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378" r:id="rId2"/>
    <p:sldId id="382" r:id="rId3"/>
    <p:sldId id="379" r:id="rId4"/>
    <p:sldId id="390" r:id="rId5"/>
    <p:sldId id="383" r:id="rId6"/>
    <p:sldId id="389"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281" autoAdjust="0"/>
    <p:restoredTop sz="79819" autoAdjust="0"/>
  </p:normalViewPr>
  <p:slideViewPr>
    <p:cSldViewPr>
      <p:cViewPr varScale="1">
        <p:scale>
          <a:sx n="114" d="100"/>
          <a:sy n="114" d="100"/>
        </p:scale>
        <p:origin x="-5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3" d="100"/>
          <a:sy n="43" d="100"/>
        </p:scale>
        <p:origin x="-142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t" anchorCtr="0" compatLnSpc="1">
            <a:prstTxWarp prst="textNoShape">
              <a:avLst/>
            </a:prstTxWarp>
          </a:bodyPr>
          <a:lstStyle>
            <a:lvl1pPr>
              <a:defRPr sz="1200"/>
            </a:lvl1pPr>
          </a:lstStyle>
          <a:p>
            <a:pPr>
              <a:defRPr/>
            </a:pPr>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b" anchorCtr="0" compatLnSpc="1">
            <a:prstTxWarp prst="textNoShape">
              <a:avLst/>
            </a:prstTxWarp>
          </a:bodyPr>
          <a:lstStyle>
            <a:lvl1pPr>
              <a:defRPr sz="1200"/>
            </a:lvl1pPr>
          </a:lstStyle>
          <a:p>
            <a:pPr>
              <a:defRPr/>
            </a:pPr>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b" anchorCtr="0" compatLnSpc="1">
            <a:prstTxWarp prst="textNoShape">
              <a:avLst/>
            </a:prstTxWarp>
          </a:bodyPr>
          <a:lstStyle>
            <a:lvl1pPr algn="r">
              <a:defRPr sz="1200"/>
            </a:lvl1pPr>
          </a:lstStyle>
          <a:p>
            <a:pPr>
              <a:defRPr/>
            </a:pPr>
            <a:fld id="{D0DDFEBF-95C6-4C7A-B5F6-7C19F035F2B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23" tIns="45712" rIns="91423" bIns="457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b" anchorCtr="0" compatLnSpc="1">
            <a:prstTxWarp prst="textNoShape">
              <a:avLst/>
            </a:prstTxWarp>
          </a:bodyPr>
          <a:lstStyle>
            <a:lvl1pPr>
              <a:defRPr sz="1200"/>
            </a:lvl1pPr>
          </a:lstStyle>
          <a:p>
            <a:pPr>
              <a:defRPr/>
            </a:pPr>
            <a:endParaRPr lang="en-US"/>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23" tIns="45712" rIns="91423" bIns="45712" numCol="1" anchor="b" anchorCtr="0" compatLnSpc="1">
            <a:prstTxWarp prst="textNoShape">
              <a:avLst/>
            </a:prstTxWarp>
          </a:bodyPr>
          <a:lstStyle>
            <a:lvl1pPr algn="r">
              <a:defRPr sz="1200"/>
            </a:lvl1pPr>
          </a:lstStyle>
          <a:p>
            <a:pPr>
              <a:defRPr/>
            </a:pPr>
            <a:fld id="{67066E9C-CCCC-47A6-9E56-89880609F83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w="9525"/>
        </p:spPr>
        <p:txBody>
          <a:bodyPr/>
          <a:lstStyle/>
          <a:p>
            <a:r>
              <a:rPr lang="en-US" smtClean="0"/>
              <a:t>-Since 1992 there have been 39 vessels that have capsized on or near the Washington and Oregon bars resulting in at least 66 fatalities. </a:t>
            </a:r>
          </a:p>
          <a:p>
            <a:r>
              <a:rPr lang="en-US" smtClean="0"/>
              <a:t>-The Taki-Tooo incident is one example: the inspected charter vessel capsized resulting in the loss of 11 lives on June 14, 2003.</a:t>
            </a:r>
          </a:p>
          <a:p>
            <a:r>
              <a:rPr lang="en-US" smtClean="0"/>
              <a:t>-CG and National Transportation Safety Board casualty investigations indicated a need for additional regulations to mitigate the risks associated with the bars. </a:t>
            </a:r>
          </a:p>
          <a:p>
            <a:r>
              <a:rPr lang="en-US" smtClean="0"/>
              <a:t>-33 CFR Part 165; RNAs; Bars Along the Coasts of OR &amp; WA was implemented in Dec 2009. 33 CFR 165.1325(c)(ii) states that bars “will be closed to all vessels when environmental conditions exceed the operational limitations of the relevant CG search and rescue resources as determined by the COTP.”</a:t>
            </a:r>
          </a:p>
          <a:p>
            <a:endParaRPr lang="en-US" smtClean="0"/>
          </a:p>
        </p:txBody>
      </p:sp>
      <p:sp>
        <p:nvSpPr>
          <p:cNvPr id="10244" name="Slide Number Placeholder 3"/>
          <p:cNvSpPr>
            <a:spLocks noGrp="1"/>
          </p:cNvSpPr>
          <p:nvPr>
            <p:ph type="sldNum" sz="quarter" idx="5"/>
          </p:nvPr>
        </p:nvSpPr>
        <p:spPr>
          <a:noFill/>
        </p:spPr>
        <p:txBody>
          <a:bodyPr/>
          <a:lstStyle/>
          <a:p>
            <a:fld id="{CEDAD872-A8EB-4E1F-BB13-5A0AD5FBCF9C}"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-Bars are closed based on the rescue capabilities of the CG stations. The rescue assets can only deploy in less than 20’ breaking seas, therefore the bar can not be opened to vessel traffic when conditions are more severe. However, the CG does have the authority to allow vessels to transit on a case by case basis.</a:t>
            </a:r>
          </a:p>
          <a:p>
            <a:pPr>
              <a:defRPr/>
            </a:pPr>
            <a:r>
              <a:rPr lang="en-US" dirty="0" smtClean="0"/>
              <a:t>-Bar pilots need appropriate notifications of bar closures in order to suspend operations on the Lower Columbia River. Transit times for deep draft vessels on the LCR need 10hrs notice of bar closures.</a:t>
            </a:r>
          </a:p>
          <a:p>
            <a:pPr>
              <a:defRPr/>
            </a:pPr>
            <a:r>
              <a:rPr lang="en-US" dirty="0" smtClean="0"/>
              <a:t>-During a flood tide, the bar can lay down making it able to transit. Having the ability to access wave buoy data, particularly wave height, can assist the CG in making a determination to reassess the bars status. </a:t>
            </a:r>
          </a:p>
          <a:p>
            <a:pPr>
              <a:defRPr/>
            </a:pPr>
            <a:r>
              <a:rPr lang="en-US" dirty="0" smtClean="0"/>
              <a:t>-Reopening the bar in a timely manner facilitates the flow of commerce on the Columbia River. Early bar closures allow the fishing industry access and the movement of deep draft vessels. Reducing the impact on the Marine Transportation System on the CR is important, however, safety of persons and vessels is priority. </a:t>
            </a:r>
          </a:p>
          <a:p>
            <a:pPr>
              <a:defRPr/>
            </a:pPr>
            <a:r>
              <a:rPr lang="en-US" dirty="0" smtClean="0"/>
              <a:t>-Currently the CG uses the NWS forecasts and wave buoy data to access the condition of the bar. The information is not always accurate however, and is not a substitute for a visual observation. This information is important in providing the “whole picture” when making a bar closure/reopening decision.</a:t>
            </a:r>
          </a:p>
          <a:p>
            <a:pPr>
              <a:defRPr/>
            </a:pPr>
            <a:r>
              <a:rPr lang="en-US" dirty="0" smtClean="0"/>
              <a:t>-New policy on the reopening procedures of the bar are being drafted. This will hopefully alleviate some of the issues that have been addressed by the C/V industry and the Bar Pilots. </a:t>
            </a:r>
            <a:endParaRPr lang="en-US" dirty="0"/>
          </a:p>
        </p:txBody>
      </p:sp>
      <p:sp>
        <p:nvSpPr>
          <p:cNvPr id="11268" name="Slide Number Placeholder 3"/>
          <p:cNvSpPr>
            <a:spLocks noGrp="1"/>
          </p:cNvSpPr>
          <p:nvPr>
            <p:ph type="sldNum" sz="quarter" idx="5"/>
          </p:nvPr>
        </p:nvSpPr>
        <p:spPr>
          <a:noFill/>
        </p:spPr>
        <p:txBody>
          <a:bodyPr/>
          <a:lstStyle/>
          <a:p>
            <a:fld id="{B5A49433-223C-4F0B-BAA6-59AE6D226996}"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w="9525"/>
        </p:spPr>
        <p:txBody>
          <a:bodyPr/>
          <a:lstStyle/>
          <a:p>
            <a:r>
              <a:rPr lang="en-US" smtClean="0"/>
              <a:t>July 9, 2009; 0315- Tank Barge NEW DAWN was heading upriver loaded w/ 1 mil gallons of gasoline.  Grounded at confluence of Hood River and Columbia River.  Now submerged shoal off of the grounded vsls’s stbd bow (Reference picture).  Existing charts showed over 20’ of water (barge draft was 12’), actual depth due to growth of this shoal was 6’.  The barge was outside of the federally maintained channel (ACOE’s dredging responsibility) however, it was still depicted as navigable water on the chart.  Fortunately the barge did not have any damage and no spill occurred. </a:t>
            </a:r>
          </a:p>
          <a:p>
            <a:endParaRPr lang="en-US" smtClean="0"/>
          </a:p>
          <a:p>
            <a:r>
              <a:rPr lang="en-US" smtClean="0"/>
              <a:t>A NM (13/10) was sent out depicting changes to the hydrography (Filled in area to say “area subject to change” due to shoal), as well as additional information regarding the shoal from Hood River in the Coast Pilot. The CG also moved the Hood River Red Nun Buoy 36 (LLNR 11932) to better mark the channel. It was requested that a survey be conducted after the grounding and the charts be updated. Due to the request/approval process, this survey was not conducted until this summer, a year after the incident. </a:t>
            </a:r>
          </a:p>
          <a:p>
            <a:endParaRPr lang="en-US" smtClean="0"/>
          </a:p>
        </p:txBody>
      </p:sp>
      <p:sp>
        <p:nvSpPr>
          <p:cNvPr id="12292" name="Slide Number Placeholder 3"/>
          <p:cNvSpPr>
            <a:spLocks noGrp="1"/>
          </p:cNvSpPr>
          <p:nvPr>
            <p:ph type="sldNum" sz="quarter" idx="5"/>
          </p:nvPr>
        </p:nvSpPr>
        <p:spPr>
          <a:noFill/>
        </p:spPr>
        <p:txBody>
          <a:bodyPr/>
          <a:lstStyle/>
          <a:p>
            <a:fld id="{F88410D4-4E80-4994-A193-5895EB891417}"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w="9525"/>
        </p:spPr>
        <p:txBody>
          <a:bodyPr/>
          <a:lstStyle/>
          <a:p>
            <a:r>
              <a:rPr lang="en-US" smtClean="0"/>
              <a:t>-Additional Wave Buoy Data: Additional buoys placed near the Columbia River Bar will provide more data on the sea state. This will assist the Station and COTP on making more confident decisions based off of the wave buoy data.</a:t>
            </a:r>
          </a:p>
          <a:p>
            <a:r>
              <a:rPr lang="en-US" smtClean="0"/>
              <a:t>-Improved Accuracy-Improve buoys/data displays which are able to take into account bigger wave heights and rogue waves. </a:t>
            </a:r>
          </a:p>
          <a:p>
            <a:r>
              <a:rPr lang="en-US" smtClean="0"/>
              <a:t>-NOAA can assist by keeping charts updated in rapidly changing areas such as Hood River. The Tug Operators and Pilots in the HSC can notify NOAA of suspected problem areas. By keeping the charts updated mariners will have a better idea of non-navigable areas. If chart corrections cannot be put out in a timely manner, notifications to the CG are requested and broadcasts or LNM can be used to inform the boating public of hazardous shoaling areas.  </a:t>
            </a:r>
          </a:p>
          <a:p>
            <a:endParaRPr lang="en-US" smtClean="0"/>
          </a:p>
        </p:txBody>
      </p:sp>
      <p:sp>
        <p:nvSpPr>
          <p:cNvPr id="13316" name="Slide Number Placeholder 3"/>
          <p:cNvSpPr>
            <a:spLocks noGrp="1"/>
          </p:cNvSpPr>
          <p:nvPr>
            <p:ph type="sldNum" sz="quarter" idx="5"/>
          </p:nvPr>
        </p:nvSpPr>
        <p:spPr>
          <a:noFill/>
        </p:spPr>
        <p:txBody>
          <a:bodyPr/>
          <a:lstStyle/>
          <a:p>
            <a:fld id="{FE710AB7-4597-431A-9200-1126A7562811}" type="slidenum">
              <a:rPr lang="en-US"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US"/>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US"/>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en-US"/>
          </a:p>
        </p:txBody>
      </p:sp>
      <p:sp>
        <p:nvSpPr>
          <p:cNvPr id="4100"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4101"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2"/>
          <p:cNvSpPr>
            <a:spLocks noGrp="1" noChangeArrowheads="1"/>
          </p:cNvSpPr>
          <p:nvPr>
            <p:ph type="dt" sz="half" idx="10"/>
          </p:nvPr>
        </p:nvSpPr>
        <p:spPr>
          <a:ln/>
        </p:spPr>
        <p:txBody>
          <a:bodyPr/>
          <a:lstStyle>
            <a:lvl1pPr>
              <a:defRPr/>
            </a:lvl1pPr>
          </a:lstStyle>
          <a:p>
            <a:pPr>
              <a:defRPr/>
            </a:pPr>
            <a:endParaRPr 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p>
        </p:txBody>
      </p:sp>
      <p:sp>
        <p:nvSpPr>
          <p:cNvPr id="9"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2"/>
          <p:cNvSpPr>
            <a:spLocks noGrp="1" noChangeArrowheads="1"/>
          </p:cNvSpPr>
          <p:nvPr>
            <p:ph type="dt" sz="half" idx="10"/>
          </p:nvPr>
        </p:nvSpPr>
        <p:spPr>
          <a:ln/>
        </p:spPr>
        <p:txBody>
          <a:bodyPr/>
          <a:lstStyle>
            <a:lvl1pPr>
              <a:defRPr/>
            </a:lvl1pPr>
          </a:lstStyle>
          <a:p>
            <a:pPr>
              <a:defRPr/>
            </a:pPr>
            <a:endParaRPr 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p>
        </p:txBody>
      </p:sp>
      <p:sp>
        <p:nvSpPr>
          <p:cNvPr id="4"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074" name="Rectangle 1026"/>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US"/>
          </a:p>
        </p:txBody>
      </p:sp>
      <p:sp>
        <p:nvSpPr>
          <p:cNvPr id="3075" name="Rectangle 1027"/>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en-US"/>
          </a:p>
        </p:txBody>
      </p:sp>
      <p:sp>
        <p:nvSpPr>
          <p:cNvPr id="3076" name="Rectangle 1028"/>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a:defRPr/>
            </a:pPr>
            <a:endParaRPr lang="en-US"/>
          </a:p>
        </p:txBody>
      </p:sp>
      <p:sp>
        <p:nvSpPr>
          <p:cNvPr id="3077" name="Rectangle 1029"/>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US"/>
          </a:p>
        </p:txBody>
      </p:sp>
      <p:sp>
        <p:nvSpPr>
          <p:cNvPr id="3078" name="Rectangle 1030"/>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1" name="Rectangle 103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1032"/>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3081" name="Rectangle 1033"/>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pPr>
              <a:defRPr/>
            </a:pPr>
            <a:endParaRPr lang="en-US"/>
          </a:p>
        </p:txBody>
      </p:sp>
      <p:sp>
        <p:nvSpPr>
          <p:cNvPr id="3082" name="Rectangle 1034"/>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3830"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kumimoji="1" sz="2400" b="1">
          <a:solidFill>
            <a:schemeClr val="tx1"/>
          </a:solidFill>
          <a:latin typeface="+mn-lt"/>
        </a:defRPr>
      </a:lvl3pPr>
      <a:lvl4pPr marL="1600200" indent="-228600" algn="l" rtl="0" eaLnBrk="0" fontAlgn="base" hangingPunct="0">
        <a:spcBef>
          <a:spcPct val="20000"/>
        </a:spcBef>
        <a:spcAft>
          <a:spcPct val="0"/>
        </a:spcAft>
        <a:buChar char="–"/>
        <a:defRPr kumimoji="1"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b="1">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b="1">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b="1">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b="1">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Columbia River Bar Closures</a:t>
            </a:r>
            <a:endParaRPr lang="en-US" dirty="0"/>
          </a:p>
        </p:txBody>
      </p:sp>
      <p:sp>
        <p:nvSpPr>
          <p:cNvPr id="3075" name="Subtitle 2"/>
          <p:cNvSpPr>
            <a:spLocks noGrp="1"/>
          </p:cNvSpPr>
          <p:nvPr>
            <p:ph type="subTitle" sz="quarter" idx="1"/>
          </p:nvPr>
        </p:nvSpPr>
        <p:spPr/>
        <p:txBody>
          <a:bodyPr/>
          <a:lstStyle/>
          <a:p>
            <a:r>
              <a:rPr lang="en-US" smtClean="0"/>
              <a:t>CAPT Douglas Kaup, USCG</a:t>
            </a:r>
          </a:p>
          <a:p>
            <a:r>
              <a:rPr lang="en-US" smtClean="0"/>
              <a:t>Sector Columbia River</a:t>
            </a:r>
          </a:p>
          <a:p>
            <a:r>
              <a:rPr lang="en-US" smtClean="0"/>
              <a:t>Captain of the 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History</a:t>
            </a:r>
            <a:endParaRPr lang="en-US" dirty="0"/>
          </a:p>
        </p:txBody>
      </p:sp>
      <p:sp>
        <p:nvSpPr>
          <p:cNvPr id="3" name="Content Placeholder 2"/>
          <p:cNvSpPr>
            <a:spLocks noGrp="1"/>
          </p:cNvSpPr>
          <p:nvPr>
            <p:ph idx="1"/>
          </p:nvPr>
        </p:nvSpPr>
        <p:spPr>
          <a:xfrm>
            <a:off x="304800" y="2209800"/>
            <a:ext cx="4876800" cy="4114800"/>
          </a:xfrm>
        </p:spPr>
        <p:txBody>
          <a:bodyPr/>
          <a:lstStyle/>
          <a:p>
            <a:pPr>
              <a:buClr>
                <a:schemeClr val="tx1">
                  <a:lumMod val="50000"/>
                </a:schemeClr>
              </a:buClr>
              <a:buFont typeface="Wingdings" pitchFamily="2" charset="2"/>
              <a:buChar char="v"/>
              <a:defRPr/>
            </a:pPr>
            <a:r>
              <a:rPr lang="en-US" sz="2800" dirty="0" smtClean="0">
                <a:latin typeface="+mj-lt"/>
              </a:rPr>
              <a:t>39 </a:t>
            </a:r>
            <a:r>
              <a:rPr lang="en-US" sz="2800" dirty="0" err="1" smtClean="0">
                <a:latin typeface="+mj-lt"/>
              </a:rPr>
              <a:t>vsls</a:t>
            </a:r>
            <a:r>
              <a:rPr lang="en-US" sz="2800" dirty="0" smtClean="0">
                <a:latin typeface="+mj-lt"/>
              </a:rPr>
              <a:t> capsized; 66 </a:t>
            </a:r>
          </a:p>
          <a:p>
            <a:pPr>
              <a:buClr>
                <a:schemeClr val="tx1">
                  <a:lumMod val="50000"/>
                </a:schemeClr>
              </a:buClr>
              <a:buFont typeface="Wingdings" pitchFamily="2" charset="2"/>
              <a:buNone/>
              <a:defRPr/>
            </a:pPr>
            <a:r>
              <a:rPr lang="en-US" sz="2800" dirty="0" smtClean="0">
                <a:latin typeface="+mj-lt"/>
              </a:rPr>
              <a:t>	fatalities since 1992</a:t>
            </a:r>
          </a:p>
          <a:p>
            <a:pPr>
              <a:buClr>
                <a:schemeClr val="tx1">
                  <a:lumMod val="50000"/>
                </a:schemeClr>
              </a:buClr>
              <a:buFont typeface="Wingdings" pitchFamily="2" charset="2"/>
              <a:buChar char="v"/>
              <a:defRPr/>
            </a:pPr>
            <a:r>
              <a:rPr lang="en-US" sz="2800" dirty="0" smtClean="0">
                <a:latin typeface="+mj-lt"/>
              </a:rPr>
              <a:t>TAKI-TOOO incident</a:t>
            </a:r>
          </a:p>
          <a:p>
            <a:pPr>
              <a:buClr>
                <a:schemeClr val="tx1">
                  <a:lumMod val="50000"/>
                </a:schemeClr>
              </a:buClr>
              <a:buFont typeface="Wingdings" pitchFamily="2" charset="2"/>
              <a:buChar char="v"/>
              <a:defRPr/>
            </a:pPr>
            <a:r>
              <a:rPr lang="en-US" sz="2800" dirty="0" smtClean="0">
                <a:latin typeface="+mj-lt"/>
              </a:rPr>
              <a:t>Previous regulations deemed insufficient</a:t>
            </a:r>
          </a:p>
          <a:p>
            <a:pPr>
              <a:buClr>
                <a:schemeClr val="tx1">
                  <a:lumMod val="50000"/>
                </a:schemeClr>
              </a:buClr>
              <a:buFont typeface="Wingdings" pitchFamily="2" charset="2"/>
              <a:buChar char="v"/>
              <a:defRPr/>
            </a:pPr>
            <a:r>
              <a:rPr lang="en-US" sz="2800" dirty="0" smtClean="0">
                <a:latin typeface="+mj-lt"/>
              </a:rPr>
              <a:t>New 33 CFR Part </a:t>
            </a:r>
          </a:p>
          <a:p>
            <a:pPr>
              <a:buClr>
                <a:schemeClr val="tx1">
                  <a:lumMod val="50000"/>
                </a:schemeClr>
              </a:buClr>
              <a:buFont typeface="Wingdings" pitchFamily="2" charset="2"/>
              <a:buNone/>
              <a:defRPr/>
            </a:pPr>
            <a:r>
              <a:rPr lang="en-US" sz="2800" dirty="0" smtClean="0">
                <a:latin typeface="+mj-lt"/>
              </a:rPr>
              <a:t>	165.1325 implemented</a:t>
            </a:r>
          </a:p>
          <a:p>
            <a:pPr>
              <a:buClr>
                <a:schemeClr val="tx1">
                  <a:lumMod val="50000"/>
                </a:schemeClr>
              </a:buClr>
              <a:buFont typeface="Wingdings" pitchFamily="2" charset="2"/>
              <a:buChar char="v"/>
              <a:defRPr/>
            </a:pPr>
            <a:endParaRPr lang="en-US" dirty="0" smtClean="0"/>
          </a:p>
          <a:p>
            <a:pPr>
              <a:buClr>
                <a:schemeClr val="tx1">
                  <a:lumMod val="50000"/>
                </a:schemeClr>
              </a:buClr>
              <a:buFont typeface="Wingdings" pitchFamily="2" charset="2"/>
              <a:buChar char="v"/>
              <a:defRPr/>
            </a:pPr>
            <a:endParaRPr lang="en-US" dirty="0" smtClean="0"/>
          </a:p>
          <a:p>
            <a:pPr>
              <a:buClr>
                <a:schemeClr val="tx1">
                  <a:lumMod val="50000"/>
                </a:schemeClr>
              </a:buClr>
              <a:buFont typeface="Wingdings" pitchFamily="2" charset="2"/>
              <a:buChar char="v"/>
              <a:defRPr/>
            </a:pPr>
            <a:endParaRPr lang="en-US" dirty="0"/>
          </a:p>
        </p:txBody>
      </p:sp>
      <p:pic>
        <p:nvPicPr>
          <p:cNvPr id="4100" name="Picture 6" descr="http://www.seriesdrogue.com/new_photos/sailing.jpg"/>
          <p:cNvPicPr>
            <a:picLocks noChangeAspect="1" noChangeArrowheads="1"/>
          </p:cNvPicPr>
          <p:nvPr/>
        </p:nvPicPr>
        <p:blipFill>
          <a:blip r:embed="rId3" cstate="print"/>
          <a:srcRect/>
          <a:stretch>
            <a:fillRect/>
          </a:stretch>
        </p:blipFill>
        <p:spPr bwMode="auto">
          <a:xfrm>
            <a:off x="4419600" y="2286000"/>
            <a:ext cx="4462463" cy="3352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Issue</a:t>
            </a:r>
            <a:endParaRPr lang="en-US" dirty="0"/>
          </a:p>
        </p:txBody>
      </p:sp>
      <p:sp>
        <p:nvSpPr>
          <p:cNvPr id="3" name="Content Placeholder 2"/>
          <p:cNvSpPr>
            <a:spLocks noGrp="1"/>
          </p:cNvSpPr>
          <p:nvPr>
            <p:ph idx="1"/>
          </p:nvPr>
        </p:nvSpPr>
        <p:spPr>
          <a:xfrm>
            <a:off x="457200" y="2133600"/>
            <a:ext cx="8077200" cy="4114800"/>
          </a:xfrm>
        </p:spPr>
        <p:txBody>
          <a:bodyPr/>
          <a:lstStyle/>
          <a:p>
            <a:pPr>
              <a:buClr>
                <a:schemeClr val="tx1">
                  <a:lumMod val="50000"/>
                </a:schemeClr>
              </a:buClr>
              <a:buFont typeface="Wingdings" pitchFamily="2" charset="2"/>
              <a:buChar char="v"/>
              <a:defRPr/>
            </a:pPr>
            <a:r>
              <a:rPr lang="en-US" dirty="0" smtClean="0">
                <a:latin typeface="+mj-lt"/>
              </a:rPr>
              <a:t>CG Rescue Capabilities in Hazardous Conditions</a:t>
            </a:r>
          </a:p>
          <a:p>
            <a:pPr>
              <a:buClr>
                <a:schemeClr val="tx1">
                  <a:lumMod val="50000"/>
                </a:schemeClr>
              </a:buClr>
              <a:buFont typeface="Wingdings" pitchFamily="2" charset="2"/>
              <a:buChar char="v"/>
              <a:defRPr/>
            </a:pPr>
            <a:r>
              <a:rPr lang="en-US" dirty="0" smtClean="0">
                <a:latin typeface="+mj-lt"/>
              </a:rPr>
              <a:t>Appropriate Notifications</a:t>
            </a:r>
          </a:p>
          <a:p>
            <a:pPr>
              <a:buClr>
                <a:schemeClr val="tx1">
                  <a:lumMod val="50000"/>
                </a:schemeClr>
              </a:buClr>
              <a:buFont typeface="Wingdings" pitchFamily="2" charset="2"/>
              <a:buChar char="v"/>
              <a:defRPr/>
            </a:pPr>
            <a:r>
              <a:rPr lang="en-US" dirty="0" smtClean="0">
                <a:latin typeface="+mj-lt"/>
              </a:rPr>
              <a:t>Timeliness of Bar Reopening</a:t>
            </a:r>
          </a:p>
          <a:p>
            <a:pPr>
              <a:buClr>
                <a:schemeClr val="tx1">
                  <a:lumMod val="50000"/>
                </a:schemeClr>
              </a:buClr>
              <a:buFont typeface="Wingdings" pitchFamily="2" charset="2"/>
              <a:buChar char="v"/>
              <a:defRPr/>
            </a:pPr>
            <a:r>
              <a:rPr lang="en-US" dirty="0" smtClean="0">
                <a:latin typeface="+mj-lt"/>
              </a:rPr>
              <a:t>Impact on Marine Transportation System</a:t>
            </a:r>
          </a:p>
          <a:p>
            <a:pPr>
              <a:buClr>
                <a:schemeClr val="tx1">
                  <a:lumMod val="50000"/>
                </a:schemeClr>
              </a:buClr>
              <a:buFont typeface="Wingdings" pitchFamily="2" charset="2"/>
              <a:buChar char="v"/>
              <a:defRPr/>
            </a:pPr>
            <a:r>
              <a:rPr lang="en-US" dirty="0" smtClean="0">
                <a:latin typeface="+mj-lt"/>
              </a:rPr>
              <a:t>Accessing Weather and Wave Buoy Data</a:t>
            </a:r>
          </a:p>
          <a:p>
            <a:pPr>
              <a:buClr>
                <a:schemeClr val="tx1">
                  <a:lumMod val="50000"/>
                </a:schemeClr>
              </a:buClr>
              <a:buFont typeface="Wingdings" pitchFamily="2" charset="2"/>
              <a:buChar char="v"/>
              <a:defRPr/>
            </a:pPr>
            <a:r>
              <a:rPr lang="en-US" dirty="0" smtClean="0">
                <a:latin typeface="+mj-lt"/>
              </a:rPr>
              <a:t>Sector Columbia River Policy</a:t>
            </a:r>
          </a:p>
          <a:p>
            <a:pPr>
              <a:buClr>
                <a:schemeClr val="tx1">
                  <a:lumMod val="50000"/>
                </a:schemeClr>
              </a:buClr>
              <a:buFont typeface="Wingdings" pitchFamily="2" charset="2"/>
              <a:buNone/>
              <a:defRPr/>
            </a:pPr>
            <a:endParaRPr lang="en-US" dirty="0" smtClean="0"/>
          </a:p>
          <a:p>
            <a:pPr>
              <a:buClr>
                <a:schemeClr val="tx1">
                  <a:lumMod val="50000"/>
                </a:schemeClr>
              </a:buClr>
              <a:buFont typeface="Wingdings" pitchFamily="2" charset="2"/>
              <a:buChar char="v"/>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C:\Users\MJHuska\AppData\Local\Temp\5\wz0728\barge-9jpg-d21ac6547b0f0f59_large.jpg"/>
          <p:cNvPicPr>
            <a:picLocks noChangeAspect="1" noChangeArrowheads="1"/>
          </p:cNvPicPr>
          <p:nvPr/>
        </p:nvPicPr>
        <p:blipFill>
          <a:blip r:embed="rId3" cstate="print"/>
          <a:srcRect/>
          <a:stretch>
            <a:fillRect/>
          </a:stretch>
        </p:blipFill>
        <p:spPr bwMode="auto">
          <a:xfrm>
            <a:off x="4572000" y="2590800"/>
            <a:ext cx="4373563" cy="2895600"/>
          </a:xfrm>
          <a:prstGeom prst="rect">
            <a:avLst/>
          </a:prstGeom>
          <a:noFill/>
          <a:ln w="9525">
            <a:noFill/>
            <a:miter lim="800000"/>
            <a:headEnd/>
            <a:tailEnd/>
          </a:ln>
        </p:spPr>
      </p:pic>
      <p:sp>
        <p:nvSpPr>
          <p:cNvPr id="2" name="Title 1"/>
          <p:cNvSpPr>
            <a:spLocks noGrp="1"/>
          </p:cNvSpPr>
          <p:nvPr>
            <p:ph type="title"/>
          </p:nvPr>
        </p:nvSpPr>
        <p:spPr/>
        <p:txBody>
          <a:bodyPr/>
          <a:lstStyle/>
          <a:p>
            <a:pPr>
              <a:defRPr/>
            </a:pPr>
            <a:r>
              <a:rPr lang="en-US" sz="4000" dirty="0" smtClean="0"/>
              <a:t>Columbia River Vessel Groundings</a:t>
            </a:r>
            <a:endParaRPr lang="en-US" sz="4000" dirty="0"/>
          </a:p>
        </p:txBody>
      </p:sp>
      <p:sp>
        <p:nvSpPr>
          <p:cNvPr id="3" name="Content Placeholder 2"/>
          <p:cNvSpPr>
            <a:spLocks noGrp="1"/>
          </p:cNvSpPr>
          <p:nvPr>
            <p:ph idx="1"/>
          </p:nvPr>
        </p:nvSpPr>
        <p:spPr>
          <a:xfrm>
            <a:off x="228600" y="1600200"/>
            <a:ext cx="7772400" cy="4114800"/>
          </a:xfrm>
        </p:spPr>
        <p:txBody>
          <a:bodyPr/>
          <a:lstStyle/>
          <a:p>
            <a:pPr>
              <a:buClr>
                <a:schemeClr val="tx1">
                  <a:lumMod val="50000"/>
                </a:schemeClr>
              </a:buClr>
              <a:buFont typeface="Wingdings" pitchFamily="2" charset="2"/>
              <a:buChar char="v"/>
              <a:defRPr/>
            </a:pPr>
            <a:endParaRPr lang="en-US" dirty="0" smtClean="0"/>
          </a:p>
          <a:p>
            <a:pPr>
              <a:buClr>
                <a:schemeClr val="tx1">
                  <a:lumMod val="50000"/>
                </a:schemeClr>
              </a:buClr>
              <a:buFont typeface="Wingdings" pitchFamily="2" charset="2"/>
              <a:buChar char="v"/>
              <a:defRPr/>
            </a:pPr>
            <a:r>
              <a:rPr lang="en-US" sz="2800" dirty="0" smtClean="0">
                <a:latin typeface="+mj-lt"/>
              </a:rPr>
              <a:t>Tidewater Barge </a:t>
            </a:r>
          </a:p>
          <a:p>
            <a:pPr>
              <a:buClr>
                <a:schemeClr val="tx1">
                  <a:lumMod val="50000"/>
                </a:schemeClr>
              </a:buClr>
              <a:buFont typeface="Wingdings" pitchFamily="2" charset="2"/>
              <a:buNone/>
              <a:defRPr/>
            </a:pPr>
            <a:r>
              <a:rPr lang="en-US" sz="2800" dirty="0" smtClean="0">
                <a:latin typeface="+mj-lt"/>
              </a:rPr>
              <a:t>	NEW DAWN </a:t>
            </a:r>
          </a:p>
          <a:p>
            <a:pPr>
              <a:buClr>
                <a:schemeClr val="tx1">
                  <a:lumMod val="50000"/>
                </a:schemeClr>
              </a:buClr>
              <a:buFont typeface="Wingdings" pitchFamily="2" charset="2"/>
              <a:buChar char="v"/>
              <a:defRPr/>
            </a:pPr>
            <a:r>
              <a:rPr lang="en-US" sz="2800" dirty="0" smtClean="0">
                <a:latin typeface="+mj-lt"/>
              </a:rPr>
              <a:t>Hood River Shoaling</a:t>
            </a:r>
          </a:p>
          <a:p>
            <a:pPr>
              <a:buClr>
                <a:schemeClr val="tx1">
                  <a:lumMod val="50000"/>
                </a:schemeClr>
              </a:buClr>
              <a:buFont typeface="Wingdings" pitchFamily="2" charset="2"/>
              <a:buChar char="v"/>
              <a:defRPr/>
            </a:pPr>
            <a:r>
              <a:rPr lang="en-US" sz="2800" dirty="0" smtClean="0">
                <a:latin typeface="+mj-lt"/>
              </a:rPr>
              <a:t>ACOE Federally </a:t>
            </a:r>
          </a:p>
          <a:p>
            <a:pPr>
              <a:buClr>
                <a:schemeClr val="tx1">
                  <a:lumMod val="50000"/>
                </a:schemeClr>
              </a:buClr>
              <a:buFont typeface="Wingdings" pitchFamily="2" charset="2"/>
              <a:buNone/>
              <a:defRPr/>
            </a:pPr>
            <a:r>
              <a:rPr lang="en-US" sz="2800" dirty="0" smtClean="0">
                <a:latin typeface="+mj-lt"/>
              </a:rPr>
              <a:t>	Maintained Channel </a:t>
            </a:r>
          </a:p>
          <a:p>
            <a:pPr>
              <a:buClr>
                <a:schemeClr val="tx1">
                  <a:lumMod val="50000"/>
                </a:schemeClr>
              </a:buClr>
              <a:buFont typeface="Wingdings" pitchFamily="2" charset="2"/>
              <a:buNone/>
              <a:defRPr/>
            </a:pPr>
            <a:r>
              <a:rPr lang="en-US" sz="2800" dirty="0" smtClean="0">
                <a:latin typeface="+mj-lt"/>
              </a:rPr>
              <a:t>	Only Small Part of River</a:t>
            </a:r>
          </a:p>
          <a:p>
            <a:pPr>
              <a:buClr>
                <a:schemeClr val="tx1">
                  <a:lumMod val="50000"/>
                </a:schemeClr>
              </a:buClr>
              <a:buFont typeface="Wingdings" pitchFamily="2" charset="2"/>
              <a:buChar char="v"/>
              <a:defRPr/>
            </a:pPr>
            <a:r>
              <a:rPr lang="en-US" sz="2800" dirty="0" smtClean="0">
                <a:latin typeface="+mj-lt"/>
              </a:rPr>
              <a:t>NOAA Surveyed Area </a:t>
            </a:r>
          </a:p>
          <a:p>
            <a:pPr>
              <a:buClr>
                <a:schemeClr val="tx1">
                  <a:lumMod val="50000"/>
                </a:schemeClr>
              </a:buClr>
              <a:buFont typeface="Wingdings" pitchFamily="2" charset="2"/>
              <a:buNone/>
              <a:defRPr/>
            </a:pPr>
            <a:r>
              <a:rPr lang="en-US" sz="2800" dirty="0" smtClean="0">
                <a:latin typeface="+mj-lt"/>
              </a:rPr>
              <a:t>	Summer 2010</a:t>
            </a:r>
          </a:p>
          <a:p>
            <a:pPr>
              <a:buClr>
                <a:schemeClr val="tx1">
                  <a:lumMod val="50000"/>
                </a:schemeClr>
              </a:buClr>
              <a:buFont typeface="Wingdings" pitchFamily="2" charset="2"/>
              <a:buNone/>
              <a:defRPr/>
            </a:pPr>
            <a:endParaRPr lang="en-US" dirty="0" smtClean="0"/>
          </a:p>
          <a:p>
            <a:pPr>
              <a:buClr>
                <a:schemeClr val="tx1">
                  <a:lumMod val="50000"/>
                </a:schemeClr>
              </a:buClr>
              <a:buFont typeface="Wingdings" pitchFamily="2" charset="2"/>
              <a:buChar char="v"/>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NOAA Requests</a:t>
            </a:r>
            <a:endParaRPr lang="en-US" dirty="0"/>
          </a:p>
        </p:txBody>
      </p:sp>
      <p:sp>
        <p:nvSpPr>
          <p:cNvPr id="3" name="Content Placeholder 2"/>
          <p:cNvSpPr>
            <a:spLocks noGrp="1"/>
          </p:cNvSpPr>
          <p:nvPr>
            <p:ph idx="1"/>
          </p:nvPr>
        </p:nvSpPr>
        <p:spPr>
          <a:xfrm>
            <a:off x="381000" y="2133600"/>
            <a:ext cx="7772400" cy="4114800"/>
          </a:xfrm>
        </p:spPr>
        <p:txBody>
          <a:bodyPr/>
          <a:lstStyle/>
          <a:p>
            <a:pPr>
              <a:buClr>
                <a:schemeClr val="tx1">
                  <a:lumMod val="50000"/>
                </a:schemeClr>
              </a:buClr>
              <a:buFont typeface="Wingdings" pitchFamily="2" charset="2"/>
              <a:buChar char="v"/>
              <a:defRPr/>
            </a:pPr>
            <a:endParaRPr lang="en-US" dirty="0" smtClean="0"/>
          </a:p>
          <a:p>
            <a:pPr>
              <a:buClr>
                <a:schemeClr val="tx1">
                  <a:lumMod val="50000"/>
                </a:schemeClr>
              </a:buClr>
              <a:buFont typeface="Wingdings" pitchFamily="2" charset="2"/>
              <a:buChar char="v"/>
              <a:defRPr/>
            </a:pPr>
            <a:r>
              <a:rPr lang="en-US" dirty="0" smtClean="0">
                <a:latin typeface="+mj-lt"/>
              </a:rPr>
              <a:t>Additional Wave Buoy Data</a:t>
            </a:r>
          </a:p>
          <a:p>
            <a:pPr>
              <a:buClr>
                <a:schemeClr val="tx1">
                  <a:lumMod val="50000"/>
                </a:schemeClr>
              </a:buClr>
              <a:buFont typeface="Wingdings" pitchFamily="2" charset="2"/>
              <a:buChar char="v"/>
              <a:defRPr/>
            </a:pPr>
            <a:r>
              <a:rPr lang="en-US" dirty="0" smtClean="0">
                <a:latin typeface="+mj-lt"/>
              </a:rPr>
              <a:t>Improved Accuracy of Data</a:t>
            </a:r>
          </a:p>
          <a:p>
            <a:pPr>
              <a:buClr>
                <a:schemeClr val="tx1">
                  <a:lumMod val="50000"/>
                </a:schemeClr>
              </a:buClr>
              <a:buFont typeface="Wingdings" pitchFamily="2" charset="2"/>
              <a:buChar char="v"/>
              <a:defRPr/>
            </a:pPr>
            <a:r>
              <a:rPr lang="en-US" dirty="0" smtClean="0">
                <a:latin typeface="+mj-lt"/>
              </a:rPr>
              <a:t>Frequent Surveys of </a:t>
            </a:r>
          </a:p>
          <a:p>
            <a:pPr>
              <a:buClr>
                <a:schemeClr val="tx1">
                  <a:lumMod val="50000"/>
                </a:schemeClr>
              </a:buClr>
              <a:buFont typeface="Wingdings" pitchFamily="2" charset="2"/>
              <a:buNone/>
              <a:defRPr/>
            </a:pPr>
            <a:r>
              <a:rPr lang="en-US" dirty="0" smtClean="0">
                <a:latin typeface="+mj-lt"/>
              </a:rPr>
              <a:t>	Regularly Changing Shoals</a:t>
            </a:r>
          </a:p>
          <a:p>
            <a:pPr>
              <a:buClr>
                <a:schemeClr val="tx1">
                  <a:lumMod val="50000"/>
                </a:schemeClr>
              </a:buClr>
              <a:buFont typeface="Wingdings" pitchFamily="2" charset="2"/>
              <a:buNone/>
              <a:defRPr/>
            </a:pPr>
            <a:endParaRPr lang="en-US" dirty="0" smtClean="0">
              <a:latin typeface="+mj-lt"/>
            </a:endParaRPr>
          </a:p>
          <a:p>
            <a:pPr>
              <a:buClr>
                <a:schemeClr val="tx1">
                  <a:lumMod val="50000"/>
                </a:schemeClr>
              </a:buClr>
              <a:buFont typeface="Wingdings" pitchFamily="2" charset="2"/>
              <a:buNone/>
              <a:defRPr/>
            </a:pPr>
            <a:endParaRPr lang="en-US" dirty="0" smtClean="0"/>
          </a:p>
          <a:p>
            <a:pPr>
              <a:buClr>
                <a:schemeClr val="tx1">
                  <a:lumMod val="50000"/>
                </a:schemeClr>
              </a:buClr>
              <a:buFont typeface="Wingdings" pitchFamily="2" charset="2"/>
              <a:buChar char="v"/>
              <a:defRPr/>
            </a:pPr>
            <a:endParaRPr lang="en-US" dirty="0"/>
          </a:p>
        </p:txBody>
      </p:sp>
      <p:pic>
        <p:nvPicPr>
          <p:cNvPr id="7172" name="Picture 11" descr="http://www.surfline.com/surfnews/images/2005/july/buoy/spbuoy_m.jpg"/>
          <p:cNvPicPr>
            <a:picLocks noChangeAspect="1" noChangeArrowheads="1"/>
          </p:cNvPicPr>
          <p:nvPr/>
        </p:nvPicPr>
        <p:blipFill>
          <a:blip r:embed="rId3" cstate="print"/>
          <a:srcRect/>
          <a:stretch>
            <a:fillRect/>
          </a:stretch>
        </p:blipFill>
        <p:spPr bwMode="auto">
          <a:xfrm>
            <a:off x="6324600" y="2743200"/>
            <a:ext cx="2619375" cy="2514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2667000"/>
            <a:ext cx="7772400" cy="1143000"/>
          </a:xfrm>
          <a:prstGeom prst="rect">
            <a:avLst/>
          </a:prstGeom>
        </p:spPr>
        <p:txBody>
          <a:bodyPr/>
          <a:lstStyle/>
          <a:p>
            <a:pPr algn="ctr">
              <a:defRPr/>
            </a:pPr>
            <a:r>
              <a:rPr kumimoji="1" lang="en-US" sz="4400" kern="0" dirty="0">
                <a:solidFill>
                  <a:schemeClr val="tx2"/>
                </a:solidFill>
                <a:effectLst>
                  <a:outerShdw blurRad="38100" dist="38100" dir="2700000" algn="tl">
                    <a:srgbClr val="000000"/>
                  </a:outerShdw>
                </a:effectLst>
                <a:latin typeface="+mj-lt"/>
                <a:ea typeface="+mj-ea"/>
                <a:cs typeface="+mj-cs"/>
              </a:rPr>
              <a:t>Questions?</a:t>
            </a:r>
          </a:p>
        </p:txBody>
      </p:sp>
    </p:spTree>
  </p:cSld>
  <p:clrMapOvr>
    <a:masterClrMapping/>
  </p:clrMapOvr>
</p:sld>
</file>

<file path=ppt/theme/theme1.xml><?xml version="1.0" encoding="utf-8"?>
<a:theme xmlns:a="http://schemas.openxmlformats.org/drawingml/2006/main" name="Project Overview (Standard)">
  <a:themeElements>
    <a:clrScheme name="Project Overview (Standard)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Standar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Standard)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Standard)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Standard)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Office\Templates\Presentations\Project Overview (Standard).pot</Template>
  <TotalTime>9234</TotalTime>
  <Words>863</Words>
  <Application>Microsoft Office PowerPoint</Application>
  <PresentationFormat>On-screen Show (4:3)</PresentationFormat>
  <Paragraphs>57</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Project Overview (Standard)</vt:lpstr>
      <vt:lpstr>Columbia River Bar Closures</vt:lpstr>
      <vt:lpstr>History</vt:lpstr>
      <vt:lpstr>Issue</vt:lpstr>
      <vt:lpstr>Columbia River Vessel Groundings</vt:lpstr>
      <vt:lpstr>NOAA Requests</vt:lpstr>
      <vt:lpstr>Slide 6</vt:lpstr>
    </vt:vector>
  </TitlesOfParts>
  <Company>USCG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Engineering</dc:title>
  <dc:creator>USCG</dc:creator>
  <cp:lastModifiedBy>Scott M. Sherman</cp:lastModifiedBy>
  <cp:revision>231</cp:revision>
  <cp:lastPrinted>2000-07-18T16:35:26Z</cp:lastPrinted>
  <dcterms:created xsi:type="dcterms:W3CDTF">2000-05-14T03:39:59Z</dcterms:created>
  <dcterms:modified xsi:type="dcterms:W3CDTF">2010-10-22T13:38:24Z</dcterms:modified>
</cp:coreProperties>
</file>