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91" r:id="rId1"/>
  </p:sldMasterIdLst>
  <p:notesMasterIdLst>
    <p:notesMasterId r:id="rId17"/>
  </p:notesMasterIdLst>
  <p:handoutMasterIdLst>
    <p:handoutMasterId r:id="rId18"/>
  </p:handoutMasterIdLst>
  <p:sldIdLst>
    <p:sldId id="277" r:id="rId2"/>
    <p:sldId id="295" r:id="rId3"/>
    <p:sldId id="297" r:id="rId4"/>
    <p:sldId id="293" r:id="rId5"/>
    <p:sldId id="285" r:id="rId6"/>
    <p:sldId id="292" r:id="rId7"/>
    <p:sldId id="294" r:id="rId8"/>
    <p:sldId id="284" r:id="rId9"/>
    <p:sldId id="280" r:id="rId10"/>
    <p:sldId id="289" r:id="rId11"/>
    <p:sldId id="291" r:id="rId12"/>
    <p:sldId id="302" r:id="rId13"/>
    <p:sldId id="305" r:id="rId14"/>
    <p:sldId id="303" r:id="rId15"/>
    <p:sldId id="304" r:id="rId16"/>
  </p:sldIdLst>
  <p:sldSz cx="9144000" cy="6858000" type="screen4x3"/>
  <p:notesSz cx="6997700" cy="92710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lr>
        <a:schemeClr val="accent1"/>
      </a:buClr>
      <a:buSzPct val="90000"/>
      <a:buFont typeface="Wingdings" pitchFamily="2" charset="2"/>
      <a:defRPr sz="2000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chemeClr val="accent1"/>
      </a:buClr>
      <a:buSzPct val="90000"/>
      <a:buFont typeface="Wingdings" pitchFamily="2" charset="2"/>
      <a:defRPr sz="2000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chemeClr val="accent1"/>
      </a:buClr>
      <a:buSzPct val="90000"/>
      <a:buFont typeface="Wingdings" pitchFamily="2" charset="2"/>
      <a:defRPr sz="2000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chemeClr val="accent1"/>
      </a:buClr>
      <a:buSzPct val="90000"/>
      <a:buFont typeface="Wingdings" pitchFamily="2" charset="2"/>
      <a:defRPr sz="2000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chemeClr val="accent1"/>
      </a:buClr>
      <a:buSzPct val="90000"/>
      <a:buFont typeface="Wingdings" pitchFamily="2" charset="2"/>
      <a:defRPr sz="2000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ACC32"/>
    <a:srgbClr val="B6C8E4"/>
    <a:srgbClr val="366EAC"/>
    <a:srgbClr val="477844"/>
    <a:srgbClr val="3376D9"/>
    <a:srgbClr val="9CBCEC"/>
    <a:srgbClr val="292929"/>
    <a:srgbClr val="ADADA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569" autoAdjust="0"/>
    <p:restoredTop sz="94624" autoAdjust="0"/>
  </p:normalViewPr>
  <p:slideViewPr>
    <p:cSldViewPr snapToGrid="0">
      <p:cViewPr varScale="1">
        <p:scale>
          <a:sx n="114" d="100"/>
          <a:sy n="114" d="100"/>
        </p:scale>
        <p:origin x="-504" y="-102"/>
      </p:cViewPr>
      <p:guideLst>
        <p:guide orient="horz" pos="895"/>
        <p:guide orient="horz" pos="377"/>
        <p:guide orient="horz" pos="385"/>
        <p:guide orient="horz" pos="384"/>
        <p:guide orient="horz" pos="436"/>
        <p:guide pos="349"/>
        <p:guide pos="228"/>
        <p:guide pos="5427"/>
        <p:guide pos="3056"/>
        <p:guide pos="4315"/>
        <p:guide pos="3896"/>
        <p:guide pos="291"/>
        <p:guide pos="36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220" y="-96"/>
      </p:cViewPr>
      <p:guideLst>
        <p:guide orient="horz" pos="2920"/>
        <p:guide pos="2204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5648" cy="3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5" tIns="46916" rIns="93835" bIns="46916" numCol="1" anchor="t" anchorCtr="0" compatLnSpc="1">
            <a:prstTxWarp prst="textNoShape">
              <a:avLst/>
            </a:prstTxWarp>
            <a:spAutoFit/>
          </a:bodyPr>
          <a:lstStyle>
            <a:lvl1pPr algn="l" defTabSz="942680"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145" y="0"/>
            <a:ext cx="3053570" cy="3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5" tIns="46916" rIns="93835" bIns="46916" numCol="1" anchor="t" anchorCtr="0" compatLnSpc="1">
            <a:prstTxWarp prst="textNoShape">
              <a:avLst/>
            </a:prstTxWarp>
            <a:spAutoFit/>
          </a:bodyPr>
          <a:lstStyle>
            <a:lvl1pPr algn="r" defTabSz="942680"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80497"/>
            <a:ext cx="3045648" cy="3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5" tIns="46916" rIns="93835" bIns="46916" numCol="1" anchor="b" anchorCtr="0" compatLnSpc="1">
            <a:prstTxWarp prst="textNoShape">
              <a:avLst/>
            </a:prstTxWarp>
            <a:spAutoFit/>
          </a:bodyPr>
          <a:lstStyle>
            <a:lvl1pPr algn="l" defTabSz="942680"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145" y="8980497"/>
            <a:ext cx="3053570" cy="3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35" tIns="46916" rIns="93835" bIns="46916" numCol="1" anchor="b" anchorCtr="0" compatLnSpc="1">
            <a:prstTxWarp prst="textNoShape">
              <a:avLst/>
            </a:prstTxWarp>
            <a:spAutoFit/>
          </a:bodyPr>
          <a:lstStyle>
            <a:lvl1pPr algn="r" defTabSz="942680"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fld id="{FD0516BD-AF70-4295-BF84-1AB6AE5DC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3479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2435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6986544" y="1"/>
            <a:ext cx="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479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7945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7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04" y="4633931"/>
            <a:ext cx="5587385" cy="408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2438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33887"/>
            <a:ext cx="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34798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2439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768600" y="9033887"/>
            <a:ext cx="2180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4798">
              <a:defRPr sz="1400"/>
            </a:lvl1pPr>
          </a:lstStyle>
          <a:p>
            <a:pPr>
              <a:defRPr/>
            </a:pPr>
            <a:fld id="{3B578441-0223-438D-B1FF-B435D722B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407634-9E5F-4531-B826-90344D6B8E9C}" type="slidenum">
              <a:rPr lang="en-US">
                <a:latin typeface="Times"/>
              </a:rPr>
              <a:pPr/>
              <a:t>9</a:t>
            </a:fld>
            <a:endParaRPr lang="en-US">
              <a:latin typeface="Time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03725"/>
            <a:ext cx="5597525" cy="417195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909664" y="9033887"/>
            <a:ext cx="76944" cy="184666"/>
          </a:xfrm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D8983D4-87CF-4241-B462-F1E69ADE63A6}" type="slidenum">
              <a:rPr lang="en-US" sz="1200">
                <a:solidFill>
                  <a:srgbClr val="000000"/>
                </a:solidFill>
                <a:latin typeface="Times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7088" cy="3476625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Port has an important, though limited role in federal navigation  projects-</a:t>
            </a:r>
          </a:p>
          <a:p>
            <a:endParaRPr lang="en-US"/>
          </a:p>
          <a:p>
            <a:r>
              <a:rPr lang="en-US"/>
              <a:t>Provide upland disposal sites</a:t>
            </a:r>
          </a:p>
          <a:p>
            <a:r>
              <a:rPr lang="en-US"/>
              <a:t>Advocate for adequate funding to carry out navigation mission</a:t>
            </a:r>
          </a:p>
          <a:p>
            <a:r>
              <a:rPr lang="en-US"/>
              <a:t>Cost-share sponsor for improvement studies and projects</a:t>
            </a:r>
          </a:p>
          <a:p>
            <a:r>
              <a:rPr lang="en-US"/>
              <a:t>Partner in Long-Range Dredged Material Management Planning</a:t>
            </a:r>
          </a:p>
          <a:p>
            <a:endParaRPr lang="en-US"/>
          </a:p>
          <a:p>
            <a:r>
              <a:rPr lang="en-US"/>
              <a:t>The challenges here from the port’s perspective are of funding,  perseverance, endurance, and of developing effective &amp; lasting  partnerships.  The technical challenges are probably best described by our federal partners and are discussed by others in the program.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832720" y="9033887"/>
            <a:ext cx="153888" cy="184666"/>
          </a:xfrm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A928C3E-ACD4-48A4-AA48-8E8EA82ADC34}" type="slidenum">
              <a:rPr lang="en-US" sz="1200">
                <a:solidFill>
                  <a:srgbClr val="000000"/>
                </a:solidFill>
                <a:latin typeface="Times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7088" cy="3476625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A4C05-1459-4609-A77C-613B317687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DE4E8-43EC-4B2D-B0D9-E6B5467FE5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70" y="323469"/>
            <a:ext cx="8425135" cy="9164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2969" y="1347789"/>
            <a:ext cx="4051578" cy="48520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74" y="1347789"/>
            <a:ext cx="4051578" cy="48520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8952D-3BDB-4E09-AAEE-56033CC9F3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8849312-4D0B-4212-AC86-DFCD8A8165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CF490-720E-4531-AAFC-C91BD79760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29182-E6A5-4FA6-BD74-7018E99878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ED15F-DF94-45DA-ACFF-2A63CFA582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1D6E6-5318-442D-BB6C-F2F46803ED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54B2E-8447-445E-A8AA-799EC62D42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9D646-ED31-45CA-A3B4-06F83BC691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10/22/2010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C479454-DBF2-444F-B817-B1991ED74C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_DSC0107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6" y="0"/>
            <a:ext cx="9145116" cy="686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963" y="358775"/>
            <a:ext cx="7967662" cy="1231106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Columbia River LOADMAX/ PORTS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8763" y="2145836"/>
            <a:ext cx="7086600" cy="1509712"/>
          </a:xfrm>
        </p:spPr>
        <p:txBody>
          <a:bodyPr/>
          <a:lstStyle/>
          <a:p>
            <a:r>
              <a:rPr lang="en-US" dirty="0" smtClean="0">
                <a:solidFill>
                  <a:srgbClr val="FACC32"/>
                </a:solidFill>
              </a:rPr>
              <a:t>Sebastian Degens, Port of Portland</a:t>
            </a:r>
          </a:p>
          <a:p>
            <a:r>
              <a:rPr lang="en-US" dirty="0" smtClean="0">
                <a:solidFill>
                  <a:srgbClr val="FACC32"/>
                </a:solidFill>
              </a:rPr>
              <a:t>Columbia River Stakeholders Panel </a:t>
            </a:r>
          </a:p>
          <a:p>
            <a:r>
              <a:rPr lang="en-US" dirty="0" smtClean="0">
                <a:solidFill>
                  <a:srgbClr val="FACC32"/>
                </a:solidFill>
              </a:rPr>
              <a:t>10-12-2010</a:t>
            </a:r>
          </a:p>
          <a:p>
            <a:endParaRPr lang="en-US" dirty="0"/>
          </a:p>
        </p:txBody>
      </p:sp>
    </p:spTree>
  </p:cSld>
  <p:clrMapOvr>
    <a:masterClrMapping/>
  </p:clrMapOvr>
  <p:transition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1CD3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reeform 3"/>
          <p:cNvSpPr>
            <a:spLocks/>
          </p:cNvSpPr>
          <p:nvPr/>
        </p:nvSpPr>
        <p:spPr bwMode="auto">
          <a:xfrm>
            <a:off x="-2197100" y="-1344613"/>
            <a:ext cx="1555750" cy="1557338"/>
          </a:xfrm>
          <a:custGeom>
            <a:avLst/>
            <a:gdLst>
              <a:gd name="T0" fmla="*/ 2147483647 w 980"/>
              <a:gd name="T1" fmla="*/ 2147483647 h 981"/>
              <a:gd name="T2" fmla="*/ 2147483647 w 980"/>
              <a:gd name="T3" fmla="*/ 2147483647 h 981"/>
              <a:gd name="T4" fmla="*/ 2147483647 w 980"/>
              <a:gd name="T5" fmla="*/ 2147483647 h 981"/>
              <a:gd name="T6" fmla="*/ 2147483647 w 980"/>
              <a:gd name="T7" fmla="*/ 2147483647 h 981"/>
              <a:gd name="T8" fmla="*/ 2147483647 w 980"/>
              <a:gd name="T9" fmla="*/ 2147483647 h 981"/>
              <a:gd name="T10" fmla="*/ 2147483647 w 980"/>
              <a:gd name="T11" fmla="*/ 2147483647 h 981"/>
              <a:gd name="T12" fmla="*/ 2147483647 w 980"/>
              <a:gd name="T13" fmla="*/ 2147483647 h 981"/>
              <a:gd name="T14" fmla="*/ 2147483647 w 980"/>
              <a:gd name="T15" fmla="*/ 2147483647 h 981"/>
              <a:gd name="T16" fmla="*/ 2147483647 w 980"/>
              <a:gd name="T17" fmla="*/ 2147483647 h 981"/>
              <a:gd name="T18" fmla="*/ 2147483647 w 980"/>
              <a:gd name="T19" fmla="*/ 0 h 981"/>
              <a:gd name="T20" fmla="*/ 2147483647 w 980"/>
              <a:gd name="T21" fmla="*/ 2147483647 h 981"/>
              <a:gd name="T22" fmla="*/ 2147483647 w 980"/>
              <a:gd name="T23" fmla="*/ 2147483647 h 981"/>
              <a:gd name="T24" fmla="*/ 2147483647 w 980"/>
              <a:gd name="T25" fmla="*/ 2147483647 h 981"/>
              <a:gd name="T26" fmla="*/ 2147483647 w 980"/>
              <a:gd name="T27" fmla="*/ 2147483647 h 981"/>
              <a:gd name="T28" fmla="*/ 2147483647 w 980"/>
              <a:gd name="T29" fmla="*/ 2147483647 h 981"/>
              <a:gd name="T30" fmla="*/ 2147483647 w 980"/>
              <a:gd name="T31" fmla="*/ 2147483647 h 981"/>
              <a:gd name="T32" fmla="*/ 2147483647 w 980"/>
              <a:gd name="T33" fmla="*/ 2147483647 h 981"/>
              <a:gd name="T34" fmla="*/ 2147483647 w 980"/>
              <a:gd name="T35" fmla="*/ 2147483647 h 981"/>
              <a:gd name="T36" fmla="*/ 2147483647 w 980"/>
              <a:gd name="T37" fmla="*/ 2147483647 h 981"/>
              <a:gd name="T38" fmla="*/ 0 w 980"/>
              <a:gd name="T39" fmla="*/ 2147483647 h 981"/>
              <a:gd name="T40" fmla="*/ 2147483647 w 980"/>
              <a:gd name="T41" fmla="*/ 2147483647 h 981"/>
              <a:gd name="T42" fmla="*/ 2147483647 w 980"/>
              <a:gd name="T43" fmla="*/ 2147483647 h 981"/>
              <a:gd name="T44" fmla="*/ 2147483647 w 980"/>
              <a:gd name="T45" fmla="*/ 2147483647 h 981"/>
              <a:gd name="T46" fmla="*/ 2147483647 w 980"/>
              <a:gd name="T47" fmla="*/ 2147483647 h 981"/>
              <a:gd name="T48" fmla="*/ 2147483647 w 980"/>
              <a:gd name="T49" fmla="*/ 2147483647 h 981"/>
              <a:gd name="T50" fmla="*/ 2147483647 w 980"/>
              <a:gd name="T51" fmla="*/ 2147483647 h 981"/>
              <a:gd name="T52" fmla="*/ 2147483647 w 980"/>
              <a:gd name="T53" fmla="*/ 2147483647 h 981"/>
              <a:gd name="T54" fmla="*/ 2147483647 w 980"/>
              <a:gd name="T55" fmla="*/ 2147483647 h 981"/>
              <a:gd name="T56" fmla="*/ 2147483647 w 980"/>
              <a:gd name="T57" fmla="*/ 2147483647 h 981"/>
              <a:gd name="T58" fmla="*/ 2147483647 w 980"/>
              <a:gd name="T59" fmla="*/ 2147483647 h 981"/>
              <a:gd name="T60" fmla="*/ 2147483647 w 980"/>
              <a:gd name="T61" fmla="*/ 2147483647 h 981"/>
              <a:gd name="T62" fmla="*/ 2147483647 w 980"/>
              <a:gd name="T63" fmla="*/ 2147483647 h 981"/>
              <a:gd name="T64" fmla="*/ 2147483647 w 980"/>
              <a:gd name="T65" fmla="*/ 2147483647 h 981"/>
              <a:gd name="T66" fmla="*/ 2147483647 w 980"/>
              <a:gd name="T67" fmla="*/ 2147483647 h 981"/>
              <a:gd name="T68" fmla="*/ 2147483647 w 980"/>
              <a:gd name="T69" fmla="*/ 2147483647 h 981"/>
              <a:gd name="T70" fmla="*/ 2147483647 w 980"/>
              <a:gd name="T71" fmla="*/ 2147483647 h 981"/>
              <a:gd name="T72" fmla="*/ 2147483647 w 980"/>
              <a:gd name="T73" fmla="*/ 2147483647 h 981"/>
              <a:gd name="T74" fmla="*/ 2147483647 w 980"/>
              <a:gd name="T75" fmla="*/ 2147483647 h 981"/>
              <a:gd name="T76" fmla="*/ 2147483647 w 980"/>
              <a:gd name="T77" fmla="*/ 2147483647 h 981"/>
              <a:gd name="T78" fmla="*/ 2147483647 w 980"/>
              <a:gd name="T79" fmla="*/ 2147483647 h 981"/>
              <a:gd name="T80" fmla="*/ 2147483647 w 980"/>
              <a:gd name="T81" fmla="*/ 2147483647 h 981"/>
              <a:gd name="T82" fmla="*/ 2147483647 w 980"/>
              <a:gd name="T83" fmla="*/ 2147483647 h 981"/>
              <a:gd name="T84" fmla="*/ 2147483647 w 980"/>
              <a:gd name="T85" fmla="*/ 2147483647 h 981"/>
              <a:gd name="T86" fmla="*/ 2147483647 w 980"/>
              <a:gd name="T87" fmla="*/ 2147483647 h 981"/>
              <a:gd name="T88" fmla="*/ 2147483647 w 980"/>
              <a:gd name="T89" fmla="*/ 2147483647 h 981"/>
              <a:gd name="T90" fmla="*/ 2147483647 w 980"/>
              <a:gd name="T91" fmla="*/ 2147483647 h 981"/>
              <a:gd name="T92" fmla="*/ 2147483647 w 980"/>
              <a:gd name="T93" fmla="*/ 2147483647 h 981"/>
              <a:gd name="T94" fmla="*/ 2147483647 w 980"/>
              <a:gd name="T95" fmla="*/ 2147483647 h 981"/>
              <a:gd name="T96" fmla="*/ 2147483647 w 980"/>
              <a:gd name="T97" fmla="*/ 2147483647 h 981"/>
              <a:gd name="T98" fmla="*/ 2147483647 w 980"/>
              <a:gd name="T99" fmla="*/ 2147483647 h 981"/>
              <a:gd name="T100" fmla="*/ 2147483647 w 980"/>
              <a:gd name="T101" fmla="*/ 2147483647 h 981"/>
              <a:gd name="T102" fmla="*/ 2147483647 w 980"/>
              <a:gd name="T103" fmla="*/ 2147483647 h 981"/>
              <a:gd name="T104" fmla="*/ 2147483647 w 980"/>
              <a:gd name="T105" fmla="*/ 2147483647 h 981"/>
              <a:gd name="T106" fmla="*/ 2147483647 w 980"/>
              <a:gd name="T107" fmla="*/ 2147483647 h 981"/>
              <a:gd name="T108" fmla="*/ 2147483647 w 980"/>
              <a:gd name="T109" fmla="*/ 2147483647 h 981"/>
              <a:gd name="T110" fmla="*/ 2147483647 w 980"/>
              <a:gd name="T111" fmla="*/ 2147483647 h 981"/>
              <a:gd name="T112" fmla="*/ 2147483647 w 980"/>
              <a:gd name="T113" fmla="*/ 2147483647 h 981"/>
              <a:gd name="T114" fmla="*/ 2147483647 w 980"/>
              <a:gd name="T115" fmla="*/ 2147483647 h 981"/>
              <a:gd name="T116" fmla="*/ 2147483647 w 980"/>
              <a:gd name="T117" fmla="*/ 2147483647 h 981"/>
              <a:gd name="T118" fmla="*/ 2147483647 w 980"/>
              <a:gd name="T119" fmla="*/ 2147483647 h 981"/>
              <a:gd name="T120" fmla="*/ 2147483647 w 980"/>
              <a:gd name="T121" fmla="*/ 2147483647 h 981"/>
              <a:gd name="T122" fmla="*/ 2147483647 w 980"/>
              <a:gd name="T123" fmla="*/ 2147483647 h 981"/>
              <a:gd name="T124" fmla="*/ 2147483647 w 980"/>
              <a:gd name="T125" fmla="*/ 2147483647 h 9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80"/>
              <a:gd name="T190" fmla="*/ 0 h 981"/>
              <a:gd name="T191" fmla="*/ 980 w 980"/>
              <a:gd name="T192" fmla="*/ 981 h 98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80" h="981">
                <a:moveTo>
                  <a:pt x="979" y="490"/>
                </a:moveTo>
                <a:lnTo>
                  <a:pt x="979" y="483"/>
                </a:lnTo>
                <a:lnTo>
                  <a:pt x="979" y="476"/>
                </a:lnTo>
                <a:lnTo>
                  <a:pt x="979" y="469"/>
                </a:lnTo>
                <a:lnTo>
                  <a:pt x="978" y="463"/>
                </a:lnTo>
                <a:lnTo>
                  <a:pt x="978" y="456"/>
                </a:lnTo>
                <a:lnTo>
                  <a:pt x="978" y="449"/>
                </a:lnTo>
                <a:lnTo>
                  <a:pt x="977" y="442"/>
                </a:lnTo>
                <a:lnTo>
                  <a:pt x="976" y="435"/>
                </a:lnTo>
                <a:lnTo>
                  <a:pt x="975" y="429"/>
                </a:lnTo>
                <a:lnTo>
                  <a:pt x="975" y="422"/>
                </a:lnTo>
                <a:lnTo>
                  <a:pt x="974" y="415"/>
                </a:lnTo>
                <a:lnTo>
                  <a:pt x="973" y="409"/>
                </a:lnTo>
                <a:lnTo>
                  <a:pt x="971" y="402"/>
                </a:lnTo>
                <a:lnTo>
                  <a:pt x="970" y="395"/>
                </a:lnTo>
                <a:lnTo>
                  <a:pt x="969" y="389"/>
                </a:lnTo>
                <a:lnTo>
                  <a:pt x="967" y="382"/>
                </a:lnTo>
                <a:lnTo>
                  <a:pt x="966" y="376"/>
                </a:lnTo>
                <a:lnTo>
                  <a:pt x="964" y="369"/>
                </a:lnTo>
                <a:lnTo>
                  <a:pt x="963" y="363"/>
                </a:lnTo>
                <a:lnTo>
                  <a:pt x="961" y="357"/>
                </a:lnTo>
                <a:lnTo>
                  <a:pt x="959" y="350"/>
                </a:lnTo>
                <a:lnTo>
                  <a:pt x="957" y="344"/>
                </a:lnTo>
                <a:lnTo>
                  <a:pt x="955" y="338"/>
                </a:lnTo>
                <a:lnTo>
                  <a:pt x="953" y="332"/>
                </a:lnTo>
                <a:lnTo>
                  <a:pt x="951" y="325"/>
                </a:lnTo>
                <a:lnTo>
                  <a:pt x="949" y="319"/>
                </a:lnTo>
                <a:lnTo>
                  <a:pt x="946" y="313"/>
                </a:lnTo>
                <a:lnTo>
                  <a:pt x="944" y="307"/>
                </a:lnTo>
                <a:lnTo>
                  <a:pt x="941" y="301"/>
                </a:lnTo>
                <a:lnTo>
                  <a:pt x="939" y="295"/>
                </a:lnTo>
                <a:lnTo>
                  <a:pt x="936" y="289"/>
                </a:lnTo>
                <a:lnTo>
                  <a:pt x="933" y="283"/>
                </a:lnTo>
                <a:lnTo>
                  <a:pt x="931" y="277"/>
                </a:lnTo>
                <a:lnTo>
                  <a:pt x="928" y="271"/>
                </a:lnTo>
                <a:lnTo>
                  <a:pt x="925" y="266"/>
                </a:lnTo>
                <a:lnTo>
                  <a:pt x="922" y="260"/>
                </a:lnTo>
                <a:lnTo>
                  <a:pt x="919" y="254"/>
                </a:lnTo>
                <a:lnTo>
                  <a:pt x="916" y="249"/>
                </a:lnTo>
                <a:lnTo>
                  <a:pt x="912" y="243"/>
                </a:lnTo>
                <a:lnTo>
                  <a:pt x="909" y="237"/>
                </a:lnTo>
                <a:lnTo>
                  <a:pt x="906" y="232"/>
                </a:lnTo>
                <a:lnTo>
                  <a:pt x="902" y="226"/>
                </a:lnTo>
                <a:lnTo>
                  <a:pt x="899" y="221"/>
                </a:lnTo>
                <a:lnTo>
                  <a:pt x="895" y="216"/>
                </a:lnTo>
                <a:lnTo>
                  <a:pt x="892" y="210"/>
                </a:lnTo>
                <a:lnTo>
                  <a:pt x="888" y="205"/>
                </a:lnTo>
                <a:lnTo>
                  <a:pt x="884" y="200"/>
                </a:lnTo>
                <a:lnTo>
                  <a:pt x="880" y="195"/>
                </a:lnTo>
                <a:lnTo>
                  <a:pt x="876" y="190"/>
                </a:lnTo>
                <a:lnTo>
                  <a:pt x="872" y="185"/>
                </a:lnTo>
                <a:lnTo>
                  <a:pt x="868" y="180"/>
                </a:lnTo>
                <a:lnTo>
                  <a:pt x="864" y="175"/>
                </a:lnTo>
                <a:lnTo>
                  <a:pt x="860" y="170"/>
                </a:lnTo>
                <a:lnTo>
                  <a:pt x="856" y="165"/>
                </a:lnTo>
                <a:lnTo>
                  <a:pt x="851" y="160"/>
                </a:lnTo>
                <a:lnTo>
                  <a:pt x="847" y="155"/>
                </a:lnTo>
                <a:lnTo>
                  <a:pt x="843" y="151"/>
                </a:lnTo>
                <a:lnTo>
                  <a:pt x="838" y="146"/>
                </a:lnTo>
                <a:lnTo>
                  <a:pt x="834" y="142"/>
                </a:lnTo>
                <a:lnTo>
                  <a:pt x="829" y="137"/>
                </a:lnTo>
                <a:lnTo>
                  <a:pt x="824" y="133"/>
                </a:lnTo>
                <a:lnTo>
                  <a:pt x="820" y="128"/>
                </a:lnTo>
                <a:lnTo>
                  <a:pt x="815" y="124"/>
                </a:lnTo>
                <a:lnTo>
                  <a:pt x="810" y="120"/>
                </a:lnTo>
                <a:lnTo>
                  <a:pt x="805" y="116"/>
                </a:lnTo>
                <a:lnTo>
                  <a:pt x="800" y="111"/>
                </a:lnTo>
                <a:lnTo>
                  <a:pt x="795" y="107"/>
                </a:lnTo>
                <a:lnTo>
                  <a:pt x="790" y="103"/>
                </a:lnTo>
                <a:lnTo>
                  <a:pt x="785" y="99"/>
                </a:lnTo>
                <a:lnTo>
                  <a:pt x="780" y="96"/>
                </a:lnTo>
                <a:lnTo>
                  <a:pt x="775" y="92"/>
                </a:lnTo>
                <a:lnTo>
                  <a:pt x="769" y="88"/>
                </a:lnTo>
                <a:lnTo>
                  <a:pt x="764" y="84"/>
                </a:lnTo>
                <a:lnTo>
                  <a:pt x="759" y="81"/>
                </a:lnTo>
                <a:lnTo>
                  <a:pt x="753" y="77"/>
                </a:lnTo>
                <a:lnTo>
                  <a:pt x="748" y="74"/>
                </a:lnTo>
                <a:lnTo>
                  <a:pt x="742" y="71"/>
                </a:lnTo>
                <a:lnTo>
                  <a:pt x="737" y="67"/>
                </a:lnTo>
                <a:lnTo>
                  <a:pt x="731" y="64"/>
                </a:lnTo>
                <a:lnTo>
                  <a:pt x="725" y="61"/>
                </a:lnTo>
                <a:lnTo>
                  <a:pt x="720" y="58"/>
                </a:lnTo>
                <a:lnTo>
                  <a:pt x="714" y="55"/>
                </a:lnTo>
                <a:lnTo>
                  <a:pt x="708" y="52"/>
                </a:lnTo>
                <a:lnTo>
                  <a:pt x="702" y="49"/>
                </a:lnTo>
                <a:lnTo>
                  <a:pt x="697" y="46"/>
                </a:lnTo>
                <a:lnTo>
                  <a:pt x="691" y="43"/>
                </a:lnTo>
                <a:lnTo>
                  <a:pt x="685" y="41"/>
                </a:lnTo>
                <a:lnTo>
                  <a:pt x="679" y="38"/>
                </a:lnTo>
                <a:lnTo>
                  <a:pt x="673" y="36"/>
                </a:lnTo>
                <a:lnTo>
                  <a:pt x="667" y="33"/>
                </a:lnTo>
                <a:lnTo>
                  <a:pt x="660" y="31"/>
                </a:lnTo>
                <a:lnTo>
                  <a:pt x="654" y="29"/>
                </a:lnTo>
                <a:lnTo>
                  <a:pt x="648" y="27"/>
                </a:lnTo>
                <a:lnTo>
                  <a:pt x="642" y="25"/>
                </a:lnTo>
                <a:lnTo>
                  <a:pt x="636" y="23"/>
                </a:lnTo>
                <a:lnTo>
                  <a:pt x="629" y="21"/>
                </a:lnTo>
                <a:lnTo>
                  <a:pt x="623" y="19"/>
                </a:lnTo>
                <a:lnTo>
                  <a:pt x="617" y="17"/>
                </a:lnTo>
                <a:lnTo>
                  <a:pt x="610" y="15"/>
                </a:lnTo>
                <a:lnTo>
                  <a:pt x="604" y="14"/>
                </a:lnTo>
                <a:lnTo>
                  <a:pt x="597" y="12"/>
                </a:lnTo>
                <a:lnTo>
                  <a:pt x="591" y="11"/>
                </a:lnTo>
                <a:lnTo>
                  <a:pt x="584" y="10"/>
                </a:lnTo>
                <a:lnTo>
                  <a:pt x="578" y="8"/>
                </a:lnTo>
                <a:lnTo>
                  <a:pt x="571" y="7"/>
                </a:lnTo>
                <a:lnTo>
                  <a:pt x="564" y="6"/>
                </a:lnTo>
                <a:lnTo>
                  <a:pt x="558" y="5"/>
                </a:lnTo>
                <a:lnTo>
                  <a:pt x="551" y="4"/>
                </a:lnTo>
                <a:lnTo>
                  <a:pt x="544" y="3"/>
                </a:lnTo>
                <a:lnTo>
                  <a:pt x="538" y="3"/>
                </a:lnTo>
                <a:lnTo>
                  <a:pt x="531" y="2"/>
                </a:lnTo>
                <a:lnTo>
                  <a:pt x="524" y="2"/>
                </a:lnTo>
                <a:lnTo>
                  <a:pt x="517" y="1"/>
                </a:lnTo>
                <a:lnTo>
                  <a:pt x="510" y="1"/>
                </a:lnTo>
                <a:lnTo>
                  <a:pt x="503" y="1"/>
                </a:lnTo>
                <a:lnTo>
                  <a:pt x="496" y="0"/>
                </a:lnTo>
                <a:lnTo>
                  <a:pt x="490" y="0"/>
                </a:lnTo>
                <a:lnTo>
                  <a:pt x="483" y="0"/>
                </a:lnTo>
                <a:lnTo>
                  <a:pt x="476" y="1"/>
                </a:lnTo>
                <a:lnTo>
                  <a:pt x="469" y="1"/>
                </a:lnTo>
                <a:lnTo>
                  <a:pt x="462" y="1"/>
                </a:lnTo>
                <a:lnTo>
                  <a:pt x="455" y="2"/>
                </a:lnTo>
                <a:lnTo>
                  <a:pt x="448" y="2"/>
                </a:lnTo>
                <a:lnTo>
                  <a:pt x="442" y="3"/>
                </a:lnTo>
                <a:lnTo>
                  <a:pt x="435" y="3"/>
                </a:lnTo>
                <a:lnTo>
                  <a:pt x="428" y="4"/>
                </a:lnTo>
                <a:lnTo>
                  <a:pt x="421" y="5"/>
                </a:lnTo>
                <a:lnTo>
                  <a:pt x="415" y="6"/>
                </a:lnTo>
                <a:lnTo>
                  <a:pt x="408" y="7"/>
                </a:lnTo>
                <a:lnTo>
                  <a:pt x="402" y="8"/>
                </a:lnTo>
                <a:lnTo>
                  <a:pt x="395" y="10"/>
                </a:lnTo>
                <a:lnTo>
                  <a:pt x="388" y="11"/>
                </a:lnTo>
                <a:lnTo>
                  <a:pt x="382" y="12"/>
                </a:lnTo>
                <a:lnTo>
                  <a:pt x="375" y="14"/>
                </a:lnTo>
                <a:lnTo>
                  <a:pt x="369" y="15"/>
                </a:lnTo>
                <a:lnTo>
                  <a:pt x="363" y="17"/>
                </a:lnTo>
                <a:lnTo>
                  <a:pt x="356" y="19"/>
                </a:lnTo>
                <a:lnTo>
                  <a:pt x="350" y="21"/>
                </a:lnTo>
                <a:lnTo>
                  <a:pt x="344" y="23"/>
                </a:lnTo>
                <a:lnTo>
                  <a:pt x="337" y="25"/>
                </a:lnTo>
                <a:lnTo>
                  <a:pt x="331" y="27"/>
                </a:lnTo>
                <a:lnTo>
                  <a:pt x="325" y="29"/>
                </a:lnTo>
                <a:lnTo>
                  <a:pt x="319" y="31"/>
                </a:lnTo>
                <a:lnTo>
                  <a:pt x="313" y="33"/>
                </a:lnTo>
                <a:lnTo>
                  <a:pt x="306" y="36"/>
                </a:lnTo>
                <a:lnTo>
                  <a:pt x="300" y="38"/>
                </a:lnTo>
                <a:lnTo>
                  <a:pt x="294" y="41"/>
                </a:lnTo>
                <a:lnTo>
                  <a:pt x="288" y="43"/>
                </a:lnTo>
                <a:lnTo>
                  <a:pt x="283" y="46"/>
                </a:lnTo>
                <a:lnTo>
                  <a:pt x="277" y="49"/>
                </a:lnTo>
                <a:lnTo>
                  <a:pt x="271" y="52"/>
                </a:lnTo>
                <a:lnTo>
                  <a:pt x="265" y="55"/>
                </a:lnTo>
                <a:lnTo>
                  <a:pt x="259" y="58"/>
                </a:lnTo>
                <a:lnTo>
                  <a:pt x="254" y="61"/>
                </a:lnTo>
                <a:lnTo>
                  <a:pt x="248" y="64"/>
                </a:lnTo>
                <a:lnTo>
                  <a:pt x="242" y="67"/>
                </a:lnTo>
                <a:lnTo>
                  <a:pt x="237" y="71"/>
                </a:lnTo>
                <a:lnTo>
                  <a:pt x="231" y="74"/>
                </a:lnTo>
                <a:lnTo>
                  <a:pt x="226" y="77"/>
                </a:lnTo>
                <a:lnTo>
                  <a:pt x="220" y="81"/>
                </a:lnTo>
                <a:lnTo>
                  <a:pt x="215" y="84"/>
                </a:lnTo>
                <a:lnTo>
                  <a:pt x="210" y="88"/>
                </a:lnTo>
                <a:lnTo>
                  <a:pt x="205" y="92"/>
                </a:lnTo>
                <a:lnTo>
                  <a:pt x="199" y="96"/>
                </a:lnTo>
                <a:lnTo>
                  <a:pt x="194" y="99"/>
                </a:lnTo>
                <a:lnTo>
                  <a:pt x="189" y="103"/>
                </a:lnTo>
                <a:lnTo>
                  <a:pt x="184" y="107"/>
                </a:lnTo>
                <a:lnTo>
                  <a:pt x="179" y="111"/>
                </a:lnTo>
                <a:lnTo>
                  <a:pt x="174" y="116"/>
                </a:lnTo>
                <a:lnTo>
                  <a:pt x="169" y="120"/>
                </a:lnTo>
                <a:lnTo>
                  <a:pt x="164" y="124"/>
                </a:lnTo>
                <a:lnTo>
                  <a:pt x="160" y="128"/>
                </a:lnTo>
                <a:lnTo>
                  <a:pt x="155" y="133"/>
                </a:lnTo>
                <a:lnTo>
                  <a:pt x="150" y="137"/>
                </a:lnTo>
                <a:lnTo>
                  <a:pt x="146" y="142"/>
                </a:lnTo>
                <a:lnTo>
                  <a:pt x="141" y="146"/>
                </a:lnTo>
                <a:lnTo>
                  <a:pt x="137" y="151"/>
                </a:lnTo>
                <a:lnTo>
                  <a:pt x="132" y="155"/>
                </a:lnTo>
                <a:lnTo>
                  <a:pt x="128" y="160"/>
                </a:lnTo>
                <a:lnTo>
                  <a:pt x="123" y="165"/>
                </a:lnTo>
                <a:lnTo>
                  <a:pt x="119" y="170"/>
                </a:lnTo>
                <a:lnTo>
                  <a:pt x="115" y="175"/>
                </a:lnTo>
                <a:lnTo>
                  <a:pt x="111" y="180"/>
                </a:lnTo>
                <a:lnTo>
                  <a:pt x="107" y="185"/>
                </a:lnTo>
                <a:lnTo>
                  <a:pt x="103" y="190"/>
                </a:lnTo>
                <a:lnTo>
                  <a:pt x="99" y="195"/>
                </a:lnTo>
                <a:lnTo>
                  <a:pt x="95" y="200"/>
                </a:lnTo>
                <a:lnTo>
                  <a:pt x="91" y="205"/>
                </a:lnTo>
                <a:lnTo>
                  <a:pt x="88" y="210"/>
                </a:lnTo>
                <a:lnTo>
                  <a:pt x="84" y="216"/>
                </a:lnTo>
                <a:lnTo>
                  <a:pt x="80" y="221"/>
                </a:lnTo>
                <a:lnTo>
                  <a:pt x="77" y="226"/>
                </a:lnTo>
                <a:lnTo>
                  <a:pt x="73" y="232"/>
                </a:lnTo>
                <a:lnTo>
                  <a:pt x="70" y="237"/>
                </a:lnTo>
                <a:lnTo>
                  <a:pt x="67" y="243"/>
                </a:lnTo>
                <a:lnTo>
                  <a:pt x="64" y="249"/>
                </a:lnTo>
                <a:lnTo>
                  <a:pt x="60" y="254"/>
                </a:lnTo>
                <a:lnTo>
                  <a:pt x="57" y="260"/>
                </a:lnTo>
                <a:lnTo>
                  <a:pt x="54" y="266"/>
                </a:lnTo>
                <a:lnTo>
                  <a:pt x="51" y="271"/>
                </a:lnTo>
                <a:lnTo>
                  <a:pt x="48" y="277"/>
                </a:lnTo>
                <a:lnTo>
                  <a:pt x="46" y="283"/>
                </a:lnTo>
                <a:lnTo>
                  <a:pt x="43" y="289"/>
                </a:lnTo>
                <a:lnTo>
                  <a:pt x="40" y="295"/>
                </a:lnTo>
                <a:lnTo>
                  <a:pt x="38" y="301"/>
                </a:lnTo>
                <a:lnTo>
                  <a:pt x="35" y="307"/>
                </a:lnTo>
                <a:lnTo>
                  <a:pt x="33" y="313"/>
                </a:lnTo>
                <a:lnTo>
                  <a:pt x="31" y="319"/>
                </a:lnTo>
                <a:lnTo>
                  <a:pt x="28" y="325"/>
                </a:lnTo>
                <a:lnTo>
                  <a:pt x="26" y="332"/>
                </a:lnTo>
                <a:lnTo>
                  <a:pt x="24" y="338"/>
                </a:lnTo>
                <a:lnTo>
                  <a:pt x="22" y="344"/>
                </a:lnTo>
                <a:lnTo>
                  <a:pt x="20" y="350"/>
                </a:lnTo>
                <a:lnTo>
                  <a:pt x="18" y="357"/>
                </a:lnTo>
                <a:lnTo>
                  <a:pt x="17" y="363"/>
                </a:lnTo>
                <a:lnTo>
                  <a:pt x="15" y="369"/>
                </a:lnTo>
                <a:lnTo>
                  <a:pt x="13" y="376"/>
                </a:lnTo>
                <a:lnTo>
                  <a:pt x="12" y="382"/>
                </a:lnTo>
                <a:lnTo>
                  <a:pt x="10" y="389"/>
                </a:lnTo>
                <a:lnTo>
                  <a:pt x="9" y="395"/>
                </a:lnTo>
                <a:lnTo>
                  <a:pt x="8" y="402"/>
                </a:lnTo>
                <a:lnTo>
                  <a:pt x="7" y="409"/>
                </a:lnTo>
                <a:lnTo>
                  <a:pt x="6" y="415"/>
                </a:lnTo>
                <a:lnTo>
                  <a:pt x="5" y="422"/>
                </a:lnTo>
                <a:lnTo>
                  <a:pt x="4" y="429"/>
                </a:lnTo>
                <a:lnTo>
                  <a:pt x="3" y="435"/>
                </a:lnTo>
                <a:lnTo>
                  <a:pt x="2" y="442"/>
                </a:lnTo>
                <a:lnTo>
                  <a:pt x="2" y="449"/>
                </a:lnTo>
                <a:lnTo>
                  <a:pt x="1" y="456"/>
                </a:lnTo>
                <a:lnTo>
                  <a:pt x="1" y="463"/>
                </a:lnTo>
                <a:lnTo>
                  <a:pt x="0" y="469"/>
                </a:lnTo>
                <a:lnTo>
                  <a:pt x="0" y="476"/>
                </a:lnTo>
                <a:lnTo>
                  <a:pt x="0" y="483"/>
                </a:lnTo>
                <a:lnTo>
                  <a:pt x="0" y="490"/>
                </a:lnTo>
                <a:lnTo>
                  <a:pt x="0" y="497"/>
                </a:lnTo>
                <a:lnTo>
                  <a:pt x="0" y="504"/>
                </a:lnTo>
                <a:lnTo>
                  <a:pt x="0" y="511"/>
                </a:lnTo>
                <a:lnTo>
                  <a:pt x="1" y="518"/>
                </a:lnTo>
                <a:lnTo>
                  <a:pt x="1" y="524"/>
                </a:lnTo>
                <a:lnTo>
                  <a:pt x="2" y="531"/>
                </a:lnTo>
                <a:lnTo>
                  <a:pt x="2" y="538"/>
                </a:lnTo>
                <a:lnTo>
                  <a:pt x="3" y="545"/>
                </a:lnTo>
                <a:lnTo>
                  <a:pt x="4" y="552"/>
                </a:lnTo>
                <a:lnTo>
                  <a:pt x="5" y="558"/>
                </a:lnTo>
                <a:lnTo>
                  <a:pt x="6" y="565"/>
                </a:lnTo>
                <a:lnTo>
                  <a:pt x="7" y="572"/>
                </a:lnTo>
                <a:lnTo>
                  <a:pt x="8" y="578"/>
                </a:lnTo>
                <a:lnTo>
                  <a:pt x="9" y="585"/>
                </a:lnTo>
                <a:lnTo>
                  <a:pt x="10" y="591"/>
                </a:lnTo>
                <a:lnTo>
                  <a:pt x="12" y="598"/>
                </a:lnTo>
                <a:lnTo>
                  <a:pt x="13" y="604"/>
                </a:lnTo>
                <a:lnTo>
                  <a:pt x="15" y="611"/>
                </a:lnTo>
                <a:lnTo>
                  <a:pt x="17" y="617"/>
                </a:lnTo>
                <a:lnTo>
                  <a:pt x="18" y="623"/>
                </a:lnTo>
                <a:lnTo>
                  <a:pt x="20" y="630"/>
                </a:lnTo>
                <a:lnTo>
                  <a:pt x="22" y="636"/>
                </a:lnTo>
                <a:lnTo>
                  <a:pt x="24" y="642"/>
                </a:lnTo>
                <a:lnTo>
                  <a:pt x="26" y="649"/>
                </a:lnTo>
                <a:lnTo>
                  <a:pt x="28" y="655"/>
                </a:lnTo>
                <a:lnTo>
                  <a:pt x="31" y="661"/>
                </a:lnTo>
                <a:lnTo>
                  <a:pt x="33" y="667"/>
                </a:lnTo>
                <a:lnTo>
                  <a:pt x="35" y="673"/>
                </a:lnTo>
                <a:lnTo>
                  <a:pt x="38" y="679"/>
                </a:lnTo>
                <a:lnTo>
                  <a:pt x="40" y="685"/>
                </a:lnTo>
                <a:lnTo>
                  <a:pt x="43" y="691"/>
                </a:lnTo>
                <a:lnTo>
                  <a:pt x="46" y="697"/>
                </a:lnTo>
                <a:lnTo>
                  <a:pt x="48" y="703"/>
                </a:lnTo>
                <a:lnTo>
                  <a:pt x="51" y="709"/>
                </a:lnTo>
                <a:lnTo>
                  <a:pt x="54" y="715"/>
                </a:lnTo>
                <a:lnTo>
                  <a:pt x="57" y="720"/>
                </a:lnTo>
                <a:lnTo>
                  <a:pt x="60" y="726"/>
                </a:lnTo>
                <a:lnTo>
                  <a:pt x="64" y="732"/>
                </a:lnTo>
                <a:lnTo>
                  <a:pt x="67" y="737"/>
                </a:lnTo>
                <a:lnTo>
                  <a:pt x="70" y="743"/>
                </a:lnTo>
                <a:lnTo>
                  <a:pt x="73" y="748"/>
                </a:lnTo>
                <a:lnTo>
                  <a:pt x="77" y="754"/>
                </a:lnTo>
                <a:lnTo>
                  <a:pt x="80" y="759"/>
                </a:lnTo>
                <a:lnTo>
                  <a:pt x="84" y="765"/>
                </a:lnTo>
                <a:lnTo>
                  <a:pt x="88" y="770"/>
                </a:lnTo>
                <a:lnTo>
                  <a:pt x="91" y="775"/>
                </a:lnTo>
                <a:lnTo>
                  <a:pt x="95" y="780"/>
                </a:lnTo>
                <a:lnTo>
                  <a:pt x="99" y="785"/>
                </a:lnTo>
                <a:lnTo>
                  <a:pt x="103" y="791"/>
                </a:lnTo>
                <a:lnTo>
                  <a:pt x="107" y="796"/>
                </a:lnTo>
                <a:lnTo>
                  <a:pt x="111" y="801"/>
                </a:lnTo>
                <a:lnTo>
                  <a:pt x="115" y="806"/>
                </a:lnTo>
                <a:lnTo>
                  <a:pt x="119" y="810"/>
                </a:lnTo>
                <a:lnTo>
                  <a:pt x="123" y="815"/>
                </a:lnTo>
                <a:lnTo>
                  <a:pt x="128" y="820"/>
                </a:lnTo>
                <a:lnTo>
                  <a:pt x="132" y="825"/>
                </a:lnTo>
                <a:lnTo>
                  <a:pt x="137" y="829"/>
                </a:lnTo>
                <a:lnTo>
                  <a:pt x="141" y="834"/>
                </a:lnTo>
                <a:lnTo>
                  <a:pt x="146" y="839"/>
                </a:lnTo>
                <a:lnTo>
                  <a:pt x="150" y="843"/>
                </a:lnTo>
                <a:lnTo>
                  <a:pt x="155" y="848"/>
                </a:lnTo>
                <a:lnTo>
                  <a:pt x="160" y="852"/>
                </a:lnTo>
                <a:lnTo>
                  <a:pt x="164" y="856"/>
                </a:lnTo>
                <a:lnTo>
                  <a:pt x="169" y="860"/>
                </a:lnTo>
                <a:lnTo>
                  <a:pt x="174" y="865"/>
                </a:lnTo>
                <a:lnTo>
                  <a:pt x="179" y="869"/>
                </a:lnTo>
                <a:lnTo>
                  <a:pt x="184" y="873"/>
                </a:lnTo>
                <a:lnTo>
                  <a:pt x="189" y="877"/>
                </a:lnTo>
                <a:lnTo>
                  <a:pt x="194" y="881"/>
                </a:lnTo>
                <a:lnTo>
                  <a:pt x="199" y="885"/>
                </a:lnTo>
                <a:lnTo>
                  <a:pt x="205" y="888"/>
                </a:lnTo>
                <a:lnTo>
                  <a:pt x="210" y="892"/>
                </a:lnTo>
                <a:lnTo>
                  <a:pt x="215" y="896"/>
                </a:lnTo>
                <a:lnTo>
                  <a:pt x="220" y="899"/>
                </a:lnTo>
                <a:lnTo>
                  <a:pt x="226" y="903"/>
                </a:lnTo>
                <a:lnTo>
                  <a:pt x="231" y="906"/>
                </a:lnTo>
                <a:lnTo>
                  <a:pt x="237" y="910"/>
                </a:lnTo>
                <a:lnTo>
                  <a:pt x="242" y="913"/>
                </a:lnTo>
                <a:lnTo>
                  <a:pt x="248" y="916"/>
                </a:lnTo>
                <a:lnTo>
                  <a:pt x="254" y="919"/>
                </a:lnTo>
                <a:lnTo>
                  <a:pt x="259" y="922"/>
                </a:lnTo>
                <a:lnTo>
                  <a:pt x="265" y="925"/>
                </a:lnTo>
                <a:lnTo>
                  <a:pt x="271" y="928"/>
                </a:lnTo>
                <a:lnTo>
                  <a:pt x="277" y="931"/>
                </a:lnTo>
                <a:lnTo>
                  <a:pt x="283" y="934"/>
                </a:lnTo>
                <a:lnTo>
                  <a:pt x="288" y="937"/>
                </a:lnTo>
                <a:lnTo>
                  <a:pt x="294" y="939"/>
                </a:lnTo>
                <a:lnTo>
                  <a:pt x="300" y="942"/>
                </a:lnTo>
                <a:lnTo>
                  <a:pt x="306" y="944"/>
                </a:lnTo>
                <a:lnTo>
                  <a:pt x="313" y="947"/>
                </a:lnTo>
                <a:lnTo>
                  <a:pt x="319" y="949"/>
                </a:lnTo>
                <a:lnTo>
                  <a:pt x="325" y="951"/>
                </a:lnTo>
                <a:lnTo>
                  <a:pt x="331" y="954"/>
                </a:lnTo>
                <a:lnTo>
                  <a:pt x="337" y="956"/>
                </a:lnTo>
                <a:lnTo>
                  <a:pt x="344" y="958"/>
                </a:lnTo>
                <a:lnTo>
                  <a:pt x="350" y="960"/>
                </a:lnTo>
                <a:lnTo>
                  <a:pt x="356" y="961"/>
                </a:lnTo>
                <a:lnTo>
                  <a:pt x="363" y="963"/>
                </a:lnTo>
                <a:lnTo>
                  <a:pt x="369" y="965"/>
                </a:lnTo>
                <a:lnTo>
                  <a:pt x="375" y="966"/>
                </a:lnTo>
                <a:lnTo>
                  <a:pt x="382" y="968"/>
                </a:lnTo>
                <a:lnTo>
                  <a:pt x="388" y="969"/>
                </a:lnTo>
                <a:lnTo>
                  <a:pt x="395" y="971"/>
                </a:lnTo>
                <a:lnTo>
                  <a:pt x="402" y="972"/>
                </a:lnTo>
                <a:lnTo>
                  <a:pt x="408" y="973"/>
                </a:lnTo>
                <a:lnTo>
                  <a:pt x="415" y="974"/>
                </a:lnTo>
                <a:lnTo>
                  <a:pt x="421" y="975"/>
                </a:lnTo>
                <a:lnTo>
                  <a:pt x="428" y="976"/>
                </a:lnTo>
                <a:lnTo>
                  <a:pt x="435" y="977"/>
                </a:lnTo>
                <a:lnTo>
                  <a:pt x="442" y="977"/>
                </a:lnTo>
                <a:lnTo>
                  <a:pt x="448" y="978"/>
                </a:lnTo>
                <a:lnTo>
                  <a:pt x="455" y="979"/>
                </a:lnTo>
                <a:lnTo>
                  <a:pt x="462" y="979"/>
                </a:lnTo>
                <a:lnTo>
                  <a:pt x="469" y="979"/>
                </a:lnTo>
                <a:lnTo>
                  <a:pt x="476" y="980"/>
                </a:lnTo>
                <a:lnTo>
                  <a:pt x="483" y="980"/>
                </a:lnTo>
                <a:lnTo>
                  <a:pt x="490" y="980"/>
                </a:lnTo>
                <a:lnTo>
                  <a:pt x="496" y="980"/>
                </a:lnTo>
                <a:lnTo>
                  <a:pt x="503" y="980"/>
                </a:lnTo>
                <a:lnTo>
                  <a:pt x="510" y="979"/>
                </a:lnTo>
                <a:lnTo>
                  <a:pt x="517" y="979"/>
                </a:lnTo>
                <a:lnTo>
                  <a:pt x="524" y="979"/>
                </a:lnTo>
                <a:lnTo>
                  <a:pt x="531" y="978"/>
                </a:lnTo>
                <a:lnTo>
                  <a:pt x="538" y="977"/>
                </a:lnTo>
                <a:lnTo>
                  <a:pt x="544" y="977"/>
                </a:lnTo>
                <a:lnTo>
                  <a:pt x="551" y="976"/>
                </a:lnTo>
                <a:lnTo>
                  <a:pt x="558" y="975"/>
                </a:lnTo>
                <a:lnTo>
                  <a:pt x="564" y="974"/>
                </a:lnTo>
                <a:lnTo>
                  <a:pt x="571" y="973"/>
                </a:lnTo>
                <a:lnTo>
                  <a:pt x="578" y="972"/>
                </a:lnTo>
                <a:lnTo>
                  <a:pt x="584" y="971"/>
                </a:lnTo>
                <a:lnTo>
                  <a:pt x="591" y="969"/>
                </a:lnTo>
                <a:lnTo>
                  <a:pt x="597" y="968"/>
                </a:lnTo>
                <a:lnTo>
                  <a:pt x="604" y="966"/>
                </a:lnTo>
                <a:lnTo>
                  <a:pt x="610" y="965"/>
                </a:lnTo>
                <a:lnTo>
                  <a:pt x="617" y="963"/>
                </a:lnTo>
                <a:lnTo>
                  <a:pt x="623" y="961"/>
                </a:lnTo>
                <a:lnTo>
                  <a:pt x="629" y="960"/>
                </a:lnTo>
                <a:lnTo>
                  <a:pt x="636" y="958"/>
                </a:lnTo>
                <a:lnTo>
                  <a:pt x="642" y="956"/>
                </a:lnTo>
                <a:lnTo>
                  <a:pt x="648" y="954"/>
                </a:lnTo>
                <a:lnTo>
                  <a:pt x="654" y="951"/>
                </a:lnTo>
                <a:lnTo>
                  <a:pt x="660" y="949"/>
                </a:lnTo>
                <a:lnTo>
                  <a:pt x="667" y="947"/>
                </a:lnTo>
                <a:lnTo>
                  <a:pt x="673" y="944"/>
                </a:lnTo>
                <a:lnTo>
                  <a:pt x="679" y="942"/>
                </a:lnTo>
                <a:lnTo>
                  <a:pt x="685" y="939"/>
                </a:lnTo>
                <a:lnTo>
                  <a:pt x="691" y="937"/>
                </a:lnTo>
                <a:lnTo>
                  <a:pt x="697" y="934"/>
                </a:lnTo>
                <a:lnTo>
                  <a:pt x="702" y="931"/>
                </a:lnTo>
                <a:lnTo>
                  <a:pt x="708" y="928"/>
                </a:lnTo>
                <a:lnTo>
                  <a:pt x="714" y="925"/>
                </a:lnTo>
                <a:lnTo>
                  <a:pt x="720" y="922"/>
                </a:lnTo>
                <a:lnTo>
                  <a:pt x="725" y="919"/>
                </a:lnTo>
                <a:lnTo>
                  <a:pt x="731" y="916"/>
                </a:lnTo>
                <a:lnTo>
                  <a:pt x="737" y="913"/>
                </a:lnTo>
                <a:lnTo>
                  <a:pt x="742" y="910"/>
                </a:lnTo>
                <a:lnTo>
                  <a:pt x="748" y="906"/>
                </a:lnTo>
                <a:lnTo>
                  <a:pt x="753" y="903"/>
                </a:lnTo>
                <a:lnTo>
                  <a:pt x="759" y="899"/>
                </a:lnTo>
                <a:lnTo>
                  <a:pt x="764" y="896"/>
                </a:lnTo>
                <a:lnTo>
                  <a:pt x="769" y="892"/>
                </a:lnTo>
                <a:lnTo>
                  <a:pt x="775" y="888"/>
                </a:lnTo>
                <a:lnTo>
                  <a:pt x="780" y="885"/>
                </a:lnTo>
                <a:lnTo>
                  <a:pt x="785" y="881"/>
                </a:lnTo>
                <a:lnTo>
                  <a:pt x="790" y="877"/>
                </a:lnTo>
                <a:lnTo>
                  <a:pt x="795" y="873"/>
                </a:lnTo>
                <a:lnTo>
                  <a:pt x="800" y="869"/>
                </a:lnTo>
                <a:lnTo>
                  <a:pt x="805" y="865"/>
                </a:lnTo>
                <a:lnTo>
                  <a:pt x="810" y="860"/>
                </a:lnTo>
                <a:lnTo>
                  <a:pt x="815" y="856"/>
                </a:lnTo>
                <a:lnTo>
                  <a:pt x="820" y="852"/>
                </a:lnTo>
                <a:lnTo>
                  <a:pt x="824" y="848"/>
                </a:lnTo>
                <a:lnTo>
                  <a:pt x="829" y="843"/>
                </a:lnTo>
                <a:lnTo>
                  <a:pt x="834" y="839"/>
                </a:lnTo>
                <a:lnTo>
                  <a:pt x="838" y="834"/>
                </a:lnTo>
                <a:lnTo>
                  <a:pt x="843" y="829"/>
                </a:lnTo>
                <a:lnTo>
                  <a:pt x="847" y="825"/>
                </a:lnTo>
                <a:lnTo>
                  <a:pt x="851" y="820"/>
                </a:lnTo>
                <a:lnTo>
                  <a:pt x="856" y="815"/>
                </a:lnTo>
                <a:lnTo>
                  <a:pt x="860" y="810"/>
                </a:lnTo>
                <a:lnTo>
                  <a:pt x="864" y="806"/>
                </a:lnTo>
                <a:lnTo>
                  <a:pt x="868" y="801"/>
                </a:lnTo>
                <a:lnTo>
                  <a:pt x="872" y="796"/>
                </a:lnTo>
                <a:lnTo>
                  <a:pt x="876" y="791"/>
                </a:lnTo>
                <a:lnTo>
                  <a:pt x="880" y="785"/>
                </a:lnTo>
                <a:lnTo>
                  <a:pt x="884" y="780"/>
                </a:lnTo>
                <a:lnTo>
                  <a:pt x="888" y="775"/>
                </a:lnTo>
                <a:lnTo>
                  <a:pt x="892" y="770"/>
                </a:lnTo>
                <a:lnTo>
                  <a:pt x="895" y="765"/>
                </a:lnTo>
                <a:lnTo>
                  <a:pt x="899" y="759"/>
                </a:lnTo>
                <a:lnTo>
                  <a:pt x="902" y="754"/>
                </a:lnTo>
                <a:lnTo>
                  <a:pt x="906" y="748"/>
                </a:lnTo>
                <a:lnTo>
                  <a:pt x="909" y="743"/>
                </a:lnTo>
                <a:lnTo>
                  <a:pt x="912" y="737"/>
                </a:lnTo>
                <a:lnTo>
                  <a:pt x="916" y="732"/>
                </a:lnTo>
                <a:lnTo>
                  <a:pt x="919" y="726"/>
                </a:lnTo>
                <a:lnTo>
                  <a:pt x="922" y="720"/>
                </a:lnTo>
                <a:lnTo>
                  <a:pt x="925" y="715"/>
                </a:lnTo>
                <a:lnTo>
                  <a:pt x="928" y="709"/>
                </a:lnTo>
                <a:lnTo>
                  <a:pt x="931" y="703"/>
                </a:lnTo>
                <a:lnTo>
                  <a:pt x="933" y="697"/>
                </a:lnTo>
                <a:lnTo>
                  <a:pt x="936" y="691"/>
                </a:lnTo>
                <a:lnTo>
                  <a:pt x="939" y="685"/>
                </a:lnTo>
                <a:lnTo>
                  <a:pt x="941" y="679"/>
                </a:lnTo>
                <a:lnTo>
                  <a:pt x="944" y="673"/>
                </a:lnTo>
                <a:lnTo>
                  <a:pt x="946" y="667"/>
                </a:lnTo>
                <a:lnTo>
                  <a:pt x="949" y="661"/>
                </a:lnTo>
                <a:lnTo>
                  <a:pt x="951" y="655"/>
                </a:lnTo>
                <a:lnTo>
                  <a:pt x="953" y="649"/>
                </a:lnTo>
                <a:lnTo>
                  <a:pt x="955" y="642"/>
                </a:lnTo>
                <a:lnTo>
                  <a:pt x="957" y="636"/>
                </a:lnTo>
                <a:lnTo>
                  <a:pt x="959" y="630"/>
                </a:lnTo>
                <a:lnTo>
                  <a:pt x="961" y="623"/>
                </a:lnTo>
                <a:lnTo>
                  <a:pt x="963" y="617"/>
                </a:lnTo>
                <a:lnTo>
                  <a:pt x="964" y="611"/>
                </a:lnTo>
                <a:lnTo>
                  <a:pt x="966" y="604"/>
                </a:lnTo>
                <a:lnTo>
                  <a:pt x="967" y="598"/>
                </a:lnTo>
                <a:lnTo>
                  <a:pt x="969" y="591"/>
                </a:lnTo>
                <a:lnTo>
                  <a:pt x="970" y="585"/>
                </a:lnTo>
                <a:lnTo>
                  <a:pt x="971" y="578"/>
                </a:lnTo>
                <a:lnTo>
                  <a:pt x="973" y="572"/>
                </a:lnTo>
                <a:lnTo>
                  <a:pt x="974" y="565"/>
                </a:lnTo>
                <a:lnTo>
                  <a:pt x="975" y="558"/>
                </a:lnTo>
                <a:lnTo>
                  <a:pt x="975" y="552"/>
                </a:lnTo>
                <a:lnTo>
                  <a:pt x="976" y="545"/>
                </a:lnTo>
                <a:lnTo>
                  <a:pt x="977" y="538"/>
                </a:lnTo>
                <a:lnTo>
                  <a:pt x="978" y="531"/>
                </a:lnTo>
                <a:lnTo>
                  <a:pt x="978" y="524"/>
                </a:lnTo>
                <a:lnTo>
                  <a:pt x="978" y="518"/>
                </a:lnTo>
                <a:lnTo>
                  <a:pt x="979" y="511"/>
                </a:lnTo>
                <a:lnTo>
                  <a:pt x="979" y="504"/>
                </a:lnTo>
                <a:lnTo>
                  <a:pt x="979" y="497"/>
                </a:lnTo>
                <a:lnTo>
                  <a:pt x="979" y="490"/>
                </a:lnTo>
                <a:lnTo>
                  <a:pt x="784" y="490"/>
                </a:lnTo>
                <a:lnTo>
                  <a:pt x="783" y="483"/>
                </a:lnTo>
                <a:lnTo>
                  <a:pt x="783" y="476"/>
                </a:lnTo>
                <a:lnTo>
                  <a:pt x="783" y="469"/>
                </a:lnTo>
                <a:lnTo>
                  <a:pt x="782" y="462"/>
                </a:lnTo>
                <a:lnTo>
                  <a:pt x="782" y="455"/>
                </a:lnTo>
                <a:lnTo>
                  <a:pt x="781" y="449"/>
                </a:lnTo>
                <a:lnTo>
                  <a:pt x="780" y="442"/>
                </a:lnTo>
                <a:lnTo>
                  <a:pt x="778" y="435"/>
                </a:lnTo>
                <a:lnTo>
                  <a:pt x="777" y="428"/>
                </a:lnTo>
                <a:lnTo>
                  <a:pt x="776" y="422"/>
                </a:lnTo>
                <a:lnTo>
                  <a:pt x="774" y="415"/>
                </a:lnTo>
                <a:lnTo>
                  <a:pt x="772" y="409"/>
                </a:lnTo>
                <a:lnTo>
                  <a:pt x="770" y="402"/>
                </a:lnTo>
                <a:lnTo>
                  <a:pt x="768" y="396"/>
                </a:lnTo>
                <a:lnTo>
                  <a:pt x="766" y="390"/>
                </a:lnTo>
                <a:lnTo>
                  <a:pt x="764" y="383"/>
                </a:lnTo>
                <a:lnTo>
                  <a:pt x="761" y="377"/>
                </a:lnTo>
                <a:lnTo>
                  <a:pt x="758" y="371"/>
                </a:lnTo>
                <a:lnTo>
                  <a:pt x="756" y="365"/>
                </a:lnTo>
                <a:lnTo>
                  <a:pt x="753" y="359"/>
                </a:lnTo>
                <a:lnTo>
                  <a:pt x="750" y="353"/>
                </a:lnTo>
                <a:lnTo>
                  <a:pt x="747" y="348"/>
                </a:lnTo>
                <a:lnTo>
                  <a:pt x="743" y="342"/>
                </a:lnTo>
                <a:lnTo>
                  <a:pt x="740" y="336"/>
                </a:lnTo>
                <a:lnTo>
                  <a:pt x="736" y="331"/>
                </a:lnTo>
                <a:lnTo>
                  <a:pt x="733" y="325"/>
                </a:lnTo>
                <a:lnTo>
                  <a:pt x="729" y="320"/>
                </a:lnTo>
                <a:lnTo>
                  <a:pt x="725" y="314"/>
                </a:lnTo>
                <a:lnTo>
                  <a:pt x="721" y="309"/>
                </a:lnTo>
                <a:lnTo>
                  <a:pt x="717" y="304"/>
                </a:lnTo>
                <a:lnTo>
                  <a:pt x="713" y="299"/>
                </a:lnTo>
                <a:lnTo>
                  <a:pt x="709" y="294"/>
                </a:lnTo>
                <a:lnTo>
                  <a:pt x="704" y="289"/>
                </a:lnTo>
                <a:lnTo>
                  <a:pt x="700" y="285"/>
                </a:lnTo>
                <a:lnTo>
                  <a:pt x="695" y="280"/>
                </a:lnTo>
                <a:lnTo>
                  <a:pt x="690" y="275"/>
                </a:lnTo>
                <a:lnTo>
                  <a:pt x="685" y="271"/>
                </a:lnTo>
                <a:lnTo>
                  <a:pt x="681" y="267"/>
                </a:lnTo>
                <a:lnTo>
                  <a:pt x="676" y="263"/>
                </a:lnTo>
                <a:lnTo>
                  <a:pt x="670" y="258"/>
                </a:lnTo>
                <a:lnTo>
                  <a:pt x="665" y="254"/>
                </a:lnTo>
                <a:lnTo>
                  <a:pt x="660" y="251"/>
                </a:lnTo>
                <a:lnTo>
                  <a:pt x="655" y="247"/>
                </a:lnTo>
                <a:lnTo>
                  <a:pt x="649" y="243"/>
                </a:lnTo>
                <a:lnTo>
                  <a:pt x="643" y="240"/>
                </a:lnTo>
                <a:lnTo>
                  <a:pt x="638" y="236"/>
                </a:lnTo>
                <a:lnTo>
                  <a:pt x="632" y="233"/>
                </a:lnTo>
                <a:lnTo>
                  <a:pt x="626" y="230"/>
                </a:lnTo>
                <a:lnTo>
                  <a:pt x="620" y="227"/>
                </a:lnTo>
                <a:lnTo>
                  <a:pt x="614" y="224"/>
                </a:lnTo>
                <a:lnTo>
                  <a:pt x="608" y="221"/>
                </a:lnTo>
                <a:lnTo>
                  <a:pt x="602" y="219"/>
                </a:lnTo>
                <a:lnTo>
                  <a:pt x="596" y="216"/>
                </a:lnTo>
                <a:lnTo>
                  <a:pt x="590" y="214"/>
                </a:lnTo>
                <a:lnTo>
                  <a:pt x="584" y="212"/>
                </a:lnTo>
                <a:lnTo>
                  <a:pt x="577" y="209"/>
                </a:lnTo>
                <a:lnTo>
                  <a:pt x="571" y="208"/>
                </a:lnTo>
                <a:lnTo>
                  <a:pt x="564" y="206"/>
                </a:lnTo>
                <a:lnTo>
                  <a:pt x="558" y="204"/>
                </a:lnTo>
                <a:lnTo>
                  <a:pt x="551" y="203"/>
                </a:lnTo>
                <a:lnTo>
                  <a:pt x="545" y="201"/>
                </a:lnTo>
                <a:lnTo>
                  <a:pt x="538" y="200"/>
                </a:lnTo>
                <a:lnTo>
                  <a:pt x="531" y="199"/>
                </a:lnTo>
                <a:lnTo>
                  <a:pt x="524" y="198"/>
                </a:lnTo>
                <a:lnTo>
                  <a:pt x="517" y="197"/>
                </a:lnTo>
                <a:lnTo>
                  <a:pt x="511" y="197"/>
                </a:lnTo>
                <a:lnTo>
                  <a:pt x="504" y="196"/>
                </a:lnTo>
                <a:lnTo>
                  <a:pt x="497" y="196"/>
                </a:lnTo>
                <a:lnTo>
                  <a:pt x="490" y="196"/>
                </a:lnTo>
                <a:lnTo>
                  <a:pt x="483" y="196"/>
                </a:lnTo>
                <a:lnTo>
                  <a:pt x="476" y="196"/>
                </a:lnTo>
                <a:lnTo>
                  <a:pt x="469" y="197"/>
                </a:lnTo>
                <a:lnTo>
                  <a:pt x="462" y="197"/>
                </a:lnTo>
                <a:lnTo>
                  <a:pt x="455" y="198"/>
                </a:lnTo>
                <a:lnTo>
                  <a:pt x="448" y="199"/>
                </a:lnTo>
                <a:lnTo>
                  <a:pt x="441" y="200"/>
                </a:lnTo>
                <a:lnTo>
                  <a:pt x="435" y="201"/>
                </a:lnTo>
                <a:lnTo>
                  <a:pt x="428" y="203"/>
                </a:lnTo>
                <a:lnTo>
                  <a:pt x="421" y="204"/>
                </a:lnTo>
                <a:lnTo>
                  <a:pt x="415" y="206"/>
                </a:lnTo>
                <a:lnTo>
                  <a:pt x="408" y="208"/>
                </a:lnTo>
                <a:lnTo>
                  <a:pt x="402" y="209"/>
                </a:lnTo>
                <a:lnTo>
                  <a:pt x="395" y="212"/>
                </a:lnTo>
                <a:lnTo>
                  <a:pt x="389" y="214"/>
                </a:lnTo>
                <a:lnTo>
                  <a:pt x="383" y="216"/>
                </a:lnTo>
                <a:lnTo>
                  <a:pt x="377" y="219"/>
                </a:lnTo>
                <a:lnTo>
                  <a:pt x="371" y="221"/>
                </a:lnTo>
                <a:lnTo>
                  <a:pt x="365" y="224"/>
                </a:lnTo>
                <a:lnTo>
                  <a:pt x="359" y="227"/>
                </a:lnTo>
                <a:lnTo>
                  <a:pt x="353" y="230"/>
                </a:lnTo>
                <a:lnTo>
                  <a:pt x="347" y="233"/>
                </a:lnTo>
                <a:lnTo>
                  <a:pt x="341" y="236"/>
                </a:lnTo>
                <a:lnTo>
                  <a:pt x="336" y="240"/>
                </a:lnTo>
                <a:lnTo>
                  <a:pt x="330" y="243"/>
                </a:lnTo>
                <a:lnTo>
                  <a:pt x="325" y="247"/>
                </a:lnTo>
                <a:lnTo>
                  <a:pt x="319" y="251"/>
                </a:lnTo>
                <a:lnTo>
                  <a:pt x="314" y="254"/>
                </a:lnTo>
                <a:lnTo>
                  <a:pt x="309" y="258"/>
                </a:lnTo>
                <a:lnTo>
                  <a:pt x="304" y="263"/>
                </a:lnTo>
                <a:lnTo>
                  <a:pt x="299" y="267"/>
                </a:lnTo>
                <a:lnTo>
                  <a:pt x="294" y="271"/>
                </a:lnTo>
                <a:lnTo>
                  <a:pt x="289" y="275"/>
                </a:lnTo>
                <a:lnTo>
                  <a:pt x="284" y="280"/>
                </a:lnTo>
                <a:lnTo>
                  <a:pt x="279" y="285"/>
                </a:lnTo>
                <a:lnTo>
                  <a:pt x="275" y="289"/>
                </a:lnTo>
                <a:lnTo>
                  <a:pt x="271" y="294"/>
                </a:lnTo>
                <a:lnTo>
                  <a:pt x="266" y="299"/>
                </a:lnTo>
                <a:lnTo>
                  <a:pt x="262" y="304"/>
                </a:lnTo>
                <a:lnTo>
                  <a:pt x="258" y="309"/>
                </a:lnTo>
                <a:lnTo>
                  <a:pt x="254" y="314"/>
                </a:lnTo>
                <a:lnTo>
                  <a:pt x="250" y="320"/>
                </a:lnTo>
                <a:lnTo>
                  <a:pt x="246" y="325"/>
                </a:lnTo>
                <a:lnTo>
                  <a:pt x="243" y="331"/>
                </a:lnTo>
                <a:lnTo>
                  <a:pt x="239" y="336"/>
                </a:lnTo>
                <a:lnTo>
                  <a:pt x="236" y="342"/>
                </a:lnTo>
                <a:lnTo>
                  <a:pt x="232" y="348"/>
                </a:lnTo>
                <a:lnTo>
                  <a:pt x="229" y="353"/>
                </a:lnTo>
                <a:lnTo>
                  <a:pt x="226" y="359"/>
                </a:lnTo>
                <a:lnTo>
                  <a:pt x="223" y="365"/>
                </a:lnTo>
                <a:lnTo>
                  <a:pt x="221" y="371"/>
                </a:lnTo>
                <a:lnTo>
                  <a:pt x="218" y="377"/>
                </a:lnTo>
                <a:lnTo>
                  <a:pt x="216" y="383"/>
                </a:lnTo>
                <a:lnTo>
                  <a:pt x="213" y="390"/>
                </a:lnTo>
                <a:lnTo>
                  <a:pt x="211" y="396"/>
                </a:lnTo>
                <a:lnTo>
                  <a:pt x="209" y="402"/>
                </a:lnTo>
                <a:lnTo>
                  <a:pt x="207" y="409"/>
                </a:lnTo>
                <a:lnTo>
                  <a:pt x="205" y="415"/>
                </a:lnTo>
                <a:lnTo>
                  <a:pt x="204" y="422"/>
                </a:lnTo>
                <a:lnTo>
                  <a:pt x="202" y="428"/>
                </a:lnTo>
                <a:lnTo>
                  <a:pt x="201" y="435"/>
                </a:lnTo>
                <a:lnTo>
                  <a:pt x="200" y="442"/>
                </a:lnTo>
                <a:lnTo>
                  <a:pt x="198" y="449"/>
                </a:lnTo>
                <a:lnTo>
                  <a:pt x="198" y="455"/>
                </a:lnTo>
                <a:lnTo>
                  <a:pt x="197" y="462"/>
                </a:lnTo>
                <a:lnTo>
                  <a:pt x="196" y="469"/>
                </a:lnTo>
                <a:lnTo>
                  <a:pt x="196" y="476"/>
                </a:lnTo>
                <a:lnTo>
                  <a:pt x="196" y="483"/>
                </a:lnTo>
                <a:lnTo>
                  <a:pt x="196" y="490"/>
                </a:lnTo>
                <a:lnTo>
                  <a:pt x="196" y="497"/>
                </a:lnTo>
                <a:lnTo>
                  <a:pt x="196" y="504"/>
                </a:lnTo>
                <a:lnTo>
                  <a:pt x="196" y="511"/>
                </a:lnTo>
                <a:lnTo>
                  <a:pt x="197" y="518"/>
                </a:lnTo>
                <a:lnTo>
                  <a:pt x="198" y="525"/>
                </a:lnTo>
                <a:lnTo>
                  <a:pt x="198" y="532"/>
                </a:lnTo>
                <a:lnTo>
                  <a:pt x="200" y="538"/>
                </a:lnTo>
                <a:lnTo>
                  <a:pt x="201" y="545"/>
                </a:lnTo>
                <a:lnTo>
                  <a:pt x="202" y="552"/>
                </a:lnTo>
                <a:lnTo>
                  <a:pt x="204" y="558"/>
                </a:lnTo>
                <a:lnTo>
                  <a:pt x="205" y="565"/>
                </a:lnTo>
                <a:lnTo>
                  <a:pt x="207" y="571"/>
                </a:lnTo>
                <a:lnTo>
                  <a:pt x="209" y="578"/>
                </a:lnTo>
                <a:lnTo>
                  <a:pt x="211" y="584"/>
                </a:lnTo>
                <a:lnTo>
                  <a:pt x="213" y="590"/>
                </a:lnTo>
                <a:lnTo>
                  <a:pt x="216" y="597"/>
                </a:lnTo>
                <a:lnTo>
                  <a:pt x="218" y="603"/>
                </a:lnTo>
                <a:lnTo>
                  <a:pt x="221" y="609"/>
                </a:lnTo>
                <a:lnTo>
                  <a:pt x="223" y="615"/>
                </a:lnTo>
                <a:lnTo>
                  <a:pt x="226" y="621"/>
                </a:lnTo>
                <a:lnTo>
                  <a:pt x="229" y="627"/>
                </a:lnTo>
                <a:lnTo>
                  <a:pt x="232" y="633"/>
                </a:lnTo>
                <a:lnTo>
                  <a:pt x="236" y="638"/>
                </a:lnTo>
                <a:lnTo>
                  <a:pt x="239" y="644"/>
                </a:lnTo>
                <a:lnTo>
                  <a:pt x="243" y="650"/>
                </a:lnTo>
                <a:lnTo>
                  <a:pt x="246" y="655"/>
                </a:lnTo>
                <a:lnTo>
                  <a:pt x="250" y="660"/>
                </a:lnTo>
                <a:lnTo>
                  <a:pt x="254" y="666"/>
                </a:lnTo>
                <a:lnTo>
                  <a:pt x="258" y="671"/>
                </a:lnTo>
                <a:lnTo>
                  <a:pt x="262" y="676"/>
                </a:lnTo>
                <a:lnTo>
                  <a:pt x="266" y="681"/>
                </a:lnTo>
                <a:lnTo>
                  <a:pt x="271" y="686"/>
                </a:lnTo>
                <a:lnTo>
                  <a:pt x="275" y="691"/>
                </a:lnTo>
                <a:lnTo>
                  <a:pt x="279" y="696"/>
                </a:lnTo>
                <a:lnTo>
                  <a:pt x="284" y="700"/>
                </a:lnTo>
                <a:lnTo>
                  <a:pt x="289" y="705"/>
                </a:lnTo>
                <a:lnTo>
                  <a:pt x="294" y="709"/>
                </a:lnTo>
                <a:lnTo>
                  <a:pt x="299" y="713"/>
                </a:lnTo>
                <a:lnTo>
                  <a:pt x="304" y="718"/>
                </a:lnTo>
                <a:lnTo>
                  <a:pt x="309" y="722"/>
                </a:lnTo>
                <a:lnTo>
                  <a:pt x="314" y="726"/>
                </a:lnTo>
                <a:lnTo>
                  <a:pt x="319" y="730"/>
                </a:lnTo>
                <a:lnTo>
                  <a:pt x="325" y="733"/>
                </a:lnTo>
                <a:lnTo>
                  <a:pt x="330" y="737"/>
                </a:lnTo>
                <a:lnTo>
                  <a:pt x="336" y="740"/>
                </a:lnTo>
                <a:lnTo>
                  <a:pt x="341" y="744"/>
                </a:lnTo>
                <a:lnTo>
                  <a:pt x="347" y="747"/>
                </a:lnTo>
                <a:lnTo>
                  <a:pt x="353" y="750"/>
                </a:lnTo>
                <a:lnTo>
                  <a:pt x="359" y="753"/>
                </a:lnTo>
                <a:lnTo>
                  <a:pt x="365" y="756"/>
                </a:lnTo>
                <a:lnTo>
                  <a:pt x="371" y="759"/>
                </a:lnTo>
                <a:lnTo>
                  <a:pt x="377" y="762"/>
                </a:lnTo>
                <a:lnTo>
                  <a:pt x="383" y="764"/>
                </a:lnTo>
                <a:lnTo>
                  <a:pt x="389" y="766"/>
                </a:lnTo>
                <a:lnTo>
                  <a:pt x="395" y="769"/>
                </a:lnTo>
                <a:lnTo>
                  <a:pt x="402" y="771"/>
                </a:lnTo>
                <a:lnTo>
                  <a:pt x="408" y="773"/>
                </a:lnTo>
                <a:lnTo>
                  <a:pt x="415" y="774"/>
                </a:lnTo>
                <a:lnTo>
                  <a:pt x="421" y="776"/>
                </a:lnTo>
                <a:lnTo>
                  <a:pt x="428" y="778"/>
                </a:lnTo>
                <a:lnTo>
                  <a:pt x="435" y="779"/>
                </a:lnTo>
                <a:lnTo>
                  <a:pt x="441" y="780"/>
                </a:lnTo>
                <a:lnTo>
                  <a:pt x="448" y="781"/>
                </a:lnTo>
                <a:lnTo>
                  <a:pt x="455" y="782"/>
                </a:lnTo>
                <a:lnTo>
                  <a:pt x="462" y="783"/>
                </a:lnTo>
                <a:lnTo>
                  <a:pt x="469" y="783"/>
                </a:lnTo>
                <a:lnTo>
                  <a:pt x="476" y="784"/>
                </a:lnTo>
                <a:lnTo>
                  <a:pt x="483" y="784"/>
                </a:lnTo>
                <a:lnTo>
                  <a:pt x="490" y="784"/>
                </a:lnTo>
                <a:lnTo>
                  <a:pt x="497" y="784"/>
                </a:lnTo>
                <a:lnTo>
                  <a:pt x="504" y="784"/>
                </a:lnTo>
                <a:lnTo>
                  <a:pt x="511" y="783"/>
                </a:lnTo>
                <a:lnTo>
                  <a:pt x="517" y="783"/>
                </a:lnTo>
                <a:lnTo>
                  <a:pt x="524" y="782"/>
                </a:lnTo>
                <a:lnTo>
                  <a:pt x="531" y="781"/>
                </a:lnTo>
                <a:lnTo>
                  <a:pt x="538" y="780"/>
                </a:lnTo>
                <a:lnTo>
                  <a:pt x="545" y="779"/>
                </a:lnTo>
                <a:lnTo>
                  <a:pt x="551" y="778"/>
                </a:lnTo>
                <a:lnTo>
                  <a:pt x="558" y="776"/>
                </a:lnTo>
                <a:lnTo>
                  <a:pt x="564" y="774"/>
                </a:lnTo>
                <a:lnTo>
                  <a:pt x="571" y="773"/>
                </a:lnTo>
                <a:lnTo>
                  <a:pt x="577" y="771"/>
                </a:lnTo>
                <a:lnTo>
                  <a:pt x="584" y="769"/>
                </a:lnTo>
                <a:lnTo>
                  <a:pt x="590" y="766"/>
                </a:lnTo>
                <a:lnTo>
                  <a:pt x="596" y="764"/>
                </a:lnTo>
                <a:lnTo>
                  <a:pt x="602" y="762"/>
                </a:lnTo>
                <a:lnTo>
                  <a:pt x="608" y="759"/>
                </a:lnTo>
                <a:lnTo>
                  <a:pt x="614" y="756"/>
                </a:lnTo>
                <a:lnTo>
                  <a:pt x="620" y="753"/>
                </a:lnTo>
                <a:lnTo>
                  <a:pt x="626" y="750"/>
                </a:lnTo>
                <a:lnTo>
                  <a:pt x="632" y="747"/>
                </a:lnTo>
                <a:lnTo>
                  <a:pt x="638" y="744"/>
                </a:lnTo>
                <a:lnTo>
                  <a:pt x="643" y="740"/>
                </a:lnTo>
                <a:lnTo>
                  <a:pt x="649" y="737"/>
                </a:lnTo>
                <a:lnTo>
                  <a:pt x="655" y="733"/>
                </a:lnTo>
                <a:lnTo>
                  <a:pt x="660" y="730"/>
                </a:lnTo>
                <a:lnTo>
                  <a:pt x="665" y="726"/>
                </a:lnTo>
                <a:lnTo>
                  <a:pt x="670" y="722"/>
                </a:lnTo>
                <a:lnTo>
                  <a:pt x="676" y="718"/>
                </a:lnTo>
                <a:lnTo>
                  <a:pt x="681" y="713"/>
                </a:lnTo>
                <a:lnTo>
                  <a:pt x="685" y="709"/>
                </a:lnTo>
                <a:lnTo>
                  <a:pt x="690" y="705"/>
                </a:lnTo>
                <a:lnTo>
                  <a:pt x="695" y="700"/>
                </a:lnTo>
                <a:lnTo>
                  <a:pt x="700" y="696"/>
                </a:lnTo>
                <a:lnTo>
                  <a:pt x="704" y="691"/>
                </a:lnTo>
                <a:lnTo>
                  <a:pt x="709" y="686"/>
                </a:lnTo>
                <a:lnTo>
                  <a:pt x="713" y="681"/>
                </a:lnTo>
                <a:lnTo>
                  <a:pt x="717" y="676"/>
                </a:lnTo>
                <a:lnTo>
                  <a:pt x="721" y="671"/>
                </a:lnTo>
                <a:lnTo>
                  <a:pt x="725" y="666"/>
                </a:lnTo>
                <a:lnTo>
                  <a:pt x="729" y="660"/>
                </a:lnTo>
                <a:lnTo>
                  <a:pt x="733" y="655"/>
                </a:lnTo>
                <a:lnTo>
                  <a:pt x="736" y="650"/>
                </a:lnTo>
                <a:lnTo>
                  <a:pt x="740" y="644"/>
                </a:lnTo>
                <a:lnTo>
                  <a:pt x="743" y="638"/>
                </a:lnTo>
                <a:lnTo>
                  <a:pt x="747" y="633"/>
                </a:lnTo>
                <a:lnTo>
                  <a:pt x="750" y="627"/>
                </a:lnTo>
                <a:lnTo>
                  <a:pt x="753" y="621"/>
                </a:lnTo>
                <a:lnTo>
                  <a:pt x="756" y="615"/>
                </a:lnTo>
                <a:lnTo>
                  <a:pt x="758" y="609"/>
                </a:lnTo>
                <a:lnTo>
                  <a:pt x="761" y="603"/>
                </a:lnTo>
                <a:lnTo>
                  <a:pt x="764" y="597"/>
                </a:lnTo>
                <a:lnTo>
                  <a:pt x="766" y="590"/>
                </a:lnTo>
                <a:lnTo>
                  <a:pt x="768" y="584"/>
                </a:lnTo>
                <a:lnTo>
                  <a:pt x="770" y="578"/>
                </a:lnTo>
                <a:lnTo>
                  <a:pt x="772" y="571"/>
                </a:lnTo>
                <a:lnTo>
                  <a:pt x="774" y="565"/>
                </a:lnTo>
                <a:lnTo>
                  <a:pt x="776" y="558"/>
                </a:lnTo>
                <a:lnTo>
                  <a:pt x="777" y="552"/>
                </a:lnTo>
                <a:lnTo>
                  <a:pt x="778" y="545"/>
                </a:lnTo>
                <a:lnTo>
                  <a:pt x="780" y="538"/>
                </a:lnTo>
                <a:lnTo>
                  <a:pt x="781" y="532"/>
                </a:lnTo>
                <a:lnTo>
                  <a:pt x="782" y="525"/>
                </a:lnTo>
                <a:lnTo>
                  <a:pt x="782" y="518"/>
                </a:lnTo>
                <a:lnTo>
                  <a:pt x="783" y="511"/>
                </a:lnTo>
                <a:lnTo>
                  <a:pt x="783" y="504"/>
                </a:lnTo>
                <a:lnTo>
                  <a:pt x="783" y="497"/>
                </a:lnTo>
                <a:lnTo>
                  <a:pt x="784" y="490"/>
                </a:lnTo>
                <a:lnTo>
                  <a:pt x="979" y="490"/>
                </a:lnTo>
              </a:path>
            </a:pathLst>
          </a:custGeom>
          <a:gradFill rotWithShape="0">
            <a:gsLst>
              <a:gs pos="0">
                <a:srgbClr val="007BEF"/>
              </a:gs>
              <a:gs pos="100000">
                <a:srgbClr val="ECEFEC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2099" name="Freeform 4"/>
          <p:cNvSpPr>
            <a:spLocks/>
          </p:cNvSpPr>
          <p:nvPr/>
        </p:nvSpPr>
        <p:spPr bwMode="auto">
          <a:xfrm>
            <a:off x="-2197100" y="-1344613"/>
            <a:ext cx="1555750" cy="1557338"/>
          </a:xfrm>
          <a:custGeom>
            <a:avLst/>
            <a:gdLst>
              <a:gd name="T0" fmla="*/ 2147483647 w 980"/>
              <a:gd name="T1" fmla="*/ 2147483647 h 981"/>
              <a:gd name="T2" fmla="*/ 2147483647 w 980"/>
              <a:gd name="T3" fmla="*/ 2147483647 h 981"/>
              <a:gd name="T4" fmla="*/ 2147483647 w 980"/>
              <a:gd name="T5" fmla="*/ 2147483647 h 981"/>
              <a:gd name="T6" fmla="*/ 2147483647 w 980"/>
              <a:gd name="T7" fmla="*/ 2147483647 h 981"/>
              <a:gd name="T8" fmla="*/ 2147483647 w 980"/>
              <a:gd name="T9" fmla="*/ 2147483647 h 981"/>
              <a:gd name="T10" fmla="*/ 2147483647 w 980"/>
              <a:gd name="T11" fmla="*/ 2147483647 h 981"/>
              <a:gd name="T12" fmla="*/ 2147483647 w 980"/>
              <a:gd name="T13" fmla="*/ 2147483647 h 981"/>
              <a:gd name="T14" fmla="*/ 2147483647 w 980"/>
              <a:gd name="T15" fmla="*/ 2147483647 h 981"/>
              <a:gd name="T16" fmla="*/ 2147483647 w 980"/>
              <a:gd name="T17" fmla="*/ 2147483647 h 981"/>
              <a:gd name="T18" fmla="*/ 2147483647 w 980"/>
              <a:gd name="T19" fmla="*/ 0 h 981"/>
              <a:gd name="T20" fmla="*/ 2147483647 w 980"/>
              <a:gd name="T21" fmla="*/ 2147483647 h 981"/>
              <a:gd name="T22" fmla="*/ 2147483647 w 980"/>
              <a:gd name="T23" fmla="*/ 2147483647 h 981"/>
              <a:gd name="T24" fmla="*/ 2147483647 w 980"/>
              <a:gd name="T25" fmla="*/ 2147483647 h 981"/>
              <a:gd name="T26" fmla="*/ 2147483647 w 980"/>
              <a:gd name="T27" fmla="*/ 2147483647 h 981"/>
              <a:gd name="T28" fmla="*/ 2147483647 w 980"/>
              <a:gd name="T29" fmla="*/ 2147483647 h 981"/>
              <a:gd name="T30" fmla="*/ 2147483647 w 980"/>
              <a:gd name="T31" fmla="*/ 2147483647 h 981"/>
              <a:gd name="T32" fmla="*/ 2147483647 w 980"/>
              <a:gd name="T33" fmla="*/ 2147483647 h 981"/>
              <a:gd name="T34" fmla="*/ 2147483647 w 980"/>
              <a:gd name="T35" fmla="*/ 2147483647 h 981"/>
              <a:gd name="T36" fmla="*/ 2147483647 w 980"/>
              <a:gd name="T37" fmla="*/ 2147483647 h 981"/>
              <a:gd name="T38" fmla="*/ 0 w 980"/>
              <a:gd name="T39" fmla="*/ 2147483647 h 981"/>
              <a:gd name="T40" fmla="*/ 2147483647 w 980"/>
              <a:gd name="T41" fmla="*/ 2147483647 h 981"/>
              <a:gd name="T42" fmla="*/ 2147483647 w 980"/>
              <a:gd name="T43" fmla="*/ 2147483647 h 981"/>
              <a:gd name="T44" fmla="*/ 2147483647 w 980"/>
              <a:gd name="T45" fmla="*/ 2147483647 h 981"/>
              <a:gd name="T46" fmla="*/ 2147483647 w 980"/>
              <a:gd name="T47" fmla="*/ 2147483647 h 981"/>
              <a:gd name="T48" fmla="*/ 2147483647 w 980"/>
              <a:gd name="T49" fmla="*/ 2147483647 h 981"/>
              <a:gd name="T50" fmla="*/ 2147483647 w 980"/>
              <a:gd name="T51" fmla="*/ 2147483647 h 981"/>
              <a:gd name="T52" fmla="*/ 2147483647 w 980"/>
              <a:gd name="T53" fmla="*/ 2147483647 h 981"/>
              <a:gd name="T54" fmla="*/ 2147483647 w 980"/>
              <a:gd name="T55" fmla="*/ 2147483647 h 981"/>
              <a:gd name="T56" fmla="*/ 2147483647 w 980"/>
              <a:gd name="T57" fmla="*/ 2147483647 h 981"/>
              <a:gd name="T58" fmla="*/ 2147483647 w 980"/>
              <a:gd name="T59" fmla="*/ 2147483647 h 981"/>
              <a:gd name="T60" fmla="*/ 2147483647 w 980"/>
              <a:gd name="T61" fmla="*/ 2147483647 h 981"/>
              <a:gd name="T62" fmla="*/ 2147483647 w 980"/>
              <a:gd name="T63" fmla="*/ 2147483647 h 981"/>
              <a:gd name="T64" fmla="*/ 2147483647 w 980"/>
              <a:gd name="T65" fmla="*/ 2147483647 h 981"/>
              <a:gd name="T66" fmla="*/ 2147483647 w 980"/>
              <a:gd name="T67" fmla="*/ 2147483647 h 981"/>
              <a:gd name="T68" fmla="*/ 2147483647 w 980"/>
              <a:gd name="T69" fmla="*/ 2147483647 h 981"/>
              <a:gd name="T70" fmla="*/ 2147483647 w 980"/>
              <a:gd name="T71" fmla="*/ 2147483647 h 981"/>
              <a:gd name="T72" fmla="*/ 2147483647 w 980"/>
              <a:gd name="T73" fmla="*/ 2147483647 h 981"/>
              <a:gd name="T74" fmla="*/ 2147483647 w 980"/>
              <a:gd name="T75" fmla="*/ 2147483647 h 981"/>
              <a:gd name="T76" fmla="*/ 2147483647 w 980"/>
              <a:gd name="T77" fmla="*/ 2147483647 h 981"/>
              <a:gd name="T78" fmla="*/ 2147483647 w 980"/>
              <a:gd name="T79" fmla="*/ 2147483647 h 981"/>
              <a:gd name="T80" fmla="*/ 2147483647 w 980"/>
              <a:gd name="T81" fmla="*/ 2147483647 h 981"/>
              <a:gd name="T82" fmla="*/ 2147483647 w 980"/>
              <a:gd name="T83" fmla="*/ 2147483647 h 981"/>
              <a:gd name="T84" fmla="*/ 2147483647 w 980"/>
              <a:gd name="T85" fmla="*/ 2147483647 h 981"/>
              <a:gd name="T86" fmla="*/ 2147483647 w 980"/>
              <a:gd name="T87" fmla="*/ 2147483647 h 981"/>
              <a:gd name="T88" fmla="*/ 2147483647 w 980"/>
              <a:gd name="T89" fmla="*/ 2147483647 h 981"/>
              <a:gd name="T90" fmla="*/ 2147483647 w 980"/>
              <a:gd name="T91" fmla="*/ 2147483647 h 981"/>
              <a:gd name="T92" fmla="*/ 2147483647 w 980"/>
              <a:gd name="T93" fmla="*/ 2147483647 h 981"/>
              <a:gd name="T94" fmla="*/ 2147483647 w 980"/>
              <a:gd name="T95" fmla="*/ 2147483647 h 981"/>
              <a:gd name="T96" fmla="*/ 2147483647 w 980"/>
              <a:gd name="T97" fmla="*/ 2147483647 h 981"/>
              <a:gd name="T98" fmla="*/ 2147483647 w 980"/>
              <a:gd name="T99" fmla="*/ 2147483647 h 981"/>
              <a:gd name="T100" fmla="*/ 2147483647 w 980"/>
              <a:gd name="T101" fmla="*/ 2147483647 h 981"/>
              <a:gd name="T102" fmla="*/ 2147483647 w 980"/>
              <a:gd name="T103" fmla="*/ 2147483647 h 981"/>
              <a:gd name="T104" fmla="*/ 2147483647 w 980"/>
              <a:gd name="T105" fmla="*/ 2147483647 h 981"/>
              <a:gd name="T106" fmla="*/ 2147483647 w 980"/>
              <a:gd name="T107" fmla="*/ 2147483647 h 981"/>
              <a:gd name="T108" fmla="*/ 2147483647 w 980"/>
              <a:gd name="T109" fmla="*/ 2147483647 h 981"/>
              <a:gd name="T110" fmla="*/ 2147483647 w 980"/>
              <a:gd name="T111" fmla="*/ 2147483647 h 981"/>
              <a:gd name="T112" fmla="*/ 2147483647 w 980"/>
              <a:gd name="T113" fmla="*/ 2147483647 h 981"/>
              <a:gd name="T114" fmla="*/ 2147483647 w 980"/>
              <a:gd name="T115" fmla="*/ 2147483647 h 981"/>
              <a:gd name="T116" fmla="*/ 2147483647 w 980"/>
              <a:gd name="T117" fmla="*/ 2147483647 h 981"/>
              <a:gd name="T118" fmla="*/ 2147483647 w 980"/>
              <a:gd name="T119" fmla="*/ 2147483647 h 981"/>
              <a:gd name="T120" fmla="*/ 2147483647 w 980"/>
              <a:gd name="T121" fmla="*/ 2147483647 h 981"/>
              <a:gd name="T122" fmla="*/ 2147483647 w 980"/>
              <a:gd name="T123" fmla="*/ 2147483647 h 981"/>
              <a:gd name="T124" fmla="*/ 2147483647 w 980"/>
              <a:gd name="T125" fmla="*/ 2147483647 h 9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80"/>
              <a:gd name="T190" fmla="*/ 0 h 981"/>
              <a:gd name="T191" fmla="*/ 980 w 980"/>
              <a:gd name="T192" fmla="*/ 981 h 98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80" h="981">
                <a:moveTo>
                  <a:pt x="979" y="490"/>
                </a:moveTo>
                <a:lnTo>
                  <a:pt x="979" y="483"/>
                </a:lnTo>
                <a:lnTo>
                  <a:pt x="979" y="476"/>
                </a:lnTo>
                <a:lnTo>
                  <a:pt x="979" y="469"/>
                </a:lnTo>
                <a:lnTo>
                  <a:pt x="978" y="463"/>
                </a:lnTo>
                <a:lnTo>
                  <a:pt x="978" y="456"/>
                </a:lnTo>
                <a:lnTo>
                  <a:pt x="978" y="449"/>
                </a:lnTo>
                <a:lnTo>
                  <a:pt x="977" y="442"/>
                </a:lnTo>
                <a:lnTo>
                  <a:pt x="976" y="435"/>
                </a:lnTo>
                <a:lnTo>
                  <a:pt x="975" y="429"/>
                </a:lnTo>
                <a:lnTo>
                  <a:pt x="975" y="422"/>
                </a:lnTo>
                <a:lnTo>
                  <a:pt x="974" y="415"/>
                </a:lnTo>
                <a:lnTo>
                  <a:pt x="973" y="409"/>
                </a:lnTo>
                <a:lnTo>
                  <a:pt x="971" y="402"/>
                </a:lnTo>
                <a:lnTo>
                  <a:pt x="970" y="395"/>
                </a:lnTo>
                <a:lnTo>
                  <a:pt x="969" y="389"/>
                </a:lnTo>
                <a:lnTo>
                  <a:pt x="967" y="382"/>
                </a:lnTo>
                <a:lnTo>
                  <a:pt x="966" y="376"/>
                </a:lnTo>
                <a:lnTo>
                  <a:pt x="964" y="369"/>
                </a:lnTo>
                <a:lnTo>
                  <a:pt x="963" y="363"/>
                </a:lnTo>
                <a:lnTo>
                  <a:pt x="961" y="357"/>
                </a:lnTo>
                <a:lnTo>
                  <a:pt x="959" y="350"/>
                </a:lnTo>
                <a:lnTo>
                  <a:pt x="957" y="344"/>
                </a:lnTo>
                <a:lnTo>
                  <a:pt x="955" y="338"/>
                </a:lnTo>
                <a:lnTo>
                  <a:pt x="953" y="332"/>
                </a:lnTo>
                <a:lnTo>
                  <a:pt x="951" y="325"/>
                </a:lnTo>
                <a:lnTo>
                  <a:pt x="949" y="319"/>
                </a:lnTo>
                <a:lnTo>
                  <a:pt x="946" y="313"/>
                </a:lnTo>
                <a:lnTo>
                  <a:pt x="944" y="307"/>
                </a:lnTo>
                <a:lnTo>
                  <a:pt x="941" y="301"/>
                </a:lnTo>
                <a:lnTo>
                  <a:pt x="939" y="295"/>
                </a:lnTo>
                <a:lnTo>
                  <a:pt x="936" y="289"/>
                </a:lnTo>
                <a:lnTo>
                  <a:pt x="933" y="283"/>
                </a:lnTo>
                <a:lnTo>
                  <a:pt x="931" y="277"/>
                </a:lnTo>
                <a:lnTo>
                  <a:pt x="928" y="271"/>
                </a:lnTo>
                <a:lnTo>
                  <a:pt x="925" y="266"/>
                </a:lnTo>
                <a:lnTo>
                  <a:pt x="922" y="260"/>
                </a:lnTo>
                <a:lnTo>
                  <a:pt x="919" y="254"/>
                </a:lnTo>
                <a:lnTo>
                  <a:pt x="916" y="249"/>
                </a:lnTo>
                <a:lnTo>
                  <a:pt x="912" y="243"/>
                </a:lnTo>
                <a:lnTo>
                  <a:pt x="909" y="237"/>
                </a:lnTo>
                <a:lnTo>
                  <a:pt x="906" y="232"/>
                </a:lnTo>
                <a:lnTo>
                  <a:pt x="902" y="226"/>
                </a:lnTo>
                <a:lnTo>
                  <a:pt x="899" y="221"/>
                </a:lnTo>
                <a:lnTo>
                  <a:pt x="895" y="216"/>
                </a:lnTo>
                <a:lnTo>
                  <a:pt x="892" y="210"/>
                </a:lnTo>
                <a:lnTo>
                  <a:pt x="888" y="205"/>
                </a:lnTo>
                <a:lnTo>
                  <a:pt x="884" y="200"/>
                </a:lnTo>
                <a:lnTo>
                  <a:pt x="880" y="195"/>
                </a:lnTo>
                <a:lnTo>
                  <a:pt x="876" y="190"/>
                </a:lnTo>
                <a:lnTo>
                  <a:pt x="872" y="185"/>
                </a:lnTo>
                <a:lnTo>
                  <a:pt x="868" y="180"/>
                </a:lnTo>
                <a:lnTo>
                  <a:pt x="864" y="175"/>
                </a:lnTo>
                <a:lnTo>
                  <a:pt x="860" y="170"/>
                </a:lnTo>
                <a:lnTo>
                  <a:pt x="856" y="165"/>
                </a:lnTo>
                <a:lnTo>
                  <a:pt x="851" y="160"/>
                </a:lnTo>
                <a:lnTo>
                  <a:pt x="847" y="155"/>
                </a:lnTo>
                <a:lnTo>
                  <a:pt x="843" y="151"/>
                </a:lnTo>
                <a:lnTo>
                  <a:pt x="838" y="146"/>
                </a:lnTo>
                <a:lnTo>
                  <a:pt x="834" y="142"/>
                </a:lnTo>
                <a:lnTo>
                  <a:pt x="829" y="137"/>
                </a:lnTo>
                <a:lnTo>
                  <a:pt x="824" y="133"/>
                </a:lnTo>
                <a:lnTo>
                  <a:pt x="820" y="128"/>
                </a:lnTo>
                <a:lnTo>
                  <a:pt x="815" y="124"/>
                </a:lnTo>
                <a:lnTo>
                  <a:pt x="810" y="120"/>
                </a:lnTo>
                <a:lnTo>
                  <a:pt x="805" y="116"/>
                </a:lnTo>
                <a:lnTo>
                  <a:pt x="800" y="111"/>
                </a:lnTo>
                <a:lnTo>
                  <a:pt x="795" y="107"/>
                </a:lnTo>
                <a:lnTo>
                  <a:pt x="790" y="103"/>
                </a:lnTo>
                <a:lnTo>
                  <a:pt x="785" y="99"/>
                </a:lnTo>
                <a:lnTo>
                  <a:pt x="780" y="96"/>
                </a:lnTo>
                <a:lnTo>
                  <a:pt x="775" y="92"/>
                </a:lnTo>
                <a:lnTo>
                  <a:pt x="769" y="88"/>
                </a:lnTo>
                <a:lnTo>
                  <a:pt x="764" y="84"/>
                </a:lnTo>
                <a:lnTo>
                  <a:pt x="759" y="81"/>
                </a:lnTo>
                <a:lnTo>
                  <a:pt x="753" y="77"/>
                </a:lnTo>
                <a:lnTo>
                  <a:pt x="748" y="74"/>
                </a:lnTo>
                <a:lnTo>
                  <a:pt x="742" y="71"/>
                </a:lnTo>
                <a:lnTo>
                  <a:pt x="737" y="67"/>
                </a:lnTo>
                <a:lnTo>
                  <a:pt x="731" y="64"/>
                </a:lnTo>
                <a:lnTo>
                  <a:pt x="725" y="61"/>
                </a:lnTo>
                <a:lnTo>
                  <a:pt x="720" y="58"/>
                </a:lnTo>
                <a:lnTo>
                  <a:pt x="714" y="55"/>
                </a:lnTo>
                <a:lnTo>
                  <a:pt x="708" y="52"/>
                </a:lnTo>
                <a:lnTo>
                  <a:pt x="702" y="49"/>
                </a:lnTo>
                <a:lnTo>
                  <a:pt x="697" y="46"/>
                </a:lnTo>
                <a:lnTo>
                  <a:pt x="691" y="43"/>
                </a:lnTo>
                <a:lnTo>
                  <a:pt x="685" y="41"/>
                </a:lnTo>
                <a:lnTo>
                  <a:pt x="679" y="38"/>
                </a:lnTo>
                <a:lnTo>
                  <a:pt x="673" y="36"/>
                </a:lnTo>
                <a:lnTo>
                  <a:pt x="667" y="33"/>
                </a:lnTo>
                <a:lnTo>
                  <a:pt x="660" y="31"/>
                </a:lnTo>
                <a:lnTo>
                  <a:pt x="654" y="29"/>
                </a:lnTo>
                <a:lnTo>
                  <a:pt x="648" y="27"/>
                </a:lnTo>
                <a:lnTo>
                  <a:pt x="642" y="25"/>
                </a:lnTo>
                <a:lnTo>
                  <a:pt x="636" y="23"/>
                </a:lnTo>
                <a:lnTo>
                  <a:pt x="629" y="21"/>
                </a:lnTo>
                <a:lnTo>
                  <a:pt x="623" y="19"/>
                </a:lnTo>
                <a:lnTo>
                  <a:pt x="617" y="17"/>
                </a:lnTo>
                <a:lnTo>
                  <a:pt x="610" y="15"/>
                </a:lnTo>
                <a:lnTo>
                  <a:pt x="604" y="14"/>
                </a:lnTo>
                <a:lnTo>
                  <a:pt x="597" y="12"/>
                </a:lnTo>
                <a:lnTo>
                  <a:pt x="591" y="11"/>
                </a:lnTo>
                <a:lnTo>
                  <a:pt x="584" y="10"/>
                </a:lnTo>
                <a:lnTo>
                  <a:pt x="578" y="8"/>
                </a:lnTo>
                <a:lnTo>
                  <a:pt x="571" y="7"/>
                </a:lnTo>
                <a:lnTo>
                  <a:pt x="564" y="6"/>
                </a:lnTo>
                <a:lnTo>
                  <a:pt x="558" y="5"/>
                </a:lnTo>
                <a:lnTo>
                  <a:pt x="551" y="4"/>
                </a:lnTo>
                <a:lnTo>
                  <a:pt x="544" y="3"/>
                </a:lnTo>
                <a:lnTo>
                  <a:pt x="538" y="3"/>
                </a:lnTo>
                <a:lnTo>
                  <a:pt x="531" y="2"/>
                </a:lnTo>
                <a:lnTo>
                  <a:pt x="524" y="2"/>
                </a:lnTo>
                <a:lnTo>
                  <a:pt x="517" y="1"/>
                </a:lnTo>
                <a:lnTo>
                  <a:pt x="510" y="1"/>
                </a:lnTo>
                <a:lnTo>
                  <a:pt x="503" y="1"/>
                </a:lnTo>
                <a:lnTo>
                  <a:pt x="496" y="0"/>
                </a:lnTo>
                <a:lnTo>
                  <a:pt x="490" y="0"/>
                </a:lnTo>
                <a:lnTo>
                  <a:pt x="483" y="0"/>
                </a:lnTo>
                <a:lnTo>
                  <a:pt x="476" y="1"/>
                </a:lnTo>
                <a:lnTo>
                  <a:pt x="469" y="1"/>
                </a:lnTo>
                <a:lnTo>
                  <a:pt x="462" y="1"/>
                </a:lnTo>
                <a:lnTo>
                  <a:pt x="455" y="2"/>
                </a:lnTo>
                <a:lnTo>
                  <a:pt x="448" y="2"/>
                </a:lnTo>
                <a:lnTo>
                  <a:pt x="442" y="3"/>
                </a:lnTo>
                <a:lnTo>
                  <a:pt x="435" y="3"/>
                </a:lnTo>
                <a:lnTo>
                  <a:pt x="428" y="4"/>
                </a:lnTo>
                <a:lnTo>
                  <a:pt x="421" y="5"/>
                </a:lnTo>
                <a:lnTo>
                  <a:pt x="415" y="6"/>
                </a:lnTo>
                <a:lnTo>
                  <a:pt x="408" y="7"/>
                </a:lnTo>
                <a:lnTo>
                  <a:pt x="402" y="8"/>
                </a:lnTo>
                <a:lnTo>
                  <a:pt x="395" y="10"/>
                </a:lnTo>
                <a:lnTo>
                  <a:pt x="388" y="11"/>
                </a:lnTo>
                <a:lnTo>
                  <a:pt x="382" y="12"/>
                </a:lnTo>
                <a:lnTo>
                  <a:pt x="375" y="14"/>
                </a:lnTo>
                <a:lnTo>
                  <a:pt x="369" y="15"/>
                </a:lnTo>
                <a:lnTo>
                  <a:pt x="363" y="17"/>
                </a:lnTo>
                <a:lnTo>
                  <a:pt x="356" y="19"/>
                </a:lnTo>
                <a:lnTo>
                  <a:pt x="350" y="21"/>
                </a:lnTo>
                <a:lnTo>
                  <a:pt x="344" y="23"/>
                </a:lnTo>
                <a:lnTo>
                  <a:pt x="337" y="25"/>
                </a:lnTo>
                <a:lnTo>
                  <a:pt x="331" y="27"/>
                </a:lnTo>
                <a:lnTo>
                  <a:pt x="325" y="29"/>
                </a:lnTo>
                <a:lnTo>
                  <a:pt x="319" y="31"/>
                </a:lnTo>
                <a:lnTo>
                  <a:pt x="313" y="33"/>
                </a:lnTo>
                <a:lnTo>
                  <a:pt x="306" y="36"/>
                </a:lnTo>
                <a:lnTo>
                  <a:pt x="300" y="38"/>
                </a:lnTo>
                <a:lnTo>
                  <a:pt x="294" y="41"/>
                </a:lnTo>
                <a:lnTo>
                  <a:pt x="288" y="43"/>
                </a:lnTo>
                <a:lnTo>
                  <a:pt x="283" y="46"/>
                </a:lnTo>
                <a:lnTo>
                  <a:pt x="277" y="49"/>
                </a:lnTo>
                <a:lnTo>
                  <a:pt x="271" y="52"/>
                </a:lnTo>
                <a:lnTo>
                  <a:pt x="265" y="55"/>
                </a:lnTo>
                <a:lnTo>
                  <a:pt x="259" y="58"/>
                </a:lnTo>
                <a:lnTo>
                  <a:pt x="254" y="61"/>
                </a:lnTo>
                <a:lnTo>
                  <a:pt x="248" y="64"/>
                </a:lnTo>
                <a:lnTo>
                  <a:pt x="242" y="67"/>
                </a:lnTo>
                <a:lnTo>
                  <a:pt x="237" y="71"/>
                </a:lnTo>
                <a:lnTo>
                  <a:pt x="231" y="74"/>
                </a:lnTo>
                <a:lnTo>
                  <a:pt x="226" y="77"/>
                </a:lnTo>
                <a:lnTo>
                  <a:pt x="220" y="81"/>
                </a:lnTo>
                <a:lnTo>
                  <a:pt x="215" y="84"/>
                </a:lnTo>
                <a:lnTo>
                  <a:pt x="210" y="88"/>
                </a:lnTo>
                <a:lnTo>
                  <a:pt x="205" y="92"/>
                </a:lnTo>
                <a:lnTo>
                  <a:pt x="199" y="96"/>
                </a:lnTo>
                <a:lnTo>
                  <a:pt x="194" y="99"/>
                </a:lnTo>
                <a:lnTo>
                  <a:pt x="189" y="103"/>
                </a:lnTo>
                <a:lnTo>
                  <a:pt x="184" y="107"/>
                </a:lnTo>
                <a:lnTo>
                  <a:pt x="179" y="111"/>
                </a:lnTo>
                <a:lnTo>
                  <a:pt x="174" y="116"/>
                </a:lnTo>
                <a:lnTo>
                  <a:pt x="169" y="120"/>
                </a:lnTo>
                <a:lnTo>
                  <a:pt x="164" y="124"/>
                </a:lnTo>
                <a:lnTo>
                  <a:pt x="160" y="128"/>
                </a:lnTo>
                <a:lnTo>
                  <a:pt x="155" y="133"/>
                </a:lnTo>
                <a:lnTo>
                  <a:pt x="150" y="137"/>
                </a:lnTo>
                <a:lnTo>
                  <a:pt x="146" y="142"/>
                </a:lnTo>
                <a:lnTo>
                  <a:pt x="141" y="146"/>
                </a:lnTo>
                <a:lnTo>
                  <a:pt x="137" y="151"/>
                </a:lnTo>
                <a:lnTo>
                  <a:pt x="132" y="155"/>
                </a:lnTo>
                <a:lnTo>
                  <a:pt x="128" y="160"/>
                </a:lnTo>
                <a:lnTo>
                  <a:pt x="123" y="165"/>
                </a:lnTo>
                <a:lnTo>
                  <a:pt x="119" y="170"/>
                </a:lnTo>
                <a:lnTo>
                  <a:pt x="115" y="175"/>
                </a:lnTo>
                <a:lnTo>
                  <a:pt x="111" y="180"/>
                </a:lnTo>
                <a:lnTo>
                  <a:pt x="107" y="185"/>
                </a:lnTo>
                <a:lnTo>
                  <a:pt x="103" y="190"/>
                </a:lnTo>
                <a:lnTo>
                  <a:pt x="99" y="195"/>
                </a:lnTo>
                <a:lnTo>
                  <a:pt x="95" y="200"/>
                </a:lnTo>
                <a:lnTo>
                  <a:pt x="91" y="205"/>
                </a:lnTo>
                <a:lnTo>
                  <a:pt x="88" y="210"/>
                </a:lnTo>
                <a:lnTo>
                  <a:pt x="84" y="216"/>
                </a:lnTo>
                <a:lnTo>
                  <a:pt x="80" y="221"/>
                </a:lnTo>
                <a:lnTo>
                  <a:pt x="77" y="226"/>
                </a:lnTo>
                <a:lnTo>
                  <a:pt x="73" y="232"/>
                </a:lnTo>
                <a:lnTo>
                  <a:pt x="70" y="237"/>
                </a:lnTo>
                <a:lnTo>
                  <a:pt x="67" y="243"/>
                </a:lnTo>
                <a:lnTo>
                  <a:pt x="64" y="249"/>
                </a:lnTo>
                <a:lnTo>
                  <a:pt x="60" y="254"/>
                </a:lnTo>
                <a:lnTo>
                  <a:pt x="57" y="260"/>
                </a:lnTo>
                <a:lnTo>
                  <a:pt x="54" y="266"/>
                </a:lnTo>
                <a:lnTo>
                  <a:pt x="51" y="271"/>
                </a:lnTo>
                <a:lnTo>
                  <a:pt x="48" y="277"/>
                </a:lnTo>
                <a:lnTo>
                  <a:pt x="46" y="283"/>
                </a:lnTo>
                <a:lnTo>
                  <a:pt x="43" y="289"/>
                </a:lnTo>
                <a:lnTo>
                  <a:pt x="40" y="295"/>
                </a:lnTo>
                <a:lnTo>
                  <a:pt x="38" y="301"/>
                </a:lnTo>
                <a:lnTo>
                  <a:pt x="35" y="307"/>
                </a:lnTo>
                <a:lnTo>
                  <a:pt x="33" y="313"/>
                </a:lnTo>
                <a:lnTo>
                  <a:pt x="31" y="319"/>
                </a:lnTo>
                <a:lnTo>
                  <a:pt x="28" y="325"/>
                </a:lnTo>
                <a:lnTo>
                  <a:pt x="26" y="332"/>
                </a:lnTo>
                <a:lnTo>
                  <a:pt x="24" y="338"/>
                </a:lnTo>
                <a:lnTo>
                  <a:pt x="22" y="344"/>
                </a:lnTo>
                <a:lnTo>
                  <a:pt x="20" y="350"/>
                </a:lnTo>
                <a:lnTo>
                  <a:pt x="18" y="357"/>
                </a:lnTo>
                <a:lnTo>
                  <a:pt x="17" y="363"/>
                </a:lnTo>
                <a:lnTo>
                  <a:pt x="15" y="369"/>
                </a:lnTo>
                <a:lnTo>
                  <a:pt x="13" y="376"/>
                </a:lnTo>
                <a:lnTo>
                  <a:pt x="12" y="382"/>
                </a:lnTo>
                <a:lnTo>
                  <a:pt x="10" y="389"/>
                </a:lnTo>
                <a:lnTo>
                  <a:pt x="9" y="395"/>
                </a:lnTo>
                <a:lnTo>
                  <a:pt x="8" y="402"/>
                </a:lnTo>
                <a:lnTo>
                  <a:pt x="7" y="409"/>
                </a:lnTo>
                <a:lnTo>
                  <a:pt x="6" y="415"/>
                </a:lnTo>
                <a:lnTo>
                  <a:pt x="5" y="422"/>
                </a:lnTo>
                <a:lnTo>
                  <a:pt x="4" y="429"/>
                </a:lnTo>
                <a:lnTo>
                  <a:pt x="3" y="435"/>
                </a:lnTo>
                <a:lnTo>
                  <a:pt x="2" y="442"/>
                </a:lnTo>
                <a:lnTo>
                  <a:pt x="2" y="449"/>
                </a:lnTo>
                <a:lnTo>
                  <a:pt x="1" y="456"/>
                </a:lnTo>
                <a:lnTo>
                  <a:pt x="1" y="463"/>
                </a:lnTo>
                <a:lnTo>
                  <a:pt x="0" y="469"/>
                </a:lnTo>
                <a:lnTo>
                  <a:pt x="0" y="476"/>
                </a:lnTo>
                <a:lnTo>
                  <a:pt x="0" y="483"/>
                </a:lnTo>
                <a:lnTo>
                  <a:pt x="0" y="490"/>
                </a:lnTo>
                <a:lnTo>
                  <a:pt x="0" y="497"/>
                </a:lnTo>
                <a:lnTo>
                  <a:pt x="0" y="504"/>
                </a:lnTo>
                <a:lnTo>
                  <a:pt x="0" y="511"/>
                </a:lnTo>
                <a:lnTo>
                  <a:pt x="1" y="518"/>
                </a:lnTo>
                <a:lnTo>
                  <a:pt x="1" y="524"/>
                </a:lnTo>
                <a:lnTo>
                  <a:pt x="2" y="531"/>
                </a:lnTo>
                <a:lnTo>
                  <a:pt x="2" y="538"/>
                </a:lnTo>
                <a:lnTo>
                  <a:pt x="3" y="545"/>
                </a:lnTo>
                <a:lnTo>
                  <a:pt x="4" y="552"/>
                </a:lnTo>
                <a:lnTo>
                  <a:pt x="5" y="558"/>
                </a:lnTo>
                <a:lnTo>
                  <a:pt x="6" y="565"/>
                </a:lnTo>
                <a:lnTo>
                  <a:pt x="7" y="572"/>
                </a:lnTo>
                <a:lnTo>
                  <a:pt x="8" y="578"/>
                </a:lnTo>
                <a:lnTo>
                  <a:pt x="9" y="585"/>
                </a:lnTo>
                <a:lnTo>
                  <a:pt x="10" y="591"/>
                </a:lnTo>
                <a:lnTo>
                  <a:pt x="12" y="598"/>
                </a:lnTo>
                <a:lnTo>
                  <a:pt x="13" y="604"/>
                </a:lnTo>
                <a:lnTo>
                  <a:pt x="15" y="611"/>
                </a:lnTo>
                <a:lnTo>
                  <a:pt x="17" y="617"/>
                </a:lnTo>
                <a:lnTo>
                  <a:pt x="18" y="623"/>
                </a:lnTo>
                <a:lnTo>
                  <a:pt x="20" y="630"/>
                </a:lnTo>
                <a:lnTo>
                  <a:pt x="22" y="636"/>
                </a:lnTo>
                <a:lnTo>
                  <a:pt x="24" y="642"/>
                </a:lnTo>
                <a:lnTo>
                  <a:pt x="26" y="649"/>
                </a:lnTo>
                <a:lnTo>
                  <a:pt x="28" y="655"/>
                </a:lnTo>
                <a:lnTo>
                  <a:pt x="31" y="661"/>
                </a:lnTo>
                <a:lnTo>
                  <a:pt x="33" y="667"/>
                </a:lnTo>
                <a:lnTo>
                  <a:pt x="35" y="673"/>
                </a:lnTo>
                <a:lnTo>
                  <a:pt x="38" y="679"/>
                </a:lnTo>
                <a:lnTo>
                  <a:pt x="40" y="685"/>
                </a:lnTo>
                <a:lnTo>
                  <a:pt x="43" y="691"/>
                </a:lnTo>
                <a:lnTo>
                  <a:pt x="46" y="697"/>
                </a:lnTo>
                <a:lnTo>
                  <a:pt x="48" y="703"/>
                </a:lnTo>
                <a:lnTo>
                  <a:pt x="51" y="709"/>
                </a:lnTo>
                <a:lnTo>
                  <a:pt x="54" y="715"/>
                </a:lnTo>
                <a:lnTo>
                  <a:pt x="57" y="720"/>
                </a:lnTo>
                <a:lnTo>
                  <a:pt x="60" y="726"/>
                </a:lnTo>
                <a:lnTo>
                  <a:pt x="64" y="732"/>
                </a:lnTo>
                <a:lnTo>
                  <a:pt x="67" y="737"/>
                </a:lnTo>
                <a:lnTo>
                  <a:pt x="70" y="743"/>
                </a:lnTo>
                <a:lnTo>
                  <a:pt x="73" y="748"/>
                </a:lnTo>
                <a:lnTo>
                  <a:pt x="77" y="754"/>
                </a:lnTo>
                <a:lnTo>
                  <a:pt x="80" y="759"/>
                </a:lnTo>
                <a:lnTo>
                  <a:pt x="84" y="765"/>
                </a:lnTo>
                <a:lnTo>
                  <a:pt x="88" y="770"/>
                </a:lnTo>
                <a:lnTo>
                  <a:pt x="91" y="775"/>
                </a:lnTo>
                <a:lnTo>
                  <a:pt x="95" y="780"/>
                </a:lnTo>
                <a:lnTo>
                  <a:pt x="99" y="785"/>
                </a:lnTo>
                <a:lnTo>
                  <a:pt x="103" y="791"/>
                </a:lnTo>
                <a:lnTo>
                  <a:pt x="107" y="796"/>
                </a:lnTo>
                <a:lnTo>
                  <a:pt x="111" y="801"/>
                </a:lnTo>
                <a:lnTo>
                  <a:pt x="115" y="806"/>
                </a:lnTo>
                <a:lnTo>
                  <a:pt x="119" y="810"/>
                </a:lnTo>
                <a:lnTo>
                  <a:pt x="123" y="815"/>
                </a:lnTo>
                <a:lnTo>
                  <a:pt x="128" y="820"/>
                </a:lnTo>
                <a:lnTo>
                  <a:pt x="132" y="825"/>
                </a:lnTo>
                <a:lnTo>
                  <a:pt x="137" y="829"/>
                </a:lnTo>
                <a:lnTo>
                  <a:pt x="141" y="834"/>
                </a:lnTo>
                <a:lnTo>
                  <a:pt x="146" y="839"/>
                </a:lnTo>
                <a:lnTo>
                  <a:pt x="150" y="843"/>
                </a:lnTo>
                <a:lnTo>
                  <a:pt x="155" y="848"/>
                </a:lnTo>
                <a:lnTo>
                  <a:pt x="160" y="852"/>
                </a:lnTo>
                <a:lnTo>
                  <a:pt x="164" y="856"/>
                </a:lnTo>
                <a:lnTo>
                  <a:pt x="169" y="860"/>
                </a:lnTo>
                <a:lnTo>
                  <a:pt x="174" y="865"/>
                </a:lnTo>
                <a:lnTo>
                  <a:pt x="179" y="869"/>
                </a:lnTo>
                <a:lnTo>
                  <a:pt x="184" y="873"/>
                </a:lnTo>
                <a:lnTo>
                  <a:pt x="189" y="877"/>
                </a:lnTo>
                <a:lnTo>
                  <a:pt x="194" y="881"/>
                </a:lnTo>
                <a:lnTo>
                  <a:pt x="199" y="885"/>
                </a:lnTo>
                <a:lnTo>
                  <a:pt x="205" y="888"/>
                </a:lnTo>
                <a:lnTo>
                  <a:pt x="210" y="892"/>
                </a:lnTo>
                <a:lnTo>
                  <a:pt x="215" y="896"/>
                </a:lnTo>
                <a:lnTo>
                  <a:pt x="220" y="899"/>
                </a:lnTo>
                <a:lnTo>
                  <a:pt x="226" y="903"/>
                </a:lnTo>
                <a:lnTo>
                  <a:pt x="231" y="906"/>
                </a:lnTo>
                <a:lnTo>
                  <a:pt x="237" y="910"/>
                </a:lnTo>
                <a:lnTo>
                  <a:pt x="242" y="913"/>
                </a:lnTo>
                <a:lnTo>
                  <a:pt x="248" y="916"/>
                </a:lnTo>
                <a:lnTo>
                  <a:pt x="254" y="919"/>
                </a:lnTo>
                <a:lnTo>
                  <a:pt x="259" y="922"/>
                </a:lnTo>
                <a:lnTo>
                  <a:pt x="265" y="925"/>
                </a:lnTo>
                <a:lnTo>
                  <a:pt x="271" y="928"/>
                </a:lnTo>
                <a:lnTo>
                  <a:pt x="277" y="931"/>
                </a:lnTo>
                <a:lnTo>
                  <a:pt x="283" y="934"/>
                </a:lnTo>
                <a:lnTo>
                  <a:pt x="288" y="937"/>
                </a:lnTo>
                <a:lnTo>
                  <a:pt x="294" y="939"/>
                </a:lnTo>
                <a:lnTo>
                  <a:pt x="300" y="942"/>
                </a:lnTo>
                <a:lnTo>
                  <a:pt x="306" y="944"/>
                </a:lnTo>
                <a:lnTo>
                  <a:pt x="313" y="947"/>
                </a:lnTo>
                <a:lnTo>
                  <a:pt x="319" y="949"/>
                </a:lnTo>
                <a:lnTo>
                  <a:pt x="325" y="951"/>
                </a:lnTo>
                <a:lnTo>
                  <a:pt x="331" y="954"/>
                </a:lnTo>
                <a:lnTo>
                  <a:pt x="337" y="956"/>
                </a:lnTo>
                <a:lnTo>
                  <a:pt x="344" y="958"/>
                </a:lnTo>
                <a:lnTo>
                  <a:pt x="350" y="960"/>
                </a:lnTo>
                <a:lnTo>
                  <a:pt x="356" y="961"/>
                </a:lnTo>
                <a:lnTo>
                  <a:pt x="363" y="963"/>
                </a:lnTo>
                <a:lnTo>
                  <a:pt x="369" y="965"/>
                </a:lnTo>
                <a:lnTo>
                  <a:pt x="375" y="966"/>
                </a:lnTo>
                <a:lnTo>
                  <a:pt x="382" y="968"/>
                </a:lnTo>
                <a:lnTo>
                  <a:pt x="388" y="969"/>
                </a:lnTo>
                <a:lnTo>
                  <a:pt x="395" y="971"/>
                </a:lnTo>
                <a:lnTo>
                  <a:pt x="402" y="972"/>
                </a:lnTo>
                <a:lnTo>
                  <a:pt x="408" y="973"/>
                </a:lnTo>
                <a:lnTo>
                  <a:pt x="415" y="974"/>
                </a:lnTo>
                <a:lnTo>
                  <a:pt x="421" y="975"/>
                </a:lnTo>
                <a:lnTo>
                  <a:pt x="428" y="976"/>
                </a:lnTo>
                <a:lnTo>
                  <a:pt x="435" y="977"/>
                </a:lnTo>
                <a:lnTo>
                  <a:pt x="442" y="977"/>
                </a:lnTo>
                <a:lnTo>
                  <a:pt x="448" y="978"/>
                </a:lnTo>
                <a:lnTo>
                  <a:pt x="455" y="979"/>
                </a:lnTo>
                <a:lnTo>
                  <a:pt x="462" y="979"/>
                </a:lnTo>
                <a:lnTo>
                  <a:pt x="469" y="979"/>
                </a:lnTo>
                <a:lnTo>
                  <a:pt x="476" y="980"/>
                </a:lnTo>
                <a:lnTo>
                  <a:pt x="483" y="980"/>
                </a:lnTo>
                <a:lnTo>
                  <a:pt x="490" y="980"/>
                </a:lnTo>
                <a:lnTo>
                  <a:pt x="496" y="980"/>
                </a:lnTo>
                <a:lnTo>
                  <a:pt x="503" y="980"/>
                </a:lnTo>
                <a:lnTo>
                  <a:pt x="510" y="979"/>
                </a:lnTo>
                <a:lnTo>
                  <a:pt x="517" y="979"/>
                </a:lnTo>
                <a:lnTo>
                  <a:pt x="524" y="979"/>
                </a:lnTo>
                <a:lnTo>
                  <a:pt x="531" y="978"/>
                </a:lnTo>
                <a:lnTo>
                  <a:pt x="538" y="977"/>
                </a:lnTo>
                <a:lnTo>
                  <a:pt x="544" y="977"/>
                </a:lnTo>
                <a:lnTo>
                  <a:pt x="551" y="976"/>
                </a:lnTo>
                <a:lnTo>
                  <a:pt x="558" y="975"/>
                </a:lnTo>
                <a:lnTo>
                  <a:pt x="564" y="974"/>
                </a:lnTo>
                <a:lnTo>
                  <a:pt x="571" y="973"/>
                </a:lnTo>
                <a:lnTo>
                  <a:pt x="578" y="972"/>
                </a:lnTo>
                <a:lnTo>
                  <a:pt x="584" y="971"/>
                </a:lnTo>
                <a:lnTo>
                  <a:pt x="591" y="969"/>
                </a:lnTo>
                <a:lnTo>
                  <a:pt x="597" y="968"/>
                </a:lnTo>
                <a:lnTo>
                  <a:pt x="604" y="966"/>
                </a:lnTo>
                <a:lnTo>
                  <a:pt x="610" y="965"/>
                </a:lnTo>
                <a:lnTo>
                  <a:pt x="617" y="963"/>
                </a:lnTo>
                <a:lnTo>
                  <a:pt x="623" y="961"/>
                </a:lnTo>
                <a:lnTo>
                  <a:pt x="629" y="960"/>
                </a:lnTo>
                <a:lnTo>
                  <a:pt x="636" y="958"/>
                </a:lnTo>
                <a:lnTo>
                  <a:pt x="642" y="956"/>
                </a:lnTo>
                <a:lnTo>
                  <a:pt x="648" y="954"/>
                </a:lnTo>
                <a:lnTo>
                  <a:pt x="654" y="951"/>
                </a:lnTo>
                <a:lnTo>
                  <a:pt x="660" y="949"/>
                </a:lnTo>
                <a:lnTo>
                  <a:pt x="667" y="947"/>
                </a:lnTo>
                <a:lnTo>
                  <a:pt x="673" y="944"/>
                </a:lnTo>
                <a:lnTo>
                  <a:pt x="679" y="942"/>
                </a:lnTo>
                <a:lnTo>
                  <a:pt x="685" y="939"/>
                </a:lnTo>
                <a:lnTo>
                  <a:pt x="691" y="937"/>
                </a:lnTo>
                <a:lnTo>
                  <a:pt x="697" y="934"/>
                </a:lnTo>
                <a:lnTo>
                  <a:pt x="702" y="931"/>
                </a:lnTo>
                <a:lnTo>
                  <a:pt x="708" y="928"/>
                </a:lnTo>
                <a:lnTo>
                  <a:pt x="714" y="925"/>
                </a:lnTo>
                <a:lnTo>
                  <a:pt x="720" y="922"/>
                </a:lnTo>
                <a:lnTo>
                  <a:pt x="725" y="919"/>
                </a:lnTo>
                <a:lnTo>
                  <a:pt x="731" y="916"/>
                </a:lnTo>
                <a:lnTo>
                  <a:pt x="737" y="913"/>
                </a:lnTo>
                <a:lnTo>
                  <a:pt x="742" y="910"/>
                </a:lnTo>
                <a:lnTo>
                  <a:pt x="748" y="906"/>
                </a:lnTo>
                <a:lnTo>
                  <a:pt x="753" y="903"/>
                </a:lnTo>
                <a:lnTo>
                  <a:pt x="759" y="899"/>
                </a:lnTo>
                <a:lnTo>
                  <a:pt x="764" y="896"/>
                </a:lnTo>
                <a:lnTo>
                  <a:pt x="769" y="892"/>
                </a:lnTo>
                <a:lnTo>
                  <a:pt x="775" y="888"/>
                </a:lnTo>
                <a:lnTo>
                  <a:pt x="780" y="885"/>
                </a:lnTo>
                <a:lnTo>
                  <a:pt x="785" y="881"/>
                </a:lnTo>
                <a:lnTo>
                  <a:pt x="790" y="877"/>
                </a:lnTo>
                <a:lnTo>
                  <a:pt x="795" y="873"/>
                </a:lnTo>
                <a:lnTo>
                  <a:pt x="800" y="869"/>
                </a:lnTo>
                <a:lnTo>
                  <a:pt x="805" y="865"/>
                </a:lnTo>
                <a:lnTo>
                  <a:pt x="810" y="860"/>
                </a:lnTo>
                <a:lnTo>
                  <a:pt x="815" y="856"/>
                </a:lnTo>
                <a:lnTo>
                  <a:pt x="820" y="852"/>
                </a:lnTo>
                <a:lnTo>
                  <a:pt x="824" y="848"/>
                </a:lnTo>
                <a:lnTo>
                  <a:pt x="829" y="843"/>
                </a:lnTo>
                <a:lnTo>
                  <a:pt x="834" y="839"/>
                </a:lnTo>
                <a:lnTo>
                  <a:pt x="838" y="834"/>
                </a:lnTo>
                <a:lnTo>
                  <a:pt x="843" y="829"/>
                </a:lnTo>
                <a:lnTo>
                  <a:pt x="847" y="825"/>
                </a:lnTo>
                <a:lnTo>
                  <a:pt x="851" y="820"/>
                </a:lnTo>
                <a:lnTo>
                  <a:pt x="856" y="815"/>
                </a:lnTo>
                <a:lnTo>
                  <a:pt x="860" y="810"/>
                </a:lnTo>
                <a:lnTo>
                  <a:pt x="864" y="806"/>
                </a:lnTo>
                <a:lnTo>
                  <a:pt x="868" y="801"/>
                </a:lnTo>
                <a:lnTo>
                  <a:pt x="872" y="796"/>
                </a:lnTo>
                <a:lnTo>
                  <a:pt x="876" y="791"/>
                </a:lnTo>
                <a:lnTo>
                  <a:pt x="880" y="785"/>
                </a:lnTo>
                <a:lnTo>
                  <a:pt x="884" y="780"/>
                </a:lnTo>
                <a:lnTo>
                  <a:pt x="888" y="775"/>
                </a:lnTo>
                <a:lnTo>
                  <a:pt x="892" y="770"/>
                </a:lnTo>
                <a:lnTo>
                  <a:pt x="895" y="765"/>
                </a:lnTo>
                <a:lnTo>
                  <a:pt x="899" y="759"/>
                </a:lnTo>
                <a:lnTo>
                  <a:pt x="902" y="754"/>
                </a:lnTo>
                <a:lnTo>
                  <a:pt x="906" y="748"/>
                </a:lnTo>
                <a:lnTo>
                  <a:pt x="909" y="743"/>
                </a:lnTo>
                <a:lnTo>
                  <a:pt x="912" y="737"/>
                </a:lnTo>
                <a:lnTo>
                  <a:pt x="916" y="732"/>
                </a:lnTo>
                <a:lnTo>
                  <a:pt x="919" y="726"/>
                </a:lnTo>
                <a:lnTo>
                  <a:pt x="922" y="720"/>
                </a:lnTo>
                <a:lnTo>
                  <a:pt x="925" y="715"/>
                </a:lnTo>
                <a:lnTo>
                  <a:pt x="928" y="709"/>
                </a:lnTo>
                <a:lnTo>
                  <a:pt x="931" y="703"/>
                </a:lnTo>
                <a:lnTo>
                  <a:pt x="933" y="697"/>
                </a:lnTo>
                <a:lnTo>
                  <a:pt x="936" y="691"/>
                </a:lnTo>
                <a:lnTo>
                  <a:pt x="939" y="685"/>
                </a:lnTo>
                <a:lnTo>
                  <a:pt x="941" y="679"/>
                </a:lnTo>
                <a:lnTo>
                  <a:pt x="944" y="673"/>
                </a:lnTo>
                <a:lnTo>
                  <a:pt x="946" y="667"/>
                </a:lnTo>
                <a:lnTo>
                  <a:pt x="949" y="661"/>
                </a:lnTo>
                <a:lnTo>
                  <a:pt x="951" y="655"/>
                </a:lnTo>
                <a:lnTo>
                  <a:pt x="953" y="649"/>
                </a:lnTo>
                <a:lnTo>
                  <a:pt x="955" y="642"/>
                </a:lnTo>
                <a:lnTo>
                  <a:pt x="957" y="636"/>
                </a:lnTo>
                <a:lnTo>
                  <a:pt x="959" y="630"/>
                </a:lnTo>
                <a:lnTo>
                  <a:pt x="961" y="623"/>
                </a:lnTo>
                <a:lnTo>
                  <a:pt x="963" y="617"/>
                </a:lnTo>
                <a:lnTo>
                  <a:pt x="964" y="611"/>
                </a:lnTo>
                <a:lnTo>
                  <a:pt x="966" y="604"/>
                </a:lnTo>
                <a:lnTo>
                  <a:pt x="967" y="598"/>
                </a:lnTo>
                <a:lnTo>
                  <a:pt x="969" y="591"/>
                </a:lnTo>
                <a:lnTo>
                  <a:pt x="970" y="585"/>
                </a:lnTo>
                <a:lnTo>
                  <a:pt x="971" y="578"/>
                </a:lnTo>
                <a:lnTo>
                  <a:pt x="973" y="572"/>
                </a:lnTo>
                <a:lnTo>
                  <a:pt x="974" y="565"/>
                </a:lnTo>
                <a:lnTo>
                  <a:pt x="975" y="558"/>
                </a:lnTo>
                <a:lnTo>
                  <a:pt x="975" y="552"/>
                </a:lnTo>
                <a:lnTo>
                  <a:pt x="976" y="545"/>
                </a:lnTo>
                <a:lnTo>
                  <a:pt x="977" y="538"/>
                </a:lnTo>
                <a:lnTo>
                  <a:pt x="978" y="531"/>
                </a:lnTo>
                <a:lnTo>
                  <a:pt x="978" y="524"/>
                </a:lnTo>
                <a:lnTo>
                  <a:pt x="978" y="518"/>
                </a:lnTo>
                <a:lnTo>
                  <a:pt x="979" y="511"/>
                </a:lnTo>
                <a:lnTo>
                  <a:pt x="979" y="504"/>
                </a:lnTo>
                <a:lnTo>
                  <a:pt x="979" y="497"/>
                </a:lnTo>
                <a:lnTo>
                  <a:pt x="979" y="490"/>
                </a:lnTo>
                <a:lnTo>
                  <a:pt x="784" y="490"/>
                </a:lnTo>
                <a:lnTo>
                  <a:pt x="783" y="483"/>
                </a:lnTo>
                <a:lnTo>
                  <a:pt x="783" y="476"/>
                </a:lnTo>
                <a:lnTo>
                  <a:pt x="783" y="469"/>
                </a:lnTo>
                <a:lnTo>
                  <a:pt x="782" y="462"/>
                </a:lnTo>
                <a:lnTo>
                  <a:pt x="782" y="455"/>
                </a:lnTo>
                <a:lnTo>
                  <a:pt x="781" y="449"/>
                </a:lnTo>
                <a:lnTo>
                  <a:pt x="780" y="442"/>
                </a:lnTo>
                <a:lnTo>
                  <a:pt x="778" y="435"/>
                </a:lnTo>
                <a:lnTo>
                  <a:pt x="777" y="428"/>
                </a:lnTo>
                <a:lnTo>
                  <a:pt x="776" y="422"/>
                </a:lnTo>
                <a:lnTo>
                  <a:pt x="774" y="415"/>
                </a:lnTo>
                <a:lnTo>
                  <a:pt x="772" y="409"/>
                </a:lnTo>
                <a:lnTo>
                  <a:pt x="770" y="402"/>
                </a:lnTo>
                <a:lnTo>
                  <a:pt x="768" y="396"/>
                </a:lnTo>
                <a:lnTo>
                  <a:pt x="766" y="390"/>
                </a:lnTo>
                <a:lnTo>
                  <a:pt x="764" y="383"/>
                </a:lnTo>
                <a:lnTo>
                  <a:pt x="761" y="377"/>
                </a:lnTo>
                <a:lnTo>
                  <a:pt x="758" y="371"/>
                </a:lnTo>
                <a:lnTo>
                  <a:pt x="756" y="365"/>
                </a:lnTo>
                <a:lnTo>
                  <a:pt x="753" y="359"/>
                </a:lnTo>
                <a:lnTo>
                  <a:pt x="750" y="353"/>
                </a:lnTo>
                <a:lnTo>
                  <a:pt x="747" y="348"/>
                </a:lnTo>
                <a:lnTo>
                  <a:pt x="743" y="342"/>
                </a:lnTo>
                <a:lnTo>
                  <a:pt x="740" y="336"/>
                </a:lnTo>
                <a:lnTo>
                  <a:pt x="736" y="331"/>
                </a:lnTo>
                <a:lnTo>
                  <a:pt x="733" y="325"/>
                </a:lnTo>
                <a:lnTo>
                  <a:pt x="729" y="320"/>
                </a:lnTo>
                <a:lnTo>
                  <a:pt x="725" y="314"/>
                </a:lnTo>
                <a:lnTo>
                  <a:pt x="721" y="309"/>
                </a:lnTo>
                <a:lnTo>
                  <a:pt x="717" y="304"/>
                </a:lnTo>
                <a:lnTo>
                  <a:pt x="713" y="299"/>
                </a:lnTo>
                <a:lnTo>
                  <a:pt x="709" y="294"/>
                </a:lnTo>
                <a:lnTo>
                  <a:pt x="704" y="289"/>
                </a:lnTo>
                <a:lnTo>
                  <a:pt x="700" y="285"/>
                </a:lnTo>
                <a:lnTo>
                  <a:pt x="695" y="280"/>
                </a:lnTo>
                <a:lnTo>
                  <a:pt x="690" y="275"/>
                </a:lnTo>
                <a:lnTo>
                  <a:pt x="685" y="271"/>
                </a:lnTo>
                <a:lnTo>
                  <a:pt x="681" y="267"/>
                </a:lnTo>
                <a:lnTo>
                  <a:pt x="676" y="263"/>
                </a:lnTo>
                <a:lnTo>
                  <a:pt x="670" y="258"/>
                </a:lnTo>
                <a:lnTo>
                  <a:pt x="665" y="254"/>
                </a:lnTo>
                <a:lnTo>
                  <a:pt x="660" y="251"/>
                </a:lnTo>
                <a:lnTo>
                  <a:pt x="655" y="247"/>
                </a:lnTo>
                <a:lnTo>
                  <a:pt x="649" y="243"/>
                </a:lnTo>
                <a:lnTo>
                  <a:pt x="643" y="240"/>
                </a:lnTo>
                <a:lnTo>
                  <a:pt x="638" y="236"/>
                </a:lnTo>
                <a:lnTo>
                  <a:pt x="632" y="233"/>
                </a:lnTo>
                <a:lnTo>
                  <a:pt x="626" y="230"/>
                </a:lnTo>
                <a:lnTo>
                  <a:pt x="620" y="227"/>
                </a:lnTo>
                <a:lnTo>
                  <a:pt x="614" y="224"/>
                </a:lnTo>
                <a:lnTo>
                  <a:pt x="608" y="221"/>
                </a:lnTo>
                <a:lnTo>
                  <a:pt x="602" y="219"/>
                </a:lnTo>
                <a:lnTo>
                  <a:pt x="596" y="216"/>
                </a:lnTo>
                <a:lnTo>
                  <a:pt x="590" y="214"/>
                </a:lnTo>
                <a:lnTo>
                  <a:pt x="584" y="212"/>
                </a:lnTo>
                <a:lnTo>
                  <a:pt x="577" y="209"/>
                </a:lnTo>
                <a:lnTo>
                  <a:pt x="571" y="208"/>
                </a:lnTo>
                <a:lnTo>
                  <a:pt x="564" y="206"/>
                </a:lnTo>
                <a:lnTo>
                  <a:pt x="558" y="204"/>
                </a:lnTo>
                <a:lnTo>
                  <a:pt x="551" y="203"/>
                </a:lnTo>
                <a:lnTo>
                  <a:pt x="545" y="201"/>
                </a:lnTo>
                <a:lnTo>
                  <a:pt x="538" y="200"/>
                </a:lnTo>
                <a:lnTo>
                  <a:pt x="531" y="199"/>
                </a:lnTo>
                <a:lnTo>
                  <a:pt x="524" y="198"/>
                </a:lnTo>
                <a:lnTo>
                  <a:pt x="517" y="197"/>
                </a:lnTo>
                <a:lnTo>
                  <a:pt x="511" y="197"/>
                </a:lnTo>
                <a:lnTo>
                  <a:pt x="504" y="196"/>
                </a:lnTo>
                <a:lnTo>
                  <a:pt x="497" y="196"/>
                </a:lnTo>
                <a:lnTo>
                  <a:pt x="490" y="196"/>
                </a:lnTo>
                <a:lnTo>
                  <a:pt x="483" y="196"/>
                </a:lnTo>
                <a:lnTo>
                  <a:pt x="476" y="196"/>
                </a:lnTo>
                <a:lnTo>
                  <a:pt x="469" y="197"/>
                </a:lnTo>
                <a:lnTo>
                  <a:pt x="462" y="197"/>
                </a:lnTo>
                <a:lnTo>
                  <a:pt x="455" y="198"/>
                </a:lnTo>
                <a:lnTo>
                  <a:pt x="448" y="199"/>
                </a:lnTo>
                <a:lnTo>
                  <a:pt x="441" y="200"/>
                </a:lnTo>
                <a:lnTo>
                  <a:pt x="435" y="201"/>
                </a:lnTo>
                <a:lnTo>
                  <a:pt x="428" y="203"/>
                </a:lnTo>
                <a:lnTo>
                  <a:pt x="421" y="204"/>
                </a:lnTo>
                <a:lnTo>
                  <a:pt x="415" y="206"/>
                </a:lnTo>
                <a:lnTo>
                  <a:pt x="408" y="208"/>
                </a:lnTo>
                <a:lnTo>
                  <a:pt x="402" y="209"/>
                </a:lnTo>
                <a:lnTo>
                  <a:pt x="395" y="212"/>
                </a:lnTo>
                <a:lnTo>
                  <a:pt x="389" y="214"/>
                </a:lnTo>
                <a:lnTo>
                  <a:pt x="383" y="216"/>
                </a:lnTo>
                <a:lnTo>
                  <a:pt x="377" y="219"/>
                </a:lnTo>
                <a:lnTo>
                  <a:pt x="371" y="221"/>
                </a:lnTo>
                <a:lnTo>
                  <a:pt x="365" y="224"/>
                </a:lnTo>
                <a:lnTo>
                  <a:pt x="359" y="227"/>
                </a:lnTo>
                <a:lnTo>
                  <a:pt x="353" y="230"/>
                </a:lnTo>
                <a:lnTo>
                  <a:pt x="347" y="233"/>
                </a:lnTo>
                <a:lnTo>
                  <a:pt x="341" y="236"/>
                </a:lnTo>
                <a:lnTo>
                  <a:pt x="336" y="240"/>
                </a:lnTo>
                <a:lnTo>
                  <a:pt x="330" y="243"/>
                </a:lnTo>
                <a:lnTo>
                  <a:pt x="325" y="247"/>
                </a:lnTo>
                <a:lnTo>
                  <a:pt x="319" y="251"/>
                </a:lnTo>
                <a:lnTo>
                  <a:pt x="314" y="254"/>
                </a:lnTo>
                <a:lnTo>
                  <a:pt x="309" y="258"/>
                </a:lnTo>
                <a:lnTo>
                  <a:pt x="304" y="263"/>
                </a:lnTo>
                <a:lnTo>
                  <a:pt x="299" y="267"/>
                </a:lnTo>
                <a:lnTo>
                  <a:pt x="294" y="271"/>
                </a:lnTo>
                <a:lnTo>
                  <a:pt x="289" y="275"/>
                </a:lnTo>
                <a:lnTo>
                  <a:pt x="284" y="280"/>
                </a:lnTo>
                <a:lnTo>
                  <a:pt x="279" y="285"/>
                </a:lnTo>
                <a:lnTo>
                  <a:pt x="275" y="289"/>
                </a:lnTo>
                <a:lnTo>
                  <a:pt x="271" y="294"/>
                </a:lnTo>
                <a:lnTo>
                  <a:pt x="266" y="299"/>
                </a:lnTo>
                <a:lnTo>
                  <a:pt x="262" y="304"/>
                </a:lnTo>
                <a:lnTo>
                  <a:pt x="258" y="309"/>
                </a:lnTo>
                <a:lnTo>
                  <a:pt x="254" y="314"/>
                </a:lnTo>
                <a:lnTo>
                  <a:pt x="250" y="320"/>
                </a:lnTo>
                <a:lnTo>
                  <a:pt x="246" y="325"/>
                </a:lnTo>
                <a:lnTo>
                  <a:pt x="243" y="331"/>
                </a:lnTo>
                <a:lnTo>
                  <a:pt x="239" y="336"/>
                </a:lnTo>
                <a:lnTo>
                  <a:pt x="236" y="342"/>
                </a:lnTo>
                <a:lnTo>
                  <a:pt x="232" y="348"/>
                </a:lnTo>
                <a:lnTo>
                  <a:pt x="229" y="353"/>
                </a:lnTo>
                <a:lnTo>
                  <a:pt x="226" y="359"/>
                </a:lnTo>
                <a:lnTo>
                  <a:pt x="223" y="365"/>
                </a:lnTo>
                <a:lnTo>
                  <a:pt x="221" y="371"/>
                </a:lnTo>
                <a:lnTo>
                  <a:pt x="218" y="377"/>
                </a:lnTo>
                <a:lnTo>
                  <a:pt x="216" y="383"/>
                </a:lnTo>
                <a:lnTo>
                  <a:pt x="213" y="390"/>
                </a:lnTo>
                <a:lnTo>
                  <a:pt x="211" y="396"/>
                </a:lnTo>
                <a:lnTo>
                  <a:pt x="209" y="402"/>
                </a:lnTo>
                <a:lnTo>
                  <a:pt x="207" y="409"/>
                </a:lnTo>
                <a:lnTo>
                  <a:pt x="205" y="415"/>
                </a:lnTo>
                <a:lnTo>
                  <a:pt x="204" y="422"/>
                </a:lnTo>
                <a:lnTo>
                  <a:pt x="202" y="428"/>
                </a:lnTo>
                <a:lnTo>
                  <a:pt x="201" y="435"/>
                </a:lnTo>
                <a:lnTo>
                  <a:pt x="200" y="442"/>
                </a:lnTo>
                <a:lnTo>
                  <a:pt x="198" y="449"/>
                </a:lnTo>
                <a:lnTo>
                  <a:pt x="198" y="455"/>
                </a:lnTo>
                <a:lnTo>
                  <a:pt x="197" y="462"/>
                </a:lnTo>
                <a:lnTo>
                  <a:pt x="196" y="469"/>
                </a:lnTo>
                <a:lnTo>
                  <a:pt x="196" y="476"/>
                </a:lnTo>
                <a:lnTo>
                  <a:pt x="196" y="483"/>
                </a:lnTo>
                <a:lnTo>
                  <a:pt x="196" y="490"/>
                </a:lnTo>
                <a:lnTo>
                  <a:pt x="196" y="497"/>
                </a:lnTo>
                <a:lnTo>
                  <a:pt x="196" y="504"/>
                </a:lnTo>
                <a:lnTo>
                  <a:pt x="196" y="511"/>
                </a:lnTo>
                <a:lnTo>
                  <a:pt x="197" y="518"/>
                </a:lnTo>
                <a:lnTo>
                  <a:pt x="198" y="525"/>
                </a:lnTo>
                <a:lnTo>
                  <a:pt x="198" y="532"/>
                </a:lnTo>
                <a:lnTo>
                  <a:pt x="200" y="538"/>
                </a:lnTo>
                <a:lnTo>
                  <a:pt x="201" y="545"/>
                </a:lnTo>
                <a:lnTo>
                  <a:pt x="202" y="552"/>
                </a:lnTo>
                <a:lnTo>
                  <a:pt x="204" y="558"/>
                </a:lnTo>
                <a:lnTo>
                  <a:pt x="205" y="565"/>
                </a:lnTo>
                <a:lnTo>
                  <a:pt x="207" y="571"/>
                </a:lnTo>
                <a:lnTo>
                  <a:pt x="209" y="578"/>
                </a:lnTo>
                <a:lnTo>
                  <a:pt x="211" y="584"/>
                </a:lnTo>
                <a:lnTo>
                  <a:pt x="213" y="590"/>
                </a:lnTo>
                <a:lnTo>
                  <a:pt x="216" y="597"/>
                </a:lnTo>
                <a:lnTo>
                  <a:pt x="218" y="603"/>
                </a:lnTo>
                <a:lnTo>
                  <a:pt x="221" y="609"/>
                </a:lnTo>
                <a:lnTo>
                  <a:pt x="223" y="615"/>
                </a:lnTo>
                <a:lnTo>
                  <a:pt x="226" y="621"/>
                </a:lnTo>
                <a:lnTo>
                  <a:pt x="229" y="627"/>
                </a:lnTo>
                <a:lnTo>
                  <a:pt x="232" y="633"/>
                </a:lnTo>
                <a:lnTo>
                  <a:pt x="236" y="638"/>
                </a:lnTo>
                <a:lnTo>
                  <a:pt x="239" y="644"/>
                </a:lnTo>
                <a:lnTo>
                  <a:pt x="243" y="650"/>
                </a:lnTo>
                <a:lnTo>
                  <a:pt x="246" y="655"/>
                </a:lnTo>
                <a:lnTo>
                  <a:pt x="250" y="660"/>
                </a:lnTo>
                <a:lnTo>
                  <a:pt x="254" y="666"/>
                </a:lnTo>
                <a:lnTo>
                  <a:pt x="258" y="671"/>
                </a:lnTo>
                <a:lnTo>
                  <a:pt x="262" y="676"/>
                </a:lnTo>
                <a:lnTo>
                  <a:pt x="266" y="681"/>
                </a:lnTo>
                <a:lnTo>
                  <a:pt x="271" y="686"/>
                </a:lnTo>
                <a:lnTo>
                  <a:pt x="275" y="691"/>
                </a:lnTo>
                <a:lnTo>
                  <a:pt x="279" y="696"/>
                </a:lnTo>
                <a:lnTo>
                  <a:pt x="284" y="700"/>
                </a:lnTo>
                <a:lnTo>
                  <a:pt x="289" y="705"/>
                </a:lnTo>
                <a:lnTo>
                  <a:pt x="294" y="709"/>
                </a:lnTo>
                <a:lnTo>
                  <a:pt x="299" y="713"/>
                </a:lnTo>
                <a:lnTo>
                  <a:pt x="304" y="718"/>
                </a:lnTo>
                <a:lnTo>
                  <a:pt x="309" y="722"/>
                </a:lnTo>
                <a:lnTo>
                  <a:pt x="314" y="726"/>
                </a:lnTo>
                <a:lnTo>
                  <a:pt x="319" y="730"/>
                </a:lnTo>
                <a:lnTo>
                  <a:pt x="325" y="733"/>
                </a:lnTo>
                <a:lnTo>
                  <a:pt x="330" y="737"/>
                </a:lnTo>
                <a:lnTo>
                  <a:pt x="336" y="740"/>
                </a:lnTo>
                <a:lnTo>
                  <a:pt x="341" y="744"/>
                </a:lnTo>
                <a:lnTo>
                  <a:pt x="347" y="747"/>
                </a:lnTo>
                <a:lnTo>
                  <a:pt x="353" y="750"/>
                </a:lnTo>
                <a:lnTo>
                  <a:pt x="359" y="753"/>
                </a:lnTo>
                <a:lnTo>
                  <a:pt x="365" y="756"/>
                </a:lnTo>
                <a:lnTo>
                  <a:pt x="371" y="759"/>
                </a:lnTo>
                <a:lnTo>
                  <a:pt x="377" y="762"/>
                </a:lnTo>
                <a:lnTo>
                  <a:pt x="383" y="764"/>
                </a:lnTo>
                <a:lnTo>
                  <a:pt x="389" y="766"/>
                </a:lnTo>
                <a:lnTo>
                  <a:pt x="395" y="769"/>
                </a:lnTo>
                <a:lnTo>
                  <a:pt x="402" y="771"/>
                </a:lnTo>
                <a:lnTo>
                  <a:pt x="408" y="773"/>
                </a:lnTo>
                <a:lnTo>
                  <a:pt x="415" y="774"/>
                </a:lnTo>
                <a:lnTo>
                  <a:pt x="421" y="776"/>
                </a:lnTo>
                <a:lnTo>
                  <a:pt x="428" y="778"/>
                </a:lnTo>
                <a:lnTo>
                  <a:pt x="435" y="779"/>
                </a:lnTo>
                <a:lnTo>
                  <a:pt x="441" y="780"/>
                </a:lnTo>
                <a:lnTo>
                  <a:pt x="448" y="781"/>
                </a:lnTo>
                <a:lnTo>
                  <a:pt x="455" y="782"/>
                </a:lnTo>
                <a:lnTo>
                  <a:pt x="462" y="783"/>
                </a:lnTo>
                <a:lnTo>
                  <a:pt x="469" y="783"/>
                </a:lnTo>
                <a:lnTo>
                  <a:pt x="476" y="784"/>
                </a:lnTo>
                <a:lnTo>
                  <a:pt x="483" y="784"/>
                </a:lnTo>
                <a:lnTo>
                  <a:pt x="490" y="784"/>
                </a:lnTo>
                <a:lnTo>
                  <a:pt x="497" y="784"/>
                </a:lnTo>
                <a:lnTo>
                  <a:pt x="504" y="784"/>
                </a:lnTo>
                <a:lnTo>
                  <a:pt x="511" y="783"/>
                </a:lnTo>
                <a:lnTo>
                  <a:pt x="517" y="783"/>
                </a:lnTo>
                <a:lnTo>
                  <a:pt x="524" y="782"/>
                </a:lnTo>
                <a:lnTo>
                  <a:pt x="531" y="781"/>
                </a:lnTo>
                <a:lnTo>
                  <a:pt x="538" y="780"/>
                </a:lnTo>
                <a:lnTo>
                  <a:pt x="545" y="779"/>
                </a:lnTo>
                <a:lnTo>
                  <a:pt x="551" y="778"/>
                </a:lnTo>
                <a:lnTo>
                  <a:pt x="558" y="776"/>
                </a:lnTo>
                <a:lnTo>
                  <a:pt x="564" y="774"/>
                </a:lnTo>
                <a:lnTo>
                  <a:pt x="571" y="773"/>
                </a:lnTo>
                <a:lnTo>
                  <a:pt x="577" y="771"/>
                </a:lnTo>
                <a:lnTo>
                  <a:pt x="584" y="769"/>
                </a:lnTo>
                <a:lnTo>
                  <a:pt x="590" y="766"/>
                </a:lnTo>
                <a:lnTo>
                  <a:pt x="596" y="764"/>
                </a:lnTo>
                <a:lnTo>
                  <a:pt x="602" y="762"/>
                </a:lnTo>
                <a:lnTo>
                  <a:pt x="608" y="759"/>
                </a:lnTo>
                <a:lnTo>
                  <a:pt x="614" y="756"/>
                </a:lnTo>
                <a:lnTo>
                  <a:pt x="620" y="753"/>
                </a:lnTo>
                <a:lnTo>
                  <a:pt x="626" y="750"/>
                </a:lnTo>
                <a:lnTo>
                  <a:pt x="632" y="747"/>
                </a:lnTo>
                <a:lnTo>
                  <a:pt x="638" y="744"/>
                </a:lnTo>
                <a:lnTo>
                  <a:pt x="643" y="740"/>
                </a:lnTo>
                <a:lnTo>
                  <a:pt x="649" y="737"/>
                </a:lnTo>
                <a:lnTo>
                  <a:pt x="655" y="733"/>
                </a:lnTo>
                <a:lnTo>
                  <a:pt x="660" y="730"/>
                </a:lnTo>
                <a:lnTo>
                  <a:pt x="665" y="726"/>
                </a:lnTo>
                <a:lnTo>
                  <a:pt x="670" y="722"/>
                </a:lnTo>
                <a:lnTo>
                  <a:pt x="676" y="718"/>
                </a:lnTo>
                <a:lnTo>
                  <a:pt x="681" y="713"/>
                </a:lnTo>
                <a:lnTo>
                  <a:pt x="685" y="709"/>
                </a:lnTo>
                <a:lnTo>
                  <a:pt x="690" y="705"/>
                </a:lnTo>
                <a:lnTo>
                  <a:pt x="695" y="700"/>
                </a:lnTo>
                <a:lnTo>
                  <a:pt x="700" y="696"/>
                </a:lnTo>
                <a:lnTo>
                  <a:pt x="704" y="691"/>
                </a:lnTo>
                <a:lnTo>
                  <a:pt x="709" y="686"/>
                </a:lnTo>
                <a:lnTo>
                  <a:pt x="713" y="681"/>
                </a:lnTo>
                <a:lnTo>
                  <a:pt x="717" y="676"/>
                </a:lnTo>
                <a:lnTo>
                  <a:pt x="721" y="671"/>
                </a:lnTo>
                <a:lnTo>
                  <a:pt x="725" y="666"/>
                </a:lnTo>
                <a:lnTo>
                  <a:pt x="729" y="660"/>
                </a:lnTo>
                <a:lnTo>
                  <a:pt x="733" y="655"/>
                </a:lnTo>
                <a:lnTo>
                  <a:pt x="736" y="650"/>
                </a:lnTo>
                <a:lnTo>
                  <a:pt x="740" y="644"/>
                </a:lnTo>
                <a:lnTo>
                  <a:pt x="743" y="638"/>
                </a:lnTo>
                <a:lnTo>
                  <a:pt x="747" y="633"/>
                </a:lnTo>
                <a:lnTo>
                  <a:pt x="750" y="627"/>
                </a:lnTo>
                <a:lnTo>
                  <a:pt x="753" y="621"/>
                </a:lnTo>
                <a:lnTo>
                  <a:pt x="756" y="615"/>
                </a:lnTo>
                <a:lnTo>
                  <a:pt x="758" y="609"/>
                </a:lnTo>
                <a:lnTo>
                  <a:pt x="761" y="603"/>
                </a:lnTo>
                <a:lnTo>
                  <a:pt x="764" y="597"/>
                </a:lnTo>
                <a:lnTo>
                  <a:pt x="766" y="590"/>
                </a:lnTo>
                <a:lnTo>
                  <a:pt x="768" y="584"/>
                </a:lnTo>
                <a:lnTo>
                  <a:pt x="770" y="578"/>
                </a:lnTo>
                <a:lnTo>
                  <a:pt x="772" y="571"/>
                </a:lnTo>
                <a:lnTo>
                  <a:pt x="774" y="565"/>
                </a:lnTo>
                <a:lnTo>
                  <a:pt x="776" y="558"/>
                </a:lnTo>
                <a:lnTo>
                  <a:pt x="777" y="552"/>
                </a:lnTo>
                <a:lnTo>
                  <a:pt x="778" y="545"/>
                </a:lnTo>
                <a:lnTo>
                  <a:pt x="780" y="538"/>
                </a:lnTo>
                <a:lnTo>
                  <a:pt x="781" y="532"/>
                </a:lnTo>
                <a:lnTo>
                  <a:pt x="782" y="525"/>
                </a:lnTo>
                <a:lnTo>
                  <a:pt x="782" y="518"/>
                </a:lnTo>
                <a:lnTo>
                  <a:pt x="783" y="511"/>
                </a:lnTo>
                <a:lnTo>
                  <a:pt x="783" y="504"/>
                </a:lnTo>
                <a:lnTo>
                  <a:pt x="783" y="497"/>
                </a:lnTo>
                <a:lnTo>
                  <a:pt x="784" y="490"/>
                </a:lnTo>
                <a:lnTo>
                  <a:pt x="979" y="49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415EAD"/>
              </a:gs>
            </a:gsLst>
            <a:lin ang="54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2100" name="Rectangle 5"/>
          <p:cNvSpPr>
            <a:spLocks noChangeArrowheads="1"/>
          </p:cNvSpPr>
          <p:nvPr/>
        </p:nvSpPr>
        <p:spPr bwMode="auto">
          <a:xfrm>
            <a:off x="1546225" y="6507163"/>
            <a:ext cx="60388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kern="1200">
              <a:solidFill>
                <a:srgbClr val="000000"/>
              </a:solidFill>
              <a:latin typeface="BankGothic Md BT Medium"/>
              <a:ea typeface="+mn-ea"/>
              <a:cs typeface="+mn-cs"/>
            </a:endParaRPr>
          </a:p>
        </p:txBody>
      </p:sp>
      <p:sp>
        <p:nvSpPr>
          <p:cNvPr id="132101" name="Rectangle 6"/>
          <p:cNvSpPr>
            <a:spLocks noChangeArrowheads="1"/>
          </p:cNvSpPr>
          <p:nvPr/>
        </p:nvSpPr>
        <p:spPr bwMode="auto">
          <a:xfrm>
            <a:off x="1314450" y="620713"/>
            <a:ext cx="70310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1066800" y="0"/>
            <a:ext cx="70310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2010 Lower Columbia Low Flows</a:t>
            </a:r>
          </a:p>
        </p:txBody>
      </p:sp>
      <p:sp>
        <p:nvSpPr>
          <p:cNvPr id="132103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endParaRPr lang="en-US" sz="3200" dirty="0" smtClean="0">
              <a:effectLst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5948363" y="3038475"/>
            <a:ext cx="2667000" cy="32972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Drought results in fewer sailing windows  &amp; draft restrictions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2104" name="Rectangle 9"/>
          <p:cNvSpPr>
            <a:spLocks noChangeArrowheads="1"/>
          </p:cNvSpPr>
          <p:nvPr/>
        </p:nvSpPr>
        <p:spPr bwMode="auto">
          <a:xfrm>
            <a:off x="5894388" y="6824663"/>
            <a:ext cx="47482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NWS ~ NorthWest River Forecast</a:t>
            </a:r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7258050" y="1647825"/>
            <a:ext cx="1768536" cy="9636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 3" pitchFamily="18" charset="2"/>
              <a:buNone/>
              <a:defRPr/>
            </a:pPr>
            <a:r>
              <a:rPr lang="en-US" sz="2000" kern="1200" dirty="0">
                <a:solidFill>
                  <a:srgbClr val="031CD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The </a:t>
            </a:r>
            <a:r>
              <a:rPr lang="en-US" sz="2000" kern="1200" dirty="0" err="1">
                <a:solidFill>
                  <a:srgbClr val="031CD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Dalles</a:t>
            </a:r>
            <a:endParaRPr lang="en-US" sz="2000" kern="1200" dirty="0">
              <a:solidFill>
                <a:srgbClr val="031CD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 3" pitchFamily="18" charset="2"/>
              <a:buNone/>
              <a:defRPr/>
            </a:pPr>
            <a:r>
              <a:rPr lang="en-US" sz="2000" kern="1200" dirty="0">
                <a:solidFill>
                  <a:srgbClr val="031CD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Jan-Jul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 3" pitchFamily="18" charset="2"/>
              <a:buNone/>
              <a:defRPr/>
            </a:pPr>
            <a:r>
              <a:rPr lang="en-US" sz="2000" kern="1200" dirty="0">
                <a:solidFill>
                  <a:srgbClr val="031CD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Volume </a:t>
            </a:r>
            <a:r>
              <a:rPr lang="en-US" sz="2000" kern="1200" dirty="0" err="1">
                <a:solidFill>
                  <a:srgbClr val="031CD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Fcst</a:t>
            </a:r>
            <a:endParaRPr lang="en-US" sz="2000" kern="1200" dirty="0">
              <a:solidFill>
                <a:srgbClr val="031CD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132111" name="Picture 17" descr="NOAA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85113" y="152400"/>
            <a:ext cx="10429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767" y="1095375"/>
            <a:ext cx="4554675" cy="434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650960" y="5510241"/>
            <a:ext cx="4345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prstClr val="white"/>
                </a:solidFill>
                <a:latin typeface="Arial" pitchFamily="34" charset="0"/>
                <a:ea typeface="+mn-ea"/>
                <a:cs typeface="+mn-cs"/>
              </a:rPr>
              <a:t>                  2001</a:t>
            </a:r>
            <a:r>
              <a:rPr lang="en-US" sz="1200" kern="1200" dirty="0">
                <a:solidFill>
                  <a:prstClr val="white"/>
                </a:solidFill>
                <a:latin typeface="Arial" pitchFamily="34" charset="0"/>
                <a:ea typeface="+mn-ea"/>
                <a:cs typeface="+mn-cs"/>
              </a:rPr>
              <a:t>(JUL/14)   </a:t>
            </a:r>
            <a:r>
              <a:rPr lang="en-US" sz="2400" kern="1200" dirty="0">
                <a:solidFill>
                  <a:prstClr val="white"/>
                </a:solidFill>
                <a:latin typeface="Arial" pitchFamily="34" charset="0"/>
                <a:ea typeface="+mn-ea"/>
                <a:cs typeface="+mn-cs"/>
              </a:rPr>
              <a:t>1973</a:t>
            </a:r>
            <a:r>
              <a:rPr lang="en-US" sz="1200" kern="1200" dirty="0">
                <a:solidFill>
                  <a:prstClr val="white"/>
                </a:solidFill>
                <a:latin typeface="Arial" pitchFamily="34" charset="0"/>
                <a:ea typeface="+mn-ea"/>
                <a:cs typeface="+mn-cs"/>
              </a:rPr>
              <a:t>(SEP)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prstClr val="white"/>
                </a:solidFill>
                <a:latin typeface="Arial" pitchFamily="34" charset="0"/>
                <a:ea typeface="+mn-ea"/>
                <a:cs typeface="+mn-cs"/>
              </a:rPr>
              <a:t>VANW1       -.74 ft        -.7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prstClr val="white"/>
                </a:solidFill>
                <a:latin typeface="Arial" pitchFamily="34" charset="0"/>
                <a:ea typeface="+mn-ea"/>
                <a:cs typeface="+mn-cs"/>
              </a:rPr>
              <a:t>PRTO3        -.58 ft 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111480" y="5948397"/>
            <a:ext cx="2701962" cy="69374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>
            <a:stCxn id="14" idx="0"/>
            <a:endCxn id="14" idx="2"/>
          </p:cNvCxnSpPr>
          <p:nvPr/>
        </p:nvCxnSpPr>
        <p:spPr bwMode="auto">
          <a:xfrm rot="16200000" flipH="1">
            <a:off x="4115587" y="6295270"/>
            <a:ext cx="69374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Actions to deal with Low Water </a:t>
            </a:r>
            <a:endParaRPr lang="en-US" dirty="0"/>
          </a:p>
        </p:txBody>
      </p:sp>
      <p:sp>
        <p:nvSpPr>
          <p:cNvPr id="50179" name="Text Placeholder 5"/>
          <p:cNvSpPr>
            <a:spLocks noGrp="1"/>
          </p:cNvSpPr>
          <p:nvPr>
            <p:ph type="body" sz="half" idx="1"/>
          </p:nvPr>
        </p:nvSpPr>
        <p:spPr>
          <a:xfrm>
            <a:off x="482968" y="1347789"/>
            <a:ext cx="4368431" cy="4852041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Disseminating the information for use within the maritime industry and other stakeholders in a timely manner</a:t>
            </a:r>
          </a:p>
          <a:p>
            <a:endParaRPr lang="en-US" dirty="0" smtClean="0"/>
          </a:p>
        </p:txBody>
      </p:sp>
      <p:sp>
        <p:nvSpPr>
          <p:cNvPr id="50180" name="Content Placeholder 2"/>
          <p:cNvSpPr>
            <a:spLocks noGrp="1"/>
          </p:cNvSpPr>
          <p:nvPr>
            <p:ph sz="half" idx="2"/>
          </p:nvPr>
        </p:nvSpPr>
        <p:spPr>
          <a:xfrm>
            <a:off x="4851400" y="1420813"/>
            <a:ext cx="4051578" cy="485204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Advancing bathymetric surveys</a:t>
            </a:r>
          </a:p>
          <a:p>
            <a:r>
              <a:rPr lang="en-US" dirty="0" smtClean="0"/>
              <a:t>Increasing the frequency </a:t>
            </a:r>
            <a:r>
              <a:rPr lang="en-US" smtClean="0"/>
              <a:t>of surveys</a:t>
            </a:r>
            <a:endParaRPr lang="en-US" dirty="0" smtClean="0"/>
          </a:p>
          <a:p>
            <a:r>
              <a:rPr lang="en-US" dirty="0" smtClean="0"/>
              <a:t>Advancing the timing of dredging, obstruction removal &amp; other berth maintenance</a:t>
            </a:r>
          </a:p>
          <a:p>
            <a:r>
              <a:rPr lang="en-US" dirty="0" smtClean="0"/>
              <a:t>Coordinating to assure the availability of dredge capability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0181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7239000" y="6442075"/>
            <a:ext cx="1905000" cy="381000"/>
          </a:xfrm>
          <a:noFill/>
        </p:spPr>
        <p:txBody>
          <a:bodyPr/>
          <a:lstStyle/>
          <a:p>
            <a:fld id="{DC44872A-45DB-4412-873C-D348EC68CA36}" type="datetime1">
              <a:rPr lang="en-US" smtClean="0"/>
              <a:pPr/>
              <a:t>10/22/2010</a:t>
            </a:fld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148388"/>
            <a:ext cx="1905000" cy="381000"/>
          </a:xfrm>
        </p:spPr>
        <p:txBody>
          <a:bodyPr/>
          <a:lstStyle/>
          <a:p>
            <a:pPr lvl="1">
              <a:defRPr/>
            </a:pPr>
            <a:fld id="{18197356-83E2-4F7F-ABA8-1D439F3031C6}" type="slidenum">
              <a:rPr lang="en-US" smtClean="0"/>
              <a:pPr lvl="1">
                <a:defRPr/>
              </a:pPr>
              <a:t>11</a:t>
            </a:fld>
            <a:endParaRPr lang="en-US" dirty="0">
              <a:latin typeface="+mn-lt"/>
            </a:endParaRPr>
          </a:p>
        </p:txBody>
      </p:sp>
      <p:pic>
        <p:nvPicPr>
          <p:cNvPr id="50183" name="Picture 2" descr="Harves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4038" y="1735139"/>
            <a:ext cx="3687762" cy="281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Picture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1963" y="1304925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554038" y="1227138"/>
          <a:ext cx="4456113" cy="3359150"/>
        </p:xfrm>
        <a:graphic>
          <a:graphicData uri="http://schemas.openxmlformats.org/presentationml/2006/ole">
            <p:oleObj spid="_x0000_s4098" name="Photo Editor Photo" r:id="rId5" imgW="9752381" imgH="7314286" progId="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New Developments:</a:t>
            </a:r>
          </a:p>
        </p:txBody>
      </p:sp>
      <p:sp>
        <p:nvSpPr>
          <p:cNvPr id="6861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24 hour local response service through Merchants Exchange switchboard</a:t>
            </a:r>
          </a:p>
          <a:p>
            <a:pPr eaLnBrk="1" hangingPunct="1"/>
            <a:endParaRPr lang="en-US" sz="2800" dirty="0" smtClean="0">
              <a:solidFill>
                <a:srgbClr val="FFC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68612" name="Date Placeholder 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BE0D6922-0613-4660-9EFE-23F71291A8FE}" type="datetime1">
              <a:rPr lang="en-US" smtClean="0"/>
              <a:pPr/>
              <a:t>10/22/2010</a:t>
            </a:fld>
            <a:endParaRPr lang="en-US" smtClean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/>
            </a:pPr>
            <a:fld id="{E1CBB20F-4C4F-4E99-9E39-F137D15781CC}" type="slidenum">
              <a:rPr lang="en-US"/>
              <a:pPr lvl="1">
                <a:defRPr/>
              </a:pPr>
              <a:t>12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Long-Term low flow forecast annually</a:t>
            </a:r>
          </a:p>
          <a:p>
            <a:r>
              <a:rPr lang="en-US" sz="2400" dirty="0" smtClean="0"/>
              <a:t>New Gauge under development at Hammond (RM 8.5)</a:t>
            </a:r>
          </a:p>
          <a:p>
            <a:endParaRPr lang="en-US" dirty="0"/>
          </a:p>
        </p:txBody>
      </p:sp>
      <p:pic>
        <p:nvPicPr>
          <p:cNvPr id="11" name="Picture 4" descr="HyChallInWstpr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266825" y="3704379"/>
            <a:ext cx="6724650" cy="28392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Suggestions for Improvement: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Greater reliability of the Voice Data Response system</a:t>
            </a:r>
          </a:p>
          <a:p>
            <a:r>
              <a:rPr lang="en-US" dirty="0" smtClean="0"/>
              <a:t>Implement the AIS features for the data delivery shipboard </a:t>
            </a:r>
          </a:p>
          <a:p>
            <a:r>
              <a:rPr lang="en-US" dirty="0" smtClean="0"/>
              <a:t>Recognize that system is being used 24/7 by maritime industry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derInFogBeav2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Fog Sensors &amp; Air Gap sensors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1D6E6-5318-442D-BB6C-F2F46803ED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07DC3D5-8A5E-408C-BFEE-FF6946F7AEAA}" type="datetime1">
              <a:rPr lang="en-US" smtClean="0"/>
              <a:pPr/>
              <a:t>10/22/2010</a:t>
            </a:fld>
            <a:endParaRPr lang="en-US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8415A719-2914-4B9F-A85F-0482F4CD8E06}" type="slidenum">
              <a:rPr lang="en-US"/>
              <a:pPr lvl="1">
                <a:defRPr/>
              </a:pPr>
              <a:t>2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Loadmax System Overview </a:t>
            </a:r>
          </a:p>
        </p:txBody>
      </p:sp>
      <p:sp>
        <p:nvSpPr>
          <p:cNvPr id="67588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LOADMAX provides the maritime industry with real-time and forecast river level data</a:t>
            </a:r>
          </a:p>
          <a:p>
            <a:pPr eaLnBrk="1" hangingPunct="1"/>
            <a:r>
              <a:rPr lang="en-US" dirty="0" smtClean="0"/>
              <a:t>Data is used to assist in making vessel loading and sailing decisions</a:t>
            </a:r>
          </a:p>
          <a:p>
            <a:pPr eaLnBrk="1" hangingPunct="1"/>
            <a:r>
              <a:rPr lang="en-US" dirty="0" smtClean="0"/>
              <a:t>LOADMAX is a cooperative effort between Port of Portland &amp; NW River Forecast Center, National Ocean Service/ PORTS</a:t>
            </a:r>
          </a:p>
          <a:p>
            <a:pPr eaLnBrk="1" hangingPunct="1"/>
            <a:r>
              <a:rPr lang="en-US" dirty="0" smtClean="0"/>
              <a:t>LOADMAX first deployed in 1984/85, became NOAA PORTS system in 2006/07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B08B3CB-E430-4840-A7A7-45323ED03C01}" type="datetime1">
              <a:rPr lang="en-US" smtClean="0"/>
              <a:pPr/>
              <a:t>10/22/2010</a:t>
            </a:fld>
            <a:endParaRPr lang="en-US" smtClean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69C1C152-C3AB-41C4-8C01-BCE9DBEB9809}" type="slidenum">
              <a:rPr lang="en-US"/>
              <a:pPr lvl="1">
                <a:defRPr/>
              </a:pPr>
              <a:t>3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Existing Stations</a:t>
            </a:r>
          </a:p>
        </p:txBody>
      </p:sp>
      <p:pic>
        <p:nvPicPr>
          <p:cNvPr id="69636" name="Picture 5" descr="Columbia River Channel 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450" y="1784350"/>
            <a:ext cx="6624638" cy="4416425"/>
          </a:xfrm>
        </p:spPr>
      </p:pic>
      <p:sp>
        <p:nvSpPr>
          <p:cNvPr id="69637" name="AutoShape 6"/>
          <p:cNvSpPr>
            <a:spLocks noChangeArrowheads="1"/>
          </p:cNvSpPr>
          <p:nvPr/>
        </p:nvSpPr>
        <p:spPr bwMode="auto">
          <a:xfrm>
            <a:off x="2771775" y="2816225"/>
            <a:ext cx="287338" cy="2889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AutoShape 7"/>
          <p:cNvSpPr>
            <a:spLocks noChangeArrowheads="1"/>
          </p:cNvSpPr>
          <p:nvPr/>
        </p:nvSpPr>
        <p:spPr bwMode="auto">
          <a:xfrm>
            <a:off x="3671888" y="2312988"/>
            <a:ext cx="287337" cy="2889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AutoShape 8"/>
          <p:cNvSpPr>
            <a:spLocks noChangeArrowheads="1"/>
          </p:cNvSpPr>
          <p:nvPr/>
        </p:nvSpPr>
        <p:spPr bwMode="auto">
          <a:xfrm>
            <a:off x="3995738" y="2997200"/>
            <a:ext cx="287337" cy="2889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AutoShape 9"/>
          <p:cNvSpPr>
            <a:spLocks noChangeArrowheads="1"/>
          </p:cNvSpPr>
          <p:nvPr/>
        </p:nvSpPr>
        <p:spPr bwMode="auto">
          <a:xfrm>
            <a:off x="5472113" y="3068638"/>
            <a:ext cx="287337" cy="2889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AutoShape 10"/>
          <p:cNvSpPr>
            <a:spLocks noChangeArrowheads="1"/>
          </p:cNvSpPr>
          <p:nvPr/>
        </p:nvSpPr>
        <p:spPr bwMode="auto">
          <a:xfrm>
            <a:off x="5976938" y="4400550"/>
            <a:ext cx="287337" cy="2889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AutoShape 11"/>
          <p:cNvSpPr>
            <a:spLocks noChangeArrowheads="1"/>
          </p:cNvSpPr>
          <p:nvPr/>
        </p:nvSpPr>
        <p:spPr bwMode="auto">
          <a:xfrm>
            <a:off x="6372225" y="5337175"/>
            <a:ext cx="287338" cy="2889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AutoShape 12"/>
          <p:cNvSpPr>
            <a:spLocks noChangeArrowheads="1"/>
          </p:cNvSpPr>
          <p:nvPr/>
        </p:nvSpPr>
        <p:spPr bwMode="auto">
          <a:xfrm>
            <a:off x="6408738" y="5913438"/>
            <a:ext cx="287337" cy="2889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Line 14"/>
          <p:cNvSpPr>
            <a:spLocks noChangeShapeType="1"/>
          </p:cNvSpPr>
          <p:nvPr/>
        </p:nvSpPr>
        <p:spPr bwMode="auto">
          <a:xfrm>
            <a:off x="2916238" y="3105150"/>
            <a:ext cx="0" cy="3238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2376488" y="3392488"/>
            <a:ext cx="1301750" cy="2571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1000" b="1" dirty="0">
                <a:solidFill>
                  <a:schemeClr val="bg2"/>
                </a:solidFill>
                <a:latin typeface="Arial" charset="0"/>
              </a:rPr>
              <a:t>Astoria Tide Station</a:t>
            </a:r>
          </a:p>
        </p:txBody>
      </p:sp>
      <p:sp>
        <p:nvSpPr>
          <p:cNvPr id="69646" name="Line 15"/>
          <p:cNvSpPr>
            <a:spLocks noChangeShapeType="1"/>
          </p:cNvSpPr>
          <p:nvPr/>
        </p:nvSpPr>
        <p:spPr bwMode="auto">
          <a:xfrm flipH="1">
            <a:off x="3887788" y="2024063"/>
            <a:ext cx="360362" cy="4683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647" name="Text Box 16"/>
          <p:cNvSpPr txBox="1">
            <a:spLocks noChangeArrowheads="1"/>
          </p:cNvSpPr>
          <p:nvPr/>
        </p:nvSpPr>
        <p:spPr bwMode="auto">
          <a:xfrm>
            <a:off x="3743325" y="1916113"/>
            <a:ext cx="1587500" cy="2571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1000" b="1">
                <a:solidFill>
                  <a:schemeClr val="bg2"/>
                </a:solidFill>
                <a:latin typeface="Arial" charset="0"/>
              </a:rPr>
              <a:t>Skamokawa Tide Station</a:t>
            </a:r>
          </a:p>
        </p:txBody>
      </p:sp>
      <p:sp>
        <p:nvSpPr>
          <p:cNvPr id="69648" name="Line 18"/>
          <p:cNvSpPr>
            <a:spLocks noChangeShapeType="1"/>
          </p:cNvSpPr>
          <p:nvPr/>
        </p:nvSpPr>
        <p:spPr bwMode="auto">
          <a:xfrm>
            <a:off x="4176713" y="3284538"/>
            <a:ext cx="250825" cy="2524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3924300" y="3465513"/>
            <a:ext cx="1281113" cy="2571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1000" b="1">
                <a:solidFill>
                  <a:schemeClr val="bg2"/>
                </a:solidFill>
                <a:latin typeface="Arial" charset="0"/>
              </a:rPr>
              <a:t>Wauna Tide Station</a:t>
            </a:r>
          </a:p>
        </p:txBody>
      </p:sp>
      <p:sp>
        <p:nvSpPr>
          <p:cNvPr id="69650" name="Line 20"/>
          <p:cNvSpPr>
            <a:spLocks noChangeShapeType="1"/>
          </p:cNvSpPr>
          <p:nvPr/>
        </p:nvSpPr>
        <p:spPr bwMode="auto">
          <a:xfrm flipH="1">
            <a:off x="5688013" y="2852738"/>
            <a:ext cx="539750" cy="431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6084888" y="2673350"/>
            <a:ext cx="1449387" cy="2571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1000" b="1">
                <a:solidFill>
                  <a:schemeClr val="bg2"/>
                </a:solidFill>
                <a:latin typeface="Arial" charset="0"/>
              </a:rPr>
              <a:t>Longview Tide Station</a:t>
            </a:r>
          </a:p>
        </p:txBody>
      </p:sp>
      <p:sp>
        <p:nvSpPr>
          <p:cNvPr id="69652" name="Line 22"/>
          <p:cNvSpPr>
            <a:spLocks noChangeShapeType="1"/>
          </p:cNvSpPr>
          <p:nvPr/>
        </p:nvSpPr>
        <p:spPr bwMode="auto">
          <a:xfrm flipH="1">
            <a:off x="5688013" y="4652963"/>
            <a:ext cx="288925" cy="2524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4284663" y="4760913"/>
            <a:ext cx="1476375" cy="2571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1000" b="1">
                <a:solidFill>
                  <a:schemeClr val="bg2"/>
                </a:solidFill>
                <a:latin typeface="Arial" charset="0"/>
              </a:rPr>
              <a:t>St. Helens Tide Station</a:t>
            </a:r>
          </a:p>
        </p:txBody>
      </p:sp>
      <p:sp>
        <p:nvSpPr>
          <p:cNvPr id="69654" name="Line 24"/>
          <p:cNvSpPr>
            <a:spLocks noChangeShapeType="1"/>
          </p:cNvSpPr>
          <p:nvPr/>
        </p:nvSpPr>
        <p:spPr bwMode="auto">
          <a:xfrm flipH="1">
            <a:off x="6551613" y="5013325"/>
            <a:ext cx="288925" cy="3968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6624638" y="4797425"/>
            <a:ext cx="1511300" cy="2571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1000" b="1">
                <a:solidFill>
                  <a:schemeClr val="bg2"/>
                </a:solidFill>
                <a:latin typeface="Arial" charset="0"/>
              </a:rPr>
              <a:t>Vancouver Tide Station</a:t>
            </a:r>
          </a:p>
        </p:txBody>
      </p:sp>
      <p:sp>
        <p:nvSpPr>
          <p:cNvPr id="69656" name="Line 26"/>
          <p:cNvSpPr>
            <a:spLocks noChangeShapeType="1"/>
          </p:cNvSpPr>
          <p:nvPr/>
        </p:nvSpPr>
        <p:spPr bwMode="auto">
          <a:xfrm flipH="1">
            <a:off x="5651500" y="6092825"/>
            <a:ext cx="865188" cy="1079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4319588" y="5949950"/>
            <a:ext cx="1379537" cy="4095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1000" b="1">
                <a:solidFill>
                  <a:schemeClr val="bg2"/>
                </a:solidFill>
                <a:latin typeface="Arial" charset="0"/>
              </a:rPr>
              <a:t>Portland Tide Station</a:t>
            </a:r>
          </a:p>
          <a:p>
            <a:r>
              <a:rPr lang="en-US" sz="1000" b="1">
                <a:solidFill>
                  <a:schemeClr val="bg2"/>
                </a:solidFill>
                <a:latin typeface="Arial" charset="0"/>
              </a:rPr>
              <a:t>(Morrison Bridge)</a:t>
            </a:r>
          </a:p>
        </p:txBody>
      </p:sp>
      <p:sp>
        <p:nvSpPr>
          <p:cNvPr id="69658" name="Rectangle 27"/>
          <p:cNvSpPr>
            <a:spLocks noChangeArrowheads="1"/>
          </p:cNvSpPr>
          <p:nvPr/>
        </p:nvSpPr>
        <p:spPr bwMode="auto">
          <a:xfrm rot="-3217870">
            <a:off x="2840832" y="4876006"/>
            <a:ext cx="115888" cy="2952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9" name="AutoShape 8"/>
          <p:cNvSpPr>
            <a:spLocks noChangeArrowheads="1"/>
          </p:cNvSpPr>
          <p:nvPr/>
        </p:nvSpPr>
        <p:spPr bwMode="auto">
          <a:xfrm>
            <a:off x="4681538" y="2954338"/>
            <a:ext cx="287337" cy="2889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60" name="Text Box 17"/>
          <p:cNvSpPr txBox="1">
            <a:spLocks noChangeArrowheads="1"/>
          </p:cNvSpPr>
          <p:nvPr/>
        </p:nvSpPr>
        <p:spPr bwMode="auto">
          <a:xfrm>
            <a:off x="4681538" y="2443163"/>
            <a:ext cx="1284287" cy="2460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1000" b="1">
                <a:solidFill>
                  <a:schemeClr val="bg2"/>
                </a:solidFill>
                <a:latin typeface="Arial" charset="0"/>
              </a:rPr>
              <a:t>Beaver Tide Station</a:t>
            </a:r>
          </a:p>
        </p:txBody>
      </p:sp>
      <p:sp>
        <p:nvSpPr>
          <p:cNvPr id="69661" name="Line 15"/>
          <p:cNvSpPr>
            <a:spLocks noChangeShapeType="1"/>
          </p:cNvSpPr>
          <p:nvPr/>
        </p:nvSpPr>
        <p:spPr bwMode="auto">
          <a:xfrm flipH="1">
            <a:off x="4864100" y="2735263"/>
            <a:ext cx="146050" cy="32861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1924050" y="2787650"/>
            <a:ext cx="287338" cy="288925"/>
          </a:xfrm>
          <a:prstGeom prst="triangle">
            <a:avLst>
              <a:gd name="adj" fmla="val 50000"/>
            </a:avLst>
          </a:prstGeom>
          <a:solidFill>
            <a:srgbClr val="99336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785813" y="3192463"/>
            <a:ext cx="1486946" cy="246221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1000" b="1" dirty="0" smtClean="0">
                <a:solidFill>
                  <a:schemeClr val="bg2"/>
                </a:solidFill>
                <a:latin typeface="Arial" charset="0"/>
              </a:rPr>
              <a:t>Hammond </a:t>
            </a:r>
            <a:r>
              <a:rPr lang="en-US" sz="1000" b="1" dirty="0">
                <a:solidFill>
                  <a:schemeClr val="bg2"/>
                </a:solidFill>
                <a:latin typeface="Arial" charset="0"/>
              </a:rPr>
              <a:t>Tide Station</a:t>
            </a:r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 flipH="1">
            <a:off x="2003744" y="2990850"/>
            <a:ext cx="45719" cy="2095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Columbia River Daily Minimum Vancouver Gauge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1D6E6-5318-442D-BB6C-F2F46803ED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 descr="C:\Documents and Settings\kite-powell\My Documents\WHRC Projects\NOS Economics\CO-OPS Columbia River PORTS\Vancouver Chart 201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420813"/>
            <a:ext cx="7353300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50800" y="88900"/>
          <a:ext cx="8953500" cy="6680200"/>
        </p:xfrm>
        <a:graphic>
          <a:graphicData uri="http://schemas.openxmlformats.org/presentationml/2006/ole">
            <p:oleObj spid="_x0000_s2050" name="Worksheet" r:id="rId3" imgW="8955800" imgH="6675699" progId="Excel.Sheet.8">
              <p:embed/>
            </p:oleObj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5985" y="866774"/>
            <a:ext cx="342074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1D6E6-5318-442D-BB6C-F2F46803ED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4038" y="114300"/>
            <a:ext cx="779145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47800" y="6581001"/>
            <a:ext cx="6515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Source: USCG, ASACE, Columbia River Pilots in NOAA, 2010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1D6E6-5318-442D-BB6C-F2F46803ED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4038" y="200025"/>
            <a:ext cx="771525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47800" y="6581001"/>
            <a:ext cx="6515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Source: USCG, ASACE, Columbia River Pilots in NOAA, 2010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1D6E6-5318-442D-BB6C-F2F46803EDC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1963" y="152400"/>
            <a:ext cx="7466012" cy="651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0" descr="Tanker Basi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27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8313" cy="1708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dirty="0" smtClean="0">
                <a:solidFill>
                  <a:srgbClr val="FFFF00"/>
                </a:solidFill>
              </a:rPr>
              <a:t>What is a foot of draft worth?</a:t>
            </a:r>
          </a:p>
        </p:txBody>
      </p:sp>
      <p:sp>
        <p:nvSpPr>
          <p:cNvPr id="51" name="Content Placeholder 50"/>
          <p:cNvSpPr>
            <a:spLocks noGrp="1"/>
          </p:cNvSpPr>
          <p:nvPr>
            <p:ph sz="half" idx="1"/>
          </p:nvPr>
        </p:nvSpPr>
        <p:spPr>
          <a:xfrm>
            <a:off x="3575050" y="1771650"/>
            <a:ext cx="5111750" cy="435451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One foot vessel draft = 2,000 tons of cargo, valued at $180,000</a:t>
            </a:r>
          </a:p>
          <a:p>
            <a:r>
              <a:rPr lang="en-US" dirty="0" smtClean="0"/>
              <a:t>Investment in Columbia River Deepening was $66 million per foot</a:t>
            </a:r>
          </a:p>
          <a:p>
            <a:r>
              <a:rPr lang="en-US" dirty="0" smtClean="0"/>
              <a:t>NOAA Study Estimates value of river level reporting system at $6.4 million/year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5300</TotalTime>
  <Words>442</Words>
  <Application>Microsoft Office PowerPoint</Application>
  <PresentationFormat>On-screen Show (4:3)</PresentationFormat>
  <Paragraphs>87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Apex</vt:lpstr>
      <vt:lpstr>Worksheet</vt:lpstr>
      <vt:lpstr>Photo Editor Photo</vt:lpstr>
      <vt:lpstr>Columbia River LOADMAX/ PORTS</vt:lpstr>
      <vt:lpstr>Loadmax System Overview </vt:lpstr>
      <vt:lpstr>Existing Stations</vt:lpstr>
      <vt:lpstr>Columbia River Daily Minimum Vancouver Gauge</vt:lpstr>
      <vt:lpstr>Slide 5</vt:lpstr>
      <vt:lpstr>Slide 6</vt:lpstr>
      <vt:lpstr>Slide 7</vt:lpstr>
      <vt:lpstr>Slide 8</vt:lpstr>
      <vt:lpstr>What is a foot of draft worth?</vt:lpstr>
      <vt:lpstr>  </vt:lpstr>
      <vt:lpstr>Actions to deal with Low Water </vt:lpstr>
      <vt:lpstr>New Developments:</vt:lpstr>
      <vt:lpstr>Suggestions for Improvement:</vt:lpstr>
      <vt:lpstr>Fog Sensors &amp; Air Gap sensors</vt:lpstr>
      <vt:lpstr>Questions?</vt:lpstr>
    </vt:vector>
  </TitlesOfParts>
  <Manager/>
  <Company>Port of Portland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Glovis March 2010 </dc:title>
  <dc:creator> Jim Daly</dc:creator>
  <dc:description>Copyright 1999 MSDW</dc:description>
  <cp:lastModifiedBy>Scott M. Sherman</cp:lastModifiedBy>
  <cp:revision>123</cp:revision>
  <cp:lastPrinted>2007-02-01T03:31:51Z</cp:lastPrinted>
  <dcterms:created xsi:type="dcterms:W3CDTF">2010-03-19T23:39:02Z</dcterms:created>
  <dcterms:modified xsi:type="dcterms:W3CDTF">2010-10-22T13:38:11Z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wDesign">
    <vt:lpwstr>Yes</vt:lpwstr>
  </property>
  <property fmtid="{D5CDD505-2E9C-101B-9397-08002B2CF9AE}" pid="3" name="Output Device">
    <vt:lpwstr>Canon Colorpass 1000</vt:lpwstr>
  </property>
</Properties>
</file>