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294813"/>
  <p:defaultTextStyle>
    <a:defPPr>
      <a:defRPr lang="en-GB"/>
    </a:defPPr>
    <a:lvl1pPr algn="l" defTabSz="457200" rtl="0" eaLnBrk="0" fontAlgn="base" hangingPunct="0">
      <a:spcBef>
        <a:spcPts val="500"/>
      </a:spcBef>
      <a:spcAft>
        <a:spcPct val="0"/>
      </a:spcAft>
      <a:buClr>
        <a:srgbClr val="000000"/>
      </a:buClr>
      <a:buSzPct val="100000"/>
      <a:buFont typeface="Times New Roman" pitchFamily="16" charset="0"/>
      <a:defRPr sz="2000" kern="1200">
        <a:solidFill>
          <a:schemeClr val="bg1"/>
        </a:solidFill>
        <a:latin typeface="Arial" charset="0"/>
        <a:ea typeface="+mn-ea"/>
        <a:cs typeface="+mn-cs"/>
      </a:defRPr>
    </a:lvl1pPr>
    <a:lvl2pPr marL="742950" indent="-285750" algn="l" defTabSz="457200" rtl="0" eaLnBrk="0" fontAlgn="base" hangingPunct="0">
      <a:spcBef>
        <a:spcPts val="500"/>
      </a:spcBef>
      <a:spcAft>
        <a:spcPct val="0"/>
      </a:spcAft>
      <a:buClr>
        <a:srgbClr val="000000"/>
      </a:buClr>
      <a:buSzPct val="100000"/>
      <a:buFont typeface="Times New Roman" pitchFamily="16" charset="0"/>
      <a:defRPr sz="2000" kern="1200">
        <a:solidFill>
          <a:schemeClr val="bg1"/>
        </a:solidFill>
        <a:latin typeface="Arial" charset="0"/>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6" charset="0"/>
      <a:defRPr sz="2000" kern="1200">
        <a:solidFill>
          <a:schemeClr val="bg1"/>
        </a:solidFill>
        <a:latin typeface="Arial" charset="0"/>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kern="1200">
        <a:solidFill>
          <a:schemeClr val="bg1"/>
        </a:solidFill>
        <a:latin typeface="Arial" charset="0"/>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kern="1200">
        <a:solidFill>
          <a:schemeClr val="bg1"/>
        </a:solidFill>
        <a:latin typeface="Arial" charset="0"/>
        <a:ea typeface="+mn-ea"/>
        <a:cs typeface="+mn-cs"/>
      </a:defRPr>
    </a:lvl5pPr>
    <a:lvl6pPr marL="2286000" algn="l" defTabSz="914400" rtl="0" eaLnBrk="1" latinLnBrk="0" hangingPunct="1">
      <a:defRPr sz="2000" kern="1200">
        <a:solidFill>
          <a:schemeClr val="bg1"/>
        </a:solidFill>
        <a:latin typeface="Arial" charset="0"/>
        <a:ea typeface="+mn-ea"/>
        <a:cs typeface="+mn-cs"/>
      </a:defRPr>
    </a:lvl6pPr>
    <a:lvl7pPr marL="2743200" algn="l" defTabSz="914400" rtl="0" eaLnBrk="1" latinLnBrk="0" hangingPunct="1">
      <a:defRPr sz="2000" kern="1200">
        <a:solidFill>
          <a:schemeClr val="bg1"/>
        </a:solidFill>
        <a:latin typeface="Arial" charset="0"/>
        <a:ea typeface="+mn-ea"/>
        <a:cs typeface="+mn-cs"/>
      </a:defRPr>
    </a:lvl7pPr>
    <a:lvl8pPr marL="3200400" algn="l" defTabSz="914400" rtl="0" eaLnBrk="1" latinLnBrk="0" hangingPunct="1">
      <a:defRPr sz="2000" kern="1200">
        <a:solidFill>
          <a:schemeClr val="bg1"/>
        </a:solidFill>
        <a:latin typeface="Arial" charset="0"/>
        <a:ea typeface="+mn-ea"/>
        <a:cs typeface="+mn-cs"/>
      </a:defRPr>
    </a:lvl8pPr>
    <a:lvl9pPr marL="3657600" algn="l" defTabSz="914400" rtl="0" eaLnBrk="1" latinLnBrk="0" hangingPunct="1">
      <a:defRPr sz="20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12" d="100"/>
          <a:sy n="112" d="100"/>
        </p:scale>
        <p:origin x="-534" y="-7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294813"/>
          </a:xfrm>
          <a:prstGeom prst="roundRect">
            <a:avLst>
              <a:gd name="adj" fmla="val 23"/>
            </a:avLst>
          </a:prstGeom>
          <a:solidFill>
            <a:srgbClr val="FFFFFF"/>
          </a:solidFill>
          <a:ln w="9360">
            <a:noFill/>
            <a:miter lim="800000"/>
            <a:headEnd/>
            <a:tailEnd/>
          </a:ln>
          <a:effectLst/>
        </p:spPr>
        <p:txBody>
          <a:bodyPr wrap="none" anchor="ctr"/>
          <a:lstStyle/>
          <a:p>
            <a:pPr>
              <a:defRPr/>
            </a:pPr>
            <a:endParaRPr lang="en-US"/>
          </a:p>
        </p:txBody>
      </p:sp>
      <p:sp>
        <p:nvSpPr>
          <p:cNvPr id="2050" name="AutoShape 2"/>
          <p:cNvSpPr>
            <a:spLocks noChangeArrowheads="1"/>
          </p:cNvSpPr>
          <p:nvPr/>
        </p:nvSpPr>
        <p:spPr bwMode="auto">
          <a:xfrm>
            <a:off x="0" y="0"/>
            <a:ext cx="6858000" cy="9294813"/>
          </a:xfrm>
          <a:prstGeom prst="roundRect">
            <a:avLst>
              <a:gd name="adj" fmla="val 23"/>
            </a:avLst>
          </a:prstGeom>
          <a:solidFill>
            <a:srgbClr val="FFFFFF"/>
          </a:solidFill>
          <a:ln w="9525">
            <a:noFill/>
            <a:round/>
            <a:headEnd/>
            <a:tailEnd/>
          </a:ln>
          <a:effectLst/>
        </p:spPr>
        <p:txBody>
          <a:bodyPr wrap="none" anchor="ctr"/>
          <a:lstStyle/>
          <a:p>
            <a:pPr>
              <a:defRPr/>
            </a:pPr>
            <a:endParaRPr lang="en-US"/>
          </a:p>
        </p:txBody>
      </p:sp>
      <p:sp>
        <p:nvSpPr>
          <p:cNvPr id="2051" name="Text Box 3"/>
          <p:cNvSpPr txBox="1">
            <a:spLocks noChangeArrowheads="1"/>
          </p:cNvSpPr>
          <p:nvPr/>
        </p:nvSpPr>
        <p:spPr bwMode="auto">
          <a:xfrm>
            <a:off x="0" y="0"/>
            <a:ext cx="2971800" cy="465138"/>
          </a:xfrm>
          <a:prstGeom prst="rect">
            <a:avLst/>
          </a:prstGeom>
          <a:noFill/>
          <a:ln w="9525">
            <a:noFill/>
            <a:round/>
            <a:headEnd/>
            <a:tailEnd/>
          </a:ln>
          <a:effectLst/>
        </p:spPr>
        <p:txBody>
          <a:bodyPr wrap="none" anchor="ctr"/>
          <a:lstStyle/>
          <a:p>
            <a:pPr>
              <a:defRPr/>
            </a:pPr>
            <a:endParaRPr lang="en-US"/>
          </a:p>
        </p:txBody>
      </p:sp>
      <p:sp>
        <p:nvSpPr>
          <p:cNvPr id="2052" name="Text Box 4"/>
          <p:cNvSpPr txBox="1">
            <a:spLocks noChangeArrowheads="1"/>
          </p:cNvSpPr>
          <p:nvPr/>
        </p:nvSpPr>
        <p:spPr bwMode="auto">
          <a:xfrm>
            <a:off x="3884613" y="0"/>
            <a:ext cx="2971800" cy="465138"/>
          </a:xfrm>
          <a:prstGeom prst="rect">
            <a:avLst/>
          </a:prstGeom>
          <a:noFill/>
          <a:ln w="9525">
            <a:noFill/>
            <a:round/>
            <a:headEnd/>
            <a:tailEnd/>
          </a:ln>
          <a:effectLst/>
        </p:spPr>
        <p:txBody>
          <a:bodyPr wrap="none" anchor="ctr"/>
          <a:lstStyle/>
          <a:p>
            <a:pPr>
              <a:defRPr/>
            </a:pPr>
            <a:endParaRPr lang="en-US"/>
          </a:p>
        </p:txBody>
      </p:sp>
      <p:sp>
        <p:nvSpPr>
          <p:cNvPr id="38918" name="Rectangle 5"/>
          <p:cNvSpPr>
            <a:spLocks noGrp="1" noRot="1" noChangeAspect="1" noChangeArrowheads="1"/>
          </p:cNvSpPr>
          <p:nvPr>
            <p:ph type="sldImg"/>
          </p:nvPr>
        </p:nvSpPr>
        <p:spPr bwMode="auto">
          <a:xfrm>
            <a:off x="1104900" y="696913"/>
            <a:ext cx="4646613" cy="3484562"/>
          </a:xfrm>
          <a:prstGeom prst="rect">
            <a:avLst/>
          </a:prstGeom>
          <a:noFill/>
          <a:ln w="9360">
            <a:solidFill>
              <a:srgbClr val="000000"/>
            </a:solidFill>
            <a:miter lim="800000"/>
            <a:headEnd/>
            <a:tailEnd/>
          </a:ln>
        </p:spPr>
      </p:sp>
      <p:sp>
        <p:nvSpPr>
          <p:cNvPr id="2054" name="Rectangle 6"/>
          <p:cNvSpPr>
            <a:spLocks noGrp="1" noChangeArrowheads="1"/>
          </p:cNvSpPr>
          <p:nvPr>
            <p:ph type="body"/>
          </p:nvPr>
        </p:nvSpPr>
        <p:spPr bwMode="auto">
          <a:xfrm>
            <a:off x="685800" y="4416425"/>
            <a:ext cx="5483225" cy="41798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2055" name="Text Box 7"/>
          <p:cNvSpPr txBox="1">
            <a:spLocks noChangeArrowheads="1"/>
          </p:cNvSpPr>
          <p:nvPr/>
        </p:nvSpPr>
        <p:spPr bwMode="auto">
          <a:xfrm>
            <a:off x="0" y="8829675"/>
            <a:ext cx="2971800" cy="465138"/>
          </a:xfrm>
          <a:prstGeom prst="rect">
            <a:avLst/>
          </a:prstGeom>
          <a:noFill/>
          <a:ln w="9525">
            <a:noFill/>
            <a:round/>
            <a:headEnd/>
            <a:tailEnd/>
          </a:ln>
          <a:effectLst/>
        </p:spPr>
        <p:txBody>
          <a:bodyPr wrap="none" anchor="ctr"/>
          <a:lstStyle/>
          <a:p>
            <a:pPr>
              <a:defRPr/>
            </a:pPr>
            <a:endParaRPr lang="en-US"/>
          </a:p>
        </p:txBody>
      </p:sp>
      <p:sp>
        <p:nvSpPr>
          <p:cNvPr id="2056" name="Rectangle 8"/>
          <p:cNvSpPr>
            <a:spLocks noGrp="1" noChangeArrowheads="1"/>
          </p:cNvSpPr>
          <p:nvPr>
            <p:ph type="sldNum"/>
          </p:nvPr>
        </p:nvSpPr>
        <p:spPr bwMode="auto">
          <a:xfrm>
            <a:off x="3884613" y="8829675"/>
            <a:ext cx="2968625" cy="4619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fld id="{8E80F62C-F231-4817-8787-FFEAA0AC9C0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p:cNvSpPr>
            <a:spLocks noGrp="1" noChangeArrowheads="1"/>
          </p:cNvSpPr>
          <p:nvPr>
            <p:ph type="sldNum" sz="quarter"/>
          </p:nvPr>
        </p:nvSpPr>
        <p:spPr>
          <a:noFill/>
        </p:spPr>
        <p:txBody>
          <a:bodyPr/>
          <a:lstStyle/>
          <a:p>
            <a:fld id="{0806C5C5-EC17-4093-9F22-5D52CC54AAAB}" type="slidenum">
              <a:rPr lang="en-US"/>
              <a:pPr/>
              <a:t>1</a:t>
            </a:fld>
            <a:endParaRPr lang="en-US"/>
          </a:p>
        </p:txBody>
      </p:sp>
      <p:sp>
        <p:nvSpPr>
          <p:cNvPr id="3993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39940" name="Rectangle 2"/>
          <p:cNvSpPr txBox="1">
            <a:spLocks noGrp="1" noChangeArrowheads="1"/>
          </p:cNvSpPr>
          <p:nvPr>
            <p:ph type="body" idx="1"/>
          </p:nvPr>
        </p:nvSpPr>
        <p:spPr>
          <a:xfrm>
            <a:off x="685800" y="4416425"/>
            <a:ext cx="5486400" cy="4183063"/>
          </a:xfrm>
          <a:noFill/>
          <a:ln/>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3994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1699ACD-1AC1-47CD-BEC5-52D4AD401695}"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US" sz="1200">
              <a:solidFill>
                <a:srgbClr val="000000"/>
              </a:solidFill>
              <a:ea typeface="SimSun" charset="0"/>
              <a:cs typeface="SimSu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p:cNvSpPr>
            <a:spLocks noGrp="1" noChangeArrowheads="1"/>
          </p:cNvSpPr>
          <p:nvPr>
            <p:ph type="sldNum" sz="quarter"/>
          </p:nvPr>
        </p:nvSpPr>
        <p:spPr>
          <a:noFill/>
        </p:spPr>
        <p:txBody>
          <a:bodyPr/>
          <a:lstStyle/>
          <a:p>
            <a:fld id="{BA5EB82E-0E64-413A-B2E2-B6849CEE70D2}" type="slidenum">
              <a:rPr lang="en-US"/>
              <a:pPr/>
              <a:t>10</a:t>
            </a:fld>
            <a:endParaRPr lang="en-US"/>
          </a:p>
        </p:txBody>
      </p:sp>
      <p:sp>
        <p:nvSpPr>
          <p:cNvPr id="4915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9156"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Conventional NOAA hydrographic surveys along the Columbia River Datum use discrete tidal zoning for providing water level correctors. Reference water level stations for zoning is provided by 5 permanent water level stations over a 100-mile reach from Harrington Point to Portland with up to 25 miles between stations . Zones may be over 12 miles from a reference station.   A sixth gauge was recovered at Portland Harbor during the recent NOAA survey.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Portland District uses tide staffs at an approximate 2-mile interval along the river to control survey and dredging operations which were established by GPS observations or differential leveling.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Skamokawa, Wauma, Longview, St. Helens, Vancouver and Portland Harbor (subordinate)</a:t>
            </a:r>
          </a:p>
        </p:txBody>
      </p:sp>
      <p:sp>
        <p:nvSpPr>
          <p:cNvPr id="4915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41460F5-7ADB-4E7E-A7A0-2323EBEA0448}"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lang="en-US" sz="1200">
              <a:solidFill>
                <a:srgbClr val="000000"/>
              </a:solidFill>
              <a:ea typeface="SimSun" charset="0"/>
              <a:cs typeface="SimSu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p:spPr>
        <p:txBody>
          <a:bodyPr/>
          <a:lstStyle/>
          <a:p>
            <a:fld id="{FDE93C73-BB9E-41CF-8878-35BC68E7262D}" type="slidenum">
              <a:rPr lang="en-US"/>
              <a:pPr/>
              <a:t>11</a:t>
            </a:fld>
            <a:endParaRPr lang="en-US"/>
          </a:p>
        </p:txBody>
      </p:sp>
      <p:sp>
        <p:nvSpPr>
          <p:cNvPr id="5017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0180" name="Text Box 2"/>
          <p:cNvSpPr txBox="1">
            <a:spLocks noGrp="1" noChangeArrowheads="1"/>
          </p:cNvSpPr>
          <p:nvPr>
            <p:ph type="body" idx="1"/>
          </p:nvPr>
        </p:nvSpPr>
        <p:spPr>
          <a:xfrm>
            <a:off x="685800" y="4416425"/>
            <a:ext cx="5486400" cy="4518025"/>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he U. S. Army Corps of Engineers, Portland District is the steward of Columbia River Datum and is in the final process of establishing the relationship between CRD and NAVD 88.  They </a:t>
            </a:r>
            <a:r>
              <a:rPr lang="en-CA" smtClean="0">
                <a:latin typeface="Arial" charset="0"/>
                <a:ea typeface="SimSun" charset="0"/>
                <a:cs typeface="SimSun" charset="0"/>
              </a:rPr>
              <a:t>provided the profile of Columbia River Datum relative to NAVD 88 in mile increments along the center of the channel.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mtClean="0">
                <a:latin typeface="Arial" charset="0"/>
                <a:ea typeface="SimSun" charset="0"/>
                <a:cs typeface="SimSun" charset="0"/>
              </a:rPr>
              <a:t>The first step in generation of the model was to convert the profile down the river into a Triangular Irregular Network (TIN) spatial model of CRD relative to NAVD 88. Note the multiple 1 cm contours that pass through discrete tidal zones. Some zones have more than 7 cm of gradient change across the zone which is not captured in the application of discrete zoning. </a:t>
            </a:r>
            <a:r>
              <a:rPr lang="en-US" smtClean="0">
                <a:latin typeface="Arial" charset="0"/>
                <a:ea typeface="SimSun" charset="0"/>
                <a:cs typeface="SimSun" charset="0"/>
              </a:rPr>
              <a:t>Data points that define the CRD surface relative to NAVD 88 were converted to NAD 83 ellipsoid heights using Geoid 03.  The converted data was inserted back into the TIN model. The final step was to convert the TIN model into a high resolution grid model. The grid model used the same format as geoid grid models generated by the National Geodetic Survey which can be used in hydrographic software such as Hypack and Caris HIPS to convert ellipsoid heights directly to a mapping datum. A series of three models were generated at a 3-second arc resolution (Figure 8) in order to capture the high definition of the TIN model in small channels and at the confluence with the Willamette River.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5018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9C6FFC2-042B-4611-8A82-5D3D467B765A}"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US" sz="1200">
              <a:solidFill>
                <a:srgbClr val="000000"/>
              </a:solidFill>
              <a:ea typeface="SimSun" charset="0"/>
              <a:cs typeface="SimSu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p:spPr>
        <p:txBody>
          <a:bodyPr/>
          <a:lstStyle/>
          <a:p>
            <a:fld id="{AC2CAF59-3CE5-43EA-9EBD-88D97FD8CC92}" type="slidenum">
              <a:rPr lang="en-US"/>
              <a:pPr/>
              <a:t>12</a:t>
            </a:fld>
            <a:endParaRPr lang="en-US"/>
          </a:p>
        </p:txBody>
      </p:sp>
      <p:sp>
        <p:nvSpPr>
          <p:cNvPr id="5120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1204" name="Text Box 2"/>
          <p:cNvSpPr txBox="1">
            <a:spLocks noGrp="1" noChangeArrowheads="1"/>
          </p:cNvSpPr>
          <p:nvPr>
            <p:ph type="body" idx="1"/>
          </p:nvPr>
        </p:nvSpPr>
        <p:spPr>
          <a:xfrm>
            <a:off x="685800" y="4416425"/>
            <a:ext cx="5486400" cy="5556250"/>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GPS base stations were established along the project at intervals not greater than 18 kilometers. This allowed for a maximum range from a base station of not more than one half of the base station spacing or not more than 10 kilometers. Base stations logged 1-second epoch GPS observables and broadcast real-time carrier phase correctors to the two survey vessels every second. A repeater radio was used to relay the signal to reach the 10- kilometer range in some areas. Aboard the survey vessels, the correctors were received and processed by a POS/MV with dual frequency (L1/L2) receivers. As a redundant observation, the correctors were processed with a Trimble MS750 receiver which provided Hypack with real-time ellipsoid heights. The CRD separation model was input in Hypack for real-time water levels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To verify correctors were providing position data within survey specifications, a Trimble DSM132 receiving differential correctors from the U.S. Coast Guard beacon at Fort Stevens was used for a real-time comparison to RTK position data. As the survey vessels would switch between base stations, the RTK positions and elevations were logged as the vessel was static and a comparison was made from the values obtained from each station. Typical comparison values were sub 2 cm. Figure 10 shows a water level corrected multibeam swath painting in real time with a data display of real time water levels and status of RTK and differential positions. The real-time coverage display was color coded for a distinct color change at the 2-meter and 4-meter depth curves. Survey specifications called for full multibeam coverage to the 4-meter curve and 25-meter skunk striping or single beam coverage inshore of the 2-meter curve. Whereas the swath was corrected to chart datum in real-time, the colored depth curves could be used during the survey to verify coverage requirements were exceeded.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5120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40E04EE-17F6-4CE2-91C8-34C518C853C3}"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200">
              <a:solidFill>
                <a:srgbClr val="000000"/>
              </a:solidFill>
              <a:ea typeface="SimSun" charset="0"/>
              <a:cs typeface="SimSu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p:spPr>
        <p:txBody>
          <a:bodyPr/>
          <a:lstStyle/>
          <a:p>
            <a:fld id="{72A83C87-6CC4-4626-A228-583BF9464102}" type="slidenum">
              <a:rPr lang="en-US"/>
              <a:pPr/>
              <a:t>13</a:t>
            </a:fld>
            <a:endParaRPr lang="en-US"/>
          </a:p>
        </p:txBody>
      </p:sp>
      <p:sp>
        <p:nvSpPr>
          <p:cNvPr id="5222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2228"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In order to evaluate the performance of the two methods a sample dataset with depths reduced using GPS water levels was compared to a duplicate dataset using discrete zoning with verified CO-OPS water levels relative to CRD.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Comparisons between the two datasets showed differences caused by discrepancies in CRD between the model used to compute GPS water levels and the water level station as well as differences (errors) caused by the inability of zoning from a stationary gauge to capture water level changes at the vessel. As previously mentioned some water level gauges are currently outputting water levels using an incorrect CRD to NAVD88 relationship. For areas where significant discrepancies between published CRD (used by the water level gauges) and interim CRD (used in the model) were present swath to swath agreement between survey lines was evaluated rather than computing a difference surface between the two datasets. Typically, survey line agreement was evaluated between overlap from lines acquired under varying stages of the tide cycle or flow conditions.</a:t>
            </a:r>
          </a:p>
        </p:txBody>
      </p:sp>
      <p:sp>
        <p:nvSpPr>
          <p:cNvPr id="5222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1D78FBB-AD59-4EDE-9851-0717252C9D4B}"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US" sz="1200">
              <a:solidFill>
                <a:srgbClr val="000000"/>
              </a:solidFill>
              <a:ea typeface="SimSun" charset="0"/>
              <a:cs typeface="SimSu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p:spPr>
        <p:txBody>
          <a:bodyPr/>
          <a:lstStyle/>
          <a:p>
            <a:fld id="{984D7EE5-560E-47C6-96BF-F58C6CA73E03}" type="slidenum">
              <a:rPr lang="en-US"/>
              <a:pPr/>
              <a:t>14</a:t>
            </a:fld>
            <a:endParaRPr lang="en-US"/>
          </a:p>
        </p:txBody>
      </p:sp>
      <p:sp>
        <p:nvSpPr>
          <p:cNvPr id="5325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3252" name="Text Box 2"/>
          <p:cNvSpPr txBox="1">
            <a:spLocks noGrp="1" noChangeArrowheads="1"/>
          </p:cNvSpPr>
          <p:nvPr>
            <p:ph type="body" idx="1"/>
          </p:nvPr>
        </p:nvSpPr>
        <p:spPr>
          <a:xfrm>
            <a:off x="685800" y="4416425"/>
            <a:ext cx="5486400" cy="5121275"/>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In order to evaluate the performance of the two methods a sample dataset with depths reduced using GPS water levels was compared to a duplicate dataset using discrete zoning with verified CO-OPS water levels relative to CRD.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Comparisons between the two datasets showed differences caused by discrepancies in CRD between the model used to compute GPS water levels and the water level station as well as differences (errors) caused by the inability of zoning from a stationary gauge to capture water level changes at the vessel. As previously mentioned some water level gauges are currently outputting water levels using an incorrect CRD to NAVD88 relationship. For areas where significant discrepancies between published CRD (used by the water level gauges) and interim CRD (used in the model) were present swath to swath agreement between survey lines was evaluated rather than computing a difference surface between the two datasets. Typically, survey line agreement was evaluated between overlap from lines acquired under varying stages of the tide cycle or flow conditions.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Tide zoning artifacts are conspicuous in the final products of a hydrographic survey. Figure 13 illustrates these discontinuities with a 40 cm difference between two lines in which discrete tidal zoning was applied. Figure 14 shows a small portion of a sun illuminated bathymetric grid where a single line of the survey is offset nearly 30 cm from the adjacent survey lines due to the use of discrete tidal zoning. Figure 15 shows the same survey area after application of GPS water levels using the Applanix POSPac Single Base solution.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5325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C239637-4A53-4F83-BFD1-B97A8F072168}"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n-US" sz="1200">
              <a:solidFill>
                <a:srgbClr val="000000"/>
              </a:solidFill>
              <a:ea typeface="SimSun" charset="0"/>
              <a:cs typeface="SimSu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8"/>
          <p:cNvSpPr>
            <a:spLocks noGrp="1" noChangeArrowheads="1"/>
          </p:cNvSpPr>
          <p:nvPr>
            <p:ph type="sldNum" sz="quarter"/>
          </p:nvPr>
        </p:nvSpPr>
        <p:spPr>
          <a:noFill/>
        </p:spPr>
        <p:txBody>
          <a:bodyPr/>
          <a:lstStyle/>
          <a:p>
            <a:fld id="{3A85CC3F-8460-4CE7-9460-1C7D289BB45F}" type="slidenum">
              <a:rPr lang="en-US"/>
              <a:pPr/>
              <a:t>15</a:t>
            </a:fld>
            <a:endParaRPr lang="en-US"/>
          </a:p>
        </p:txBody>
      </p:sp>
      <p:sp>
        <p:nvSpPr>
          <p:cNvPr id="5427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4276" name="Text Box 2"/>
          <p:cNvSpPr txBox="1">
            <a:spLocks noGrp="1" noChangeArrowheads="1"/>
          </p:cNvSpPr>
          <p:nvPr>
            <p:ph type="body" idx="1"/>
          </p:nvPr>
        </p:nvSpPr>
        <p:spPr>
          <a:xfrm>
            <a:off x="685800" y="4416425"/>
            <a:ext cx="5486400" cy="6808788"/>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use of GPS water levels can drastically reduce the vertical total propagated uncertainty of surveyed depths by removing several vertical uncertainty components from total propagated uncertainty calculations.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Under typical scenarios tidal uncertainty is the largest vertical uncertainty component of a hydrographic survey with published recommended values of up to 40 cm used for zoning uncertainty. By removing the need to use discrete zoning and making water level measurements directly at the survey vessel significant reductions in vertical uncertainty can be made.  In addition, since GPS height measurements are being made in real-time on the survey platform there is no need to account for changes in vessel loading, draft, and settlement and squat using traditional processing methodology or accounting for these components when computing total propagated uncertainty.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GPS derived water levels provide previously unmeasured water levels at the survey platform and vastly improved vertical accuracy to hydrographic surveys over discrete tidal zoning.  Since the phase center of the GPS antenna and the acoustic center of the multibeam sonar are at a fixed distance and move in unison with vessel loading, settlement and squat, vertical uncertainties in static draft and dynamic draft are eliminated. However, the prudent hydrographer should maintain a log of static draft observations and squat table such that conventional tides may be applied as a backup method or water level data from the survey can be used to verify or improve modeling of ellipsoid heights relative to chart datum and wind driven water level models used for forecasting water levels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Application of GPS water levels relative to a separation model to convert ellipsoid heights to chart datum can always be altered as better models become available. However, there are many areas where this relationship is well defined and should be implemented.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Traditional ranges from NOAA Field Procedures Manual 2008, Chapter 4 Appendices</a:t>
            </a:r>
          </a:p>
        </p:txBody>
      </p:sp>
      <p:sp>
        <p:nvSpPr>
          <p:cNvPr id="5427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68AB439-D7A8-4D40-A660-958B907B7A70}"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15</a:t>
            </a:fld>
            <a:endParaRPr lang="en-US" sz="1200">
              <a:solidFill>
                <a:srgbClr val="000000"/>
              </a:solidFill>
              <a:ea typeface="SimSun" charset="0"/>
              <a:cs typeface="SimSu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p:spPr>
        <p:txBody>
          <a:bodyPr/>
          <a:lstStyle/>
          <a:p>
            <a:fld id="{81AA4BC9-6769-4DDF-BDB5-AED7AA4D3604}" type="slidenum">
              <a:rPr lang="en-US"/>
              <a:pPr/>
              <a:t>16</a:t>
            </a:fld>
            <a:endParaRPr lang="en-US"/>
          </a:p>
        </p:txBody>
      </p:sp>
      <p:sp>
        <p:nvSpPr>
          <p:cNvPr id="5529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5300" name="Text Box 2"/>
          <p:cNvSpPr txBox="1">
            <a:spLocks noGrp="1" noChangeArrowheads="1"/>
          </p:cNvSpPr>
          <p:nvPr>
            <p:ph type="body" idx="1"/>
          </p:nvPr>
        </p:nvSpPr>
        <p:spPr>
          <a:xfrm>
            <a:off x="685800" y="4416425"/>
            <a:ext cx="5486400" cy="4183063"/>
          </a:xfrm>
          <a:noFill/>
          <a:ln/>
        </p:spPr>
        <p:txBody>
          <a:bodyP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DEA conducted hydrographic survey operations on the Columbia River, Oregon.  Complete, Object Dectection, and Set Line Spacing coverage were required.  In water depths greater than four meters, complete mbes was required.  Twenty-eight bottom samples were required.  Inshore limit of hydrography was defined as the seaward most extent of the largest scale nautical chart from the MHW line.  </a:t>
            </a:r>
          </a:p>
        </p:txBody>
      </p:sp>
      <p:sp>
        <p:nvSpPr>
          <p:cNvPr id="5530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B9D8CB0-C451-4A55-8946-9D68825B94A2}"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US" sz="1200">
              <a:solidFill>
                <a:srgbClr val="000000"/>
              </a:solidFill>
              <a:ea typeface="SimSun" charset="0"/>
              <a:cs typeface="SimSu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p:cNvSpPr>
            <a:spLocks noGrp="1" noChangeArrowheads="1"/>
          </p:cNvSpPr>
          <p:nvPr>
            <p:ph type="sldNum" sz="quarter"/>
          </p:nvPr>
        </p:nvSpPr>
        <p:spPr>
          <a:noFill/>
        </p:spPr>
        <p:txBody>
          <a:bodyPr/>
          <a:lstStyle/>
          <a:p>
            <a:fld id="{0336B224-D561-46DC-9089-34E4491A0DA3}" type="slidenum">
              <a:rPr lang="en-US"/>
              <a:pPr/>
              <a:t>17</a:t>
            </a:fld>
            <a:endParaRPr lang="en-US"/>
          </a:p>
        </p:txBody>
      </p:sp>
      <p:sp>
        <p:nvSpPr>
          <p:cNvPr id="5632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6324"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H11854 – 8 DtoNs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H11855 – 0 DtoNs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H11856 – 3 DtoNs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H11857 – 0 DtoNs – 1 broadcast LNM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H11858 – 3 DtoNs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H11859 – 50 DtoNs (45 DEA / 5 NOAA)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H11859 has a lot of additional features that were not submitted as dtons at the request of PHB. We’ll want to determine this number as well. I have this info locally so I can do 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5632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3B47CAB-25A2-4EE7-BF5A-77E19EC2F585}"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17</a:t>
            </a:fld>
            <a:endParaRPr lang="en-US" sz="1200">
              <a:solidFill>
                <a:srgbClr val="000000"/>
              </a:solidFill>
              <a:ea typeface="SimSun" charset="0"/>
              <a:cs typeface="SimSu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p:spPr>
        <p:txBody>
          <a:bodyPr/>
          <a:lstStyle/>
          <a:p>
            <a:fld id="{99847E2E-6C12-4C88-B3B3-314D12FE1D1F}" type="slidenum">
              <a:rPr lang="en-US"/>
              <a:pPr/>
              <a:t>18</a:t>
            </a:fld>
            <a:endParaRPr lang="en-US"/>
          </a:p>
        </p:txBody>
      </p:sp>
      <p:sp>
        <p:nvSpPr>
          <p:cNvPr id="5734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7348"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5734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9FA2245-BD90-4102-A3DE-7231EDA751BE}"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US" sz="1200">
              <a:solidFill>
                <a:srgbClr val="000000"/>
              </a:solidFill>
              <a:ea typeface="SimSun" charset="0"/>
              <a:cs typeface="SimSu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8"/>
          <p:cNvSpPr>
            <a:spLocks noGrp="1" noChangeArrowheads="1"/>
          </p:cNvSpPr>
          <p:nvPr>
            <p:ph type="sldNum" sz="quarter"/>
          </p:nvPr>
        </p:nvSpPr>
        <p:spPr>
          <a:noFill/>
        </p:spPr>
        <p:txBody>
          <a:bodyPr/>
          <a:lstStyle/>
          <a:p>
            <a:fld id="{2860BE40-5FDE-4E1C-A4D5-925128FB46C1}" type="slidenum">
              <a:rPr lang="en-US"/>
              <a:pPr/>
              <a:t>19</a:t>
            </a:fld>
            <a:endParaRPr lang="en-US"/>
          </a:p>
        </p:txBody>
      </p:sp>
      <p:sp>
        <p:nvSpPr>
          <p:cNvPr id="5837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8372"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5837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B13208C-7F1C-4053-B3D4-79274ED6C622}"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US" sz="1200">
              <a:solidFill>
                <a:srgbClr val="000000"/>
              </a:solidFill>
              <a:ea typeface="SimSun" charset="0"/>
              <a:cs typeface="SimSu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p:spPr>
        <p:txBody>
          <a:bodyPr/>
          <a:lstStyle/>
          <a:p>
            <a:fld id="{416A08EC-25EC-402D-A33A-264F7FCC8466}" type="slidenum">
              <a:rPr lang="en-US"/>
              <a:pPr/>
              <a:t>2</a:t>
            </a:fld>
            <a:endParaRPr lang="en-US"/>
          </a:p>
        </p:txBody>
      </p:sp>
      <p:sp>
        <p:nvSpPr>
          <p:cNvPr id="4096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0964" name="Rectangle 2"/>
          <p:cNvSpPr txBox="1">
            <a:spLocks noGrp="1" noChangeArrowheads="1"/>
          </p:cNvSpPr>
          <p:nvPr>
            <p:ph type="body" idx="1"/>
          </p:nvPr>
        </p:nvSpPr>
        <p:spPr>
          <a:xfrm>
            <a:off x="685800" y="4416425"/>
            <a:ext cx="5486400" cy="4183063"/>
          </a:xfrm>
          <a:noFill/>
          <a:ln/>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4096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47D6ABA-2450-497A-8D69-55CD60D701A6}"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n-US" sz="1200">
              <a:solidFill>
                <a:srgbClr val="000000"/>
              </a:solidFill>
              <a:ea typeface="SimSun" charset="0"/>
              <a:cs typeface="SimSu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p:nvPr>
        </p:nvSpPr>
        <p:spPr>
          <a:noFill/>
        </p:spPr>
        <p:txBody>
          <a:bodyPr/>
          <a:lstStyle/>
          <a:p>
            <a:fld id="{73A6C43E-9A28-47F8-B791-298DF766C961}" type="slidenum">
              <a:rPr lang="en-US"/>
              <a:pPr/>
              <a:t>20</a:t>
            </a:fld>
            <a:endParaRPr lang="en-US"/>
          </a:p>
        </p:txBody>
      </p:sp>
      <p:sp>
        <p:nvSpPr>
          <p:cNvPr id="5939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59396"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5939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C34D72C-A9F7-4ECA-AFA6-43E62C30EA93}"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US" sz="1200">
              <a:solidFill>
                <a:srgbClr val="000000"/>
              </a:solidFill>
              <a:ea typeface="SimSun" charset="0"/>
              <a:cs typeface="SimSu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noFill/>
        </p:spPr>
        <p:txBody>
          <a:bodyPr/>
          <a:lstStyle/>
          <a:p>
            <a:fld id="{5AA11306-397C-45EC-820E-653D82BEE806}" type="slidenum">
              <a:rPr lang="en-US"/>
              <a:pPr/>
              <a:t>21</a:t>
            </a:fld>
            <a:endParaRPr lang="en-US"/>
          </a:p>
        </p:txBody>
      </p:sp>
      <p:sp>
        <p:nvSpPr>
          <p:cNvPr id="6041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0420"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6042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6CCABC7-DC08-450A-8E2E-117D76A2C2CE}"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21</a:t>
            </a:fld>
            <a:endParaRPr lang="en-US" sz="1200">
              <a:solidFill>
                <a:srgbClr val="000000"/>
              </a:solidFill>
              <a:ea typeface="SimSun" charset="0"/>
              <a:cs typeface="SimSu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p:cNvSpPr>
            <a:spLocks noGrp="1" noChangeArrowheads="1"/>
          </p:cNvSpPr>
          <p:nvPr>
            <p:ph type="sldNum" sz="quarter"/>
          </p:nvPr>
        </p:nvSpPr>
        <p:spPr>
          <a:noFill/>
        </p:spPr>
        <p:txBody>
          <a:bodyPr/>
          <a:lstStyle/>
          <a:p>
            <a:fld id="{F9171990-68A7-48DE-BCAC-E353CD0D3DD4}" type="slidenum">
              <a:rPr lang="en-US"/>
              <a:pPr/>
              <a:t>22</a:t>
            </a:fld>
            <a:endParaRPr lang="en-US"/>
          </a:p>
        </p:txBody>
      </p:sp>
      <p:sp>
        <p:nvSpPr>
          <p:cNvPr id="6144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1444"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NOAA Integrated Ocean and Coastal Mapping</a:t>
            </a:r>
          </a:p>
        </p:txBody>
      </p:sp>
      <p:sp>
        <p:nvSpPr>
          <p:cNvPr id="6144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9B45A50-AB65-4C39-852E-79A85E774CFF}"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200">
              <a:solidFill>
                <a:srgbClr val="000000"/>
              </a:solidFill>
              <a:ea typeface="SimSun" charset="0"/>
              <a:cs typeface="SimSu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p:spPr>
        <p:txBody>
          <a:bodyPr/>
          <a:lstStyle/>
          <a:p>
            <a:fld id="{EBBD90CE-3371-45BD-8450-9F987AC9D3E4}" type="slidenum">
              <a:rPr lang="en-US"/>
              <a:pPr/>
              <a:t>23</a:t>
            </a:fld>
            <a:endParaRPr lang="en-US"/>
          </a:p>
        </p:txBody>
      </p:sp>
      <p:sp>
        <p:nvSpPr>
          <p:cNvPr id="6246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2468"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To support hydraulic modeling efforts related to the Columbia River Treaty negotiation of 2014, the U.S. Army Corps of Engineers, Portland District (CENWP) requests a combined topographic and bathymetric digital terrain model (DTM) for the Lower Columbia River.  This scope covers the generation of a DTM from data that already exists in the study area.  This model will be used to establish a base dataset and to identify areas of insufficient existing data coverage for future additional survey work.</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p:txBody>
      </p:sp>
      <p:sp>
        <p:nvSpPr>
          <p:cNvPr id="6246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C5B9E63-7823-4944-B53F-3ECA060A59B7}"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23</a:t>
            </a:fld>
            <a:endParaRPr lang="en-US" sz="1200">
              <a:solidFill>
                <a:srgbClr val="000000"/>
              </a:solidFill>
              <a:ea typeface="SimSun" charset="0"/>
              <a:cs typeface="SimSu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p:cNvSpPr>
            <a:spLocks noGrp="1" noChangeArrowheads="1"/>
          </p:cNvSpPr>
          <p:nvPr>
            <p:ph type="sldNum" sz="quarter"/>
          </p:nvPr>
        </p:nvSpPr>
        <p:spPr>
          <a:noFill/>
        </p:spPr>
        <p:txBody>
          <a:bodyPr/>
          <a:lstStyle/>
          <a:p>
            <a:fld id="{2101A48E-C637-468C-811C-E3FDDAB448A3}" type="slidenum">
              <a:rPr lang="en-US"/>
              <a:pPr/>
              <a:t>24</a:t>
            </a:fld>
            <a:endParaRPr lang="en-US"/>
          </a:p>
        </p:txBody>
      </p:sp>
      <p:sp>
        <p:nvSpPr>
          <p:cNvPr id="6349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3492"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6349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D9A0622-B07C-4BE5-88F4-4C2D084F15EA}"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24</a:t>
            </a:fld>
            <a:endParaRPr lang="en-US" sz="1200">
              <a:solidFill>
                <a:srgbClr val="000000"/>
              </a:solidFill>
              <a:ea typeface="SimSun" charset="0"/>
              <a:cs typeface="SimSu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a:spLocks noGrp="1" noChangeArrowheads="1"/>
          </p:cNvSpPr>
          <p:nvPr>
            <p:ph type="sldNum" sz="quarter"/>
          </p:nvPr>
        </p:nvSpPr>
        <p:spPr>
          <a:noFill/>
        </p:spPr>
        <p:txBody>
          <a:bodyPr/>
          <a:lstStyle/>
          <a:p>
            <a:fld id="{01D9221E-136E-4A29-9100-E63086628CA5}" type="slidenum">
              <a:rPr lang="en-US"/>
              <a:pPr/>
              <a:t>25</a:t>
            </a:fld>
            <a:endParaRPr lang="en-US"/>
          </a:p>
        </p:txBody>
      </p:sp>
      <p:sp>
        <p:nvSpPr>
          <p:cNvPr id="6451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4516" name="Text Box 2"/>
          <p:cNvSpPr txBox="1">
            <a:spLocks noGrp="1" noChangeArrowheads="1"/>
          </p:cNvSpPr>
          <p:nvPr>
            <p:ph type="body" idx="1"/>
          </p:nvPr>
        </p:nvSpPr>
        <p:spPr>
          <a:xfrm>
            <a:off x="685800" y="4416425"/>
            <a:ext cx="5486400" cy="9340850"/>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CRD to NAD83 elliopsoid model was merged with MLLW to ellipsoid data points and converted from ellipsoid heights to NAVD88 using GEOID09.</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ESRI geodatabase Terrain Data Model defining the separation between Columbia River Datum (CRD) from Columbia River Mile (CRM) 23 - 145 and Willametter River Miles (WRM) from Willamette Falls in Oregon City to WRM 27 or Mean Lower Low Water (MLLW) downstream of CRM 25 to the North American Vertical Datum of 1988 (NAVD 88) using GEOID09.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values in this terrain can be added to CRD elevations to obtain NAVD 88 elevations, that is, they are NAVD 88 elevations of CRD.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Maintain a 3D separation model between CRD/MLLW and NAVD 88 suitable for transforming datasets between vertical datums.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U. S. Army Corps of Engineers, Portland District provided the profile of Columbia River Datum relative to NAVD 88.  The National Oceanic and Atmospheric Adminstration provided the separation of Mean Lower Low Water relative to NAVD 88 through VDatum.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first step in generation of the model was to convert the CRD to NAVD 88 profile from CRM 23 to 145 and the Willamette from WRM 27 to Willamette Falls into a Triangular Irregular Network (TIN) spatial model of CRD relative to NAVD 88. The river profile was offset at 2,000-foot intervals perpendicular to the profile and modeled down back channels of islands. From CRM 23 to -3 VDatum was used to obtain the separation between MLLW and NAVD 88. This was accomplished by using a high resolution 3-arc second grid. Artifacts in the VDatum model near shoreline islands in the estuary were edited out of the TIN.</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TIN model was converted into a high resolution grid model. The grid model used the same format as geoid grid models generated by the National Geodetic Survey which can be used in hydrographic software such as Hypack, Caris HIPS, and CorpsCon to convert between vertical datums. A model was generated at a 3-second arc resolution in order to capture the high definition of the TIN model in small channels and at the confluence with the Willamette River.</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The high resolution 3-arc second grid was transformed to UTM10N, NAD83 using CorpsCon and imported into ArcGIS. An ArcGIS Terrain was generated using a 2D bounding polygon.</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6451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5464E92-7D1F-4218-9790-192303244EEC}"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25</a:t>
            </a:fld>
            <a:endParaRPr lang="en-US" sz="1200">
              <a:solidFill>
                <a:srgbClr val="000000"/>
              </a:solidFill>
              <a:ea typeface="SimSun" charset="0"/>
              <a:cs typeface="SimSu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p:spPr>
        <p:txBody>
          <a:bodyPr/>
          <a:lstStyle/>
          <a:p>
            <a:fld id="{D40660AB-B263-42BD-ABA1-8ECCBE0A9364}" type="slidenum">
              <a:rPr lang="en-US"/>
              <a:pPr/>
              <a:t>26</a:t>
            </a:fld>
            <a:endParaRPr lang="en-US"/>
          </a:p>
        </p:txBody>
      </p:sp>
      <p:sp>
        <p:nvSpPr>
          <p:cNvPr id="6553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5540"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6554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88F953C-732E-4336-B153-F3B0C16EC90D}"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26</a:t>
            </a:fld>
            <a:endParaRPr lang="en-US" sz="1200">
              <a:solidFill>
                <a:srgbClr val="000000"/>
              </a:solidFill>
              <a:ea typeface="SimSun" charset="0"/>
              <a:cs typeface="SimSu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B2B6EE10-5A67-4AB4-87A8-2D4F716BB54E}" type="slidenum">
              <a:rPr lang="en-US"/>
              <a:pPr/>
              <a:t>27</a:t>
            </a:fld>
            <a:endParaRPr lang="en-US"/>
          </a:p>
        </p:txBody>
      </p:sp>
      <p:sp>
        <p:nvSpPr>
          <p:cNvPr id="6656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6564"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20 recent surveys (1990 or newer)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68 historic surveys (from 1851)</a:t>
            </a:r>
          </a:p>
        </p:txBody>
      </p:sp>
      <p:sp>
        <p:nvSpPr>
          <p:cNvPr id="6656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DCB69D3-5769-4361-9807-EF43D876EC8E}"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27</a:t>
            </a:fld>
            <a:endParaRPr lang="en-US" sz="1200">
              <a:solidFill>
                <a:srgbClr val="000000"/>
              </a:solidFill>
              <a:ea typeface="SimSun" charset="0"/>
              <a:cs typeface="SimSu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p:nvPr>
        </p:nvSpPr>
        <p:spPr>
          <a:noFill/>
        </p:spPr>
        <p:txBody>
          <a:bodyPr/>
          <a:lstStyle/>
          <a:p>
            <a:fld id="{CEFD14CD-8B81-4F1F-9786-ECDB028D12A1}" type="slidenum">
              <a:rPr lang="en-US"/>
              <a:pPr/>
              <a:t>28</a:t>
            </a:fld>
            <a:endParaRPr lang="en-US"/>
          </a:p>
        </p:txBody>
      </p:sp>
      <p:sp>
        <p:nvSpPr>
          <p:cNvPr id="6758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7588"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Merged into one composite DTM.</a:t>
            </a:r>
          </a:p>
        </p:txBody>
      </p:sp>
      <p:sp>
        <p:nvSpPr>
          <p:cNvPr id="6758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96FE3CA-C21F-44EA-992D-40A58A6F5301}"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US" sz="1200">
              <a:solidFill>
                <a:srgbClr val="000000"/>
              </a:solidFill>
              <a:ea typeface="SimSun" charset="0"/>
              <a:cs typeface="SimSu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a:spLocks noGrp="1" noChangeArrowheads="1"/>
          </p:cNvSpPr>
          <p:nvPr>
            <p:ph type="sldNum" sz="quarter"/>
          </p:nvPr>
        </p:nvSpPr>
        <p:spPr>
          <a:noFill/>
        </p:spPr>
        <p:txBody>
          <a:bodyPr/>
          <a:lstStyle/>
          <a:p>
            <a:fld id="{C283CC2C-A0A0-4138-AA82-DECAF7B7FB10}" type="slidenum">
              <a:rPr lang="en-US"/>
              <a:pPr/>
              <a:t>29</a:t>
            </a:fld>
            <a:endParaRPr lang="en-US"/>
          </a:p>
        </p:txBody>
      </p:sp>
      <p:sp>
        <p:nvSpPr>
          <p:cNvPr id="6861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8612"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6861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ED8B50E-60A4-49B7-86C7-B6E34B1A870C}"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29</a:t>
            </a:fld>
            <a:endParaRPr lang="en-US" sz="1200">
              <a:solidFill>
                <a:srgbClr val="000000"/>
              </a:solidFill>
              <a:ea typeface="SimSun" charset="0"/>
              <a:cs typeface="SimSu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p:spPr>
        <p:txBody>
          <a:bodyPr/>
          <a:lstStyle/>
          <a:p>
            <a:fld id="{5A255955-4F19-470A-A524-3ED1AF149CD9}" type="slidenum">
              <a:rPr lang="en-US"/>
              <a:pPr/>
              <a:t>3</a:t>
            </a:fld>
            <a:endParaRPr lang="en-US"/>
          </a:p>
        </p:txBody>
      </p:sp>
      <p:sp>
        <p:nvSpPr>
          <p:cNvPr id="4198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1988"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4198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D7ECDE1-F2E8-4740-BE08-66EDC48DC4C3}"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US" sz="1200">
              <a:solidFill>
                <a:srgbClr val="000000"/>
              </a:solidFill>
              <a:ea typeface="SimSun" charset="0"/>
              <a:cs typeface="SimSu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p:cNvSpPr>
            <a:spLocks noGrp="1" noChangeArrowheads="1"/>
          </p:cNvSpPr>
          <p:nvPr>
            <p:ph type="sldNum" sz="quarter"/>
          </p:nvPr>
        </p:nvSpPr>
        <p:spPr>
          <a:noFill/>
        </p:spPr>
        <p:txBody>
          <a:bodyPr/>
          <a:lstStyle/>
          <a:p>
            <a:fld id="{75CBD4DB-906E-4C54-B076-137A33468734}" type="slidenum">
              <a:rPr lang="en-US"/>
              <a:pPr/>
              <a:t>30</a:t>
            </a:fld>
            <a:endParaRPr lang="en-US"/>
          </a:p>
        </p:txBody>
      </p:sp>
      <p:sp>
        <p:nvSpPr>
          <p:cNvPr id="6963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69636" name="Text Box 2"/>
          <p:cNvSpPr txBox="1">
            <a:spLocks noGrp="1" noChangeArrowheads="1"/>
          </p:cNvSpPr>
          <p:nvPr>
            <p:ph type="body" idx="1"/>
          </p:nvPr>
        </p:nvSpPr>
        <p:spPr>
          <a:xfrm>
            <a:off x="685800" y="4416425"/>
            <a:ext cx="5486400" cy="4664075"/>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Hydraulic modeling efforts related to the Columbia River Treaty negotiation of 2014, CENWS requested hydraulic cross-sections and related data within the Columbia River from Priest Rapids to the U.S. – Canada border, the Pend Oreille, Clark Fork and Flathead Rivers.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Approx ?? (450?) cross-sections.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2-foot water depth, 5-foot along track, photos for all cross-sections in a GIS database.  Detailed bridge sketches.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Horizontal accuracy – stated is 5ft RMSE, Absolute 0.5ft vertical RMSE.</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Controlled using OPUS network for the entire project (NAVD88 using GEOID09).</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Jet skis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6963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9DBCA93-D6C1-44E5-9649-C97771A20085}"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200">
              <a:solidFill>
                <a:srgbClr val="000000"/>
              </a:solidFill>
              <a:ea typeface="SimSun" charset="0"/>
              <a:cs typeface="SimSu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a:spLocks noGrp="1" noChangeArrowheads="1"/>
          </p:cNvSpPr>
          <p:nvPr>
            <p:ph type="sldNum" sz="quarter"/>
          </p:nvPr>
        </p:nvSpPr>
        <p:spPr>
          <a:noFill/>
        </p:spPr>
        <p:txBody>
          <a:bodyPr/>
          <a:lstStyle/>
          <a:p>
            <a:fld id="{8EC7DFD8-D2C6-4AE5-8B00-D4A447ADAAFB}" type="slidenum">
              <a:rPr lang="en-US"/>
              <a:pPr/>
              <a:t>31</a:t>
            </a:fld>
            <a:endParaRPr lang="en-US"/>
          </a:p>
        </p:txBody>
      </p:sp>
      <p:sp>
        <p:nvSpPr>
          <p:cNvPr id="7065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0660" name="Text Box 2"/>
          <p:cNvSpPr txBox="1">
            <a:spLocks noGrp="1" noChangeArrowheads="1"/>
          </p:cNvSpPr>
          <p:nvPr>
            <p:ph type="body" idx="1"/>
          </p:nvPr>
        </p:nvSpPr>
        <p:spPr>
          <a:xfrm>
            <a:off x="685800" y="4416425"/>
            <a:ext cx="5486400" cy="4664075"/>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Hydraulic modeling efforts related to the Columbia River Treaty negotiation of 2014, CENWS requested hydraulic cross-sections and related data within the Columbia River from Priest Rapids to the U.S. – Canada border, the Pend Oreille, Clark Fork and Flathead Rivers.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Approx ?? (450?) cross-sections.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2-foot water depth, 5-foot along track, photos for all cross-sections in a GIS database.  Detailed bridge sketches.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Horizontal accuracy – stated is 5ft RMSE, Absolute 0.5ft vertical RMSE.</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Controlled using OPUS network for the entire project (NAVD88 using GEOID09).</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Vessels specifically designed for shallow river survey (how?)</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
            </a:r>
            <a:br>
              <a:rPr lang="en-US" smtClean="0">
                <a:latin typeface="Arial" charset="0"/>
                <a:ea typeface="SimSun" charset="0"/>
                <a:cs typeface="SimSun" charset="0"/>
              </a:rPr>
            </a:b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7066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CC33D01-1A04-4977-976F-BA320979AC3B}"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31</a:t>
            </a:fld>
            <a:endParaRPr lang="en-US" sz="1200">
              <a:solidFill>
                <a:srgbClr val="000000"/>
              </a:solidFill>
              <a:ea typeface="SimSun" charset="0"/>
              <a:cs typeface="SimSu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p:spPr>
        <p:txBody>
          <a:bodyPr/>
          <a:lstStyle/>
          <a:p>
            <a:fld id="{1391B770-D395-40D4-8C30-09FD51B46160}" type="slidenum">
              <a:rPr lang="en-US"/>
              <a:pPr/>
              <a:t>32</a:t>
            </a:fld>
            <a:endParaRPr lang="en-US"/>
          </a:p>
        </p:txBody>
      </p:sp>
      <p:sp>
        <p:nvSpPr>
          <p:cNvPr id="7168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1684"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Port of Kalama</a:t>
            </a:r>
          </a:p>
        </p:txBody>
      </p:sp>
      <p:sp>
        <p:nvSpPr>
          <p:cNvPr id="7168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FD19632-B949-4EC4-BBCF-BD6618310B50}"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32</a:t>
            </a:fld>
            <a:endParaRPr lang="en-US" sz="1200">
              <a:solidFill>
                <a:srgbClr val="000000"/>
              </a:solidFill>
              <a:ea typeface="SimSun" charset="0"/>
              <a:cs typeface="SimSu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p:cNvSpPr>
            <a:spLocks noGrp="1" noChangeArrowheads="1"/>
          </p:cNvSpPr>
          <p:nvPr>
            <p:ph type="sldNum" sz="quarter"/>
          </p:nvPr>
        </p:nvSpPr>
        <p:spPr>
          <a:noFill/>
        </p:spPr>
        <p:txBody>
          <a:bodyPr/>
          <a:lstStyle/>
          <a:p>
            <a:fld id="{0C3ADDB0-8533-4BDB-A662-9791ED743367}" type="slidenum">
              <a:rPr lang="en-US"/>
              <a:pPr/>
              <a:t>33</a:t>
            </a:fld>
            <a:endParaRPr lang="en-US"/>
          </a:p>
        </p:txBody>
      </p:sp>
      <p:sp>
        <p:nvSpPr>
          <p:cNvPr id="7270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2708"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7270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E5DDA46-618D-4E64-A203-3353551F7B2E}"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33</a:t>
            </a:fld>
            <a:endParaRPr lang="en-US" sz="1200">
              <a:solidFill>
                <a:srgbClr val="000000"/>
              </a:solidFill>
              <a:ea typeface="SimSun" charset="0"/>
              <a:cs typeface="SimSu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p:cNvSpPr>
            <a:spLocks noGrp="1" noChangeArrowheads="1"/>
          </p:cNvSpPr>
          <p:nvPr>
            <p:ph type="sldNum" sz="quarter"/>
          </p:nvPr>
        </p:nvSpPr>
        <p:spPr>
          <a:noFill/>
        </p:spPr>
        <p:txBody>
          <a:bodyPr/>
          <a:lstStyle/>
          <a:p>
            <a:fld id="{26DDE030-39C7-413C-A17F-BBE93FA8839E}" type="slidenum">
              <a:rPr lang="en-US"/>
              <a:pPr/>
              <a:t>34</a:t>
            </a:fld>
            <a:endParaRPr lang="en-US"/>
          </a:p>
        </p:txBody>
      </p:sp>
      <p:sp>
        <p:nvSpPr>
          <p:cNvPr id="7373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3732"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7373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A782E41-4E56-4E56-B990-DA689FC19570}"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34</a:t>
            </a:fld>
            <a:endParaRPr lang="en-US" sz="1200">
              <a:solidFill>
                <a:srgbClr val="000000"/>
              </a:solidFill>
              <a:ea typeface="SimSun" charset="0"/>
              <a:cs typeface="SimSu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8"/>
          <p:cNvSpPr>
            <a:spLocks noGrp="1" noChangeArrowheads="1"/>
          </p:cNvSpPr>
          <p:nvPr>
            <p:ph type="sldNum" sz="quarter"/>
          </p:nvPr>
        </p:nvSpPr>
        <p:spPr>
          <a:noFill/>
        </p:spPr>
        <p:txBody>
          <a:bodyPr/>
          <a:lstStyle/>
          <a:p>
            <a:fld id="{24246A01-3C73-4958-BFF1-594C09EE4FA2}" type="slidenum">
              <a:rPr lang="en-US"/>
              <a:pPr/>
              <a:t>35</a:t>
            </a:fld>
            <a:endParaRPr lang="en-US"/>
          </a:p>
        </p:txBody>
      </p:sp>
      <p:sp>
        <p:nvSpPr>
          <p:cNvPr id="7475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4756"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7475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F6774FD-BEE4-4F35-8EE9-EAFCDD5EE4E5}"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35</a:t>
            </a:fld>
            <a:endParaRPr lang="en-US" sz="1200">
              <a:solidFill>
                <a:srgbClr val="000000"/>
              </a:solidFill>
              <a:ea typeface="SimSun" charset="0"/>
              <a:cs typeface="SimSu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a:spLocks noGrp="1" noChangeArrowheads="1"/>
          </p:cNvSpPr>
          <p:nvPr>
            <p:ph type="sldNum" sz="quarter"/>
          </p:nvPr>
        </p:nvSpPr>
        <p:spPr>
          <a:noFill/>
        </p:spPr>
        <p:txBody>
          <a:bodyPr/>
          <a:lstStyle/>
          <a:p>
            <a:fld id="{CC39133A-28B0-4D21-926F-BA061CCD129A}" type="slidenum">
              <a:rPr lang="en-US"/>
              <a:pPr/>
              <a:t>36</a:t>
            </a:fld>
            <a:endParaRPr lang="en-US"/>
          </a:p>
        </p:txBody>
      </p:sp>
      <p:sp>
        <p:nvSpPr>
          <p:cNvPr id="7577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75780"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7578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F4EED03-A92D-49E8-A8F4-142FA26B8E60}"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36</a:t>
            </a:fld>
            <a:endParaRPr lang="en-US" sz="1200">
              <a:solidFill>
                <a:srgbClr val="000000"/>
              </a:solidFill>
              <a:ea typeface="SimSun" charset="0"/>
              <a:cs typeface="SimSu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p:spPr>
        <p:txBody>
          <a:bodyPr/>
          <a:lstStyle/>
          <a:p>
            <a:fld id="{D4FA26CD-F664-41D4-BEB4-ECA841408603}" type="slidenum">
              <a:rPr lang="en-US"/>
              <a:pPr/>
              <a:t>4</a:t>
            </a:fld>
            <a:endParaRPr lang="en-US"/>
          </a:p>
        </p:txBody>
      </p:sp>
      <p:sp>
        <p:nvSpPr>
          <p:cNvPr id="4301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3012"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With partial bottom coverage.  Note Willamette River B4 areas.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Why is a new survey important?  List stats on $ amount of traffic to Ports on the Columbia.</a:t>
            </a:r>
          </a:p>
        </p:txBody>
      </p:sp>
      <p:sp>
        <p:nvSpPr>
          <p:cNvPr id="4301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A3DC08B-0285-49E9-B39D-1058B7558069}"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US" sz="1200">
              <a:solidFill>
                <a:srgbClr val="000000"/>
              </a:solidFill>
              <a:ea typeface="SimSun" charset="0"/>
              <a:cs typeface="SimSu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p:spPr>
        <p:txBody>
          <a:bodyPr/>
          <a:lstStyle/>
          <a:p>
            <a:fld id="{50060993-A70B-447F-A794-3068F1E3392C}" type="slidenum">
              <a:rPr lang="en-US"/>
              <a:pPr/>
              <a:t>5</a:t>
            </a:fld>
            <a:endParaRPr lang="en-US"/>
          </a:p>
        </p:txBody>
      </p:sp>
      <p:sp>
        <p:nvSpPr>
          <p:cNvPr id="44035"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4036"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Lower Columbia is designated as a critical survey area.  Much of the Oregon Coast as Priority 2 and 3.</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Navigationally significant areas are subdivided based on the need for hydrographic surveys. The highest priority areas are called critical areas. Critical survey areas are defined as waterways with high commercial traffic volumes (cargo, fishing vessels, cruise ships, ferries, etc.), extensive petroleum or hazardous material transport, compelling requests from users, and/or transiting vessels with low under-keel clearance over the seafloor. A new category, named emerging critical area, was created in 2004 to allow for designation of additional areas that now meet the definition of critical area, but were not included in previous editions of the NHSP. The area surveyed by DEA was comprised of critical and emerging critical areas.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Arial" charset="0"/>
              <a:ea typeface="SimSun" charset="0"/>
              <a:cs typeface="SimSun" charset="0"/>
            </a:endParaRPr>
          </a:p>
        </p:txBody>
      </p:sp>
      <p:sp>
        <p:nvSpPr>
          <p:cNvPr id="44037"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2CD0030-BF42-4596-B82B-5DCEE5B93185}"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n-US" sz="1200">
              <a:solidFill>
                <a:srgbClr val="000000"/>
              </a:solidFill>
              <a:ea typeface="SimSun" charset="0"/>
              <a:cs typeface="SimSu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p>
            <a:fld id="{0D4CCD44-F78F-472E-BE3C-DD6C4C469084}" type="slidenum">
              <a:rPr lang="en-US"/>
              <a:pPr/>
              <a:t>6</a:t>
            </a:fld>
            <a:endParaRPr lang="en-US"/>
          </a:p>
        </p:txBody>
      </p:sp>
      <p:sp>
        <p:nvSpPr>
          <p:cNvPr id="45059"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5060"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Pilots navigate using Corps charts, not NOAA charts.  Only items inside the channel are updated. </a:t>
            </a:r>
          </a:p>
        </p:txBody>
      </p:sp>
      <p:sp>
        <p:nvSpPr>
          <p:cNvPr id="45061"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71EE8C6-7B67-4BA7-8497-9E5B21B3FCFC}"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ea typeface="SimSun" charset="0"/>
              <a:cs typeface="SimSu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p:spPr>
        <p:txBody>
          <a:bodyPr/>
          <a:lstStyle/>
          <a:p>
            <a:fld id="{16DA311D-5935-41A3-B321-9FFF22150595}" type="slidenum">
              <a:rPr lang="en-US"/>
              <a:pPr/>
              <a:t>7</a:t>
            </a:fld>
            <a:endParaRPr lang="en-US"/>
          </a:p>
        </p:txBody>
      </p:sp>
      <p:sp>
        <p:nvSpPr>
          <p:cNvPr id="46083"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6084" name="Text Box 2"/>
          <p:cNvSpPr txBox="1">
            <a:spLocks noGrp="1" noChangeArrowheads="1"/>
          </p:cNvSpPr>
          <p:nvPr>
            <p:ph type="body" idx="1"/>
          </p:nvPr>
        </p:nvSpPr>
        <p:spPr>
          <a:xfrm>
            <a:off x="685800" y="4416425"/>
            <a:ext cx="5486400" cy="4183063"/>
          </a:xfrm>
          <a:noFill/>
          <a:ln/>
        </p:spPr>
        <p:txBody>
          <a:bodyP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DEA conducted hydrographic survey operations on the Columbia River, Oregon.  Complete, Object Dectection, and Set Line Spacing coverage were required.  In water depths greater than four meters, complete mbes was required.  Twenty-eight bottom samples were required.  Inshore limit of hydrography was defined as the seaward most extent of the largest scale nautical chart from the MHW line.  </a:t>
            </a:r>
          </a:p>
        </p:txBody>
      </p:sp>
      <p:sp>
        <p:nvSpPr>
          <p:cNvPr id="46085"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85B1E79-5973-459B-A483-578E6297155B}"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a:t>
            </a:fld>
            <a:endParaRPr lang="en-US" sz="1200">
              <a:solidFill>
                <a:srgbClr val="000000"/>
              </a:solidFill>
              <a:ea typeface="SimSun" charset="0"/>
              <a:cs typeface="SimSu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p:spPr>
        <p:txBody>
          <a:bodyPr/>
          <a:lstStyle/>
          <a:p>
            <a:fld id="{0A683DC7-7FA3-4F2A-9D78-1E9BF4D82090}" type="slidenum">
              <a:rPr lang="en-US"/>
              <a:pPr/>
              <a:t>8</a:t>
            </a:fld>
            <a:endParaRPr lang="en-US"/>
          </a:p>
        </p:txBody>
      </p:sp>
      <p:sp>
        <p:nvSpPr>
          <p:cNvPr id="47107"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7108" name="Text Box 2"/>
          <p:cNvSpPr txBox="1">
            <a:spLocks noGrp="1" noChangeArrowheads="1"/>
          </p:cNvSpPr>
          <p:nvPr>
            <p:ph type="body" idx="1"/>
          </p:nvPr>
        </p:nvSpPr>
        <p:spPr>
          <a:xfrm>
            <a:off x="685800" y="4416425"/>
            <a:ext cx="5486400" cy="4183063"/>
          </a:xfrm>
          <a:noFill/>
          <a:ln/>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Arial" charset="0"/>
                <a:ea typeface="SimSun" charset="0"/>
                <a:cs typeface="SimSun" charset="0"/>
              </a:rPr>
              <a:t>Conventional NOAA hydrographic surveys along the Columbia River Datum use discrete tidal zoning for providing water level correctors. Reference water level stations for zoning is provided by 5 permanent water level stations over a 100-mile reach from Harrington Point to Portland with up to 25 miles between stations (Figure 3). Zones may be over 12 miles from a reference station. The Portland District uses tide staffs at an approximate 2-mile interval along the river to control survey and dredging operations which were established by GPS observations or differential leveling.</a:t>
            </a:r>
          </a:p>
        </p:txBody>
      </p:sp>
      <p:sp>
        <p:nvSpPr>
          <p:cNvPr id="47109"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3491551-5123-41AB-B2E1-FD076304C650}"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a:t>
            </a:fld>
            <a:endParaRPr lang="en-US" sz="1200">
              <a:solidFill>
                <a:srgbClr val="000000"/>
              </a:solidFill>
              <a:ea typeface="SimSun" charset="0"/>
              <a:cs typeface="SimSu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8"/>
          <p:cNvSpPr>
            <a:spLocks noGrp="1" noChangeArrowheads="1"/>
          </p:cNvSpPr>
          <p:nvPr>
            <p:ph type="sldNum" sz="quarter"/>
          </p:nvPr>
        </p:nvSpPr>
        <p:spPr>
          <a:noFill/>
        </p:spPr>
        <p:txBody>
          <a:bodyPr/>
          <a:lstStyle/>
          <a:p>
            <a:fld id="{F19AAE91-2973-41C8-AFDF-B128088B4F51}" type="slidenum">
              <a:rPr lang="en-US"/>
              <a:pPr/>
              <a:t>9</a:t>
            </a:fld>
            <a:endParaRPr lang="en-US"/>
          </a:p>
        </p:txBody>
      </p:sp>
      <p:sp>
        <p:nvSpPr>
          <p:cNvPr id="48131" name="Rectangle 1"/>
          <p:cNvSpPr txBox="1">
            <a:spLocks noGrp="1" noRot="1" noChangeAspect="1" noChangeArrowheads="1" noTextEdit="1"/>
          </p:cNvSpPr>
          <p:nvPr>
            <p:ph type="sldImg"/>
          </p:nvPr>
        </p:nvSpPr>
        <p:spPr>
          <a:xfrm>
            <a:off x="1104900" y="696913"/>
            <a:ext cx="4649788" cy="3487737"/>
          </a:xfrm>
          <a:solidFill>
            <a:srgbClr val="FFFFFF"/>
          </a:solidFill>
          <a:ln/>
        </p:spPr>
      </p:sp>
      <p:sp>
        <p:nvSpPr>
          <p:cNvPr id="48132" name="Rectangle 2"/>
          <p:cNvSpPr txBox="1">
            <a:spLocks noGrp="1" noChangeArrowheads="1"/>
          </p:cNvSpPr>
          <p:nvPr>
            <p:ph type="body" idx="1"/>
          </p:nvPr>
        </p:nvSpPr>
        <p:spPr>
          <a:xfrm>
            <a:off x="685800" y="4416425"/>
            <a:ext cx="5484813" cy="4181475"/>
          </a:xfrm>
          <a:noFill/>
          <a:ln/>
        </p:spPr>
        <p:txBody>
          <a:bodyPr wrap="none" anchor="ctr"/>
          <a:lstStyle/>
          <a:p>
            <a:endParaRPr lang="en-US" smtClean="0"/>
          </a:p>
        </p:txBody>
      </p:sp>
      <p:sp>
        <p:nvSpPr>
          <p:cNvPr id="48133" name="Text Box 3"/>
          <p:cNvSpPr txBox="1">
            <a:spLocks noChangeArrowheads="1"/>
          </p:cNvSpPr>
          <p:nvPr/>
        </p:nvSpPr>
        <p:spPr bwMode="auto">
          <a:xfrm>
            <a:off x="3884613" y="8829675"/>
            <a:ext cx="2971800" cy="465138"/>
          </a:xfrm>
          <a:prstGeom prst="rect">
            <a:avLst/>
          </a:prstGeom>
          <a:noFill/>
          <a:ln w="9525">
            <a:noFill/>
            <a:round/>
            <a:headEnd/>
            <a:tailEnd/>
          </a:ln>
        </p:spPr>
        <p:txBody>
          <a:bodyPr lIns="90000" tIns="46800" rIns="90000" bIns="46800" anchor="b"/>
          <a:lstStyle/>
          <a:p>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99BD37C-2CB4-4A94-8E4A-52BC285C147F}" type="slidenum">
              <a:rPr lang="en-US" sz="1200">
                <a:solidFill>
                  <a:srgbClr val="000000"/>
                </a:solidFill>
                <a:ea typeface="SimSun" charset="0"/>
                <a:cs typeface="SimSun" charset="0"/>
              </a:rPr>
              <a:pPr algn="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9</a:t>
            </a:fld>
            <a:endParaRPr lang="en-US" sz="1200">
              <a:solidFill>
                <a:srgbClr val="000000"/>
              </a:solidFill>
              <a:ea typeface="SimSun" charset="0"/>
              <a:cs typeface="SimSu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3063" y="228600"/>
            <a:ext cx="2189162" cy="5788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28600"/>
            <a:ext cx="6418263" cy="5788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14400"/>
            <a:ext cx="4303713" cy="510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8513" y="914400"/>
            <a:ext cx="4303712" cy="5102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52400"/>
            <a:ext cx="9144000" cy="609600"/>
          </a:xfrm>
          <a:prstGeom prst="rect">
            <a:avLst/>
          </a:prstGeom>
          <a:solidFill>
            <a:srgbClr val="333333"/>
          </a:solidFill>
          <a:ln w="9525">
            <a:noFill/>
            <a:round/>
            <a:headEnd/>
            <a:tailEnd/>
          </a:ln>
          <a:effectLst/>
        </p:spPr>
        <p:txBody>
          <a:bodyPr wrap="none" anchor="ctr"/>
          <a:lstStyle/>
          <a:p>
            <a:pPr>
              <a:defRPr/>
            </a:pPr>
            <a:endParaRPr lang="en-US"/>
          </a:p>
        </p:txBody>
      </p:sp>
      <p:sp>
        <p:nvSpPr>
          <p:cNvPr id="1027" name="Rectangle 2"/>
          <p:cNvSpPr>
            <a:spLocks noGrp="1" noChangeArrowheads="1"/>
          </p:cNvSpPr>
          <p:nvPr>
            <p:ph type="body" idx="1"/>
          </p:nvPr>
        </p:nvSpPr>
        <p:spPr bwMode="auto">
          <a:xfrm>
            <a:off x="152400" y="914400"/>
            <a:ext cx="8759825" cy="51022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8" name="Rectangle 3"/>
          <p:cNvSpPr>
            <a:spLocks noGrp="1" noChangeArrowheads="1"/>
          </p:cNvSpPr>
          <p:nvPr>
            <p:ph type="title"/>
          </p:nvPr>
        </p:nvSpPr>
        <p:spPr bwMode="auto">
          <a:xfrm>
            <a:off x="152400" y="228600"/>
            <a:ext cx="8759825" cy="45402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 name="Line 4"/>
          <p:cNvSpPr>
            <a:spLocks noChangeShapeType="1"/>
          </p:cNvSpPr>
          <p:nvPr/>
        </p:nvSpPr>
        <p:spPr bwMode="auto">
          <a:xfrm>
            <a:off x="0" y="685800"/>
            <a:ext cx="9144000" cy="1588"/>
          </a:xfrm>
          <a:prstGeom prst="line">
            <a:avLst/>
          </a:prstGeom>
          <a:noFill/>
          <a:ln w="25560">
            <a:solidFill>
              <a:srgbClr val="C0C0C0"/>
            </a:solidFill>
            <a:miter lim="800000"/>
            <a:headEnd/>
            <a:tailEnd/>
          </a:ln>
          <a:effectLst/>
        </p:spPr>
        <p:txBody>
          <a:bodyPr/>
          <a:lstStyle/>
          <a:p>
            <a:pPr>
              <a:defRPr/>
            </a:pPr>
            <a:endParaRPr lang="en-US"/>
          </a:p>
        </p:txBody>
      </p:sp>
      <p:sp>
        <p:nvSpPr>
          <p:cNvPr id="1029" name="Line 5"/>
          <p:cNvSpPr>
            <a:spLocks noChangeShapeType="1"/>
          </p:cNvSpPr>
          <p:nvPr/>
        </p:nvSpPr>
        <p:spPr bwMode="auto">
          <a:xfrm>
            <a:off x="0" y="228600"/>
            <a:ext cx="9144000" cy="1588"/>
          </a:xfrm>
          <a:prstGeom prst="line">
            <a:avLst/>
          </a:prstGeom>
          <a:noFill/>
          <a:ln w="25560">
            <a:solidFill>
              <a:srgbClr val="C0C0C0"/>
            </a:solidFill>
            <a:miter lim="800000"/>
            <a:headEnd/>
            <a:tailEnd/>
          </a:ln>
          <a:effectLst/>
        </p:spPr>
        <p:txBody>
          <a:bodyPr/>
          <a:lstStyle/>
          <a:p>
            <a:pPr>
              <a:defRPr/>
            </a:pPr>
            <a:endParaRPr lang="en-US"/>
          </a:p>
        </p:txBody>
      </p:sp>
      <p:pic>
        <p:nvPicPr>
          <p:cNvPr id="1031" name="Picture 6"/>
          <p:cNvPicPr>
            <a:picLocks noChangeAspect="1" noChangeArrowheads="1"/>
          </p:cNvPicPr>
          <p:nvPr/>
        </p:nvPicPr>
        <p:blipFill>
          <a:blip r:embed="rId13" cstate="email"/>
          <a:srcRect/>
          <a:stretch>
            <a:fillRect/>
          </a:stretch>
        </p:blipFill>
        <p:spPr bwMode="auto">
          <a:xfrm>
            <a:off x="152400" y="6096000"/>
            <a:ext cx="1524000" cy="622300"/>
          </a:xfrm>
          <a:prstGeom prst="rect">
            <a:avLst/>
          </a:prstGeom>
          <a:noFill/>
          <a:ln w="9525">
            <a:noFill/>
            <a:round/>
            <a:headEnd/>
            <a:tailEnd/>
          </a:ln>
        </p:spPr>
      </p:pic>
      <p:sp>
        <p:nvSpPr>
          <p:cNvPr id="3" name="Line 7"/>
          <p:cNvSpPr>
            <a:spLocks noChangeShapeType="1"/>
          </p:cNvSpPr>
          <p:nvPr/>
        </p:nvSpPr>
        <p:spPr bwMode="auto">
          <a:xfrm>
            <a:off x="685800" y="6172200"/>
            <a:ext cx="8458200" cy="1588"/>
          </a:xfrm>
          <a:prstGeom prst="line">
            <a:avLst/>
          </a:prstGeom>
          <a:noFill/>
          <a:ln w="25560">
            <a:solidFill>
              <a:srgbClr val="C0C0C0"/>
            </a:solidFill>
            <a:miter lim="800000"/>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2pPr>
      <a:lvl3pPr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3pPr>
      <a:lvl4pPr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4pPr>
      <a:lvl5pPr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2000">
          <a:solidFill>
            <a:srgbClr val="FFFFFF"/>
          </a:solidFill>
          <a:latin typeface="Arial Black" pitchFamily="32" charset="0"/>
          <a:ea typeface="SimSun" charset="0"/>
          <a:cs typeface="SimSun" charset="0"/>
        </a:defRPr>
      </a:lvl9pPr>
    </p:titleStyle>
    <p:bodyStyle>
      <a:lvl1pPr marL="342900" indent="-342900" algn="l" defTabSz="457200" rtl="0" eaLnBrk="0" fontAlgn="base" hangingPunct="0">
        <a:spcBef>
          <a:spcPts val="700"/>
        </a:spcBef>
        <a:spcAft>
          <a:spcPct val="0"/>
        </a:spcAft>
        <a:buClr>
          <a:srgbClr val="000000"/>
        </a:buClr>
        <a:buSzPct val="100000"/>
        <a:buFont typeface="Times New Roman" pitchFamily="16" charset="0"/>
        <a:defRPr sz="2800">
          <a:solidFill>
            <a:srgbClr val="EAEAEA"/>
          </a:solidFill>
          <a:latin typeface="+mn-lt"/>
          <a:ea typeface="+mn-ea"/>
          <a:cs typeface="+mn-cs"/>
        </a:defRPr>
      </a:lvl1pPr>
      <a:lvl2pPr marL="742950" indent="-285750" algn="l" defTabSz="457200" rtl="0" eaLnBrk="0" fontAlgn="base" hangingPunct="0">
        <a:spcBef>
          <a:spcPts val="600"/>
        </a:spcBef>
        <a:spcAft>
          <a:spcPct val="0"/>
        </a:spcAft>
        <a:buClr>
          <a:srgbClr val="000000"/>
        </a:buClr>
        <a:buSzPct val="100000"/>
        <a:buFont typeface="Times New Roman" pitchFamily="16" charset="0"/>
        <a:defRPr sz="2400">
          <a:solidFill>
            <a:srgbClr val="EAEAEA"/>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EAEAEA"/>
          </a:solidFill>
          <a:latin typeface="+mn-lt"/>
          <a:ea typeface="+mn-ea"/>
          <a:cs typeface="+mn-cs"/>
        </a:defRPr>
      </a:lvl3pPr>
      <a:lvl4pPr marL="1600200" indent="-228600" algn="l" defTabSz="457200" rtl="0" eaLnBrk="0" fontAlgn="base" hangingPunct="0">
        <a:spcBef>
          <a:spcPts val="450"/>
        </a:spcBef>
        <a:spcAft>
          <a:spcPct val="0"/>
        </a:spcAft>
        <a:buClr>
          <a:srgbClr val="000000"/>
        </a:buClr>
        <a:buSzPct val="100000"/>
        <a:buFont typeface="Times New Roman" pitchFamily="16" charset="0"/>
        <a:defRPr>
          <a:solidFill>
            <a:srgbClr val="EAEAEA"/>
          </a:solidFill>
          <a:latin typeface="+mn-lt"/>
          <a:ea typeface="+mn-ea"/>
          <a:cs typeface="+mn-cs"/>
        </a:defRPr>
      </a:lvl4pPr>
      <a:lvl5pPr marL="2057400" indent="-228600" algn="l" defTabSz="457200" rtl="0" eaLnBrk="0" fontAlgn="base" hangingPunct="0">
        <a:spcBef>
          <a:spcPts val="400"/>
        </a:spcBef>
        <a:spcAft>
          <a:spcPct val="0"/>
        </a:spcAft>
        <a:buClr>
          <a:srgbClr val="000000"/>
        </a:buClr>
        <a:buSzPct val="100000"/>
        <a:buFont typeface="Times New Roman" pitchFamily="16" charset="0"/>
        <a:defRPr sz="1600">
          <a:solidFill>
            <a:srgbClr val="EAEAEA"/>
          </a:solidFill>
          <a:latin typeface="+mn-lt"/>
          <a:ea typeface="+mn-ea"/>
          <a:cs typeface="+mn-cs"/>
        </a:defRPr>
      </a:lvl5pPr>
      <a:lvl6pPr marL="2514600" indent="-228600" algn="l" defTabSz="457200" rtl="0" eaLnBrk="0" fontAlgn="base" hangingPunct="0">
        <a:spcBef>
          <a:spcPts val="400"/>
        </a:spcBef>
        <a:spcAft>
          <a:spcPct val="0"/>
        </a:spcAft>
        <a:buClr>
          <a:srgbClr val="000000"/>
        </a:buClr>
        <a:buSzPct val="100000"/>
        <a:buFont typeface="Times New Roman" pitchFamily="16" charset="0"/>
        <a:defRPr sz="1600">
          <a:solidFill>
            <a:srgbClr val="EAEAEA"/>
          </a:solidFill>
          <a:latin typeface="+mn-lt"/>
          <a:ea typeface="+mn-ea"/>
          <a:cs typeface="+mn-cs"/>
        </a:defRPr>
      </a:lvl6pPr>
      <a:lvl7pPr marL="2971800" indent="-228600" algn="l" defTabSz="457200" rtl="0" eaLnBrk="0" fontAlgn="base" hangingPunct="0">
        <a:spcBef>
          <a:spcPts val="400"/>
        </a:spcBef>
        <a:spcAft>
          <a:spcPct val="0"/>
        </a:spcAft>
        <a:buClr>
          <a:srgbClr val="000000"/>
        </a:buClr>
        <a:buSzPct val="100000"/>
        <a:buFont typeface="Times New Roman" pitchFamily="16" charset="0"/>
        <a:defRPr sz="1600">
          <a:solidFill>
            <a:srgbClr val="EAEAEA"/>
          </a:solidFill>
          <a:latin typeface="+mn-lt"/>
          <a:ea typeface="+mn-ea"/>
          <a:cs typeface="+mn-cs"/>
        </a:defRPr>
      </a:lvl7pPr>
      <a:lvl8pPr marL="3429000" indent="-228600" algn="l" defTabSz="457200" rtl="0" eaLnBrk="0" fontAlgn="base" hangingPunct="0">
        <a:spcBef>
          <a:spcPts val="400"/>
        </a:spcBef>
        <a:spcAft>
          <a:spcPct val="0"/>
        </a:spcAft>
        <a:buClr>
          <a:srgbClr val="000000"/>
        </a:buClr>
        <a:buSzPct val="100000"/>
        <a:buFont typeface="Times New Roman" pitchFamily="16" charset="0"/>
        <a:defRPr sz="1600">
          <a:solidFill>
            <a:srgbClr val="EAEAEA"/>
          </a:solidFill>
          <a:latin typeface="+mn-lt"/>
          <a:ea typeface="+mn-ea"/>
          <a:cs typeface="+mn-cs"/>
        </a:defRPr>
      </a:lvl8pPr>
      <a:lvl9pPr marL="3886200" indent="-228600" algn="l" defTabSz="457200" rtl="0" eaLnBrk="0" fontAlgn="base" hangingPunct="0">
        <a:spcBef>
          <a:spcPts val="400"/>
        </a:spcBef>
        <a:spcAft>
          <a:spcPct val="0"/>
        </a:spcAft>
        <a:buClr>
          <a:srgbClr val="000000"/>
        </a:buClr>
        <a:buSzPct val="100000"/>
        <a:buFont typeface="Times New Roman" pitchFamily="16" charset="0"/>
        <a:defRPr sz="1600">
          <a:solidFill>
            <a:srgbClr val="EAEAEA"/>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email"/>
          <a:srcRect/>
          <a:stretch>
            <a:fillRect/>
          </a:stretch>
        </p:blipFill>
        <p:spPr bwMode="auto">
          <a:xfrm>
            <a:off x="0" y="0"/>
            <a:ext cx="10942638" cy="6858000"/>
          </a:xfrm>
          <a:prstGeom prst="rect">
            <a:avLst/>
          </a:prstGeom>
          <a:noFill/>
          <a:ln w="9525">
            <a:noFill/>
            <a:round/>
            <a:headEnd/>
            <a:tailEnd/>
          </a:ln>
        </p:spPr>
      </p:pic>
      <p:sp>
        <p:nvSpPr>
          <p:cNvPr id="2051" name="Rectangle 2"/>
          <p:cNvSpPr>
            <a:spLocks noChangeArrowheads="1"/>
          </p:cNvSpPr>
          <p:nvPr/>
        </p:nvSpPr>
        <p:spPr bwMode="auto">
          <a:xfrm>
            <a:off x="0" y="0"/>
            <a:ext cx="9144000" cy="6858000"/>
          </a:xfrm>
          <a:prstGeom prst="rect">
            <a:avLst/>
          </a:prstGeom>
          <a:noFill/>
          <a:ln w="9525">
            <a:noFill/>
            <a:round/>
            <a:headEnd/>
            <a:tailEnd/>
          </a:ln>
        </p:spPr>
        <p:txBody>
          <a:bodyPr wrap="none" anchor="ctr"/>
          <a:lstStyle/>
          <a:p>
            <a:endParaRPr lang="en-US"/>
          </a:p>
        </p:txBody>
      </p:sp>
      <p:sp>
        <p:nvSpPr>
          <p:cNvPr id="2052" name="Text Box 3"/>
          <p:cNvSpPr txBox="1">
            <a:spLocks noChangeArrowheads="1"/>
          </p:cNvSpPr>
          <p:nvPr/>
        </p:nvSpPr>
        <p:spPr bwMode="auto">
          <a:xfrm>
            <a:off x="-38100" y="5105400"/>
            <a:ext cx="9274175" cy="785813"/>
          </a:xfrm>
          <a:prstGeom prst="rect">
            <a:avLst/>
          </a:prstGeom>
          <a:noFill/>
          <a:ln w="9525">
            <a:noFill/>
            <a:round/>
            <a:headEnd/>
            <a:tailEnd/>
          </a:ln>
        </p:spPr>
        <p:txBody>
          <a:bodyPr lIns="90000" tIns="46800" rIns="90000" bIns="46800">
            <a:spAutoFit/>
          </a:bodyPr>
          <a:lstStyle/>
          <a:p>
            <a:pPr algn="ctr" eaLnBrk="1" hangingPunct="1">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ＭＳ Ｐゴシック" charset="0"/>
                <a:cs typeface="ＭＳ Ｐゴシック" charset="0"/>
              </a:rPr>
              <a:t>Michael Christy</a:t>
            </a:r>
          </a:p>
          <a:p>
            <a:pPr algn="ctr" eaLnBrk="1" hangingPunct="1">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ea typeface="ＭＳ Ｐゴシック" charset="0"/>
                <a:cs typeface="ＭＳ Ｐゴシック" charset="0"/>
              </a:rPr>
              <a:t>October 13, 2010</a:t>
            </a:r>
          </a:p>
        </p:txBody>
      </p:sp>
      <p:pic>
        <p:nvPicPr>
          <p:cNvPr id="2053" name="Picture 4"/>
          <p:cNvPicPr>
            <a:picLocks noChangeAspect="1" noChangeArrowheads="1"/>
          </p:cNvPicPr>
          <p:nvPr/>
        </p:nvPicPr>
        <p:blipFill>
          <a:blip r:embed="rId4" cstate="email"/>
          <a:srcRect/>
          <a:stretch>
            <a:fillRect/>
          </a:stretch>
        </p:blipFill>
        <p:spPr bwMode="auto">
          <a:xfrm>
            <a:off x="7767638" y="5618163"/>
            <a:ext cx="1158875" cy="1092200"/>
          </a:xfrm>
          <a:prstGeom prst="rect">
            <a:avLst/>
          </a:prstGeom>
          <a:noFill/>
          <a:ln w="9525">
            <a:noFill/>
            <a:round/>
            <a:headEnd/>
            <a:tailEnd/>
          </a:ln>
        </p:spPr>
      </p:pic>
      <p:sp>
        <p:nvSpPr>
          <p:cNvPr id="2054" name="Text Box 5"/>
          <p:cNvSpPr txBox="1">
            <a:spLocks noChangeArrowheads="1"/>
          </p:cNvSpPr>
          <p:nvPr/>
        </p:nvSpPr>
        <p:spPr bwMode="auto">
          <a:xfrm>
            <a:off x="0" y="1779588"/>
            <a:ext cx="9144000" cy="1190625"/>
          </a:xfrm>
          <a:prstGeom prst="rect">
            <a:avLst/>
          </a:prstGeom>
          <a:noFill/>
          <a:ln w="9525">
            <a:noFill/>
            <a:round/>
            <a:headEnd/>
            <a:tailEnd/>
          </a:ln>
        </p:spPr>
        <p:txBody>
          <a:bodyPr lIns="90000" tIns="46800" rIns="90000" bIns="46800">
            <a:spAutoFit/>
          </a:bodyPr>
          <a:lstStyle/>
          <a:p>
            <a:pPr algn="ct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000000"/>
                </a:solidFill>
                <a:ea typeface="ＭＳ Ｐゴシック" charset="0"/>
                <a:cs typeface="ＭＳ Ｐゴシック" charset="0"/>
              </a:rPr>
              <a:t>2010 HSRP Public Meeting</a:t>
            </a:r>
          </a:p>
          <a:p>
            <a:pPr algn="ct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000000"/>
                </a:solidFill>
                <a:ea typeface="ＭＳ Ｐゴシック" charset="0"/>
                <a:cs typeface="ＭＳ Ｐゴシック" charset="0"/>
              </a:rPr>
              <a:t>Columbia River Mapping Efforts</a:t>
            </a:r>
          </a:p>
        </p:txBody>
      </p:sp>
      <p:pic>
        <p:nvPicPr>
          <p:cNvPr id="2055" name="Picture 6"/>
          <p:cNvPicPr>
            <a:picLocks noChangeAspect="1" noChangeArrowheads="1"/>
          </p:cNvPicPr>
          <p:nvPr/>
        </p:nvPicPr>
        <p:blipFill>
          <a:blip r:embed="rId5" cstate="email"/>
          <a:srcRect/>
          <a:stretch>
            <a:fillRect/>
          </a:stretch>
        </p:blipFill>
        <p:spPr bwMode="auto">
          <a:xfrm>
            <a:off x="136525" y="5811838"/>
            <a:ext cx="2052638" cy="8366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Discrete Tidal Zoning</a:t>
            </a:r>
          </a:p>
        </p:txBody>
      </p:sp>
      <p:sp>
        <p:nvSpPr>
          <p:cNvPr id="11267" name="Text Box 2"/>
          <p:cNvSpPr txBox="1">
            <a:spLocks noChangeArrowheads="1"/>
          </p:cNvSpPr>
          <p:nvPr/>
        </p:nvSpPr>
        <p:spPr bwMode="auto">
          <a:xfrm>
            <a:off x="152400" y="5643563"/>
            <a:ext cx="8877300" cy="519112"/>
          </a:xfrm>
          <a:prstGeom prst="rect">
            <a:avLst/>
          </a:prstGeom>
          <a:noFill/>
          <a:ln w="9525">
            <a:noFill/>
            <a:round/>
            <a:headEnd/>
            <a:tailEnd/>
          </a:ln>
        </p:spPr>
        <p:txBody>
          <a:bodyPr wrap="none" anchor="ctr"/>
          <a:lstStyle/>
          <a:p>
            <a:endParaRPr lang="en-US"/>
          </a:p>
        </p:txBody>
      </p:sp>
      <p:pic>
        <p:nvPicPr>
          <p:cNvPr id="11268" name="Picture 3"/>
          <p:cNvPicPr>
            <a:picLocks noChangeAspect="1" noChangeArrowheads="1"/>
          </p:cNvPicPr>
          <p:nvPr/>
        </p:nvPicPr>
        <p:blipFill>
          <a:blip r:embed="rId3" cstate="email"/>
          <a:srcRect/>
          <a:stretch>
            <a:fillRect/>
          </a:stretch>
        </p:blipFill>
        <p:spPr bwMode="auto">
          <a:xfrm>
            <a:off x="1155700" y="830263"/>
            <a:ext cx="6877050" cy="5116512"/>
          </a:xfrm>
          <a:prstGeom prst="rect">
            <a:avLst/>
          </a:prstGeom>
          <a:noFill/>
          <a:ln w="9525">
            <a:noFill/>
            <a:round/>
            <a:headEnd/>
            <a:tailEnd/>
          </a:ln>
        </p:spPr>
      </p:pic>
      <p:pic>
        <p:nvPicPr>
          <p:cNvPr id="11269" name="Picture 4"/>
          <p:cNvPicPr>
            <a:picLocks noChangeAspect="1" noChangeArrowheads="1"/>
          </p:cNvPicPr>
          <p:nvPr/>
        </p:nvPicPr>
        <p:blipFill>
          <a:blip r:embed="rId4" cstate="email"/>
          <a:srcRect/>
          <a:stretch>
            <a:fillRect/>
          </a:stretch>
        </p:blipFill>
        <p:spPr bwMode="auto">
          <a:xfrm>
            <a:off x="1676400" y="2212975"/>
            <a:ext cx="1103313" cy="1908175"/>
          </a:xfrm>
          <a:prstGeom prst="rect">
            <a:avLst/>
          </a:prstGeom>
          <a:noFill/>
          <a:ln w="9525">
            <a:noFill/>
            <a:round/>
            <a:headEnd/>
            <a:tailEnd/>
          </a:ln>
        </p:spPr>
      </p:pic>
      <p:pic>
        <p:nvPicPr>
          <p:cNvPr id="11270" name="Picture 5"/>
          <p:cNvPicPr>
            <a:picLocks noChangeAspect="1" noChangeArrowheads="1"/>
          </p:cNvPicPr>
          <p:nvPr/>
        </p:nvPicPr>
        <p:blipFill>
          <a:blip r:embed="rId5" cstate="email"/>
          <a:srcRect/>
          <a:stretch>
            <a:fillRect/>
          </a:stretch>
        </p:blipFill>
        <p:spPr bwMode="auto">
          <a:xfrm>
            <a:off x="2273300" y="4048125"/>
            <a:ext cx="890588" cy="1298575"/>
          </a:xfrm>
          <a:prstGeom prst="rect">
            <a:avLst/>
          </a:prstGeom>
          <a:noFill/>
          <a:ln w="9525">
            <a:noFill/>
            <a:round/>
            <a:headEnd/>
            <a:tailEnd/>
          </a:ln>
        </p:spPr>
      </p:pic>
      <p:pic>
        <p:nvPicPr>
          <p:cNvPr id="11271" name="Picture 6"/>
          <p:cNvPicPr>
            <a:picLocks noChangeAspect="1" noChangeArrowheads="1"/>
          </p:cNvPicPr>
          <p:nvPr/>
        </p:nvPicPr>
        <p:blipFill>
          <a:blip r:embed="rId6" cstate="email"/>
          <a:srcRect/>
          <a:stretch>
            <a:fillRect/>
          </a:stretch>
        </p:blipFill>
        <p:spPr bwMode="auto">
          <a:xfrm>
            <a:off x="3333750" y="1139825"/>
            <a:ext cx="903288" cy="1487488"/>
          </a:xfrm>
          <a:prstGeom prst="rect">
            <a:avLst/>
          </a:prstGeom>
          <a:noFill/>
          <a:ln w="9525">
            <a:noFill/>
            <a:round/>
            <a:headEnd/>
            <a:tailEnd/>
          </a:ln>
        </p:spPr>
      </p:pic>
      <p:pic>
        <p:nvPicPr>
          <p:cNvPr id="11272" name="Picture 7"/>
          <p:cNvPicPr>
            <a:picLocks noChangeAspect="1" noChangeArrowheads="1"/>
          </p:cNvPicPr>
          <p:nvPr/>
        </p:nvPicPr>
        <p:blipFill>
          <a:blip r:embed="rId7" cstate="email"/>
          <a:srcRect/>
          <a:stretch>
            <a:fillRect/>
          </a:stretch>
        </p:blipFill>
        <p:spPr bwMode="auto">
          <a:xfrm>
            <a:off x="4529138" y="2493963"/>
            <a:ext cx="993775" cy="1644650"/>
          </a:xfrm>
          <a:prstGeom prst="rect">
            <a:avLst/>
          </a:prstGeom>
          <a:noFill/>
          <a:ln w="9525">
            <a:noFill/>
            <a:round/>
            <a:headEnd/>
            <a:tailEnd/>
          </a:ln>
        </p:spPr>
      </p:pic>
      <p:pic>
        <p:nvPicPr>
          <p:cNvPr id="11273" name="Picture 8"/>
          <p:cNvPicPr>
            <a:picLocks noChangeAspect="1" noChangeArrowheads="1"/>
          </p:cNvPicPr>
          <p:nvPr/>
        </p:nvPicPr>
        <p:blipFill>
          <a:blip r:embed="rId8" cstate="email"/>
          <a:srcRect/>
          <a:stretch>
            <a:fillRect/>
          </a:stretch>
        </p:blipFill>
        <p:spPr bwMode="auto">
          <a:xfrm>
            <a:off x="6297613" y="1127125"/>
            <a:ext cx="998537" cy="1646238"/>
          </a:xfrm>
          <a:prstGeom prst="rect">
            <a:avLst/>
          </a:prstGeom>
          <a:noFill/>
          <a:ln w="9525">
            <a:noFill/>
            <a:round/>
            <a:headEnd/>
            <a:tailEnd/>
          </a:ln>
        </p:spPr>
      </p:pic>
      <p:pic>
        <p:nvPicPr>
          <p:cNvPr id="11274" name="Picture 9"/>
          <p:cNvPicPr>
            <a:picLocks noChangeAspect="1" noChangeArrowheads="1"/>
          </p:cNvPicPr>
          <p:nvPr/>
        </p:nvPicPr>
        <p:blipFill>
          <a:blip r:embed="rId9" cstate="email"/>
          <a:srcRect/>
          <a:stretch>
            <a:fillRect/>
          </a:stretch>
        </p:blipFill>
        <p:spPr bwMode="auto">
          <a:xfrm>
            <a:off x="6376988" y="3127375"/>
            <a:ext cx="1187450" cy="216376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Real-Time GPS Water Levels</a:t>
            </a:r>
          </a:p>
        </p:txBody>
      </p:sp>
      <p:grpSp>
        <p:nvGrpSpPr>
          <p:cNvPr id="12291" name="Group 2"/>
          <p:cNvGrpSpPr>
            <a:grpSpLocks/>
          </p:cNvGrpSpPr>
          <p:nvPr/>
        </p:nvGrpSpPr>
        <p:grpSpPr bwMode="auto">
          <a:xfrm>
            <a:off x="336550" y="914400"/>
            <a:ext cx="2228850" cy="3390900"/>
            <a:chOff x="212" y="576"/>
            <a:chExt cx="1404" cy="2136"/>
          </a:xfrm>
        </p:grpSpPr>
        <p:pic>
          <p:nvPicPr>
            <p:cNvPr id="12295" name="Picture 3"/>
            <p:cNvPicPr>
              <a:picLocks noChangeAspect="1" noChangeArrowheads="1"/>
            </p:cNvPicPr>
            <p:nvPr/>
          </p:nvPicPr>
          <p:blipFill>
            <a:blip r:embed="rId3" cstate="email"/>
            <a:srcRect/>
            <a:stretch>
              <a:fillRect/>
            </a:stretch>
          </p:blipFill>
          <p:spPr bwMode="auto">
            <a:xfrm>
              <a:off x="212" y="932"/>
              <a:ext cx="1405" cy="1781"/>
            </a:xfrm>
            <a:prstGeom prst="rect">
              <a:avLst/>
            </a:prstGeom>
            <a:noFill/>
            <a:ln w="9525">
              <a:noFill/>
              <a:round/>
              <a:headEnd/>
              <a:tailEnd/>
            </a:ln>
          </p:spPr>
        </p:pic>
        <p:pic>
          <p:nvPicPr>
            <p:cNvPr id="12296" name="Picture 4"/>
            <p:cNvPicPr>
              <a:picLocks noChangeAspect="1" noChangeArrowheads="1"/>
            </p:cNvPicPr>
            <p:nvPr/>
          </p:nvPicPr>
          <p:blipFill>
            <a:blip r:embed="rId4" cstate="email"/>
            <a:srcRect/>
            <a:stretch>
              <a:fillRect/>
            </a:stretch>
          </p:blipFill>
          <p:spPr bwMode="auto">
            <a:xfrm>
              <a:off x="212" y="576"/>
              <a:ext cx="1405" cy="356"/>
            </a:xfrm>
            <a:prstGeom prst="rect">
              <a:avLst/>
            </a:prstGeom>
            <a:noFill/>
            <a:ln w="9525">
              <a:noFill/>
              <a:round/>
              <a:headEnd/>
              <a:tailEnd/>
            </a:ln>
          </p:spPr>
        </p:pic>
      </p:grpSp>
      <p:pic>
        <p:nvPicPr>
          <p:cNvPr id="12292" name="Picture 5"/>
          <p:cNvPicPr>
            <a:picLocks noChangeAspect="1" noChangeArrowheads="1"/>
          </p:cNvPicPr>
          <p:nvPr/>
        </p:nvPicPr>
        <p:blipFill>
          <a:blip r:embed="rId5" cstate="email"/>
          <a:srcRect/>
          <a:stretch>
            <a:fillRect/>
          </a:stretch>
        </p:blipFill>
        <p:spPr bwMode="auto">
          <a:xfrm>
            <a:off x="6007100" y="904875"/>
            <a:ext cx="3008313" cy="3435350"/>
          </a:xfrm>
          <a:prstGeom prst="rect">
            <a:avLst/>
          </a:prstGeom>
          <a:noFill/>
          <a:ln w="9525">
            <a:noFill/>
            <a:round/>
            <a:headEnd/>
            <a:tailEnd/>
          </a:ln>
        </p:spPr>
      </p:pic>
      <p:pic>
        <p:nvPicPr>
          <p:cNvPr id="12293" name="Picture 6"/>
          <p:cNvPicPr>
            <a:picLocks noChangeAspect="1" noChangeArrowheads="1"/>
          </p:cNvPicPr>
          <p:nvPr/>
        </p:nvPicPr>
        <p:blipFill>
          <a:blip r:embed="rId6" cstate="email"/>
          <a:srcRect/>
          <a:stretch>
            <a:fillRect/>
          </a:stretch>
        </p:blipFill>
        <p:spPr bwMode="auto">
          <a:xfrm>
            <a:off x="2733675" y="919163"/>
            <a:ext cx="3092450" cy="3402012"/>
          </a:xfrm>
          <a:prstGeom prst="rect">
            <a:avLst/>
          </a:prstGeom>
          <a:noFill/>
          <a:ln w="9525">
            <a:noFill/>
            <a:round/>
            <a:headEnd/>
            <a:tailEnd/>
          </a:ln>
        </p:spPr>
      </p:pic>
      <p:pic>
        <p:nvPicPr>
          <p:cNvPr id="12294" name="Picture 7"/>
          <p:cNvPicPr>
            <a:picLocks noChangeAspect="1" noChangeArrowheads="1"/>
          </p:cNvPicPr>
          <p:nvPr/>
        </p:nvPicPr>
        <p:blipFill>
          <a:blip r:embed="rId7" cstate="email"/>
          <a:srcRect/>
          <a:stretch>
            <a:fillRect/>
          </a:stretch>
        </p:blipFill>
        <p:spPr bwMode="auto">
          <a:xfrm>
            <a:off x="1423988" y="4435475"/>
            <a:ext cx="5459412" cy="15859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Real-Time GPS Water Levels</a:t>
            </a:r>
          </a:p>
        </p:txBody>
      </p:sp>
      <p:sp>
        <p:nvSpPr>
          <p:cNvPr id="13315" name="Text Box 2"/>
          <p:cNvSpPr txBox="1">
            <a:spLocks noChangeArrowheads="1"/>
          </p:cNvSpPr>
          <p:nvPr/>
        </p:nvSpPr>
        <p:spPr bwMode="auto">
          <a:xfrm>
            <a:off x="152400" y="3897313"/>
            <a:ext cx="8877300" cy="2122487"/>
          </a:xfrm>
          <a:prstGeom prst="rect">
            <a:avLst/>
          </a:prstGeom>
          <a:noFill/>
          <a:ln w="9525">
            <a:noFill/>
            <a:round/>
            <a:headEnd/>
            <a:tailEnd/>
          </a:ln>
        </p:spPr>
        <p:txBody>
          <a:bodyPr wrap="none" anchor="ctr"/>
          <a:lstStyle/>
          <a:p>
            <a:endParaRPr lang="en-US"/>
          </a:p>
        </p:txBody>
      </p:sp>
      <p:pic>
        <p:nvPicPr>
          <p:cNvPr id="13316" name="Picture 3"/>
          <p:cNvPicPr>
            <a:picLocks noChangeAspect="1" noChangeArrowheads="1"/>
          </p:cNvPicPr>
          <p:nvPr/>
        </p:nvPicPr>
        <p:blipFill>
          <a:blip r:embed="rId3" cstate="email"/>
          <a:srcRect/>
          <a:stretch>
            <a:fillRect/>
          </a:stretch>
        </p:blipFill>
        <p:spPr bwMode="auto">
          <a:xfrm>
            <a:off x="244475" y="892175"/>
            <a:ext cx="8715375" cy="51038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Zoning vs. GPS Water Levels</a:t>
            </a:r>
          </a:p>
        </p:txBody>
      </p:sp>
      <p:pic>
        <p:nvPicPr>
          <p:cNvPr id="14339" name="Picture 2"/>
          <p:cNvPicPr>
            <a:picLocks noChangeAspect="1" noChangeArrowheads="1"/>
          </p:cNvPicPr>
          <p:nvPr/>
        </p:nvPicPr>
        <p:blipFill>
          <a:blip r:embed="rId3" cstate="email">
            <a:lum bright="32000"/>
          </a:blip>
          <a:srcRect/>
          <a:stretch>
            <a:fillRect/>
          </a:stretch>
        </p:blipFill>
        <p:spPr bwMode="auto">
          <a:xfrm>
            <a:off x="520700" y="825500"/>
            <a:ext cx="8093075" cy="5168900"/>
          </a:xfrm>
          <a:prstGeom prst="rect">
            <a:avLst/>
          </a:prstGeom>
          <a:noFill/>
          <a:ln w="9525">
            <a:noFill/>
            <a:round/>
            <a:headEnd/>
            <a:tailEnd/>
          </a:ln>
        </p:spPr>
      </p:pic>
      <p:sp>
        <p:nvSpPr>
          <p:cNvPr id="14340" name="Text Box 3"/>
          <p:cNvSpPr txBox="1">
            <a:spLocks noChangeArrowheads="1"/>
          </p:cNvSpPr>
          <p:nvPr/>
        </p:nvSpPr>
        <p:spPr bwMode="auto">
          <a:xfrm>
            <a:off x="1336675" y="3284538"/>
            <a:ext cx="803275" cy="320675"/>
          </a:xfrm>
          <a:prstGeom prst="rect">
            <a:avLst/>
          </a:prstGeom>
          <a:noFill/>
          <a:ln w="9525">
            <a:noFill/>
            <a:round/>
            <a:headEnd/>
            <a:tailEnd/>
          </a:ln>
        </p:spPr>
        <p:txBody>
          <a:bodyPr/>
          <a:lstStyle/>
          <a:p>
            <a:pPr marL="342900" indent="-339725" eaLnBrk="1" hangingPunct="1">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FE5050"/>
                </a:solidFill>
                <a:latin typeface="Arial Black" pitchFamily="32" charset="0"/>
              </a:rPr>
              <a:t>1.3ft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Zoning vs. GPS Water Levels</a:t>
            </a:r>
          </a:p>
        </p:txBody>
      </p:sp>
      <p:sp>
        <p:nvSpPr>
          <p:cNvPr id="15363" name="Text Box 2"/>
          <p:cNvSpPr txBox="1">
            <a:spLocks noChangeArrowheads="1"/>
          </p:cNvSpPr>
          <p:nvPr/>
        </p:nvSpPr>
        <p:spPr bwMode="auto">
          <a:xfrm>
            <a:off x="1208088" y="958850"/>
            <a:ext cx="2193925" cy="531813"/>
          </a:xfrm>
          <a:prstGeom prst="rect">
            <a:avLst/>
          </a:prstGeom>
          <a:noFill/>
          <a:ln w="9525">
            <a:noFill/>
            <a:round/>
            <a:headEnd/>
            <a:tailEnd/>
          </a:ln>
        </p:spPr>
        <p:txBody>
          <a:bodyPr/>
          <a:lstStyle/>
          <a:p>
            <a:pPr marL="342900" indent="-339725" eaLnBrk="1" hangingPunct="1">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Zoned tides</a:t>
            </a:r>
          </a:p>
        </p:txBody>
      </p:sp>
      <p:grpSp>
        <p:nvGrpSpPr>
          <p:cNvPr id="15364" name="Group 3"/>
          <p:cNvGrpSpPr>
            <a:grpSpLocks/>
          </p:cNvGrpSpPr>
          <p:nvPr/>
        </p:nvGrpSpPr>
        <p:grpSpPr bwMode="auto">
          <a:xfrm>
            <a:off x="263525" y="1600200"/>
            <a:ext cx="8662988" cy="4067175"/>
            <a:chOff x="166" y="1008"/>
            <a:chExt cx="5457" cy="2562"/>
          </a:xfrm>
        </p:grpSpPr>
        <p:pic>
          <p:nvPicPr>
            <p:cNvPr id="15366" name="Picture 4"/>
            <p:cNvPicPr>
              <a:picLocks noChangeAspect="1" noChangeArrowheads="1"/>
            </p:cNvPicPr>
            <p:nvPr/>
          </p:nvPicPr>
          <p:blipFill>
            <a:blip r:embed="rId3" cstate="email"/>
            <a:srcRect/>
            <a:stretch>
              <a:fillRect/>
            </a:stretch>
          </p:blipFill>
          <p:spPr bwMode="auto">
            <a:xfrm>
              <a:off x="2890" y="1008"/>
              <a:ext cx="2734" cy="2552"/>
            </a:xfrm>
            <a:prstGeom prst="rect">
              <a:avLst/>
            </a:prstGeom>
            <a:noFill/>
            <a:ln w="9525">
              <a:noFill/>
              <a:round/>
              <a:headEnd/>
              <a:tailEnd/>
            </a:ln>
          </p:spPr>
        </p:pic>
        <p:pic>
          <p:nvPicPr>
            <p:cNvPr id="15367" name="Picture 5"/>
            <p:cNvPicPr>
              <a:picLocks noChangeAspect="1" noChangeArrowheads="1"/>
            </p:cNvPicPr>
            <p:nvPr/>
          </p:nvPicPr>
          <p:blipFill>
            <a:blip r:embed="rId4" cstate="email"/>
            <a:srcRect/>
            <a:stretch>
              <a:fillRect/>
            </a:stretch>
          </p:blipFill>
          <p:spPr bwMode="auto">
            <a:xfrm>
              <a:off x="166" y="1017"/>
              <a:ext cx="2705" cy="2554"/>
            </a:xfrm>
            <a:prstGeom prst="rect">
              <a:avLst/>
            </a:prstGeom>
            <a:noFill/>
            <a:ln w="9525">
              <a:noFill/>
              <a:round/>
              <a:headEnd/>
              <a:tailEnd/>
            </a:ln>
          </p:spPr>
        </p:pic>
      </p:grpSp>
      <p:sp>
        <p:nvSpPr>
          <p:cNvPr id="15365" name="Text Box 6"/>
          <p:cNvSpPr txBox="1">
            <a:spLocks noChangeArrowheads="1"/>
          </p:cNvSpPr>
          <p:nvPr/>
        </p:nvSpPr>
        <p:spPr bwMode="auto">
          <a:xfrm>
            <a:off x="5427663" y="942975"/>
            <a:ext cx="2940050" cy="533400"/>
          </a:xfrm>
          <a:prstGeom prst="rect">
            <a:avLst/>
          </a:prstGeom>
          <a:noFill/>
          <a:ln w="9525">
            <a:noFill/>
            <a:round/>
            <a:headEnd/>
            <a:tailEnd/>
          </a:ln>
        </p:spPr>
        <p:txBody>
          <a:bodyPr lIns="90000" tIns="46800" rIns="90000" bIns="46800"/>
          <a:lstStyle/>
          <a:p>
            <a:pPr marL="342900" indent="-339725" eaLnBrk="1" hangingPunct="1">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GPS water levels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 – Zoning vs. GPS Water Levels</a:t>
            </a:r>
          </a:p>
        </p:txBody>
      </p:sp>
      <p:sp>
        <p:nvSpPr>
          <p:cNvPr id="16387" name="Text Box 2"/>
          <p:cNvSpPr txBox="1">
            <a:spLocks noChangeArrowheads="1"/>
          </p:cNvSpPr>
          <p:nvPr/>
        </p:nvSpPr>
        <p:spPr bwMode="auto">
          <a:xfrm>
            <a:off x="287338" y="4324350"/>
            <a:ext cx="8077200" cy="1109663"/>
          </a:xfrm>
          <a:prstGeom prst="rect">
            <a:avLst/>
          </a:prstGeom>
          <a:noFill/>
          <a:ln w="9525">
            <a:noFill/>
            <a:round/>
            <a:headEnd/>
            <a:tailEnd/>
          </a:ln>
        </p:spPr>
        <p:txBody>
          <a:bodyPr/>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Reduction of uncertainty achieved through the</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use of GPS water levels.</a:t>
            </a:r>
          </a:p>
        </p:txBody>
      </p:sp>
      <p:pic>
        <p:nvPicPr>
          <p:cNvPr id="16388" name="Picture 3"/>
          <p:cNvPicPr>
            <a:picLocks noChangeAspect="1" noChangeArrowheads="1"/>
          </p:cNvPicPr>
          <p:nvPr/>
        </p:nvPicPr>
        <p:blipFill>
          <a:blip r:embed="rId3" cstate="email"/>
          <a:srcRect/>
          <a:stretch>
            <a:fillRect/>
          </a:stretch>
        </p:blipFill>
        <p:spPr bwMode="auto">
          <a:xfrm>
            <a:off x="385763" y="1176338"/>
            <a:ext cx="8389937" cy="2657475"/>
          </a:xfrm>
          <a:prstGeom prst="rect">
            <a:avLst/>
          </a:prstGeom>
          <a:noFill/>
          <a:ln w="9525">
            <a:noFill/>
            <a:round/>
            <a:headEnd/>
            <a:tailEnd/>
          </a:ln>
        </p:spPr>
      </p:pic>
      <p:sp>
        <p:nvSpPr>
          <p:cNvPr id="17412" name="Oval 4"/>
          <p:cNvSpPr>
            <a:spLocks noChangeArrowheads="1"/>
          </p:cNvSpPr>
          <p:nvPr/>
        </p:nvSpPr>
        <p:spPr bwMode="auto">
          <a:xfrm>
            <a:off x="2933700" y="2381250"/>
            <a:ext cx="1352550" cy="685800"/>
          </a:xfrm>
          <a:prstGeom prst="ellipse">
            <a:avLst/>
          </a:prstGeom>
          <a:noFill/>
          <a:ln w="9360">
            <a:solidFill>
              <a:srgbClr val="FF0000"/>
            </a:solidFill>
            <a:miter lim="800000"/>
            <a:headEnd/>
            <a:tailEnd/>
          </a:ln>
          <a:effectLst>
            <a:outerShdw dist="17819" dir="2700000" algn="ctr" rotWithShape="0">
              <a:srgbClr val="99CC00"/>
            </a:outerShdw>
          </a:effectLst>
        </p:spPr>
        <p:txBody>
          <a:bodyPr wrap="none" anchor="ctr"/>
          <a:lstStyle/>
          <a:p>
            <a:pP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additive="repl">
                                        <p:cTn id="6" dur="1" fill="hold">
                                          <p:stCondLst>
                                            <p:cond delay="0"/>
                                          </p:stCondLst>
                                        </p:cTn>
                                        <p:tgtEl>
                                          <p:spTgt spid="17412"/>
                                        </p:tgtEl>
                                        <p:attrNameLst>
                                          <p:attrName>style.visibility</p:attrName>
                                        </p:attrNameLst>
                                      </p:cBhvr>
                                      <p:to>
                                        <p:strVal val="visible"/>
                                      </p:to>
                                    </p:set>
                                    <p:anim calcmode="lin" valueType="num">
                                      <p:cBhvr additive="repl">
                                        <p:cTn id="7" dur="500" fill="hold"/>
                                        <p:tgtEl>
                                          <p:spTgt spid="17412"/>
                                        </p:tgtEl>
                                        <p:attrNameLst>
                                          <p:attrName>ppt_x</p:attrName>
                                        </p:attrNameLst>
                                      </p:cBhvr>
                                      <p:tavLst>
                                        <p:tav tm="100000">
                                          <p:val>
                                            <p:strVal val="0-#ppt_w/2"/>
                                          </p:val>
                                        </p:tav>
                                        <p:tav>
                                          <p:val>
                                            <p:strVal val="#ppt_x"/>
                                          </p:val>
                                        </p:tav>
                                      </p:tavLst>
                                    </p:anim>
                                    <p:anim calcmode="lin" valueType="num">
                                      <p:cBhvr additive="repl">
                                        <p:cTn id="8" dur="500" fill="hold"/>
                                        <p:tgtEl>
                                          <p:spTgt spid="1741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0" y="0"/>
            <a:ext cx="9144000" cy="6858000"/>
          </a:xfrm>
          <a:prstGeom prst="rect">
            <a:avLst/>
          </a:prstGeom>
          <a:noFill/>
          <a:ln w="9525">
            <a:noFill/>
            <a:round/>
            <a:headEnd/>
            <a:tailEnd/>
          </a:ln>
        </p:spPr>
        <p:txBody>
          <a:bodyPr wrap="none" anchor="ctr"/>
          <a:lstStyle/>
          <a:p>
            <a:endParaRPr lang="en-US"/>
          </a:p>
        </p:txBody>
      </p:sp>
      <p:sp>
        <p:nvSpPr>
          <p:cNvPr id="17411" name="Text Box 2"/>
          <p:cNvSpPr txBox="1">
            <a:spLocks noChangeArrowheads="1"/>
          </p:cNvSpPr>
          <p:nvPr/>
        </p:nvSpPr>
        <p:spPr bwMode="auto">
          <a:xfrm>
            <a:off x="152400" y="244475"/>
            <a:ext cx="8763000" cy="457200"/>
          </a:xfrm>
          <a:prstGeom prst="rect">
            <a:avLst/>
          </a:prstGeom>
          <a:noFill/>
          <a:ln w="9525">
            <a:noFill/>
            <a:round/>
            <a:headEnd/>
            <a:tailEnd/>
          </a:ln>
        </p:spPr>
        <p:txBody>
          <a:bodyPr lIns="90000" tIns="46800" rIns="90000" bIns="46800"/>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Survey of the Lower Columbia and Willamette</a:t>
            </a:r>
          </a:p>
        </p:txBody>
      </p:sp>
      <p:pic>
        <p:nvPicPr>
          <p:cNvPr id="17412" name="Picture 3"/>
          <p:cNvPicPr>
            <a:picLocks noChangeAspect="1" noChangeArrowheads="1"/>
          </p:cNvPicPr>
          <p:nvPr/>
        </p:nvPicPr>
        <p:blipFill>
          <a:blip r:embed="rId3" cstate="email"/>
          <a:srcRect/>
          <a:stretch>
            <a:fillRect/>
          </a:stretch>
        </p:blipFill>
        <p:spPr bwMode="auto">
          <a:xfrm>
            <a:off x="0" y="881063"/>
            <a:ext cx="9151938" cy="5067300"/>
          </a:xfrm>
          <a:prstGeom prst="rect">
            <a:avLst/>
          </a:prstGeom>
          <a:noFill/>
          <a:ln w="9525">
            <a:noFill/>
            <a:round/>
            <a:headEnd/>
            <a:tailEnd/>
          </a:ln>
        </p:spPr>
      </p:pic>
      <p:sp>
        <p:nvSpPr>
          <p:cNvPr id="18436" name="Text Box 4"/>
          <p:cNvSpPr txBox="1">
            <a:spLocks noChangeArrowheads="1"/>
          </p:cNvSpPr>
          <p:nvPr/>
        </p:nvSpPr>
        <p:spPr bwMode="auto">
          <a:xfrm>
            <a:off x="196850" y="2909888"/>
            <a:ext cx="963613"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30.4</a:t>
            </a:r>
          </a:p>
        </p:txBody>
      </p:sp>
      <p:sp>
        <p:nvSpPr>
          <p:cNvPr id="18437" name="Text Box 5"/>
          <p:cNvSpPr txBox="1">
            <a:spLocks noChangeArrowheads="1"/>
          </p:cNvSpPr>
          <p:nvPr/>
        </p:nvSpPr>
        <p:spPr bwMode="auto">
          <a:xfrm>
            <a:off x="7969250" y="3505200"/>
            <a:ext cx="963613"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110</a:t>
            </a:r>
          </a:p>
        </p:txBody>
      </p:sp>
      <p:sp>
        <p:nvSpPr>
          <p:cNvPr id="18438" name="Text Box 6"/>
          <p:cNvSpPr txBox="1">
            <a:spLocks noChangeArrowheads="1"/>
          </p:cNvSpPr>
          <p:nvPr/>
        </p:nvSpPr>
        <p:spPr bwMode="auto">
          <a:xfrm>
            <a:off x="7993063" y="5097463"/>
            <a:ext cx="963612"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17</a:t>
            </a:r>
          </a:p>
        </p:txBody>
      </p:sp>
      <p:sp>
        <p:nvSpPr>
          <p:cNvPr id="17416" name="Text Box 7"/>
          <p:cNvSpPr txBox="1">
            <a:spLocks noChangeArrowheads="1"/>
          </p:cNvSpPr>
          <p:nvPr/>
        </p:nvSpPr>
        <p:spPr bwMode="auto">
          <a:xfrm>
            <a:off x="2960688" y="5083175"/>
            <a:ext cx="3086100" cy="704850"/>
          </a:xfrm>
          <a:prstGeom prst="rect">
            <a:avLst/>
          </a:prstGeom>
          <a:noFill/>
          <a:ln w="9525">
            <a:noFill/>
            <a:round/>
            <a:headEnd/>
            <a:tailEnd/>
          </a:ln>
        </p:spPr>
        <p:txBody>
          <a:bodyPr lIns="90000" tIns="46800" rIns="90000" bIns="46800"/>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000000"/>
                </a:solidFill>
              </a:rPr>
              <a:t>What did we find?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Survey of the Lower Columbia and Willamette</a:t>
            </a:r>
          </a:p>
        </p:txBody>
      </p:sp>
      <p:pic>
        <p:nvPicPr>
          <p:cNvPr id="18435" name="Picture 2"/>
          <p:cNvPicPr>
            <a:picLocks noChangeAspect="1" noChangeArrowheads="1"/>
          </p:cNvPicPr>
          <p:nvPr/>
        </p:nvPicPr>
        <p:blipFill>
          <a:blip r:embed="rId3" cstate="email"/>
          <a:srcRect/>
          <a:stretch>
            <a:fillRect/>
          </a:stretch>
        </p:blipFill>
        <p:spPr bwMode="auto">
          <a:xfrm>
            <a:off x="0" y="1952625"/>
            <a:ext cx="2339975" cy="2314575"/>
          </a:xfrm>
          <a:prstGeom prst="rect">
            <a:avLst/>
          </a:prstGeom>
          <a:noFill/>
          <a:ln w="9525">
            <a:noFill/>
            <a:round/>
            <a:headEnd/>
            <a:tailEnd/>
          </a:ln>
        </p:spPr>
      </p:pic>
      <p:pic>
        <p:nvPicPr>
          <p:cNvPr id="18436" name="Picture 3"/>
          <p:cNvPicPr>
            <a:picLocks noChangeAspect="1" noChangeArrowheads="1"/>
          </p:cNvPicPr>
          <p:nvPr/>
        </p:nvPicPr>
        <p:blipFill>
          <a:blip r:embed="rId4" cstate="email"/>
          <a:srcRect/>
          <a:stretch>
            <a:fillRect/>
          </a:stretch>
        </p:blipFill>
        <p:spPr bwMode="auto">
          <a:xfrm>
            <a:off x="6723063" y="788988"/>
            <a:ext cx="2420937" cy="2303462"/>
          </a:xfrm>
          <a:prstGeom prst="rect">
            <a:avLst/>
          </a:prstGeom>
          <a:noFill/>
          <a:ln w="9525">
            <a:noFill/>
            <a:round/>
            <a:headEnd/>
            <a:tailEnd/>
          </a:ln>
        </p:spPr>
      </p:pic>
      <p:pic>
        <p:nvPicPr>
          <p:cNvPr id="18437" name="Picture 4"/>
          <p:cNvPicPr>
            <a:picLocks noChangeAspect="1" noChangeArrowheads="1"/>
          </p:cNvPicPr>
          <p:nvPr/>
        </p:nvPicPr>
        <p:blipFill>
          <a:blip r:embed="rId5" cstate="email"/>
          <a:srcRect/>
          <a:stretch>
            <a:fillRect/>
          </a:stretch>
        </p:blipFill>
        <p:spPr bwMode="auto">
          <a:xfrm>
            <a:off x="3749675" y="3090863"/>
            <a:ext cx="2990850" cy="2790825"/>
          </a:xfrm>
          <a:prstGeom prst="rect">
            <a:avLst/>
          </a:prstGeom>
          <a:noFill/>
          <a:ln w="9525">
            <a:noFill/>
            <a:round/>
            <a:headEnd/>
            <a:tailEnd/>
          </a:ln>
        </p:spPr>
      </p:pic>
      <p:pic>
        <p:nvPicPr>
          <p:cNvPr id="18438" name="Picture 5"/>
          <p:cNvPicPr>
            <a:picLocks noChangeAspect="1" noChangeArrowheads="1"/>
          </p:cNvPicPr>
          <p:nvPr/>
        </p:nvPicPr>
        <p:blipFill>
          <a:blip r:embed="rId6" cstate="email"/>
          <a:srcRect/>
          <a:stretch>
            <a:fillRect/>
          </a:stretch>
        </p:blipFill>
        <p:spPr bwMode="auto">
          <a:xfrm>
            <a:off x="6759575" y="3263900"/>
            <a:ext cx="2320925" cy="2001838"/>
          </a:xfrm>
          <a:prstGeom prst="rect">
            <a:avLst/>
          </a:prstGeom>
          <a:noFill/>
          <a:ln w="9525">
            <a:noFill/>
            <a:round/>
            <a:headEnd/>
            <a:tailEnd/>
          </a:ln>
        </p:spPr>
      </p:pic>
      <p:pic>
        <p:nvPicPr>
          <p:cNvPr id="18439" name="Picture 6"/>
          <p:cNvPicPr>
            <a:picLocks noChangeAspect="1" noChangeArrowheads="1"/>
          </p:cNvPicPr>
          <p:nvPr/>
        </p:nvPicPr>
        <p:blipFill>
          <a:blip r:embed="rId7" cstate="email"/>
          <a:srcRect/>
          <a:stretch>
            <a:fillRect/>
          </a:stretch>
        </p:blipFill>
        <p:spPr bwMode="auto">
          <a:xfrm>
            <a:off x="2471738" y="1730375"/>
            <a:ext cx="2435225" cy="2554288"/>
          </a:xfrm>
          <a:prstGeom prst="rect">
            <a:avLst/>
          </a:prstGeom>
          <a:noFill/>
          <a:ln w="9525">
            <a:noFill/>
            <a:round/>
            <a:headEnd/>
            <a:tailEnd/>
          </a:ln>
        </p:spPr>
      </p:pic>
      <p:pic>
        <p:nvPicPr>
          <p:cNvPr id="18440" name="Picture 7"/>
          <p:cNvPicPr>
            <a:picLocks noChangeAspect="1" noChangeArrowheads="1"/>
          </p:cNvPicPr>
          <p:nvPr/>
        </p:nvPicPr>
        <p:blipFill>
          <a:blip r:embed="rId8" cstate="email"/>
          <a:srcRect/>
          <a:stretch>
            <a:fillRect/>
          </a:stretch>
        </p:blipFill>
        <p:spPr bwMode="auto">
          <a:xfrm>
            <a:off x="469900" y="3556000"/>
            <a:ext cx="2308225" cy="2362200"/>
          </a:xfrm>
          <a:prstGeom prst="rect">
            <a:avLst/>
          </a:prstGeom>
          <a:noFill/>
          <a:ln w="9525">
            <a:noFill/>
            <a:round/>
            <a:headEnd/>
            <a:tailEnd/>
          </a:ln>
        </p:spPr>
      </p:pic>
      <p:pic>
        <p:nvPicPr>
          <p:cNvPr id="18441" name="Picture 8"/>
          <p:cNvPicPr>
            <a:picLocks noChangeAspect="1" noChangeArrowheads="1"/>
          </p:cNvPicPr>
          <p:nvPr/>
        </p:nvPicPr>
        <p:blipFill>
          <a:blip r:embed="rId9" cstate="email"/>
          <a:srcRect/>
          <a:stretch>
            <a:fillRect/>
          </a:stretch>
        </p:blipFill>
        <p:spPr bwMode="auto">
          <a:xfrm>
            <a:off x="4568825" y="1216025"/>
            <a:ext cx="2330450" cy="2305050"/>
          </a:xfrm>
          <a:prstGeom prst="rect">
            <a:avLst/>
          </a:prstGeom>
          <a:noFill/>
          <a:ln w="9525">
            <a:noFill/>
            <a:round/>
            <a:headEnd/>
            <a:tailEnd/>
          </a:ln>
        </p:spPr>
      </p:pic>
      <p:sp>
        <p:nvSpPr>
          <p:cNvPr id="19465" name="Text Box 9"/>
          <p:cNvSpPr txBox="1">
            <a:spLocks noChangeArrowheads="1"/>
          </p:cNvSpPr>
          <p:nvPr/>
        </p:nvSpPr>
        <p:spPr bwMode="auto">
          <a:xfrm>
            <a:off x="17463" y="833438"/>
            <a:ext cx="7054850" cy="557212"/>
          </a:xfrm>
          <a:prstGeom prst="rect">
            <a:avLst/>
          </a:prstGeom>
          <a:noFill/>
          <a:ln w="9525">
            <a:noFill/>
            <a:round/>
            <a:headEnd/>
            <a:tailEnd/>
          </a:ln>
        </p:spPr>
        <p:txBody>
          <a:bodyPr/>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65 Uncharted Dangers to Navigation </a:t>
            </a:r>
          </a:p>
        </p:txBody>
      </p:sp>
      <p:sp>
        <p:nvSpPr>
          <p:cNvPr id="19466" name="Text Box 10"/>
          <p:cNvSpPr txBox="1">
            <a:spLocks noChangeArrowheads="1"/>
          </p:cNvSpPr>
          <p:nvPr/>
        </p:nvSpPr>
        <p:spPr bwMode="auto">
          <a:xfrm>
            <a:off x="0" y="1404938"/>
            <a:ext cx="7054850" cy="557212"/>
          </a:xfrm>
          <a:prstGeom prst="rect">
            <a:avLst/>
          </a:prstGeom>
          <a:noFill/>
          <a:ln w="9525">
            <a:noFill/>
            <a:round/>
            <a:headEnd/>
            <a:tailEnd/>
          </a:ln>
        </p:spPr>
        <p:txBody>
          <a:bodyPr lIns="90000" tIns="46800" rIns="90000" bIns="46800"/>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1400+ Significant Features</a:t>
            </a:r>
          </a:p>
        </p:txBody>
      </p:sp>
      <p:sp>
        <p:nvSpPr>
          <p:cNvPr id="19467" name="Text Box 11"/>
          <p:cNvSpPr txBox="1">
            <a:spLocks noChangeArrowheads="1"/>
          </p:cNvSpPr>
          <p:nvPr/>
        </p:nvSpPr>
        <p:spPr bwMode="auto">
          <a:xfrm>
            <a:off x="0" y="1957388"/>
            <a:ext cx="7054850" cy="557212"/>
          </a:xfrm>
          <a:prstGeom prst="rect">
            <a:avLst/>
          </a:prstGeom>
          <a:noFill/>
          <a:ln w="9525">
            <a:noFill/>
            <a:round/>
            <a:headEnd/>
            <a:tailEnd/>
          </a:ln>
        </p:spPr>
        <p:txBody>
          <a:bodyPr lIns="90000" tIns="46800" rIns="90000" bIns="46800"/>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400+ Disproved Features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9465">
                                            <p:txEl>
                                              <p:pRg st="0" end="0"/>
                                            </p:txEl>
                                          </p:spTgt>
                                        </p:tgtEl>
                                        <p:attrNameLst>
                                          <p:attrName>style.visibility</p:attrName>
                                        </p:attrNameLst>
                                      </p:cBhvr>
                                      <p:to>
                                        <p:strVal val="visible"/>
                                      </p:to>
                                    </p:set>
                                    <p:anim calcmode="lin" valueType="num">
                                      <p:cBhvr additive="repl">
                                        <p:cTn id="7" dur="500" fill="hold"/>
                                        <p:tgtEl>
                                          <p:spTgt spid="19465">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946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9466"/>
                                        </p:tgtEl>
                                        <p:attrNameLst>
                                          <p:attrName>style.visibility</p:attrName>
                                        </p:attrNameLst>
                                      </p:cBhvr>
                                      <p:to>
                                        <p:strVal val="visible"/>
                                      </p:to>
                                    </p:set>
                                    <p:anim calcmode="lin" valueType="num">
                                      <p:cBhvr additive="repl">
                                        <p:cTn id="13" dur="500" fill="hold"/>
                                        <p:tgtEl>
                                          <p:spTgt spid="19466"/>
                                        </p:tgtEl>
                                        <p:attrNameLst>
                                          <p:attrName>ppt_x</p:attrName>
                                        </p:attrNameLst>
                                      </p:cBhvr>
                                      <p:tavLst>
                                        <p:tav tm="100000">
                                          <p:val>
                                            <p:strVal val="#ppt_x"/>
                                          </p:val>
                                        </p:tav>
                                        <p:tav>
                                          <p:val>
                                            <p:strVal val="#ppt_x"/>
                                          </p:val>
                                        </p:tav>
                                      </p:tavLst>
                                    </p:anim>
                                    <p:anim calcmode="lin" valueType="num">
                                      <p:cBhvr additive="repl">
                                        <p:cTn id="14" dur="500" fill="hold"/>
                                        <p:tgtEl>
                                          <p:spTgt spid="19466"/>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9467"/>
                                        </p:tgtEl>
                                        <p:attrNameLst>
                                          <p:attrName>style.visibility</p:attrName>
                                        </p:attrNameLst>
                                      </p:cBhvr>
                                      <p:to>
                                        <p:strVal val="visible"/>
                                      </p:to>
                                    </p:set>
                                    <p:anim calcmode="lin" valueType="num">
                                      <p:cBhvr additive="repl">
                                        <p:cTn id="19" dur="500" fill="hold"/>
                                        <p:tgtEl>
                                          <p:spTgt spid="19467"/>
                                        </p:tgtEl>
                                        <p:attrNameLst>
                                          <p:attrName>ppt_x</p:attrName>
                                        </p:attrNameLst>
                                      </p:cBhvr>
                                      <p:tavLst>
                                        <p:tav tm="100000">
                                          <p:val>
                                            <p:strVal val="#ppt_x"/>
                                          </p:val>
                                        </p:tav>
                                        <p:tav>
                                          <p:val>
                                            <p:strVal val="#ppt_x"/>
                                          </p:val>
                                        </p:tav>
                                      </p:tavLst>
                                    </p:anim>
                                    <p:anim calcmode="lin" valueType="num">
                                      <p:cBhvr additive="repl">
                                        <p:cTn id="20" dur="500" fill="hold"/>
                                        <p:tgtEl>
                                          <p:spTgt spid="1946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Survey of the Lower Columbia and Willamette</a:t>
            </a:r>
          </a:p>
        </p:txBody>
      </p:sp>
      <p:sp>
        <p:nvSpPr>
          <p:cNvPr id="19459"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19460" name="Picture 3"/>
          <p:cNvPicPr>
            <a:picLocks noChangeAspect="1" noChangeArrowheads="1"/>
          </p:cNvPicPr>
          <p:nvPr/>
        </p:nvPicPr>
        <p:blipFill>
          <a:blip r:embed="rId3" cstate="email"/>
          <a:srcRect/>
          <a:stretch>
            <a:fillRect/>
          </a:stretch>
        </p:blipFill>
        <p:spPr bwMode="auto">
          <a:xfrm>
            <a:off x="41275" y="1073150"/>
            <a:ext cx="9048750" cy="4524375"/>
          </a:xfrm>
          <a:prstGeom prst="rect">
            <a:avLst/>
          </a:prstGeom>
          <a:noFill/>
          <a:ln w="9525">
            <a:noFill/>
            <a:round/>
            <a:headEnd/>
            <a:tailEnd/>
          </a:ln>
        </p:spPr>
      </p:pic>
      <p:grpSp>
        <p:nvGrpSpPr>
          <p:cNvPr id="2" name="Group 4"/>
          <p:cNvGrpSpPr>
            <a:grpSpLocks/>
          </p:cNvGrpSpPr>
          <p:nvPr/>
        </p:nvGrpSpPr>
        <p:grpSpPr bwMode="auto">
          <a:xfrm>
            <a:off x="5162550" y="3333750"/>
            <a:ext cx="3143250" cy="398463"/>
            <a:chOff x="3252" y="2100"/>
            <a:chExt cx="1980" cy="251"/>
          </a:xfrm>
        </p:grpSpPr>
        <p:cxnSp>
          <p:nvCxnSpPr>
            <p:cNvPr id="19462" name="AutoShape 5"/>
            <p:cNvCxnSpPr>
              <a:cxnSpLocks noChangeShapeType="1"/>
            </p:cNvCxnSpPr>
            <p:nvPr/>
          </p:nvCxnSpPr>
          <p:spPr bwMode="auto">
            <a:xfrm>
              <a:off x="3252" y="2328"/>
              <a:ext cx="1982" cy="24"/>
            </a:xfrm>
            <a:prstGeom prst="bentConnector3">
              <a:avLst>
                <a:gd name="adj1" fmla="val 50000"/>
              </a:avLst>
            </a:prstGeom>
            <a:noFill/>
            <a:ln w="9525">
              <a:solidFill>
                <a:srgbClr val="000000"/>
              </a:solidFill>
              <a:round/>
              <a:headEnd/>
              <a:tailEnd/>
            </a:ln>
          </p:spPr>
        </p:cxnSp>
        <p:sp>
          <p:nvSpPr>
            <p:cNvPr id="20486" name="Text Box 6"/>
            <p:cNvSpPr txBox="1">
              <a:spLocks noChangeArrowheads="1"/>
            </p:cNvSpPr>
            <p:nvPr/>
          </p:nvSpPr>
          <p:spPr bwMode="auto">
            <a:xfrm>
              <a:off x="3684" y="2100"/>
              <a:ext cx="828" cy="251"/>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0000"/>
                  </a:solidFill>
                  <a:effectLst>
                    <a:outerShdw blurRad="38100" dist="38100" dir="2700000" algn="tl">
                      <a:srgbClr val="FFFFFF"/>
                    </a:outerShdw>
                  </a:effectLst>
                </a:rPr>
                <a:t>0.5 miles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checkerboard(across)">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Survey of the Lower Columbia and Willamette</a:t>
            </a:r>
          </a:p>
        </p:txBody>
      </p:sp>
      <p:sp>
        <p:nvSpPr>
          <p:cNvPr id="20483"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0484" name="Picture 3"/>
          <p:cNvPicPr>
            <a:picLocks noChangeAspect="1" noChangeArrowheads="1"/>
          </p:cNvPicPr>
          <p:nvPr/>
        </p:nvPicPr>
        <p:blipFill>
          <a:blip r:embed="rId3" cstate="email"/>
          <a:srcRect/>
          <a:stretch>
            <a:fillRect/>
          </a:stretch>
        </p:blipFill>
        <p:spPr bwMode="auto">
          <a:xfrm>
            <a:off x="52388" y="1131888"/>
            <a:ext cx="9039225" cy="4552950"/>
          </a:xfrm>
          <a:prstGeom prst="rect">
            <a:avLst/>
          </a:prstGeom>
          <a:noFill/>
          <a:ln w="9525">
            <a:noFill/>
            <a:round/>
            <a:headEnd/>
            <a:tailEnd/>
          </a:ln>
        </p:spPr>
      </p:pic>
      <p:sp>
        <p:nvSpPr>
          <p:cNvPr id="21508" name="Oval 4"/>
          <p:cNvSpPr>
            <a:spLocks noChangeArrowheads="1"/>
          </p:cNvSpPr>
          <p:nvPr/>
        </p:nvSpPr>
        <p:spPr bwMode="auto">
          <a:xfrm>
            <a:off x="2152650" y="1504950"/>
            <a:ext cx="1066800" cy="1104900"/>
          </a:xfrm>
          <a:prstGeom prst="ellipse">
            <a:avLst/>
          </a:prstGeom>
          <a:noFill/>
          <a:ln w="9360">
            <a:solidFill>
              <a:srgbClr val="FF0000"/>
            </a:solidFill>
            <a:miter lim="800000"/>
            <a:headEnd/>
            <a:tailEnd/>
          </a:ln>
          <a:effectLst>
            <a:outerShdw dist="17819" dir="2700000" algn="ctr" rotWithShape="0">
              <a:srgbClr val="99CC00"/>
            </a:outerShdw>
          </a:effectLst>
        </p:spPr>
        <p:txBody>
          <a:bodyPr wrap="none" anchor="ctr"/>
          <a:lstStyle/>
          <a:p>
            <a:pPr>
              <a:defRPr/>
            </a:pPr>
            <a:endParaRPr lang="en-US"/>
          </a:p>
        </p:txBody>
      </p:sp>
      <p:sp>
        <p:nvSpPr>
          <p:cNvPr id="21509" name="Oval 5"/>
          <p:cNvSpPr>
            <a:spLocks noChangeArrowheads="1"/>
          </p:cNvSpPr>
          <p:nvPr/>
        </p:nvSpPr>
        <p:spPr bwMode="auto">
          <a:xfrm>
            <a:off x="3219450" y="3028950"/>
            <a:ext cx="1066800" cy="1104900"/>
          </a:xfrm>
          <a:prstGeom prst="ellipse">
            <a:avLst/>
          </a:prstGeom>
          <a:noFill/>
          <a:ln w="9360">
            <a:solidFill>
              <a:srgbClr val="FF0000"/>
            </a:solidFill>
            <a:miter lim="800000"/>
            <a:headEnd/>
            <a:tailEnd/>
          </a:ln>
          <a:effectLst>
            <a:outerShdw dist="17819" dir="2700000" algn="ctr" rotWithShape="0">
              <a:srgbClr val="99CC00"/>
            </a:outerShdw>
          </a:effectLst>
        </p:spPr>
        <p:txBody>
          <a:bodyPr wrap="none" anchor="ctr"/>
          <a:lstStyle/>
          <a:p>
            <a:pP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additive="repl">
                                        <p:cTn id="6" dur="1" fill="hold">
                                          <p:stCondLst>
                                            <p:cond delay="0"/>
                                          </p:stCondLst>
                                        </p:cTn>
                                        <p:tgtEl>
                                          <p:spTgt spid="21508"/>
                                        </p:tgtEl>
                                        <p:attrNameLst>
                                          <p:attrName>style.visibility</p:attrName>
                                        </p:attrNameLst>
                                      </p:cBhvr>
                                      <p:to>
                                        <p:strVal val="visible"/>
                                      </p:to>
                                    </p:set>
                                    <p:anim calcmode="lin" valueType="num">
                                      <p:cBhvr additive="repl">
                                        <p:cTn id="7" dur="500" fill="hold"/>
                                        <p:tgtEl>
                                          <p:spTgt spid="21508"/>
                                        </p:tgtEl>
                                        <p:attrNameLst>
                                          <p:attrName>ppt_x</p:attrName>
                                        </p:attrNameLst>
                                      </p:cBhvr>
                                      <p:tavLst>
                                        <p:tav tm="100000">
                                          <p:val>
                                            <p:strVal val="0-#ppt_w/2"/>
                                          </p:val>
                                        </p:tav>
                                        <p:tav>
                                          <p:val>
                                            <p:strVal val="#ppt_x"/>
                                          </p:val>
                                        </p:tav>
                                      </p:tavLst>
                                    </p:anim>
                                    <p:anim calcmode="lin" valueType="num">
                                      <p:cBhvr additive="repl">
                                        <p:cTn id="8" dur="500" fill="hold"/>
                                        <p:tgtEl>
                                          <p:spTgt spid="21508"/>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additive="repl">
                                        <p:cTn id="12" dur="1" fill="hold">
                                          <p:stCondLst>
                                            <p:cond delay="0"/>
                                          </p:stCondLst>
                                        </p:cTn>
                                        <p:tgtEl>
                                          <p:spTgt spid="21509"/>
                                        </p:tgtEl>
                                        <p:attrNameLst>
                                          <p:attrName>style.visibility</p:attrName>
                                        </p:attrNameLst>
                                      </p:cBhvr>
                                      <p:to>
                                        <p:strVal val="visible"/>
                                      </p:to>
                                    </p:set>
                                    <p:anim calcmode="lin" valueType="num">
                                      <p:cBhvr additive="repl">
                                        <p:cTn id="13" dur="500" fill="hold"/>
                                        <p:tgtEl>
                                          <p:spTgt spid="21509"/>
                                        </p:tgtEl>
                                        <p:attrNameLst>
                                          <p:attrName>ppt_x</p:attrName>
                                        </p:attrNameLst>
                                      </p:cBhvr>
                                      <p:tavLst>
                                        <p:tav tm="100000">
                                          <p:val>
                                            <p:strVal val="1+#ppt_w/2"/>
                                          </p:val>
                                        </p:tav>
                                        <p:tav>
                                          <p:val>
                                            <p:strVal val="#ppt_x"/>
                                          </p:val>
                                        </p:tav>
                                      </p:tavLst>
                                    </p:anim>
                                    <p:anim calcmode="lin" valueType="num">
                                      <p:cBhvr additive="repl">
                                        <p:cTn id="14" dur="500" fill="hold"/>
                                        <p:tgtEl>
                                          <p:spTgt spid="21509"/>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P spid="2150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noFill/>
          <a:ln w="9525">
            <a:noFill/>
            <a:round/>
            <a:headEnd/>
            <a:tailEnd/>
          </a:ln>
        </p:spPr>
        <p:txBody>
          <a:bodyPr wrap="none" anchor="ctr"/>
          <a:lstStyle/>
          <a:p>
            <a:endParaRPr lang="en-US"/>
          </a:p>
        </p:txBody>
      </p:sp>
      <p:pic>
        <p:nvPicPr>
          <p:cNvPr id="3075" name="Picture 2"/>
          <p:cNvPicPr>
            <a:picLocks noChangeAspect="1" noChangeArrowheads="1"/>
          </p:cNvPicPr>
          <p:nvPr/>
        </p:nvPicPr>
        <p:blipFill>
          <a:blip r:embed="rId3" cstate="email"/>
          <a:srcRect/>
          <a:stretch>
            <a:fillRect/>
          </a:stretch>
        </p:blipFill>
        <p:spPr bwMode="auto">
          <a:xfrm>
            <a:off x="274638" y="766763"/>
            <a:ext cx="8583612" cy="5334000"/>
          </a:xfrm>
          <a:prstGeom prst="rect">
            <a:avLst/>
          </a:prstGeom>
          <a:noFill/>
          <a:ln w="9525">
            <a:noFill/>
            <a:round/>
            <a:headEnd/>
            <a:tailEnd/>
          </a:ln>
        </p:spPr>
      </p:pic>
      <p:sp>
        <p:nvSpPr>
          <p:cNvPr id="3076" name="Text Box 3"/>
          <p:cNvSpPr txBox="1">
            <a:spLocks noChangeArrowheads="1"/>
          </p:cNvSpPr>
          <p:nvPr/>
        </p:nvSpPr>
        <p:spPr bwMode="auto">
          <a:xfrm>
            <a:off x="152400" y="244475"/>
            <a:ext cx="8763000" cy="457200"/>
          </a:xfrm>
          <a:prstGeom prst="rect">
            <a:avLst/>
          </a:prstGeom>
          <a:noFill/>
          <a:ln w="9525">
            <a:noFill/>
            <a:round/>
            <a:headEnd/>
            <a:tailEnd/>
          </a:ln>
        </p:spPr>
        <p:txBody>
          <a:bodyPr lIns="90000" tIns="46800" rIns="90000" bIns="46800"/>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Broughton’s Survey of the Columbia River in 1792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Charting Survey for NOAA on the Lower Columbia</a:t>
            </a:r>
          </a:p>
        </p:txBody>
      </p:sp>
      <p:sp>
        <p:nvSpPr>
          <p:cNvPr id="21507" name="Text Box 2"/>
          <p:cNvSpPr txBox="1">
            <a:spLocks noChangeArrowheads="1"/>
          </p:cNvSpPr>
          <p:nvPr/>
        </p:nvSpPr>
        <p:spPr bwMode="auto">
          <a:xfrm>
            <a:off x="152400" y="4994275"/>
            <a:ext cx="8804275" cy="1025525"/>
          </a:xfrm>
          <a:prstGeom prst="rect">
            <a:avLst/>
          </a:prstGeom>
          <a:noFill/>
          <a:ln w="9525">
            <a:noFill/>
            <a:round/>
            <a:headEnd/>
            <a:tailEnd/>
          </a:ln>
        </p:spPr>
        <p:txBody>
          <a:bodyPr/>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Insert sample DtoNs and hazards – see Kathleen</a:t>
            </a:r>
          </a:p>
        </p:txBody>
      </p:sp>
      <p:pic>
        <p:nvPicPr>
          <p:cNvPr id="21508" name="Picture 3"/>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round/>
            <a:headEnd/>
            <a:tailEnd/>
          </a:ln>
        </p:spPr>
      </p:pic>
      <p:sp>
        <p:nvSpPr>
          <p:cNvPr id="22532" name="Text Box 4"/>
          <p:cNvSpPr txBox="1">
            <a:spLocks noChangeArrowheads="1"/>
          </p:cNvSpPr>
          <p:nvPr/>
        </p:nvSpPr>
        <p:spPr bwMode="auto">
          <a:xfrm>
            <a:off x="-342900" y="762000"/>
            <a:ext cx="3168650" cy="428625"/>
          </a:xfrm>
          <a:prstGeom prst="rect">
            <a:avLst/>
          </a:prstGeom>
          <a:noFill/>
          <a:ln w="9525">
            <a:noFill/>
            <a:round/>
            <a:headEnd/>
            <a:tailEnd/>
          </a:ln>
          <a:effectLst/>
        </p:spPr>
        <p:txBody>
          <a:bodyPr wrap="none" lIns="90000" tIns="46800" rIns="90000" bIns="46800">
            <a:spAutoFit/>
          </a:bodyPr>
          <a:lstStyle/>
          <a:p>
            <a:pPr marL="342900" indent="-339725" algn="ctr" eaLnBrk="1" hangingPunct="1">
              <a:lnSpc>
                <a:spcPct val="110000"/>
              </a:lnSpc>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b="1">
                <a:solidFill>
                  <a:srgbClr val="FF0000"/>
                </a:solidFill>
                <a:effectLst>
                  <a:outerShdw blurRad="38100" dist="38100" dir="2700000" algn="tl">
                    <a:srgbClr val="FFFFFF"/>
                  </a:outerShdw>
                </a:effectLst>
              </a:rPr>
              <a:t>Ross Island Bridge</a:t>
            </a:r>
          </a:p>
        </p:txBody>
      </p:sp>
      <p:sp>
        <p:nvSpPr>
          <p:cNvPr id="22533" name="Text Box 5"/>
          <p:cNvSpPr txBox="1">
            <a:spLocks noChangeArrowheads="1"/>
          </p:cNvSpPr>
          <p:nvPr/>
        </p:nvSpPr>
        <p:spPr bwMode="auto">
          <a:xfrm>
            <a:off x="6629400" y="2209800"/>
            <a:ext cx="2109788" cy="428625"/>
          </a:xfrm>
          <a:prstGeom prst="rect">
            <a:avLst/>
          </a:prstGeom>
          <a:solidFill>
            <a:srgbClr val="99CCFF"/>
          </a:solidFill>
          <a:ln w="9525">
            <a:noFill/>
            <a:round/>
            <a:headEnd/>
            <a:tailEnd/>
          </a:ln>
          <a:effectLst/>
        </p:spPr>
        <p:txBody>
          <a:bodyPr lIns="90000" tIns="46800" rIns="90000" bIns="46800">
            <a:spAutoFit/>
          </a:bodyPr>
          <a:lstStyle/>
          <a:p>
            <a:pPr marL="342900" indent="-339725" algn="ctr" eaLnBrk="1" hangingPunct="1">
              <a:lnSpc>
                <a:spcPct val="110000"/>
              </a:lnSpc>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b="1">
                <a:solidFill>
                  <a:srgbClr val="FF0000"/>
                </a:solidFill>
                <a:effectLst>
                  <a:outerShdw blurRad="38100" dist="38100" dir="2700000" algn="tl">
                    <a:srgbClr val="000000"/>
                  </a:outerShdw>
                </a:effectLst>
              </a:rPr>
              <a:t>Sunken Barge</a:t>
            </a:r>
          </a:p>
        </p:txBody>
      </p:sp>
      <p:sp>
        <p:nvSpPr>
          <p:cNvPr id="21511" name="Line 6"/>
          <p:cNvSpPr>
            <a:spLocks noChangeShapeType="1"/>
          </p:cNvSpPr>
          <p:nvPr/>
        </p:nvSpPr>
        <p:spPr bwMode="auto">
          <a:xfrm flipH="1" flipV="1">
            <a:off x="6092825" y="2054225"/>
            <a:ext cx="615950" cy="387350"/>
          </a:xfrm>
          <a:prstGeom prst="line">
            <a:avLst/>
          </a:prstGeom>
          <a:noFill/>
          <a:ln w="38160">
            <a:solidFill>
              <a:srgbClr val="FF0000"/>
            </a:solidFill>
            <a:miter lim="800000"/>
            <a:headEnd/>
            <a:tailEnd type="triangle" w="med" len="med"/>
          </a:ln>
        </p:spPr>
        <p:txBody>
          <a:bodyPr/>
          <a:lstStyle/>
          <a:p>
            <a:endParaRPr lang="en-US"/>
          </a:p>
        </p:txBody>
      </p:sp>
      <p:sp>
        <p:nvSpPr>
          <p:cNvPr id="21512" name="Line 7"/>
          <p:cNvSpPr>
            <a:spLocks noChangeShapeType="1"/>
          </p:cNvSpPr>
          <p:nvPr/>
        </p:nvSpPr>
        <p:spPr bwMode="auto">
          <a:xfrm flipH="1">
            <a:off x="5788025" y="2514600"/>
            <a:ext cx="920750" cy="533400"/>
          </a:xfrm>
          <a:prstGeom prst="line">
            <a:avLst/>
          </a:prstGeom>
          <a:noFill/>
          <a:ln w="38160">
            <a:solidFill>
              <a:srgbClr val="FF0000"/>
            </a:solidFill>
            <a:miter lim="800000"/>
            <a:headEnd/>
            <a:tailEnd type="triangle" w="med" len="med"/>
          </a:ln>
        </p:spPr>
        <p:txBody>
          <a:bodyPr/>
          <a:lstStyle/>
          <a:p>
            <a:endParaRPr lang="en-US"/>
          </a:p>
        </p:txBody>
      </p:sp>
      <p:sp>
        <p:nvSpPr>
          <p:cNvPr id="22536" name="Text Box 8"/>
          <p:cNvSpPr txBox="1">
            <a:spLocks noChangeArrowheads="1"/>
          </p:cNvSpPr>
          <p:nvPr/>
        </p:nvSpPr>
        <p:spPr bwMode="auto">
          <a:xfrm>
            <a:off x="-341313" y="5486400"/>
            <a:ext cx="3011488" cy="428625"/>
          </a:xfrm>
          <a:prstGeom prst="rect">
            <a:avLst/>
          </a:prstGeom>
          <a:noFill/>
          <a:ln w="9525">
            <a:noFill/>
            <a:round/>
            <a:headEnd/>
            <a:tailEnd/>
          </a:ln>
          <a:effectLst/>
        </p:spPr>
        <p:txBody>
          <a:bodyPr wrap="none" lIns="90000" tIns="46800" rIns="90000" bIns="46800">
            <a:spAutoFit/>
          </a:bodyPr>
          <a:lstStyle/>
          <a:p>
            <a:pPr marL="342900" indent="-339725" algn="ctr" eaLnBrk="1" hangingPunct="1">
              <a:lnSpc>
                <a:spcPct val="110000"/>
              </a:lnSpc>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b="1">
                <a:solidFill>
                  <a:srgbClr val="FF0000"/>
                </a:solidFill>
                <a:effectLst>
                  <a:outerShdw blurRad="38100" dist="38100" dir="2700000" algn="tl">
                    <a:srgbClr val="FFFFFF"/>
                  </a:outerShdw>
                </a:effectLst>
              </a:rPr>
              <a:t>Submerged Pipes</a:t>
            </a:r>
          </a:p>
        </p:txBody>
      </p:sp>
      <p:sp>
        <p:nvSpPr>
          <p:cNvPr id="22537" name="Text Box 9"/>
          <p:cNvSpPr txBox="1">
            <a:spLocks noChangeArrowheads="1"/>
          </p:cNvSpPr>
          <p:nvPr/>
        </p:nvSpPr>
        <p:spPr bwMode="auto">
          <a:xfrm>
            <a:off x="0" y="6248400"/>
            <a:ext cx="2743200" cy="428625"/>
          </a:xfrm>
          <a:prstGeom prst="rect">
            <a:avLst/>
          </a:prstGeom>
          <a:noFill/>
          <a:ln w="9525">
            <a:noFill/>
            <a:round/>
            <a:headEnd/>
            <a:tailEnd/>
          </a:ln>
          <a:effectLst/>
        </p:spPr>
        <p:txBody>
          <a:bodyPr lIns="90000" tIns="46800" rIns="90000" bIns="46800">
            <a:spAutoFit/>
          </a:bodyPr>
          <a:lstStyle/>
          <a:p>
            <a:pPr marL="342900" indent="-339725" algn="ctr" eaLnBrk="1" hangingPunct="1">
              <a:lnSpc>
                <a:spcPct val="110000"/>
              </a:lnSpc>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pPr>
            <a:r>
              <a:rPr lang="en-US" b="1">
                <a:solidFill>
                  <a:srgbClr val="FF0000"/>
                </a:solidFill>
                <a:effectLst>
                  <a:outerShdw blurRad="38100" dist="38100" dir="2700000" algn="tl">
                    <a:srgbClr val="FFFFFF"/>
                  </a:outerShdw>
                </a:effectLst>
              </a:rPr>
              <a:t>Submerged Sail Boat</a:t>
            </a:r>
          </a:p>
        </p:txBody>
      </p:sp>
      <p:sp>
        <p:nvSpPr>
          <p:cNvPr id="21515" name="Line 10"/>
          <p:cNvSpPr>
            <a:spLocks noChangeShapeType="1"/>
          </p:cNvSpPr>
          <p:nvPr/>
        </p:nvSpPr>
        <p:spPr bwMode="auto">
          <a:xfrm>
            <a:off x="2286000" y="5791200"/>
            <a:ext cx="533400" cy="152400"/>
          </a:xfrm>
          <a:prstGeom prst="line">
            <a:avLst/>
          </a:prstGeom>
          <a:noFill/>
          <a:ln w="38160">
            <a:solidFill>
              <a:srgbClr val="FF0000"/>
            </a:solidFill>
            <a:miter lim="800000"/>
            <a:headEnd/>
            <a:tailEnd type="triangle" w="med" len="med"/>
          </a:ln>
        </p:spPr>
        <p:txBody>
          <a:bodyPr/>
          <a:lstStyle/>
          <a:p>
            <a:endParaRPr lang="en-US"/>
          </a:p>
        </p:txBody>
      </p:sp>
      <p:sp>
        <p:nvSpPr>
          <p:cNvPr id="21516" name="Line 11"/>
          <p:cNvSpPr>
            <a:spLocks noChangeShapeType="1"/>
          </p:cNvSpPr>
          <p:nvPr/>
        </p:nvSpPr>
        <p:spPr bwMode="auto">
          <a:xfrm flipV="1">
            <a:off x="2743200" y="6016625"/>
            <a:ext cx="609600" cy="463550"/>
          </a:xfrm>
          <a:prstGeom prst="line">
            <a:avLst/>
          </a:prstGeom>
          <a:noFill/>
          <a:ln w="38160">
            <a:solidFill>
              <a:srgbClr val="FF0000"/>
            </a:solidFill>
            <a:miter lim="800000"/>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Charting Survey for NOAA on the Lower Columbia</a:t>
            </a:r>
          </a:p>
        </p:txBody>
      </p:sp>
      <p:sp>
        <p:nvSpPr>
          <p:cNvPr id="22531"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2532" name="Picture 3"/>
          <p:cNvPicPr>
            <a:picLocks noChangeAspect="1" noChangeArrowheads="1"/>
          </p:cNvPicPr>
          <p:nvPr/>
        </p:nvPicPr>
        <p:blipFill>
          <a:blip r:embed="rId3" cstate="email"/>
          <a:srcRect/>
          <a:stretch>
            <a:fillRect/>
          </a:stretch>
        </p:blipFill>
        <p:spPr bwMode="auto">
          <a:xfrm>
            <a:off x="0" y="0"/>
            <a:ext cx="9144000" cy="6892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 – Interagency Use</a:t>
            </a:r>
          </a:p>
        </p:txBody>
      </p:sp>
      <p:sp>
        <p:nvSpPr>
          <p:cNvPr id="23555" name="Text Box 2"/>
          <p:cNvSpPr txBox="1">
            <a:spLocks noChangeArrowheads="1"/>
          </p:cNvSpPr>
          <p:nvPr/>
        </p:nvSpPr>
        <p:spPr bwMode="auto">
          <a:xfrm>
            <a:off x="152400" y="914400"/>
            <a:ext cx="8804275" cy="4994275"/>
          </a:xfrm>
          <a:prstGeom prst="rect">
            <a:avLst/>
          </a:prstGeom>
          <a:noFill/>
          <a:ln w="9525">
            <a:noFill/>
            <a:round/>
            <a:headEnd/>
            <a:tailEnd/>
          </a:ln>
        </p:spPr>
        <p:txBody>
          <a:bodyPr/>
          <a:lstStyle/>
          <a:p>
            <a:pPr marL="342900" indent="-339725" algn="ctr">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800" i="1">
              <a:solidFill>
                <a:srgbClr val="EAEAEA"/>
              </a:solidFill>
            </a:endParaRPr>
          </a:p>
          <a:p>
            <a:pPr marL="342900" indent="-339725" algn="ctr">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i="1">
                <a:solidFill>
                  <a:srgbClr val="EAEAEA"/>
                </a:solidFill>
              </a:rPr>
              <a:t>“Map Once…Use Many Times”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24579" name="Text Box 2"/>
          <p:cNvSpPr txBox="1">
            <a:spLocks noChangeArrowheads="1"/>
          </p:cNvSpPr>
          <p:nvPr/>
        </p:nvSpPr>
        <p:spPr bwMode="auto">
          <a:xfrm>
            <a:off x="152400" y="4079875"/>
            <a:ext cx="8804275" cy="1828800"/>
          </a:xfrm>
          <a:prstGeom prst="rect">
            <a:avLst/>
          </a:prstGeom>
          <a:noFill/>
          <a:ln w="9525">
            <a:noFill/>
            <a:round/>
            <a:headEnd/>
            <a:tailEnd/>
          </a:ln>
        </p:spPr>
        <p:txBody>
          <a:bodyPr wrap="none" anchor="ctr"/>
          <a:lstStyle/>
          <a:p>
            <a:endParaRPr lang="en-US"/>
          </a:p>
        </p:txBody>
      </p:sp>
      <p:pic>
        <p:nvPicPr>
          <p:cNvPr id="24580" name="Picture 3"/>
          <p:cNvPicPr>
            <a:picLocks noChangeAspect="1" noChangeArrowheads="1"/>
          </p:cNvPicPr>
          <p:nvPr/>
        </p:nvPicPr>
        <p:blipFill>
          <a:blip r:embed="rId3" cstate="email"/>
          <a:srcRect/>
          <a:stretch>
            <a:fillRect/>
          </a:stretch>
        </p:blipFill>
        <p:spPr bwMode="auto">
          <a:xfrm>
            <a:off x="727075" y="793750"/>
            <a:ext cx="7788275" cy="52959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25603" name="Text Box 2"/>
          <p:cNvSpPr txBox="1">
            <a:spLocks noChangeArrowheads="1"/>
          </p:cNvSpPr>
          <p:nvPr/>
        </p:nvSpPr>
        <p:spPr bwMode="auto">
          <a:xfrm>
            <a:off x="152400" y="874713"/>
            <a:ext cx="5835650" cy="5145087"/>
          </a:xfrm>
          <a:prstGeom prst="rect">
            <a:avLst/>
          </a:prstGeom>
          <a:noFill/>
          <a:ln w="9525">
            <a:noFill/>
            <a:round/>
            <a:headEnd/>
            <a:tailEnd/>
          </a:ln>
        </p:spPr>
        <p:txBody>
          <a:bodyPr/>
          <a:lstStyle/>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800">
              <a:solidFill>
                <a:srgbClr val="EAEAEA"/>
              </a:solidFill>
            </a:endParaRP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2010 – LCREP singlebeam</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2009 – USACE singlebeam</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2009 – NOAA multibeam</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1988-2007 – Various USACE</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1851-2003 – Historic NOAA </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(1935 earliest use) </a:t>
            </a:r>
          </a:p>
          <a:p>
            <a:pPr marL="342900" indent="-339725">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2800">
              <a:solidFill>
                <a:srgbClr val="EAEAEA"/>
              </a:solidFill>
            </a:endParaRPr>
          </a:p>
        </p:txBody>
      </p:sp>
      <p:pic>
        <p:nvPicPr>
          <p:cNvPr id="25604" name="Picture 3"/>
          <p:cNvPicPr>
            <a:picLocks noChangeAspect="1" noChangeArrowheads="1"/>
          </p:cNvPicPr>
          <p:nvPr/>
        </p:nvPicPr>
        <p:blipFill>
          <a:blip r:embed="rId3" cstate="email"/>
          <a:srcRect/>
          <a:stretch>
            <a:fillRect/>
          </a:stretch>
        </p:blipFill>
        <p:spPr bwMode="auto">
          <a:xfrm>
            <a:off x="4995863" y="1544638"/>
            <a:ext cx="3944937" cy="29305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CRD/MLLW to NAVD88</a:t>
            </a:r>
          </a:p>
        </p:txBody>
      </p:sp>
      <p:sp>
        <p:nvSpPr>
          <p:cNvPr id="26627"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6628" name="Picture 3"/>
          <p:cNvPicPr>
            <a:picLocks noChangeAspect="1" noChangeArrowheads="1"/>
          </p:cNvPicPr>
          <p:nvPr/>
        </p:nvPicPr>
        <p:blipFill>
          <a:blip r:embed="rId3" cstate="email"/>
          <a:srcRect/>
          <a:stretch>
            <a:fillRect/>
          </a:stretch>
        </p:blipFill>
        <p:spPr bwMode="auto">
          <a:xfrm>
            <a:off x="0" y="771525"/>
            <a:ext cx="9144000" cy="5345113"/>
          </a:xfrm>
          <a:prstGeom prst="rect">
            <a:avLst/>
          </a:prstGeom>
          <a:noFill/>
          <a:ln w="9525">
            <a:noFill/>
            <a:round/>
            <a:headEnd/>
            <a:tailEnd/>
          </a:ln>
        </p:spPr>
      </p:pic>
      <p:pic>
        <p:nvPicPr>
          <p:cNvPr id="26629" name="Picture 4"/>
          <p:cNvPicPr>
            <a:picLocks noChangeAspect="1" noChangeArrowheads="1"/>
          </p:cNvPicPr>
          <p:nvPr/>
        </p:nvPicPr>
        <p:blipFill>
          <a:blip r:embed="rId4" cstate="email"/>
          <a:srcRect/>
          <a:stretch>
            <a:fillRect/>
          </a:stretch>
        </p:blipFill>
        <p:spPr bwMode="auto">
          <a:xfrm>
            <a:off x="141288" y="5495925"/>
            <a:ext cx="876300" cy="485775"/>
          </a:xfrm>
          <a:prstGeom prst="rect">
            <a:avLst/>
          </a:prstGeom>
          <a:noFill/>
          <a:ln w="9525">
            <a:noFill/>
            <a:round/>
            <a:headEnd/>
            <a:tailEnd/>
          </a:ln>
        </p:spPr>
      </p:pic>
      <p:sp>
        <p:nvSpPr>
          <p:cNvPr id="26630" name="Line 5"/>
          <p:cNvSpPr>
            <a:spLocks noChangeShapeType="1"/>
          </p:cNvSpPr>
          <p:nvPr/>
        </p:nvSpPr>
        <p:spPr bwMode="auto">
          <a:xfrm flipH="1">
            <a:off x="2698750" y="1195388"/>
            <a:ext cx="150813" cy="1204912"/>
          </a:xfrm>
          <a:prstGeom prst="line">
            <a:avLst/>
          </a:prstGeom>
          <a:noFill/>
          <a:ln w="9525">
            <a:noFill/>
            <a:round/>
            <a:headEnd/>
            <a:tailEnd/>
          </a:ln>
        </p:spPr>
        <p:txBody>
          <a:bodyPr/>
          <a:lstStyle/>
          <a:p>
            <a:endParaRPr lang="en-US"/>
          </a:p>
        </p:txBody>
      </p:sp>
      <p:sp>
        <p:nvSpPr>
          <p:cNvPr id="26631" name="Line 6"/>
          <p:cNvSpPr>
            <a:spLocks noChangeShapeType="1"/>
          </p:cNvSpPr>
          <p:nvPr/>
        </p:nvSpPr>
        <p:spPr bwMode="auto">
          <a:xfrm>
            <a:off x="2743200" y="1122363"/>
            <a:ext cx="1588" cy="2139950"/>
          </a:xfrm>
          <a:prstGeom prst="line">
            <a:avLst/>
          </a:prstGeom>
          <a:noFill/>
          <a:ln w="44280">
            <a:solidFill>
              <a:srgbClr val="000000"/>
            </a:solidFill>
            <a:miter lim="800000"/>
            <a:headEnd/>
            <a:tailEnd/>
          </a:ln>
        </p:spPr>
        <p:txBody>
          <a:bodyPr/>
          <a:lstStyle/>
          <a:p>
            <a:endParaRPr lang="en-US"/>
          </a:p>
        </p:txBody>
      </p:sp>
      <p:sp>
        <p:nvSpPr>
          <p:cNvPr id="26632" name="Text Box 7"/>
          <p:cNvSpPr txBox="1">
            <a:spLocks noChangeArrowheads="1"/>
          </p:cNvSpPr>
          <p:nvPr/>
        </p:nvSpPr>
        <p:spPr bwMode="auto">
          <a:xfrm>
            <a:off x="1763713" y="2600325"/>
            <a:ext cx="927100" cy="444500"/>
          </a:xfrm>
          <a:prstGeom prst="rect">
            <a:avLst/>
          </a:prstGeom>
          <a:noFill/>
          <a:ln w="9525">
            <a:noFill/>
            <a:round/>
            <a:headEnd/>
            <a:tailEnd/>
          </a:ln>
        </p:spPr>
        <p:txBody>
          <a:bodyPr lIns="90000" tIns="46800" rIns="90000" bIns="46800"/>
          <a:lstStyle/>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MLLW</a:t>
            </a:r>
          </a:p>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a:solidFill>
                <a:srgbClr val="000000"/>
              </a:solidFill>
            </a:endParaRPr>
          </a:p>
        </p:txBody>
      </p:sp>
      <p:sp>
        <p:nvSpPr>
          <p:cNvPr id="26633" name="Text Box 8"/>
          <p:cNvSpPr txBox="1">
            <a:spLocks noChangeArrowheads="1"/>
          </p:cNvSpPr>
          <p:nvPr/>
        </p:nvSpPr>
        <p:spPr bwMode="auto">
          <a:xfrm>
            <a:off x="2860675" y="2606675"/>
            <a:ext cx="928688" cy="446088"/>
          </a:xfrm>
          <a:prstGeom prst="rect">
            <a:avLst/>
          </a:prstGeom>
          <a:noFill/>
          <a:ln w="9525">
            <a:noFill/>
            <a:round/>
            <a:headEnd/>
            <a:tailEnd/>
          </a:ln>
        </p:spPr>
        <p:txBody>
          <a:bodyPr lIns="90000" tIns="46800" rIns="90000" bIns="46800"/>
          <a:lstStyle/>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CRD</a:t>
            </a:r>
          </a:p>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a:solidFill>
                <a:srgbClr val="000000"/>
              </a:solidFill>
            </a:endParaRPr>
          </a:p>
        </p:txBody>
      </p:sp>
      <p:sp>
        <p:nvSpPr>
          <p:cNvPr id="26634" name="Text Box 9"/>
          <p:cNvSpPr txBox="1">
            <a:spLocks noChangeArrowheads="1"/>
          </p:cNvSpPr>
          <p:nvPr/>
        </p:nvSpPr>
        <p:spPr bwMode="auto">
          <a:xfrm>
            <a:off x="2795588" y="868363"/>
            <a:ext cx="3273425" cy="400050"/>
          </a:xfrm>
          <a:prstGeom prst="rect">
            <a:avLst/>
          </a:prstGeom>
          <a:noFill/>
          <a:ln w="9525">
            <a:noFill/>
            <a:round/>
            <a:headEnd/>
            <a:tailEnd/>
          </a:ln>
        </p:spPr>
        <p:txBody>
          <a:bodyPr lIns="90000" tIns="46800" rIns="90000" bIns="46800"/>
          <a:lstStyle/>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a:solidFill>
                  <a:srgbClr val="000000"/>
                </a:solidFill>
              </a:rPr>
              <a:t>Harrington Point</a:t>
            </a:r>
          </a:p>
          <a:p>
            <a:pPr marL="342900" indent="-339725">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27651"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7652" name="Picture 3"/>
          <p:cNvPicPr>
            <a:picLocks noChangeAspect="1" noChangeArrowheads="1"/>
          </p:cNvPicPr>
          <p:nvPr/>
        </p:nvPicPr>
        <p:blipFill>
          <a:blip r:embed="rId3" cstate="email"/>
          <a:srcRect/>
          <a:stretch>
            <a:fillRect/>
          </a:stretch>
        </p:blipFill>
        <p:spPr bwMode="auto">
          <a:xfrm>
            <a:off x="198438" y="717550"/>
            <a:ext cx="8734425" cy="5368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28675"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8676" name="Picture 3"/>
          <p:cNvPicPr>
            <a:picLocks noChangeAspect="1" noChangeArrowheads="1"/>
          </p:cNvPicPr>
          <p:nvPr/>
        </p:nvPicPr>
        <p:blipFill>
          <a:blip r:embed="rId3" cstate="email"/>
          <a:srcRect/>
          <a:stretch>
            <a:fillRect/>
          </a:stretch>
        </p:blipFill>
        <p:spPr bwMode="auto">
          <a:xfrm>
            <a:off x="117475" y="760413"/>
            <a:ext cx="8888413" cy="5334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29699"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29700" name="Picture 3"/>
          <p:cNvPicPr>
            <a:picLocks noChangeAspect="1" noChangeArrowheads="1"/>
          </p:cNvPicPr>
          <p:nvPr/>
        </p:nvPicPr>
        <p:blipFill>
          <a:blip r:embed="rId3" cstate="email"/>
          <a:srcRect/>
          <a:stretch>
            <a:fillRect/>
          </a:stretch>
        </p:blipFill>
        <p:spPr bwMode="auto">
          <a:xfrm>
            <a:off x="166688" y="712788"/>
            <a:ext cx="8767762" cy="5392737"/>
          </a:xfrm>
          <a:prstGeom prst="rect">
            <a:avLst/>
          </a:prstGeom>
          <a:noFill/>
          <a:ln w="9525">
            <a:noFill/>
            <a:round/>
            <a:headEnd/>
            <a:tailEnd/>
          </a:ln>
        </p:spPr>
      </p:pic>
      <p:sp>
        <p:nvSpPr>
          <p:cNvPr id="29701" name="Text Box 4"/>
          <p:cNvSpPr txBox="1">
            <a:spLocks noChangeArrowheads="1"/>
          </p:cNvSpPr>
          <p:nvPr/>
        </p:nvSpPr>
        <p:spPr bwMode="auto">
          <a:xfrm>
            <a:off x="3484563" y="3201988"/>
            <a:ext cx="1885950" cy="238125"/>
          </a:xfrm>
          <a:prstGeom prst="rect">
            <a:avLst/>
          </a:prstGeom>
          <a:noFill/>
          <a:ln w="9525">
            <a:noFill/>
            <a:round/>
            <a:headEnd/>
            <a:tailEnd/>
          </a:ln>
        </p:spPr>
        <p:txBody>
          <a:bodyPr lIns="90000" tIns="46800" rIns="90000" bIns="46800"/>
          <a:lstStyle/>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2003 USACE </a:t>
            </a:r>
          </a:p>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
        <p:nvSpPr>
          <p:cNvPr id="29702" name="Text Box 5"/>
          <p:cNvSpPr txBox="1">
            <a:spLocks noChangeArrowheads="1"/>
          </p:cNvSpPr>
          <p:nvPr/>
        </p:nvSpPr>
        <p:spPr bwMode="auto">
          <a:xfrm>
            <a:off x="227013" y="2962275"/>
            <a:ext cx="727075" cy="528638"/>
          </a:xfrm>
          <a:prstGeom prst="rect">
            <a:avLst/>
          </a:prstGeom>
          <a:noFill/>
          <a:ln w="9525">
            <a:noFill/>
            <a:round/>
            <a:headEnd/>
            <a:tailEnd/>
          </a:ln>
        </p:spPr>
        <p:txBody>
          <a:bodyPr lIns="90000" tIns="46800" rIns="90000" bIns="46800"/>
          <a:lstStyle/>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2009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USACE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
        <p:nvSpPr>
          <p:cNvPr id="29703" name="Text Box 6"/>
          <p:cNvSpPr txBox="1">
            <a:spLocks noChangeArrowheads="1"/>
          </p:cNvSpPr>
          <p:nvPr/>
        </p:nvSpPr>
        <p:spPr bwMode="auto">
          <a:xfrm>
            <a:off x="6635750" y="3790950"/>
            <a:ext cx="728663" cy="528638"/>
          </a:xfrm>
          <a:prstGeom prst="rect">
            <a:avLst/>
          </a:prstGeom>
          <a:noFill/>
          <a:ln w="9525">
            <a:noFill/>
            <a:round/>
            <a:headEnd/>
            <a:tailEnd/>
          </a:ln>
        </p:spPr>
        <p:txBody>
          <a:bodyPr lIns="90000" tIns="46800" rIns="90000" bIns="46800"/>
          <a:lstStyle/>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2003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USACE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
        <p:nvSpPr>
          <p:cNvPr id="29704" name="Text Box 7"/>
          <p:cNvSpPr txBox="1">
            <a:spLocks noChangeArrowheads="1"/>
          </p:cNvSpPr>
          <p:nvPr/>
        </p:nvSpPr>
        <p:spPr bwMode="auto">
          <a:xfrm>
            <a:off x="6429375" y="5094288"/>
            <a:ext cx="728663" cy="528637"/>
          </a:xfrm>
          <a:prstGeom prst="rect">
            <a:avLst/>
          </a:prstGeom>
          <a:noFill/>
          <a:ln w="9525">
            <a:noFill/>
            <a:round/>
            <a:headEnd/>
            <a:tailEnd/>
          </a:ln>
        </p:spPr>
        <p:txBody>
          <a:bodyPr lIns="90000" tIns="46800" rIns="90000" bIns="46800"/>
          <a:lstStyle/>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2009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LCREP </a:t>
            </a:r>
          </a:p>
          <a:p>
            <a:pPr marL="342900" indent="-339725" algn="ctr">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
        <p:nvSpPr>
          <p:cNvPr id="29705" name="Text Box 8"/>
          <p:cNvSpPr txBox="1">
            <a:spLocks noChangeArrowheads="1"/>
          </p:cNvSpPr>
          <p:nvPr/>
        </p:nvSpPr>
        <p:spPr bwMode="auto">
          <a:xfrm>
            <a:off x="2133600" y="5556250"/>
            <a:ext cx="1885950" cy="238125"/>
          </a:xfrm>
          <a:prstGeom prst="rect">
            <a:avLst/>
          </a:prstGeom>
          <a:noFill/>
          <a:ln w="9525">
            <a:noFill/>
            <a:round/>
            <a:headEnd/>
            <a:tailEnd/>
          </a:ln>
        </p:spPr>
        <p:txBody>
          <a:bodyPr lIns="90000" tIns="46800" rIns="90000" bIns="46800"/>
          <a:lstStyle/>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2003 USACE </a:t>
            </a:r>
          </a:p>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
        <p:nvSpPr>
          <p:cNvPr id="29706" name="Text Box 9"/>
          <p:cNvSpPr txBox="1">
            <a:spLocks noChangeArrowheads="1"/>
          </p:cNvSpPr>
          <p:nvPr/>
        </p:nvSpPr>
        <p:spPr bwMode="auto">
          <a:xfrm rot="-1740000">
            <a:off x="5481638" y="3314700"/>
            <a:ext cx="1885950" cy="238125"/>
          </a:xfrm>
          <a:prstGeom prst="rect">
            <a:avLst/>
          </a:prstGeom>
          <a:noFill/>
          <a:ln w="9525">
            <a:noFill/>
            <a:round/>
            <a:headEnd/>
            <a:tailEnd/>
          </a:ln>
        </p:spPr>
        <p:txBody>
          <a:bodyPr lIns="90000" tIns="46800" rIns="90000" bIns="46800"/>
          <a:lstStyle/>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200">
                <a:solidFill>
                  <a:srgbClr val="000000"/>
                </a:solidFill>
              </a:rPr>
              <a:t>2009 USACE </a:t>
            </a:r>
          </a:p>
          <a:p>
            <a:pPr marL="342900" indent="-339725">
              <a:spcBef>
                <a:spcPts val="3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Lower Columbia River</a:t>
            </a:r>
          </a:p>
        </p:txBody>
      </p:sp>
      <p:sp>
        <p:nvSpPr>
          <p:cNvPr id="30723"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30724" name="Picture 3"/>
          <p:cNvPicPr>
            <a:picLocks noChangeAspect="1" noChangeArrowheads="1"/>
          </p:cNvPicPr>
          <p:nvPr/>
        </p:nvPicPr>
        <p:blipFill>
          <a:blip r:embed="rId3" cstate="email"/>
          <a:srcRect/>
          <a:stretch>
            <a:fillRect/>
          </a:stretch>
        </p:blipFill>
        <p:spPr bwMode="auto">
          <a:xfrm>
            <a:off x="530225" y="758825"/>
            <a:ext cx="8062913" cy="53990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Historic NOAA Surveys</a:t>
            </a:r>
          </a:p>
        </p:txBody>
      </p:sp>
      <p:sp>
        <p:nvSpPr>
          <p:cNvPr id="4099" name="Text Box 2"/>
          <p:cNvSpPr txBox="1">
            <a:spLocks noChangeArrowheads="1"/>
          </p:cNvSpPr>
          <p:nvPr/>
        </p:nvSpPr>
        <p:spPr bwMode="auto">
          <a:xfrm>
            <a:off x="131763" y="5562600"/>
            <a:ext cx="9012237" cy="542925"/>
          </a:xfrm>
          <a:prstGeom prst="rect">
            <a:avLst/>
          </a:prstGeom>
          <a:noFill/>
          <a:ln w="9525">
            <a:noFill/>
            <a:round/>
            <a:headEnd/>
            <a:tailEnd/>
          </a:ln>
        </p:spPr>
        <p:txBody>
          <a:bodyPr/>
          <a:lstStyle/>
          <a:p>
            <a:pPr marL="342900" indent="-339725" eaLnBrk="1" hangingPunct="1">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Over 150 years of mapping the Columbia River.</a:t>
            </a:r>
          </a:p>
        </p:txBody>
      </p:sp>
      <p:pic>
        <p:nvPicPr>
          <p:cNvPr id="4100" name="Picture 3"/>
          <p:cNvPicPr>
            <a:picLocks noChangeAspect="1" noChangeArrowheads="1"/>
          </p:cNvPicPr>
          <p:nvPr/>
        </p:nvPicPr>
        <p:blipFill>
          <a:blip r:embed="rId3" cstate="email"/>
          <a:srcRect/>
          <a:stretch>
            <a:fillRect/>
          </a:stretch>
        </p:blipFill>
        <p:spPr bwMode="auto">
          <a:xfrm>
            <a:off x="4656138" y="960438"/>
            <a:ext cx="3860800" cy="2671762"/>
          </a:xfrm>
          <a:prstGeom prst="rect">
            <a:avLst/>
          </a:prstGeom>
          <a:noFill/>
          <a:ln w="9525">
            <a:noFill/>
            <a:round/>
            <a:headEnd/>
            <a:tailEnd/>
          </a:ln>
        </p:spPr>
      </p:pic>
      <p:pic>
        <p:nvPicPr>
          <p:cNvPr id="4101" name="Picture 4"/>
          <p:cNvPicPr>
            <a:picLocks noChangeAspect="1" noChangeArrowheads="1"/>
          </p:cNvPicPr>
          <p:nvPr/>
        </p:nvPicPr>
        <p:blipFill>
          <a:blip r:embed="rId4" cstate="email"/>
          <a:srcRect/>
          <a:stretch>
            <a:fillRect/>
          </a:stretch>
        </p:blipFill>
        <p:spPr bwMode="auto">
          <a:xfrm>
            <a:off x="584200" y="955675"/>
            <a:ext cx="3879850" cy="2662238"/>
          </a:xfrm>
          <a:prstGeom prst="rect">
            <a:avLst/>
          </a:prstGeom>
          <a:noFill/>
          <a:ln w="9525">
            <a:noFill/>
            <a:round/>
            <a:headEnd/>
            <a:tailEnd/>
          </a:ln>
        </p:spPr>
      </p:pic>
      <p:sp>
        <p:nvSpPr>
          <p:cNvPr id="4102" name="Text Box 5"/>
          <p:cNvSpPr txBox="1">
            <a:spLocks noChangeArrowheads="1"/>
          </p:cNvSpPr>
          <p:nvPr/>
        </p:nvSpPr>
        <p:spPr bwMode="auto">
          <a:xfrm>
            <a:off x="576263" y="3209925"/>
            <a:ext cx="592137" cy="287338"/>
          </a:xfrm>
          <a:prstGeom prst="rect">
            <a:avLst/>
          </a:prstGeom>
          <a:noFill/>
          <a:ln w="9525">
            <a:noFill/>
            <a:round/>
            <a:headEnd/>
            <a:tailEnd/>
          </a:ln>
        </p:spPr>
        <p:txBody>
          <a:bodyPr lIns="90000" tIns="46800" rIns="90000" bIns="46800"/>
          <a:lstStyle/>
          <a:p>
            <a:pPr marL="342900" indent="-339725" eaLnBrk="1" hangingPunct="1">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000000"/>
                </a:solidFill>
              </a:rPr>
              <a:t>1854</a:t>
            </a:r>
          </a:p>
        </p:txBody>
      </p:sp>
      <p:sp>
        <p:nvSpPr>
          <p:cNvPr id="4103" name="Text Box 6"/>
          <p:cNvSpPr txBox="1">
            <a:spLocks noChangeArrowheads="1"/>
          </p:cNvSpPr>
          <p:nvPr/>
        </p:nvSpPr>
        <p:spPr bwMode="auto">
          <a:xfrm>
            <a:off x="7831138" y="1058863"/>
            <a:ext cx="593725" cy="287337"/>
          </a:xfrm>
          <a:prstGeom prst="rect">
            <a:avLst/>
          </a:prstGeom>
          <a:noFill/>
          <a:ln w="9525">
            <a:noFill/>
            <a:round/>
            <a:headEnd/>
            <a:tailEnd/>
          </a:ln>
        </p:spPr>
        <p:txBody>
          <a:bodyPr lIns="90000" tIns="46800" rIns="90000" bIns="46800"/>
          <a:lstStyle/>
          <a:p>
            <a:pPr marL="342900" indent="-339725" eaLnBrk="1" hangingPunct="1">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000000"/>
                </a:solidFill>
              </a:rPr>
              <a:t>1888</a:t>
            </a:r>
          </a:p>
        </p:txBody>
      </p:sp>
      <p:pic>
        <p:nvPicPr>
          <p:cNvPr id="4104" name="Picture 7"/>
          <p:cNvPicPr>
            <a:picLocks noChangeAspect="1" noChangeArrowheads="1"/>
          </p:cNvPicPr>
          <p:nvPr/>
        </p:nvPicPr>
        <p:blipFill>
          <a:blip r:embed="rId5" cstate="email"/>
          <a:srcRect/>
          <a:stretch>
            <a:fillRect/>
          </a:stretch>
        </p:blipFill>
        <p:spPr bwMode="auto">
          <a:xfrm>
            <a:off x="1071563" y="3765550"/>
            <a:ext cx="6856412" cy="1814513"/>
          </a:xfrm>
          <a:prstGeom prst="rect">
            <a:avLst/>
          </a:prstGeom>
          <a:noFill/>
          <a:ln w="9525">
            <a:noFill/>
            <a:round/>
            <a:headEnd/>
            <a:tailEnd/>
          </a:ln>
        </p:spPr>
      </p:pic>
      <p:sp>
        <p:nvSpPr>
          <p:cNvPr id="4105" name="Text Box 8"/>
          <p:cNvSpPr txBox="1">
            <a:spLocks noChangeArrowheads="1"/>
          </p:cNvSpPr>
          <p:nvPr/>
        </p:nvSpPr>
        <p:spPr bwMode="auto">
          <a:xfrm>
            <a:off x="1143000" y="5232400"/>
            <a:ext cx="592138" cy="287338"/>
          </a:xfrm>
          <a:prstGeom prst="rect">
            <a:avLst/>
          </a:prstGeom>
          <a:noFill/>
          <a:ln w="9525">
            <a:noFill/>
            <a:round/>
            <a:headEnd/>
            <a:tailEnd/>
          </a:ln>
        </p:spPr>
        <p:txBody>
          <a:bodyPr lIns="90000" tIns="46800" rIns="90000" bIns="46800"/>
          <a:lstStyle/>
          <a:p>
            <a:pPr marL="342900" indent="-339725" eaLnBrk="1" hangingPunct="1">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1400">
                <a:solidFill>
                  <a:srgbClr val="000000"/>
                </a:solidFill>
              </a:rPr>
              <a:t>1998</a:t>
            </a:r>
          </a:p>
          <a:p>
            <a:pPr marL="342900" indent="-339725" eaLnBrk="1" hangingPunct="1">
              <a:spcBef>
                <a:spcPts val="35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endParaRPr lang="en-US" sz="1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Upper Columbia River Basin</a:t>
            </a:r>
          </a:p>
        </p:txBody>
      </p:sp>
      <p:sp>
        <p:nvSpPr>
          <p:cNvPr id="31747" name="Text Box 2"/>
          <p:cNvSpPr txBox="1">
            <a:spLocks noChangeArrowheads="1"/>
          </p:cNvSpPr>
          <p:nvPr/>
        </p:nvSpPr>
        <p:spPr bwMode="auto">
          <a:xfrm>
            <a:off x="152400" y="4994275"/>
            <a:ext cx="8804275" cy="1025525"/>
          </a:xfrm>
          <a:prstGeom prst="rect">
            <a:avLst/>
          </a:prstGeom>
          <a:noFill/>
          <a:ln w="9525">
            <a:noFill/>
            <a:round/>
            <a:headEnd/>
            <a:tailEnd/>
          </a:ln>
        </p:spPr>
        <p:txBody>
          <a:bodyPr wrap="none" anchor="ctr"/>
          <a:lstStyle/>
          <a:p>
            <a:endParaRPr lang="en-US"/>
          </a:p>
        </p:txBody>
      </p:sp>
      <p:pic>
        <p:nvPicPr>
          <p:cNvPr id="31748" name="Picture 3"/>
          <p:cNvPicPr>
            <a:picLocks noChangeAspect="1" noChangeArrowheads="1"/>
          </p:cNvPicPr>
          <p:nvPr/>
        </p:nvPicPr>
        <p:blipFill>
          <a:blip r:embed="rId3" cstate="email"/>
          <a:srcRect/>
          <a:stretch>
            <a:fillRect/>
          </a:stretch>
        </p:blipFill>
        <p:spPr bwMode="auto">
          <a:xfrm>
            <a:off x="0" y="922338"/>
            <a:ext cx="9121775" cy="49371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Treaty - Upper Columbia River Basin</a:t>
            </a:r>
          </a:p>
        </p:txBody>
      </p:sp>
      <p:pic>
        <p:nvPicPr>
          <p:cNvPr id="32771" name="Picture 2"/>
          <p:cNvPicPr>
            <a:picLocks noChangeAspect="1" noChangeArrowheads="1"/>
          </p:cNvPicPr>
          <p:nvPr/>
        </p:nvPicPr>
        <p:blipFill>
          <a:blip r:embed="rId3" cstate="email"/>
          <a:srcRect/>
          <a:stretch>
            <a:fillRect/>
          </a:stretch>
        </p:blipFill>
        <p:spPr bwMode="auto">
          <a:xfrm>
            <a:off x="4105275" y="2306638"/>
            <a:ext cx="4792663" cy="3584575"/>
          </a:xfrm>
          <a:prstGeom prst="rect">
            <a:avLst/>
          </a:prstGeom>
          <a:noFill/>
          <a:ln w="9525">
            <a:noFill/>
            <a:round/>
            <a:headEnd/>
            <a:tailEnd/>
          </a:ln>
        </p:spPr>
      </p:pic>
      <p:pic>
        <p:nvPicPr>
          <p:cNvPr id="32772" name="Picture 3"/>
          <p:cNvPicPr>
            <a:picLocks noChangeAspect="1" noChangeArrowheads="1"/>
          </p:cNvPicPr>
          <p:nvPr/>
        </p:nvPicPr>
        <p:blipFill>
          <a:blip r:embed="rId4" cstate="email"/>
          <a:srcRect/>
          <a:stretch>
            <a:fillRect/>
          </a:stretch>
        </p:blipFill>
        <p:spPr bwMode="auto">
          <a:xfrm>
            <a:off x="298450" y="842963"/>
            <a:ext cx="4460875" cy="36036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 – Multiple Use</a:t>
            </a:r>
          </a:p>
        </p:txBody>
      </p:sp>
      <p:pic>
        <p:nvPicPr>
          <p:cNvPr id="33795" name="Picture 2"/>
          <p:cNvPicPr>
            <a:picLocks noChangeAspect="1" noChangeArrowheads="1"/>
          </p:cNvPicPr>
          <p:nvPr/>
        </p:nvPicPr>
        <p:blipFill>
          <a:blip r:embed="rId3" cstate="email"/>
          <a:srcRect/>
          <a:stretch>
            <a:fillRect/>
          </a:stretch>
        </p:blipFill>
        <p:spPr bwMode="auto">
          <a:xfrm>
            <a:off x="498475" y="763588"/>
            <a:ext cx="8085138" cy="5329237"/>
          </a:xfrm>
          <a:prstGeom prst="rect">
            <a:avLst/>
          </a:prstGeom>
          <a:noFill/>
          <a:ln w="9525">
            <a:noFill/>
            <a:round/>
            <a:headEnd/>
            <a:tailEnd/>
          </a:ln>
        </p:spPr>
      </p:pic>
      <p:sp>
        <p:nvSpPr>
          <p:cNvPr id="33796" name="Text Box 3"/>
          <p:cNvSpPr txBox="1">
            <a:spLocks noChangeArrowheads="1"/>
          </p:cNvSpPr>
          <p:nvPr/>
        </p:nvSpPr>
        <p:spPr bwMode="auto">
          <a:xfrm>
            <a:off x="8561388" y="871538"/>
            <a:ext cx="582612" cy="865187"/>
          </a:xfrm>
          <a:prstGeom prst="rect">
            <a:avLst/>
          </a:prstGeom>
          <a:noFill/>
          <a:ln w="9525">
            <a:noFill/>
            <a:round/>
            <a:headEnd/>
            <a:tailEnd/>
          </a:ln>
        </p:spPr>
        <p:txBody>
          <a:bodyPr wrap="none" anchor="ctr"/>
          <a:lstStyle/>
          <a:p>
            <a:endParaRPr lang="en-US"/>
          </a:p>
        </p:txBody>
      </p:sp>
      <p:cxnSp>
        <p:nvCxnSpPr>
          <p:cNvPr id="33797" name="AutoShape 4"/>
          <p:cNvCxnSpPr>
            <a:cxnSpLocks noChangeShapeType="1"/>
          </p:cNvCxnSpPr>
          <p:nvPr/>
        </p:nvCxnSpPr>
        <p:spPr bwMode="auto">
          <a:xfrm flipH="1" flipV="1">
            <a:off x="4037013" y="2706688"/>
            <a:ext cx="1295400" cy="952500"/>
          </a:xfrm>
          <a:prstGeom prst="bentConnector3">
            <a:avLst>
              <a:gd name="adj1" fmla="val 50000"/>
            </a:avLst>
          </a:prstGeom>
          <a:noFill/>
          <a:ln w="9525">
            <a:solidFill>
              <a:srgbClr val="000000"/>
            </a:solidFill>
            <a:round/>
            <a:headEnd/>
            <a:tailEnd/>
          </a:ln>
        </p:spPr>
      </p:cxnSp>
      <p:sp>
        <p:nvSpPr>
          <p:cNvPr id="34821" name="Text Box 5"/>
          <p:cNvSpPr txBox="1">
            <a:spLocks noChangeArrowheads="1"/>
          </p:cNvSpPr>
          <p:nvPr/>
        </p:nvSpPr>
        <p:spPr bwMode="auto">
          <a:xfrm>
            <a:off x="6705600" y="4457700"/>
            <a:ext cx="1562100" cy="703263"/>
          </a:xfrm>
          <a:prstGeom prst="rect">
            <a:avLst/>
          </a:prstGeom>
          <a:noFill/>
          <a:ln w="9525">
            <a:noFill/>
            <a:round/>
            <a:headEnd/>
            <a:tailEnd/>
          </a:ln>
          <a:effec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solidFill>
                  <a:srgbClr val="FF0000"/>
                </a:solidFill>
                <a:effectLst>
                  <a:outerShdw blurRad="38100" dist="38100" dir="2700000" algn="tl">
                    <a:srgbClr val="FFFFFF"/>
                  </a:outerShdw>
                </a:effectLst>
              </a:rPr>
              <a:t>Possible Strikes</a:t>
            </a:r>
          </a:p>
        </p:txBody>
      </p:sp>
      <p:cxnSp>
        <p:nvCxnSpPr>
          <p:cNvPr id="33799" name="AutoShape 6"/>
          <p:cNvCxnSpPr>
            <a:cxnSpLocks noChangeShapeType="1"/>
          </p:cNvCxnSpPr>
          <p:nvPr/>
        </p:nvCxnSpPr>
        <p:spPr bwMode="auto">
          <a:xfrm flipH="1" flipV="1">
            <a:off x="5238750" y="2990850"/>
            <a:ext cx="742950" cy="723900"/>
          </a:xfrm>
          <a:prstGeom prst="bentConnector3">
            <a:avLst>
              <a:gd name="adj1" fmla="val 50000"/>
            </a:avLst>
          </a:prstGeom>
          <a:noFill/>
          <a:ln w="9525">
            <a:solidFill>
              <a:srgbClr val="000000"/>
            </a:solidFill>
            <a:round/>
            <a:headEnd/>
            <a:tailEnd/>
          </a:ln>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 – Multiple Use</a:t>
            </a:r>
          </a:p>
        </p:txBody>
      </p:sp>
      <p:pic>
        <p:nvPicPr>
          <p:cNvPr id="34819" name="Picture 2"/>
          <p:cNvPicPr>
            <a:picLocks noChangeAspect="1" noChangeArrowheads="1"/>
          </p:cNvPicPr>
          <p:nvPr/>
        </p:nvPicPr>
        <p:blipFill>
          <a:blip r:embed="rId3" cstate="email"/>
          <a:srcRect/>
          <a:stretch>
            <a:fillRect/>
          </a:stretch>
        </p:blipFill>
        <p:spPr bwMode="auto">
          <a:xfrm>
            <a:off x="627063" y="755650"/>
            <a:ext cx="7900987" cy="5345113"/>
          </a:xfrm>
          <a:prstGeom prst="rect">
            <a:avLst/>
          </a:prstGeom>
          <a:noFill/>
          <a:ln w="9525">
            <a:noFill/>
            <a:round/>
            <a:headEnd/>
            <a:tailEnd/>
          </a:ln>
        </p:spPr>
      </p:pic>
      <p:sp>
        <p:nvSpPr>
          <p:cNvPr id="34820" name="Text Box 3"/>
          <p:cNvSpPr txBox="1">
            <a:spLocks noChangeArrowheads="1"/>
          </p:cNvSpPr>
          <p:nvPr/>
        </p:nvSpPr>
        <p:spPr bwMode="auto">
          <a:xfrm>
            <a:off x="9445625" y="1714500"/>
            <a:ext cx="1673225" cy="4149725"/>
          </a:xfrm>
          <a:prstGeom prst="rect">
            <a:avLst/>
          </a:prstGeom>
          <a:noFill/>
          <a:ln w="9525">
            <a:noFill/>
            <a:round/>
            <a:headEnd/>
            <a:tailEnd/>
          </a:ln>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 – Multiple Use</a:t>
            </a:r>
          </a:p>
        </p:txBody>
      </p:sp>
      <p:pic>
        <p:nvPicPr>
          <p:cNvPr id="35843" name="Picture 2"/>
          <p:cNvPicPr>
            <a:picLocks noChangeAspect="1" noChangeArrowheads="1"/>
          </p:cNvPicPr>
          <p:nvPr/>
        </p:nvPicPr>
        <p:blipFill>
          <a:blip r:embed="rId3" cstate="email"/>
          <a:srcRect/>
          <a:stretch>
            <a:fillRect/>
          </a:stretch>
        </p:blipFill>
        <p:spPr bwMode="auto">
          <a:xfrm>
            <a:off x="635000" y="817563"/>
            <a:ext cx="7937500" cy="5265737"/>
          </a:xfrm>
          <a:prstGeom prst="rect">
            <a:avLst/>
          </a:prstGeom>
          <a:noFill/>
          <a:ln w="9525">
            <a:noFill/>
            <a:round/>
            <a:headEnd/>
            <a:tailEnd/>
          </a:ln>
        </p:spPr>
      </p:pic>
      <p:sp>
        <p:nvSpPr>
          <p:cNvPr id="35844" name="Text Box 3"/>
          <p:cNvSpPr txBox="1">
            <a:spLocks noChangeArrowheads="1"/>
          </p:cNvSpPr>
          <p:nvPr/>
        </p:nvSpPr>
        <p:spPr bwMode="auto">
          <a:xfrm>
            <a:off x="9569450" y="2878138"/>
            <a:ext cx="1081088" cy="2060575"/>
          </a:xfrm>
          <a:prstGeom prst="rect">
            <a:avLst/>
          </a:prstGeom>
          <a:noFill/>
          <a:ln w="9525">
            <a:noFill/>
            <a:round/>
            <a:headEnd/>
            <a:tailEnd/>
          </a:ln>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a:t>
            </a:r>
          </a:p>
        </p:txBody>
      </p:sp>
      <p:sp>
        <p:nvSpPr>
          <p:cNvPr id="36867" name="Text Box 2"/>
          <p:cNvSpPr txBox="1">
            <a:spLocks noChangeArrowheads="1"/>
          </p:cNvSpPr>
          <p:nvPr/>
        </p:nvSpPr>
        <p:spPr bwMode="auto">
          <a:xfrm>
            <a:off x="9351963" y="3678238"/>
            <a:ext cx="2889250" cy="2341562"/>
          </a:xfrm>
          <a:prstGeom prst="rect">
            <a:avLst/>
          </a:prstGeom>
          <a:noFill/>
          <a:ln w="9525">
            <a:noFill/>
            <a:round/>
            <a:headEnd/>
            <a:tailEnd/>
          </a:ln>
        </p:spPr>
        <p:txBody>
          <a:bodyPr wrap="none" anchor="ctr"/>
          <a:lstStyle/>
          <a:p>
            <a:endParaRPr lang="en-US"/>
          </a:p>
        </p:txBody>
      </p:sp>
      <p:pic>
        <p:nvPicPr>
          <p:cNvPr id="36868" name="Picture 3"/>
          <p:cNvPicPr>
            <a:picLocks noChangeAspect="1" noChangeArrowheads="1"/>
          </p:cNvPicPr>
          <p:nvPr/>
        </p:nvPicPr>
        <p:blipFill>
          <a:blip r:embed="rId3" cstate="email"/>
          <a:srcRect/>
          <a:stretch>
            <a:fillRect/>
          </a:stretch>
        </p:blipFill>
        <p:spPr bwMode="auto">
          <a:xfrm>
            <a:off x="371475" y="765175"/>
            <a:ext cx="8378825" cy="53324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Mapping – Multiple Use</a:t>
            </a:r>
          </a:p>
        </p:txBody>
      </p:sp>
      <p:sp>
        <p:nvSpPr>
          <p:cNvPr id="37891" name="Text Box 2"/>
          <p:cNvSpPr txBox="1">
            <a:spLocks noChangeArrowheads="1"/>
          </p:cNvSpPr>
          <p:nvPr/>
        </p:nvSpPr>
        <p:spPr bwMode="auto">
          <a:xfrm>
            <a:off x="152400" y="5602288"/>
            <a:ext cx="8763000" cy="457200"/>
          </a:xfrm>
          <a:prstGeom prst="rect">
            <a:avLst/>
          </a:prstGeom>
          <a:noFill/>
          <a:ln w="9525">
            <a:noFill/>
            <a:round/>
            <a:headEnd/>
            <a:tailEnd/>
          </a:ln>
        </p:spPr>
        <p:txBody>
          <a:bodyPr wrap="none" anchor="ctr"/>
          <a:lstStyle/>
          <a:p>
            <a:endParaRPr lang="en-US"/>
          </a:p>
        </p:txBody>
      </p:sp>
      <p:pic>
        <p:nvPicPr>
          <p:cNvPr id="37892" name="Picture 3"/>
          <p:cNvPicPr>
            <a:picLocks noChangeAspect="1" noChangeArrowheads="1"/>
          </p:cNvPicPr>
          <p:nvPr/>
        </p:nvPicPr>
        <p:blipFill>
          <a:blip r:embed="rId3" cstate="email"/>
          <a:srcRect/>
          <a:stretch>
            <a:fillRect/>
          </a:stretch>
        </p:blipFill>
        <p:spPr bwMode="auto">
          <a:xfrm>
            <a:off x="0" y="-228600"/>
            <a:ext cx="9144000" cy="7065963"/>
          </a:xfrm>
          <a:prstGeom prst="rect">
            <a:avLst/>
          </a:prstGeom>
          <a:noFill/>
          <a:ln w="9525">
            <a:noFill/>
            <a:round/>
            <a:headEnd/>
            <a:tailEnd/>
          </a:ln>
        </p:spPr>
      </p:pic>
      <p:pic>
        <p:nvPicPr>
          <p:cNvPr id="37893" name="Picture 4"/>
          <p:cNvPicPr>
            <a:picLocks noChangeAspect="1" noChangeArrowheads="1"/>
          </p:cNvPicPr>
          <p:nvPr/>
        </p:nvPicPr>
        <p:blipFill>
          <a:blip r:embed="rId4" cstate="email"/>
          <a:srcRect/>
          <a:stretch>
            <a:fillRect/>
          </a:stretch>
        </p:blipFill>
        <p:spPr bwMode="auto">
          <a:xfrm>
            <a:off x="136525" y="5811838"/>
            <a:ext cx="2052638" cy="8366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Survey Dates on the Columbia River</a:t>
            </a:r>
          </a:p>
        </p:txBody>
      </p:sp>
      <p:sp>
        <p:nvSpPr>
          <p:cNvPr id="5123" name="Text Box 2"/>
          <p:cNvSpPr txBox="1">
            <a:spLocks noChangeArrowheads="1"/>
          </p:cNvSpPr>
          <p:nvPr/>
        </p:nvSpPr>
        <p:spPr bwMode="auto">
          <a:xfrm>
            <a:off x="131763" y="5478463"/>
            <a:ext cx="9012237" cy="542925"/>
          </a:xfrm>
          <a:prstGeom prst="rect">
            <a:avLst/>
          </a:prstGeom>
          <a:noFill/>
          <a:ln w="9525">
            <a:noFill/>
            <a:round/>
            <a:headEnd/>
            <a:tailEnd/>
          </a:ln>
        </p:spPr>
        <p:txBody>
          <a:bodyPr/>
          <a:lstStyle/>
          <a:p>
            <a:pPr marL="342900" indent="-339725" eaLnBrk="1" hangingPunct="1">
              <a:spcBef>
                <a:spcPts val="700"/>
              </a:spcBef>
              <a:buClrTx/>
              <a:buFontTx/>
              <a:buNone/>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800">
                <a:solidFill>
                  <a:srgbClr val="EAEAEA"/>
                </a:solidFill>
              </a:rPr>
              <a:t>Last surveyed in over 100 years in places.</a:t>
            </a:r>
          </a:p>
        </p:txBody>
      </p:sp>
      <p:pic>
        <p:nvPicPr>
          <p:cNvPr id="5124" name="Picture 3"/>
          <p:cNvPicPr>
            <a:picLocks noChangeAspect="1" noChangeArrowheads="1"/>
          </p:cNvPicPr>
          <p:nvPr/>
        </p:nvPicPr>
        <p:blipFill>
          <a:blip r:embed="rId3" cstate="email"/>
          <a:srcRect/>
          <a:stretch>
            <a:fillRect/>
          </a:stretch>
        </p:blipFill>
        <p:spPr bwMode="auto">
          <a:xfrm>
            <a:off x="115888" y="819150"/>
            <a:ext cx="5110162" cy="4411663"/>
          </a:xfrm>
          <a:prstGeom prst="rect">
            <a:avLst/>
          </a:prstGeom>
          <a:noFill/>
          <a:ln w="9525">
            <a:noFill/>
            <a:round/>
            <a:headEnd/>
            <a:tailEnd/>
          </a:ln>
        </p:spPr>
      </p:pic>
      <p:pic>
        <p:nvPicPr>
          <p:cNvPr id="5125" name="Picture 4"/>
          <p:cNvPicPr>
            <a:picLocks noChangeAspect="1" noChangeArrowheads="1"/>
          </p:cNvPicPr>
          <p:nvPr/>
        </p:nvPicPr>
        <p:blipFill>
          <a:blip r:embed="rId4" cstate="email"/>
          <a:srcRect/>
          <a:stretch>
            <a:fillRect/>
          </a:stretch>
        </p:blipFill>
        <p:spPr bwMode="auto">
          <a:xfrm>
            <a:off x="5280025" y="817563"/>
            <a:ext cx="3748088" cy="415766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Designated as a Critical Survey Area</a:t>
            </a:r>
          </a:p>
        </p:txBody>
      </p:sp>
      <p:sp>
        <p:nvSpPr>
          <p:cNvPr id="6147" name="Text Box 2"/>
          <p:cNvSpPr txBox="1">
            <a:spLocks noChangeArrowheads="1"/>
          </p:cNvSpPr>
          <p:nvPr/>
        </p:nvSpPr>
        <p:spPr bwMode="auto">
          <a:xfrm>
            <a:off x="152400" y="4741863"/>
            <a:ext cx="8877300" cy="1277937"/>
          </a:xfrm>
          <a:prstGeom prst="rect">
            <a:avLst/>
          </a:prstGeom>
          <a:noFill/>
          <a:ln w="9525">
            <a:noFill/>
            <a:round/>
            <a:headEnd/>
            <a:tailEnd/>
          </a:ln>
        </p:spPr>
        <p:txBody>
          <a:bodyPr wrap="none" anchor="ctr"/>
          <a:lstStyle/>
          <a:p>
            <a:endParaRPr lang="en-US"/>
          </a:p>
        </p:txBody>
      </p:sp>
      <p:pic>
        <p:nvPicPr>
          <p:cNvPr id="6148" name="Picture 3"/>
          <p:cNvPicPr>
            <a:picLocks noChangeAspect="1" noChangeArrowheads="1"/>
          </p:cNvPicPr>
          <p:nvPr/>
        </p:nvPicPr>
        <p:blipFill>
          <a:blip r:embed="rId3" cstate="email"/>
          <a:srcRect/>
          <a:stretch>
            <a:fillRect/>
          </a:stretch>
        </p:blipFill>
        <p:spPr bwMode="auto">
          <a:xfrm>
            <a:off x="538163" y="1112838"/>
            <a:ext cx="8069262" cy="44323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USACE Role – Channel Maintenance</a:t>
            </a:r>
          </a:p>
        </p:txBody>
      </p:sp>
      <p:sp>
        <p:nvSpPr>
          <p:cNvPr id="7171" name="Text Box 2"/>
          <p:cNvSpPr txBox="1">
            <a:spLocks noChangeArrowheads="1"/>
          </p:cNvSpPr>
          <p:nvPr/>
        </p:nvSpPr>
        <p:spPr bwMode="auto">
          <a:xfrm>
            <a:off x="152400" y="4138613"/>
            <a:ext cx="8877300" cy="2438400"/>
          </a:xfrm>
          <a:prstGeom prst="rect">
            <a:avLst/>
          </a:prstGeom>
          <a:noFill/>
          <a:ln w="9525">
            <a:noFill/>
            <a:round/>
            <a:headEnd/>
            <a:tailEnd/>
          </a:ln>
        </p:spPr>
        <p:txBody>
          <a:bodyPr/>
          <a:lstStyle/>
          <a:p>
            <a:pPr marL="339725" indent="-339725" eaLnBrk="1" hangingPunct="1">
              <a:spcBef>
                <a:spcPts val="6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a:solidFill>
                  <a:srgbClr val="EAEAEA"/>
                </a:solidFill>
              </a:rPr>
              <a:t>USACE surveys the channel regularly for maintenance and occasional crossline surveys not intended to detect obstructions</a:t>
            </a:r>
          </a:p>
          <a:p>
            <a:pPr marL="339725" indent="-339725" eaLnBrk="1" hangingPunct="1">
              <a:spcBef>
                <a:spcPts val="6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400">
                <a:solidFill>
                  <a:srgbClr val="EAEAEA"/>
                </a:solidFill>
              </a:rPr>
              <a:t>USACE provides channel surveys in a table format which NOAA posts on nautical charts</a:t>
            </a:r>
          </a:p>
          <a:p>
            <a:pPr marL="339725" indent="-339725" eaLnBrk="1" hangingPunct="1">
              <a:spcBef>
                <a:spcPts val="6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400">
              <a:solidFill>
                <a:srgbClr val="EAEAEA"/>
              </a:solidFill>
            </a:endParaRPr>
          </a:p>
        </p:txBody>
      </p:sp>
      <p:pic>
        <p:nvPicPr>
          <p:cNvPr id="7172" name="Picture 3"/>
          <p:cNvPicPr>
            <a:picLocks noChangeAspect="1" noChangeArrowheads="1"/>
          </p:cNvPicPr>
          <p:nvPr/>
        </p:nvPicPr>
        <p:blipFill>
          <a:blip r:embed="rId3" cstate="email"/>
          <a:srcRect/>
          <a:stretch>
            <a:fillRect/>
          </a:stretch>
        </p:blipFill>
        <p:spPr bwMode="auto">
          <a:xfrm>
            <a:off x="2859088" y="833438"/>
            <a:ext cx="6167437" cy="2606675"/>
          </a:xfrm>
          <a:prstGeom prst="rect">
            <a:avLst/>
          </a:prstGeom>
          <a:noFill/>
          <a:ln w="9525">
            <a:noFill/>
            <a:round/>
            <a:headEnd/>
            <a:tailEnd/>
          </a:ln>
        </p:spPr>
      </p:pic>
      <p:pic>
        <p:nvPicPr>
          <p:cNvPr id="7173" name="Picture 4"/>
          <p:cNvPicPr>
            <a:picLocks noChangeAspect="1" noChangeArrowheads="1"/>
          </p:cNvPicPr>
          <p:nvPr/>
        </p:nvPicPr>
        <p:blipFill>
          <a:blip r:embed="rId4" cstate="email"/>
          <a:srcRect/>
          <a:stretch>
            <a:fillRect/>
          </a:stretch>
        </p:blipFill>
        <p:spPr bwMode="auto">
          <a:xfrm>
            <a:off x="107950" y="828675"/>
            <a:ext cx="2635250" cy="32908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0"/>
            <a:ext cx="9144000" cy="6858000"/>
          </a:xfrm>
          <a:prstGeom prst="rect">
            <a:avLst/>
          </a:prstGeom>
          <a:noFill/>
          <a:ln w="9525">
            <a:noFill/>
            <a:round/>
            <a:headEnd/>
            <a:tailEnd/>
          </a:ln>
        </p:spPr>
        <p:txBody>
          <a:bodyPr wrap="none" anchor="ctr"/>
          <a:lstStyle/>
          <a:p>
            <a:endParaRPr lang="en-US"/>
          </a:p>
        </p:txBody>
      </p:sp>
      <p:sp>
        <p:nvSpPr>
          <p:cNvPr id="8195" name="Text Box 2"/>
          <p:cNvSpPr txBox="1">
            <a:spLocks noChangeArrowheads="1"/>
          </p:cNvSpPr>
          <p:nvPr/>
        </p:nvSpPr>
        <p:spPr bwMode="auto">
          <a:xfrm>
            <a:off x="152400" y="244475"/>
            <a:ext cx="8763000" cy="457200"/>
          </a:xfrm>
          <a:prstGeom prst="rect">
            <a:avLst/>
          </a:prstGeom>
          <a:noFill/>
          <a:ln w="9525">
            <a:noFill/>
            <a:round/>
            <a:headEnd/>
            <a:tailEnd/>
          </a:ln>
        </p:spPr>
        <p:txBody>
          <a:bodyPr lIns="90000" tIns="46800" rIns="90000" bIns="46800"/>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NOAA’s Survey of the Columbia</a:t>
            </a:r>
          </a:p>
        </p:txBody>
      </p:sp>
      <p:pic>
        <p:nvPicPr>
          <p:cNvPr id="8196" name="Picture 3"/>
          <p:cNvPicPr>
            <a:picLocks noChangeAspect="1" noChangeArrowheads="1"/>
          </p:cNvPicPr>
          <p:nvPr/>
        </p:nvPicPr>
        <p:blipFill>
          <a:blip r:embed="rId3" cstate="email"/>
          <a:srcRect/>
          <a:stretch>
            <a:fillRect/>
          </a:stretch>
        </p:blipFill>
        <p:spPr bwMode="auto">
          <a:xfrm>
            <a:off x="0" y="881063"/>
            <a:ext cx="9151938" cy="5067300"/>
          </a:xfrm>
          <a:prstGeom prst="rect">
            <a:avLst/>
          </a:prstGeom>
          <a:noFill/>
          <a:ln w="9525">
            <a:noFill/>
            <a:round/>
            <a:headEnd/>
            <a:tailEnd/>
          </a:ln>
        </p:spPr>
      </p:pic>
      <p:sp>
        <p:nvSpPr>
          <p:cNvPr id="9220" name="Text Box 4"/>
          <p:cNvSpPr txBox="1">
            <a:spLocks noChangeArrowheads="1"/>
          </p:cNvSpPr>
          <p:nvPr/>
        </p:nvSpPr>
        <p:spPr bwMode="auto">
          <a:xfrm>
            <a:off x="196850" y="2909888"/>
            <a:ext cx="963613"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30.4</a:t>
            </a:r>
          </a:p>
        </p:txBody>
      </p:sp>
      <p:sp>
        <p:nvSpPr>
          <p:cNvPr id="9221" name="Text Box 5"/>
          <p:cNvSpPr txBox="1">
            <a:spLocks noChangeArrowheads="1"/>
          </p:cNvSpPr>
          <p:nvPr/>
        </p:nvSpPr>
        <p:spPr bwMode="auto">
          <a:xfrm>
            <a:off x="7969250" y="3505200"/>
            <a:ext cx="963613"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110</a:t>
            </a:r>
          </a:p>
        </p:txBody>
      </p:sp>
      <p:sp>
        <p:nvSpPr>
          <p:cNvPr id="9222" name="Text Box 6"/>
          <p:cNvSpPr txBox="1">
            <a:spLocks noChangeArrowheads="1"/>
          </p:cNvSpPr>
          <p:nvPr/>
        </p:nvSpPr>
        <p:spPr bwMode="auto">
          <a:xfrm>
            <a:off x="7993063" y="5097463"/>
            <a:ext cx="963612"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RM 17</a:t>
            </a:r>
          </a:p>
        </p:txBody>
      </p:sp>
      <p:sp>
        <p:nvSpPr>
          <p:cNvPr id="9223" name="Text Box 7"/>
          <p:cNvSpPr txBox="1">
            <a:spLocks noChangeArrowheads="1"/>
          </p:cNvSpPr>
          <p:nvPr/>
        </p:nvSpPr>
        <p:spPr bwMode="auto">
          <a:xfrm>
            <a:off x="1155700" y="4075113"/>
            <a:ext cx="3879850" cy="121920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6 Sheets</a:t>
            </a: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100 nautical miles</a:t>
            </a: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Full bottom coverage to 4m (13ft)</a:t>
            </a:r>
          </a:p>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a:solidFill>
                  <a:srgbClr val="000000"/>
                </a:solidFill>
                <a:effectLst>
                  <a:outerShdw blurRad="38100" dist="38100" dir="2700000" algn="tl">
                    <a:srgbClr val="FFFFFF"/>
                  </a:outerShdw>
                </a:effectLst>
              </a:rPr>
              <a:t>Set line spacing to 2m (6.5ft)</a:t>
            </a:r>
          </a:p>
        </p:txBody>
      </p:sp>
      <p:sp>
        <p:nvSpPr>
          <p:cNvPr id="9224" name="Text Box 8"/>
          <p:cNvSpPr txBox="1">
            <a:spLocks noChangeArrowheads="1"/>
          </p:cNvSpPr>
          <p:nvPr/>
        </p:nvSpPr>
        <p:spPr bwMode="auto">
          <a:xfrm>
            <a:off x="3130550" y="1760538"/>
            <a:ext cx="2203450"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i="1">
                <a:solidFill>
                  <a:srgbClr val="0070C0"/>
                </a:solidFill>
                <a:effectLst>
                  <a:outerShdw blurRad="38100" dist="38100" dir="2700000" algn="tl">
                    <a:srgbClr val="FFFFFF"/>
                  </a:outerShdw>
                </a:effectLst>
              </a:rPr>
              <a:t>Columbia River</a:t>
            </a:r>
          </a:p>
        </p:txBody>
      </p:sp>
      <p:sp>
        <p:nvSpPr>
          <p:cNvPr id="9225" name="Text Box 9"/>
          <p:cNvSpPr txBox="1">
            <a:spLocks noChangeArrowheads="1"/>
          </p:cNvSpPr>
          <p:nvPr/>
        </p:nvSpPr>
        <p:spPr bwMode="auto">
          <a:xfrm rot="780000">
            <a:off x="6932613" y="4679950"/>
            <a:ext cx="2203450" cy="336550"/>
          </a:xfrm>
          <a:prstGeom prst="rect">
            <a:avLst/>
          </a:prstGeom>
          <a:noFill/>
          <a:ln w="9525">
            <a:noFill/>
            <a:round/>
            <a:headEnd/>
            <a:tailEnd/>
          </a:ln>
          <a:effectLst/>
        </p:spPr>
        <p:txBody>
          <a:bodyPr lIns="90000" tIns="46800" rIns="90000" bIns="46800">
            <a:spAutoFit/>
          </a:bodyPr>
          <a:lstStyle/>
          <a:p>
            <a:pPr>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i="1">
                <a:solidFill>
                  <a:srgbClr val="0070C0"/>
                </a:solidFill>
                <a:effectLst>
                  <a:outerShdw blurRad="38100" dist="38100" dir="2700000" algn="tl">
                    <a:srgbClr val="FFFFFF"/>
                  </a:outerShdw>
                </a:effectLst>
              </a:rPr>
              <a:t>Willamette River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Unique Charting Datum</a:t>
            </a:r>
          </a:p>
        </p:txBody>
      </p:sp>
      <p:sp>
        <p:nvSpPr>
          <p:cNvPr id="9219" name="Text Box 2"/>
          <p:cNvSpPr txBox="1">
            <a:spLocks noChangeArrowheads="1"/>
          </p:cNvSpPr>
          <p:nvPr/>
        </p:nvSpPr>
        <p:spPr bwMode="auto">
          <a:xfrm>
            <a:off x="152400" y="3897313"/>
            <a:ext cx="8877300" cy="2122487"/>
          </a:xfrm>
          <a:prstGeom prst="rect">
            <a:avLst/>
          </a:prstGeom>
          <a:noFill/>
          <a:ln w="9525">
            <a:noFill/>
            <a:round/>
            <a:headEnd/>
            <a:tailEnd/>
          </a:ln>
        </p:spPr>
        <p:txBody>
          <a:bodyPr wrap="none" anchor="ctr"/>
          <a:lstStyle/>
          <a:p>
            <a:endParaRPr lang="en-US"/>
          </a:p>
        </p:txBody>
      </p:sp>
      <p:pic>
        <p:nvPicPr>
          <p:cNvPr id="9220" name="Picture 3"/>
          <p:cNvPicPr>
            <a:picLocks noChangeAspect="1" noChangeArrowheads="1"/>
          </p:cNvPicPr>
          <p:nvPr/>
        </p:nvPicPr>
        <p:blipFill>
          <a:blip r:embed="rId3" cstate="email"/>
          <a:srcRect/>
          <a:stretch>
            <a:fillRect/>
          </a:stretch>
        </p:blipFill>
        <p:spPr bwMode="auto">
          <a:xfrm>
            <a:off x="274638" y="1022350"/>
            <a:ext cx="8669337" cy="47593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52400" y="204788"/>
            <a:ext cx="8763000" cy="457200"/>
          </a:xfrm>
          <a:prstGeom prst="rect">
            <a:avLst/>
          </a:prstGeom>
          <a:noFill/>
          <a:ln w="9525">
            <a:noFill/>
            <a:round/>
            <a:headEnd/>
            <a:tailEnd/>
          </a:ln>
        </p:spPr>
        <p:txBody>
          <a:bodyPr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latin typeface="Arial Black" pitchFamily="32" charset="0"/>
              </a:rPr>
              <a:t>Columbia River Datum</a:t>
            </a:r>
          </a:p>
        </p:txBody>
      </p:sp>
      <p:sp>
        <p:nvSpPr>
          <p:cNvPr id="10243" name="Text Box 2"/>
          <p:cNvSpPr txBox="1">
            <a:spLocks noChangeArrowheads="1"/>
          </p:cNvSpPr>
          <p:nvPr/>
        </p:nvSpPr>
        <p:spPr bwMode="auto">
          <a:xfrm>
            <a:off x="152400" y="852488"/>
            <a:ext cx="8877300" cy="6000750"/>
          </a:xfrm>
          <a:prstGeom prst="rect">
            <a:avLst/>
          </a:prstGeom>
          <a:noFill/>
          <a:ln w="9525">
            <a:noFill/>
            <a:round/>
            <a:headEnd/>
            <a:tailEnd/>
          </a:ln>
        </p:spPr>
        <p:txBody>
          <a:bodyPr/>
          <a:lstStyle/>
          <a:p>
            <a:pPr marL="339725" indent="-339725" eaLnBrk="1" hangingPunct="1">
              <a:lnSpc>
                <a:spcPct val="80000"/>
              </a:lnSpc>
              <a:spcBef>
                <a:spcPts val="7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Defined by R.E. Hickson </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    from the Portland District </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    U.S. Army Corps of Engineers </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    in 1912.</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800">
              <a:solidFill>
                <a:srgbClr val="EAEAEA"/>
              </a:solidFill>
            </a:endParaRPr>
          </a:p>
          <a:p>
            <a:pPr marL="339725" indent="-339725" eaLnBrk="1" hangingPunct="1">
              <a:lnSpc>
                <a:spcPct val="80000"/>
              </a:lnSpc>
              <a:spcBef>
                <a:spcPts val="7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Later refined and related to NGVD29.</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800">
              <a:solidFill>
                <a:srgbClr val="EAEAEA"/>
              </a:solidFill>
            </a:endParaRPr>
          </a:p>
          <a:p>
            <a:pPr marL="339725" indent="-339725" eaLnBrk="1" hangingPunct="1">
              <a:lnSpc>
                <a:spcPct val="80000"/>
              </a:lnSpc>
              <a:spcBef>
                <a:spcPts val="7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USACE Portland District published </a:t>
            </a:r>
            <a:r>
              <a:rPr lang="en-US" sz="2800" i="1">
                <a:solidFill>
                  <a:srgbClr val="EAEAEA"/>
                </a:solidFill>
              </a:rPr>
              <a:t>Columbia River Datum Elevations CL-03-116</a:t>
            </a:r>
            <a:r>
              <a:rPr lang="en-US" sz="2800">
                <a:solidFill>
                  <a:srgbClr val="EAEAEA"/>
                </a:solidFill>
              </a:rPr>
              <a:t> which defined CRD and Ordinary High Water relative to River Mile in 1978. </a:t>
            </a:r>
          </a:p>
          <a:p>
            <a:pPr marL="339725" indent="-339725" eaLnBrk="1" hangingPunct="1">
              <a:lnSpc>
                <a:spcPct val="80000"/>
              </a:lnSpc>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800">
              <a:solidFill>
                <a:srgbClr val="EAEAEA"/>
              </a:solidFill>
            </a:endParaRPr>
          </a:p>
          <a:p>
            <a:pPr marL="339725" indent="-339725" eaLnBrk="1" hangingPunct="1">
              <a:lnSpc>
                <a:spcPct val="80000"/>
              </a:lnSpc>
              <a:spcBef>
                <a:spcPts val="700"/>
              </a:spcBef>
              <a:buClr>
                <a:srgbClr val="EAEAEA"/>
              </a:buClr>
              <a:buFont typeface="Arial"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a:solidFill>
                  <a:srgbClr val="EAEAEA"/>
                </a:solidFill>
              </a:rPr>
              <a:t>Current effort to define relative to NAVD88. </a:t>
            </a:r>
          </a:p>
          <a:p>
            <a:pPr marL="339725" indent="-339725" eaLnBrk="1" hangingPunct="1">
              <a:spcBef>
                <a:spcPts val="700"/>
              </a:spcBef>
              <a:buClrTx/>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800">
              <a:solidFill>
                <a:srgbClr val="EAEAEA"/>
              </a:solidFill>
            </a:endParaRPr>
          </a:p>
        </p:txBody>
      </p:sp>
      <p:pic>
        <p:nvPicPr>
          <p:cNvPr id="10244" name="Picture 3"/>
          <p:cNvPicPr>
            <a:picLocks noChangeAspect="1" noChangeArrowheads="1"/>
          </p:cNvPicPr>
          <p:nvPr/>
        </p:nvPicPr>
        <p:blipFill>
          <a:blip r:embed="rId3" cstate="email"/>
          <a:srcRect/>
          <a:stretch>
            <a:fillRect/>
          </a:stretch>
        </p:blipFill>
        <p:spPr bwMode="auto">
          <a:xfrm>
            <a:off x="5843588" y="758825"/>
            <a:ext cx="3300412" cy="220186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Black"/>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ts val="5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ts val="500"/>
          </a:spcBef>
          <a:spcAft>
            <a:spcPct val="0"/>
          </a:spcAft>
          <a:buClr>
            <a:srgbClr val="000000"/>
          </a:buClr>
          <a:buSzPct val="100000"/>
          <a:buFont typeface="Times New Roman" pitchFamily="16" charset="0"/>
          <a:buNone/>
          <a:tabLst/>
          <a:defRPr kumimoji="0" lang="en-GB" sz="20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5056</TotalTime>
  <Words>2251</Words>
  <Application>Microsoft Office PowerPoint</Application>
  <PresentationFormat>On-screen Show (4:3)</PresentationFormat>
  <Paragraphs>273</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Maria Marzoeki</dc:creator>
  <cp:lastModifiedBy>Scott M. Sherman</cp:lastModifiedBy>
  <cp:revision>452</cp:revision>
  <cp:lastPrinted>1601-01-01T00:00:00Z</cp:lastPrinted>
  <dcterms:created xsi:type="dcterms:W3CDTF">2008-10-14T23:54:18Z</dcterms:created>
  <dcterms:modified xsi:type="dcterms:W3CDTF">2010-10-22T13:37:54Z</dcterms:modified>
</cp:coreProperties>
</file>