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19"/>
  </p:notesMasterIdLst>
  <p:sldIdLst>
    <p:sldId id="298" r:id="rId4"/>
    <p:sldId id="256" r:id="rId5"/>
    <p:sldId id="257" r:id="rId6"/>
    <p:sldId id="311" r:id="rId7"/>
    <p:sldId id="306" r:id="rId8"/>
    <p:sldId id="310" r:id="rId9"/>
    <p:sldId id="299" r:id="rId10"/>
    <p:sldId id="296" r:id="rId11"/>
    <p:sldId id="312" r:id="rId12"/>
    <p:sldId id="313" r:id="rId13"/>
    <p:sldId id="262" r:id="rId14"/>
    <p:sldId id="303" r:id="rId15"/>
    <p:sldId id="314" r:id="rId16"/>
    <p:sldId id="315" r:id="rId17"/>
    <p:sldId id="276" r:id="rId18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66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36" autoAdjust="0"/>
    <p:restoredTop sz="85506" autoAdjust="0"/>
  </p:normalViewPr>
  <p:slideViewPr>
    <p:cSldViewPr>
      <p:cViewPr>
        <p:scale>
          <a:sx n="100" d="100"/>
          <a:sy n="100" d="100"/>
        </p:scale>
        <p:origin x="-89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BD166-236A-4C9D-97A5-29A42627C8E5}" type="doc">
      <dgm:prSet loTypeId="urn:microsoft.com/office/officeart/2005/8/layout/gear1" loCatId="process" qsTypeId="urn:microsoft.com/office/officeart/2005/8/quickstyle/3d2" qsCatId="3D" csTypeId="urn:microsoft.com/office/officeart/2005/8/colors/accent4_2" csCatId="accent4" phldr="1"/>
      <dgm:spPr/>
    </dgm:pt>
    <dgm:pt modelId="{93B1EEF0-F016-4230-A106-00931A7BED81}">
      <dgm:prSet phldrT="[Text]"/>
      <dgm:spPr/>
      <dgm:t>
        <a:bodyPr/>
        <a:lstStyle/>
        <a:p>
          <a:r>
            <a:rPr lang="en-US" dirty="0" smtClean="0"/>
            <a:t>Python Script</a:t>
          </a:r>
          <a:endParaRPr lang="en-US" dirty="0"/>
        </a:p>
      </dgm:t>
    </dgm:pt>
    <dgm:pt modelId="{C838121A-151C-41FF-86FD-30FFA0929961}" type="parTrans" cxnId="{6B9C4284-2517-4EAB-BE10-3F8265D4D231}">
      <dgm:prSet/>
      <dgm:spPr/>
      <dgm:t>
        <a:bodyPr/>
        <a:lstStyle/>
        <a:p>
          <a:endParaRPr lang="en-US"/>
        </a:p>
      </dgm:t>
    </dgm:pt>
    <dgm:pt modelId="{C4C7DBB5-DDA5-4C44-94F8-15C598C64FB6}" type="sibTrans" cxnId="{6B9C4284-2517-4EAB-BE10-3F8265D4D231}">
      <dgm:prSet/>
      <dgm:spPr/>
      <dgm:t>
        <a:bodyPr/>
        <a:lstStyle/>
        <a:p>
          <a:endParaRPr lang="en-US" dirty="0"/>
        </a:p>
      </dgm:t>
    </dgm:pt>
    <dgm:pt modelId="{02E0D218-69A9-4433-8E0A-FDB7491696E3}">
      <dgm:prSet phldrT="[Text]"/>
      <dgm:spPr/>
      <dgm:t>
        <a:bodyPr/>
        <a:lstStyle/>
        <a:p>
          <a:endParaRPr lang="en-US" dirty="0"/>
        </a:p>
      </dgm:t>
    </dgm:pt>
    <dgm:pt modelId="{CD692CAE-F460-43DF-8C1C-7BCBF12A4266}" type="parTrans" cxnId="{50674C8C-6223-45DE-8D55-A684C1E6F920}">
      <dgm:prSet/>
      <dgm:spPr/>
      <dgm:t>
        <a:bodyPr/>
        <a:lstStyle/>
        <a:p>
          <a:endParaRPr lang="en-US"/>
        </a:p>
      </dgm:t>
    </dgm:pt>
    <dgm:pt modelId="{F861CE08-5EF2-492E-8EB3-0EB9CF507776}" type="sibTrans" cxnId="{50674C8C-6223-45DE-8D55-A684C1E6F920}">
      <dgm:prSet/>
      <dgm:spPr/>
      <dgm:t>
        <a:bodyPr/>
        <a:lstStyle/>
        <a:p>
          <a:endParaRPr lang="en-US"/>
        </a:p>
      </dgm:t>
    </dgm:pt>
    <dgm:pt modelId="{34045E20-91ED-48C7-8D34-5873CEF2A3A7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E172055-1D4E-47F3-81CF-CB32D40DC76F}" type="sibTrans" cxnId="{3797BCD6-D07E-403D-98B8-419DAB1C5062}">
      <dgm:prSet/>
      <dgm:spPr/>
      <dgm:t>
        <a:bodyPr/>
        <a:lstStyle/>
        <a:p>
          <a:endParaRPr lang="en-US" dirty="0"/>
        </a:p>
      </dgm:t>
    </dgm:pt>
    <dgm:pt modelId="{1205172E-FCE8-41C1-8BE0-B94BEDF69FB9}" type="parTrans" cxnId="{3797BCD6-D07E-403D-98B8-419DAB1C5062}">
      <dgm:prSet/>
      <dgm:spPr/>
      <dgm:t>
        <a:bodyPr/>
        <a:lstStyle/>
        <a:p>
          <a:endParaRPr lang="en-US"/>
        </a:p>
      </dgm:t>
    </dgm:pt>
    <dgm:pt modelId="{767101A9-77C5-43F7-8ABC-CDE2D0E4D668}">
      <dgm:prSet phldrT="[Text]"/>
      <dgm:spPr/>
      <dgm:t>
        <a:bodyPr/>
        <a:lstStyle/>
        <a:p>
          <a:endParaRPr lang="en-US" dirty="0"/>
        </a:p>
      </dgm:t>
    </dgm:pt>
    <dgm:pt modelId="{4AB2AB9C-4E13-4932-B515-D250D30DCC89}" type="parTrans" cxnId="{16AEF65A-B3A3-4313-99F9-F04AE82445E0}">
      <dgm:prSet/>
      <dgm:spPr/>
      <dgm:t>
        <a:bodyPr/>
        <a:lstStyle/>
        <a:p>
          <a:endParaRPr lang="en-US"/>
        </a:p>
      </dgm:t>
    </dgm:pt>
    <dgm:pt modelId="{403D3841-3C7A-462B-8C27-57B6CEB01D3C}" type="sibTrans" cxnId="{16AEF65A-B3A3-4313-99F9-F04AE82445E0}">
      <dgm:prSet/>
      <dgm:spPr/>
      <dgm:t>
        <a:bodyPr/>
        <a:lstStyle/>
        <a:p>
          <a:endParaRPr lang="en-US" dirty="0"/>
        </a:p>
      </dgm:t>
    </dgm:pt>
    <dgm:pt modelId="{D4F44EB4-7DF0-4685-830C-E82962FBD078}" type="pres">
      <dgm:prSet presAssocID="{785BD166-236A-4C9D-97A5-29A42627C8E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D943CF6-32BE-43A1-B4BA-60BB4710DE1A}" type="pres">
      <dgm:prSet presAssocID="{93B1EEF0-F016-4230-A106-00931A7BED8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65DF8-EA67-4ADB-91F9-C762207FC17C}" type="pres">
      <dgm:prSet presAssocID="{93B1EEF0-F016-4230-A106-00931A7BED81}" presName="gear1srcNode" presStyleLbl="node1" presStyleIdx="0" presStyleCnt="3"/>
      <dgm:spPr/>
      <dgm:t>
        <a:bodyPr/>
        <a:lstStyle/>
        <a:p>
          <a:endParaRPr lang="en-US"/>
        </a:p>
      </dgm:t>
    </dgm:pt>
    <dgm:pt modelId="{788E6D93-3231-4276-AF7A-1611B46D59D5}" type="pres">
      <dgm:prSet presAssocID="{93B1EEF0-F016-4230-A106-00931A7BED81}" presName="gear1dstNode" presStyleLbl="node1" presStyleIdx="0" presStyleCnt="3"/>
      <dgm:spPr/>
      <dgm:t>
        <a:bodyPr/>
        <a:lstStyle/>
        <a:p>
          <a:endParaRPr lang="en-US"/>
        </a:p>
      </dgm:t>
    </dgm:pt>
    <dgm:pt modelId="{C02E731B-00F0-4CD7-A9B5-0E8979E5405E}" type="pres">
      <dgm:prSet presAssocID="{34045E20-91ED-48C7-8D34-5873CEF2A3A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7487F-1AD0-4932-9C53-88CC9D246AD7}" type="pres">
      <dgm:prSet presAssocID="{34045E20-91ED-48C7-8D34-5873CEF2A3A7}" presName="gear2srcNode" presStyleLbl="node1" presStyleIdx="1" presStyleCnt="3"/>
      <dgm:spPr/>
      <dgm:t>
        <a:bodyPr/>
        <a:lstStyle/>
        <a:p>
          <a:endParaRPr lang="en-US"/>
        </a:p>
      </dgm:t>
    </dgm:pt>
    <dgm:pt modelId="{F19CC2DF-90A9-4DAF-BA04-AC386A6D0397}" type="pres">
      <dgm:prSet presAssocID="{34045E20-91ED-48C7-8D34-5873CEF2A3A7}" presName="gear2dstNode" presStyleLbl="node1" presStyleIdx="1" presStyleCnt="3"/>
      <dgm:spPr/>
      <dgm:t>
        <a:bodyPr/>
        <a:lstStyle/>
        <a:p>
          <a:endParaRPr lang="en-US"/>
        </a:p>
      </dgm:t>
    </dgm:pt>
    <dgm:pt modelId="{AF722BF8-02B3-4704-8DCA-2D749BF5838B}" type="pres">
      <dgm:prSet presAssocID="{767101A9-77C5-43F7-8ABC-CDE2D0E4D668}" presName="gear3" presStyleLbl="node1" presStyleIdx="2" presStyleCnt="3"/>
      <dgm:spPr/>
      <dgm:t>
        <a:bodyPr/>
        <a:lstStyle/>
        <a:p>
          <a:endParaRPr lang="en-US"/>
        </a:p>
      </dgm:t>
    </dgm:pt>
    <dgm:pt modelId="{D7D30273-6A86-4716-B08F-6C159D759DBE}" type="pres">
      <dgm:prSet presAssocID="{767101A9-77C5-43F7-8ABC-CDE2D0E4D6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F6E61-E145-488B-8681-5E60086AF56F}" type="pres">
      <dgm:prSet presAssocID="{767101A9-77C5-43F7-8ABC-CDE2D0E4D668}" presName="gear3srcNode" presStyleLbl="node1" presStyleIdx="2" presStyleCnt="3"/>
      <dgm:spPr/>
      <dgm:t>
        <a:bodyPr/>
        <a:lstStyle/>
        <a:p>
          <a:endParaRPr lang="en-US"/>
        </a:p>
      </dgm:t>
    </dgm:pt>
    <dgm:pt modelId="{D4148527-1973-4537-80E6-BF3223C3342D}" type="pres">
      <dgm:prSet presAssocID="{767101A9-77C5-43F7-8ABC-CDE2D0E4D668}" presName="gear3dstNode" presStyleLbl="node1" presStyleIdx="2" presStyleCnt="3"/>
      <dgm:spPr/>
      <dgm:t>
        <a:bodyPr/>
        <a:lstStyle/>
        <a:p>
          <a:endParaRPr lang="en-US"/>
        </a:p>
      </dgm:t>
    </dgm:pt>
    <dgm:pt modelId="{E9FF089D-FAD0-492C-BFC9-045B21DB5FD1}" type="pres">
      <dgm:prSet presAssocID="{C4C7DBB5-DDA5-4C44-94F8-15C598C64FB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CA2BE6D-9281-48AE-9CFE-88E1C0611167}" type="pres">
      <dgm:prSet presAssocID="{7E172055-1D4E-47F3-81CF-CB32D40DC76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1848E7C-299A-4DDE-9E5F-BF6A83B0EEF2}" type="pres">
      <dgm:prSet presAssocID="{403D3841-3C7A-462B-8C27-57B6CEB01D3C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6675CB2-5771-4BF9-B839-F9B5FEE61BAF}" type="presOf" srcId="{767101A9-77C5-43F7-8ABC-CDE2D0E4D668}" destId="{AF722BF8-02B3-4704-8DCA-2D749BF5838B}" srcOrd="0" destOrd="0" presId="urn:microsoft.com/office/officeart/2005/8/layout/gear1"/>
    <dgm:cxn modelId="{6CF0E479-05BC-4DD0-81E5-FA069EDD5910}" type="presOf" srcId="{767101A9-77C5-43F7-8ABC-CDE2D0E4D668}" destId="{D7D30273-6A86-4716-B08F-6C159D759DBE}" srcOrd="1" destOrd="0" presId="urn:microsoft.com/office/officeart/2005/8/layout/gear1"/>
    <dgm:cxn modelId="{64A57EF1-A040-4076-9567-5230EA6C6CF5}" type="presOf" srcId="{403D3841-3C7A-462B-8C27-57B6CEB01D3C}" destId="{F1848E7C-299A-4DDE-9E5F-BF6A83B0EEF2}" srcOrd="0" destOrd="0" presId="urn:microsoft.com/office/officeart/2005/8/layout/gear1"/>
    <dgm:cxn modelId="{34D3C439-FC38-4D49-86C1-0FDA91457971}" type="presOf" srcId="{785BD166-236A-4C9D-97A5-29A42627C8E5}" destId="{D4F44EB4-7DF0-4685-830C-E82962FBD078}" srcOrd="0" destOrd="0" presId="urn:microsoft.com/office/officeart/2005/8/layout/gear1"/>
    <dgm:cxn modelId="{16AEF65A-B3A3-4313-99F9-F04AE82445E0}" srcId="{785BD166-236A-4C9D-97A5-29A42627C8E5}" destId="{767101A9-77C5-43F7-8ABC-CDE2D0E4D668}" srcOrd="2" destOrd="0" parTransId="{4AB2AB9C-4E13-4932-B515-D250D30DCC89}" sibTransId="{403D3841-3C7A-462B-8C27-57B6CEB01D3C}"/>
    <dgm:cxn modelId="{F7EA007D-6B44-466B-8800-FAC9CD61312F}" type="presOf" srcId="{93B1EEF0-F016-4230-A106-00931A7BED81}" destId="{BD943CF6-32BE-43A1-B4BA-60BB4710DE1A}" srcOrd="0" destOrd="0" presId="urn:microsoft.com/office/officeart/2005/8/layout/gear1"/>
    <dgm:cxn modelId="{CA1D6411-DF3F-4586-B97C-B7300652FC0F}" type="presOf" srcId="{C4C7DBB5-DDA5-4C44-94F8-15C598C64FB6}" destId="{E9FF089D-FAD0-492C-BFC9-045B21DB5FD1}" srcOrd="0" destOrd="0" presId="urn:microsoft.com/office/officeart/2005/8/layout/gear1"/>
    <dgm:cxn modelId="{ED99B9E6-2C9F-4497-B866-613C4C84451D}" type="presOf" srcId="{93B1EEF0-F016-4230-A106-00931A7BED81}" destId="{788E6D93-3231-4276-AF7A-1611B46D59D5}" srcOrd="2" destOrd="0" presId="urn:microsoft.com/office/officeart/2005/8/layout/gear1"/>
    <dgm:cxn modelId="{50674C8C-6223-45DE-8D55-A684C1E6F920}" srcId="{785BD166-236A-4C9D-97A5-29A42627C8E5}" destId="{02E0D218-69A9-4433-8E0A-FDB7491696E3}" srcOrd="3" destOrd="0" parTransId="{CD692CAE-F460-43DF-8C1C-7BCBF12A4266}" sibTransId="{F861CE08-5EF2-492E-8EB3-0EB9CF507776}"/>
    <dgm:cxn modelId="{FF4FD256-2C20-4A60-9D4F-50ADC6268780}" type="presOf" srcId="{93B1EEF0-F016-4230-A106-00931A7BED81}" destId="{E7E65DF8-EA67-4ADB-91F9-C762207FC17C}" srcOrd="1" destOrd="0" presId="urn:microsoft.com/office/officeart/2005/8/layout/gear1"/>
    <dgm:cxn modelId="{36C2FC9C-48FD-427C-AD59-A5AB50891B76}" type="presOf" srcId="{34045E20-91ED-48C7-8D34-5873CEF2A3A7}" destId="{C02E731B-00F0-4CD7-A9B5-0E8979E5405E}" srcOrd="0" destOrd="0" presId="urn:microsoft.com/office/officeart/2005/8/layout/gear1"/>
    <dgm:cxn modelId="{6B9C4284-2517-4EAB-BE10-3F8265D4D231}" srcId="{785BD166-236A-4C9D-97A5-29A42627C8E5}" destId="{93B1EEF0-F016-4230-A106-00931A7BED81}" srcOrd="0" destOrd="0" parTransId="{C838121A-151C-41FF-86FD-30FFA0929961}" sibTransId="{C4C7DBB5-DDA5-4C44-94F8-15C598C64FB6}"/>
    <dgm:cxn modelId="{890F0D3D-AED0-40F9-8F77-B68C880EDB48}" type="presOf" srcId="{34045E20-91ED-48C7-8D34-5873CEF2A3A7}" destId="{14E7487F-1AD0-4932-9C53-88CC9D246AD7}" srcOrd="1" destOrd="0" presId="urn:microsoft.com/office/officeart/2005/8/layout/gear1"/>
    <dgm:cxn modelId="{4D999CDF-19CC-4A59-9E0B-4CD292B7C86F}" type="presOf" srcId="{767101A9-77C5-43F7-8ABC-CDE2D0E4D668}" destId="{D4148527-1973-4537-80E6-BF3223C3342D}" srcOrd="3" destOrd="0" presId="urn:microsoft.com/office/officeart/2005/8/layout/gear1"/>
    <dgm:cxn modelId="{52094AC2-4781-40AB-AA51-F41150B00F10}" type="presOf" srcId="{7E172055-1D4E-47F3-81CF-CB32D40DC76F}" destId="{1CA2BE6D-9281-48AE-9CFE-88E1C0611167}" srcOrd="0" destOrd="0" presId="urn:microsoft.com/office/officeart/2005/8/layout/gear1"/>
    <dgm:cxn modelId="{02DD3AC8-1E5C-4EAC-A178-4D897DA1FC62}" type="presOf" srcId="{34045E20-91ED-48C7-8D34-5873CEF2A3A7}" destId="{F19CC2DF-90A9-4DAF-BA04-AC386A6D0397}" srcOrd="2" destOrd="0" presId="urn:microsoft.com/office/officeart/2005/8/layout/gear1"/>
    <dgm:cxn modelId="{2542F730-4D42-4DFB-8B60-82A883D9B85A}" type="presOf" srcId="{767101A9-77C5-43F7-8ABC-CDE2D0E4D668}" destId="{25BF6E61-E145-488B-8681-5E60086AF56F}" srcOrd="2" destOrd="0" presId="urn:microsoft.com/office/officeart/2005/8/layout/gear1"/>
    <dgm:cxn modelId="{3797BCD6-D07E-403D-98B8-419DAB1C5062}" srcId="{785BD166-236A-4C9D-97A5-29A42627C8E5}" destId="{34045E20-91ED-48C7-8D34-5873CEF2A3A7}" srcOrd="1" destOrd="0" parTransId="{1205172E-FCE8-41C1-8BE0-B94BEDF69FB9}" sibTransId="{7E172055-1D4E-47F3-81CF-CB32D40DC76F}"/>
    <dgm:cxn modelId="{A85FCB67-6181-4A15-80E6-C13DD36D7454}" type="presParOf" srcId="{D4F44EB4-7DF0-4685-830C-E82962FBD078}" destId="{BD943CF6-32BE-43A1-B4BA-60BB4710DE1A}" srcOrd="0" destOrd="0" presId="urn:microsoft.com/office/officeart/2005/8/layout/gear1"/>
    <dgm:cxn modelId="{2424C3B0-880E-4522-811A-2D7F112FF00E}" type="presParOf" srcId="{D4F44EB4-7DF0-4685-830C-E82962FBD078}" destId="{E7E65DF8-EA67-4ADB-91F9-C762207FC17C}" srcOrd="1" destOrd="0" presId="urn:microsoft.com/office/officeart/2005/8/layout/gear1"/>
    <dgm:cxn modelId="{3DDA42D0-4D14-412A-99A7-B9235F7299AA}" type="presParOf" srcId="{D4F44EB4-7DF0-4685-830C-E82962FBD078}" destId="{788E6D93-3231-4276-AF7A-1611B46D59D5}" srcOrd="2" destOrd="0" presId="urn:microsoft.com/office/officeart/2005/8/layout/gear1"/>
    <dgm:cxn modelId="{8E7BEA55-6AA1-49C5-A2DD-D93FFE2059EC}" type="presParOf" srcId="{D4F44EB4-7DF0-4685-830C-E82962FBD078}" destId="{C02E731B-00F0-4CD7-A9B5-0E8979E5405E}" srcOrd="3" destOrd="0" presId="urn:microsoft.com/office/officeart/2005/8/layout/gear1"/>
    <dgm:cxn modelId="{AACC21D9-9BA8-4F09-A0B2-E3522AC3B73C}" type="presParOf" srcId="{D4F44EB4-7DF0-4685-830C-E82962FBD078}" destId="{14E7487F-1AD0-4932-9C53-88CC9D246AD7}" srcOrd="4" destOrd="0" presId="urn:microsoft.com/office/officeart/2005/8/layout/gear1"/>
    <dgm:cxn modelId="{2656AD75-8B9E-446C-8236-D3F9FD2B2A9F}" type="presParOf" srcId="{D4F44EB4-7DF0-4685-830C-E82962FBD078}" destId="{F19CC2DF-90A9-4DAF-BA04-AC386A6D0397}" srcOrd="5" destOrd="0" presId="urn:microsoft.com/office/officeart/2005/8/layout/gear1"/>
    <dgm:cxn modelId="{2F887D22-1536-4565-B536-E4F78DC3C654}" type="presParOf" srcId="{D4F44EB4-7DF0-4685-830C-E82962FBD078}" destId="{AF722BF8-02B3-4704-8DCA-2D749BF5838B}" srcOrd="6" destOrd="0" presId="urn:microsoft.com/office/officeart/2005/8/layout/gear1"/>
    <dgm:cxn modelId="{069B4811-0288-41AA-84C1-1A631171AE44}" type="presParOf" srcId="{D4F44EB4-7DF0-4685-830C-E82962FBD078}" destId="{D7D30273-6A86-4716-B08F-6C159D759DBE}" srcOrd="7" destOrd="0" presId="urn:microsoft.com/office/officeart/2005/8/layout/gear1"/>
    <dgm:cxn modelId="{2563055C-950F-4DD0-9999-5D4B317C610C}" type="presParOf" srcId="{D4F44EB4-7DF0-4685-830C-E82962FBD078}" destId="{25BF6E61-E145-488B-8681-5E60086AF56F}" srcOrd="8" destOrd="0" presId="urn:microsoft.com/office/officeart/2005/8/layout/gear1"/>
    <dgm:cxn modelId="{1C23E3DA-52F0-4AC9-978F-0023DC363026}" type="presParOf" srcId="{D4F44EB4-7DF0-4685-830C-E82962FBD078}" destId="{D4148527-1973-4537-80E6-BF3223C3342D}" srcOrd="9" destOrd="0" presId="urn:microsoft.com/office/officeart/2005/8/layout/gear1"/>
    <dgm:cxn modelId="{4610621D-4BAD-4D42-8E38-093F58BE3AA3}" type="presParOf" srcId="{D4F44EB4-7DF0-4685-830C-E82962FBD078}" destId="{E9FF089D-FAD0-492C-BFC9-045B21DB5FD1}" srcOrd="10" destOrd="0" presId="urn:microsoft.com/office/officeart/2005/8/layout/gear1"/>
    <dgm:cxn modelId="{5B621BA4-64D3-4CB0-997E-325C0BE092AA}" type="presParOf" srcId="{D4F44EB4-7DF0-4685-830C-E82962FBD078}" destId="{1CA2BE6D-9281-48AE-9CFE-88E1C0611167}" srcOrd="11" destOrd="0" presId="urn:microsoft.com/office/officeart/2005/8/layout/gear1"/>
    <dgm:cxn modelId="{5D875E11-F7AE-4D99-AF94-910C51D935D8}" type="presParOf" srcId="{D4F44EB4-7DF0-4685-830C-E82962FBD078}" destId="{F1848E7C-299A-4DDE-9E5F-BF6A83B0EE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943CF6-32BE-43A1-B4BA-60BB4710DE1A}">
      <dsp:nvSpPr>
        <dsp:cNvPr id="0" name=""/>
        <dsp:cNvSpPr/>
      </dsp:nvSpPr>
      <dsp:spPr>
        <a:xfrm>
          <a:off x="1082040" y="548640"/>
          <a:ext cx="670560" cy="670560"/>
        </a:xfrm>
        <a:prstGeom prst="gear9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Python Script</a:t>
          </a:r>
          <a:endParaRPr lang="en-US" sz="900" kern="1200" dirty="0"/>
        </a:p>
      </dsp:txBody>
      <dsp:txXfrm>
        <a:off x="1082040" y="548640"/>
        <a:ext cx="670560" cy="670560"/>
      </dsp:txXfrm>
    </dsp:sp>
    <dsp:sp modelId="{C02E731B-00F0-4CD7-A9B5-0E8979E5405E}">
      <dsp:nvSpPr>
        <dsp:cNvPr id="0" name=""/>
        <dsp:cNvSpPr/>
      </dsp:nvSpPr>
      <dsp:spPr>
        <a:xfrm>
          <a:off x="691895" y="390144"/>
          <a:ext cx="487680" cy="487680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691895" y="390144"/>
        <a:ext cx="487680" cy="487680"/>
      </dsp:txXfrm>
    </dsp:sp>
    <dsp:sp modelId="{AF722BF8-02B3-4704-8DCA-2D749BF5838B}">
      <dsp:nvSpPr>
        <dsp:cNvPr id="0" name=""/>
        <dsp:cNvSpPr/>
      </dsp:nvSpPr>
      <dsp:spPr>
        <a:xfrm rot="20700000">
          <a:off x="965046" y="53694"/>
          <a:ext cx="477826" cy="477826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069848" y="158496"/>
        <a:ext cx="268224" cy="268224"/>
      </dsp:txXfrm>
    </dsp:sp>
    <dsp:sp modelId="{E9FF089D-FAD0-492C-BFC9-045B21DB5FD1}">
      <dsp:nvSpPr>
        <dsp:cNvPr id="0" name=""/>
        <dsp:cNvSpPr/>
      </dsp:nvSpPr>
      <dsp:spPr>
        <a:xfrm>
          <a:off x="1003156" y="461805"/>
          <a:ext cx="858316" cy="858316"/>
        </a:xfrm>
        <a:prstGeom prst="circularArrow">
          <a:avLst>
            <a:gd name="adj1" fmla="val 4687"/>
            <a:gd name="adj2" fmla="val 299029"/>
            <a:gd name="adj3" fmla="val 2333982"/>
            <a:gd name="adj4" fmla="val 16332964"/>
            <a:gd name="adj5" fmla="val 5469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A2BE6D-9281-48AE-9CFE-88E1C0611167}">
      <dsp:nvSpPr>
        <dsp:cNvPr id="0" name=""/>
        <dsp:cNvSpPr/>
      </dsp:nvSpPr>
      <dsp:spPr>
        <a:xfrm>
          <a:off x="605528" y="295006"/>
          <a:ext cx="623620" cy="6236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48E7C-299A-4DDE-9E5F-BF6A83B0EEF2}">
      <dsp:nvSpPr>
        <dsp:cNvPr id="0" name=""/>
        <dsp:cNvSpPr/>
      </dsp:nvSpPr>
      <dsp:spPr>
        <a:xfrm>
          <a:off x="854520" y="-38199"/>
          <a:ext cx="672388" cy="67238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9FBCCA-7252-481C-8718-BA1E5378A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ML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9ED4F-86EB-471E-815D-AE5D6FC77317}" type="slidenum">
              <a:rPr lang="en-US" smtClean="0">
                <a:latin typeface="Arial" pitchFamily="34" charset="0"/>
              </a:rPr>
              <a:pPr/>
              <a:t>1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JW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484D8-5338-4E2A-906F-A0C99664E303}" type="slidenum">
              <a:rPr lang="en-US" smtClean="0">
                <a:latin typeface="Arial" pitchFamily="34" charset="0"/>
              </a:rPr>
              <a:pPr/>
              <a:t>10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85A3C-5E75-4765-B1D7-77D93521A7DA}" type="slidenum">
              <a:rPr lang="en-US" smtClean="0">
                <a:latin typeface="Arial" pitchFamily="34" charset="0"/>
              </a:rPr>
              <a:pPr/>
              <a:t>11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JW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JW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0DBCE-2C7C-4BCA-95B2-F2FECD7EEFBC}" type="slidenum">
              <a:rPr lang="en-US" smtClean="0">
                <a:latin typeface="Arial" pitchFamily="34" charset="0"/>
              </a:rPr>
              <a:pPr/>
              <a:t>12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JW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0DBCE-2C7C-4BCA-95B2-F2FECD7EEFBC}" type="slidenum">
              <a:rPr lang="en-US" smtClean="0">
                <a:latin typeface="Arial" pitchFamily="34" charset="0"/>
              </a:rPr>
              <a:pPr/>
              <a:t>13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JW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0DBCE-2C7C-4BCA-95B2-F2FECD7EEFBC}" type="slidenum">
              <a:rPr lang="en-US" smtClean="0">
                <a:latin typeface="Arial" pitchFamily="34" charset="0"/>
              </a:rPr>
              <a:pPr/>
              <a:t>14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JW/ML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FFB0A-B1D5-47A0-BA6E-800ED8E28556}" type="slidenum">
              <a:rPr lang="en-US" smtClean="0">
                <a:latin typeface="Arial" pitchFamily="34" charset="0"/>
              </a:rPr>
              <a:pPr/>
              <a:t>15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ML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E119B-1809-4ED2-B536-384550313C1C}" type="slidenum">
              <a:rPr lang="en-US" smtClean="0">
                <a:latin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ML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3BABC-79D3-4543-B103-7FD5A3BA6C56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FBCCA-7252-481C-8718-BA1E5378A8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ML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BD09A-40F6-4DB3-A09E-7E94D6AFA043}" type="slidenum">
              <a:rPr lang="en-US" smtClean="0">
                <a:latin typeface="Arial" pitchFamily="34" charset="0"/>
              </a:rPr>
              <a:pPr/>
              <a:t>5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FBCCA-7252-481C-8718-BA1E5378A8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ML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CFC4A-6E9A-4987-B3B1-3B97E21EAF47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JW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484D8-5338-4E2A-906F-A0C99664E303}" type="slidenum">
              <a:rPr lang="en-US" smtClean="0">
                <a:latin typeface="Arial" pitchFamily="34" charset="0"/>
              </a:rPr>
              <a:pPr/>
              <a:t>8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JW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484D8-5338-4E2A-906F-A0C99664E303}" type="slidenum">
              <a:rPr lang="en-US" smtClean="0">
                <a:latin typeface="Arial" pitchFamily="34" charset="0"/>
              </a:rPr>
              <a:pPr/>
              <a:t>9</a:t>
            </a:fld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 userDrawn="1"/>
        </p:nvSpPr>
        <p:spPr bwMode="auto">
          <a:xfrm>
            <a:off x="1447800" y="1219200"/>
            <a:ext cx="708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027" name="Picture 3" descr="COEPDShadow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609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WP collage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038600" y="2273300"/>
            <a:ext cx="51054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0" y="0"/>
            <a:chExt cx="5760" cy="4322"/>
          </a:xfrm>
        </p:grpSpPr>
        <p:grpSp>
          <p:nvGrpSpPr>
            <p:cNvPr id="205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2"/>
              <a:chOff x="0" y="0"/>
              <a:chExt cx="5760" cy="4322"/>
            </a:xfrm>
          </p:grpSpPr>
          <p:pic>
            <p:nvPicPr>
              <p:cNvPr id="2058" name="Picture 5" descr="ppt_camo_bkgrnd-03"/>
              <p:cNvPicPr>
                <a:picLocks noChangeAspect="1" noChangeArrowheads="1"/>
              </p:cNvPicPr>
              <p:nvPr userDrawn="1"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0" y="0"/>
                <a:ext cx="5760" cy="4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6" descr="white_curve"/>
              <p:cNvPicPr>
                <a:picLocks noChangeAspect="1" noChangeArrowheads="1"/>
              </p:cNvPicPr>
              <p:nvPr userDrawn="1"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2502" y="990"/>
                <a:ext cx="3258" cy="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7" name="Picture 7" descr="USACE_logo"/>
            <p:cNvPicPr>
              <a:picLocks noChangeAspect="1" noChangeArrowheads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144" y="3201"/>
              <a:ext cx="864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Arial" charset="0"/>
              </a:rPr>
              <a:t>US Army Corps of Engineers</a:t>
            </a:r>
          </a:p>
          <a:p>
            <a:pPr>
              <a:defRPr/>
            </a:pPr>
            <a:r>
              <a:rPr lang="en-US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  <p:sp>
        <p:nvSpPr>
          <p:cNvPr id="58378" name="Line 10"/>
          <p:cNvSpPr>
            <a:spLocks noChangeShapeType="1"/>
          </p:cNvSpPr>
          <p:nvPr userDrawn="1"/>
        </p:nvSpPr>
        <p:spPr bwMode="auto">
          <a:xfrm>
            <a:off x="1447800" y="1219200"/>
            <a:ext cx="7086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2055" name="Picture 11" descr="COEPDShadow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0" y="0"/>
            <a:ext cx="152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3076" name="Picture 4" descr="USACE_logo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 dirty="0">
                <a:latin typeface="Arial" charset="0"/>
              </a:rPr>
              <a:t>BUILDING STRONG</a:t>
            </a:r>
            <a:r>
              <a:rPr lang="en-US" sz="1400" b="1" baseline="-25000" dirty="0">
                <a:latin typeface="Arial" charset="0"/>
              </a:rPr>
              <a:t>®</a:t>
            </a:r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14338" y="642302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latin typeface="Arial" charset="0"/>
              </a:rPr>
              <a:t>PORTLAND DISTRICT</a:t>
            </a:r>
            <a:endParaRPr lang="en-US" sz="1400" b="1" baseline="-25000" dirty="0">
              <a:latin typeface="Arial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810000" y="6364288"/>
            <a:ext cx="1295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42EFCCC7-282B-4A65-900D-6205DB8CDF6A}" type="slidenum">
              <a:rPr lang="en-US" sz="1200"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latin typeface="Arial" charset="0"/>
            </a:endParaRPr>
          </a:p>
        </p:txBody>
      </p:sp>
      <p:sp>
        <p:nvSpPr>
          <p:cNvPr id="60425" name="Line 9"/>
          <p:cNvSpPr>
            <a:spLocks noChangeShapeType="1"/>
          </p:cNvSpPr>
          <p:nvPr userDrawn="1"/>
        </p:nvSpPr>
        <p:spPr bwMode="auto">
          <a:xfrm>
            <a:off x="762000" y="838200"/>
            <a:ext cx="7772400" cy="0"/>
          </a:xfrm>
          <a:prstGeom prst="line">
            <a:avLst/>
          </a:prstGeom>
          <a:noFill/>
          <a:ln w="1587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0"/>
            <a:ext cx="2514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Welcome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57150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sz="4800" b="1" dirty="0" smtClean="0">
                <a:latin typeface="Times New Roman" pitchFamily="18" charset="0"/>
              </a:rPr>
              <a:t>Hydro Survey Chart Modernization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0"/>
            <a:ext cx="777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New GIS Approach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00200" y="1025164"/>
            <a:ext cx="6172200" cy="209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u="sng" dirty="0" smtClean="0">
                <a:latin typeface="Times New Roman" pitchFamily="18" charset="0"/>
              </a:rPr>
              <a:t>Multi-Agency Data Usage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2000" b="1" u="sng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b="1" dirty="0" smtClean="0">
                <a:latin typeface="Times New Roman" pitchFamily="18" charset="0"/>
              </a:rPr>
              <a:t>Allows for Standardization of Data and Symbols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b="1" dirty="0" smtClean="0">
                <a:latin typeface="Times New Roman" pitchFamily="18" charset="0"/>
              </a:rPr>
              <a:t>Allows for Periodic Updating of Features on Charts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b="1" dirty="0" smtClean="0">
                <a:latin typeface="Times New Roman" pitchFamily="18" charset="0"/>
              </a:rPr>
              <a:t>Removes Duplication of Efforts to Collect Data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4" name="Picture 3" descr="Legend1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6200" y="3106277"/>
            <a:ext cx="3728878" cy="207532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10000" y="3276600"/>
            <a:ext cx="5334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 NOAA Electronic Navigation Charts (ENC’s) Data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 USDA/FSA 2009 NAIP (National Agriculture Imagery Program) Aerial Imagery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 USGS National </a:t>
            </a:r>
            <a:r>
              <a:rPr lang="en-US" b="1" dirty="0" err="1" smtClean="0">
                <a:latin typeface="Times New Roman" pitchFamily="18" charset="0"/>
              </a:rPr>
              <a:t>Hydrography</a:t>
            </a:r>
            <a:r>
              <a:rPr lang="en-US" b="1" dirty="0" smtClean="0">
                <a:latin typeface="Times New Roman" pitchFamily="18" charset="0"/>
              </a:rPr>
              <a:t> Dataset (NHD)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rocess 15"/>
          <p:cNvSpPr/>
          <p:nvPr/>
        </p:nvSpPr>
        <p:spPr>
          <a:xfrm>
            <a:off x="5105400" y="2590800"/>
            <a:ext cx="990600" cy="9906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62000" y="0"/>
            <a:ext cx="777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New GIS Approach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Flowchart: Multidocument 3"/>
          <p:cNvSpPr/>
          <p:nvPr/>
        </p:nvSpPr>
        <p:spPr>
          <a:xfrm flipH="1">
            <a:off x="3124200" y="1371600"/>
            <a:ext cx="1219200" cy="914400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.XYZ Files</a:t>
            </a:r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  <a:p>
            <a:pPr algn="ctr"/>
            <a:endParaRPr lang="en-US" sz="1200" b="1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705600" y="1143000"/>
            <a:ext cx="1447800" cy="12192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 u="sng" dirty="0" smtClean="0">
                <a:solidFill>
                  <a:srgbClr val="000000"/>
                </a:solidFill>
              </a:rPr>
              <a:t>GDB</a:t>
            </a:r>
          </a:p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</a:rPr>
              <a:t>Channel Geometry</a:t>
            </a:r>
          </a:p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</a:rPr>
              <a:t>&amp; Data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429000" y="3886200"/>
            <a:ext cx="1447800" cy="1143000"/>
          </a:xfrm>
          <a:prstGeom prst="can">
            <a:avLst>
              <a:gd name="adj" fmla="val 25000"/>
            </a:avLst>
          </a:prstGeom>
          <a:gradFill flip="none" rotWithShape="1">
            <a:gsLst>
              <a:gs pos="0">
                <a:srgbClr val="475E76"/>
              </a:gs>
              <a:gs pos="50000">
                <a:srgbClr val="99CCFF"/>
              </a:gs>
              <a:gs pos="100000">
                <a:srgbClr val="475E76"/>
              </a:gs>
            </a:gsLst>
            <a:lin ang="0" scaled="1"/>
            <a:tileRect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200" b="1" u="sng" dirty="0" smtClean="0">
                <a:solidFill>
                  <a:srgbClr val="000000"/>
                </a:solidFill>
              </a:rPr>
              <a:t>GDB</a:t>
            </a:r>
          </a:p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</a:rPr>
              <a:t>XYZ Points,</a:t>
            </a:r>
          </a:p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</a:rPr>
              <a:t>Contour Lines,</a:t>
            </a:r>
          </a:p>
          <a:p>
            <a:pPr algn="ctr" eaLnBrk="0" hangingPunct="0"/>
            <a:r>
              <a:rPr lang="en-US" sz="1200" b="1" dirty="0" smtClean="0">
                <a:solidFill>
                  <a:srgbClr val="000000"/>
                </a:solidFill>
              </a:rPr>
              <a:t>Shoaling Polys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4419600" y="2438400"/>
          <a:ext cx="22860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Bent-Up Arrow 17"/>
          <p:cNvSpPr/>
          <p:nvPr/>
        </p:nvSpPr>
        <p:spPr>
          <a:xfrm rot="10800000">
            <a:off x="5638800" y="1905000"/>
            <a:ext cx="990600" cy="533400"/>
          </a:xfrm>
          <a:prstGeom prst="bent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Bent-Up Arrow 18"/>
          <p:cNvSpPr/>
          <p:nvPr/>
        </p:nvSpPr>
        <p:spPr>
          <a:xfrm rot="10800000" flipH="1">
            <a:off x="4495800" y="1905000"/>
            <a:ext cx="1066800" cy="533400"/>
          </a:xfrm>
          <a:prstGeom prst="bent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Bent-Up Arrow 19"/>
          <p:cNvSpPr/>
          <p:nvPr/>
        </p:nvSpPr>
        <p:spPr>
          <a:xfrm rot="5400000">
            <a:off x="5638800" y="3810000"/>
            <a:ext cx="685800" cy="533400"/>
          </a:xfrm>
          <a:prstGeom prst="bent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Bent-Up Arrow 20"/>
          <p:cNvSpPr/>
          <p:nvPr/>
        </p:nvSpPr>
        <p:spPr>
          <a:xfrm rot="16200000" flipH="1">
            <a:off x="4876800" y="3810000"/>
            <a:ext cx="685800" cy="533400"/>
          </a:xfrm>
          <a:prstGeom prst="bent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Multidocument 21"/>
          <p:cNvSpPr/>
          <p:nvPr/>
        </p:nvSpPr>
        <p:spPr>
          <a:xfrm flipH="1">
            <a:off x="6276048" y="3834276"/>
            <a:ext cx="1371600" cy="1143000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 smtClean="0"/>
          </a:p>
          <a:p>
            <a:pPr algn="ctr"/>
            <a:r>
              <a:rPr lang="en-US" sz="1050" b="1" dirty="0" smtClean="0"/>
              <a:t>.DAT Files,</a:t>
            </a:r>
          </a:p>
          <a:p>
            <a:pPr algn="ctr"/>
            <a:r>
              <a:rPr lang="en-US" sz="1050" b="1" dirty="0" smtClean="0"/>
              <a:t>CAD Contours,</a:t>
            </a:r>
          </a:p>
          <a:p>
            <a:pPr algn="ctr"/>
            <a:r>
              <a:rPr lang="en-US" sz="1050" b="1" dirty="0" smtClean="0"/>
              <a:t>Channel Status</a:t>
            </a:r>
          </a:p>
          <a:p>
            <a:pPr algn="ctr"/>
            <a:r>
              <a:rPr lang="en-US" sz="1050" b="1" dirty="0" smtClean="0"/>
              <a:t>Numbers</a:t>
            </a:r>
          </a:p>
          <a:p>
            <a:pPr algn="ctr"/>
            <a:endParaRPr lang="en-US" sz="1200" b="1" dirty="0" smtClean="0"/>
          </a:p>
          <a:p>
            <a:pPr algn="ctr"/>
            <a:endParaRPr lang="en-US" sz="1200" b="1" dirty="0" smtClean="0"/>
          </a:p>
        </p:txBody>
      </p:sp>
      <p:sp>
        <p:nvSpPr>
          <p:cNvPr id="30" name="Bent-Up Arrow 29"/>
          <p:cNvSpPr/>
          <p:nvPr/>
        </p:nvSpPr>
        <p:spPr>
          <a:xfrm rot="10800000" flipH="1">
            <a:off x="7848600" y="4267200"/>
            <a:ext cx="533400" cy="533400"/>
          </a:xfrm>
          <a:prstGeom prst="bent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 descr="Z:\Hydrosurveys\GIS\COASTAL_CHARTS\MXD\ColumbiaRiver"/>
          <p:cNvGrpSpPr/>
          <p:nvPr/>
        </p:nvGrpSpPr>
        <p:grpSpPr>
          <a:xfrm>
            <a:off x="304800" y="1752600"/>
            <a:ext cx="2410157" cy="1794334"/>
            <a:chOff x="304800" y="2236272"/>
            <a:chExt cx="2410157" cy="1794334"/>
          </a:xfrm>
        </p:grpSpPr>
        <p:sp>
          <p:nvSpPr>
            <p:cNvPr id="17" name="Rectangle 16"/>
            <p:cNvSpPr/>
            <p:nvPr/>
          </p:nvSpPr>
          <p:spPr>
            <a:xfrm>
              <a:off x="1247207" y="2236272"/>
              <a:ext cx="2487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4800" y="2590800"/>
              <a:ext cx="2057400" cy="10668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1000" y="2667000"/>
              <a:ext cx="2057400" cy="10668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57200" y="2743200"/>
              <a:ext cx="2057400" cy="10668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33400" y="2819400"/>
              <a:ext cx="2057400" cy="10668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9600" y="2895600"/>
              <a:ext cx="2057400" cy="10668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3" descr="C:\Documents and Settings\G2eccdcs\Desktop\CB_02_CB2_YYYYMMDD.jpg"/>
            <p:cNvPicPr>
              <a:picLocks noChangeAspect="1" noChangeArrowheads="1"/>
            </p:cNvPicPr>
            <p:nvPr/>
          </p:nvPicPr>
          <p:blipFill>
            <a:blip r:embed="rId8" cstate="email"/>
            <a:stretch>
              <a:fillRect/>
            </a:stretch>
          </p:blipFill>
          <p:spPr bwMode="auto">
            <a:xfrm>
              <a:off x="685800" y="2979793"/>
              <a:ext cx="2029157" cy="10508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sp>
        <p:nvSpPr>
          <p:cNvPr id="37" name="Down Arrow 36"/>
          <p:cNvSpPr/>
          <p:nvPr/>
        </p:nvSpPr>
        <p:spPr>
          <a:xfrm>
            <a:off x="1524000" y="3657600"/>
            <a:ext cx="304800" cy="13716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762000" y="3429001"/>
            <a:ext cx="4495798" cy="76199"/>
          </a:xfrm>
          <a:prstGeom prst="line">
            <a:avLst/>
          </a:prstGeom>
          <a:ln w="25400" cmpd="sng">
            <a:solidFill>
              <a:schemeClr val="accent1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ent-Up Arrow 28"/>
          <p:cNvSpPr/>
          <p:nvPr/>
        </p:nvSpPr>
        <p:spPr>
          <a:xfrm rot="10800000">
            <a:off x="2362200" y="4495800"/>
            <a:ext cx="990600" cy="533400"/>
          </a:xfrm>
          <a:prstGeom prst="bentUp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7748333" y="4816784"/>
            <a:ext cx="1250010" cy="1485900"/>
            <a:chOff x="7696200" y="4800600"/>
            <a:chExt cx="1250010" cy="1485900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848600" y="4800600"/>
              <a:ext cx="109761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772400" y="4876800"/>
              <a:ext cx="109761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696200" y="4953000"/>
              <a:ext cx="109761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990600" y="91440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Cartography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0" y="9144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pic>
        <p:nvPicPr>
          <p:cNvPr id="41" name="Picture 40" descr="CL_04_USN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85800" y="5105400"/>
            <a:ext cx="2057399" cy="1065439"/>
          </a:xfrm>
          <a:prstGeom prst="rect">
            <a:avLst/>
          </a:prstGeom>
          <a:ln w="635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Rectangle 17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4196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GIS Chart Presentation</a:t>
            </a:r>
          </a:p>
        </p:txBody>
      </p:sp>
      <p:pic>
        <p:nvPicPr>
          <p:cNvPr id="4" name="Picture 3" descr="CL_04_USN_201009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" y="982435"/>
            <a:ext cx="8991600" cy="4656365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Rectangle 17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4196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GIS Chart Presentation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914400"/>
            <a:ext cx="8567979" cy="47244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5" name="Rectangle 17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44196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GIS Chart Presentation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066800"/>
            <a:ext cx="5638800" cy="24384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657600"/>
            <a:ext cx="7818783" cy="2020584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58820" y="31358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Inset Maps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657600"/>
            <a:ext cx="2022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Title, Scale Bar &amp; </a:t>
            </a:r>
          </a:p>
          <a:p>
            <a:pPr algn="ctr"/>
            <a:r>
              <a:rPr lang="en-US" dirty="0" smtClean="0"/>
              <a:t>Notation</a:t>
            </a:r>
            <a:endParaRPr lang="en-US" dirty="0"/>
          </a:p>
        </p:txBody>
      </p:sp>
      <p:pic>
        <p:nvPicPr>
          <p:cNvPr id="10" name="Picture 9" descr="Legend1.bmp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1381" y="1447800"/>
            <a:ext cx="3149019" cy="1752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</a:t>
            </a:r>
          </a:p>
        </p:txBody>
      </p:sp>
      <p:pic>
        <p:nvPicPr>
          <p:cNvPr id="4" name="Picture 3" descr="CL_04_USN_201009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" y="982435"/>
            <a:ext cx="8991600" cy="4656365"/>
          </a:xfrm>
          <a:prstGeom prst="rect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620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Hydro Survey Chart Modernization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04800" y="1143000"/>
            <a:ext cx="883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b="1" dirty="0" smtClean="0"/>
              <a:t>History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/>
              <a:t>CADD Approach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/>
              <a:t>2009 GIS Approach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800" b="1" dirty="0" smtClean="0"/>
              <a:t>New GIS (Geographic Information Systems) Approach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/>
              <a:t>Introduction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/>
              <a:t>The New Process</a:t>
            </a:r>
            <a:endParaRPr lang="en-US" sz="2400" dirty="0"/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+mj-lt"/>
              </a:rPr>
              <a:t>Chart Presentation</a:t>
            </a:r>
          </a:p>
        </p:txBody>
      </p:sp>
      <p:pic>
        <p:nvPicPr>
          <p:cNvPr id="4" name="Picture 6" descr="Globe4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460" y="4487708"/>
            <a:ext cx="22860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G2eccdcs\Desktop\ch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3265" y="3505200"/>
            <a:ext cx="3541335" cy="25146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History – CADD Approach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Existing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Terramodel for processing and Contours, Labels, Hatching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MicroStation for Review and Plotting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Plotted for Visual Inspection of All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Channel Status Sounding Labels “Eyeballed”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Charts were a “stand-alone”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Different Units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Different Data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20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 – CADD Approach</a:t>
            </a:r>
          </a:p>
        </p:txBody>
      </p:sp>
      <p:pic>
        <p:nvPicPr>
          <p:cNvPr id="4" name="Picture 3" descr="04-us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0" y="990600"/>
            <a:ext cx="8849710" cy="45828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History – 2009 GIS Approach</a:t>
            </a:r>
          </a:p>
        </p:txBody>
      </p:sp>
      <p:pic>
        <p:nvPicPr>
          <p:cNvPr id="5" name="Picture 2" descr="C:\Documents and Settings\G2eccdcs\Desktop\Export Graphi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4419600"/>
            <a:ext cx="8382000" cy="1829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3429001"/>
          </a:xfrm>
        </p:spPr>
        <p:txBody>
          <a:bodyPr/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2009 Approach tried to Eliminate Operator Input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ESRI’s Model Builder Touted as Robust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Used Automatically Updated Data (IE: Imagery, Buoys)</a:t>
            </a:r>
          </a:p>
          <a:p>
            <a:pPr lvl="1" eaLnBrk="1" hangingPunct="1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Used Automated Processes (IE: Labeling)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Advantage - Great in Theory!  No Operator Input, Automated Data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Disadvantage - Relied on Others (Network, Data Stewards), Slow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Positive Results - Procedural Improvements, Carto, RD&amp;E</a:t>
            </a:r>
          </a:p>
          <a:p>
            <a:pPr lvl="1" eaLnBrk="1" hangingPunct="1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History – 2009 GIS Approach</a:t>
            </a:r>
            <a:endParaRPr lang="en-US" dirty="0"/>
          </a:p>
        </p:txBody>
      </p:sp>
      <p:pic>
        <p:nvPicPr>
          <p:cNvPr id="5" name="Picture 4" descr="4_US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0" y="985157"/>
            <a:ext cx="8839200" cy="457744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2000" y="0"/>
            <a:ext cx="777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New GIS Approach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914400"/>
            <a:ext cx="91440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2009 </a:t>
            </a:r>
            <a:r>
              <a:rPr lang="en-US" sz="2400" kern="0" dirty="0" smtClean="0">
                <a:latin typeface="+mn-lt"/>
              </a:rPr>
              <a:t>Methodology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 Methodology to All Charts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dirty="0" smtClean="0">
                <a:latin typeface="+mn-lt"/>
              </a:rPr>
              <a:t>ARRA Funded NCDB Team Provided Invaluable Support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en-US" sz="2400" kern="0" baseline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400" kern="0" baseline="0" dirty="0" smtClean="0">
                <a:latin typeface="+mn-lt"/>
              </a:rPr>
              <a:t>Accomplished </a:t>
            </a:r>
            <a:r>
              <a:rPr lang="en-US" sz="2400" kern="0" dirty="0" smtClean="0">
                <a:latin typeface="+mn-lt"/>
              </a:rPr>
              <a:t>Using </a:t>
            </a:r>
            <a:r>
              <a:rPr lang="en-US" sz="2400" kern="0" baseline="0" dirty="0" smtClean="0">
                <a:latin typeface="+mn-lt"/>
              </a:rPr>
              <a:t>Two Parallel</a:t>
            </a:r>
            <a:r>
              <a:rPr lang="en-US" sz="2400" kern="0" dirty="0" smtClean="0">
                <a:latin typeface="+mn-lt"/>
              </a:rPr>
              <a:t> Tasks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</a:rPr>
              <a:t>Data Processing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baseline="0" dirty="0" smtClean="0">
                <a:latin typeface="+mn-lt"/>
              </a:rPr>
              <a:t>Simultaneous</a:t>
            </a:r>
            <a:r>
              <a:rPr lang="en-US" kern="0" dirty="0" smtClean="0">
                <a:latin typeface="+mn-lt"/>
              </a:rPr>
              <a:t> Evaluation of ModelBuilder &amp; Python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Extensive Data Manipulation &amp; Business Process Improvements Required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Each step of process with OD-NWH Oversight and QA/QC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kern="0" dirty="0" smtClean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+mn-lt"/>
              </a:rPr>
              <a:t>Cartography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Each Chart being Created in GIS with OD-NWH Oversight and QA/QC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Costliest part of Process – Also Most Visible (Product for Public)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+mn-lt"/>
              </a:rPr>
              <a:t>Replicate Existing Chart Features Using New Storage Technique (GDB)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 descr="arcgis_box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5200" y="2188641"/>
            <a:ext cx="1295400" cy="1316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0"/>
            <a:ext cx="777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New GIS Approach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536" y="1066800"/>
            <a:ext cx="4073464" cy="47244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267200" y="1219200"/>
            <a:ext cx="4876800" cy="331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u="sng" dirty="0" err="1" smtClean="0">
                <a:latin typeface="Times New Roman" pitchFamily="18" charset="0"/>
              </a:rPr>
              <a:t>Geodatabase</a:t>
            </a:r>
            <a:r>
              <a:rPr lang="en-US" sz="2000" b="1" u="sng" dirty="0" smtClean="0">
                <a:latin typeface="Times New Roman" pitchFamily="18" charset="0"/>
              </a:rPr>
              <a:t> is a GIS Data Storage Type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2000" b="1" u="sng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b="1" dirty="0" smtClean="0">
                <a:latin typeface="Times New Roman" pitchFamily="18" charset="0"/>
              </a:rPr>
              <a:t> Hydrographic Survey </a:t>
            </a:r>
            <a:r>
              <a:rPr lang="en-US" b="1" dirty="0" err="1" smtClean="0">
                <a:latin typeface="Times New Roman" pitchFamily="18" charset="0"/>
              </a:rPr>
              <a:t>Geodatabase</a:t>
            </a:r>
            <a:r>
              <a:rPr lang="en-US" b="1" dirty="0" smtClean="0">
                <a:latin typeface="Times New Roman" pitchFamily="18" charset="0"/>
              </a:rPr>
              <a:t> Improves Chart Performance by Directing all Data</a:t>
            </a:r>
          </a:p>
          <a:p>
            <a:pPr>
              <a:spcBef>
                <a:spcPct val="20000"/>
              </a:spcBef>
            </a:pPr>
            <a:r>
              <a:rPr lang="en-US" b="1" dirty="0" smtClean="0">
                <a:latin typeface="Times New Roman" pitchFamily="18" charset="0"/>
              </a:rPr>
              <a:t>to One Central Repository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en-US" b="1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b="1" dirty="0" smtClean="0">
                <a:latin typeface="Times New Roman" pitchFamily="18" charset="0"/>
              </a:rPr>
              <a:t> Independent from other Corps GIS Databases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en-US" b="1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b="1" dirty="0" smtClean="0">
                <a:latin typeface="Times New Roman" pitchFamily="18" charset="0"/>
              </a:rPr>
              <a:t> Data Updates can Easily Replace Existing/Old Data Displayed on Charts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89549" y="3581400"/>
            <a:ext cx="2125251" cy="1915399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0"/>
            <a:ext cx="777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2"/>
                </a:solidFill>
              </a:rPr>
              <a:t>New GIS Approach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" y="1046774"/>
            <a:ext cx="4419600" cy="403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 u="sng" dirty="0" smtClean="0">
                <a:latin typeface="Times New Roman" pitchFamily="18" charset="0"/>
              </a:rPr>
              <a:t>USACE Data Verification Process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2000" b="1" u="sng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b="1" dirty="0" smtClean="0">
                <a:latin typeface="Times New Roman" pitchFamily="18" charset="0"/>
              </a:rPr>
              <a:t> Creation of GIS Data Sets Allowed for Analysis of Existing NWP Data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en-US" b="1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en-US" b="1" dirty="0" smtClean="0">
                <a:latin typeface="Times New Roman" pitchFamily="18" charset="0"/>
              </a:rPr>
              <a:t>OD-NWH Approved GIS Data Include: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 Federal Navigation Channel  Framework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 River Miles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 Horizontal Control Points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 Dredged Material Placement Areas	</a:t>
            </a:r>
          </a:p>
          <a:p>
            <a:pPr>
              <a:spcBef>
                <a:spcPct val="20000"/>
              </a:spcBef>
              <a:buFontTx/>
              <a:buChar char="-"/>
            </a:pPr>
            <a:endParaRPr lang="en-US" b="1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1676400"/>
            <a:ext cx="4636346" cy="28194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_Master_Slide_Template">
  <a:themeElements>
    <a:clrScheme name="PPT_Master_Slide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_Master_Slide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_Master_Slid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Master_Slid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_Master_Slid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2462</TotalTime>
  <Words>467</Words>
  <Application>Microsoft Office PowerPoint</Application>
  <PresentationFormat>On-screen Show (4:3)</PresentationFormat>
  <Paragraphs>129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1_Default Design</vt:lpstr>
      <vt:lpstr>PPT_Master_Slide_Template</vt:lpstr>
      <vt:lpstr>Slide Master</vt:lpstr>
      <vt:lpstr>Welcome</vt:lpstr>
      <vt:lpstr>Hydro Survey Chart Modernization</vt:lpstr>
      <vt:lpstr>History – CADD Approach</vt:lpstr>
      <vt:lpstr>Slide 4</vt:lpstr>
      <vt:lpstr>History – 2009 GIS Approach</vt:lpstr>
      <vt:lpstr>History – 2009 GIS Approach</vt:lpstr>
      <vt:lpstr>Slide 7</vt:lpstr>
      <vt:lpstr>Slide 8</vt:lpstr>
      <vt:lpstr>Slide 9</vt:lpstr>
      <vt:lpstr>Slide 10</vt:lpstr>
      <vt:lpstr>Slide 11</vt:lpstr>
      <vt:lpstr>GIS Chart Presentation</vt:lpstr>
      <vt:lpstr>GIS Chart Presentation</vt:lpstr>
      <vt:lpstr>GIS Chart Presentation</vt:lpstr>
      <vt:lpstr>Thank You</vt:lpstr>
    </vt:vector>
  </TitlesOfParts>
  <Company>NWP 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g2eccdcs</dc:creator>
  <cp:lastModifiedBy>Scott M. Sherman</cp:lastModifiedBy>
  <cp:revision>300</cp:revision>
  <dcterms:created xsi:type="dcterms:W3CDTF">2008-01-09T23:13:51Z</dcterms:created>
  <dcterms:modified xsi:type="dcterms:W3CDTF">2010-10-22T13:37:42Z</dcterms:modified>
</cp:coreProperties>
</file>