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95" r:id="rId3"/>
    <p:sldId id="296" r:id="rId4"/>
    <p:sldId id="294" r:id="rId5"/>
    <p:sldId id="277" r:id="rId6"/>
    <p:sldId id="274" r:id="rId7"/>
    <p:sldId id="290" r:id="rId8"/>
    <p:sldId id="257" r:id="rId9"/>
    <p:sldId id="258" r:id="rId10"/>
    <p:sldId id="260" r:id="rId11"/>
    <p:sldId id="262" r:id="rId12"/>
    <p:sldId id="261" r:id="rId13"/>
    <p:sldId id="267" r:id="rId14"/>
    <p:sldId id="265" r:id="rId15"/>
    <p:sldId id="281" r:id="rId16"/>
    <p:sldId id="282" r:id="rId17"/>
    <p:sldId id="264" r:id="rId18"/>
    <p:sldId id="283" r:id="rId19"/>
    <p:sldId id="266" r:id="rId20"/>
    <p:sldId id="284" r:id="rId21"/>
    <p:sldId id="269" r:id="rId22"/>
    <p:sldId id="285" r:id="rId23"/>
    <p:sldId id="272" r:id="rId24"/>
    <p:sldId id="270" r:id="rId25"/>
    <p:sldId id="302" r:id="rId26"/>
    <p:sldId id="271" r:id="rId27"/>
    <p:sldId id="268" r:id="rId28"/>
    <p:sldId id="276" r:id="rId29"/>
    <p:sldId id="307" r:id="rId30"/>
    <p:sldId id="280" r:id="rId31"/>
    <p:sldId id="300" r:id="rId32"/>
    <p:sldId id="288" r:id="rId33"/>
    <p:sldId id="303" r:id="rId34"/>
    <p:sldId id="289" r:id="rId35"/>
    <p:sldId id="287" r:id="rId36"/>
    <p:sldId id="291" r:id="rId37"/>
    <p:sldId id="278" r:id="rId38"/>
    <p:sldId id="279" r:id="rId39"/>
    <p:sldId id="299" r:id="rId40"/>
    <p:sldId id="292" r:id="rId41"/>
    <p:sldId id="27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385D8A"/>
    <a:srgbClr val="B9CDE5"/>
    <a:srgbClr val="FFFF99"/>
    <a:srgbClr val="663300"/>
    <a:srgbClr val="002D86"/>
    <a:srgbClr val="DADE2E"/>
    <a:srgbClr val="002A7E"/>
    <a:srgbClr val="0027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8286" autoAdjust="0"/>
  </p:normalViewPr>
  <p:slideViewPr>
    <p:cSldViewPr>
      <p:cViewPr>
        <p:scale>
          <a:sx n="100" d="100"/>
          <a:sy n="100" d="100"/>
        </p:scale>
        <p:origin x="-89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cdip_admin.JOTLAPTOP\Desktop\presentations\MCR\Bar%20forecast%20and%20incidents%20at%20the%20bar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30664395229982988"/>
          <c:y val="3.314917127071823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650774862701471"/>
          <c:y val="0.28548755351242588"/>
          <c:w val="0.85349233390119261"/>
          <c:h val="0.54143646408839752"/>
        </c:manualLayout>
      </c:layout>
      <c:barChart>
        <c:barDir val="col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IVO of SF Bar 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Sheet1!$A$2:$A$8</c:f>
              <c:strCache>
                <c:ptCount val="7"/>
                <c:pt idx="0">
                  <c:v>FY03</c:v>
                </c:pt>
                <c:pt idx="1">
                  <c:v>FY04</c:v>
                </c:pt>
                <c:pt idx="2">
                  <c:v>FY05</c:v>
                </c:pt>
                <c:pt idx="3">
                  <c:v>FY06</c:v>
                </c:pt>
                <c:pt idx="4">
                  <c:v>FY07</c:v>
                </c:pt>
                <c:pt idx="5">
                  <c:v>FY08</c:v>
                </c:pt>
                <c:pt idx="6">
                  <c:v>FY09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98</c:v>
                </c:pt>
                <c:pt idx="1">
                  <c:v>75</c:v>
                </c:pt>
                <c:pt idx="2">
                  <c:v>81</c:v>
                </c:pt>
                <c:pt idx="3">
                  <c:v>51</c:v>
                </c:pt>
                <c:pt idx="4">
                  <c:v>39</c:v>
                </c:pt>
                <c:pt idx="5">
                  <c:v>30</c:v>
                </c:pt>
                <c:pt idx="6">
                  <c:v>14</c:v>
                </c:pt>
              </c:numCache>
            </c:numRef>
          </c:val>
        </c:ser>
        <c:axId val="56281728"/>
        <c:axId val="57152256"/>
      </c:barChart>
      <c:catAx>
        <c:axId val="56281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48551959114139692"/>
              <c:y val="0.8176795580110497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152256"/>
        <c:crosses val="autoZero"/>
        <c:auto val="1"/>
        <c:lblAlgn val="ctr"/>
        <c:lblOffset val="100"/>
        <c:tickLblSkip val="1"/>
        <c:tickMarkSkip val="1"/>
      </c:catAx>
      <c:valAx>
        <c:axId val="5715225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Incidents</a:t>
                </a:r>
              </a:p>
            </c:rich>
          </c:tx>
          <c:layout>
            <c:manualLayout>
              <c:xMode val="edge"/>
              <c:yMode val="edge"/>
              <c:x val="2.7257240204429913E-2"/>
              <c:y val="0.2817679558011047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28172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5826235093696766"/>
          <c:y val="0.91436464088397751"/>
          <c:w val="0.18228279386712384"/>
          <c:h val="6.6298342541436461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0.47852</cdr:x>
      <cdr:y>0.2841</cdr:y>
    </cdr:from>
    <cdr:to>
      <cdr:x>0.48796</cdr:x>
      <cdr:y>0.49535</cdr:y>
    </cdr:to>
    <cdr:sp macro="" textlink="">
      <cdr:nvSpPr>
        <cdr:cNvPr id="2050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666999" y="990600"/>
          <a:ext cx="52613" cy="73660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000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0.31446</cdr:x>
      <cdr:y>0.13112</cdr:y>
    </cdr:from>
    <cdr:to>
      <cdr:x>0.71094</cdr:x>
      <cdr:y>0.26225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2600" y="457200"/>
          <a:ext cx="2209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Bar Forecast Begun by MTR</a:t>
          </a:r>
          <a:endParaRPr lang="en-US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F0E5-DB73-4873-8E19-9F456880E0D0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176A-0F2E-402F-A546-79BC8A209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Pilotage throughout the world</a:t>
            </a:r>
            <a:r>
              <a:rPr lang="en-US" baseline="0" dirty="0" smtClean="0"/>
              <a:t> has many similarities</a:t>
            </a:r>
          </a:p>
          <a:p>
            <a:r>
              <a:rPr lang="en-US" baseline="0" dirty="0" smtClean="0"/>
              <a:t>I’ll talk about a few of the unique aspects and tools available on the Columbia River Bar.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NDBC includes the CDIP buoy data on their web site</a:t>
            </a:r>
            <a:r>
              <a:rPr lang="en-US" baseline="0" dirty="0" smtClean="0"/>
              <a:t> in similar format as the other buoys.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</a:t>
            </a:r>
            <a:r>
              <a:rPr lang="en-US" baseline="0" dirty="0" smtClean="0"/>
              <a:t> CDIP presentations show a 30 minute wave history.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 </a:t>
            </a:r>
            <a:r>
              <a:rPr lang="en-US" dirty="0" err="1" smtClean="0"/>
              <a:t>Hthird</a:t>
            </a:r>
            <a:r>
              <a:rPr lang="en-US" dirty="0" smtClean="0"/>
              <a:t> line is NDBC significant wave height</a:t>
            </a:r>
          </a:p>
          <a:p>
            <a:r>
              <a:rPr lang="en-US" dirty="0" smtClean="0"/>
              <a:t>Green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Hthenth</a:t>
            </a:r>
            <a:r>
              <a:rPr lang="en-US" baseline="0" dirty="0" smtClean="0"/>
              <a:t> is CDIP significant wave height</a:t>
            </a:r>
          </a:p>
          <a:p>
            <a:r>
              <a:rPr lang="en-US" baseline="0" dirty="0" smtClean="0"/>
              <a:t>Red </a:t>
            </a:r>
            <a:r>
              <a:rPr lang="en-US" baseline="0" dirty="0" err="1" smtClean="0"/>
              <a:t>Hmax</a:t>
            </a:r>
            <a:r>
              <a:rPr lang="en-US" baseline="0" dirty="0" smtClean="0"/>
              <a:t> is peak wave height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bar pilots</a:t>
            </a:r>
            <a:r>
              <a:rPr lang="en-US" baseline="0" dirty="0" smtClean="0"/>
              <a:t> were awarded a Connect Oregon III grant for a second outer wave buoy and a spare.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CDIP proposed the outer buoy location before seeing</a:t>
            </a:r>
            <a:r>
              <a:rPr lang="en-US" baseline="0" dirty="0" smtClean="0"/>
              <a:t> the imposed vessel tracks.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0402C-0E72-4E86-83A6-15562AE48920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1225"/>
            <a:fld id="{992202FC-9326-4BB0-B521-9049BD5AA70F}" type="slidenum">
              <a:rPr lang="en-US" sz="1200"/>
              <a:pPr algn="r" defTabSz="911225"/>
              <a:t>24</a:t>
            </a:fld>
            <a:endParaRPr lang="en-US" sz="120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4" tIns="45712" rIns="91424" bIns="4571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80% decrease of</a:t>
            </a:r>
            <a:r>
              <a:rPr lang="en-US" baseline="0" dirty="0" smtClean="0"/>
              <a:t> incidents in 6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current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NWS Portland is working on a model as well, but no picture available.</a:t>
            </a: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389CD-5905-4065-9F3F-841AC8CCF651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</a:t>
            </a:r>
            <a:r>
              <a:rPr lang="en-US" baseline="0" dirty="0" smtClean="0"/>
              <a:t> deepening to 43 ft is near completion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</a:rPr>
              <a:t>The most notable aspect of the Columbia River Bar is how swells</a:t>
            </a:r>
            <a:r>
              <a:rPr lang="en-US" baseline="0" dirty="0" smtClean="0">
                <a:latin typeface="Arial" pitchFamily="34" charset="0"/>
              </a:rPr>
              <a:t> change when they encounter the river currents in shallow water</a:t>
            </a:r>
            <a:r>
              <a:rPr lang="en-US" dirty="0" smtClean="0">
                <a:latin typeface="Arial" pitchFamily="34" charset="0"/>
              </a:rPr>
              <a:t>.</a:t>
            </a:r>
          </a:p>
          <a:p>
            <a:r>
              <a:rPr lang="en-US" baseline="0" dirty="0" smtClean="0"/>
              <a:t>When swells meet an opposing ebb current that can reach 5-7 knots, they</a:t>
            </a:r>
            <a:r>
              <a:rPr lang="en-US" dirty="0" smtClean="0"/>
              <a:t> become</a:t>
            </a:r>
            <a:r>
              <a:rPr lang="en-US" baseline="0" dirty="0" smtClean="0"/>
              <a:t> short and steep with breakers.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Ships are getting larger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600 ft wide channel</a:t>
            </a:r>
          </a:p>
          <a:p>
            <a:r>
              <a:rPr lang="en-US" dirty="0" smtClean="0"/>
              <a:t>Deepened to 43 ft this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 contour is 20 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 contour is 30 ft </a:t>
            </a:r>
          </a:p>
          <a:p>
            <a:r>
              <a:rPr lang="en-US" dirty="0" smtClean="0"/>
              <a:t>Natural channel is more than twice</a:t>
            </a:r>
            <a:r>
              <a:rPr lang="en-US" baseline="0" dirty="0" smtClean="0"/>
              <a:t> the width of the improved channel.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 contour is 20 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Contributing factors for</a:t>
            </a:r>
            <a:r>
              <a:rPr lang="en-US" baseline="0" dirty="0" smtClean="0"/>
              <a:t> smaller vessels or ships in ballast with light drafts to navigate within the improved channel are: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SMS required voyage plans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Ease of plotting one track line for inbound and outbound passages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Broken lines of the improved channel boarders are much darker than the contour lines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Electronic chart systems make it easier for operators and home offices to follow the vessels track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Tendency to find fault with an operator who has an incident outside the improved channel.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Vessel A is outbound and believes he is </a:t>
            </a:r>
            <a:r>
              <a:rPr lang="en-US" baseline="0" dirty="0" smtClean="0"/>
              <a:t>“nearly out of the channel”</a:t>
            </a:r>
          </a:p>
          <a:p>
            <a:r>
              <a:rPr lang="en-US" baseline="0" dirty="0" smtClean="0"/>
              <a:t>Vessel B made room for a safer meeting  situation.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Vessel A is outbound and believes he is </a:t>
            </a:r>
            <a:r>
              <a:rPr lang="en-US" baseline="0" dirty="0" smtClean="0"/>
              <a:t>“nearly out of the channel”</a:t>
            </a:r>
          </a:p>
          <a:p>
            <a:r>
              <a:rPr lang="en-US" baseline="0" dirty="0" smtClean="0"/>
              <a:t>Vessel B made room for a safer meeting  situation.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NOAA Ship Rainier recently completed</a:t>
            </a:r>
            <a:r>
              <a:rPr lang="en-US" baseline="0" dirty="0" smtClean="0"/>
              <a:t> a full survey of chart 18521</a:t>
            </a:r>
            <a:endParaRPr 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4AAA4-D1BA-4FB0-B982-D4651D04C81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This</a:t>
            </a:r>
            <a:r>
              <a:rPr lang="en-US" baseline="0" dirty="0" smtClean="0">
                <a:latin typeface="Arial" pitchFamily="34" charset="0"/>
              </a:rPr>
              <a:t> phenomenon become most notable during the winter storm</a:t>
            </a:r>
            <a:r>
              <a:rPr lang="en-US" dirty="0" smtClean="0">
                <a:latin typeface="Arial" pitchFamily="34" charset="0"/>
              </a:rPr>
              <a:t>.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0B0F2-794A-46F8-B854-C44289390D9C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Storm intensity is steadily increasing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2F8B8-C888-4F3C-ADA0-35CFE92A575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falling</a:t>
            </a:r>
            <a:r>
              <a:rPr lang="en-US" baseline="0" dirty="0" smtClean="0"/>
              <a:t> trend is a good indication that the storm has passed that buoy.</a:t>
            </a:r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follow these trends when determining when to stop and then resume ship traffic.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to start a ship from Portland 10 hours before crossing the bar.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meeting was convened primarily</a:t>
            </a:r>
            <a:r>
              <a:rPr lang="en-US" baseline="0" dirty="0" smtClean="0"/>
              <a:t> due to the poor reliability of the NDBC buoys.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outcome of the Wave Buoy Meeting was a Corps’ funded CDIP wave buoy on the bar.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176A-0F2E-402F-A546-79BC8A209A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D828-DDCE-406C-A426-E3B120031F4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9DA-4716-4A61-80F3-88622804B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D828-DDCE-406C-A426-E3B120031F4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9DA-4716-4A61-80F3-88622804B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D828-DDCE-406C-A426-E3B120031F4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9DA-4716-4A61-80F3-88622804B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D828-DDCE-406C-A426-E3B120031F4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9DA-4716-4A61-80F3-88622804B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D828-DDCE-406C-A426-E3B120031F4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9DA-4716-4A61-80F3-88622804B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D828-DDCE-406C-A426-E3B120031F4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9DA-4716-4A61-80F3-88622804B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D828-DDCE-406C-A426-E3B120031F4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9DA-4716-4A61-80F3-88622804B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D828-DDCE-406C-A426-E3B120031F4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9DA-4716-4A61-80F3-88622804B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D828-DDCE-406C-A426-E3B120031F4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9DA-4716-4A61-80F3-88622804B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D828-DDCE-406C-A426-E3B120031F4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9DA-4716-4A61-80F3-88622804B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D828-DDCE-406C-A426-E3B120031F4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99DA-4716-4A61-80F3-88622804B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7D828-DDCE-406C-A426-E3B120031F4C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99DA-4716-4A61-80F3-88622804B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jpeg"/><Relationship Id="rId7" Type="http://schemas.openxmlformats.org/officeDocument/2006/relationships/hyperlink" Target="http://www.wrh.noaa.gov/pqr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://www.noaa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:\Users\Dan\Desktop\Untitle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33400" y="0"/>
            <a:ext cx="11010900" cy="8086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Navigating the Columbia River Bar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Captain Dan Jordan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371600" y="0"/>
            <a:ext cx="62563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0"/>
            <a:ext cx="73905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0"/>
            <a:ext cx="749617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an\Desktop\46029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400" y="0"/>
            <a:ext cx="9042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0" name="Picture 2" descr="C:\Users\Dan\Desktop\char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85800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914400" y="2133600"/>
            <a:ext cx="1295400" cy="381000"/>
          </a:xfrm>
          <a:prstGeom prst="wedgeRectCallout">
            <a:avLst>
              <a:gd name="adj1" fmla="val -52696"/>
              <a:gd name="adj2" fmla="val 131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46005</a:t>
            </a:r>
          </a:p>
          <a:p>
            <a:pPr algn="ctr">
              <a:defRPr/>
            </a:pPr>
            <a:r>
              <a:rPr lang="en-US" sz="1200" dirty="0"/>
              <a:t>287 nm @ 19 hrs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724400" y="1981200"/>
            <a:ext cx="1219200" cy="381000"/>
          </a:xfrm>
          <a:prstGeom prst="wedgeRectCallout">
            <a:avLst>
              <a:gd name="adj1" fmla="val 69468"/>
              <a:gd name="adj2" fmla="val 254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46089</a:t>
            </a:r>
          </a:p>
          <a:p>
            <a:pPr algn="ctr">
              <a:defRPr/>
            </a:pPr>
            <a:r>
              <a:rPr lang="en-US" sz="1200" dirty="0"/>
              <a:t>71 nm @ 5 hrs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248400" y="1981200"/>
            <a:ext cx="1143000" cy="381000"/>
          </a:xfrm>
          <a:prstGeom prst="wedgeRectCallout">
            <a:avLst>
              <a:gd name="adj1" fmla="val 52740"/>
              <a:gd name="adj2" fmla="val 163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46029</a:t>
            </a:r>
          </a:p>
          <a:p>
            <a:pPr algn="ctr">
              <a:defRPr/>
            </a:pPr>
            <a:r>
              <a:rPr lang="en-US" sz="1200" dirty="0"/>
              <a:t>18 nm @ 1 hr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924800" y="3048000"/>
            <a:ext cx="838200" cy="304800"/>
          </a:xfrm>
          <a:prstGeom prst="wedgeRectCallout">
            <a:avLst>
              <a:gd name="adj1" fmla="val -53815"/>
              <a:gd name="adj2" fmla="val -172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46243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172200" y="4191000"/>
            <a:ext cx="1143000" cy="381000"/>
          </a:xfrm>
          <a:prstGeom prst="wedgeRectCallout">
            <a:avLst>
              <a:gd name="adj1" fmla="val 60182"/>
              <a:gd name="adj2" fmla="val 161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46050</a:t>
            </a:r>
          </a:p>
          <a:p>
            <a:pPr algn="ctr">
              <a:defRPr/>
            </a:pPr>
            <a:r>
              <a:rPr lang="en-US" sz="1200" dirty="0"/>
              <a:t>92 nm @ 6 hrs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096000" y="838200"/>
            <a:ext cx="838200" cy="228600"/>
          </a:xfrm>
          <a:prstGeom prst="wedgeRectCallout">
            <a:avLst>
              <a:gd name="adj1" fmla="val 78026"/>
              <a:gd name="adj2" fmla="val 25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46041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76200"/>
            <a:ext cx="8382000" cy="67056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sz="3400" b="1" dirty="0" smtClean="0"/>
              <a:t>Pacific Northwest Buoy Meeting</a:t>
            </a:r>
            <a:endParaRPr lang="en-US" sz="3400" dirty="0" smtClean="0"/>
          </a:p>
          <a:p>
            <a:pPr algn="ctr">
              <a:buNone/>
            </a:pPr>
            <a:r>
              <a:rPr lang="en-US" sz="3400" b="1" dirty="0" smtClean="0"/>
              <a:t>Thursday, June 18</a:t>
            </a:r>
            <a:r>
              <a:rPr lang="en-US" sz="3400" b="1" baseline="30000" dirty="0" smtClean="0"/>
              <a:t>th </a:t>
            </a:r>
            <a:r>
              <a:rPr lang="en-US" sz="3400" b="1" dirty="0" smtClean="0"/>
              <a:t>2009</a:t>
            </a:r>
            <a:endParaRPr lang="en-US" sz="3400" dirty="0" smtClean="0"/>
          </a:p>
          <a:p>
            <a:pPr algn="ctr">
              <a:buNone/>
            </a:pPr>
            <a:r>
              <a:rPr lang="en-US" sz="3400" dirty="0" smtClean="0"/>
              <a:t>10 AM – 2 PM</a:t>
            </a:r>
          </a:p>
          <a:p>
            <a:pPr algn="ctr">
              <a:buNone/>
            </a:pPr>
            <a:r>
              <a:rPr lang="en-US" sz="3400" dirty="0" smtClean="0"/>
              <a:t>Lewis and Clark Interpretive Center</a:t>
            </a:r>
          </a:p>
          <a:p>
            <a:pPr algn="ctr">
              <a:buNone/>
            </a:pPr>
            <a:r>
              <a:rPr lang="en-US" sz="3400" dirty="0" smtClean="0"/>
              <a:t>Ilwaco, WA</a:t>
            </a:r>
          </a:p>
          <a:p>
            <a:pPr>
              <a:buNone/>
            </a:pPr>
            <a:r>
              <a:rPr lang="en-US" sz="3400" dirty="0" smtClean="0"/>
              <a:t> </a:t>
            </a:r>
          </a:p>
          <a:p>
            <a:pPr>
              <a:buNone/>
            </a:pPr>
            <a:r>
              <a:rPr lang="en-US" sz="3400" b="1" dirty="0" smtClean="0"/>
              <a:t>	Purpose:</a:t>
            </a:r>
            <a:r>
              <a:rPr lang="en-US" sz="3400" dirty="0" smtClean="0"/>
              <a:t> Explore ways to improve the current buoy system and provide better wave, wind and weather information and predictions for the region.</a:t>
            </a:r>
          </a:p>
          <a:p>
            <a:pPr>
              <a:buNone/>
            </a:pPr>
            <a:r>
              <a:rPr lang="en-US" sz="3400" dirty="0" smtClean="0"/>
              <a:t> </a:t>
            </a:r>
          </a:p>
          <a:p>
            <a:pPr>
              <a:buNone/>
            </a:pPr>
            <a:r>
              <a:rPr lang="en-US" sz="3400" b="1" dirty="0" smtClean="0"/>
              <a:t>	Goals and Outcomes:</a:t>
            </a:r>
            <a:endParaRPr lang="en-US" sz="3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smtClean="0"/>
              <a:t>Understand the status, capabilities, and gaps in the current data buoy systems.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smtClean="0"/>
              <a:t>Understand needs, drivers and opportunities for new buoys at the Mouth of the Columbia River.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smtClean="0"/>
              <a:t>Build consensus on new buoys needed for the region: 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sz="3400" dirty="0" smtClean="0"/>
              <a:t>How will data be used by various stakeholders?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sz="3400" dirty="0" smtClean="0"/>
              <a:t>What are the needed system components and location(s)?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sz="3400" dirty="0" smtClean="0"/>
              <a:t>How do we incorporate new buoys into existing data networks?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 sz="3400" dirty="0" smtClean="0"/>
              <a:t>What are the funding needs and opportunities for placing and maintaining new buoys?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400" dirty="0" smtClean="0"/>
              <a:t>Develop strategy for funding and partnerships for new buoys at the Mouth of the Columbia River.</a:t>
            </a:r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400" b="1" dirty="0" smtClean="0"/>
              <a:t>	Background:</a:t>
            </a:r>
            <a:r>
              <a:rPr lang="en-US" sz="3400" dirty="0" smtClean="0"/>
              <a:t>  This meeting was a recommendation from the recent workshop held on April 27 and 28 on wave conditions and navigational safety at the Mouth of the Columbia River related particularly to dredging activities.</a:t>
            </a:r>
          </a:p>
          <a:p>
            <a:pPr>
              <a:buNone/>
            </a:pPr>
            <a:r>
              <a:rPr lang="en-US" sz="3400" dirty="0" smtClean="0"/>
              <a:t> </a:t>
            </a:r>
          </a:p>
          <a:p>
            <a:pPr>
              <a:buNone/>
            </a:pPr>
            <a:r>
              <a:rPr lang="en-US" sz="3400" b="1" dirty="0" smtClean="0"/>
              <a:t>	Organizers:</a:t>
            </a:r>
            <a:r>
              <a:rPr lang="en-US" sz="3400" dirty="0" smtClean="0"/>
              <a:t>  Portland District Corps of Engineers, Columbia River Bar Pilots, Columbia River Crab Fisherman’s Association and the Washington Department of Ecology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Pacific Northwest Buoy Meeting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Participating</a:t>
            </a:r>
            <a:r>
              <a:rPr lang="en-US" sz="2000" dirty="0" smtClean="0"/>
              <a:t> </a:t>
            </a:r>
            <a:r>
              <a:rPr lang="en-US" sz="2000" b="1" dirty="0" smtClean="0"/>
              <a:t>Stakeholders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24400" y="1447800"/>
          <a:ext cx="4114800" cy="4572000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Merchants Exchange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Pacific County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Office of Senator Murray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Office of Congressman Wu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Office of Congressman Baird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The Oregonian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Daily Astorian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Crowley Petroleum 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NANOOS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Oregon fishermen's Cable Committee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Foss Maritime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Office of Senator Cantwell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Washington State Representiitve, 19th District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WSU Extension/Washington Sea Grant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Washington Dungeness Crab Fishermen's Assoc.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Columbia River Crab Fishermen's Assoc.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524000"/>
          <a:ext cx="3911600" cy="4495808"/>
        </p:xfrm>
        <a:graphic>
          <a:graphicData uri="http://schemas.openxmlformats.org/drawingml/2006/table">
            <a:tbl>
              <a:tblPr/>
              <a:tblGrid>
                <a:gridCol w="3911600"/>
              </a:tblGrid>
              <a:tr h="28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National Weather Service, Portland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National Weather Service, Seattle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National Data Buoy Center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U.S. Army Corps of Engineers, Portland District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U.S. Coast Guard, Sector Portland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U.S. Coast Guard, District 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Scripps Institution of Oceanography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Golder Associates Inc.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 of Illwaco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CREST/Port of Astoria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Columbia River Bar Pilots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Washington Department of Ecology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Oregon Sea Grant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Columbia River Pilots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 of Portland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Columbia River Steamship Operators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Assoc.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0"/>
            <a:ext cx="7475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35" y="1"/>
            <a:ext cx="67735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3" descr="http://cdip.ucsd.edu/recent/observed/z_histogram.gd?stn=162&amp;stream=p1&amp;pub=public&amp;tz=PDT&amp;units=englis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 rot="21202963">
            <a:off x="2842501" y="3815605"/>
            <a:ext cx="1447800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Ebb current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4608993">
            <a:off x="1792376" y="5533743"/>
            <a:ext cx="1890203" cy="4846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Coastal current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882502" y="3848986"/>
            <a:ext cx="598967" cy="1679944"/>
          </a:xfrm>
          <a:custGeom>
            <a:avLst/>
            <a:gdLst>
              <a:gd name="connsiteX0" fmla="*/ 0 w 598967"/>
              <a:gd name="connsiteY0" fmla="*/ 0 h 1679944"/>
              <a:gd name="connsiteX1" fmla="*/ 255182 w 598967"/>
              <a:gd name="connsiteY1" fmla="*/ 202019 h 1679944"/>
              <a:gd name="connsiteX2" fmla="*/ 180754 w 598967"/>
              <a:gd name="connsiteY2" fmla="*/ 520995 h 1679944"/>
              <a:gd name="connsiteX3" fmla="*/ 414670 w 598967"/>
              <a:gd name="connsiteY3" fmla="*/ 733647 h 1679944"/>
              <a:gd name="connsiteX4" fmla="*/ 404038 w 598967"/>
              <a:gd name="connsiteY4" fmla="*/ 1127051 h 1679944"/>
              <a:gd name="connsiteX5" fmla="*/ 574158 w 598967"/>
              <a:gd name="connsiteY5" fmla="*/ 1329070 h 1679944"/>
              <a:gd name="connsiteX6" fmla="*/ 552893 w 598967"/>
              <a:gd name="connsiteY6" fmla="*/ 1679944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967" h="1679944">
                <a:moveTo>
                  <a:pt x="0" y="0"/>
                </a:moveTo>
                <a:cubicBezTo>
                  <a:pt x="112528" y="57593"/>
                  <a:pt x="225056" y="115187"/>
                  <a:pt x="255182" y="202019"/>
                </a:cubicBezTo>
                <a:cubicBezTo>
                  <a:pt x="285308" y="288851"/>
                  <a:pt x="154173" y="432390"/>
                  <a:pt x="180754" y="520995"/>
                </a:cubicBezTo>
                <a:cubicBezTo>
                  <a:pt x="207335" y="609600"/>
                  <a:pt x="377456" y="632638"/>
                  <a:pt x="414670" y="733647"/>
                </a:cubicBezTo>
                <a:cubicBezTo>
                  <a:pt x="451884" y="834656"/>
                  <a:pt x="377457" y="1027814"/>
                  <a:pt x="404038" y="1127051"/>
                </a:cubicBezTo>
                <a:cubicBezTo>
                  <a:pt x="430619" y="1226288"/>
                  <a:pt x="549349" y="1236921"/>
                  <a:pt x="574158" y="1329070"/>
                </a:cubicBezTo>
                <a:cubicBezTo>
                  <a:pt x="598967" y="1421219"/>
                  <a:pt x="554665" y="1637414"/>
                  <a:pt x="552893" y="1679944"/>
                </a:cubicBezTo>
              </a:path>
            </a:pathLst>
          </a:cu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09600" y="3886200"/>
            <a:ext cx="598967" cy="1679944"/>
          </a:xfrm>
          <a:custGeom>
            <a:avLst/>
            <a:gdLst>
              <a:gd name="connsiteX0" fmla="*/ 0 w 598967"/>
              <a:gd name="connsiteY0" fmla="*/ 0 h 1679944"/>
              <a:gd name="connsiteX1" fmla="*/ 255182 w 598967"/>
              <a:gd name="connsiteY1" fmla="*/ 202019 h 1679944"/>
              <a:gd name="connsiteX2" fmla="*/ 180754 w 598967"/>
              <a:gd name="connsiteY2" fmla="*/ 520995 h 1679944"/>
              <a:gd name="connsiteX3" fmla="*/ 414670 w 598967"/>
              <a:gd name="connsiteY3" fmla="*/ 733647 h 1679944"/>
              <a:gd name="connsiteX4" fmla="*/ 404038 w 598967"/>
              <a:gd name="connsiteY4" fmla="*/ 1127051 h 1679944"/>
              <a:gd name="connsiteX5" fmla="*/ 574158 w 598967"/>
              <a:gd name="connsiteY5" fmla="*/ 1329070 h 1679944"/>
              <a:gd name="connsiteX6" fmla="*/ 552893 w 598967"/>
              <a:gd name="connsiteY6" fmla="*/ 1679944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967" h="1679944">
                <a:moveTo>
                  <a:pt x="0" y="0"/>
                </a:moveTo>
                <a:cubicBezTo>
                  <a:pt x="112528" y="57593"/>
                  <a:pt x="225056" y="115187"/>
                  <a:pt x="255182" y="202019"/>
                </a:cubicBezTo>
                <a:cubicBezTo>
                  <a:pt x="285308" y="288851"/>
                  <a:pt x="154173" y="432390"/>
                  <a:pt x="180754" y="520995"/>
                </a:cubicBezTo>
                <a:cubicBezTo>
                  <a:pt x="207335" y="609600"/>
                  <a:pt x="377456" y="632638"/>
                  <a:pt x="414670" y="733647"/>
                </a:cubicBezTo>
                <a:cubicBezTo>
                  <a:pt x="451884" y="834656"/>
                  <a:pt x="377457" y="1027814"/>
                  <a:pt x="404038" y="1127051"/>
                </a:cubicBezTo>
                <a:cubicBezTo>
                  <a:pt x="430619" y="1226288"/>
                  <a:pt x="549349" y="1236921"/>
                  <a:pt x="574158" y="1329070"/>
                </a:cubicBezTo>
                <a:cubicBezTo>
                  <a:pt x="598967" y="1421219"/>
                  <a:pt x="554665" y="1637414"/>
                  <a:pt x="552893" y="1679944"/>
                </a:cubicBezTo>
              </a:path>
            </a:pathLst>
          </a:cu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04800" y="3962400"/>
            <a:ext cx="598967" cy="1679944"/>
          </a:xfrm>
          <a:custGeom>
            <a:avLst/>
            <a:gdLst>
              <a:gd name="connsiteX0" fmla="*/ 0 w 598967"/>
              <a:gd name="connsiteY0" fmla="*/ 0 h 1679944"/>
              <a:gd name="connsiteX1" fmla="*/ 255182 w 598967"/>
              <a:gd name="connsiteY1" fmla="*/ 202019 h 1679944"/>
              <a:gd name="connsiteX2" fmla="*/ 180754 w 598967"/>
              <a:gd name="connsiteY2" fmla="*/ 520995 h 1679944"/>
              <a:gd name="connsiteX3" fmla="*/ 414670 w 598967"/>
              <a:gd name="connsiteY3" fmla="*/ 733647 h 1679944"/>
              <a:gd name="connsiteX4" fmla="*/ 404038 w 598967"/>
              <a:gd name="connsiteY4" fmla="*/ 1127051 h 1679944"/>
              <a:gd name="connsiteX5" fmla="*/ 574158 w 598967"/>
              <a:gd name="connsiteY5" fmla="*/ 1329070 h 1679944"/>
              <a:gd name="connsiteX6" fmla="*/ 552893 w 598967"/>
              <a:gd name="connsiteY6" fmla="*/ 1679944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967" h="1679944">
                <a:moveTo>
                  <a:pt x="0" y="0"/>
                </a:moveTo>
                <a:cubicBezTo>
                  <a:pt x="112528" y="57593"/>
                  <a:pt x="225056" y="115187"/>
                  <a:pt x="255182" y="202019"/>
                </a:cubicBezTo>
                <a:cubicBezTo>
                  <a:pt x="285308" y="288851"/>
                  <a:pt x="154173" y="432390"/>
                  <a:pt x="180754" y="520995"/>
                </a:cubicBezTo>
                <a:cubicBezTo>
                  <a:pt x="207335" y="609600"/>
                  <a:pt x="377456" y="632638"/>
                  <a:pt x="414670" y="733647"/>
                </a:cubicBezTo>
                <a:cubicBezTo>
                  <a:pt x="451884" y="834656"/>
                  <a:pt x="377457" y="1027814"/>
                  <a:pt x="404038" y="1127051"/>
                </a:cubicBezTo>
                <a:cubicBezTo>
                  <a:pt x="430619" y="1226288"/>
                  <a:pt x="549349" y="1236921"/>
                  <a:pt x="574158" y="1329070"/>
                </a:cubicBezTo>
                <a:cubicBezTo>
                  <a:pt x="598967" y="1421219"/>
                  <a:pt x="554665" y="1637414"/>
                  <a:pt x="552893" y="1679944"/>
                </a:cubicBezTo>
              </a:path>
            </a:pathLst>
          </a:cu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219200" y="3810000"/>
            <a:ext cx="598967" cy="1679944"/>
          </a:xfrm>
          <a:custGeom>
            <a:avLst/>
            <a:gdLst>
              <a:gd name="connsiteX0" fmla="*/ 0 w 598967"/>
              <a:gd name="connsiteY0" fmla="*/ 0 h 1679944"/>
              <a:gd name="connsiteX1" fmla="*/ 255182 w 598967"/>
              <a:gd name="connsiteY1" fmla="*/ 202019 h 1679944"/>
              <a:gd name="connsiteX2" fmla="*/ 180754 w 598967"/>
              <a:gd name="connsiteY2" fmla="*/ 520995 h 1679944"/>
              <a:gd name="connsiteX3" fmla="*/ 414670 w 598967"/>
              <a:gd name="connsiteY3" fmla="*/ 733647 h 1679944"/>
              <a:gd name="connsiteX4" fmla="*/ 404038 w 598967"/>
              <a:gd name="connsiteY4" fmla="*/ 1127051 h 1679944"/>
              <a:gd name="connsiteX5" fmla="*/ 574158 w 598967"/>
              <a:gd name="connsiteY5" fmla="*/ 1329070 h 1679944"/>
              <a:gd name="connsiteX6" fmla="*/ 552893 w 598967"/>
              <a:gd name="connsiteY6" fmla="*/ 1679944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967" h="1679944">
                <a:moveTo>
                  <a:pt x="0" y="0"/>
                </a:moveTo>
                <a:cubicBezTo>
                  <a:pt x="112528" y="57593"/>
                  <a:pt x="225056" y="115187"/>
                  <a:pt x="255182" y="202019"/>
                </a:cubicBezTo>
                <a:cubicBezTo>
                  <a:pt x="285308" y="288851"/>
                  <a:pt x="154173" y="432390"/>
                  <a:pt x="180754" y="520995"/>
                </a:cubicBezTo>
                <a:cubicBezTo>
                  <a:pt x="207335" y="609600"/>
                  <a:pt x="377456" y="632638"/>
                  <a:pt x="414670" y="733647"/>
                </a:cubicBezTo>
                <a:cubicBezTo>
                  <a:pt x="451884" y="834656"/>
                  <a:pt x="377457" y="1027814"/>
                  <a:pt x="404038" y="1127051"/>
                </a:cubicBezTo>
                <a:cubicBezTo>
                  <a:pt x="430619" y="1226288"/>
                  <a:pt x="549349" y="1236921"/>
                  <a:pt x="574158" y="1329070"/>
                </a:cubicBezTo>
                <a:cubicBezTo>
                  <a:pt x="598967" y="1421219"/>
                  <a:pt x="554665" y="1637414"/>
                  <a:pt x="552893" y="1679944"/>
                </a:cubicBezTo>
              </a:path>
            </a:pathLst>
          </a:cu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0" y="4038600"/>
            <a:ext cx="598967" cy="1679944"/>
          </a:xfrm>
          <a:custGeom>
            <a:avLst/>
            <a:gdLst>
              <a:gd name="connsiteX0" fmla="*/ 0 w 598967"/>
              <a:gd name="connsiteY0" fmla="*/ 0 h 1679944"/>
              <a:gd name="connsiteX1" fmla="*/ 255182 w 598967"/>
              <a:gd name="connsiteY1" fmla="*/ 202019 h 1679944"/>
              <a:gd name="connsiteX2" fmla="*/ 180754 w 598967"/>
              <a:gd name="connsiteY2" fmla="*/ 520995 h 1679944"/>
              <a:gd name="connsiteX3" fmla="*/ 414670 w 598967"/>
              <a:gd name="connsiteY3" fmla="*/ 733647 h 1679944"/>
              <a:gd name="connsiteX4" fmla="*/ 404038 w 598967"/>
              <a:gd name="connsiteY4" fmla="*/ 1127051 h 1679944"/>
              <a:gd name="connsiteX5" fmla="*/ 574158 w 598967"/>
              <a:gd name="connsiteY5" fmla="*/ 1329070 h 1679944"/>
              <a:gd name="connsiteX6" fmla="*/ 552893 w 598967"/>
              <a:gd name="connsiteY6" fmla="*/ 1679944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967" h="1679944">
                <a:moveTo>
                  <a:pt x="0" y="0"/>
                </a:moveTo>
                <a:cubicBezTo>
                  <a:pt x="112528" y="57593"/>
                  <a:pt x="225056" y="115187"/>
                  <a:pt x="255182" y="202019"/>
                </a:cubicBezTo>
                <a:cubicBezTo>
                  <a:pt x="285308" y="288851"/>
                  <a:pt x="154173" y="432390"/>
                  <a:pt x="180754" y="520995"/>
                </a:cubicBezTo>
                <a:cubicBezTo>
                  <a:pt x="207335" y="609600"/>
                  <a:pt x="377456" y="632638"/>
                  <a:pt x="414670" y="733647"/>
                </a:cubicBezTo>
                <a:cubicBezTo>
                  <a:pt x="451884" y="834656"/>
                  <a:pt x="377457" y="1027814"/>
                  <a:pt x="404038" y="1127051"/>
                </a:cubicBezTo>
                <a:cubicBezTo>
                  <a:pt x="430619" y="1226288"/>
                  <a:pt x="549349" y="1236921"/>
                  <a:pt x="574158" y="1329070"/>
                </a:cubicBezTo>
                <a:cubicBezTo>
                  <a:pt x="598967" y="1421219"/>
                  <a:pt x="554665" y="1637414"/>
                  <a:pt x="552893" y="1679944"/>
                </a:cubicBezTo>
              </a:path>
            </a:pathLst>
          </a:cu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553323">
            <a:off x="190953" y="4478253"/>
            <a:ext cx="1482389" cy="484632"/>
          </a:xfrm>
          <a:prstGeom prst="rightArrow">
            <a:avLst/>
          </a:prstGeom>
          <a:solidFill>
            <a:srgbClr val="4F81BD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Ocean swell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447800" y="3733800"/>
            <a:ext cx="598967" cy="1679944"/>
          </a:xfrm>
          <a:custGeom>
            <a:avLst/>
            <a:gdLst>
              <a:gd name="connsiteX0" fmla="*/ 0 w 598967"/>
              <a:gd name="connsiteY0" fmla="*/ 0 h 1679944"/>
              <a:gd name="connsiteX1" fmla="*/ 255182 w 598967"/>
              <a:gd name="connsiteY1" fmla="*/ 202019 h 1679944"/>
              <a:gd name="connsiteX2" fmla="*/ 180754 w 598967"/>
              <a:gd name="connsiteY2" fmla="*/ 520995 h 1679944"/>
              <a:gd name="connsiteX3" fmla="*/ 414670 w 598967"/>
              <a:gd name="connsiteY3" fmla="*/ 733647 h 1679944"/>
              <a:gd name="connsiteX4" fmla="*/ 404038 w 598967"/>
              <a:gd name="connsiteY4" fmla="*/ 1127051 h 1679944"/>
              <a:gd name="connsiteX5" fmla="*/ 574158 w 598967"/>
              <a:gd name="connsiteY5" fmla="*/ 1329070 h 1679944"/>
              <a:gd name="connsiteX6" fmla="*/ 552893 w 598967"/>
              <a:gd name="connsiteY6" fmla="*/ 1679944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967" h="1679944">
                <a:moveTo>
                  <a:pt x="0" y="0"/>
                </a:moveTo>
                <a:cubicBezTo>
                  <a:pt x="112528" y="57593"/>
                  <a:pt x="225056" y="115187"/>
                  <a:pt x="255182" y="202019"/>
                </a:cubicBezTo>
                <a:cubicBezTo>
                  <a:pt x="285308" y="288851"/>
                  <a:pt x="154173" y="432390"/>
                  <a:pt x="180754" y="520995"/>
                </a:cubicBezTo>
                <a:cubicBezTo>
                  <a:pt x="207335" y="609600"/>
                  <a:pt x="377456" y="632638"/>
                  <a:pt x="414670" y="733647"/>
                </a:cubicBezTo>
                <a:cubicBezTo>
                  <a:pt x="451884" y="834656"/>
                  <a:pt x="377457" y="1027814"/>
                  <a:pt x="404038" y="1127051"/>
                </a:cubicBezTo>
                <a:cubicBezTo>
                  <a:pt x="430619" y="1226288"/>
                  <a:pt x="549349" y="1236921"/>
                  <a:pt x="574158" y="1329070"/>
                </a:cubicBezTo>
                <a:cubicBezTo>
                  <a:pt x="598967" y="1421219"/>
                  <a:pt x="554665" y="1637414"/>
                  <a:pt x="552893" y="1679944"/>
                </a:cubicBezTo>
              </a:path>
            </a:pathLst>
          </a:cu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752600" y="3657600"/>
            <a:ext cx="598967" cy="1679944"/>
          </a:xfrm>
          <a:custGeom>
            <a:avLst/>
            <a:gdLst>
              <a:gd name="connsiteX0" fmla="*/ 0 w 598967"/>
              <a:gd name="connsiteY0" fmla="*/ 0 h 1679944"/>
              <a:gd name="connsiteX1" fmla="*/ 255182 w 598967"/>
              <a:gd name="connsiteY1" fmla="*/ 202019 h 1679944"/>
              <a:gd name="connsiteX2" fmla="*/ 180754 w 598967"/>
              <a:gd name="connsiteY2" fmla="*/ 520995 h 1679944"/>
              <a:gd name="connsiteX3" fmla="*/ 414670 w 598967"/>
              <a:gd name="connsiteY3" fmla="*/ 733647 h 1679944"/>
              <a:gd name="connsiteX4" fmla="*/ 404038 w 598967"/>
              <a:gd name="connsiteY4" fmla="*/ 1127051 h 1679944"/>
              <a:gd name="connsiteX5" fmla="*/ 574158 w 598967"/>
              <a:gd name="connsiteY5" fmla="*/ 1329070 h 1679944"/>
              <a:gd name="connsiteX6" fmla="*/ 552893 w 598967"/>
              <a:gd name="connsiteY6" fmla="*/ 1679944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967" h="1679944">
                <a:moveTo>
                  <a:pt x="0" y="0"/>
                </a:moveTo>
                <a:cubicBezTo>
                  <a:pt x="112528" y="57593"/>
                  <a:pt x="225056" y="115187"/>
                  <a:pt x="255182" y="202019"/>
                </a:cubicBezTo>
                <a:cubicBezTo>
                  <a:pt x="285308" y="288851"/>
                  <a:pt x="154173" y="432390"/>
                  <a:pt x="180754" y="520995"/>
                </a:cubicBezTo>
                <a:cubicBezTo>
                  <a:pt x="207335" y="609600"/>
                  <a:pt x="377456" y="632638"/>
                  <a:pt x="414670" y="733647"/>
                </a:cubicBezTo>
                <a:cubicBezTo>
                  <a:pt x="451884" y="834656"/>
                  <a:pt x="377457" y="1027814"/>
                  <a:pt x="404038" y="1127051"/>
                </a:cubicBezTo>
                <a:cubicBezTo>
                  <a:pt x="430619" y="1226288"/>
                  <a:pt x="549349" y="1236921"/>
                  <a:pt x="574158" y="1329070"/>
                </a:cubicBezTo>
                <a:cubicBezTo>
                  <a:pt x="598967" y="1421219"/>
                  <a:pt x="554665" y="1637414"/>
                  <a:pt x="552893" y="1679944"/>
                </a:cubicBezTo>
              </a:path>
            </a:pathLst>
          </a:cu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981200" y="3581400"/>
            <a:ext cx="598967" cy="1679944"/>
          </a:xfrm>
          <a:custGeom>
            <a:avLst/>
            <a:gdLst>
              <a:gd name="connsiteX0" fmla="*/ 0 w 598967"/>
              <a:gd name="connsiteY0" fmla="*/ 0 h 1679944"/>
              <a:gd name="connsiteX1" fmla="*/ 255182 w 598967"/>
              <a:gd name="connsiteY1" fmla="*/ 202019 h 1679944"/>
              <a:gd name="connsiteX2" fmla="*/ 180754 w 598967"/>
              <a:gd name="connsiteY2" fmla="*/ 520995 h 1679944"/>
              <a:gd name="connsiteX3" fmla="*/ 414670 w 598967"/>
              <a:gd name="connsiteY3" fmla="*/ 733647 h 1679944"/>
              <a:gd name="connsiteX4" fmla="*/ 404038 w 598967"/>
              <a:gd name="connsiteY4" fmla="*/ 1127051 h 1679944"/>
              <a:gd name="connsiteX5" fmla="*/ 574158 w 598967"/>
              <a:gd name="connsiteY5" fmla="*/ 1329070 h 1679944"/>
              <a:gd name="connsiteX6" fmla="*/ 552893 w 598967"/>
              <a:gd name="connsiteY6" fmla="*/ 1679944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967" h="1679944">
                <a:moveTo>
                  <a:pt x="0" y="0"/>
                </a:moveTo>
                <a:cubicBezTo>
                  <a:pt x="112528" y="57593"/>
                  <a:pt x="225056" y="115187"/>
                  <a:pt x="255182" y="202019"/>
                </a:cubicBezTo>
                <a:cubicBezTo>
                  <a:pt x="285308" y="288851"/>
                  <a:pt x="154173" y="432390"/>
                  <a:pt x="180754" y="520995"/>
                </a:cubicBezTo>
                <a:cubicBezTo>
                  <a:pt x="207335" y="609600"/>
                  <a:pt x="377456" y="632638"/>
                  <a:pt x="414670" y="733647"/>
                </a:cubicBezTo>
                <a:cubicBezTo>
                  <a:pt x="451884" y="834656"/>
                  <a:pt x="377457" y="1027814"/>
                  <a:pt x="404038" y="1127051"/>
                </a:cubicBezTo>
                <a:cubicBezTo>
                  <a:pt x="430619" y="1226288"/>
                  <a:pt x="549349" y="1236921"/>
                  <a:pt x="574158" y="1329070"/>
                </a:cubicBezTo>
                <a:cubicBezTo>
                  <a:pt x="598967" y="1421219"/>
                  <a:pt x="554665" y="1637414"/>
                  <a:pt x="552893" y="1679944"/>
                </a:cubicBezTo>
              </a:path>
            </a:pathLst>
          </a:cu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286000" y="3505200"/>
            <a:ext cx="598967" cy="1679944"/>
          </a:xfrm>
          <a:custGeom>
            <a:avLst/>
            <a:gdLst>
              <a:gd name="connsiteX0" fmla="*/ 0 w 598967"/>
              <a:gd name="connsiteY0" fmla="*/ 0 h 1679944"/>
              <a:gd name="connsiteX1" fmla="*/ 255182 w 598967"/>
              <a:gd name="connsiteY1" fmla="*/ 202019 h 1679944"/>
              <a:gd name="connsiteX2" fmla="*/ 180754 w 598967"/>
              <a:gd name="connsiteY2" fmla="*/ 520995 h 1679944"/>
              <a:gd name="connsiteX3" fmla="*/ 414670 w 598967"/>
              <a:gd name="connsiteY3" fmla="*/ 733647 h 1679944"/>
              <a:gd name="connsiteX4" fmla="*/ 404038 w 598967"/>
              <a:gd name="connsiteY4" fmla="*/ 1127051 h 1679944"/>
              <a:gd name="connsiteX5" fmla="*/ 574158 w 598967"/>
              <a:gd name="connsiteY5" fmla="*/ 1329070 h 1679944"/>
              <a:gd name="connsiteX6" fmla="*/ 552893 w 598967"/>
              <a:gd name="connsiteY6" fmla="*/ 1679944 h 167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967" h="1679944">
                <a:moveTo>
                  <a:pt x="0" y="0"/>
                </a:moveTo>
                <a:cubicBezTo>
                  <a:pt x="112528" y="57593"/>
                  <a:pt x="225056" y="115187"/>
                  <a:pt x="255182" y="202019"/>
                </a:cubicBezTo>
                <a:cubicBezTo>
                  <a:pt x="285308" y="288851"/>
                  <a:pt x="154173" y="432390"/>
                  <a:pt x="180754" y="520995"/>
                </a:cubicBezTo>
                <a:cubicBezTo>
                  <a:pt x="207335" y="609600"/>
                  <a:pt x="377456" y="632638"/>
                  <a:pt x="414670" y="733647"/>
                </a:cubicBezTo>
                <a:cubicBezTo>
                  <a:pt x="451884" y="834656"/>
                  <a:pt x="377457" y="1027814"/>
                  <a:pt x="404038" y="1127051"/>
                </a:cubicBezTo>
                <a:cubicBezTo>
                  <a:pt x="430619" y="1226288"/>
                  <a:pt x="549349" y="1236921"/>
                  <a:pt x="574158" y="1329070"/>
                </a:cubicBezTo>
                <a:cubicBezTo>
                  <a:pt x="598967" y="1421219"/>
                  <a:pt x="554665" y="1637414"/>
                  <a:pt x="552893" y="1679944"/>
                </a:cubicBezTo>
              </a:path>
            </a:pathLst>
          </a:cu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Users\Dan\Desktop\Untitle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1662" y="58737"/>
            <a:ext cx="7704138" cy="67230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/>
              <a:t>The Coastal Wave Network Template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4572000" cy="137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Regional waves are monitored by a </a:t>
            </a:r>
            <a:r>
              <a:rPr lang="en-US" u="sng" dirty="0" smtClean="0"/>
              <a:t>pair</a:t>
            </a:r>
            <a:r>
              <a:rPr lang="en-US" dirty="0" smtClean="0"/>
              <a:t> of Outer &amp; Inner Shelf Buoys.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38200" y="2743200"/>
            <a:ext cx="2819400" cy="3048000"/>
          </a:xfrm>
          <a:prstGeom prst="rect">
            <a:avLst/>
          </a:prstGeom>
          <a:solidFill>
            <a:srgbClr val="002A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5" name="Freeform 7"/>
          <p:cNvSpPr>
            <a:spLocks/>
          </p:cNvSpPr>
          <p:nvPr/>
        </p:nvSpPr>
        <p:spPr bwMode="auto">
          <a:xfrm>
            <a:off x="1371600" y="3581400"/>
            <a:ext cx="2286000" cy="2209800"/>
          </a:xfrm>
          <a:custGeom>
            <a:avLst/>
            <a:gdLst>
              <a:gd name="T0" fmla="*/ 0 w 1440"/>
              <a:gd name="T1" fmla="*/ 2209800 h 1392"/>
              <a:gd name="T2" fmla="*/ 228600 w 1440"/>
              <a:gd name="T3" fmla="*/ 1371600 h 1392"/>
              <a:gd name="T4" fmla="*/ 457200 w 1440"/>
              <a:gd name="T5" fmla="*/ 838200 h 1392"/>
              <a:gd name="T6" fmla="*/ 838200 w 1440"/>
              <a:gd name="T7" fmla="*/ 381000 h 1392"/>
              <a:gd name="T8" fmla="*/ 1371600 w 1440"/>
              <a:gd name="T9" fmla="*/ 304800 h 1392"/>
              <a:gd name="T10" fmla="*/ 1419225 w 1440"/>
              <a:gd name="T11" fmla="*/ 280987 h 1392"/>
              <a:gd name="T12" fmla="*/ 1744663 w 1440"/>
              <a:gd name="T13" fmla="*/ 292100 h 1392"/>
              <a:gd name="T14" fmla="*/ 1981200 w 1440"/>
              <a:gd name="T15" fmla="*/ 228600 h 1392"/>
              <a:gd name="T16" fmla="*/ 2286000 w 1440"/>
              <a:gd name="T17" fmla="*/ 0 h 1392"/>
              <a:gd name="T18" fmla="*/ 2286000 w 1440"/>
              <a:gd name="T19" fmla="*/ 2209800 h 13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40"/>
              <a:gd name="T31" fmla="*/ 0 h 1392"/>
              <a:gd name="T32" fmla="*/ 1440 w 1440"/>
              <a:gd name="T33" fmla="*/ 1392 h 13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40" h="1392">
                <a:moveTo>
                  <a:pt x="0" y="1392"/>
                </a:moveTo>
                <a:lnTo>
                  <a:pt x="144" y="864"/>
                </a:lnTo>
                <a:lnTo>
                  <a:pt x="288" y="528"/>
                </a:lnTo>
                <a:lnTo>
                  <a:pt x="528" y="240"/>
                </a:lnTo>
                <a:cubicBezTo>
                  <a:pt x="640" y="224"/>
                  <a:pt x="753" y="211"/>
                  <a:pt x="864" y="192"/>
                </a:cubicBezTo>
                <a:cubicBezTo>
                  <a:pt x="875" y="190"/>
                  <a:pt x="883" y="177"/>
                  <a:pt x="894" y="177"/>
                </a:cubicBezTo>
                <a:cubicBezTo>
                  <a:pt x="962" y="175"/>
                  <a:pt x="1099" y="184"/>
                  <a:pt x="1099" y="184"/>
                </a:cubicBezTo>
                <a:lnTo>
                  <a:pt x="1248" y="144"/>
                </a:lnTo>
                <a:lnTo>
                  <a:pt x="1440" y="0"/>
                </a:lnTo>
                <a:lnTo>
                  <a:pt x="1440" y="1392"/>
                </a:lnTo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838200" y="2743200"/>
            <a:ext cx="2819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7" name="Oval 9"/>
          <p:cNvSpPr>
            <a:spLocks noChangeArrowheads="1"/>
          </p:cNvSpPr>
          <p:nvPr/>
        </p:nvSpPr>
        <p:spPr bwMode="auto">
          <a:xfrm>
            <a:off x="1219200" y="3429000"/>
            <a:ext cx="228600" cy="228600"/>
          </a:xfrm>
          <a:prstGeom prst="ellipse">
            <a:avLst/>
          </a:prstGeom>
          <a:solidFill>
            <a:srgbClr val="ECFD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 flipV="1">
            <a:off x="1371600" y="32766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Oval 11"/>
          <p:cNvSpPr>
            <a:spLocks noChangeArrowheads="1"/>
          </p:cNvSpPr>
          <p:nvPr/>
        </p:nvSpPr>
        <p:spPr bwMode="auto">
          <a:xfrm>
            <a:off x="2895600" y="3429000"/>
            <a:ext cx="228600" cy="228600"/>
          </a:xfrm>
          <a:prstGeom prst="ellipse">
            <a:avLst/>
          </a:prstGeom>
          <a:solidFill>
            <a:srgbClr val="ECFD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 flipV="1">
            <a:off x="3048000" y="32766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1050925" y="2703513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outer</a:t>
            </a:r>
          </a:p>
        </p:txBody>
      </p:sp>
      <p:sp>
        <p:nvSpPr>
          <p:cNvPr id="5132" name="Text Box 15"/>
          <p:cNvSpPr txBox="1">
            <a:spLocks noChangeArrowheads="1"/>
          </p:cNvSpPr>
          <p:nvPr/>
        </p:nvSpPr>
        <p:spPr bwMode="auto">
          <a:xfrm>
            <a:off x="2743200" y="27574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inner</a:t>
            </a:r>
          </a:p>
        </p:txBody>
      </p:sp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762000" y="6110288"/>
            <a:ext cx="288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SHELF CROSS-SECTION</a:t>
            </a:r>
          </a:p>
        </p:txBody>
      </p:sp>
      <p:sp>
        <p:nvSpPr>
          <p:cNvPr id="5140" name="Freeform 24"/>
          <p:cNvSpPr>
            <a:spLocks/>
          </p:cNvSpPr>
          <p:nvPr/>
        </p:nvSpPr>
        <p:spPr bwMode="auto">
          <a:xfrm>
            <a:off x="5854700" y="2743200"/>
            <a:ext cx="177800" cy="3048000"/>
          </a:xfrm>
          <a:custGeom>
            <a:avLst/>
            <a:gdLst>
              <a:gd name="T0" fmla="*/ 88900 w 112"/>
              <a:gd name="T1" fmla="*/ 3048000 h 1920"/>
              <a:gd name="T2" fmla="*/ 88900 w 112"/>
              <a:gd name="T3" fmla="*/ 2743200 h 1920"/>
              <a:gd name="T4" fmla="*/ 165100 w 112"/>
              <a:gd name="T5" fmla="*/ 2057400 h 1920"/>
              <a:gd name="T6" fmla="*/ 12700 w 112"/>
              <a:gd name="T7" fmla="*/ 1295400 h 1920"/>
              <a:gd name="T8" fmla="*/ 88900 w 112"/>
              <a:gd name="T9" fmla="*/ 914400 h 1920"/>
              <a:gd name="T10" fmla="*/ 88900 w 112"/>
              <a:gd name="T11" fmla="*/ 685800 h 1920"/>
              <a:gd name="T12" fmla="*/ 88900 w 112"/>
              <a:gd name="T13" fmla="*/ 0 h 19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1920"/>
              <a:gd name="T23" fmla="*/ 112 w 112"/>
              <a:gd name="T24" fmla="*/ 1920 h 19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1920">
                <a:moveTo>
                  <a:pt x="56" y="1920"/>
                </a:moveTo>
                <a:cubicBezTo>
                  <a:pt x="52" y="1876"/>
                  <a:pt x="48" y="1832"/>
                  <a:pt x="56" y="1728"/>
                </a:cubicBezTo>
                <a:cubicBezTo>
                  <a:pt x="64" y="1624"/>
                  <a:pt x="112" y="1448"/>
                  <a:pt x="104" y="1296"/>
                </a:cubicBezTo>
                <a:cubicBezTo>
                  <a:pt x="96" y="1144"/>
                  <a:pt x="16" y="936"/>
                  <a:pt x="8" y="816"/>
                </a:cubicBezTo>
                <a:cubicBezTo>
                  <a:pt x="0" y="696"/>
                  <a:pt x="48" y="640"/>
                  <a:pt x="56" y="576"/>
                </a:cubicBezTo>
                <a:cubicBezTo>
                  <a:pt x="64" y="512"/>
                  <a:pt x="56" y="528"/>
                  <a:pt x="56" y="432"/>
                </a:cubicBezTo>
                <a:cubicBezTo>
                  <a:pt x="56" y="336"/>
                  <a:pt x="56" y="72"/>
                  <a:pt x="56" y="0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Text Box 28"/>
          <p:cNvSpPr txBox="1">
            <a:spLocks noChangeArrowheads="1"/>
          </p:cNvSpPr>
          <p:nvPr/>
        </p:nvSpPr>
        <p:spPr bwMode="auto">
          <a:xfrm>
            <a:off x="5875338" y="2743200"/>
            <a:ext cx="677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Shelf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Break</a:t>
            </a:r>
          </a:p>
        </p:txBody>
      </p:sp>
      <p:pic>
        <p:nvPicPr>
          <p:cNvPr id="24" name="Picture 6" descr="buoy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1366056"/>
            <a:ext cx="2860675" cy="512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81200" y="0"/>
            <a:ext cx="48958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smtClean="0"/>
              <a:t>The Coastal Wave Network Template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400" smtClean="0"/>
              <a:t>Outer/Inner wave buoys are placed at wave model boundaries for assimilation and validation.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38200" y="2743200"/>
            <a:ext cx="2819400" cy="3048000"/>
          </a:xfrm>
          <a:prstGeom prst="rect">
            <a:avLst/>
          </a:prstGeom>
          <a:solidFill>
            <a:srgbClr val="002D8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1371600" y="3581400"/>
            <a:ext cx="2286000" cy="2209800"/>
          </a:xfrm>
          <a:custGeom>
            <a:avLst/>
            <a:gdLst>
              <a:gd name="T0" fmla="*/ 0 w 1440"/>
              <a:gd name="T1" fmla="*/ 2209800 h 1392"/>
              <a:gd name="T2" fmla="*/ 228600 w 1440"/>
              <a:gd name="T3" fmla="*/ 1371600 h 1392"/>
              <a:gd name="T4" fmla="*/ 457200 w 1440"/>
              <a:gd name="T5" fmla="*/ 838200 h 1392"/>
              <a:gd name="T6" fmla="*/ 838200 w 1440"/>
              <a:gd name="T7" fmla="*/ 381000 h 1392"/>
              <a:gd name="T8" fmla="*/ 1371600 w 1440"/>
              <a:gd name="T9" fmla="*/ 304800 h 1392"/>
              <a:gd name="T10" fmla="*/ 1419225 w 1440"/>
              <a:gd name="T11" fmla="*/ 280987 h 1392"/>
              <a:gd name="T12" fmla="*/ 1744663 w 1440"/>
              <a:gd name="T13" fmla="*/ 292100 h 1392"/>
              <a:gd name="T14" fmla="*/ 1981200 w 1440"/>
              <a:gd name="T15" fmla="*/ 228600 h 1392"/>
              <a:gd name="T16" fmla="*/ 2286000 w 1440"/>
              <a:gd name="T17" fmla="*/ 0 h 1392"/>
              <a:gd name="T18" fmla="*/ 2286000 w 1440"/>
              <a:gd name="T19" fmla="*/ 2209800 h 13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40"/>
              <a:gd name="T31" fmla="*/ 0 h 1392"/>
              <a:gd name="T32" fmla="*/ 1440 w 1440"/>
              <a:gd name="T33" fmla="*/ 1392 h 13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40" h="1392">
                <a:moveTo>
                  <a:pt x="0" y="1392"/>
                </a:moveTo>
                <a:lnTo>
                  <a:pt x="144" y="864"/>
                </a:lnTo>
                <a:lnTo>
                  <a:pt x="288" y="528"/>
                </a:lnTo>
                <a:lnTo>
                  <a:pt x="528" y="240"/>
                </a:lnTo>
                <a:cubicBezTo>
                  <a:pt x="640" y="224"/>
                  <a:pt x="753" y="211"/>
                  <a:pt x="864" y="192"/>
                </a:cubicBezTo>
                <a:cubicBezTo>
                  <a:pt x="875" y="190"/>
                  <a:pt x="883" y="177"/>
                  <a:pt x="894" y="177"/>
                </a:cubicBezTo>
                <a:cubicBezTo>
                  <a:pt x="962" y="175"/>
                  <a:pt x="1099" y="184"/>
                  <a:pt x="1099" y="184"/>
                </a:cubicBezTo>
                <a:lnTo>
                  <a:pt x="1248" y="144"/>
                </a:lnTo>
                <a:lnTo>
                  <a:pt x="1440" y="0"/>
                </a:lnTo>
                <a:lnTo>
                  <a:pt x="1440" y="1392"/>
                </a:lnTo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838200" y="2743200"/>
            <a:ext cx="2819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51" name="Oval 9"/>
          <p:cNvSpPr>
            <a:spLocks noChangeArrowheads="1"/>
          </p:cNvSpPr>
          <p:nvPr/>
        </p:nvSpPr>
        <p:spPr bwMode="auto">
          <a:xfrm>
            <a:off x="2895600" y="3429000"/>
            <a:ext cx="228600" cy="228600"/>
          </a:xfrm>
          <a:prstGeom prst="ellipse">
            <a:avLst/>
          </a:prstGeom>
          <a:solidFill>
            <a:srgbClr val="ECFD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52" name="Line 10"/>
          <p:cNvSpPr>
            <a:spLocks noChangeShapeType="1"/>
          </p:cNvSpPr>
          <p:nvPr/>
        </p:nvSpPr>
        <p:spPr bwMode="auto">
          <a:xfrm flipV="1">
            <a:off x="3048000" y="32766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4953000" y="2743200"/>
            <a:ext cx="3276600" cy="3048000"/>
          </a:xfrm>
          <a:prstGeom prst="rect">
            <a:avLst/>
          </a:prstGeom>
          <a:solidFill>
            <a:srgbClr val="002D8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54" name="Freeform 15"/>
          <p:cNvSpPr>
            <a:spLocks/>
          </p:cNvSpPr>
          <p:nvPr/>
        </p:nvSpPr>
        <p:spPr bwMode="auto">
          <a:xfrm>
            <a:off x="7315200" y="2743200"/>
            <a:ext cx="914400" cy="3048000"/>
          </a:xfrm>
          <a:custGeom>
            <a:avLst/>
            <a:gdLst>
              <a:gd name="T0" fmla="*/ 228600 w 576"/>
              <a:gd name="T1" fmla="*/ 3048000 h 1920"/>
              <a:gd name="T2" fmla="*/ 288925 w 576"/>
              <a:gd name="T3" fmla="*/ 2382838 h 1920"/>
              <a:gd name="T4" fmla="*/ 300037 w 576"/>
              <a:gd name="T5" fmla="*/ 2298700 h 1920"/>
              <a:gd name="T6" fmla="*/ 228600 w 576"/>
              <a:gd name="T7" fmla="*/ 1981200 h 1920"/>
              <a:gd name="T8" fmla="*/ 228600 w 576"/>
              <a:gd name="T9" fmla="*/ 1828800 h 1920"/>
              <a:gd name="T10" fmla="*/ 304800 w 576"/>
              <a:gd name="T11" fmla="*/ 1752600 h 1920"/>
              <a:gd name="T12" fmla="*/ 381000 w 576"/>
              <a:gd name="T13" fmla="*/ 1828800 h 1920"/>
              <a:gd name="T14" fmla="*/ 457200 w 576"/>
              <a:gd name="T15" fmla="*/ 1752600 h 1920"/>
              <a:gd name="T16" fmla="*/ 533400 w 576"/>
              <a:gd name="T17" fmla="*/ 1676400 h 1920"/>
              <a:gd name="T18" fmla="*/ 533400 w 576"/>
              <a:gd name="T19" fmla="*/ 1524000 h 1920"/>
              <a:gd name="T20" fmla="*/ 457200 w 576"/>
              <a:gd name="T21" fmla="*/ 1447800 h 1920"/>
              <a:gd name="T22" fmla="*/ 457200 w 576"/>
              <a:gd name="T23" fmla="*/ 1524000 h 1920"/>
              <a:gd name="T24" fmla="*/ 381000 w 576"/>
              <a:gd name="T25" fmla="*/ 1600200 h 1920"/>
              <a:gd name="T26" fmla="*/ 381000 w 576"/>
              <a:gd name="T27" fmla="*/ 1676400 h 1920"/>
              <a:gd name="T28" fmla="*/ 304800 w 576"/>
              <a:gd name="T29" fmla="*/ 1676400 h 1920"/>
              <a:gd name="T30" fmla="*/ 228600 w 576"/>
              <a:gd name="T31" fmla="*/ 1600200 h 1920"/>
              <a:gd name="T32" fmla="*/ 241300 w 576"/>
              <a:gd name="T33" fmla="*/ 1563687 h 1920"/>
              <a:gd name="T34" fmla="*/ 228600 w 576"/>
              <a:gd name="T35" fmla="*/ 1528762 h 1920"/>
              <a:gd name="T36" fmla="*/ 228600 w 576"/>
              <a:gd name="T37" fmla="*/ 1455738 h 1920"/>
              <a:gd name="T38" fmla="*/ 265112 w 576"/>
              <a:gd name="T39" fmla="*/ 1071563 h 1920"/>
              <a:gd name="T40" fmla="*/ 228600 w 576"/>
              <a:gd name="T41" fmla="*/ 914400 h 1920"/>
              <a:gd name="T42" fmla="*/ 0 w 576"/>
              <a:gd name="T43" fmla="*/ 533400 h 1920"/>
              <a:gd name="T44" fmla="*/ 152400 w 576"/>
              <a:gd name="T45" fmla="*/ 228600 h 1920"/>
              <a:gd name="T46" fmla="*/ 304800 w 576"/>
              <a:gd name="T47" fmla="*/ 0 h 1920"/>
              <a:gd name="T48" fmla="*/ 914400 w 576"/>
              <a:gd name="T49" fmla="*/ 0 h 1920"/>
              <a:gd name="T50" fmla="*/ 914400 w 576"/>
              <a:gd name="T51" fmla="*/ 3048000 h 1920"/>
              <a:gd name="T52" fmla="*/ 228600 w 576"/>
              <a:gd name="T53" fmla="*/ 3048000 h 19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1920"/>
              <a:gd name="T83" fmla="*/ 576 w 576"/>
              <a:gd name="T84" fmla="*/ 1920 h 19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1920">
                <a:moveTo>
                  <a:pt x="144" y="1920"/>
                </a:moveTo>
                <a:cubicBezTo>
                  <a:pt x="144" y="1912"/>
                  <a:pt x="145" y="1555"/>
                  <a:pt x="182" y="1501"/>
                </a:cubicBezTo>
                <a:cubicBezTo>
                  <a:pt x="192" y="1468"/>
                  <a:pt x="189" y="1486"/>
                  <a:pt x="189" y="1448"/>
                </a:cubicBezTo>
                <a:lnTo>
                  <a:pt x="144" y="1248"/>
                </a:lnTo>
                <a:lnTo>
                  <a:pt x="144" y="1152"/>
                </a:lnTo>
                <a:lnTo>
                  <a:pt x="192" y="1104"/>
                </a:lnTo>
                <a:lnTo>
                  <a:pt x="240" y="1152"/>
                </a:lnTo>
                <a:lnTo>
                  <a:pt x="288" y="1104"/>
                </a:lnTo>
                <a:lnTo>
                  <a:pt x="336" y="1056"/>
                </a:lnTo>
                <a:lnTo>
                  <a:pt x="336" y="960"/>
                </a:lnTo>
                <a:lnTo>
                  <a:pt x="288" y="912"/>
                </a:lnTo>
                <a:lnTo>
                  <a:pt x="288" y="960"/>
                </a:lnTo>
                <a:lnTo>
                  <a:pt x="240" y="1008"/>
                </a:lnTo>
                <a:lnTo>
                  <a:pt x="240" y="1056"/>
                </a:lnTo>
                <a:lnTo>
                  <a:pt x="192" y="1056"/>
                </a:lnTo>
                <a:cubicBezTo>
                  <a:pt x="176" y="1040"/>
                  <a:pt x="155" y="1028"/>
                  <a:pt x="144" y="1008"/>
                </a:cubicBezTo>
                <a:cubicBezTo>
                  <a:pt x="140" y="1001"/>
                  <a:pt x="152" y="993"/>
                  <a:pt x="152" y="985"/>
                </a:cubicBezTo>
                <a:cubicBezTo>
                  <a:pt x="152" y="977"/>
                  <a:pt x="145" y="971"/>
                  <a:pt x="144" y="963"/>
                </a:cubicBezTo>
                <a:cubicBezTo>
                  <a:pt x="142" y="948"/>
                  <a:pt x="144" y="932"/>
                  <a:pt x="144" y="917"/>
                </a:cubicBezTo>
                <a:cubicBezTo>
                  <a:pt x="172" y="741"/>
                  <a:pt x="167" y="822"/>
                  <a:pt x="167" y="675"/>
                </a:cubicBezTo>
                <a:lnTo>
                  <a:pt x="144" y="576"/>
                </a:lnTo>
                <a:lnTo>
                  <a:pt x="0" y="336"/>
                </a:lnTo>
                <a:lnTo>
                  <a:pt x="96" y="144"/>
                </a:lnTo>
                <a:lnTo>
                  <a:pt x="192" y="0"/>
                </a:lnTo>
                <a:lnTo>
                  <a:pt x="576" y="0"/>
                </a:lnTo>
                <a:lnTo>
                  <a:pt x="576" y="1920"/>
                </a:lnTo>
                <a:lnTo>
                  <a:pt x="144" y="192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17"/>
          <p:cNvSpPr>
            <a:spLocks noChangeShapeType="1"/>
          </p:cNvSpPr>
          <p:nvPr/>
        </p:nvSpPr>
        <p:spPr bwMode="auto">
          <a:xfrm flipV="1">
            <a:off x="5638800" y="41148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18"/>
          <p:cNvSpPr>
            <a:spLocks noChangeShapeType="1"/>
          </p:cNvSpPr>
          <p:nvPr/>
        </p:nvSpPr>
        <p:spPr bwMode="auto">
          <a:xfrm flipV="1">
            <a:off x="7010400" y="41148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Freeform 20"/>
          <p:cNvSpPr>
            <a:spLocks/>
          </p:cNvSpPr>
          <p:nvPr/>
        </p:nvSpPr>
        <p:spPr bwMode="auto">
          <a:xfrm>
            <a:off x="5854700" y="2743200"/>
            <a:ext cx="177800" cy="3048000"/>
          </a:xfrm>
          <a:custGeom>
            <a:avLst/>
            <a:gdLst>
              <a:gd name="T0" fmla="*/ 88900 w 112"/>
              <a:gd name="T1" fmla="*/ 3048000 h 1920"/>
              <a:gd name="T2" fmla="*/ 88900 w 112"/>
              <a:gd name="T3" fmla="*/ 2743200 h 1920"/>
              <a:gd name="T4" fmla="*/ 165100 w 112"/>
              <a:gd name="T5" fmla="*/ 2057400 h 1920"/>
              <a:gd name="T6" fmla="*/ 12700 w 112"/>
              <a:gd name="T7" fmla="*/ 1295400 h 1920"/>
              <a:gd name="T8" fmla="*/ 88900 w 112"/>
              <a:gd name="T9" fmla="*/ 914400 h 1920"/>
              <a:gd name="T10" fmla="*/ 88900 w 112"/>
              <a:gd name="T11" fmla="*/ 685800 h 1920"/>
              <a:gd name="T12" fmla="*/ 88900 w 112"/>
              <a:gd name="T13" fmla="*/ 0 h 19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1920"/>
              <a:gd name="T23" fmla="*/ 112 w 112"/>
              <a:gd name="T24" fmla="*/ 1920 h 19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1920">
                <a:moveTo>
                  <a:pt x="56" y="1920"/>
                </a:moveTo>
                <a:cubicBezTo>
                  <a:pt x="52" y="1876"/>
                  <a:pt x="48" y="1832"/>
                  <a:pt x="56" y="1728"/>
                </a:cubicBezTo>
                <a:cubicBezTo>
                  <a:pt x="64" y="1624"/>
                  <a:pt x="112" y="1448"/>
                  <a:pt x="104" y="1296"/>
                </a:cubicBezTo>
                <a:cubicBezTo>
                  <a:pt x="96" y="1144"/>
                  <a:pt x="16" y="936"/>
                  <a:pt x="8" y="816"/>
                </a:cubicBezTo>
                <a:cubicBezTo>
                  <a:pt x="0" y="696"/>
                  <a:pt x="48" y="640"/>
                  <a:pt x="56" y="576"/>
                </a:cubicBezTo>
                <a:cubicBezTo>
                  <a:pt x="64" y="512"/>
                  <a:pt x="56" y="528"/>
                  <a:pt x="56" y="432"/>
                </a:cubicBezTo>
                <a:cubicBezTo>
                  <a:pt x="56" y="336"/>
                  <a:pt x="56" y="72"/>
                  <a:pt x="56" y="0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Text Box 21"/>
          <p:cNvSpPr txBox="1">
            <a:spLocks noChangeArrowheads="1"/>
          </p:cNvSpPr>
          <p:nvPr/>
        </p:nvSpPr>
        <p:spPr bwMode="auto">
          <a:xfrm>
            <a:off x="6156325" y="6056313"/>
            <a:ext cx="1539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PLAN VIEW</a:t>
            </a:r>
          </a:p>
        </p:txBody>
      </p:sp>
      <p:sp>
        <p:nvSpPr>
          <p:cNvPr id="6159" name="Text Box 22"/>
          <p:cNvSpPr txBox="1">
            <a:spLocks noChangeArrowheads="1"/>
          </p:cNvSpPr>
          <p:nvPr/>
        </p:nvSpPr>
        <p:spPr bwMode="auto">
          <a:xfrm>
            <a:off x="7539038" y="4560888"/>
            <a:ext cx="766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Harbor</a:t>
            </a:r>
          </a:p>
        </p:txBody>
      </p:sp>
      <p:sp>
        <p:nvSpPr>
          <p:cNvPr id="6160" name="Text Box 23"/>
          <p:cNvSpPr txBox="1">
            <a:spLocks noChangeArrowheads="1"/>
          </p:cNvSpPr>
          <p:nvPr/>
        </p:nvSpPr>
        <p:spPr bwMode="auto">
          <a:xfrm>
            <a:off x="5875338" y="2743200"/>
            <a:ext cx="677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Shelf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Break</a:t>
            </a:r>
          </a:p>
        </p:txBody>
      </p:sp>
      <p:sp>
        <p:nvSpPr>
          <p:cNvPr id="6161" name="Line 25"/>
          <p:cNvSpPr>
            <a:spLocks noChangeShapeType="1"/>
          </p:cNvSpPr>
          <p:nvPr/>
        </p:nvSpPr>
        <p:spPr bwMode="auto">
          <a:xfrm>
            <a:off x="1371600" y="2362200"/>
            <a:ext cx="0" cy="3429000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Oval 7"/>
          <p:cNvSpPr>
            <a:spLocks noChangeArrowheads="1"/>
          </p:cNvSpPr>
          <p:nvPr/>
        </p:nvSpPr>
        <p:spPr bwMode="auto">
          <a:xfrm>
            <a:off x="1219200" y="3429000"/>
            <a:ext cx="228600" cy="228600"/>
          </a:xfrm>
          <a:prstGeom prst="ellipse">
            <a:avLst/>
          </a:prstGeom>
          <a:solidFill>
            <a:srgbClr val="ECFD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63" name="Line 8"/>
          <p:cNvSpPr>
            <a:spLocks noChangeShapeType="1"/>
          </p:cNvSpPr>
          <p:nvPr/>
        </p:nvSpPr>
        <p:spPr bwMode="auto">
          <a:xfrm flipV="1">
            <a:off x="1371600" y="32766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Line 26"/>
          <p:cNvSpPr>
            <a:spLocks noChangeShapeType="1"/>
          </p:cNvSpPr>
          <p:nvPr/>
        </p:nvSpPr>
        <p:spPr bwMode="auto">
          <a:xfrm>
            <a:off x="3048000" y="2362200"/>
            <a:ext cx="0" cy="3429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Text Box 27"/>
          <p:cNvSpPr txBox="1">
            <a:spLocks noChangeArrowheads="1"/>
          </p:cNvSpPr>
          <p:nvPr/>
        </p:nvSpPr>
        <p:spPr bwMode="auto">
          <a:xfrm>
            <a:off x="298450" y="2057400"/>
            <a:ext cx="84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Global</a:t>
            </a:r>
          </a:p>
          <a:p>
            <a:pPr algn="ctr"/>
            <a:r>
              <a:rPr lang="en-US"/>
              <a:t>Model</a:t>
            </a:r>
          </a:p>
        </p:txBody>
      </p:sp>
      <p:sp>
        <p:nvSpPr>
          <p:cNvPr id="6166" name="Text Box 28"/>
          <p:cNvSpPr txBox="1">
            <a:spLocks noChangeArrowheads="1"/>
          </p:cNvSpPr>
          <p:nvPr/>
        </p:nvSpPr>
        <p:spPr bwMode="auto">
          <a:xfrm>
            <a:off x="1600200" y="2057400"/>
            <a:ext cx="93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   Shelf</a:t>
            </a:r>
          </a:p>
          <a:p>
            <a:pPr algn="ctr"/>
            <a:r>
              <a:rPr lang="en-US"/>
              <a:t>  Model</a:t>
            </a:r>
          </a:p>
        </p:txBody>
      </p:sp>
      <p:sp>
        <p:nvSpPr>
          <p:cNvPr id="6167" name="Text Box 29"/>
          <p:cNvSpPr txBox="1">
            <a:spLocks noChangeArrowheads="1"/>
          </p:cNvSpPr>
          <p:nvPr/>
        </p:nvSpPr>
        <p:spPr bwMode="auto">
          <a:xfrm>
            <a:off x="3276600" y="2025650"/>
            <a:ext cx="80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Local</a:t>
            </a:r>
          </a:p>
          <a:p>
            <a:pPr algn="ctr"/>
            <a:r>
              <a:rPr lang="en-US"/>
              <a:t>Model</a:t>
            </a:r>
          </a:p>
        </p:txBody>
      </p:sp>
      <p:sp>
        <p:nvSpPr>
          <p:cNvPr id="6168" name="Rectangle 32"/>
          <p:cNvSpPr>
            <a:spLocks noChangeArrowheads="1"/>
          </p:cNvSpPr>
          <p:nvPr/>
        </p:nvSpPr>
        <p:spPr bwMode="auto">
          <a:xfrm>
            <a:off x="5562600" y="2286000"/>
            <a:ext cx="2133600" cy="3733800"/>
          </a:xfrm>
          <a:prstGeom prst="rect">
            <a:avLst/>
          </a:prstGeom>
          <a:solidFill>
            <a:srgbClr val="FF00FF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69" name="Rectangle 35"/>
          <p:cNvSpPr>
            <a:spLocks noChangeArrowheads="1"/>
          </p:cNvSpPr>
          <p:nvPr/>
        </p:nvSpPr>
        <p:spPr bwMode="auto">
          <a:xfrm>
            <a:off x="7010400" y="3581400"/>
            <a:ext cx="838200" cy="16764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0" name="Oval 19"/>
          <p:cNvSpPr>
            <a:spLocks noChangeArrowheads="1"/>
          </p:cNvSpPr>
          <p:nvPr/>
        </p:nvSpPr>
        <p:spPr bwMode="auto">
          <a:xfrm>
            <a:off x="6858000" y="4267200"/>
            <a:ext cx="228600" cy="228600"/>
          </a:xfrm>
          <a:prstGeom prst="ellipse">
            <a:avLst/>
          </a:prstGeom>
          <a:solidFill>
            <a:srgbClr val="ECFD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1" name="Text Box 34"/>
          <p:cNvSpPr txBox="1">
            <a:spLocks noChangeArrowheads="1"/>
          </p:cNvSpPr>
          <p:nvPr/>
        </p:nvSpPr>
        <p:spPr bwMode="auto">
          <a:xfrm>
            <a:off x="5927725" y="2322513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Shelf Model</a:t>
            </a:r>
          </a:p>
        </p:txBody>
      </p:sp>
      <p:sp>
        <p:nvSpPr>
          <p:cNvPr id="6172" name="Oval 16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ellipse">
            <a:avLst/>
          </a:prstGeom>
          <a:solidFill>
            <a:srgbClr val="ECFD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3" name="Line 36"/>
          <p:cNvSpPr>
            <a:spLocks noChangeShapeType="1"/>
          </p:cNvSpPr>
          <p:nvPr/>
        </p:nvSpPr>
        <p:spPr bwMode="auto">
          <a:xfrm flipV="1">
            <a:off x="7010400" y="41148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Line 37"/>
          <p:cNvSpPr>
            <a:spLocks noChangeShapeType="1"/>
          </p:cNvSpPr>
          <p:nvPr/>
        </p:nvSpPr>
        <p:spPr bwMode="auto">
          <a:xfrm flipV="1">
            <a:off x="5638800" y="41148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Text Box 38"/>
          <p:cNvSpPr txBox="1">
            <a:spLocks noChangeArrowheads="1"/>
          </p:cNvSpPr>
          <p:nvPr/>
        </p:nvSpPr>
        <p:spPr bwMode="auto">
          <a:xfrm>
            <a:off x="1219200" y="5957888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CROSS SECTION</a:t>
            </a:r>
          </a:p>
        </p:txBody>
      </p:sp>
      <p:sp>
        <p:nvSpPr>
          <p:cNvPr id="6176" name="Text Box 40"/>
          <p:cNvSpPr txBox="1">
            <a:spLocks noChangeArrowheads="1"/>
          </p:cNvSpPr>
          <p:nvPr/>
        </p:nvSpPr>
        <p:spPr bwMode="auto">
          <a:xfrm>
            <a:off x="6994525" y="3541713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Local</a:t>
            </a:r>
          </a:p>
        </p:txBody>
      </p:sp>
      <p:sp>
        <p:nvSpPr>
          <p:cNvPr id="6177" name="Text Box 41"/>
          <p:cNvSpPr txBox="1">
            <a:spLocks noChangeArrowheads="1"/>
          </p:cNvSpPr>
          <p:nvPr/>
        </p:nvSpPr>
        <p:spPr bwMode="auto">
          <a:xfrm>
            <a:off x="7070725" y="483711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Model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0"/>
            <a:ext cx="48958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Picture 2" descr="C:\Users\Dan\Desktop\Wave Buoy\9-26-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46075" y="0"/>
            <a:ext cx="8264525" cy="6810375"/>
          </a:xfrm>
        </p:spPr>
      </p:pic>
      <p:sp>
        <p:nvSpPr>
          <p:cNvPr id="6" name="Rectangular Callout 5"/>
          <p:cNvSpPr/>
          <p:nvPr/>
        </p:nvSpPr>
        <p:spPr>
          <a:xfrm>
            <a:off x="4419600" y="2286000"/>
            <a:ext cx="1295400" cy="384175"/>
          </a:xfrm>
          <a:prstGeom prst="wedgeRectCallout">
            <a:avLst>
              <a:gd name="adj1" fmla="val -72007"/>
              <a:gd name="adj2" fmla="val 137578"/>
            </a:avLst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Proposed Outer </a:t>
            </a:r>
            <a:r>
              <a:rPr lang="en-US" sz="1000" dirty="0">
                <a:solidFill>
                  <a:schemeClr val="tx1"/>
                </a:solidFill>
              </a:rPr>
              <a:t>Buoy</a:t>
            </a:r>
          </a:p>
          <a:p>
            <a:pPr>
              <a:defRPr/>
            </a:pPr>
            <a:r>
              <a:rPr lang="en-US" sz="1000" dirty="0">
                <a:solidFill>
                  <a:schemeClr val="tx1"/>
                </a:solidFill>
              </a:rPr>
              <a:t>200 Fathoms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657600" y="4114800"/>
            <a:ext cx="838200" cy="228600"/>
          </a:xfrm>
          <a:prstGeom prst="wedgeRectCallout">
            <a:avLst>
              <a:gd name="adj1" fmla="val 62616"/>
              <a:gd name="adj2" fmla="val -109853"/>
            </a:avLst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solidFill>
                  <a:schemeClr val="tx1"/>
                </a:solidFill>
              </a:rPr>
              <a:t>46029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28956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172200" y="3352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6553200" y="3657600"/>
            <a:ext cx="1143000" cy="307975"/>
          </a:xfrm>
          <a:prstGeom prst="wedgeRectCallout">
            <a:avLst>
              <a:gd name="adj1" fmla="val -76658"/>
              <a:gd name="adj2" fmla="val -118006"/>
            </a:avLst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dirty="0">
                <a:solidFill>
                  <a:schemeClr val="tx1"/>
                </a:solidFill>
              </a:rPr>
              <a:t>CDIP Inner Buoy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san_francisco0908_c cop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1447800"/>
            <a:ext cx="9004300" cy="449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2616200" cy="373063"/>
          </a:xfrm>
          <a:prstGeom prst="rect">
            <a:avLst/>
          </a:prstGeom>
          <a:solidFill>
            <a:srgbClr val="FFFF99">
              <a:alpha val="79999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CDIP Point Reyes Buoy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6019800" y="3048000"/>
            <a:ext cx="1752600" cy="373063"/>
          </a:xfrm>
          <a:prstGeom prst="rect">
            <a:avLst/>
          </a:prstGeom>
          <a:solidFill>
            <a:srgbClr val="FFFF99">
              <a:alpha val="79999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CDIP Bar Buoy</a:t>
            </a:r>
          </a:p>
        </p:txBody>
      </p:sp>
      <p:sp>
        <p:nvSpPr>
          <p:cNvPr id="7173" name="Line 11"/>
          <p:cNvSpPr>
            <a:spLocks noChangeShapeType="1"/>
          </p:cNvSpPr>
          <p:nvPr/>
        </p:nvSpPr>
        <p:spPr bwMode="auto">
          <a:xfrm flipV="1">
            <a:off x="6096000" y="4343400"/>
            <a:ext cx="3810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4038600" y="4191000"/>
            <a:ext cx="2047875" cy="376238"/>
          </a:xfrm>
          <a:prstGeom prst="rect">
            <a:avLst/>
          </a:prstGeom>
          <a:solidFill>
            <a:srgbClr val="CCFFFF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Short Period Seas</a:t>
            </a: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7239000" y="4800600"/>
            <a:ext cx="14065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Swell + Sea</a:t>
            </a:r>
          </a:p>
          <a:p>
            <a:r>
              <a:rPr lang="en-US" dirty="0"/>
              <a:t> Prediction</a:t>
            </a:r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914400" y="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7177" name="Picture 17" descr="USCG_d11_CA_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6219825"/>
            <a:ext cx="539750" cy="5397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8" name="Picture 18" descr="small_noa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0" y="6183313"/>
            <a:ext cx="576263" cy="5762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9" name="Picture 19" descr="usgs_s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52600" y="6346825"/>
            <a:ext cx="1033463" cy="4127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80" name="Picture 20" descr="sfbarpilots_s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8200" y="6019800"/>
            <a:ext cx="739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2" descr="kohana3_final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57800" y="6162675"/>
            <a:ext cx="1014413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82" name="Line 15"/>
          <p:cNvSpPr>
            <a:spLocks noChangeShapeType="1"/>
          </p:cNvSpPr>
          <p:nvPr/>
        </p:nvSpPr>
        <p:spPr bwMode="auto">
          <a:xfrm>
            <a:off x="2514600" y="2743200"/>
            <a:ext cx="990600" cy="45720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183" name="Picture 2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86200" y="6227763"/>
            <a:ext cx="1133475" cy="531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84" name="Line 17"/>
          <p:cNvSpPr>
            <a:spLocks noChangeShapeType="1"/>
          </p:cNvSpPr>
          <p:nvPr/>
        </p:nvSpPr>
        <p:spPr bwMode="auto">
          <a:xfrm flipH="1">
            <a:off x="304800" y="1981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8"/>
          <p:cNvSpPr>
            <a:spLocks noChangeShapeType="1"/>
          </p:cNvSpPr>
          <p:nvPr/>
        </p:nvSpPr>
        <p:spPr bwMode="auto">
          <a:xfrm>
            <a:off x="7467600" y="3429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6" name="Text Box 10"/>
          <p:cNvSpPr txBox="1">
            <a:spLocks noChangeArrowheads="1"/>
          </p:cNvSpPr>
          <p:nvPr/>
        </p:nvSpPr>
        <p:spPr bwMode="auto">
          <a:xfrm>
            <a:off x="1219200" y="2362200"/>
            <a:ext cx="2035175" cy="376238"/>
          </a:xfrm>
          <a:prstGeom prst="rect">
            <a:avLst/>
          </a:prstGeom>
          <a:solidFill>
            <a:srgbClr val="CCFFCC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Long Period Swell</a:t>
            </a:r>
          </a:p>
        </p:txBody>
      </p:sp>
      <p:sp>
        <p:nvSpPr>
          <p:cNvPr id="7187" name="Oval 22"/>
          <p:cNvSpPr>
            <a:spLocks noChangeArrowheads="1"/>
          </p:cNvSpPr>
          <p:nvPr/>
        </p:nvSpPr>
        <p:spPr bwMode="auto">
          <a:xfrm>
            <a:off x="6248400" y="4953000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188" name="Text Box 8"/>
          <p:cNvSpPr txBox="1">
            <a:spLocks noChangeArrowheads="1"/>
          </p:cNvSpPr>
          <p:nvPr/>
        </p:nvSpPr>
        <p:spPr bwMode="auto">
          <a:xfrm>
            <a:off x="4267200" y="4953000"/>
            <a:ext cx="1600200" cy="373062"/>
          </a:xfrm>
          <a:prstGeom prst="rect">
            <a:avLst/>
          </a:prstGeom>
          <a:solidFill>
            <a:srgbClr val="FFFF99">
              <a:alpha val="79999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NOAA 46026 </a:t>
            </a:r>
          </a:p>
        </p:txBody>
      </p:sp>
      <p:sp>
        <p:nvSpPr>
          <p:cNvPr id="7189" name="Line 26"/>
          <p:cNvSpPr>
            <a:spLocks noChangeShapeType="1"/>
          </p:cNvSpPr>
          <p:nvPr/>
        </p:nvSpPr>
        <p:spPr bwMode="auto">
          <a:xfrm flipV="1">
            <a:off x="5867400" y="5029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TextBox 23"/>
          <p:cNvSpPr txBox="1">
            <a:spLocks noChangeArrowheads="1"/>
          </p:cNvSpPr>
          <p:nvPr/>
        </p:nvSpPr>
        <p:spPr bwMode="auto">
          <a:xfrm>
            <a:off x="152400" y="8382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Buoy-driven wave model predictions</a:t>
            </a:r>
          </a:p>
        </p:txBody>
      </p:sp>
      <p:sp>
        <p:nvSpPr>
          <p:cNvPr id="7191" name="TextBox 24"/>
          <p:cNvSpPr txBox="1"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SAN FRANCISCO BAR BUOY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981200" y="0"/>
            <a:ext cx="48958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reak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847725"/>
            <a:ext cx="7186612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676400" y="452437"/>
            <a:ext cx="5973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Breaking Waves on the San Francisco Bar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0"/>
            <a:ext cx="48958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3276600" y="3124200"/>
          <a:ext cx="5573439" cy="3486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457200"/>
            <a:ext cx="4648200" cy="35814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533400"/>
          <a:ext cx="4419600" cy="3405188"/>
        </p:xfrm>
        <a:graphic>
          <a:graphicData uri="http://schemas.openxmlformats.org/presentationml/2006/ole">
            <p:oleObj spid="_x0000_s6146" name="Worksheet" r:id="rId5" imgW="2448038" imgH="1885782" progId="Excel.Sheet.8">
              <p:embed/>
            </p:oleObj>
          </a:graphicData>
        </a:graphic>
      </p:graphicFrame>
      <p:sp>
        <p:nvSpPr>
          <p:cNvPr id="1029" name="TextBox 3"/>
          <p:cNvSpPr txBox="1">
            <a:spLocks noChangeArrowheads="1"/>
          </p:cNvSpPr>
          <p:nvPr/>
        </p:nvSpPr>
        <p:spPr bwMode="auto">
          <a:xfrm>
            <a:off x="4800600" y="762000"/>
            <a:ext cx="39497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Marine Incidents</a:t>
            </a:r>
          </a:p>
          <a:p>
            <a:pPr algn="ctr"/>
            <a:r>
              <a:rPr lang="en-US" sz="4000" dirty="0"/>
              <a:t> near</a:t>
            </a:r>
          </a:p>
          <a:p>
            <a:pPr algn="ctr"/>
            <a:r>
              <a:rPr lang="en-US" sz="4000" dirty="0"/>
              <a:t> SF Bar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876800" y="6324600"/>
            <a:ext cx="3657600" cy="4572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Incidents in the Vicinity of SF Bar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81200" y="0"/>
            <a:ext cx="48958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03238"/>
            <a:ext cx="5638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Wave Models</a:t>
            </a:r>
            <a:endParaRPr lang="en-US" dirty="0"/>
          </a:p>
        </p:txBody>
      </p:sp>
      <p:pic>
        <p:nvPicPr>
          <p:cNvPr id="3" name="Picture 2" descr="Bathy_zoomed.png"/>
          <p:cNvPicPr>
            <a:picLocks noChangeAspect="1"/>
          </p:cNvPicPr>
          <p:nvPr/>
        </p:nvPicPr>
        <p:blipFill>
          <a:blip r:embed="rId3" cstate="email"/>
          <a:srcRect l="13572" t="2778" r="17735" b="5556"/>
          <a:stretch>
            <a:fillRect/>
          </a:stretch>
        </p:blipFill>
        <p:spPr>
          <a:xfrm>
            <a:off x="152400" y="1981200"/>
            <a:ext cx="3962400" cy="3962400"/>
          </a:xfrm>
          <a:prstGeom prst="rect">
            <a:avLst/>
          </a:prstGeom>
        </p:spPr>
      </p:pic>
      <p:pic>
        <p:nvPicPr>
          <p:cNvPr id="4" name="Picture 3" descr="HS_10_zoomed.png"/>
          <p:cNvPicPr>
            <a:picLocks noChangeAspect="1"/>
          </p:cNvPicPr>
          <p:nvPr/>
        </p:nvPicPr>
        <p:blipFill>
          <a:blip r:embed="rId4" cstate="email"/>
          <a:srcRect l="4286" t="1562" r="7143" b="3125"/>
          <a:stretch>
            <a:fillRect/>
          </a:stretch>
        </p:blipFill>
        <p:spPr>
          <a:xfrm>
            <a:off x="4572000" y="1676400"/>
            <a:ext cx="4339652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1295400"/>
            <a:ext cx="221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wave direction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1295400"/>
            <a:ext cx="135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 height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24000" y="4191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24600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495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48200" y="1981200"/>
            <a:ext cx="4495800" cy="4495800"/>
            <a:chOff x="243" y="-427"/>
            <a:chExt cx="5179" cy="3729"/>
          </a:xfrm>
        </p:grpSpPr>
        <p:pic>
          <p:nvPicPr>
            <p:cNvPr id="38917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 l="7594" t="15614" r="751" b="6711"/>
            <a:stretch>
              <a:fillRect/>
            </a:stretch>
          </p:blipFill>
          <p:spPr bwMode="auto">
            <a:xfrm>
              <a:off x="243" y="114"/>
              <a:ext cx="5179" cy="3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00" y="120"/>
              <a:ext cx="912" cy="926"/>
              <a:chOff x="636" y="432"/>
              <a:chExt cx="912" cy="926"/>
            </a:xfrm>
          </p:grpSpPr>
          <p:sp>
            <p:nvSpPr>
              <p:cNvPr id="38928" name="Line 7"/>
              <p:cNvSpPr>
                <a:spLocks noChangeShapeType="1"/>
              </p:cNvSpPr>
              <p:nvPr/>
            </p:nvSpPr>
            <p:spPr bwMode="auto">
              <a:xfrm>
                <a:off x="636" y="964"/>
                <a:ext cx="646" cy="0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9" name="Line 8"/>
              <p:cNvSpPr>
                <a:spLocks noChangeShapeType="1"/>
              </p:cNvSpPr>
              <p:nvPr/>
            </p:nvSpPr>
            <p:spPr bwMode="auto">
              <a:xfrm flipV="1">
                <a:off x="826" y="546"/>
                <a:ext cx="0" cy="608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0" name="Line 9"/>
              <p:cNvSpPr>
                <a:spLocks noChangeShapeType="1"/>
              </p:cNvSpPr>
              <p:nvPr/>
            </p:nvSpPr>
            <p:spPr bwMode="auto">
              <a:xfrm flipV="1">
                <a:off x="712" y="698"/>
                <a:ext cx="456" cy="342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1" name="Line 10"/>
              <p:cNvSpPr>
                <a:spLocks noChangeShapeType="1"/>
              </p:cNvSpPr>
              <p:nvPr/>
            </p:nvSpPr>
            <p:spPr bwMode="auto">
              <a:xfrm>
                <a:off x="712" y="812"/>
                <a:ext cx="342" cy="418"/>
              </a:xfrm>
              <a:prstGeom prst="line">
                <a:avLst/>
              </a:prstGeom>
              <a:noFill/>
              <a:ln w="9525">
                <a:solidFill>
                  <a:srgbClr val="4D4D4D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2" name="Text Box 11"/>
              <p:cNvSpPr txBox="1">
                <a:spLocks noChangeArrowheads="1"/>
              </p:cNvSpPr>
              <p:nvPr/>
            </p:nvSpPr>
            <p:spPr bwMode="auto">
              <a:xfrm>
                <a:off x="750" y="432"/>
                <a:ext cx="304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rgbClr val="4D4D4D"/>
                    </a:solidFill>
                    <a:latin typeface="Times New Roman" pitchFamily="18" charset="0"/>
                  </a:rPr>
                  <a:t>180 </a:t>
                </a:r>
              </a:p>
            </p:txBody>
          </p:sp>
          <p:sp>
            <p:nvSpPr>
              <p:cNvPr id="38933" name="Text Box 12"/>
              <p:cNvSpPr txBox="1">
                <a:spLocks noChangeArrowheads="1"/>
              </p:cNvSpPr>
              <p:nvPr/>
            </p:nvSpPr>
            <p:spPr bwMode="auto">
              <a:xfrm>
                <a:off x="1130" y="622"/>
                <a:ext cx="304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rgbClr val="4D4D4D"/>
                    </a:solidFill>
                    <a:latin typeface="Times New Roman" pitchFamily="18" charset="0"/>
                  </a:rPr>
                  <a:t>225 deg</a:t>
                </a:r>
              </a:p>
            </p:txBody>
          </p:sp>
          <p:sp>
            <p:nvSpPr>
              <p:cNvPr id="38934" name="Text Box 13"/>
              <p:cNvSpPr txBox="1">
                <a:spLocks noChangeArrowheads="1"/>
              </p:cNvSpPr>
              <p:nvPr/>
            </p:nvSpPr>
            <p:spPr bwMode="auto">
              <a:xfrm>
                <a:off x="1244" y="926"/>
                <a:ext cx="304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dirty="0">
                    <a:solidFill>
                      <a:srgbClr val="4D4D4D"/>
                    </a:solidFill>
                    <a:latin typeface="Times New Roman" pitchFamily="18" charset="0"/>
                  </a:rPr>
                  <a:t>270 deg</a:t>
                </a:r>
              </a:p>
            </p:txBody>
          </p:sp>
          <p:sp>
            <p:nvSpPr>
              <p:cNvPr id="38935" name="Text Box 14"/>
              <p:cNvSpPr txBox="1">
                <a:spLocks noChangeArrowheads="1"/>
              </p:cNvSpPr>
              <p:nvPr/>
            </p:nvSpPr>
            <p:spPr bwMode="auto">
              <a:xfrm>
                <a:off x="940" y="1230"/>
                <a:ext cx="304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rgbClr val="4D4D4D"/>
                    </a:solidFill>
                    <a:latin typeface="Times New Roman" pitchFamily="18" charset="0"/>
                  </a:rPr>
                  <a:t>315 </a:t>
                </a:r>
              </a:p>
            </p:txBody>
          </p:sp>
        </p:grpSp>
        <p:sp>
          <p:nvSpPr>
            <p:cNvPr id="38919" name="Rectangle 15"/>
            <p:cNvSpPr>
              <a:spLocks noChangeArrowheads="1"/>
            </p:cNvSpPr>
            <p:nvPr/>
          </p:nvSpPr>
          <p:spPr bwMode="auto">
            <a:xfrm>
              <a:off x="350" y="-427"/>
              <a:ext cx="5072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latin typeface="Times New Roman" pitchFamily="18" charset="0"/>
                </a:rPr>
                <a:t>Offshore wave conditions for </a:t>
              </a:r>
              <a:r>
                <a:rPr lang="en-US" sz="1400" b="1" u="sng" dirty="0">
                  <a:latin typeface="Times New Roman" pitchFamily="18" charset="0"/>
                </a:rPr>
                <a:t>Winter Storm</a:t>
              </a:r>
              <a:r>
                <a:rPr lang="en-US" sz="1400" b="1" dirty="0">
                  <a:latin typeface="Times New Roman" pitchFamily="18" charset="0"/>
                </a:rPr>
                <a:t>:   Ht= 13.5 m, </a:t>
              </a:r>
              <a:r>
                <a:rPr lang="en-US" sz="1400" b="1" dirty="0" err="1">
                  <a:latin typeface="Times New Roman" pitchFamily="18" charset="0"/>
                </a:rPr>
                <a:t>Tp</a:t>
              </a:r>
              <a:r>
                <a:rPr lang="en-US" sz="1400" b="1" dirty="0">
                  <a:latin typeface="Times New Roman" pitchFamily="18" charset="0"/>
                </a:rPr>
                <a:t>=16.7 sec, Dir =222 deg, Wind=20 m/s @ 182 deg</a:t>
              </a:r>
            </a:p>
          </p:txBody>
        </p:sp>
        <p:sp>
          <p:nvSpPr>
            <p:cNvPr id="38920" name="Rectangle 16"/>
            <p:cNvSpPr>
              <a:spLocks noChangeArrowheads="1"/>
            </p:cNvSpPr>
            <p:nvPr/>
          </p:nvSpPr>
          <p:spPr bwMode="auto">
            <a:xfrm>
              <a:off x="3136" y="2424"/>
              <a:ext cx="27" cy="27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Text Box 17"/>
            <p:cNvSpPr txBox="1">
              <a:spLocks noChangeArrowheads="1"/>
            </p:cNvSpPr>
            <p:nvPr/>
          </p:nvSpPr>
          <p:spPr bwMode="auto">
            <a:xfrm rot="18532151">
              <a:off x="1879" y="1735"/>
              <a:ext cx="1382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Times New Roman" pitchFamily="18" charset="0"/>
                </a:rPr>
                <a:t>MCR </a:t>
              </a:r>
              <a:r>
                <a:rPr lang="en-US" sz="1200" dirty="0" smtClean="0">
                  <a:latin typeface="Times New Roman" pitchFamily="18" charset="0"/>
                </a:rPr>
                <a:t>    </a:t>
              </a:r>
              <a:r>
                <a:rPr lang="en-US" sz="1200" dirty="0">
                  <a:latin typeface="Times New Roman" pitchFamily="18" charset="0"/>
                </a:rPr>
                <a:t>Navigation</a:t>
              </a:r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38922" name="Text Box 18"/>
            <p:cNvSpPr txBox="1">
              <a:spLocks noChangeArrowheads="1"/>
            </p:cNvSpPr>
            <p:nvPr/>
          </p:nvSpPr>
          <p:spPr bwMode="auto">
            <a:xfrm rot="20890132">
              <a:off x="3044" y="1472"/>
              <a:ext cx="8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Times New Roman" pitchFamily="18" charset="0"/>
                </a:rPr>
                <a:t>Channel</a:t>
              </a:r>
            </a:p>
          </p:txBody>
        </p:sp>
        <p:sp>
          <p:nvSpPr>
            <p:cNvPr id="38923" name="Line 19"/>
            <p:cNvSpPr>
              <a:spLocks noChangeShapeType="1"/>
            </p:cNvSpPr>
            <p:nvPr/>
          </p:nvSpPr>
          <p:spPr bwMode="auto">
            <a:xfrm flipH="1">
              <a:off x="4192" y="1472"/>
              <a:ext cx="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Text Box 20"/>
            <p:cNvSpPr txBox="1">
              <a:spLocks noChangeArrowheads="1"/>
            </p:cNvSpPr>
            <p:nvPr/>
          </p:nvSpPr>
          <p:spPr bwMode="auto">
            <a:xfrm>
              <a:off x="3424" y="408"/>
              <a:ext cx="34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WA</a:t>
              </a:r>
            </a:p>
          </p:txBody>
        </p:sp>
        <p:sp>
          <p:nvSpPr>
            <p:cNvPr id="38925" name="Text Box 21"/>
            <p:cNvSpPr txBox="1">
              <a:spLocks noChangeArrowheads="1"/>
            </p:cNvSpPr>
            <p:nvPr/>
          </p:nvSpPr>
          <p:spPr bwMode="auto">
            <a:xfrm>
              <a:off x="4648" y="2464"/>
              <a:ext cx="34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OR</a:t>
              </a:r>
            </a:p>
          </p:txBody>
        </p:sp>
        <p:sp>
          <p:nvSpPr>
            <p:cNvPr id="38926" name="Text Box 22"/>
            <p:cNvSpPr txBox="1">
              <a:spLocks noChangeArrowheads="1"/>
            </p:cNvSpPr>
            <p:nvPr/>
          </p:nvSpPr>
          <p:spPr bwMode="auto">
            <a:xfrm>
              <a:off x="1560" y="963"/>
              <a:ext cx="966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i="1" dirty="0" smtClean="0">
                  <a:latin typeface="Times New Roman" pitchFamily="18" charset="0"/>
                </a:rPr>
                <a:t>Peacock      Spit</a:t>
              </a:r>
              <a:endParaRPr lang="en-US" sz="1400" b="1" i="1" dirty="0">
                <a:latin typeface="Times New Roman" pitchFamily="18" charset="0"/>
              </a:endParaRPr>
            </a:p>
          </p:txBody>
        </p:sp>
        <p:sp>
          <p:nvSpPr>
            <p:cNvPr id="38927" name="Text Box 23"/>
            <p:cNvSpPr txBox="1">
              <a:spLocks noChangeArrowheads="1"/>
            </p:cNvSpPr>
            <p:nvPr/>
          </p:nvSpPr>
          <p:spPr bwMode="auto">
            <a:xfrm>
              <a:off x="3403" y="1848"/>
              <a:ext cx="878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Times New Roman" pitchFamily="18" charset="0"/>
                </a:rPr>
                <a:t>Clatsop </a:t>
              </a:r>
              <a:r>
                <a:rPr lang="en-US" sz="1400" b="1" i="1" dirty="0">
                  <a:solidFill>
                    <a:schemeClr val="bg1"/>
                  </a:solidFill>
                  <a:latin typeface="Times New Roman" pitchFamily="18" charset="0"/>
                </a:rPr>
                <a:t>Spit</a:t>
              </a:r>
            </a:p>
          </p:txBody>
        </p:sp>
      </p:grpSp>
      <p:sp>
        <p:nvSpPr>
          <p:cNvPr id="38916" name="Text Box 25"/>
          <p:cNvSpPr txBox="1">
            <a:spLocks noChangeArrowheads="1"/>
          </p:cNvSpPr>
          <p:nvPr/>
        </p:nvSpPr>
        <p:spPr bwMode="auto">
          <a:xfrm>
            <a:off x="906680" y="0"/>
            <a:ext cx="8237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/>
              <a:t>MODEL Generated Wave Field at MCR Inlet</a:t>
            </a:r>
          </a:p>
        </p:txBody>
      </p:sp>
      <p:pic>
        <p:nvPicPr>
          <p:cNvPr id="24" name="Picture 6" descr="USACE_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8911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email"/>
          <a:srcRect l="4970" t="13876" r="4031" b="13377"/>
          <a:stretch>
            <a:fillRect/>
          </a:stretch>
        </p:blipFill>
        <p:spPr bwMode="auto">
          <a:xfrm>
            <a:off x="0" y="2514600"/>
            <a:ext cx="4572000" cy="396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990600" y="1371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Ebb Current	                   Wave Height 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an\Desktop\CMOP currents\Ebb_24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2203658"/>
            <a:ext cx="4495799" cy="4654342"/>
          </a:xfrm>
          <a:prstGeom prst="rect">
            <a:avLst/>
          </a:prstGeom>
          <a:noFill/>
        </p:spPr>
      </p:pic>
      <p:pic>
        <p:nvPicPr>
          <p:cNvPr id="23555" name="Picture 3" descr="C:\Users\Dan\Desktop\CMOP currents\WaveHeight_24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95812" y="2209800"/>
            <a:ext cx="4548188" cy="4691213"/>
          </a:xfrm>
          <a:prstGeom prst="rect">
            <a:avLst/>
          </a:prstGeom>
          <a:noFill/>
        </p:spPr>
      </p:pic>
      <p:pic>
        <p:nvPicPr>
          <p:cNvPr id="4" name="Picture 9" descr="NOAA logo - Click to go to the NOAA homep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494691" cy="1371600"/>
          </a:xfrm>
          <a:prstGeom prst="rect">
            <a:avLst/>
          </a:prstGeom>
          <a:noFill/>
        </p:spPr>
      </p:pic>
      <p:pic>
        <p:nvPicPr>
          <p:cNvPr id="5" name="Picture 5" descr="National Weather Service Forecast Offic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47800" y="0"/>
            <a:ext cx="7696200" cy="609600"/>
          </a:xfrm>
          <a:prstGeom prst="rect">
            <a:avLst/>
          </a:prstGeom>
          <a:noFill/>
        </p:spPr>
      </p:pic>
      <p:pic>
        <p:nvPicPr>
          <p:cNvPr id="6" name="Picture 7" descr="Portland, Oreg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47800" y="609600"/>
            <a:ext cx="7696200" cy="7566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1524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Ebb Current	                   Wave Height 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0"/>
            <a:ext cx="7791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1219200" y="2133600"/>
            <a:ext cx="4572000" cy="175260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0368641">
            <a:off x="2776712" y="2732907"/>
            <a:ext cx="9669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11 miles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0" y="76200"/>
            <a:ext cx="943927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343400" y="30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Another unique aspect of the Columbia River is the 100 mile, 600 ft wide improved channel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Dan\Desktop\teu-trend-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33400"/>
            <a:ext cx="7142131" cy="49276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5334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Container Ship Evolution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676400"/>
            <a:ext cx="3616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Generation   (Pre 1960 -1970)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438400"/>
            <a:ext cx="3368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Generation   (1970 – 1980)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2004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Generation    (1985)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Generation   (1986 – 2000)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0292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Generation   (2000 - ?)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990600"/>
            <a:ext cx="19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Container capacity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43 ft Improved Channel</a:t>
            </a:r>
            <a:endParaRPr lang="en-US" dirty="0"/>
          </a:p>
        </p:txBody>
      </p:sp>
      <p:pic>
        <p:nvPicPr>
          <p:cNvPr id="23554" name="Picture 2" descr="C:\Users\Dan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364" y="1143000"/>
            <a:ext cx="9105636" cy="5463381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151075" y="1137037"/>
            <a:ext cx="8977022" cy="4476584"/>
          </a:xfrm>
          <a:custGeom>
            <a:avLst/>
            <a:gdLst>
              <a:gd name="connsiteX0" fmla="*/ 0 w 8977022"/>
              <a:gd name="connsiteY0" fmla="*/ 23853 h 4476584"/>
              <a:gd name="connsiteX1" fmla="*/ 0 w 8977022"/>
              <a:gd name="connsiteY1" fmla="*/ 23853 h 4476584"/>
              <a:gd name="connsiteX2" fmla="*/ 95415 w 8977022"/>
              <a:gd name="connsiteY2" fmla="*/ 55659 h 4476584"/>
              <a:gd name="connsiteX3" fmla="*/ 119269 w 8977022"/>
              <a:gd name="connsiteY3" fmla="*/ 79513 h 4476584"/>
              <a:gd name="connsiteX4" fmla="*/ 143123 w 8977022"/>
              <a:gd name="connsiteY4" fmla="*/ 87464 h 4476584"/>
              <a:gd name="connsiteX5" fmla="*/ 166977 w 8977022"/>
              <a:gd name="connsiteY5" fmla="*/ 103366 h 4476584"/>
              <a:gd name="connsiteX6" fmla="*/ 190831 w 8977022"/>
              <a:gd name="connsiteY6" fmla="*/ 111318 h 4476584"/>
              <a:gd name="connsiteX7" fmla="*/ 238539 w 8977022"/>
              <a:gd name="connsiteY7" fmla="*/ 143123 h 4476584"/>
              <a:gd name="connsiteX8" fmla="*/ 254442 w 8977022"/>
              <a:gd name="connsiteY8" fmla="*/ 166977 h 4476584"/>
              <a:gd name="connsiteX9" fmla="*/ 278295 w 8977022"/>
              <a:gd name="connsiteY9" fmla="*/ 174928 h 4476584"/>
              <a:gd name="connsiteX10" fmla="*/ 326003 w 8977022"/>
              <a:gd name="connsiteY10" fmla="*/ 198782 h 4476584"/>
              <a:gd name="connsiteX11" fmla="*/ 373711 w 8977022"/>
              <a:gd name="connsiteY11" fmla="*/ 230587 h 4476584"/>
              <a:gd name="connsiteX12" fmla="*/ 397565 w 8977022"/>
              <a:gd name="connsiteY12" fmla="*/ 246490 h 4476584"/>
              <a:gd name="connsiteX13" fmla="*/ 413468 w 8977022"/>
              <a:gd name="connsiteY13" fmla="*/ 270344 h 4476584"/>
              <a:gd name="connsiteX14" fmla="*/ 421419 w 8977022"/>
              <a:gd name="connsiteY14" fmla="*/ 294198 h 4476584"/>
              <a:gd name="connsiteX15" fmla="*/ 469127 w 8977022"/>
              <a:gd name="connsiteY15" fmla="*/ 326003 h 4476584"/>
              <a:gd name="connsiteX16" fmla="*/ 485029 w 8977022"/>
              <a:gd name="connsiteY16" fmla="*/ 349857 h 4476584"/>
              <a:gd name="connsiteX17" fmla="*/ 508883 w 8977022"/>
              <a:gd name="connsiteY17" fmla="*/ 365760 h 4476584"/>
              <a:gd name="connsiteX18" fmla="*/ 540688 w 8977022"/>
              <a:gd name="connsiteY18" fmla="*/ 397565 h 4476584"/>
              <a:gd name="connsiteX19" fmla="*/ 548640 w 8977022"/>
              <a:gd name="connsiteY19" fmla="*/ 421419 h 4476584"/>
              <a:gd name="connsiteX20" fmla="*/ 572494 w 8977022"/>
              <a:gd name="connsiteY20" fmla="*/ 453224 h 4476584"/>
              <a:gd name="connsiteX21" fmla="*/ 4834393 w 8977022"/>
              <a:gd name="connsiteY21" fmla="*/ 4293704 h 4476584"/>
              <a:gd name="connsiteX22" fmla="*/ 5343276 w 8977022"/>
              <a:gd name="connsiteY22" fmla="*/ 4476584 h 4476584"/>
              <a:gd name="connsiteX23" fmla="*/ 8754386 w 8977022"/>
              <a:gd name="connsiteY23" fmla="*/ 4134678 h 4476584"/>
              <a:gd name="connsiteX24" fmla="*/ 8977022 w 8977022"/>
              <a:gd name="connsiteY24" fmla="*/ 4063116 h 4476584"/>
              <a:gd name="connsiteX25" fmla="*/ 8977022 w 8977022"/>
              <a:gd name="connsiteY25" fmla="*/ 15902 h 4476584"/>
              <a:gd name="connsiteX26" fmla="*/ 7895645 w 8977022"/>
              <a:gd name="connsiteY26" fmla="*/ 15902 h 4476584"/>
              <a:gd name="connsiteX27" fmla="*/ 7816132 w 8977022"/>
              <a:gd name="connsiteY27" fmla="*/ 238539 h 4476584"/>
              <a:gd name="connsiteX28" fmla="*/ 7490128 w 8977022"/>
              <a:gd name="connsiteY28" fmla="*/ 636104 h 4476584"/>
              <a:gd name="connsiteX29" fmla="*/ 6901732 w 8977022"/>
              <a:gd name="connsiteY29" fmla="*/ 1168841 h 4476584"/>
              <a:gd name="connsiteX30" fmla="*/ 6790414 w 8977022"/>
              <a:gd name="connsiteY30" fmla="*/ 1208598 h 4476584"/>
              <a:gd name="connsiteX31" fmla="*/ 6567777 w 8977022"/>
              <a:gd name="connsiteY31" fmla="*/ 1192695 h 4476584"/>
              <a:gd name="connsiteX32" fmla="*/ 5899868 w 8977022"/>
              <a:gd name="connsiteY32" fmla="*/ 1073426 h 4476584"/>
              <a:gd name="connsiteX33" fmla="*/ 5231958 w 8977022"/>
              <a:gd name="connsiteY33" fmla="*/ 890546 h 4476584"/>
              <a:gd name="connsiteX34" fmla="*/ 4579951 w 8977022"/>
              <a:gd name="connsiteY34" fmla="*/ 524786 h 4476584"/>
              <a:gd name="connsiteX35" fmla="*/ 4349363 w 8977022"/>
              <a:gd name="connsiteY35" fmla="*/ 0 h 4476584"/>
              <a:gd name="connsiteX36" fmla="*/ 0 w 8977022"/>
              <a:gd name="connsiteY36" fmla="*/ 23853 h 447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977022" h="4476584">
                <a:moveTo>
                  <a:pt x="0" y="23853"/>
                </a:moveTo>
                <a:lnTo>
                  <a:pt x="0" y="23853"/>
                </a:lnTo>
                <a:lnTo>
                  <a:pt x="95415" y="55659"/>
                </a:lnTo>
                <a:cubicBezTo>
                  <a:pt x="106083" y="59215"/>
                  <a:pt x="109913" y="73276"/>
                  <a:pt x="119269" y="79513"/>
                </a:cubicBezTo>
                <a:cubicBezTo>
                  <a:pt x="126243" y="84162"/>
                  <a:pt x="135626" y="83716"/>
                  <a:pt x="143123" y="87464"/>
                </a:cubicBezTo>
                <a:cubicBezTo>
                  <a:pt x="151670" y="91738"/>
                  <a:pt x="158430" y="99092"/>
                  <a:pt x="166977" y="103366"/>
                </a:cubicBezTo>
                <a:cubicBezTo>
                  <a:pt x="174474" y="107114"/>
                  <a:pt x="183504" y="107248"/>
                  <a:pt x="190831" y="111318"/>
                </a:cubicBezTo>
                <a:cubicBezTo>
                  <a:pt x="207538" y="120600"/>
                  <a:pt x="238539" y="143123"/>
                  <a:pt x="238539" y="143123"/>
                </a:cubicBezTo>
                <a:cubicBezTo>
                  <a:pt x="243840" y="151074"/>
                  <a:pt x="246980" y="161007"/>
                  <a:pt x="254442" y="166977"/>
                </a:cubicBezTo>
                <a:cubicBezTo>
                  <a:pt x="260987" y="172213"/>
                  <a:pt x="270799" y="171180"/>
                  <a:pt x="278295" y="174928"/>
                </a:cubicBezTo>
                <a:cubicBezTo>
                  <a:pt x="339947" y="205754"/>
                  <a:pt x="266049" y="178798"/>
                  <a:pt x="326003" y="198782"/>
                </a:cubicBezTo>
                <a:lnTo>
                  <a:pt x="373711" y="230587"/>
                </a:lnTo>
                <a:lnTo>
                  <a:pt x="397565" y="246490"/>
                </a:lnTo>
                <a:cubicBezTo>
                  <a:pt x="402866" y="254441"/>
                  <a:pt x="409194" y="261797"/>
                  <a:pt x="413468" y="270344"/>
                </a:cubicBezTo>
                <a:cubicBezTo>
                  <a:pt x="417216" y="277841"/>
                  <a:pt x="415492" y="288271"/>
                  <a:pt x="421419" y="294198"/>
                </a:cubicBezTo>
                <a:cubicBezTo>
                  <a:pt x="434934" y="307713"/>
                  <a:pt x="469127" y="326003"/>
                  <a:pt x="469127" y="326003"/>
                </a:cubicBezTo>
                <a:cubicBezTo>
                  <a:pt x="474428" y="333954"/>
                  <a:pt x="478272" y="343100"/>
                  <a:pt x="485029" y="349857"/>
                </a:cubicBezTo>
                <a:cubicBezTo>
                  <a:pt x="491786" y="356614"/>
                  <a:pt x="502913" y="358298"/>
                  <a:pt x="508883" y="365760"/>
                </a:cubicBezTo>
                <a:cubicBezTo>
                  <a:pt x="539725" y="404311"/>
                  <a:pt x="488644" y="380215"/>
                  <a:pt x="540688" y="397565"/>
                </a:cubicBezTo>
                <a:cubicBezTo>
                  <a:pt x="543339" y="405516"/>
                  <a:pt x="543404" y="414874"/>
                  <a:pt x="548640" y="421419"/>
                </a:cubicBezTo>
                <a:cubicBezTo>
                  <a:pt x="576905" y="456749"/>
                  <a:pt x="572494" y="418619"/>
                  <a:pt x="572494" y="453224"/>
                </a:cubicBezTo>
                <a:lnTo>
                  <a:pt x="4834393" y="4293704"/>
                </a:lnTo>
                <a:lnTo>
                  <a:pt x="5343276" y="4476584"/>
                </a:lnTo>
                <a:lnTo>
                  <a:pt x="8754386" y="4134678"/>
                </a:lnTo>
                <a:lnTo>
                  <a:pt x="8977022" y="4063116"/>
                </a:lnTo>
                <a:lnTo>
                  <a:pt x="8977022" y="15902"/>
                </a:lnTo>
                <a:lnTo>
                  <a:pt x="7895645" y="15902"/>
                </a:lnTo>
                <a:lnTo>
                  <a:pt x="7816132" y="238539"/>
                </a:lnTo>
                <a:lnTo>
                  <a:pt x="7490128" y="636104"/>
                </a:lnTo>
                <a:lnTo>
                  <a:pt x="6901732" y="1168841"/>
                </a:lnTo>
                <a:lnTo>
                  <a:pt x="6790414" y="1208598"/>
                </a:lnTo>
                <a:lnTo>
                  <a:pt x="6567777" y="1192695"/>
                </a:lnTo>
                <a:lnTo>
                  <a:pt x="5899868" y="1073426"/>
                </a:lnTo>
                <a:lnTo>
                  <a:pt x="5231958" y="890546"/>
                </a:lnTo>
                <a:lnTo>
                  <a:pt x="4579951" y="524786"/>
                </a:lnTo>
                <a:lnTo>
                  <a:pt x="4349363" y="0"/>
                </a:lnTo>
                <a:lnTo>
                  <a:pt x="0" y="23853"/>
                </a:lnTo>
                <a:close/>
              </a:path>
            </a:pathLst>
          </a:custGeom>
          <a:solidFill>
            <a:srgbClr val="4F81BD">
              <a:alpha val="25098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9757" y="1447137"/>
            <a:ext cx="9104243" cy="4587903"/>
          </a:xfrm>
          <a:custGeom>
            <a:avLst/>
            <a:gdLst>
              <a:gd name="connsiteX0" fmla="*/ 15902 w 9104243"/>
              <a:gd name="connsiteY0" fmla="*/ 0 h 4587903"/>
              <a:gd name="connsiteX1" fmla="*/ 15902 w 9104243"/>
              <a:gd name="connsiteY1" fmla="*/ 0 h 4587903"/>
              <a:gd name="connsiteX2" fmla="*/ 87464 w 9104243"/>
              <a:gd name="connsiteY2" fmla="*/ 7952 h 4587903"/>
              <a:gd name="connsiteX3" fmla="*/ 166977 w 9104243"/>
              <a:gd name="connsiteY3" fmla="*/ 31806 h 4587903"/>
              <a:gd name="connsiteX4" fmla="*/ 222636 w 9104243"/>
              <a:gd name="connsiteY4" fmla="*/ 63611 h 4587903"/>
              <a:gd name="connsiteX5" fmla="*/ 278295 w 9104243"/>
              <a:gd name="connsiteY5" fmla="*/ 71562 h 4587903"/>
              <a:gd name="connsiteX6" fmla="*/ 326003 w 9104243"/>
              <a:gd name="connsiteY6" fmla="*/ 87465 h 4587903"/>
              <a:gd name="connsiteX7" fmla="*/ 349857 w 9104243"/>
              <a:gd name="connsiteY7" fmla="*/ 103367 h 4587903"/>
              <a:gd name="connsiteX8" fmla="*/ 397565 w 9104243"/>
              <a:gd name="connsiteY8" fmla="*/ 119270 h 4587903"/>
              <a:gd name="connsiteX9" fmla="*/ 453224 w 9104243"/>
              <a:gd name="connsiteY9" fmla="*/ 151075 h 4587903"/>
              <a:gd name="connsiteX10" fmla="*/ 492980 w 9104243"/>
              <a:gd name="connsiteY10" fmla="*/ 190832 h 4587903"/>
              <a:gd name="connsiteX11" fmla="*/ 540688 w 9104243"/>
              <a:gd name="connsiteY11" fmla="*/ 206734 h 4587903"/>
              <a:gd name="connsiteX12" fmla="*/ 564542 w 9104243"/>
              <a:gd name="connsiteY12" fmla="*/ 222637 h 4587903"/>
              <a:gd name="connsiteX13" fmla="*/ 588396 w 9104243"/>
              <a:gd name="connsiteY13" fmla="*/ 230588 h 4587903"/>
              <a:gd name="connsiteX14" fmla="*/ 604299 w 9104243"/>
              <a:gd name="connsiteY14" fmla="*/ 254442 h 4587903"/>
              <a:gd name="connsiteX15" fmla="*/ 652006 w 9104243"/>
              <a:gd name="connsiteY15" fmla="*/ 278296 h 4587903"/>
              <a:gd name="connsiteX16" fmla="*/ 675860 w 9104243"/>
              <a:gd name="connsiteY16" fmla="*/ 294199 h 4587903"/>
              <a:gd name="connsiteX17" fmla="*/ 707666 w 9104243"/>
              <a:gd name="connsiteY17" fmla="*/ 326004 h 4587903"/>
              <a:gd name="connsiteX18" fmla="*/ 723568 w 9104243"/>
              <a:gd name="connsiteY18" fmla="*/ 349858 h 4587903"/>
              <a:gd name="connsiteX19" fmla="*/ 747422 w 9104243"/>
              <a:gd name="connsiteY19" fmla="*/ 357809 h 4587903"/>
              <a:gd name="connsiteX20" fmla="*/ 5025224 w 9104243"/>
              <a:gd name="connsiteY20" fmla="*/ 4206240 h 4587903"/>
              <a:gd name="connsiteX21" fmla="*/ 5287617 w 9104243"/>
              <a:gd name="connsiteY21" fmla="*/ 4301656 h 4587903"/>
              <a:gd name="connsiteX22" fmla="*/ 9088340 w 9104243"/>
              <a:gd name="connsiteY22" fmla="*/ 3912042 h 4587903"/>
              <a:gd name="connsiteX23" fmla="*/ 9104243 w 9104243"/>
              <a:gd name="connsiteY23" fmla="*/ 4158533 h 4587903"/>
              <a:gd name="connsiteX24" fmla="*/ 8929314 w 9104243"/>
              <a:gd name="connsiteY24" fmla="*/ 4142630 h 4587903"/>
              <a:gd name="connsiteX25" fmla="*/ 8682824 w 9104243"/>
              <a:gd name="connsiteY25" fmla="*/ 4071068 h 4587903"/>
              <a:gd name="connsiteX26" fmla="*/ 8491993 w 9104243"/>
              <a:gd name="connsiteY26" fmla="*/ 4063117 h 4587903"/>
              <a:gd name="connsiteX27" fmla="*/ 8253453 w 9104243"/>
              <a:gd name="connsiteY27" fmla="*/ 4071068 h 4587903"/>
              <a:gd name="connsiteX28" fmla="*/ 7808180 w 9104243"/>
              <a:gd name="connsiteY28" fmla="*/ 4118776 h 4587903"/>
              <a:gd name="connsiteX29" fmla="*/ 7593495 w 9104243"/>
              <a:gd name="connsiteY29" fmla="*/ 4174435 h 4587903"/>
              <a:gd name="connsiteX30" fmla="*/ 7219784 w 9104243"/>
              <a:gd name="connsiteY30" fmla="*/ 4301656 h 4587903"/>
              <a:gd name="connsiteX31" fmla="*/ 7259540 w 9104243"/>
              <a:gd name="connsiteY31" fmla="*/ 4587903 h 4587903"/>
              <a:gd name="connsiteX32" fmla="*/ 4850295 w 9104243"/>
              <a:gd name="connsiteY32" fmla="*/ 4572000 h 4587903"/>
              <a:gd name="connsiteX33" fmla="*/ 4707172 w 9104243"/>
              <a:gd name="connsiteY33" fmla="*/ 4134679 h 4587903"/>
              <a:gd name="connsiteX34" fmla="*/ 4611756 w 9104243"/>
              <a:gd name="connsiteY34" fmla="*/ 4071068 h 4587903"/>
              <a:gd name="connsiteX35" fmla="*/ 4532243 w 9104243"/>
              <a:gd name="connsiteY35" fmla="*/ 4079020 h 4587903"/>
              <a:gd name="connsiteX36" fmla="*/ 3737113 w 9104243"/>
              <a:gd name="connsiteY36" fmla="*/ 3522428 h 4587903"/>
              <a:gd name="connsiteX37" fmla="*/ 3625794 w 9104243"/>
              <a:gd name="connsiteY37" fmla="*/ 3244133 h 4587903"/>
              <a:gd name="connsiteX38" fmla="*/ 3411109 w 9104243"/>
              <a:gd name="connsiteY38" fmla="*/ 3037399 h 4587903"/>
              <a:gd name="connsiteX39" fmla="*/ 3140765 w 9104243"/>
              <a:gd name="connsiteY39" fmla="*/ 3013545 h 4587903"/>
              <a:gd name="connsiteX40" fmla="*/ 3069203 w 9104243"/>
              <a:gd name="connsiteY40" fmla="*/ 3029447 h 4587903"/>
              <a:gd name="connsiteX41" fmla="*/ 2011680 w 9104243"/>
              <a:gd name="connsiteY41" fmla="*/ 2480807 h 4587903"/>
              <a:gd name="connsiteX42" fmla="*/ 1789043 w 9104243"/>
              <a:gd name="connsiteY42" fmla="*/ 1892411 h 4587903"/>
              <a:gd name="connsiteX43" fmla="*/ 1709530 w 9104243"/>
              <a:gd name="connsiteY43" fmla="*/ 1773141 h 4587903"/>
              <a:gd name="connsiteX44" fmla="*/ 1510747 w 9104243"/>
              <a:gd name="connsiteY44" fmla="*/ 1622066 h 4587903"/>
              <a:gd name="connsiteX45" fmla="*/ 1359673 w 9104243"/>
              <a:gd name="connsiteY45" fmla="*/ 1335820 h 4587903"/>
              <a:gd name="connsiteX46" fmla="*/ 1192695 w 9104243"/>
              <a:gd name="connsiteY46" fmla="*/ 1144988 h 4587903"/>
              <a:gd name="connsiteX47" fmla="*/ 985961 w 9104243"/>
              <a:gd name="connsiteY47" fmla="*/ 993913 h 4587903"/>
              <a:gd name="connsiteX48" fmla="*/ 795130 w 9104243"/>
              <a:gd name="connsiteY48" fmla="*/ 985962 h 4587903"/>
              <a:gd name="connsiteX49" fmla="*/ 540688 w 9104243"/>
              <a:gd name="connsiteY49" fmla="*/ 1049573 h 4587903"/>
              <a:gd name="connsiteX50" fmla="*/ 381662 w 9104243"/>
              <a:gd name="connsiteY50" fmla="*/ 1176793 h 4587903"/>
              <a:gd name="connsiteX51" fmla="*/ 278295 w 9104243"/>
              <a:gd name="connsiteY51" fmla="*/ 1319917 h 4587903"/>
              <a:gd name="connsiteX52" fmla="*/ 166977 w 9104243"/>
              <a:gd name="connsiteY52" fmla="*/ 1614115 h 4587903"/>
              <a:gd name="connsiteX53" fmla="*/ 0 w 9104243"/>
              <a:gd name="connsiteY53" fmla="*/ 1574359 h 4587903"/>
              <a:gd name="connsiteX54" fmla="*/ 15902 w 9104243"/>
              <a:gd name="connsiteY54" fmla="*/ 0 h 458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104243" h="4587903">
                <a:moveTo>
                  <a:pt x="15902" y="0"/>
                </a:moveTo>
                <a:lnTo>
                  <a:pt x="15902" y="0"/>
                </a:lnTo>
                <a:cubicBezTo>
                  <a:pt x="39756" y="2651"/>
                  <a:pt x="63742" y="4302"/>
                  <a:pt x="87464" y="7952"/>
                </a:cubicBezTo>
                <a:cubicBezTo>
                  <a:pt x="109785" y="11386"/>
                  <a:pt x="148396" y="25612"/>
                  <a:pt x="166977" y="31806"/>
                </a:cubicBezTo>
                <a:cubicBezTo>
                  <a:pt x="264105" y="64183"/>
                  <a:pt x="103631" y="31155"/>
                  <a:pt x="222636" y="63611"/>
                </a:cubicBezTo>
                <a:cubicBezTo>
                  <a:pt x="240717" y="68542"/>
                  <a:pt x="259742" y="68912"/>
                  <a:pt x="278295" y="71562"/>
                </a:cubicBezTo>
                <a:cubicBezTo>
                  <a:pt x="294198" y="76863"/>
                  <a:pt x="312055" y="78167"/>
                  <a:pt x="326003" y="87465"/>
                </a:cubicBezTo>
                <a:cubicBezTo>
                  <a:pt x="333954" y="92766"/>
                  <a:pt x="341124" y="99486"/>
                  <a:pt x="349857" y="103367"/>
                </a:cubicBezTo>
                <a:cubicBezTo>
                  <a:pt x="365175" y="110175"/>
                  <a:pt x="382572" y="111773"/>
                  <a:pt x="397565" y="119270"/>
                </a:cubicBezTo>
                <a:cubicBezTo>
                  <a:pt x="437917" y="139447"/>
                  <a:pt x="419507" y="128598"/>
                  <a:pt x="453224" y="151075"/>
                </a:cubicBezTo>
                <a:cubicBezTo>
                  <a:pt x="467731" y="172836"/>
                  <a:pt x="467871" y="179672"/>
                  <a:pt x="492980" y="190832"/>
                </a:cubicBezTo>
                <a:cubicBezTo>
                  <a:pt x="508298" y="197640"/>
                  <a:pt x="540688" y="206734"/>
                  <a:pt x="540688" y="206734"/>
                </a:cubicBezTo>
                <a:cubicBezTo>
                  <a:pt x="548639" y="212035"/>
                  <a:pt x="555995" y="218363"/>
                  <a:pt x="564542" y="222637"/>
                </a:cubicBezTo>
                <a:cubicBezTo>
                  <a:pt x="572039" y="226385"/>
                  <a:pt x="581851" y="225352"/>
                  <a:pt x="588396" y="230588"/>
                </a:cubicBezTo>
                <a:cubicBezTo>
                  <a:pt x="595858" y="236558"/>
                  <a:pt x="597542" y="247685"/>
                  <a:pt x="604299" y="254442"/>
                </a:cubicBezTo>
                <a:cubicBezTo>
                  <a:pt x="619713" y="269856"/>
                  <a:pt x="632605" y="271829"/>
                  <a:pt x="652006" y="278296"/>
                </a:cubicBezTo>
                <a:cubicBezTo>
                  <a:pt x="659957" y="283597"/>
                  <a:pt x="669890" y="286737"/>
                  <a:pt x="675860" y="294199"/>
                </a:cubicBezTo>
                <a:cubicBezTo>
                  <a:pt x="706701" y="332750"/>
                  <a:pt x="655622" y="308657"/>
                  <a:pt x="707666" y="326004"/>
                </a:cubicBezTo>
                <a:cubicBezTo>
                  <a:pt x="712967" y="333955"/>
                  <a:pt x="716106" y="343888"/>
                  <a:pt x="723568" y="349858"/>
                </a:cubicBezTo>
                <a:cubicBezTo>
                  <a:pt x="730113" y="355094"/>
                  <a:pt x="747422" y="357809"/>
                  <a:pt x="747422" y="357809"/>
                </a:cubicBezTo>
                <a:lnTo>
                  <a:pt x="5025224" y="4206240"/>
                </a:lnTo>
                <a:lnTo>
                  <a:pt x="5287617" y="4301656"/>
                </a:lnTo>
                <a:lnTo>
                  <a:pt x="9088340" y="3912042"/>
                </a:lnTo>
                <a:lnTo>
                  <a:pt x="9104243" y="4158533"/>
                </a:lnTo>
                <a:lnTo>
                  <a:pt x="8929314" y="4142630"/>
                </a:lnTo>
                <a:lnTo>
                  <a:pt x="8682824" y="4071068"/>
                </a:lnTo>
                <a:lnTo>
                  <a:pt x="8491993" y="4063117"/>
                </a:lnTo>
                <a:lnTo>
                  <a:pt x="8253453" y="4071068"/>
                </a:lnTo>
                <a:lnTo>
                  <a:pt x="7808180" y="4118776"/>
                </a:lnTo>
                <a:lnTo>
                  <a:pt x="7593495" y="4174435"/>
                </a:lnTo>
                <a:lnTo>
                  <a:pt x="7219784" y="4301656"/>
                </a:lnTo>
                <a:lnTo>
                  <a:pt x="7259540" y="4587903"/>
                </a:lnTo>
                <a:lnTo>
                  <a:pt x="4850295" y="4572000"/>
                </a:lnTo>
                <a:lnTo>
                  <a:pt x="4707172" y="4134679"/>
                </a:lnTo>
                <a:lnTo>
                  <a:pt x="4611756" y="4071068"/>
                </a:lnTo>
                <a:lnTo>
                  <a:pt x="4532243" y="4079020"/>
                </a:lnTo>
                <a:lnTo>
                  <a:pt x="3737113" y="3522428"/>
                </a:lnTo>
                <a:lnTo>
                  <a:pt x="3625794" y="3244133"/>
                </a:lnTo>
                <a:lnTo>
                  <a:pt x="3411109" y="3037399"/>
                </a:lnTo>
                <a:lnTo>
                  <a:pt x="3140765" y="3013545"/>
                </a:lnTo>
                <a:lnTo>
                  <a:pt x="3069203" y="3029447"/>
                </a:lnTo>
                <a:lnTo>
                  <a:pt x="2011680" y="2480807"/>
                </a:lnTo>
                <a:lnTo>
                  <a:pt x="1789043" y="1892411"/>
                </a:lnTo>
                <a:lnTo>
                  <a:pt x="1709530" y="1773141"/>
                </a:lnTo>
                <a:lnTo>
                  <a:pt x="1510747" y="1622066"/>
                </a:lnTo>
                <a:lnTo>
                  <a:pt x="1359673" y="1335820"/>
                </a:lnTo>
                <a:lnTo>
                  <a:pt x="1192695" y="1144988"/>
                </a:lnTo>
                <a:lnTo>
                  <a:pt x="985961" y="993913"/>
                </a:lnTo>
                <a:lnTo>
                  <a:pt x="795130" y="985962"/>
                </a:lnTo>
                <a:lnTo>
                  <a:pt x="540688" y="1049573"/>
                </a:lnTo>
                <a:lnTo>
                  <a:pt x="381662" y="1176793"/>
                </a:lnTo>
                <a:lnTo>
                  <a:pt x="278295" y="1319917"/>
                </a:lnTo>
                <a:lnTo>
                  <a:pt x="166977" y="1614115"/>
                </a:lnTo>
                <a:lnTo>
                  <a:pt x="0" y="1574359"/>
                </a:lnTo>
                <a:lnTo>
                  <a:pt x="15902" y="0"/>
                </a:lnTo>
                <a:close/>
              </a:path>
            </a:pathLst>
          </a:custGeom>
          <a:solidFill>
            <a:srgbClr val="4F81BD">
              <a:alpha val="25098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53400" cy="563562"/>
          </a:xfrm>
        </p:spPr>
        <p:txBody>
          <a:bodyPr>
            <a:noAutofit/>
          </a:bodyPr>
          <a:lstStyle/>
          <a:p>
            <a:r>
              <a:rPr lang="en-US" dirty="0" smtClean="0"/>
              <a:t>40 ft Contour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Dan\Desktop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43000"/>
            <a:ext cx="9144000" cy="5486400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0" y="1457325"/>
            <a:ext cx="9144000" cy="4648200"/>
          </a:xfrm>
          <a:custGeom>
            <a:avLst/>
            <a:gdLst>
              <a:gd name="connsiteX0" fmla="*/ 0 w 9144000"/>
              <a:gd name="connsiteY0" fmla="*/ 0 h 4648200"/>
              <a:gd name="connsiteX1" fmla="*/ 361950 w 9144000"/>
              <a:gd name="connsiteY1" fmla="*/ 142875 h 4648200"/>
              <a:gd name="connsiteX2" fmla="*/ 581025 w 9144000"/>
              <a:gd name="connsiteY2" fmla="*/ 276225 h 4648200"/>
              <a:gd name="connsiteX3" fmla="*/ 847725 w 9144000"/>
              <a:gd name="connsiteY3" fmla="*/ 457200 h 4648200"/>
              <a:gd name="connsiteX4" fmla="*/ 1123950 w 9144000"/>
              <a:gd name="connsiteY4" fmla="*/ 676275 h 4648200"/>
              <a:gd name="connsiteX5" fmla="*/ 1276350 w 9144000"/>
              <a:gd name="connsiteY5" fmla="*/ 876300 h 4648200"/>
              <a:gd name="connsiteX6" fmla="*/ 1685925 w 9144000"/>
              <a:gd name="connsiteY6" fmla="*/ 1295400 h 4648200"/>
              <a:gd name="connsiteX7" fmla="*/ 2152650 w 9144000"/>
              <a:gd name="connsiteY7" fmla="*/ 1666875 h 4648200"/>
              <a:gd name="connsiteX8" fmla="*/ 2457450 w 9144000"/>
              <a:gd name="connsiteY8" fmla="*/ 1914525 h 4648200"/>
              <a:gd name="connsiteX9" fmla="*/ 2895600 w 9144000"/>
              <a:gd name="connsiteY9" fmla="*/ 2333625 h 4648200"/>
              <a:gd name="connsiteX10" fmla="*/ 3276600 w 9144000"/>
              <a:gd name="connsiteY10" fmla="*/ 2771775 h 4648200"/>
              <a:gd name="connsiteX11" fmla="*/ 3590925 w 9144000"/>
              <a:gd name="connsiteY11" fmla="*/ 3114675 h 4648200"/>
              <a:gd name="connsiteX12" fmla="*/ 3838575 w 9144000"/>
              <a:gd name="connsiteY12" fmla="*/ 3429000 h 4648200"/>
              <a:gd name="connsiteX13" fmla="*/ 3962400 w 9144000"/>
              <a:gd name="connsiteY13" fmla="*/ 3552825 h 4648200"/>
              <a:gd name="connsiteX14" fmla="*/ 4191000 w 9144000"/>
              <a:gd name="connsiteY14" fmla="*/ 3810000 h 4648200"/>
              <a:gd name="connsiteX15" fmla="*/ 4619625 w 9144000"/>
              <a:gd name="connsiteY15" fmla="*/ 4057650 h 4648200"/>
              <a:gd name="connsiteX16" fmla="*/ 4848225 w 9144000"/>
              <a:gd name="connsiteY16" fmla="*/ 4171950 h 4648200"/>
              <a:gd name="connsiteX17" fmla="*/ 5305425 w 9144000"/>
              <a:gd name="connsiteY17" fmla="*/ 4295775 h 4648200"/>
              <a:gd name="connsiteX18" fmla="*/ 5534025 w 9144000"/>
              <a:gd name="connsiteY18" fmla="*/ 4343400 h 4648200"/>
              <a:gd name="connsiteX19" fmla="*/ 6010275 w 9144000"/>
              <a:gd name="connsiteY19" fmla="*/ 4295775 h 4648200"/>
              <a:gd name="connsiteX20" fmla="*/ 6534150 w 9144000"/>
              <a:gd name="connsiteY20" fmla="*/ 4191000 h 4648200"/>
              <a:gd name="connsiteX21" fmla="*/ 7229475 w 9144000"/>
              <a:gd name="connsiteY21" fmla="*/ 4171950 h 4648200"/>
              <a:gd name="connsiteX22" fmla="*/ 7343775 w 9144000"/>
              <a:gd name="connsiteY22" fmla="*/ 4229100 h 4648200"/>
              <a:gd name="connsiteX23" fmla="*/ 7991475 w 9144000"/>
              <a:gd name="connsiteY23" fmla="*/ 4048125 h 4648200"/>
              <a:gd name="connsiteX24" fmla="*/ 8353425 w 9144000"/>
              <a:gd name="connsiteY24" fmla="*/ 4000500 h 4648200"/>
              <a:gd name="connsiteX25" fmla="*/ 9144000 w 9144000"/>
              <a:gd name="connsiteY25" fmla="*/ 4086225 h 4648200"/>
              <a:gd name="connsiteX26" fmla="*/ 9134475 w 9144000"/>
              <a:gd name="connsiteY26" fmla="*/ 4162425 h 4648200"/>
              <a:gd name="connsiteX27" fmla="*/ 8343900 w 9144000"/>
              <a:gd name="connsiteY27" fmla="*/ 4057650 h 4648200"/>
              <a:gd name="connsiteX28" fmla="*/ 7953375 w 9144000"/>
              <a:gd name="connsiteY28" fmla="*/ 4095750 h 4648200"/>
              <a:gd name="connsiteX29" fmla="*/ 7305675 w 9144000"/>
              <a:gd name="connsiteY29" fmla="*/ 4276725 h 4648200"/>
              <a:gd name="connsiteX30" fmla="*/ 6600825 w 9144000"/>
              <a:gd name="connsiteY30" fmla="*/ 4562475 h 4648200"/>
              <a:gd name="connsiteX31" fmla="*/ 6248400 w 9144000"/>
              <a:gd name="connsiteY31" fmla="*/ 4619625 h 4648200"/>
              <a:gd name="connsiteX32" fmla="*/ 5972175 w 9144000"/>
              <a:gd name="connsiteY32" fmla="*/ 4648200 h 4648200"/>
              <a:gd name="connsiteX33" fmla="*/ 5534025 w 9144000"/>
              <a:gd name="connsiteY33" fmla="*/ 4562475 h 4648200"/>
              <a:gd name="connsiteX34" fmla="*/ 5229225 w 9144000"/>
              <a:gd name="connsiteY34" fmla="*/ 4467225 h 4648200"/>
              <a:gd name="connsiteX35" fmla="*/ 4762500 w 9144000"/>
              <a:gd name="connsiteY35" fmla="*/ 4210050 h 4648200"/>
              <a:gd name="connsiteX36" fmla="*/ 4162425 w 9144000"/>
              <a:gd name="connsiteY36" fmla="*/ 3848100 h 4648200"/>
              <a:gd name="connsiteX37" fmla="*/ 3724275 w 9144000"/>
              <a:gd name="connsiteY37" fmla="*/ 3505200 h 4648200"/>
              <a:gd name="connsiteX38" fmla="*/ 3648075 w 9144000"/>
              <a:gd name="connsiteY38" fmla="*/ 3438525 h 4648200"/>
              <a:gd name="connsiteX39" fmla="*/ 3619500 w 9144000"/>
              <a:gd name="connsiteY39" fmla="*/ 3219450 h 4648200"/>
              <a:gd name="connsiteX40" fmla="*/ 3390900 w 9144000"/>
              <a:gd name="connsiteY40" fmla="*/ 3067050 h 4648200"/>
              <a:gd name="connsiteX41" fmla="*/ 3124200 w 9144000"/>
              <a:gd name="connsiteY41" fmla="*/ 3048000 h 4648200"/>
              <a:gd name="connsiteX42" fmla="*/ 2524125 w 9144000"/>
              <a:gd name="connsiteY42" fmla="*/ 2743200 h 4648200"/>
              <a:gd name="connsiteX43" fmla="*/ 2000250 w 9144000"/>
              <a:gd name="connsiteY43" fmla="*/ 2457450 h 4648200"/>
              <a:gd name="connsiteX44" fmla="*/ 1790700 w 9144000"/>
              <a:gd name="connsiteY44" fmla="*/ 1885950 h 4648200"/>
              <a:gd name="connsiteX45" fmla="*/ 1704975 w 9144000"/>
              <a:gd name="connsiteY45" fmla="*/ 1762125 h 4648200"/>
              <a:gd name="connsiteX46" fmla="*/ 1485900 w 9144000"/>
              <a:gd name="connsiteY46" fmla="*/ 1600200 h 4648200"/>
              <a:gd name="connsiteX47" fmla="*/ 1323975 w 9144000"/>
              <a:gd name="connsiteY47" fmla="*/ 1266825 h 4648200"/>
              <a:gd name="connsiteX48" fmla="*/ 1133475 w 9144000"/>
              <a:gd name="connsiteY48" fmla="*/ 1085850 h 4648200"/>
              <a:gd name="connsiteX49" fmla="*/ 952500 w 9144000"/>
              <a:gd name="connsiteY49" fmla="*/ 971550 h 4648200"/>
              <a:gd name="connsiteX50" fmla="*/ 809625 w 9144000"/>
              <a:gd name="connsiteY50" fmla="*/ 942975 h 4648200"/>
              <a:gd name="connsiteX51" fmla="*/ 428625 w 9144000"/>
              <a:gd name="connsiteY51" fmla="*/ 1095375 h 4648200"/>
              <a:gd name="connsiteX52" fmla="*/ 323850 w 9144000"/>
              <a:gd name="connsiteY52" fmla="*/ 1276350 h 4648200"/>
              <a:gd name="connsiteX53" fmla="*/ 161925 w 9144000"/>
              <a:gd name="connsiteY53" fmla="*/ 1609725 h 4648200"/>
              <a:gd name="connsiteX54" fmla="*/ 0 w 9144000"/>
              <a:gd name="connsiteY54" fmla="*/ 1571625 h 4648200"/>
              <a:gd name="connsiteX55" fmla="*/ 0 w 9144000"/>
              <a:gd name="connsiteY55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144000" h="4648200">
                <a:moveTo>
                  <a:pt x="0" y="0"/>
                </a:moveTo>
                <a:lnTo>
                  <a:pt x="361950" y="142875"/>
                </a:lnTo>
                <a:lnTo>
                  <a:pt x="581025" y="276225"/>
                </a:lnTo>
                <a:lnTo>
                  <a:pt x="847725" y="457200"/>
                </a:lnTo>
                <a:lnTo>
                  <a:pt x="1123950" y="676275"/>
                </a:lnTo>
                <a:lnTo>
                  <a:pt x="1276350" y="876300"/>
                </a:lnTo>
                <a:lnTo>
                  <a:pt x="1685925" y="1295400"/>
                </a:lnTo>
                <a:lnTo>
                  <a:pt x="2152650" y="1666875"/>
                </a:lnTo>
                <a:lnTo>
                  <a:pt x="2457450" y="1914525"/>
                </a:lnTo>
                <a:lnTo>
                  <a:pt x="2895600" y="2333625"/>
                </a:lnTo>
                <a:lnTo>
                  <a:pt x="3276600" y="2771775"/>
                </a:lnTo>
                <a:lnTo>
                  <a:pt x="3590925" y="3114675"/>
                </a:lnTo>
                <a:lnTo>
                  <a:pt x="3838575" y="3429000"/>
                </a:lnTo>
                <a:lnTo>
                  <a:pt x="3962400" y="3552825"/>
                </a:lnTo>
                <a:lnTo>
                  <a:pt x="4191000" y="3810000"/>
                </a:lnTo>
                <a:lnTo>
                  <a:pt x="4619625" y="4057650"/>
                </a:lnTo>
                <a:lnTo>
                  <a:pt x="4848225" y="4171950"/>
                </a:lnTo>
                <a:lnTo>
                  <a:pt x="5305425" y="4295775"/>
                </a:lnTo>
                <a:lnTo>
                  <a:pt x="5534025" y="4343400"/>
                </a:lnTo>
                <a:lnTo>
                  <a:pt x="6010275" y="4295775"/>
                </a:lnTo>
                <a:lnTo>
                  <a:pt x="6534150" y="4191000"/>
                </a:lnTo>
                <a:lnTo>
                  <a:pt x="7229475" y="4171950"/>
                </a:lnTo>
                <a:lnTo>
                  <a:pt x="7343775" y="4229100"/>
                </a:lnTo>
                <a:lnTo>
                  <a:pt x="7991475" y="4048125"/>
                </a:lnTo>
                <a:lnTo>
                  <a:pt x="8353425" y="4000500"/>
                </a:lnTo>
                <a:lnTo>
                  <a:pt x="9144000" y="4086225"/>
                </a:lnTo>
                <a:lnTo>
                  <a:pt x="9134475" y="4162425"/>
                </a:lnTo>
                <a:lnTo>
                  <a:pt x="8343900" y="4057650"/>
                </a:lnTo>
                <a:lnTo>
                  <a:pt x="7953375" y="4095750"/>
                </a:lnTo>
                <a:lnTo>
                  <a:pt x="7305675" y="4276725"/>
                </a:lnTo>
                <a:lnTo>
                  <a:pt x="6600825" y="4562475"/>
                </a:lnTo>
                <a:lnTo>
                  <a:pt x="6248400" y="4619625"/>
                </a:lnTo>
                <a:lnTo>
                  <a:pt x="5972175" y="4648200"/>
                </a:lnTo>
                <a:lnTo>
                  <a:pt x="5534025" y="4562475"/>
                </a:lnTo>
                <a:lnTo>
                  <a:pt x="5229225" y="4467225"/>
                </a:lnTo>
                <a:lnTo>
                  <a:pt x="4762500" y="4210050"/>
                </a:lnTo>
                <a:lnTo>
                  <a:pt x="4162425" y="3848100"/>
                </a:lnTo>
                <a:lnTo>
                  <a:pt x="3724275" y="3505200"/>
                </a:lnTo>
                <a:lnTo>
                  <a:pt x="3648075" y="3438525"/>
                </a:lnTo>
                <a:lnTo>
                  <a:pt x="3619500" y="3219450"/>
                </a:lnTo>
                <a:lnTo>
                  <a:pt x="3390900" y="3067050"/>
                </a:lnTo>
                <a:lnTo>
                  <a:pt x="3124200" y="3048000"/>
                </a:lnTo>
                <a:lnTo>
                  <a:pt x="2524125" y="2743200"/>
                </a:lnTo>
                <a:lnTo>
                  <a:pt x="2000250" y="2457450"/>
                </a:lnTo>
                <a:lnTo>
                  <a:pt x="1790700" y="1885950"/>
                </a:lnTo>
                <a:lnTo>
                  <a:pt x="1704975" y="1762125"/>
                </a:lnTo>
                <a:lnTo>
                  <a:pt x="1485900" y="1600200"/>
                </a:lnTo>
                <a:lnTo>
                  <a:pt x="1323975" y="1266825"/>
                </a:lnTo>
                <a:lnTo>
                  <a:pt x="1133475" y="1085850"/>
                </a:lnTo>
                <a:lnTo>
                  <a:pt x="952500" y="971550"/>
                </a:lnTo>
                <a:lnTo>
                  <a:pt x="809625" y="942975"/>
                </a:lnTo>
                <a:lnTo>
                  <a:pt x="428625" y="1095375"/>
                </a:lnTo>
                <a:lnTo>
                  <a:pt x="323850" y="1276350"/>
                </a:lnTo>
                <a:lnTo>
                  <a:pt x="161925" y="160972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25098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657350" y="1123950"/>
            <a:ext cx="7477125" cy="4486275"/>
          </a:xfrm>
          <a:custGeom>
            <a:avLst/>
            <a:gdLst>
              <a:gd name="connsiteX0" fmla="*/ 7467600 w 7477125"/>
              <a:gd name="connsiteY0" fmla="*/ 4086225 h 4486275"/>
              <a:gd name="connsiteX1" fmla="*/ 7277100 w 7477125"/>
              <a:gd name="connsiteY1" fmla="*/ 4162425 h 4486275"/>
              <a:gd name="connsiteX2" fmla="*/ 6781800 w 7477125"/>
              <a:gd name="connsiteY2" fmla="*/ 4200525 h 4486275"/>
              <a:gd name="connsiteX3" fmla="*/ 6629400 w 7477125"/>
              <a:gd name="connsiteY3" fmla="*/ 4143375 h 4486275"/>
              <a:gd name="connsiteX4" fmla="*/ 6334125 w 7477125"/>
              <a:gd name="connsiteY4" fmla="*/ 4105275 h 4486275"/>
              <a:gd name="connsiteX5" fmla="*/ 6096000 w 7477125"/>
              <a:gd name="connsiteY5" fmla="*/ 4133850 h 4486275"/>
              <a:gd name="connsiteX6" fmla="*/ 5781675 w 7477125"/>
              <a:gd name="connsiteY6" fmla="*/ 4162425 h 4486275"/>
              <a:gd name="connsiteX7" fmla="*/ 5486400 w 7477125"/>
              <a:gd name="connsiteY7" fmla="*/ 4333875 h 4486275"/>
              <a:gd name="connsiteX8" fmla="*/ 4048125 w 7477125"/>
              <a:gd name="connsiteY8" fmla="*/ 4486275 h 4486275"/>
              <a:gd name="connsiteX9" fmla="*/ 3371850 w 7477125"/>
              <a:gd name="connsiteY9" fmla="*/ 4286250 h 4486275"/>
              <a:gd name="connsiteX10" fmla="*/ 3076575 w 7477125"/>
              <a:gd name="connsiteY10" fmla="*/ 4124325 h 4486275"/>
              <a:gd name="connsiteX11" fmla="*/ 2076450 w 7477125"/>
              <a:gd name="connsiteY11" fmla="*/ 3209925 h 4486275"/>
              <a:gd name="connsiteX12" fmla="*/ 1800225 w 7477125"/>
              <a:gd name="connsiteY12" fmla="*/ 2800350 h 4486275"/>
              <a:gd name="connsiteX13" fmla="*/ 1371600 w 7477125"/>
              <a:gd name="connsiteY13" fmla="*/ 2409825 h 4486275"/>
              <a:gd name="connsiteX14" fmla="*/ 1143000 w 7477125"/>
              <a:gd name="connsiteY14" fmla="*/ 2247900 h 4486275"/>
              <a:gd name="connsiteX15" fmla="*/ 523875 w 7477125"/>
              <a:gd name="connsiteY15" fmla="*/ 1762125 h 4486275"/>
              <a:gd name="connsiteX16" fmla="*/ 180975 w 7477125"/>
              <a:gd name="connsiteY16" fmla="*/ 1266825 h 4486275"/>
              <a:gd name="connsiteX17" fmla="*/ 0 w 7477125"/>
              <a:gd name="connsiteY17" fmla="*/ 1009650 h 4486275"/>
              <a:gd name="connsiteX18" fmla="*/ 0 w 7477125"/>
              <a:gd name="connsiteY18" fmla="*/ 904875 h 4486275"/>
              <a:gd name="connsiteX19" fmla="*/ 19050 w 7477125"/>
              <a:gd name="connsiteY19" fmla="*/ 838200 h 4486275"/>
              <a:gd name="connsiteX20" fmla="*/ 66675 w 7477125"/>
              <a:gd name="connsiteY20" fmla="*/ 781050 h 4486275"/>
              <a:gd name="connsiteX21" fmla="*/ 209550 w 7477125"/>
              <a:gd name="connsiteY21" fmla="*/ 723900 h 4486275"/>
              <a:gd name="connsiteX22" fmla="*/ 371475 w 7477125"/>
              <a:gd name="connsiteY22" fmla="*/ 723900 h 4486275"/>
              <a:gd name="connsiteX23" fmla="*/ 600075 w 7477125"/>
              <a:gd name="connsiteY23" fmla="*/ 733425 h 4486275"/>
              <a:gd name="connsiteX24" fmla="*/ 733425 w 7477125"/>
              <a:gd name="connsiteY24" fmla="*/ 781050 h 4486275"/>
              <a:gd name="connsiteX25" fmla="*/ 866775 w 7477125"/>
              <a:gd name="connsiteY25" fmla="*/ 838200 h 4486275"/>
              <a:gd name="connsiteX26" fmla="*/ 1019175 w 7477125"/>
              <a:gd name="connsiteY26" fmla="*/ 857250 h 4486275"/>
              <a:gd name="connsiteX27" fmla="*/ 1247775 w 7477125"/>
              <a:gd name="connsiteY27" fmla="*/ 895350 h 4486275"/>
              <a:gd name="connsiteX28" fmla="*/ 1457325 w 7477125"/>
              <a:gd name="connsiteY28" fmla="*/ 885825 h 4486275"/>
              <a:gd name="connsiteX29" fmla="*/ 1676400 w 7477125"/>
              <a:gd name="connsiteY29" fmla="*/ 866775 h 4486275"/>
              <a:gd name="connsiteX30" fmla="*/ 1809750 w 7477125"/>
              <a:gd name="connsiteY30" fmla="*/ 838200 h 4486275"/>
              <a:gd name="connsiteX31" fmla="*/ 1857375 w 7477125"/>
              <a:gd name="connsiteY31" fmla="*/ 790575 h 4486275"/>
              <a:gd name="connsiteX32" fmla="*/ 1857375 w 7477125"/>
              <a:gd name="connsiteY32" fmla="*/ 733425 h 4486275"/>
              <a:gd name="connsiteX33" fmla="*/ 1724025 w 7477125"/>
              <a:gd name="connsiteY33" fmla="*/ 657225 h 4486275"/>
              <a:gd name="connsiteX34" fmla="*/ 47625 w 7477125"/>
              <a:gd name="connsiteY34" fmla="*/ 0 h 4486275"/>
              <a:gd name="connsiteX35" fmla="*/ 2847975 w 7477125"/>
              <a:gd name="connsiteY35" fmla="*/ 9525 h 4486275"/>
              <a:gd name="connsiteX36" fmla="*/ 3000375 w 7477125"/>
              <a:gd name="connsiteY36" fmla="*/ 219075 h 4486275"/>
              <a:gd name="connsiteX37" fmla="*/ 3048000 w 7477125"/>
              <a:gd name="connsiteY37" fmla="*/ 419100 h 4486275"/>
              <a:gd name="connsiteX38" fmla="*/ 3048000 w 7477125"/>
              <a:gd name="connsiteY38" fmla="*/ 495300 h 4486275"/>
              <a:gd name="connsiteX39" fmla="*/ 3228975 w 7477125"/>
              <a:gd name="connsiteY39" fmla="*/ 571500 h 4486275"/>
              <a:gd name="connsiteX40" fmla="*/ 3314700 w 7477125"/>
              <a:gd name="connsiteY40" fmla="*/ 542925 h 4486275"/>
              <a:gd name="connsiteX41" fmla="*/ 3714750 w 7477125"/>
              <a:gd name="connsiteY41" fmla="*/ 914400 h 4486275"/>
              <a:gd name="connsiteX42" fmla="*/ 5257800 w 7477125"/>
              <a:gd name="connsiteY42" fmla="*/ 1238250 h 4486275"/>
              <a:gd name="connsiteX43" fmla="*/ 5419725 w 7477125"/>
              <a:gd name="connsiteY43" fmla="*/ 1171575 h 4486275"/>
              <a:gd name="connsiteX44" fmla="*/ 5572125 w 7477125"/>
              <a:gd name="connsiteY44" fmla="*/ 942975 h 4486275"/>
              <a:gd name="connsiteX45" fmla="*/ 5676900 w 7477125"/>
              <a:gd name="connsiteY45" fmla="*/ 704850 h 4486275"/>
              <a:gd name="connsiteX46" fmla="*/ 5781675 w 7477125"/>
              <a:gd name="connsiteY46" fmla="*/ 657225 h 4486275"/>
              <a:gd name="connsiteX47" fmla="*/ 5924550 w 7477125"/>
              <a:gd name="connsiteY47" fmla="*/ 685800 h 4486275"/>
              <a:gd name="connsiteX48" fmla="*/ 6334125 w 7477125"/>
              <a:gd name="connsiteY48" fmla="*/ 209550 h 4486275"/>
              <a:gd name="connsiteX49" fmla="*/ 6296025 w 7477125"/>
              <a:gd name="connsiteY49" fmla="*/ 28575 h 4486275"/>
              <a:gd name="connsiteX50" fmla="*/ 7477125 w 7477125"/>
              <a:gd name="connsiteY50" fmla="*/ 19050 h 4486275"/>
              <a:gd name="connsiteX51" fmla="*/ 7467600 w 7477125"/>
              <a:gd name="connsiteY51" fmla="*/ 4086225 h 448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477125" h="4486275">
                <a:moveTo>
                  <a:pt x="7467600" y="4086225"/>
                </a:moveTo>
                <a:lnTo>
                  <a:pt x="7277100" y="4162425"/>
                </a:lnTo>
                <a:lnTo>
                  <a:pt x="6781800" y="4200525"/>
                </a:lnTo>
                <a:lnTo>
                  <a:pt x="6629400" y="4143375"/>
                </a:lnTo>
                <a:lnTo>
                  <a:pt x="6334125" y="4105275"/>
                </a:lnTo>
                <a:lnTo>
                  <a:pt x="6096000" y="4133850"/>
                </a:lnTo>
                <a:lnTo>
                  <a:pt x="5781675" y="4162425"/>
                </a:lnTo>
                <a:lnTo>
                  <a:pt x="5486400" y="4333875"/>
                </a:lnTo>
                <a:lnTo>
                  <a:pt x="4048125" y="4486275"/>
                </a:lnTo>
                <a:lnTo>
                  <a:pt x="3371850" y="4286250"/>
                </a:lnTo>
                <a:lnTo>
                  <a:pt x="3076575" y="4124325"/>
                </a:lnTo>
                <a:lnTo>
                  <a:pt x="2076450" y="3209925"/>
                </a:lnTo>
                <a:lnTo>
                  <a:pt x="1800225" y="2800350"/>
                </a:lnTo>
                <a:lnTo>
                  <a:pt x="1371600" y="2409825"/>
                </a:lnTo>
                <a:lnTo>
                  <a:pt x="1143000" y="2247900"/>
                </a:lnTo>
                <a:lnTo>
                  <a:pt x="523875" y="1762125"/>
                </a:lnTo>
                <a:lnTo>
                  <a:pt x="180975" y="1266825"/>
                </a:lnTo>
                <a:lnTo>
                  <a:pt x="0" y="1009650"/>
                </a:lnTo>
                <a:lnTo>
                  <a:pt x="0" y="904875"/>
                </a:lnTo>
                <a:lnTo>
                  <a:pt x="19050" y="838200"/>
                </a:lnTo>
                <a:lnTo>
                  <a:pt x="66675" y="781050"/>
                </a:lnTo>
                <a:lnTo>
                  <a:pt x="209550" y="723900"/>
                </a:lnTo>
                <a:lnTo>
                  <a:pt x="371475" y="723900"/>
                </a:lnTo>
                <a:lnTo>
                  <a:pt x="600075" y="733425"/>
                </a:lnTo>
                <a:lnTo>
                  <a:pt x="733425" y="781050"/>
                </a:lnTo>
                <a:lnTo>
                  <a:pt x="866775" y="838200"/>
                </a:lnTo>
                <a:lnTo>
                  <a:pt x="1019175" y="857250"/>
                </a:lnTo>
                <a:lnTo>
                  <a:pt x="1247775" y="895350"/>
                </a:lnTo>
                <a:lnTo>
                  <a:pt x="1457325" y="885825"/>
                </a:lnTo>
                <a:lnTo>
                  <a:pt x="1676400" y="866775"/>
                </a:lnTo>
                <a:lnTo>
                  <a:pt x="1809750" y="838200"/>
                </a:lnTo>
                <a:lnTo>
                  <a:pt x="1857375" y="790575"/>
                </a:lnTo>
                <a:lnTo>
                  <a:pt x="1857375" y="733425"/>
                </a:lnTo>
                <a:lnTo>
                  <a:pt x="1724025" y="657225"/>
                </a:lnTo>
                <a:lnTo>
                  <a:pt x="47625" y="0"/>
                </a:lnTo>
                <a:lnTo>
                  <a:pt x="2847975" y="9525"/>
                </a:lnTo>
                <a:lnTo>
                  <a:pt x="3000375" y="219075"/>
                </a:lnTo>
                <a:lnTo>
                  <a:pt x="3048000" y="419100"/>
                </a:lnTo>
                <a:lnTo>
                  <a:pt x="3048000" y="495300"/>
                </a:lnTo>
                <a:lnTo>
                  <a:pt x="3228975" y="571500"/>
                </a:lnTo>
                <a:lnTo>
                  <a:pt x="3314700" y="542925"/>
                </a:lnTo>
                <a:lnTo>
                  <a:pt x="3714750" y="914400"/>
                </a:lnTo>
                <a:lnTo>
                  <a:pt x="5257800" y="1238250"/>
                </a:lnTo>
                <a:lnTo>
                  <a:pt x="5419725" y="1171575"/>
                </a:lnTo>
                <a:lnTo>
                  <a:pt x="5572125" y="942975"/>
                </a:lnTo>
                <a:lnTo>
                  <a:pt x="5676900" y="704850"/>
                </a:lnTo>
                <a:lnTo>
                  <a:pt x="5781675" y="657225"/>
                </a:lnTo>
                <a:lnTo>
                  <a:pt x="5924550" y="685800"/>
                </a:lnTo>
                <a:lnTo>
                  <a:pt x="6334125" y="209550"/>
                </a:lnTo>
                <a:lnTo>
                  <a:pt x="6296025" y="28575"/>
                </a:lnTo>
                <a:lnTo>
                  <a:pt x="7477125" y="19050"/>
                </a:lnTo>
                <a:lnTo>
                  <a:pt x="7467600" y="4086225"/>
                </a:lnTo>
                <a:close/>
              </a:path>
            </a:pathLst>
          </a:custGeom>
          <a:solidFill>
            <a:srgbClr val="4F81BD">
              <a:alpha val="25098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dirty="0" smtClean="0"/>
              <a:t>30 ft Natural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Dan\Desktop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71574"/>
            <a:ext cx="9144000" cy="54864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2001328" y="2011015"/>
            <a:ext cx="7116793" cy="3535770"/>
          </a:xfrm>
          <a:custGeom>
            <a:avLst/>
            <a:gdLst>
              <a:gd name="connsiteX0" fmla="*/ 7116793 w 7116793"/>
              <a:gd name="connsiteY0" fmla="*/ 119710 h 3535770"/>
              <a:gd name="connsiteX1" fmla="*/ 5909095 w 7116793"/>
              <a:gd name="connsiteY1" fmla="*/ 585536 h 3535770"/>
              <a:gd name="connsiteX2" fmla="*/ 5840083 w 7116793"/>
              <a:gd name="connsiteY2" fmla="*/ 551030 h 3535770"/>
              <a:gd name="connsiteX3" fmla="*/ 5788325 w 7116793"/>
              <a:gd name="connsiteY3" fmla="*/ 525151 h 3535770"/>
              <a:gd name="connsiteX4" fmla="*/ 5658929 w 7116793"/>
              <a:gd name="connsiteY4" fmla="*/ 551030 h 3535770"/>
              <a:gd name="connsiteX5" fmla="*/ 5650302 w 7116793"/>
              <a:gd name="connsiteY5" fmla="*/ 576910 h 3535770"/>
              <a:gd name="connsiteX6" fmla="*/ 5641676 w 7116793"/>
              <a:gd name="connsiteY6" fmla="*/ 637294 h 3535770"/>
              <a:gd name="connsiteX7" fmla="*/ 5607170 w 7116793"/>
              <a:gd name="connsiteY7" fmla="*/ 714932 h 3535770"/>
              <a:gd name="connsiteX8" fmla="*/ 5581291 w 7116793"/>
              <a:gd name="connsiteY8" fmla="*/ 740811 h 3535770"/>
              <a:gd name="connsiteX9" fmla="*/ 5555412 w 7116793"/>
              <a:gd name="connsiteY9" fmla="*/ 758064 h 3535770"/>
              <a:gd name="connsiteX10" fmla="*/ 5538159 w 7116793"/>
              <a:gd name="connsiteY10" fmla="*/ 783943 h 3535770"/>
              <a:gd name="connsiteX11" fmla="*/ 5460521 w 7116793"/>
              <a:gd name="connsiteY11" fmla="*/ 827076 h 3535770"/>
              <a:gd name="connsiteX12" fmla="*/ 5434642 w 7116793"/>
              <a:gd name="connsiteY12" fmla="*/ 852955 h 3535770"/>
              <a:gd name="connsiteX13" fmla="*/ 5382883 w 7116793"/>
              <a:gd name="connsiteY13" fmla="*/ 870208 h 3535770"/>
              <a:gd name="connsiteX14" fmla="*/ 5313872 w 7116793"/>
              <a:gd name="connsiteY14" fmla="*/ 887460 h 3535770"/>
              <a:gd name="connsiteX15" fmla="*/ 5287993 w 7116793"/>
              <a:gd name="connsiteY15" fmla="*/ 896087 h 3535770"/>
              <a:gd name="connsiteX16" fmla="*/ 5236234 w 7116793"/>
              <a:gd name="connsiteY16" fmla="*/ 904713 h 3535770"/>
              <a:gd name="connsiteX17" fmla="*/ 5158597 w 7116793"/>
              <a:gd name="connsiteY17" fmla="*/ 956472 h 3535770"/>
              <a:gd name="connsiteX18" fmla="*/ 5132717 w 7116793"/>
              <a:gd name="connsiteY18" fmla="*/ 965098 h 3535770"/>
              <a:gd name="connsiteX19" fmla="*/ 5106838 w 7116793"/>
              <a:gd name="connsiteY19" fmla="*/ 982351 h 3535770"/>
              <a:gd name="connsiteX20" fmla="*/ 5055080 w 7116793"/>
              <a:gd name="connsiteY20" fmla="*/ 999604 h 3535770"/>
              <a:gd name="connsiteX21" fmla="*/ 5037827 w 7116793"/>
              <a:gd name="connsiteY21" fmla="*/ 1025483 h 3535770"/>
              <a:gd name="connsiteX22" fmla="*/ 4960189 w 7116793"/>
              <a:gd name="connsiteY22" fmla="*/ 1068615 h 3535770"/>
              <a:gd name="connsiteX23" fmla="*/ 4934310 w 7116793"/>
              <a:gd name="connsiteY23" fmla="*/ 1085868 h 3535770"/>
              <a:gd name="connsiteX24" fmla="*/ 4882551 w 7116793"/>
              <a:gd name="connsiteY24" fmla="*/ 1103121 h 3535770"/>
              <a:gd name="connsiteX25" fmla="*/ 4830793 w 7116793"/>
              <a:gd name="connsiteY25" fmla="*/ 1137627 h 3535770"/>
              <a:gd name="connsiteX26" fmla="*/ 4804914 w 7116793"/>
              <a:gd name="connsiteY26" fmla="*/ 1163506 h 3535770"/>
              <a:gd name="connsiteX27" fmla="*/ 4753155 w 7116793"/>
              <a:gd name="connsiteY27" fmla="*/ 1172132 h 3535770"/>
              <a:gd name="connsiteX28" fmla="*/ 4684144 w 7116793"/>
              <a:gd name="connsiteY28" fmla="*/ 1198011 h 3535770"/>
              <a:gd name="connsiteX29" fmla="*/ 4019910 w 7116793"/>
              <a:gd name="connsiteY29" fmla="*/ 1206638 h 3535770"/>
              <a:gd name="connsiteX30" fmla="*/ 3959525 w 7116793"/>
              <a:gd name="connsiteY30" fmla="*/ 1163506 h 3535770"/>
              <a:gd name="connsiteX31" fmla="*/ 3933646 w 7116793"/>
              <a:gd name="connsiteY31" fmla="*/ 1154879 h 3535770"/>
              <a:gd name="connsiteX32" fmla="*/ 3890514 w 7116793"/>
              <a:gd name="connsiteY32" fmla="*/ 1120374 h 3535770"/>
              <a:gd name="connsiteX33" fmla="*/ 3795623 w 7116793"/>
              <a:gd name="connsiteY33" fmla="*/ 1137627 h 3535770"/>
              <a:gd name="connsiteX34" fmla="*/ 3743864 w 7116793"/>
              <a:gd name="connsiteY34" fmla="*/ 1154879 h 3535770"/>
              <a:gd name="connsiteX35" fmla="*/ 3717985 w 7116793"/>
              <a:gd name="connsiteY35" fmla="*/ 1172132 h 3535770"/>
              <a:gd name="connsiteX36" fmla="*/ 3674853 w 7116793"/>
              <a:gd name="connsiteY36" fmla="*/ 1163506 h 3535770"/>
              <a:gd name="connsiteX37" fmla="*/ 3640347 w 7116793"/>
              <a:gd name="connsiteY37" fmla="*/ 1146253 h 3535770"/>
              <a:gd name="connsiteX38" fmla="*/ 2656936 w 7116793"/>
              <a:gd name="connsiteY38" fmla="*/ 904713 h 3535770"/>
              <a:gd name="connsiteX39" fmla="*/ 2579298 w 7116793"/>
              <a:gd name="connsiteY39" fmla="*/ 921966 h 3535770"/>
              <a:gd name="connsiteX40" fmla="*/ 2527540 w 7116793"/>
              <a:gd name="connsiteY40" fmla="*/ 887460 h 3535770"/>
              <a:gd name="connsiteX41" fmla="*/ 2501661 w 7116793"/>
              <a:gd name="connsiteY41" fmla="*/ 878834 h 3535770"/>
              <a:gd name="connsiteX42" fmla="*/ 2475781 w 7116793"/>
              <a:gd name="connsiteY42" fmla="*/ 852955 h 3535770"/>
              <a:gd name="connsiteX43" fmla="*/ 2424023 w 7116793"/>
              <a:gd name="connsiteY43" fmla="*/ 835702 h 3535770"/>
              <a:gd name="connsiteX44" fmla="*/ 2398144 w 7116793"/>
              <a:gd name="connsiteY44" fmla="*/ 818449 h 3535770"/>
              <a:gd name="connsiteX45" fmla="*/ 2380891 w 7116793"/>
              <a:gd name="connsiteY45" fmla="*/ 792570 h 3535770"/>
              <a:gd name="connsiteX46" fmla="*/ 2372264 w 7116793"/>
              <a:gd name="connsiteY46" fmla="*/ 783943 h 3535770"/>
              <a:gd name="connsiteX47" fmla="*/ 1259457 w 7116793"/>
              <a:gd name="connsiteY47" fmla="*/ 343996 h 3535770"/>
              <a:gd name="connsiteX48" fmla="*/ 1181819 w 7116793"/>
              <a:gd name="connsiteY48" fmla="*/ 274985 h 3535770"/>
              <a:gd name="connsiteX49" fmla="*/ 1155940 w 7116793"/>
              <a:gd name="connsiteY49" fmla="*/ 266359 h 3535770"/>
              <a:gd name="connsiteX50" fmla="*/ 1147314 w 7116793"/>
              <a:gd name="connsiteY50" fmla="*/ 240479 h 3535770"/>
              <a:gd name="connsiteX51" fmla="*/ 1121434 w 7116793"/>
              <a:gd name="connsiteY51" fmla="*/ 231853 h 3535770"/>
              <a:gd name="connsiteX52" fmla="*/ 966159 w 7116793"/>
              <a:gd name="connsiteY52" fmla="*/ 205974 h 3535770"/>
              <a:gd name="connsiteX53" fmla="*/ 879895 w 7116793"/>
              <a:gd name="connsiteY53" fmla="*/ 197347 h 3535770"/>
              <a:gd name="connsiteX54" fmla="*/ 802257 w 7116793"/>
              <a:gd name="connsiteY54" fmla="*/ 171468 h 3535770"/>
              <a:gd name="connsiteX55" fmla="*/ 776378 w 7116793"/>
              <a:gd name="connsiteY55" fmla="*/ 162842 h 3535770"/>
              <a:gd name="connsiteX56" fmla="*/ 750498 w 7116793"/>
              <a:gd name="connsiteY56" fmla="*/ 145589 h 3535770"/>
              <a:gd name="connsiteX57" fmla="*/ 612476 w 7116793"/>
              <a:gd name="connsiteY57" fmla="*/ 128336 h 3535770"/>
              <a:gd name="connsiteX58" fmla="*/ 586597 w 7116793"/>
              <a:gd name="connsiteY58" fmla="*/ 111083 h 3535770"/>
              <a:gd name="connsiteX59" fmla="*/ 500332 w 7116793"/>
              <a:gd name="connsiteY59" fmla="*/ 93830 h 3535770"/>
              <a:gd name="connsiteX60" fmla="*/ 422695 w 7116793"/>
              <a:gd name="connsiteY60" fmla="*/ 67951 h 3535770"/>
              <a:gd name="connsiteX61" fmla="*/ 396815 w 7116793"/>
              <a:gd name="connsiteY61" fmla="*/ 59325 h 3535770"/>
              <a:gd name="connsiteX62" fmla="*/ 181155 w 7116793"/>
              <a:gd name="connsiteY62" fmla="*/ 59325 h 3535770"/>
              <a:gd name="connsiteX63" fmla="*/ 155276 w 7116793"/>
              <a:gd name="connsiteY63" fmla="*/ 42072 h 3535770"/>
              <a:gd name="connsiteX64" fmla="*/ 129397 w 7116793"/>
              <a:gd name="connsiteY64" fmla="*/ 33445 h 3535770"/>
              <a:gd name="connsiteX65" fmla="*/ 77638 w 7116793"/>
              <a:gd name="connsiteY65" fmla="*/ 7566 h 3535770"/>
              <a:gd name="connsiteX66" fmla="*/ 51759 w 7116793"/>
              <a:gd name="connsiteY66" fmla="*/ 16193 h 3535770"/>
              <a:gd name="connsiteX67" fmla="*/ 43132 w 7116793"/>
              <a:gd name="connsiteY67" fmla="*/ 145589 h 3535770"/>
              <a:gd name="connsiteX68" fmla="*/ 60385 w 7116793"/>
              <a:gd name="connsiteY68" fmla="*/ 197347 h 3535770"/>
              <a:gd name="connsiteX69" fmla="*/ 51759 w 7116793"/>
              <a:gd name="connsiteY69" fmla="*/ 292238 h 3535770"/>
              <a:gd name="connsiteX70" fmla="*/ 25880 w 7116793"/>
              <a:gd name="connsiteY70" fmla="*/ 318117 h 3535770"/>
              <a:gd name="connsiteX71" fmla="*/ 0 w 7116793"/>
              <a:gd name="connsiteY71" fmla="*/ 369876 h 3535770"/>
              <a:gd name="connsiteX72" fmla="*/ 8627 w 7116793"/>
              <a:gd name="connsiteY72" fmla="*/ 404381 h 3535770"/>
              <a:gd name="connsiteX73" fmla="*/ 34506 w 7116793"/>
              <a:gd name="connsiteY73" fmla="*/ 430260 h 3535770"/>
              <a:gd name="connsiteX74" fmla="*/ 267419 w 7116793"/>
              <a:gd name="connsiteY74" fmla="*/ 654547 h 3535770"/>
              <a:gd name="connsiteX75" fmla="*/ 353683 w 7116793"/>
              <a:gd name="connsiteY75" fmla="*/ 714932 h 3535770"/>
              <a:gd name="connsiteX76" fmla="*/ 379563 w 7116793"/>
              <a:gd name="connsiteY76" fmla="*/ 740811 h 3535770"/>
              <a:gd name="connsiteX77" fmla="*/ 405442 w 7116793"/>
              <a:gd name="connsiteY77" fmla="*/ 758064 h 3535770"/>
              <a:gd name="connsiteX78" fmla="*/ 767751 w 7116793"/>
              <a:gd name="connsiteY78" fmla="*/ 1172132 h 3535770"/>
              <a:gd name="connsiteX79" fmla="*/ 931653 w 7116793"/>
              <a:gd name="connsiteY79" fmla="*/ 1292902 h 3535770"/>
              <a:gd name="connsiteX80" fmla="*/ 1483744 w 7116793"/>
              <a:gd name="connsiteY80" fmla="*/ 1836366 h 3535770"/>
              <a:gd name="connsiteX81" fmla="*/ 1544129 w 7116793"/>
              <a:gd name="connsiteY81" fmla="*/ 1879498 h 3535770"/>
              <a:gd name="connsiteX82" fmla="*/ 1570008 w 7116793"/>
              <a:gd name="connsiteY82" fmla="*/ 1931257 h 3535770"/>
              <a:gd name="connsiteX83" fmla="*/ 1630393 w 7116793"/>
              <a:gd name="connsiteY83" fmla="*/ 2008894 h 3535770"/>
              <a:gd name="connsiteX84" fmla="*/ 1656272 w 7116793"/>
              <a:gd name="connsiteY84" fmla="*/ 2086532 h 3535770"/>
              <a:gd name="connsiteX85" fmla="*/ 1673525 w 7116793"/>
              <a:gd name="connsiteY85" fmla="*/ 2121038 h 3535770"/>
              <a:gd name="connsiteX86" fmla="*/ 1699404 w 7116793"/>
              <a:gd name="connsiteY86" fmla="*/ 2207302 h 3535770"/>
              <a:gd name="connsiteX87" fmla="*/ 1716657 w 7116793"/>
              <a:gd name="connsiteY87" fmla="*/ 2233181 h 3535770"/>
              <a:gd name="connsiteX88" fmla="*/ 1742536 w 7116793"/>
              <a:gd name="connsiteY88" fmla="*/ 2250434 h 3535770"/>
              <a:gd name="connsiteX89" fmla="*/ 1768415 w 7116793"/>
              <a:gd name="connsiteY89" fmla="*/ 2276313 h 3535770"/>
              <a:gd name="connsiteX90" fmla="*/ 1777042 w 7116793"/>
              <a:gd name="connsiteY90" fmla="*/ 2345325 h 3535770"/>
              <a:gd name="connsiteX91" fmla="*/ 2432649 w 7116793"/>
              <a:gd name="connsiteY91" fmla="*/ 2949174 h 3535770"/>
              <a:gd name="connsiteX92" fmla="*/ 2872597 w 7116793"/>
              <a:gd name="connsiteY92" fmla="*/ 3216593 h 3535770"/>
              <a:gd name="connsiteX93" fmla="*/ 3381555 w 7116793"/>
              <a:gd name="connsiteY93" fmla="*/ 3415000 h 3535770"/>
              <a:gd name="connsiteX94" fmla="*/ 3709359 w 7116793"/>
              <a:gd name="connsiteY94" fmla="*/ 3509891 h 3535770"/>
              <a:gd name="connsiteX95" fmla="*/ 4201064 w 7116793"/>
              <a:gd name="connsiteY95" fmla="*/ 3535770 h 3535770"/>
              <a:gd name="connsiteX96" fmla="*/ 4770408 w 7116793"/>
              <a:gd name="connsiteY96" fmla="*/ 3492638 h 3535770"/>
              <a:gd name="connsiteX97" fmla="*/ 4899804 w 7116793"/>
              <a:gd name="connsiteY97" fmla="*/ 3363242 h 3535770"/>
              <a:gd name="connsiteX98" fmla="*/ 5512280 w 7116793"/>
              <a:gd name="connsiteY98" fmla="*/ 3207966 h 3535770"/>
              <a:gd name="connsiteX99" fmla="*/ 5874589 w 7116793"/>
              <a:gd name="connsiteY99" fmla="*/ 3156208 h 3535770"/>
              <a:gd name="connsiteX100" fmla="*/ 6262778 w 7116793"/>
              <a:gd name="connsiteY100" fmla="*/ 3207966 h 3535770"/>
              <a:gd name="connsiteX101" fmla="*/ 6659593 w 7116793"/>
              <a:gd name="connsiteY101" fmla="*/ 3225219 h 3535770"/>
              <a:gd name="connsiteX102" fmla="*/ 6970144 w 7116793"/>
              <a:gd name="connsiteY102" fmla="*/ 3095823 h 3535770"/>
              <a:gd name="connsiteX103" fmla="*/ 7116793 w 7116793"/>
              <a:gd name="connsiteY103" fmla="*/ 2880162 h 3535770"/>
              <a:gd name="connsiteX104" fmla="*/ 7116793 w 7116793"/>
              <a:gd name="connsiteY104" fmla="*/ 119710 h 353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7116793" h="3535770">
                <a:moveTo>
                  <a:pt x="7116793" y="119710"/>
                </a:moveTo>
                <a:lnTo>
                  <a:pt x="5909095" y="585536"/>
                </a:lnTo>
                <a:cubicBezTo>
                  <a:pt x="5886091" y="574034"/>
                  <a:pt x="5862662" y="563346"/>
                  <a:pt x="5840083" y="551030"/>
                </a:cubicBezTo>
                <a:cubicBezTo>
                  <a:pt x="5787527" y="522363"/>
                  <a:pt x="5840801" y="542642"/>
                  <a:pt x="5788325" y="525151"/>
                </a:cubicBezTo>
                <a:cubicBezTo>
                  <a:pt x="5765798" y="527028"/>
                  <a:pt x="5686274" y="516849"/>
                  <a:pt x="5658929" y="551030"/>
                </a:cubicBezTo>
                <a:cubicBezTo>
                  <a:pt x="5653248" y="558131"/>
                  <a:pt x="5653178" y="568283"/>
                  <a:pt x="5650302" y="576910"/>
                </a:cubicBezTo>
                <a:cubicBezTo>
                  <a:pt x="5647427" y="597038"/>
                  <a:pt x="5646248" y="617482"/>
                  <a:pt x="5641676" y="637294"/>
                </a:cubicBezTo>
                <a:cubicBezTo>
                  <a:pt x="5634473" y="668508"/>
                  <a:pt x="5626913" y="691241"/>
                  <a:pt x="5607170" y="714932"/>
                </a:cubicBezTo>
                <a:cubicBezTo>
                  <a:pt x="5599360" y="724304"/>
                  <a:pt x="5590663" y="733001"/>
                  <a:pt x="5581291" y="740811"/>
                </a:cubicBezTo>
                <a:cubicBezTo>
                  <a:pt x="5573326" y="747448"/>
                  <a:pt x="5564038" y="752313"/>
                  <a:pt x="5555412" y="758064"/>
                </a:cubicBezTo>
                <a:cubicBezTo>
                  <a:pt x="5549661" y="766690"/>
                  <a:pt x="5545961" y="777116"/>
                  <a:pt x="5538159" y="783943"/>
                </a:cubicBezTo>
                <a:cubicBezTo>
                  <a:pt x="5501652" y="815886"/>
                  <a:pt x="5496065" y="815227"/>
                  <a:pt x="5460521" y="827076"/>
                </a:cubicBezTo>
                <a:cubicBezTo>
                  <a:pt x="5451895" y="835702"/>
                  <a:pt x="5445306" y="847030"/>
                  <a:pt x="5434642" y="852955"/>
                </a:cubicBezTo>
                <a:cubicBezTo>
                  <a:pt x="5418744" y="861787"/>
                  <a:pt x="5400136" y="864457"/>
                  <a:pt x="5382883" y="870208"/>
                </a:cubicBezTo>
                <a:cubicBezTo>
                  <a:pt x="5323724" y="889927"/>
                  <a:pt x="5397154" y="866639"/>
                  <a:pt x="5313872" y="887460"/>
                </a:cubicBezTo>
                <a:cubicBezTo>
                  <a:pt x="5305050" y="889665"/>
                  <a:pt x="5296869" y="894114"/>
                  <a:pt x="5287993" y="896087"/>
                </a:cubicBezTo>
                <a:cubicBezTo>
                  <a:pt x="5270919" y="899881"/>
                  <a:pt x="5253487" y="901838"/>
                  <a:pt x="5236234" y="904713"/>
                </a:cubicBezTo>
                <a:lnTo>
                  <a:pt x="5158597" y="956472"/>
                </a:lnTo>
                <a:cubicBezTo>
                  <a:pt x="5151031" y="961516"/>
                  <a:pt x="5141344" y="962223"/>
                  <a:pt x="5132717" y="965098"/>
                </a:cubicBezTo>
                <a:cubicBezTo>
                  <a:pt x="5124091" y="970849"/>
                  <a:pt x="5116312" y="978140"/>
                  <a:pt x="5106838" y="982351"/>
                </a:cubicBezTo>
                <a:cubicBezTo>
                  <a:pt x="5090220" y="989737"/>
                  <a:pt x="5055080" y="999604"/>
                  <a:pt x="5055080" y="999604"/>
                </a:cubicBezTo>
                <a:cubicBezTo>
                  <a:pt x="5049329" y="1008230"/>
                  <a:pt x="5045629" y="1018656"/>
                  <a:pt x="5037827" y="1025483"/>
                </a:cubicBezTo>
                <a:cubicBezTo>
                  <a:pt x="5001318" y="1057428"/>
                  <a:pt x="4995734" y="1056767"/>
                  <a:pt x="4960189" y="1068615"/>
                </a:cubicBezTo>
                <a:cubicBezTo>
                  <a:pt x="4951563" y="1074366"/>
                  <a:pt x="4943784" y="1081657"/>
                  <a:pt x="4934310" y="1085868"/>
                </a:cubicBezTo>
                <a:cubicBezTo>
                  <a:pt x="4917691" y="1093254"/>
                  <a:pt x="4882551" y="1103121"/>
                  <a:pt x="4882551" y="1103121"/>
                </a:cubicBezTo>
                <a:cubicBezTo>
                  <a:pt x="4799995" y="1185677"/>
                  <a:pt x="4905698" y="1087690"/>
                  <a:pt x="4830793" y="1137627"/>
                </a:cubicBezTo>
                <a:cubicBezTo>
                  <a:pt x="4820642" y="1144394"/>
                  <a:pt x="4816062" y="1158551"/>
                  <a:pt x="4804914" y="1163506"/>
                </a:cubicBezTo>
                <a:cubicBezTo>
                  <a:pt x="4788931" y="1170610"/>
                  <a:pt x="4770408" y="1169257"/>
                  <a:pt x="4753155" y="1172132"/>
                </a:cubicBezTo>
                <a:cubicBezTo>
                  <a:pt x="4695297" y="1191418"/>
                  <a:pt x="4717663" y="1181252"/>
                  <a:pt x="4684144" y="1198011"/>
                </a:cubicBezTo>
                <a:lnTo>
                  <a:pt x="4019910" y="1206638"/>
                </a:lnTo>
                <a:cubicBezTo>
                  <a:pt x="3999782" y="1192261"/>
                  <a:pt x="3980736" y="1176233"/>
                  <a:pt x="3959525" y="1163506"/>
                </a:cubicBezTo>
                <a:cubicBezTo>
                  <a:pt x="3951728" y="1158828"/>
                  <a:pt x="3940746" y="1160559"/>
                  <a:pt x="3933646" y="1154879"/>
                </a:cubicBezTo>
                <a:cubicBezTo>
                  <a:pt x="3877907" y="1110287"/>
                  <a:pt x="3955559" y="1142055"/>
                  <a:pt x="3890514" y="1120374"/>
                </a:cubicBezTo>
                <a:cubicBezTo>
                  <a:pt x="3847972" y="1126451"/>
                  <a:pt x="3832606" y="1126532"/>
                  <a:pt x="3795623" y="1137627"/>
                </a:cubicBezTo>
                <a:cubicBezTo>
                  <a:pt x="3778204" y="1142853"/>
                  <a:pt x="3743864" y="1154879"/>
                  <a:pt x="3743864" y="1154879"/>
                </a:cubicBezTo>
                <a:cubicBezTo>
                  <a:pt x="3735238" y="1160630"/>
                  <a:pt x="3728273" y="1170846"/>
                  <a:pt x="3717985" y="1172132"/>
                </a:cubicBezTo>
                <a:cubicBezTo>
                  <a:pt x="3703436" y="1173951"/>
                  <a:pt x="3688581" y="1168654"/>
                  <a:pt x="3674853" y="1163506"/>
                </a:cubicBezTo>
                <a:cubicBezTo>
                  <a:pt x="3624591" y="1144658"/>
                  <a:pt x="3665441" y="1146253"/>
                  <a:pt x="3640347" y="1146253"/>
                </a:cubicBezTo>
                <a:lnTo>
                  <a:pt x="2656936" y="904713"/>
                </a:lnTo>
                <a:cubicBezTo>
                  <a:pt x="2631057" y="910464"/>
                  <a:pt x="2605717" y="919764"/>
                  <a:pt x="2579298" y="921966"/>
                </a:cubicBezTo>
                <a:cubicBezTo>
                  <a:pt x="2551948" y="924245"/>
                  <a:pt x="2546294" y="899963"/>
                  <a:pt x="2527540" y="887460"/>
                </a:cubicBezTo>
                <a:cubicBezTo>
                  <a:pt x="2519974" y="882416"/>
                  <a:pt x="2510287" y="881709"/>
                  <a:pt x="2501661" y="878834"/>
                </a:cubicBezTo>
                <a:cubicBezTo>
                  <a:pt x="2493034" y="870208"/>
                  <a:pt x="2486445" y="858880"/>
                  <a:pt x="2475781" y="852955"/>
                </a:cubicBezTo>
                <a:cubicBezTo>
                  <a:pt x="2459884" y="844123"/>
                  <a:pt x="2424023" y="835702"/>
                  <a:pt x="2424023" y="835702"/>
                </a:cubicBezTo>
                <a:cubicBezTo>
                  <a:pt x="2415397" y="829951"/>
                  <a:pt x="2405475" y="825780"/>
                  <a:pt x="2398144" y="818449"/>
                </a:cubicBezTo>
                <a:cubicBezTo>
                  <a:pt x="2390813" y="811118"/>
                  <a:pt x="2387112" y="800864"/>
                  <a:pt x="2380891" y="792570"/>
                </a:cubicBezTo>
                <a:cubicBezTo>
                  <a:pt x="2378451" y="789317"/>
                  <a:pt x="2375140" y="786819"/>
                  <a:pt x="2372264" y="783943"/>
                </a:cubicBezTo>
                <a:lnTo>
                  <a:pt x="1259457" y="343996"/>
                </a:lnTo>
                <a:cubicBezTo>
                  <a:pt x="1236598" y="321137"/>
                  <a:pt x="1212604" y="290378"/>
                  <a:pt x="1181819" y="274985"/>
                </a:cubicBezTo>
                <a:cubicBezTo>
                  <a:pt x="1173686" y="270919"/>
                  <a:pt x="1164566" y="269234"/>
                  <a:pt x="1155940" y="266359"/>
                </a:cubicBezTo>
                <a:cubicBezTo>
                  <a:pt x="1153065" y="257732"/>
                  <a:pt x="1153744" y="246909"/>
                  <a:pt x="1147314" y="240479"/>
                </a:cubicBezTo>
                <a:cubicBezTo>
                  <a:pt x="1140884" y="234049"/>
                  <a:pt x="1129567" y="235920"/>
                  <a:pt x="1121434" y="231853"/>
                </a:cubicBezTo>
                <a:cubicBezTo>
                  <a:pt x="1033977" y="188125"/>
                  <a:pt x="1212682" y="225696"/>
                  <a:pt x="966159" y="205974"/>
                </a:cubicBezTo>
                <a:cubicBezTo>
                  <a:pt x="937353" y="203669"/>
                  <a:pt x="908650" y="200223"/>
                  <a:pt x="879895" y="197347"/>
                </a:cubicBezTo>
                <a:lnTo>
                  <a:pt x="802257" y="171468"/>
                </a:lnTo>
                <a:lnTo>
                  <a:pt x="776378" y="162842"/>
                </a:lnTo>
                <a:cubicBezTo>
                  <a:pt x="767751" y="157091"/>
                  <a:pt x="760334" y="148868"/>
                  <a:pt x="750498" y="145589"/>
                </a:cubicBezTo>
                <a:cubicBezTo>
                  <a:pt x="727561" y="137943"/>
                  <a:pt x="621430" y="129231"/>
                  <a:pt x="612476" y="128336"/>
                </a:cubicBezTo>
                <a:cubicBezTo>
                  <a:pt x="603850" y="122585"/>
                  <a:pt x="595870" y="115719"/>
                  <a:pt x="586597" y="111083"/>
                </a:cubicBezTo>
                <a:cubicBezTo>
                  <a:pt x="562510" y="99040"/>
                  <a:pt x="522578" y="97008"/>
                  <a:pt x="500332" y="93830"/>
                </a:cubicBezTo>
                <a:lnTo>
                  <a:pt x="422695" y="67951"/>
                </a:lnTo>
                <a:lnTo>
                  <a:pt x="396815" y="59325"/>
                </a:lnTo>
                <a:cubicBezTo>
                  <a:pt x="329944" y="63504"/>
                  <a:pt x="249738" y="76471"/>
                  <a:pt x="181155" y="59325"/>
                </a:cubicBezTo>
                <a:cubicBezTo>
                  <a:pt x="171097" y="56811"/>
                  <a:pt x="164549" y="46709"/>
                  <a:pt x="155276" y="42072"/>
                </a:cubicBezTo>
                <a:cubicBezTo>
                  <a:pt x="147143" y="38005"/>
                  <a:pt x="137530" y="37511"/>
                  <a:pt x="129397" y="33445"/>
                </a:cubicBezTo>
                <a:cubicBezTo>
                  <a:pt x="62506" y="0"/>
                  <a:pt x="142685" y="29250"/>
                  <a:pt x="77638" y="7566"/>
                </a:cubicBezTo>
                <a:cubicBezTo>
                  <a:pt x="69012" y="10442"/>
                  <a:pt x="58859" y="10513"/>
                  <a:pt x="51759" y="16193"/>
                </a:cubicBezTo>
                <a:cubicBezTo>
                  <a:pt x="14053" y="46358"/>
                  <a:pt x="37808" y="113642"/>
                  <a:pt x="43132" y="145589"/>
                </a:cubicBezTo>
                <a:cubicBezTo>
                  <a:pt x="46122" y="163528"/>
                  <a:pt x="60385" y="197347"/>
                  <a:pt x="60385" y="197347"/>
                </a:cubicBezTo>
                <a:cubicBezTo>
                  <a:pt x="57510" y="228977"/>
                  <a:pt x="60484" y="261699"/>
                  <a:pt x="51759" y="292238"/>
                </a:cubicBezTo>
                <a:cubicBezTo>
                  <a:pt x="48408" y="303968"/>
                  <a:pt x="33690" y="308745"/>
                  <a:pt x="25880" y="318117"/>
                </a:cubicBezTo>
                <a:cubicBezTo>
                  <a:pt x="7299" y="340414"/>
                  <a:pt x="8646" y="343938"/>
                  <a:pt x="0" y="369876"/>
                </a:cubicBezTo>
                <a:cubicBezTo>
                  <a:pt x="2876" y="381378"/>
                  <a:pt x="2051" y="394517"/>
                  <a:pt x="8627" y="404381"/>
                </a:cubicBezTo>
                <a:cubicBezTo>
                  <a:pt x="36898" y="446787"/>
                  <a:pt x="34506" y="404733"/>
                  <a:pt x="34506" y="430260"/>
                </a:cubicBezTo>
                <a:lnTo>
                  <a:pt x="267419" y="654547"/>
                </a:lnTo>
                <a:cubicBezTo>
                  <a:pt x="296174" y="674675"/>
                  <a:pt x="328863" y="690113"/>
                  <a:pt x="353683" y="714932"/>
                </a:cubicBezTo>
                <a:cubicBezTo>
                  <a:pt x="362310" y="723558"/>
                  <a:pt x="369412" y="734044"/>
                  <a:pt x="379563" y="740811"/>
                </a:cubicBezTo>
                <a:cubicBezTo>
                  <a:pt x="408170" y="759882"/>
                  <a:pt x="405442" y="737330"/>
                  <a:pt x="405442" y="758064"/>
                </a:cubicBezTo>
                <a:lnTo>
                  <a:pt x="767751" y="1172132"/>
                </a:lnTo>
                <a:lnTo>
                  <a:pt x="931653" y="1292902"/>
                </a:lnTo>
                <a:lnTo>
                  <a:pt x="1483744" y="1836366"/>
                </a:lnTo>
                <a:cubicBezTo>
                  <a:pt x="1503872" y="1850743"/>
                  <a:pt x="1525641" y="1863064"/>
                  <a:pt x="1544129" y="1879498"/>
                </a:cubicBezTo>
                <a:cubicBezTo>
                  <a:pt x="1569345" y="1901913"/>
                  <a:pt x="1555541" y="1905216"/>
                  <a:pt x="1570008" y="1931257"/>
                </a:cubicBezTo>
                <a:cubicBezTo>
                  <a:pt x="1595803" y="1977688"/>
                  <a:pt x="1598958" y="1977459"/>
                  <a:pt x="1630393" y="2008894"/>
                </a:cubicBezTo>
                <a:lnTo>
                  <a:pt x="1656272" y="2086532"/>
                </a:lnTo>
                <a:cubicBezTo>
                  <a:pt x="1660338" y="2098732"/>
                  <a:pt x="1667774" y="2109536"/>
                  <a:pt x="1673525" y="2121038"/>
                </a:cubicBezTo>
                <a:cubicBezTo>
                  <a:pt x="1678347" y="2140328"/>
                  <a:pt x="1691003" y="2194700"/>
                  <a:pt x="1699404" y="2207302"/>
                </a:cubicBezTo>
                <a:cubicBezTo>
                  <a:pt x="1705155" y="2215928"/>
                  <a:pt x="1709326" y="2225850"/>
                  <a:pt x="1716657" y="2233181"/>
                </a:cubicBezTo>
                <a:cubicBezTo>
                  <a:pt x="1723988" y="2240512"/>
                  <a:pt x="1734571" y="2243797"/>
                  <a:pt x="1742536" y="2250434"/>
                </a:cubicBezTo>
                <a:cubicBezTo>
                  <a:pt x="1751908" y="2258244"/>
                  <a:pt x="1759789" y="2267687"/>
                  <a:pt x="1768415" y="2276313"/>
                </a:cubicBezTo>
                <a:cubicBezTo>
                  <a:pt x="1781589" y="2315832"/>
                  <a:pt x="1777042" y="2293100"/>
                  <a:pt x="1777042" y="2345325"/>
                </a:cubicBezTo>
                <a:lnTo>
                  <a:pt x="2432649" y="2949174"/>
                </a:lnTo>
                <a:lnTo>
                  <a:pt x="2872597" y="3216593"/>
                </a:lnTo>
                <a:lnTo>
                  <a:pt x="3381555" y="3415000"/>
                </a:lnTo>
                <a:lnTo>
                  <a:pt x="3709359" y="3509891"/>
                </a:lnTo>
                <a:lnTo>
                  <a:pt x="4201064" y="3535770"/>
                </a:lnTo>
                <a:lnTo>
                  <a:pt x="4770408" y="3492638"/>
                </a:lnTo>
                <a:lnTo>
                  <a:pt x="4899804" y="3363242"/>
                </a:lnTo>
                <a:lnTo>
                  <a:pt x="5512280" y="3207966"/>
                </a:lnTo>
                <a:lnTo>
                  <a:pt x="5874589" y="3156208"/>
                </a:lnTo>
                <a:lnTo>
                  <a:pt x="6262778" y="3207966"/>
                </a:lnTo>
                <a:lnTo>
                  <a:pt x="6659593" y="3225219"/>
                </a:lnTo>
                <a:lnTo>
                  <a:pt x="6970144" y="3095823"/>
                </a:lnTo>
                <a:lnTo>
                  <a:pt x="7116793" y="2880162"/>
                </a:lnTo>
                <a:lnTo>
                  <a:pt x="7116793" y="119710"/>
                </a:lnTo>
                <a:close/>
              </a:path>
            </a:pathLst>
          </a:custGeom>
          <a:solidFill>
            <a:srgbClr val="4F81BD">
              <a:alpha val="25098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1673525"/>
            <a:ext cx="3433313" cy="2846717"/>
          </a:xfrm>
          <a:custGeom>
            <a:avLst/>
            <a:gdLst>
              <a:gd name="connsiteX0" fmla="*/ 34506 w 3433313"/>
              <a:gd name="connsiteY0" fmla="*/ 0 h 2846717"/>
              <a:gd name="connsiteX1" fmla="*/ 655608 w 3433313"/>
              <a:gd name="connsiteY1" fmla="*/ 207033 h 2846717"/>
              <a:gd name="connsiteX2" fmla="*/ 854015 w 3433313"/>
              <a:gd name="connsiteY2" fmla="*/ 293298 h 2846717"/>
              <a:gd name="connsiteX3" fmla="*/ 948906 w 3433313"/>
              <a:gd name="connsiteY3" fmla="*/ 396815 h 2846717"/>
              <a:gd name="connsiteX4" fmla="*/ 1035170 w 3433313"/>
              <a:gd name="connsiteY4" fmla="*/ 508958 h 2846717"/>
              <a:gd name="connsiteX5" fmla="*/ 1130060 w 3433313"/>
              <a:gd name="connsiteY5" fmla="*/ 664233 h 2846717"/>
              <a:gd name="connsiteX6" fmla="*/ 1293962 w 3433313"/>
              <a:gd name="connsiteY6" fmla="*/ 759124 h 2846717"/>
              <a:gd name="connsiteX7" fmla="*/ 1397479 w 3433313"/>
              <a:gd name="connsiteY7" fmla="*/ 836762 h 2846717"/>
              <a:gd name="connsiteX8" fmla="*/ 1733909 w 3433313"/>
              <a:gd name="connsiteY8" fmla="*/ 1276709 h 2846717"/>
              <a:gd name="connsiteX9" fmla="*/ 1854679 w 3433313"/>
              <a:gd name="connsiteY9" fmla="*/ 1397479 h 2846717"/>
              <a:gd name="connsiteX10" fmla="*/ 2113472 w 3433313"/>
              <a:gd name="connsiteY10" fmla="*/ 1570007 h 2846717"/>
              <a:gd name="connsiteX11" fmla="*/ 2475781 w 3433313"/>
              <a:gd name="connsiteY11" fmla="*/ 1854679 h 2846717"/>
              <a:gd name="connsiteX12" fmla="*/ 2665562 w 3433313"/>
              <a:gd name="connsiteY12" fmla="*/ 2027207 h 2846717"/>
              <a:gd name="connsiteX13" fmla="*/ 3321170 w 3433313"/>
              <a:gd name="connsiteY13" fmla="*/ 2717320 h 2846717"/>
              <a:gd name="connsiteX14" fmla="*/ 3433313 w 3433313"/>
              <a:gd name="connsiteY14" fmla="*/ 2846717 h 2846717"/>
              <a:gd name="connsiteX15" fmla="*/ 3148642 w 3433313"/>
              <a:gd name="connsiteY15" fmla="*/ 2829464 h 2846717"/>
              <a:gd name="connsiteX16" fmla="*/ 2993366 w 3433313"/>
              <a:gd name="connsiteY16" fmla="*/ 2794958 h 2846717"/>
              <a:gd name="connsiteX17" fmla="*/ 2001328 w 3433313"/>
              <a:gd name="connsiteY17" fmla="*/ 2268747 h 2846717"/>
              <a:gd name="connsiteX18" fmla="*/ 1794294 w 3433313"/>
              <a:gd name="connsiteY18" fmla="*/ 1664898 h 2846717"/>
              <a:gd name="connsiteX19" fmla="*/ 1492370 w 3433313"/>
              <a:gd name="connsiteY19" fmla="*/ 1414732 h 2846717"/>
              <a:gd name="connsiteX20" fmla="*/ 1345721 w 3433313"/>
              <a:gd name="connsiteY20" fmla="*/ 1086928 h 2846717"/>
              <a:gd name="connsiteX21" fmla="*/ 1130060 w 3433313"/>
              <a:gd name="connsiteY21" fmla="*/ 871267 h 2846717"/>
              <a:gd name="connsiteX22" fmla="*/ 888521 w 3433313"/>
              <a:gd name="connsiteY22" fmla="*/ 785003 h 2846717"/>
              <a:gd name="connsiteX23" fmla="*/ 715992 w 3433313"/>
              <a:gd name="connsiteY23" fmla="*/ 802256 h 2846717"/>
              <a:gd name="connsiteX24" fmla="*/ 534838 w 3433313"/>
              <a:gd name="connsiteY24" fmla="*/ 879894 h 2846717"/>
              <a:gd name="connsiteX25" fmla="*/ 379562 w 3433313"/>
              <a:gd name="connsiteY25" fmla="*/ 966158 h 2846717"/>
              <a:gd name="connsiteX26" fmla="*/ 258792 w 3433313"/>
              <a:gd name="connsiteY26" fmla="*/ 1250830 h 2846717"/>
              <a:gd name="connsiteX27" fmla="*/ 163902 w 3433313"/>
              <a:gd name="connsiteY27" fmla="*/ 1440611 h 2846717"/>
              <a:gd name="connsiteX28" fmla="*/ 0 w 3433313"/>
              <a:gd name="connsiteY28" fmla="*/ 1380226 h 2846717"/>
              <a:gd name="connsiteX29" fmla="*/ 34506 w 3433313"/>
              <a:gd name="connsiteY29" fmla="*/ 0 h 284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433313" h="2846717">
                <a:moveTo>
                  <a:pt x="34506" y="0"/>
                </a:moveTo>
                <a:lnTo>
                  <a:pt x="655608" y="207033"/>
                </a:lnTo>
                <a:lnTo>
                  <a:pt x="854015" y="293298"/>
                </a:lnTo>
                <a:lnTo>
                  <a:pt x="948906" y="396815"/>
                </a:lnTo>
                <a:lnTo>
                  <a:pt x="1035170" y="508958"/>
                </a:lnTo>
                <a:lnTo>
                  <a:pt x="1130060" y="664233"/>
                </a:lnTo>
                <a:lnTo>
                  <a:pt x="1293962" y="759124"/>
                </a:lnTo>
                <a:lnTo>
                  <a:pt x="1397479" y="836762"/>
                </a:lnTo>
                <a:lnTo>
                  <a:pt x="1733909" y="1276709"/>
                </a:lnTo>
                <a:lnTo>
                  <a:pt x="1854679" y="1397479"/>
                </a:lnTo>
                <a:lnTo>
                  <a:pt x="2113472" y="1570007"/>
                </a:lnTo>
                <a:lnTo>
                  <a:pt x="2475781" y="1854679"/>
                </a:lnTo>
                <a:lnTo>
                  <a:pt x="2665562" y="2027207"/>
                </a:lnTo>
                <a:lnTo>
                  <a:pt x="3321170" y="2717320"/>
                </a:lnTo>
                <a:lnTo>
                  <a:pt x="3433313" y="2846717"/>
                </a:lnTo>
                <a:lnTo>
                  <a:pt x="3148642" y="2829464"/>
                </a:lnTo>
                <a:lnTo>
                  <a:pt x="2993366" y="2794958"/>
                </a:lnTo>
                <a:lnTo>
                  <a:pt x="2001328" y="2268747"/>
                </a:lnTo>
                <a:lnTo>
                  <a:pt x="1794294" y="1664898"/>
                </a:lnTo>
                <a:lnTo>
                  <a:pt x="1492370" y="1414732"/>
                </a:lnTo>
                <a:lnTo>
                  <a:pt x="1345721" y="1086928"/>
                </a:lnTo>
                <a:lnTo>
                  <a:pt x="1130060" y="871267"/>
                </a:lnTo>
                <a:lnTo>
                  <a:pt x="888521" y="785003"/>
                </a:lnTo>
                <a:lnTo>
                  <a:pt x="715992" y="802256"/>
                </a:lnTo>
                <a:lnTo>
                  <a:pt x="534838" y="879894"/>
                </a:lnTo>
                <a:lnTo>
                  <a:pt x="379562" y="966158"/>
                </a:lnTo>
                <a:lnTo>
                  <a:pt x="258792" y="1250830"/>
                </a:lnTo>
                <a:lnTo>
                  <a:pt x="163902" y="1440611"/>
                </a:lnTo>
                <a:lnTo>
                  <a:pt x="0" y="1380226"/>
                </a:lnTo>
                <a:cubicBezTo>
                  <a:pt x="2875" y="917275"/>
                  <a:pt x="5751" y="454324"/>
                  <a:pt x="34506" y="0"/>
                </a:cubicBezTo>
                <a:close/>
              </a:path>
            </a:pathLst>
          </a:custGeom>
          <a:solidFill>
            <a:srgbClr val="4F81BD">
              <a:alpha val="25098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85072" y="4572000"/>
            <a:ext cx="2329132" cy="1544128"/>
          </a:xfrm>
          <a:custGeom>
            <a:avLst/>
            <a:gdLst>
              <a:gd name="connsiteX0" fmla="*/ 0 w 2329132"/>
              <a:gd name="connsiteY0" fmla="*/ 0 h 1544128"/>
              <a:gd name="connsiteX1" fmla="*/ 560717 w 2329132"/>
              <a:gd name="connsiteY1" fmla="*/ 621102 h 1544128"/>
              <a:gd name="connsiteX2" fmla="*/ 1199071 w 2329132"/>
              <a:gd name="connsiteY2" fmla="*/ 1017917 h 1544128"/>
              <a:gd name="connsiteX3" fmla="*/ 1837426 w 2329132"/>
              <a:gd name="connsiteY3" fmla="*/ 1380226 h 1544128"/>
              <a:gd name="connsiteX4" fmla="*/ 2329132 w 2329132"/>
              <a:gd name="connsiteY4" fmla="*/ 1544128 h 1544128"/>
              <a:gd name="connsiteX5" fmla="*/ 1880558 w 2329132"/>
              <a:gd name="connsiteY5" fmla="*/ 1388853 h 154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132" h="1544128">
                <a:moveTo>
                  <a:pt x="0" y="0"/>
                </a:moveTo>
                <a:lnTo>
                  <a:pt x="560717" y="621102"/>
                </a:lnTo>
                <a:lnTo>
                  <a:pt x="1199071" y="1017917"/>
                </a:lnTo>
                <a:lnTo>
                  <a:pt x="1837426" y="1380226"/>
                </a:lnTo>
                <a:lnTo>
                  <a:pt x="2329132" y="1544128"/>
                </a:lnTo>
                <a:lnTo>
                  <a:pt x="1880558" y="138885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476445" y="4537494"/>
            <a:ext cx="552091" cy="638355"/>
          </a:xfrm>
          <a:custGeom>
            <a:avLst/>
            <a:gdLst>
              <a:gd name="connsiteX0" fmla="*/ 0 w 552091"/>
              <a:gd name="connsiteY0" fmla="*/ 0 h 638355"/>
              <a:gd name="connsiteX1" fmla="*/ 552091 w 552091"/>
              <a:gd name="connsiteY1" fmla="*/ 638355 h 63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2091" h="638355">
                <a:moveTo>
                  <a:pt x="0" y="0"/>
                </a:moveTo>
                <a:lnTo>
                  <a:pt x="552091" y="63835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50566" y="4520242"/>
            <a:ext cx="4045789" cy="2130724"/>
          </a:xfrm>
          <a:custGeom>
            <a:avLst/>
            <a:gdLst>
              <a:gd name="connsiteX0" fmla="*/ 25879 w 4045789"/>
              <a:gd name="connsiteY0" fmla="*/ 0 h 2130724"/>
              <a:gd name="connsiteX1" fmla="*/ 595223 w 4045789"/>
              <a:gd name="connsiteY1" fmla="*/ 655607 h 2130724"/>
              <a:gd name="connsiteX2" fmla="*/ 1854679 w 4045789"/>
              <a:gd name="connsiteY2" fmla="*/ 1431984 h 2130724"/>
              <a:gd name="connsiteX3" fmla="*/ 2216989 w 4045789"/>
              <a:gd name="connsiteY3" fmla="*/ 1500996 h 2130724"/>
              <a:gd name="connsiteX4" fmla="*/ 2907102 w 4045789"/>
              <a:gd name="connsiteY4" fmla="*/ 1475116 h 2130724"/>
              <a:gd name="connsiteX5" fmla="*/ 3364302 w 4045789"/>
              <a:gd name="connsiteY5" fmla="*/ 1371600 h 2130724"/>
              <a:gd name="connsiteX6" fmla="*/ 3804249 w 4045789"/>
              <a:gd name="connsiteY6" fmla="*/ 1259456 h 2130724"/>
              <a:gd name="connsiteX7" fmla="*/ 4045789 w 4045789"/>
              <a:gd name="connsiteY7" fmla="*/ 1656271 h 2130724"/>
              <a:gd name="connsiteX8" fmla="*/ 3700732 w 4045789"/>
              <a:gd name="connsiteY8" fmla="*/ 2113471 h 2130724"/>
              <a:gd name="connsiteX9" fmla="*/ 2320506 w 4045789"/>
              <a:gd name="connsiteY9" fmla="*/ 2130724 h 2130724"/>
              <a:gd name="connsiteX10" fmla="*/ 2061713 w 4045789"/>
              <a:gd name="connsiteY10" fmla="*/ 1690777 h 2130724"/>
              <a:gd name="connsiteX11" fmla="*/ 1846053 w 4045789"/>
              <a:gd name="connsiteY11" fmla="*/ 1595886 h 2130724"/>
              <a:gd name="connsiteX12" fmla="*/ 1759789 w 4045789"/>
              <a:gd name="connsiteY12" fmla="*/ 1656271 h 2130724"/>
              <a:gd name="connsiteX13" fmla="*/ 1509623 w 4045789"/>
              <a:gd name="connsiteY13" fmla="*/ 1906437 h 2130724"/>
              <a:gd name="connsiteX14" fmla="*/ 1345721 w 4045789"/>
              <a:gd name="connsiteY14" fmla="*/ 1509622 h 2130724"/>
              <a:gd name="connsiteX15" fmla="*/ 1285336 w 4045789"/>
              <a:gd name="connsiteY15" fmla="*/ 1155939 h 2130724"/>
              <a:gd name="connsiteX16" fmla="*/ 1181819 w 4045789"/>
              <a:gd name="connsiteY16" fmla="*/ 1086928 h 2130724"/>
              <a:gd name="connsiteX17" fmla="*/ 1052423 w 4045789"/>
              <a:gd name="connsiteY17" fmla="*/ 1035169 h 2130724"/>
              <a:gd name="connsiteX18" fmla="*/ 439947 w 4045789"/>
              <a:gd name="connsiteY18" fmla="*/ 586596 h 2130724"/>
              <a:gd name="connsiteX19" fmla="*/ 345057 w 4045789"/>
              <a:gd name="connsiteY19" fmla="*/ 552090 h 2130724"/>
              <a:gd name="connsiteX20" fmla="*/ 189781 w 4045789"/>
              <a:gd name="connsiteY20" fmla="*/ 388188 h 2130724"/>
              <a:gd name="connsiteX21" fmla="*/ 172528 w 4045789"/>
              <a:gd name="connsiteY21" fmla="*/ 250166 h 2130724"/>
              <a:gd name="connsiteX22" fmla="*/ 86264 w 4045789"/>
              <a:gd name="connsiteY22" fmla="*/ 146649 h 2130724"/>
              <a:gd name="connsiteX23" fmla="*/ 0 w 4045789"/>
              <a:gd name="connsiteY23" fmla="*/ 43132 h 2130724"/>
              <a:gd name="connsiteX24" fmla="*/ 25879 w 4045789"/>
              <a:gd name="connsiteY24" fmla="*/ 0 h 213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45789" h="2130724">
                <a:moveTo>
                  <a:pt x="25879" y="0"/>
                </a:moveTo>
                <a:lnTo>
                  <a:pt x="595223" y="655607"/>
                </a:lnTo>
                <a:lnTo>
                  <a:pt x="1854679" y="1431984"/>
                </a:lnTo>
                <a:lnTo>
                  <a:pt x="2216989" y="1500996"/>
                </a:lnTo>
                <a:lnTo>
                  <a:pt x="2907102" y="1475116"/>
                </a:lnTo>
                <a:lnTo>
                  <a:pt x="3364302" y="1371600"/>
                </a:lnTo>
                <a:lnTo>
                  <a:pt x="3804249" y="1259456"/>
                </a:lnTo>
                <a:lnTo>
                  <a:pt x="4045789" y="1656271"/>
                </a:lnTo>
                <a:lnTo>
                  <a:pt x="3700732" y="2113471"/>
                </a:lnTo>
                <a:lnTo>
                  <a:pt x="2320506" y="2130724"/>
                </a:lnTo>
                <a:lnTo>
                  <a:pt x="2061713" y="1690777"/>
                </a:lnTo>
                <a:lnTo>
                  <a:pt x="1846053" y="1595886"/>
                </a:lnTo>
                <a:lnTo>
                  <a:pt x="1759789" y="1656271"/>
                </a:lnTo>
                <a:lnTo>
                  <a:pt x="1509623" y="1906437"/>
                </a:lnTo>
                <a:lnTo>
                  <a:pt x="1345721" y="1509622"/>
                </a:lnTo>
                <a:lnTo>
                  <a:pt x="1285336" y="1155939"/>
                </a:lnTo>
                <a:lnTo>
                  <a:pt x="1181819" y="1086928"/>
                </a:lnTo>
                <a:lnTo>
                  <a:pt x="1052423" y="1035169"/>
                </a:lnTo>
                <a:lnTo>
                  <a:pt x="439947" y="586596"/>
                </a:lnTo>
                <a:lnTo>
                  <a:pt x="345057" y="552090"/>
                </a:lnTo>
                <a:lnTo>
                  <a:pt x="189781" y="388188"/>
                </a:lnTo>
                <a:lnTo>
                  <a:pt x="172528" y="250166"/>
                </a:lnTo>
                <a:lnTo>
                  <a:pt x="86264" y="146649"/>
                </a:lnTo>
                <a:lnTo>
                  <a:pt x="0" y="43132"/>
                </a:lnTo>
                <a:lnTo>
                  <a:pt x="25879" y="0"/>
                </a:lnTo>
                <a:close/>
              </a:path>
            </a:pathLst>
          </a:custGeom>
          <a:solidFill>
            <a:srgbClr val="4F81BD">
              <a:alpha val="25098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71550" y="1162050"/>
            <a:ext cx="7315200" cy="1514475"/>
          </a:xfrm>
          <a:custGeom>
            <a:avLst/>
            <a:gdLst>
              <a:gd name="connsiteX0" fmla="*/ 0 w 7315200"/>
              <a:gd name="connsiteY0" fmla="*/ 19050 h 1514475"/>
              <a:gd name="connsiteX1" fmla="*/ 133350 w 7315200"/>
              <a:gd name="connsiteY1" fmla="*/ 104775 h 1514475"/>
              <a:gd name="connsiteX2" fmla="*/ 295275 w 7315200"/>
              <a:gd name="connsiteY2" fmla="*/ 66675 h 1514475"/>
              <a:gd name="connsiteX3" fmla="*/ 495300 w 7315200"/>
              <a:gd name="connsiteY3" fmla="*/ 142875 h 1514475"/>
              <a:gd name="connsiteX4" fmla="*/ 552450 w 7315200"/>
              <a:gd name="connsiteY4" fmla="*/ 247650 h 1514475"/>
              <a:gd name="connsiteX5" fmla="*/ 885825 w 7315200"/>
              <a:gd name="connsiteY5" fmla="*/ 323850 h 1514475"/>
              <a:gd name="connsiteX6" fmla="*/ 1200150 w 7315200"/>
              <a:gd name="connsiteY6" fmla="*/ 257175 h 1514475"/>
              <a:gd name="connsiteX7" fmla="*/ 1695450 w 7315200"/>
              <a:gd name="connsiteY7" fmla="*/ 390525 h 1514475"/>
              <a:gd name="connsiteX8" fmla="*/ 2400300 w 7315200"/>
              <a:gd name="connsiteY8" fmla="*/ 628650 h 1514475"/>
              <a:gd name="connsiteX9" fmla="*/ 2638425 w 7315200"/>
              <a:gd name="connsiteY9" fmla="*/ 666750 h 1514475"/>
              <a:gd name="connsiteX10" fmla="*/ 2619375 w 7315200"/>
              <a:gd name="connsiteY10" fmla="*/ 733425 h 1514475"/>
              <a:gd name="connsiteX11" fmla="*/ 2600325 w 7315200"/>
              <a:gd name="connsiteY11" fmla="*/ 771525 h 1514475"/>
              <a:gd name="connsiteX12" fmla="*/ 2638425 w 7315200"/>
              <a:gd name="connsiteY12" fmla="*/ 828675 h 1514475"/>
              <a:gd name="connsiteX13" fmla="*/ 2600325 w 7315200"/>
              <a:gd name="connsiteY13" fmla="*/ 914400 h 1514475"/>
              <a:gd name="connsiteX14" fmla="*/ 2809875 w 7315200"/>
              <a:gd name="connsiteY14" fmla="*/ 790575 h 1514475"/>
              <a:gd name="connsiteX15" fmla="*/ 3162300 w 7315200"/>
              <a:gd name="connsiteY15" fmla="*/ 1000125 h 1514475"/>
              <a:gd name="connsiteX16" fmla="*/ 3200400 w 7315200"/>
              <a:gd name="connsiteY16" fmla="*/ 1038225 h 1514475"/>
              <a:gd name="connsiteX17" fmla="*/ 3238500 w 7315200"/>
              <a:gd name="connsiteY17" fmla="*/ 1076325 h 1514475"/>
              <a:gd name="connsiteX18" fmla="*/ 3486150 w 7315200"/>
              <a:gd name="connsiteY18" fmla="*/ 952500 h 1514475"/>
              <a:gd name="connsiteX19" fmla="*/ 3752850 w 7315200"/>
              <a:gd name="connsiteY19" fmla="*/ 1095375 h 1514475"/>
              <a:gd name="connsiteX20" fmla="*/ 3790950 w 7315200"/>
              <a:gd name="connsiteY20" fmla="*/ 1200150 h 1514475"/>
              <a:gd name="connsiteX21" fmla="*/ 3924300 w 7315200"/>
              <a:gd name="connsiteY21" fmla="*/ 1228725 h 1514475"/>
              <a:gd name="connsiteX22" fmla="*/ 4495800 w 7315200"/>
              <a:gd name="connsiteY22" fmla="*/ 1485900 h 1514475"/>
              <a:gd name="connsiteX23" fmla="*/ 4657725 w 7315200"/>
              <a:gd name="connsiteY23" fmla="*/ 1514475 h 1514475"/>
              <a:gd name="connsiteX24" fmla="*/ 4819650 w 7315200"/>
              <a:gd name="connsiteY24" fmla="*/ 1514475 h 1514475"/>
              <a:gd name="connsiteX25" fmla="*/ 5086350 w 7315200"/>
              <a:gd name="connsiteY25" fmla="*/ 1514475 h 1514475"/>
              <a:gd name="connsiteX26" fmla="*/ 5410200 w 7315200"/>
              <a:gd name="connsiteY26" fmla="*/ 1485900 h 1514475"/>
              <a:gd name="connsiteX27" fmla="*/ 5610225 w 7315200"/>
              <a:gd name="connsiteY27" fmla="*/ 1409700 h 1514475"/>
              <a:gd name="connsiteX28" fmla="*/ 5753100 w 7315200"/>
              <a:gd name="connsiteY28" fmla="*/ 1343025 h 1514475"/>
              <a:gd name="connsiteX29" fmla="*/ 5924550 w 7315200"/>
              <a:gd name="connsiteY29" fmla="*/ 1295400 h 1514475"/>
              <a:gd name="connsiteX30" fmla="*/ 6686550 w 7315200"/>
              <a:gd name="connsiteY30" fmla="*/ 714375 h 1514475"/>
              <a:gd name="connsiteX31" fmla="*/ 7010400 w 7315200"/>
              <a:gd name="connsiteY31" fmla="*/ 314325 h 1514475"/>
              <a:gd name="connsiteX32" fmla="*/ 7315200 w 7315200"/>
              <a:gd name="connsiteY32" fmla="*/ 9525 h 1514475"/>
              <a:gd name="connsiteX33" fmla="*/ 7134225 w 7315200"/>
              <a:gd name="connsiteY33" fmla="*/ 19050 h 1514475"/>
              <a:gd name="connsiteX34" fmla="*/ 6838950 w 7315200"/>
              <a:gd name="connsiteY34" fmla="*/ 457200 h 1514475"/>
              <a:gd name="connsiteX35" fmla="*/ 6638925 w 7315200"/>
              <a:gd name="connsiteY35" fmla="*/ 666750 h 1514475"/>
              <a:gd name="connsiteX36" fmla="*/ 6543675 w 7315200"/>
              <a:gd name="connsiteY36" fmla="*/ 704850 h 1514475"/>
              <a:gd name="connsiteX37" fmla="*/ 6419850 w 7315200"/>
              <a:gd name="connsiteY37" fmla="*/ 666750 h 1514475"/>
              <a:gd name="connsiteX38" fmla="*/ 6362700 w 7315200"/>
              <a:gd name="connsiteY38" fmla="*/ 685800 h 1514475"/>
              <a:gd name="connsiteX39" fmla="*/ 6191250 w 7315200"/>
              <a:gd name="connsiteY39" fmla="*/ 1019175 h 1514475"/>
              <a:gd name="connsiteX40" fmla="*/ 6067425 w 7315200"/>
              <a:gd name="connsiteY40" fmla="*/ 1162050 h 1514475"/>
              <a:gd name="connsiteX41" fmla="*/ 5829300 w 7315200"/>
              <a:gd name="connsiteY41" fmla="*/ 1200150 h 1514475"/>
              <a:gd name="connsiteX42" fmla="*/ 5324475 w 7315200"/>
              <a:gd name="connsiteY42" fmla="*/ 1114425 h 1514475"/>
              <a:gd name="connsiteX43" fmla="*/ 4610100 w 7315200"/>
              <a:gd name="connsiteY43" fmla="*/ 923925 h 1514475"/>
              <a:gd name="connsiteX44" fmla="*/ 4467225 w 7315200"/>
              <a:gd name="connsiteY44" fmla="*/ 904875 h 1514475"/>
              <a:gd name="connsiteX45" fmla="*/ 4286250 w 7315200"/>
              <a:gd name="connsiteY45" fmla="*/ 771525 h 1514475"/>
              <a:gd name="connsiteX46" fmla="*/ 3990975 w 7315200"/>
              <a:gd name="connsiteY46" fmla="*/ 523875 h 1514475"/>
              <a:gd name="connsiteX47" fmla="*/ 3829050 w 7315200"/>
              <a:gd name="connsiteY47" fmla="*/ 523875 h 1514475"/>
              <a:gd name="connsiteX48" fmla="*/ 3752850 w 7315200"/>
              <a:gd name="connsiteY48" fmla="*/ 485775 h 1514475"/>
              <a:gd name="connsiteX49" fmla="*/ 3724275 w 7315200"/>
              <a:gd name="connsiteY49" fmla="*/ 438150 h 1514475"/>
              <a:gd name="connsiteX50" fmla="*/ 3724275 w 7315200"/>
              <a:gd name="connsiteY50" fmla="*/ 257175 h 1514475"/>
              <a:gd name="connsiteX51" fmla="*/ 3533775 w 7315200"/>
              <a:gd name="connsiteY51" fmla="*/ 0 h 1514475"/>
              <a:gd name="connsiteX52" fmla="*/ 0 w 7315200"/>
              <a:gd name="connsiteY52" fmla="*/ 19050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315200" h="1514475">
                <a:moveTo>
                  <a:pt x="0" y="19050"/>
                </a:moveTo>
                <a:lnTo>
                  <a:pt x="133350" y="104775"/>
                </a:lnTo>
                <a:lnTo>
                  <a:pt x="295275" y="66675"/>
                </a:lnTo>
                <a:lnTo>
                  <a:pt x="495300" y="142875"/>
                </a:lnTo>
                <a:lnTo>
                  <a:pt x="552450" y="247650"/>
                </a:lnTo>
                <a:lnTo>
                  <a:pt x="885825" y="323850"/>
                </a:lnTo>
                <a:lnTo>
                  <a:pt x="1200150" y="257175"/>
                </a:lnTo>
                <a:lnTo>
                  <a:pt x="1695450" y="390525"/>
                </a:lnTo>
                <a:lnTo>
                  <a:pt x="2400300" y="628650"/>
                </a:lnTo>
                <a:lnTo>
                  <a:pt x="2638425" y="666750"/>
                </a:lnTo>
                <a:lnTo>
                  <a:pt x="2619375" y="733425"/>
                </a:lnTo>
                <a:lnTo>
                  <a:pt x="2600325" y="771525"/>
                </a:lnTo>
                <a:lnTo>
                  <a:pt x="2638425" y="828675"/>
                </a:lnTo>
                <a:lnTo>
                  <a:pt x="2600325" y="914400"/>
                </a:lnTo>
                <a:lnTo>
                  <a:pt x="2809875" y="790575"/>
                </a:lnTo>
                <a:lnTo>
                  <a:pt x="3162300" y="1000125"/>
                </a:lnTo>
                <a:lnTo>
                  <a:pt x="3200400" y="1038225"/>
                </a:lnTo>
                <a:lnTo>
                  <a:pt x="3238500" y="1076325"/>
                </a:lnTo>
                <a:lnTo>
                  <a:pt x="3486150" y="952500"/>
                </a:lnTo>
                <a:lnTo>
                  <a:pt x="3752850" y="1095375"/>
                </a:lnTo>
                <a:lnTo>
                  <a:pt x="3790950" y="1200150"/>
                </a:lnTo>
                <a:lnTo>
                  <a:pt x="3924300" y="1228725"/>
                </a:lnTo>
                <a:lnTo>
                  <a:pt x="4495800" y="1485900"/>
                </a:lnTo>
                <a:lnTo>
                  <a:pt x="4657725" y="1514475"/>
                </a:lnTo>
                <a:lnTo>
                  <a:pt x="4819650" y="1514475"/>
                </a:lnTo>
                <a:lnTo>
                  <a:pt x="5086350" y="1514475"/>
                </a:lnTo>
                <a:lnTo>
                  <a:pt x="5410200" y="1485900"/>
                </a:lnTo>
                <a:lnTo>
                  <a:pt x="5610225" y="1409700"/>
                </a:lnTo>
                <a:lnTo>
                  <a:pt x="5753100" y="1343025"/>
                </a:lnTo>
                <a:lnTo>
                  <a:pt x="5924550" y="1295400"/>
                </a:lnTo>
                <a:lnTo>
                  <a:pt x="6686550" y="714375"/>
                </a:lnTo>
                <a:lnTo>
                  <a:pt x="7010400" y="314325"/>
                </a:lnTo>
                <a:lnTo>
                  <a:pt x="7315200" y="9525"/>
                </a:lnTo>
                <a:lnTo>
                  <a:pt x="7134225" y="19050"/>
                </a:lnTo>
                <a:lnTo>
                  <a:pt x="6838950" y="457200"/>
                </a:lnTo>
                <a:lnTo>
                  <a:pt x="6638925" y="666750"/>
                </a:lnTo>
                <a:lnTo>
                  <a:pt x="6543675" y="704850"/>
                </a:lnTo>
                <a:lnTo>
                  <a:pt x="6419850" y="666750"/>
                </a:lnTo>
                <a:lnTo>
                  <a:pt x="6362700" y="685800"/>
                </a:lnTo>
                <a:lnTo>
                  <a:pt x="6191250" y="1019175"/>
                </a:lnTo>
                <a:lnTo>
                  <a:pt x="6067425" y="1162050"/>
                </a:lnTo>
                <a:lnTo>
                  <a:pt x="5829300" y="1200150"/>
                </a:lnTo>
                <a:lnTo>
                  <a:pt x="5324475" y="1114425"/>
                </a:lnTo>
                <a:lnTo>
                  <a:pt x="4610100" y="923925"/>
                </a:lnTo>
                <a:lnTo>
                  <a:pt x="4467225" y="904875"/>
                </a:lnTo>
                <a:lnTo>
                  <a:pt x="4286250" y="771525"/>
                </a:lnTo>
                <a:lnTo>
                  <a:pt x="3990975" y="523875"/>
                </a:lnTo>
                <a:lnTo>
                  <a:pt x="3829050" y="523875"/>
                </a:lnTo>
                <a:lnTo>
                  <a:pt x="3752850" y="485775"/>
                </a:lnTo>
                <a:lnTo>
                  <a:pt x="3724275" y="438150"/>
                </a:lnTo>
                <a:lnTo>
                  <a:pt x="3724275" y="257175"/>
                </a:lnTo>
                <a:lnTo>
                  <a:pt x="3533775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4F81BD">
              <a:alpha val="25098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591425" y="1152525"/>
            <a:ext cx="1552575" cy="1266825"/>
          </a:xfrm>
          <a:custGeom>
            <a:avLst/>
            <a:gdLst>
              <a:gd name="connsiteX0" fmla="*/ 971550 w 1552575"/>
              <a:gd name="connsiteY0" fmla="*/ 38100 h 1266825"/>
              <a:gd name="connsiteX1" fmla="*/ 228600 w 1552575"/>
              <a:gd name="connsiteY1" fmla="*/ 723900 h 1266825"/>
              <a:gd name="connsiteX2" fmla="*/ 219075 w 1552575"/>
              <a:gd name="connsiteY2" fmla="*/ 828675 h 1266825"/>
              <a:gd name="connsiteX3" fmla="*/ 219075 w 1552575"/>
              <a:gd name="connsiteY3" fmla="*/ 847725 h 1266825"/>
              <a:gd name="connsiteX4" fmla="*/ 190500 w 1552575"/>
              <a:gd name="connsiteY4" fmla="*/ 914400 h 1266825"/>
              <a:gd name="connsiteX5" fmla="*/ 85725 w 1552575"/>
              <a:gd name="connsiteY5" fmla="*/ 962025 h 1266825"/>
              <a:gd name="connsiteX6" fmla="*/ 38100 w 1552575"/>
              <a:gd name="connsiteY6" fmla="*/ 1038225 h 1266825"/>
              <a:gd name="connsiteX7" fmla="*/ 0 w 1552575"/>
              <a:gd name="connsiteY7" fmla="*/ 1114425 h 1266825"/>
              <a:gd name="connsiteX8" fmla="*/ 0 w 1552575"/>
              <a:gd name="connsiteY8" fmla="*/ 1181100 h 1266825"/>
              <a:gd name="connsiteX9" fmla="*/ 76200 w 1552575"/>
              <a:gd name="connsiteY9" fmla="*/ 1257300 h 1266825"/>
              <a:gd name="connsiteX10" fmla="*/ 228600 w 1552575"/>
              <a:gd name="connsiteY10" fmla="*/ 1266825 h 1266825"/>
              <a:gd name="connsiteX11" fmla="*/ 447675 w 1552575"/>
              <a:gd name="connsiteY11" fmla="*/ 1190625 h 1266825"/>
              <a:gd name="connsiteX12" fmla="*/ 581025 w 1552575"/>
              <a:gd name="connsiteY12" fmla="*/ 1066800 h 1266825"/>
              <a:gd name="connsiteX13" fmla="*/ 723900 w 1552575"/>
              <a:gd name="connsiteY13" fmla="*/ 1057275 h 1266825"/>
              <a:gd name="connsiteX14" fmla="*/ 885825 w 1552575"/>
              <a:gd name="connsiteY14" fmla="*/ 942975 h 1266825"/>
              <a:gd name="connsiteX15" fmla="*/ 1047750 w 1552575"/>
              <a:gd name="connsiteY15" fmla="*/ 923925 h 1266825"/>
              <a:gd name="connsiteX16" fmla="*/ 1123950 w 1552575"/>
              <a:gd name="connsiteY16" fmla="*/ 923925 h 1266825"/>
              <a:gd name="connsiteX17" fmla="*/ 1552575 w 1552575"/>
              <a:gd name="connsiteY17" fmla="*/ 781050 h 1266825"/>
              <a:gd name="connsiteX18" fmla="*/ 1543050 w 1552575"/>
              <a:gd name="connsiteY18" fmla="*/ 0 h 1266825"/>
              <a:gd name="connsiteX19" fmla="*/ 971550 w 1552575"/>
              <a:gd name="connsiteY19" fmla="*/ 38100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52575" h="1266825">
                <a:moveTo>
                  <a:pt x="971550" y="38100"/>
                </a:moveTo>
                <a:lnTo>
                  <a:pt x="228600" y="723900"/>
                </a:lnTo>
                <a:lnTo>
                  <a:pt x="219075" y="828675"/>
                </a:lnTo>
                <a:lnTo>
                  <a:pt x="219075" y="847725"/>
                </a:lnTo>
                <a:lnTo>
                  <a:pt x="190500" y="914400"/>
                </a:lnTo>
                <a:lnTo>
                  <a:pt x="85725" y="962025"/>
                </a:lnTo>
                <a:lnTo>
                  <a:pt x="38100" y="1038225"/>
                </a:lnTo>
                <a:lnTo>
                  <a:pt x="0" y="1114425"/>
                </a:lnTo>
                <a:lnTo>
                  <a:pt x="0" y="1181100"/>
                </a:lnTo>
                <a:lnTo>
                  <a:pt x="76200" y="1257300"/>
                </a:lnTo>
                <a:lnTo>
                  <a:pt x="228600" y="1266825"/>
                </a:lnTo>
                <a:lnTo>
                  <a:pt x="447675" y="1190625"/>
                </a:lnTo>
                <a:lnTo>
                  <a:pt x="581025" y="1066800"/>
                </a:lnTo>
                <a:lnTo>
                  <a:pt x="723900" y="1057275"/>
                </a:lnTo>
                <a:lnTo>
                  <a:pt x="885825" y="942975"/>
                </a:lnTo>
                <a:lnTo>
                  <a:pt x="1047750" y="923925"/>
                </a:lnTo>
                <a:lnTo>
                  <a:pt x="1123950" y="923925"/>
                </a:lnTo>
                <a:lnTo>
                  <a:pt x="1552575" y="781050"/>
                </a:lnTo>
                <a:lnTo>
                  <a:pt x="1543050" y="0"/>
                </a:lnTo>
                <a:lnTo>
                  <a:pt x="971550" y="38100"/>
                </a:lnTo>
                <a:close/>
              </a:path>
            </a:pathLst>
          </a:custGeom>
          <a:solidFill>
            <a:srgbClr val="4F81BD">
              <a:alpha val="25098"/>
            </a:srgb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53400" cy="563562"/>
          </a:xfrm>
        </p:spPr>
        <p:txBody>
          <a:bodyPr>
            <a:noAutofit/>
          </a:bodyPr>
          <a:lstStyle/>
          <a:p>
            <a:r>
              <a:rPr lang="en-US" dirty="0" smtClean="0"/>
              <a:t>20 ft Natural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Dan\Desktop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430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An increasing trend of smaller or light draft vessels navigating only within the improved channel causes more closer quarter situations than necessary.</a:t>
            </a:r>
            <a:endParaRPr lang="en-US" sz="3600" dirty="0"/>
          </a:p>
        </p:txBody>
      </p:sp>
      <p:pic>
        <p:nvPicPr>
          <p:cNvPr id="26628" name="Picture 4" descr="C:\Users\Dan\Pictures\Pilots\ship form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2743622"/>
            <a:ext cx="7246938" cy="3856780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29000" y="3276600"/>
            <a:ext cx="953851" cy="369332"/>
          </a:xfrm>
          <a:prstGeom prst="rect">
            <a:avLst/>
          </a:prstGeom>
          <a:solidFill>
            <a:srgbClr val="FFFF99">
              <a:alpha val="69804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Vessel A</a:t>
            </a: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00200" y="3276600"/>
            <a:ext cx="945836" cy="369332"/>
          </a:xfrm>
          <a:prstGeom prst="rect">
            <a:avLst/>
          </a:prstGeom>
          <a:solidFill>
            <a:srgbClr val="FFFF99">
              <a:alpha val="69804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Vessel B</a:t>
            </a:r>
            <a:endParaRPr lang="en-US" dirty="0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H="1">
            <a:off x="1524000" y="3657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3352800" y="3657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Dan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0" y="532268"/>
            <a:ext cx="9142150" cy="5593895"/>
          </a:xfrm>
          <a:prstGeom prst="rect">
            <a:avLst/>
          </a:prstGeom>
          <a:noFill/>
        </p:spPr>
      </p:pic>
      <p:sp>
        <p:nvSpPr>
          <p:cNvPr id="5" name="Pentagon 4"/>
          <p:cNvSpPr/>
          <p:nvPr/>
        </p:nvSpPr>
        <p:spPr>
          <a:xfrm rot="1797777">
            <a:off x="4300302" y="2232381"/>
            <a:ext cx="412231" cy="622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rot="13023076">
            <a:off x="5161607" y="2697293"/>
            <a:ext cx="138069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 rot="13023076">
            <a:off x="5333835" y="2551580"/>
            <a:ext cx="138069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711286">
            <a:off x="6047650" y="2226814"/>
            <a:ext cx="945836" cy="369332"/>
          </a:xfrm>
          <a:prstGeom prst="rect">
            <a:avLst/>
          </a:prstGeom>
          <a:solidFill>
            <a:srgbClr val="FFFF99">
              <a:alpha val="69804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Vessel B</a:t>
            </a:r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744730">
            <a:off x="5972146" y="2688996"/>
            <a:ext cx="953851" cy="369332"/>
          </a:xfrm>
          <a:prstGeom prst="rect">
            <a:avLst/>
          </a:prstGeom>
          <a:solidFill>
            <a:srgbClr val="FFFF99">
              <a:alpha val="69804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Vessel A</a:t>
            </a:r>
            <a:endParaRPr lang="en-US" dirty="0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5486400" y="23622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 flipV="1">
            <a:off x="5257800" y="2743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16402">
            <a:off x="2896536" y="2050232"/>
            <a:ext cx="1358698" cy="484632"/>
          </a:xfrm>
          <a:prstGeom prst="rightArrow">
            <a:avLst/>
          </a:prstGeom>
          <a:solidFill>
            <a:srgbClr val="FFFF99">
              <a:alpha val="60000"/>
            </a:srgb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Flood current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Dan\Desktop\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28" y="533400"/>
            <a:ext cx="9093572" cy="5543241"/>
          </a:xfrm>
          <a:prstGeom prst="rect">
            <a:avLst/>
          </a:prstGeom>
          <a:noFill/>
        </p:spPr>
      </p:pic>
      <p:sp>
        <p:nvSpPr>
          <p:cNvPr id="5" name="Pentagon 4"/>
          <p:cNvSpPr/>
          <p:nvPr/>
        </p:nvSpPr>
        <p:spPr>
          <a:xfrm rot="13208628">
            <a:off x="3171920" y="3402150"/>
            <a:ext cx="412231" cy="622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rot="2505420">
            <a:off x="2819234" y="3161179"/>
            <a:ext cx="138069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 rot="2487489">
            <a:off x="2588638" y="3316579"/>
            <a:ext cx="138069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2895600" y="2819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>
            <a:off x="2667000" y="2209800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276600" y="1981200"/>
            <a:ext cx="945836" cy="369332"/>
          </a:xfrm>
          <a:prstGeom prst="rect">
            <a:avLst/>
          </a:prstGeom>
          <a:solidFill>
            <a:srgbClr val="FFFF99">
              <a:alpha val="69804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Vessel B</a:t>
            </a:r>
            <a:endParaRPr lang="en-US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352800" y="2590800"/>
            <a:ext cx="953851" cy="369332"/>
          </a:xfrm>
          <a:prstGeom prst="rect">
            <a:avLst/>
          </a:prstGeom>
          <a:solidFill>
            <a:srgbClr val="FFFF99">
              <a:alpha val="69804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Vessel A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Dan\Desktop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513" y="228600"/>
            <a:ext cx="8732087" cy="59674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00075" y="0"/>
            <a:ext cx="812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Change in the 40-ft depth Contour thru Time</a:t>
            </a:r>
            <a:endParaRPr lang="en-US" b="1">
              <a:latin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>
            <a:lum bright="36000" contrast="-24000"/>
          </a:blip>
          <a:srcRect/>
          <a:stretch>
            <a:fillRect/>
          </a:stretch>
        </p:blipFill>
        <p:spPr bwMode="auto">
          <a:xfrm>
            <a:off x="358775" y="525463"/>
            <a:ext cx="7339013" cy="6130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08050" y="1670050"/>
            <a:ext cx="5238750" cy="4344988"/>
            <a:chOff x="556" y="852"/>
            <a:chExt cx="3300" cy="2737"/>
          </a:xfrm>
        </p:grpSpPr>
        <p:sp>
          <p:nvSpPr>
            <p:cNvPr id="25653" name="Freeform 9"/>
            <p:cNvSpPr>
              <a:spLocks noChangeAspect="1"/>
            </p:cNvSpPr>
            <p:nvPr/>
          </p:nvSpPr>
          <p:spPr bwMode="auto">
            <a:xfrm>
              <a:off x="1013" y="852"/>
              <a:ext cx="972" cy="1209"/>
            </a:xfrm>
            <a:custGeom>
              <a:avLst/>
              <a:gdLst>
                <a:gd name="T0" fmla="*/ 139 w 1332"/>
                <a:gd name="T1" fmla="*/ 0 h 1854"/>
                <a:gd name="T2" fmla="*/ 135 w 1332"/>
                <a:gd name="T3" fmla="*/ 5 h 1854"/>
                <a:gd name="T4" fmla="*/ 133 w 1332"/>
                <a:gd name="T5" fmla="*/ 10 h 1854"/>
                <a:gd name="T6" fmla="*/ 129 w 1332"/>
                <a:gd name="T7" fmla="*/ 14 h 1854"/>
                <a:gd name="T8" fmla="*/ 125 w 1332"/>
                <a:gd name="T9" fmla="*/ 18 h 1854"/>
                <a:gd name="T10" fmla="*/ 123 w 1332"/>
                <a:gd name="T11" fmla="*/ 20 h 1854"/>
                <a:gd name="T12" fmla="*/ 120 w 1332"/>
                <a:gd name="T13" fmla="*/ 23 h 1854"/>
                <a:gd name="T14" fmla="*/ 115 w 1332"/>
                <a:gd name="T15" fmla="*/ 26 h 1854"/>
                <a:gd name="T16" fmla="*/ 107 w 1332"/>
                <a:gd name="T17" fmla="*/ 28 h 1854"/>
                <a:gd name="T18" fmla="*/ 100 w 1332"/>
                <a:gd name="T19" fmla="*/ 31 h 1854"/>
                <a:gd name="T20" fmla="*/ 92 w 1332"/>
                <a:gd name="T21" fmla="*/ 33 h 1854"/>
                <a:gd name="T22" fmla="*/ 85 w 1332"/>
                <a:gd name="T23" fmla="*/ 35 h 1854"/>
                <a:gd name="T24" fmla="*/ 78 w 1332"/>
                <a:gd name="T25" fmla="*/ 37 h 1854"/>
                <a:gd name="T26" fmla="*/ 72 w 1332"/>
                <a:gd name="T27" fmla="*/ 38 h 1854"/>
                <a:gd name="T28" fmla="*/ 64 w 1332"/>
                <a:gd name="T29" fmla="*/ 41 h 1854"/>
                <a:gd name="T30" fmla="*/ 58 w 1332"/>
                <a:gd name="T31" fmla="*/ 44 h 1854"/>
                <a:gd name="T32" fmla="*/ 50 w 1332"/>
                <a:gd name="T33" fmla="*/ 46 h 1854"/>
                <a:gd name="T34" fmla="*/ 42 w 1332"/>
                <a:gd name="T35" fmla="*/ 48 h 1854"/>
                <a:gd name="T36" fmla="*/ 34 w 1332"/>
                <a:gd name="T37" fmla="*/ 51 h 1854"/>
                <a:gd name="T38" fmla="*/ 27 w 1332"/>
                <a:gd name="T39" fmla="*/ 53 h 1854"/>
                <a:gd name="T40" fmla="*/ 0 w 1332"/>
                <a:gd name="T41" fmla="*/ 73 h 1854"/>
                <a:gd name="T42" fmla="*/ 0 w 1332"/>
                <a:gd name="T43" fmla="*/ 75 h 1854"/>
                <a:gd name="T44" fmla="*/ 3 w 1332"/>
                <a:gd name="T45" fmla="*/ 77 h 1854"/>
                <a:gd name="T46" fmla="*/ 7 w 1332"/>
                <a:gd name="T47" fmla="*/ 80 h 1854"/>
                <a:gd name="T48" fmla="*/ 14 w 1332"/>
                <a:gd name="T49" fmla="*/ 80 h 1854"/>
                <a:gd name="T50" fmla="*/ 20 w 1332"/>
                <a:gd name="T51" fmla="*/ 82 h 1854"/>
                <a:gd name="T52" fmla="*/ 28 w 1332"/>
                <a:gd name="T53" fmla="*/ 83 h 1854"/>
                <a:gd name="T54" fmla="*/ 31 w 1332"/>
                <a:gd name="T55" fmla="*/ 83 h 1854"/>
                <a:gd name="T56" fmla="*/ 35 w 1332"/>
                <a:gd name="T57" fmla="*/ 83 h 1854"/>
                <a:gd name="T58" fmla="*/ 39 w 1332"/>
                <a:gd name="T59" fmla="*/ 86 h 1854"/>
                <a:gd name="T60" fmla="*/ 45 w 1332"/>
                <a:gd name="T61" fmla="*/ 88 h 1854"/>
                <a:gd name="T62" fmla="*/ 49 w 1332"/>
                <a:gd name="T63" fmla="*/ 91 h 1854"/>
                <a:gd name="T64" fmla="*/ 57 w 1332"/>
                <a:gd name="T65" fmla="*/ 92 h 1854"/>
                <a:gd name="T66" fmla="*/ 66 w 1332"/>
                <a:gd name="T67" fmla="*/ 93 h 1854"/>
                <a:gd name="T68" fmla="*/ 72 w 1332"/>
                <a:gd name="T69" fmla="*/ 93 h 1854"/>
                <a:gd name="T70" fmla="*/ 77 w 1332"/>
                <a:gd name="T71" fmla="*/ 91 h 1854"/>
                <a:gd name="T72" fmla="*/ 86 w 1332"/>
                <a:gd name="T73" fmla="*/ 89 h 1854"/>
                <a:gd name="T74" fmla="*/ 96 w 1332"/>
                <a:gd name="T75" fmla="*/ 86 h 1854"/>
                <a:gd name="T76" fmla="*/ 107 w 1332"/>
                <a:gd name="T77" fmla="*/ 83 h 1854"/>
                <a:gd name="T78" fmla="*/ 115 w 1332"/>
                <a:gd name="T79" fmla="*/ 80 h 1854"/>
                <a:gd name="T80" fmla="*/ 123 w 1332"/>
                <a:gd name="T81" fmla="*/ 79 h 1854"/>
                <a:gd name="T82" fmla="*/ 133 w 1332"/>
                <a:gd name="T83" fmla="*/ 78 h 1854"/>
                <a:gd name="T84" fmla="*/ 138 w 1332"/>
                <a:gd name="T85" fmla="*/ 77 h 1854"/>
                <a:gd name="T86" fmla="*/ 147 w 1332"/>
                <a:gd name="T87" fmla="*/ 76 h 18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32"/>
                <a:gd name="T133" fmla="*/ 0 h 1854"/>
                <a:gd name="T134" fmla="*/ 1332 w 1332"/>
                <a:gd name="T135" fmla="*/ 1854 h 18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32" h="1854">
                  <a:moveTo>
                    <a:pt x="1260" y="0"/>
                  </a:moveTo>
                  <a:lnTo>
                    <a:pt x="1223" y="89"/>
                  </a:lnTo>
                  <a:lnTo>
                    <a:pt x="1202" y="190"/>
                  </a:lnTo>
                  <a:lnTo>
                    <a:pt x="1166" y="279"/>
                  </a:lnTo>
                  <a:lnTo>
                    <a:pt x="1130" y="350"/>
                  </a:lnTo>
                  <a:lnTo>
                    <a:pt x="1108" y="403"/>
                  </a:lnTo>
                  <a:lnTo>
                    <a:pt x="1086" y="457"/>
                  </a:lnTo>
                  <a:lnTo>
                    <a:pt x="1036" y="516"/>
                  </a:lnTo>
                  <a:lnTo>
                    <a:pt x="970" y="558"/>
                  </a:lnTo>
                  <a:lnTo>
                    <a:pt x="905" y="610"/>
                  </a:lnTo>
                  <a:lnTo>
                    <a:pt x="833" y="652"/>
                  </a:lnTo>
                  <a:lnTo>
                    <a:pt x="775" y="699"/>
                  </a:lnTo>
                  <a:lnTo>
                    <a:pt x="709" y="729"/>
                  </a:lnTo>
                  <a:lnTo>
                    <a:pt x="652" y="758"/>
                  </a:lnTo>
                  <a:lnTo>
                    <a:pt x="586" y="818"/>
                  </a:lnTo>
                  <a:lnTo>
                    <a:pt x="528" y="865"/>
                  </a:lnTo>
                  <a:lnTo>
                    <a:pt x="448" y="912"/>
                  </a:lnTo>
                  <a:lnTo>
                    <a:pt x="384" y="959"/>
                  </a:lnTo>
                  <a:lnTo>
                    <a:pt x="304" y="1013"/>
                  </a:lnTo>
                  <a:lnTo>
                    <a:pt x="246" y="1060"/>
                  </a:lnTo>
                  <a:lnTo>
                    <a:pt x="0" y="1451"/>
                  </a:lnTo>
                  <a:lnTo>
                    <a:pt x="0" y="1498"/>
                  </a:lnTo>
                  <a:lnTo>
                    <a:pt x="28" y="1540"/>
                  </a:lnTo>
                  <a:lnTo>
                    <a:pt x="64" y="1581"/>
                  </a:lnTo>
                  <a:lnTo>
                    <a:pt x="123" y="1599"/>
                  </a:lnTo>
                  <a:lnTo>
                    <a:pt x="181" y="1634"/>
                  </a:lnTo>
                  <a:lnTo>
                    <a:pt x="253" y="1646"/>
                  </a:lnTo>
                  <a:lnTo>
                    <a:pt x="282" y="1641"/>
                  </a:lnTo>
                  <a:lnTo>
                    <a:pt x="318" y="1664"/>
                  </a:lnTo>
                  <a:lnTo>
                    <a:pt x="354" y="1717"/>
                  </a:lnTo>
                  <a:lnTo>
                    <a:pt x="413" y="1753"/>
                  </a:lnTo>
                  <a:lnTo>
                    <a:pt x="442" y="1800"/>
                  </a:lnTo>
                  <a:lnTo>
                    <a:pt x="514" y="1829"/>
                  </a:lnTo>
                  <a:lnTo>
                    <a:pt x="600" y="1847"/>
                  </a:lnTo>
                  <a:lnTo>
                    <a:pt x="652" y="1854"/>
                  </a:lnTo>
                  <a:lnTo>
                    <a:pt x="695" y="1824"/>
                  </a:lnTo>
                  <a:lnTo>
                    <a:pt x="781" y="1770"/>
                  </a:lnTo>
                  <a:lnTo>
                    <a:pt x="869" y="1723"/>
                  </a:lnTo>
                  <a:lnTo>
                    <a:pt x="978" y="1646"/>
                  </a:lnTo>
                  <a:lnTo>
                    <a:pt x="1042" y="1599"/>
                  </a:lnTo>
                  <a:lnTo>
                    <a:pt x="1122" y="1569"/>
                  </a:lnTo>
                  <a:lnTo>
                    <a:pt x="1202" y="1557"/>
                  </a:lnTo>
                  <a:lnTo>
                    <a:pt x="1254" y="1540"/>
                  </a:lnTo>
                  <a:lnTo>
                    <a:pt x="1332" y="1510"/>
                  </a:lnTo>
                </a:path>
              </a:pathLst>
            </a:custGeom>
            <a:noFill/>
            <a:ln w="46101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54" name="Freeform 10"/>
            <p:cNvSpPr>
              <a:spLocks noChangeAspect="1"/>
            </p:cNvSpPr>
            <p:nvPr/>
          </p:nvSpPr>
          <p:spPr bwMode="auto">
            <a:xfrm>
              <a:off x="2318" y="2412"/>
              <a:ext cx="1538" cy="1177"/>
            </a:xfrm>
            <a:custGeom>
              <a:avLst/>
              <a:gdLst>
                <a:gd name="T0" fmla="*/ 0 w 2109"/>
                <a:gd name="T1" fmla="*/ 0 h 1799"/>
                <a:gd name="T2" fmla="*/ 5 w 2109"/>
                <a:gd name="T3" fmla="*/ 2 h 1799"/>
                <a:gd name="T4" fmla="*/ 12 w 2109"/>
                <a:gd name="T5" fmla="*/ 5 h 1799"/>
                <a:gd name="T6" fmla="*/ 20 w 2109"/>
                <a:gd name="T7" fmla="*/ 6 h 1799"/>
                <a:gd name="T8" fmla="*/ 31 w 2109"/>
                <a:gd name="T9" fmla="*/ 8 h 1799"/>
                <a:gd name="T10" fmla="*/ 43 w 2109"/>
                <a:gd name="T11" fmla="*/ 9 h 1799"/>
                <a:gd name="T12" fmla="*/ 53 w 2109"/>
                <a:gd name="T13" fmla="*/ 11 h 1799"/>
                <a:gd name="T14" fmla="*/ 59 w 2109"/>
                <a:gd name="T15" fmla="*/ 12 h 1799"/>
                <a:gd name="T16" fmla="*/ 67 w 2109"/>
                <a:gd name="T17" fmla="*/ 12 h 1799"/>
                <a:gd name="T18" fmla="*/ 73 w 2109"/>
                <a:gd name="T19" fmla="*/ 12 h 1799"/>
                <a:gd name="T20" fmla="*/ 79 w 2109"/>
                <a:gd name="T21" fmla="*/ 15 h 1799"/>
                <a:gd name="T22" fmla="*/ 82 w 2109"/>
                <a:gd name="T23" fmla="*/ 18 h 1799"/>
                <a:gd name="T24" fmla="*/ 88 w 2109"/>
                <a:gd name="T25" fmla="*/ 21 h 1799"/>
                <a:gd name="T26" fmla="*/ 95 w 2109"/>
                <a:gd name="T27" fmla="*/ 22 h 1799"/>
                <a:gd name="T28" fmla="*/ 102 w 2109"/>
                <a:gd name="T29" fmla="*/ 24 h 1799"/>
                <a:gd name="T30" fmla="*/ 107 w 2109"/>
                <a:gd name="T31" fmla="*/ 25 h 1799"/>
                <a:gd name="T32" fmla="*/ 114 w 2109"/>
                <a:gd name="T33" fmla="*/ 26 h 1799"/>
                <a:gd name="T34" fmla="*/ 122 w 2109"/>
                <a:gd name="T35" fmla="*/ 28 h 1799"/>
                <a:gd name="T36" fmla="*/ 128 w 2109"/>
                <a:gd name="T37" fmla="*/ 31 h 1799"/>
                <a:gd name="T38" fmla="*/ 136 w 2109"/>
                <a:gd name="T39" fmla="*/ 34 h 1799"/>
                <a:gd name="T40" fmla="*/ 145 w 2109"/>
                <a:gd name="T41" fmla="*/ 38 h 1799"/>
                <a:gd name="T42" fmla="*/ 154 w 2109"/>
                <a:gd name="T43" fmla="*/ 40 h 1799"/>
                <a:gd name="T44" fmla="*/ 160 w 2109"/>
                <a:gd name="T45" fmla="*/ 42 h 1799"/>
                <a:gd name="T46" fmla="*/ 166 w 2109"/>
                <a:gd name="T47" fmla="*/ 44 h 1799"/>
                <a:gd name="T48" fmla="*/ 171 w 2109"/>
                <a:gd name="T49" fmla="*/ 47 h 1799"/>
                <a:gd name="T50" fmla="*/ 177 w 2109"/>
                <a:gd name="T51" fmla="*/ 52 h 1799"/>
                <a:gd name="T52" fmla="*/ 183 w 2109"/>
                <a:gd name="T53" fmla="*/ 54 h 1799"/>
                <a:gd name="T54" fmla="*/ 190 w 2109"/>
                <a:gd name="T55" fmla="*/ 58 h 1799"/>
                <a:gd name="T56" fmla="*/ 195 w 2109"/>
                <a:gd name="T57" fmla="*/ 62 h 1799"/>
                <a:gd name="T58" fmla="*/ 202 w 2109"/>
                <a:gd name="T59" fmla="*/ 67 h 1799"/>
                <a:gd name="T60" fmla="*/ 209 w 2109"/>
                <a:gd name="T61" fmla="*/ 73 h 1799"/>
                <a:gd name="T62" fmla="*/ 213 w 2109"/>
                <a:gd name="T63" fmla="*/ 77 h 1799"/>
                <a:gd name="T64" fmla="*/ 219 w 2109"/>
                <a:gd name="T65" fmla="*/ 82 h 1799"/>
                <a:gd name="T66" fmla="*/ 223 w 2109"/>
                <a:gd name="T67" fmla="*/ 86 h 1799"/>
                <a:gd name="T68" fmla="*/ 227 w 2109"/>
                <a:gd name="T69" fmla="*/ 90 h 1799"/>
                <a:gd name="T70" fmla="*/ 231 w 2109"/>
                <a:gd name="T71" fmla="*/ 92 h 17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09"/>
                <a:gd name="T109" fmla="*/ 0 h 1799"/>
                <a:gd name="T110" fmla="*/ 2109 w 2109"/>
                <a:gd name="T111" fmla="*/ 1799 h 17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09" h="1799">
                  <a:moveTo>
                    <a:pt x="0" y="0"/>
                  </a:moveTo>
                  <a:lnTo>
                    <a:pt x="44" y="41"/>
                  </a:lnTo>
                  <a:lnTo>
                    <a:pt x="109" y="89"/>
                  </a:lnTo>
                  <a:lnTo>
                    <a:pt x="189" y="112"/>
                  </a:lnTo>
                  <a:lnTo>
                    <a:pt x="275" y="160"/>
                  </a:lnTo>
                  <a:lnTo>
                    <a:pt x="392" y="184"/>
                  </a:lnTo>
                  <a:lnTo>
                    <a:pt x="486" y="213"/>
                  </a:lnTo>
                  <a:lnTo>
                    <a:pt x="536" y="225"/>
                  </a:lnTo>
                  <a:lnTo>
                    <a:pt x="610" y="231"/>
                  </a:lnTo>
                  <a:lnTo>
                    <a:pt x="667" y="248"/>
                  </a:lnTo>
                  <a:lnTo>
                    <a:pt x="725" y="296"/>
                  </a:lnTo>
                  <a:lnTo>
                    <a:pt x="754" y="361"/>
                  </a:lnTo>
                  <a:lnTo>
                    <a:pt x="805" y="409"/>
                  </a:lnTo>
                  <a:lnTo>
                    <a:pt x="863" y="432"/>
                  </a:lnTo>
                  <a:lnTo>
                    <a:pt x="928" y="456"/>
                  </a:lnTo>
                  <a:lnTo>
                    <a:pt x="972" y="480"/>
                  </a:lnTo>
                  <a:lnTo>
                    <a:pt x="1044" y="515"/>
                  </a:lnTo>
                  <a:lnTo>
                    <a:pt x="1109" y="550"/>
                  </a:lnTo>
                  <a:lnTo>
                    <a:pt x="1174" y="616"/>
                  </a:lnTo>
                  <a:lnTo>
                    <a:pt x="1247" y="669"/>
                  </a:lnTo>
                  <a:lnTo>
                    <a:pt x="1326" y="735"/>
                  </a:lnTo>
                  <a:lnTo>
                    <a:pt x="1399" y="787"/>
                  </a:lnTo>
                  <a:lnTo>
                    <a:pt x="1464" y="822"/>
                  </a:lnTo>
                  <a:lnTo>
                    <a:pt x="1515" y="864"/>
                  </a:lnTo>
                  <a:lnTo>
                    <a:pt x="1558" y="918"/>
                  </a:lnTo>
                  <a:lnTo>
                    <a:pt x="1616" y="995"/>
                  </a:lnTo>
                  <a:lnTo>
                    <a:pt x="1667" y="1059"/>
                  </a:lnTo>
                  <a:lnTo>
                    <a:pt x="1725" y="1131"/>
                  </a:lnTo>
                  <a:lnTo>
                    <a:pt x="1776" y="1213"/>
                  </a:lnTo>
                  <a:lnTo>
                    <a:pt x="1841" y="1308"/>
                  </a:lnTo>
                  <a:lnTo>
                    <a:pt x="1899" y="1427"/>
                  </a:lnTo>
                  <a:lnTo>
                    <a:pt x="1942" y="1515"/>
                  </a:lnTo>
                  <a:lnTo>
                    <a:pt x="1994" y="1593"/>
                  </a:lnTo>
                  <a:lnTo>
                    <a:pt x="2037" y="1682"/>
                  </a:lnTo>
                  <a:lnTo>
                    <a:pt x="2074" y="1740"/>
                  </a:lnTo>
                  <a:lnTo>
                    <a:pt x="2109" y="1799"/>
                  </a:lnTo>
                </a:path>
              </a:pathLst>
            </a:custGeom>
            <a:noFill/>
            <a:ln w="49276">
              <a:solidFill>
                <a:srgbClr val="FF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55" name="Rectangle 11"/>
            <p:cNvSpPr>
              <a:spLocks noChangeAspect="1" noChangeArrowheads="1"/>
            </p:cNvSpPr>
            <p:nvPr/>
          </p:nvSpPr>
          <p:spPr bwMode="auto">
            <a:xfrm>
              <a:off x="556" y="1466"/>
              <a:ext cx="39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200" b="1">
                  <a:solidFill>
                    <a:srgbClr val="FF00FF"/>
                  </a:solidFill>
                  <a:latin typeface="Calibri" pitchFamily="34" charset="0"/>
                </a:rPr>
                <a:t>1993</a:t>
              </a:r>
              <a:endParaRPr lang="en-US" sz="2400">
                <a:solidFill>
                  <a:srgbClr val="1C1C1C"/>
                </a:solidFill>
                <a:latin typeface="Times New Roman" pitchFamily="18" charset="0"/>
              </a:endParaRPr>
            </a:p>
          </p:txBody>
        </p:sp>
      </p:grpSp>
      <p:sp>
        <p:nvSpPr>
          <p:cNvPr id="25606" name="Line 12"/>
          <p:cNvSpPr>
            <a:spLocks noChangeAspect="1" noChangeShapeType="1"/>
          </p:cNvSpPr>
          <p:nvPr/>
        </p:nvSpPr>
        <p:spPr bwMode="auto">
          <a:xfrm flipH="1">
            <a:off x="3636963" y="4106863"/>
            <a:ext cx="76200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13"/>
          <p:cNvSpPr>
            <a:spLocks noChangeAspect="1" noChangeShapeType="1"/>
          </p:cNvSpPr>
          <p:nvPr/>
        </p:nvSpPr>
        <p:spPr bwMode="auto">
          <a:xfrm flipH="1">
            <a:off x="3484563" y="4106863"/>
            <a:ext cx="77787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14"/>
          <p:cNvSpPr>
            <a:spLocks noChangeAspect="1" noChangeShapeType="1"/>
          </p:cNvSpPr>
          <p:nvPr/>
        </p:nvSpPr>
        <p:spPr bwMode="auto">
          <a:xfrm flipH="1">
            <a:off x="3398838" y="4106863"/>
            <a:ext cx="11112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Freeform 15"/>
          <p:cNvSpPr>
            <a:spLocks noChangeAspect="1"/>
          </p:cNvSpPr>
          <p:nvPr/>
        </p:nvSpPr>
        <p:spPr bwMode="auto">
          <a:xfrm>
            <a:off x="6080125" y="4437063"/>
            <a:ext cx="1358900" cy="2259012"/>
          </a:xfrm>
          <a:custGeom>
            <a:avLst/>
            <a:gdLst>
              <a:gd name="T0" fmla="*/ 0 w 1174"/>
              <a:gd name="T1" fmla="*/ 0 h 2177"/>
              <a:gd name="T2" fmla="*/ 2147483647 w 1174"/>
              <a:gd name="T3" fmla="*/ 2147483647 h 2177"/>
              <a:gd name="T4" fmla="*/ 2147483647 w 1174"/>
              <a:gd name="T5" fmla="*/ 2147483647 h 2177"/>
              <a:gd name="T6" fmla="*/ 2147483647 w 1174"/>
              <a:gd name="T7" fmla="*/ 2147483647 h 2177"/>
              <a:gd name="T8" fmla="*/ 2147483647 w 1174"/>
              <a:gd name="T9" fmla="*/ 2147483647 h 2177"/>
              <a:gd name="T10" fmla="*/ 2147483647 w 1174"/>
              <a:gd name="T11" fmla="*/ 2147483647 h 2177"/>
              <a:gd name="T12" fmla="*/ 2147483647 w 1174"/>
              <a:gd name="T13" fmla="*/ 2147483647 h 2177"/>
              <a:gd name="T14" fmla="*/ 2147483647 w 1174"/>
              <a:gd name="T15" fmla="*/ 2147483647 h 21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74"/>
              <a:gd name="T25" fmla="*/ 0 h 2177"/>
              <a:gd name="T26" fmla="*/ 1174 w 1174"/>
              <a:gd name="T27" fmla="*/ 2177 h 217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74" h="2177">
                <a:moveTo>
                  <a:pt x="0" y="0"/>
                </a:moveTo>
                <a:lnTo>
                  <a:pt x="186" y="337"/>
                </a:lnTo>
                <a:lnTo>
                  <a:pt x="391" y="605"/>
                </a:lnTo>
                <a:lnTo>
                  <a:pt x="535" y="890"/>
                </a:lnTo>
                <a:lnTo>
                  <a:pt x="762" y="1319"/>
                </a:lnTo>
                <a:lnTo>
                  <a:pt x="926" y="1622"/>
                </a:lnTo>
                <a:lnTo>
                  <a:pt x="1121" y="2042"/>
                </a:lnTo>
                <a:lnTo>
                  <a:pt x="1174" y="217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10" name="Freeform 16"/>
          <p:cNvSpPr>
            <a:spLocks noChangeAspect="1"/>
          </p:cNvSpPr>
          <p:nvPr/>
        </p:nvSpPr>
        <p:spPr bwMode="auto">
          <a:xfrm>
            <a:off x="5662613" y="3943350"/>
            <a:ext cx="311150" cy="276225"/>
          </a:xfrm>
          <a:custGeom>
            <a:avLst/>
            <a:gdLst>
              <a:gd name="T0" fmla="*/ 0 w 268"/>
              <a:gd name="T1" fmla="*/ 2147483647 h 269"/>
              <a:gd name="T2" fmla="*/ 2147483647 w 268"/>
              <a:gd name="T3" fmla="*/ 2147483647 h 269"/>
              <a:gd name="T4" fmla="*/ 2147483647 w 268"/>
              <a:gd name="T5" fmla="*/ 2147483647 h 269"/>
              <a:gd name="T6" fmla="*/ 2147483647 w 268"/>
              <a:gd name="T7" fmla="*/ 2147483647 h 269"/>
              <a:gd name="T8" fmla="*/ 2147483647 w 268"/>
              <a:gd name="T9" fmla="*/ 2147483647 h 269"/>
              <a:gd name="T10" fmla="*/ 2147483647 w 268"/>
              <a:gd name="T11" fmla="*/ 0 h 2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"/>
              <a:gd name="T19" fmla="*/ 0 h 269"/>
              <a:gd name="T20" fmla="*/ 268 w 268"/>
              <a:gd name="T21" fmla="*/ 269 h 2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8" h="269">
                <a:moveTo>
                  <a:pt x="0" y="269"/>
                </a:moveTo>
                <a:lnTo>
                  <a:pt x="62" y="202"/>
                </a:lnTo>
                <a:lnTo>
                  <a:pt x="92" y="127"/>
                </a:lnTo>
                <a:lnTo>
                  <a:pt x="124" y="101"/>
                </a:lnTo>
                <a:lnTo>
                  <a:pt x="185" y="51"/>
                </a:lnTo>
                <a:lnTo>
                  <a:pt x="26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11" name="Freeform 17"/>
          <p:cNvSpPr>
            <a:spLocks noChangeAspect="1"/>
          </p:cNvSpPr>
          <p:nvPr/>
        </p:nvSpPr>
        <p:spPr bwMode="auto">
          <a:xfrm>
            <a:off x="6364288" y="4246563"/>
            <a:ext cx="442912" cy="211137"/>
          </a:xfrm>
          <a:custGeom>
            <a:avLst/>
            <a:gdLst>
              <a:gd name="T0" fmla="*/ 2147483647 w 380"/>
              <a:gd name="T1" fmla="*/ 0 h 201"/>
              <a:gd name="T2" fmla="*/ 2147483647 w 380"/>
              <a:gd name="T3" fmla="*/ 2147483647 h 201"/>
              <a:gd name="T4" fmla="*/ 2147483647 w 380"/>
              <a:gd name="T5" fmla="*/ 2147483647 h 201"/>
              <a:gd name="T6" fmla="*/ 2147483647 w 380"/>
              <a:gd name="T7" fmla="*/ 2147483647 h 201"/>
              <a:gd name="T8" fmla="*/ 2147483647 w 380"/>
              <a:gd name="T9" fmla="*/ 2147483647 h 201"/>
              <a:gd name="T10" fmla="*/ 2147483647 w 380"/>
              <a:gd name="T11" fmla="*/ 2147483647 h 201"/>
              <a:gd name="T12" fmla="*/ 2147483647 w 380"/>
              <a:gd name="T13" fmla="*/ 2147483647 h 201"/>
              <a:gd name="T14" fmla="*/ 2147483647 w 380"/>
              <a:gd name="T15" fmla="*/ 2147483647 h 201"/>
              <a:gd name="T16" fmla="*/ 0 w 380"/>
              <a:gd name="T17" fmla="*/ 2147483647 h 2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0"/>
              <a:gd name="T28" fmla="*/ 0 h 201"/>
              <a:gd name="T29" fmla="*/ 380 w 380"/>
              <a:gd name="T30" fmla="*/ 201 h 2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0" h="201">
                <a:moveTo>
                  <a:pt x="215" y="0"/>
                </a:moveTo>
                <a:lnTo>
                  <a:pt x="380" y="118"/>
                </a:lnTo>
                <a:lnTo>
                  <a:pt x="380" y="176"/>
                </a:lnTo>
                <a:lnTo>
                  <a:pt x="257" y="151"/>
                </a:lnTo>
                <a:lnTo>
                  <a:pt x="143" y="101"/>
                </a:lnTo>
                <a:lnTo>
                  <a:pt x="123" y="125"/>
                </a:lnTo>
                <a:lnTo>
                  <a:pt x="133" y="176"/>
                </a:lnTo>
                <a:lnTo>
                  <a:pt x="51" y="168"/>
                </a:lnTo>
                <a:lnTo>
                  <a:pt x="0" y="20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12" name="Freeform 18"/>
          <p:cNvSpPr>
            <a:spLocks noChangeAspect="1"/>
          </p:cNvSpPr>
          <p:nvPr/>
        </p:nvSpPr>
        <p:spPr bwMode="auto">
          <a:xfrm>
            <a:off x="6364288" y="4552950"/>
            <a:ext cx="1004887" cy="441325"/>
          </a:xfrm>
          <a:custGeom>
            <a:avLst/>
            <a:gdLst>
              <a:gd name="T0" fmla="*/ 0 w 864"/>
              <a:gd name="T1" fmla="*/ 0 h 429"/>
              <a:gd name="T2" fmla="*/ 2147483647 w 864"/>
              <a:gd name="T3" fmla="*/ 2147483647 h 429"/>
              <a:gd name="T4" fmla="*/ 2147483647 w 864"/>
              <a:gd name="T5" fmla="*/ 2147483647 h 429"/>
              <a:gd name="T6" fmla="*/ 2147483647 w 864"/>
              <a:gd name="T7" fmla="*/ 2147483647 h 429"/>
              <a:gd name="T8" fmla="*/ 2147483647 w 864"/>
              <a:gd name="T9" fmla="*/ 2147483647 h 429"/>
              <a:gd name="T10" fmla="*/ 2147483647 w 864"/>
              <a:gd name="T11" fmla="*/ 2147483647 h 429"/>
              <a:gd name="T12" fmla="*/ 2147483647 w 864"/>
              <a:gd name="T13" fmla="*/ 2147483647 h 429"/>
              <a:gd name="T14" fmla="*/ 2147483647 w 864"/>
              <a:gd name="T15" fmla="*/ 2147483647 h 429"/>
              <a:gd name="T16" fmla="*/ 2147483647 w 864"/>
              <a:gd name="T17" fmla="*/ 2147483647 h 429"/>
              <a:gd name="T18" fmla="*/ 2147483647 w 864"/>
              <a:gd name="T19" fmla="*/ 2147483647 h 429"/>
              <a:gd name="T20" fmla="*/ 2147483647 w 864"/>
              <a:gd name="T21" fmla="*/ 2147483647 h 429"/>
              <a:gd name="T22" fmla="*/ 2147483647 w 864"/>
              <a:gd name="T23" fmla="*/ 2147483647 h 429"/>
              <a:gd name="T24" fmla="*/ 2147483647 w 864"/>
              <a:gd name="T25" fmla="*/ 2147483647 h 429"/>
              <a:gd name="T26" fmla="*/ 2147483647 w 864"/>
              <a:gd name="T27" fmla="*/ 2147483647 h 429"/>
              <a:gd name="T28" fmla="*/ 2147483647 w 864"/>
              <a:gd name="T29" fmla="*/ 2147483647 h 4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64"/>
              <a:gd name="T46" fmla="*/ 0 h 429"/>
              <a:gd name="T47" fmla="*/ 864 w 864"/>
              <a:gd name="T48" fmla="*/ 429 h 42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64" h="429">
                <a:moveTo>
                  <a:pt x="0" y="0"/>
                </a:moveTo>
                <a:lnTo>
                  <a:pt x="102" y="59"/>
                </a:lnTo>
                <a:lnTo>
                  <a:pt x="112" y="152"/>
                </a:lnTo>
                <a:lnTo>
                  <a:pt x="205" y="245"/>
                </a:lnTo>
                <a:lnTo>
                  <a:pt x="276" y="337"/>
                </a:lnTo>
                <a:lnTo>
                  <a:pt x="339" y="404"/>
                </a:lnTo>
                <a:lnTo>
                  <a:pt x="369" y="429"/>
                </a:lnTo>
                <a:lnTo>
                  <a:pt x="442" y="396"/>
                </a:lnTo>
                <a:lnTo>
                  <a:pt x="535" y="370"/>
                </a:lnTo>
                <a:lnTo>
                  <a:pt x="575" y="404"/>
                </a:lnTo>
                <a:lnTo>
                  <a:pt x="648" y="429"/>
                </a:lnTo>
                <a:lnTo>
                  <a:pt x="720" y="370"/>
                </a:lnTo>
                <a:lnTo>
                  <a:pt x="771" y="337"/>
                </a:lnTo>
                <a:lnTo>
                  <a:pt x="812" y="328"/>
                </a:lnTo>
                <a:lnTo>
                  <a:pt x="864" y="35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13" name="Freeform 19"/>
          <p:cNvSpPr>
            <a:spLocks noChangeAspect="1"/>
          </p:cNvSpPr>
          <p:nvPr/>
        </p:nvSpPr>
        <p:spPr bwMode="auto">
          <a:xfrm>
            <a:off x="3724275" y="509588"/>
            <a:ext cx="639763" cy="2452687"/>
          </a:xfrm>
          <a:custGeom>
            <a:avLst/>
            <a:gdLst>
              <a:gd name="T0" fmla="*/ 2147483647 w 276"/>
              <a:gd name="T1" fmla="*/ 0 h 1164"/>
              <a:gd name="T2" fmla="*/ 2147483647 w 276"/>
              <a:gd name="T3" fmla="*/ 2147483647 h 1164"/>
              <a:gd name="T4" fmla="*/ 2147483647 w 276"/>
              <a:gd name="T5" fmla="*/ 2147483647 h 1164"/>
              <a:gd name="T6" fmla="*/ 2147483647 w 276"/>
              <a:gd name="T7" fmla="*/ 2147483647 h 1164"/>
              <a:gd name="T8" fmla="*/ 2147483647 w 276"/>
              <a:gd name="T9" fmla="*/ 2147483647 h 1164"/>
              <a:gd name="T10" fmla="*/ 2147483647 w 276"/>
              <a:gd name="T11" fmla="*/ 2147483647 h 1164"/>
              <a:gd name="T12" fmla="*/ 2147483647 w 276"/>
              <a:gd name="T13" fmla="*/ 2147483647 h 1164"/>
              <a:gd name="T14" fmla="*/ 2147483647 w 276"/>
              <a:gd name="T15" fmla="*/ 2147483647 h 1164"/>
              <a:gd name="T16" fmla="*/ 2147483647 w 276"/>
              <a:gd name="T17" fmla="*/ 2147483647 h 1164"/>
              <a:gd name="T18" fmla="*/ 2147483647 w 276"/>
              <a:gd name="T19" fmla="*/ 2147483647 h 1164"/>
              <a:gd name="T20" fmla="*/ 2147483647 w 276"/>
              <a:gd name="T21" fmla="*/ 2147483647 h 1164"/>
              <a:gd name="T22" fmla="*/ 2147483647 w 276"/>
              <a:gd name="T23" fmla="*/ 2147483647 h 1164"/>
              <a:gd name="T24" fmla="*/ 2147483647 w 276"/>
              <a:gd name="T25" fmla="*/ 2147483647 h 1164"/>
              <a:gd name="T26" fmla="*/ 2147483647 w 276"/>
              <a:gd name="T27" fmla="*/ 2147483647 h 1164"/>
              <a:gd name="T28" fmla="*/ 2147483647 w 276"/>
              <a:gd name="T29" fmla="*/ 2147483647 h 1164"/>
              <a:gd name="T30" fmla="*/ 2147483647 w 276"/>
              <a:gd name="T31" fmla="*/ 2147483647 h 1164"/>
              <a:gd name="T32" fmla="*/ 2147483647 w 276"/>
              <a:gd name="T33" fmla="*/ 2147483647 h 1164"/>
              <a:gd name="T34" fmla="*/ 2147483647 w 276"/>
              <a:gd name="T35" fmla="*/ 2147483647 h 1164"/>
              <a:gd name="T36" fmla="*/ 0 w 276"/>
              <a:gd name="T37" fmla="*/ 2147483647 h 1164"/>
              <a:gd name="T38" fmla="*/ 0 w 276"/>
              <a:gd name="T39" fmla="*/ 2147483647 h 11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76"/>
              <a:gd name="T61" fmla="*/ 0 h 1164"/>
              <a:gd name="T62" fmla="*/ 276 w 276"/>
              <a:gd name="T63" fmla="*/ 1164 h 11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76" h="1164">
                <a:moveTo>
                  <a:pt x="276" y="0"/>
                </a:moveTo>
                <a:lnTo>
                  <a:pt x="270" y="36"/>
                </a:lnTo>
                <a:lnTo>
                  <a:pt x="252" y="114"/>
                </a:lnTo>
                <a:lnTo>
                  <a:pt x="246" y="210"/>
                </a:lnTo>
                <a:lnTo>
                  <a:pt x="234" y="276"/>
                </a:lnTo>
                <a:lnTo>
                  <a:pt x="222" y="342"/>
                </a:lnTo>
                <a:lnTo>
                  <a:pt x="204" y="426"/>
                </a:lnTo>
                <a:lnTo>
                  <a:pt x="180" y="522"/>
                </a:lnTo>
                <a:lnTo>
                  <a:pt x="162" y="564"/>
                </a:lnTo>
                <a:lnTo>
                  <a:pt x="138" y="594"/>
                </a:lnTo>
                <a:lnTo>
                  <a:pt x="96" y="624"/>
                </a:lnTo>
                <a:lnTo>
                  <a:pt x="60" y="648"/>
                </a:lnTo>
                <a:lnTo>
                  <a:pt x="66" y="684"/>
                </a:lnTo>
                <a:lnTo>
                  <a:pt x="96" y="714"/>
                </a:lnTo>
                <a:lnTo>
                  <a:pt x="90" y="756"/>
                </a:lnTo>
                <a:lnTo>
                  <a:pt x="66" y="858"/>
                </a:lnTo>
                <a:lnTo>
                  <a:pt x="36" y="978"/>
                </a:lnTo>
                <a:lnTo>
                  <a:pt x="24" y="1032"/>
                </a:lnTo>
                <a:lnTo>
                  <a:pt x="0" y="1110"/>
                </a:lnTo>
                <a:lnTo>
                  <a:pt x="0" y="1164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14" name="Freeform 20"/>
          <p:cNvSpPr>
            <a:spLocks noChangeAspect="1"/>
          </p:cNvSpPr>
          <p:nvPr/>
        </p:nvSpPr>
        <p:spPr bwMode="auto">
          <a:xfrm>
            <a:off x="4487863" y="1384300"/>
            <a:ext cx="3136900" cy="1341438"/>
          </a:xfrm>
          <a:custGeom>
            <a:avLst/>
            <a:gdLst>
              <a:gd name="T0" fmla="*/ 0 w 1356"/>
              <a:gd name="T1" fmla="*/ 2147483647 h 648"/>
              <a:gd name="T2" fmla="*/ 2147483647 w 1356"/>
              <a:gd name="T3" fmla="*/ 2147483647 h 648"/>
              <a:gd name="T4" fmla="*/ 2147483647 w 1356"/>
              <a:gd name="T5" fmla="*/ 2147483647 h 648"/>
              <a:gd name="T6" fmla="*/ 2147483647 w 1356"/>
              <a:gd name="T7" fmla="*/ 2147483647 h 648"/>
              <a:gd name="T8" fmla="*/ 2147483647 w 1356"/>
              <a:gd name="T9" fmla="*/ 2147483647 h 648"/>
              <a:gd name="T10" fmla="*/ 2147483647 w 1356"/>
              <a:gd name="T11" fmla="*/ 2147483647 h 648"/>
              <a:gd name="T12" fmla="*/ 2147483647 w 1356"/>
              <a:gd name="T13" fmla="*/ 2147483647 h 648"/>
              <a:gd name="T14" fmla="*/ 2147483647 w 1356"/>
              <a:gd name="T15" fmla="*/ 2147483647 h 648"/>
              <a:gd name="T16" fmla="*/ 2147483647 w 1356"/>
              <a:gd name="T17" fmla="*/ 2147483647 h 648"/>
              <a:gd name="T18" fmla="*/ 2147483647 w 1356"/>
              <a:gd name="T19" fmla="*/ 2147483647 h 648"/>
              <a:gd name="T20" fmla="*/ 2147483647 w 1356"/>
              <a:gd name="T21" fmla="*/ 2147483647 h 648"/>
              <a:gd name="T22" fmla="*/ 2147483647 w 1356"/>
              <a:gd name="T23" fmla="*/ 2147483647 h 648"/>
              <a:gd name="T24" fmla="*/ 2147483647 w 1356"/>
              <a:gd name="T25" fmla="*/ 2147483647 h 648"/>
              <a:gd name="T26" fmla="*/ 2147483647 w 1356"/>
              <a:gd name="T27" fmla="*/ 2147483647 h 648"/>
              <a:gd name="T28" fmla="*/ 2147483647 w 1356"/>
              <a:gd name="T29" fmla="*/ 2147483647 h 648"/>
              <a:gd name="T30" fmla="*/ 2147483647 w 1356"/>
              <a:gd name="T31" fmla="*/ 2147483647 h 648"/>
              <a:gd name="T32" fmla="*/ 2147483647 w 1356"/>
              <a:gd name="T33" fmla="*/ 2147483647 h 648"/>
              <a:gd name="T34" fmla="*/ 2147483647 w 1356"/>
              <a:gd name="T35" fmla="*/ 2147483647 h 648"/>
              <a:gd name="T36" fmla="*/ 2147483647 w 1356"/>
              <a:gd name="T37" fmla="*/ 0 h 648"/>
              <a:gd name="T38" fmla="*/ 2147483647 w 1356"/>
              <a:gd name="T39" fmla="*/ 2147483647 h 648"/>
              <a:gd name="T40" fmla="*/ 2147483647 w 1356"/>
              <a:gd name="T41" fmla="*/ 2147483647 h 648"/>
              <a:gd name="T42" fmla="*/ 2147483647 w 1356"/>
              <a:gd name="T43" fmla="*/ 2147483647 h 648"/>
              <a:gd name="T44" fmla="*/ 2147483647 w 1356"/>
              <a:gd name="T45" fmla="*/ 2147483647 h 648"/>
              <a:gd name="T46" fmla="*/ 2147483647 w 1356"/>
              <a:gd name="T47" fmla="*/ 2147483647 h 648"/>
              <a:gd name="T48" fmla="*/ 2147483647 w 1356"/>
              <a:gd name="T49" fmla="*/ 2147483647 h 648"/>
              <a:gd name="T50" fmla="*/ 2147483647 w 1356"/>
              <a:gd name="T51" fmla="*/ 2147483647 h 648"/>
              <a:gd name="T52" fmla="*/ 2147483647 w 1356"/>
              <a:gd name="T53" fmla="*/ 2147483647 h 648"/>
              <a:gd name="T54" fmla="*/ 2147483647 w 1356"/>
              <a:gd name="T55" fmla="*/ 2147483647 h 648"/>
              <a:gd name="T56" fmla="*/ 2147483647 w 1356"/>
              <a:gd name="T57" fmla="*/ 2147483647 h 648"/>
              <a:gd name="T58" fmla="*/ 2147483647 w 1356"/>
              <a:gd name="T59" fmla="*/ 2147483647 h 6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56"/>
              <a:gd name="T91" fmla="*/ 0 h 648"/>
              <a:gd name="T92" fmla="*/ 1356 w 1356"/>
              <a:gd name="T93" fmla="*/ 648 h 64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56" h="648">
                <a:moveTo>
                  <a:pt x="0" y="594"/>
                </a:moveTo>
                <a:lnTo>
                  <a:pt x="66" y="624"/>
                </a:lnTo>
                <a:lnTo>
                  <a:pt x="114" y="648"/>
                </a:lnTo>
                <a:lnTo>
                  <a:pt x="180" y="648"/>
                </a:lnTo>
                <a:lnTo>
                  <a:pt x="228" y="618"/>
                </a:lnTo>
                <a:lnTo>
                  <a:pt x="204" y="570"/>
                </a:lnTo>
                <a:lnTo>
                  <a:pt x="156" y="546"/>
                </a:lnTo>
                <a:lnTo>
                  <a:pt x="108" y="522"/>
                </a:lnTo>
                <a:lnTo>
                  <a:pt x="114" y="450"/>
                </a:lnTo>
                <a:lnTo>
                  <a:pt x="156" y="402"/>
                </a:lnTo>
                <a:lnTo>
                  <a:pt x="204" y="354"/>
                </a:lnTo>
                <a:lnTo>
                  <a:pt x="288" y="294"/>
                </a:lnTo>
                <a:lnTo>
                  <a:pt x="294" y="246"/>
                </a:lnTo>
                <a:lnTo>
                  <a:pt x="306" y="198"/>
                </a:lnTo>
                <a:lnTo>
                  <a:pt x="354" y="168"/>
                </a:lnTo>
                <a:lnTo>
                  <a:pt x="396" y="150"/>
                </a:lnTo>
                <a:lnTo>
                  <a:pt x="468" y="78"/>
                </a:lnTo>
                <a:lnTo>
                  <a:pt x="522" y="24"/>
                </a:lnTo>
                <a:lnTo>
                  <a:pt x="582" y="0"/>
                </a:lnTo>
                <a:lnTo>
                  <a:pt x="666" y="12"/>
                </a:lnTo>
                <a:lnTo>
                  <a:pt x="846" y="48"/>
                </a:lnTo>
                <a:lnTo>
                  <a:pt x="936" y="78"/>
                </a:lnTo>
                <a:lnTo>
                  <a:pt x="1020" y="114"/>
                </a:lnTo>
                <a:lnTo>
                  <a:pt x="1110" y="162"/>
                </a:lnTo>
                <a:lnTo>
                  <a:pt x="1152" y="198"/>
                </a:lnTo>
                <a:lnTo>
                  <a:pt x="1188" y="240"/>
                </a:lnTo>
                <a:lnTo>
                  <a:pt x="1224" y="336"/>
                </a:lnTo>
                <a:lnTo>
                  <a:pt x="1260" y="378"/>
                </a:lnTo>
                <a:lnTo>
                  <a:pt x="1296" y="426"/>
                </a:lnTo>
                <a:lnTo>
                  <a:pt x="1356" y="462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71513" y="2187575"/>
            <a:ext cx="6723062" cy="3946525"/>
            <a:chOff x="407" y="1178"/>
            <a:chExt cx="4235" cy="2486"/>
          </a:xfrm>
        </p:grpSpPr>
        <p:sp>
          <p:nvSpPr>
            <p:cNvPr id="25648" name="Freeform 22"/>
            <p:cNvSpPr>
              <a:spLocks noChangeAspect="1"/>
            </p:cNvSpPr>
            <p:nvPr/>
          </p:nvSpPr>
          <p:spPr bwMode="auto">
            <a:xfrm>
              <a:off x="902" y="1178"/>
              <a:ext cx="1221" cy="1195"/>
            </a:xfrm>
            <a:custGeom>
              <a:avLst/>
              <a:gdLst>
                <a:gd name="T0" fmla="*/ 151 w 1674"/>
                <a:gd name="T1" fmla="*/ 0 h 1829"/>
                <a:gd name="T2" fmla="*/ 144 w 1674"/>
                <a:gd name="T3" fmla="*/ 1 h 1829"/>
                <a:gd name="T4" fmla="*/ 140 w 1674"/>
                <a:gd name="T5" fmla="*/ 3 h 1829"/>
                <a:gd name="T6" fmla="*/ 136 w 1674"/>
                <a:gd name="T7" fmla="*/ 5 h 1829"/>
                <a:gd name="T8" fmla="*/ 129 w 1674"/>
                <a:gd name="T9" fmla="*/ 8 h 1829"/>
                <a:gd name="T10" fmla="*/ 126 w 1674"/>
                <a:gd name="T11" fmla="*/ 11 h 1829"/>
                <a:gd name="T12" fmla="*/ 122 w 1674"/>
                <a:gd name="T13" fmla="*/ 12 h 1829"/>
                <a:gd name="T14" fmla="*/ 117 w 1674"/>
                <a:gd name="T15" fmla="*/ 14 h 1829"/>
                <a:gd name="T16" fmla="*/ 107 w 1674"/>
                <a:gd name="T17" fmla="*/ 17 h 1829"/>
                <a:gd name="T18" fmla="*/ 100 w 1674"/>
                <a:gd name="T19" fmla="*/ 19 h 1829"/>
                <a:gd name="T20" fmla="*/ 93 w 1674"/>
                <a:gd name="T21" fmla="*/ 20 h 1829"/>
                <a:gd name="T22" fmla="*/ 87 w 1674"/>
                <a:gd name="T23" fmla="*/ 23 h 1829"/>
                <a:gd name="T24" fmla="*/ 80 w 1674"/>
                <a:gd name="T25" fmla="*/ 25 h 1829"/>
                <a:gd name="T26" fmla="*/ 71 w 1674"/>
                <a:gd name="T27" fmla="*/ 27 h 1829"/>
                <a:gd name="T28" fmla="*/ 60 w 1674"/>
                <a:gd name="T29" fmla="*/ 29 h 1829"/>
                <a:gd name="T30" fmla="*/ 50 w 1674"/>
                <a:gd name="T31" fmla="*/ 31 h 1829"/>
                <a:gd name="T32" fmla="*/ 45 w 1674"/>
                <a:gd name="T33" fmla="*/ 34 h 1829"/>
                <a:gd name="T34" fmla="*/ 3 w 1674"/>
                <a:gd name="T35" fmla="*/ 65 h 1829"/>
                <a:gd name="T36" fmla="*/ 1 w 1674"/>
                <a:gd name="T37" fmla="*/ 67 h 1829"/>
                <a:gd name="T38" fmla="*/ 1 w 1674"/>
                <a:gd name="T39" fmla="*/ 71 h 1829"/>
                <a:gd name="T40" fmla="*/ 0 w 1674"/>
                <a:gd name="T41" fmla="*/ 73 h 1829"/>
                <a:gd name="T42" fmla="*/ 1 w 1674"/>
                <a:gd name="T43" fmla="*/ 78 h 1829"/>
                <a:gd name="T44" fmla="*/ 4 w 1674"/>
                <a:gd name="T45" fmla="*/ 80 h 1829"/>
                <a:gd name="T46" fmla="*/ 7 w 1674"/>
                <a:gd name="T47" fmla="*/ 85 h 1829"/>
                <a:gd name="T48" fmla="*/ 12 w 1674"/>
                <a:gd name="T49" fmla="*/ 88 h 1829"/>
                <a:gd name="T50" fmla="*/ 18 w 1674"/>
                <a:gd name="T51" fmla="*/ 90 h 1829"/>
                <a:gd name="T52" fmla="*/ 27 w 1674"/>
                <a:gd name="T53" fmla="*/ 91 h 1829"/>
                <a:gd name="T54" fmla="*/ 34 w 1674"/>
                <a:gd name="T55" fmla="*/ 92 h 1829"/>
                <a:gd name="T56" fmla="*/ 43 w 1674"/>
                <a:gd name="T57" fmla="*/ 93 h 1829"/>
                <a:gd name="T58" fmla="*/ 48 w 1674"/>
                <a:gd name="T59" fmla="*/ 93 h 1829"/>
                <a:gd name="T60" fmla="*/ 55 w 1674"/>
                <a:gd name="T61" fmla="*/ 92 h 1829"/>
                <a:gd name="T62" fmla="*/ 61 w 1674"/>
                <a:gd name="T63" fmla="*/ 91 h 1829"/>
                <a:gd name="T64" fmla="*/ 71 w 1674"/>
                <a:gd name="T65" fmla="*/ 87 h 1829"/>
                <a:gd name="T66" fmla="*/ 77 w 1674"/>
                <a:gd name="T67" fmla="*/ 83 h 1829"/>
                <a:gd name="T68" fmla="*/ 84 w 1674"/>
                <a:gd name="T69" fmla="*/ 80 h 1829"/>
                <a:gd name="T70" fmla="*/ 91 w 1674"/>
                <a:gd name="T71" fmla="*/ 77 h 1829"/>
                <a:gd name="T72" fmla="*/ 95 w 1674"/>
                <a:gd name="T73" fmla="*/ 73 h 1829"/>
                <a:gd name="T74" fmla="*/ 97 w 1674"/>
                <a:gd name="T75" fmla="*/ 71 h 1829"/>
                <a:gd name="T76" fmla="*/ 97 w 1674"/>
                <a:gd name="T77" fmla="*/ 69 h 1829"/>
                <a:gd name="T78" fmla="*/ 99 w 1674"/>
                <a:gd name="T79" fmla="*/ 67 h 1829"/>
                <a:gd name="T80" fmla="*/ 107 w 1674"/>
                <a:gd name="T81" fmla="*/ 67 h 1829"/>
                <a:gd name="T82" fmla="*/ 114 w 1674"/>
                <a:gd name="T83" fmla="*/ 66 h 1829"/>
                <a:gd name="T84" fmla="*/ 119 w 1674"/>
                <a:gd name="T85" fmla="*/ 66 h 1829"/>
                <a:gd name="T86" fmla="*/ 125 w 1674"/>
                <a:gd name="T87" fmla="*/ 63 h 1829"/>
                <a:gd name="T88" fmla="*/ 131 w 1674"/>
                <a:gd name="T89" fmla="*/ 60 h 1829"/>
                <a:gd name="T90" fmla="*/ 138 w 1674"/>
                <a:gd name="T91" fmla="*/ 59 h 1829"/>
                <a:gd name="T92" fmla="*/ 141 w 1674"/>
                <a:gd name="T93" fmla="*/ 57 h 1829"/>
                <a:gd name="T94" fmla="*/ 150 w 1674"/>
                <a:gd name="T95" fmla="*/ 55 h 1829"/>
                <a:gd name="T96" fmla="*/ 160 w 1674"/>
                <a:gd name="T97" fmla="*/ 52 h 1829"/>
                <a:gd name="T98" fmla="*/ 170 w 1674"/>
                <a:gd name="T99" fmla="*/ 50 h 1829"/>
                <a:gd name="T100" fmla="*/ 179 w 1674"/>
                <a:gd name="T101" fmla="*/ 49 h 1829"/>
                <a:gd name="T102" fmla="*/ 184 w 1674"/>
                <a:gd name="T103" fmla="*/ 48 h 18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4"/>
                <a:gd name="T157" fmla="*/ 0 h 1829"/>
                <a:gd name="T158" fmla="*/ 1674 w 1674"/>
                <a:gd name="T159" fmla="*/ 1829 h 18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4" h="1829">
                  <a:moveTo>
                    <a:pt x="1376" y="0"/>
                  </a:moveTo>
                  <a:lnTo>
                    <a:pt x="1319" y="24"/>
                  </a:lnTo>
                  <a:lnTo>
                    <a:pt x="1275" y="65"/>
                  </a:lnTo>
                  <a:lnTo>
                    <a:pt x="1232" y="112"/>
                  </a:lnTo>
                  <a:lnTo>
                    <a:pt x="1174" y="171"/>
                  </a:lnTo>
                  <a:lnTo>
                    <a:pt x="1146" y="219"/>
                  </a:lnTo>
                  <a:lnTo>
                    <a:pt x="1109" y="249"/>
                  </a:lnTo>
                  <a:lnTo>
                    <a:pt x="1058" y="290"/>
                  </a:lnTo>
                  <a:lnTo>
                    <a:pt x="979" y="337"/>
                  </a:lnTo>
                  <a:lnTo>
                    <a:pt x="913" y="378"/>
                  </a:lnTo>
                  <a:lnTo>
                    <a:pt x="848" y="403"/>
                  </a:lnTo>
                  <a:lnTo>
                    <a:pt x="790" y="450"/>
                  </a:lnTo>
                  <a:lnTo>
                    <a:pt x="718" y="502"/>
                  </a:lnTo>
                  <a:lnTo>
                    <a:pt x="644" y="539"/>
                  </a:lnTo>
                  <a:lnTo>
                    <a:pt x="543" y="574"/>
                  </a:lnTo>
                  <a:lnTo>
                    <a:pt x="457" y="627"/>
                  </a:lnTo>
                  <a:lnTo>
                    <a:pt x="414" y="663"/>
                  </a:lnTo>
                  <a:lnTo>
                    <a:pt x="29" y="1266"/>
                  </a:lnTo>
                  <a:lnTo>
                    <a:pt x="7" y="1320"/>
                  </a:lnTo>
                  <a:lnTo>
                    <a:pt x="7" y="1379"/>
                  </a:lnTo>
                  <a:lnTo>
                    <a:pt x="0" y="1449"/>
                  </a:lnTo>
                  <a:lnTo>
                    <a:pt x="15" y="1527"/>
                  </a:lnTo>
                  <a:lnTo>
                    <a:pt x="36" y="1592"/>
                  </a:lnTo>
                  <a:lnTo>
                    <a:pt x="65" y="1669"/>
                  </a:lnTo>
                  <a:lnTo>
                    <a:pt x="109" y="1723"/>
                  </a:lnTo>
                  <a:lnTo>
                    <a:pt x="167" y="1758"/>
                  </a:lnTo>
                  <a:lnTo>
                    <a:pt x="247" y="1787"/>
                  </a:lnTo>
                  <a:lnTo>
                    <a:pt x="311" y="1812"/>
                  </a:lnTo>
                  <a:lnTo>
                    <a:pt x="391" y="1823"/>
                  </a:lnTo>
                  <a:lnTo>
                    <a:pt x="442" y="1829"/>
                  </a:lnTo>
                  <a:lnTo>
                    <a:pt x="500" y="1817"/>
                  </a:lnTo>
                  <a:lnTo>
                    <a:pt x="558" y="1787"/>
                  </a:lnTo>
                  <a:lnTo>
                    <a:pt x="644" y="1699"/>
                  </a:lnTo>
                  <a:lnTo>
                    <a:pt x="704" y="1639"/>
                  </a:lnTo>
                  <a:lnTo>
                    <a:pt x="768" y="1568"/>
                  </a:lnTo>
                  <a:lnTo>
                    <a:pt x="827" y="1509"/>
                  </a:lnTo>
                  <a:lnTo>
                    <a:pt x="862" y="1438"/>
                  </a:lnTo>
                  <a:lnTo>
                    <a:pt x="877" y="1391"/>
                  </a:lnTo>
                  <a:lnTo>
                    <a:pt x="877" y="1350"/>
                  </a:lnTo>
                  <a:lnTo>
                    <a:pt x="906" y="1320"/>
                  </a:lnTo>
                  <a:lnTo>
                    <a:pt x="979" y="1308"/>
                  </a:lnTo>
                  <a:lnTo>
                    <a:pt x="1037" y="1302"/>
                  </a:lnTo>
                  <a:lnTo>
                    <a:pt x="1080" y="1302"/>
                  </a:lnTo>
                  <a:lnTo>
                    <a:pt x="1138" y="1243"/>
                  </a:lnTo>
                  <a:lnTo>
                    <a:pt x="1195" y="1184"/>
                  </a:lnTo>
                  <a:lnTo>
                    <a:pt x="1254" y="1160"/>
                  </a:lnTo>
                  <a:lnTo>
                    <a:pt x="1283" y="1130"/>
                  </a:lnTo>
                  <a:lnTo>
                    <a:pt x="1362" y="1083"/>
                  </a:lnTo>
                  <a:lnTo>
                    <a:pt x="1450" y="1036"/>
                  </a:lnTo>
                  <a:lnTo>
                    <a:pt x="1551" y="994"/>
                  </a:lnTo>
                  <a:lnTo>
                    <a:pt x="1623" y="964"/>
                  </a:lnTo>
                  <a:lnTo>
                    <a:pt x="1674" y="941"/>
                  </a:lnTo>
                </a:path>
              </a:pathLst>
            </a:custGeom>
            <a:noFill/>
            <a:ln w="46101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49" name="Freeform 23"/>
            <p:cNvSpPr>
              <a:spLocks noChangeAspect="1"/>
            </p:cNvSpPr>
            <p:nvPr/>
          </p:nvSpPr>
          <p:spPr bwMode="auto">
            <a:xfrm>
              <a:off x="2192" y="1708"/>
              <a:ext cx="2450" cy="804"/>
            </a:xfrm>
            <a:custGeom>
              <a:avLst/>
              <a:gdLst>
                <a:gd name="T0" fmla="*/ 20 w 3362"/>
                <a:gd name="T1" fmla="*/ 3 h 1226"/>
                <a:gd name="T2" fmla="*/ 12 w 3362"/>
                <a:gd name="T3" fmla="*/ 8 h 1226"/>
                <a:gd name="T4" fmla="*/ 18 w 3362"/>
                <a:gd name="T5" fmla="*/ 11 h 1226"/>
                <a:gd name="T6" fmla="*/ 29 w 3362"/>
                <a:gd name="T7" fmla="*/ 12 h 1226"/>
                <a:gd name="T8" fmla="*/ 49 w 3362"/>
                <a:gd name="T9" fmla="*/ 10 h 1226"/>
                <a:gd name="T10" fmla="*/ 71 w 3362"/>
                <a:gd name="T11" fmla="*/ 9 h 1226"/>
                <a:gd name="T12" fmla="*/ 98 w 3362"/>
                <a:gd name="T13" fmla="*/ 9 h 1226"/>
                <a:gd name="T14" fmla="*/ 122 w 3362"/>
                <a:gd name="T15" fmla="*/ 9 h 1226"/>
                <a:gd name="T16" fmla="*/ 148 w 3362"/>
                <a:gd name="T17" fmla="*/ 9 h 1226"/>
                <a:gd name="T18" fmla="*/ 178 w 3362"/>
                <a:gd name="T19" fmla="*/ 9 h 1226"/>
                <a:gd name="T20" fmla="*/ 206 w 3362"/>
                <a:gd name="T21" fmla="*/ 10 h 1226"/>
                <a:gd name="T22" fmla="*/ 235 w 3362"/>
                <a:gd name="T23" fmla="*/ 10 h 1226"/>
                <a:gd name="T24" fmla="*/ 270 w 3362"/>
                <a:gd name="T25" fmla="*/ 14 h 1226"/>
                <a:gd name="T26" fmla="*/ 312 w 3362"/>
                <a:gd name="T27" fmla="*/ 18 h 1226"/>
                <a:gd name="T28" fmla="*/ 336 w 3362"/>
                <a:gd name="T29" fmla="*/ 21 h 1226"/>
                <a:gd name="T30" fmla="*/ 358 w 3362"/>
                <a:gd name="T31" fmla="*/ 23 h 1226"/>
                <a:gd name="T32" fmla="*/ 367 w 3362"/>
                <a:gd name="T33" fmla="*/ 26 h 1226"/>
                <a:gd name="T34" fmla="*/ 364 w 3362"/>
                <a:gd name="T35" fmla="*/ 30 h 1226"/>
                <a:gd name="T36" fmla="*/ 349 w 3362"/>
                <a:gd name="T37" fmla="*/ 30 h 1226"/>
                <a:gd name="T38" fmla="*/ 318 w 3362"/>
                <a:gd name="T39" fmla="*/ 30 h 1226"/>
                <a:gd name="T40" fmla="*/ 291 w 3362"/>
                <a:gd name="T41" fmla="*/ 27 h 1226"/>
                <a:gd name="T42" fmla="*/ 273 w 3362"/>
                <a:gd name="T43" fmla="*/ 25 h 1226"/>
                <a:gd name="T44" fmla="*/ 265 w 3362"/>
                <a:gd name="T45" fmla="*/ 24 h 1226"/>
                <a:gd name="T46" fmla="*/ 265 w 3362"/>
                <a:gd name="T47" fmla="*/ 27 h 1226"/>
                <a:gd name="T48" fmla="*/ 265 w 3362"/>
                <a:gd name="T49" fmla="*/ 30 h 1226"/>
                <a:gd name="T50" fmla="*/ 265 w 3362"/>
                <a:gd name="T51" fmla="*/ 35 h 1226"/>
                <a:gd name="T52" fmla="*/ 278 w 3362"/>
                <a:gd name="T53" fmla="*/ 39 h 1226"/>
                <a:gd name="T54" fmla="*/ 294 w 3362"/>
                <a:gd name="T55" fmla="*/ 46 h 1226"/>
                <a:gd name="T56" fmla="*/ 310 w 3362"/>
                <a:gd name="T57" fmla="*/ 50 h 1226"/>
                <a:gd name="T58" fmla="*/ 329 w 3362"/>
                <a:gd name="T59" fmla="*/ 56 h 1226"/>
                <a:gd name="T60" fmla="*/ 334 w 3362"/>
                <a:gd name="T61" fmla="*/ 60 h 1226"/>
                <a:gd name="T62" fmla="*/ 326 w 3362"/>
                <a:gd name="T63" fmla="*/ 62 h 1226"/>
                <a:gd name="T64" fmla="*/ 310 w 3362"/>
                <a:gd name="T65" fmla="*/ 64 h 1226"/>
                <a:gd name="T66" fmla="*/ 297 w 3362"/>
                <a:gd name="T67" fmla="*/ 60 h 1226"/>
                <a:gd name="T68" fmla="*/ 275 w 3362"/>
                <a:gd name="T69" fmla="*/ 54 h 1226"/>
                <a:gd name="T70" fmla="*/ 270 w 3362"/>
                <a:gd name="T71" fmla="*/ 50 h 1226"/>
                <a:gd name="T72" fmla="*/ 262 w 3362"/>
                <a:gd name="T73" fmla="*/ 47 h 1226"/>
                <a:gd name="T74" fmla="*/ 233 w 3362"/>
                <a:gd name="T75" fmla="*/ 38 h 1226"/>
                <a:gd name="T76" fmla="*/ 224 w 3362"/>
                <a:gd name="T77" fmla="*/ 37 h 1226"/>
                <a:gd name="T78" fmla="*/ 208 w 3362"/>
                <a:gd name="T79" fmla="*/ 33 h 1226"/>
                <a:gd name="T80" fmla="*/ 191 w 3362"/>
                <a:gd name="T81" fmla="*/ 30 h 1226"/>
                <a:gd name="T82" fmla="*/ 170 w 3362"/>
                <a:gd name="T83" fmla="*/ 27 h 1226"/>
                <a:gd name="T84" fmla="*/ 143 w 3362"/>
                <a:gd name="T85" fmla="*/ 27 h 1226"/>
                <a:gd name="T86" fmla="*/ 120 w 3362"/>
                <a:gd name="T87" fmla="*/ 28 h 1226"/>
                <a:gd name="T88" fmla="*/ 103 w 3362"/>
                <a:gd name="T89" fmla="*/ 30 h 1226"/>
                <a:gd name="T90" fmla="*/ 87 w 3362"/>
                <a:gd name="T91" fmla="*/ 30 h 1226"/>
                <a:gd name="T92" fmla="*/ 71 w 3362"/>
                <a:gd name="T93" fmla="*/ 31 h 1226"/>
                <a:gd name="T94" fmla="*/ 59 w 3362"/>
                <a:gd name="T95" fmla="*/ 33 h 1226"/>
                <a:gd name="T96" fmla="*/ 39 w 3362"/>
                <a:gd name="T97" fmla="*/ 35 h 1226"/>
                <a:gd name="T98" fmla="*/ 23 w 3362"/>
                <a:gd name="T99" fmla="*/ 39 h 1226"/>
                <a:gd name="T100" fmla="*/ 11 w 3362"/>
                <a:gd name="T101" fmla="*/ 43 h 1226"/>
                <a:gd name="T102" fmla="*/ 2 w 3362"/>
                <a:gd name="T103" fmla="*/ 48 h 1226"/>
                <a:gd name="T104" fmla="*/ 1 w 3362"/>
                <a:gd name="T105" fmla="*/ 52 h 12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62"/>
                <a:gd name="T160" fmla="*/ 0 h 1226"/>
                <a:gd name="T161" fmla="*/ 3362 w 3362"/>
                <a:gd name="T162" fmla="*/ 1226 h 12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62" h="1226">
                  <a:moveTo>
                    <a:pt x="210" y="0"/>
                  </a:moveTo>
                  <a:lnTo>
                    <a:pt x="187" y="47"/>
                  </a:lnTo>
                  <a:lnTo>
                    <a:pt x="144" y="94"/>
                  </a:lnTo>
                  <a:lnTo>
                    <a:pt x="115" y="148"/>
                  </a:lnTo>
                  <a:lnTo>
                    <a:pt x="129" y="178"/>
                  </a:lnTo>
                  <a:lnTo>
                    <a:pt x="166" y="213"/>
                  </a:lnTo>
                  <a:lnTo>
                    <a:pt x="210" y="237"/>
                  </a:lnTo>
                  <a:lnTo>
                    <a:pt x="267" y="225"/>
                  </a:lnTo>
                  <a:lnTo>
                    <a:pt x="347" y="213"/>
                  </a:lnTo>
                  <a:lnTo>
                    <a:pt x="448" y="207"/>
                  </a:lnTo>
                  <a:lnTo>
                    <a:pt x="543" y="190"/>
                  </a:lnTo>
                  <a:lnTo>
                    <a:pt x="645" y="183"/>
                  </a:lnTo>
                  <a:lnTo>
                    <a:pt x="760" y="171"/>
                  </a:lnTo>
                  <a:lnTo>
                    <a:pt x="898" y="165"/>
                  </a:lnTo>
                  <a:lnTo>
                    <a:pt x="1014" y="165"/>
                  </a:lnTo>
                  <a:lnTo>
                    <a:pt x="1116" y="178"/>
                  </a:lnTo>
                  <a:lnTo>
                    <a:pt x="1246" y="171"/>
                  </a:lnTo>
                  <a:lnTo>
                    <a:pt x="1355" y="171"/>
                  </a:lnTo>
                  <a:lnTo>
                    <a:pt x="1499" y="183"/>
                  </a:lnTo>
                  <a:lnTo>
                    <a:pt x="1630" y="183"/>
                  </a:lnTo>
                  <a:lnTo>
                    <a:pt x="1774" y="190"/>
                  </a:lnTo>
                  <a:lnTo>
                    <a:pt x="1883" y="190"/>
                  </a:lnTo>
                  <a:lnTo>
                    <a:pt x="2029" y="190"/>
                  </a:lnTo>
                  <a:lnTo>
                    <a:pt x="2159" y="201"/>
                  </a:lnTo>
                  <a:lnTo>
                    <a:pt x="2319" y="230"/>
                  </a:lnTo>
                  <a:lnTo>
                    <a:pt x="2477" y="272"/>
                  </a:lnTo>
                  <a:lnTo>
                    <a:pt x="2638" y="307"/>
                  </a:lnTo>
                  <a:lnTo>
                    <a:pt x="2862" y="355"/>
                  </a:lnTo>
                  <a:lnTo>
                    <a:pt x="2971" y="385"/>
                  </a:lnTo>
                  <a:lnTo>
                    <a:pt x="3080" y="402"/>
                  </a:lnTo>
                  <a:lnTo>
                    <a:pt x="3188" y="420"/>
                  </a:lnTo>
                  <a:lnTo>
                    <a:pt x="3283" y="438"/>
                  </a:lnTo>
                  <a:lnTo>
                    <a:pt x="3347" y="462"/>
                  </a:lnTo>
                  <a:lnTo>
                    <a:pt x="3362" y="485"/>
                  </a:lnTo>
                  <a:lnTo>
                    <a:pt x="3362" y="514"/>
                  </a:lnTo>
                  <a:lnTo>
                    <a:pt x="3341" y="556"/>
                  </a:lnTo>
                  <a:lnTo>
                    <a:pt x="3304" y="568"/>
                  </a:lnTo>
                  <a:lnTo>
                    <a:pt x="3195" y="574"/>
                  </a:lnTo>
                  <a:lnTo>
                    <a:pt x="3072" y="574"/>
                  </a:lnTo>
                  <a:lnTo>
                    <a:pt x="2913" y="568"/>
                  </a:lnTo>
                  <a:lnTo>
                    <a:pt x="2767" y="544"/>
                  </a:lnTo>
                  <a:lnTo>
                    <a:pt x="2658" y="521"/>
                  </a:lnTo>
                  <a:lnTo>
                    <a:pt x="2586" y="502"/>
                  </a:lnTo>
                  <a:lnTo>
                    <a:pt x="2506" y="479"/>
                  </a:lnTo>
                  <a:lnTo>
                    <a:pt x="2492" y="467"/>
                  </a:lnTo>
                  <a:lnTo>
                    <a:pt x="2434" y="467"/>
                  </a:lnTo>
                  <a:lnTo>
                    <a:pt x="2420" y="485"/>
                  </a:lnTo>
                  <a:lnTo>
                    <a:pt x="2428" y="509"/>
                  </a:lnTo>
                  <a:lnTo>
                    <a:pt x="2442" y="551"/>
                  </a:lnTo>
                  <a:lnTo>
                    <a:pt x="2434" y="574"/>
                  </a:lnTo>
                  <a:lnTo>
                    <a:pt x="2413" y="610"/>
                  </a:lnTo>
                  <a:lnTo>
                    <a:pt x="2428" y="663"/>
                  </a:lnTo>
                  <a:lnTo>
                    <a:pt x="2492" y="698"/>
                  </a:lnTo>
                  <a:lnTo>
                    <a:pt x="2543" y="746"/>
                  </a:lnTo>
                  <a:lnTo>
                    <a:pt x="2601" y="793"/>
                  </a:lnTo>
                  <a:lnTo>
                    <a:pt x="2703" y="870"/>
                  </a:lnTo>
                  <a:lnTo>
                    <a:pt x="2753" y="912"/>
                  </a:lnTo>
                  <a:lnTo>
                    <a:pt x="2841" y="964"/>
                  </a:lnTo>
                  <a:lnTo>
                    <a:pt x="2927" y="1012"/>
                  </a:lnTo>
                  <a:lnTo>
                    <a:pt x="3014" y="1071"/>
                  </a:lnTo>
                  <a:lnTo>
                    <a:pt x="3043" y="1113"/>
                  </a:lnTo>
                  <a:lnTo>
                    <a:pt x="3057" y="1154"/>
                  </a:lnTo>
                  <a:lnTo>
                    <a:pt x="3036" y="1172"/>
                  </a:lnTo>
                  <a:lnTo>
                    <a:pt x="2985" y="1196"/>
                  </a:lnTo>
                  <a:lnTo>
                    <a:pt x="2920" y="1213"/>
                  </a:lnTo>
                  <a:lnTo>
                    <a:pt x="2841" y="1226"/>
                  </a:lnTo>
                  <a:lnTo>
                    <a:pt x="2775" y="1184"/>
                  </a:lnTo>
                  <a:lnTo>
                    <a:pt x="2724" y="1148"/>
                  </a:lnTo>
                  <a:lnTo>
                    <a:pt x="2638" y="1118"/>
                  </a:lnTo>
                  <a:lnTo>
                    <a:pt x="2514" y="1048"/>
                  </a:lnTo>
                  <a:lnTo>
                    <a:pt x="2477" y="1006"/>
                  </a:lnTo>
                  <a:lnTo>
                    <a:pt x="2477" y="959"/>
                  </a:lnTo>
                  <a:lnTo>
                    <a:pt x="2477" y="929"/>
                  </a:lnTo>
                  <a:lnTo>
                    <a:pt x="2405" y="893"/>
                  </a:lnTo>
                  <a:lnTo>
                    <a:pt x="2247" y="799"/>
                  </a:lnTo>
                  <a:lnTo>
                    <a:pt x="2138" y="727"/>
                  </a:lnTo>
                  <a:lnTo>
                    <a:pt x="2101" y="716"/>
                  </a:lnTo>
                  <a:lnTo>
                    <a:pt x="2050" y="698"/>
                  </a:lnTo>
                  <a:lnTo>
                    <a:pt x="1978" y="675"/>
                  </a:lnTo>
                  <a:lnTo>
                    <a:pt x="1906" y="633"/>
                  </a:lnTo>
                  <a:lnTo>
                    <a:pt x="1819" y="591"/>
                  </a:lnTo>
                  <a:lnTo>
                    <a:pt x="1753" y="562"/>
                  </a:lnTo>
                  <a:lnTo>
                    <a:pt x="1667" y="527"/>
                  </a:lnTo>
                  <a:lnTo>
                    <a:pt x="1558" y="509"/>
                  </a:lnTo>
                  <a:lnTo>
                    <a:pt x="1449" y="502"/>
                  </a:lnTo>
                  <a:lnTo>
                    <a:pt x="1311" y="509"/>
                  </a:lnTo>
                  <a:lnTo>
                    <a:pt x="1209" y="514"/>
                  </a:lnTo>
                  <a:lnTo>
                    <a:pt x="1108" y="532"/>
                  </a:lnTo>
                  <a:lnTo>
                    <a:pt x="993" y="551"/>
                  </a:lnTo>
                  <a:lnTo>
                    <a:pt x="949" y="556"/>
                  </a:lnTo>
                  <a:lnTo>
                    <a:pt x="869" y="551"/>
                  </a:lnTo>
                  <a:lnTo>
                    <a:pt x="804" y="574"/>
                  </a:lnTo>
                  <a:lnTo>
                    <a:pt x="695" y="580"/>
                  </a:lnTo>
                  <a:lnTo>
                    <a:pt x="645" y="603"/>
                  </a:lnTo>
                  <a:lnTo>
                    <a:pt x="594" y="610"/>
                  </a:lnTo>
                  <a:lnTo>
                    <a:pt x="536" y="627"/>
                  </a:lnTo>
                  <a:lnTo>
                    <a:pt x="427" y="627"/>
                  </a:lnTo>
                  <a:lnTo>
                    <a:pt x="355" y="663"/>
                  </a:lnTo>
                  <a:lnTo>
                    <a:pt x="267" y="692"/>
                  </a:lnTo>
                  <a:lnTo>
                    <a:pt x="210" y="751"/>
                  </a:lnTo>
                  <a:lnTo>
                    <a:pt x="152" y="804"/>
                  </a:lnTo>
                  <a:lnTo>
                    <a:pt x="101" y="834"/>
                  </a:lnTo>
                  <a:lnTo>
                    <a:pt x="49" y="863"/>
                  </a:lnTo>
                  <a:lnTo>
                    <a:pt x="21" y="912"/>
                  </a:lnTo>
                  <a:lnTo>
                    <a:pt x="0" y="959"/>
                  </a:lnTo>
                  <a:lnTo>
                    <a:pt x="14" y="1006"/>
                  </a:lnTo>
                  <a:lnTo>
                    <a:pt x="28" y="1018"/>
                  </a:lnTo>
                </a:path>
              </a:pathLst>
            </a:custGeom>
            <a:noFill/>
            <a:ln w="46101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50" name="Freeform 24"/>
            <p:cNvSpPr>
              <a:spLocks noChangeAspect="1"/>
            </p:cNvSpPr>
            <p:nvPr/>
          </p:nvSpPr>
          <p:spPr bwMode="auto">
            <a:xfrm>
              <a:off x="2271" y="2405"/>
              <a:ext cx="1538" cy="1233"/>
            </a:xfrm>
            <a:custGeom>
              <a:avLst/>
              <a:gdLst>
                <a:gd name="T0" fmla="*/ 0 w 2107"/>
                <a:gd name="T1" fmla="*/ 0 h 1888"/>
                <a:gd name="T2" fmla="*/ 5 w 2107"/>
                <a:gd name="T3" fmla="*/ 2 h 1888"/>
                <a:gd name="T4" fmla="*/ 11 w 2107"/>
                <a:gd name="T5" fmla="*/ 6 h 1888"/>
                <a:gd name="T6" fmla="*/ 15 w 2107"/>
                <a:gd name="T7" fmla="*/ 8 h 1888"/>
                <a:gd name="T8" fmla="*/ 27 w 2107"/>
                <a:gd name="T9" fmla="*/ 12 h 1888"/>
                <a:gd name="T10" fmla="*/ 36 w 2107"/>
                <a:gd name="T11" fmla="*/ 16 h 1888"/>
                <a:gd name="T12" fmla="*/ 47 w 2107"/>
                <a:gd name="T13" fmla="*/ 20 h 1888"/>
                <a:gd name="T14" fmla="*/ 53 w 2107"/>
                <a:gd name="T15" fmla="*/ 23 h 1888"/>
                <a:gd name="T16" fmla="*/ 60 w 2107"/>
                <a:gd name="T17" fmla="*/ 25 h 1888"/>
                <a:gd name="T18" fmla="*/ 69 w 2107"/>
                <a:gd name="T19" fmla="*/ 29 h 1888"/>
                <a:gd name="T20" fmla="*/ 77 w 2107"/>
                <a:gd name="T21" fmla="*/ 31 h 1888"/>
                <a:gd name="T22" fmla="*/ 90 w 2107"/>
                <a:gd name="T23" fmla="*/ 36 h 1888"/>
                <a:gd name="T24" fmla="*/ 103 w 2107"/>
                <a:gd name="T25" fmla="*/ 39 h 1888"/>
                <a:gd name="T26" fmla="*/ 113 w 2107"/>
                <a:gd name="T27" fmla="*/ 42 h 1888"/>
                <a:gd name="T28" fmla="*/ 124 w 2107"/>
                <a:gd name="T29" fmla="*/ 46 h 1888"/>
                <a:gd name="T30" fmla="*/ 139 w 2107"/>
                <a:gd name="T31" fmla="*/ 51 h 1888"/>
                <a:gd name="T32" fmla="*/ 152 w 2107"/>
                <a:gd name="T33" fmla="*/ 55 h 1888"/>
                <a:gd name="T34" fmla="*/ 161 w 2107"/>
                <a:gd name="T35" fmla="*/ 57 h 1888"/>
                <a:gd name="T36" fmla="*/ 166 w 2107"/>
                <a:gd name="T37" fmla="*/ 59 h 1888"/>
                <a:gd name="T38" fmla="*/ 173 w 2107"/>
                <a:gd name="T39" fmla="*/ 63 h 1888"/>
                <a:gd name="T40" fmla="*/ 178 w 2107"/>
                <a:gd name="T41" fmla="*/ 65 h 1888"/>
                <a:gd name="T42" fmla="*/ 185 w 2107"/>
                <a:gd name="T43" fmla="*/ 69 h 1888"/>
                <a:gd name="T44" fmla="*/ 194 w 2107"/>
                <a:gd name="T45" fmla="*/ 72 h 1888"/>
                <a:gd name="T46" fmla="*/ 204 w 2107"/>
                <a:gd name="T47" fmla="*/ 78 h 1888"/>
                <a:gd name="T48" fmla="*/ 209 w 2107"/>
                <a:gd name="T49" fmla="*/ 81 h 1888"/>
                <a:gd name="T50" fmla="*/ 215 w 2107"/>
                <a:gd name="T51" fmla="*/ 84 h 1888"/>
                <a:gd name="T52" fmla="*/ 223 w 2107"/>
                <a:gd name="T53" fmla="*/ 88 h 1888"/>
                <a:gd name="T54" fmla="*/ 228 w 2107"/>
                <a:gd name="T55" fmla="*/ 92 h 1888"/>
                <a:gd name="T56" fmla="*/ 233 w 2107"/>
                <a:gd name="T57" fmla="*/ 96 h 18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07"/>
                <a:gd name="T88" fmla="*/ 0 h 1888"/>
                <a:gd name="T89" fmla="*/ 2107 w 2107"/>
                <a:gd name="T90" fmla="*/ 1888 h 18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07" h="1888">
                  <a:moveTo>
                    <a:pt x="0" y="0"/>
                  </a:moveTo>
                  <a:lnTo>
                    <a:pt x="43" y="48"/>
                  </a:lnTo>
                  <a:lnTo>
                    <a:pt x="101" y="119"/>
                  </a:lnTo>
                  <a:lnTo>
                    <a:pt x="137" y="172"/>
                  </a:lnTo>
                  <a:lnTo>
                    <a:pt x="246" y="248"/>
                  </a:lnTo>
                  <a:lnTo>
                    <a:pt x="333" y="320"/>
                  </a:lnTo>
                  <a:lnTo>
                    <a:pt x="427" y="397"/>
                  </a:lnTo>
                  <a:lnTo>
                    <a:pt x="485" y="450"/>
                  </a:lnTo>
                  <a:lnTo>
                    <a:pt x="543" y="503"/>
                  </a:lnTo>
                  <a:lnTo>
                    <a:pt x="623" y="574"/>
                  </a:lnTo>
                  <a:lnTo>
                    <a:pt x="703" y="628"/>
                  </a:lnTo>
                  <a:lnTo>
                    <a:pt x="810" y="705"/>
                  </a:lnTo>
                  <a:lnTo>
                    <a:pt x="933" y="770"/>
                  </a:lnTo>
                  <a:lnTo>
                    <a:pt x="1028" y="846"/>
                  </a:lnTo>
                  <a:lnTo>
                    <a:pt x="1122" y="918"/>
                  </a:lnTo>
                  <a:lnTo>
                    <a:pt x="1260" y="1012"/>
                  </a:lnTo>
                  <a:lnTo>
                    <a:pt x="1376" y="1083"/>
                  </a:lnTo>
                  <a:lnTo>
                    <a:pt x="1449" y="1136"/>
                  </a:lnTo>
                  <a:lnTo>
                    <a:pt x="1499" y="1160"/>
                  </a:lnTo>
                  <a:lnTo>
                    <a:pt x="1564" y="1232"/>
                  </a:lnTo>
                  <a:lnTo>
                    <a:pt x="1616" y="1291"/>
                  </a:lnTo>
                  <a:lnTo>
                    <a:pt x="1680" y="1350"/>
                  </a:lnTo>
                  <a:lnTo>
                    <a:pt x="1753" y="1432"/>
                  </a:lnTo>
                  <a:lnTo>
                    <a:pt x="1848" y="1533"/>
                  </a:lnTo>
                  <a:lnTo>
                    <a:pt x="1898" y="1598"/>
                  </a:lnTo>
                  <a:lnTo>
                    <a:pt x="1949" y="1652"/>
                  </a:lnTo>
                  <a:lnTo>
                    <a:pt x="2014" y="1734"/>
                  </a:lnTo>
                  <a:lnTo>
                    <a:pt x="2064" y="1811"/>
                  </a:lnTo>
                  <a:lnTo>
                    <a:pt x="2107" y="1888"/>
                  </a:lnTo>
                </a:path>
              </a:pathLst>
            </a:custGeom>
            <a:noFill/>
            <a:ln w="46101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51" name="Rectangle 25"/>
            <p:cNvSpPr>
              <a:spLocks noChangeAspect="1" noChangeArrowheads="1"/>
            </p:cNvSpPr>
            <p:nvPr/>
          </p:nvSpPr>
          <p:spPr bwMode="auto">
            <a:xfrm>
              <a:off x="407" y="2128"/>
              <a:ext cx="39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200" b="1">
                  <a:solidFill>
                    <a:srgbClr val="0066FF"/>
                  </a:solidFill>
                  <a:latin typeface="Calibri" pitchFamily="34" charset="0"/>
                </a:rPr>
                <a:t>1930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52" name="Rectangle 26"/>
            <p:cNvSpPr>
              <a:spLocks noChangeAspect="1" noChangeArrowheads="1"/>
            </p:cNvSpPr>
            <p:nvPr/>
          </p:nvSpPr>
          <p:spPr bwMode="auto">
            <a:xfrm>
              <a:off x="3411" y="3530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66FF"/>
                  </a:solidFill>
                  <a:latin typeface="Calibri" pitchFamily="34" charset="0"/>
                </a:rPr>
                <a:t>1930</a:t>
              </a:r>
              <a:endParaRPr lang="en-US" sz="1400">
                <a:latin typeface="Times New Roman" pitchFamily="18" charset="0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003425" y="496888"/>
            <a:ext cx="4483100" cy="6192837"/>
            <a:chOff x="1246" y="113"/>
            <a:chExt cx="2824" cy="3901"/>
          </a:xfrm>
        </p:grpSpPr>
        <p:sp>
          <p:nvSpPr>
            <p:cNvPr id="25643" name="Freeform 28"/>
            <p:cNvSpPr>
              <a:spLocks noChangeAspect="1"/>
            </p:cNvSpPr>
            <p:nvPr/>
          </p:nvSpPr>
          <p:spPr bwMode="auto">
            <a:xfrm>
              <a:off x="1246" y="113"/>
              <a:ext cx="1051" cy="1746"/>
            </a:xfrm>
            <a:custGeom>
              <a:avLst/>
              <a:gdLst>
                <a:gd name="T0" fmla="*/ 153 w 1442"/>
                <a:gd name="T1" fmla="*/ 1 h 2675"/>
                <a:gd name="T2" fmla="*/ 149 w 1442"/>
                <a:gd name="T3" fmla="*/ 3 h 2675"/>
                <a:gd name="T4" fmla="*/ 146 w 1442"/>
                <a:gd name="T5" fmla="*/ 8 h 2675"/>
                <a:gd name="T6" fmla="*/ 144 w 1442"/>
                <a:gd name="T7" fmla="*/ 13 h 2675"/>
                <a:gd name="T8" fmla="*/ 142 w 1442"/>
                <a:gd name="T9" fmla="*/ 17 h 2675"/>
                <a:gd name="T10" fmla="*/ 144 w 1442"/>
                <a:gd name="T11" fmla="*/ 20 h 2675"/>
                <a:gd name="T12" fmla="*/ 136 w 1442"/>
                <a:gd name="T13" fmla="*/ 24 h 2675"/>
                <a:gd name="T14" fmla="*/ 133 w 1442"/>
                <a:gd name="T15" fmla="*/ 29 h 2675"/>
                <a:gd name="T16" fmla="*/ 132 w 1442"/>
                <a:gd name="T17" fmla="*/ 33 h 2675"/>
                <a:gd name="T18" fmla="*/ 128 w 1442"/>
                <a:gd name="T19" fmla="*/ 37 h 2675"/>
                <a:gd name="T20" fmla="*/ 125 w 1442"/>
                <a:gd name="T21" fmla="*/ 40 h 2675"/>
                <a:gd name="T22" fmla="*/ 125 w 1442"/>
                <a:gd name="T23" fmla="*/ 47 h 2675"/>
                <a:gd name="T24" fmla="*/ 117 w 1442"/>
                <a:gd name="T25" fmla="*/ 52 h 2675"/>
                <a:gd name="T26" fmla="*/ 114 w 1442"/>
                <a:gd name="T27" fmla="*/ 57 h 2675"/>
                <a:gd name="T28" fmla="*/ 109 w 1442"/>
                <a:gd name="T29" fmla="*/ 62 h 2675"/>
                <a:gd name="T30" fmla="*/ 103 w 1442"/>
                <a:gd name="T31" fmla="*/ 67 h 2675"/>
                <a:gd name="T32" fmla="*/ 105 w 1442"/>
                <a:gd name="T33" fmla="*/ 72 h 2675"/>
                <a:gd name="T34" fmla="*/ 98 w 1442"/>
                <a:gd name="T35" fmla="*/ 75 h 2675"/>
                <a:gd name="T36" fmla="*/ 89 w 1442"/>
                <a:gd name="T37" fmla="*/ 80 h 2675"/>
                <a:gd name="T38" fmla="*/ 77 w 1442"/>
                <a:gd name="T39" fmla="*/ 85 h 2675"/>
                <a:gd name="T40" fmla="*/ 57 w 1442"/>
                <a:gd name="T41" fmla="*/ 92 h 2675"/>
                <a:gd name="T42" fmla="*/ 21 w 1442"/>
                <a:gd name="T43" fmla="*/ 103 h 2675"/>
                <a:gd name="T44" fmla="*/ 7 w 1442"/>
                <a:gd name="T45" fmla="*/ 108 h 2675"/>
                <a:gd name="T46" fmla="*/ 2 w 1442"/>
                <a:gd name="T47" fmla="*/ 113 h 2675"/>
                <a:gd name="T48" fmla="*/ 5 w 1442"/>
                <a:gd name="T49" fmla="*/ 116 h 2675"/>
                <a:gd name="T50" fmla="*/ 1 w 1442"/>
                <a:gd name="T51" fmla="*/ 121 h 2675"/>
                <a:gd name="T52" fmla="*/ 0 w 1442"/>
                <a:gd name="T53" fmla="*/ 125 h 2675"/>
                <a:gd name="T54" fmla="*/ 8 w 1442"/>
                <a:gd name="T55" fmla="*/ 130 h 2675"/>
                <a:gd name="T56" fmla="*/ 20 w 1442"/>
                <a:gd name="T57" fmla="*/ 133 h 2675"/>
                <a:gd name="T58" fmla="*/ 32 w 1442"/>
                <a:gd name="T59" fmla="*/ 132 h 2675"/>
                <a:gd name="T60" fmla="*/ 42 w 1442"/>
                <a:gd name="T61" fmla="*/ 134 h 2675"/>
                <a:gd name="T62" fmla="*/ 54 w 1442"/>
                <a:gd name="T63" fmla="*/ 135 h 2675"/>
                <a:gd name="T64" fmla="*/ 63 w 1442"/>
                <a:gd name="T65" fmla="*/ 133 h 2675"/>
                <a:gd name="T66" fmla="*/ 81 w 1442"/>
                <a:gd name="T67" fmla="*/ 134 h 2675"/>
                <a:gd name="T68" fmla="*/ 96 w 1442"/>
                <a:gd name="T69" fmla="*/ 135 h 2675"/>
                <a:gd name="T70" fmla="*/ 109 w 1442"/>
                <a:gd name="T71" fmla="*/ 133 h 26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42"/>
                <a:gd name="T109" fmla="*/ 0 h 2675"/>
                <a:gd name="T110" fmla="*/ 1442 w 1442"/>
                <a:gd name="T111" fmla="*/ 2675 h 26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42" h="2675">
                  <a:moveTo>
                    <a:pt x="1442" y="0"/>
                  </a:moveTo>
                  <a:lnTo>
                    <a:pt x="1399" y="29"/>
                  </a:lnTo>
                  <a:lnTo>
                    <a:pt x="1384" y="48"/>
                  </a:lnTo>
                  <a:lnTo>
                    <a:pt x="1363" y="71"/>
                  </a:lnTo>
                  <a:lnTo>
                    <a:pt x="1333" y="118"/>
                  </a:lnTo>
                  <a:lnTo>
                    <a:pt x="1341" y="172"/>
                  </a:lnTo>
                  <a:lnTo>
                    <a:pt x="1319" y="214"/>
                  </a:lnTo>
                  <a:lnTo>
                    <a:pt x="1312" y="261"/>
                  </a:lnTo>
                  <a:lnTo>
                    <a:pt x="1312" y="296"/>
                  </a:lnTo>
                  <a:lnTo>
                    <a:pt x="1304" y="332"/>
                  </a:lnTo>
                  <a:lnTo>
                    <a:pt x="1326" y="367"/>
                  </a:lnTo>
                  <a:lnTo>
                    <a:pt x="1312" y="409"/>
                  </a:lnTo>
                  <a:lnTo>
                    <a:pt x="1283" y="439"/>
                  </a:lnTo>
                  <a:lnTo>
                    <a:pt x="1254" y="474"/>
                  </a:lnTo>
                  <a:lnTo>
                    <a:pt x="1225" y="515"/>
                  </a:lnTo>
                  <a:lnTo>
                    <a:pt x="1225" y="563"/>
                  </a:lnTo>
                  <a:lnTo>
                    <a:pt x="1225" y="592"/>
                  </a:lnTo>
                  <a:lnTo>
                    <a:pt x="1203" y="639"/>
                  </a:lnTo>
                  <a:lnTo>
                    <a:pt x="1195" y="675"/>
                  </a:lnTo>
                  <a:lnTo>
                    <a:pt x="1174" y="723"/>
                  </a:lnTo>
                  <a:lnTo>
                    <a:pt x="1145" y="764"/>
                  </a:lnTo>
                  <a:lnTo>
                    <a:pt x="1138" y="805"/>
                  </a:lnTo>
                  <a:lnTo>
                    <a:pt x="1138" y="870"/>
                  </a:lnTo>
                  <a:lnTo>
                    <a:pt x="1138" y="929"/>
                  </a:lnTo>
                  <a:lnTo>
                    <a:pt x="1088" y="971"/>
                  </a:lnTo>
                  <a:lnTo>
                    <a:pt x="1073" y="1025"/>
                  </a:lnTo>
                  <a:lnTo>
                    <a:pt x="1051" y="1084"/>
                  </a:lnTo>
                  <a:lnTo>
                    <a:pt x="1051" y="1125"/>
                  </a:lnTo>
                  <a:lnTo>
                    <a:pt x="1037" y="1184"/>
                  </a:lnTo>
                  <a:lnTo>
                    <a:pt x="993" y="1225"/>
                  </a:lnTo>
                  <a:lnTo>
                    <a:pt x="971" y="1285"/>
                  </a:lnTo>
                  <a:lnTo>
                    <a:pt x="950" y="1332"/>
                  </a:lnTo>
                  <a:lnTo>
                    <a:pt x="957" y="1386"/>
                  </a:lnTo>
                  <a:lnTo>
                    <a:pt x="957" y="1415"/>
                  </a:lnTo>
                  <a:lnTo>
                    <a:pt x="936" y="1463"/>
                  </a:lnTo>
                  <a:lnTo>
                    <a:pt x="899" y="1486"/>
                  </a:lnTo>
                  <a:lnTo>
                    <a:pt x="856" y="1527"/>
                  </a:lnTo>
                  <a:lnTo>
                    <a:pt x="819" y="1581"/>
                  </a:lnTo>
                  <a:lnTo>
                    <a:pt x="761" y="1640"/>
                  </a:lnTo>
                  <a:lnTo>
                    <a:pt x="703" y="1681"/>
                  </a:lnTo>
                  <a:lnTo>
                    <a:pt x="609" y="1758"/>
                  </a:lnTo>
                  <a:lnTo>
                    <a:pt x="522" y="1824"/>
                  </a:lnTo>
                  <a:lnTo>
                    <a:pt x="362" y="1936"/>
                  </a:lnTo>
                  <a:lnTo>
                    <a:pt x="196" y="2042"/>
                  </a:lnTo>
                  <a:lnTo>
                    <a:pt x="124" y="2096"/>
                  </a:lnTo>
                  <a:lnTo>
                    <a:pt x="66" y="2155"/>
                  </a:lnTo>
                  <a:lnTo>
                    <a:pt x="36" y="2190"/>
                  </a:lnTo>
                  <a:lnTo>
                    <a:pt x="21" y="2237"/>
                  </a:lnTo>
                  <a:lnTo>
                    <a:pt x="50" y="2286"/>
                  </a:lnTo>
                  <a:lnTo>
                    <a:pt x="50" y="2309"/>
                  </a:lnTo>
                  <a:lnTo>
                    <a:pt x="36" y="2362"/>
                  </a:lnTo>
                  <a:lnTo>
                    <a:pt x="15" y="2392"/>
                  </a:lnTo>
                  <a:lnTo>
                    <a:pt x="0" y="2433"/>
                  </a:lnTo>
                  <a:lnTo>
                    <a:pt x="0" y="2486"/>
                  </a:lnTo>
                  <a:lnTo>
                    <a:pt x="36" y="2522"/>
                  </a:lnTo>
                  <a:lnTo>
                    <a:pt x="72" y="2575"/>
                  </a:lnTo>
                  <a:lnTo>
                    <a:pt x="116" y="2622"/>
                  </a:lnTo>
                  <a:lnTo>
                    <a:pt x="188" y="2628"/>
                  </a:lnTo>
                  <a:lnTo>
                    <a:pt x="247" y="2617"/>
                  </a:lnTo>
                  <a:lnTo>
                    <a:pt x="290" y="2617"/>
                  </a:lnTo>
                  <a:lnTo>
                    <a:pt x="340" y="2640"/>
                  </a:lnTo>
                  <a:lnTo>
                    <a:pt x="385" y="2658"/>
                  </a:lnTo>
                  <a:lnTo>
                    <a:pt x="435" y="2675"/>
                  </a:lnTo>
                  <a:lnTo>
                    <a:pt x="494" y="2670"/>
                  </a:lnTo>
                  <a:lnTo>
                    <a:pt x="543" y="2652"/>
                  </a:lnTo>
                  <a:lnTo>
                    <a:pt x="572" y="2640"/>
                  </a:lnTo>
                  <a:lnTo>
                    <a:pt x="660" y="2635"/>
                  </a:lnTo>
                  <a:lnTo>
                    <a:pt x="739" y="2652"/>
                  </a:lnTo>
                  <a:lnTo>
                    <a:pt x="790" y="2670"/>
                  </a:lnTo>
                  <a:lnTo>
                    <a:pt x="877" y="2675"/>
                  </a:lnTo>
                  <a:lnTo>
                    <a:pt x="942" y="2647"/>
                  </a:lnTo>
                  <a:lnTo>
                    <a:pt x="993" y="2635"/>
                  </a:lnTo>
                </a:path>
              </a:pathLst>
            </a:custGeom>
            <a:noFill/>
            <a:ln w="49276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44" name="Freeform 29"/>
            <p:cNvSpPr>
              <a:spLocks noChangeAspect="1"/>
            </p:cNvSpPr>
            <p:nvPr/>
          </p:nvSpPr>
          <p:spPr bwMode="auto">
            <a:xfrm>
              <a:off x="2556" y="1528"/>
              <a:ext cx="497" cy="212"/>
            </a:xfrm>
            <a:custGeom>
              <a:avLst/>
              <a:gdLst>
                <a:gd name="T0" fmla="*/ 11 w 681"/>
                <a:gd name="T1" fmla="*/ 0 h 326"/>
                <a:gd name="T2" fmla="*/ 7 w 681"/>
                <a:gd name="T3" fmla="*/ 2 h 326"/>
                <a:gd name="T4" fmla="*/ 7 w 681"/>
                <a:gd name="T5" fmla="*/ 4 h 326"/>
                <a:gd name="T6" fmla="*/ 3 w 681"/>
                <a:gd name="T7" fmla="*/ 6 h 326"/>
                <a:gd name="T8" fmla="*/ 0 w 681"/>
                <a:gd name="T9" fmla="*/ 8 h 326"/>
                <a:gd name="T10" fmla="*/ 1 w 681"/>
                <a:gd name="T11" fmla="*/ 10 h 326"/>
                <a:gd name="T12" fmla="*/ 9 w 681"/>
                <a:gd name="T13" fmla="*/ 12 h 326"/>
                <a:gd name="T14" fmla="*/ 14 w 681"/>
                <a:gd name="T15" fmla="*/ 10 h 326"/>
                <a:gd name="T16" fmla="*/ 21 w 681"/>
                <a:gd name="T17" fmla="*/ 10 h 326"/>
                <a:gd name="T18" fmla="*/ 32 w 681"/>
                <a:gd name="T19" fmla="*/ 10 h 326"/>
                <a:gd name="T20" fmla="*/ 39 w 681"/>
                <a:gd name="T21" fmla="*/ 10 h 326"/>
                <a:gd name="T22" fmla="*/ 45 w 681"/>
                <a:gd name="T23" fmla="*/ 13 h 326"/>
                <a:gd name="T24" fmla="*/ 50 w 681"/>
                <a:gd name="T25" fmla="*/ 15 h 326"/>
                <a:gd name="T26" fmla="*/ 55 w 681"/>
                <a:gd name="T27" fmla="*/ 16 h 326"/>
                <a:gd name="T28" fmla="*/ 66 w 681"/>
                <a:gd name="T29" fmla="*/ 16 h 326"/>
                <a:gd name="T30" fmla="*/ 73 w 681"/>
                <a:gd name="T31" fmla="*/ 15 h 326"/>
                <a:gd name="T32" fmla="*/ 75 w 681"/>
                <a:gd name="T33" fmla="*/ 12 h 326"/>
                <a:gd name="T34" fmla="*/ 74 w 681"/>
                <a:gd name="T35" fmla="*/ 9 h 326"/>
                <a:gd name="T36" fmla="*/ 73 w 681"/>
                <a:gd name="T37" fmla="*/ 7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1"/>
                <a:gd name="T58" fmla="*/ 0 h 326"/>
                <a:gd name="T59" fmla="*/ 681 w 681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1" h="326">
                  <a:moveTo>
                    <a:pt x="101" y="0"/>
                  </a:moveTo>
                  <a:lnTo>
                    <a:pt x="58" y="36"/>
                  </a:lnTo>
                  <a:lnTo>
                    <a:pt x="66" y="78"/>
                  </a:lnTo>
                  <a:lnTo>
                    <a:pt x="29" y="119"/>
                  </a:lnTo>
                  <a:lnTo>
                    <a:pt x="0" y="172"/>
                  </a:lnTo>
                  <a:lnTo>
                    <a:pt x="8" y="207"/>
                  </a:lnTo>
                  <a:lnTo>
                    <a:pt x="80" y="232"/>
                  </a:lnTo>
                  <a:lnTo>
                    <a:pt x="124" y="214"/>
                  </a:lnTo>
                  <a:lnTo>
                    <a:pt x="196" y="202"/>
                  </a:lnTo>
                  <a:lnTo>
                    <a:pt x="290" y="202"/>
                  </a:lnTo>
                  <a:lnTo>
                    <a:pt x="356" y="207"/>
                  </a:lnTo>
                  <a:lnTo>
                    <a:pt x="414" y="255"/>
                  </a:lnTo>
                  <a:lnTo>
                    <a:pt x="450" y="303"/>
                  </a:lnTo>
                  <a:lnTo>
                    <a:pt x="500" y="326"/>
                  </a:lnTo>
                  <a:lnTo>
                    <a:pt x="602" y="320"/>
                  </a:lnTo>
                  <a:lnTo>
                    <a:pt x="660" y="308"/>
                  </a:lnTo>
                  <a:lnTo>
                    <a:pt x="681" y="249"/>
                  </a:lnTo>
                  <a:lnTo>
                    <a:pt x="675" y="190"/>
                  </a:lnTo>
                  <a:lnTo>
                    <a:pt x="660" y="148"/>
                  </a:lnTo>
                </a:path>
              </a:pathLst>
            </a:custGeom>
            <a:noFill/>
            <a:ln w="49276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45" name="Freeform 30"/>
            <p:cNvSpPr>
              <a:spLocks noChangeAspect="1"/>
            </p:cNvSpPr>
            <p:nvPr/>
          </p:nvSpPr>
          <p:spPr bwMode="auto">
            <a:xfrm>
              <a:off x="2286" y="2015"/>
              <a:ext cx="1784" cy="1999"/>
            </a:xfrm>
            <a:custGeom>
              <a:avLst/>
              <a:gdLst>
                <a:gd name="T0" fmla="*/ 120 w 2451"/>
                <a:gd name="T1" fmla="*/ 7 h 3061"/>
                <a:gd name="T2" fmla="*/ 118 w 2451"/>
                <a:gd name="T3" fmla="*/ 5 h 3061"/>
                <a:gd name="T4" fmla="*/ 111 w 2451"/>
                <a:gd name="T5" fmla="*/ 3 h 3061"/>
                <a:gd name="T6" fmla="*/ 106 w 2451"/>
                <a:gd name="T7" fmla="*/ 1 h 3061"/>
                <a:gd name="T8" fmla="*/ 101 w 2451"/>
                <a:gd name="T9" fmla="*/ 1 h 3061"/>
                <a:gd name="T10" fmla="*/ 95 w 2451"/>
                <a:gd name="T11" fmla="*/ 1 h 3061"/>
                <a:gd name="T12" fmla="*/ 90 w 2451"/>
                <a:gd name="T13" fmla="*/ 2 h 3061"/>
                <a:gd name="T14" fmla="*/ 82 w 2451"/>
                <a:gd name="T15" fmla="*/ 3 h 3061"/>
                <a:gd name="T16" fmla="*/ 70 w 2451"/>
                <a:gd name="T17" fmla="*/ 3 h 3061"/>
                <a:gd name="T18" fmla="*/ 59 w 2451"/>
                <a:gd name="T19" fmla="*/ 3 h 3061"/>
                <a:gd name="T20" fmla="*/ 54 w 2451"/>
                <a:gd name="T21" fmla="*/ 3 h 3061"/>
                <a:gd name="T22" fmla="*/ 49 w 2451"/>
                <a:gd name="T23" fmla="*/ 1 h 3061"/>
                <a:gd name="T24" fmla="*/ 44 w 2451"/>
                <a:gd name="T25" fmla="*/ 0 h 3061"/>
                <a:gd name="T26" fmla="*/ 37 w 2451"/>
                <a:gd name="T27" fmla="*/ 1 h 3061"/>
                <a:gd name="T28" fmla="*/ 32 w 2451"/>
                <a:gd name="T29" fmla="*/ 2 h 3061"/>
                <a:gd name="T30" fmla="*/ 23 w 2451"/>
                <a:gd name="T31" fmla="*/ 3 h 3061"/>
                <a:gd name="T32" fmla="*/ 12 w 2451"/>
                <a:gd name="T33" fmla="*/ 5 h 3061"/>
                <a:gd name="T34" fmla="*/ 6 w 2451"/>
                <a:gd name="T35" fmla="*/ 8 h 3061"/>
                <a:gd name="T36" fmla="*/ 1 w 2451"/>
                <a:gd name="T37" fmla="*/ 10 h 3061"/>
                <a:gd name="T38" fmla="*/ 0 w 2451"/>
                <a:gd name="T39" fmla="*/ 13 h 3061"/>
                <a:gd name="T40" fmla="*/ 3 w 2451"/>
                <a:gd name="T41" fmla="*/ 15 h 3061"/>
                <a:gd name="T42" fmla="*/ 10 w 2451"/>
                <a:gd name="T43" fmla="*/ 20 h 3061"/>
                <a:gd name="T44" fmla="*/ 18 w 2451"/>
                <a:gd name="T45" fmla="*/ 24 h 3061"/>
                <a:gd name="T46" fmla="*/ 26 w 2451"/>
                <a:gd name="T47" fmla="*/ 26 h 3061"/>
                <a:gd name="T48" fmla="*/ 35 w 2451"/>
                <a:gd name="T49" fmla="*/ 29 h 3061"/>
                <a:gd name="T50" fmla="*/ 44 w 2451"/>
                <a:gd name="T51" fmla="*/ 29 h 3061"/>
                <a:gd name="T52" fmla="*/ 52 w 2451"/>
                <a:gd name="T53" fmla="*/ 31 h 3061"/>
                <a:gd name="T54" fmla="*/ 57 w 2451"/>
                <a:gd name="T55" fmla="*/ 34 h 3061"/>
                <a:gd name="T56" fmla="*/ 60 w 2451"/>
                <a:gd name="T57" fmla="*/ 36 h 3061"/>
                <a:gd name="T58" fmla="*/ 69 w 2451"/>
                <a:gd name="T59" fmla="*/ 39 h 3061"/>
                <a:gd name="T60" fmla="*/ 80 w 2451"/>
                <a:gd name="T61" fmla="*/ 41 h 3061"/>
                <a:gd name="T62" fmla="*/ 87 w 2451"/>
                <a:gd name="T63" fmla="*/ 42 h 3061"/>
                <a:gd name="T64" fmla="*/ 92 w 2451"/>
                <a:gd name="T65" fmla="*/ 42 h 3061"/>
                <a:gd name="T66" fmla="*/ 96 w 2451"/>
                <a:gd name="T67" fmla="*/ 44 h 3061"/>
                <a:gd name="T68" fmla="*/ 124 w 2451"/>
                <a:gd name="T69" fmla="*/ 52 h 3061"/>
                <a:gd name="T70" fmla="*/ 141 w 2451"/>
                <a:gd name="T71" fmla="*/ 59 h 3061"/>
                <a:gd name="T72" fmla="*/ 149 w 2451"/>
                <a:gd name="T73" fmla="*/ 63 h 3061"/>
                <a:gd name="T74" fmla="*/ 155 w 2451"/>
                <a:gd name="T75" fmla="*/ 65 h 3061"/>
                <a:gd name="T76" fmla="*/ 159 w 2451"/>
                <a:gd name="T77" fmla="*/ 69 h 3061"/>
                <a:gd name="T78" fmla="*/ 165 w 2451"/>
                <a:gd name="T79" fmla="*/ 71 h 3061"/>
                <a:gd name="T80" fmla="*/ 170 w 2451"/>
                <a:gd name="T81" fmla="*/ 73 h 3061"/>
                <a:gd name="T82" fmla="*/ 178 w 2451"/>
                <a:gd name="T83" fmla="*/ 77 h 3061"/>
                <a:gd name="T84" fmla="*/ 188 w 2451"/>
                <a:gd name="T85" fmla="*/ 83 h 3061"/>
                <a:gd name="T86" fmla="*/ 196 w 2451"/>
                <a:gd name="T87" fmla="*/ 89 h 3061"/>
                <a:gd name="T88" fmla="*/ 204 w 2451"/>
                <a:gd name="T89" fmla="*/ 93 h 3061"/>
                <a:gd name="T90" fmla="*/ 207 w 2451"/>
                <a:gd name="T91" fmla="*/ 97 h 3061"/>
                <a:gd name="T92" fmla="*/ 213 w 2451"/>
                <a:gd name="T93" fmla="*/ 100 h 3061"/>
                <a:gd name="T94" fmla="*/ 216 w 2451"/>
                <a:gd name="T95" fmla="*/ 104 h 3061"/>
                <a:gd name="T96" fmla="*/ 222 w 2451"/>
                <a:gd name="T97" fmla="*/ 108 h 3061"/>
                <a:gd name="T98" fmla="*/ 227 w 2451"/>
                <a:gd name="T99" fmla="*/ 114 h 3061"/>
                <a:gd name="T100" fmla="*/ 234 w 2451"/>
                <a:gd name="T101" fmla="*/ 119 h 3061"/>
                <a:gd name="T102" fmla="*/ 239 w 2451"/>
                <a:gd name="T103" fmla="*/ 123 h 3061"/>
                <a:gd name="T104" fmla="*/ 245 w 2451"/>
                <a:gd name="T105" fmla="*/ 129 h 3061"/>
                <a:gd name="T106" fmla="*/ 249 w 2451"/>
                <a:gd name="T107" fmla="*/ 136 h 3061"/>
                <a:gd name="T108" fmla="*/ 255 w 2451"/>
                <a:gd name="T109" fmla="*/ 141 h 3061"/>
                <a:gd name="T110" fmla="*/ 258 w 2451"/>
                <a:gd name="T111" fmla="*/ 146 h 3061"/>
                <a:gd name="T112" fmla="*/ 261 w 2451"/>
                <a:gd name="T113" fmla="*/ 151 h 3061"/>
                <a:gd name="T114" fmla="*/ 266 w 2451"/>
                <a:gd name="T115" fmla="*/ 155 h 30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51"/>
                <a:gd name="T175" fmla="*/ 0 h 3061"/>
                <a:gd name="T176" fmla="*/ 2451 w 2451"/>
                <a:gd name="T177" fmla="*/ 3061 h 30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51" h="3061">
                  <a:moveTo>
                    <a:pt x="1110" y="143"/>
                  </a:moveTo>
                  <a:lnTo>
                    <a:pt x="1088" y="113"/>
                  </a:lnTo>
                  <a:lnTo>
                    <a:pt x="1030" y="72"/>
                  </a:lnTo>
                  <a:lnTo>
                    <a:pt x="979" y="30"/>
                  </a:lnTo>
                  <a:lnTo>
                    <a:pt x="936" y="6"/>
                  </a:lnTo>
                  <a:lnTo>
                    <a:pt x="878" y="18"/>
                  </a:lnTo>
                  <a:lnTo>
                    <a:pt x="835" y="42"/>
                  </a:lnTo>
                  <a:lnTo>
                    <a:pt x="755" y="65"/>
                  </a:lnTo>
                  <a:lnTo>
                    <a:pt x="646" y="65"/>
                  </a:lnTo>
                  <a:lnTo>
                    <a:pt x="545" y="60"/>
                  </a:lnTo>
                  <a:lnTo>
                    <a:pt x="500" y="54"/>
                  </a:lnTo>
                  <a:lnTo>
                    <a:pt x="450" y="18"/>
                  </a:lnTo>
                  <a:lnTo>
                    <a:pt x="407" y="0"/>
                  </a:lnTo>
                  <a:lnTo>
                    <a:pt x="342" y="18"/>
                  </a:lnTo>
                  <a:lnTo>
                    <a:pt x="290" y="42"/>
                  </a:lnTo>
                  <a:lnTo>
                    <a:pt x="210" y="65"/>
                  </a:lnTo>
                  <a:lnTo>
                    <a:pt x="109" y="95"/>
                  </a:lnTo>
                  <a:lnTo>
                    <a:pt x="52" y="148"/>
                  </a:lnTo>
                  <a:lnTo>
                    <a:pt x="8" y="201"/>
                  </a:lnTo>
                  <a:lnTo>
                    <a:pt x="0" y="267"/>
                  </a:lnTo>
                  <a:lnTo>
                    <a:pt x="29" y="297"/>
                  </a:lnTo>
                  <a:lnTo>
                    <a:pt x="95" y="391"/>
                  </a:lnTo>
                  <a:lnTo>
                    <a:pt x="167" y="462"/>
                  </a:lnTo>
                  <a:lnTo>
                    <a:pt x="241" y="515"/>
                  </a:lnTo>
                  <a:lnTo>
                    <a:pt x="319" y="574"/>
                  </a:lnTo>
                  <a:lnTo>
                    <a:pt x="414" y="574"/>
                  </a:lnTo>
                  <a:lnTo>
                    <a:pt x="479" y="621"/>
                  </a:lnTo>
                  <a:lnTo>
                    <a:pt x="523" y="675"/>
                  </a:lnTo>
                  <a:lnTo>
                    <a:pt x="551" y="710"/>
                  </a:lnTo>
                  <a:lnTo>
                    <a:pt x="638" y="764"/>
                  </a:lnTo>
                  <a:lnTo>
                    <a:pt x="740" y="806"/>
                  </a:lnTo>
                  <a:lnTo>
                    <a:pt x="806" y="829"/>
                  </a:lnTo>
                  <a:lnTo>
                    <a:pt x="849" y="841"/>
                  </a:lnTo>
                  <a:lnTo>
                    <a:pt x="885" y="865"/>
                  </a:lnTo>
                  <a:lnTo>
                    <a:pt x="1146" y="1036"/>
                  </a:lnTo>
                  <a:lnTo>
                    <a:pt x="1306" y="1178"/>
                  </a:lnTo>
                  <a:lnTo>
                    <a:pt x="1378" y="1237"/>
                  </a:lnTo>
                  <a:lnTo>
                    <a:pt x="1436" y="1296"/>
                  </a:lnTo>
                  <a:lnTo>
                    <a:pt x="1472" y="1356"/>
                  </a:lnTo>
                  <a:lnTo>
                    <a:pt x="1530" y="1392"/>
                  </a:lnTo>
                  <a:lnTo>
                    <a:pt x="1567" y="1444"/>
                  </a:lnTo>
                  <a:lnTo>
                    <a:pt x="1639" y="1516"/>
                  </a:lnTo>
                  <a:lnTo>
                    <a:pt x="1733" y="1634"/>
                  </a:lnTo>
                  <a:lnTo>
                    <a:pt x="1813" y="1758"/>
                  </a:lnTo>
                  <a:lnTo>
                    <a:pt x="1878" y="1842"/>
                  </a:lnTo>
                  <a:lnTo>
                    <a:pt x="1914" y="1918"/>
                  </a:lnTo>
                  <a:lnTo>
                    <a:pt x="1965" y="1978"/>
                  </a:lnTo>
                  <a:lnTo>
                    <a:pt x="1994" y="2042"/>
                  </a:lnTo>
                  <a:lnTo>
                    <a:pt x="2052" y="2137"/>
                  </a:lnTo>
                  <a:lnTo>
                    <a:pt x="2103" y="2238"/>
                  </a:lnTo>
                  <a:lnTo>
                    <a:pt x="2167" y="2339"/>
                  </a:lnTo>
                  <a:lnTo>
                    <a:pt x="2211" y="2439"/>
                  </a:lnTo>
                  <a:lnTo>
                    <a:pt x="2262" y="2552"/>
                  </a:lnTo>
                  <a:lnTo>
                    <a:pt x="2299" y="2681"/>
                  </a:lnTo>
                  <a:lnTo>
                    <a:pt x="2356" y="2789"/>
                  </a:lnTo>
                  <a:lnTo>
                    <a:pt x="2385" y="2878"/>
                  </a:lnTo>
                  <a:lnTo>
                    <a:pt x="2414" y="2978"/>
                  </a:lnTo>
                  <a:lnTo>
                    <a:pt x="2451" y="3061"/>
                  </a:lnTo>
                </a:path>
              </a:pathLst>
            </a:custGeom>
            <a:noFill/>
            <a:ln w="49276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46" name="Rectangle 31"/>
            <p:cNvSpPr>
              <a:spLocks noChangeAspect="1" noChangeArrowheads="1"/>
            </p:cNvSpPr>
            <p:nvPr/>
          </p:nvSpPr>
          <p:spPr bwMode="auto">
            <a:xfrm>
              <a:off x="1520" y="214"/>
              <a:ext cx="39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200" b="1">
                  <a:solidFill>
                    <a:srgbClr val="FF3300"/>
                  </a:solidFill>
                  <a:latin typeface="Calibri" pitchFamily="34" charset="0"/>
                </a:rPr>
                <a:t>2000</a:t>
              </a: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  <p:sp>
          <p:nvSpPr>
            <p:cNvPr id="25647" name="Rectangle 32"/>
            <p:cNvSpPr>
              <a:spLocks noChangeAspect="1" noChangeArrowheads="1"/>
            </p:cNvSpPr>
            <p:nvPr/>
          </p:nvSpPr>
          <p:spPr bwMode="auto">
            <a:xfrm>
              <a:off x="3678" y="3803"/>
              <a:ext cx="2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FF3300"/>
                  </a:solidFill>
                  <a:latin typeface="Calibri" pitchFamily="34" charset="0"/>
                </a:rPr>
                <a:t>2000</a:t>
              </a:r>
              <a:endParaRPr lang="en-US" sz="1400">
                <a:solidFill>
                  <a:srgbClr val="5F5F5F"/>
                </a:solidFill>
                <a:latin typeface="Times New Roman" pitchFamily="18" charset="0"/>
              </a:endParaRPr>
            </a:p>
          </p:txBody>
        </p:sp>
      </p:grpSp>
      <p:sp>
        <p:nvSpPr>
          <p:cNvPr id="25617" name="Text Box 33"/>
          <p:cNvSpPr txBox="1">
            <a:spLocks noChangeAspect="1" noChangeArrowheads="1"/>
          </p:cNvSpPr>
          <p:nvPr/>
        </p:nvSpPr>
        <p:spPr bwMode="auto">
          <a:xfrm>
            <a:off x="431800" y="654050"/>
            <a:ext cx="420688" cy="4730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A</a:t>
            </a:r>
          </a:p>
        </p:txBody>
      </p:sp>
      <p:sp>
        <p:nvSpPr>
          <p:cNvPr id="25618" name="Freeform 34"/>
          <p:cNvSpPr>
            <a:spLocks noChangeAspect="1"/>
          </p:cNvSpPr>
          <p:nvPr/>
        </p:nvSpPr>
        <p:spPr bwMode="auto">
          <a:xfrm>
            <a:off x="7200900" y="4921250"/>
            <a:ext cx="352425" cy="1763713"/>
          </a:xfrm>
          <a:custGeom>
            <a:avLst/>
            <a:gdLst>
              <a:gd name="T0" fmla="*/ 2147483647 w 200"/>
              <a:gd name="T1" fmla="*/ 0 h 718"/>
              <a:gd name="T2" fmla="*/ 2147483647 w 200"/>
              <a:gd name="T3" fmla="*/ 2147483647 h 718"/>
              <a:gd name="T4" fmla="*/ 0 w 200"/>
              <a:gd name="T5" fmla="*/ 2147483647 h 718"/>
              <a:gd name="T6" fmla="*/ 0 w 200"/>
              <a:gd name="T7" fmla="*/ 2147483647 h 718"/>
              <a:gd name="T8" fmla="*/ 2147483647 w 200"/>
              <a:gd name="T9" fmla="*/ 2147483647 h 718"/>
              <a:gd name="T10" fmla="*/ 2147483647 w 200"/>
              <a:gd name="T11" fmla="*/ 2147483647 h 718"/>
              <a:gd name="T12" fmla="*/ 2147483647 w 200"/>
              <a:gd name="T13" fmla="*/ 2147483647 h 718"/>
              <a:gd name="T14" fmla="*/ 2147483647 w 200"/>
              <a:gd name="T15" fmla="*/ 2147483647 h 718"/>
              <a:gd name="T16" fmla="*/ 2147483647 w 200"/>
              <a:gd name="T17" fmla="*/ 2147483647 h 718"/>
              <a:gd name="T18" fmla="*/ 2147483647 w 200"/>
              <a:gd name="T19" fmla="*/ 2147483647 h 718"/>
              <a:gd name="T20" fmla="*/ 2147483647 w 200"/>
              <a:gd name="T21" fmla="*/ 2147483647 h 7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0"/>
              <a:gd name="T34" fmla="*/ 0 h 718"/>
              <a:gd name="T35" fmla="*/ 200 w 200"/>
              <a:gd name="T36" fmla="*/ 718 h 7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0" h="718">
                <a:moveTo>
                  <a:pt x="100" y="0"/>
                </a:moveTo>
                <a:lnTo>
                  <a:pt x="37" y="64"/>
                </a:lnTo>
                <a:lnTo>
                  <a:pt x="0" y="118"/>
                </a:lnTo>
                <a:lnTo>
                  <a:pt x="0" y="182"/>
                </a:lnTo>
                <a:lnTo>
                  <a:pt x="9" y="246"/>
                </a:lnTo>
                <a:lnTo>
                  <a:pt x="28" y="355"/>
                </a:lnTo>
                <a:lnTo>
                  <a:pt x="64" y="427"/>
                </a:lnTo>
                <a:lnTo>
                  <a:pt x="73" y="491"/>
                </a:lnTo>
                <a:lnTo>
                  <a:pt x="137" y="591"/>
                </a:lnTo>
                <a:lnTo>
                  <a:pt x="173" y="664"/>
                </a:lnTo>
                <a:lnTo>
                  <a:pt x="200" y="718"/>
                </a:lnTo>
              </a:path>
            </a:pathLst>
          </a:custGeom>
          <a:noFill/>
          <a:ln w="63500">
            <a:solidFill>
              <a:srgbClr val="99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19" name="Text Box 35"/>
          <p:cNvSpPr txBox="1">
            <a:spLocks noChangeAspect="1" noChangeArrowheads="1"/>
          </p:cNvSpPr>
          <p:nvPr/>
        </p:nvSpPr>
        <p:spPr bwMode="auto">
          <a:xfrm>
            <a:off x="7848600" y="5562600"/>
            <a:ext cx="1117600" cy="466725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 dirty="0">
                <a:solidFill>
                  <a:srgbClr val="993366"/>
                </a:solidFill>
                <a:latin typeface="Times New Roman" pitchFamily="18" charset="0"/>
              </a:rPr>
              <a:t>Shore line: Pre- jetty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25620" name="Line 36"/>
          <p:cNvSpPr>
            <a:spLocks noChangeAspect="1" noChangeShapeType="1"/>
          </p:cNvSpPr>
          <p:nvPr/>
        </p:nvSpPr>
        <p:spPr bwMode="auto">
          <a:xfrm rot="-5338250">
            <a:off x="1366045" y="5345906"/>
            <a:ext cx="4762" cy="993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Text Box 37"/>
          <p:cNvSpPr txBox="1">
            <a:spLocks noChangeAspect="1" noChangeArrowheads="1"/>
          </p:cNvSpPr>
          <p:nvPr/>
        </p:nvSpPr>
        <p:spPr bwMode="auto">
          <a:xfrm>
            <a:off x="1054100" y="5881688"/>
            <a:ext cx="855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3 km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5622" name="Text Box 38"/>
          <p:cNvSpPr txBox="1">
            <a:spLocks noChangeAspect="1" noChangeArrowheads="1"/>
          </p:cNvSpPr>
          <p:nvPr/>
        </p:nvSpPr>
        <p:spPr bwMode="auto">
          <a:xfrm>
            <a:off x="446088" y="1695450"/>
            <a:ext cx="216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>
                <a:solidFill>
                  <a:srgbClr val="996633"/>
                </a:solidFill>
                <a:latin typeface="Times New Roman" pitchFamily="18" charset="0"/>
              </a:rPr>
              <a:t>Peacock Spit</a:t>
            </a:r>
          </a:p>
        </p:txBody>
      </p:sp>
      <p:sp>
        <p:nvSpPr>
          <p:cNvPr id="25623" name="Freeform 39"/>
          <p:cNvSpPr>
            <a:spLocks/>
          </p:cNvSpPr>
          <p:nvPr/>
        </p:nvSpPr>
        <p:spPr bwMode="auto">
          <a:xfrm>
            <a:off x="4224338" y="525463"/>
            <a:ext cx="309562" cy="1109662"/>
          </a:xfrm>
          <a:custGeom>
            <a:avLst/>
            <a:gdLst>
              <a:gd name="T0" fmla="*/ 0 w 162"/>
              <a:gd name="T1" fmla="*/ 2147483647 h 510"/>
              <a:gd name="T2" fmla="*/ 2147483647 w 162"/>
              <a:gd name="T3" fmla="*/ 2147483647 h 510"/>
              <a:gd name="T4" fmla="*/ 2147483647 w 162"/>
              <a:gd name="T5" fmla="*/ 2147483647 h 510"/>
              <a:gd name="T6" fmla="*/ 2147483647 w 162"/>
              <a:gd name="T7" fmla="*/ 2147483647 h 510"/>
              <a:gd name="T8" fmla="*/ 2147483647 w 162"/>
              <a:gd name="T9" fmla="*/ 2147483647 h 510"/>
              <a:gd name="T10" fmla="*/ 2147483647 w 162"/>
              <a:gd name="T11" fmla="*/ 0 h 5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2"/>
              <a:gd name="T19" fmla="*/ 0 h 510"/>
              <a:gd name="T20" fmla="*/ 162 w 162"/>
              <a:gd name="T21" fmla="*/ 510 h 5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2" h="510">
                <a:moveTo>
                  <a:pt x="0" y="510"/>
                </a:moveTo>
                <a:cubicBezTo>
                  <a:pt x="15" y="458"/>
                  <a:pt x="31" y="406"/>
                  <a:pt x="48" y="366"/>
                </a:cubicBezTo>
                <a:cubicBezTo>
                  <a:pt x="65" y="326"/>
                  <a:pt x="89" y="300"/>
                  <a:pt x="102" y="270"/>
                </a:cubicBezTo>
                <a:cubicBezTo>
                  <a:pt x="115" y="240"/>
                  <a:pt x="120" y="217"/>
                  <a:pt x="126" y="186"/>
                </a:cubicBezTo>
                <a:cubicBezTo>
                  <a:pt x="132" y="155"/>
                  <a:pt x="132" y="115"/>
                  <a:pt x="138" y="84"/>
                </a:cubicBezTo>
                <a:cubicBezTo>
                  <a:pt x="144" y="53"/>
                  <a:pt x="153" y="26"/>
                  <a:pt x="162" y="0"/>
                </a:cubicBezTo>
              </a:path>
            </a:pathLst>
          </a:custGeom>
          <a:noFill/>
          <a:ln w="63500">
            <a:solidFill>
              <a:srgbClr val="99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24" name="Line 40"/>
          <p:cNvSpPr>
            <a:spLocks noChangeShapeType="1"/>
          </p:cNvSpPr>
          <p:nvPr/>
        </p:nvSpPr>
        <p:spPr bwMode="auto">
          <a:xfrm flipH="1" flipV="1">
            <a:off x="7315200" y="5626100"/>
            <a:ext cx="533400" cy="165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Text Box 41"/>
          <p:cNvSpPr txBox="1">
            <a:spLocks noChangeArrowheads="1"/>
          </p:cNvSpPr>
          <p:nvPr/>
        </p:nvSpPr>
        <p:spPr bwMode="auto">
          <a:xfrm>
            <a:off x="5559425" y="1882775"/>
            <a:ext cx="1792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10000"/>
                </a:solidFill>
                <a:latin typeface="Times New Roman" pitchFamily="18" charset="0"/>
              </a:rPr>
              <a:t>Baker Bay</a:t>
            </a:r>
          </a:p>
        </p:txBody>
      </p:sp>
      <p:sp>
        <p:nvSpPr>
          <p:cNvPr id="25626" name="Freeform 42"/>
          <p:cNvSpPr>
            <a:spLocks/>
          </p:cNvSpPr>
          <p:nvPr/>
        </p:nvSpPr>
        <p:spPr bwMode="auto">
          <a:xfrm>
            <a:off x="3930650" y="2000250"/>
            <a:ext cx="685800" cy="406400"/>
          </a:xfrm>
          <a:custGeom>
            <a:avLst/>
            <a:gdLst>
              <a:gd name="T0" fmla="*/ 0 w 432"/>
              <a:gd name="T1" fmla="*/ 0 h 256"/>
              <a:gd name="T2" fmla="*/ 2147483647 w 432"/>
              <a:gd name="T3" fmla="*/ 2147483647 h 256"/>
              <a:gd name="T4" fmla="*/ 2147483647 w 432"/>
              <a:gd name="T5" fmla="*/ 2147483647 h 256"/>
              <a:gd name="T6" fmla="*/ 2147483647 w 432"/>
              <a:gd name="T7" fmla="*/ 2147483647 h 256"/>
              <a:gd name="T8" fmla="*/ 2147483647 w 432"/>
              <a:gd name="T9" fmla="*/ 2147483647 h 256"/>
              <a:gd name="T10" fmla="*/ 2147483647 w 432"/>
              <a:gd name="T11" fmla="*/ 2147483647 h 256"/>
              <a:gd name="T12" fmla="*/ 2147483647 w 432"/>
              <a:gd name="T13" fmla="*/ 2147483647 h 256"/>
              <a:gd name="T14" fmla="*/ 2147483647 w 432"/>
              <a:gd name="T15" fmla="*/ 2147483647 h 256"/>
              <a:gd name="T16" fmla="*/ 2147483647 w 432"/>
              <a:gd name="T17" fmla="*/ 2147483647 h 256"/>
              <a:gd name="T18" fmla="*/ 2147483647 w 432"/>
              <a:gd name="T19" fmla="*/ 2147483647 h 256"/>
              <a:gd name="T20" fmla="*/ 2147483647 w 432"/>
              <a:gd name="T21" fmla="*/ 2147483647 h 256"/>
              <a:gd name="T22" fmla="*/ 2147483647 w 432"/>
              <a:gd name="T23" fmla="*/ 2147483647 h 256"/>
              <a:gd name="T24" fmla="*/ 2147483647 w 432"/>
              <a:gd name="T25" fmla="*/ 2147483647 h 2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2"/>
              <a:gd name="T40" fmla="*/ 0 h 256"/>
              <a:gd name="T41" fmla="*/ 432 w 432"/>
              <a:gd name="T42" fmla="*/ 256 h 2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2" h="256">
                <a:moveTo>
                  <a:pt x="0" y="0"/>
                </a:moveTo>
                <a:lnTo>
                  <a:pt x="88" y="40"/>
                </a:lnTo>
                <a:lnTo>
                  <a:pt x="136" y="40"/>
                </a:lnTo>
                <a:lnTo>
                  <a:pt x="156" y="72"/>
                </a:lnTo>
                <a:lnTo>
                  <a:pt x="156" y="140"/>
                </a:lnTo>
                <a:lnTo>
                  <a:pt x="196" y="172"/>
                </a:lnTo>
                <a:lnTo>
                  <a:pt x="232" y="172"/>
                </a:lnTo>
                <a:lnTo>
                  <a:pt x="276" y="172"/>
                </a:lnTo>
                <a:lnTo>
                  <a:pt x="320" y="172"/>
                </a:lnTo>
                <a:lnTo>
                  <a:pt x="336" y="192"/>
                </a:lnTo>
                <a:lnTo>
                  <a:pt x="364" y="196"/>
                </a:lnTo>
                <a:lnTo>
                  <a:pt x="388" y="216"/>
                </a:lnTo>
                <a:lnTo>
                  <a:pt x="432" y="256"/>
                </a:lnTo>
              </a:path>
            </a:pathLst>
          </a:custGeom>
          <a:noFill/>
          <a:ln w="63500">
            <a:solidFill>
              <a:srgbClr val="99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735138" y="520700"/>
            <a:ext cx="5989637" cy="6140450"/>
            <a:chOff x="1093" y="328"/>
            <a:chExt cx="3773" cy="3868"/>
          </a:xfrm>
        </p:grpSpPr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2230" y="1618"/>
              <a:ext cx="2636" cy="1528"/>
              <a:chOff x="2230" y="1618"/>
              <a:chExt cx="2636" cy="1528"/>
            </a:xfrm>
          </p:grpSpPr>
          <p:sp>
            <p:nvSpPr>
              <p:cNvPr id="25641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2230" y="1618"/>
                <a:ext cx="580" cy="344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2" name="Freeform 46"/>
              <p:cNvSpPr>
                <a:spLocks noChangeAspect="1"/>
              </p:cNvSpPr>
              <p:nvPr/>
            </p:nvSpPr>
            <p:spPr bwMode="auto">
              <a:xfrm>
                <a:off x="2337" y="2580"/>
                <a:ext cx="2529" cy="566"/>
              </a:xfrm>
              <a:custGeom>
                <a:avLst/>
                <a:gdLst>
                  <a:gd name="T0" fmla="*/ 380 w 3468"/>
                  <a:gd name="T1" fmla="*/ 44 h 866"/>
                  <a:gd name="T2" fmla="*/ 198 w 3468"/>
                  <a:gd name="T3" fmla="*/ 10 h 866"/>
                  <a:gd name="T4" fmla="*/ 123 w 3468"/>
                  <a:gd name="T5" fmla="*/ 1 h 866"/>
                  <a:gd name="T6" fmla="*/ 114 w 3468"/>
                  <a:gd name="T7" fmla="*/ 1 h 866"/>
                  <a:gd name="T8" fmla="*/ 0 w 3468"/>
                  <a:gd name="T9" fmla="*/ 0 h 8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68"/>
                  <a:gd name="T16" fmla="*/ 0 h 866"/>
                  <a:gd name="T17" fmla="*/ 3468 w 3468"/>
                  <a:gd name="T18" fmla="*/ 866 h 8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68" h="866">
                    <a:moveTo>
                      <a:pt x="3468" y="866"/>
                    </a:moveTo>
                    <a:lnTo>
                      <a:pt x="1803" y="210"/>
                    </a:lnTo>
                    <a:lnTo>
                      <a:pt x="1120" y="24"/>
                    </a:lnTo>
                    <a:lnTo>
                      <a:pt x="1039" y="30"/>
                    </a:lnTo>
                    <a:lnTo>
                      <a:pt x="0" y="0"/>
                    </a:lnTo>
                  </a:path>
                </a:pathLst>
              </a:custGeom>
              <a:noFill/>
              <a:ln w="635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1093" y="328"/>
              <a:ext cx="3647" cy="3868"/>
              <a:chOff x="1093" y="328"/>
              <a:chExt cx="3647" cy="3868"/>
            </a:xfrm>
          </p:grpSpPr>
          <p:grpSp>
            <p:nvGrpSpPr>
              <p:cNvPr id="9" name="Group 48"/>
              <p:cNvGrpSpPr>
                <a:grpSpLocks/>
              </p:cNvGrpSpPr>
              <p:nvPr/>
            </p:nvGrpSpPr>
            <p:grpSpPr bwMode="auto">
              <a:xfrm>
                <a:off x="1093" y="1658"/>
                <a:ext cx="3369" cy="1942"/>
                <a:chOff x="1077" y="1458"/>
                <a:chExt cx="3369" cy="1942"/>
              </a:xfrm>
            </p:grpSpPr>
            <p:sp>
              <p:nvSpPr>
                <p:cNvPr id="25637" name="Freeform 49"/>
                <p:cNvSpPr>
                  <a:spLocks noChangeAspect="1"/>
                </p:cNvSpPr>
                <p:nvPr/>
              </p:nvSpPr>
              <p:spPr bwMode="auto">
                <a:xfrm>
                  <a:off x="1077" y="1458"/>
                  <a:ext cx="3369" cy="1065"/>
                </a:xfrm>
                <a:custGeom>
                  <a:avLst/>
                  <a:gdLst>
                    <a:gd name="T0" fmla="*/ 58 w 4624"/>
                    <a:gd name="T1" fmla="*/ 5 h 1628"/>
                    <a:gd name="T2" fmla="*/ 25 w 4624"/>
                    <a:gd name="T3" fmla="*/ 26 h 1628"/>
                    <a:gd name="T4" fmla="*/ 3 w 4624"/>
                    <a:gd name="T5" fmla="*/ 48 h 1628"/>
                    <a:gd name="T6" fmla="*/ 1 w 4624"/>
                    <a:gd name="T7" fmla="*/ 65 h 1628"/>
                    <a:gd name="T8" fmla="*/ 18 w 4624"/>
                    <a:gd name="T9" fmla="*/ 77 h 1628"/>
                    <a:gd name="T10" fmla="*/ 41 w 4624"/>
                    <a:gd name="T11" fmla="*/ 84 h 1628"/>
                    <a:gd name="T12" fmla="*/ 50 w 4624"/>
                    <a:gd name="T13" fmla="*/ 79 h 1628"/>
                    <a:gd name="T14" fmla="*/ 48 w 4624"/>
                    <a:gd name="T15" fmla="*/ 71 h 1628"/>
                    <a:gd name="T16" fmla="*/ 54 w 4624"/>
                    <a:gd name="T17" fmla="*/ 67 h 1628"/>
                    <a:gd name="T18" fmla="*/ 69 w 4624"/>
                    <a:gd name="T19" fmla="*/ 62 h 1628"/>
                    <a:gd name="T20" fmla="*/ 83 w 4624"/>
                    <a:gd name="T21" fmla="*/ 59 h 1628"/>
                    <a:gd name="T22" fmla="*/ 105 w 4624"/>
                    <a:gd name="T23" fmla="*/ 56 h 1628"/>
                    <a:gd name="T24" fmla="*/ 132 w 4624"/>
                    <a:gd name="T25" fmla="*/ 54 h 1628"/>
                    <a:gd name="T26" fmla="*/ 166 w 4624"/>
                    <a:gd name="T27" fmla="*/ 49 h 1628"/>
                    <a:gd name="T28" fmla="*/ 194 w 4624"/>
                    <a:gd name="T29" fmla="*/ 44 h 1628"/>
                    <a:gd name="T30" fmla="*/ 224 w 4624"/>
                    <a:gd name="T31" fmla="*/ 37 h 1628"/>
                    <a:gd name="T32" fmla="*/ 246 w 4624"/>
                    <a:gd name="T33" fmla="*/ 34 h 1628"/>
                    <a:gd name="T34" fmla="*/ 279 w 4624"/>
                    <a:gd name="T35" fmla="*/ 29 h 1628"/>
                    <a:gd name="T36" fmla="*/ 315 w 4624"/>
                    <a:gd name="T37" fmla="*/ 27 h 1628"/>
                    <a:gd name="T38" fmla="*/ 357 w 4624"/>
                    <a:gd name="T39" fmla="*/ 27 h 1628"/>
                    <a:gd name="T40" fmla="*/ 399 w 4624"/>
                    <a:gd name="T41" fmla="*/ 31 h 1628"/>
                    <a:gd name="T42" fmla="*/ 445 w 4624"/>
                    <a:gd name="T43" fmla="*/ 34 h 1628"/>
                    <a:gd name="T44" fmla="*/ 484 w 4624"/>
                    <a:gd name="T45" fmla="*/ 39 h 1628"/>
                    <a:gd name="T46" fmla="*/ 463 w 4624"/>
                    <a:gd name="T47" fmla="*/ 40 h 1628"/>
                    <a:gd name="T48" fmla="*/ 423 w 4624"/>
                    <a:gd name="T49" fmla="*/ 37 h 1628"/>
                    <a:gd name="T50" fmla="*/ 420 w 4624"/>
                    <a:gd name="T51" fmla="*/ 44 h 1628"/>
                    <a:gd name="T52" fmla="*/ 436 w 4624"/>
                    <a:gd name="T53" fmla="*/ 52 h 1628"/>
                    <a:gd name="T54" fmla="*/ 454 w 4624"/>
                    <a:gd name="T55" fmla="*/ 61 h 1628"/>
                    <a:gd name="T56" fmla="*/ 480 w 4624"/>
                    <a:gd name="T57" fmla="*/ 69 h 1628"/>
                    <a:gd name="T58" fmla="*/ 503 w 4624"/>
                    <a:gd name="T59" fmla="*/ 77 h 1628"/>
                    <a:gd name="T60" fmla="*/ 490 w 4624"/>
                    <a:gd name="T61" fmla="*/ 77 h 1628"/>
                    <a:gd name="T62" fmla="*/ 455 w 4624"/>
                    <a:gd name="T63" fmla="*/ 72 h 1628"/>
                    <a:gd name="T64" fmla="*/ 465 w 4624"/>
                    <a:gd name="T65" fmla="*/ 77 h 1628"/>
                    <a:gd name="T66" fmla="*/ 455 w 4624"/>
                    <a:gd name="T67" fmla="*/ 79 h 1628"/>
                    <a:gd name="T68" fmla="*/ 428 w 4624"/>
                    <a:gd name="T69" fmla="*/ 70 h 1628"/>
                    <a:gd name="T70" fmla="*/ 391 w 4624"/>
                    <a:gd name="T71" fmla="*/ 61 h 1628"/>
                    <a:gd name="T72" fmla="*/ 358 w 4624"/>
                    <a:gd name="T73" fmla="*/ 54 h 1628"/>
                    <a:gd name="T74" fmla="*/ 324 w 4624"/>
                    <a:gd name="T75" fmla="*/ 50 h 1628"/>
                    <a:gd name="T76" fmla="*/ 285 w 4624"/>
                    <a:gd name="T77" fmla="*/ 50 h 1628"/>
                    <a:gd name="T78" fmla="*/ 262 w 4624"/>
                    <a:gd name="T79" fmla="*/ 52 h 1628"/>
                    <a:gd name="T80" fmla="*/ 241 w 4624"/>
                    <a:gd name="T81" fmla="*/ 58 h 1628"/>
                    <a:gd name="T82" fmla="*/ 224 w 4624"/>
                    <a:gd name="T83" fmla="*/ 65 h 162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24"/>
                    <a:gd name="T127" fmla="*/ 0 h 1628"/>
                    <a:gd name="T128" fmla="*/ 4624 w 4624"/>
                    <a:gd name="T129" fmla="*/ 1628 h 162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24" h="1628">
                      <a:moveTo>
                        <a:pt x="623" y="0"/>
                      </a:moveTo>
                      <a:lnTo>
                        <a:pt x="566" y="59"/>
                      </a:lnTo>
                      <a:lnTo>
                        <a:pt x="529" y="101"/>
                      </a:lnTo>
                      <a:lnTo>
                        <a:pt x="442" y="201"/>
                      </a:lnTo>
                      <a:lnTo>
                        <a:pt x="341" y="338"/>
                      </a:lnTo>
                      <a:lnTo>
                        <a:pt x="224" y="515"/>
                      </a:lnTo>
                      <a:lnTo>
                        <a:pt x="123" y="699"/>
                      </a:lnTo>
                      <a:lnTo>
                        <a:pt x="58" y="817"/>
                      </a:lnTo>
                      <a:lnTo>
                        <a:pt x="29" y="929"/>
                      </a:lnTo>
                      <a:lnTo>
                        <a:pt x="8" y="1023"/>
                      </a:lnTo>
                      <a:lnTo>
                        <a:pt x="0" y="1142"/>
                      </a:lnTo>
                      <a:lnTo>
                        <a:pt x="8" y="1267"/>
                      </a:lnTo>
                      <a:lnTo>
                        <a:pt x="37" y="1361"/>
                      </a:lnTo>
                      <a:lnTo>
                        <a:pt x="87" y="1433"/>
                      </a:lnTo>
                      <a:lnTo>
                        <a:pt x="167" y="1515"/>
                      </a:lnTo>
                      <a:lnTo>
                        <a:pt x="253" y="1569"/>
                      </a:lnTo>
                      <a:lnTo>
                        <a:pt x="341" y="1616"/>
                      </a:lnTo>
                      <a:lnTo>
                        <a:pt x="370" y="1628"/>
                      </a:lnTo>
                      <a:lnTo>
                        <a:pt x="405" y="1604"/>
                      </a:lnTo>
                      <a:lnTo>
                        <a:pt x="465" y="1581"/>
                      </a:lnTo>
                      <a:lnTo>
                        <a:pt x="465" y="1545"/>
                      </a:lnTo>
                      <a:lnTo>
                        <a:pt x="457" y="1498"/>
                      </a:lnTo>
                      <a:lnTo>
                        <a:pt x="442" y="1426"/>
                      </a:lnTo>
                      <a:lnTo>
                        <a:pt x="436" y="1386"/>
                      </a:lnTo>
                      <a:lnTo>
                        <a:pt x="450" y="1332"/>
                      </a:lnTo>
                      <a:lnTo>
                        <a:pt x="457" y="1314"/>
                      </a:lnTo>
                      <a:lnTo>
                        <a:pt x="493" y="1302"/>
                      </a:lnTo>
                      <a:lnTo>
                        <a:pt x="543" y="1297"/>
                      </a:lnTo>
                      <a:lnTo>
                        <a:pt x="588" y="1255"/>
                      </a:lnTo>
                      <a:lnTo>
                        <a:pt x="631" y="1208"/>
                      </a:lnTo>
                      <a:lnTo>
                        <a:pt x="660" y="1184"/>
                      </a:lnTo>
                      <a:lnTo>
                        <a:pt x="689" y="1161"/>
                      </a:lnTo>
                      <a:lnTo>
                        <a:pt x="761" y="1142"/>
                      </a:lnTo>
                      <a:lnTo>
                        <a:pt x="819" y="1119"/>
                      </a:lnTo>
                      <a:lnTo>
                        <a:pt x="884" y="1112"/>
                      </a:lnTo>
                      <a:lnTo>
                        <a:pt x="964" y="1101"/>
                      </a:lnTo>
                      <a:lnTo>
                        <a:pt x="1059" y="1089"/>
                      </a:lnTo>
                      <a:lnTo>
                        <a:pt x="1137" y="1072"/>
                      </a:lnTo>
                      <a:lnTo>
                        <a:pt x="1211" y="1053"/>
                      </a:lnTo>
                      <a:lnTo>
                        <a:pt x="1320" y="1012"/>
                      </a:lnTo>
                      <a:lnTo>
                        <a:pt x="1435" y="971"/>
                      </a:lnTo>
                      <a:lnTo>
                        <a:pt x="1522" y="947"/>
                      </a:lnTo>
                      <a:lnTo>
                        <a:pt x="1602" y="924"/>
                      </a:lnTo>
                      <a:lnTo>
                        <a:pt x="1674" y="887"/>
                      </a:lnTo>
                      <a:lnTo>
                        <a:pt x="1776" y="858"/>
                      </a:lnTo>
                      <a:lnTo>
                        <a:pt x="1877" y="823"/>
                      </a:lnTo>
                      <a:lnTo>
                        <a:pt x="1978" y="781"/>
                      </a:lnTo>
                      <a:lnTo>
                        <a:pt x="2058" y="728"/>
                      </a:lnTo>
                      <a:lnTo>
                        <a:pt x="2130" y="699"/>
                      </a:lnTo>
                      <a:lnTo>
                        <a:pt x="2182" y="669"/>
                      </a:lnTo>
                      <a:lnTo>
                        <a:pt x="2254" y="651"/>
                      </a:lnTo>
                      <a:lnTo>
                        <a:pt x="2348" y="622"/>
                      </a:lnTo>
                      <a:lnTo>
                        <a:pt x="2443" y="603"/>
                      </a:lnTo>
                      <a:lnTo>
                        <a:pt x="2558" y="575"/>
                      </a:lnTo>
                      <a:lnTo>
                        <a:pt x="2675" y="550"/>
                      </a:lnTo>
                      <a:lnTo>
                        <a:pt x="2747" y="526"/>
                      </a:lnTo>
                      <a:lnTo>
                        <a:pt x="2893" y="526"/>
                      </a:lnTo>
                      <a:lnTo>
                        <a:pt x="3008" y="526"/>
                      </a:lnTo>
                      <a:lnTo>
                        <a:pt x="3109" y="533"/>
                      </a:lnTo>
                      <a:lnTo>
                        <a:pt x="3276" y="538"/>
                      </a:lnTo>
                      <a:lnTo>
                        <a:pt x="3384" y="563"/>
                      </a:lnTo>
                      <a:lnTo>
                        <a:pt x="3544" y="580"/>
                      </a:lnTo>
                      <a:lnTo>
                        <a:pt x="3660" y="610"/>
                      </a:lnTo>
                      <a:lnTo>
                        <a:pt x="3791" y="627"/>
                      </a:lnTo>
                      <a:lnTo>
                        <a:pt x="3950" y="657"/>
                      </a:lnTo>
                      <a:lnTo>
                        <a:pt x="4087" y="674"/>
                      </a:lnTo>
                      <a:lnTo>
                        <a:pt x="4204" y="699"/>
                      </a:lnTo>
                      <a:lnTo>
                        <a:pt x="4326" y="728"/>
                      </a:lnTo>
                      <a:lnTo>
                        <a:pt x="4443" y="751"/>
                      </a:lnTo>
                      <a:lnTo>
                        <a:pt x="4486" y="787"/>
                      </a:lnTo>
                      <a:lnTo>
                        <a:pt x="4421" y="800"/>
                      </a:lnTo>
                      <a:lnTo>
                        <a:pt x="4240" y="775"/>
                      </a:lnTo>
                      <a:lnTo>
                        <a:pt x="4073" y="746"/>
                      </a:lnTo>
                      <a:lnTo>
                        <a:pt x="3943" y="728"/>
                      </a:lnTo>
                      <a:lnTo>
                        <a:pt x="3878" y="728"/>
                      </a:lnTo>
                      <a:lnTo>
                        <a:pt x="3834" y="770"/>
                      </a:lnTo>
                      <a:lnTo>
                        <a:pt x="3820" y="823"/>
                      </a:lnTo>
                      <a:lnTo>
                        <a:pt x="3849" y="864"/>
                      </a:lnTo>
                      <a:lnTo>
                        <a:pt x="3892" y="929"/>
                      </a:lnTo>
                      <a:lnTo>
                        <a:pt x="3950" y="976"/>
                      </a:lnTo>
                      <a:lnTo>
                        <a:pt x="4001" y="1023"/>
                      </a:lnTo>
                      <a:lnTo>
                        <a:pt x="4044" y="1072"/>
                      </a:lnTo>
                      <a:lnTo>
                        <a:pt x="4116" y="1149"/>
                      </a:lnTo>
                      <a:lnTo>
                        <a:pt x="4168" y="1196"/>
                      </a:lnTo>
                      <a:lnTo>
                        <a:pt x="4248" y="1248"/>
                      </a:lnTo>
                      <a:lnTo>
                        <a:pt x="4312" y="1297"/>
                      </a:lnTo>
                      <a:lnTo>
                        <a:pt x="4406" y="1349"/>
                      </a:lnTo>
                      <a:lnTo>
                        <a:pt x="4478" y="1397"/>
                      </a:lnTo>
                      <a:lnTo>
                        <a:pt x="4552" y="1444"/>
                      </a:lnTo>
                      <a:lnTo>
                        <a:pt x="4624" y="1498"/>
                      </a:lnTo>
                      <a:lnTo>
                        <a:pt x="4616" y="1515"/>
                      </a:lnTo>
                      <a:lnTo>
                        <a:pt x="4581" y="1503"/>
                      </a:lnTo>
                      <a:lnTo>
                        <a:pt x="4494" y="1492"/>
                      </a:lnTo>
                      <a:lnTo>
                        <a:pt x="4385" y="1450"/>
                      </a:lnTo>
                      <a:lnTo>
                        <a:pt x="4269" y="1421"/>
                      </a:lnTo>
                      <a:lnTo>
                        <a:pt x="4174" y="1403"/>
                      </a:lnTo>
                      <a:lnTo>
                        <a:pt x="4196" y="1433"/>
                      </a:lnTo>
                      <a:lnTo>
                        <a:pt x="4233" y="1456"/>
                      </a:lnTo>
                      <a:lnTo>
                        <a:pt x="4262" y="1498"/>
                      </a:lnTo>
                      <a:lnTo>
                        <a:pt x="4262" y="1515"/>
                      </a:lnTo>
                      <a:lnTo>
                        <a:pt x="4240" y="1522"/>
                      </a:lnTo>
                      <a:lnTo>
                        <a:pt x="4174" y="1522"/>
                      </a:lnTo>
                      <a:lnTo>
                        <a:pt x="4087" y="1485"/>
                      </a:lnTo>
                      <a:lnTo>
                        <a:pt x="4001" y="1426"/>
                      </a:lnTo>
                      <a:lnTo>
                        <a:pt x="3929" y="1367"/>
                      </a:lnTo>
                      <a:lnTo>
                        <a:pt x="3746" y="1273"/>
                      </a:lnTo>
                      <a:lnTo>
                        <a:pt x="3660" y="1231"/>
                      </a:lnTo>
                      <a:lnTo>
                        <a:pt x="3588" y="1184"/>
                      </a:lnTo>
                      <a:lnTo>
                        <a:pt x="3479" y="1136"/>
                      </a:lnTo>
                      <a:lnTo>
                        <a:pt x="3399" y="1107"/>
                      </a:lnTo>
                      <a:lnTo>
                        <a:pt x="3283" y="1060"/>
                      </a:lnTo>
                      <a:lnTo>
                        <a:pt x="3197" y="1023"/>
                      </a:lnTo>
                      <a:lnTo>
                        <a:pt x="3095" y="988"/>
                      </a:lnTo>
                      <a:lnTo>
                        <a:pt x="2979" y="965"/>
                      </a:lnTo>
                      <a:lnTo>
                        <a:pt x="2841" y="959"/>
                      </a:lnTo>
                      <a:lnTo>
                        <a:pt x="2732" y="959"/>
                      </a:lnTo>
                      <a:lnTo>
                        <a:pt x="2609" y="976"/>
                      </a:lnTo>
                      <a:lnTo>
                        <a:pt x="2523" y="995"/>
                      </a:lnTo>
                      <a:lnTo>
                        <a:pt x="2449" y="1006"/>
                      </a:lnTo>
                      <a:lnTo>
                        <a:pt x="2406" y="1030"/>
                      </a:lnTo>
                      <a:lnTo>
                        <a:pt x="2334" y="1065"/>
                      </a:lnTo>
                      <a:lnTo>
                        <a:pt x="2262" y="1101"/>
                      </a:lnTo>
                      <a:lnTo>
                        <a:pt x="2210" y="1136"/>
                      </a:lnTo>
                      <a:lnTo>
                        <a:pt x="2159" y="1172"/>
                      </a:lnTo>
                      <a:lnTo>
                        <a:pt x="2102" y="1219"/>
                      </a:lnTo>
                      <a:lnTo>
                        <a:pt x="2058" y="1261"/>
                      </a:lnTo>
                      <a:lnTo>
                        <a:pt x="2029" y="1308"/>
                      </a:lnTo>
                      <a:lnTo>
                        <a:pt x="1978" y="1337"/>
                      </a:lnTo>
                    </a:path>
                  </a:pathLst>
                </a:custGeom>
                <a:noFill/>
                <a:ln w="49276">
                  <a:solidFill>
                    <a:srgbClr val="9966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5638" name="Freeform 50"/>
                <p:cNvSpPr>
                  <a:spLocks noChangeAspect="1"/>
                </p:cNvSpPr>
                <p:nvPr/>
              </p:nvSpPr>
              <p:spPr bwMode="auto">
                <a:xfrm>
                  <a:off x="1644" y="2418"/>
                  <a:ext cx="1793" cy="957"/>
                </a:xfrm>
                <a:custGeom>
                  <a:avLst/>
                  <a:gdLst>
                    <a:gd name="T0" fmla="*/ 88 w 2457"/>
                    <a:gd name="T1" fmla="*/ 0 h 1465"/>
                    <a:gd name="T2" fmla="*/ 84 w 2457"/>
                    <a:gd name="T3" fmla="*/ 1 h 1465"/>
                    <a:gd name="T4" fmla="*/ 82 w 2457"/>
                    <a:gd name="T5" fmla="*/ 1 h 1465"/>
                    <a:gd name="T6" fmla="*/ 78 w 2457"/>
                    <a:gd name="T7" fmla="*/ 2 h 1465"/>
                    <a:gd name="T8" fmla="*/ 74 w 2457"/>
                    <a:gd name="T9" fmla="*/ 2 h 1465"/>
                    <a:gd name="T10" fmla="*/ 70 w 2457"/>
                    <a:gd name="T11" fmla="*/ 3 h 1465"/>
                    <a:gd name="T12" fmla="*/ 64 w 2457"/>
                    <a:gd name="T13" fmla="*/ 3 h 1465"/>
                    <a:gd name="T14" fmla="*/ 60 w 2457"/>
                    <a:gd name="T15" fmla="*/ 3 h 1465"/>
                    <a:gd name="T16" fmla="*/ 55 w 2457"/>
                    <a:gd name="T17" fmla="*/ 4 h 1465"/>
                    <a:gd name="T18" fmla="*/ 50 w 2457"/>
                    <a:gd name="T19" fmla="*/ 5 h 1465"/>
                    <a:gd name="T20" fmla="*/ 43 w 2457"/>
                    <a:gd name="T21" fmla="*/ 5 h 1465"/>
                    <a:gd name="T22" fmla="*/ 39 w 2457"/>
                    <a:gd name="T23" fmla="*/ 6 h 1465"/>
                    <a:gd name="T24" fmla="*/ 36 w 2457"/>
                    <a:gd name="T25" fmla="*/ 7 h 1465"/>
                    <a:gd name="T26" fmla="*/ 31 w 2457"/>
                    <a:gd name="T27" fmla="*/ 8 h 1465"/>
                    <a:gd name="T28" fmla="*/ 28 w 2457"/>
                    <a:gd name="T29" fmla="*/ 8 h 1465"/>
                    <a:gd name="T30" fmla="*/ 23 w 2457"/>
                    <a:gd name="T31" fmla="*/ 8 h 1465"/>
                    <a:gd name="T32" fmla="*/ 18 w 2457"/>
                    <a:gd name="T33" fmla="*/ 8 h 1465"/>
                    <a:gd name="T34" fmla="*/ 15 w 2457"/>
                    <a:gd name="T35" fmla="*/ 7 h 1465"/>
                    <a:gd name="T36" fmla="*/ 11 w 2457"/>
                    <a:gd name="T37" fmla="*/ 7 h 1465"/>
                    <a:gd name="T38" fmla="*/ 7 w 2457"/>
                    <a:gd name="T39" fmla="*/ 7 h 1465"/>
                    <a:gd name="T40" fmla="*/ 5 w 2457"/>
                    <a:gd name="T41" fmla="*/ 6 h 1465"/>
                    <a:gd name="T42" fmla="*/ 3 w 2457"/>
                    <a:gd name="T43" fmla="*/ 7 h 1465"/>
                    <a:gd name="T44" fmla="*/ 1 w 2457"/>
                    <a:gd name="T45" fmla="*/ 8 h 1465"/>
                    <a:gd name="T46" fmla="*/ 1 w 2457"/>
                    <a:gd name="T47" fmla="*/ 10 h 1465"/>
                    <a:gd name="T48" fmla="*/ 0 w 2457"/>
                    <a:gd name="T49" fmla="*/ 12 h 1465"/>
                    <a:gd name="T50" fmla="*/ 2 w 2457"/>
                    <a:gd name="T51" fmla="*/ 12 h 1465"/>
                    <a:gd name="T52" fmla="*/ 6 w 2457"/>
                    <a:gd name="T53" fmla="*/ 13 h 1465"/>
                    <a:gd name="T54" fmla="*/ 9 w 2457"/>
                    <a:gd name="T55" fmla="*/ 13 h 1465"/>
                    <a:gd name="T56" fmla="*/ 14 w 2457"/>
                    <a:gd name="T57" fmla="*/ 14 h 1465"/>
                    <a:gd name="T58" fmla="*/ 18 w 2457"/>
                    <a:gd name="T59" fmla="*/ 14 h 1465"/>
                    <a:gd name="T60" fmla="*/ 23 w 2457"/>
                    <a:gd name="T61" fmla="*/ 14 h 1465"/>
                    <a:gd name="T62" fmla="*/ 26 w 2457"/>
                    <a:gd name="T63" fmla="*/ 16 h 1465"/>
                    <a:gd name="T64" fmla="*/ 28 w 2457"/>
                    <a:gd name="T65" fmla="*/ 16 h 1465"/>
                    <a:gd name="T66" fmla="*/ 34 w 2457"/>
                    <a:gd name="T67" fmla="*/ 16 h 1465"/>
                    <a:gd name="T68" fmla="*/ 39 w 2457"/>
                    <a:gd name="T69" fmla="*/ 16 h 1465"/>
                    <a:gd name="T70" fmla="*/ 42 w 2457"/>
                    <a:gd name="T71" fmla="*/ 16 h 1465"/>
                    <a:gd name="T72" fmla="*/ 47 w 2457"/>
                    <a:gd name="T73" fmla="*/ 16 h 1465"/>
                    <a:gd name="T74" fmla="*/ 53 w 2457"/>
                    <a:gd name="T75" fmla="*/ 15 h 1465"/>
                    <a:gd name="T76" fmla="*/ 60 w 2457"/>
                    <a:gd name="T77" fmla="*/ 16 h 1465"/>
                    <a:gd name="T78" fmla="*/ 66 w 2457"/>
                    <a:gd name="T79" fmla="*/ 16 h 1465"/>
                    <a:gd name="T80" fmla="*/ 74 w 2457"/>
                    <a:gd name="T81" fmla="*/ 17 h 1465"/>
                    <a:gd name="T82" fmla="*/ 104 w 2457"/>
                    <a:gd name="T83" fmla="*/ 22 h 1465"/>
                    <a:gd name="T84" fmla="*/ 122 w 2457"/>
                    <a:gd name="T85" fmla="*/ 27 h 1465"/>
                    <a:gd name="T86" fmla="*/ 128 w 2457"/>
                    <a:gd name="T87" fmla="*/ 27 h 1465"/>
                    <a:gd name="T88" fmla="*/ 134 w 2457"/>
                    <a:gd name="T89" fmla="*/ 29 h 1465"/>
                    <a:gd name="T90" fmla="*/ 140 w 2457"/>
                    <a:gd name="T91" fmla="*/ 31 h 1465"/>
                    <a:gd name="T92" fmla="*/ 147 w 2457"/>
                    <a:gd name="T93" fmla="*/ 33 h 1465"/>
                    <a:gd name="T94" fmla="*/ 155 w 2457"/>
                    <a:gd name="T95" fmla="*/ 35 h 1465"/>
                    <a:gd name="T96" fmla="*/ 163 w 2457"/>
                    <a:gd name="T97" fmla="*/ 37 h 1465"/>
                    <a:gd name="T98" fmla="*/ 174 w 2457"/>
                    <a:gd name="T99" fmla="*/ 41 h 1465"/>
                    <a:gd name="T100" fmla="*/ 190 w 2457"/>
                    <a:gd name="T101" fmla="*/ 46 h 1465"/>
                    <a:gd name="T102" fmla="*/ 196 w 2457"/>
                    <a:gd name="T103" fmla="*/ 48 h 1465"/>
                    <a:gd name="T104" fmla="*/ 206 w 2457"/>
                    <a:gd name="T105" fmla="*/ 50 h 1465"/>
                    <a:gd name="T106" fmla="*/ 217 w 2457"/>
                    <a:gd name="T107" fmla="*/ 54 h 1465"/>
                    <a:gd name="T108" fmla="*/ 236 w 2457"/>
                    <a:gd name="T109" fmla="*/ 57 h 1465"/>
                    <a:gd name="T110" fmla="*/ 244 w 2457"/>
                    <a:gd name="T111" fmla="*/ 60 h 1465"/>
                    <a:gd name="T112" fmla="*/ 247 w 2457"/>
                    <a:gd name="T113" fmla="*/ 62 h 1465"/>
                    <a:gd name="T114" fmla="*/ 250 w 2457"/>
                    <a:gd name="T115" fmla="*/ 64 h 1465"/>
                    <a:gd name="T116" fmla="*/ 255 w 2457"/>
                    <a:gd name="T117" fmla="*/ 66 h 1465"/>
                    <a:gd name="T118" fmla="*/ 259 w 2457"/>
                    <a:gd name="T119" fmla="*/ 69 h 1465"/>
                    <a:gd name="T120" fmla="*/ 263 w 2457"/>
                    <a:gd name="T121" fmla="*/ 69 h 1465"/>
                    <a:gd name="T122" fmla="*/ 267 w 2457"/>
                    <a:gd name="T123" fmla="*/ 72 h 1465"/>
                    <a:gd name="T124" fmla="*/ 271 w 2457"/>
                    <a:gd name="T125" fmla="*/ 74 h 146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457"/>
                    <a:gd name="T190" fmla="*/ 0 h 1465"/>
                    <a:gd name="T191" fmla="*/ 2457 w 2457"/>
                    <a:gd name="T192" fmla="*/ 1465 h 146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457" h="1465">
                      <a:moveTo>
                        <a:pt x="794" y="0"/>
                      </a:moveTo>
                      <a:lnTo>
                        <a:pt x="765" y="14"/>
                      </a:lnTo>
                      <a:lnTo>
                        <a:pt x="747" y="29"/>
                      </a:lnTo>
                      <a:lnTo>
                        <a:pt x="710" y="41"/>
                      </a:lnTo>
                      <a:lnTo>
                        <a:pt x="675" y="47"/>
                      </a:lnTo>
                      <a:lnTo>
                        <a:pt x="631" y="51"/>
                      </a:lnTo>
                      <a:lnTo>
                        <a:pt x="584" y="59"/>
                      </a:lnTo>
                      <a:lnTo>
                        <a:pt x="547" y="74"/>
                      </a:lnTo>
                      <a:lnTo>
                        <a:pt x="496" y="80"/>
                      </a:lnTo>
                      <a:lnTo>
                        <a:pt x="450" y="89"/>
                      </a:lnTo>
                      <a:lnTo>
                        <a:pt x="391" y="98"/>
                      </a:lnTo>
                      <a:lnTo>
                        <a:pt x="358" y="118"/>
                      </a:lnTo>
                      <a:lnTo>
                        <a:pt x="323" y="127"/>
                      </a:lnTo>
                      <a:lnTo>
                        <a:pt x="282" y="145"/>
                      </a:lnTo>
                      <a:lnTo>
                        <a:pt x="251" y="151"/>
                      </a:lnTo>
                      <a:lnTo>
                        <a:pt x="206" y="157"/>
                      </a:lnTo>
                      <a:lnTo>
                        <a:pt x="167" y="151"/>
                      </a:lnTo>
                      <a:lnTo>
                        <a:pt x="134" y="142"/>
                      </a:lnTo>
                      <a:lnTo>
                        <a:pt x="101" y="142"/>
                      </a:lnTo>
                      <a:lnTo>
                        <a:pt x="69" y="130"/>
                      </a:lnTo>
                      <a:lnTo>
                        <a:pt x="44" y="121"/>
                      </a:lnTo>
                      <a:lnTo>
                        <a:pt x="23" y="140"/>
                      </a:lnTo>
                      <a:lnTo>
                        <a:pt x="7" y="157"/>
                      </a:lnTo>
                      <a:lnTo>
                        <a:pt x="4" y="192"/>
                      </a:lnTo>
                      <a:lnTo>
                        <a:pt x="0" y="225"/>
                      </a:lnTo>
                      <a:lnTo>
                        <a:pt x="19" y="249"/>
                      </a:lnTo>
                      <a:lnTo>
                        <a:pt x="51" y="264"/>
                      </a:lnTo>
                      <a:lnTo>
                        <a:pt x="87" y="264"/>
                      </a:lnTo>
                      <a:lnTo>
                        <a:pt x="130" y="269"/>
                      </a:lnTo>
                      <a:lnTo>
                        <a:pt x="163" y="272"/>
                      </a:lnTo>
                      <a:lnTo>
                        <a:pt x="210" y="289"/>
                      </a:lnTo>
                      <a:lnTo>
                        <a:pt x="232" y="308"/>
                      </a:lnTo>
                      <a:lnTo>
                        <a:pt x="257" y="316"/>
                      </a:lnTo>
                      <a:lnTo>
                        <a:pt x="313" y="319"/>
                      </a:lnTo>
                      <a:lnTo>
                        <a:pt x="356" y="319"/>
                      </a:lnTo>
                      <a:lnTo>
                        <a:pt x="381" y="311"/>
                      </a:lnTo>
                      <a:lnTo>
                        <a:pt x="424" y="301"/>
                      </a:lnTo>
                      <a:lnTo>
                        <a:pt x="482" y="299"/>
                      </a:lnTo>
                      <a:lnTo>
                        <a:pt x="537" y="301"/>
                      </a:lnTo>
                      <a:lnTo>
                        <a:pt x="595" y="311"/>
                      </a:lnTo>
                      <a:lnTo>
                        <a:pt x="671" y="334"/>
                      </a:lnTo>
                      <a:lnTo>
                        <a:pt x="938" y="441"/>
                      </a:lnTo>
                      <a:lnTo>
                        <a:pt x="1106" y="521"/>
                      </a:lnTo>
                      <a:lnTo>
                        <a:pt x="1160" y="548"/>
                      </a:lnTo>
                      <a:lnTo>
                        <a:pt x="1211" y="571"/>
                      </a:lnTo>
                      <a:lnTo>
                        <a:pt x="1269" y="603"/>
                      </a:lnTo>
                      <a:lnTo>
                        <a:pt x="1341" y="654"/>
                      </a:lnTo>
                      <a:lnTo>
                        <a:pt x="1399" y="687"/>
                      </a:lnTo>
                      <a:lnTo>
                        <a:pt x="1479" y="731"/>
                      </a:lnTo>
                      <a:lnTo>
                        <a:pt x="1584" y="802"/>
                      </a:lnTo>
                      <a:lnTo>
                        <a:pt x="1732" y="909"/>
                      </a:lnTo>
                      <a:lnTo>
                        <a:pt x="1783" y="938"/>
                      </a:lnTo>
                      <a:lnTo>
                        <a:pt x="1867" y="988"/>
                      </a:lnTo>
                      <a:lnTo>
                        <a:pt x="1972" y="1048"/>
                      </a:lnTo>
                      <a:lnTo>
                        <a:pt x="2149" y="1134"/>
                      </a:lnTo>
                      <a:lnTo>
                        <a:pt x="2215" y="1184"/>
                      </a:lnTo>
                      <a:lnTo>
                        <a:pt x="2243" y="1225"/>
                      </a:lnTo>
                      <a:lnTo>
                        <a:pt x="2272" y="1261"/>
                      </a:lnTo>
                      <a:lnTo>
                        <a:pt x="2319" y="1296"/>
                      </a:lnTo>
                      <a:lnTo>
                        <a:pt x="2352" y="1344"/>
                      </a:lnTo>
                      <a:lnTo>
                        <a:pt x="2388" y="1376"/>
                      </a:lnTo>
                      <a:lnTo>
                        <a:pt x="2418" y="1414"/>
                      </a:lnTo>
                      <a:lnTo>
                        <a:pt x="2457" y="1465"/>
                      </a:lnTo>
                    </a:path>
                  </a:pathLst>
                </a:custGeom>
                <a:noFill/>
                <a:ln w="49276">
                  <a:solidFill>
                    <a:srgbClr val="9966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5639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1096" y="2505"/>
                  <a:ext cx="392" cy="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sz="2200" b="1">
                      <a:solidFill>
                        <a:srgbClr val="996633"/>
                      </a:solidFill>
                      <a:latin typeface="Calibri" pitchFamily="34" charset="0"/>
                    </a:rPr>
                    <a:t>1919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25640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3266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sz="1400" b="1">
                      <a:solidFill>
                        <a:srgbClr val="996633"/>
                      </a:solidFill>
                      <a:latin typeface="Calibri" pitchFamily="34" charset="0"/>
                    </a:rPr>
                    <a:t>1919</a:t>
                  </a:r>
                  <a:endParaRPr lang="en-US" sz="1400">
                    <a:solidFill>
                      <a:srgbClr val="996633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0" name="Group 53"/>
              <p:cNvGrpSpPr>
                <a:grpSpLocks/>
              </p:cNvGrpSpPr>
              <p:nvPr/>
            </p:nvGrpSpPr>
            <p:grpSpPr bwMode="auto">
              <a:xfrm>
                <a:off x="2344" y="328"/>
                <a:ext cx="2396" cy="3868"/>
                <a:chOff x="2344" y="328"/>
                <a:chExt cx="2396" cy="3868"/>
              </a:xfrm>
            </p:grpSpPr>
            <p:sp>
              <p:nvSpPr>
                <p:cNvPr id="25633" name="Freeform 54"/>
                <p:cNvSpPr>
                  <a:spLocks/>
                </p:cNvSpPr>
                <p:nvPr/>
              </p:nvSpPr>
              <p:spPr bwMode="auto">
                <a:xfrm>
                  <a:off x="2580" y="328"/>
                  <a:ext cx="268" cy="724"/>
                </a:xfrm>
                <a:custGeom>
                  <a:avLst/>
                  <a:gdLst>
                    <a:gd name="T0" fmla="*/ 99 w 288"/>
                    <a:gd name="T1" fmla="*/ 8 h 724"/>
                    <a:gd name="T2" fmla="*/ 44 w 288"/>
                    <a:gd name="T3" fmla="*/ 536 h 724"/>
                    <a:gd name="T4" fmla="*/ 17 w 288"/>
                    <a:gd name="T5" fmla="*/ 636 h 724"/>
                    <a:gd name="T6" fmla="*/ 0 w 288"/>
                    <a:gd name="T7" fmla="*/ 724 h 724"/>
                    <a:gd name="T8" fmla="*/ 46 w 288"/>
                    <a:gd name="T9" fmla="*/ 716 h 724"/>
                    <a:gd name="T10" fmla="*/ 73 w 288"/>
                    <a:gd name="T11" fmla="*/ 660 h 724"/>
                    <a:gd name="T12" fmla="*/ 63 w 288"/>
                    <a:gd name="T13" fmla="*/ 608 h 724"/>
                    <a:gd name="T14" fmla="*/ 73 w 288"/>
                    <a:gd name="T15" fmla="*/ 568 h 724"/>
                    <a:gd name="T16" fmla="*/ 97 w 288"/>
                    <a:gd name="T17" fmla="*/ 504 h 724"/>
                    <a:gd name="T18" fmla="*/ 137 w 288"/>
                    <a:gd name="T19" fmla="*/ 340 h 724"/>
                    <a:gd name="T20" fmla="*/ 146 w 288"/>
                    <a:gd name="T21" fmla="*/ 224 h 724"/>
                    <a:gd name="T22" fmla="*/ 168 w 288"/>
                    <a:gd name="T23" fmla="*/ 48 h 724"/>
                    <a:gd name="T24" fmla="*/ 174 w 288"/>
                    <a:gd name="T25" fmla="*/ 0 h 724"/>
                    <a:gd name="T26" fmla="*/ 99 w 288"/>
                    <a:gd name="T27" fmla="*/ 8 h 7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88"/>
                    <a:gd name="T43" fmla="*/ 0 h 724"/>
                    <a:gd name="T44" fmla="*/ 288 w 288"/>
                    <a:gd name="T45" fmla="*/ 724 h 72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88" h="724">
                      <a:moveTo>
                        <a:pt x="164" y="8"/>
                      </a:moveTo>
                      <a:lnTo>
                        <a:pt x="72" y="536"/>
                      </a:lnTo>
                      <a:lnTo>
                        <a:pt x="28" y="636"/>
                      </a:lnTo>
                      <a:lnTo>
                        <a:pt x="0" y="724"/>
                      </a:lnTo>
                      <a:lnTo>
                        <a:pt x="76" y="716"/>
                      </a:lnTo>
                      <a:lnTo>
                        <a:pt x="120" y="660"/>
                      </a:lnTo>
                      <a:lnTo>
                        <a:pt x="104" y="608"/>
                      </a:lnTo>
                      <a:lnTo>
                        <a:pt x="120" y="568"/>
                      </a:lnTo>
                      <a:lnTo>
                        <a:pt x="160" y="504"/>
                      </a:lnTo>
                      <a:lnTo>
                        <a:pt x="228" y="340"/>
                      </a:lnTo>
                      <a:lnTo>
                        <a:pt x="244" y="224"/>
                      </a:lnTo>
                      <a:lnTo>
                        <a:pt x="280" y="48"/>
                      </a:lnTo>
                      <a:lnTo>
                        <a:pt x="288" y="0"/>
                      </a:lnTo>
                      <a:lnTo>
                        <a:pt x="164" y="8"/>
                      </a:lnTo>
                      <a:close/>
                    </a:path>
                  </a:pathLst>
                </a:custGeom>
                <a:solidFill>
                  <a:srgbClr val="00FF00">
                    <a:alpha val="6705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5634" name="Freeform 55"/>
                <p:cNvSpPr>
                  <a:spLocks/>
                </p:cNvSpPr>
                <p:nvPr/>
              </p:nvSpPr>
              <p:spPr bwMode="auto">
                <a:xfrm>
                  <a:off x="2344" y="1268"/>
                  <a:ext cx="552" cy="600"/>
                </a:xfrm>
                <a:custGeom>
                  <a:avLst/>
                  <a:gdLst>
                    <a:gd name="T0" fmla="*/ 152 w 552"/>
                    <a:gd name="T1" fmla="*/ 20 h 600"/>
                    <a:gd name="T2" fmla="*/ 124 w 552"/>
                    <a:gd name="T3" fmla="*/ 120 h 600"/>
                    <a:gd name="T4" fmla="*/ 48 w 552"/>
                    <a:gd name="T5" fmla="*/ 332 h 600"/>
                    <a:gd name="T6" fmla="*/ 0 w 552"/>
                    <a:gd name="T7" fmla="*/ 512 h 600"/>
                    <a:gd name="T8" fmla="*/ 0 w 552"/>
                    <a:gd name="T9" fmla="*/ 576 h 600"/>
                    <a:gd name="T10" fmla="*/ 0 w 552"/>
                    <a:gd name="T11" fmla="*/ 600 h 600"/>
                    <a:gd name="T12" fmla="*/ 436 w 552"/>
                    <a:gd name="T13" fmla="*/ 340 h 600"/>
                    <a:gd name="T14" fmla="*/ 516 w 552"/>
                    <a:gd name="T15" fmla="*/ 280 h 600"/>
                    <a:gd name="T16" fmla="*/ 552 w 552"/>
                    <a:gd name="T17" fmla="*/ 260 h 600"/>
                    <a:gd name="T18" fmla="*/ 504 w 552"/>
                    <a:gd name="T19" fmla="*/ 196 h 600"/>
                    <a:gd name="T20" fmla="*/ 452 w 552"/>
                    <a:gd name="T21" fmla="*/ 188 h 600"/>
                    <a:gd name="T22" fmla="*/ 364 w 552"/>
                    <a:gd name="T23" fmla="*/ 168 h 600"/>
                    <a:gd name="T24" fmla="*/ 296 w 552"/>
                    <a:gd name="T25" fmla="*/ 156 h 600"/>
                    <a:gd name="T26" fmla="*/ 268 w 552"/>
                    <a:gd name="T27" fmla="*/ 124 h 600"/>
                    <a:gd name="T28" fmla="*/ 268 w 552"/>
                    <a:gd name="T29" fmla="*/ 64 h 600"/>
                    <a:gd name="T30" fmla="*/ 248 w 552"/>
                    <a:gd name="T31" fmla="*/ 40 h 600"/>
                    <a:gd name="T32" fmla="*/ 188 w 552"/>
                    <a:gd name="T33" fmla="*/ 36 h 600"/>
                    <a:gd name="T34" fmla="*/ 132 w 552"/>
                    <a:gd name="T35" fmla="*/ 0 h 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52"/>
                    <a:gd name="T55" fmla="*/ 0 h 600"/>
                    <a:gd name="T56" fmla="*/ 552 w 552"/>
                    <a:gd name="T57" fmla="*/ 600 h 60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52" h="600">
                      <a:moveTo>
                        <a:pt x="152" y="20"/>
                      </a:moveTo>
                      <a:lnTo>
                        <a:pt x="124" y="120"/>
                      </a:lnTo>
                      <a:lnTo>
                        <a:pt x="48" y="332"/>
                      </a:lnTo>
                      <a:lnTo>
                        <a:pt x="0" y="512"/>
                      </a:lnTo>
                      <a:lnTo>
                        <a:pt x="0" y="576"/>
                      </a:lnTo>
                      <a:lnTo>
                        <a:pt x="0" y="600"/>
                      </a:lnTo>
                      <a:lnTo>
                        <a:pt x="436" y="340"/>
                      </a:lnTo>
                      <a:lnTo>
                        <a:pt x="516" y="280"/>
                      </a:lnTo>
                      <a:lnTo>
                        <a:pt x="552" y="260"/>
                      </a:lnTo>
                      <a:lnTo>
                        <a:pt x="504" y="196"/>
                      </a:lnTo>
                      <a:lnTo>
                        <a:pt x="452" y="188"/>
                      </a:lnTo>
                      <a:lnTo>
                        <a:pt x="364" y="168"/>
                      </a:lnTo>
                      <a:lnTo>
                        <a:pt x="296" y="156"/>
                      </a:lnTo>
                      <a:lnTo>
                        <a:pt x="268" y="124"/>
                      </a:lnTo>
                      <a:lnTo>
                        <a:pt x="268" y="64"/>
                      </a:lnTo>
                      <a:lnTo>
                        <a:pt x="248" y="40"/>
                      </a:lnTo>
                      <a:lnTo>
                        <a:pt x="188" y="36"/>
                      </a:lnTo>
                      <a:lnTo>
                        <a:pt x="132" y="0"/>
                      </a:lnTo>
                    </a:path>
                  </a:pathLst>
                </a:custGeom>
                <a:solidFill>
                  <a:srgbClr val="00FF00">
                    <a:alpha val="6901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5635" name="Freeform 56"/>
                <p:cNvSpPr>
                  <a:spLocks/>
                </p:cNvSpPr>
                <p:nvPr/>
              </p:nvSpPr>
              <p:spPr bwMode="auto">
                <a:xfrm>
                  <a:off x="3568" y="2460"/>
                  <a:ext cx="740" cy="348"/>
                </a:xfrm>
                <a:custGeom>
                  <a:avLst/>
                  <a:gdLst>
                    <a:gd name="T0" fmla="*/ 0 w 740"/>
                    <a:gd name="T1" fmla="*/ 212 h 348"/>
                    <a:gd name="T2" fmla="*/ 64 w 740"/>
                    <a:gd name="T3" fmla="*/ 124 h 348"/>
                    <a:gd name="T4" fmla="*/ 128 w 740"/>
                    <a:gd name="T5" fmla="*/ 40 h 348"/>
                    <a:gd name="T6" fmla="*/ 228 w 740"/>
                    <a:gd name="T7" fmla="*/ 20 h 348"/>
                    <a:gd name="T8" fmla="*/ 308 w 740"/>
                    <a:gd name="T9" fmla="*/ 0 h 348"/>
                    <a:gd name="T10" fmla="*/ 356 w 740"/>
                    <a:gd name="T11" fmla="*/ 4 h 348"/>
                    <a:gd name="T12" fmla="*/ 416 w 740"/>
                    <a:gd name="T13" fmla="*/ 24 h 348"/>
                    <a:gd name="T14" fmla="*/ 488 w 740"/>
                    <a:gd name="T15" fmla="*/ 84 h 348"/>
                    <a:gd name="T16" fmla="*/ 544 w 740"/>
                    <a:gd name="T17" fmla="*/ 140 h 348"/>
                    <a:gd name="T18" fmla="*/ 572 w 740"/>
                    <a:gd name="T19" fmla="*/ 188 h 348"/>
                    <a:gd name="T20" fmla="*/ 656 w 740"/>
                    <a:gd name="T21" fmla="*/ 252 h 348"/>
                    <a:gd name="T22" fmla="*/ 740 w 740"/>
                    <a:gd name="T23" fmla="*/ 316 h 348"/>
                    <a:gd name="T24" fmla="*/ 716 w 740"/>
                    <a:gd name="T25" fmla="*/ 348 h 348"/>
                    <a:gd name="T26" fmla="*/ 668 w 740"/>
                    <a:gd name="T27" fmla="*/ 332 h 348"/>
                    <a:gd name="T28" fmla="*/ 592 w 740"/>
                    <a:gd name="T29" fmla="*/ 292 h 348"/>
                    <a:gd name="T30" fmla="*/ 552 w 740"/>
                    <a:gd name="T31" fmla="*/ 288 h 348"/>
                    <a:gd name="T32" fmla="*/ 544 w 740"/>
                    <a:gd name="T33" fmla="*/ 324 h 348"/>
                    <a:gd name="T34" fmla="*/ 504 w 740"/>
                    <a:gd name="T35" fmla="*/ 336 h 348"/>
                    <a:gd name="T36" fmla="*/ 464 w 740"/>
                    <a:gd name="T37" fmla="*/ 332 h 348"/>
                    <a:gd name="T38" fmla="*/ 436 w 740"/>
                    <a:gd name="T39" fmla="*/ 336 h 348"/>
                    <a:gd name="T40" fmla="*/ 412 w 740"/>
                    <a:gd name="T41" fmla="*/ 348 h 348"/>
                    <a:gd name="T42" fmla="*/ 264 w 740"/>
                    <a:gd name="T43" fmla="*/ 296 h 348"/>
                    <a:gd name="T44" fmla="*/ 148 w 740"/>
                    <a:gd name="T45" fmla="*/ 260 h 348"/>
                    <a:gd name="T46" fmla="*/ 76 w 740"/>
                    <a:gd name="T47" fmla="*/ 232 h 348"/>
                    <a:gd name="T48" fmla="*/ 0 w 740"/>
                    <a:gd name="T49" fmla="*/ 212 h 34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40"/>
                    <a:gd name="T76" fmla="*/ 0 h 348"/>
                    <a:gd name="T77" fmla="*/ 740 w 740"/>
                    <a:gd name="T78" fmla="*/ 348 h 34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40" h="348">
                      <a:moveTo>
                        <a:pt x="0" y="212"/>
                      </a:moveTo>
                      <a:lnTo>
                        <a:pt x="64" y="124"/>
                      </a:lnTo>
                      <a:lnTo>
                        <a:pt x="128" y="40"/>
                      </a:lnTo>
                      <a:lnTo>
                        <a:pt x="228" y="20"/>
                      </a:lnTo>
                      <a:lnTo>
                        <a:pt x="308" y="0"/>
                      </a:lnTo>
                      <a:lnTo>
                        <a:pt x="356" y="4"/>
                      </a:lnTo>
                      <a:lnTo>
                        <a:pt x="416" y="24"/>
                      </a:lnTo>
                      <a:lnTo>
                        <a:pt x="488" y="84"/>
                      </a:lnTo>
                      <a:lnTo>
                        <a:pt x="544" y="140"/>
                      </a:lnTo>
                      <a:lnTo>
                        <a:pt x="572" y="188"/>
                      </a:lnTo>
                      <a:lnTo>
                        <a:pt x="656" y="252"/>
                      </a:lnTo>
                      <a:lnTo>
                        <a:pt x="740" y="316"/>
                      </a:lnTo>
                      <a:lnTo>
                        <a:pt x="716" y="348"/>
                      </a:lnTo>
                      <a:lnTo>
                        <a:pt x="668" y="332"/>
                      </a:lnTo>
                      <a:lnTo>
                        <a:pt x="592" y="292"/>
                      </a:lnTo>
                      <a:lnTo>
                        <a:pt x="552" y="288"/>
                      </a:lnTo>
                      <a:lnTo>
                        <a:pt x="544" y="324"/>
                      </a:lnTo>
                      <a:lnTo>
                        <a:pt x="504" y="336"/>
                      </a:lnTo>
                      <a:lnTo>
                        <a:pt x="464" y="332"/>
                      </a:lnTo>
                      <a:lnTo>
                        <a:pt x="436" y="336"/>
                      </a:lnTo>
                      <a:lnTo>
                        <a:pt x="412" y="348"/>
                      </a:lnTo>
                      <a:lnTo>
                        <a:pt x="264" y="296"/>
                      </a:lnTo>
                      <a:lnTo>
                        <a:pt x="148" y="260"/>
                      </a:lnTo>
                      <a:lnTo>
                        <a:pt x="76" y="232"/>
                      </a:lnTo>
                      <a:lnTo>
                        <a:pt x="0" y="212"/>
                      </a:lnTo>
                      <a:close/>
                    </a:path>
                  </a:pathLst>
                </a:custGeom>
                <a:solidFill>
                  <a:srgbClr val="00FF00">
                    <a:alpha val="6784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5636" name="Freeform 57"/>
                <p:cNvSpPr>
                  <a:spLocks/>
                </p:cNvSpPr>
                <p:nvPr/>
              </p:nvSpPr>
              <p:spPr bwMode="auto">
                <a:xfrm>
                  <a:off x="3844" y="2812"/>
                  <a:ext cx="896" cy="1384"/>
                </a:xfrm>
                <a:custGeom>
                  <a:avLst/>
                  <a:gdLst>
                    <a:gd name="T0" fmla="*/ 0 w 896"/>
                    <a:gd name="T1" fmla="*/ 0 h 1384"/>
                    <a:gd name="T2" fmla="*/ 128 w 896"/>
                    <a:gd name="T3" fmla="*/ 228 h 1384"/>
                    <a:gd name="T4" fmla="*/ 264 w 896"/>
                    <a:gd name="T5" fmla="*/ 368 h 1384"/>
                    <a:gd name="T6" fmla="*/ 392 w 896"/>
                    <a:gd name="T7" fmla="*/ 560 h 1384"/>
                    <a:gd name="T8" fmla="*/ 484 w 896"/>
                    <a:gd name="T9" fmla="*/ 740 h 1384"/>
                    <a:gd name="T10" fmla="*/ 596 w 896"/>
                    <a:gd name="T11" fmla="*/ 940 h 1384"/>
                    <a:gd name="T12" fmla="*/ 676 w 896"/>
                    <a:gd name="T13" fmla="*/ 1104 h 1384"/>
                    <a:gd name="T14" fmla="*/ 756 w 896"/>
                    <a:gd name="T15" fmla="*/ 1272 h 1384"/>
                    <a:gd name="T16" fmla="*/ 832 w 896"/>
                    <a:gd name="T17" fmla="*/ 1372 h 1384"/>
                    <a:gd name="T18" fmla="*/ 896 w 896"/>
                    <a:gd name="T19" fmla="*/ 1384 h 1384"/>
                    <a:gd name="T20" fmla="*/ 840 w 896"/>
                    <a:gd name="T21" fmla="*/ 1272 h 1384"/>
                    <a:gd name="T22" fmla="*/ 744 w 896"/>
                    <a:gd name="T23" fmla="*/ 1032 h 1384"/>
                    <a:gd name="T24" fmla="*/ 664 w 896"/>
                    <a:gd name="T25" fmla="*/ 632 h 1384"/>
                    <a:gd name="T26" fmla="*/ 660 w 896"/>
                    <a:gd name="T27" fmla="*/ 532 h 1384"/>
                    <a:gd name="T28" fmla="*/ 696 w 896"/>
                    <a:gd name="T29" fmla="*/ 372 h 1384"/>
                    <a:gd name="T30" fmla="*/ 772 w 896"/>
                    <a:gd name="T31" fmla="*/ 288 h 1384"/>
                    <a:gd name="T32" fmla="*/ 732 w 896"/>
                    <a:gd name="T33" fmla="*/ 252 h 1384"/>
                    <a:gd name="T34" fmla="*/ 624 w 896"/>
                    <a:gd name="T35" fmla="*/ 216 h 1384"/>
                    <a:gd name="T36" fmla="*/ 304 w 896"/>
                    <a:gd name="T37" fmla="*/ 104 h 1384"/>
                    <a:gd name="T38" fmla="*/ 176 w 896"/>
                    <a:gd name="T39" fmla="*/ 52 h 1384"/>
                    <a:gd name="T40" fmla="*/ 0 w 896"/>
                    <a:gd name="T41" fmla="*/ 0 h 138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96"/>
                    <a:gd name="T64" fmla="*/ 0 h 1384"/>
                    <a:gd name="T65" fmla="*/ 896 w 896"/>
                    <a:gd name="T66" fmla="*/ 1384 h 138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96" h="1384">
                      <a:moveTo>
                        <a:pt x="0" y="0"/>
                      </a:moveTo>
                      <a:lnTo>
                        <a:pt x="128" y="228"/>
                      </a:lnTo>
                      <a:lnTo>
                        <a:pt x="264" y="368"/>
                      </a:lnTo>
                      <a:lnTo>
                        <a:pt x="392" y="560"/>
                      </a:lnTo>
                      <a:lnTo>
                        <a:pt x="484" y="740"/>
                      </a:lnTo>
                      <a:lnTo>
                        <a:pt x="596" y="940"/>
                      </a:lnTo>
                      <a:lnTo>
                        <a:pt x="676" y="1104"/>
                      </a:lnTo>
                      <a:lnTo>
                        <a:pt x="756" y="1272"/>
                      </a:lnTo>
                      <a:lnTo>
                        <a:pt x="832" y="1372"/>
                      </a:lnTo>
                      <a:lnTo>
                        <a:pt x="896" y="1384"/>
                      </a:lnTo>
                      <a:lnTo>
                        <a:pt x="840" y="1272"/>
                      </a:lnTo>
                      <a:lnTo>
                        <a:pt x="744" y="1032"/>
                      </a:lnTo>
                      <a:lnTo>
                        <a:pt x="664" y="632"/>
                      </a:lnTo>
                      <a:lnTo>
                        <a:pt x="660" y="532"/>
                      </a:lnTo>
                      <a:lnTo>
                        <a:pt x="696" y="372"/>
                      </a:lnTo>
                      <a:lnTo>
                        <a:pt x="772" y="288"/>
                      </a:lnTo>
                      <a:lnTo>
                        <a:pt x="732" y="252"/>
                      </a:lnTo>
                      <a:lnTo>
                        <a:pt x="624" y="216"/>
                      </a:lnTo>
                      <a:lnTo>
                        <a:pt x="304" y="104"/>
                      </a:lnTo>
                      <a:lnTo>
                        <a:pt x="176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00">
                    <a:alpha val="7411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25628" name="Text Box 59"/>
          <p:cNvSpPr txBox="1">
            <a:spLocks noChangeArrowheads="1"/>
          </p:cNvSpPr>
          <p:nvPr/>
        </p:nvSpPr>
        <p:spPr bwMode="auto">
          <a:xfrm>
            <a:off x="7870825" y="912813"/>
            <a:ext cx="11461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The underwater shoals at MCR are eroding, affecting the stability of the jetties and the inlet</a:t>
            </a:r>
          </a:p>
        </p:txBody>
      </p:sp>
      <p:pic>
        <p:nvPicPr>
          <p:cNvPr id="59" name="Picture 6" descr="USACE_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64207" y="6324600"/>
            <a:ext cx="77979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Group 72"/>
          <p:cNvGrpSpPr/>
          <p:nvPr/>
        </p:nvGrpSpPr>
        <p:grpSpPr>
          <a:xfrm>
            <a:off x="2243332" y="1600200"/>
            <a:ext cx="3805043" cy="4105275"/>
            <a:chOff x="2243332" y="1600200"/>
            <a:chExt cx="3805043" cy="4105275"/>
          </a:xfrm>
        </p:grpSpPr>
        <p:grpSp>
          <p:nvGrpSpPr>
            <p:cNvPr id="66" name="Group 65"/>
            <p:cNvGrpSpPr/>
            <p:nvPr/>
          </p:nvGrpSpPr>
          <p:grpSpPr>
            <a:xfrm>
              <a:off x="2243332" y="1600200"/>
              <a:ext cx="1762211" cy="1746849"/>
              <a:chOff x="2243332" y="1600200"/>
              <a:chExt cx="1762211" cy="1746849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2243332" y="1802921"/>
                <a:ext cx="1395522" cy="1544128"/>
              </a:xfrm>
              <a:custGeom>
                <a:avLst/>
                <a:gdLst>
                  <a:gd name="connsiteX0" fmla="*/ 1172728 w 1395522"/>
                  <a:gd name="connsiteY0" fmla="*/ 0 h 1544128"/>
                  <a:gd name="connsiteX1" fmla="*/ 1138223 w 1395522"/>
                  <a:gd name="connsiteY1" fmla="*/ 43132 h 1544128"/>
                  <a:gd name="connsiteX2" fmla="*/ 1112343 w 1395522"/>
                  <a:gd name="connsiteY2" fmla="*/ 69011 h 1544128"/>
                  <a:gd name="connsiteX3" fmla="*/ 1086464 w 1395522"/>
                  <a:gd name="connsiteY3" fmla="*/ 86264 h 1544128"/>
                  <a:gd name="connsiteX4" fmla="*/ 1008826 w 1395522"/>
                  <a:gd name="connsiteY4" fmla="*/ 103517 h 1544128"/>
                  <a:gd name="connsiteX5" fmla="*/ 931189 w 1395522"/>
                  <a:gd name="connsiteY5" fmla="*/ 163902 h 1544128"/>
                  <a:gd name="connsiteX6" fmla="*/ 879430 w 1395522"/>
                  <a:gd name="connsiteY6" fmla="*/ 198407 h 1544128"/>
                  <a:gd name="connsiteX7" fmla="*/ 853551 w 1395522"/>
                  <a:gd name="connsiteY7" fmla="*/ 224287 h 1544128"/>
                  <a:gd name="connsiteX8" fmla="*/ 801793 w 1395522"/>
                  <a:gd name="connsiteY8" fmla="*/ 258792 h 1544128"/>
                  <a:gd name="connsiteX9" fmla="*/ 784540 w 1395522"/>
                  <a:gd name="connsiteY9" fmla="*/ 284671 h 1544128"/>
                  <a:gd name="connsiteX10" fmla="*/ 698276 w 1395522"/>
                  <a:gd name="connsiteY10" fmla="*/ 301924 h 1544128"/>
                  <a:gd name="connsiteX11" fmla="*/ 672396 w 1395522"/>
                  <a:gd name="connsiteY11" fmla="*/ 310551 h 1544128"/>
                  <a:gd name="connsiteX12" fmla="*/ 629264 w 1395522"/>
                  <a:gd name="connsiteY12" fmla="*/ 345056 h 1544128"/>
                  <a:gd name="connsiteX13" fmla="*/ 603385 w 1395522"/>
                  <a:gd name="connsiteY13" fmla="*/ 362309 h 1544128"/>
                  <a:gd name="connsiteX14" fmla="*/ 551626 w 1395522"/>
                  <a:gd name="connsiteY14" fmla="*/ 388188 h 1544128"/>
                  <a:gd name="connsiteX15" fmla="*/ 482615 w 1395522"/>
                  <a:gd name="connsiteY15" fmla="*/ 448573 h 1544128"/>
                  <a:gd name="connsiteX16" fmla="*/ 404977 w 1395522"/>
                  <a:gd name="connsiteY16" fmla="*/ 517585 h 1544128"/>
                  <a:gd name="connsiteX17" fmla="*/ 387725 w 1395522"/>
                  <a:gd name="connsiteY17" fmla="*/ 543464 h 1544128"/>
                  <a:gd name="connsiteX18" fmla="*/ 361845 w 1395522"/>
                  <a:gd name="connsiteY18" fmla="*/ 560717 h 1544128"/>
                  <a:gd name="connsiteX19" fmla="*/ 327340 w 1395522"/>
                  <a:gd name="connsiteY19" fmla="*/ 603849 h 1544128"/>
                  <a:gd name="connsiteX20" fmla="*/ 318713 w 1395522"/>
                  <a:gd name="connsiteY20" fmla="*/ 629728 h 1544128"/>
                  <a:gd name="connsiteX21" fmla="*/ 284208 w 1395522"/>
                  <a:gd name="connsiteY21" fmla="*/ 681487 h 1544128"/>
                  <a:gd name="connsiteX22" fmla="*/ 266955 w 1395522"/>
                  <a:gd name="connsiteY22" fmla="*/ 707366 h 1544128"/>
                  <a:gd name="connsiteX23" fmla="*/ 249702 w 1395522"/>
                  <a:gd name="connsiteY23" fmla="*/ 741871 h 1544128"/>
                  <a:gd name="connsiteX24" fmla="*/ 241076 w 1395522"/>
                  <a:gd name="connsiteY24" fmla="*/ 767751 h 1544128"/>
                  <a:gd name="connsiteX25" fmla="*/ 206570 w 1395522"/>
                  <a:gd name="connsiteY25" fmla="*/ 819509 h 1544128"/>
                  <a:gd name="connsiteX26" fmla="*/ 189317 w 1395522"/>
                  <a:gd name="connsiteY26" fmla="*/ 845388 h 1544128"/>
                  <a:gd name="connsiteX27" fmla="*/ 154811 w 1395522"/>
                  <a:gd name="connsiteY27" fmla="*/ 923026 h 1544128"/>
                  <a:gd name="connsiteX28" fmla="*/ 111679 w 1395522"/>
                  <a:gd name="connsiteY28" fmla="*/ 1000664 h 1544128"/>
                  <a:gd name="connsiteX29" fmla="*/ 59921 w 1395522"/>
                  <a:gd name="connsiteY29" fmla="*/ 1043796 h 1544128"/>
                  <a:gd name="connsiteX30" fmla="*/ 16789 w 1395522"/>
                  <a:gd name="connsiteY30" fmla="*/ 1086928 h 1544128"/>
                  <a:gd name="connsiteX31" fmla="*/ 16789 w 1395522"/>
                  <a:gd name="connsiteY31" fmla="*/ 1216324 h 1544128"/>
                  <a:gd name="connsiteX32" fmla="*/ 34042 w 1395522"/>
                  <a:gd name="connsiteY32" fmla="*/ 1242204 h 1544128"/>
                  <a:gd name="connsiteX33" fmla="*/ 59921 w 1395522"/>
                  <a:gd name="connsiteY33" fmla="*/ 1250830 h 1544128"/>
                  <a:gd name="connsiteX34" fmla="*/ 137559 w 1395522"/>
                  <a:gd name="connsiteY34" fmla="*/ 1285336 h 1544128"/>
                  <a:gd name="connsiteX35" fmla="*/ 189317 w 1395522"/>
                  <a:gd name="connsiteY35" fmla="*/ 1319841 h 1544128"/>
                  <a:gd name="connsiteX36" fmla="*/ 232449 w 1395522"/>
                  <a:gd name="connsiteY36" fmla="*/ 1362973 h 1544128"/>
                  <a:gd name="connsiteX37" fmla="*/ 284208 w 1395522"/>
                  <a:gd name="connsiteY37" fmla="*/ 1380226 h 1544128"/>
                  <a:gd name="connsiteX38" fmla="*/ 335966 w 1395522"/>
                  <a:gd name="connsiteY38" fmla="*/ 1414732 h 1544128"/>
                  <a:gd name="connsiteX39" fmla="*/ 439483 w 1395522"/>
                  <a:gd name="connsiteY39" fmla="*/ 1457864 h 1544128"/>
                  <a:gd name="connsiteX40" fmla="*/ 491242 w 1395522"/>
                  <a:gd name="connsiteY40" fmla="*/ 1492370 h 1544128"/>
                  <a:gd name="connsiteX41" fmla="*/ 568879 w 1395522"/>
                  <a:gd name="connsiteY41" fmla="*/ 1518249 h 1544128"/>
                  <a:gd name="connsiteX42" fmla="*/ 629264 w 1395522"/>
                  <a:gd name="connsiteY42" fmla="*/ 1535502 h 1544128"/>
                  <a:gd name="connsiteX43" fmla="*/ 758660 w 1395522"/>
                  <a:gd name="connsiteY43" fmla="*/ 1544128 h 1544128"/>
                  <a:gd name="connsiteX44" fmla="*/ 862177 w 1395522"/>
                  <a:gd name="connsiteY44" fmla="*/ 1535502 h 1544128"/>
                  <a:gd name="connsiteX45" fmla="*/ 957068 w 1395522"/>
                  <a:gd name="connsiteY45" fmla="*/ 1509622 h 1544128"/>
                  <a:gd name="connsiteX46" fmla="*/ 1077838 w 1395522"/>
                  <a:gd name="connsiteY46" fmla="*/ 1500996 h 1544128"/>
                  <a:gd name="connsiteX47" fmla="*/ 1129596 w 1395522"/>
                  <a:gd name="connsiteY47" fmla="*/ 1483743 h 1544128"/>
                  <a:gd name="connsiteX48" fmla="*/ 1189981 w 1395522"/>
                  <a:gd name="connsiteY48" fmla="*/ 1466490 h 1544128"/>
                  <a:gd name="connsiteX49" fmla="*/ 1241740 w 1395522"/>
                  <a:gd name="connsiteY49" fmla="*/ 1440611 h 1544128"/>
                  <a:gd name="connsiteX50" fmla="*/ 1310751 w 1395522"/>
                  <a:gd name="connsiteY50" fmla="*/ 1380226 h 1544128"/>
                  <a:gd name="connsiteX51" fmla="*/ 1336630 w 1395522"/>
                  <a:gd name="connsiteY51" fmla="*/ 1362973 h 1544128"/>
                  <a:gd name="connsiteX52" fmla="*/ 1353883 w 1395522"/>
                  <a:gd name="connsiteY52" fmla="*/ 1337094 h 1544128"/>
                  <a:gd name="connsiteX53" fmla="*/ 1388389 w 1395522"/>
                  <a:gd name="connsiteY53" fmla="*/ 1302588 h 15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395522" h="1544128">
                    <a:moveTo>
                      <a:pt x="1172728" y="0"/>
                    </a:moveTo>
                    <a:cubicBezTo>
                      <a:pt x="1158568" y="42483"/>
                      <a:pt x="1174240" y="13118"/>
                      <a:pt x="1138223" y="43132"/>
                    </a:cubicBezTo>
                    <a:cubicBezTo>
                      <a:pt x="1128851" y="50942"/>
                      <a:pt x="1121715" y="61201"/>
                      <a:pt x="1112343" y="69011"/>
                    </a:cubicBezTo>
                    <a:cubicBezTo>
                      <a:pt x="1104378" y="75648"/>
                      <a:pt x="1095737" y="81627"/>
                      <a:pt x="1086464" y="86264"/>
                    </a:cubicBezTo>
                    <a:cubicBezTo>
                      <a:pt x="1065230" y="96881"/>
                      <a:pt x="1028700" y="100204"/>
                      <a:pt x="1008826" y="103517"/>
                    </a:cubicBezTo>
                    <a:cubicBezTo>
                      <a:pt x="968286" y="144057"/>
                      <a:pt x="993095" y="122631"/>
                      <a:pt x="931189" y="163902"/>
                    </a:cubicBezTo>
                    <a:cubicBezTo>
                      <a:pt x="931187" y="163904"/>
                      <a:pt x="879431" y="198406"/>
                      <a:pt x="879430" y="198407"/>
                    </a:cubicBezTo>
                    <a:cubicBezTo>
                      <a:pt x="870804" y="207034"/>
                      <a:pt x="863181" y="216797"/>
                      <a:pt x="853551" y="224287"/>
                    </a:cubicBezTo>
                    <a:cubicBezTo>
                      <a:pt x="837184" y="237017"/>
                      <a:pt x="801793" y="258792"/>
                      <a:pt x="801793" y="258792"/>
                    </a:cubicBezTo>
                    <a:cubicBezTo>
                      <a:pt x="796042" y="267418"/>
                      <a:pt x="793166" y="278920"/>
                      <a:pt x="784540" y="284671"/>
                    </a:cubicBezTo>
                    <a:cubicBezTo>
                      <a:pt x="775959" y="290392"/>
                      <a:pt x="698450" y="301895"/>
                      <a:pt x="698276" y="301924"/>
                    </a:cubicBezTo>
                    <a:cubicBezTo>
                      <a:pt x="689649" y="304800"/>
                      <a:pt x="679497" y="304870"/>
                      <a:pt x="672396" y="310551"/>
                    </a:cubicBezTo>
                    <a:cubicBezTo>
                      <a:pt x="616655" y="355143"/>
                      <a:pt x="694311" y="323375"/>
                      <a:pt x="629264" y="345056"/>
                    </a:cubicBezTo>
                    <a:cubicBezTo>
                      <a:pt x="620638" y="350807"/>
                      <a:pt x="612658" y="357672"/>
                      <a:pt x="603385" y="362309"/>
                    </a:cubicBezTo>
                    <a:cubicBezTo>
                      <a:pt x="531942" y="398032"/>
                      <a:pt x="625809" y="338737"/>
                      <a:pt x="551626" y="388188"/>
                    </a:cubicBezTo>
                    <a:cubicBezTo>
                      <a:pt x="502746" y="461514"/>
                      <a:pt x="583254" y="347932"/>
                      <a:pt x="482615" y="448573"/>
                    </a:cubicBezTo>
                    <a:cubicBezTo>
                      <a:pt x="423526" y="507663"/>
                      <a:pt x="451158" y="486798"/>
                      <a:pt x="404977" y="517585"/>
                    </a:cubicBezTo>
                    <a:cubicBezTo>
                      <a:pt x="399226" y="526211"/>
                      <a:pt x="395056" y="536133"/>
                      <a:pt x="387725" y="543464"/>
                    </a:cubicBezTo>
                    <a:cubicBezTo>
                      <a:pt x="380394" y="550795"/>
                      <a:pt x="368322" y="552621"/>
                      <a:pt x="361845" y="560717"/>
                    </a:cubicBezTo>
                    <a:cubicBezTo>
                      <a:pt x="314223" y="620244"/>
                      <a:pt x="401509" y="554402"/>
                      <a:pt x="327340" y="603849"/>
                    </a:cubicBezTo>
                    <a:cubicBezTo>
                      <a:pt x="324464" y="612475"/>
                      <a:pt x="323129" y="621779"/>
                      <a:pt x="318713" y="629728"/>
                    </a:cubicBezTo>
                    <a:cubicBezTo>
                      <a:pt x="308643" y="647854"/>
                      <a:pt x="295710" y="664234"/>
                      <a:pt x="284208" y="681487"/>
                    </a:cubicBezTo>
                    <a:cubicBezTo>
                      <a:pt x="278457" y="690113"/>
                      <a:pt x="271592" y="698093"/>
                      <a:pt x="266955" y="707366"/>
                    </a:cubicBezTo>
                    <a:cubicBezTo>
                      <a:pt x="261204" y="718868"/>
                      <a:pt x="254767" y="730051"/>
                      <a:pt x="249702" y="741871"/>
                    </a:cubicBezTo>
                    <a:cubicBezTo>
                      <a:pt x="246120" y="750229"/>
                      <a:pt x="245492" y="759802"/>
                      <a:pt x="241076" y="767751"/>
                    </a:cubicBezTo>
                    <a:cubicBezTo>
                      <a:pt x="231006" y="785877"/>
                      <a:pt x="218072" y="802256"/>
                      <a:pt x="206570" y="819509"/>
                    </a:cubicBezTo>
                    <a:lnTo>
                      <a:pt x="189317" y="845388"/>
                    </a:lnTo>
                    <a:cubicBezTo>
                      <a:pt x="168785" y="906983"/>
                      <a:pt x="182152" y="882015"/>
                      <a:pt x="154811" y="923026"/>
                    </a:cubicBezTo>
                    <a:cubicBezTo>
                      <a:pt x="145822" y="949995"/>
                      <a:pt x="137105" y="983713"/>
                      <a:pt x="111679" y="1000664"/>
                    </a:cubicBezTo>
                    <a:cubicBezTo>
                      <a:pt x="86233" y="1017628"/>
                      <a:pt x="80677" y="1018889"/>
                      <a:pt x="59921" y="1043796"/>
                    </a:cubicBezTo>
                    <a:cubicBezTo>
                      <a:pt x="23978" y="1086928"/>
                      <a:pt x="64234" y="1055298"/>
                      <a:pt x="16789" y="1086928"/>
                    </a:cubicBezTo>
                    <a:cubicBezTo>
                      <a:pt x="3105" y="1141662"/>
                      <a:pt x="0" y="1137978"/>
                      <a:pt x="16789" y="1216324"/>
                    </a:cubicBezTo>
                    <a:cubicBezTo>
                      <a:pt x="18961" y="1226462"/>
                      <a:pt x="25946" y="1235727"/>
                      <a:pt x="34042" y="1242204"/>
                    </a:cubicBezTo>
                    <a:cubicBezTo>
                      <a:pt x="41142" y="1247884"/>
                      <a:pt x="51295" y="1247955"/>
                      <a:pt x="59921" y="1250830"/>
                    </a:cubicBezTo>
                    <a:cubicBezTo>
                      <a:pt x="96261" y="1305338"/>
                      <a:pt x="51598" y="1252274"/>
                      <a:pt x="137559" y="1285336"/>
                    </a:cubicBezTo>
                    <a:cubicBezTo>
                      <a:pt x="156912" y="1292779"/>
                      <a:pt x="189317" y="1319841"/>
                      <a:pt x="189317" y="1319841"/>
                    </a:cubicBezTo>
                    <a:cubicBezTo>
                      <a:pt x="205057" y="1343451"/>
                      <a:pt x="205207" y="1350866"/>
                      <a:pt x="232449" y="1362973"/>
                    </a:cubicBezTo>
                    <a:cubicBezTo>
                      <a:pt x="249068" y="1370359"/>
                      <a:pt x="284208" y="1380226"/>
                      <a:pt x="284208" y="1380226"/>
                    </a:cubicBezTo>
                    <a:cubicBezTo>
                      <a:pt x="341637" y="1437655"/>
                      <a:pt x="279790" y="1383523"/>
                      <a:pt x="335966" y="1414732"/>
                    </a:cubicBezTo>
                    <a:cubicBezTo>
                      <a:pt x="421223" y="1462097"/>
                      <a:pt x="351292" y="1443164"/>
                      <a:pt x="439483" y="1457864"/>
                    </a:cubicBezTo>
                    <a:cubicBezTo>
                      <a:pt x="456736" y="1469366"/>
                      <a:pt x="471570" y="1485813"/>
                      <a:pt x="491242" y="1492370"/>
                    </a:cubicBezTo>
                    <a:lnTo>
                      <a:pt x="568879" y="1518249"/>
                    </a:lnTo>
                    <a:cubicBezTo>
                      <a:pt x="584910" y="1523593"/>
                      <a:pt x="613443" y="1533837"/>
                      <a:pt x="629264" y="1535502"/>
                    </a:cubicBezTo>
                    <a:cubicBezTo>
                      <a:pt x="672254" y="1540027"/>
                      <a:pt x="715528" y="1541253"/>
                      <a:pt x="758660" y="1544128"/>
                    </a:cubicBezTo>
                    <a:cubicBezTo>
                      <a:pt x="793166" y="1541253"/>
                      <a:pt x="828023" y="1541194"/>
                      <a:pt x="862177" y="1535502"/>
                    </a:cubicBezTo>
                    <a:cubicBezTo>
                      <a:pt x="989410" y="1514297"/>
                      <a:pt x="846469" y="1521264"/>
                      <a:pt x="957068" y="1509622"/>
                    </a:cubicBezTo>
                    <a:cubicBezTo>
                      <a:pt x="997205" y="1505397"/>
                      <a:pt x="1037581" y="1503871"/>
                      <a:pt x="1077838" y="1500996"/>
                    </a:cubicBezTo>
                    <a:cubicBezTo>
                      <a:pt x="1095091" y="1495245"/>
                      <a:pt x="1111953" y="1488153"/>
                      <a:pt x="1129596" y="1483743"/>
                    </a:cubicBezTo>
                    <a:cubicBezTo>
                      <a:pt x="1140658" y="1480978"/>
                      <a:pt x="1177601" y="1472680"/>
                      <a:pt x="1189981" y="1466490"/>
                    </a:cubicBezTo>
                    <a:cubicBezTo>
                      <a:pt x="1256861" y="1433049"/>
                      <a:pt x="1176699" y="1462289"/>
                      <a:pt x="1241740" y="1440611"/>
                    </a:cubicBezTo>
                    <a:cubicBezTo>
                      <a:pt x="1270495" y="1397479"/>
                      <a:pt x="1250367" y="1420483"/>
                      <a:pt x="1310751" y="1380226"/>
                    </a:cubicBezTo>
                    <a:lnTo>
                      <a:pt x="1336630" y="1362973"/>
                    </a:lnTo>
                    <a:cubicBezTo>
                      <a:pt x="1342381" y="1354347"/>
                      <a:pt x="1346552" y="1344425"/>
                      <a:pt x="1353883" y="1337094"/>
                    </a:cubicBezTo>
                    <a:cubicBezTo>
                      <a:pt x="1395522" y="1295455"/>
                      <a:pt x="1368669" y="1342026"/>
                      <a:pt x="1388389" y="1302588"/>
                    </a:cubicBezTo>
                  </a:path>
                </a:pathLst>
              </a:cu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352800" y="1600200"/>
                <a:ext cx="6527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2009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2" name="Freeform 71"/>
            <p:cNvSpPr/>
            <p:nvPr/>
          </p:nvSpPr>
          <p:spPr>
            <a:xfrm>
              <a:off x="3659751" y="3457575"/>
              <a:ext cx="2388624" cy="2247900"/>
            </a:xfrm>
            <a:custGeom>
              <a:avLst/>
              <a:gdLst>
                <a:gd name="connsiteX0" fmla="*/ 1769499 w 2388624"/>
                <a:gd name="connsiteY0" fmla="*/ 66675 h 2247900"/>
                <a:gd name="connsiteX1" fmla="*/ 1740924 w 2388624"/>
                <a:gd name="connsiteY1" fmla="*/ 76200 h 2247900"/>
                <a:gd name="connsiteX2" fmla="*/ 1607574 w 2388624"/>
                <a:gd name="connsiteY2" fmla="*/ 57150 h 2247900"/>
                <a:gd name="connsiteX3" fmla="*/ 1531374 w 2388624"/>
                <a:gd name="connsiteY3" fmla="*/ 28575 h 2247900"/>
                <a:gd name="connsiteX4" fmla="*/ 1321824 w 2388624"/>
                <a:gd name="connsiteY4" fmla="*/ 0 h 2247900"/>
                <a:gd name="connsiteX5" fmla="*/ 1140849 w 2388624"/>
                <a:gd name="connsiteY5" fmla="*/ 9525 h 2247900"/>
                <a:gd name="connsiteX6" fmla="*/ 1112274 w 2388624"/>
                <a:gd name="connsiteY6" fmla="*/ 19050 h 2247900"/>
                <a:gd name="connsiteX7" fmla="*/ 1083699 w 2388624"/>
                <a:gd name="connsiteY7" fmla="*/ 38100 h 2247900"/>
                <a:gd name="connsiteX8" fmla="*/ 1064649 w 2388624"/>
                <a:gd name="connsiteY8" fmla="*/ 66675 h 2247900"/>
                <a:gd name="connsiteX9" fmla="*/ 836049 w 2388624"/>
                <a:gd name="connsiteY9" fmla="*/ 95250 h 2247900"/>
                <a:gd name="connsiteX10" fmla="*/ 778899 w 2388624"/>
                <a:gd name="connsiteY10" fmla="*/ 114300 h 2247900"/>
                <a:gd name="connsiteX11" fmla="*/ 693174 w 2388624"/>
                <a:gd name="connsiteY11" fmla="*/ 85725 h 2247900"/>
                <a:gd name="connsiteX12" fmla="*/ 502674 w 2388624"/>
                <a:gd name="connsiteY12" fmla="*/ 95250 h 2247900"/>
                <a:gd name="connsiteX13" fmla="*/ 407424 w 2388624"/>
                <a:gd name="connsiteY13" fmla="*/ 114300 h 2247900"/>
                <a:gd name="connsiteX14" fmla="*/ 350274 w 2388624"/>
                <a:gd name="connsiteY14" fmla="*/ 123825 h 2247900"/>
                <a:gd name="connsiteX15" fmla="*/ 264549 w 2388624"/>
                <a:gd name="connsiteY15" fmla="*/ 180975 h 2247900"/>
                <a:gd name="connsiteX16" fmla="*/ 235974 w 2388624"/>
                <a:gd name="connsiteY16" fmla="*/ 200025 h 2247900"/>
                <a:gd name="connsiteX17" fmla="*/ 169299 w 2388624"/>
                <a:gd name="connsiteY17" fmla="*/ 247650 h 2247900"/>
                <a:gd name="connsiteX18" fmla="*/ 112149 w 2388624"/>
                <a:gd name="connsiteY18" fmla="*/ 285750 h 2247900"/>
                <a:gd name="connsiteX19" fmla="*/ 83574 w 2388624"/>
                <a:gd name="connsiteY19" fmla="*/ 304800 h 2247900"/>
                <a:gd name="connsiteX20" fmla="*/ 45474 w 2388624"/>
                <a:gd name="connsiteY20" fmla="*/ 314325 h 2247900"/>
                <a:gd name="connsiteX21" fmla="*/ 16899 w 2388624"/>
                <a:gd name="connsiteY21" fmla="*/ 333375 h 2247900"/>
                <a:gd name="connsiteX22" fmla="*/ 16899 w 2388624"/>
                <a:gd name="connsiteY22" fmla="*/ 419100 h 2247900"/>
                <a:gd name="connsiteX23" fmla="*/ 45474 w 2388624"/>
                <a:gd name="connsiteY23" fmla="*/ 438150 h 2247900"/>
                <a:gd name="connsiteX24" fmla="*/ 74049 w 2388624"/>
                <a:gd name="connsiteY24" fmla="*/ 466725 h 2247900"/>
                <a:gd name="connsiteX25" fmla="*/ 112149 w 2388624"/>
                <a:gd name="connsiteY25" fmla="*/ 504825 h 2247900"/>
                <a:gd name="connsiteX26" fmla="*/ 169299 w 2388624"/>
                <a:gd name="connsiteY26" fmla="*/ 542925 h 2247900"/>
                <a:gd name="connsiteX27" fmla="*/ 197874 w 2388624"/>
                <a:gd name="connsiteY27" fmla="*/ 561975 h 2247900"/>
                <a:gd name="connsiteX28" fmla="*/ 255024 w 2388624"/>
                <a:gd name="connsiteY28" fmla="*/ 590550 h 2247900"/>
                <a:gd name="connsiteX29" fmla="*/ 321699 w 2388624"/>
                <a:gd name="connsiteY29" fmla="*/ 609600 h 2247900"/>
                <a:gd name="connsiteX30" fmla="*/ 350274 w 2388624"/>
                <a:gd name="connsiteY30" fmla="*/ 628650 h 2247900"/>
                <a:gd name="connsiteX31" fmla="*/ 378849 w 2388624"/>
                <a:gd name="connsiteY31" fmla="*/ 638175 h 2247900"/>
                <a:gd name="connsiteX32" fmla="*/ 435999 w 2388624"/>
                <a:gd name="connsiteY32" fmla="*/ 676275 h 2247900"/>
                <a:gd name="connsiteX33" fmla="*/ 464574 w 2388624"/>
                <a:gd name="connsiteY33" fmla="*/ 695325 h 2247900"/>
                <a:gd name="connsiteX34" fmla="*/ 493149 w 2388624"/>
                <a:gd name="connsiteY34" fmla="*/ 714375 h 2247900"/>
                <a:gd name="connsiteX35" fmla="*/ 540774 w 2388624"/>
                <a:gd name="connsiteY35" fmla="*/ 752475 h 2247900"/>
                <a:gd name="connsiteX36" fmla="*/ 569349 w 2388624"/>
                <a:gd name="connsiteY36" fmla="*/ 771525 h 2247900"/>
                <a:gd name="connsiteX37" fmla="*/ 626499 w 2388624"/>
                <a:gd name="connsiteY37" fmla="*/ 790575 h 2247900"/>
                <a:gd name="connsiteX38" fmla="*/ 655074 w 2388624"/>
                <a:gd name="connsiteY38" fmla="*/ 809625 h 2247900"/>
                <a:gd name="connsiteX39" fmla="*/ 683649 w 2388624"/>
                <a:gd name="connsiteY39" fmla="*/ 838200 h 2247900"/>
                <a:gd name="connsiteX40" fmla="*/ 712224 w 2388624"/>
                <a:gd name="connsiteY40" fmla="*/ 847725 h 2247900"/>
                <a:gd name="connsiteX41" fmla="*/ 769374 w 2388624"/>
                <a:gd name="connsiteY41" fmla="*/ 885825 h 2247900"/>
                <a:gd name="connsiteX42" fmla="*/ 797949 w 2388624"/>
                <a:gd name="connsiteY42" fmla="*/ 904875 h 2247900"/>
                <a:gd name="connsiteX43" fmla="*/ 912249 w 2388624"/>
                <a:gd name="connsiteY43" fmla="*/ 914400 h 2247900"/>
                <a:gd name="connsiteX44" fmla="*/ 940824 w 2388624"/>
                <a:gd name="connsiteY44" fmla="*/ 933450 h 2247900"/>
                <a:gd name="connsiteX45" fmla="*/ 997974 w 2388624"/>
                <a:gd name="connsiteY45" fmla="*/ 952500 h 2247900"/>
                <a:gd name="connsiteX46" fmla="*/ 1131324 w 2388624"/>
                <a:gd name="connsiteY46" fmla="*/ 1000125 h 2247900"/>
                <a:gd name="connsiteX47" fmla="*/ 1188474 w 2388624"/>
                <a:gd name="connsiteY47" fmla="*/ 1038225 h 2247900"/>
                <a:gd name="connsiteX48" fmla="*/ 1245624 w 2388624"/>
                <a:gd name="connsiteY48" fmla="*/ 1066800 h 2247900"/>
                <a:gd name="connsiteX49" fmla="*/ 1321824 w 2388624"/>
                <a:gd name="connsiteY49" fmla="*/ 1104900 h 2247900"/>
                <a:gd name="connsiteX50" fmla="*/ 1378974 w 2388624"/>
                <a:gd name="connsiteY50" fmla="*/ 1143000 h 2247900"/>
                <a:gd name="connsiteX51" fmla="*/ 1436124 w 2388624"/>
                <a:gd name="connsiteY51" fmla="*/ 1181100 h 2247900"/>
                <a:gd name="connsiteX52" fmla="*/ 1464699 w 2388624"/>
                <a:gd name="connsiteY52" fmla="*/ 1200150 h 2247900"/>
                <a:gd name="connsiteX53" fmla="*/ 1493274 w 2388624"/>
                <a:gd name="connsiteY53" fmla="*/ 1209675 h 2247900"/>
                <a:gd name="connsiteX54" fmla="*/ 1550424 w 2388624"/>
                <a:gd name="connsiteY54" fmla="*/ 1257300 h 2247900"/>
                <a:gd name="connsiteX55" fmla="*/ 1607574 w 2388624"/>
                <a:gd name="connsiteY55" fmla="*/ 1295400 h 2247900"/>
                <a:gd name="connsiteX56" fmla="*/ 1636149 w 2388624"/>
                <a:gd name="connsiteY56" fmla="*/ 1314450 h 2247900"/>
                <a:gd name="connsiteX57" fmla="*/ 1683774 w 2388624"/>
                <a:gd name="connsiteY57" fmla="*/ 1371600 h 2247900"/>
                <a:gd name="connsiteX58" fmla="*/ 1721874 w 2388624"/>
                <a:gd name="connsiteY58" fmla="*/ 1428750 h 2247900"/>
                <a:gd name="connsiteX59" fmla="*/ 1750449 w 2388624"/>
                <a:gd name="connsiteY59" fmla="*/ 1438275 h 2247900"/>
                <a:gd name="connsiteX60" fmla="*/ 1807599 w 2388624"/>
                <a:gd name="connsiteY60" fmla="*/ 1476375 h 2247900"/>
                <a:gd name="connsiteX61" fmla="*/ 1855224 w 2388624"/>
                <a:gd name="connsiteY61" fmla="*/ 1533525 h 2247900"/>
                <a:gd name="connsiteX62" fmla="*/ 1921899 w 2388624"/>
                <a:gd name="connsiteY62" fmla="*/ 1619250 h 2247900"/>
                <a:gd name="connsiteX63" fmla="*/ 1959999 w 2388624"/>
                <a:gd name="connsiteY63" fmla="*/ 1638300 h 2247900"/>
                <a:gd name="connsiteX64" fmla="*/ 2036199 w 2388624"/>
                <a:gd name="connsiteY64" fmla="*/ 1724025 h 2247900"/>
                <a:gd name="connsiteX65" fmla="*/ 2064774 w 2388624"/>
                <a:gd name="connsiteY65" fmla="*/ 1752600 h 2247900"/>
                <a:gd name="connsiteX66" fmla="*/ 2083824 w 2388624"/>
                <a:gd name="connsiteY66" fmla="*/ 1809750 h 2247900"/>
                <a:gd name="connsiteX67" fmla="*/ 2093349 w 2388624"/>
                <a:gd name="connsiteY67" fmla="*/ 1838325 h 2247900"/>
                <a:gd name="connsiteX68" fmla="*/ 2140974 w 2388624"/>
                <a:gd name="connsiteY68" fmla="*/ 1895475 h 2247900"/>
                <a:gd name="connsiteX69" fmla="*/ 2169549 w 2388624"/>
                <a:gd name="connsiteY69" fmla="*/ 1924050 h 2247900"/>
                <a:gd name="connsiteX70" fmla="*/ 2217174 w 2388624"/>
                <a:gd name="connsiteY70" fmla="*/ 1962150 h 2247900"/>
                <a:gd name="connsiteX71" fmla="*/ 2245749 w 2388624"/>
                <a:gd name="connsiteY71" fmla="*/ 2019300 h 2247900"/>
                <a:gd name="connsiteX72" fmla="*/ 2264799 w 2388624"/>
                <a:gd name="connsiteY72" fmla="*/ 2076450 h 2247900"/>
                <a:gd name="connsiteX73" fmla="*/ 2283849 w 2388624"/>
                <a:gd name="connsiteY73" fmla="*/ 2105025 h 2247900"/>
                <a:gd name="connsiteX74" fmla="*/ 2293374 w 2388624"/>
                <a:gd name="connsiteY74" fmla="*/ 2133600 h 2247900"/>
                <a:gd name="connsiteX75" fmla="*/ 2321949 w 2388624"/>
                <a:gd name="connsiteY75" fmla="*/ 2162175 h 2247900"/>
                <a:gd name="connsiteX76" fmla="*/ 2369574 w 2388624"/>
                <a:gd name="connsiteY76" fmla="*/ 2209800 h 2247900"/>
                <a:gd name="connsiteX77" fmla="*/ 2388624 w 2388624"/>
                <a:gd name="connsiteY77" fmla="*/ 2247900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388624" h="2247900">
                  <a:moveTo>
                    <a:pt x="1769499" y="66675"/>
                  </a:moveTo>
                  <a:cubicBezTo>
                    <a:pt x="1759974" y="69850"/>
                    <a:pt x="1750964" y="76200"/>
                    <a:pt x="1740924" y="76200"/>
                  </a:cubicBezTo>
                  <a:cubicBezTo>
                    <a:pt x="1717083" y="76200"/>
                    <a:pt x="1636011" y="61890"/>
                    <a:pt x="1607574" y="57150"/>
                  </a:cubicBezTo>
                  <a:cubicBezTo>
                    <a:pt x="1568972" y="31416"/>
                    <a:pt x="1585354" y="37098"/>
                    <a:pt x="1531374" y="28575"/>
                  </a:cubicBezTo>
                  <a:cubicBezTo>
                    <a:pt x="1445228" y="14973"/>
                    <a:pt x="1401222" y="9925"/>
                    <a:pt x="1321824" y="0"/>
                  </a:cubicBezTo>
                  <a:cubicBezTo>
                    <a:pt x="1261499" y="3175"/>
                    <a:pt x="1201009" y="4056"/>
                    <a:pt x="1140849" y="9525"/>
                  </a:cubicBezTo>
                  <a:cubicBezTo>
                    <a:pt x="1130850" y="10434"/>
                    <a:pt x="1121254" y="14560"/>
                    <a:pt x="1112274" y="19050"/>
                  </a:cubicBezTo>
                  <a:cubicBezTo>
                    <a:pt x="1102035" y="24170"/>
                    <a:pt x="1093224" y="31750"/>
                    <a:pt x="1083699" y="38100"/>
                  </a:cubicBezTo>
                  <a:cubicBezTo>
                    <a:pt x="1077349" y="47625"/>
                    <a:pt x="1074357" y="60608"/>
                    <a:pt x="1064649" y="66675"/>
                  </a:cubicBezTo>
                  <a:cubicBezTo>
                    <a:pt x="1010283" y="100654"/>
                    <a:pt x="864832" y="93651"/>
                    <a:pt x="836049" y="95250"/>
                  </a:cubicBezTo>
                  <a:cubicBezTo>
                    <a:pt x="816999" y="101600"/>
                    <a:pt x="797949" y="120650"/>
                    <a:pt x="778899" y="114300"/>
                  </a:cubicBezTo>
                  <a:lnTo>
                    <a:pt x="693174" y="85725"/>
                  </a:lnTo>
                  <a:cubicBezTo>
                    <a:pt x="629674" y="88900"/>
                    <a:pt x="566080" y="90553"/>
                    <a:pt x="502674" y="95250"/>
                  </a:cubicBezTo>
                  <a:cubicBezTo>
                    <a:pt x="377990" y="104486"/>
                    <a:pt x="478795" y="98440"/>
                    <a:pt x="407424" y="114300"/>
                  </a:cubicBezTo>
                  <a:cubicBezTo>
                    <a:pt x="388571" y="118490"/>
                    <a:pt x="369324" y="120650"/>
                    <a:pt x="350274" y="123825"/>
                  </a:cubicBezTo>
                  <a:lnTo>
                    <a:pt x="264549" y="180975"/>
                  </a:lnTo>
                  <a:lnTo>
                    <a:pt x="235974" y="200025"/>
                  </a:lnTo>
                  <a:cubicBezTo>
                    <a:pt x="215337" y="261938"/>
                    <a:pt x="245499" y="196850"/>
                    <a:pt x="169299" y="247650"/>
                  </a:cubicBezTo>
                  <a:lnTo>
                    <a:pt x="112149" y="285750"/>
                  </a:lnTo>
                  <a:cubicBezTo>
                    <a:pt x="102624" y="292100"/>
                    <a:pt x="94680" y="302024"/>
                    <a:pt x="83574" y="304800"/>
                  </a:cubicBezTo>
                  <a:lnTo>
                    <a:pt x="45474" y="314325"/>
                  </a:lnTo>
                  <a:cubicBezTo>
                    <a:pt x="35949" y="320675"/>
                    <a:pt x="24050" y="324436"/>
                    <a:pt x="16899" y="333375"/>
                  </a:cubicBezTo>
                  <a:cubicBezTo>
                    <a:pt x="0" y="354499"/>
                    <a:pt x="8160" y="401622"/>
                    <a:pt x="16899" y="419100"/>
                  </a:cubicBezTo>
                  <a:cubicBezTo>
                    <a:pt x="22019" y="429339"/>
                    <a:pt x="36680" y="430821"/>
                    <a:pt x="45474" y="438150"/>
                  </a:cubicBezTo>
                  <a:cubicBezTo>
                    <a:pt x="55822" y="446774"/>
                    <a:pt x="64524" y="457200"/>
                    <a:pt x="74049" y="466725"/>
                  </a:cubicBezTo>
                  <a:cubicBezTo>
                    <a:pt x="90213" y="515216"/>
                    <a:pt x="70585" y="481734"/>
                    <a:pt x="112149" y="504825"/>
                  </a:cubicBezTo>
                  <a:cubicBezTo>
                    <a:pt x="132163" y="515944"/>
                    <a:pt x="150249" y="530225"/>
                    <a:pt x="169299" y="542925"/>
                  </a:cubicBezTo>
                  <a:cubicBezTo>
                    <a:pt x="178824" y="549275"/>
                    <a:pt x="187014" y="558355"/>
                    <a:pt x="197874" y="561975"/>
                  </a:cubicBezTo>
                  <a:cubicBezTo>
                    <a:pt x="269698" y="585916"/>
                    <a:pt x="181166" y="553621"/>
                    <a:pt x="255024" y="590550"/>
                  </a:cubicBezTo>
                  <a:cubicBezTo>
                    <a:pt x="268689" y="597382"/>
                    <a:pt x="309492" y="606548"/>
                    <a:pt x="321699" y="609600"/>
                  </a:cubicBezTo>
                  <a:cubicBezTo>
                    <a:pt x="331224" y="615950"/>
                    <a:pt x="340035" y="623530"/>
                    <a:pt x="350274" y="628650"/>
                  </a:cubicBezTo>
                  <a:cubicBezTo>
                    <a:pt x="359254" y="633140"/>
                    <a:pt x="370072" y="633299"/>
                    <a:pt x="378849" y="638175"/>
                  </a:cubicBezTo>
                  <a:cubicBezTo>
                    <a:pt x="398863" y="649294"/>
                    <a:pt x="416949" y="663575"/>
                    <a:pt x="435999" y="676275"/>
                  </a:cubicBezTo>
                  <a:lnTo>
                    <a:pt x="464574" y="695325"/>
                  </a:lnTo>
                  <a:lnTo>
                    <a:pt x="493149" y="714375"/>
                  </a:lnTo>
                  <a:cubicBezTo>
                    <a:pt x="525262" y="762545"/>
                    <a:pt x="494766" y="729471"/>
                    <a:pt x="540774" y="752475"/>
                  </a:cubicBezTo>
                  <a:cubicBezTo>
                    <a:pt x="551013" y="757595"/>
                    <a:pt x="558888" y="766876"/>
                    <a:pt x="569349" y="771525"/>
                  </a:cubicBezTo>
                  <a:cubicBezTo>
                    <a:pt x="587699" y="779680"/>
                    <a:pt x="609791" y="779436"/>
                    <a:pt x="626499" y="790575"/>
                  </a:cubicBezTo>
                  <a:cubicBezTo>
                    <a:pt x="636024" y="796925"/>
                    <a:pt x="646280" y="802296"/>
                    <a:pt x="655074" y="809625"/>
                  </a:cubicBezTo>
                  <a:cubicBezTo>
                    <a:pt x="665422" y="818249"/>
                    <a:pt x="672441" y="830728"/>
                    <a:pt x="683649" y="838200"/>
                  </a:cubicBezTo>
                  <a:cubicBezTo>
                    <a:pt x="692003" y="843769"/>
                    <a:pt x="703447" y="842849"/>
                    <a:pt x="712224" y="847725"/>
                  </a:cubicBezTo>
                  <a:cubicBezTo>
                    <a:pt x="732238" y="858844"/>
                    <a:pt x="750324" y="873125"/>
                    <a:pt x="769374" y="885825"/>
                  </a:cubicBezTo>
                  <a:cubicBezTo>
                    <a:pt x="778899" y="892175"/>
                    <a:pt x="786541" y="903924"/>
                    <a:pt x="797949" y="904875"/>
                  </a:cubicBezTo>
                  <a:lnTo>
                    <a:pt x="912249" y="914400"/>
                  </a:lnTo>
                  <a:cubicBezTo>
                    <a:pt x="921774" y="920750"/>
                    <a:pt x="930363" y="928801"/>
                    <a:pt x="940824" y="933450"/>
                  </a:cubicBezTo>
                  <a:cubicBezTo>
                    <a:pt x="959174" y="941605"/>
                    <a:pt x="981266" y="941361"/>
                    <a:pt x="997974" y="952500"/>
                  </a:cubicBezTo>
                  <a:cubicBezTo>
                    <a:pt x="1076423" y="1004799"/>
                    <a:pt x="1032406" y="987760"/>
                    <a:pt x="1131324" y="1000125"/>
                  </a:cubicBezTo>
                  <a:cubicBezTo>
                    <a:pt x="1181542" y="1016864"/>
                    <a:pt x="1140908" y="998587"/>
                    <a:pt x="1188474" y="1038225"/>
                  </a:cubicBezTo>
                  <a:cubicBezTo>
                    <a:pt x="1213093" y="1058741"/>
                    <a:pt x="1216985" y="1057254"/>
                    <a:pt x="1245624" y="1066800"/>
                  </a:cubicBezTo>
                  <a:cubicBezTo>
                    <a:pt x="1265416" y="1126175"/>
                    <a:pt x="1238128" y="1072709"/>
                    <a:pt x="1321824" y="1104900"/>
                  </a:cubicBezTo>
                  <a:cubicBezTo>
                    <a:pt x="1343193" y="1113119"/>
                    <a:pt x="1359924" y="1130300"/>
                    <a:pt x="1378974" y="1143000"/>
                  </a:cubicBezTo>
                  <a:lnTo>
                    <a:pt x="1436124" y="1181100"/>
                  </a:lnTo>
                  <a:cubicBezTo>
                    <a:pt x="1445649" y="1187450"/>
                    <a:pt x="1453839" y="1196530"/>
                    <a:pt x="1464699" y="1200150"/>
                  </a:cubicBezTo>
                  <a:cubicBezTo>
                    <a:pt x="1474224" y="1203325"/>
                    <a:pt x="1484294" y="1205185"/>
                    <a:pt x="1493274" y="1209675"/>
                  </a:cubicBezTo>
                  <a:cubicBezTo>
                    <a:pt x="1534118" y="1230097"/>
                    <a:pt x="1512506" y="1227808"/>
                    <a:pt x="1550424" y="1257300"/>
                  </a:cubicBezTo>
                  <a:cubicBezTo>
                    <a:pt x="1568496" y="1271356"/>
                    <a:pt x="1588524" y="1282700"/>
                    <a:pt x="1607574" y="1295400"/>
                  </a:cubicBezTo>
                  <a:lnTo>
                    <a:pt x="1636149" y="1314450"/>
                  </a:lnTo>
                  <a:cubicBezTo>
                    <a:pt x="1704222" y="1416560"/>
                    <a:pt x="1598211" y="1261591"/>
                    <a:pt x="1683774" y="1371600"/>
                  </a:cubicBezTo>
                  <a:cubicBezTo>
                    <a:pt x="1697830" y="1389672"/>
                    <a:pt x="1700154" y="1421510"/>
                    <a:pt x="1721874" y="1428750"/>
                  </a:cubicBezTo>
                  <a:cubicBezTo>
                    <a:pt x="1731399" y="1431925"/>
                    <a:pt x="1741672" y="1433399"/>
                    <a:pt x="1750449" y="1438275"/>
                  </a:cubicBezTo>
                  <a:cubicBezTo>
                    <a:pt x="1770463" y="1449394"/>
                    <a:pt x="1807599" y="1476375"/>
                    <a:pt x="1807599" y="1476375"/>
                  </a:cubicBezTo>
                  <a:cubicBezTo>
                    <a:pt x="1875672" y="1578485"/>
                    <a:pt x="1769661" y="1423516"/>
                    <a:pt x="1855224" y="1533525"/>
                  </a:cubicBezTo>
                  <a:cubicBezTo>
                    <a:pt x="1879843" y="1565178"/>
                    <a:pt x="1889462" y="1596081"/>
                    <a:pt x="1921899" y="1619250"/>
                  </a:cubicBezTo>
                  <a:cubicBezTo>
                    <a:pt x="1933453" y="1627503"/>
                    <a:pt x="1948911" y="1629430"/>
                    <a:pt x="1959999" y="1638300"/>
                  </a:cubicBezTo>
                  <a:cubicBezTo>
                    <a:pt x="2052622" y="1712399"/>
                    <a:pt x="1990571" y="1669272"/>
                    <a:pt x="2036199" y="1724025"/>
                  </a:cubicBezTo>
                  <a:cubicBezTo>
                    <a:pt x="2044823" y="1734373"/>
                    <a:pt x="2055249" y="1743075"/>
                    <a:pt x="2064774" y="1752600"/>
                  </a:cubicBezTo>
                  <a:lnTo>
                    <a:pt x="2083824" y="1809750"/>
                  </a:lnTo>
                  <a:cubicBezTo>
                    <a:pt x="2086999" y="1819275"/>
                    <a:pt x="2086249" y="1831225"/>
                    <a:pt x="2093349" y="1838325"/>
                  </a:cubicBezTo>
                  <a:cubicBezTo>
                    <a:pt x="2176831" y="1921807"/>
                    <a:pt x="2074669" y="1815909"/>
                    <a:pt x="2140974" y="1895475"/>
                  </a:cubicBezTo>
                  <a:cubicBezTo>
                    <a:pt x="2149598" y="1905823"/>
                    <a:pt x="2160925" y="1913702"/>
                    <a:pt x="2169549" y="1924050"/>
                  </a:cubicBezTo>
                  <a:cubicBezTo>
                    <a:pt x="2202690" y="1963820"/>
                    <a:pt x="2170264" y="1946513"/>
                    <a:pt x="2217174" y="1962150"/>
                  </a:cubicBezTo>
                  <a:cubicBezTo>
                    <a:pt x="2251912" y="2066363"/>
                    <a:pt x="2196510" y="1908513"/>
                    <a:pt x="2245749" y="2019300"/>
                  </a:cubicBezTo>
                  <a:cubicBezTo>
                    <a:pt x="2253904" y="2037650"/>
                    <a:pt x="2253660" y="2059742"/>
                    <a:pt x="2264799" y="2076450"/>
                  </a:cubicBezTo>
                  <a:cubicBezTo>
                    <a:pt x="2271149" y="2085975"/>
                    <a:pt x="2278729" y="2094786"/>
                    <a:pt x="2283849" y="2105025"/>
                  </a:cubicBezTo>
                  <a:cubicBezTo>
                    <a:pt x="2288339" y="2114005"/>
                    <a:pt x="2287805" y="2125246"/>
                    <a:pt x="2293374" y="2133600"/>
                  </a:cubicBezTo>
                  <a:cubicBezTo>
                    <a:pt x="2300846" y="2144808"/>
                    <a:pt x="2313325" y="2151827"/>
                    <a:pt x="2321949" y="2162175"/>
                  </a:cubicBezTo>
                  <a:cubicBezTo>
                    <a:pt x="2361637" y="2209800"/>
                    <a:pt x="2317187" y="2174875"/>
                    <a:pt x="2369574" y="2209800"/>
                  </a:cubicBezTo>
                  <a:cubicBezTo>
                    <a:pt x="2380519" y="2242635"/>
                    <a:pt x="2371999" y="2231275"/>
                    <a:pt x="2388624" y="2247900"/>
                  </a:cubicBezTo>
                </a:path>
              </a:pathLst>
            </a:cu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is a wide range of outstanding forecast tools.</a:t>
            </a:r>
          </a:p>
          <a:p>
            <a:r>
              <a:rPr lang="en-US" sz="2800" dirty="0" smtClean="0"/>
              <a:t>The Bar Pilots appreciate the continued support of the NWS, Portland.</a:t>
            </a:r>
          </a:p>
          <a:p>
            <a:r>
              <a:rPr lang="en-US" sz="2800" dirty="0" smtClean="0"/>
              <a:t>NDBC buoy reliability is imperative.</a:t>
            </a:r>
          </a:p>
          <a:p>
            <a:r>
              <a:rPr lang="en-US" sz="2800" dirty="0" smtClean="0"/>
              <a:t>Support efforts for breaking wave bar forecasts.</a:t>
            </a:r>
          </a:p>
          <a:p>
            <a:r>
              <a:rPr lang="en-US" sz="2800" dirty="0" smtClean="0"/>
              <a:t>NOAA and USCG are encouraged to explore solutions to the increasing trend of dotted line navigation.</a:t>
            </a:r>
          </a:p>
          <a:p>
            <a:pPr lvl="1"/>
            <a:r>
              <a:rPr lang="en-US" sz="2400" dirty="0" smtClean="0"/>
              <a:t>i.e. note on charts, paragraph in the Coast Pilot, modify charted graphics of the improved channel and contours, etc.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an\Desktop\Untitl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09600" y="0"/>
            <a:ext cx="11010900" cy="808672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3124200"/>
            <a:ext cx="7696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“Caution and common sense </a:t>
            </a:r>
          </a:p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are continuing requirements </a:t>
            </a:r>
          </a:p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for safe navigation”</a:t>
            </a:r>
          </a:p>
          <a:p>
            <a:pPr algn="r"/>
            <a:endParaRPr lang="en-US" sz="2800" dirty="0" smtClean="0">
              <a:solidFill>
                <a:srgbClr val="FFC000"/>
              </a:solidFill>
            </a:endParaRPr>
          </a:p>
          <a:p>
            <a:pPr algn="r"/>
            <a:r>
              <a:rPr lang="en-US" sz="2800" dirty="0" smtClean="0">
                <a:solidFill>
                  <a:srgbClr val="FFC000"/>
                </a:solidFill>
              </a:rPr>
              <a:t>U.S. Coast Pilot, Chapter 1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08000" y="60071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3 MAR 1999 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1400" b="1">
                <a:solidFill>
                  <a:srgbClr val="0000FF"/>
                </a:solidFill>
                <a:latin typeface="Times New Roman" pitchFamily="18" charset="0"/>
              </a:rPr>
              <a:t>Extr Trop Low</a:t>
            </a:r>
          </a:p>
          <a:p>
            <a:pPr eaLnBrk="0" hangingPunct="0"/>
            <a:r>
              <a:rPr lang="en-US" b="1">
                <a:latin typeface="Times New Roman" pitchFamily="18" charset="0"/>
              </a:rPr>
              <a:t>     </a:t>
            </a:r>
            <a:r>
              <a:rPr lang="en-US" sz="1200" b="1">
                <a:latin typeface="Times New Roman" pitchFamily="18" charset="0"/>
              </a:rPr>
              <a:t>image courtesy of  NOAA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317500"/>
            <a:ext cx="8153400" cy="5600700"/>
            <a:chOff x="336" y="200"/>
            <a:chExt cx="5136" cy="3528"/>
          </a:xfrm>
        </p:grpSpPr>
        <p:pic>
          <p:nvPicPr>
            <p:cNvPr id="13320" name="Picture 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" y="200"/>
              <a:ext cx="5136" cy="3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Rectangle 7"/>
            <p:cNvSpPr>
              <a:spLocks noChangeArrowheads="1"/>
            </p:cNvSpPr>
            <p:nvPr/>
          </p:nvSpPr>
          <p:spPr bwMode="auto">
            <a:xfrm>
              <a:off x="336" y="200"/>
              <a:ext cx="5136" cy="352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AutoShape 8"/>
            <p:cNvSpPr>
              <a:spLocks noChangeArrowheads="1"/>
            </p:cNvSpPr>
            <p:nvPr/>
          </p:nvSpPr>
          <p:spPr bwMode="auto">
            <a:xfrm>
              <a:off x="3172" y="1338"/>
              <a:ext cx="267" cy="228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Text Box 9"/>
            <p:cNvSpPr txBox="1">
              <a:spLocks noChangeArrowheads="1"/>
            </p:cNvSpPr>
            <p:nvPr/>
          </p:nvSpPr>
          <p:spPr bwMode="auto">
            <a:xfrm>
              <a:off x="3588" y="1141"/>
              <a:ext cx="4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FF00"/>
                  </a:solidFill>
                  <a:latin typeface="Times New Roman" pitchFamily="18" charset="0"/>
                </a:rPr>
                <a:t>WA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24" name="Text Box 10"/>
            <p:cNvSpPr txBox="1">
              <a:spLocks noChangeArrowheads="1"/>
            </p:cNvSpPr>
            <p:nvPr/>
          </p:nvSpPr>
          <p:spPr bwMode="auto">
            <a:xfrm>
              <a:off x="3600" y="1566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FF00"/>
                  </a:solidFill>
                  <a:latin typeface="Times New Roman" pitchFamily="18" charset="0"/>
                </a:rPr>
                <a:t>OR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25" name="Text Box 11"/>
            <p:cNvSpPr txBox="1">
              <a:spLocks noChangeArrowheads="1"/>
            </p:cNvSpPr>
            <p:nvPr/>
          </p:nvSpPr>
          <p:spPr bwMode="auto">
            <a:xfrm>
              <a:off x="3974" y="2476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</a:rPr>
                <a:t>CA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26" name="Text Box 12"/>
            <p:cNvSpPr txBox="1">
              <a:spLocks noChangeArrowheads="1"/>
            </p:cNvSpPr>
            <p:nvPr/>
          </p:nvSpPr>
          <p:spPr bwMode="auto">
            <a:xfrm>
              <a:off x="2958" y="428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FF00"/>
                  </a:solidFill>
                  <a:latin typeface="Times New Roman" pitchFamily="18" charset="0"/>
                </a:rPr>
                <a:t>BC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27" name="Text Box 13"/>
            <p:cNvSpPr txBox="1">
              <a:spLocks noChangeArrowheads="1"/>
            </p:cNvSpPr>
            <p:nvPr/>
          </p:nvSpPr>
          <p:spPr bwMode="auto">
            <a:xfrm>
              <a:off x="461" y="1591"/>
              <a:ext cx="118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66FFFF"/>
                  </a:solidFill>
                  <a:latin typeface="Times New Roman" pitchFamily="18" charset="0"/>
                </a:rPr>
                <a:t>Pacific </a:t>
              </a:r>
            </a:p>
            <a:p>
              <a:pPr eaLnBrk="0" hangingPunct="0"/>
              <a:endParaRPr lang="en-US" sz="2400">
                <a:solidFill>
                  <a:srgbClr val="66FFFF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en-US" sz="2400">
                  <a:solidFill>
                    <a:srgbClr val="66FFFF"/>
                  </a:solidFill>
                  <a:latin typeface="Times New Roman" pitchFamily="18" charset="0"/>
                </a:rPr>
                <a:t>            Ocean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09963" y="3336925"/>
            <a:ext cx="4033837" cy="3328988"/>
            <a:chOff x="2211" y="2102"/>
            <a:chExt cx="2541" cy="2097"/>
          </a:xfrm>
        </p:grpSpPr>
        <p:pic>
          <p:nvPicPr>
            <p:cNvPr id="13317" name="Picture 15"/>
            <p:cNvPicPr>
              <a:picLocks noChangeAspect="1" noChangeArrowheads="1"/>
            </p:cNvPicPr>
            <p:nvPr/>
          </p:nvPicPr>
          <p:blipFill>
            <a:blip r:embed="rId4" cstate="email">
              <a:lum contrast="-6000"/>
              <a:grayscl/>
            </a:blip>
            <a:srcRect/>
            <a:stretch>
              <a:fillRect/>
            </a:stretch>
          </p:blipFill>
          <p:spPr bwMode="auto">
            <a:xfrm>
              <a:off x="2211" y="2102"/>
              <a:ext cx="2112" cy="1576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13318" name="Text Box 16"/>
            <p:cNvSpPr txBox="1">
              <a:spLocks noChangeArrowheads="1"/>
            </p:cNvSpPr>
            <p:nvPr/>
          </p:nvSpPr>
          <p:spPr bwMode="auto">
            <a:xfrm>
              <a:off x="2568" y="3792"/>
              <a:ext cx="218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latin typeface="Times New Roman" pitchFamily="18" charset="0"/>
                </a:rPr>
                <a:t>29 AUG 2005 </a:t>
              </a:r>
              <a:r>
                <a:rPr lang="en-US" sz="1400" b="1" dirty="0" smtClean="0">
                  <a:solidFill>
                    <a:srgbClr val="FF33CC"/>
                  </a:solidFill>
                  <a:latin typeface="Times New Roman" pitchFamily="18" charset="0"/>
                </a:rPr>
                <a:t>– Hurricane Katrina</a:t>
              </a:r>
              <a:endParaRPr lang="en-US" sz="1400" b="1" dirty="0">
                <a:solidFill>
                  <a:srgbClr val="FF33CC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en-US" b="1" dirty="0">
                  <a:latin typeface="Times New Roman" pitchFamily="18" charset="0"/>
                </a:rPr>
                <a:t>     </a:t>
              </a:r>
              <a:r>
                <a:rPr lang="en-US" sz="1200" b="1" dirty="0">
                  <a:latin typeface="Times New Roman" pitchFamily="18" charset="0"/>
                </a:rPr>
                <a:t>image courtesy of  NOAA</a:t>
              </a:r>
            </a:p>
          </p:txBody>
        </p:sp>
        <p:sp>
          <p:nvSpPr>
            <p:cNvPr id="13319" name="AutoShape 17"/>
            <p:cNvSpPr>
              <a:spLocks noChangeArrowheads="1"/>
            </p:cNvSpPr>
            <p:nvPr/>
          </p:nvSpPr>
          <p:spPr bwMode="auto">
            <a:xfrm>
              <a:off x="3136" y="2904"/>
              <a:ext cx="176" cy="168"/>
            </a:xfrm>
            <a:prstGeom prst="star4">
              <a:avLst>
                <a:gd name="adj" fmla="val 17500"/>
              </a:avLst>
            </a:prstGeom>
            <a:solidFill>
              <a:srgbClr val="FF000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" name="Picture 6" descr="USACE_log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35994" y="6172200"/>
            <a:ext cx="703206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461963" y="0"/>
            <a:ext cx="80041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Total Storm Power and Maximum Wave Height Trends</a:t>
            </a:r>
          </a:p>
          <a:p>
            <a:pPr algn="ctr"/>
            <a:r>
              <a:rPr lang="en-US" b="1"/>
              <a:t>Pacific Northwest Coast, USA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838200" y="6230938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yellow columns are highlighted to illustrate a grouping of high intensity years</a:t>
            </a:r>
            <a:r>
              <a:rPr lang="en-US" b="1" dirty="0" smtClean="0"/>
              <a:t>.  Number </a:t>
            </a:r>
            <a:r>
              <a:rPr lang="en-US" b="1" dirty="0"/>
              <a:t>of events tracks along similar trend line.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225" y="798513"/>
            <a:ext cx="8107363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USACE_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64207" y="6324600"/>
            <a:ext cx="77979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an\Pictures\Pilots\1outboundonroughb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247471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A major part of a bar pilot’s job </a:t>
            </a:r>
          </a:p>
          <a:p>
            <a:pPr algn="ctr" eaLnBrk="0" hangingPunct="0"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is to know when its safe to cross the Bar 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an\Pictures\Pilots\log ship by C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533400"/>
            <a:ext cx="9144000" cy="5867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543800" cy="609600"/>
          </a:xfrm>
        </p:spPr>
        <p:txBody>
          <a:bodyPr/>
          <a:lstStyle/>
          <a:p>
            <a:pPr algn="ctr" eaLnBrk="1" hangingPunct="1"/>
            <a:endParaRPr lang="en-US" sz="2800" b="0" smtClean="0">
              <a:effectLst/>
            </a:endParaRPr>
          </a:p>
        </p:txBody>
      </p:sp>
      <p:pic>
        <p:nvPicPr>
          <p:cNvPr id="60419" name="Picture 12" descr="P32000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" y="-42863"/>
            <a:ext cx="91948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1206</Words>
  <Application>Microsoft Office PowerPoint</Application>
  <PresentationFormat>On-screen Show (4:3)</PresentationFormat>
  <Paragraphs>263</Paragraphs>
  <Slides>41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Worksheet</vt:lpstr>
      <vt:lpstr> Navigating the Columbia River Bar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Pacific Northwest Buoy Meeting Participating Stakeholders </vt:lpstr>
      <vt:lpstr>Slide 17</vt:lpstr>
      <vt:lpstr>Slide 18</vt:lpstr>
      <vt:lpstr>Slide 19</vt:lpstr>
      <vt:lpstr>Slide 20</vt:lpstr>
      <vt:lpstr>The Coastal Wave Network Template</vt:lpstr>
      <vt:lpstr>The Coastal Wave Network Template</vt:lpstr>
      <vt:lpstr>Slide 23</vt:lpstr>
      <vt:lpstr>Slide 24</vt:lpstr>
      <vt:lpstr>Slide 25</vt:lpstr>
      <vt:lpstr>Slide 26</vt:lpstr>
      <vt:lpstr>Wave Models</vt:lpstr>
      <vt:lpstr>Slide 28</vt:lpstr>
      <vt:lpstr>Slide 29</vt:lpstr>
      <vt:lpstr>Slide 30</vt:lpstr>
      <vt:lpstr>Slide 31</vt:lpstr>
      <vt:lpstr>43 ft Improved Channel</vt:lpstr>
      <vt:lpstr>40 ft Contour</vt:lpstr>
      <vt:lpstr>30 ft Natural Channel</vt:lpstr>
      <vt:lpstr>20 ft Natural Channel</vt:lpstr>
      <vt:lpstr>An increasing trend of smaller or light draft vessels navigating only within the improved channel causes more closer quarter situations than necessary.</vt:lpstr>
      <vt:lpstr>Slide 37</vt:lpstr>
      <vt:lpstr>Slide 38</vt:lpstr>
      <vt:lpstr>Slide 39</vt:lpstr>
      <vt:lpstr>Summary</vt:lpstr>
      <vt:lpstr>Slide 41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Columbia River Bar</dc:title>
  <dc:creator>Dan Jordan</dc:creator>
  <cp:lastModifiedBy>Scott M. Sherman</cp:lastModifiedBy>
  <cp:revision>127</cp:revision>
  <dcterms:created xsi:type="dcterms:W3CDTF">2010-09-30T19:21:22Z</dcterms:created>
  <dcterms:modified xsi:type="dcterms:W3CDTF">2010-10-22T13:37:31Z</dcterms:modified>
</cp:coreProperties>
</file>