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9.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6" r:id="rId2"/>
  </p:sldMasterIdLst>
  <p:notesMasterIdLst>
    <p:notesMasterId r:id="rId41"/>
  </p:notesMasterIdLst>
  <p:sldIdLst>
    <p:sldId id="264" r:id="rId3"/>
    <p:sldId id="265" r:id="rId4"/>
    <p:sldId id="266" r:id="rId5"/>
    <p:sldId id="272" r:id="rId6"/>
    <p:sldId id="269" r:id="rId7"/>
    <p:sldId id="270" r:id="rId8"/>
    <p:sldId id="277" r:id="rId9"/>
    <p:sldId id="267" r:id="rId10"/>
    <p:sldId id="258" r:id="rId11"/>
    <p:sldId id="274" r:id="rId12"/>
    <p:sldId id="278" r:id="rId13"/>
    <p:sldId id="280" r:id="rId14"/>
    <p:sldId id="281" r:id="rId15"/>
    <p:sldId id="323" r:id="rId16"/>
    <p:sldId id="346" r:id="rId17"/>
    <p:sldId id="316" r:id="rId18"/>
    <p:sldId id="317" r:id="rId19"/>
    <p:sldId id="328" r:id="rId20"/>
    <p:sldId id="321" r:id="rId21"/>
    <p:sldId id="325" r:id="rId22"/>
    <p:sldId id="339" r:id="rId23"/>
    <p:sldId id="340" r:id="rId24"/>
    <p:sldId id="300" r:id="rId25"/>
    <p:sldId id="327" r:id="rId26"/>
    <p:sldId id="303" r:id="rId27"/>
    <p:sldId id="311" r:id="rId28"/>
    <p:sldId id="304" r:id="rId29"/>
    <p:sldId id="331" r:id="rId30"/>
    <p:sldId id="332" r:id="rId31"/>
    <p:sldId id="302" r:id="rId32"/>
    <p:sldId id="313" r:id="rId33"/>
    <p:sldId id="347" r:id="rId34"/>
    <p:sldId id="338" r:id="rId35"/>
    <p:sldId id="337" r:id="rId36"/>
    <p:sldId id="329" r:id="rId37"/>
    <p:sldId id="344" r:id="rId38"/>
    <p:sldId id="333" r:id="rId39"/>
    <p:sldId id="342"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7818" autoAdjust="0"/>
    <p:restoredTop sz="94658" autoAdjust="0"/>
  </p:normalViewPr>
  <p:slideViewPr>
    <p:cSldViewPr>
      <p:cViewPr varScale="1">
        <p:scale>
          <a:sx n="114" d="100"/>
          <a:sy n="114" d="100"/>
        </p:scale>
        <p:origin x="-50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3D9CBC-2A8A-46E2-860A-7DB14BF7DA3F}" type="datetimeFigureOut">
              <a:rPr lang="en-US" smtClean="0"/>
              <a:pPr/>
              <a:t>10/22/2010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C81383-449E-45A0-BF56-A17C75E9BBA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m-i-link.com/dictionary/default.asp?term=cargo"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www.m-i-link.com/dictionary/default.asp?term=draught"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p:spPr>
        <p:txBody>
          <a:bodyPr/>
          <a:lstStyle/>
          <a:p>
            <a:fld id="{25F53909-1CF6-484A-9112-709D402085F3}" type="slidenum">
              <a:rPr lang="en-US" smtClean="0"/>
              <a:pPr/>
              <a:t>1</a:t>
            </a:fld>
            <a:endParaRPr lang="en-US" smtClean="0"/>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a:ln/>
        </p:spPr>
        <p:txBody>
          <a:bodyPr/>
          <a:lstStyle/>
          <a:p>
            <a:pPr eaLnBrk="1" hangingPunct="1"/>
            <a:r>
              <a:rPr lang="en-US" smtClean="0"/>
              <a:t>Ship, Pilot insignia</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p:spPr>
        <p:txBody>
          <a:bodyPr/>
          <a:lstStyle/>
          <a:p>
            <a:fld id="{EA2F5ED3-AF38-4746-9C2B-A9499E64EEB5}" type="slidenum">
              <a:rPr lang="en-US" smtClean="0"/>
              <a:pPr/>
              <a:t>2</a:t>
            </a:fld>
            <a:endParaRPr lang="en-US" smtClean="0"/>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p:spPr>
        <p:txBody>
          <a:bodyPr/>
          <a:lstStyle/>
          <a:p>
            <a:fld id="{CF0766FD-2C74-4B1F-BE04-D4386F654E98}" type="slidenum">
              <a:rPr lang="en-US" smtClean="0"/>
              <a:pPr/>
              <a:t>3</a:t>
            </a:fld>
            <a:endParaRPr lang="en-US" smtClean="0"/>
          </a:p>
        </p:txBody>
      </p:sp>
      <p:sp>
        <p:nvSpPr>
          <p:cNvPr id="160771" name="Rectangle 2"/>
          <p:cNvSpPr>
            <a:spLocks noGrp="1" noRot="1" noChangeAspect="1" noChangeArrowheads="1" noTextEdit="1"/>
          </p:cNvSpPr>
          <p:nvPr>
            <p:ph type="sldImg"/>
          </p:nvPr>
        </p:nvSpPr>
        <p:spPr>
          <a:ln/>
        </p:spPr>
      </p:sp>
      <p:sp>
        <p:nvSpPr>
          <p:cNvPr id="160772" name="Rectangle 3"/>
          <p:cNvSpPr>
            <a:spLocks noGrp="1" noChangeArrowheads="1"/>
          </p:cNvSpPr>
          <p:nvPr>
            <p:ph type="body" idx="1"/>
          </p:nvPr>
        </p:nvSpPr>
        <p:spPr>
          <a:noFill/>
          <a:ln/>
        </p:spPr>
        <p:txBody>
          <a:bodyPr/>
          <a:lstStyle/>
          <a:p>
            <a:pPr eaLnBrk="1" hangingPunct="1"/>
            <a:r>
              <a:rPr lang="en-US" smtClean="0"/>
              <a:t>The shipping channel was first authorized in 1878 with a 20-foot minimum depth. The channel was dug down to 25 feet in 1899 and to 30 feet -- and 300 feet wide -- in 1912. In 1962, Congress agreed to the most massive change to the shipping channel: a plan to deepen it to 40 feet and double its width to 600 feet. The project was finished in 1976.</a:t>
            </a:r>
          </a:p>
          <a:p>
            <a:pPr eaLnBrk="1" hangingPunct="1"/>
            <a:r>
              <a:rPr lang="en-US" smtClean="0"/>
              <a:t>Pilot ground extends from below Astoria to the head of navigation On the Columbia and Willamette Rivers (Lewiston Idaho).</a:t>
            </a:r>
          </a:p>
          <a:p>
            <a:pPr eaLnBrk="1" hangingPunct="1"/>
            <a:r>
              <a:rPr lang="en-US" smtClean="0"/>
              <a:t>46 unlimited state licensed pilots, all hold USCG Unlimited masters license with unlimited pilotage endorsement.</a:t>
            </a:r>
          </a:p>
          <a:p>
            <a:pPr eaLnBrk="1" hangingPunct="1"/>
            <a:r>
              <a:rPr lang="en-US" smtClean="0"/>
              <a:t>Average over 17 years experience on the river prior to entry in the pilots.</a:t>
            </a:r>
          </a:p>
          <a:p>
            <a:pPr eaLnBrk="1" hangingPunct="1"/>
            <a:r>
              <a:rPr lang="en-US" smtClean="0"/>
              <a:t>New pilots selected by OBMP as needed. </a:t>
            </a:r>
          </a:p>
          <a:p>
            <a:pPr eaLnBrk="1" hangingPunct="1"/>
            <a:r>
              <a:rPr lang="en-US" smtClean="0"/>
              <a:t>2 plus year training program.</a:t>
            </a:r>
          </a:p>
          <a:p>
            <a:pPr eaLnBrk="1" hangingPunct="1"/>
            <a:r>
              <a:rPr lang="en-US" smtClean="0"/>
              <a:t>Continuing Professional development includes manned model, simulator, classroom and practical experience.</a:t>
            </a:r>
          </a:p>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p:spPr>
        <p:txBody>
          <a:bodyPr/>
          <a:lstStyle/>
          <a:p>
            <a:fld id="{C763BE5F-E911-4703-9A99-3678BB39610D}" type="slidenum">
              <a:rPr lang="en-US" smtClean="0"/>
              <a:pPr/>
              <a:t>4</a:t>
            </a:fld>
            <a:endParaRPr lang="en-US"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pPr eaLnBrk="1" hangingPunct="1"/>
            <a:r>
              <a:rPr lang="en-US" smtClean="0"/>
              <a:t>Built in Korea in 1992   67,080 HP -  25.5 knots speed</a:t>
            </a:r>
          </a:p>
          <a:p>
            <a:pPr eaLnBrk="1" hangingPunct="1"/>
            <a:r>
              <a:rPr lang="en-US" smtClean="0"/>
              <a:t>Displaces 83,155 tons (the weight of water displaced by a ship floating in a given condition; a measure of ship's size ) </a:t>
            </a:r>
          </a:p>
          <a:p>
            <a:pPr eaLnBrk="1" hangingPunct="1"/>
            <a:r>
              <a:rPr lang="en-US" smtClean="0"/>
              <a:t>61152 DWT (total weight of </a:t>
            </a:r>
            <a:r>
              <a:rPr lang="en-US" smtClean="0">
                <a:hlinkClick r:id="rId3"/>
              </a:rPr>
              <a:t>cargo</a:t>
            </a:r>
            <a:r>
              <a:rPr lang="en-US" smtClean="0"/>
              <a:t>, stores, fuel and water needed to submerge a ship from her light </a:t>
            </a:r>
            <a:r>
              <a:rPr lang="en-US" smtClean="0">
                <a:hlinkClick r:id="rId4"/>
              </a:rPr>
              <a:t>draught</a:t>
            </a:r>
            <a:r>
              <a:rPr lang="en-US" smtClean="0"/>
              <a:t> to her maximum permitted draught; )</a:t>
            </a:r>
          </a:p>
          <a:p>
            <a:pPr eaLnBrk="1" hangingPunct="1"/>
            <a:endParaRPr lang="en-US" smtClean="0"/>
          </a:p>
          <a:p>
            <a:pPr eaLnBrk="1" hangingPunct="1"/>
            <a:r>
              <a:rPr lang="en-US" smtClean="0"/>
              <a:t>Canal Lock Chambers are 110 Wide X 1000 long (106 X 965 maximum Ship Dimensions)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p:spPr>
        <p:txBody>
          <a:bodyPr/>
          <a:lstStyle/>
          <a:p>
            <a:fld id="{D2F68CBF-CB33-4332-B7D2-B2A20107FCEE}" type="slidenum">
              <a:rPr lang="en-US" smtClean="0"/>
              <a:pPr/>
              <a:t>5</a:t>
            </a:fld>
            <a:endParaRPr lang="en-US" smtClean="0"/>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noFill/>
          <a:ln/>
        </p:spPr>
        <p:txBody>
          <a:bodyPr/>
          <a:lstStyle/>
          <a:p>
            <a:pPr eaLnBrk="1" hangingPunct="1"/>
            <a:r>
              <a:rPr lang="en-US" smtClean="0"/>
              <a:t>Well over 10 miles of train on a double stack - 8 plus unit trains,   21 miles on a single stack (15 unit trains)</a:t>
            </a:r>
          </a:p>
          <a:p>
            <a:pPr eaLnBrk="1" hangingPunct="1">
              <a:spcBef>
                <a:spcPct val="50000"/>
              </a:spcBef>
            </a:pPr>
            <a:r>
              <a:rPr lang="en-US" smtClean="0"/>
              <a:t>An average unit train of containers is about 1.4 miles long (7500 feet).  Depending on the mix of 20’ vs 40’ containers you can estimate about 300 TEU’s per unit train.  4651/300 = this ship can hold about 15.5 unit trains of containers or 21.7 miles of train length!</a:t>
            </a:r>
          </a:p>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p:spPr>
        <p:txBody>
          <a:bodyPr/>
          <a:lstStyle/>
          <a:p>
            <a:fld id="{4D7D0024-393E-4E8F-B377-D9F8F8820126}" type="slidenum">
              <a:rPr lang="en-US" smtClean="0"/>
              <a:pPr/>
              <a:t>6</a:t>
            </a:fld>
            <a:endParaRPr lang="en-US" smtClean="0"/>
          </a:p>
        </p:txBody>
      </p:sp>
      <p:sp>
        <p:nvSpPr>
          <p:cNvPr id="166915" name="Rectangle 2"/>
          <p:cNvSpPr>
            <a:spLocks noGrp="1" noRot="1" noChangeAspect="1" noChangeArrowheads="1" noTextEdit="1"/>
          </p:cNvSpPr>
          <p:nvPr>
            <p:ph type="sldImg"/>
          </p:nvPr>
        </p:nvSpPr>
        <p:spPr>
          <a:ln/>
        </p:spPr>
      </p:sp>
      <p:sp>
        <p:nvSpPr>
          <p:cNvPr id="166916" name="Rectangle 3"/>
          <p:cNvSpPr>
            <a:spLocks noGrp="1" noChangeArrowheads="1"/>
          </p:cNvSpPr>
          <p:nvPr>
            <p:ph type="body" idx="1"/>
          </p:nvPr>
        </p:nvSpPr>
        <p:spPr>
          <a:noFill/>
          <a:ln/>
        </p:spPr>
        <p:txBody>
          <a:bodyPr/>
          <a:lstStyle/>
          <a:p>
            <a:pPr eaLnBrk="1" hangingPunct="1"/>
            <a:r>
              <a:rPr lang="en-US" smtClean="0"/>
              <a:t>Ship next to Wells Fargo Tower</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p:spPr>
        <p:txBody>
          <a:bodyPr/>
          <a:lstStyle/>
          <a:p>
            <a:fld id="{F1482576-4C8D-4867-9C9D-B55BECE8F58D}" type="slidenum">
              <a:rPr lang="en-US" smtClean="0"/>
              <a:pPr/>
              <a:t>8</a:t>
            </a:fld>
            <a:endParaRPr lang="en-US" smtClean="0"/>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7"/>
          <p:cNvSpPr>
            <a:spLocks noGrp="1" noChangeArrowheads="1"/>
          </p:cNvSpPr>
          <p:nvPr>
            <p:ph type="sldNum" sz="quarter" idx="5"/>
          </p:nvPr>
        </p:nvSpPr>
        <p:spPr>
          <a:noFill/>
        </p:spPr>
        <p:txBody>
          <a:bodyPr/>
          <a:lstStyle/>
          <a:p>
            <a:pPr>
              <a:buClr>
                <a:srgbClr val="0000FF"/>
              </a:buClr>
            </a:pPr>
            <a:fld id="{09D28624-C456-4DCD-83C6-57DE9C985A20}" type="slidenum">
              <a:rPr lang="en-US" smtClean="0">
                <a:solidFill>
                  <a:srgbClr val="000000"/>
                </a:solidFill>
              </a:rPr>
              <a:pPr>
                <a:buClr>
                  <a:srgbClr val="0000FF"/>
                </a:buClr>
              </a:pPr>
              <a:t>9</a:t>
            </a:fld>
            <a:endParaRPr lang="en-US" smtClean="0">
              <a:solidFill>
                <a:srgbClr val="000000"/>
              </a:solidFill>
            </a:endParaRPr>
          </a:p>
        </p:txBody>
      </p:sp>
      <p:sp>
        <p:nvSpPr>
          <p:cNvPr id="230403" name="Rectangle 2"/>
          <p:cNvSpPr>
            <a:spLocks noGrp="1" noRot="1" noChangeAspect="1" noChangeArrowheads="1" noTextEdit="1"/>
          </p:cNvSpPr>
          <p:nvPr>
            <p:ph type="sldImg"/>
          </p:nvPr>
        </p:nvSpPr>
        <p:spPr>
          <a:ln/>
        </p:spPr>
      </p:sp>
      <p:sp>
        <p:nvSpPr>
          <p:cNvPr id="2304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Obviously,</a:t>
            </a:r>
            <a:r>
              <a:rPr lang="en-US" baseline="0" dirty="0" smtClean="0"/>
              <a:t> NOAA provides users with a multitude of products and services.  In the time I have I will focus on a few that have become very important to COLRIP</a:t>
            </a:r>
            <a:endParaRPr lang="en-US" dirty="0"/>
          </a:p>
        </p:txBody>
      </p:sp>
      <p:sp>
        <p:nvSpPr>
          <p:cNvPr id="4" name="Slide Number Placeholder 3"/>
          <p:cNvSpPr>
            <a:spLocks noGrp="1"/>
          </p:cNvSpPr>
          <p:nvPr>
            <p:ph type="sldNum" sz="quarter" idx="10"/>
          </p:nvPr>
        </p:nvSpPr>
        <p:spPr/>
        <p:txBody>
          <a:bodyPr/>
          <a:lstStyle/>
          <a:p>
            <a:fld id="{C5C81383-449E-45A0-BF56-A17C75E9BBA6}" type="slidenum">
              <a:rPr lang="en-US" smtClean="0"/>
              <a:pPr/>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9636" name="Freeform 4"/>
          <p:cNvSpPr>
            <a:spLocks/>
          </p:cNvSpPr>
          <p:nvPr/>
        </p:nvSpPr>
        <p:spPr bwMode="auto">
          <a:xfrm>
            <a:off x="285750" y="2803525"/>
            <a:ext cx="1588"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w="9525">
            <a:noFill/>
            <a:round/>
            <a:headEnd/>
            <a:tailEnd/>
          </a:ln>
        </p:spPr>
        <p:txBody>
          <a:bodyPr/>
          <a:lstStyle/>
          <a:p>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8340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92100"/>
            <a:ext cx="6019800" cy="58340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92100"/>
            <a:ext cx="8229600" cy="13843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19F5754-2950-41DB-B827-7D6CE144F1CF}" type="slidenum">
              <a:rPr lang="en-US" smtClean="0"/>
              <a:pPr/>
              <a:t>‹#›</a:t>
            </a:fld>
            <a:endParaRPr 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4981773-591C-414A-A7F6-843EDF3A5517}" type="slidenum">
              <a:rPr lang="en-US"/>
              <a:pPr/>
              <a:t>‹#›</a:t>
            </a:fld>
            <a:endParaRPr 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6F798C6-5F8B-45F2-9342-F82DDDB64550}" type="slidenum">
              <a:rPr lang="en-US"/>
              <a:pPr/>
              <a:t>‹#›</a:t>
            </a:fld>
            <a:endParaRPr 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C7A7765-22BA-4491-8FC8-B8CB1277AAC4}" type="slidenum">
              <a:rPr lang="en-US"/>
              <a:pPr/>
              <a:t>‹#›</a:t>
            </a:fld>
            <a:endParaRPr 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CDD03C6-9EB2-419C-B7C0-A41593D0AC6D}" type="slidenum">
              <a:rPr lang="en-US"/>
              <a:pPr/>
              <a:t>‹#›</a:t>
            </a:fld>
            <a:endParaRPr lang="en-US"/>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50FC8A61-6900-40F4-8D07-DAE215A547BF}" type="slidenum">
              <a:rPr lang="en-US"/>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5831571A-0CE3-43B1-B337-6828CE860C92}" type="slidenum">
              <a:rPr lang="en-US"/>
              <a:pPr/>
              <a:t>‹#›</a:t>
            </a:fld>
            <a:endParaRPr lang="en-US"/>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163C529F-F217-4164-B696-30FA3E1BD5B3}" type="slidenum">
              <a:rPr lang="en-US"/>
              <a:pPr/>
              <a:t>‹#›</a:t>
            </a:fld>
            <a:endParaRPr lang="en-US"/>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FAB24A3-2CC9-43C0-A384-6876A1DC8E4F}" type="slidenum">
              <a:rPr lang="en-US"/>
              <a:pPr/>
              <a:t>‹#›</a:t>
            </a:fld>
            <a:endParaRPr lang="en-US"/>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5721095-DF8D-46BA-9B98-0DBAD5536CF8}" type="slidenum">
              <a:rPr lang="en-US"/>
              <a:pPr/>
              <a:t>‹#›</a:t>
            </a:fld>
            <a:endParaRPr lang="en-US"/>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81919C4-8EBC-4519-852F-4930BB717780}" type="slidenum">
              <a:rPr lang="en-US"/>
              <a:pPr/>
              <a:t>‹#›</a:t>
            </a:fld>
            <a:endParaRPr lang="en-US"/>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E7B39D9-33F1-444D-9186-61BF9F2E6120}" type="slidenum">
              <a:rPr lang="en-US"/>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vmlDrawing" Target="../drawings/vmlDrawing1.v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2.jpe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7" cstate="email">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graphicFrame>
        <p:nvGraphicFramePr>
          <p:cNvPr id="68615" name="Object 7"/>
          <p:cNvGraphicFramePr>
            <a:graphicFrameLocks noChangeAspect="1"/>
          </p:cNvGraphicFramePr>
          <p:nvPr/>
        </p:nvGraphicFramePr>
        <p:xfrm>
          <a:off x="127000" y="114300"/>
          <a:ext cx="1208088" cy="1208088"/>
        </p:xfrm>
        <a:graphic>
          <a:graphicData uri="http://schemas.openxmlformats.org/presentationml/2006/ole">
            <p:oleObj spid="_x0000_s2050" name="CorelDRAW ESSENTIALS" r:id="rId18" imgW="5218560" imgH="5037840" progId="">
              <p:embed/>
            </p:oleObj>
          </a:graphicData>
        </a:graphic>
      </p:graphicFrame>
    </p:spTree>
  </p:cSld>
  <p:clrMap bg1="dk2" tx1="lt1" bg2="dk1"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Lst>
  <p:transition/>
  <p:hf sldNum="0" hdr="0" ftr="0" dt="0"/>
  <p:txStyles>
    <p:titleStyle>
      <a:lvl1pPr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1" fontAlgn="base" hangingPunct="1">
        <a:spcBef>
          <a:spcPct val="20000"/>
        </a:spcBef>
        <a:spcAft>
          <a:spcPct val="0"/>
        </a:spcAft>
        <a:buClr>
          <a:schemeClr val="hlink"/>
        </a:buClr>
        <a:buSzPct val="120000"/>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Font typeface="Tahoma" pitchFamily="34" charset="0"/>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hlink"/>
        </a:buClr>
        <a:buSzPct val="120000"/>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Font typeface="Tahoma" pitchFamily="34" charset="0"/>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hlink"/>
        </a:buClr>
        <a:buSzPct val="80000"/>
        <a:buFont typeface="Wingdings" pitchFamily="2" charset="2"/>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hlink"/>
        </a:buClr>
        <a:buSzPct val="80000"/>
        <a:buFont typeface="Wingdings" pitchFamily="2" charset="2"/>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SzPct val="80000"/>
        <a:buFont typeface="Wingdings" pitchFamily="2" charset="2"/>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SzPct val="80000"/>
        <a:buFont typeface="Wingdings" pitchFamily="2" charset="2"/>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SzPct val="80000"/>
        <a:buFont typeface="Wingdings" pitchFamily="2" charset="2"/>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email"/>
          <a:srcRect/>
          <a:stretch>
            <a:fillRect/>
          </a:stretch>
        </a:blip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475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475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endParaRPr lang="en-US"/>
          </a:p>
        </p:txBody>
      </p:sp>
      <p:sp>
        <p:nvSpPr>
          <p:cNvPr id="7475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7475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2A456800-B4C5-43DB-B07E-EEEC09E76595}"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ransition/>
  <p:hf sldNum="0" hdr="0" ft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vmlDrawing" Target="../drawings/vmlDrawing2.vml"/><Relationship Id="rId5" Type="http://schemas.openxmlformats.org/officeDocument/2006/relationships/oleObject" Target="../embeddings/oleObject2.bin"/><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vmlDrawing" Target="../drawings/vmlDrawing3.vml"/><Relationship Id="rId5" Type="http://schemas.openxmlformats.org/officeDocument/2006/relationships/oleObject" Target="../embeddings/oleObject3.bin"/><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2" descr="LibStar1"/>
          <p:cNvPicPr>
            <a:picLocks noGrp="1" noChangeAspect="1" noChangeArrowheads="1"/>
          </p:cNvPicPr>
          <p:nvPr>
            <p:ph sz="half" idx="2"/>
          </p:nvPr>
        </p:nvPicPr>
        <p:blipFill>
          <a:blip r:embed="rId4" cstate="email"/>
          <a:srcRect/>
          <a:stretch>
            <a:fillRect/>
          </a:stretch>
        </p:blipFill>
        <p:spPr bwMode="auto">
          <a:xfrm>
            <a:off x="152400" y="1901825"/>
            <a:ext cx="8661400" cy="4194175"/>
          </a:xfrm>
          <a:noFill/>
          <a:ln>
            <a:miter lim="800000"/>
            <a:headEnd/>
            <a:tailEnd/>
          </a:ln>
        </p:spPr>
      </p:pic>
      <p:graphicFrame>
        <p:nvGraphicFramePr>
          <p:cNvPr id="2050" name="Object 3"/>
          <p:cNvGraphicFramePr>
            <a:graphicFrameLocks noGrp="1"/>
          </p:cNvGraphicFramePr>
          <p:nvPr>
            <p:ph sz="half" idx="1"/>
          </p:nvPr>
        </p:nvGraphicFramePr>
        <p:xfrm>
          <a:off x="2238375" y="1960563"/>
          <a:ext cx="4679950" cy="4716462"/>
        </p:xfrm>
        <a:graphic>
          <a:graphicData uri="http://schemas.openxmlformats.org/presentationml/2006/ole">
            <p:oleObj spid="_x0000_s3074" name="CorelDRAW ESSENTIALS" r:id="rId5" imgW="4190760" imgH="4179600" progId="">
              <p:embed/>
            </p:oleObj>
          </a:graphicData>
        </a:graphic>
      </p:graphicFrame>
      <p:sp>
        <p:nvSpPr>
          <p:cNvPr id="6" name="TextBox 5"/>
          <p:cNvSpPr txBox="1"/>
          <p:nvPr/>
        </p:nvSpPr>
        <p:spPr>
          <a:xfrm>
            <a:off x="1600200" y="457200"/>
            <a:ext cx="6781800" cy="1384995"/>
          </a:xfrm>
          <a:prstGeom prst="rect">
            <a:avLst/>
          </a:prstGeom>
          <a:noFill/>
        </p:spPr>
        <p:txBody>
          <a:bodyPr wrap="square" rtlCol="0">
            <a:spAutoFit/>
          </a:bodyPr>
          <a:lstStyle/>
          <a:p>
            <a:pPr algn="ctr"/>
            <a:r>
              <a:rPr lang="en-US" sz="4000" b="1" dirty="0" smtClean="0">
                <a:effectLst>
                  <a:outerShdw blurRad="38100" dist="38100" dir="2700000" algn="tl">
                    <a:srgbClr val="000000">
                      <a:alpha val="43137"/>
                    </a:srgbClr>
                  </a:outerShdw>
                </a:effectLst>
                <a:latin typeface="Arial" pitchFamily="34" charset="0"/>
                <a:cs typeface="Arial" pitchFamily="34" charset="0"/>
              </a:rPr>
              <a:t>The Columbia River Pilots</a:t>
            </a:r>
          </a:p>
          <a:p>
            <a:pPr algn="ctr"/>
            <a:endParaRPr lang="en-US" sz="1200" b="1" dirty="0" smtClean="0">
              <a:effectLst>
                <a:outerShdw blurRad="38100" dist="38100" dir="2700000" algn="tl">
                  <a:srgbClr val="000000">
                    <a:alpha val="43137"/>
                  </a:srgbClr>
                </a:outerShdw>
              </a:effectLst>
              <a:latin typeface="Arial" pitchFamily="34" charset="0"/>
              <a:cs typeface="Arial" pitchFamily="34" charset="0"/>
            </a:endParaRPr>
          </a:p>
          <a:p>
            <a:pPr algn="ctr"/>
            <a:r>
              <a:rPr lang="en-US" sz="3200" b="1" dirty="0" smtClean="0">
                <a:effectLst>
                  <a:outerShdw blurRad="38100" dist="38100" dir="2700000" algn="tl">
                    <a:srgbClr val="000000">
                      <a:alpha val="43137"/>
                    </a:srgbClr>
                  </a:outerShdw>
                </a:effectLst>
                <a:latin typeface="Arial" pitchFamily="34" charset="0"/>
                <a:cs typeface="Arial" pitchFamily="34" charset="0"/>
              </a:rPr>
              <a:t>How we use NOAA data</a:t>
            </a:r>
            <a:endParaRPr lang="en-US" sz="3200" b="1" dirty="0">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19200" y="838200"/>
            <a:ext cx="7391400" cy="1938992"/>
          </a:xfrm>
          <a:prstGeom prst="rect">
            <a:avLst/>
          </a:prstGeom>
          <a:noFill/>
        </p:spPr>
        <p:txBody>
          <a:bodyPr wrap="square" rtlCol="0">
            <a:spAutoFit/>
          </a:bodyPr>
          <a:lstStyle/>
          <a:p>
            <a:r>
              <a:rPr lang="en-US" sz="2400" b="1" dirty="0" smtClean="0">
                <a:effectLst>
                  <a:outerShdw blurRad="38100" dist="38100" dir="2700000" algn="tl">
                    <a:srgbClr val="000000">
                      <a:alpha val="43137"/>
                    </a:srgbClr>
                  </a:outerShdw>
                </a:effectLst>
                <a:latin typeface="Arial" pitchFamily="34" charset="0"/>
                <a:cs typeface="Arial" pitchFamily="34" charset="0"/>
              </a:rPr>
              <a:t>Working with the Volpe Center in Boston, Mass we developed a Vessel Traffic Information System (VTIS) using custom made software</a:t>
            </a:r>
          </a:p>
          <a:p>
            <a:r>
              <a:rPr lang="en-US" sz="2400" b="1" dirty="0">
                <a:effectLst>
                  <a:outerShdw blurRad="38100" dist="38100" dir="2700000" algn="tl">
                    <a:srgbClr val="000000">
                      <a:alpha val="43137"/>
                    </a:srgbClr>
                  </a:outerShdw>
                </a:effectLst>
                <a:latin typeface="Arial" pitchFamily="34" charset="0"/>
                <a:cs typeface="Arial" pitchFamily="34" charset="0"/>
              </a:rPr>
              <a:t>c</a:t>
            </a:r>
            <a:r>
              <a:rPr lang="en-US" sz="2400" b="1" dirty="0" smtClean="0">
                <a:effectLst>
                  <a:outerShdw blurRad="38100" dist="38100" dir="2700000" algn="tl">
                    <a:srgbClr val="000000">
                      <a:alpha val="43137"/>
                    </a:srgbClr>
                  </a:outerShdw>
                </a:effectLst>
                <a:latin typeface="Arial" pitchFamily="34" charset="0"/>
                <a:cs typeface="Arial" pitchFamily="34" charset="0"/>
              </a:rPr>
              <a:t>alled TV32</a:t>
            </a:r>
          </a:p>
          <a:p>
            <a:endParaRPr lang="en-US" sz="2400" b="1" dirty="0" smtClean="0">
              <a:effectLst>
                <a:outerShdw blurRad="38100" dist="38100" dir="2700000" algn="tl">
                  <a:srgbClr val="000000">
                    <a:alpha val="43137"/>
                  </a:srgbClr>
                </a:outerShdw>
              </a:effectLst>
              <a:latin typeface="Arial" pitchFamily="34" charset="0"/>
              <a:cs typeface="Arial" pitchFamily="34" charset="0"/>
            </a:endParaRPr>
          </a:p>
        </p:txBody>
      </p:sp>
      <p:sp>
        <p:nvSpPr>
          <p:cNvPr id="7" name="TextBox 6"/>
          <p:cNvSpPr txBox="1"/>
          <p:nvPr/>
        </p:nvSpPr>
        <p:spPr>
          <a:xfrm>
            <a:off x="1219200" y="2590800"/>
            <a:ext cx="6934200" cy="1569660"/>
          </a:xfrm>
          <a:prstGeom prst="rect">
            <a:avLst/>
          </a:prstGeom>
          <a:noFill/>
        </p:spPr>
        <p:txBody>
          <a:bodyPr wrap="square" rtlCol="0">
            <a:spAutoFit/>
          </a:bodyPr>
          <a:lstStyle/>
          <a:p>
            <a:r>
              <a:rPr lang="en-US" sz="2400" b="1" dirty="0" smtClean="0">
                <a:effectLst>
                  <a:outerShdw blurRad="38100" dist="38100" dir="2700000" algn="tl">
                    <a:srgbClr val="000000">
                      <a:alpha val="43137"/>
                    </a:srgbClr>
                  </a:outerShdw>
                </a:effectLst>
                <a:latin typeface="Arial" pitchFamily="34" charset="0"/>
                <a:cs typeface="Arial" pitchFamily="34" charset="0"/>
              </a:rPr>
              <a:t>All ships and commercial vessels are required to carry an Automatic Identification System (AIS) which is the equivalent of the “Black Box” on airplanes</a:t>
            </a:r>
          </a:p>
        </p:txBody>
      </p:sp>
      <p:sp>
        <p:nvSpPr>
          <p:cNvPr id="8" name="TextBox 7"/>
          <p:cNvSpPr txBox="1"/>
          <p:nvPr/>
        </p:nvSpPr>
        <p:spPr>
          <a:xfrm>
            <a:off x="1219200" y="4267200"/>
            <a:ext cx="6934200" cy="830997"/>
          </a:xfrm>
          <a:prstGeom prst="rect">
            <a:avLst/>
          </a:prstGeom>
          <a:noFill/>
        </p:spPr>
        <p:txBody>
          <a:bodyPr wrap="square" rtlCol="0">
            <a:spAutoFit/>
          </a:bodyPr>
          <a:lstStyle/>
          <a:p>
            <a:r>
              <a:rPr lang="en-US" sz="2400" b="1" dirty="0" smtClean="0">
                <a:effectLst>
                  <a:outerShdw blurRad="38100" dist="38100" dir="2700000" algn="tl">
                    <a:srgbClr val="000000">
                      <a:alpha val="43137"/>
                    </a:srgbClr>
                  </a:outerShdw>
                </a:effectLst>
                <a:latin typeface="Arial" pitchFamily="34" charset="0"/>
                <a:cs typeface="Arial" pitchFamily="34" charset="0"/>
              </a:rPr>
              <a:t>Using the AIS we are able track all vessels on the river who are in compliance with the law</a:t>
            </a:r>
          </a:p>
        </p:txBody>
      </p:sp>
      <p:sp>
        <p:nvSpPr>
          <p:cNvPr id="9" name="TextBox 8"/>
          <p:cNvSpPr txBox="1"/>
          <p:nvPr/>
        </p:nvSpPr>
        <p:spPr>
          <a:xfrm>
            <a:off x="1219200" y="5334000"/>
            <a:ext cx="7315200" cy="830997"/>
          </a:xfrm>
          <a:prstGeom prst="rect">
            <a:avLst/>
          </a:prstGeom>
          <a:noFill/>
        </p:spPr>
        <p:txBody>
          <a:bodyPr wrap="square" rtlCol="0">
            <a:spAutoFit/>
          </a:bodyPr>
          <a:lstStyle/>
          <a:p>
            <a:r>
              <a:rPr lang="en-US" sz="2400" b="1" dirty="0" smtClean="0">
                <a:effectLst>
                  <a:outerShdw blurRad="38100" dist="38100" dir="2700000" algn="tl">
                    <a:srgbClr val="000000">
                      <a:alpha val="43137"/>
                    </a:srgbClr>
                  </a:outerShdw>
                </a:effectLst>
                <a:latin typeface="Arial" pitchFamily="34" charset="0"/>
                <a:cs typeface="Arial" pitchFamily="34" charset="0"/>
              </a:rPr>
              <a:t>We can also monitor the position of our own vessel in the channel</a:t>
            </a:r>
            <a:endParaRPr lang="en-US" sz="2400" b="1" dirty="0">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cstate="email"/>
          <a:srcRect/>
          <a:stretch>
            <a:fillRect/>
          </a:stretch>
        </p:blipFill>
        <p:spPr bwMode="auto">
          <a:xfrm>
            <a:off x="0" y="0"/>
            <a:ext cx="9144000" cy="5715000"/>
          </a:xfrm>
          <a:prstGeom prst="rect">
            <a:avLst/>
          </a:prstGeom>
          <a:noFill/>
          <a:ln w="9525">
            <a:noFill/>
            <a:miter lim="800000"/>
            <a:headEnd/>
            <a:tailEnd/>
          </a:ln>
        </p:spPr>
      </p:pic>
      <p:sp>
        <p:nvSpPr>
          <p:cNvPr id="5" name="TextBox 4"/>
          <p:cNvSpPr txBox="1"/>
          <p:nvPr/>
        </p:nvSpPr>
        <p:spPr>
          <a:xfrm>
            <a:off x="914400" y="5867400"/>
            <a:ext cx="7467600" cy="707886"/>
          </a:xfrm>
          <a:prstGeom prst="rect">
            <a:avLst/>
          </a:prstGeom>
          <a:noFill/>
        </p:spPr>
        <p:txBody>
          <a:bodyPr wrap="square" rtlCol="0">
            <a:spAutoFit/>
          </a:bodyPr>
          <a:lstStyle/>
          <a:p>
            <a:r>
              <a:rPr lang="en-US" sz="2000" b="1" dirty="0" smtClean="0">
                <a:effectLst>
                  <a:outerShdw blurRad="38100" dist="38100" dir="2700000" algn="tl">
                    <a:srgbClr val="000000">
                      <a:alpha val="43137"/>
                    </a:srgbClr>
                  </a:outerShdw>
                </a:effectLst>
                <a:latin typeface="Arial" pitchFamily="34" charset="0"/>
                <a:cs typeface="Arial" pitchFamily="34" charset="0"/>
              </a:rPr>
              <a:t>We have two relay towers that allow us to see the entire length of our route and monitor  traffic using the waterway</a:t>
            </a:r>
            <a:endParaRPr lang="en-US" sz="2000" b="1" dirty="0">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email"/>
          <a:srcRect/>
          <a:stretch>
            <a:fillRect/>
          </a:stretch>
        </p:blipFill>
        <p:spPr bwMode="auto">
          <a:xfrm>
            <a:off x="0" y="0"/>
            <a:ext cx="9144000" cy="5715000"/>
          </a:xfrm>
          <a:prstGeom prst="rect">
            <a:avLst/>
          </a:prstGeom>
          <a:noFill/>
          <a:ln w="9525">
            <a:noFill/>
            <a:miter lim="800000"/>
            <a:headEnd/>
            <a:tailEnd/>
          </a:ln>
        </p:spPr>
      </p:pic>
      <p:sp>
        <p:nvSpPr>
          <p:cNvPr id="5" name="TextBox 4"/>
          <p:cNvSpPr txBox="1"/>
          <p:nvPr/>
        </p:nvSpPr>
        <p:spPr>
          <a:xfrm>
            <a:off x="914400" y="5867400"/>
            <a:ext cx="7315200" cy="707886"/>
          </a:xfrm>
          <a:prstGeom prst="rect">
            <a:avLst/>
          </a:prstGeom>
          <a:noFill/>
        </p:spPr>
        <p:txBody>
          <a:bodyPr wrap="square" rtlCol="0">
            <a:spAutoFit/>
          </a:bodyPr>
          <a:lstStyle/>
          <a:p>
            <a:r>
              <a:rPr lang="en-US" sz="2000" b="1" dirty="0" smtClean="0">
                <a:effectLst>
                  <a:outerShdw blurRad="38100" dist="38100" dir="2700000" algn="tl">
                    <a:srgbClr val="000000">
                      <a:alpha val="43137"/>
                    </a:srgbClr>
                  </a:outerShdw>
                </a:effectLst>
                <a:latin typeface="Arial" pitchFamily="34" charset="0"/>
                <a:cs typeface="Arial" pitchFamily="34" charset="0"/>
              </a:rPr>
              <a:t>We can identify each vessel by name and pull up a wide variety of information about each one</a:t>
            </a:r>
            <a:endParaRPr lang="en-US" sz="2000" b="1" dirty="0">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email"/>
          <a:srcRect/>
          <a:stretch>
            <a:fillRect/>
          </a:stretch>
        </p:blipFill>
        <p:spPr bwMode="auto">
          <a:xfrm>
            <a:off x="0" y="0"/>
            <a:ext cx="9144000" cy="5715000"/>
          </a:xfrm>
          <a:prstGeom prst="rect">
            <a:avLst/>
          </a:prstGeom>
          <a:noFill/>
          <a:ln w="9525">
            <a:noFill/>
            <a:miter lim="800000"/>
            <a:headEnd/>
            <a:tailEnd/>
          </a:ln>
        </p:spPr>
      </p:pic>
      <p:sp>
        <p:nvSpPr>
          <p:cNvPr id="5" name="TextBox 4"/>
          <p:cNvSpPr txBox="1"/>
          <p:nvPr/>
        </p:nvSpPr>
        <p:spPr>
          <a:xfrm>
            <a:off x="228600" y="5867400"/>
            <a:ext cx="8686800" cy="707886"/>
          </a:xfrm>
          <a:prstGeom prst="rect">
            <a:avLst/>
          </a:prstGeom>
          <a:noFill/>
        </p:spPr>
        <p:txBody>
          <a:bodyPr wrap="square" rtlCol="0">
            <a:spAutoFit/>
          </a:bodyPr>
          <a:lstStyle/>
          <a:p>
            <a:r>
              <a:rPr lang="en-US" sz="2000" b="1" dirty="0" smtClean="0">
                <a:effectLst>
                  <a:outerShdw blurRad="38100" dist="38100" dir="2700000" algn="tl">
                    <a:srgbClr val="000000">
                      <a:alpha val="43137"/>
                    </a:srgbClr>
                  </a:outerShdw>
                </a:effectLst>
                <a:latin typeface="Arial" pitchFamily="34" charset="0"/>
                <a:cs typeface="Arial" pitchFamily="34" charset="0"/>
              </a:rPr>
              <a:t>The most unique feature of TV32 is the ability to download and display the most recent COE surveys.  This is vital information to us!</a:t>
            </a:r>
            <a:endParaRPr lang="en-US" sz="2000" b="1" dirty="0">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email"/>
          <a:srcRect/>
          <a:stretch>
            <a:fillRect/>
          </a:stretch>
        </p:blipFill>
        <p:spPr bwMode="auto">
          <a:xfrm>
            <a:off x="0" y="0"/>
            <a:ext cx="9144000" cy="5715000"/>
          </a:xfrm>
          <a:prstGeom prst="rect">
            <a:avLst/>
          </a:prstGeom>
          <a:noFill/>
          <a:ln w="9525">
            <a:noFill/>
            <a:miter lim="800000"/>
            <a:headEnd/>
            <a:tailEnd/>
          </a:ln>
        </p:spPr>
      </p:pic>
      <p:sp>
        <p:nvSpPr>
          <p:cNvPr id="3" name="TextBox 2"/>
          <p:cNvSpPr txBox="1"/>
          <p:nvPr/>
        </p:nvSpPr>
        <p:spPr>
          <a:xfrm>
            <a:off x="533400" y="6019800"/>
            <a:ext cx="8305800" cy="400110"/>
          </a:xfrm>
          <a:prstGeom prst="rect">
            <a:avLst/>
          </a:prstGeom>
          <a:noFill/>
        </p:spPr>
        <p:txBody>
          <a:bodyPr wrap="square" rtlCol="0">
            <a:spAutoFit/>
          </a:bodyPr>
          <a:lstStyle/>
          <a:p>
            <a:r>
              <a:rPr lang="en-US" sz="2000" b="1" dirty="0" smtClean="0">
                <a:effectLst>
                  <a:outerShdw blurRad="38100" dist="38100" dir="2700000" algn="tl">
                    <a:srgbClr val="000000">
                      <a:alpha val="43137"/>
                    </a:srgbClr>
                  </a:outerShdw>
                </a:effectLst>
                <a:latin typeface="Arial" pitchFamily="34" charset="0"/>
                <a:cs typeface="Arial" pitchFamily="34" charset="0"/>
              </a:rPr>
              <a:t>We can also overlay a NOAA chart and retain the COE surveys.  </a:t>
            </a:r>
            <a:endParaRPr lang="en-US" sz="2000" b="1" dirty="0">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p:cNvPicPr>
            <a:picLocks noChangeAspect="1" noChangeArrowheads="1"/>
          </p:cNvPicPr>
          <p:nvPr/>
        </p:nvPicPr>
        <p:blipFill>
          <a:blip r:embed="rId2" cstate="email"/>
          <a:srcRect/>
          <a:stretch>
            <a:fillRect/>
          </a:stretch>
        </p:blipFill>
        <p:spPr bwMode="auto">
          <a:xfrm>
            <a:off x="0" y="0"/>
            <a:ext cx="9144000" cy="5487988"/>
          </a:xfrm>
          <a:prstGeom prst="rect">
            <a:avLst/>
          </a:prstGeom>
          <a:noFill/>
          <a:ln w="9525">
            <a:noFill/>
            <a:miter lim="800000"/>
            <a:headEnd/>
            <a:tailEnd/>
          </a:ln>
        </p:spPr>
      </p:pic>
      <p:sp>
        <p:nvSpPr>
          <p:cNvPr id="4" name="TextBox 3"/>
          <p:cNvSpPr txBox="1"/>
          <p:nvPr/>
        </p:nvSpPr>
        <p:spPr>
          <a:xfrm>
            <a:off x="914400" y="5867400"/>
            <a:ext cx="7315200" cy="707886"/>
          </a:xfrm>
          <a:prstGeom prst="rect">
            <a:avLst/>
          </a:prstGeom>
          <a:noFill/>
        </p:spPr>
        <p:txBody>
          <a:bodyPr wrap="square" rtlCol="0">
            <a:spAutoFit/>
          </a:bodyPr>
          <a:lstStyle/>
          <a:p>
            <a:r>
              <a:rPr lang="en-US" sz="2000" b="1" dirty="0" smtClean="0">
                <a:effectLst>
                  <a:outerShdw blurRad="38100" dist="38100" dir="2700000" algn="tl">
                    <a:srgbClr val="000000">
                      <a:alpha val="43137"/>
                    </a:srgbClr>
                  </a:outerShdw>
                </a:effectLst>
                <a:latin typeface="Arial" pitchFamily="34" charset="0"/>
                <a:cs typeface="Arial" pitchFamily="34" charset="0"/>
              </a:rPr>
              <a:t>Using KML files, we can apply our signals to Google Earth and again, retain the COE surveys</a:t>
            </a:r>
            <a:endParaRPr lang="en-US" sz="2000" b="1" dirty="0">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1600200"/>
            <a:ext cx="7315200" cy="1200329"/>
          </a:xfrm>
          <a:prstGeom prst="rect">
            <a:avLst/>
          </a:prstGeom>
          <a:noFill/>
        </p:spPr>
        <p:txBody>
          <a:bodyPr wrap="square" rtlCol="0">
            <a:spAutoFit/>
          </a:bodyPr>
          <a:lstStyle/>
          <a:p>
            <a:r>
              <a:rPr lang="en-US" sz="2400" b="1" dirty="0" smtClean="0">
                <a:effectLst>
                  <a:outerShdw blurRad="38100" dist="38100" dir="2700000" algn="tl">
                    <a:srgbClr val="000000">
                      <a:alpha val="43137"/>
                    </a:srgbClr>
                  </a:outerShdw>
                </a:effectLst>
                <a:latin typeface="Arial" pitchFamily="34" charset="0"/>
                <a:cs typeface="Arial" pitchFamily="34" charset="0"/>
              </a:rPr>
              <a:t>NOAA offers a wide variety of products and services that provide us with equally important information</a:t>
            </a:r>
          </a:p>
        </p:txBody>
      </p:sp>
      <p:sp>
        <p:nvSpPr>
          <p:cNvPr id="3" name="TextBox 2"/>
          <p:cNvSpPr txBox="1"/>
          <p:nvPr/>
        </p:nvSpPr>
        <p:spPr>
          <a:xfrm>
            <a:off x="914400" y="3230940"/>
            <a:ext cx="7315200" cy="1569660"/>
          </a:xfrm>
          <a:prstGeom prst="rect">
            <a:avLst/>
          </a:prstGeom>
          <a:noFill/>
        </p:spPr>
        <p:txBody>
          <a:bodyPr wrap="square" rtlCol="0">
            <a:spAutoFit/>
          </a:bodyPr>
          <a:lstStyle/>
          <a:p>
            <a:r>
              <a:rPr lang="en-US" sz="2400" b="1" dirty="0" smtClean="0">
                <a:effectLst>
                  <a:outerShdw blurRad="38100" dist="38100" dir="2700000" algn="tl">
                    <a:srgbClr val="000000">
                      <a:alpha val="43137"/>
                    </a:srgbClr>
                  </a:outerShdw>
                </a:effectLst>
                <a:latin typeface="Arial" pitchFamily="34" charset="0"/>
                <a:cs typeface="Arial" pitchFamily="34" charset="0"/>
              </a:rPr>
              <a:t>These products compliment the USACOE surveys and make it possible for us to maximize the available channel depths to better serve local commerce and the regional economy</a:t>
            </a:r>
            <a:endParaRPr lang="en-US" sz="2400" b="1" dirty="0">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7800" y="762000"/>
            <a:ext cx="7315200" cy="5262979"/>
          </a:xfrm>
          <a:prstGeom prst="rect">
            <a:avLst/>
          </a:prstGeom>
          <a:noFill/>
        </p:spPr>
        <p:txBody>
          <a:bodyPr wrap="square" rtlCol="0">
            <a:spAutoFit/>
          </a:bodyPr>
          <a:lstStyle/>
          <a:p>
            <a:r>
              <a:rPr lang="en-US" sz="2400" b="1" dirty="0" smtClean="0">
                <a:effectLst>
                  <a:outerShdw blurRad="38100" dist="38100" dir="2700000" algn="tl">
                    <a:srgbClr val="000000">
                      <a:alpha val="43137"/>
                    </a:srgbClr>
                  </a:outerShdw>
                </a:effectLst>
                <a:latin typeface="Arial" pitchFamily="34" charset="0"/>
                <a:cs typeface="Arial" pitchFamily="34" charset="0"/>
              </a:rPr>
              <a:t>NOAA Products and Services we use most frequently include:</a:t>
            </a:r>
          </a:p>
          <a:p>
            <a:endParaRPr lang="en-US" sz="2400" b="1" dirty="0" smtClean="0">
              <a:effectLst>
                <a:outerShdw blurRad="38100" dist="38100" dir="2700000" algn="tl">
                  <a:srgbClr val="000000">
                    <a:alpha val="43137"/>
                  </a:srgbClr>
                </a:outerShdw>
              </a:effectLst>
              <a:latin typeface="Arial" pitchFamily="34" charset="0"/>
              <a:cs typeface="Arial" pitchFamily="34" charset="0"/>
            </a:endParaRPr>
          </a:p>
          <a:p>
            <a:pPr lvl="1">
              <a:buClr>
                <a:srgbClr val="FFC000"/>
              </a:buClr>
              <a:buFont typeface="Arial" pitchFamily="34" charset="0"/>
              <a:buChar char="•"/>
            </a:pPr>
            <a:r>
              <a:rPr lang="en-US" sz="2400" b="1" dirty="0" smtClean="0">
                <a:effectLst>
                  <a:outerShdw blurRad="38100" dist="38100" dir="2700000" algn="tl">
                    <a:srgbClr val="000000">
                      <a:alpha val="43137"/>
                    </a:srgbClr>
                  </a:outerShdw>
                </a:effectLst>
                <a:latin typeface="Arial" pitchFamily="34" charset="0"/>
                <a:cs typeface="Arial" pitchFamily="34" charset="0"/>
              </a:rPr>
              <a:t>Charts</a:t>
            </a:r>
          </a:p>
          <a:p>
            <a:pPr lvl="1">
              <a:buClr>
                <a:srgbClr val="FFC000"/>
              </a:buClr>
              <a:buFont typeface="Arial" pitchFamily="34" charset="0"/>
              <a:buChar char="•"/>
            </a:pPr>
            <a:endParaRPr lang="en-US" sz="2400" b="1" dirty="0" smtClean="0">
              <a:effectLst>
                <a:outerShdw blurRad="38100" dist="38100" dir="2700000" algn="tl">
                  <a:srgbClr val="000000">
                    <a:alpha val="43137"/>
                  </a:srgbClr>
                </a:outerShdw>
              </a:effectLst>
              <a:latin typeface="Arial" pitchFamily="34" charset="0"/>
              <a:cs typeface="Arial" pitchFamily="34" charset="0"/>
            </a:endParaRPr>
          </a:p>
          <a:p>
            <a:pPr lvl="1">
              <a:buClr>
                <a:srgbClr val="FFC000"/>
              </a:buClr>
              <a:buFont typeface="Arial" pitchFamily="34" charset="0"/>
              <a:buChar char="•"/>
            </a:pPr>
            <a:r>
              <a:rPr lang="en-US" sz="2400" b="1" dirty="0" smtClean="0">
                <a:effectLst>
                  <a:outerShdw blurRad="38100" dist="38100" dir="2700000" algn="tl">
                    <a:srgbClr val="000000">
                      <a:alpha val="43137"/>
                    </a:srgbClr>
                  </a:outerShdw>
                </a:effectLst>
                <a:latin typeface="Arial" pitchFamily="34" charset="0"/>
                <a:cs typeface="Arial" pitchFamily="34" charset="0"/>
              </a:rPr>
              <a:t>Tide and Current Predictions</a:t>
            </a:r>
          </a:p>
          <a:p>
            <a:pPr lvl="1">
              <a:buClr>
                <a:srgbClr val="FFC000"/>
              </a:buClr>
              <a:buFont typeface="Arial" pitchFamily="34" charset="0"/>
              <a:buChar char="•"/>
            </a:pPr>
            <a:endParaRPr lang="en-US" sz="2400" b="1" dirty="0" smtClean="0">
              <a:effectLst>
                <a:outerShdw blurRad="38100" dist="38100" dir="2700000" algn="tl">
                  <a:srgbClr val="000000">
                    <a:alpha val="43137"/>
                  </a:srgbClr>
                </a:outerShdw>
              </a:effectLst>
              <a:latin typeface="Arial" pitchFamily="34" charset="0"/>
              <a:cs typeface="Arial" pitchFamily="34" charset="0"/>
            </a:endParaRPr>
          </a:p>
          <a:p>
            <a:pPr lvl="1">
              <a:buClr>
                <a:srgbClr val="FFC000"/>
              </a:buClr>
              <a:buFont typeface="Arial" pitchFamily="34" charset="0"/>
              <a:buChar char="•"/>
            </a:pPr>
            <a:r>
              <a:rPr lang="en-US" sz="2400" b="1" dirty="0" smtClean="0">
                <a:effectLst>
                  <a:outerShdw blurRad="38100" dist="38100" dir="2700000" algn="tl">
                    <a:srgbClr val="000000">
                      <a:alpha val="43137"/>
                    </a:srgbClr>
                  </a:outerShdw>
                </a:effectLst>
                <a:latin typeface="Arial" pitchFamily="34" charset="0"/>
                <a:cs typeface="Arial" pitchFamily="34" charset="0"/>
              </a:rPr>
              <a:t>National Weather Service Forecasts</a:t>
            </a:r>
          </a:p>
          <a:p>
            <a:pPr lvl="1">
              <a:buClr>
                <a:srgbClr val="FFC000"/>
              </a:buClr>
              <a:buFont typeface="Arial" pitchFamily="34" charset="0"/>
              <a:buChar char="•"/>
            </a:pPr>
            <a:endParaRPr lang="en-US" sz="2400" b="1" dirty="0" smtClean="0">
              <a:effectLst>
                <a:outerShdw blurRad="38100" dist="38100" dir="2700000" algn="tl">
                  <a:srgbClr val="000000">
                    <a:alpha val="43137"/>
                  </a:srgbClr>
                </a:outerShdw>
              </a:effectLst>
              <a:latin typeface="Arial" pitchFamily="34" charset="0"/>
              <a:cs typeface="Arial" pitchFamily="34" charset="0"/>
            </a:endParaRPr>
          </a:p>
          <a:p>
            <a:pPr lvl="1">
              <a:buClr>
                <a:srgbClr val="FFC000"/>
              </a:buClr>
              <a:buFont typeface="Arial" pitchFamily="34" charset="0"/>
              <a:buChar char="•"/>
            </a:pPr>
            <a:r>
              <a:rPr lang="en-US" sz="2400" b="1" dirty="0" err="1" smtClean="0">
                <a:effectLst>
                  <a:outerShdw blurRad="38100" dist="38100" dir="2700000" algn="tl">
                    <a:srgbClr val="000000">
                      <a:alpha val="43137"/>
                    </a:srgbClr>
                  </a:outerShdw>
                </a:effectLst>
                <a:latin typeface="Arial" pitchFamily="34" charset="0"/>
                <a:cs typeface="Arial" pitchFamily="34" charset="0"/>
              </a:rPr>
              <a:t>Loadmax</a:t>
            </a:r>
            <a:r>
              <a:rPr lang="en-US" sz="2400" b="1" dirty="0" smtClean="0">
                <a:effectLst>
                  <a:outerShdw blurRad="38100" dist="38100" dir="2700000" algn="tl">
                    <a:srgbClr val="000000">
                      <a:alpha val="43137"/>
                    </a:srgbClr>
                  </a:outerShdw>
                </a:effectLst>
                <a:latin typeface="Arial" pitchFamily="34" charset="0"/>
                <a:cs typeface="Arial" pitchFamily="34" charset="0"/>
              </a:rPr>
              <a:t> – Predicted River Levels</a:t>
            </a:r>
          </a:p>
          <a:p>
            <a:pPr lvl="1">
              <a:buClr>
                <a:srgbClr val="FFC000"/>
              </a:buClr>
              <a:buFont typeface="Arial" pitchFamily="34" charset="0"/>
              <a:buChar char="•"/>
            </a:pPr>
            <a:endParaRPr lang="en-US" sz="2400" b="1" dirty="0" smtClean="0">
              <a:effectLst>
                <a:outerShdw blurRad="38100" dist="38100" dir="2700000" algn="tl">
                  <a:srgbClr val="000000">
                    <a:alpha val="43137"/>
                  </a:srgbClr>
                </a:outerShdw>
              </a:effectLst>
              <a:latin typeface="Arial" pitchFamily="34" charset="0"/>
              <a:cs typeface="Arial" pitchFamily="34" charset="0"/>
            </a:endParaRPr>
          </a:p>
          <a:p>
            <a:pPr lvl="1">
              <a:buClr>
                <a:srgbClr val="FFC000"/>
              </a:buClr>
              <a:buFont typeface="Arial" pitchFamily="34" charset="0"/>
              <a:buChar char="•"/>
            </a:pPr>
            <a:r>
              <a:rPr lang="en-US" sz="2400" b="1" dirty="0" smtClean="0">
                <a:effectLst>
                  <a:outerShdw blurRad="38100" dist="38100" dir="2700000" algn="tl">
                    <a:srgbClr val="000000">
                      <a:alpha val="43137"/>
                    </a:srgbClr>
                  </a:outerShdw>
                </a:effectLst>
                <a:latin typeface="Arial" pitchFamily="34" charset="0"/>
                <a:cs typeface="Arial" pitchFamily="34" charset="0"/>
              </a:rPr>
              <a:t>Extreme Low Water Predictions</a:t>
            </a:r>
          </a:p>
          <a:p>
            <a:pPr lvl="1">
              <a:buClr>
                <a:srgbClr val="FFC000"/>
              </a:buClr>
              <a:buFont typeface="Arial" pitchFamily="34" charset="0"/>
              <a:buChar char="•"/>
            </a:pPr>
            <a:endParaRPr lang="en-US" sz="2400" b="1" dirty="0" smtClean="0">
              <a:effectLst>
                <a:outerShdw blurRad="38100" dist="38100" dir="2700000" algn="tl">
                  <a:srgbClr val="000000">
                    <a:alpha val="43137"/>
                  </a:srgbClr>
                </a:outerShdw>
              </a:effectLst>
              <a:latin typeface="Arial" pitchFamily="34" charset="0"/>
              <a:cs typeface="Arial" pitchFamily="34" charset="0"/>
            </a:endParaRPr>
          </a:p>
          <a:p>
            <a:pPr marL="6350" lvl="1">
              <a:buClr>
                <a:srgbClr val="FFC000"/>
              </a:buClr>
            </a:pPr>
            <a:r>
              <a:rPr lang="en-US" sz="2400" b="1" dirty="0" smtClean="0">
                <a:effectLst>
                  <a:outerShdw blurRad="38100" dist="38100" dir="2700000" algn="tl">
                    <a:srgbClr val="000000">
                      <a:alpha val="43137"/>
                    </a:srgbClr>
                  </a:outerShdw>
                </a:effectLst>
                <a:latin typeface="Arial" pitchFamily="34" charset="0"/>
                <a:cs typeface="Arial" pitchFamily="34" charset="0"/>
              </a:rPr>
              <a:t>All indispensible tools for planning. </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nodeType="afterEffect">
                                  <p:stCondLst>
                                    <p:cond delay="0"/>
                                  </p:stCondLst>
                                  <p:childTnLst>
                                    <p:animClr clrSpc="rgb">
                                      <p:cBhvr override="childStyle">
                                        <p:cTn id="6" dur="5000" fill="hold"/>
                                        <p:tgtEl>
                                          <p:spTgt spid="2">
                                            <p:txEl>
                                              <p:pRg st="8" end="8"/>
                                            </p:txEl>
                                          </p:spTgt>
                                        </p:tgtEl>
                                        <p:attrNameLst>
                                          <p:attrName>style.color</p:attrName>
                                        </p:attrNameLst>
                                      </p:cBhvr>
                                      <p:to>
                                        <a:schemeClr val="hlink"/>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A110525.JPG"/>
          <p:cNvPicPr>
            <a:picLocks noChangeAspect="1"/>
          </p:cNvPicPr>
          <p:nvPr/>
        </p:nvPicPr>
        <p:blipFill>
          <a:blip r:embed="rId2" cstate="email"/>
          <a:stretch>
            <a:fillRect/>
          </a:stretch>
        </p:blipFill>
        <p:spPr>
          <a:xfrm>
            <a:off x="1981200" y="0"/>
            <a:ext cx="5143500" cy="6858000"/>
          </a:xfrm>
          <a:prstGeom prst="rect">
            <a:avLst/>
          </a:prstGeom>
        </p:spPr>
      </p:pic>
      <p:sp>
        <p:nvSpPr>
          <p:cNvPr id="6" name="Line 8"/>
          <p:cNvSpPr>
            <a:spLocks noChangeShapeType="1"/>
          </p:cNvSpPr>
          <p:nvPr/>
        </p:nvSpPr>
        <p:spPr bwMode="auto">
          <a:xfrm flipH="1">
            <a:off x="3657600" y="2667000"/>
            <a:ext cx="3048000" cy="533400"/>
          </a:xfrm>
          <a:prstGeom prst="line">
            <a:avLst/>
          </a:prstGeom>
          <a:noFill/>
          <a:ln w="19050">
            <a:solidFill>
              <a:schemeClr val="bg2">
                <a:lumMod val="50000"/>
              </a:schemeClr>
            </a:solidFill>
            <a:round/>
            <a:headEnd/>
            <a:tailEnd type="triangle" w="med" len="med"/>
          </a:ln>
          <a:effectLst/>
        </p:spPr>
        <p:txBody>
          <a:bodyPr/>
          <a:lstStyle/>
          <a:p>
            <a:endParaRPr lang="en-US"/>
          </a:p>
        </p:txBody>
      </p:sp>
      <p:sp>
        <p:nvSpPr>
          <p:cNvPr id="7" name="Rectangle 6"/>
          <p:cNvSpPr/>
          <p:nvPr/>
        </p:nvSpPr>
        <p:spPr bwMode="auto">
          <a:xfrm>
            <a:off x="2819400" y="2590800"/>
            <a:ext cx="3962400" cy="685800"/>
          </a:xfrm>
          <a:prstGeom prst="rect">
            <a:avLst/>
          </a:prstGeom>
          <a:no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2">
                  <a:lumMod val="85000"/>
                </a:schemeClr>
              </a:solidFill>
              <a:effectLst/>
              <a:latin typeface="Arial" charset="0"/>
            </a:endParaRPr>
          </a:p>
        </p:txBody>
      </p:sp>
      <p:sp>
        <p:nvSpPr>
          <p:cNvPr id="8" name="TextBox 7"/>
          <p:cNvSpPr txBox="1"/>
          <p:nvPr/>
        </p:nvSpPr>
        <p:spPr>
          <a:xfrm>
            <a:off x="228600" y="2514600"/>
            <a:ext cx="1524000" cy="1938992"/>
          </a:xfrm>
          <a:prstGeom prst="rect">
            <a:avLst/>
          </a:prstGeom>
          <a:noFill/>
        </p:spPr>
        <p:txBody>
          <a:bodyPr wrap="square" rtlCol="0">
            <a:spAutoFit/>
          </a:bodyPr>
          <a:lstStyle/>
          <a:p>
            <a:r>
              <a:rPr lang="en-US" sz="2000" b="1" dirty="0" smtClean="0">
                <a:effectLst>
                  <a:outerShdw blurRad="38100" dist="38100" dir="2700000" algn="tl">
                    <a:srgbClr val="000000">
                      <a:alpha val="43137"/>
                    </a:srgbClr>
                  </a:outerShdw>
                </a:effectLst>
                <a:latin typeface="Arial" pitchFamily="34" charset="0"/>
                <a:cs typeface="Arial" pitchFamily="34" charset="0"/>
              </a:rPr>
              <a:t>Assume a transit time from Portland to Astoria of 7 hours</a:t>
            </a:r>
            <a:endParaRPr lang="en-US" sz="2000" b="1" dirty="0">
              <a:effectLst>
                <a:outerShdw blurRad="38100" dist="38100" dir="2700000" algn="tl">
                  <a:srgbClr val="000000">
                    <a:alpha val="43137"/>
                  </a:srgbClr>
                </a:outerShdw>
              </a:effectLst>
              <a:latin typeface="Arial" pitchFamily="34" charset="0"/>
              <a:cs typeface="Arial" pitchFamily="34" charset="0"/>
            </a:endParaRPr>
          </a:p>
        </p:txBody>
      </p:sp>
      <p:sp>
        <p:nvSpPr>
          <p:cNvPr id="9" name="TextBox 8"/>
          <p:cNvSpPr txBox="1"/>
          <p:nvPr/>
        </p:nvSpPr>
        <p:spPr>
          <a:xfrm>
            <a:off x="7162800" y="1828800"/>
            <a:ext cx="1828800" cy="3477875"/>
          </a:xfrm>
          <a:prstGeom prst="rect">
            <a:avLst/>
          </a:prstGeom>
          <a:noFill/>
        </p:spPr>
        <p:txBody>
          <a:bodyPr wrap="square" rtlCol="0">
            <a:spAutoFit/>
          </a:bodyPr>
          <a:lstStyle/>
          <a:p>
            <a:r>
              <a:rPr lang="en-US" sz="2000" b="1" dirty="0" smtClean="0">
                <a:effectLst>
                  <a:outerShdw blurRad="38100" dist="38100" dir="2700000" algn="tl">
                    <a:srgbClr val="000000">
                      <a:alpha val="43137"/>
                    </a:srgbClr>
                  </a:outerShdw>
                </a:effectLst>
                <a:latin typeface="Arial" pitchFamily="34" charset="0"/>
                <a:cs typeface="Arial" pitchFamily="34" charset="0"/>
              </a:rPr>
              <a:t>We can then draw a line from Portland to Astoria and  get  a reasonable idea of river levels we can expect along the route</a:t>
            </a:r>
            <a:endParaRPr lang="en-US" sz="2000" b="1" dirty="0">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2000"/>
                                        <p:tgtEl>
                                          <p:spTgt spid="9"/>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1" animBg="1"/>
      <p:bldP spid="8"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1600200"/>
            <a:ext cx="7315200" cy="2308324"/>
          </a:xfrm>
          <a:prstGeom prst="rect">
            <a:avLst/>
          </a:prstGeom>
          <a:noFill/>
        </p:spPr>
        <p:txBody>
          <a:bodyPr wrap="square" rtlCol="0">
            <a:spAutoFit/>
          </a:bodyPr>
          <a:lstStyle/>
          <a:p>
            <a:r>
              <a:rPr lang="en-US" sz="2400" b="1" dirty="0" smtClean="0">
                <a:effectLst>
                  <a:outerShdw blurRad="38100" dist="38100" dir="2700000" algn="tl">
                    <a:srgbClr val="000000">
                      <a:alpha val="43137"/>
                    </a:srgbClr>
                  </a:outerShdw>
                </a:effectLst>
                <a:latin typeface="Arial" pitchFamily="34" charset="0"/>
                <a:cs typeface="Arial" pitchFamily="34" charset="0"/>
              </a:rPr>
              <a:t>NOAA also provides great services for executing &amp; monitoring the plan:</a:t>
            </a:r>
          </a:p>
          <a:p>
            <a:endParaRPr lang="en-US" sz="2400" b="1" dirty="0" smtClean="0">
              <a:effectLst>
                <a:outerShdw blurRad="38100" dist="38100" dir="2700000" algn="tl">
                  <a:srgbClr val="000000">
                    <a:alpha val="43137"/>
                  </a:srgbClr>
                </a:outerShdw>
              </a:effectLst>
              <a:latin typeface="Arial" pitchFamily="34" charset="0"/>
              <a:cs typeface="Arial" pitchFamily="34" charset="0"/>
            </a:endParaRPr>
          </a:p>
          <a:p>
            <a:pPr lvl="1">
              <a:buClr>
                <a:srgbClr val="FFC000"/>
              </a:buClr>
              <a:buFont typeface="Arial" pitchFamily="34" charset="0"/>
              <a:buChar char="•"/>
            </a:pPr>
            <a:r>
              <a:rPr lang="en-US" sz="2400" b="1" dirty="0" smtClean="0">
                <a:effectLst>
                  <a:outerShdw blurRad="38100" dist="38100" dir="2700000" algn="tl">
                    <a:srgbClr val="000000">
                      <a:alpha val="43137"/>
                    </a:srgbClr>
                  </a:outerShdw>
                </a:effectLst>
                <a:latin typeface="Arial" pitchFamily="34" charset="0"/>
                <a:cs typeface="Arial" pitchFamily="34" charset="0"/>
              </a:rPr>
              <a:t>PORTS</a:t>
            </a:r>
          </a:p>
          <a:p>
            <a:pPr lvl="1">
              <a:buClr>
                <a:srgbClr val="FFC000"/>
              </a:buClr>
              <a:buFont typeface="Arial" pitchFamily="34" charset="0"/>
              <a:buChar char="•"/>
            </a:pPr>
            <a:endParaRPr lang="en-US" sz="2400" b="1" dirty="0" smtClean="0">
              <a:effectLst>
                <a:outerShdw blurRad="38100" dist="38100" dir="2700000" algn="tl">
                  <a:srgbClr val="000000">
                    <a:alpha val="43137"/>
                  </a:srgbClr>
                </a:outerShdw>
              </a:effectLst>
              <a:latin typeface="Arial" pitchFamily="34" charset="0"/>
              <a:cs typeface="Arial" pitchFamily="34" charset="0"/>
            </a:endParaRPr>
          </a:p>
          <a:p>
            <a:pPr lvl="1">
              <a:buClr>
                <a:srgbClr val="FFC000"/>
              </a:buClr>
              <a:buFont typeface="Arial" pitchFamily="34" charset="0"/>
              <a:buChar char="•"/>
            </a:pPr>
            <a:r>
              <a:rPr lang="en-US" sz="2400" b="1" dirty="0" smtClean="0">
                <a:effectLst>
                  <a:outerShdw blurRad="38100" dist="38100" dir="2700000" algn="tl">
                    <a:srgbClr val="000000">
                      <a:alpha val="43137"/>
                    </a:srgbClr>
                  </a:outerShdw>
                </a:effectLst>
                <a:latin typeface="Arial" pitchFamily="34" charset="0"/>
                <a:cs typeface="Arial" pitchFamily="34" charset="0"/>
              </a:rPr>
              <a:t>Mobile Tides &amp; Currents</a:t>
            </a:r>
            <a:endParaRPr lang="en-US" sz="2400" b="1" dirty="0">
              <a:effectLst>
                <a:outerShdw blurRad="38100" dist="38100" dir="2700000" algn="tl">
                  <a:srgbClr val="000000">
                    <a:alpha val="43137"/>
                  </a:srgbClr>
                </a:outerShdw>
              </a:effectLst>
              <a:latin typeface="Arial" pitchFamily="34" charset="0"/>
              <a:cs typeface="Arial" pitchFamily="34" charset="0"/>
            </a:endParaRPr>
          </a:p>
        </p:txBody>
      </p:sp>
      <p:sp>
        <p:nvSpPr>
          <p:cNvPr id="3" name="TextBox 2"/>
          <p:cNvSpPr txBox="1"/>
          <p:nvPr/>
        </p:nvSpPr>
        <p:spPr>
          <a:xfrm>
            <a:off x="914400" y="4343400"/>
            <a:ext cx="7315200" cy="830997"/>
          </a:xfrm>
          <a:prstGeom prst="rect">
            <a:avLst/>
          </a:prstGeom>
          <a:noFill/>
        </p:spPr>
        <p:txBody>
          <a:bodyPr wrap="square" rtlCol="0">
            <a:spAutoFit/>
          </a:bodyPr>
          <a:lstStyle/>
          <a:p>
            <a:r>
              <a:rPr lang="en-US" sz="2400" b="1" dirty="0" smtClean="0">
                <a:effectLst>
                  <a:outerShdw blurRad="38100" dist="38100" dir="2700000" algn="tl">
                    <a:srgbClr val="000000">
                      <a:alpha val="43137"/>
                    </a:srgbClr>
                  </a:outerShdw>
                </a:effectLst>
                <a:latin typeface="Arial" pitchFamily="34" charset="0"/>
                <a:cs typeface="Arial" pitchFamily="34" charset="0"/>
              </a:rPr>
              <a:t>These tools have generated quite a bit of excitement among pilots</a:t>
            </a:r>
            <a:endParaRPr lang="en-US" sz="2400" b="1" dirty="0">
              <a:effectLst>
                <a:outerShdw blurRad="38100" dist="38100" dir="2700000" algn="tl">
                  <a:srgbClr val="000000">
                    <a:alpha val="43137"/>
                  </a:srgbClr>
                </a:outerShdw>
              </a:effectLst>
              <a:latin typeface="Arial" pitchFamily="34" charset="0"/>
              <a:cs typeface="Arial" pitchFamily="34" charset="0"/>
            </a:endParaRPr>
          </a:p>
        </p:txBody>
      </p:sp>
      <p:sp>
        <p:nvSpPr>
          <p:cNvPr id="4" name="TextBox 3"/>
          <p:cNvSpPr txBox="1"/>
          <p:nvPr/>
        </p:nvSpPr>
        <p:spPr>
          <a:xfrm>
            <a:off x="914400" y="5562600"/>
            <a:ext cx="7315200" cy="830997"/>
          </a:xfrm>
          <a:prstGeom prst="rect">
            <a:avLst/>
          </a:prstGeom>
          <a:noFill/>
        </p:spPr>
        <p:txBody>
          <a:bodyPr wrap="square" rtlCol="0">
            <a:spAutoFit/>
          </a:bodyPr>
          <a:lstStyle/>
          <a:p>
            <a:r>
              <a:rPr lang="en-US" sz="2400" b="1" dirty="0" smtClean="0">
                <a:effectLst>
                  <a:outerShdw blurRad="38100" dist="38100" dir="2700000" algn="tl">
                    <a:srgbClr val="000000">
                      <a:alpha val="43137"/>
                    </a:srgbClr>
                  </a:outerShdw>
                </a:effectLst>
                <a:latin typeface="Arial" pitchFamily="34" charset="0"/>
                <a:cs typeface="Arial" pitchFamily="34" charset="0"/>
              </a:rPr>
              <a:t>Here are some innovative ways we have found to use a few of them</a:t>
            </a:r>
            <a:endParaRPr lang="en-US" sz="2400" b="1" dirty="0">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3" presetClass="emph" presetSubtype="2" fill="hold" nodeType="withEffect">
                                  <p:stCondLst>
                                    <p:cond delay="0"/>
                                  </p:stCondLst>
                                  <p:childTnLst>
                                    <p:animClr clrSpc="rgb">
                                      <p:cBhvr override="childStyle">
                                        <p:cTn id="9" dur="1000" fill="hold"/>
                                        <p:tgtEl>
                                          <p:spTgt spid="2">
                                            <p:txEl>
                                              <p:pRg st="2" end="2"/>
                                            </p:txEl>
                                          </p:spTgt>
                                        </p:tgtEl>
                                        <p:attrNameLst>
                                          <p:attrName>style.color</p:attrName>
                                        </p:attrNameLst>
                                      </p:cBhvr>
                                      <p:to>
                                        <a:schemeClr val="hlink"/>
                                      </p:to>
                                    </p:animClr>
                                  </p:childTnLst>
                                </p:cTn>
                              </p:par>
                              <p:par>
                                <p:cTn id="10" presetID="3" presetClass="emph" presetSubtype="2" fill="hold" nodeType="withEffect">
                                  <p:stCondLst>
                                    <p:cond delay="0"/>
                                  </p:stCondLst>
                                  <p:childTnLst>
                                    <p:animClr clrSpc="rgb">
                                      <p:cBhvr override="childStyle">
                                        <p:cTn id="11" dur="1000" fill="hold"/>
                                        <p:tgtEl>
                                          <p:spTgt spid="2">
                                            <p:txEl>
                                              <p:pRg st="4" end="4"/>
                                            </p:txEl>
                                          </p:spTgt>
                                        </p:tgtEl>
                                        <p:attrNameLst>
                                          <p:attrName>style.color</p:attrName>
                                        </p:attrNameLst>
                                      </p:cBhvr>
                                      <p:to>
                                        <a:schemeClr val="hlink"/>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362200" y="357188"/>
            <a:ext cx="4724400" cy="862012"/>
          </a:xfrm>
        </p:spPr>
        <p:txBody>
          <a:bodyPr/>
          <a:lstStyle/>
          <a:p>
            <a:pPr algn="ctr" eaLnBrk="1" hangingPunct="1">
              <a:defRPr/>
            </a:pPr>
            <a:r>
              <a:rPr lang="en-US" sz="2800" b="1" dirty="0" smtClean="0">
                <a:solidFill>
                  <a:schemeClr val="tx1"/>
                </a:solidFill>
                <a:effectLst>
                  <a:outerShdw blurRad="38100" dist="38100" dir="2700000" algn="tl">
                    <a:srgbClr val="000000">
                      <a:alpha val="43137"/>
                    </a:srgbClr>
                  </a:outerShdw>
                </a:effectLst>
                <a:latin typeface="Arial" pitchFamily="34" charset="0"/>
                <a:cs typeface="Arial" pitchFamily="34" charset="0"/>
              </a:rPr>
              <a:t>The Columbia River Pilots</a:t>
            </a:r>
          </a:p>
        </p:txBody>
      </p:sp>
      <p:sp>
        <p:nvSpPr>
          <p:cNvPr id="777219" name="Rectangle 3"/>
          <p:cNvSpPr>
            <a:spLocks noGrp="1" noChangeArrowheads="1"/>
          </p:cNvSpPr>
          <p:nvPr>
            <p:ph type="body" idx="1"/>
          </p:nvPr>
        </p:nvSpPr>
        <p:spPr>
          <a:xfrm>
            <a:off x="735013" y="1438275"/>
            <a:ext cx="7662862" cy="4741863"/>
          </a:xfrm>
        </p:spPr>
        <p:txBody>
          <a:bodyPr/>
          <a:lstStyle/>
          <a:p>
            <a:pPr eaLnBrk="1" hangingPunct="1">
              <a:lnSpc>
                <a:spcPct val="90000"/>
              </a:lnSpc>
              <a:defRPr/>
            </a:pPr>
            <a:r>
              <a:rPr lang="en-US" sz="2400" b="1" dirty="0" smtClean="0">
                <a:latin typeface="Arial" pitchFamily="34" charset="0"/>
                <a:cs typeface="Arial" pitchFamily="34" charset="0"/>
              </a:rPr>
              <a:t>	</a:t>
            </a:r>
            <a:r>
              <a:rPr lang="en-US" sz="2400" dirty="0" smtClean="0">
                <a:latin typeface="Arial" pitchFamily="34" charset="0"/>
                <a:cs typeface="Arial" pitchFamily="34" charset="0"/>
              </a:rPr>
              <a:t>An association of 42 Professional Mariners licensed by the State and Federal governments to provide navigational and ship-handling expertise to Commercial Vessels calling in the Columbia River System</a:t>
            </a:r>
          </a:p>
          <a:p>
            <a:pPr eaLnBrk="1" hangingPunct="1">
              <a:lnSpc>
                <a:spcPct val="90000"/>
              </a:lnSpc>
              <a:defRPr/>
            </a:pPr>
            <a:endParaRPr lang="en-US" sz="1400" dirty="0" smtClean="0">
              <a:latin typeface="Arial" pitchFamily="34" charset="0"/>
              <a:cs typeface="Arial" pitchFamily="34" charset="0"/>
            </a:endParaRPr>
          </a:p>
          <a:p>
            <a:pPr marL="457200" indent="-457200" eaLnBrk="1" hangingPunct="1">
              <a:lnSpc>
                <a:spcPct val="90000"/>
              </a:lnSpc>
              <a:buClr>
                <a:srgbClr val="FFC000"/>
              </a:buClr>
              <a:defRPr/>
            </a:pPr>
            <a:r>
              <a:rPr lang="en-US" sz="2400" dirty="0" smtClean="0">
                <a:latin typeface="Arial" pitchFamily="34" charset="0"/>
                <a:cs typeface="Arial" pitchFamily="34" charset="0"/>
              </a:rPr>
              <a:t>	38 unlimited licensed pilots</a:t>
            </a:r>
            <a:r>
              <a:rPr lang="en-US" sz="2400" b="1" dirty="0" smtClean="0">
                <a:latin typeface="Arial" pitchFamily="34" charset="0"/>
                <a:cs typeface="Arial" pitchFamily="34" charset="0"/>
              </a:rPr>
              <a:t> </a:t>
            </a:r>
            <a:endParaRPr lang="en-US" sz="2000" dirty="0" smtClean="0">
              <a:effectLst>
                <a:outerShdw blurRad="38100" dist="38100" dir="2700000" algn="tl">
                  <a:srgbClr val="000000">
                    <a:alpha val="43137"/>
                  </a:srgbClr>
                </a:outerShdw>
              </a:effectLst>
              <a:latin typeface="Arial" pitchFamily="34" charset="0"/>
              <a:cs typeface="Arial" pitchFamily="34" charset="0"/>
            </a:endParaRPr>
          </a:p>
          <a:p>
            <a:pPr marL="1257300" lvl="2" indent="-457200" eaLnBrk="1" hangingPunct="1">
              <a:lnSpc>
                <a:spcPct val="90000"/>
              </a:lnSpc>
              <a:buClr>
                <a:srgbClr val="FFC000"/>
              </a:buClr>
              <a:buFont typeface="Arial" pitchFamily="34" charset="0"/>
              <a:buChar char="•"/>
              <a:defRPr/>
            </a:pPr>
            <a:r>
              <a:rPr lang="en-US" sz="2000" dirty="0" smtClean="0">
                <a:effectLst>
                  <a:outerShdw blurRad="38100" dist="38100" dir="2700000" algn="tl">
                    <a:srgbClr val="000000">
                      <a:alpha val="43137"/>
                    </a:srgbClr>
                  </a:outerShdw>
                </a:effectLst>
                <a:latin typeface="Arial" pitchFamily="34" charset="0"/>
                <a:cs typeface="Arial" pitchFamily="34" charset="0"/>
              </a:rPr>
              <a:t>6 pilots in various stages of training</a:t>
            </a:r>
          </a:p>
          <a:p>
            <a:pPr marL="1257300" lvl="2" indent="-457200" eaLnBrk="1" hangingPunct="1">
              <a:lnSpc>
                <a:spcPct val="90000"/>
              </a:lnSpc>
              <a:buClr>
                <a:srgbClr val="FFC000"/>
              </a:buClr>
              <a:buFont typeface="Arial" pitchFamily="34" charset="0"/>
              <a:buChar char="•"/>
              <a:defRPr/>
            </a:pPr>
            <a:r>
              <a:rPr lang="en-US" sz="2000" dirty="0" smtClean="0">
                <a:effectLst>
                  <a:outerShdw blurRad="38100" dist="38100" dir="2700000" algn="tl">
                    <a:srgbClr val="000000">
                      <a:alpha val="43137"/>
                    </a:srgbClr>
                  </a:outerShdw>
                </a:effectLst>
                <a:latin typeface="Arial" pitchFamily="34" charset="0"/>
                <a:cs typeface="Arial" pitchFamily="34" charset="0"/>
              </a:rPr>
              <a:t>1 Apprentice</a:t>
            </a:r>
          </a:p>
          <a:p>
            <a:pPr eaLnBrk="1" hangingPunct="1">
              <a:lnSpc>
                <a:spcPct val="90000"/>
              </a:lnSpc>
              <a:defRPr/>
            </a:pPr>
            <a:endParaRPr lang="en-US" sz="1400" b="1" dirty="0" smtClean="0">
              <a:latin typeface="Arial" pitchFamily="34" charset="0"/>
              <a:cs typeface="Arial" pitchFamily="34" charset="0"/>
            </a:endParaRPr>
          </a:p>
          <a:p>
            <a:pPr eaLnBrk="1" hangingPunct="1">
              <a:lnSpc>
                <a:spcPct val="90000"/>
              </a:lnSpc>
              <a:defRPr/>
            </a:pPr>
            <a:r>
              <a:rPr lang="en-US" sz="2400" b="1" dirty="0" smtClean="0">
                <a:latin typeface="Arial" pitchFamily="34" charset="0"/>
                <a:cs typeface="Arial" pitchFamily="34" charset="0"/>
              </a:rPr>
              <a:t>	</a:t>
            </a:r>
            <a:r>
              <a:rPr lang="en-US" sz="2400" dirty="0" smtClean="0">
                <a:latin typeface="Arial" pitchFamily="34" charset="0"/>
                <a:cs typeface="Arial" pitchFamily="34" charset="0"/>
              </a:rPr>
              <a:t>It is our responsibility to Protect the Public, Environment and Economy by insuring ships calling in the Columbia River System are navigated in a safe and efficient manner</a:t>
            </a:r>
          </a:p>
        </p:txBody>
      </p:sp>
    </p:spTree>
  </p:cSld>
  <p:clrMapOvr>
    <a:masterClrMapping/>
  </p:clrMapOvr>
  <p:transition spd="slow">
    <p:circl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1066800"/>
            <a:ext cx="7315200" cy="5016758"/>
          </a:xfrm>
          <a:prstGeom prst="rect">
            <a:avLst/>
          </a:prstGeom>
        </p:spPr>
        <p:txBody>
          <a:bodyPr wrap="square">
            <a:spAutoFit/>
          </a:bodyPr>
          <a:lstStyle/>
          <a:p>
            <a:pPr algn="ctr"/>
            <a:r>
              <a:rPr lang="en-US" sz="3200" b="1" u="sng" dirty="0" smtClean="0">
                <a:effectLst>
                  <a:outerShdw blurRad="38100" dist="38100" dir="2700000" algn="tl">
                    <a:srgbClr val="000000">
                      <a:alpha val="43137"/>
                    </a:srgbClr>
                  </a:outerShdw>
                </a:effectLst>
                <a:latin typeface="Arial" pitchFamily="34" charset="0"/>
                <a:cs typeface="Arial" pitchFamily="34" charset="0"/>
              </a:rPr>
              <a:t>Binary Messaging</a:t>
            </a:r>
          </a:p>
          <a:p>
            <a:endParaRPr lang="en-US" sz="2400" b="1" u="sng" dirty="0" smtClean="0">
              <a:effectLst>
                <a:outerShdw blurRad="38100" dist="38100" dir="2700000" algn="tl">
                  <a:srgbClr val="000000">
                    <a:alpha val="43137"/>
                  </a:srgbClr>
                </a:outerShdw>
              </a:effectLst>
              <a:latin typeface="Arial" pitchFamily="34" charset="0"/>
              <a:cs typeface="Arial" pitchFamily="34" charset="0"/>
            </a:endParaRPr>
          </a:p>
          <a:p>
            <a:r>
              <a:rPr lang="en-US" sz="2400" b="1" dirty="0" smtClean="0">
                <a:effectLst>
                  <a:outerShdw blurRad="38100" dist="38100" dir="2700000" algn="tl">
                    <a:srgbClr val="000000">
                      <a:alpha val="43137"/>
                    </a:srgbClr>
                  </a:outerShdw>
                </a:effectLst>
                <a:latin typeface="Arial" pitchFamily="34" charset="0"/>
                <a:cs typeface="Arial" pitchFamily="34" charset="0"/>
              </a:rPr>
              <a:t>Ms. Irene </a:t>
            </a:r>
            <a:r>
              <a:rPr lang="en-US" sz="2400" b="1" dirty="0" err="1" smtClean="0">
                <a:effectLst>
                  <a:outerShdw blurRad="38100" dist="38100" dir="2700000" algn="tl">
                    <a:srgbClr val="000000">
                      <a:alpha val="43137"/>
                    </a:srgbClr>
                  </a:outerShdw>
                </a:effectLst>
                <a:latin typeface="Arial" pitchFamily="34" charset="0"/>
                <a:cs typeface="Arial" pitchFamily="34" charset="0"/>
              </a:rPr>
              <a:t>Gonin</a:t>
            </a:r>
            <a:r>
              <a:rPr lang="en-US" sz="2400" b="1" dirty="0" smtClean="0">
                <a:effectLst>
                  <a:outerShdw blurRad="38100" dist="38100" dir="2700000" algn="tl">
                    <a:srgbClr val="000000">
                      <a:alpha val="43137"/>
                    </a:srgbClr>
                  </a:outerShdw>
                </a:effectLst>
                <a:latin typeface="Arial" pitchFamily="34" charset="0"/>
                <a:cs typeface="Arial" pitchFamily="34" charset="0"/>
              </a:rPr>
              <a:t>, of the Coast Guard R&amp;D Dept. Dr. Gregory Johnson, of </a:t>
            </a:r>
            <a:r>
              <a:rPr lang="en-US" sz="2400" b="1" dirty="0" err="1" smtClean="0">
                <a:effectLst>
                  <a:outerShdw blurRad="38100" dist="38100" dir="2700000" algn="tl">
                    <a:srgbClr val="000000">
                      <a:alpha val="43137"/>
                    </a:srgbClr>
                  </a:outerShdw>
                </a:effectLst>
                <a:latin typeface="Arial" pitchFamily="34" charset="0"/>
                <a:cs typeface="Arial" pitchFamily="34" charset="0"/>
              </a:rPr>
              <a:t>Alion</a:t>
            </a:r>
            <a:r>
              <a:rPr lang="en-US" sz="2400" b="1" dirty="0" smtClean="0">
                <a:effectLst>
                  <a:outerShdw blurRad="38100" dist="38100" dir="2700000" algn="tl">
                    <a:srgbClr val="000000">
                      <a:alpha val="43137"/>
                    </a:srgbClr>
                  </a:outerShdw>
                </a:effectLst>
                <a:latin typeface="Arial" pitchFamily="34" charset="0"/>
                <a:cs typeface="Arial" pitchFamily="34" charset="0"/>
              </a:rPr>
              <a:t> Sciences</a:t>
            </a:r>
          </a:p>
          <a:p>
            <a:endParaRPr lang="en-US" sz="2400" b="1" dirty="0" smtClean="0">
              <a:effectLst>
                <a:outerShdw blurRad="38100" dist="38100" dir="2700000" algn="tl">
                  <a:srgbClr val="000000">
                    <a:alpha val="43137"/>
                  </a:srgbClr>
                </a:outerShdw>
              </a:effectLst>
              <a:latin typeface="Arial" pitchFamily="34" charset="0"/>
              <a:cs typeface="Arial" pitchFamily="34" charset="0"/>
            </a:endParaRPr>
          </a:p>
          <a:p>
            <a:r>
              <a:rPr lang="en-US" sz="2400" b="1" dirty="0" smtClean="0">
                <a:effectLst>
                  <a:outerShdw blurRad="38100" dist="38100" dir="2700000" algn="tl">
                    <a:srgbClr val="000000">
                      <a:alpha val="43137"/>
                    </a:srgbClr>
                  </a:outerShdw>
                </a:effectLst>
                <a:latin typeface="Arial" pitchFamily="34" charset="0"/>
                <a:cs typeface="Arial" pitchFamily="34" charset="0"/>
              </a:rPr>
              <a:t>Exploring possibilities of using AIS signals with the PORTS to carry environmental messages directly to shipboard users, such as pilots</a:t>
            </a:r>
          </a:p>
          <a:p>
            <a:endParaRPr lang="en-US" sz="2400" b="1" dirty="0" smtClean="0">
              <a:effectLst>
                <a:outerShdw blurRad="38100" dist="38100" dir="2700000" algn="tl">
                  <a:srgbClr val="000000">
                    <a:alpha val="43137"/>
                  </a:srgbClr>
                </a:outerShdw>
              </a:effectLst>
              <a:latin typeface="Arial" pitchFamily="34" charset="0"/>
              <a:cs typeface="Arial" pitchFamily="34" charset="0"/>
            </a:endParaRPr>
          </a:p>
          <a:p>
            <a:r>
              <a:rPr lang="en-US" sz="2400" b="1" dirty="0" smtClean="0">
                <a:effectLst>
                  <a:outerShdw blurRad="38100" dist="38100" dir="2700000" algn="tl">
                    <a:srgbClr val="000000">
                      <a:alpha val="43137"/>
                    </a:srgbClr>
                  </a:outerShdw>
                </a:effectLst>
                <a:latin typeface="Arial" pitchFamily="34" charset="0"/>
                <a:cs typeface="Arial" pitchFamily="34" charset="0"/>
              </a:rPr>
              <a:t>Sensors placed at multiple locations along the river transmit local conditions</a:t>
            </a:r>
          </a:p>
          <a:p>
            <a:endParaRPr lang="en-US" sz="2400" b="1" dirty="0" smtClean="0">
              <a:effectLst>
                <a:outerShdw blurRad="38100" dist="38100" dir="2700000" algn="tl">
                  <a:srgbClr val="000000">
                    <a:alpha val="43137"/>
                  </a:srgbClr>
                </a:outerShdw>
              </a:effectLst>
              <a:latin typeface="Arial" pitchFamily="34" charset="0"/>
              <a:cs typeface="Arial" pitchFamily="34" charset="0"/>
            </a:endParaRPr>
          </a:p>
          <a:p>
            <a:r>
              <a:rPr lang="en-US" sz="2400" b="1" dirty="0" smtClean="0">
                <a:effectLst>
                  <a:outerShdw blurRad="38100" dist="38100" dir="2700000" algn="tl">
                    <a:srgbClr val="000000">
                      <a:alpha val="43137"/>
                    </a:srgbClr>
                  </a:outerShdw>
                </a:effectLst>
                <a:latin typeface="Arial" pitchFamily="34" charset="0"/>
                <a:cs typeface="Arial" pitchFamily="34" charset="0"/>
              </a:rPr>
              <a:t>Testing in Tampa, FL and on the Columbia River</a:t>
            </a:r>
          </a:p>
        </p:txBody>
      </p:sp>
    </p:spTree>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5537" name="Object 3"/>
          <p:cNvGraphicFramePr>
            <a:graphicFrameLocks noChangeAspect="1"/>
          </p:cNvGraphicFramePr>
          <p:nvPr/>
        </p:nvGraphicFramePr>
        <p:xfrm>
          <a:off x="94488" y="76200"/>
          <a:ext cx="8973312" cy="6096000"/>
        </p:xfrm>
        <a:graphic>
          <a:graphicData uri="http://schemas.openxmlformats.org/presentationml/2006/ole">
            <p:oleObj spid="_x0000_s101378" name="Photo Editor Photo" r:id="rId3" imgW="9752381" imgH="7314286" progId="">
              <p:embed/>
            </p:oleObj>
          </a:graphicData>
        </a:graphic>
      </p:graphicFrame>
      <p:sp>
        <p:nvSpPr>
          <p:cNvPr id="3" name="TextBox 2"/>
          <p:cNvSpPr txBox="1"/>
          <p:nvPr/>
        </p:nvSpPr>
        <p:spPr>
          <a:xfrm>
            <a:off x="838200" y="6248400"/>
            <a:ext cx="3200400" cy="461665"/>
          </a:xfrm>
          <a:prstGeom prst="rect">
            <a:avLst/>
          </a:prstGeom>
          <a:noFill/>
        </p:spPr>
        <p:txBody>
          <a:bodyPr wrap="square" rtlCol="0">
            <a:spAutoFit/>
          </a:bodyPr>
          <a:lstStyle/>
          <a:p>
            <a:r>
              <a:rPr lang="en-US" sz="2400" b="1" dirty="0" smtClean="0">
                <a:effectLst>
                  <a:outerShdw blurRad="38100" dist="38100" dir="2700000" algn="tl">
                    <a:srgbClr val="000000">
                      <a:alpha val="43137"/>
                    </a:srgbClr>
                  </a:outerShdw>
                </a:effectLst>
                <a:latin typeface="Arial" pitchFamily="34" charset="0"/>
                <a:cs typeface="Arial" pitchFamily="34" charset="0"/>
              </a:rPr>
              <a:t>Tampa Bay Test   </a:t>
            </a:r>
            <a:endParaRPr lang="en-US" sz="2400" b="1" dirty="0">
              <a:effectLst>
                <a:outerShdw blurRad="38100" dist="38100" dir="2700000" algn="tl">
                  <a:srgbClr val="000000">
                    <a:alpha val="43137"/>
                  </a:srgbClr>
                </a:outerShdw>
              </a:effectLst>
              <a:latin typeface="Arial" pitchFamily="34" charset="0"/>
              <a:cs typeface="Arial" pitchFamily="34" charset="0"/>
            </a:endParaRPr>
          </a:p>
        </p:txBody>
      </p:sp>
      <p:sp>
        <p:nvSpPr>
          <p:cNvPr id="4" name="TextBox 3"/>
          <p:cNvSpPr txBox="1"/>
          <p:nvPr/>
        </p:nvSpPr>
        <p:spPr>
          <a:xfrm>
            <a:off x="4800600" y="6400800"/>
            <a:ext cx="4038600" cy="276999"/>
          </a:xfrm>
          <a:prstGeom prst="rect">
            <a:avLst/>
          </a:prstGeom>
          <a:noFill/>
        </p:spPr>
        <p:txBody>
          <a:bodyPr wrap="square" rtlCol="0">
            <a:spAutoFit/>
          </a:bodyPr>
          <a:lstStyle/>
          <a:p>
            <a:r>
              <a:rPr lang="en-US" sz="1200" dirty="0" smtClean="0">
                <a:latin typeface="Arial" pitchFamily="34" charset="0"/>
                <a:cs typeface="Arial" pitchFamily="34" charset="0"/>
              </a:rPr>
              <a:t>Slide courtesy Capt. Jorge </a:t>
            </a:r>
            <a:r>
              <a:rPr lang="en-US" sz="1200" dirty="0" err="1" smtClean="0">
                <a:latin typeface="Arial" pitchFamily="34" charset="0"/>
                <a:cs typeface="Arial" pitchFamily="34" charset="0"/>
              </a:rPr>
              <a:t>Viso</a:t>
            </a:r>
            <a:r>
              <a:rPr lang="en-US" sz="1200" dirty="0" smtClean="0">
                <a:latin typeface="Arial" pitchFamily="34" charset="0"/>
                <a:cs typeface="Arial" pitchFamily="34" charset="0"/>
              </a:rPr>
              <a:t> &amp;  Dr. Lee Alexander </a:t>
            </a:r>
            <a:endParaRPr lang="en-US" sz="1200" dirty="0">
              <a:latin typeface="Arial" pitchFamily="34" charset="0"/>
              <a:cs typeface="Arial" pitchFamily="34" charset="0"/>
            </a:endParaRPr>
          </a:p>
        </p:txBody>
      </p:sp>
    </p:spTree>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p:cNvPicPr>
            <a:picLocks noChangeAspect="1" noChangeArrowheads="1"/>
          </p:cNvPicPr>
          <p:nvPr/>
        </p:nvPicPr>
        <p:blipFill>
          <a:blip r:embed="rId2" cstate="email"/>
          <a:srcRect/>
          <a:stretch>
            <a:fillRect/>
          </a:stretch>
        </p:blipFill>
        <p:spPr bwMode="auto">
          <a:xfrm>
            <a:off x="0" y="0"/>
            <a:ext cx="9144000" cy="5715000"/>
          </a:xfrm>
          <a:prstGeom prst="rect">
            <a:avLst/>
          </a:prstGeom>
          <a:noFill/>
          <a:ln w="9525">
            <a:noFill/>
            <a:miter lim="800000"/>
            <a:headEnd/>
            <a:tailEnd/>
          </a:ln>
        </p:spPr>
      </p:pic>
      <p:sp>
        <p:nvSpPr>
          <p:cNvPr id="3" name="TextBox 2"/>
          <p:cNvSpPr txBox="1"/>
          <p:nvPr/>
        </p:nvSpPr>
        <p:spPr>
          <a:xfrm>
            <a:off x="2209800" y="6019800"/>
            <a:ext cx="4876800" cy="461665"/>
          </a:xfrm>
          <a:prstGeom prst="rect">
            <a:avLst/>
          </a:prstGeom>
          <a:noFill/>
        </p:spPr>
        <p:txBody>
          <a:bodyPr wrap="square" rtlCol="0">
            <a:spAutoFit/>
          </a:bodyPr>
          <a:lstStyle/>
          <a:p>
            <a:r>
              <a:rPr lang="en-US" sz="2400" b="1" dirty="0" smtClean="0">
                <a:effectLst>
                  <a:outerShdw blurRad="38100" dist="38100" dir="2700000" algn="tl">
                    <a:srgbClr val="000000">
                      <a:alpha val="43137"/>
                    </a:srgbClr>
                  </a:outerShdw>
                </a:effectLst>
                <a:latin typeface="Arial" pitchFamily="34" charset="0"/>
                <a:cs typeface="Arial" pitchFamily="34" charset="0"/>
              </a:rPr>
              <a:t>The Columbia River Display</a:t>
            </a:r>
            <a:endParaRPr lang="en-US" sz="2400" b="1" dirty="0">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p:cNvPicPr>
            <a:picLocks noChangeAspect="1" noChangeArrowheads="1"/>
          </p:cNvPicPr>
          <p:nvPr/>
        </p:nvPicPr>
        <p:blipFill>
          <a:blip r:embed="rId2" cstate="email"/>
          <a:srcRect/>
          <a:stretch>
            <a:fillRect/>
          </a:stretch>
        </p:blipFill>
        <p:spPr bwMode="auto">
          <a:xfrm>
            <a:off x="0" y="0"/>
            <a:ext cx="9144000" cy="5715000"/>
          </a:xfrm>
          <a:prstGeom prst="rect">
            <a:avLst/>
          </a:prstGeom>
          <a:noFill/>
          <a:ln w="9525">
            <a:noFill/>
            <a:miter lim="800000"/>
            <a:headEnd/>
            <a:tailEnd/>
          </a:ln>
        </p:spPr>
      </p:pic>
      <p:sp>
        <p:nvSpPr>
          <p:cNvPr id="4" name="TextBox 3"/>
          <p:cNvSpPr txBox="1"/>
          <p:nvPr/>
        </p:nvSpPr>
        <p:spPr>
          <a:xfrm>
            <a:off x="533400" y="5766137"/>
            <a:ext cx="8305800" cy="1015663"/>
          </a:xfrm>
          <a:prstGeom prst="rect">
            <a:avLst/>
          </a:prstGeom>
          <a:noFill/>
        </p:spPr>
        <p:txBody>
          <a:bodyPr wrap="square" rtlCol="0">
            <a:spAutoFit/>
          </a:bodyPr>
          <a:lstStyle/>
          <a:p>
            <a:r>
              <a:rPr lang="en-US" sz="2000" b="1" dirty="0" smtClean="0">
                <a:effectLst>
                  <a:outerShdw blurRad="38100" dist="38100" dir="2700000" algn="tl">
                    <a:srgbClr val="000000">
                      <a:alpha val="43137"/>
                    </a:srgbClr>
                  </a:outerShdw>
                </a:effectLst>
                <a:latin typeface="Arial" pitchFamily="34" charset="0"/>
                <a:cs typeface="Arial" pitchFamily="34" charset="0"/>
              </a:rPr>
              <a:t>Because the binary messages are carried by the AIS signal  we can access the data generated by each sensor at any location along the route and display it graphically on our laptops.</a:t>
            </a:r>
            <a:endParaRPr lang="en-US" sz="2000" b="1" dirty="0">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p:cNvPicPr>
            <a:picLocks noChangeAspect="1" noChangeArrowheads="1"/>
          </p:cNvPicPr>
          <p:nvPr/>
        </p:nvPicPr>
        <p:blipFill>
          <a:blip r:embed="rId2" cstate="email"/>
          <a:srcRect/>
          <a:stretch>
            <a:fillRect/>
          </a:stretch>
        </p:blipFill>
        <p:spPr bwMode="auto">
          <a:xfrm>
            <a:off x="0" y="0"/>
            <a:ext cx="9144000" cy="5715000"/>
          </a:xfrm>
          <a:prstGeom prst="rect">
            <a:avLst/>
          </a:prstGeom>
          <a:noFill/>
          <a:ln w="9525">
            <a:noFill/>
            <a:miter lim="800000"/>
            <a:headEnd/>
            <a:tailEnd/>
          </a:ln>
        </p:spPr>
      </p:pic>
      <p:sp>
        <p:nvSpPr>
          <p:cNvPr id="4" name="TextBox 3"/>
          <p:cNvSpPr txBox="1"/>
          <p:nvPr/>
        </p:nvSpPr>
        <p:spPr>
          <a:xfrm>
            <a:off x="914400" y="6019800"/>
            <a:ext cx="7315200" cy="400110"/>
          </a:xfrm>
          <a:prstGeom prst="rect">
            <a:avLst/>
          </a:prstGeom>
          <a:noFill/>
        </p:spPr>
        <p:txBody>
          <a:bodyPr wrap="square" rtlCol="0">
            <a:spAutoFit/>
          </a:bodyPr>
          <a:lstStyle/>
          <a:p>
            <a:r>
              <a:rPr lang="en-US" sz="2000" b="1" dirty="0" smtClean="0">
                <a:effectLst>
                  <a:outerShdw blurRad="38100" dist="38100" dir="2700000" algn="tl">
                    <a:srgbClr val="000000">
                      <a:alpha val="43137"/>
                    </a:srgbClr>
                  </a:outerShdw>
                </a:effectLst>
                <a:latin typeface="Arial" pitchFamily="34" charset="0"/>
                <a:cs typeface="Arial" pitchFamily="34" charset="0"/>
              </a:rPr>
              <a:t>This gives us real time info at our current locations.</a:t>
            </a:r>
          </a:p>
        </p:txBody>
      </p:sp>
    </p:spTree>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1"/>
          <p:cNvPicPr>
            <a:picLocks noChangeAspect="1" noChangeArrowheads="1"/>
          </p:cNvPicPr>
          <p:nvPr/>
        </p:nvPicPr>
        <p:blipFill>
          <a:blip r:embed="rId2" cstate="email"/>
          <a:srcRect/>
          <a:stretch>
            <a:fillRect/>
          </a:stretch>
        </p:blipFill>
        <p:spPr bwMode="auto">
          <a:xfrm>
            <a:off x="0" y="0"/>
            <a:ext cx="9144000" cy="5715000"/>
          </a:xfrm>
          <a:prstGeom prst="rect">
            <a:avLst/>
          </a:prstGeom>
          <a:noFill/>
          <a:ln w="9525">
            <a:noFill/>
            <a:miter lim="800000"/>
            <a:headEnd/>
            <a:tailEnd/>
          </a:ln>
        </p:spPr>
      </p:pic>
      <p:sp>
        <p:nvSpPr>
          <p:cNvPr id="3" name="TextBox 2"/>
          <p:cNvSpPr txBox="1"/>
          <p:nvPr/>
        </p:nvSpPr>
        <p:spPr>
          <a:xfrm>
            <a:off x="381000" y="5943600"/>
            <a:ext cx="8305800" cy="400110"/>
          </a:xfrm>
          <a:prstGeom prst="rect">
            <a:avLst/>
          </a:prstGeom>
          <a:noFill/>
        </p:spPr>
        <p:txBody>
          <a:bodyPr wrap="square" rtlCol="0">
            <a:spAutoFit/>
          </a:bodyPr>
          <a:lstStyle/>
          <a:p>
            <a:pPr algn="ctr"/>
            <a:r>
              <a:rPr lang="en-US" sz="2000" b="1" dirty="0" smtClean="0">
                <a:effectLst>
                  <a:outerShdw blurRad="38100" dist="38100" dir="2700000" algn="tl">
                    <a:srgbClr val="000000">
                      <a:alpha val="43137"/>
                    </a:srgbClr>
                  </a:outerShdw>
                </a:effectLst>
                <a:latin typeface="Arial" pitchFamily="34" charset="0"/>
                <a:cs typeface="Arial" pitchFamily="34" charset="0"/>
              </a:rPr>
              <a:t>A variety of display options allow access to individual stations…</a:t>
            </a:r>
            <a:endParaRPr lang="en-US" sz="2000" b="1" dirty="0">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p:cNvPicPr>
            <a:picLocks noChangeAspect="1" noChangeArrowheads="1"/>
          </p:cNvPicPr>
          <p:nvPr/>
        </p:nvPicPr>
        <p:blipFill>
          <a:blip r:embed="rId2" cstate="email"/>
          <a:srcRect/>
          <a:stretch>
            <a:fillRect/>
          </a:stretch>
        </p:blipFill>
        <p:spPr bwMode="auto">
          <a:xfrm>
            <a:off x="0" y="0"/>
            <a:ext cx="9144000" cy="5715000"/>
          </a:xfrm>
          <a:prstGeom prst="rect">
            <a:avLst/>
          </a:prstGeom>
          <a:noFill/>
          <a:ln w="9525">
            <a:noFill/>
            <a:miter lim="800000"/>
            <a:headEnd/>
            <a:tailEnd/>
          </a:ln>
        </p:spPr>
      </p:pic>
      <p:sp>
        <p:nvSpPr>
          <p:cNvPr id="3" name="TextBox 2"/>
          <p:cNvSpPr txBox="1"/>
          <p:nvPr/>
        </p:nvSpPr>
        <p:spPr>
          <a:xfrm>
            <a:off x="914400" y="6019800"/>
            <a:ext cx="7315200" cy="400110"/>
          </a:xfrm>
          <a:prstGeom prst="rect">
            <a:avLst/>
          </a:prstGeom>
          <a:noFill/>
        </p:spPr>
        <p:txBody>
          <a:bodyPr wrap="square" rtlCol="0">
            <a:spAutoFit/>
          </a:bodyPr>
          <a:lstStyle/>
          <a:p>
            <a:pPr algn="ctr"/>
            <a:r>
              <a:rPr lang="en-US" sz="2000" b="1" dirty="0" smtClean="0">
                <a:effectLst>
                  <a:outerShdw blurRad="38100" dist="38100" dir="2700000" algn="tl">
                    <a:srgbClr val="000000">
                      <a:alpha val="43137"/>
                    </a:srgbClr>
                  </a:outerShdw>
                </a:effectLst>
                <a:latin typeface="Arial" pitchFamily="34" charset="0"/>
                <a:cs typeface="Arial" pitchFamily="34" charset="0"/>
              </a:rPr>
              <a:t>…or each station selectively</a:t>
            </a:r>
            <a:endParaRPr lang="en-US" sz="2000" b="1" dirty="0">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1"/>
          <p:cNvPicPr>
            <a:picLocks noChangeAspect="1" noChangeArrowheads="1"/>
          </p:cNvPicPr>
          <p:nvPr/>
        </p:nvPicPr>
        <p:blipFill>
          <a:blip r:embed="rId2" cstate="email"/>
          <a:srcRect/>
          <a:stretch>
            <a:fillRect/>
          </a:stretch>
        </p:blipFill>
        <p:spPr bwMode="auto">
          <a:xfrm>
            <a:off x="0" y="0"/>
            <a:ext cx="9144000" cy="5715000"/>
          </a:xfrm>
          <a:prstGeom prst="rect">
            <a:avLst/>
          </a:prstGeom>
          <a:noFill/>
          <a:ln w="9525">
            <a:noFill/>
            <a:miter lim="800000"/>
            <a:headEnd/>
            <a:tailEnd/>
          </a:ln>
        </p:spPr>
      </p:pic>
      <p:sp>
        <p:nvSpPr>
          <p:cNvPr id="3" name="TextBox 2"/>
          <p:cNvSpPr txBox="1"/>
          <p:nvPr/>
        </p:nvSpPr>
        <p:spPr>
          <a:xfrm>
            <a:off x="838200" y="5943600"/>
            <a:ext cx="7391400" cy="707886"/>
          </a:xfrm>
          <a:prstGeom prst="rect">
            <a:avLst/>
          </a:prstGeom>
          <a:noFill/>
        </p:spPr>
        <p:txBody>
          <a:bodyPr wrap="square" rtlCol="0">
            <a:spAutoFit/>
          </a:bodyPr>
          <a:lstStyle/>
          <a:p>
            <a:r>
              <a:rPr lang="en-US" sz="2000" b="1" dirty="0" smtClean="0">
                <a:effectLst>
                  <a:outerShdw blurRad="38100" dist="38100" dir="2700000" algn="tl">
                    <a:srgbClr val="000000">
                      <a:alpha val="43137"/>
                    </a:srgbClr>
                  </a:outerShdw>
                </a:effectLst>
                <a:latin typeface="Arial" pitchFamily="34" charset="0"/>
                <a:cs typeface="Arial" pitchFamily="34" charset="0"/>
              </a:rPr>
              <a:t>This arrangement allows the user to have a larger screen area  displayed</a:t>
            </a:r>
            <a:endParaRPr lang="en-US" sz="2000" b="1" dirty="0">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Air Gap capture 3"/>
          <p:cNvPicPr>
            <a:picLocks noChangeAspect="1" noChangeArrowheads="1"/>
          </p:cNvPicPr>
          <p:nvPr/>
        </p:nvPicPr>
        <p:blipFill>
          <a:blip r:embed="rId2" cstate="email"/>
          <a:srcRect/>
          <a:stretch>
            <a:fillRect/>
          </a:stretch>
        </p:blipFill>
        <p:spPr bwMode="auto">
          <a:xfrm>
            <a:off x="0" y="0"/>
            <a:ext cx="9229792" cy="5867400"/>
          </a:xfrm>
          <a:prstGeom prst="rect">
            <a:avLst/>
          </a:prstGeom>
          <a:noFill/>
          <a:ln w="9525">
            <a:noFill/>
            <a:miter lim="800000"/>
            <a:headEnd/>
            <a:tailEnd/>
          </a:ln>
        </p:spPr>
      </p:pic>
      <p:sp>
        <p:nvSpPr>
          <p:cNvPr id="3" name="TextBox 2"/>
          <p:cNvSpPr txBox="1"/>
          <p:nvPr/>
        </p:nvSpPr>
        <p:spPr>
          <a:xfrm>
            <a:off x="838200" y="5943600"/>
            <a:ext cx="7543800" cy="707886"/>
          </a:xfrm>
          <a:prstGeom prst="rect">
            <a:avLst/>
          </a:prstGeom>
          <a:noFill/>
        </p:spPr>
        <p:txBody>
          <a:bodyPr wrap="square" rtlCol="0">
            <a:spAutoFit/>
          </a:bodyPr>
          <a:lstStyle/>
          <a:p>
            <a:r>
              <a:rPr lang="en-US" sz="2000" b="1" dirty="0" smtClean="0">
                <a:effectLst>
                  <a:outerShdw blurRad="38100" dist="38100" dir="2700000" algn="tl">
                    <a:srgbClr val="000000">
                      <a:alpha val="43137"/>
                    </a:srgbClr>
                  </a:outerShdw>
                </a:effectLst>
                <a:latin typeface="Arial" pitchFamily="34" charset="0"/>
                <a:cs typeface="Arial" pitchFamily="34" charset="0"/>
              </a:rPr>
              <a:t>Using this same technology other info such as air gaps on bridges can be delivered directly to working pilots</a:t>
            </a:r>
            <a:endParaRPr lang="en-US" sz="2000" b="1" dirty="0">
              <a:effectLst>
                <a:outerShdw blurRad="38100" dist="38100" dir="2700000" algn="tl">
                  <a:srgbClr val="000000">
                    <a:alpha val="43137"/>
                  </a:srgbClr>
                </a:outerShdw>
              </a:effectLst>
              <a:latin typeface="Arial" pitchFamily="34" charset="0"/>
              <a:cs typeface="Arial" pitchFamily="34" charset="0"/>
            </a:endParaRPr>
          </a:p>
        </p:txBody>
      </p:sp>
      <p:sp>
        <p:nvSpPr>
          <p:cNvPr id="4" name="TextBox 3"/>
          <p:cNvSpPr txBox="1"/>
          <p:nvPr/>
        </p:nvSpPr>
        <p:spPr>
          <a:xfrm>
            <a:off x="6324600" y="5410200"/>
            <a:ext cx="3276600" cy="307777"/>
          </a:xfrm>
          <a:prstGeom prst="rect">
            <a:avLst/>
          </a:prstGeom>
          <a:noFill/>
        </p:spPr>
        <p:txBody>
          <a:bodyPr wrap="square" rtlCol="0">
            <a:spAutoFit/>
          </a:bodyPr>
          <a:lstStyle/>
          <a:p>
            <a:r>
              <a:rPr lang="en-US" sz="1400" b="1" dirty="0" smtClean="0">
                <a:solidFill>
                  <a:schemeClr val="bg1"/>
                </a:solidFill>
                <a:latin typeface="Arial" pitchFamily="34" charset="0"/>
                <a:cs typeface="Arial" pitchFamily="34" charset="0"/>
              </a:rPr>
              <a:t>Courtesy Dr. Lee Alexander</a:t>
            </a:r>
            <a:endParaRPr lang="en-US" sz="1400" b="1" dirty="0">
              <a:solidFill>
                <a:schemeClr val="bg1"/>
              </a:solidFill>
              <a:latin typeface="Arial" pitchFamily="34" charset="0"/>
              <a:cs typeface="Arial" pitchFamily="34" charset="0"/>
            </a:endParaRPr>
          </a:p>
        </p:txBody>
      </p:sp>
    </p:spTree>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email"/>
          <a:srcRect/>
          <a:stretch>
            <a:fillRect/>
          </a:stretch>
        </p:blipFill>
        <p:spPr bwMode="auto">
          <a:xfrm>
            <a:off x="0" y="-1"/>
            <a:ext cx="9144000" cy="5560805"/>
          </a:xfrm>
          <a:prstGeom prst="rect">
            <a:avLst/>
          </a:prstGeom>
          <a:noFill/>
          <a:ln w="9525">
            <a:noFill/>
            <a:miter lim="800000"/>
            <a:headEnd/>
            <a:tailEnd/>
          </a:ln>
        </p:spPr>
      </p:pic>
      <p:sp>
        <p:nvSpPr>
          <p:cNvPr id="3" name="TextBox 2"/>
          <p:cNvSpPr txBox="1"/>
          <p:nvPr/>
        </p:nvSpPr>
        <p:spPr>
          <a:xfrm>
            <a:off x="1295400" y="5867400"/>
            <a:ext cx="6553200" cy="400110"/>
          </a:xfrm>
          <a:prstGeom prst="rect">
            <a:avLst/>
          </a:prstGeom>
          <a:noFill/>
        </p:spPr>
        <p:txBody>
          <a:bodyPr wrap="square" rtlCol="0">
            <a:spAutoFit/>
          </a:bodyPr>
          <a:lstStyle/>
          <a:p>
            <a:r>
              <a:rPr lang="en-US" sz="2000" b="1" dirty="0" smtClean="0">
                <a:effectLst>
                  <a:outerShdw blurRad="38100" dist="38100" dir="2700000" algn="tl">
                    <a:srgbClr val="000000">
                      <a:alpha val="43137"/>
                    </a:srgbClr>
                  </a:outerShdw>
                </a:effectLst>
                <a:latin typeface="Arial" pitchFamily="34" charset="0"/>
                <a:cs typeface="Arial" pitchFamily="34" charset="0"/>
              </a:rPr>
              <a:t>Another  representation of bridge height variations</a:t>
            </a:r>
            <a:endParaRPr lang="en-US" sz="2000" b="1" dirty="0">
              <a:effectLst>
                <a:outerShdw blurRad="38100" dist="38100" dir="2700000" algn="tl">
                  <a:srgbClr val="000000">
                    <a:alpha val="43137"/>
                  </a:srgbClr>
                </a:outerShdw>
              </a:effectLst>
              <a:latin typeface="Arial" pitchFamily="34" charset="0"/>
              <a:cs typeface="Arial" pitchFamily="34" charset="0"/>
            </a:endParaRPr>
          </a:p>
        </p:txBody>
      </p:sp>
      <p:sp>
        <p:nvSpPr>
          <p:cNvPr id="4" name="TextBox 3"/>
          <p:cNvSpPr txBox="1"/>
          <p:nvPr/>
        </p:nvSpPr>
        <p:spPr>
          <a:xfrm>
            <a:off x="6629400" y="6581001"/>
            <a:ext cx="2819400" cy="276999"/>
          </a:xfrm>
          <a:prstGeom prst="rect">
            <a:avLst/>
          </a:prstGeom>
          <a:noFill/>
        </p:spPr>
        <p:txBody>
          <a:bodyPr wrap="square" rtlCol="0">
            <a:spAutoFit/>
          </a:bodyPr>
          <a:lstStyle/>
          <a:p>
            <a:r>
              <a:rPr lang="en-US" sz="1200" dirty="0" smtClean="0">
                <a:latin typeface="Arial" pitchFamily="34" charset="0"/>
                <a:cs typeface="Arial" pitchFamily="34" charset="0"/>
              </a:rPr>
              <a:t>Courtesy Dr. Lee Alexander</a:t>
            </a:r>
            <a:endParaRPr lang="en-US" sz="1200" dirty="0">
              <a:latin typeface="Arial" pitchFamily="34" charset="0"/>
              <a:cs typeface="Arial" pitchFamily="34" charset="0"/>
            </a:endParaRPr>
          </a:p>
        </p:txBody>
      </p:sp>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3"/>
          <p:cNvSpPr txBox="1">
            <a:spLocks noChangeArrowheads="1"/>
          </p:cNvSpPr>
          <p:nvPr/>
        </p:nvSpPr>
        <p:spPr bwMode="auto">
          <a:xfrm>
            <a:off x="2590800" y="3213100"/>
            <a:ext cx="4356100" cy="1739900"/>
          </a:xfrm>
          <a:prstGeom prst="rect">
            <a:avLst/>
          </a:prstGeom>
          <a:noFill/>
          <a:ln w="9525">
            <a:noFill/>
            <a:miter lim="800000"/>
            <a:headEnd/>
            <a:tailEnd/>
          </a:ln>
        </p:spPr>
        <p:txBody>
          <a:bodyPr>
            <a:spAutoFit/>
          </a:bodyPr>
          <a:lstStyle/>
          <a:p>
            <a:pPr algn="ctr"/>
            <a:r>
              <a:rPr lang="en-US">
                <a:solidFill>
                  <a:schemeClr val="bg1"/>
                </a:solidFill>
              </a:rPr>
              <a:t>The Columbia River Pilotage Ground</a:t>
            </a:r>
          </a:p>
          <a:p>
            <a:pPr algn="ctr"/>
            <a:r>
              <a:rPr lang="en-US">
                <a:solidFill>
                  <a:schemeClr val="bg1"/>
                </a:solidFill>
              </a:rPr>
              <a:t>Astoria to Portland – 85 miles</a:t>
            </a:r>
          </a:p>
          <a:p>
            <a:pPr algn="ctr"/>
            <a:r>
              <a:rPr lang="en-US">
                <a:solidFill>
                  <a:schemeClr val="bg1"/>
                </a:solidFill>
              </a:rPr>
              <a:t>Up the Columbia to Hanford</a:t>
            </a:r>
          </a:p>
          <a:p>
            <a:pPr algn="ctr"/>
            <a:r>
              <a:rPr lang="en-US">
                <a:solidFill>
                  <a:schemeClr val="bg1"/>
                </a:solidFill>
              </a:rPr>
              <a:t>Up the Snake to Lewiston – 425 miles</a:t>
            </a:r>
          </a:p>
          <a:p>
            <a:pPr algn="ctr"/>
            <a:r>
              <a:rPr lang="en-US">
                <a:solidFill>
                  <a:schemeClr val="bg1"/>
                </a:solidFill>
              </a:rPr>
              <a:t>Channel width – 600 feet</a:t>
            </a:r>
          </a:p>
          <a:p>
            <a:pPr algn="ctr"/>
            <a:r>
              <a:rPr lang="en-US">
                <a:solidFill>
                  <a:schemeClr val="bg1"/>
                </a:solidFill>
              </a:rPr>
              <a:t>Channel depth – 40 feet</a:t>
            </a:r>
          </a:p>
        </p:txBody>
      </p:sp>
      <p:pic>
        <p:nvPicPr>
          <p:cNvPr id="38916" name="Picture 5" descr="Nvgt_Home1"/>
          <p:cNvPicPr>
            <a:picLocks noGrp="1" noChangeAspect="1" noChangeArrowheads="1"/>
          </p:cNvPicPr>
          <p:nvPr>
            <p:ph idx="1"/>
          </p:nvPr>
        </p:nvPicPr>
        <p:blipFill>
          <a:blip r:embed="rId3" cstate="email"/>
          <a:srcRect/>
          <a:stretch>
            <a:fillRect/>
          </a:stretch>
        </p:blipFill>
        <p:spPr bwMode="auto">
          <a:xfrm>
            <a:off x="869950" y="1189038"/>
            <a:ext cx="7427913" cy="5397500"/>
          </a:xfrm>
          <a:noFill/>
          <a:ln>
            <a:miter lim="800000"/>
            <a:headEnd/>
            <a:tailEnd/>
          </a:ln>
        </p:spPr>
      </p:pic>
      <p:sp>
        <p:nvSpPr>
          <p:cNvPr id="6" name="Rectangle 2"/>
          <p:cNvSpPr>
            <a:spLocks noGrp="1" noChangeArrowheads="1"/>
          </p:cNvSpPr>
          <p:nvPr>
            <p:ph type="title"/>
          </p:nvPr>
        </p:nvSpPr>
        <p:spPr>
          <a:xfrm>
            <a:off x="2359152" y="338138"/>
            <a:ext cx="4727448" cy="862012"/>
          </a:xfrm>
        </p:spPr>
        <p:txBody>
          <a:bodyPr/>
          <a:lstStyle/>
          <a:p>
            <a:pPr algn="ctr" eaLnBrk="1" hangingPunct="1">
              <a:defRPr/>
            </a:pPr>
            <a:r>
              <a:rPr lang="en-US" sz="2800" b="1" dirty="0" smtClean="0">
                <a:solidFill>
                  <a:schemeClr val="tx1"/>
                </a:solidFill>
                <a:effectLst>
                  <a:outerShdw blurRad="38100" dist="38100" dir="2700000" algn="tl">
                    <a:srgbClr val="000000">
                      <a:alpha val="43137"/>
                    </a:srgbClr>
                  </a:outerShdw>
                </a:effectLst>
                <a:latin typeface="Arial" pitchFamily="34" charset="0"/>
                <a:cs typeface="Arial" pitchFamily="34" charset="0"/>
              </a:rPr>
              <a:t>Our Route</a:t>
            </a:r>
          </a:p>
        </p:txBody>
      </p:sp>
    </p:spTree>
  </p:cSld>
  <p:clrMapOvr>
    <a:masterClrMapping/>
  </p:clrMapOvr>
  <p:transition spd="slow">
    <p:zoom dir="in"/>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3" name="Picture 1"/>
          <p:cNvPicPr>
            <a:picLocks noChangeAspect="1" noChangeArrowheads="1"/>
          </p:cNvPicPr>
          <p:nvPr/>
        </p:nvPicPr>
        <p:blipFill>
          <a:blip r:embed="rId2" cstate="email"/>
          <a:srcRect/>
          <a:stretch>
            <a:fillRect/>
          </a:stretch>
        </p:blipFill>
        <p:spPr bwMode="auto">
          <a:xfrm>
            <a:off x="1600200" y="914400"/>
            <a:ext cx="6858000" cy="5715000"/>
          </a:xfrm>
          <a:prstGeom prst="rect">
            <a:avLst/>
          </a:prstGeom>
          <a:noFill/>
          <a:ln w="9525">
            <a:noFill/>
            <a:miter lim="800000"/>
            <a:headEnd/>
            <a:tailEnd/>
          </a:ln>
        </p:spPr>
      </p:pic>
      <p:sp>
        <p:nvSpPr>
          <p:cNvPr id="3" name="TextBox 2"/>
          <p:cNvSpPr txBox="1"/>
          <p:nvPr/>
        </p:nvSpPr>
        <p:spPr>
          <a:xfrm>
            <a:off x="3886200" y="4114800"/>
            <a:ext cx="4114800" cy="707886"/>
          </a:xfrm>
          <a:prstGeom prst="rect">
            <a:avLst/>
          </a:prstGeom>
          <a:noFill/>
        </p:spPr>
        <p:txBody>
          <a:bodyPr wrap="square" rtlCol="0">
            <a:spAutoFit/>
          </a:bodyPr>
          <a:lstStyle/>
          <a:p>
            <a:r>
              <a:rPr lang="en-US" sz="20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Currently the most popular new service among  river pilots!</a:t>
            </a:r>
            <a:endParaRPr lang="en-US" sz="20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TextBox 3"/>
          <p:cNvSpPr txBox="1"/>
          <p:nvPr/>
        </p:nvSpPr>
        <p:spPr>
          <a:xfrm>
            <a:off x="1828800" y="152400"/>
            <a:ext cx="6400800" cy="646331"/>
          </a:xfrm>
          <a:prstGeom prst="rect">
            <a:avLst/>
          </a:prstGeom>
          <a:noFill/>
        </p:spPr>
        <p:txBody>
          <a:bodyPr wrap="square" rtlCol="0">
            <a:spAutoFit/>
          </a:bodyPr>
          <a:lstStyle/>
          <a:p>
            <a:pPr algn="ctr"/>
            <a:r>
              <a:rPr lang="en-US" sz="3600" b="1" dirty="0" smtClean="0">
                <a:effectLst>
                  <a:outerShdw blurRad="38100" dist="38100" dir="2700000" algn="tl">
                    <a:srgbClr val="000000">
                      <a:alpha val="43137"/>
                    </a:srgbClr>
                  </a:outerShdw>
                </a:effectLst>
                <a:latin typeface="Arial" pitchFamily="34" charset="0"/>
                <a:cs typeface="Arial" pitchFamily="34" charset="0"/>
              </a:rPr>
              <a:t>Mobile Tides and Currents</a:t>
            </a:r>
            <a:endParaRPr lang="en-US" sz="3600" b="1" dirty="0">
              <a:effectLst>
                <a:outerShdw blurRad="38100" dist="38100" dir="2700000" algn="tl">
                  <a:srgbClr val="000000">
                    <a:alpha val="43137"/>
                  </a:srgbClr>
                </a:outerShdw>
              </a:effectLst>
              <a:latin typeface="Arial" pitchFamily="34" charset="0"/>
              <a:cs typeface="Arial" pitchFamily="34" charset="0"/>
            </a:endParaRPr>
          </a:p>
        </p:txBody>
      </p:sp>
      <p:sp>
        <p:nvSpPr>
          <p:cNvPr id="5" name="TextBox 4"/>
          <p:cNvSpPr txBox="1"/>
          <p:nvPr/>
        </p:nvSpPr>
        <p:spPr>
          <a:xfrm>
            <a:off x="3886200" y="5410200"/>
            <a:ext cx="3733800" cy="400110"/>
          </a:xfrm>
          <a:prstGeom prst="rect">
            <a:avLst/>
          </a:prstGeom>
          <a:noFill/>
        </p:spPr>
        <p:txBody>
          <a:bodyPr wrap="square" rtlCol="0">
            <a:spAutoFit/>
          </a:bodyPr>
          <a:lstStyle/>
          <a:p>
            <a:r>
              <a:rPr lang="en-US" sz="20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Cell phone access</a:t>
            </a:r>
            <a:endParaRPr lang="en-US" sz="20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p:cNvPicPr>
            <a:picLocks noChangeAspect="1" noChangeArrowheads="1"/>
          </p:cNvPicPr>
          <p:nvPr/>
        </p:nvPicPr>
        <p:blipFill>
          <a:blip r:embed="rId2" cstate="email"/>
          <a:srcRect/>
          <a:stretch>
            <a:fillRect/>
          </a:stretch>
        </p:blipFill>
        <p:spPr bwMode="auto">
          <a:xfrm>
            <a:off x="0" y="1143000"/>
            <a:ext cx="9144000" cy="5715000"/>
          </a:xfrm>
          <a:prstGeom prst="rect">
            <a:avLst/>
          </a:prstGeom>
          <a:noFill/>
          <a:ln w="9525">
            <a:noFill/>
            <a:miter lim="800000"/>
            <a:headEnd/>
            <a:tailEnd/>
          </a:ln>
        </p:spPr>
      </p:pic>
      <p:sp>
        <p:nvSpPr>
          <p:cNvPr id="3" name="TextBox 2"/>
          <p:cNvSpPr txBox="1"/>
          <p:nvPr/>
        </p:nvSpPr>
        <p:spPr>
          <a:xfrm>
            <a:off x="1600200" y="304800"/>
            <a:ext cx="6324600" cy="646331"/>
          </a:xfrm>
          <a:prstGeom prst="rect">
            <a:avLst/>
          </a:prstGeom>
          <a:noFill/>
        </p:spPr>
        <p:txBody>
          <a:bodyPr wrap="square" rtlCol="0">
            <a:spAutoFit/>
          </a:bodyPr>
          <a:lstStyle/>
          <a:p>
            <a:pPr algn="ctr"/>
            <a:r>
              <a:rPr lang="en-US" sz="3600" b="1" dirty="0" smtClean="0">
                <a:effectLst>
                  <a:outerShdw blurRad="38100" dist="38100" dir="2700000" algn="tl">
                    <a:srgbClr val="000000">
                      <a:alpha val="43137"/>
                    </a:srgbClr>
                  </a:outerShdw>
                </a:effectLst>
                <a:latin typeface="Arial" pitchFamily="34" charset="0"/>
                <a:cs typeface="Arial" pitchFamily="34" charset="0"/>
              </a:rPr>
              <a:t>PORTS</a:t>
            </a:r>
            <a:endParaRPr lang="en-US" sz="3600" b="1" dirty="0">
              <a:effectLst>
                <a:outerShdw blurRad="38100" dist="38100" dir="2700000" algn="tl">
                  <a:srgbClr val="000000">
                    <a:alpha val="43137"/>
                  </a:srgbClr>
                </a:outerShdw>
              </a:effectLst>
              <a:latin typeface="Arial" pitchFamily="34" charset="0"/>
              <a:cs typeface="Arial" pitchFamily="34" charset="0"/>
            </a:endParaRPr>
          </a:p>
        </p:txBody>
      </p:sp>
      <p:sp>
        <p:nvSpPr>
          <p:cNvPr id="5" name="TextBox 4"/>
          <p:cNvSpPr txBox="1"/>
          <p:nvPr/>
        </p:nvSpPr>
        <p:spPr>
          <a:xfrm>
            <a:off x="6400800" y="3276600"/>
            <a:ext cx="2286000" cy="1569660"/>
          </a:xfrm>
          <a:prstGeom prst="rect">
            <a:avLst/>
          </a:prstGeom>
          <a:noFill/>
        </p:spPr>
        <p:txBody>
          <a:bodyPr wrap="square" rtlCol="0">
            <a:spAutoFit/>
          </a:bodyPr>
          <a:lstStyle/>
          <a:p>
            <a:r>
              <a:rPr lang="en-US" sz="2400" b="1" dirty="0" smtClean="0">
                <a:solidFill>
                  <a:schemeClr val="bg1"/>
                </a:solidFill>
                <a:latin typeface="Arial" pitchFamily="34" charset="0"/>
                <a:cs typeface="Arial" pitchFamily="34" charset="0"/>
              </a:rPr>
              <a:t>Excellent tool to compare and validate predictions</a:t>
            </a:r>
            <a:endParaRPr lang="en-US" sz="2400" b="1" dirty="0">
              <a:solidFill>
                <a:schemeClr val="bg1"/>
              </a:solidFill>
              <a:latin typeface="Arial" pitchFamily="34" charset="0"/>
              <a:cs typeface="Arial"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2895601"/>
            <a:ext cx="7772400" cy="838200"/>
          </a:xfrm>
        </p:spPr>
        <p:txBody>
          <a:bodyPr/>
          <a:lstStyle/>
          <a:p>
            <a:pPr algn="ctr"/>
            <a:r>
              <a:rPr lang="en-US" sz="4000" b="1" dirty="0" smtClean="0">
                <a:latin typeface="Arial" pitchFamily="34" charset="0"/>
                <a:cs typeface="Arial" pitchFamily="34" charset="0"/>
              </a:rPr>
              <a:t>The Future</a:t>
            </a:r>
            <a:endParaRPr lang="en-US" sz="4000" b="1" dirty="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newcastlesw"/>
          <p:cNvPicPr>
            <a:picLocks noChangeAspect="1" noChangeArrowheads="1"/>
          </p:cNvPicPr>
          <p:nvPr/>
        </p:nvPicPr>
        <p:blipFill>
          <a:blip r:embed="rId2" cstate="email"/>
          <a:srcRect/>
          <a:stretch>
            <a:fillRect/>
          </a:stretch>
        </p:blipFill>
        <p:spPr bwMode="auto">
          <a:xfrm>
            <a:off x="-228600" y="0"/>
            <a:ext cx="9372600" cy="6858000"/>
          </a:xfrm>
          <a:prstGeom prst="rect">
            <a:avLst/>
          </a:prstGeom>
          <a:noFill/>
          <a:ln w="9525">
            <a:noFill/>
            <a:miter lim="800000"/>
            <a:headEnd/>
            <a:tailEnd/>
          </a:ln>
        </p:spPr>
      </p:pic>
      <p:sp>
        <p:nvSpPr>
          <p:cNvPr id="3" name="TextBox 2"/>
          <p:cNvSpPr txBox="1"/>
          <p:nvPr/>
        </p:nvSpPr>
        <p:spPr>
          <a:xfrm>
            <a:off x="762000" y="5943600"/>
            <a:ext cx="7696200" cy="461665"/>
          </a:xfrm>
          <a:prstGeom prst="rect">
            <a:avLst/>
          </a:prstGeom>
          <a:noFill/>
        </p:spPr>
        <p:txBody>
          <a:bodyPr wrap="square" rtlCol="0">
            <a:spAutoFit/>
          </a:bodyPr>
          <a:lstStyle/>
          <a:p>
            <a:r>
              <a:rPr lang="en-US" sz="2400" b="1" dirty="0" smtClean="0">
                <a:effectLst>
                  <a:outerShdw blurRad="38100" dist="38100" dir="2700000" algn="tl">
                    <a:srgbClr val="000000">
                      <a:alpha val="43137"/>
                    </a:srgbClr>
                  </a:outerShdw>
                </a:effectLst>
                <a:latin typeface="Arial" pitchFamily="34" charset="0"/>
                <a:cs typeface="Arial" pitchFamily="34" charset="0"/>
              </a:rPr>
              <a:t>New ways to display data – more graphical formats</a:t>
            </a:r>
            <a:endParaRPr lang="en-US" sz="2400" b="1" dirty="0">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ransition spd="slow">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cstate="email"/>
          <a:srcRect/>
          <a:stretch>
            <a:fillRect/>
          </a:stretch>
        </p:blipFill>
        <p:spPr bwMode="auto">
          <a:xfrm>
            <a:off x="-301752" y="-685800"/>
            <a:ext cx="10058400" cy="7543800"/>
          </a:xfrm>
          <a:prstGeom prst="rect">
            <a:avLst/>
          </a:prstGeom>
          <a:noFill/>
          <a:ln w="12700" cap="sq">
            <a:noFill/>
            <a:miter lim="800000"/>
            <a:headEnd type="none" w="sm" len="sm"/>
            <a:tailEnd type="none" w="sm" len="sm"/>
          </a:ln>
        </p:spPr>
      </p:pic>
      <p:pic>
        <p:nvPicPr>
          <p:cNvPr id="4" name="Picture 4"/>
          <p:cNvPicPr>
            <a:picLocks noChangeAspect="1" noChangeArrowheads="1"/>
          </p:cNvPicPr>
          <p:nvPr/>
        </p:nvPicPr>
        <p:blipFill>
          <a:blip r:embed="rId3" cstate="email"/>
          <a:srcRect/>
          <a:stretch>
            <a:fillRect/>
          </a:stretch>
        </p:blipFill>
        <p:spPr bwMode="auto">
          <a:xfrm>
            <a:off x="-301752" y="-685800"/>
            <a:ext cx="10058400" cy="7543800"/>
          </a:xfrm>
          <a:prstGeom prst="rect">
            <a:avLst/>
          </a:prstGeom>
          <a:noFill/>
          <a:ln w="12700" cap="sq">
            <a:noFill/>
            <a:miter lim="800000"/>
            <a:headEnd type="none" w="sm" len="sm"/>
            <a:tailEnd type="none" w="sm" len="sm"/>
          </a:ln>
        </p:spPr>
      </p:pic>
      <p:pic>
        <p:nvPicPr>
          <p:cNvPr id="5" name="Picture 5"/>
          <p:cNvPicPr>
            <a:picLocks noChangeAspect="1" noChangeArrowheads="1"/>
          </p:cNvPicPr>
          <p:nvPr/>
        </p:nvPicPr>
        <p:blipFill>
          <a:blip r:embed="rId4" cstate="email"/>
          <a:srcRect/>
          <a:stretch>
            <a:fillRect/>
          </a:stretch>
        </p:blipFill>
        <p:spPr bwMode="auto">
          <a:xfrm>
            <a:off x="-301752" y="-685800"/>
            <a:ext cx="10058400" cy="7543800"/>
          </a:xfrm>
          <a:prstGeom prst="rect">
            <a:avLst/>
          </a:prstGeom>
          <a:noFill/>
          <a:ln w="12700" cap="sq">
            <a:noFill/>
            <a:miter lim="800000"/>
            <a:headEnd type="none" w="sm" len="sm"/>
            <a:tailEnd type="none" w="sm" len="sm"/>
          </a:ln>
        </p:spPr>
      </p:pic>
      <p:pic>
        <p:nvPicPr>
          <p:cNvPr id="6" name="Picture 6"/>
          <p:cNvPicPr>
            <a:picLocks noChangeAspect="1" noChangeArrowheads="1"/>
          </p:cNvPicPr>
          <p:nvPr/>
        </p:nvPicPr>
        <p:blipFill>
          <a:blip r:embed="rId5" cstate="email"/>
          <a:srcRect/>
          <a:stretch>
            <a:fillRect/>
          </a:stretch>
        </p:blipFill>
        <p:spPr bwMode="auto">
          <a:xfrm>
            <a:off x="-301752" y="-685800"/>
            <a:ext cx="10058400" cy="7543800"/>
          </a:xfrm>
          <a:prstGeom prst="rect">
            <a:avLst/>
          </a:prstGeom>
          <a:noFill/>
          <a:ln w="12700" cap="sq">
            <a:noFill/>
            <a:miter lim="800000"/>
            <a:headEnd type="none" w="sm" len="sm"/>
            <a:tailEnd type="none" w="sm" len="sm"/>
          </a:ln>
        </p:spPr>
      </p:pic>
      <p:pic>
        <p:nvPicPr>
          <p:cNvPr id="9" name="Picture 9"/>
          <p:cNvPicPr>
            <a:picLocks noChangeAspect="1" noChangeArrowheads="1"/>
          </p:cNvPicPr>
          <p:nvPr/>
        </p:nvPicPr>
        <p:blipFill>
          <a:blip r:embed="rId6" cstate="email"/>
          <a:srcRect/>
          <a:stretch>
            <a:fillRect/>
          </a:stretch>
        </p:blipFill>
        <p:spPr bwMode="auto">
          <a:xfrm>
            <a:off x="-301752" y="-685800"/>
            <a:ext cx="10058400" cy="7543800"/>
          </a:xfrm>
          <a:prstGeom prst="rect">
            <a:avLst/>
          </a:prstGeom>
          <a:noFill/>
          <a:ln w="12700" cap="sq">
            <a:noFill/>
            <a:miter lim="800000"/>
            <a:headEnd type="none" w="sm" len="sm"/>
            <a:tailEnd type="none" w="sm" len="sm"/>
          </a:ln>
        </p:spPr>
      </p:pic>
      <p:pic>
        <p:nvPicPr>
          <p:cNvPr id="10" name="Picture 10"/>
          <p:cNvPicPr>
            <a:picLocks noChangeAspect="1" noChangeArrowheads="1"/>
          </p:cNvPicPr>
          <p:nvPr/>
        </p:nvPicPr>
        <p:blipFill>
          <a:blip r:embed="rId7" cstate="email"/>
          <a:srcRect/>
          <a:stretch>
            <a:fillRect/>
          </a:stretch>
        </p:blipFill>
        <p:spPr bwMode="auto">
          <a:xfrm>
            <a:off x="-304800" y="-685800"/>
            <a:ext cx="10058400" cy="7543800"/>
          </a:xfrm>
          <a:prstGeom prst="rect">
            <a:avLst/>
          </a:prstGeom>
          <a:noFill/>
          <a:ln w="12700" cap="sq">
            <a:noFill/>
            <a:miter lim="800000"/>
            <a:headEnd type="none" w="sm" len="sm"/>
            <a:tailEnd type="none" w="sm" len="sm"/>
          </a:ln>
        </p:spPr>
      </p:pic>
      <p:pic>
        <p:nvPicPr>
          <p:cNvPr id="11" name="Picture 11"/>
          <p:cNvPicPr>
            <a:picLocks noChangeAspect="1" noChangeArrowheads="1"/>
          </p:cNvPicPr>
          <p:nvPr/>
        </p:nvPicPr>
        <p:blipFill>
          <a:blip r:embed="rId8" cstate="email"/>
          <a:srcRect/>
          <a:stretch>
            <a:fillRect/>
          </a:stretch>
        </p:blipFill>
        <p:spPr bwMode="auto">
          <a:xfrm>
            <a:off x="-304800" y="-685800"/>
            <a:ext cx="10058400" cy="7543800"/>
          </a:xfrm>
          <a:prstGeom prst="rect">
            <a:avLst/>
          </a:prstGeom>
          <a:noFill/>
          <a:ln w="12700" cap="sq">
            <a:noFill/>
            <a:miter lim="800000"/>
            <a:headEnd type="none" w="sm" len="sm"/>
            <a:tailEnd type="none" w="sm" len="sm"/>
          </a:ln>
        </p:spPr>
      </p:pic>
      <p:sp>
        <p:nvSpPr>
          <p:cNvPr id="13" name="TextBox 12"/>
          <p:cNvSpPr txBox="1"/>
          <p:nvPr/>
        </p:nvSpPr>
        <p:spPr>
          <a:xfrm>
            <a:off x="0" y="5943600"/>
            <a:ext cx="3048000" cy="400110"/>
          </a:xfrm>
          <a:prstGeom prst="rect">
            <a:avLst/>
          </a:prstGeom>
          <a:noFill/>
        </p:spPr>
        <p:txBody>
          <a:bodyPr wrap="square" rtlCol="0">
            <a:spAutoFit/>
          </a:bodyPr>
          <a:lstStyle/>
          <a:p>
            <a:endParaRPr lang="en-US" sz="2000" b="1" dirty="0">
              <a:latin typeface="Arial" pitchFamily="34" charset="0"/>
              <a:cs typeface="Arial" pitchFamily="34" charset="0"/>
            </a:endParaRPr>
          </a:p>
        </p:txBody>
      </p:sp>
      <p:sp>
        <p:nvSpPr>
          <p:cNvPr id="14" name="TextBox 13"/>
          <p:cNvSpPr txBox="1"/>
          <p:nvPr/>
        </p:nvSpPr>
        <p:spPr>
          <a:xfrm>
            <a:off x="152400" y="5410200"/>
            <a:ext cx="3048000" cy="584775"/>
          </a:xfrm>
          <a:prstGeom prst="rect">
            <a:avLst/>
          </a:prstGeom>
          <a:noFill/>
        </p:spPr>
        <p:txBody>
          <a:bodyPr wrap="square" rtlCol="0">
            <a:spAutoFit/>
          </a:bodyPr>
          <a:lstStyle/>
          <a:p>
            <a:r>
              <a:rPr lang="en-US" sz="2000" b="1" dirty="0" smtClean="0">
                <a:solidFill>
                  <a:schemeClr val="bg1"/>
                </a:solidFill>
                <a:latin typeface="Arial" pitchFamily="34" charset="0"/>
                <a:cs typeface="Arial" pitchFamily="34" charset="0"/>
              </a:rPr>
              <a:t>Tide Aware ENC</a:t>
            </a:r>
          </a:p>
          <a:p>
            <a:r>
              <a:rPr lang="en-US" sz="1200" b="1" dirty="0" smtClean="0">
                <a:solidFill>
                  <a:schemeClr val="bg1"/>
                </a:solidFill>
                <a:latin typeface="Arial" pitchFamily="34" charset="0"/>
                <a:cs typeface="Arial" pitchFamily="34" charset="0"/>
              </a:rPr>
              <a:t>Courtesy Dr. Lee Alexander</a:t>
            </a:r>
            <a:endParaRPr lang="en-US" sz="1200" b="1" dirty="0">
              <a:solidFill>
                <a:schemeClr val="bg1"/>
              </a:solidFill>
              <a:latin typeface="Arial" pitchFamily="34" charset="0"/>
              <a:cs typeface="Arial"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par>
                          <p:cTn id="8" fill="hold">
                            <p:stCondLst>
                              <p:cond delay="500"/>
                            </p:stCondLst>
                            <p:childTnLst>
                              <p:par>
                                <p:cTn id="9" presetID="9" presetClass="entr" presetSubtype="0" fill="hold" nodeType="afterEffect">
                                  <p:stCondLst>
                                    <p:cond delay="1000"/>
                                  </p:stCondLst>
                                  <p:childTnLst>
                                    <p:set>
                                      <p:cBhvr>
                                        <p:cTn id="10" dur="1" fill="hold">
                                          <p:stCondLst>
                                            <p:cond delay="0"/>
                                          </p:stCondLst>
                                        </p:cTn>
                                        <p:tgtEl>
                                          <p:spTgt spid="5"/>
                                        </p:tgtEl>
                                        <p:attrNameLst>
                                          <p:attrName>style.visibility</p:attrName>
                                        </p:attrNameLst>
                                      </p:cBhvr>
                                      <p:to>
                                        <p:strVal val="visible"/>
                                      </p:to>
                                    </p:set>
                                    <p:animEffect transition="in" filter="dissolve">
                                      <p:cBhvr>
                                        <p:cTn id="11" dur="500"/>
                                        <p:tgtEl>
                                          <p:spTgt spid="5"/>
                                        </p:tgtEl>
                                      </p:cBhvr>
                                    </p:animEffect>
                                  </p:childTnLst>
                                </p:cTn>
                              </p:par>
                            </p:childTnLst>
                          </p:cTn>
                        </p:par>
                        <p:par>
                          <p:cTn id="12" fill="hold">
                            <p:stCondLst>
                              <p:cond delay="2000"/>
                            </p:stCondLst>
                            <p:childTnLst>
                              <p:par>
                                <p:cTn id="13" presetID="9" presetClass="entr" presetSubtype="0" fill="hold" nodeType="afterEffect">
                                  <p:stCondLst>
                                    <p:cond delay="1000"/>
                                  </p:stCondLst>
                                  <p:childTnLst>
                                    <p:set>
                                      <p:cBhvr>
                                        <p:cTn id="14" dur="1" fill="hold">
                                          <p:stCondLst>
                                            <p:cond delay="0"/>
                                          </p:stCondLst>
                                        </p:cTn>
                                        <p:tgtEl>
                                          <p:spTgt spid="6"/>
                                        </p:tgtEl>
                                        <p:attrNameLst>
                                          <p:attrName>style.visibility</p:attrName>
                                        </p:attrNameLst>
                                      </p:cBhvr>
                                      <p:to>
                                        <p:strVal val="visible"/>
                                      </p:to>
                                    </p:set>
                                    <p:animEffect transition="in" filter="dissolve">
                                      <p:cBhvr>
                                        <p:cTn id="15" dur="500"/>
                                        <p:tgtEl>
                                          <p:spTgt spid="6"/>
                                        </p:tgtEl>
                                      </p:cBhvr>
                                    </p:animEffect>
                                  </p:childTnLst>
                                </p:cTn>
                              </p:par>
                            </p:childTnLst>
                          </p:cTn>
                        </p:par>
                        <p:par>
                          <p:cTn id="16" fill="hold">
                            <p:stCondLst>
                              <p:cond delay="3500"/>
                            </p:stCondLst>
                            <p:childTnLst>
                              <p:par>
                                <p:cTn id="17" presetID="9" presetClass="entr" presetSubtype="0" fill="hold" nodeType="afterEffect">
                                  <p:stCondLst>
                                    <p:cond delay="1000"/>
                                  </p:stCondLst>
                                  <p:childTnLst>
                                    <p:set>
                                      <p:cBhvr>
                                        <p:cTn id="18" dur="1" fill="hold">
                                          <p:stCondLst>
                                            <p:cond delay="0"/>
                                          </p:stCondLst>
                                        </p:cTn>
                                        <p:tgtEl>
                                          <p:spTgt spid="9"/>
                                        </p:tgtEl>
                                        <p:attrNameLst>
                                          <p:attrName>style.visibility</p:attrName>
                                        </p:attrNameLst>
                                      </p:cBhvr>
                                      <p:to>
                                        <p:strVal val="visible"/>
                                      </p:to>
                                    </p:set>
                                    <p:animEffect transition="in" filter="dissolve">
                                      <p:cBhvr>
                                        <p:cTn id="19" dur="500"/>
                                        <p:tgtEl>
                                          <p:spTgt spid="9"/>
                                        </p:tgtEl>
                                      </p:cBhvr>
                                    </p:animEffect>
                                  </p:childTnLst>
                                </p:cTn>
                              </p:par>
                            </p:childTnLst>
                          </p:cTn>
                        </p:par>
                        <p:par>
                          <p:cTn id="20" fill="hold">
                            <p:stCondLst>
                              <p:cond delay="5000"/>
                            </p:stCondLst>
                            <p:childTnLst>
                              <p:par>
                                <p:cTn id="21" presetID="9" presetClass="entr" presetSubtype="0" fill="hold" nodeType="afterEffect">
                                  <p:stCondLst>
                                    <p:cond delay="1000"/>
                                  </p:stCondLst>
                                  <p:childTnLst>
                                    <p:set>
                                      <p:cBhvr>
                                        <p:cTn id="22" dur="1" fill="hold">
                                          <p:stCondLst>
                                            <p:cond delay="0"/>
                                          </p:stCondLst>
                                        </p:cTn>
                                        <p:tgtEl>
                                          <p:spTgt spid="10"/>
                                        </p:tgtEl>
                                        <p:attrNameLst>
                                          <p:attrName>style.visibility</p:attrName>
                                        </p:attrNameLst>
                                      </p:cBhvr>
                                      <p:to>
                                        <p:strVal val="visible"/>
                                      </p:to>
                                    </p:set>
                                    <p:animEffect transition="in" filter="dissolve">
                                      <p:cBhvr>
                                        <p:cTn id="23" dur="500"/>
                                        <p:tgtEl>
                                          <p:spTgt spid="10"/>
                                        </p:tgtEl>
                                      </p:cBhvr>
                                    </p:animEffect>
                                  </p:childTnLst>
                                </p:cTn>
                              </p:par>
                            </p:childTnLst>
                          </p:cTn>
                        </p:par>
                        <p:par>
                          <p:cTn id="24" fill="hold">
                            <p:stCondLst>
                              <p:cond delay="6500"/>
                            </p:stCondLst>
                            <p:childTnLst>
                              <p:par>
                                <p:cTn id="25" presetID="9" presetClass="entr" presetSubtype="0" fill="hold" nodeType="afterEffect">
                                  <p:stCondLst>
                                    <p:cond delay="1000"/>
                                  </p:stCondLst>
                                  <p:childTnLst>
                                    <p:set>
                                      <p:cBhvr>
                                        <p:cTn id="26" dur="1" fill="hold">
                                          <p:stCondLst>
                                            <p:cond delay="0"/>
                                          </p:stCondLst>
                                        </p:cTn>
                                        <p:tgtEl>
                                          <p:spTgt spid="11"/>
                                        </p:tgtEl>
                                        <p:attrNameLst>
                                          <p:attrName>style.visibility</p:attrName>
                                        </p:attrNameLst>
                                      </p:cBhvr>
                                      <p:to>
                                        <p:strVal val="visible"/>
                                      </p:to>
                                    </p:set>
                                    <p:animEffect transition="in" filter="dissolv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1524000"/>
            <a:ext cx="7391400" cy="461665"/>
          </a:xfrm>
          <a:prstGeom prst="rect">
            <a:avLst/>
          </a:prstGeom>
          <a:noFill/>
        </p:spPr>
        <p:txBody>
          <a:bodyPr wrap="square" rtlCol="0">
            <a:spAutoFit/>
          </a:bodyPr>
          <a:lstStyle/>
          <a:p>
            <a:r>
              <a:rPr lang="en-US" sz="2400" b="1" dirty="0" smtClean="0">
                <a:effectLst>
                  <a:outerShdw blurRad="38100" dist="38100" dir="2700000" algn="tl">
                    <a:srgbClr val="000000">
                      <a:alpha val="43137"/>
                    </a:srgbClr>
                  </a:outerShdw>
                </a:effectLst>
                <a:latin typeface="Arial" pitchFamily="34" charset="0"/>
                <a:cs typeface="Arial" pitchFamily="34" charset="0"/>
              </a:rPr>
              <a:t>Frequent outages of sensors and polling stations</a:t>
            </a:r>
            <a:endParaRPr lang="en-US" sz="2400" b="1" dirty="0">
              <a:effectLst>
                <a:outerShdw blurRad="38100" dist="38100" dir="2700000" algn="tl">
                  <a:srgbClr val="000000">
                    <a:alpha val="43137"/>
                  </a:srgbClr>
                </a:outerShdw>
              </a:effectLst>
              <a:latin typeface="Arial" pitchFamily="34" charset="0"/>
              <a:cs typeface="Arial" pitchFamily="34" charset="0"/>
            </a:endParaRPr>
          </a:p>
        </p:txBody>
      </p:sp>
      <p:sp>
        <p:nvSpPr>
          <p:cNvPr id="3" name="TextBox 2"/>
          <p:cNvSpPr txBox="1"/>
          <p:nvPr/>
        </p:nvSpPr>
        <p:spPr>
          <a:xfrm>
            <a:off x="914400" y="2514600"/>
            <a:ext cx="7315200" cy="461665"/>
          </a:xfrm>
          <a:prstGeom prst="rect">
            <a:avLst/>
          </a:prstGeom>
          <a:noFill/>
        </p:spPr>
        <p:txBody>
          <a:bodyPr wrap="square" rtlCol="0">
            <a:spAutoFit/>
          </a:bodyPr>
          <a:lstStyle/>
          <a:p>
            <a:r>
              <a:rPr lang="en-US" sz="2400" b="1" dirty="0" smtClean="0">
                <a:effectLst>
                  <a:outerShdw blurRad="38100" dist="38100" dir="2700000" algn="tl">
                    <a:srgbClr val="000000">
                      <a:alpha val="43137"/>
                    </a:srgbClr>
                  </a:outerShdw>
                </a:effectLst>
                <a:latin typeface="Arial" pitchFamily="34" charset="0"/>
                <a:cs typeface="Arial" pitchFamily="34" charset="0"/>
              </a:rPr>
              <a:t>Discrepancies in river level data</a:t>
            </a:r>
            <a:endParaRPr lang="en-US" sz="2400" b="1" dirty="0">
              <a:effectLst>
                <a:outerShdw blurRad="38100" dist="38100" dir="2700000" algn="tl">
                  <a:srgbClr val="000000">
                    <a:alpha val="43137"/>
                  </a:srgbClr>
                </a:outerShdw>
              </a:effectLst>
              <a:latin typeface="Arial" pitchFamily="34" charset="0"/>
              <a:cs typeface="Arial" pitchFamily="34" charset="0"/>
            </a:endParaRPr>
          </a:p>
        </p:txBody>
      </p:sp>
      <p:sp>
        <p:nvSpPr>
          <p:cNvPr id="4" name="TextBox 3"/>
          <p:cNvSpPr txBox="1"/>
          <p:nvPr/>
        </p:nvSpPr>
        <p:spPr>
          <a:xfrm>
            <a:off x="838200" y="4724400"/>
            <a:ext cx="7315200" cy="461665"/>
          </a:xfrm>
          <a:prstGeom prst="rect">
            <a:avLst/>
          </a:prstGeom>
          <a:noFill/>
        </p:spPr>
        <p:txBody>
          <a:bodyPr wrap="square" rtlCol="0">
            <a:spAutoFit/>
          </a:bodyPr>
          <a:lstStyle/>
          <a:p>
            <a:r>
              <a:rPr lang="en-US" sz="2400" b="1" dirty="0" smtClean="0">
                <a:effectLst>
                  <a:outerShdw blurRad="38100" dist="38100" dir="2700000" algn="tl">
                    <a:srgbClr val="000000">
                      <a:alpha val="43137"/>
                    </a:srgbClr>
                  </a:outerShdw>
                </a:effectLst>
                <a:latin typeface="Arial" pitchFamily="34" charset="0"/>
                <a:cs typeface="Arial" pitchFamily="34" charset="0"/>
              </a:rPr>
              <a:t>Unable to get recent </a:t>
            </a:r>
            <a:r>
              <a:rPr lang="en-US" sz="2400" b="1" dirty="0" err="1" smtClean="0">
                <a:effectLst>
                  <a:outerShdw blurRad="38100" dist="38100" dir="2700000" algn="tl">
                    <a:srgbClr val="000000">
                      <a:alpha val="43137"/>
                    </a:srgbClr>
                  </a:outerShdw>
                </a:effectLst>
                <a:latin typeface="Arial" pitchFamily="34" charset="0"/>
                <a:cs typeface="Arial" pitchFamily="34" charset="0"/>
              </a:rPr>
              <a:t>multibeam</a:t>
            </a:r>
            <a:r>
              <a:rPr lang="en-US" sz="2400" b="1" dirty="0" smtClean="0">
                <a:effectLst>
                  <a:outerShdw blurRad="38100" dist="38100" dir="2700000" algn="tl">
                    <a:srgbClr val="000000">
                      <a:alpha val="43137"/>
                    </a:srgbClr>
                  </a:outerShdw>
                </a:effectLst>
                <a:latin typeface="Arial" pitchFamily="34" charset="0"/>
                <a:cs typeface="Arial" pitchFamily="34" charset="0"/>
              </a:rPr>
              <a:t> surveys</a:t>
            </a:r>
            <a:endParaRPr lang="en-US" sz="2400" b="1" dirty="0">
              <a:effectLst>
                <a:outerShdw blurRad="38100" dist="38100" dir="2700000" algn="tl">
                  <a:srgbClr val="000000">
                    <a:alpha val="43137"/>
                  </a:srgbClr>
                </a:outerShdw>
              </a:effectLst>
              <a:latin typeface="Arial" pitchFamily="34" charset="0"/>
              <a:cs typeface="Arial" pitchFamily="34" charset="0"/>
            </a:endParaRPr>
          </a:p>
        </p:txBody>
      </p:sp>
      <p:sp>
        <p:nvSpPr>
          <p:cNvPr id="5" name="TextBox 4"/>
          <p:cNvSpPr txBox="1"/>
          <p:nvPr/>
        </p:nvSpPr>
        <p:spPr>
          <a:xfrm>
            <a:off x="838200" y="3429000"/>
            <a:ext cx="7315200" cy="830997"/>
          </a:xfrm>
          <a:prstGeom prst="rect">
            <a:avLst/>
          </a:prstGeom>
          <a:noFill/>
        </p:spPr>
        <p:txBody>
          <a:bodyPr wrap="square" rtlCol="0">
            <a:spAutoFit/>
          </a:bodyPr>
          <a:lstStyle/>
          <a:p>
            <a:r>
              <a:rPr lang="en-US" sz="2400" b="1" dirty="0" smtClean="0">
                <a:effectLst>
                  <a:outerShdw blurRad="38100" dist="38100" dir="2700000" algn="tl">
                    <a:srgbClr val="000000">
                      <a:alpha val="43137"/>
                    </a:srgbClr>
                  </a:outerShdw>
                </a:effectLst>
                <a:latin typeface="Arial" pitchFamily="34" charset="0"/>
                <a:cs typeface="Arial" pitchFamily="34" charset="0"/>
              </a:rPr>
              <a:t>Past problems with different datum on the same river.  (MLLW </a:t>
            </a:r>
            <a:r>
              <a:rPr lang="en-US" sz="2400" b="1" dirty="0" err="1" smtClean="0">
                <a:effectLst>
                  <a:outerShdw blurRad="38100" dist="38100" dir="2700000" algn="tl">
                    <a:srgbClr val="000000">
                      <a:alpha val="43137"/>
                    </a:srgbClr>
                  </a:outerShdw>
                </a:effectLst>
                <a:latin typeface="Arial" pitchFamily="34" charset="0"/>
                <a:cs typeface="Arial" pitchFamily="34" charset="0"/>
              </a:rPr>
              <a:t>vs</a:t>
            </a:r>
            <a:r>
              <a:rPr lang="en-US" sz="2400" b="1" dirty="0" smtClean="0">
                <a:effectLst>
                  <a:outerShdw blurRad="38100" dist="38100" dir="2700000" algn="tl">
                    <a:srgbClr val="000000">
                      <a:alpha val="43137"/>
                    </a:srgbClr>
                  </a:outerShdw>
                </a:effectLst>
                <a:latin typeface="Arial" pitchFamily="34" charset="0"/>
                <a:cs typeface="Arial" pitchFamily="34" charset="0"/>
              </a:rPr>
              <a:t> CRD)</a:t>
            </a:r>
            <a:endParaRPr lang="en-US" sz="2400" b="1" dirty="0">
              <a:effectLst>
                <a:outerShdw blurRad="38100" dist="38100" dir="2700000" algn="tl">
                  <a:srgbClr val="000000">
                    <a:alpha val="43137"/>
                  </a:srgbClr>
                </a:outerShdw>
              </a:effectLst>
              <a:latin typeface="Arial" pitchFamily="34" charset="0"/>
              <a:cs typeface="Arial" pitchFamily="34" charset="0"/>
            </a:endParaRPr>
          </a:p>
        </p:txBody>
      </p:sp>
      <p:sp>
        <p:nvSpPr>
          <p:cNvPr id="6" name="TextBox 5"/>
          <p:cNvSpPr txBox="1"/>
          <p:nvPr/>
        </p:nvSpPr>
        <p:spPr>
          <a:xfrm>
            <a:off x="1828800" y="381000"/>
            <a:ext cx="6553200" cy="646331"/>
          </a:xfrm>
          <a:prstGeom prst="rect">
            <a:avLst/>
          </a:prstGeom>
          <a:noFill/>
        </p:spPr>
        <p:txBody>
          <a:bodyPr wrap="square" rtlCol="0">
            <a:spAutoFit/>
          </a:bodyPr>
          <a:lstStyle/>
          <a:p>
            <a:r>
              <a:rPr lang="en-US" sz="3600" b="1" dirty="0" smtClean="0">
                <a:effectLst>
                  <a:outerShdw blurRad="38100" dist="38100" dir="2700000" algn="tl">
                    <a:srgbClr val="000000">
                      <a:alpha val="43137"/>
                    </a:srgbClr>
                  </a:outerShdw>
                </a:effectLst>
                <a:latin typeface="Arial" pitchFamily="34" charset="0"/>
                <a:cs typeface="Arial" pitchFamily="34" charset="0"/>
              </a:rPr>
              <a:t>Problems &amp; Frustrations</a:t>
            </a:r>
            <a:endParaRPr lang="en-US" sz="3600" b="1" dirty="0">
              <a:effectLst>
                <a:outerShdw blurRad="38100" dist="38100" dir="2700000" algn="tl">
                  <a:srgbClr val="000000">
                    <a:alpha val="43137"/>
                  </a:srgbClr>
                </a:outerShdw>
              </a:effectLst>
              <a:latin typeface="Arial" pitchFamily="34" charset="0"/>
              <a:cs typeface="Arial" pitchFamily="34" charset="0"/>
            </a:endParaRPr>
          </a:p>
        </p:txBody>
      </p:sp>
      <p:sp>
        <p:nvSpPr>
          <p:cNvPr id="7" name="TextBox 6"/>
          <p:cNvSpPr txBox="1"/>
          <p:nvPr/>
        </p:nvSpPr>
        <p:spPr>
          <a:xfrm>
            <a:off x="914400" y="5562600"/>
            <a:ext cx="7315200" cy="461665"/>
          </a:xfrm>
          <a:prstGeom prst="rect">
            <a:avLst/>
          </a:prstGeom>
          <a:noFill/>
        </p:spPr>
        <p:txBody>
          <a:bodyPr wrap="square" rtlCol="0">
            <a:spAutoFit/>
          </a:bodyPr>
          <a:lstStyle/>
          <a:p>
            <a:r>
              <a:rPr lang="en-US" sz="2400" b="1" dirty="0" smtClean="0">
                <a:effectLst>
                  <a:outerShdw blurRad="38100" dist="38100" dir="2700000" algn="tl">
                    <a:srgbClr val="000000">
                      <a:alpha val="43137"/>
                    </a:srgbClr>
                  </a:outerShdw>
                </a:effectLst>
                <a:latin typeface="Arial" pitchFamily="34" charset="0"/>
                <a:cs typeface="Arial" pitchFamily="34" charset="0"/>
              </a:rPr>
              <a:t>We would LOVE to have them!</a:t>
            </a:r>
            <a:endParaRPr lang="en-US" sz="2400" b="1" dirty="0">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7" presetClass="entr" presetSubtype="0" fill="hold" grpId="0" nodeType="clickEffect">
                                  <p:stCondLst>
                                    <p:cond delay="0"/>
                                  </p:stCondLst>
                                  <p:iterate type="lt">
                                    <p:tmPct val="50000"/>
                                  </p:iterate>
                                  <p:childTnLst>
                                    <p:set>
                                      <p:cBhvr>
                                        <p:cTn id="26" dur="1" fill="hold">
                                          <p:stCondLst>
                                            <p:cond delay="0"/>
                                          </p:stCondLst>
                                        </p:cTn>
                                        <p:tgtEl>
                                          <p:spTgt spid="7"/>
                                        </p:tgtEl>
                                        <p:attrNameLst>
                                          <p:attrName>style.visibility</p:attrName>
                                        </p:attrNameLst>
                                      </p:cBhvr>
                                      <p:to>
                                        <p:strVal val="visible"/>
                                      </p:to>
                                    </p:set>
                                    <p:anim calcmode="discrete" valueType="clr">
                                      <p:cBhvr override="childStyle">
                                        <p:cTn id="27"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28" dur="80"/>
                                        <p:tgtEl>
                                          <p:spTgt spid="7"/>
                                        </p:tgtEl>
                                        <p:attrNameLst>
                                          <p:attrName>fillcolor</p:attrName>
                                        </p:attrNameLst>
                                      </p:cBhvr>
                                      <p:tavLst>
                                        <p:tav tm="0">
                                          <p:val>
                                            <p:clrVal>
                                              <a:schemeClr val="accent2"/>
                                            </p:clrVal>
                                          </p:val>
                                        </p:tav>
                                        <p:tav tm="50000">
                                          <p:val>
                                            <p:clrVal>
                                              <a:schemeClr val="hlink"/>
                                            </p:clrVal>
                                          </p:val>
                                        </p:tav>
                                      </p:tavLst>
                                    </p:anim>
                                    <p:set>
                                      <p:cBhvr>
                                        <p:cTn id="29" dur="80"/>
                                        <p:tgtEl>
                                          <p:spTgt spid="7"/>
                                        </p:tgtEl>
                                        <p:attrNameLst>
                                          <p:attrName>fill.type</p:attrName>
                                        </p:attrNameLst>
                                      </p:cBhvr>
                                      <p:to>
                                        <p:strVal val="solid"/>
                                      </p:to>
                                    </p:set>
                                  </p:childTnLst>
                                </p:cTn>
                              </p:par>
                            </p:childTnLst>
                          </p:cTn>
                        </p:par>
                        <p:par>
                          <p:cTn id="30" fill="hold">
                            <p:stCondLst>
                              <p:cond delay="920"/>
                            </p:stCondLst>
                            <p:childTnLst>
                              <p:par>
                                <p:cTn id="31" presetID="36" presetClass="emph" presetSubtype="0" fill="hold" grpId="1" nodeType="afterEffect">
                                  <p:stCondLst>
                                    <p:cond delay="0"/>
                                  </p:stCondLst>
                                  <p:iterate type="lt">
                                    <p:tmPct val="10000"/>
                                  </p:iterate>
                                  <p:childTnLst>
                                    <p:animScale>
                                      <p:cBhvr>
                                        <p:cTn id="32" dur="250" autoRev="1" fill="hold">
                                          <p:stCondLst>
                                            <p:cond delay="0"/>
                                          </p:stCondLst>
                                        </p:cTn>
                                        <p:tgtEl>
                                          <p:spTgt spid="7"/>
                                        </p:tgtEl>
                                      </p:cBhvr>
                                      <p:to x="80000" y="100000"/>
                                    </p:animScale>
                                    <p:anim by="(#ppt_w*0.10)" calcmode="lin" valueType="num">
                                      <p:cBhvr>
                                        <p:cTn id="33" dur="250" autoRev="1" fill="hold">
                                          <p:stCondLst>
                                            <p:cond delay="0"/>
                                          </p:stCondLst>
                                        </p:cTn>
                                        <p:tgtEl>
                                          <p:spTgt spid="7"/>
                                        </p:tgtEl>
                                        <p:attrNameLst>
                                          <p:attrName>ppt_x</p:attrName>
                                        </p:attrNameLst>
                                      </p:cBhvr>
                                    </p:anim>
                                    <p:anim by="(-#ppt_w*0.10)" calcmode="lin" valueType="num">
                                      <p:cBhvr>
                                        <p:cTn id="34" dur="250" autoRev="1" fill="hold">
                                          <p:stCondLst>
                                            <p:cond delay="0"/>
                                          </p:stCondLst>
                                        </p:cTn>
                                        <p:tgtEl>
                                          <p:spTgt spid="7"/>
                                        </p:tgtEl>
                                        <p:attrNameLst>
                                          <p:attrName>ppt_y</p:attrName>
                                        </p:attrNameLst>
                                      </p:cBhvr>
                                    </p:anim>
                                    <p:animRot by="-480000">
                                      <p:cBhvr>
                                        <p:cTn id="35" dur="250" autoRev="1" fill="hold">
                                          <p:stCondLst>
                                            <p:cond delay="0"/>
                                          </p:stCondLst>
                                        </p:cTn>
                                        <p:tgtEl>
                                          <p:spTgt spid="7"/>
                                        </p:tgtEl>
                                        <p:attrNameLst>
                                          <p:attrName>r</p:attrName>
                                        </p:attrNameLst>
                                      </p:cBhvr>
                                    </p:animRot>
                                  </p:childTnLst>
                                </p:cTn>
                              </p:par>
                            </p:childTnLst>
                          </p:cTn>
                        </p:par>
                        <p:par>
                          <p:cTn id="36" fill="hold">
                            <p:stCondLst>
                              <p:cond delay="2470"/>
                            </p:stCondLst>
                            <p:childTnLst>
                              <p:par>
                                <p:cTn id="37" presetID="3" presetClass="emph" presetSubtype="2" fill="hold" grpId="2" nodeType="afterEffect">
                                  <p:stCondLst>
                                    <p:cond delay="0"/>
                                  </p:stCondLst>
                                  <p:iterate type="lt">
                                    <p:tmPct val="0"/>
                                  </p:iterate>
                                  <p:childTnLst>
                                    <p:animClr clrSpc="rgb">
                                      <p:cBhvr override="childStyle">
                                        <p:cTn id="38" dur="2000" fill="hold"/>
                                        <p:tgtEl>
                                          <p:spTgt spid="7"/>
                                        </p:tgtEl>
                                        <p:attrNameLst>
                                          <p:attrName>style.color</p:attrName>
                                        </p:attrNameLst>
                                      </p:cBhvr>
                                      <p:to>
                                        <a:srgbClr val="FC2704"/>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7" grpId="0"/>
      <p:bldP spid="7" grpId="1"/>
      <p:bldP spid="7" grpId="2"/>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1524000"/>
            <a:ext cx="7391400" cy="1200329"/>
          </a:xfrm>
          <a:prstGeom prst="rect">
            <a:avLst/>
          </a:prstGeom>
          <a:noFill/>
        </p:spPr>
        <p:txBody>
          <a:bodyPr wrap="square" rtlCol="0">
            <a:spAutoFit/>
          </a:bodyPr>
          <a:lstStyle/>
          <a:p>
            <a:r>
              <a:rPr lang="en-US" sz="2400" b="1" dirty="0" smtClean="0">
                <a:effectLst>
                  <a:outerShdw blurRad="38100" dist="38100" dir="2700000" algn="tl">
                    <a:srgbClr val="000000">
                      <a:alpha val="43137"/>
                    </a:srgbClr>
                  </a:outerShdw>
                </a:effectLst>
                <a:latin typeface="Arial" pitchFamily="34" charset="0"/>
                <a:cs typeface="Arial" pitchFamily="34" charset="0"/>
              </a:rPr>
              <a:t>Most disappointing of all – Coast Guard has cut funding to the R&amp;D Center which was doing the research!</a:t>
            </a:r>
            <a:endParaRPr lang="en-US" sz="2400" b="1" dirty="0">
              <a:effectLst>
                <a:outerShdw blurRad="38100" dist="38100" dir="2700000" algn="tl">
                  <a:srgbClr val="000000">
                    <a:alpha val="43137"/>
                  </a:srgbClr>
                </a:outerShdw>
              </a:effectLst>
              <a:latin typeface="Arial" pitchFamily="34" charset="0"/>
              <a:cs typeface="Arial" pitchFamily="34" charset="0"/>
            </a:endParaRPr>
          </a:p>
        </p:txBody>
      </p:sp>
      <p:sp>
        <p:nvSpPr>
          <p:cNvPr id="6" name="TextBox 5"/>
          <p:cNvSpPr txBox="1"/>
          <p:nvPr/>
        </p:nvSpPr>
        <p:spPr>
          <a:xfrm>
            <a:off x="1828800" y="381000"/>
            <a:ext cx="6553200" cy="646331"/>
          </a:xfrm>
          <a:prstGeom prst="rect">
            <a:avLst/>
          </a:prstGeom>
          <a:noFill/>
        </p:spPr>
        <p:txBody>
          <a:bodyPr wrap="square" rtlCol="0">
            <a:spAutoFit/>
          </a:bodyPr>
          <a:lstStyle/>
          <a:p>
            <a:r>
              <a:rPr lang="en-US" sz="3600" b="1" dirty="0" smtClean="0">
                <a:effectLst>
                  <a:outerShdw blurRad="38100" dist="38100" dir="2700000" algn="tl">
                    <a:srgbClr val="000000">
                      <a:alpha val="43137"/>
                    </a:srgbClr>
                  </a:outerShdw>
                </a:effectLst>
                <a:latin typeface="Arial" pitchFamily="34" charset="0"/>
                <a:cs typeface="Arial" pitchFamily="34" charset="0"/>
              </a:rPr>
              <a:t>Problems &amp; Frustrations</a:t>
            </a:r>
            <a:endParaRPr lang="en-US" sz="3600" b="1" dirty="0">
              <a:effectLst>
                <a:outerShdw blurRad="38100" dist="38100" dir="2700000" algn="tl">
                  <a:srgbClr val="000000">
                    <a:alpha val="43137"/>
                  </a:srgbClr>
                </a:outerShdw>
              </a:effectLst>
              <a:latin typeface="Arial" pitchFamily="34" charset="0"/>
              <a:cs typeface="Arial" pitchFamily="34" charset="0"/>
            </a:endParaRPr>
          </a:p>
        </p:txBody>
      </p:sp>
      <p:sp>
        <p:nvSpPr>
          <p:cNvPr id="8" name="TextBox 7"/>
          <p:cNvSpPr txBox="1"/>
          <p:nvPr/>
        </p:nvSpPr>
        <p:spPr>
          <a:xfrm>
            <a:off x="914400" y="2971800"/>
            <a:ext cx="7315200" cy="830997"/>
          </a:xfrm>
          <a:prstGeom prst="rect">
            <a:avLst/>
          </a:prstGeom>
          <a:noFill/>
        </p:spPr>
        <p:txBody>
          <a:bodyPr wrap="square" rtlCol="0">
            <a:spAutoFit/>
          </a:bodyPr>
          <a:lstStyle/>
          <a:p>
            <a:r>
              <a:rPr lang="en-US" sz="2400" b="1" dirty="0" smtClean="0">
                <a:effectLst>
                  <a:outerShdw blurRad="38100" dist="38100" dir="2700000" algn="tl">
                    <a:srgbClr val="000000">
                      <a:alpha val="43137"/>
                    </a:srgbClr>
                  </a:outerShdw>
                </a:effectLst>
                <a:latin typeface="Arial" pitchFamily="34" charset="0"/>
                <a:cs typeface="Arial" pitchFamily="34" charset="0"/>
              </a:rPr>
              <a:t>What we now use is workable, but not a finished product</a:t>
            </a:r>
            <a:endParaRPr lang="en-US" sz="2400" b="1" dirty="0">
              <a:effectLst>
                <a:outerShdw blurRad="38100" dist="38100" dir="2700000" algn="tl">
                  <a:srgbClr val="000000">
                    <a:alpha val="43137"/>
                  </a:srgbClr>
                </a:outerShdw>
              </a:effectLst>
              <a:latin typeface="Arial" pitchFamily="34" charset="0"/>
              <a:cs typeface="Arial" pitchFamily="34" charset="0"/>
            </a:endParaRPr>
          </a:p>
        </p:txBody>
      </p:sp>
      <p:sp>
        <p:nvSpPr>
          <p:cNvPr id="9" name="TextBox 8"/>
          <p:cNvSpPr txBox="1"/>
          <p:nvPr/>
        </p:nvSpPr>
        <p:spPr>
          <a:xfrm>
            <a:off x="914400" y="5105400"/>
            <a:ext cx="7315200" cy="1200329"/>
          </a:xfrm>
          <a:prstGeom prst="rect">
            <a:avLst/>
          </a:prstGeom>
          <a:noFill/>
        </p:spPr>
        <p:txBody>
          <a:bodyPr wrap="square" rtlCol="0">
            <a:spAutoFit/>
          </a:bodyPr>
          <a:lstStyle/>
          <a:p>
            <a:r>
              <a:rPr lang="en-US" sz="2400" b="1" dirty="0" smtClean="0">
                <a:effectLst>
                  <a:outerShdw blurRad="38100" dist="38100" dir="2700000" algn="tl">
                    <a:srgbClr val="000000">
                      <a:alpha val="43137"/>
                    </a:srgbClr>
                  </a:outerShdw>
                </a:effectLst>
                <a:latin typeface="Arial" pitchFamily="34" charset="0"/>
                <a:cs typeface="Arial" pitchFamily="34" charset="0"/>
              </a:rPr>
              <a:t>Seems to be due to internal politics within the CG.  We are working with the PNWA and our Congressional delegation to locate funding</a:t>
            </a:r>
            <a:endParaRPr lang="en-US" sz="2400" b="1" dirty="0">
              <a:effectLst>
                <a:outerShdw blurRad="38100" dist="38100" dir="2700000" algn="tl">
                  <a:srgbClr val="000000">
                    <a:alpha val="43137"/>
                  </a:srgbClr>
                </a:outerShdw>
              </a:effectLst>
              <a:latin typeface="Arial" pitchFamily="34" charset="0"/>
              <a:cs typeface="Arial" pitchFamily="34" charset="0"/>
            </a:endParaRPr>
          </a:p>
        </p:txBody>
      </p:sp>
      <p:sp>
        <p:nvSpPr>
          <p:cNvPr id="10" name="TextBox 9"/>
          <p:cNvSpPr txBox="1"/>
          <p:nvPr/>
        </p:nvSpPr>
        <p:spPr>
          <a:xfrm>
            <a:off x="914400" y="4038600"/>
            <a:ext cx="7391400" cy="830997"/>
          </a:xfrm>
          <a:prstGeom prst="rect">
            <a:avLst/>
          </a:prstGeom>
          <a:noFill/>
        </p:spPr>
        <p:txBody>
          <a:bodyPr wrap="square" rtlCol="0">
            <a:spAutoFit/>
          </a:bodyPr>
          <a:lstStyle/>
          <a:p>
            <a:r>
              <a:rPr lang="en-US" sz="2400" b="1" dirty="0" smtClean="0">
                <a:effectLst>
                  <a:outerShdw blurRad="38100" dist="38100" dir="2700000" algn="tl">
                    <a:srgbClr val="000000">
                      <a:alpha val="43137"/>
                    </a:srgbClr>
                  </a:outerShdw>
                </a:effectLst>
                <a:latin typeface="Arial" pitchFamily="34" charset="0"/>
                <a:cs typeface="Arial" pitchFamily="34" charset="0"/>
              </a:rPr>
              <a:t>Ironically, it’s a very inexpensive project with huge returns on the investment.</a:t>
            </a:r>
            <a:endParaRPr lang="en-US" sz="2400" b="1" dirty="0">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P spid="1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1981200"/>
            <a:ext cx="6858000" cy="2160591"/>
          </a:xfrm>
          <a:prstGeom prst="rect">
            <a:avLst/>
          </a:prstGeom>
        </p:spPr>
        <p:txBody>
          <a:bodyPr wrap="square">
            <a:spAutoFit/>
          </a:bodyPr>
          <a:lstStyle/>
          <a:p>
            <a:pPr>
              <a:lnSpc>
                <a:spcPct val="80000"/>
              </a:lnSpc>
            </a:pPr>
            <a:r>
              <a:rPr lang="en-US" sz="2800" b="1" dirty="0" smtClean="0">
                <a:effectLst>
                  <a:outerShdw blurRad="38100" dist="38100" dir="2700000" algn="tl">
                    <a:srgbClr val="000000">
                      <a:alpha val="43137"/>
                    </a:srgbClr>
                  </a:outerShdw>
                </a:effectLst>
                <a:latin typeface="Arial" pitchFamily="34" charset="0"/>
                <a:cs typeface="Arial" pitchFamily="34" charset="0"/>
              </a:rPr>
              <a:t>Safe Navigation</a:t>
            </a:r>
          </a:p>
          <a:p>
            <a:pPr>
              <a:lnSpc>
                <a:spcPct val="80000"/>
              </a:lnSpc>
            </a:pPr>
            <a:endParaRPr lang="en-US" sz="2800" b="1" dirty="0" smtClean="0">
              <a:effectLst>
                <a:outerShdw blurRad="38100" dist="38100" dir="2700000" algn="tl">
                  <a:srgbClr val="000000">
                    <a:alpha val="43137"/>
                  </a:srgbClr>
                </a:outerShdw>
              </a:effectLst>
              <a:latin typeface="Arial" pitchFamily="34" charset="0"/>
              <a:cs typeface="Arial" pitchFamily="34" charset="0"/>
            </a:endParaRPr>
          </a:p>
          <a:p>
            <a:pPr>
              <a:lnSpc>
                <a:spcPct val="80000"/>
              </a:lnSpc>
            </a:pPr>
            <a:r>
              <a:rPr lang="en-US" sz="2800" b="1" dirty="0" smtClean="0">
                <a:effectLst>
                  <a:outerShdw blurRad="38100" dist="38100" dir="2700000" algn="tl">
                    <a:srgbClr val="000000">
                      <a:alpha val="43137"/>
                    </a:srgbClr>
                  </a:outerShdw>
                </a:effectLst>
                <a:latin typeface="Arial" pitchFamily="34" charset="0"/>
                <a:cs typeface="Arial" pitchFamily="34" charset="0"/>
              </a:rPr>
              <a:t>Efficient  Movement of vessels</a:t>
            </a:r>
          </a:p>
          <a:p>
            <a:pPr>
              <a:lnSpc>
                <a:spcPct val="80000"/>
              </a:lnSpc>
            </a:pPr>
            <a:endParaRPr lang="en-US" sz="2800" b="1" dirty="0" smtClean="0">
              <a:effectLst>
                <a:outerShdw blurRad="38100" dist="38100" dir="2700000" algn="tl">
                  <a:srgbClr val="000000">
                    <a:alpha val="43137"/>
                  </a:srgbClr>
                </a:outerShdw>
              </a:effectLst>
              <a:latin typeface="Arial" pitchFamily="34" charset="0"/>
              <a:cs typeface="Arial" pitchFamily="34" charset="0"/>
            </a:endParaRPr>
          </a:p>
          <a:p>
            <a:pPr>
              <a:lnSpc>
                <a:spcPct val="80000"/>
              </a:lnSpc>
            </a:pPr>
            <a:r>
              <a:rPr lang="en-US" sz="2800" b="1" dirty="0" smtClean="0">
                <a:effectLst>
                  <a:outerShdw blurRad="38100" dist="38100" dir="2700000" algn="tl">
                    <a:srgbClr val="000000">
                      <a:alpha val="43137"/>
                    </a:srgbClr>
                  </a:outerShdw>
                </a:effectLst>
                <a:latin typeface="Arial" pitchFamily="34" charset="0"/>
                <a:cs typeface="Arial" pitchFamily="34" charset="0"/>
              </a:rPr>
              <a:t>Marine Environmental Protection</a:t>
            </a:r>
          </a:p>
          <a:p>
            <a:pPr>
              <a:lnSpc>
                <a:spcPct val="80000"/>
              </a:lnSpc>
            </a:pPr>
            <a:endParaRPr lang="en-US" sz="2800" b="1" dirty="0" smtClean="0">
              <a:effectLst>
                <a:outerShdw blurRad="38100" dist="38100" dir="2700000" algn="tl">
                  <a:srgbClr val="000000">
                    <a:alpha val="43137"/>
                  </a:srgbClr>
                </a:outerShdw>
              </a:effectLst>
              <a:latin typeface="Arial" pitchFamily="34" charset="0"/>
              <a:cs typeface="Arial" pitchFamily="34" charset="0"/>
            </a:endParaRPr>
          </a:p>
        </p:txBody>
      </p:sp>
      <p:sp>
        <p:nvSpPr>
          <p:cNvPr id="3" name="TextBox 2"/>
          <p:cNvSpPr txBox="1"/>
          <p:nvPr/>
        </p:nvSpPr>
        <p:spPr>
          <a:xfrm>
            <a:off x="3352800" y="457200"/>
            <a:ext cx="2590800" cy="535531"/>
          </a:xfrm>
          <a:prstGeom prst="rect">
            <a:avLst/>
          </a:prstGeom>
          <a:noFill/>
        </p:spPr>
        <p:txBody>
          <a:bodyPr wrap="square" rtlCol="0">
            <a:spAutoFit/>
          </a:bodyPr>
          <a:lstStyle/>
          <a:p>
            <a:pPr algn="ctr">
              <a:lnSpc>
                <a:spcPct val="80000"/>
              </a:lnSpc>
            </a:pPr>
            <a:r>
              <a:rPr lang="en-US" sz="3600" b="1" u="sng" dirty="0" smtClean="0">
                <a:effectLst>
                  <a:outerShdw blurRad="38100" dist="38100" dir="2700000" algn="tl">
                    <a:srgbClr val="000000">
                      <a:alpha val="43137"/>
                    </a:srgbClr>
                  </a:outerShdw>
                </a:effectLst>
                <a:latin typeface="Arial" pitchFamily="34" charset="0"/>
                <a:cs typeface="Arial" pitchFamily="34" charset="0"/>
              </a:rPr>
              <a:t>Our Goals</a:t>
            </a:r>
          </a:p>
        </p:txBody>
      </p:sp>
      <p:sp>
        <p:nvSpPr>
          <p:cNvPr id="4" name="TextBox 3"/>
          <p:cNvSpPr txBox="1"/>
          <p:nvPr/>
        </p:nvSpPr>
        <p:spPr>
          <a:xfrm>
            <a:off x="1371600" y="4343400"/>
            <a:ext cx="7391400" cy="1815882"/>
          </a:xfrm>
          <a:prstGeom prst="rect">
            <a:avLst/>
          </a:prstGeom>
          <a:noFill/>
        </p:spPr>
        <p:txBody>
          <a:bodyPr wrap="square" rtlCol="0">
            <a:spAutoFit/>
          </a:bodyPr>
          <a:lstStyle/>
          <a:p>
            <a:r>
              <a:rPr lang="en-US" sz="2800" b="1" dirty="0" smtClean="0">
                <a:effectLst>
                  <a:outerShdw blurRad="38100" dist="38100" dir="2700000" algn="tl">
                    <a:srgbClr val="000000">
                      <a:alpha val="43137"/>
                    </a:srgbClr>
                  </a:outerShdw>
                </a:effectLst>
                <a:latin typeface="Arial" pitchFamily="34" charset="0"/>
                <a:cs typeface="Arial" pitchFamily="34" charset="0"/>
              </a:rPr>
              <a:t>With the tools you have developed and made available to us we have been successful.  With your help, we expect to continue to improve our efforts</a:t>
            </a:r>
            <a:endParaRPr lang="en-US" sz="2800" b="1" dirty="0">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Mountain View"/>
          <p:cNvPicPr>
            <a:picLocks noChangeAspect="1" noChangeArrowheads="1"/>
          </p:cNvPicPr>
          <p:nvPr/>
        </p:nvPicPr>
        <p:blipFill>
          <a:blip r:embed="rId2" cstate="email"/>
          <a:srcRect/>
          <a:stretch>
            <a:fillRect/>
          </a:stretch>
        </p:blipFill>
        <p:spPr bwMode="auto">
          <a:xfrm>
            <a:off x="0" y="14288"/>
            <a:ext cx="9144000" cy="6843712"/>
          </a:xfrm>
          <a:prstGeom prst="rect">
            <a:avLst/>
          </a:prstGeom>
          <a:noFill/>
          <a:ln w="9525">
            <a:noFill/>
            <a:miter lim="800000"/>
            <a:headEnd/>
            <a:tailEnd/>
          </a:ln>
        </p:spPr>
      </p:pic>
      <p:sp>
        <p:nvSpPr>
          <p:cNvPr id="5" name="TextBox 4"/>
          <p:cNvSpPr txBox="1"/>
          <p:nvPr/>
        </p:nvSpPr>
        <p:spPr>
          <a:xfrm>
            <a:off x="914400" y="685800"/>
            <a:ext cx="7315200" cy="1077218"/>
          </a:xfrm>
          <a:prstGeom prst="rect">
            <a:avLst/>
          </a:prstGeom>
          <a:noFill/>
        </p:spPr>
        <p:txBody>
          <a:bodyPr wrap="square" rtlCol="0">
            <a:spAutoFit/>
          </a:bodyPr>
          <a:lstStyle/>
          <a:p>
            <a:pPr algn="ctr"/>
            <a:r>
              <a:rPr lang="en-US" sz="3200" b="1" dirty="0" smtClean="0">
                <a:effectLst>
                  <a:outerShdw blurRad="38100" dist="38100" dir="2700000" algn="tl">
                    <a:srgbClr val="000000">
                      <a:alpha val="43137"/>
                    </a:srgbClr>
                  </a:outerShdw>
                </a:effectLst>
                <a:latin typeface="Arial" pitchFamily="34" charset="0"/>
                <a:cs typeface="Arial" pitchFamily="34" charset="0"/>
              </a:rPr>
              <a:t>Thank you for all you do and for your kind attention!</a:t>
            </a:r>
            <a:endParaRPr lang="en-US" sz="3200" b="1" dirty="0">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458" name="Rectangle 2"/>
          <p:cNvSpPr>
            <a:spLocks noChangeArrowheads="1"/>
          </p:cNvSpPr>
          <p:nvPr/>
        </p:nvSpPr>
        <p:spPr bwMode="auto">
          <a:xfrm>
            <a:off x="1489075" y="273050"/>
            <a:ext cx="6143625" cy="1117600"/>
          </a:xfrm>
          <a:prstGeom prst="rect">
            <a:avLst/>
          </a:prstGeom>
          <a:noFill/>
          <a:ln w="9525">
            <a:noFill/>
            <a:miter lim="800000"/>
            <a:headEnd/>
            <a:tailEnd/>
          </a:ln>
          <a:effectLst/>
        </p:spPr>
        <p:txBody>
          <a:bodyPr anchor="ctr"/>
          <a:lstStyle/>
          <a:p>
            <a:pPr algn="ctr">
              <a:defRPr/>
            </a:pPr>
            <a:r>
              <a:rPr lang="en-US" sz="3200" b="1" dirty="0">
                <a:solidFill>
                  <a:srgbClr val="FFC000"/>
                </a:solidFill>
                <a:effectLst>
                  <a:outerShdw blurRad="38100" dist="38100" dir="2700000" algn="tl">
                    <a:srgbClr val="000000"/>
                  </a:outerShdw>
                </a:effectLst>
              </a:rPr>
              <a:t>MV Hyundai Commodore</a:t>
            </a:r>
          </a:p>
        </p:txBody>
      </p:sp>
      <p:sp>
        <p:nvSpPr>
          <p:cNvPr id="30723" name="Text Box 3"/>
          <p:cNvSpPr txBox="1">
            <a:spLocks noChangeArrowheads="1"/>
          </p:cNvSpPr>
          <p:nvPr/>
        </p:nvSpPr>
        <p:spPr bwMode="auto">
          <a:xfrm>
            <a:off x="1371600" y="3471863"/>
            <a:ext cx="6553200" cy="3046988"/>
          </a:xfrm>
          <a:prstGeom prst="rect">
            <a:avLst/>
          </a:prstGeom>
          <a:noFill/>
          <a:ln w="9525">
            <a:noFill/>
            <a:miter lim="800000"/>
            <a:headEnd/>
            <a:tailEnd/>
          </a:ln>
        </p:spPr>
        <p:txBody>
          <a:bodyPr wrap="square">
            <a:spAutoFit/>
          </a:bodyPr>
          <a:lstStyle/>
          <a:p>
            <a:pPr algn="ctr">
              <a:defRPr/>
            </a:pPr>
            <a:r>
              <a:rPr lang="en-US" sz="2400" dirty="0">
                <a:effectLst>
                  <a:outerShdw blurRad="38100" dist="38100" dir="2700000" algn="tl">
                    <a:srgbClr val="000000">
                      <a:alpha val="43137"/>
                    </a:srgbClr>
                  </a:outerShdw>
                </a:effectLst>
              </a:rPr>
              <a:t>902’ LOA</a:t>
            </a:r>
          </a:p>
          <a:p>
            <a:pPr algn="ctr">
              <a:defRPr/>
            </a:pPr>
            <a:r>
              <a:rPr lang="en-US" sz="2400" dirty="0">
                <a:effectLst>
                  <a:outerShdw blurRad="38100" dist="38100" dir="2700000" algn="tl">
                    <a:srgbClr val="000000">
                      <a:alpha val="43137"/>
                    </a:srgbClr>
                  </a:outerShdw>
                </a:effectLst>
              </a:rPr>
              <a:t>122’ Beam</a:t>
            </a:r>
          </a:p>
          <a:p>
            <a:pPr algn="ctr">
              <a:defRPr/>
            </a:pPr>
            <a:r>
              <a:rPr lang="en-US" sz="2400" dirty="0">
                <a:effectLst>
                  <a:outerShdw blurRad="38100" dist="38100" dir="2700000" algn="tl">
                    <a:srgbClr val="000000">
                      <a:alpha val="43137"/>
                    </a:srgbClr>
                  </a:outerShdw>
                </a:effectLst>
              </a:rPr>
              <a:t>44.6 Ft Max Draft</a:t>
            </a:r>
          </a:p>
          <a:p>
            <a:pPr algn="ctr">
              <a:defRPr/>
            </a:pPr>
            <a:r>
              <a:rPr lang="en-US" sz="2400" dirty="0">
                <a:effectLst>
                  <a:outerShdw blurRad="38100" dist="38100" dir="2700000" algn="tl">
                    <a:srgbClr val="000000">
                      <a:alpha val="43137"/>
                    </a:srgbClr>
                  </a:outerShdw>
                </a:effectLst>
              </a:rPr>
              <a:t>189.9 Ft Max Air </a:t>
            </a:r>
            <a:r>
              <a:rPr lang="en-US" sz="2400" dirty="0" smtClean="0">
                <a:effectLst>
                  <a:outerShdw blurRad="38100" dist="38100" dir="2700000" algn="tl">
                    <a:srgbClr val="000000">
                      <a:alpha val="43137"/>
                    </a:srgbClr>
                  </a:outerShdw>
                </a:effectLst>
              </a:rPr>
              <a:t>Draft</a:t>
            </a:r>
          </a:p>
          <a:p>
            <a:pPr algn="ctr">
              <a:defRPr/>
            </a:pPr>
            <a:r>
              <a:rPr lang="en-US" sz="2400" dirty="0">
                <a:effectLst>
                  <a:outerShdw blurRad="38100" dist="38100" dir="2700000" algn="tl">
                    <a:srgbClr val="000000">
                      <a:alpha val="43137"/>
                    </a:srgbClr>
                  </a:outerShdw>
                </a:effectLst>
              </a:rPr>
              <a:t>4577 TEU’s (Twenty Foot Equivalent Units)</a:t>
            </a:r>
          </a:p>
          <a:p>
            <a:pPr algn="ctr">
              <a:defRPr/>
            </a:pPr>
            <a:endParaRPr lang="en-US" sz="2400" dirty="0" smtClean="0">
              <a:effectLst>
                <a:outerShdw blurRad="38100" dist="38100" dir="2700000" algn="tl">
                  <a:srgbClr val="000000">
                    <a:alpha val="43137"/>
                  </a:srgbClr>
                </a:outerShdw>
              </a:effectLst>
            </a:endParaRPr>
          </a:p>
          <a:p>
            <a:pPr algn="ctr">
              <a:defRPr/>
            </a:pPr>
            <a:endParaRPr lang="en-US" sz="2400" dirty="0">
              <a:effectLst>
                <a:outerShdw blurRad="38100" dist="38100" dir="2700000" algn="tl">
                  <a:srgbClr val="000000">
                    <a:alpha val="43137"/>
                  </a:srgbClr>
                </a:outerShdw>
              </a:effectLst>
            </a:endParaRPr>
          </a:p>
          <a:p>
            <a:pPr algn="ctr">
              <a:defRPr/>
            </a:pPr>
            <a:endParaRPr lang="en-US" sz="2400" dirty="0">
              <a:effectLst>
                <a:outerShdw blurRad="38100" dist="38100" dir="2700000" algn="tl">
                  <a:srgbClr val="000000">
                    <a:alpha val="43137"/>
                  </a:srgbClr>
                </a:outerShdw>
              </a:effectLst>
            </a:endParaRPr>
          </a:p>
        </p:txBody>
      </p:sp>
      <p:pic>
        <p:nvPicPr>
          <p:cNvPr id="41988" name="Picture 4" descr="Hychal copy"/>
          <p:cNvPicPr>
            <a:picLocks noGrp="1" noChangeAspect="1" noChangeArrowheads="1"/>
          </p:cNvPicPr>
          <p:nvPr>
            <p:ph idx="1"/>
          </p:nvPr>
        </p:nvPicPr>
        <p:blipFill>
          <a:blip r:embed="rId3" cstate="email"/>
          <a:srcRect/>
          <a:stretch>
            <a:fillRect/>
          </a:stretch>
        </p:blipFill>
        <p:spPr bwMode="auto">
          <a:xfrm>
            <a:off x="593725" y="1554163"/>
            <a:ext cx="8104188" cy="2057400"/>
          </a:xfrm>
          <a:noFill/>
          <a:ln>
            <a:miter lim="800000"/>
            <a:headEnd/>
            <a:tailEnd/>
          </a:ln>
        </p:spPr>
      </p:pic>
      <p:sp>
        <p:nvSpPr>
          <p:cNvPr id="6" name="TextBox 5"/>
          <p:cNvSpPr txBox="1"/>
          <p:nvPr/>
        </p:nvSpPr>
        <p:spPr>
          <a:xfrm>
            <a:off x="1074738" y="5681663"/>
            <a:ext cx="7315200" cy="460375"/>
          </a:xfrm>
          <a:prstGeom prst="rect">
            <a:avLst/>
          </a:prstGeom>
          <a:noFill/>
        </p:spPr>
        <p:txBody>
          <a:bodyPr>
            <a:spAutoFit/>
          </a:bodyPr>
          <a:lstStyle/>
          <a:p>
            <a:pPr algn="ctr">
              <a:defRPr/>
            </a:pPr>
            <a:r>
              <a:rPr lang="en-US" sz="2400" dirty="0">
                <a:solidFill>
                  <a:srgbClr val="FFC000"/>
                </a:solidFill>
                <a:effectLst>
                  <a:outerShdw blurRad="38100" dist="38100" dir="2700000" algn="tl">
                    <a:srgbClr val="000000">
                      <a:alpha val="43137"/>
                    </a:srgbClr>
                  </a:outerShdw>
                </a:effectLst>
              </a:rPr>
              <a:t>This ship is 50% longer than the channel is wide</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UP doublestack"/>
          <p:cNvPicPr>
            <a:picLocks noChangeAspect="1" noChangeArrowheads="1"/>
          </p:cNvPicPr>
          <p:nvPr/>
        </p:nvPicPr>
        <p:blipFill>
          <a:blip r:embed="rId3" cstate="email"/>
          <a:srcRect/>
          <a:stretch>
            <a:fillRect/>
          </a:stretch>
        </p:blipFill>
        <p:spPr bwMode="auto">
          <a:xfrm>
            <a:off x="711200" y="1765300"/>
            <a:ext cx="7848600" cy="2203450"/>
          </a:xfrm>
          <a:prstGeom prst="rect">
            <a:avLst/>
          </a:prstGeom>
          <a:noFill/>
          <a:ln w="9525">
            <a:noFill/>
            <a:miter lim="800000"/>
            <a:headEnd/>
            <a:tailEnd/>
          </a:ln>
        </p:spPr>
      </p:pic>
      <p:sp>
        <p:nvSpPr>
          <p:cNvPr id="32771" name="Text Box 3"/>
          <p:cNvSpPr txBox="1">
            <a:spLocks noChangeArrowheads="1"/>
          </p:cNvSpPr>
          <p:nvPr/>
        </p:nvSpPr>
        <p:spPr bwMode="auto">
          <a:xfrm>
            <a:off x="1028700" y="4405313"/>
            <a:ext cx="7010400" cy="461962"/>
          </a:xfrm>
          <a:prstGeom prst="rect">
            <a:avLst/>
          </a:prstGeom>
          <a:noFill/>
          <a:ln w="9525">
            <a:noFill/>
            <a:miter lim="800000"/>
            <a:headEnd/>
            <a:tailEnd/>
          </a:ln>
        </p:spPr>
        <p:txBody>
          <a:bodyPr>
            <a:spAutoFit/>
          </a:bodyPr>
          <a:lstStyle/>
          <a:p>
            <a:pPr algn="ctr">
              <a:spcBef>
                <a:spcPct val="50000"/>
              </a:spcBef>
              <a:defRPr/>
            </a:pPr>
            <a:r>
              <a:rPr lang="en-US" sz="2400" dirty="0">
                <a:effectLst>
                  <a:outerShdw blurRad="38100" dist="38100" dir="2700000" algn="tl">
                    <a:srgbClr val="000000">
                      <a:alpha val="43137"/>
                    </a:srgbClr>
                  </a:outerShdw>
                </a:effectLst>
              </a:rPr>
              <a:t>…up to 21.7 Miles of Unit Trains</a:t>
            </a:r>
          </a:p>
        </p:txBody>
      </p:sp>
      <p:sp>
        <p:nvSpPr>
          <p:cNvPr id="32772" name="Text Box 4"/>
          <p:cNvSpPr txBox="1">
            <a:spLocks noChangeArrowheads="1"/>
          </p:cNvSpPr>
          <p:nvPr/>
        </p:nvSpPr>
        <p:spPr bwMode="auto">
          <a:xfrm>
            <a:off x="1731963" y="719138"/>
            <a:ext cx="5862637" cy="461962"/>
          </a:xfrm>
          <a:prstGeom prst="rect">
            <a:avLst/>
          </a:prstGeom>
          <a:noFill/>
          <a:ln w="9525">
            <a:noFill/>
            <a:miter lim="800000"/>
            <a:headEnd/>
            <a:tailEnd/>
          </a:ln>
        </p:spPr>
        <p:txBody>
          <a:bodyPr>
            <a:spAutoFit/>
          </a:bodyPr>
          <a:lstStyle/>
          <a:p>
            <a:pPr algn="ctr">
              <a:spcBef>
                <a:spcPct val="50000"/>
              </a:spcBef>
              <a:defRPr/>
            </a:pPr>
            <a:r>
              <a:rPr lang="en-US" sz="2400" dirty="0">
                <a:effectLst>
                  <a:outerShdw blurRad="38100" dist="38100" dir="2700000" algn="tl">
                    <a:srgbClr val="000000">
                      <a:alpha val="43137"/>
                    </a:srgbClr>
                  </a:outerShdw>
                </a:effectLst>
              </a:rPr>
              <a:t>If loaded on rail cars they would equal….</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32771"/>
                                        </p:tgtEl>
                                        <p:attrNameLst>
                                          <p:attrName>style.visibility</p:attrName>
                                        </p:attrNameLst>
                                      </p:cBhvr>
                                      <p:to>
                                        <p:strVal val="visible"/>
                                      </p:to>
                                    </p:set>
                                    <p:animEffect transition="in" filter="fade">
                                      <p:cBhvr>
                                        <p:cTn id="7" dur="770" decel="100000"/>
                                        <p:tgtEl>
                                          <p:spTgt spid="32771"/>
                                        </p:tgtEl>
                                      </p:cBhvr>
                                    </p:animEffect>
                                    <p:animScale>
                                      <p:cBhvr>
                                        <p:cTn id="8" dur="770" decel="100000"/>
                                        <p:tgtEl>
                                          <p:spTgt spid="32771"/>
                                        </p:tgtEl>
                                      </p:cBhvr>
                                      <p:from x="10000" y="10000"/>
                                      <p:to x="200000" y="450000"/>
                                    </p:animScale>
                                    <p:animScale>
                                      <p:cBhvr>
                                        <p:cTn id="9" dur="1230" accel="100000" fill="hold">
                                          <p:stCondLst>
                                            <p:cond delay="770"/>
                                          </p:stCondLst>
                                        </p:cTn>
                                        <p:tgtEl>
                                          <p:spTgt spid="32771"/>
                                        </p:tgtEl>
                                      </p:cBhvr>
                                      <p:from x="200000" y="450000"/>
                                      <p:to x="100000" y="100000"/>
                                    </p:animScale>
                                    <p:set>
                                      <p:cBhvr>
                                        <p:cTn id="10" dur="770" fill="hold"/>
                                        <p:tgtEl>
                                          <p:spTgt spid="32771"/>
                                        </p:tgtEl>
                                        <p:attrNameLst>
                                          <p:attrName>ppt_x</p:attrName>
                                        </p:attrNameLst>
                                      </p:cBhvr>
                                      <p:to>
                                        <p:strVal val="(0.5)"/>
                                      </p:to>
                                    </p:set>
                                    <p:anim from="(0.5)" to="(#ppt_x)" calcmode="lin" valueType="num">
                                      <p:cBhvr>
                                        <p:cTn id="11" dur="1230" accel="100000" fill="hold">
                                          <p:stCondLst>
                                            <p:cond delay="770"/>
                                          </p:stCondLst>
                                        </p:cTn>
                                        <p:tgtEl>
                                          <p:spTgt spid="32771"/>
                                        </p:tgtEl>
                                        <p:attrNameLst>
                                          <p:attrName>ppt_x</p:attrName>
                                        </p:attrNameLst>
                                      </p:cBhvr>
                                    </p:anim>
                                    <p:set>
                                      <p:cBhvr>
                                        <p:cTn id="12" dur="770" fill="hold"/>
                                        <p:tgtEl>
                                          <p:spTgt spid="32771"/>
                                        </p:tgtEl>
                                        <p:attrNameLst>
                                          <p:attrName>ppt_y</p:attrName>
                                        </p:attrNameLst>
                                      </p:cBhvr>
                                      <p:to>
                                        <p:strVal val="(#ppt_y+0.4)"/>
                                      </p:to>
                                    </p:set>
                                    <p:anim from="(#ppt_y+0.4)" to="(#ppt_y)" calcmode="lin" valueType="num">
                                      <p:cBhvr>
                                        <p:cTn id="13" dur="1230" accel="100000" fill="hold">
                                          <p:stCondLst>
                                            <p:cond delay="770"/>
                                          </p:stCondLst>
                                        </p:cTn>
                                        <p:tgtEl>
                                          <p:spTgt spid="32771"/>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3842" name="Rectangle 2"/>
          <p:cNvSpPr>
            <a:spLocks noGrp="1" noChangeArrowheads="1"/>
          </p:cNvSpPr>
          <p:nvPr>
            <p:ph type="title"/>
          </p:nvPr>
        </p:nvSpPr>
        <p:spPr/>
        <p:txBody>
          <a:bodyPr/>
          <a:lstStyle/>
          <a:p>
            <a:pPr eaLnBrk="1" hangingPunct="1">
              <a:defRPr/>
            </a:pPr>
            <a:endParaRPr lang="en-US" smtClean="0"/>
          </a:p>
        </p:txBody>
      </p:sp>
      <p:pic>
        <p:nvPicPr>
          <p:cNvPr id="3076" name="Picture 3" descr="PdxContShipa copy"/>
          <p:cNvPicPr>
            <a:picLocks noGrp="1" noChangeAspect="1" noChangeArrowheads="1"/>
          </p:cNvPicPr>
          <p:nvPr>
            <p:ph sz="half" idx="1"/>
          </p:nvPr>
        </p:nvPicPr>
        <p:blipFill>
          <a:blip r:embed="rId4" cstate="email"/>
          <a:srcRect/>
          <a:stretch>
            <a:fillRect/>
          </a:stretch>
        </p:blipFill>
        <p:spPr bwMode="auto">
          <a:xfrm>
            <a:off x="0" y="0"/>
            <a:ext cx="9144000" cy="6858000"/>
          </a:xfrm>
          <a:noFill/>
          <a:ln>
            <a:miter lim="800000"/>
            <a:headEnd/>
            <a:tailEnd/>
          </a:ln>
        </p:spPr>
      </p:pic>
      <p:sp>
        <p:nvSpPr>
          <p:cNvPr id="2053" name="Text Box 4"/>
          <p:cNvSpPr txBox="1">
            <a:spLocks noChangeArrowheads="1"/>
          </p:cNvSpPr>
          <p:nvPr/>
        </p:nvSpPr>
        <p:spPr bwMode="auto">
          <a:xfrm>
            <a:off x="2451100" y="5527675"/>
            <a:ext cx="5238750" cy="1016000"/>
          </a:xfrm>
          <a:prstGeom prst="rect">
            <a:avLst/>
          </a:prstGeom>
          <a:noFill/>
          <a:ln w="9525">
            <a:noFill/>
            <a:miter lim="800000"/>
            <a:headEnd/>
            <a:tailEnd/>
          </a:ln>
        </p:spPr>
        <p:txBody>
          <a:bodyPr>
            <a:spAutoFit/>
          </a:bodyPr>
          <a:lstStyle/>
          <a:p>
            <a:pPr algn="ctr">
              <a:defRPr/>
            </a:pPr>
            <a:r>
              <a:rPr lang="en-US" sz="2000" dirty="0">
                <a:effectLst>
                  <a:outerShdw blurRad="38100" dist="38100" dir="2700000" algn="tl">
                    <a:srgbClr val="000000">
                      <a:alpha val="43137"/>
                    </a:srgbClr>
                  </a:outerShdw>
                </a:effectLst>
              </a:rPr>
              <a:t>Wells Fargo Tower,   	 546', 40 stories</a:t>
            </a:r>
          </a:p>
          <a:p>
            <a:pPr algn="ctr">
              <a:defRPr/>
            </a:pPr>
            <a:r>
              <a:rPr lang="en-US" sz="2000" dirty="0">
                <a:effectLst>
                  <a:outerShdw blurRad="38100" dist="38100" dir="2700000" algn="tl">
                    <a:srgbClr val="000000">
                      <a:alpha val="43137"/>
                    </a:srgbClr>
                  </a:outerShdw>
                </a:effectLst>
              </a:rPr>
              <a:t>US Bancorp Tower, 	 536', 40 stories</a:t>
            </a:r>
          </a:p>
          <a:p>
            <a:pPr algn="ctr">
              <a:defRPr/>
            </a:pPr>
            <a:r>
              <a:rPr lang="en-US" sz="2000" dirty="0">
                <a:effectLst>
                  <a:outerShdw blurRad="38100" dist="38100" dir="2700000" algn="tl">
                    <a:srgbClr val="000000">
                      <a:alpha val="43137"/>
                    </a:srgbClr>
                  </a:outerShdw>
                </a:effectLst>
              </a:rPr>
              <a:t>KOIN Tower, 	 	 509', 35 stories </a:t>
            </a:r>
          </a:p>
        </p:txBody>
      </p:sp>
      <p:graphicFrame>
        <p:nvGraphicFramePr>
          <p:cNvPr id="3074" name="Object 5"/>
          <p:cNvGraphicFramePr>
            <a:graphicFrameLocks/>
          </p:cNvGraphicFramePr>
          <p:nvPr>
            <p:ph sz="half" idx="2"/>
          </p:nvPr>
        </p:nvGraphicFramePr>
        <p:xfrm>
          <a:off x="265113" y="238125"/>
          <a:ext cx="1220787" cy="1246188"/>
        </p:xfrm>
        <a:graphic>
          <a:graphicData uri="http://schemas.openxmlformats.org/presentationml/2006/ole">
            <p:oleObj spid="_x0000_s4098" name="CorelDRAW ESSENTIALS" r:id="rId5" imgW="5218560" imgH="5037840" progId="">
              <p:embed/>
            </p:oleObj>
          </a:graphicData>
        </a:graphic>
      </p:graphicFrame>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P7240165"/>
          <p:cNvPicPr>
            <a:picLocks noGrp="1" noChangeAspect="1" noChangeArrowheads="1"/>
          </p:cNvPicPr>
          <p:nvPr>
            <p:ph idx="1"/>
          </p:nvPr>
        </p:nvPicPr>
        <p:blipFill>
          <a:blip r:embed="rId2" cstate="email"/>
          <a:srcRect/>
          <a:stretch>
            <a:fillRect/>
          </a:stretch>
        </p:blipFill>
        <p:spPr bwMode="auto">
          <a:xfrm>
            <a:off x="0" y="0"/>
            <a:ext cx="9163842" cy="6858000"/>
          </a:xfrm>
          <a:noFill/>
          <a:ln>
            <a:miter lim="800000"/>
            <a:headEnd/>
            <a:tailEnd/>
          </a:ln>
        </p:spPr>
      </p:pic>
      <p:sp>
        <p:nvSpPr>
          <p:cNvPr id="5" name="TextBox 4"/>
          <p:cNvSpPr txBox="1"/>
          <p:nvPr/>
        </p:nvSpPr>
        <p:spPr>
          <a:xfrm>
            <a:off x="0" y="5181600"/>
            <a:ext cx="9144000" cy="2123658"/>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latin typeface="Arial" pitchFamily="34" charset="0"/>
                <a:cs typeface="Arial" pitchFamily="34" charset="0"/>
              </a:rPr>
              <a:t>We are primarily a bulk port</a:t>
            </a:r>
          </a:p>
          <a:p>
            <a:pPr algn="ctr">
              <a:buClr>
                <a:srgbClr val="FFC000"/>
              </a:buClr>
            </a:pPr>
            <a:r>
              <a:rPr lang="en-US" sz="2800" b="1" dirty="0" smtClean="0">
                <a:effectLst>
                  <a:outerShdw blurRad="38100" dist="38100" dir="2700000" algn="tl">
                    <a:srgbClr val="000000">
                      <a:alpha val="43137"/>
                    </a:srgbClr>
                  </a:outerShdw>
                </a:effectLst>
                <a:latin typeface="Arial" pitchFamily="34" charset="0"/>
                <a:cs typeface="Arial" pitchFamily="34" charset="0"/>
              </a:rPr>
              <a:t>Largest exporter of wheat in the USA</a:t>
            </a:r>
          </a:p>
          <a:p>
            <a:pPr algn="ctr">
              <a:buClr>
                <a:srgbClr val="FFC000"/>
              </a:buClr>
            </a:pPr>
            <a:r>
              <a:rPr lang="en-US" sz="2800" b="1" dirty="0" smtClean="0">
                <a:effectLst>
                  <a:outerShdw blurRad="38100" dist="38100" dir="2700000" algn="tl">
                    <a:srgbClr val="000000">
                      <a:alpha val="43137"/>
                    </a:srgbClr>
                  </a:outerShdw>
                </a:effectLst>
                <a:latin typeface="Arial" pitchFamily="34" charset="0"/>
                <a:cs typeface="Arial" pitchFamily="34" charset="0"/>
              </a:rPr>
              <a:t>Third largest gateway for grain exports in the world</a:t>
            </a:r>
          </a:p>
          <a:p>
            <a:r>
              <a:rPr lang="en-US" sz="2400" b="1" dirty="0">
                <a:effectLst>
                  <a:outerShdw blurRad="38100" dist="38100" dir="2700000" algn="tl">
                    <a:srgbClr val="000000">
                      <a:alpha val="43137"/>
                    </a:srgbClr>
                  </a:outerShdw>
                </a:effectLst>
                <a:latin typeface="Arial" pitchFamily="34" charset="0"/>
                <a:cs typeface="Arial" pitchFamily="34" charset="0"/>
              </a:rPr>
              <a:t>	</a:t>
            </a:r>
            <a:endParaRPr lang="en-US" sz="2400" b="1" dirty="0" smtClean="0">
              <a:effectLst>
                <a:outerShdw blurRad="38100" dist="38100" dir="2700000" algn="tl">
                  <a:srgbClr val="000000">
                    <a:alpha val="43137"/>
                  </a:srgbClr>
                </a:outerShdw>
              </a:effectLst>
              <a:latin typeface="Arial" pitchFamily="34" charset="0"/>
              <a:cs typeface="Arial" pitchFamily="34" charset="0"/>
            </a:endParaRPr>
          </a:p>
          <a:p>
            <a:endParaRPr lang="en-US" sz="2400" b="1" dirty="0">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shp_nav_chnl"/>
          <p:cNvPicPr>
            <a:picLocks noChangeAspect="1" noChangeArrowheads="1"/>
          </p:cNvPicPr>
          <p:nvPr/>
        </p:nvPicPr>
        <p:blipFill>
          <a:blip r:embed="rId3" cstate="email"/>
          <a:srcRect/>
          <a:stretch>
            <a:fillRect/>
          </a:stretch>
        </p:blipFill>
        <p:spPr bwMode="auto">
          <a:xfrm>
            <a:off x="1447800" y="1066800"/>
            <a:ext cx="6487992" cy="4625975"/>
          </a:xfrm>
          <a:prstGeom prst="rect">
            <a:avLst/>
          </a:prstGeom>
          <a:noFill/>
          <a:ln w="9525">
            <a:noFill/>
            <a:miter lim="800000"/>
            <a:headEnd/>
            <a:tailEnd/>
          </a:ln>
        </p:spPr>
      </p:pic>
      <p:sp>
        <p:nvSpPr>
          <p:cNvPr id="28675" name="Rectangle 3"/>
          <p:cNvSpPr>
            <a:spLocks noGrp="1" noChangeArrowheads="1"/>
          </p:cNvSpPr>
          <p:nvPr>
            <p:ph type="title"/>
          </p:nvPr>
        </p:nvSpPr>
        <p:spPr>
          <a:xfrm>
            <a:off x="1219200" y="152400"/>
            <a:ext cx="7086600" cy="685800"/>
          </a:xfrm>
        </p:spPr>
        <p:txBody>
          <a:bodyPr/>
          <a:lstStyle/>
          <a:p>
            <a:pPr eaLnBrk="1" hangingPunct="1">
              <a:defRPr/>
            </a:pPr>
            <a:r>
              <a:rPr lang="en-US" sz="2400" b="1" dirty="0" smtClean="0">
                <a:solidFill>
                  <a:schemeClr val="tx1"/>
                </a:solidFill>
                <a:effectLst>
                  <a:outerShdw blurRad="38100" dist="38100" dir="2700000" algn="tl">
                    <a:srgbClr val="000000">
                      <a:alpha val="43137"/>
                    </a:srgbClr>
                  </a:outerShdw>
                </a:effectLst>
                <a:latin typeface="Arial" pitchFamily="34" charset="0"/>
                <a:cs typeface="Arial" pitchFamily="34" charset="0"/>
              </a:rPr>
              <a:t>Which means we have a lot of deep draft ships</a:t>
            </a:r>
          </a:p>
        </p:txBody>
      </p:sp>
      <p:sp>
        <p:nvSpPr>
          <p:cNvPr id="916484" name="Rectangle 4"/>
          <p:cNvSpPr>
            <a:spLocks noChangeArrowheads="1"/>
          </p:cNvSpPr>
          <p:nvPr/>
        </p:nvSpPr>
        <p:spPr bwMode="auto">
          <a:xfrm>
            <a:off x="1943100" y="1955800"/>
            <a:ext cx="1955800" cy="317500"/>
          </a:xfrm>
          <a:prstGeom prst="rect">
            <a:avLst/>
          </a:prstGeom>
          <a:solidFill>
            <a:srgbClr val="FFFFFF"/>
          </a:solidFill>
          <a:ln w="9525">
            <a:noFill/>
            <a:miter lim="800000"/>
            <a:headEnd/>
            <a:tailEnd/>
          </a:ln>
          <a:effectLst/>
        </p:spPr>
        <p:txBody>
          <a:bodyPr wrap="none" anchor="ctr"/>
          <a:lstStyle/>
          <a:p>
            <a:pPr algn="ctr">
              <a:defRPr/>
            </a:pPr>
            <a:endParaRPr lang="en-US">
              <a:effectLst>
                <a:outerShdw blurRad="38100" dist="38100" dir="2700000" algn="tl">
                  <a:srgbClr val="000000">
                    <a:alpha val="43137"/>
                  </a:srgbClr>
                </a:outerShdw>
              </a:effectLst>
            </a:endParaRPr>
          </a:p>
        </p:txBody>
      </p:sp>
      <p:sp>
        <p:nvSpPr>
          <p:cNvPr id="6" name="TextBox 5"/>
          <p:cNvSpPr txBox="1"/>
          <p:nvPr/>
        </p:nvSpPr>
        <p:spPr>
          <a:xfrm>
            <a:off x="152400" y="5791200"/>
            <a:ext cx="9144000" cy="830997"/>
          </a:xfrm>
          <a:prstGeom prst="rect">
            <a:avLst/>
          </a:prstGeom>
          <a:noFill/>
        </p:spPr>
        <p:txBody>
          <a:bodyPr wrap="square" rtlCol="0">
            <a:spAutoFit/>
          </a:bodyPr>
          <a:lstStyle/>
          <a:p>
            <a:pPr algn="ctr"/>
            <a:r>
              <a:rPr lang="en-US" sz="2400" b="1" dirty="0" smtClean="0">
                <a:effectLst>
                  <a:outerShdw blurRad="38100" dist="38100" dir="2700000" algn="tl">
                    <a:srgbClr val="000000">
                      <a:alpha val="43137"/>
                    </a:srgbClr>
                  </a:outerShdw>
                </a:effectLst>
                <a:latin typeface="Arial" pitchFamily="34" charset="0"/>
                <a:cs typeface="Arial" pitchFamily="34" charset="0"/>
              </a:rPr>
              <a:t>We work with a minimum under keel clearance</a:t>
            </a:r>
          </a:p>
          <a:p>
            <a:pPr algn="ctr"/>
            <a:r>
              <a:rPr lang="en-US" sz="2400" b="1" dirty="0" smtClean="0">
                <a:effectLst>
                  <a:outerShdw blurRad="38100" dist="38100" dir="2700000" algn="tl">
                    <a:srgbClr val="000000">
                      <a:alpha val="43137"/>
                    </a:srgbClr>
                  </a:outerShdw>
                </a:effectLst>
                <a:latin typeface="Arial" pitchFamily="34" charset="0"/>
                <a:cs typeface="Arial" pitchFamily="34" charset="0"/>
              </a:rPr>
              <a:t> of just 2 feet </a:t>
            </a:r>
            <a:endParaRPr lang="en-US" sz="2400" b="1" dirty="0">
              <a:effectLst>
                <a:outerShdw blurRad="38100" dist="38100" dir="2700000" algn="tl">
                  <a:srgbClr val="000000">
                    <a:alpha val="43137"/>
                  </a:srgbClr>
                </a:outerShdw>
              </a:effectLst>
              <a:latin typeface="Arial" pitchFamily="34" charset="0"/>
              <a:cs typeface="Arial" pitchFamily="34" charset="0"/>
            </a:endParaRPr>
          </a:p>
        </p:txBody>
      </p:sp>
      <p:sp>
        <p:nvSpPr>
          <p:cNvPr id="7" name="TextBox 6"/>
          <p:cNvSpPr txBox="1"/>
          <p:nvPr/>
        </p:nvSpPr>
        <p:spPr>
          <a:xfrm>
            <a:off x="5638708" y="6096000"/>
            <a:ext cx="304892" cy="523220"/>
          </a:xfrm>
          <a:prstGeom prst="rect">
            <a:avLst/>
          </a:prstGeom>
          <a:noFill/>
        </p:spPr>
        <p:txBody>
          <a:bodyPr wrap="none" rtlCol="0">
            <a:spAutoFit/>
          </a:bodyPr>
          <a:lstStyle/>
          <a:p>
            <a:r>
              <a:rPr lang="en-US" sz="2800" b="1" dirty="0" smtClean="0">
                <a:latin typeface="Arial" pitchFamily="34" charset="0"/>
                <a:cs typeface="Arial" pitchFamily="34" charset="0"/>
              </a:rPr>
              <a:t>!</a:t>
            </a:r>
            <a:endParaRPr lang="en-US" sz="2800" b="1" dirty="0">
              <a:latin typeface="Arial" pitchFamily="34" charset="0"/>
              <a:cs typeface="Arial" pitchFamily="34" charset="0"/>
            </a:endParaRPr>
          </a:p>
        </p:txBody>
      </p:sp>
      <p:sp>
        <p:nvSpPr>
          <p:cNvPr id="8" name="TextBox 7"/>
          <p:cNvSpPr txBox="1"/>
          <p:nvPr/>
        </p:nvSpPr>
        <p:spPr>
          <a:xfrm>
            <a:off x="1524000" y="1143000"/>
            <a:ext cx="3505200" cy="381000"/>
          </a:xfrm>
          <a:prstGeom prst="rect">
            <a:avLst/>
          </a:prstGeom>
          <a:solidFill>
            <a:schemeClr val="tx2"/>
          </a:solidFill>
        </p:spPr>
        <p:txBody>
          <a:bodyPr wrap="square" rtlCol="0">
            <a:spAutoFit/>
          </a:bodyPr>
          <a:lstStyle/>
          <a:p>
            <a:endParaRPr lang="en-US" dirty="0"/>
          </a:p>
        </p:txBody>
      </p:sp>
    </p:spTree>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39" presetClass="entr" presetSubtype="0" accel="100000" fill="hold" grpId="0" nodeType="after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p:cTn id="10" dur="1000" fill="hold"/>
                                        <p:tgtEl>
                                          <p:spTgt spid="7"/>
                                        </p:tgtEl>
                                        <p:attrNameLst>
                                          <p:attrName>ppt_h</p:attrName>
                                        </p:attrNameLst>
                                      </p:cBhvr>
                                      <p:tavLst>
                                        <p:tav tm="0">
                                          <p:val>
                                            <p:strVal val="#ppt_h/20"/>
                                          </p:val>
                                        </p:tav>
                                        <p:tav tm="50000">
                                          <p:val>
                                            <p:strVal val="#ppt_h/20"/>
                                          </p:val>
                                        </p:tav>
                                        <p:tav tm="100000">
                                          <p:val>
                                            <p:strVal val="#ppt_h"/>
                                          </p:val>
                                        </p:tav>
                                      </p:tavLst>
                                    </p:anim>
                                    <p:anim calcmode="lin" valueType="num">
                                      <p:cBhvr>
                                        <p:cTn id="11" dur="1000" fill="hold"/>
                                        <p:tgtEl>
                                          <p:spTgt spid="7"/>
                                        </p:tgtEl>
                                        <p:attrNameLst>
                                          <p:attrName>ppt_w</p:attrName>
                                        </p:attrNameLst>
                                      </p:cBhvr>
                                      <p:tavLst>
                                        <p:tav tm="0">
                                          <p:val>
                                            <p:strVal val="#ppt_w+.3"/>
                                          </p:val>
                                        </p:tav>
                                        <p:tav tm="50000">
                                          <p:val>
                                            <p:strVal val="#ppt_w+.3"/>
                                          </p:val>
                                        </p:tav>
                                        <p:tav tm="100000">
                                          <p:val>
                                            <p:strVal val="#ppt_w"/>
                                          </p:val>
                                        </p:tav>
                                      </p:tavLst>
                                    </p:anim>
                                    <p:anim calcmode="lin" valueType="num">
                                      <p:cBhvr>
                                        <p:cTn id="12" dur="1000" fill="hold"/>
                                        <p:tgtEl>
                                          <p:spTgt spid="7"/>
                                        </p:tgtEl>
                                        <p:attrNameLst>
                                          <p:attrName>ppt_x</p:attrName>
                                        </p:attrNameLst>
                                      </p:cBhvr>
                                      <p:tavLst>
                                        <p:tav tm="0">
                                          <p:val>
                                            <p:strVal val="#ppt_x-.3"/>
                                          </p:val>
                                        </p:tav>
                                        <p:tav tm="5000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5397" name="Rectangle 5"/>
          <p:cNvSpPr>
            <a:spLocks noGrp="1" noChangeArrowheads="1"/>
          </p:cNvSpPr>
          <p:nvPr>
            <p:ph type="title"/>
          </p:nvPr>
        </p:nvSpPr>
        <p:spPr>
          <a:xfrm>
            <a:off x="1600200" y="228600"/>
            <a:ext cx="7315200" cy="1384300"/>
          </a:xfrm>
        </p:spPr>
        <p:txBody>
          <a:bodyPr/>
          <a:lstStyle/>
          <a:p>
            <a:pPr algn="ctr" eaLnBrk="1" hangingPunct="1">
              <a:defRPr/>
            </a:pPr>
            <a:r>
              <a:rPr lang="en-US" sz="3200" b="1" dirty="0" smtClean="0">
                <a:solidFill>
                  <a:schemeClr val="tx1"/>
                </a:solidFill>
                <a:latin typeface="Arial" pitchFamily="34" charset="0"/>
                <a:cs typeface="Arial" pitchFamily="34" charset="0"/>
              </a:rPr>
              <a:t>The Need for COE Surveys</a:t>
            </a:r>
            <a:br>
              <a:rPr lang="en-US" sz="3200" b="1" dirty="0" smtClean="0">
                <a:solidFill>
                  <a:schemeClr val="tx1"/>
                </a:solidFill>
                <a:latin typeface="Arial" pitchFamily="34" charset="0"/>
                <a:cs typeface="Arial" pitchFamily="34" charset="0"/>
              </a:rPr>
            </a:br>
            <a:r>
              <a:rPr lang="en-US" sz="3200" b="1" dirty="0" smtClean="0">
                <a:solidFill>
                  <a:schemeClr val="tx1"/>
                </a:solidFill>
                <a:latin typeface="Arial" pitchFamily="34" charset="0"/>
                <a:cs typeface="Arial" pitchFamily="34" charset="0"/>
              </a:rPr>
              <a:t> &amp; Recent Data</a:t>
            </a:r>
          </a:p>
        </p:txBody>
      </p:sp>
      <p:pic>
        <p:nvPicPr>
          <p:cNvPr id="131075" name="Picture 2" descr="IMG_1069"/>
          <p:cNvPicPr>
            <a:picLocks noGrp="1" noChangeAspect="1" noChangeArrowheads="1"/>
          </p:cNvPicPr>
          <p:nvPr>
            <p:ph sz="half" idx="1"/>
          </p:nvPr>
        </p:nvPicPr>
        <p:blipFill>
          <a:blip r:embed="rId3" cstate="email"/>
          <a:stretch>
            <a:fillRect/>
          </a:stretch>
        </p:blipFill>
        <p:spPr>
          <a:xfrm>
            <a:off x="919162" y="3034506"/>
            <a:ext cx="3114675" cy="1657350"/>
          </a:xfrm>
        </p:spPr>
      </p:pic>
      <p:pic>
        <p:nvPicPr>
          <p:cNvPr id="131076" name="Picture 3" descr="IMG_1071"/>
          <p:cNvPicPr>
            <a:picLocks noGrp="1" noChangeAspect="1" noChangeArrowheads="1"/>
          </p:cNvPicPr>
          <p:nvPr>
            <p:ph sz="quarter" idx="2"/>
          </p:nvPr>
        </p:nvPicPr>
        <p:blipFill>
          <a:blip r:embed="rId4" cstate="email"/>
          <a:srcRect/>
          <a:stretch>
            <a:fillRect/>
          </a:stretch>
        </p:blipFill>
        <p:spPr>
          <a:xfrm>
            <a:off x="233363" y="3538538"/>
            <a:ext cx="5043487" cy="3073400"/>
          </a:xfrm>
        </p:spPr>
      </p:pic>
      <p:pic>
        <p:nvPicPr>
          <p:cNvPr id="131077" name="Picture 4" descr="IMG_1072"/>
          <p:cNvPicPr>
            <a:picLocks noGrp="1" noChangeAspect="1" noChangeArrowheads="1"/>
          </p:cNvPicPr>
          <p:nvPr>
            <p:ph sz="quarter" idx="3"/>
          </p:nvPr>
        </p:nvPicPr>
        <p:blipFill>
          <a:blip r:embed="rId5" cstate="email"/>
          <a:srcRect/>
          <a:stretch>
            <a:fillRect/>
          </a:stretch>
        </p:blipFill>
        <p:spPr>
          <a:xfrm>
            <a:off x="2732088" y="1822450"/>
            <a:ext cx="4846637" cy="2782888"/>
          </a:xfrm>
        </p:spPr>
      </p:pic>
    </p:spTree>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Colrip Logo">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2080</TotalTime>
  <Words>1264</Words>
  <Application>Microsoft Office PowerPoint</Application>
  <PresentationFormat>On-screen Show (4:3)</PresentationFormat>
  <Paragraphs>149</Paragraphs>
  <Slides>38</Slides>
  <Notes>9</Notes>
  <HiddenSlides>0</HiddenSlides>
  <MMClips>0</MMClips>
  <ScaleCrop>false</ScaleCrop>
  <HeadingPairs>
    <vt:vector size="6" baseType="variant">
      <vt:variant>
        <vt:lpstr>Theme</vt:lpstr>
      </vt:variant>
      <vt:variant>
        <vt:i4>2</vt:i4>
      </vt:variant>
      <vt:variant>
        <vt:lpstr>Embedded OLE Servers</vt:lpstr>
      </vt:variant>
      <vt:variant>
        <vt:i4>2</vt:i4>
      </vt:variant>
      <vt:variant>
        <vt:lpstr>Slide Titles</vt:lpstr>
      </vt:variant>
      <vt:variant>
        <vt:i4>38</vt:i4>
      </vt:variant>
    </vt:vector>
  </HeadingPairs>
  <TitlesOfParts>
    <vt:vector size="42" baseType="lpstr">
      <vt:lpstr>Colrip Logo</vt:lpstr>
      <vt:lpstr>Custom Design</vt:lpstr>
      <vt:lpstr>CorelDRAW ESSENTIALS</vt:lpstr>
      <vt:lpstr>Photo Editor Photo</vt:lpstr>
      <vt:lpstr>Slide 1</vt:lpstr>
      <vt:lpstr>The Columbia River Pilots</vt:lpstr>
      <vt:lpstr>Our Route</vt:lpstr>
      <vt:lpstr>Slide 4</vt:lpstr>
      <vt:lpstr>Slide 5</vt:lpstr>
      <vt:lpstr>Slide 6</vt:lpstr>
      <vt:lpstr>Slide 7</vt:lpstr>
      <vt:lpstr>Which means we have a lot of deep draft ships</vt:lpstr>
      <vt:lpstr>The Need for COE Surveys  &amp; Recent Data</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vector>
  </TitlesOfParts>
  <Company>Columbia River Pilots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Our proposal also called for the latest COE Soundings to be downloaded to the laptop and overlaid on top of the navigation chart.</dc:title>
  <dc:creator>Paul D Amos</dc:creator>
  <cp:lastModifiedBy>Scott M. Sherman</cp:lastModifiedBy>
  <cp:revision>100</cp:revision>
  <dcterms:created xsi:type="dcterms:W3CDTF">2010-10-06T21:08:44Z</dcterms:created>
  <dcterms:modified xsi:type="dcterms:W3CDTF">2010-10-22T13:37:17Z</dcterms:modified>
</cp:coreProperties>
</file>