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embeddings/oleObject3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ms-office.legacyDiagramTex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4" r:id="rId2"/>
    <p:sldId id="372" r:id="rId3"/>
    <p:sldId id="358" r:id="rId4"/>
    <p:sldId id="380" r:id="rId5"/>
    <p:sldId id="321" r:id="rId6"/>
    <p:sldId id="386" r:id="rId7"/>
    <p:sldId id="353" r:id="rId8"/>
    <p:sldId id="389" r:id="rId9"/>
    <p:sldId id="387" r:id="rId10"/>
    <p:sldId id="388" r:id="rId11"/>
    <p:sldId id="373" r:id="rId12"/>
    <p:sldId id="374" r:id="rId13"/>
    <p:sldId id="375" r:id="rId14"/>
    <p:sldId id="376" r:id="rId15"/>
    <p:sldId id="377" r:id="rId16"/>
    <p:sldId id="378" r:id="rId17"/>
    <p:sldId id="357" r:id="rId18"/>
    <p:sldId id="390" r:id="rId19"/>
    <p:sldId id="391" r:id="rId20"/>
    <p:sldId id="352" r:id="rId21"/>
    <p:sldId id="392" r:id="rId22"/>
    <p:sldId id="393" r:id="rId23"/>
  </p:sldIdLst>
  <p:sldSz cx="9144000" cy="6858000" type="letter"/>
  <p:notesSz cx="6934200" cy="9232900"/>
  <p:defaultTextStyle>
    <a:defPPr>
      <a:defRPr lang="en-US"/>
    </a:defPPr>
    <a:lvl1pPr algn="l" rtl="0" fontAlgn="base">
      <a:spcBef>
        <a:spcPct val="20000"/>
      </a:spcBef>
      <a:spcAft>
        <a:spcPct val="0"/>
      </a:spcAft>
      <a:buFont typeface="Webdings" pitchFamily="18" charset="2"/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Font typeface="Webdings" pitchFamily="18" charset="2"/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Font typeface="Webdings" pitchFamily="18" charset="2"/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Font typeface="Webdings" pitchFamily="18" charset="2"/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Font typeface="Webdings" pitchFamily="18" charset="2"/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CD91"/>
    <a:srgbClr val="000066"/>
    <a:srgbClr val="FF3300"/>
    <a:srgbClr val="E4C578"/>
    <a:srgbClr val="EAD7A0"/>
    <a:srgbClr val="123262"/>
    <a:srgbClr val="002B73"/>
    <a:srgbClr val="00095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6745" autoAdjust="0"/>
    <p:restoredTop sz="80544" autoAdjust="0"/>
  </p:normalViewPr>
  <p:slideViewPr>
    <p:cSldViewPr snapToGrid="0">
      <p:cViewPr varScale="1">
        <p:scale>
          <a:sx n="114" d="100"/>
          <a:sy n="114" d="100"/>
        </p:scale>
        <p:origin x="-5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2910" y="-72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8" Type="http://schemas.microsoft.com/office/2006/relationships/legacyDiagramText" Target="legacyDiagramText8.bin"/><Relationship Id="rId13" Type="http://schemas.microsoft.com/office/2006/relationships/legacyDiagramText" Target="legacyDiagramText13.bin"/><Relationship Id="rId3" Type="http://schemas.microsoft.com/office/2006/relationships/legacyDiagramText" Target="legacyDiagramText3.bin"/><Relationship Id="rId7" Type="http://schemas.microsoft.com/office/2006/relationships/legacyDiagramText" Target="legacyDiagramText7.bin"/><Relationship Id="rId12" Type="http://schemas.microsoft.com/office/2006/relationships/legacyDiagramText" Target="legacyDiagramText12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6" Type="http://schemas.microsoft.com/office/2006/relationships/legacyDiagramText" Target="legacyDiagramText6.bin"/><Relationship Id="rId11" Type="http://schemas.microsoft.com/office/2006/relationships/legacyDiagramText" Target="legacyDiagramText11.bin"/><Relationship Id="rId5" Type="http://schemas.microsoft.com/office/2006/relationships/legacyDiagramText" Target="legacyDiagramText5.bin"/><Relationship Id="rId10" Type="http://schemas.microsoft.com/office/2006/relationships/legacyDiagramText" Target="legacyDiagramText10.bin"/><Relationship Id="rId4" Type="http://schemas.microsoft.com/office/2006/relationships/legacyDiagramText" Target="legacyDiagramText4.bin"/><Relationship Id="rId9" Type="http://schemas.microsoft.com/office/2006/relationships/legacyDiagramText" Target="legacyDiagramText9.bin"/><Relationship Id="rId14" Type="http://schemas.microsoft.com/office/2006/relationships/legacyDiagramText" Target="legacyDiagramText14.bin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48" rIns="92298" bIns="46148" numCol="1" anchor="t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buFontTx/>
              <a:buNone/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48" rIns="92298" bIns="46148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buFontTx/>
              <a:buNone/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709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48" rIns="92298" bIns="46148" numCol="1" anchor="b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buFontTx/>
              <a:buNone/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7475" y="87709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48" rIns="92298" bIns="46148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buFontTx/>
              <a:buNone/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9B819705-2ED3-4F87-A099-A25E6B1C5C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48" rIns="92298" bIns="46148" numCol="1" anchor="t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buFontTx/>
              <a:buNone/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48" rIns="92298" bIns="46148" numCol="1" anchor="t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buFontTx/>
              <a:buNone/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3738"/>
            <a:ext cx="4616450" cy="34623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48" rIns="92298" bIns="46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709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48" rIns="92298" bIns="46148" numCol="1" anchor="b" anchorCtr="0" compatLnSpc="1">
            <a:prstTxWarp prst="textNoShape">
              <a:avLst/>
            </a:prstTxWarp>
          </a:bodyPr>
          <a:lstStyle>
            <a:lvl1pPr defTabSz="922338">
              <a:spcBef>
                <a:spcPct val="0"/>
              </a:spcBef>
              <a:buFontTx/>
              <a:buNone/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70938"/>
            <a:ext cx="3005138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98" tIns="46148" rIns="92298" bIns="46148" numCol="1" anchor="b" anchorCtr="0" compatLnSpc="1">
            <a:prstTxWarp prst="textNoShape">
              <a:avLst/>
            </a:prstTxWarp>
          </a:bodyPr>
          <a:lstStyle>
            <a:lvl1pPr algn="r" defTabSz="922338">
              <a:spcBef>
                <a:spcPct val="0"/>
              </a:spcBef>
              <a:buFontTx/>
              <a:buNone/>
              <a:defRPr sz="1200" b="0">
                <a:latin typeface="Arial" pitchFamily="34" charset="0"/>
              </a:defRPr>
            </a:lvl1pPr>
          </a:lstStyle>
          <a:p>
            <a:pPr>
              <a:defRPr/>
            </a:pPr>
            <a:fld id="{0F146889-8484-47F3-BA51-03A2EC10D0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879DF9C-6918-46B3-BA49-9FD4BCFDD804}" type="slidenum">
              <a:rPr lang="en-US" smtClean="0">
                <a:latin typeface="Arial" charset="0"/>
              </a:rPr>
              <a:pPr/>
              <a:t>1</a:t>
            </a:fld>
            <a:endParaRPr lang="en-US" smtClean="0">
              <a:latin typeface="Arial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46889-8484-47F3-BA51-03A2EC10D0B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B9F2F2-0FC0-440E-9521-7F09CA250206}" type="slidenum">
              <a:rPr lang="en-US" smtClean="0">
                <a:latin typeface="Arial" charset="0"/>
              </a:rPr>
              <a:pPr/>
              <a:t>3</a:t>
            </a:fld>
            <a:endParaRPr lang="en-US" smtClean="0">
              <a:latin typeface="Arial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46889-8484-47F3-BA51-03A2EC10D0B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A0A376-3978-4586-9103-700D19C85B08}" type="slidenum">
              <a:rPr lang="en-US" smtClean="0">
                <a:latin typeface="Arial" charset="0"/>
              </a:rPr>
              <a:pPr/>
              <a:t>5</a:t>
            </a:fld>
            <a:endParaRPr lang="en-US" smtClean="0">
              <a:latin typeface="Arial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8875" y="692150"/>
            <a:ext cx="4616450" cy="3462338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3925" y="4386263"/>
            <a:ext cx="5086350" cy="4154487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46889-8484-47F3-BA51-03A2EC10D0B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7316C7-7D6B-473E-91AF-97C3D0ABFFB0}" type="slidenum">
              <a:rPr lang="en-US" smtClean="0">
                <a:latin typeface="Arial" charset="0"/>
              </a:rPr>
              <a:pPr/>
              <a:t>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F146889-8484-47F3-BA51-03A2EC10D0B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en-US" dirty="0" smtClean="0"/>
              <a:t>Current Ship Outputs and Outcomes: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Stock assessment surveys that facilitate management decisions </a:t>
            </a:r>
            <a:r>
              <a:rPr lang="sv-SE" dirty="0" smtClean="0"/>
              <a:t>under MSRA, MMPA, and ESA</a:t>
            </a:r>
          </a:p>
          <a:p>
            <a:pPr eaLnBrk="1" hangingPunct="1">
              <a:defRPr/>
            </a:pPr>
            <a:r>
              <a:rPr lang="en-US" dirty="0" smtClean="0"/>
              <a:t>Supports healthy fisheries. U.S. consumers spent $69.5 billion on fishery products in 2006.</a:t>
            </a:r>
          </a:p>
          <a:p>
            <a:pPr eaLnBrk="1" hangingPunct="1">
              <a:defRPr/>
            </a:pPr>
            <a:r>
              <a:rPr lang="en-US" dirty="0" smtClean="0"/>
              <a:t>Promotes sustainable management of domestic fish stocks. U.S. imports 70% of its seafood annually. The U.S. seafood trade deficit is estimated at $8 billion.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Hydrographic surveys </a:t>
            </a:r>
          </a:p>
          <a:p>
            <a:pPr eaLnBrk="1" hangingPunct="1">
              <a:defRPr/>
            </a:pPr>
            <a:r>
              <a:rPr lang="en-US" dirty="0" smtClean="0"/>
              <a:t>Facilitates 60,000 port calls per year by vessels required to carry NOAA charts</a:t>
            </a:r>
          </a:p>
          <a:p>
            <a:pPr eaLnBrk="1" hangingPunct="1">
              <a:defRPr/>
            </a:pPr>
            <a:r>
              <a:rPr lang="en-US" dirty="0" smtClean="0"/>
              <a:t>Supports movement of 2.5 billion short tons of cargo through U.S. ports valued at over $1 trillion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Annual health assessments of Pacific coral reefs</a:t>
            </a:r>
          </a:p>
          <a:p>
            <a:pPr eaLnBrk="1" hangingPunct="1">
              <a:defRPr/>
            </a:pPr>
            <a:r>
              <a:rPr lang="en-US" dirty="0" smtClean="0"/>
              <a:t>Informs management decisions that protect the estimated $578 million of economic benefit from coral reefs to the Pacific Islands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Deployment, maintenance, and upgrades to NOAA’s TAO/TOGA buoys</a:t>
            </a:r>
          </a:p>
          <a:p>
            <a:pPr eaLnBrk="1" hangingPunct="1">
              <a:defRPr/>
            </a:pPr>
            <a:r>
              <a:rPr lang="en-US" dirty="0" smtClean="0"/>
              <a:t>Provides climate and weather data worth an estimated $300 million to the Nation’s agricultural economy</a:t>
            </a:r>
          </a:p>
          <a:p>
            <a:pPr eaLnBrk="1" hangingPunct="1">
              <a:defRPr/>
            </a:pPr>
            <a:r>
              <a:rPr lang="en-US" dirty="0" smtClean="0"/>
              <a:t>Tracks the development of El Niño/La Niña and anticipates their probable influence on the Atlantic hurricane season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445928-750D-4DA6-BD93-E4F109F1135A}" type="slidenum">
              <a:rPr lang="en-US" smtClean="0">
                <a:latin typeface="Arial" charset="0"/>
              </a:rPr>
              <a:pPr/>
              <a:t>17</a:t>
            </a:fld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830BED-F77C-4C71-8717-E74CC778ACA1}" type="slidenum">
              <a:rPr lang="en-US" smtClean="0">
                <a:latin typeface="Arial" charset="0"/>
              </a:rPr>
              <a:pPr/>
              <a:t>20</a:t>
            </a:fld>
            <a:endParaRPr lang="en-US" smtClean="0">
              <a:latin typeface="Arial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5" descr="Picture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98575"/>
            <a:ext cx="9144000" cy="4529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5791200"/>
            <a:ext cx="9144000" cy="1066800"/>
          </a:xfrm>
          <a:prstGeom prst="rect">
            <a:avLst/>
          </a:prstGeom>
          <a:solidFill>
            <a:srgbClr val="12326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3200">
              <a:solidFill>
                <a:srgbClr val="E4C578"/>
              </a:solidFill>
              <a:latin typeface="Garamond" pitchFamily="18" charset="0"/>
            </a:endParaRPr>
          </a:p>
        </p:txBody>
      </p:sp>
      <p:pic>
        <p:nvPicPr>
          <p:cNvPr id="5" name="Picture 26" descr="Untitled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4288" y="5811838"/>
            <a:ext cx="1123951" cy="107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7" descr="Untitled-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042275" y="5788025"/>
            <a:ext cx="1101725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295400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/>
              <a:t>NOAA Office of Marine and Aviation Operations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5715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90600"/>
            <a:ext cx="41529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1529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0" y="0"/>
            <a:ext cx="9144000" cy="5715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529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6300" y="990600"/>
            <a:ext cx="41529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6300" y="3429000"/>
            <a:ext cx="41529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90600"/>
            <a:ext cx="41529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86300" y="990600"/>
            <a:ext cx="41529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990600"/>
            <a:ext cx="41529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86300" y="990600"/>
            <a:ext cx="41529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152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990600"/>
            <a:ext cx="41529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12326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NOAA Office of Marine and Aviation Operations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990600"/>
            <a:ext cx="8458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5943600"/>
            <a:ext cx="9144000" cy="914400"/>
          </a:xfrm>
          <a:prstGeom prst="rect">
            <a:avLst/>
          </a:prstGeom>
          <a:solidFill>
            <a:srgbClr val="123262"/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 sz="2800">
              <a:solidFill>
                <a:srgbClr val="E4C578"/>
              </a:solidFill>
              <a:latin typeface="Garamond" pitchFamily="18" charset="0"/>
            </a:endParaRPr>
          </a:p>
        </p:txBody>
      </p:sp>
      <p:pic>
        <p:nvPicPr>
          <p:cNvPr id="3077" name="Picture 13" descr="Untitled-2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57150" y="6008688"/>
            <a:ext cx="827088" cy="78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16" descr="Untitled-3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8216900" y="5957888"/>
            <a:ext cx="927100" cy="900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1" r:id="rId12"/>
    <p:sldLayoutId id="2147483762" r:id="rId13"/>
    <p:sldLayoutId id="2147483763" r:id="rId14"/>
    <p:sldLayoutId id="2147483764" r:id="rId15"/>
    <p:sldLayoutId id="2147483765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4C57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4C578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4C578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4C578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E4C578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E4C578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E4C578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E4C578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E4C578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ebdings" pitchFamily="18" charset="2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ACXF4Fh9S-M&amp;feature=player_embedded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oleObject" Target="../embeddings/oleObject3.bin"/><Relationship Id="rId18" Type="http://schemas.openxmlformats.org/officeDocument/2006/relationships/image" Target="../media/image22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5.png"/><Relationship Id="rId7" Type="http://schemas.openxmlformats.org/officeDocument/2006/relationships/image" Target="../media/image14.png"/><Relationship Id="rId12" Type="http://schemas.openxmlformats.org/officeDocument/2006/relationships/image" Target="../media/image17.jpeg"/><Relationship Id="rId17" Type="http://schemas.openxmlformats.org/officeDocument/2006/relationships/image" Target="../media/image21.jpe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20.png"/><Relationship Id="rId20" Type="http://schemas.openxmlformats.org/officeDocument/2006/relationships/image" Target="../media/image24.jpeg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png"/><Relationship Id="rId11" Type="http://schemas.openxmlformats.org/officeDocument/2006/relationships/oleObject" Target="../embeddings/oleObject2.bin"/><Relationship Id="rId5" Type="http://schemas.openxmlformats.org/officeDocument/2006/relationships/image" Target="../media/image12.png"/><Relationship Id="rId15" Type="http://schemas.openxmlformats.org/officeDocument/2006/relationships/image" Target="../media/image19.jpeg"/><Relationship Id="rId10" Type="http://schemas.openxmlformats.org/officeDocument/2006/relationships/oleObject" Target="../embeddings/oleObject1.bin"/><Relationship Id="rId19" Type="http://schemas.openxmlformats.org/officeDocument/2006/relationships/image" Target="../media/image23.jpe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18.jpeg"/><Relationship Id="rId22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Newport_01.wmv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>
                <a:solidFill>
                  <a:srgbClr val="EBCD91"/>
                </a:solidFill>
              </a:rPr>
              <a:t>Hydrographic Services Review Panel </a:t>
            </a:r>
            <a:br>
              <a:rPr lang="en-US" dirty="0" smtClean="0">
                <a:solidFill>
                  <a:srgbClr val="EBCD91"/>
                </a:solidFill>
              </a:rPr>
            </a:br>
            <a:r>
              <a:rPr lang="en-US" dirty="0" smtClean="0">
                <a:solidFill>
                  <a:srgbClr val="EBCD91"/>
                </a:solidFill>
              </a:rPr>
              <a:t>October 12-13, 2010  Portland, OR</a:t>
            </a:r>
          </a:p>
        </p:txBody>
      </p:sp>
      <p:sp>
        <p:nvSpPr>
          <p:cNvPr id="5123" name="Text Box 4"/>
          <p:cNvSpPr txBox="1">
            <a:spLocks noChangeArrowheads="1"/>
          </p:cNvSpPr>
          <p:nvPr/>
        </p:nvSpPr>
        <p:spPr bwMode="auto">
          <a:xfrm>
            <a:off x="1620838" y="5942013"/>
            <a:ext cx="5878512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Bodoni MT" pitchFamily="18" charset="0"/>
              </a:rPr>
              <a:t>Captain </a:t>
            </a:r>
            <a:r>
              <a:rPr lang="en-US" dirty="0" smtClean="0">
                <a:solidFill>
                  <a:schemeClr val="bg1"/>
                </a:solidFill>
                <a:latin typeface="Bodoni MT" pitchFamily="18" charset="0"/>
              </a:rPr>
              <a:t>Donald Haines, </a:t>
            </a:r>
            <a:r>
              <a:rPr lang="en-US" dirty="0">
                <a:solidFill>
                  <a:schemeClr val="bg1"/>
                </a:solidFill>
                <a:latin typeface="Bodoni MT" pitchFamily="18" charset="0"/>
              </a:rPr>
              <a:t>NOAA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dirty="0">
                <a:solidFill>
                  <a:schemeClr val="bg1"/>
                </a:solidFill>
                <a:latin typeface="Bodoni MT" pitchFamily="18" charset="0"/>
              </a:rPr>
              <a:t>Commanding Officer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dirty="0" smtClean="0">
                <a:solidFill>
                  <a:srgbClr val="E4C578"/>
                </a:solidFill>
                <a:latin typeface="Bodoni MT" pitchFamily="18" charset="0"/>
              </a:rPr>
              <a:t>NOAA Ship </a:t>
            </a:r>
            <a:r>
              <a:rPr lang="en-US" i="1" dirty="0" smtClean="0">
                <a:solidFill>
                  <a:srgbClr val="E4C578"/>
                </a:solidFill>
                <a:latin typeface="Bodoni MT" pitchFamily="18" charset="0"/>
              </a:rPr>
              <a:t>Rainier</a:t>
            </a:r>
            <a:endParaRPr lang="en-US" i="1" dirty="0">
              <a:solidFill>
                <a:srgbClr val="E4C578"/>
              </a:solidFill>
              <a:latin typeface="Bodoni MT" pitchFamily="18" charset="0"/>
            </a:endParaRPr>
          </a:p>
        </p:txBody>
      </p:sp>
      <p:pic>
        <p:nvPicPr>
          <p:cNvPr id="5124" name="Picture 5" descr="aerial pm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24000" y="847725"/>
            <a:ext cx="6096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Relocation Timeline</a:t>
            </a:r>
            <a:endParaRPr lang="en-US" dirty="0"/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566738" y="793750"/>
          <a:ext cx="8116887" cy="4505325"/>
        </p:xfrm>
        <a:graphic>
          <a:graphicData uri="http://schemas.openxmlformats.org/presentationml/2006/ole">
            <p:oleObj spid="_x0000_s100354" name="Worksheet" r:id="rId3" imgW="5429250" imgH="2762454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Construction Progress</a:t>
            </a:r>
            <a:endParaRPr lang="en-US" dirty="0"/>
          </a:p>
        </p:txBody>
      </p:sp>
      <p:pic>
        <p:nvPicPr>
          <p:cNvPr id="3" name="Picture 2" descr="AdminBuilding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50927" y="518953"/>
            <a:ext cx="8260597" cy="61699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Roof of Administration Building</a:t>
            </a:r>
            <a:endParaRPr lang="en-US" dirty="0"/>
          </a:p>
        </p:txBody>
      </p:sp>
      <p:pic>
        <p:nvPicPr>
          <p:cNvPr id="3" name="Picture 2" descr="AdminBuildingFromRoofOfWarehouse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821412" y="759320"/>
            <a:ext cx="7501179" cy="56027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Mock up for window installation</a:t>
            </a:r>
            <a:endParaRPr lang="en-US" dirty="0"/>
          </a:p>
        </p:txBody>
      </p:sp>
      <p:pic>
        <p:nvPicPr>
          <p:cNvPr id="3" name="Picture 2" descr="Mock-upWall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60833" y="728854"/>
            <a:ext cx="4358421" cy="58352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Three foot Pier Piles</a:t>
            </a:r>
            <a:endParaRPr lang="en-US" dirty="0"/>
          </a:p>
        </p:txBody>
      </p:sp>
      <p:pic>
        <p:nvPicPr>
          <p:cNvPr id="3" name="Picture 2" descr="ThreeFootPierPiles_NoStingerAttached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017356" y="788099"/>
            <a:ext cx="8126644" cy="60699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from Conference Room Window</a:t>
            </a:r>
            <a:endParaRPr lang="en-US" dirty="0"/>
          </a:p>
        </p:txBody>
      </p:sp>
      <p:pic>
        <p:nvPicPr>
          <p:cNvPr id="3" name="Picture 2" descr="ViewFromConferenceRoomWindow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19931" y="695501"/>
            <a:ext cx="8209119" cy="61315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Aerial View of Construction – September 2010</a:t>
            </a:r>
            <a:endParaRPr lang="en-US" dirty="0"/>
          </a:p>
        </p:txBody>
      </p:sp>
      <p:pic>
        <p:nvPicPr>
          <p:cNvPr id="3" name="Picture 2" descr="IMG_0244s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557947" y="728421"/>
            <a:ext cx="7893803" cy="59203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Value to the 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NOAA Ships and Aircraft are National Assets: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Highly mobile and responsive to national emergencies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Collect data that support the protection of life and property and the economic health of the nation</a:t>
            </a:r>
          </a:p>
          <a:p>
            <a:pPr lvl="1"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Have unique capabilities that support all NOAA programs and the Nation</a:t>
            </a:r>
          </a:p>
          <a:p>
            <a:pPr lvl="2" eaLnBrk="1" hangingPunct="1">
              <a:defRPr/>
            </a:pPr>
            <a:r>
              <a:rPr lang="en-US" dirty="0" smtClean="0"/>
              <a:t>Seafood Trade - $8 billion</a:t>
            </a:r>
          </a:p>
          <a:p>
            <a:pPr lvl="2" eaLnBrk="1" hangingPunct="1">
              <a:defRPr/>
            </a:pPr>
            <a:r>
              <a:rPr lang="en-US" dirty="0" smtClean="0"/>
              <a:t>Cargo trade - over $1trillion</a:t>
            </a:r>
          </a:p>
          <a:p>
            <a:pPr lvl="2" eaLnBrk="1" hangingPunct="1">
              <a:defRPr/>
            </a:pPr>
            <a:r>
              <a:rPr lang="en-US" dirty="0" smtClean="0"/>
              <a:t>Coral reef protection - $578 million economic benefit</a:t>
            </a:r>
          </a:p>
          <a:p>
            <a:pPr lvl="2" eaLnBrk="1" hangingPunct="1">
              <a:defRPr/>
            </a:pPr>
            <a:r>
              <a:rPr lang="en-US" dirty="0" smtClean="0"/>
              <a:t>El Nino monitoring - $300 million in agriculture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OMAO Service to the Country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152400" y="1066800"/>
            <a:ext cx="54102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700" b="1" i="0" u="none" strike="noStrike" kern="0" cap="none" spc="0" normalizeH="0" baseline="0" noProof="0" dirty="0" smtClean="0">
                <a:ln w="3175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rial" pitchFamily="34" charset="0"/>
              </a:rPr>
              <a:t>Hurricane Katrina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 w="3175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rial" pitchFamily="34" charset="0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smtClean="0">
                <a:ln w="3175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rial" pitchFamily="34" charset="0"/>
              </a:rPr>
              <a:t>- NOAA P-3 and G-IV flew into and above the storm acquiring critical forecast data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en-US" sz="2500" b="1" i="0" u="none" strike="noStrike" kern="0" cap="none" spc="0" normalizeH="0" baseline="0" noProof="0" dirty="0" smtClean="0">
              <a:ln w="3175">
                <a:solidFill>
                  <a:schemeClr val="tx1">
                    <a:lumMod val="75000"/>
                  </a:schemeClr>
                </a:solidFill>
              </a:ln>
              <a:solidFill>
                <a:srgbClr val="0070C0"/>
              </a:solidFill>
              <a:effectLst/>
              <a:uLnTx/>
              <a:uFillTx/>
              <a:latin typeface="Arial Rounded MT Bold" pitchFamily="34" charset="0"/>
              <a:ea typeface="+mn-ea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500" b="1" i="0" u="none" strike="noStrike" kern="0" cap="none" spc="0" normalizeH="0" baseline="0" noProof="0" dirty="0" smtClean="0">
                <a:ln w="3175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rial" pitchFamily="34" charset="0"/>
              </a:rPr>
              <a:t>- NOAA Ship </a:t>
            </a:r>
            <a:r>
              <a:rPr kumimoji="0" lang="en-US" sz="2500" b="1" i="1" u="none" strike="noStrike" kern="0" cap="none" spc="0" normalizeH="0" baseline="0" noProof="0" dirty="0" smtClean="0">
                <a:ln w="3175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rial" pitchFamily="34" charset="0"/>
              </a:rPr>
              <a:t>Thomas Jefferson</a:t>
            </a:r>
            <a:r>
              <a:rPr kumimoji="0" lang="en-US" sz="2500" b="1" i="0" u="none" strike="noStrike" kern="0" cap="none" spc="0" normalizeH="0" baseline="0" noProof="0" dirty="0" smtClean="0">
                <a:ln w="3175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0070C0"/>
                </a:solidFill>
                <a:effectLst/>
                <a:uLnTx/>
                <a:uFillTx/>
                <a:latin typeface="Arial Rounded MT Bold" pitchFamily="34" charset="0"/>
                <a:ea typeface="+mn-ea"/>
                <a:cs typeface="Arial" pitchFamily="34" charset="0"/>
              </a:rPr>
              <a:t>  re-charted major shipping lanes in the Gulf of Mexico allowing aid to reach shores and commerce to continue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pitchFamily="18" charset="2"/>
              <a:buChar char="o"/>
              <a:tabLst/>
              <a:defRPr/>
            </a:pPr>
            <a:endParaRPr kumimoji="0" lang="en-US" sz="2500" b="1" i="0" u="none" strike="noStrike" kern="0" cap="none" spc="0" normalizeH="0" baseline="0" noProof="0" dirty="0">
              <a:ln w="50800"/>
              <a:solidFill>
                <a:srgbClr val="0070C0"/>
              </a:solidFill>
              <a:effectLst/>
              <a:uLnTx/>
              <a:uFillTx/>
              <a:latin typeface="Arial Rounded MT Bold" pitchFamily="34" charset="0"/>
              <a:ea typeface="+mn-ea"/>
              <a:cs typeface="Arial" pitchFamily="34" charset="0"/>
            </a:endParaRPr>
          </a:p>
        </p:txBody>
      </p:sp>
      <p:pic>
        <p:nvPicPr>
          <p:cNvPr id="6" name="Picture 2" descr="V:\Picture Library\hurricanes\katrina\Katrinacurrent_AV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62600" y="1143000"/>
            <a:ext cx="3048000" cy="227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V:\Picture Library\Ships\TJ - THOMAS JEFFERSON\TJ_Katrina-Rita 05 pics by ENS Madeleine Adler\Gulf Photos\Galveston\Galveston Channel, Ships Anchored before Channel Opened,28 Sept2005.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62600" y="3581400"/>
            <a:ext cx="3081338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OMAO in the News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1066800"/>
            <a:ext cx="2971800" cy="23320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6200" y="1143000"/>
            <a:ext cx="54102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fontScale="92500" lnSpcReduction="1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700" b="1" dirty="0">
                <a:ln w="3175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0067B4"/>
                </a:solidFill>
                <a:latin typeface="Arial Rounded MT Bold" pitchFamily="34" charset="0"/>
                <a:cs typeface="Arial" pitchFamily="34" charset="0"/>
              </a:rPr>
              <a:t>2010 Earthquake in Haiti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700" b="1" dirty="0">
                <a:ln w="3175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0067B4"/>
                </a:solidFill>
                <a:latin typeface="Arial Rounded MT Bold" pitchFamily="34" charset="0"/>
                <a:cs typeface="Arial" pitchFamily="34" charset="0"/>
              </a:rPr>
              <a:t>- NOAA Citation flew over acquiring imagery to asses damage and needs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en-US" sz="2700" b="1" dirty="0">
              <a:ln w="3175">
                <a:solidFill>
                  <a:schemeClr val="tx1">
                    <a:lumMod val="75000"/>
                  </a:schemeClr>
                </a:solidFill>
              </a:ln>
              <a:solidFill>
                <a:srgbClr val="0067B4"/>
              </a:solidFill>
              <a:latin typeface="Arial Rounded MT Bold" pitchFamily="34" charset="0"/>
              <a:cs typeface="Arial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700" b="1" dirty="0">
                <a:ln w="3175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0067B4"/>
                </a:solidFill>
                <a:latin typeface="Arial Rounded MT Bold" pitchFamily="34" charset="0"/>
                <a:cs typeface="Arial" pitchFamily="34" charset="0"/>
              </a:rPr>
              <a:t>BP Gulf of Mexico Oil Spill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700" b="1" dirty="0">
                <a:ln w="3175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0067B4"/>
                </a:solidFill>
                <a:latin typeface="Arial Rounded MT Bold" pitchFamily="34" charset="0"/>
                <a:cs typeface="Arial" pitchFamily="34" charset="0"/>
              </a:rPr>
              <a:t>- USCG Liaison to the DCO Incident Support Team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en-US" sz="2700" b="1" dirty="0">
                <a:ln w="3175">
                  <a:solidFill>
                    <a:schemeClr val="tx1">
                      <a:lumMod val="75000"/>
                    </a:schemeClr>
                  </a:solidFill>
                </a:ln>
                <a:solidFill>
                  <a:srgbClr val="0067B4"/>
                </a:solidFill>
                <a:latin typeface="Arial Rounded MT Bold" pitchFamily="34" charset="0"/>
                <a:cs typeface="Arial" pitchFamily="34" charset="0"/>
              </a:rPr>
              <a:t>- Provide ships and aircraft in support of NOAA environmental assessment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3581400"/>
            <a:ext cx="2971800" cy="22304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220663" y="1416050"/>
            <a:ext cx="8577262" cy="147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514350" lvl="1" indent="-285750">
              <a:spcBef>
                <a:spcPct val="5000"/>
              </a:spcBef>
            </a:pPr>
            <a:endParaRPr lang="en-US" sz="1500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14350" lvl="1" indent="-285750">
              <a:spcBef>
                <a:spcPct val="5000"/>
              </a:spcBef>
            </a:pPr>
            <a:endParaRPr lang="en-US" sz="1500" u="sng" dirty="0">
              <a:solidFill>
                <a:srgbClr val="00206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marL="514350" lvl="1" indent="-285750">
              <a:spcBef>
                <a:spcPct val="5000"/>
              </a:spcBef>
              <a:buFontTx/>
              <a:buBlip>
                <a:blip r:embed="rId2"/>
              </a:buBlip>
            </a:pPr>
            <a:r>
              <a:rPr lang="en-US" sz="2800" dirty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Fleet Overview</a:t>
            </a:r>
          </a:p>
          <a:p>
            <a:pPr marL="514350" lvl="1" indent="-285750">
              <a:spcBef>
                <a:spcPct val="5000"/>
              </a:spcBef>
              <a:buBlip>
                <a:blip r:embed="rId2"/>
              </a:buBlip>
            </a:pPr>
            <a:r>
              <a:rPr lang="en-US" sz="2800" dirty="0" smtClean="0">
                <a:solidFill>
                  <a:srgbClr val="002060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Pacific Vessel Future Homeport: Newport, Oregon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Bodoni MT" pitchFamily="18" charset="0"/>
              </a:rPr>
              <a:t>Office of Marine and Aviation Operations</a:t>
            </a:r>
          </a:p>
        </p:txBody>
      </p:sp>
      <p:sp>
        <p:nvSpPr>
          <p:cNvPr id="35843" name="Text Box 4"/>
          <p:cNvSpPr txBox="1">
            <a:spLocks noChangeArrowheads="1"/>
          </p:cNvSpPr>
          <p:nvPr/>
        </p:nvSpPr>
        <p:spPr bwMode="auto">
          <a:xfrm>
            <a:off x="3965437" y="1201599"/>
            <a:ext cx="5254625" cy="1076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3200" dirty="0"/>
              <a:t>Thank you and fly or sail safely!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Newport and Approaches</a:t>
            </a:r>
            <a:endParaRPr lang="en-US" dirty="0"/>
          </a:p>
        </p:txBody>
      </p:sp>
      <p:pic>
        <p:nvPicPr>
          <p:cNvPr id="11059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47" y="734291"/>
            <a:ext cx="9129121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6151418" y="5320145"/>
            <a:ext cx="1039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4" action="ppaction://hlinksldjump"/>
              </a:rPr>
              <a:t>Return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Font typeface="Webdings" pitchFamily="18" charset="2"/>
              <a:buChar char="o"/>
            </a:pPr>
            <a:r>
              <a:rPr lang="en-US" dirty="0" smtClean="0">
                <a:hlinkClick r:id="rId2"/>
              </a:rPr>
              <a:t>http://www.youtube.com/watch?v=ACXF4Fh9S-M&amp;feature=player_embedded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228600" y="1030288"/>
            <a:ext cx="8610600" cy="4760912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50000">
                <a:schemeClr val="bg1"/>
              </a:gs>
              <a:gs pos="100000">
                <a:schemeClr val="bg2"/>
              </a:gs>
            </a:gsLst>
            <a:lin ang="27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  <a:buFontTx/>
              <a:buNone/>
              <a:defRPr/>
            </a:pPr>
            <a:endParaRPr lang="en-US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/>
          </a:p>
          <a:p>
            <a:pPr>
              <a:spcBef>
                <a:spcPct val="0"/>
              </a:spcBef>
              <a:buFontTx/>
              <a:buNone/>
              <a:defRPr/>
            </a:pPr>
            <a:endParaRPr lang="en-US"/>
          </a:p>
        </p:txBody>
      </p:sp>
      <p:graphicFrame>
        <p:nvGraphicFramePr>
          <p:cNvPr id="1026" name="Organization Chart 2"/>
          <p:cNvGraphicFramePr>
            <a:graphicFrameLocks/>
          </p:cNvGraphicFramePr>
          <p:nvPr/>
        </p:nvGraphicFramePr>
        <p:xfrm>
          <a:off x="352425" y="1143000"/>
          <a:ext cx="8553450" cy="701040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  <p:sp>
        <p:nvSpPr>
          <p:cNvPr id="1055" name="Rectangle 3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Office of Marine and Aviation Operations</a:t>
            </a:r>
          </a:p>
        </p:txBody>
      </p:sp>
      <p:sp>
        <p:nvSpPr>
          <p:cNvPr id="1056" name="Rectangle 32"/>
          <p:cNvSpPr>
            <a:spLocks noGrp="1" noChangeArrowheads="1"/>
          </p:cNvSpPr>
          <p:nvPr>
            <p:ph type="body" sz="half" idx="1"/>
          </p:nvPr>
        </p:nvSpPr>
        <p:spPr>
          <a:xfrm>
            <a:off x="3124200" y="685800"/>
            <a:ext cx="2667000" cy="457200"/>
          </a:xfrm>
        </p:spPr>
        <p:txBody>
          <a:bodyPr/>
          <a:lstStyle/>
          <a:p>
            <a:pPr>
              <a:buFont typeface="Webdings" pitchFamily="18" charset="2"/>
              <a:buNone/>
            </a:pPr>
            <a:r>
              <a:rPr lang="en-US" sz="2000" b="1" u="sng" smtClean="0"/>
              <a:t>NOAA Organization</a:t>
            </a:r>
          </a:p>
        </p:txBody>
      </p:sp>
      <p:sp>
        <p:nvSpPr>
          <p:cNvPr id="1057" name="Line 34"/>
          <p:cNvSpPr>
            <a:spLocks noChangeShapeType="1"/>
          </p:cNvSpPr>
          <p:nvPr/>
        </p:nvSpPr>
        <p:spPr bwMode="auto">
          <a:xfrm>
            <a:off x="1270000" y="4859338"/>
            <a:ext cx="0" cy="149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8" name="Line 35"/>
          <p:cNvSpPr>
            <a:spLocks noChangeShapeType="1"/>
          </p:cNvSpPr>
          <p:nvPr/>
        </p:nvSpPr>
        <p:spPr bwMode="auto">
          <a:xfrm>
            <a:off x="7834313" y="4872038"/>
            <a:ext cx="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59" name="Line 36"/>
          <p:cNvSpPr>
            <a:spLocks noChangeShapeType="1"/>
          </p:cNvSpPr>
          <p:nvPr/>
        </p:nvSpPr>
        <p:spPr bwMode="auto">
          <a:xfrm>
            <a:off x="5794375" y="4175125"/>
            <a:ext cx="0" cy="136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60" name="Line 37"/>
          <p:cNvSpPr>
            <a:spLocks noChangeShapeType="1"/>
          </p:cNvSpPr>
          <p:nvPr/>
        </p:nvSpPr>
        <p:spPr bwMode="auto">
          <a:xfrm>
            <a:off x="3001963" y="4859338"/>
            <a:ext cx="1587" cy="161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061" name="Picture 13" descr="Untitled-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92988" y="658813"/>
            <a:ext cx="1751012" cy="166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NOAA Ships and Homeports</a:t>
            </a:r>
            <a:endParaRPr lang="en-US" dirty="0"/>
          </a:p>
        </p:txBody>
      </p:sp>
      <p:sp>
        <p:nvSpPr>
          <p:cNvPr id="5" name="Freeform 3"/>
          <p:cNvSpPr>
            <a:spLocks/>
          </p:cNvSpPr>
          <p:nvPr/>
        </p:nvSpPr>
        <p:spPr bwMode="auto">
          <a:xfrm>
            <a:off x="2925763" y="1396423"/>
            <a:ext cx="4638675" cy="3414713"/>
          </a:xfrm>
          <a:custGeom>
            <a:avLst/>
            <a:gdLst>
              <a:gd name="T0" fmla="*/ 2147483647 w 3410"/>
              <a:gd name="T1" fmla="*/ 2147483647 h 2113"/>
              <a:gd name="T2" fmla="*/ 2147483647 w 3410"/>
              <a:gd name="T3" fmla="*/ 2147483647 h 2113"/>
              <a:gd name="T4" fmla="*/ 2147483647 w 3410"/>
              <a:gd name="T5" fmla="*/ 2147483647 h 2113"/>
              <a:gd name="T6" fmla="*/ 0 w 3410"/>
              <a:gd name="T7" fmla="*/ 2147483647 h 2113"/>
              <a:gd name="T8" fmla="*/ 2147483647 w 3410"/>
              <a:gd name="T9" fmla="*/ 2147483647 h 2113"/>
              <a:gd name="T10" fmla="*/ 2147483647 w 3410"/>
              <a:gd name="T11" fmla="*/ 2147483647 h 2113"/>
              <a:gd name="T12" fmla="*/ 2147483647 w 3410"/>
              <a:gd name="T13" fmla="*/ 2147483647 h 2113"/>
              <a:gd name="T14" fmla="*/ 2147483647 w 3410"/>
              <a:gd name="T15" fmla="*/ 2147483647 h 2113"/>
              <a:gd name="T16" fmla="*/ 2147483647 w 3410"/>
              <a:gd name="T17" fmla="*/ 2147483647 h 2113"/>
              <a:gd name="T18" fmla="*/ 2147483647 w 3410"/>
              <a:gd name="T19" fmla="*/ 2147483647 h 2113"/>
              <a:gd name="T20" fmla="*/ 2147483647 w 3410"/>
              <a:gd name="T21" fmla="*/ 2147483647 h 2113"/>
              <a:gd name="T22" fmla="*/ 2147483647 w 3410"/>
              <a:gd name="T23" fmla="*/ 2147483647 h 2113"/>
              <a:gd name="T24" fmla="*/ 2147483647 w 3410"/>
              <a:gd name="T25" fmla="*/ 2147483647 h 2113"/>
              <a:gd name="T26" fmla="*/ 2147483647 w 3410"/>
              <a:gd name="T27" fmla="*/ 2147483647 h 2113"/>
              <a:gd name="T28" fmla="*/ 2147483647 w 3410"/>
              <a:gd name="T29" fmla="*/ 2147483647 h 2113"/>
              <a:gd name="T30" fmla="*/ 2147483647 w 3410"/>
              <a:gd name="T31" fmla="*/ 2147483647 h 2113"/>
              <a:gd name="T32" fmla="*/ 2147483647 w 3410"/>
              <a:gd name="T33" fmla="*/ 2147483647 h 2113"/>
              <a:gd name="T34" fmla="*/ 2147483647 w 3410"/>
              <a:gd name="T35" fmla="*/ 2147483647 h 2113"/>
              <a:gd name="T36" fmla="*/ 2147483647 w 3410"/>
              <a:gd name="T37" fmla="*/ 2147483647 h 2113"/>
              <a:gd name="T38" fmla="*/ 2147483647 w 3410"/>
              <a:gd name="T39" fmla="*/ 2147483647 h 2113"/>
              <a:gd name="T40" fmla="*/ 2147483647 w 3410"/>
              <a:gd name="T41" fmla="*/ 2147483647 h 2113"/>
              <a:gd name="T42" fmla="*/ 2147483647 w 3410"/>
              <a:gd name="T43" fmla="*/ 2147483647 h 2113"/>
              <a:gd name="T44" fmla="*/ 2147483647 w 3410"/>
              <a:gd name="T45" fmla="*/ 2147483647 h 2113"/>
              <a:gd name="T46" fmla="*/ 2147483647 w 3410"/>
              <a:gd name="T47" fmla="*/ 2147483647 h 2113"/>
              <a:gd name="T48" fmla="*/ 2147483647 w 3410"/>
              <a:gd name="T49" fmla="*/ 2147483647 h 2113"/>
              <a:gd name="T50" fmla="*/ 2147483647 w 3410"/>
              <a:gd name="T51" fmla="*/ 2147483647 h 2113"/>
              <a:gd name="T52" fmla="*/ 2147483647 w 3410"/>
              <a:gd name="T53" fmla="*/ 2147483647 h 2113"/>
              <a:gd name="T54" fmla="*/ 2147483647 w 3410"/>
              <a:gd name="T55" fmla="*/ 2147483647 h 2113"/>
              <a:gd name="T56" fmla="*/ 2147483647 w 3410"/>
              <a:gd name="T57" fmla="*/ 2147483647 h 2113"/>
              <a:gd name="T58" fmla="*/ 2147483647 w 3410"/>
              <a:gd name="T59" fmla="*/ 2147483647 h 2113"/>
              <a:gd name="T60" fmla="*/ 2147483647 w 3410"/>
              <a:gd name="T61" fmla="*/ 2147483647 h 2113"/>
              <a:gd name="T62" fmla="*/ 2147483647 w 3410"/>
              <a:gd name="T63" fmla="*/ 2147483647 h 2113"/>
              <a:gd name="T64" fmla="*/ 2147483647 w 3410"/>
              <a:gd name="T65" fmla="*/ 2147483647 h 2113"/>
              <a:gd name="T66" fmla="*/ 2147483647 w 3410"/>
              <a:gd name="T67" fmla="*/ 2147483647 h 2113"/>
              <a:gd name="T68" fmla="*/ 2147483647 w 3410"/>
              <a:gd name="T69" fmla="*/ 2147483647 h 2113"/>
              <a:gd name="T70" fmla="*/ 2147483647 w 3410"/>
              <a:gd name="T71" fmla="*/ 2147483647 h 2113"/>
              <a:gd name="T72" fmla="*/ 2147483647 w 3410"/>
              <a:gd name="T73" fmla="*/ 2147483647 h 2113"/>
              <a:gd name="T74" fmla="*/ 2147483647 w 3410"/>
              <a:gd name="T75" fmla="*/ 2147483647 h 2113"/>
              <a:gd name="T76" fmla="*/ 2147483647 w 3410"/>
              <a:gd name="T77" fmla="*/ 2147483647 h 2113"/>
              <a:gd name="T78" fmla="*/ 2147483647 w 3410"/>
              <a:gd name="T79" fmla="*/ 2147483647 h 2113"/>
              <a:gd name="T80" fmla="*/ 2147483647 w 3410"/>
              <a:gd name="T81" fmla="*/ 2147483647 h 2113"/>
              <a:gd name="T82" fmla="*/ 2147483647 w 3410"/>
              <a:gd name="T83" fmla="*/ 2147483647 h 2113"/>
              <a:gd name="T84" fmla="*/ 2147483647 w 3410"/>
              <a:gd name="T85" fmla="*/ 2147483647 h 2113"/>
              <a:gd name="T86" fmla="*/ 2147483647 w 3410"/>
              <a:gd name="T87" fmla="*/ 2147483647 h 2113"/>
              <a:gd name="T88" fmla="*/ 2147483647 w 3410"/>
              <a:gd name="T89" fmla="*/ 2147483647 h 2113"/>
              <a:gd name="T90" fmla="*/ 2147483647 w 3410"/>
              <a:gd name="T91" fmla="*/ 2147483647 h 2113"/>
              <a:gd name="T92" fmla="*/ 2147483647 w 3410"/>
              <a:gd name="T93" fmla="*/ 2147483647 h 2113"/>
              <a:gd name="T94" fmla="*/ 2147483647 w 3410"/>
              <a:gd name="T95" fmla="*/ 2147483647 h 2113"/>
              <a:gd name="T96" fmla="*/ 2147483647 w 3410"/>
              <a:gd name="T97" fmla="*/ 2147483647 h 2113"/>
              <a:gd name="T98" fmla="*/ 2147483647 w 3410"/>
              <a:gd name="T99" fmla="*/ 2147483647 h 2113"/>
              <a:gd name="T100" fmla="*/ 2147483647 w 3410"/>
              <a:gd name="T101" fmla="*/ 2147483647 h 2113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410"/>
              <a:gd name="T154" fmla="*/ 0 h 2113"/>
              <a:gd name="T155" fmla="*/ 3410 w 3410"/>
              <a:gd name="T156" fmla="*/ 2113 h 2113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410" h="2113">
                <a:moveTo>
                  <a:pt x="336" y="9"/>
                </a:moveTo>
                <a:lnTo>
                  <a:pt x="291" y="117"/>
                </a:lnTo>
                <a:lnTo>
                  <a:pt x="261" y="113"/>
                </a:lnTo>
                <a:lnTo>
                  <a:pt x="291" y="54"/>
                </a:lnTo>
                <a:lnTo>
                  <a:pt x="211" y="0"/>
                </a:lnTo>
                <a:lnTo>
                  <a:pt x="208" y="111"/>
                </a:lnTo>
                <a:lnTo>
                  <a:pt x="109" y="353"/>
                </a:lnTo>
                <a:lnTo>
                  <a:pt x="50" y="448"/>
                </a:lnTo>
                <a:lnTo>
                  <a:pt x="64" y="461"/>
                </a:lnTo>
                <a:lnTo>
                  <a:pt x="42" y="527"/>
                </a:lnTo>
                <a:lnTo>
                  <a:pt x="50" y="544"/>
                </a:lnTo>
                <a:lnTo>
                  <a:pt x="0" y="662"/>
                </a:lnTo>
                <a:lnTo>
                  <a:pt x="36" y="878"/>
                </a:lnTo>
                <a:lnTo>
                  <a:pt x="75" y="859"/>
                </a:lnTo>
                <a:lnTo>
                  <a:pt x="70" y="907"/>
                </a:lnTo>
                <a:lnTo>
                  <a:pt x="47" y="940"/>
                </a:lnTo>
                <a:lnTo>
                  <a:pt x="75" y="984"/>
                </a:lnTo>
                <a:lnTo>
                  <a:pt x="75" y="1093"/>
                </a:lnTo>
                <a:lnTo>
                  <a:pt x="98" y="1110"/>
                </a:lnTo>
                <a:lnTo>
                  <a:pt x="121" y="1199"/>
                </a:lnTo>
                <a:lnTo>
                  <a:pt x="177" y="1205"/>
                </a:lnTo>
                <a:lnTo>
                  <a:pt x="235" y="1298"/>
                </a:lnTo>
                <a:lnTo>
                  <a:pt x="276" y="1313"/>
                </a:lnTo>
                <a:lnTo>
                  <a:pt x="303" y="1395"/>
                </a:lnTo>
                <a:lnTo>
                  <a:pt x="439" y="1423"/>
                </a:lnTo>
                <a:lnTo>
                  <a:pt x="701" y="1582"/>
                </a:lnTo>
                <a:lnTo>
                  <a:pt x="882" y="1595"/>
                </a:lnTo>
                <a:lnTo>
                  <a:pt x="910" y="1566"/>
                </a:lnTo>
                <a:lnTo>
                  <a:pt x="1027" y="1585"/>
                </a:lnTo>
                <a:lnTo>
                  <a:pt x="1227" y="1830"/>
                </a:lnTo>
                <a:lnTo>
                  <a:pt x="1326" y="1773"/>
                </a:lnTo>
                <a:lnTo>
                  <a:pt x="1448" y="1841"/>
                </a:lnTo>
                <a:lnTo>
                  <a:pt x="1512" y="1947"/>
                </a:lnTo>
                <a:lnTo>
                  <a:pt x="1523" y="2004"/>
                </a:lnTo>
                <a:lnTo>
                  <a:pt x="1601" y="2083"/>
                </a:lnTo>
                <a:lnTo>
                  <a:pt x="1682" y="2086"/>
                </a:lnTo>
                <a:lnTo>
                  <a:pt x="1672" y="2004"/>
                </a:lnTo>
                <a:lnTo>
                  <a:pt x="1648" y="1980"/>
                </a:lnTo>
                <a:lnTo>
                  <a:pt x="1735" y="1863"/>
                </a:lnTo>
                <a:lnTo>
                  <a:pt x="1820" y="1816"/>
                </a:lnTo>
                <a:lnTo>
                  <a:pt x="1868" y="1786"/>
                </a:lnTo>
                <a:lnTo>
                  <a:pt x="2076" y="1773"/>
                </a:lnTo>
                <a:lnTo>
                  <a:pt x="2143" y="1815"/>
                </a:lnTo>
                <a:lnTo>
                  <a:pt x="2216" y="1779"/>
                </a:lnTo>
                <a:lnTo>
                  <a:pt x="2244" y="1791"/>
                </a:lnTo>
                <a:lnTo>
                  <a:pt x="2215" y="1764"/>
                </a:lnTo>
                <a:lnTo>
                  <a:pt x="2247" y="1736"/>
                </a:lnTo>
                <a:lnTo>
                  <a:pt x="2208" y="1723"/>
                </a:lnTo>
                <a:lnTo>
                  <a:pt x="2395" y="1673"/>
                </a:lnTo>
                <a:lnTo>
                  <a:pt x="2483" y="1670"/>
                </a:lnTo>
                <a:lnTo>
                  <a:pt x="2563" y="1720"/>
                </a:lnTo>
                <a:lnTo>
                  <a:pt x="2599" y="1694"/>
                </a:lnTo>
                <a:lnTo>
                  <a:pt x="2723" y="1758"/>
                </a:lnTo>
                <a:lnTo>
                  <a:pt x="2721" y="1858"/>
                </a:lnTo>
                <a:lnTo>
                  <a:pt x="2762" y="1865"/>
                </a:lnTo>
                <a:lnTo>
                  <a:pt x="2825" y="1967"/>
                </a:lnTo>
                <a:lnTo>
                  <a:pt x="2822" y="1981"/>
                </a:lnTo>
                <a:lnTo>
                  <a:pt x="2866" y="2013"/>
                </a:lnTo>
                <a:lnTo>
                  <a:pt x="2880" y="2061"/>
                </a:lnTo>
                <a:lnTo>
                  <a:pt x="2929" y="2033"/>
                </a:lnTo>
                <a:lnTo>
                  <a:pt x="2918" y="2082"/>
                </a:lnTo>
                <a:lnTo>
                  <a:pt x="2878" y="2112"/>
                </a:lnTo>
                <a:lnTo>
                  <a:pt x="2923" y="2079"/>
                </a:lnTo>
                <a:lnTo>
                  <a:pt x="2951" y="1926"/>
                </a:lnTo>
                <a:lnTo>
                  <a:pt x="2872" y="1810"/>
                </a:lnTo>
                <a:lnTo>
                  <a:pt x="2856" y="1720"/>
                </a:lnTo>
                <a:lnTo>
                  <a:pt x="2817" y="1670"/>
                </a:lnTo>
                <a:lnTo>
                  <a:pt x="2809" y="1516"/>
                </a:lnTo>
                <a:lnTo>
                  <a:pt x="3048" y="1211"/>
                </a:lnTo>
                <a:lnTo>
                  <a:pt x="3093" y="1189"/>
                </a:lnTo>
                <a:lnTo>
                  <a:pt x="3073" y="1145"/>
                </a:lnTo>
                <a:lnTo>
                  <a:pt x="3111" y="1128"/>
                </a:lnTo>
                <a:lnTo>
                  <a:pt x="3106" y="1090"/>
                </a:lnTo>
                <a:lnTo>
                  <a:pt x="3059" y="1093"/>
                </a:lnTo>
                <a:lnTo>
                  <a:pt x="3054" y="1081"/>
                </a:lnTo>
                <a:lnTo>
                  <a:pt x="3098" y="1076"/>
                </a:lnTo>
                <a:lnTo>
                  <a:pt x="3015" y="834"/>
                </a:lnTo>
                <a:lnTo>
                  <a:pt x="3035" y="811"/>
                </a:lnTo>
                <a:lnTo>
                  <a:pt x="3071" y="909"/>
                </a:lnTo>
                <a:lnTo>
                  <a:pt x="3080" y="972"/>
                </a:lnTo>
                <a:lnTo>
                  <a:pt x="3112" y="863"/>
                </a:lnTo>
                <a:lnTo>
                  <a:pt x="3062" y="791"/>
                </a:lnTo>
                <a:lnTo>
                  <a:pt x="3126" y="815"/>
                </a:lnTo>
                <a:lnTo>
                  <a:pt x="3152" y="756"/>
                </a:lnTo>
                <a:lnTo>
                  <a:pt x="3131" y="684"/>
                </a:lnTo>
                <a:lnTo>
                  <a:pt x="3164" y="631"/>
                </a:lnTo>
                <a:lnTo>
                  <a:pt x="3319" y="541"/>
                </a:lnTo>
                <a:lnTo>
                  <a:pt x="3345" y="506"/>
                </a:lnTo>
                <a:lnTo>
                  <a:pt x="3287" y="512"/>
                </a:lnTo>
                <a:lnTo>
                  <a:pt x="3271" y="446"/>
                </a:lnTo>
                <a:lnTo>
                  <a:pt x="3294" y="342"/>
                </a:lnTo>
                <a:lnTo>
                  <a:pt x="3334" y="330"/>
                </a:lnTo>
                <a:lnTo>
                  <a:pt x="3375" y="261"/>
                </a:lnTo>
                <a:lnTo>
                  <a:pt x="3409" y="231"/>
                </a:lnTo>
                <a:lnTo>
                  <a:pt x="3403" y="192"/>
                </a:lnTo>
                <a:lnTo>
                  <a:pt x="3381" y="145"/>
                </a:lnTo>
                <a:lnTo>
                  <a:pt x="3366" y="169"/>
                </a:lnTo>
                <a:lnTo>
                  <a:pt x="3303" y="36"/>
                </a:lnTo>
                <a:lnTo>
                  <a:pt x="3232" y="61"/>
                </a:lnTo>
                <a:lnTo>
                  <a:pt x="3213" y="119"/>
                </a:lnTo>
                <a:lnTo>
                  <a:pt x="3203" y="241"/>
                </a:lnTo>
                <a:lnTo>
                  <a:pt x="3073" y="309"/>
                </a:lnTo>
                <a:lnTo>
                  <a:pt x="2997" y="323"/>
                </a:lnTo>
                <a:lnTo>
                  <a:pt x="2931" y="401"/>
                </a:lnTo>
                <a:lnTo>
                  <a:pt x="2952" y="452"/>
                </a:lnTo>
                <a:lnTo>
                  <a:pt x="2892" y="511"/>
                </a:lnTo>
                <a:lnTo>
                  <a:pt x="2834" y="507"/>
                </a:lnTo>
                <a:lnTo>
                  <a:pt x="2776" y="532"/>
                </a:lnTo>
                <a:lnTo>
                  <a:pt x="2772" y="570"/>
                </a:lnTo>
                <a:lnTo>
                  <a:pt x="2807" y="584"/>
                </a:lnTo>
                <a:lnTo>
                  <a:pt x="2709" y="667"/>
                </a:lnTo>
                <a:lnTo>
                  <a:pt x="2549" y="718"/>
                </a:lnTo>
                <a:lnTo>
                  <a:pt x="2587" y="645"/>
                </a:lnTo>
                <a:lnTo>
                  <a:pt x="2582" y="555"/>
                </a:lnTo>
                <a:lnTo>
                  <a:pt x="2541" y="511"/>
                </a:lnTo>
                <a:lnTo>
                  <a:pt x="2517" y="535"/>
                </a:lnTo>
                <a:lnTo>
                  <a:pt x="2499" y="436"/>
                </a:lnTo>
                <a:lnTo>
                  <a:pt x="2391" y="384"/>
                </a:lnTo>
                <a:lnTo>
                  <a:pt x="2382" y="393"/>
                </a:lnTo>
                <a:lnTo>
                  <a:pt x="2403" y="414"/>
                </a:lnTo>
                <a:lnTo>
                  <a:pt x="2388" y="420"/>
                </a:lnTo>
                <a:lnTo>
                  <a:pt x="2359" y="457"/>
                </a:lnTo>
                <a:lnTo>
                  <a:pt x="2335" y="516"/>
                </a:lnTo>
                <a:lnTo>
                  <a:pt x="2335" y="595"/>
                </a:lnTo>
                <a:lnTo>
                  <a:pt x="2363" y="683"/>
                </a:lnTo>
                <a:lnTo>
                  <a:pt x="2332" y="732"/>
                </a:lnTo>
                <a:lnTo>
                  <a:pt x="2296" y="741"/>
                </a:lnTo>
                <a:lnTo>
                  <a:pt x="2258" y="663"/>
                </a:lnTo>
                <a:lnTo>
                  <a:pt x="2296" y="436"/>
                </a:lnTo>
                <a:lnTo>
                  <a:pt x="2253" y="476"/>
                </a:lnTo>
                <a:lnTo>
                  <a:pt x="2253" y="414"/>
                </a:lnTo>
                <a:lnTo>
                  <a:pt x="2323" y="380"/>
                </a:lnTo>
                <a:lnTo>
                  <a:pt x="2583" y="370"/>
                </a:lnTo>
                <a:lnTo>
                  <a:pt x="2380" y="319"/>
                </a:lnTo>
                <a:lnTo>
                  <a:pt x="2202" y="310"/>
                </a:lnTo>
                <a:lnTo>
                  <a:pt x="2222" y="274"/>
                </a:lnTo>
                <a:lnTo>
                  <a:pt x="2155" y="298"/>
                </a:lnTo>
                <a:lnTo>
                  <a:pt x="2090" y="346"/>
                </a:lnTo>
                <a:lnTo>
                  <a:pt x="1980" y="330"/>
                </a:lnTo>
                <a:lnTo>
                  <a:pt x="2062" y="271"/>
                </a:lnTo>
                <a:lnTo>
                  <a:pt x="2094" y="222"/>
                </a:lnTo>
                <a:lnTo>
                  <a:pt x="1987" y="226"/>
                </a:lnTo>
                <a:lnTo>
                  <a:pt x="1935" y="218"/>
                </a:lnTo>
                <a:lnTo>
                  <a:pt x="1965" y="205"/>
                </a:lnTo>
                <a:lnTo>
                  <a:pt x="1901" y="169"/>
                </a:lnTo>
                <a:lnTo>
                  <a:pt x="1902" y="204"/>
                </a:lnTo>
                <a:lnTo>
                  <a:pt x="1839" y="196"/>
                </a:lnTo>
                <a:lnTo>
                  <a:pt x="1886" y="174"/>
                </a:lnTo>
                <a:lnTo>
                  <a:pt x="1820" y="87"/>
                </a:lnTo>
                <a:lnTo>
                  <a:pt x="1821" y="132"/>
                </a:lnTo>
                <a:lnTo>
                  <a:pt x="1801" y="132"/>
                </a:lnTo>
                <a:lnTo>
                  <a:pt x="1805" y="165"/>
                </a:lnTo>
                <a:lnTo>
                  <a:pt x="336" y="9"/>
                </a:lnTo>
              </a:path>
            </a:pathLst>
          </a:custGeom>
          <a:solidFill>
            <a:schemeClr val="bg1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238750" y="3871336"/>
            <a:ext cx="96043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64" tIns="44438" rIns="90464" bIns="44438">
            <a:spAutoFit/>
          </a:bodyPr>
          <a:lstStyle/>
          <a:p>
            <a:pPr algn="ctr" eaLnBrk="0" hangingPunct="0"/>
            <a:r>
              <a:rPr lang="en-US" sz="1000" b="0">
                <a:solidFill>
                  <a:schemeClr val="accent2"/>
                </a:solidFill>
                <a:latin typeface="Franklin Gothic Demi" pitchFamily="34" charset="0"/>
                <a:cs typeface="Times New Roman" pitchFamily="18" charset="0"/>
              </a:rPr>
              <a:t>PASCAGOULA</a:t>
            </a:r>
          </a:p>
          <a:p>
            <a:pPr algn="ctr" eaLnBrk="0" hangingPunct="0"/>
            <a:r>
              <a:rPr lang="en-US" sz="1000" b="0">
                <a:solidFill>
                  <a:schemeClr val="accent2"/>
                </a:solidFill>
                <a:latin typeface="Franklin Gothic Demi" pitchFamily="34" charset="0"/>
                <a:cs typeface="Times New Roman" pitchFamily="18" charset="0"/>
              </a:rPr>
              <a:t>(3)</a:t>
            </a: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6000750" y="4066598"/>
            <a:ext cx="107950" cy="107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2908300" y="5462011"/>
            <a:ext cx="38100" cy="42862"/>
          </a:xfrm>
          <a:custGeom>
            <a:avLst/>
            <a:gdLst>
              <a:gd name="T0" fmla="*/ 2147483647 w 30"/>
              <a:gd name="T1" fmla="*/ 0 h 33"/>
              <a:gd name="T2" fmla="*/ 2147483647 w 30"/>
              <a:gd name="T3" fmla="*/ 2147483647 h 33"/>
              <a:gd name="T4" fmla="*/ 2147483647 w 30"/>
              <a:gd name="T5" fmla="*/ 2147483647 h 33"/>
              <a:gd name="T6" fmla="*/ 2147483647 w 30"/>
              <a:gd name="T7" fmla="*/ 2147483647 h 33"/>
              <a:gd name="T8" fmla="*/ 2147483647 w 30"/>
              <a:gd name="T9" fmla="*/ 2147483647 h 33"/>
              <a:gd name="T10" fmla="*/ 2147483647 w 30"/>
              <a:gd name="T11" fmla="*/ 2147483647 h 33"/>
              <a:gd name="T12" fmla="*/ 2147483647 w 30"/>
              <a:gd name="T13" fmla="*/ 2147483647 h 33"/>
              <a:gd name="T14" fmla="*/ 2147483647 w 30"/>
              <a:gd name="T15" fmla="*/ 2147483647 h 33"/>
              <a:gd name="T16" fmla="*/ 0 w 30"/>
              <a:gd name="T17" fmla="*/ 2147483647 h 33"/>
              <a:gd name="T18" fmla="*/ 0 w 30"/>
              <a:gd name="T19" fmla="*/ 2147483647 h 33"/>
              <a:gd name="T20" fmla="*/ 2147483647 w 30"/>
              <a:gd name="T21" fmla="*/ 2147483647 h 33"/>
              <a:gd name="T22" fmla="*/ 2147483647 w 30"/>
              <a:gd name="T23" fmla="*/ 2147483647 h 33"/>
              <a:gd name="T24" fmla="*/ 2147483647 w 30"/>
              <a:gd name="T25" fmla="*/ 2147483647 h 33"/>
              <a:gd name="T26" fmla="*/ 2147483647 w 30"/>
              <a:gd name="T27" fmla="*/ 2147483647 h 33"/>
              <a:gd name="T28" fmla="*/ 2147483647 w 30"/>
              <a:gd name="T29" fmla="*/ 2147483647 h 33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0"/>
              <a:gd name="T46" fmla="*/ 0 h 33"/>
              <a:gd name="T47" fmla="*/ 30 w 30"/>
              <a:gd name="T48" fmla="*/ 33 h 33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0" h="33">
                <a:moveTo>
                  <a:pt x="25" y="0"/>
                </a:moveTo>
                <a:lnTo>
                  <a:pt x="26" y="1"/>
                </a:lnTo>
                <a:lnTo>
                  <a:pt x="29" y="10"/>
                </a:lnTo>
                <a:lnTo>
                  <a:pt x="26" y="20"/>
                </a:lnTo>
                <a:lnTo>
                  <a:pt x="26" y="24"/>
                </a:lnTo>
                <a:lnTo>
                  <a:pt x="21" y="28"/>
                </a:lnTo>
                <a:lnTo>
                  <a:pt x="16" y="28"/>
                </a:lnTo>
                <a:lnTo>
                  <a:pt x="13" y="32"/>
                </a:lnTo>
                <a:lnTo>
                  <a:pt x="0" y="28"/>
                </a:lnTo>
                <a:lnTo>
                  <a:pt x="0" y="24"/>
                </a:lnTo>
                <a:lnTo>
                  <a:pt x="2" y="16"/>
                </a:lnTo>
                <a:lnTo>
                  <a:pt x="8" y="16"/>
                </a:lnTo>
                <a:lnTo>
                  <a:pt x="13" y="13"/>
                </a:lnTo>
                <a:lnTo>
                  <a:pt x="18" y="5"/>
                </a:lnTo>
                <a:lnTo>
                  <a:pt x="24" y="1"/>
                </a:lnTo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1965325" y="4993698"/>
            <a:ext cx="53975" cy="71438"/>
          </a:xfrm>
          <a:custGeom>
            <a:avLst/>
            <a:gdLst>
              <a:gd name="T0" fmla="*/ 2147483647 w 44"/>
              <a:gd name="T1" fmla="*/ 0 h 58"/>
              <a:gd name="T2" fmla="*/ 2147483647 w 44"/>
              <a:gd name="T3" fmla="*/ 0 h 58"/>
              <a:gd name="T4" fmla="*/ 2147483647 w 44"/>
              <a:gd name="T5" fmla="*/ 2147483647 h 58"/>
              <a:gd name="T6" fmla="*/ 2147483647 w 44"/>
              <a:gd name="T7" fmla="*/ 2147483647 h 58"/>
              <a:gd name="T8" fmla="*/ 2147483647 w 44"/>
              <a:gd name="T9" fmla="*/ 2147483647 h 58"/>
              <a:gd name="T10" fmla="*/ 2147483647 w 44"/>
              <a:gd name="T11" fmla="*/ 2147483647 h 58"/>
              <a:gd name="T12" fmla="*/ 2147483647 w 44"/>
              <a:gd name="T13" fmla="*/ 2147483647 h 58"/>
              <a:gd name="T14" fmla="*/ 2147483647 w 44"/>
              <a:gd name="T15" fmla="*/ 2147483647 h 58"/>
              <a:gd name="T16" fmla="*/ 2147483647 w 44"/>
              <a:gd name="T17" fmla="*/ 2147483647 h 58"/>
              <a:gd name="T18" fmla="*/ 2147483647 w 44"/>
              <a:gd name="T19" fmla="*/ 2147483647 h 58"/>
              <a:gd name="T20" fmla="*/ 0 w 44"/>
              <a:gd name="T21" fmla="*/ 2147483647 h 58"/>
              <a:gd name="T22" fmla="*/ 2147483647 w 44"/>
              <a:gd name="T23" fmla="*/ 2147483647 h 58"/>
              <a:gd name="T24" fmla="*/ 2147483647 w 44"/>
              <a:gd name="T25" fmla="*/ 2147483647 h 58"/>
              <a:gd name="T26" fmla="*/ 2147483647 w 44"/>
              <a:gd name="T27" fmla="*/ 2147483647 h 58"/>
              <a:gd name="T28" fmla="*/ 2147483647 w 44"/>
              <a:gd name="T29" fmla="*/ 2147483647 h 58"/>
              <a:gd name="T30" fmla="*/ 2147483647 w 44"/>
              <a:gd name="T31" fmla="*/ 2147483647 h 58"/>
              <a:gd name="T32" fmla="*/ 2147483647 w 44"/>
              <a:gd name="T33" fmla="*/ 2147483647 h 58"/>
              <a:gd name="T34" fmla="*/ 2147483647 w 44"/>
              <a:gd name="T35" fmla="*/ 2147483647 h 58"/>
              <a:gd name="T36" fmla="*/ 2147483647 w 44"/>
              <a:gd name="T37" fmla="*/ 0 h 58"/>
              <a:gd name="T38" fmla="*/ 2147483647 w 44"/>
              <a:gd name="T39" fmla="*/ 2147483647 h 58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44"/>
              <a:gd name="T61" fmla="*/ 0 h 58"/>
              <a:gd name="T62" fmla="*/ 44 w 44"/>
              <a:gd name="T63" fmla="*/ 58 h 58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44" h="58">
                <a:moveTo>
                  <a:pt x="35" y="0"/>
                </a:moveTo>
                <a:lnTo>
                  <a:pt x="41" y="0"/>
                </a:lnTo>
                <a:lnTo>
                  <a:pt x="43" y="7"/>
                </a:lnTo>
                <a:lnTo>
                  <a:pt x="38" y="19"/>
                </a:lnTo>
                <a:lnTo>
                  <a:pt x="35" y="26"/>
                </a:lnTo>
                <a:lnTo>
                  <a:pt x="30" y="34"/>
                </a:lnTo>
                <a:lnTo>
                  <a:pt x="24" y="34"/>
                </a:lnTo>
                <a:lnTo>
                  <a:pt x="16" y="42"/>
                </a:lnTo>
                <a:lnTo>
                  <a:pt x="11" y="54"/>
                </a:lnTo>
                <a:lnTo>
                  <a:pt x="6" y="57"/>
                </a:lnTo>
                <a:lnTo>
                  <a:pt x="0" y="50"/>
                </a:lnTo>
                <a:lnTo>
                  <a:pt x="3" y="38"/>
                </a:lnTo>
                <a:lnTo>
                  <a:pt x="8" y="31"/>
                </a:lnTo>
                <a:lnTo>
                  <a:pt x="16" y="23"/>
                </a:lnTo>
                <a:lnTo>
                  <a:pt x="22" y="19"/>
                </a:lnTo>
                <a:lnTo>
                  <a:pt x="27" y="11"/>
                </a:lnTo>
                <a:lnTo>
                  <a:pt x="30" y="3"/>
                </a:lnTo>
                <a:lnTo>
                  <a:pt x="33" y="3"/>
                </a:lnTo>
                <a:lnTo>
                  <a:pt x="38" y="0"/>
                </a:lnTo>
                <a:lnTo>
                  <a:pt x="41" y="3"/>
                </a:lnTo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0" name="Freeform 8"/>
          <p:cNvSpPr>
            <a:spLocks/>
          </p:cNvSpPr>
          <p:nvPr/>
        </p:nvSpPr>
        <p:spPr bwMode="auto">
          <a:xfrm>
            <a:off x="1735138" y="4301548"/>
            <a:ext cx="134937" cy="123825"/>
          </a:xfrm>
          <a:custGeom>
            <a:avLst/>
            <a:gdLst>
              <a:gd name="T0" fmla="*/ 2147483647 w 108"/>
              <a:gd name="T1" fmla="*/ 2147483647 h 101"/>
              <a:gd name="T2" fmla="*/ 2147483647 w 108"/>
              <a:gd name="T3" fmla="*/ 2147483647 h 101"/>
              <a:gd name="T4" fmla="*/ 2147483647 w 108"/>
              <a:gd name="T5" fmla="*/ 2147483647 h 101"/>
              <a:gd name="T6" fmla="*/ 2147483647 w 108"/>
              <a:gd name="T7" fmla="*/ 2147483647 h 101"/>
              <a:gd name="T8" fmla="*/ 2147483647 w 108"/>
              <a:gd name="T9" fmla="*/ 2147483647 h 101"/>
              <a:gd name="T10" fmla="*/ 2147483647 w 108"/>
              <a:gd name="T11" fmla="*/ 2147483647 h 101"/>
              <a:gd name="T12" fmla="*/ 2147483647 w 108"/>
              <a:gd name="T13" fmla="*/ 2147483647 h 101"/>
              <a:gd name="T14" fmla="*/ 2147483647 w 108"/>
              <a:gd name="T15" fmla="*/ 2147483647 h 101"/>
              <a:gd name="T16" fmla="*/ 2147483647 w 108"/>
              <a:gd name="T17" fmla="*/ 2147483647 h 101"/>
              <a:gd name="T18" fmla="*/ 2147483647 w 108"/>
              <a:gd name="T19" fmla="*/ 2147483647 h 101"/>
              <a:gd name="T20" fmla="*/ 2147483647 w 108"/>
              <a:gd name="T21" fmla="*/ 2147483647 h 101"/>
              <a:gd name="T22" fmla="*/ 2147483647 w 108"/>
              <a:gd name="T23" fmla="*/ 2147483647 h 101"/>
              <a:gd name="T24" fmla="*/ 2147483647 w 108"/>
              <a:gd name="T25" fmla="*/ 2147483647 h 101"/>
              <a:gd name="T26" fmla="*/ 2147483647 w 108"/>
              <a:gd name="T27" fmla="*/ 2147483647 h 101"/>
              <a:gd name="T28" fmla="*/ 2147483647 w 108"/>
              <a:gd name="T29" fmla="*/ 2147483647 h 101"/>
              <a:gd name="T30" fmla="*/ 2147483647 w 108"/>
              <a:gd name="T31" fmla="*/ 2147483647 h 101"/>
              <a:gd name="T32" fmla="*/ 2147483647 w 108"/>
              <a:gd name="T33" fmla="*/ 2147483647 h 101"/>
              <a:gd name="T34" fmla="*/ 2147483647 w 108"/>
              <a:gd name="T35" fmla="*/ 2147483647 h 101"/>
              <a:gd name="T36" fmla="*/ 2147483647 w 108"/>
              <a:gd name="T37" fmla="*/ 2147483647 h 101"/>
              <a:gd name="T38" fmla="*/ 2147483647 w 108"/>
              <a:gd name="T39" fmla="*/ 2147483647 h 101"/>
              <a:gd name="T40" fmla="*/ 2147483647 w 108"/>
              <a:gd name="T41" fmla="*/ 2147483647 h 101"/>
              <a:gd name="T42" fmla="*/ 2147483647 w 108"/>
              <a:gd name="T43" fmla="*/ 2147483647 h 101"/>
              <a:gd name="T44" fmla="*/ 2147483647 w 108"/>
              <a:gd name="T45" fmla="*/ 2147483647 h 101"/>
              <a:gd name="T46" fmla="*/ 0 w 108"/>
              <a:gd name="T47" fmla="*/ 2147483647 h 101"/>
              <a:gd name="T48" fmla="*/ 0 w 108"/>
              <a:gd name="T49" fmla="*/ 2147483647 h 101"/>
              <a:gd name="T50" fmla="*/ 2147483647 w 108"/>
              <a:gd name="T51" fmla="*/ 2147483647 h 101"/>
              <a:gd name="T52" fmla="*/ 2147483647 w 108"/>
              <a:gd name="T53" fmla="*/ 2147483647 h 101"/>
              <a:gd name="T54" fmla="*/ 2147483647 w 108"/>
              <a:gd name="T55" fmla="*/ 2147483647 h 101"/>
              <a:gd name="T56" fmla="*/ 2147483647 w 108"/>
              <a:gd name="T57" fmla="*/ 2147483647 h 101"/>
              <a:gd name="T58" fmla="*/ 2147483647 w 108"/>
              <a:gd name="T59" fmla="*/ 2147483647 h 101"/>
              <a:gd name="T60" fmla="*/ 2147483647 w 108"/>
              <a:gd name="T61" fmla="*/ 2147483647 h 101"/>
              <a:gd name="T62" fmla="*/ 2147483647 w 108"/>
              <a:gd name="T63" fmla="*/ 2147483647 h 101"/>
              <a:gd name="T64" fmla="*/ 2147483647 w 108"/>
              <a:gd name="T65" fmla="*/ 2147483647 h 101"/>
              <a:gd name="T66" fmla="*/ 2147483647 w 108"/>
              <a:gd name="T67" fmla="*/ 2147483647 h 101"/>
              <a:gd name="T68" fmla="*/ 2147483647 w 108"/>
              <a:gd name="T69" fmla="*/ 2147483647 h 101"/>
              <a:gd name="T70" fmla="*/ 2147483647 w 108"/>
              <a:gd name="T71" fmla="*/ 0 h 101"/>
              <a:gd name="T72" fmla="*/ 2147483647 w 108"/>
              <a:gd name="T73" fmla="*/ 2147483647 h 101"/>
              <a:gd name="T74" fmla="*/ 2147483647 w 108"/>
              <a:gd name="T75" fmla="*/ 2147483647 h 101"/>
              <a:gd name="T76" fmla="*/ 2147483647 w 108"/>
              <a:gd name="T77" fmla="*/ 2147483647 h 101"/>
              <a:gd name="T78" fmla="*/ 2147483647 w 108"/>
              <a:gd name="T79" fmla="*/ 2147483647 h 101"/>
              <a:gd name="T80" fmla="*/ 2147483647 w 108"/>
              <a:gd name="T81" fmla="*/ 2147483647 h 101"/>
              <a:gd name="T82" fmla="*/ 2147483647 w 108"/>
              <a:gd name="T83" fmla="*/ 2147483647 h 10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108"/>
              <a:gd name="T127" fmla="*/ 0 h 101"/>
              <a:gd name="T128" fmla="*/ 108 w 108"/>
              <a:gd name="T129" fmla="*/ 101 h 10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108" h="101">
                <a:moveTo>
                  <a:pt x="105" y="23"/>
                </a:moveTo>
                <a:lnTo>
                  <a:pt x="107" y="27"/>
                </a:lnTo>
                <a:lnTo>
                  <a:pt x="107" y="38"/>
                </a:lnTo>
                <a:lnTo>
                  <a:pt x="102" y="46"/>
                </a:lnTo>
                <a:lnTo>
                  <a:pt x="100" y="54"/>
                </a:lnTo>
                <a:lnTo>
                  <a:pt x="97" y="61"/>
                </a:lnTo>
                <a:lnTo>
                  <a:pt x="94" y="65"/>
                </a:lnTo>
                <a:lnTo>
                  <a:pt x="92" y="77"/>
                </a:lnTo>
                <a:lnTo>
                  <a:pt x="89" y="84"/>
                </a:lnTo>
                <a:lnTo>
                  <a:pt x="81" y="92"/>
                </a:lnTo>
                <a:lnTo>
                  <a:pt x="75" y="96"/>
                </a:lnTo>
                <a:lnTo>
                  <a:pt x="70" y="100"/>
                </a:lnTo>
                <a:lnTo>
                  <a:pt x="64" y="96"/>
                </a:lnTo>
                <a:lnTo>
                  <a:pt x="59" y="96"/>
                </a:lnTo>
                <a:lnTo>
                  <a:pt x="51" y="96"/>
                </a:lnTo>
                <a:lnTo>
                  <a:pt x="46" y="92"/>
                </a:lnTo>
                <a:lnTo>
                  <a:pt x="43" y="89"/>
                </a:lnTo>
                <a:lnTo>
                  <a:pt x="40" y="89"/>
                </a:lnTo>
                <a:lnTo>
                  <a:pt x="35" y="84"/>
                </a:lnTo>
                <a:lnTo>
                  <a:pt x="32" y="81"/>
                </a:lnTo>
                <a:lnTo>
                  <a:pt x="27" y="73"/>
                </a:lnTo>
                <a:lnTo>
                  <a:pt x="16" y="73"/>
                </a:lnTo>
                <a:lnTo>
                  <a:pt x="6" y="65"/>
                </a:lnTo>
                <a:lnTo>
                  <a:pt x="0" y="54"/>
                </a:lnTo>
                <a:lnTo>
                  <a:pt x="0" y="50"/>
                </a:lnTo>
                <a:lnTo>
                  <a:pt x="6" y="34"/>
                </a:lnTo>
                <a:lnTo>
                  <a:pt x="11" y="27"/>
                </a:lnTo>
                <a:lnTo>
                  <a:pt x="16" y="19"/>
                </a:lnTo>
                <a:lnTo>
                  <a:pt x="27" y="19"/>
                </a:lnTo>
                <a:lnTo>
                  <a:pt x="38" y="8"/>
                </a:lnTo>
                <a:lnTo>
                  <a:pt x="43" y="4"/>
                </a:lnTo>
                <a:lnTo>
                  <a:pt x="46" y="4"/>
                </a:lnTo>
                <a:lnTo>
                  <a:pt x="54" y="4"/>
                </a:lnTo>
                <a:lnTo>
                  <a:pt x="59" y="8"/>
                </a:lnTo>
                <a:lnTo>
                  <a:pt x="67" y="4"/>
                </a:lnTo>
                <a:lnTo>
                  <a:pt x="70" y="0"/>
                </a:lnTo>
                <a:lnTo>
                  <a:pt x="75" y="4"/>
                </a:lnTo>
                <a:lnTo>
                  <a:pt x="81" y="4"/>
                </a:lnTo>
                <a:lnTo>
                  <a:pt x="89" y="4"/>
                </a:lnTo>
                <a:lnTo>
                  <a:pt x="94" y="8"/>
                </a:lnTo>
                <a:lnTo>
                  <a:pt x="100" y="8"/>
                </a:lnTo>
                <a:lnTo>
                  <a:pt x="105" y="15"/>
                </a:lnTo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" name="Freeform 9"/>
          <p:cNvSpPr>
            <a:spLocks/>
          </p:cNvSpPr>
          <p:nvPr/>
        </p:nvSpPr>
        <p:spPr bwMode="auto">
          <a:xfrm>
            <a:off x="2138363" y="4482523"/>
            <a:ext cx="160337" cy="146050"/>
          </a:xfrm>
          <a:custGeom>
            <a:avLst/>
            <a:gdLst>
              <a:gd name="T0" fmla="*/ 2147483647 w 127"/>
              <a:gd name="T1" fmla="*/ 2147483647 h 117"/>
              <a:gd name="T2" fmla="*/ 2147483647 w 127"/>
              <a:gd name="T3" fmla="*/ 2147483647 h 117"/>
              <a:gd name="T4" fmla="*/ 2147483647 w 127"/>
              <a:gd name="T5" fmla="*/ 2147483647 h 117"/>
              <a:gd name="T6" fmla="*/ 2147483647 w 127"/>
              <a:gd name="T7" fmla="*/ 2147483647 h 117"/>
              <a:gd name="T8" fmla="*/ 2147483647 w 127"/>
              <a:gd name="T9" fmla="*/ 2147483647 h 117"/>
              <a:gd name="T10" fmla="*/ 2147483647 w 127"/>
              <a:gd name="T11" fmla="*/ 2147483647 h 117"/>
              <a:gd name="T12" fmla="*/ 2147483647 w 127"/>
              <a:gd name="T13" fmla="*/ 2147483647 h 117"/>
              <a:gd name="T14" fmla="*/ 2147483647 w 127"/>
              <a:gd name="T15" fmla="*/ 2147483647 h 117"/>
              <a:gd name="T16" fmla="*/ 2147483647 w 127"/>
              <a:gd name="T17" fmla="*/ 2147483647 h 117"/>
              <a:gd name="T18" fmla="*/ 2147483647 w 127"/>
              <a:gd name="T19" fmla="*/ 2147483647 h 117"/>
              <a:gd name="T20" fmla="*/ 2147483647 w 127"/>
              <a:gd name="T21" fmla="*/ 2147483647 h 117"/>
              <a:gd name="T22" fmla="*/ 2147483647 w 127"/>
              <a:gd name="T23" fmla="*/ 2147483647 h 117"/>
              <a:gd name="T24" fmla="*/ 2147483647 w 127"/>
              <a:gd name="T25" fmla="*/ 2147483647 h 117"/>
              <a:gd name="T26" fmla="*/ 2147483647 w 127"/>
              <a:gd name="T27" fmla="*/ 2147483647 h 117"/>
              <a:gd name="T28" fmla="*/ 2147483647 w 127"/>
              <a:gd name="T29" fmla="*/ 2147483647 h 117"/>
              <a:gd name="T30" fmla="*/ 2147483647 w 127"/>
              <a:gd name="T31" fmla="*/ 2147483647 h 117"/>
              <a:gd name="T32" fmla="*/ 2147483647 w 127"/>
              <a:gd name="T33" fmla="*/ 2147483647 h 117"/>
              <a:gd name="T34" fmla="*/ 2147483647 w 127"/>
              <a:gd name="T35" fmla="*/ 2147483647 h 117"/>
              <a:gd name="T36" fmla="*/ 2147483647 w 127"/>
              <a:gd name="T37" fmla="*/ 2147483647 h 117"/>
              <a:gd name="T38" fmla="*/ 2147483647 w 127"/>
              <a:gd name="T39" fmla="*/ 2147483647 h 117"/>
              <a:gd name="T40" fmla="*/ 2147483647 w 127"/>
              <a:gd name="T41" fmla="*/ 2147483647 h 117"/>
              <a:gd name="T42" fmla="*/ 2147483647 w 127"/>
              <a:gd name="T43" fmla="*/ 2147483647 h 117"/>
              <a:gd name="T44" fmla="*/ 2147483647 w 127"/>
              <a:gd name="T45" fmla="*/ 2147483647 h 117"/>
              <a:gd name="T46" fmla="*/ 2147483647 w 127"/>
              <a:gd name="T47" fmla="*/ 2147483647 h 117"/>
              <a:gd name="T48" fmla="*/ 2147483647 w 127"/>
              <a:gd name="T49" fmla="*/ 2147483647 h 117"/>
              <a:gd name="T50" fmla="*/ 2147483647 w 127"/>
              <a:gd name="T51" fmla="*/ 2147483647 h 117"/>
              <a:gd name="T52" fmla="*/ 2147483647 w 127"/>
              <a:gd name="T53" fmla="*/ 2147483647 h 117"/>
              <a:gd name="T54" fmla="*/ 2147483647 w 127"/>
              <a:gd name="T55" fmla="*/ 2147483647 h 117"/>
              <a:gd name="T56" fmla="*/ 2147483647 w 127"/>
              <a:gd name="T57" fmla="*/ 2147483647 h 117"/>
              <a:gd name="T58" fmla="*/ 0 w 127"/>
              <a:gd name="T59" fmla="*/ 2147483647 h 117"/>
              <a:gd name="T60" fmla="*/ 2147483647 w 127"/>
              <a:gd name="T61" fmla="*/ 2147483647 h 117"/>
              <a:gd name="T62" fmla="*/ 2147483647 w 127"/>
              <a:gd name="T63" fmla="*/ 2147483647 h 117"/>
              <a:gd name="T64" fmla="*/ 2147483647 w 127"/>
              <a:gd name="T65" fmla="*/ 2147483647 h 117"/>
              <a:gd name="T66" fmla="*/ 2147483647 w 127"/>
              <a:gd name="T67" fmla="*/ 2147483647 h 117"/>
              <a:gd name="T68" fmla="*/ 2147483647 w 127"/>
              <a:gd name="T69" fmla="*/ 2147483647 h 117"/>
              <a:gd name="T70" fmla="*/ 2147483647 w 127"/>
              <a:gd name="T71" fmla="*/ 2147483647 h 117"/>
              <a:gd name="T72" fmla="*/ 2147483647 w 127"/>
              <a:gd name="T73" fmla="*/ 0 h 117"/>
              <a:gd name="T74" fmla="*/ 2147483647 w 127"/>
              <a:gd name="T75" fmla="*/ 2147483647 h 117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w 127"/>
              <a:gd name="T115" fmla="*/ 0 h 117"/>
              <a:gd name="T116" fmla="*/ 127 w 127"/>
              <a:gd name="T117" fmla="*/ 117 h 117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T114" t="T115" r="T116" b="T117"/>
            <a:pathLst>
              <a:path w="127" h="117">
                <a:moveTo>
                  <a:pt x="70" y="12"/>
                </a:moveTo>
                <a:lnTo>
                  <a:pt x="77" y="24"/>
                </a:lnTo>
                <a:lnTo>
                  <a:pt x="77" y="31"/>
                </a:lnTo>
                <a:lnTo>
                  <a:pt x="83" y="39"/>
                </a:lnTo>
                <a:lnTo>
                  <a:pt x="83" y="51"/>
                </a:lnTo>
                <a:lnTo>
                  <a:pt x="88" y="62"/>
                </a:lnTo>
                <a:lnTo>
                  <a:pt x="94" y="70"/>
                </a:lnTo>
                <a:lnTo>
                  <a:pt x="104" y="78"/>
                </a:lnTo>
                <a:lnTo>
                  <a:pt x="113" y="81"/>
                </a:lnTo>
                <a:lnTo>
                  <a:pt x="118" y="93"/>
                </a:lnTo>
                <a:lnTo>
                  <a:pt x="126" y="101"/>
                </a:lnTo>
                <a:lnTo>
                  <a:pt x="126" y="112"/>
                </a:lnTo>
                <a:lnTo>
                  <a:pt x="121" y="116"/>
                </a:lnTo>
                <a:lnTo>
                  <a:pt x="113" y="116"/>
                </a:lnTo>
                <a:lnTo>
                  <a:pt x="99" y="116"/>
                </a:lnTo>
                <a:lnTo>
                  <a:pt x="94" y="116"/>
                </a:lnTo>
                <a:lnTo>
                  <a:pt x="91" y="116"/>
                </a:lnTo>
                <a:lnTo>
                  <a:pt x="83" y="112"/>
                </a:lnTo>
                <a:lnTo>
                  <a:pt x="72" y="105"/>
                </a:lnTo>
                <a:lnTo>
                  <a:pt x="56" y="105"/>
                </a:lnTo>
                <a:lnTo>
                  <a:pt x="48" y="108"/>
                </a:lnTo>
                <a:lnTo>
                  <a:pt x="43" y="108"/>
                </a:lnTo>
                <a:lnTo>
                  <a:pt x="32" y="108"/>
                </a:lnTo>
                <a:lnTo>
                  <a:pt x="24" y="97"/>
                </a:lnTo>
                <a:lnTo>
                  <a:pt x="18" y="86"/>
                </a:lnTo>
                <a:lnTo>
                  <a:pt x="16" y="74"/>
                </a:lnTo>
                <a:lnTo>
                  <a:pt x="10" y="70"/>
                </a:lnTo>
                <a:lnTo>
                  <a:pt x="5" y="58"/>
                </a:lnTo>
                <a:lnTo>
                  <a:pt x="2" y="51"/>
                </a:lnTo>
                <a:lnTo>
                  <a:pt x="0" y="39"/>
                </a:lnTo>
                <a:lnTo>
                  <a:pt x="8" y="35"/>
                </a:lnTo>
                <a:lnTo>
                  <a:pt x="24" y="31"/>
                </a:lnTo>
                <a:lnTo>
                  <a:pt x="32" y="27"/>
                </a:lnTo>
                <a:lnTo>
                  <a:pt x="37" y="20"/>
                </a:lnTo>
                <a:lnTo>
                  <a:pt x="43" y="8"/>
                </a:lnTo>
                <a:lnTo>
                  <a:pt x="51" y="4"/>
                </a:lnTo>
                <a:lnTo>
                  <a:pt x="62" y="0"/>
                </a:lnTo>
                <a:lnTo>
                  <a:pt x="67" y="4"/>
                </a:lnTo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Freeform 10"/>
          <p:cNvSpPr>
            <a:spLocks/>
          </p:cNvSpPr>
          <p:nvPr/>
        </p:nvSpPr>
        <p:spPr bwMode="auto">
          <a:xfrm>
            <a:off x="2420938" y="4650798"/>
            <a:ext cx="152400" cy="53975"/>
          </a:xfrm>
          <a:custGeom>
            <a:avLst/>
            <a:gdLst>
              <a:gd name="T0" fmla="*/ 2147483647 w 121"/>
              <a:gd name="T1" fmla="*/ 0 h 43"/>
              <a:gd name="T2" fmla="*/ 2147483647 w 121"/>
              <a:gd name="T3" fmla="*/ 0 h 43"/>
              <a:gd name="T4" fmla="*/ 2147483647 w 121"/>
              <a:gd name="T5" fmla="*/ 2147483647 h 43"/>
              <a:gd name="T6" fmla="*/ 2147483647 w 121"/>
              <a:gd name="T7" fmla="*/ 2147483647 h 43"/>
              <a:gd name="T8" fmla="*/ 2147483647 w 121"/>
              <a:gd name="T9" fmla="*/ 2147483647 h 43"/>
              <a:gd name="T10" fmla="*/ 2147483647 w 121"/>
              <a:gd name="T11" fmla="*/ 2147483647 h 43"/>
              <a:gd name="T12" fmla="*/ 2147483647 w 121"/>
              <a:gd name="T13" fmla="*/ 2147483647 h 43"/>
              <a:gd name="T14" fmla="*/ 2147483647 w 121"/>
              <a:gd name="T15" fmla="*/ 2147483647 h 43"/>
              <a:gd name="T16" fmla="*/ 2147483647 w 121"/>
              <a:gd name="T17" fmla="*/ 2147483647 h 43"/>
              <a:gd name="T18" fmla="*/ 2147483647 w 121"/>
              <a:gd name="T19" fmla="*/ 2147483647 h 43"/>
              <a:gd name="T20" fmla="*/ 2147483647 w 121"/>
              <a:gd name="T21" fmla="*/ 2147483647 h 43"/>
              <a:gd name="T22" fmla="*/ 2147483647 w 121"/>
              <a:gd name="T23" fmla="*/ 2147483647 h 43"/>
              <a:gd name="T24" fmla="*/ 2147483647 w 121"/>
              <a:gd name="T25" fmla="*/ 2147483647 h 43"/>
              <a:gd name="T26" fmla="*/ 2147483647 w 121"/>
              <a:gd name="T27" fmla="*/ 2147483647 h 43"/>
              <a:gd name="T28" fmla="*/ 2147483647 w 121"/>
              <a:gd name="T29" fmla="*/ 2147483647 h 43"/>
              <a:gd name="T30" fmla="*/ 2147483647 w 121"/>
              <a:gd name="T31" fmla="*/ 2147483647 h 43"/>
              <a:gd name="T32" fmla="*/ 2147483647 w 121"/>
              <a:gd name="T33" fmla="*/ 2147483647 h 43"/>
              <a:gd name="T34" fmla="*/ 2147483647 w 121"/>
              <a:gd name="T35" fmla="*/ 2147483647 h 43"/>
              <a:gd name="T36" fmla="*/ 2147483647 w 121"/>
              <a:gd name="T37" fmla="*/ 2147483647 h 43"/>
              <a:gd name="T38" fmla="*/ 2147483647 w 121"/>
              <a:gd name="T39" fmla="*/ 2147483647 h 43"/>
              <a:gd name="T40" fmla="*/ 2147483647 w 121"/>
              <a:gd name="T41" fmla="*/ 2147483647 h 43"/>
              <a:gd name="T42" fmla="*/ 0 w 121"/>
              <a:gd name="T43" fmla="*/ 2147483647 h 43"/>
              <a:gd name="T44" fmla="*/ 0 w 121"/>
              <a:gd name="T45" fmla="*/ 2147483647 h 43"/>
              <a:gd name="T46" fmla="*/ 2147483647 w 121"/>
              <a:gd name="T47" fmla="*/ 2147483647 h 43"/>
              <a:gd name="T48" fmla="*/ 2147483647 w 121"/>
              <a:gd name="T49" fmla="*/ 2147483647 h 43"/>
              <a:gd name="T50" fmla="*/ 2147483647 w 121"/>
              <a:gd name="T51" fmla="*/ 0 h 43"/>
              <a:gd name="T52" fmla="*/ 2147483647 w 121"/>
              <a:gd name="T53" fmla="*/ 0 h 43"/>
              <a:gd name="T54" fmla="*/ 2147483647 w 121"/>
              <a:gd name="T55" fmla="*/ 0 h 43"/>
              <a:gd name="T56" fmla="*/ 2147483647 w 121"/>
              <a:gd name="T57" fmla="*/ 0 h 43"/>
              <a:gd name="T58" fmla="*/ 2147483647 w 121"/>
              <a:gd name="T59" fmla="*/ 2147483647 h 43"/>
              <a:gd name="T60" fmla="*/ 2147483647 w 121"/>
              <a:gd name="T61" fmla="*/ 2147483647 h 43"/>
              <a:gd name="T62" fmla="*/ 2147483647 w 121"/>
              <a:gd name="T63" fmla="*/ 2147483647 h 43"/>
              <a:gd name="T64" fmla="*/ 2147483647 w 121"/>
              <a:gd name="T65" fmla="*/ 0 h 4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121"/>
              <a:gd name="T100" fmla="*/ 0 h 43"/>
              <a:gd name="T101" fmla="*/ 121 w 121"/>
              <a:gd name="T102" fmla="*/ 43 h 4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121" h="43">
                <a:moveTo>
                  <a:pt x="70" y="0"/>
                </a:moveTo>
                <a:lnTo>
                  <a:pt x="74" y="0"/>
                </a:lnTo>
                <a:lnTo>
                  <a:pt x="80" y="8"/>
                </a:lnTo>
                <a:lnTo>
                  <a:pt x="91" y="11"/>
                </a:lnTo>
                <a:lnTo>
                  <a:pt x="101" y="11"/>
                </a:lnTo>
                <a:lnTo>
                  <a:pt x="107" y="11"/>
                </a:lnTo>
                <a:lnTo>
                  <a:pt x="120" y="13"/>
                </a:lnTo>
                <a:lnTo>
                  <a:pt x="120" y="19"/>
                </a:lnTo>
                <a:lnTo>
                  <a:pt x="112" y="27"/>
                </a:lnTo>
                <a:lnTo>
                  <a:pt x="107" y="31"/>
                </a:lnTo>
                <a:lnTo>
                  <a:pt x="91" y="42"/>
                </a:lnTo>
                <a:lnTo>
                  <a:pt x="85" y="42"/>
                </a:lnTo>
                <a:lnTo>
                  <a:pt x="75" y="38"/>
                </a:lnTo>
                <a:lnTo>
                  <a:pt x="72" y="34"/>
                </a:lnTo>
                <a:lnTo>
                  <a:pt x="64" y="31"/>
                </a:lnTo>
                <a:lnTo>
                  <a:pt x="53" y="27"/>
                </a:lnTo>
                <a:lnTo>
                  <a:pt x="42" y="27"/>
                </a:lnTo>
                <a:lnTo>
                  <a:pt x="37" y="22"/>
                </a:lnTo>
                <a:lnTo>
                  <a:pt x="29" y="27"/>
                </a:lnTo>
                <a:lnTo>
                  <a:pt x="23" y="27"/>
                </a:lnTo>
                <a:lnTo>
                  <a:pt x="7" y="31"/>
                </a:lnTo>
                <a:lnTo>
                  <a:pt x="0" y="27"/>
                </a:lnTo>
                <a:lnTo>
                  <a:pt x="0" y="22"/>
                </a:lnTo>
                <a:lnTo>
                  <a:pt x="5" y="8"/>
                </a:lnTo>
                <a:lnTo>
                  <a:pt x="7" y="3"/>
                </a:lnTo>
                <a:lnTo>
                  <a:pt x="16" y="0"/>
                </a:lnTo>
                <a:lnTo>
                  <a:pt x="23" y="0"/>
                </a:lnTo>
                <a:lnTo>
                  <a:pt x="34" y="0"/>
                </a:lnTo>
                <a:lnTo>
                  <a:pt x="40" y="0"/>
                </a:lnTo>
                <a:lnTo>
                  <a:pt x="48" y="3"/>
                </a:lnTo>
                <a:lnTo>
                  <a:pt x="59" y="8"/>
                </a:lnTo>
                <a:lnTo>
                  <a:pt x="64" y="1"/>
                </a:lnTo>
                <a:lnTo>
                  <a:pt x="69" y="0"/>
                </a:lnTo>
              </a:path>
            </a:pathLst>
          </a:custGeom>
          <a:solidFill>
            <a:schemeClr val="bg2"/>
          </a:solidFill>
          <a:ln w="25400" cap="rnd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2449513" y="4742873"/>
            <a:ext cx="66675" cy="58738"/>
          </a:xfrm>
          <a:custGeom>
            <a:avLst/>
            <a:gdLst>
              <a:gd name="T0" fmla="*/ 2147483647 w 52"/>
              <a:gd name="T1" fmla="*/ 2147483647 h 48"/>
              <a:gd name="T2" fmla="*/ 2147483647 w 52"/>
              <a:gd name="T3" fmla="*/ 2147483647 h 48"/>
              <a:gd name="T4" fmla="*/ 2147483647 w 52"/>
              <a:gd name="T5" fmla="*/ 2147483647 h 48"/>
              <a:gd name="T6" fmla="*/ 2147483647 w 52"/>
              <a:gd name="T7" fmla="*/ 2147483647 h 48"/>
              <a:gd name="T8" fmla="*/ 2147483647 w 52"/>
              <a:gd name="T9" fmla="*/ 2147483647 h 48"/>
              <a:gd name="T10" fmla="*/ 2147483647 w 52"/>
              <a:gd name="T11" fmla="*/ 2147483647 h 48"/>
              <a:gd name="T12" fmla="*/ 2147483647 w 52"/>
              <a:gd name="T13" fmla="*/ 2147483647 h 48"/>
              <a:gd name="T14" fmla="*/ 2147483647 w 52"/>
              <a:gd name="T15" fmla="*/ 2147483647 h 48"/>
              <a:gd name="T16" fmla="*/ 2147483647 w 52"/>
              <a:gd name="T17" fmla="*/ 2147483647 h 48"/>
              <a:gd name="T18" fmla="*/ 0 w 52"/>
              <a:gd name="T19" fmla="*/ 2147483647 h 48"/>
              <a:gd name="T20" fmla="*/ 2147483647 w 52"/>
              <a:gd name="T21" fmla="*/ 2147483647 h 48"/>
              <a:gd name="T22" fmla="*/ 2147483647 w 52"/>
              <a:gd name="T23" fmla="*/ 0 h 48"/>
              <a:gd name="T24" fmla="*/ 2147483647 w 52"/>
              <a:gd name="T25" fmla="*/ 0 h 48"/>
              <a:gd name="T26" fmla="*/ 2147483647 w 52"/>
              <a:gd name="T27" fmla="*/ 0 h 48"/>
              <a:gd name="T28" fmla="*/ 2147483647 w 52"/>
              <a:gd name="T29" fmla="*/ 0 h 48"/>
              <a:gd name="T30" fmla="*/ 2147483647 w 52"/>
              <a:gd name="T31" fmla="*/ 2147483647 h 48"/>
              <a:gd name="T32" fmla="*/ 2147483647 w 52"/>
              <a:gd name="T33" fmla="*/ 2147483647 h 48"/>
              <a:gd name="T34" fmla="*/ 2147483647 w 52"/>
              <a:gd name="T35" fmla="*/ 2147483647 h 48"/>
              <a:gd name="T36" fmla="*/ 2147483647 w 52"/>
              <a:gd name="T37" fmla="*/ 2147483647 h 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52"/>
              <a:gd name="T58" fmla="*/ 0 h 48"/>
              <a:gd name="T59" fmla="*/ 52 w 52"/>
              <a:gd name="T60" fmla="*/ 48 h 4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52" h="48">
                <a:moveTo>
                  <a:pt x="51" y="27"/>
                </a:moveTo>
                <a:lnTo>
                  <a:pt x="48" y="38"/>
                </a:lnTo>
                <a:lnTo>
                  <a:pt x="40" y="42"/>
                </a:lnTo>
                <a:lnTo>
                  <a:pt x="32" y="46"/>
                </a:lnTo>
                <a:lnTo>
                  <a:pt x="26" y="47"/>
                </a:lnTo>
                <a:lnTo>
                  <a:pt x="21" y="42"/>
                </a:lnTo>
                <a:lnTo>
                  <a:pt x="19" y="30"/>
                </a:lnTo>
                <a:lnTo>
                  <a:pt x="14" y="22"/>
                </a:lnTo>
                <a:lnTo>
                  <a:pt x="5" y="17"/>
                </a:lnTo>
                <a:lnTo>
                  <a:pt x="0" y="11"/>
                </a:lnTo>
                <a:lnTo>
                  <a:pt x="2" y="4"/>
                </a:lnTo>
                <a:lnTo>
                  <a:pt x="13" y="0"/>
                </a:lnTo>
                <a:lnTo>
                  <a:pt x="21" y="0"/>
                </a:lnTo>
                <a:lnTo>
                  <a:pt x="29" y="0"/>
                </a:lnTo>
                <a:lnTo>
                  <a:pt x="35" y="0"/>
                </a:lnTo>
                <a:lnTo>
                  <a:pt x="37" y="4"/>
                </a:lnTo>
                <a:lnTo>
                  <a:pt x="40" y="11"/>
                </a:lnTo>
                <a:lnTo>
                  <a:pt x="45" y="16"/>
                </a:lnTo>
                <a:lnTo>
                  <a:pt x="51" y="23"/>
                </a:lnTo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2"/>
          <p:cNvSpPr>
            <a:spLocks/>
          </p:cNvSpPr>
          <p:nvPr/>
        </p:nvSpPr>
        <p:spPr bwMode="auto">
          <a:xfrm>
            <a:off x="2544763" y="4711123"/>
            <a:ext cx="198437" cy="149225"/>
          </a:xfrm>
          <a:custGeom>
            <a:avLst/>
            <a:gdLst>
              <a:gd name="T0" fmla="*/ 2147483647 w 157"/>
              <a:gd name="T1" fmla="*/ 2147483647 h 116"/>
              <a:gd name="T2" fmla="*/ 2147483647 w 157"/>
              <a:gd name="T3" fmla="*/ 2147483647 h 116"/>
              <a:gd name="T4" fmla="*/ 2147483647 w 157"/>
              <a:gd name="T5" fmla="*/ 2147483647 h 116"/>
              <a:gd name="T6" fmla="*/ 2147483647 w 157"/>
              <a:gd name="T7" fmla="*/ 2147483647 h 116"/>
              <a:gd name="T8" fmla="*/ 2147483647 w 157"/>
              <a:gd name="T9" fmla="*/ 2147483647 h 116"/>
              <a:gd name="T10" fmla="*/ 2147483647 w 157"/>
              <a:gd name="T11" fmla="*/ 2147483647 h 116"/>
              <a:gd name="T12" fmla="*/ 2147483647 w 157"/>
              <a:gd name="T13" fmla="*/ 2147483647 h 116"/>
              <a:gd name="T14" fmla="*/ 2147483647 w 157"/>
              <a:gd name="T15" fmla="*/ 2147483647 h 116"/>
              <a:gd name="T16" fmla="*/ 2147483647 w 157"/>
              <a:gd name="T17" fmla="*/ 2147483647 h 116"/>
              <a:gd name="T18" fmla="*/ 2147483647 w 157"/>
              <a:gd name="T19" fmla="*/ 2147483647 h 116"/>
              <a:gd name="T20" fmla="*/ 2147483647 w 157"/>
              <a:gd name="T21" fmla="*/ 2147483647 h 116"/>
              <a:gd name="T22" fmla="*/ 2147483647 w 157"/>
              <a:gd name="T23" fmla="*/ 2147483647 h 116"/>
              <a:gd name="T24" fmla="*/ 2147483647 w 157"/>
              <a:gd name="T25" fmla="*/ 2147483647 h 116"/>
              <a:gd name="T26" fmla="*/ 2147483647 w 157"/>
              <a:gd name="T27" fmla="*/ 2147483647 h 116"/>
              <a:gd name="T28" fmla="*/ 2147483647 w 157"/>
              <a:gd name="T29" fmla="*/ 2147483647 h 116"/>
              <a:gd name="T30" fmla="*/ 2147483647 w 157"/>
              <a:gd name="T31" fmla="*/ 2147483647 h 116"/>
              <a:gd name="T32" fmla="*/ 2147483647 w 157"/>
              <a:gd name="T33" fmla="*/ 2147483647 h 116"/>
              <a:gd name="T34" fmla="*/ 2147483647 w 157"/>
              <a:gd name="T35" fmla="*/ 2147483647 h 116"/>
              <a:gd name="T36" fmla="*/ 2147483647 w 157"/>
              <a:gd name="T37" fmla="*/ 2147483647 h 116"/>
              <a:gd name="T38" fmla="*/ 2147483647 w 157"/>
              <a:gd name="T39" fmla="*/ 2147483647 h 116"/>
              <a:gd name="T40" fmla="*/ 2147483647 w 157"/>
              <a:gd name="T41" fmla="*/ 2147483647 h 116"/>
              <a:gd name="T42" fmla="*/ 2147483647 w 157"/>
              <a:gd name="T43" fmla="*/ 2147483647 h 116"/>
              <a:gd name="T44" fmla="*/ 2147483647 w 157"/>
              <a:gd name="T45" fmla="*/ 2147483647 h 116"/>
              <a:gd name="T46" fmla="*/ 2147483647 w 157"/>
              <a:gd name="T47" fmla="*/ 2147483647 h 116"/>
              <a:gd name="T48" fmla="*/ 2147483647 w 157"/>
              <a:gd name="T49" fmla="*/ 2147483647 h 116"/>
              <a:gd name="T50" fmla="*/ 2147483647 w 157"/>
              <a:gd name="T51" fmla="*/ 2147483647 h 116"/>
              <a:gd name="T52" fmla="*/ 0 w 157"/>
              <a:gd name="T53" fmla="*/ 2147483647 h 116"/>
              <a:gd name="T54" fmla="*/ 0 w 157"/>
              <a:gd name="T55" fmla="*/ 2147483647 h 116"/>
              <a:gd name="T56" fmla="*/ 0 w 157"/>
              <a:gd name="T57" fmla="*/ 2147483647 h 116"/>
              <a:gd name="T58" fmla="*/ 2147483647 w 157"/>
              <a:gd name="T59" fmla="*/ 2147483647 h 116"/>
              <a:gd name="T60" fmla="*/ 2147483647 w 157"/>
              <a:gd name="T61" fmla="*/ 2147483647 h 116"/>
              <a:gd name="T62" fmla="*/ 2147483647 w 157"/>
              <a:gd name="T63" fmla="*/ 0 h 116"/>
              <a:gd name="T64" fmla="*/ 2147483647 w 157"/>
              <a:gd name="T65" fmla="*/ 0 h 116"/>
              <a:gd name="T66" fmla="*/ 2147483647 w 157"/>
              <a:gd name="T67" fmla="*/ 2147483647 h 116"/>
              <a:gd name="T68" fmla="*/ 2147483647 w 157"/>
              <a:gd name="T69" fmla="*/ 2147483647 h 116"/>
              <a:gd name="T70" fmla="*/ 2147483647 w 157"/>
              <a:gd name="T71" fmla="*/ 2147483647 h 116"/>
              <a:gd name="T72" fmla="*/ 2147483647 w 157"/>
              <a:gd name="T73" fmla="*/ 2147483647 h 116"/>
              <a:gd name="T74" fmla="*/ 2147483647 w 157"/>
              <a:gd name="T75" fmla="*/ 2147483647 h 116"/>
              <a:gd name="T76" fmla="*/ 2147483647 w 157"/>
              <a:gd name="T77" fmla="*/ 2147483647 h 116"/>
              <a:gd name="T78" fmla="*/ 2147483647 w 157"/>
              <a:gd name="T79" fmla="*/ 2147483647 h 116"/>
              <a:gd name="T80" fmla="*/ 2147483647 w 157"/>
              <a:gd name="T81" fmla="*/ 2147483647 h 116"/>
              <a:gd name="T82" fmla="*/ 2147483647 w 157"/>
              <a:gd name="T83" fmla="*/ 2147483647 h 116"/>
              <a:gd name="T84" fmla="*/ 2147483647 w 157"/>
              <a:gd name="T85" fmla="*/ 2147483647 h 116"/>
              <a:gd name="T86" fmla="*/ 2147483647 w 157"/>
              <a:gd name="T87" fmla="*/ 2147483647 h 116"/>
              <a:gd name="T88" fmla="*/ 2147483647 w 157"/>
              <a:gd name="T89" fmla="*/ 2147483647 h 116"/>
              <a:gd name="T90" fmla="*/ 2147483647 w 157"/>
              <a:gd name="T91" fmla="*/ 2147483647 h 116"/>
              <a:gd name="T92" fmla="*/ 2147483647 w 157"/>
              <a:gd name="T93" fmla="*/ 2147483647 h 116"/>
              <a:gd name="T94" fmla="*/ 2147483647 w 157"/>
              <a:gd name="T95" fmla="*/ 2147483647 h 116"/>
              <a:gd name="T96" fmla="*/ 2147483647 w 157"/>
              <a:gd name="T97" fmla="*/ 2147483647 h 116"/>
              <a:gd name="T98" fmla="*/ 2147483647 w 157"/>
              <a:gd name="T99" fmla="*/ 2147483647 h 116"/>
              <a:gd name="T100" fmla="*/ 2147483647 w 157"/>
              <a:gd name="T101" fmla="*/ 2147483647 h 116"/>
              <a:gd name="T102" fmla="*/ 2147483647 w 157"/>
              <a:gd name="T103" fmla="*/ 2147483647 h 116"/>
              <a:gd name="T104" fmla="*/ 2147483647 w 157"/>
              <a:gd name="T105" fmla="*/ 2147483647 h 116"/>
              <a:gd name="T106" fmla="*/ 2147483647 w 157"/>
              <a:gd name="T107" fmla="*/ 2147483647 h 11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157"/>
              <a:gd name="T163" fmla="*/ 0 h 116"/>
              <a:gd name="T164" fmla="*/ 157 w 157"/>
              <a:gd name="T165" fmla="*/ 116 h 11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157" h="116">
                <a:moveTo>
                  <a:pt x="156" y="73"/>
                </a:moveTo>
                <a:lnTo>
                  <a:pt x="151" y="85"/>
                </a:lnTo>
                <a:lnTo>
                  <a:pt x="140" y="96"/>
                </a:lnTo>
                <a:lnTo>
                  <a:pt x="134" y="96"/>
                </a:lnTo>
                <a:lnTo>
                  <a:pt x="129" y="96"/>
                </a:lnTo>
                <a:lnTo>
                  <a:pt x="121" y="104"/>
                </a:lnTo>
                <a:lnTo>
                  <a:pt x="110" y="104"/>
                </a:lnTo>
                <a:lnTo>
                  <a:pt x="102" y="108"/>
                </a:lnTo>
                <a:lnTo>
                  <a:pt x="94" y="108"/>
                </a:lnTo>
                <a:lnTo>
                  <a:pt x="81" y="112"/>
                </a:lnTo>
                <a:lnTo>
                  <a:pt x="67" y="115"/>
                </a:lnTo>
                <a:lnTo>
                  <a:pt x="62" y="115"/>
                </a:lnTo>
                <a:lnTo>
                  <a:pt x="56" y="112"/>
                </a:lnTo>
                <a:lnTo>
                  <a:pt x="56" y="96"/>
                </a:lnTo>
                <a:lnTo>
                  <a:pt x="54" y="89"/>
                </a:lnTo>
                <a:lnTo>
                  <a:pt x="51" y="69"/>
                </a:lnTo>
                <a:lnTo>
                  <a:pt x="51" y="65"/>
                </a:lnTo>
                <a:lnTo>
                  <a:pt x="43" y="61"/>
                </a:lnTo>
                <a:lnTo>
                  <a:pt x="38" y="61"/>
                </a:lnTo>
                <a:lnTo>
                  <a:pt x="32" y="61"/>
                </a:lnTo>
                <a:lnTo>
                  <a:pt x="35" y="54"/>
                </a:lnTo>
                <a:lnTo>
                  <a:pt x="32" y="54"/>
                </a:lnTo>
                <a:lnTo>
                  <a:pt x="30" y="54"/>
                </a:lnTo>
                <a:lnTo>
                  <a:pt x="24" y="58"/>
                </a:lnTo>
                <a:lnTo>
                  <a:pt x="16" y="54"/>
                </a:lnTo>
                <a:lnTo>
                  <a:pt x="8" y="46"/>
                </a:lnTo>
                <a:lnTo>
                  <a:pt x="0" y="34"/>
                </a:lnTo>
                <a:lnTo>
                  <a:pt x="0" y="23"/>
                </a:lnTo>
                <a:lnTo>
                  <a:pt x="0" y="19"/>
                </a:lnTo>
                <a:lnTo>
                  <a:pt x="6" y="15"/>
                </a:lnTo>
                <a:lnTo>
                  <a:pt x="11" y="4"/>
                </a:lnTo>
                <a:lnTo>
                  <a:pt x="19" y="0"/>
                </a:lnTo>
                <a:lnTo>
                  <a:pt x="24" y="0"/>
                </a:lnTo>
                <a:lnTo>
                  <a:pt x="32" y="4"/>
                </a:lnTo>
                <a:lnTo>
                  <a:pt x="35" y="15"/>
                </a:lnTo>
                <a:lnTo>
                  <a:pt x="43" y="23"/>
                </a:lnTo>
                <a:lnTo>
                  <a:pt x="48" y="27"/>
                </a:lnTo>
                <a:lnTo>
                  <a:pt x="51" y="34"/>
                </a:lnTo>
                <a:lnTo>
                  <a:pt x="62" y="27"/>
                </a:lnTo>
                <a:lnTo>
                  <a:pt x="67" y="27"/>
                </a:lnTo>
                <a:lnTo>
                  <a:pt x="78" y="27"/>
                </a:lnTo>
                <a:lnTo>
                  <a:pt x="85" y="24"/>
                </a:lnTo>
                <a:lnTo>
                  <a:pt x="91" y="27"/>
                </a:lnTo>
                <a:lnTo>
                  <a:pt x="99" y="26"/>
                </a:lnTo>
                <a:lnTo>
                  <a:pt x="99" y="27"/>
                </a:lnTo>
                <a:lnTo>
                  <a:pt x="107" y="34"/>
                </a:lnTo>
                <a:lnTo>
                  <a:pt x="110" y="42"/>
                </a:lnTo>
                <a:lnTo>
                  <a:pt x="118" y="46"/>
                </a:lnTo>
                <a:lnTo>
                  <a:pt x="123" y="46"/>
                </a:lnTo>
                <a:lnTo>
                  <a:pt x="132" y="54"/>
                </a:lnTo>
                <a:lnTo>
                  <a:pt x="137" y="54"/>
                </a:lnTo>
                <a:lnTo>
                  <a:pt x="148" y="61"/>
                </a:lnTo>
                <a:lnTo>
                  <a:pt x="151" y="65"/>
                </a:lnTo>
                <a:lnTo>
                  <a:pt x="156" y="73"/>
                </a:lnTo>
              </a:path>
            </a:pathLst>
          </a:custGeom>
          <a:solidFill>
            <a:schemeClr val="bg2"/>
          </a:solidFill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3"/>
          <p:cNvSpPr>
            <a:spLocks/>
          </p:cNvSpPr>
          <p:nvPr/>
        </p:nvSpPr>
        <p:spPr bwMode="auto">
          <a:xfrm>
            <a:off x="2714625" y="4957186"/>
            <a:ext cx="327025" cy="449262"/>
          </a:xfrm>
          <a:custGeom>
            <a:avLst/>
            <a:gdLst>
              <a:gd name="T0" fmla="*/ 2147483647 w 259"/>
              <a:gd name="T1" fmla="*/ 0 h 362"/>
              <a:gd name="T2" fmla="*/ 2147483647 w 259"/>
              <a:gd name="T3" fmla="*/ 2147483647 h 362"/>
              <a:gd name="T4" fmla="*/ 2147483647 w 259"/>
              <a:gd name="T5" fmla="*/ 2147483647 h 362"/>
              <a:gd name="T6" fmla="*/ 2147483647 w 259"/>
              <a:gd name="T7" fmla="*/ 2147483647 h 362"/>
              <a:gd name="T8" fmla="*/ 2147483647 w 259"/>
              <a:gd name="T9" fmla="*/ 2147483647 h 362"/>
              <a:gd name="T10" fmla="*/ 2147483647 w 259"/>
              <a:gd name="T11" fmla="*/ 2147483647 h 362"/>
              <a:gd name="T12" fmla="*/ 2147483647 w 259"/>
              <a:gd name="T13" fmla="*/ 2147483647 h 362"/>
              <a:gd name="T14" fmla="*/ 2147483647 w 259"/>
              <a:gd name="T15" fmla="*/ 2147483647 h 362"/>
              <a:gd name="T16" fmla="*/ 2147483647 w 259"/>
              <a:gd name="T17" fmla="*/ 2147483647 h 362"/>
              <a:gd name="T18" fmla="*/ 2147483647 w 259"/>
              <a:gd name="T19" fmla="*/ 2147483647 h 362"/>
              <a:gd name="T20" fmla="*/ 2147483647 w 259"/>
              <a:gd name="T21" fmla="*/ 2147483647 h 362"/>
              <a:gd name="T22" fmla="*/ 2147483647 w 259"/>
              <a:gd name="T23" fmla="*/ 2147483647 h 362"/>
              <a:gd name="T24" fmla="*/ 2147483647 w 259"/>
              <a:gd name="T25" fmla="*/ 2147483647 h 362"/>
              <a:gd name="T26" fmla="*/ 2147483647 w 259"/>
              <a:gd name="T27" fmla="*/ 2147483647 h 362"/>
              <a:gd name="T28" fmla="*/ 2147483647 w 259"/>
              <a:gd name="T29" fmla="*/ 2147483647 h 362"/>
              <a:gd name="T30" fmla="*/ 2147483647 w 259"/>
              <a:gd name="T31" fmla="*/ 2147483647 h 362"/>
              <a:gd name="T32" fmla="*/ 2147483647 w 259"/>
              <a:gd name="T33" fmla="*/ 2147483647 h 362"/>
              <a:gd name="T34" fmla="*/ 2147483647 w 259"/>
              <a:gd name="T35" fmla="*/ 2147483647 h 362"/>
              <a:gd name="T36" fmla="*/ 2147483647 w 259"/>
              <a:gd name="T37" fmla="*/ 2147483647 h 362"/>
              <a:gd name="T38" fmla="*/ 2147483647 w 259"/>
              <a:gd name="T39" fmla="*/ 2147483647 h 362"/>
              <a:gd name="T40" fmla="*/ 2147483647 w 259"/>
              <a:gd name="T41" fmla="*/ 2147483647 h 362"/>
              <a:gd name="T42" fmla="*/ 2147483647 w 259"/>
              <a:gd name="T43" fmla="*/ 2147483647 h 362"/>
              <a:gd name="T44" fmla="*/ 2147483647 w 259"/>
              <a:gd name="T45" fmla="*/ 2147483647 h 362"/>
              <a:gd name="T46" fmla="*/ 2147483647 w 259"/>
              <a:gd name="T47" fmla="*/ 2147483647 h 362"/>
              <a:gd name="T48" fmla="*/ 2147483647 w 259"/>
              <a:gd name="T49" fmla="*/ 2147483647 h 362"/>
              <a:gd name="T50" fmla="*/ 2147483647 w 259"/>
              <a:gd name="T51" fmla="*/ 2147483647 h 362"/>
              <a:gd name="T52" fmla="*/ 2147483647 w 259"/>
              <a:gd name="T53" fmla="*/ 2147483647 h 362"/>
              <a:gd name="T54" fmla="*/ 2147483647 w 259"/>
              <a:gd name="T55" fmla="*/ 2147483647 h 362"/>
              <a:gd name="T56" fmla="*/ 2147483647 w 259"/>
              <a:gd name="T57" fmla="*/ 2147483647 h 362"/>
              <a:gd name="T58" fmla="*/ 2147483647 w 259"/>
              <a:gd name="T59" fmla="*/ 2147483647 h 362"/>
              <a:gd name="T60" fmla="*/ 2147483647 w 259"/>
              <a:gd name="T61" fmla="*/ 2147483647 h 362"/>
              <a:gd name="T62" fmla="*/ 2147483647 w 259"/>
              <a:gd name="T63" fmla="*/ 2147483647 h 362"/>
              <a:gd name="T64" fmla="*/ 2147483647 w 259"/>
              <a:gd name="T65" fmla="*/ 2147483647 h 362"/>
              <a:gd name="T66" fmla="*/ 2147483647 w 259"/>
              <a:gd name="T67" fmla="*/ 2147483647 h 362"/>
              <a:gd name="T68" fmla="*/ 2147483647 w 259"/>
              <a:gd name="T69" fmla="*/ 2147483647 h 362"/>
              <a:gd name="T70" fmla="*/ 2147483647 w 259"/>
              <a:gd name="T71" fmla="*/ 2147483647 h 362"/>
              <a:gd name="T72" fmla="*/ 2147483647 w 259"/>
              <a:gd name="T73" fmla="*/ 2147483647 h 362"/>
              <a:gd name="T74" fmla="*/ 2147483647 w 259"/>
              <a:gd name="T75" fmla="*/ 2147483647 h 362"/>
              <a:gd name="T76" fmla="*/ 2147483647 w 259"/>
              <a:gd name="T77" fmla="*/ 2147483647 h 362"/>
              <a:gd name="T78" fmla="*/ 2147483647 w 259"/>
              <a:gd name="T79" fmla="*/ 2147483647 h 362"/>
              <a:gd name="T80" fmla="*/ 2147483647 w 259"/>
              <a:gd name="T81" fmla="*/ 2147483647 h 362"/>
              <a:gd name="T82" fmla="*/ 2147483647 w 259"/>
              <a:gd name="T83" fmla="*/ 2147483647 h 362"/>
              <a:gd name="T84" fmla="*/ 2147483647 w 259"/>
              <a:gd name="T85" fmla="*/ 2147483647 h 362"/>
              <a:gd name="T86" fmla="*/ 2147483647 w 259"/>
              <a:gd name="T87" fmla="*/ 2147483647 h 362"/>
              <a:gd name="T88" fmla="*/ 2147483647 w 259"/>
              <a:gd name="T89" fmla="*/ 2147483647 h 362"/>
              <a:gd name="T90" fmla="*/ 2147483647 w 259"/>
              <a:gd name="T91" fmla="*/ 2147483647 h 362"/>
              <a:gd name="T92" fmla="*/ 2147483647 w 259"/>
              <a:gd name="T93" fmla="*/ 2147483647 h 362"/>
              <a:gd name="T94" fmla="*/ 2147483647 w 259"/>
              <a:gd name="T95" fmla="*/ 2147483647 h 362"/>
              <a:gd name="T96" fmla="*/ 2147483647 w 259"/>
              <a:gd name="T97" fmla="*/ 2147483647 h 362"/>
              <a:gd name="T98" fmla="*/ 0 w 259"/>
              <a:gd name="T99" fmla="*/ 2147483647 h 362"/>
              <a:gd name="T100" fmla="*/ 0 w 259"/>
              <a:gd name="T101" fmla="*/ 2147483647 h 362"/>
              <a:gd name="T102" fmla="*/ 2147483647 w 259"/>
              <a:gd name="T103" fmla="*/ 2147483647 h 362"/>
              <a:gd name="T104" fmla="*/ 2147483647 w 259"/>
              <a:gd name="T105" fmla="*/ 2147483647 h 362"/>
              <a:gd name="T106" fmla="*/ 2147483647 w 259"/>
              <a:gd name="T107" fmla="*/ 2147483647 h 362"/>
              <a:gd name="T108" fmla="*/ 2147483647 w 259"/>
              <a:gd name="T109" fmla="*/ 2147483647 h 362"/>
              <a:gd name="T110" fmla="*/ 2147483647 w 259"/>
              <a:gd name="T111" fmla="*/ 2147483647 h 362"/>
              <a:gd name="T112" fmla="*/ 2147483647 w 259"/>
              <a:gd name="T113" fmla="*/ 2147483647 h 362"/>
              <a:gd name="T114" fmla="*/ 2147483647 w 259"/>
              <a:gd name="T115" fmla="*/ 2147483647 h 362"/>
              <a:gd name="T116" fmla="*/ 2147483647 w 259"/>
              <a:gd name="T117" fmla="*/ 2147483647 h 362"/>
              <a:gd name="T118" fmla="*/ 2147483647 w 259"/>
              <a:gd name="T119" fmla="*/ 2147483647 h 362"/>
              <a:gd name="T120" fmla="*/ 2147483647 w 259"/>
              <a:gd name="T121" fmla="*/ 2147483647 h 3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59"/>
              <a:gd name="T184" fmla="*/ 0 h 362"/>
              <a:gd name="T185" fmla="*/ 259 w 259"/>
              <a:gd name="T186" fmla="*/ 362 h 362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59" h="362">
                <a:moveTo>
                  <a:pt x="37" y="0"/>
                </a:moveTo>
                <a:lnTo>
                  <a:pt x="46" y="0"/>
                </a:lnTo>
                <a:lnTo>
                  <a:pt x="53" y="4"/>
                </a:lnTo>
                <a:lnTo>
                  <a:pt x="62" y="12"/>
                </a:lnTo>
                <a:lnTo>
                  <a:pt x="72" y="19"/>
                </a:lnTo>
                <a:lnTo>
                  <a:pt x="78" y="27"/>
                </a:lnTo>
                <a:lnTo>
                  <a:pt x="84" y="31"/>
                </a:lnTo>
                <a:lnTo>
                  <a:pt x="89" y="35"/>
                </a:lnTo>
                <a:lnTo>
                  <a:pt x="97" y="38"/>
                </a:lnTo>
                <a:lnTo>
                  <a:pt x="107" y="38"/>
                </a:lnTo>
                <a:lnTo>
                  <a:pt x="113" y="38"/>
                </a:lnTo>
                <a:lnTo>
                  <a:pt x="118" y="42"/>
                </a:lnTo>
                <a:lnTo>
                  <a:pt x="123" y="46"/>
                </a:lnTo>
                <a:lnTo>
                  <a:pt x="131" y="54"/>
                </a:lnTo>
                <a:lnTo>
                  <a:pt x="142" y="58"/>
                </a:lnTo>
                <a:lnTo>
                  <a:pt x="148" y="58"/>
                </a:lnTo>
                <a:lnTo>
                  <a:pt x="158" y="65"/>
                </a:lnTo>
                <a:lnTo>
                  <a:pt x="169" y="73"/>
                </a:lnTo>
                <a:lnTo>
                  <a:pt x="177" y="77"/>
                </a:lnTo>
                <a:lnTo>
                  <a:pt x="182" y="81"/>
                </a:lnTo>
                <a:lnTo>
                  <a:pt x="185" y="92"/>
                </a:lnTo>
                <a:lnTo>
                  <a:pt x="188" y="92"/>
                </a:lnTo>
                <a:lnTo>
                  <a:pt x="193" y="100"/>
                </a:lnTo>
                <a:lnTo>
                  <a:pt x="196" y="108"/>
                </a:lnTo>
                <a:lnTo>
                  <a:pt x="201" y="112"/>
                </a:lnTo>
                <a:lnTo>
                  <a:pt x="201" y="119"/>
                </a:lnTo>
                <a:lnTo>
                  <a:pt x="204" y="127"/>
                </a:lnTo>
                <a:lnTo>
                  <a:pt x="204" y="135"/>
                </a:lnTo>
                <a:lnTo>
                  <a:pt x="204" y="142"/>
                </a:lnTo>
                <a:lnTo>
                  <a:pt x="204" y="146"/>
                </a:lnTo>
                <a:lnTo>
                  <a:pt x="212" y="146"/>
                </a:lnTo>
                <a:lnTo>
                  <a:pt x="220" y="145"/>
                </a:lnTo>
                <a:lnTo>
                  <a:pt x="223" y="149"/>
                </a:lnTo>
                <a:lnTo>
                  <a:pt x="224" y="157"/>
                </a:lnTo>
                <a:lnTo>
                  <a:pt x="226" y="166"/>
                </a:lnTo>
                <a:lnTo>
                  <a:pt x="229" y="177"/>
                </a:lnTo>
                <a:lnTo>
                  <a:pt x="234" y="185"/>
                </a:lnTo>
                <a:lnTo>
                  <a:pt x="239" y="193"/>
                </a:lnTo>
                <a:lnTo>
                  <a:pt x="247" y="197"/>
                </a:lnTo>
                <a:lnTo>
                  <a:pt x="252" y="197"/>
                </a:lnTo>
                <a:lnTo>
                  <a:pt x="258" y="205"/>
                </a:lnTo>
                <a:lnTo>
                  <a:pt x="258" y="212"/>
                </a:lnTo>
                <a:lnTo>
                  <a:pt x="252" y="224"/>
                </a:lnTo>
                <a:lnTo>
                  <a:pt x="244" y="231"/>
                </a:lnTo>
                <a:lnTo>
                  <a:pt x="239" y="235"/>
                </a:lnTo>
                <a:lnTo>
                  <a:pt x="231" y="235"/>
                </a:lnTo>
                <a:lnTo>
                  <a:pt x="231" y="243"/>
                </a:lnTo>
                <a:lnTo>
                  <a:pt x="226" y="247"/>
                </a:lnTo>
                <a:lnTo>
                  <a:pt x="223" y="251"/>
                </a:lnTo>
                <a:lnTo>
                  <a:pt x="215" y="251"/>
                </a:lnTo>
                <a:lnTo>
                  <a:pt x="209" y="258"/>
                </a:lnTo>
                <a:lnTo>
                  <a:pt x="201" y="266"/>
                </a:lnTo>
                <a:lnTo>
                  <a:pt x="193" y="270"/>
                </a:lnTo>
                <a:lnTo>
                  <a:pt x="185" y="274"/>
                </a:lnTo>
                <a:lnTo>
                  <a:pt x="180" y="278"/>
                </a:lnTo>
                <a:lnTo>
                  <a:pt x="172" y="278"/>
                </a:lnTo>
                <a:lnTo>
                  <a:pt x="161" y="274"/>
                </a:lnTo>
                <a:lnTo>
                  <a:pt x="156" y="278"/>
                </a:lnTo>
                <a:lnTo>
                  <a:pt x="148" y="282"/>
                </a:lnTo>
                <a:lnTo>
                  <a:pt x="137" y="289"/>
                </a:lnTo>
                <a:lnTo>
                  <a:pt x="126" y="297"/>
                </a:lnTo>
                <a:lnTo>
                  <a:pt x="121" y="301"/>
                </a:lnTo>
                <a:lnTo>
                  <a:pt x="116" y="305"/>
                </a:lnTo>
                <a:lnTo>
                  <a:pt x="113" y="308"/>
                </a:lnTo>
                <a:lnTo>
                  <a:pt x="110" y="316"/>
                </a:lnTo>
                <a:lnTo>
                  <a:pt x="105" y="320"/>
                </a:lnTo>
                <a:lnTo>
                  <a:pt x="105" y="328"/>
                </a:lnTo>
                <a:lnTo>
                  <a:pt x="99" y="336"/>
                </a:lnTo>
                <a:lnTo>
                  <a:pt x="94" y="347"/>
                </a:lnTo>
                <a:lnTo>
                  <a:pt x="86" y="351"/>
                </a:lnTo>
                <a:lnTo>
                  <a:pt x="83" y="360"/>
                </a:lnTo>
                <a:lnTo>
                  <a:pt x="78" y="361"/>
                </a:lnTo>
                <a:lnTo>
                  <a:pt x="70" y="360"/>
                </a:lnTo>
                <a:lnTo>
                  <a:pt x="70" y="355"/>
                </a:lnTo>
                <a:lnTo>
                  <a:pt x="67" y="355"/>
                </a:lnTo>
                <a:lnTo>
                  <a:pt x="62" y="347"/>
                </a:lnTo>
                <a:lnTo>
                  <a:pt x="53" y="347"/>
                </a:lnTo>
                <a:lnTo>
                  <a:pt x="48" y="339"/>
                </a:lnTo>
                <a:lnTo>
                  <a:pt x="43" y="336"/>
                </a:lnTo>
                <a:lnTo>
                  <a:pt x="37" y="332"/>
                </a:lnTo>
                <a:lnTo>
                  <a:pt x="35" y="324"/>
                </a:lnTo>
                <a:lnTo>
                  <a:pt x="32" y="313"/>
                </a:lnTo>
                <a:lnTo>
                  <a:pt x="32" y="305"/>
                </a:lnTo>
                <a:lnTo>
                  <a:pt x="30" y="301"/>
                </a:lnTo>
                <a:lnTo>
                  <a:pt x="30" y="286"/>
                </a:lnTo>
                <a:lnTo>
                  <a:pt x="32" y="278"/>
                </a:lnTo>
                <a:lnTo>
                  <a:pt x="35" y="266"/>
                </a:lnTo>
                <a:lnTo>
                  <a:pt x="35" y="258"/>
                </a:lnTo>
                <a:lnTo>
                  <a:pt x="35" y="255"/>
                </a:lnTo>
                <a:lnTo>
                  <a:pt x="35" y="243"/>
                </a:lnTo>
                <a:lnTo>
                  <a:pt x="32" y="231"/>
                </a:lnTo>
                <a:lnTo>
                  <a:pt x="30" y="220"/>
                </a:lnTo>
                <a:lnTo>
                  <a:pt x="24" y="216"/>
                </a:lnTo>
                <a:lnTo>
                  <a:pt x="19" y="201"/>
                </a:lnTo>
                <a:lnTo>
                  <a:pt x="19" y="193"/>
                </a:lnTo>
                <a:lnTo>
                  <a:pt x="16" y="185"/>
                </a:lnTo>
                <a:lnTo>
                  <a:pt x="14" y="177"/>
                </a:lnTo>
                <a:lnTo>
                  <a:pt x="5" y="166"/>
                </a:lnTo>
                <a:lnTo>
                  <a:pt x="3" y="158"/>
                </a:lnTo>
                <a:lnTo>
                  <a:pt x="0" y="154"/>
                </a:lnTo>
                <a:lnTo>
                  <a:pt x="0" y="146"/>
                </a:lnTo>
                <a:lnTo>
                  <a:pt x="0" y="139"/>
                </a:lnTo>
                <a:lnTo>
                  <a:pt x="3" y="131"/>
                </a:lnTo>
                <a:lnTo>
                  <a:pt x="5" y="123"/>
                </a:lnTo>
                <a:lnTo>
                  <a:pt x="14" y="119"/>
                </a:lnTo>
                <a:lnTo>
                  <a:pt x="14" y="115"/>
                </a:lnTo>
                <a:lnTo>
                  <a:pt x="24" y="112"/>
                </a:lnTo>
                <a:lnTo>
                  <a:pt x="30" y="108"/>
                </a:lnTo>
                <a:lnTo>
                  <a:pt x="30" y="104"/>
                </a:lnTo>
                <a:lnTo>
                  <a:pt x="35" y="96"/>
                </a:lnTo>
                <a:lnTo>
                  <a:pt x="37" y="88"/>
                </a:lnTo>
                <a:lnTo>
                  <a:pt x="43" y="85"/>
                </a:lnTo>
                <a:lnTo>
                  <a:pt x="48" y="81"/>
                </a:lnTo>
                <a:lnTo>
                  <a:pt x="48" y="77"/>
                </a:lnTo>
                <a:lnTo>
                  <a:pt x="48" y="73"/>
                </a:lnTo>
                <a:lnTo>
                  <a:pt x="43" y="65"/>
                </a:lnTo>
                <a:lnTo>
                  <a:pt x="40" y="58"/>
                </a:lnTo>
                <a:lnTo>
                  <a:pt x="35" y="42"/>
                </a:lnTo>
                <a:lnTo>
                  <a:pt x="35" y="35"/>
                </a:lnTo>
                <a:lnTo>
                  <a:pt x="32" y="23"/>
                </a:lnTo>
                <a:lnTo>
                  <a:pt x="32" y="19"/>
                </a:lnTo>
                <a:lnTo>
                  <a:pt x="35" y="12"/>
                </a:lnTo>
                <a:lnTo>
                  <a:pt x="37" y="1"/>
                </a:lnTo>
              </a:path>
            </a:pathLst>
          </a:custGeom>
          <a:solidFill>
            <a:schemeClr val="bg2"/>
          </a:solidFill>
          <a:ln w="222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3379788" y="1502786"/>
            <a:ext cx="106362" cy="106362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954838" y="2901373"/>
            <a:ext cx="106362" cy="106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auto">
          <a:xfrm>
            <a:off x="5827713" y="2834698"/>
            <a:ext cx="1195387" cy="5508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4" tIns="44438" rIns="90464" bIns="44438">
            <a:spAutoFit/>
          </a:bodyPr>
          <a:lstStyle/>
          <a:p>
            <a:pPr algn="ctr" eaLnBrk="0" hangingPunct="0"/>
            <a:r>
              <a:rPr lang="en-US" sz="1000" b="0">
                <a:solidFill>
                  <a:srgbClr val="FF3300"/>
                </a:solidFill>
                <a:latin typeface="Franklin Gothic Heavy" pitchFamily="34" charset="0"/>
                <a:cs typeface="Times New Roman" pitchFamily="18" charset="0"/>
              </a:rPr>
              <a:t>MOC-ATLANTIC NORFOLK, VA</a:t>
            </a:r>
          </a:p>
          <a:p>
            <a:pPr algn="ctr" eaLnBrk="0" hangingPunct="0"/>
            <a:r>
              <a:rPr lang="en-US" sz="1000" b="0">
                <a:solidFill>
                  <a:srgbClr val="FF3300"/>
                </a:solidFill>
                <a:latin typeface="Franklin Gothic Heavy" pitchFamily="34" charset="0"/>
                <a:cs typeface="Times New Roman" pitchFamily="18" charset="0"/>
              </a:rPr>
              <a:t>(1)</a:t>
            </a:r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762750" y="3488748"/>
            <a:ext cx="106363" cy="106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20" name="Rectangle 20"/>
          <p:cNvSpPr>
            <a:spLocks noChangeArrowheads="1"/>
          </p:cNvSpPr>
          <p:nvPr/>
        </p:nvSpPr>
        <p:spPr bwMode="auto">
          <a:xfrm>
            <a:off x="5576888" y="3539548"/>
            <a:ext cx="13462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4" tIns="44438" rIns="90464" bIns="44438">
            <a:spAutoFit/>
          </a:bodyPr>
          <a:lstStyle/>
          <a:p>
            <a:pPr eaLnBrk="0" hangingPunct="0"/>
            <a:r>
              <a:rPr lang="en-US" sz="1000" b="0">
                <a:solidFill>
                  <a:schemeClr val="accent2"/>
                </a:solidFill>
                <a:latin typeface="Franklin Gothic Demi" pitchFamily="34" charset="0"/>
                <a:cs typeface="Times New Roman" pitchFamily="18" charset="0"/>
              </a:rPr>
              <a:t>CHARLESTON  (2)</a:t>
            </a:r>
          </a:p>
        </p:txBody>
      </p:sp>
      <p:pic>
        <p:nvPicPr>
          <p:cNvPr id="21" name="Picture 21" descr="DELAWAR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807325" y="680461"/>
            <a:ext cx="1027113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 Box 22"/>
          <p:cNvSpPr txBox="1">
            <a:spLocks noChangeArrowheads="1"/>
          </p:cNvSpPr>
          <p:nvPr/>
        </p:nvSpPr>
        <p:spPr bwMode="auto">
          <a:xfrm>
            <a:off x="7818438" y="1245611"/>
            <a:ext cx="100965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DELAWARE II</a:t>
            </a:r>
          </a:p>
        </p:txBody>
      </p:sp>
      <p:pic>
        <p:nvPicPr>
          <p:cNvPr id="23" name="Picture 23" descr="kaimimoa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446713" y="4312661"/>
            <a:ext cx="990600" cy="477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4" descr="img001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446713" y="4976236"/>
            <a:ext cx="955675" cy="550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25"/>
          <p:cNvSpPr txBox="1">
            <a:spLocks noChangeArrowheads="1"/>
          </p:cNvSpPr>
          <p:nvPr/>
        </p:nvSpPr>
        <p:spPr bwMode="auto">
          <a:xfrm>
            <a:off x="5438775" y="5496936"/>
            <a:ext cx="952500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OREGON II</a:t>
            </a:r>
          </a:p>
        </p:txBody>
      </p:sp>
      <p:sp>
        <p:nvSpPr>
          <p:cNvPr id="26" name="Text Box 26"/>
          <p:cNvSpPr txBox="1">
            <a:spLocks noChangeArrowheads="1"/>
          </p:cNvSpPr>
          <p:nvPr/>
        </p:nvSpPr>
        <p:spPr bwMode="auto">
          <a:xfrm>
            <a:off x="5410200" y="4771448"/>
            <a:ext cx="1066800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GORDON GUNTER</a:t>
            </a:r>
          </a:p>
        </p:txBody>
      </p:sp>
      <p:pic>
        <p:nvPicPr>
          <p:cNvPr id="27" name="Picture 29" descr="rhb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115175" y="3955473"/>
            <a:ext cx="976313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Text Box 30"/>
          <p:cNvSpPr txBox="1">
            <a:spLocks noChangeArrowheads="1"/>
          </p:cNvSpPr>
          <p:nvPr/>
        </p:nvSpPr>
        <p:spPr bwMode="auto">
          <a:xfrm>
            <a:off x="8104188" y="4661911"/>
            <a:ext cx="930275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NANCY FOSTER</a:t>
            </a: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6988175" y="4661911"/>
            <a:ext cx="1268413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RONALD  H. BROWN</a:t>
            </a:r>
          </a:p>
        </p:txBody>
      </p:sp>
      <p:pic>
        <p:nvPicPr>
          <p:cNvPr id="30" name="Picture 32" descr="bow view Nov 13 low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8245475" y="3912611"/>
            <a:ext cx="619125" cy="712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Rectangle 35"/>
          <p:cNvSpPr>
            <a:spLocks noChangeArrowheads="1"/>
          </p:cNvSpPr>
          <p:nvPr/>
        </p:nvSpPr>
        <p:spPr bwMode="auto">
          <a:xfrm>
            <a:off x="203200" y="934461"/>
            <a:ext cx="1160463" cy="2428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4" tIns="44438" rIns="90464" bIns="44438">
            <a:spAutoFit/>
          </a:bodyPr>
          <a:lstStyle/>
          <a:p>
            <a:pPr eaLnBrk="0" hangingPunct="0"/>
            <a:r>
              <a:rPr lang="en-US" sz="1000" b="0">
                <a:solidFill>
                  <a:schemeClr val="accent2"/>
                </a:solidFill>
                <a:latin typeface="Franklin Gothic Demi" pitchFamily="34" charset="0"/>
                <a:cs typeface="Times New Roman" pitchFamily="18" charset="0"/>
              </a:rPr>
              <a:t>KODIAK , AK (1)</a:t>
            </a:r>
            <a:endParaRPr lang="en-US" sz="1000" b="0">
              <a:latin typeface="Franklin Gothic Demi" pitchFamily="34" charset="0"/>
              <a:cs typeface="Times New Roman" pitchFamily="18" charset="0"/>
            </a:endParaRPr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142875" y="996373"/>
            <a:ext cx="77788" cy="777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34" name="Rectangle 37"/>
          <p:cNvSpPr>
            <a:spLocks noChangeArrowheads="1"/>
          </p:cNvSpPr>
          <p:nvPr/>
        </p:nvSpPr>
        <p:spPr bwMode="auto">
          <a:xfrm>
            <a:off x="4152900" y="2144136"/>
            <a:ext cx="1619250" cy="13271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spcBef>
                <a:spcPct val="20000"/>
              </a:spcBef>
              <a:buFont typeface="Webdings" pitchFamily="18" charset="2"/>
              <a:buNone/>
              <a:defRPr/>
            </a:pPr>
            <a:endParaRPr lang="en-US"/>
          </a:p>
        </p:txBody>
      </p:sp>
      <p:sp>
        <p:nvSpPr>
          <p:cNvPr id="35" name="Rectangle 38"/>
          <p:cNvSpPr>
            <a:spLocks noChangeArrowheads="1"/>
          </p:cNvSpPr>
          <p:nvPr/>
        </p:nvSpPr>
        <p:spPr bwMode="auto">
          <a:xfrm>
            <a:off x="4156075" y="2356861"/>
            <a:ext cx="1654175" cy="1171950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wrap="square" lIns="90464" tIns="44438" rIns="90464" bIns="44438">
            <a:spAutoFit/>
          </a:bodyPr>
          <a:lstStyle/>
          <a:p>
            <a:pPr eaLnBrk="0" hangingPunct="0">
              <a:lnSpc>
                <a:spcPct val="130000"/>
              </a:lnSpc>
            </a:pPr>
            <a:r>
              <a:rPr lang="en-US" sz="1000" b="0" dirty="0">
                <a:solidFill>
                  <a:schemeClr val="bg1"/>
                </a:solidFill>
                <a:latin typeface="Franklin Gothic Demi" pitchFamily="34" charset="0"/>
                <a:cs typeface="Times New Roman" pitchFamily="18" charset="0"/>
              </a:rPr>
              <a:t>Nautical Charting</a:t>
            </a:r>
          </a:p>
          <a:p>
            <a:pPr eaLnBrk="0" hangingPunct="0">
              <a:lnSpc>
                <a:spcPct val="130000"/>
              </a:lnSpc>
            </a:pPr>
            <a:r>
              <a:rPr lang="en-US" sz="1000" b="0" dirty="0">
                <a:solidFill>
                  <a:schemeClr val="bg1"/>
                </a:solidFill>
                <a:latin typeface="Franklin Gothic Demi" pitchFamily="34" charset="0"/>
                <a:cs typeface="Times New Roman" pitchFamily="18" charset="0"/>
              </a:rPr>
              <a:t>Fisheries Research</a:t>
            </a:r>
          </a:p>
          <a:p>
            <a:pPr eaLnBrk="0" hangingPunct="0">
              <a:lnSpc>
                <a:spcPct val="130000"/>
              </a:lnSpc>
            </a:pPr>
            <a:r>
              <a:rPr lang="en-US" sz="1000" b="0" dirty="0">
                <a:solidFill>
                  <a:schemeClr val="bg1"/>
                </a:solidFill>
                <a:latin typeface="Franklin Gothic Demi" pitchFamily="34" charset="0"/>
                <a:cs typeface="Times New Roman" pitchFamily="18" charset="0"/>
              </a:rPr>
              <a:t>Oceanographic Research</a:t>
            </a:r>
          </a:p>
          <a:p>
            <a:pPr eaLnBrk="0" hangingPunct="0">
              <a:lnSpc>
                <a:spcPct val="120000"/>
              </a:lnSpc>
            </a:pPr>
            <a:r>
              <a:rPr lang="en-US" sz="1000" b="0" dirty="0">
                <a:solidFill>
                  <a:schemeClr val="bg1"/>
                </a:solidFill>
                <a:latin typeface="Franklin Gothic Demi" pitchFamily="34" charset="0"/>
                <a:cs typeface="Times New Roman" pitchFamily="18" charset="0"/>
              </a:rPr>
              <a:t>Coastal Monitoring </a:t>
            </a:r>
          </a:p>
          <a:p>
            <a:pPr eaLnBrk="0" hangingPunct="0">
              <a:lnSpc>
                <a:spcPct val="120000"/>
              </a:lnSpc>
            </a:pPr>
            <a:r>
              <a:rPr lang="en-US" sz="1000" b="0" dirty="0">
                <a:solidFill>
                  <a:schemeClr val="bg1"/>
                </a:solidFill>
                <a:latin typeface="Franklin Gothic Demi" pitchFamily="34" charset="0"/>
                <a:cs typeface="Times New Roman" pitchFamily="18" charset="0"/>
              </a:rPr>
              <a:t>Ocean Exploration</a:t>
            </a: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152900" y="2175886"/>
            <a:ext cx="1619250" cy="258762"/>
          </a:xfrm>
          <a:prstGeom prst="rect">
            <a:avLst/>
          </a:prstGeom>
          <a:solidFill>
            <a:schemeClr val="tx1"/>
          </a:solidFill>
          <a:ln w="12700">
            <a:noFill/>
            <a:miter lim="800000"/>
            <a:headEnd/>
            <a:tailEnd/>
          </a:ln>
        </p:spPr>
        <p:txBody>
          <a:bodyPr lIns="90464" tIns="44438" rIns="90464" bIns="44438">
            <a:spAutoFit/>
          </a:bodyPr>
          <a:lstStyle/>
          <a:p>
            <a:pPr algn="ctr" eaLnBrk="0" hangingPunct="0"/>
            <a:r>
              <a:rPr lang="en-US" sz="1100" b="0" dirty="0">
                <a:solidFill>
                  <a:schemeClr val="bg1"/>
                </a:solidFill>
                <a:latin typeface="Franklin Gothic Heavy" pitchFamily="34" charset="0"/>
                <a:cs typeface="Times New Roman" pitchFamily="18" charset="0"/>
              </a:rPr>
              <a:t>MISSIONS</a:t>
            </a:r>
          </a:p>
        </p:txBody>
      </p:sp>
      <p:grpSp>
        <p:nvGrpSpPr>
          <p:cNvPr id="37" name="Group 40"/>
          <p:cNvGrpSpPr>
            <a:grpSpLocks/>
          </p:cNvGrpSpPr>
          <p:nvPr/>
        </p:nvGrpSpPr>
        <p:grpSpPr bwMode="auto">
          <a:xfrm>
            <a:off x="795338" y="3566536"/>
            <a:ext cx="1147762" cy="2279650"/>
            <a:chOff x="300" y="2801"/>
            <a:chExt cx="722" cy="1436"/>
          </a:xfrm>
        </p:grpSpPr>
        <p:pic>
          <p:nvPicPr>
            <p:cNvPr id="38" name="Picture 41" descr="ka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386" y="3802"/>
              <a:ext cx="582" cy="2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42"/>
            <p:cNvSpPr txBox="1">
              <a:spLocks noChangeArrowheads="1"/>
            </p:cNvSpPr>
            <p:nvPr/>
          </p:nvSpPr>
          <p:spPr bwMode="auto">
            <a:xfrm>
              <a:off x="342" y="4083"/>
              <a:ext cx="638" cy="154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416" tIns="45708" rIns="91416" bIns="4570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000" b="0">
                  <a:solidFill>
                    <a:schemeClr val="accent2"/>
                  </a:solidFill>
                  <a:latin typeface="Franklin Gothic Medium Cond" pitchFamily="34" charset="0"/>
                  <a:cs typeface="Times New Roman" pitchFamily="18" charset="0"/>
                </a:rPr>
                <a:t>KA’IMIMOANA</a:t>
              </a:r>
            </a:p>
          </p:txBody>
        </p:sp>
        <p:sp>
          <p:nvSpPr>
            <p:cNvPr id="40" name="Text Box 43"/>
            <p:cNvSpPr txBox="1">
              <a:spLocks noChangeArrowheads="1"/>
            </p:cNvSpPr>
            <p:nvPr/>
          </p:nvSpPr>
          <p:spPr bwMode="auto">
            <a:xfrm>
              <a:off x="300" y="3666"/>
              <a:ext cx="722" cy="1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91416" tIns="45708" rIns="91416" bIns="45708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sz="1000" b="0">
                  <a:solidFill>
                    <a:schemeClr val="accent2"/>
                  </a:solidFill>
                  <a:latin typeface="Franklin Gothic Medium Cond" pitchFamily="34" charset="0"/>
                  <a:cs typeface="Times New Roman" pitchFamily="18" charset="0"/>
                </a:rPr>
                <a:t>OSCAR ELTON SETTE</a:t>
              </a:r>
            </a:p>
          </p:txBody>
        </p:sp>
        <p:sp>
          <p:nvSpPr>
            <p:cNvPr id="41" name="Text Box 44"/>
            <p:cNvSpPr txBox="1">
              <a:spLocks noChangeArrowheads="1"/>
            </p:cNvSpPr>
            <p:nvPr/>
          </p:nvSpPr>
          <p:spPr bwMode="auto">
            <a:xfrm>
              <a:off x="342" y="3197"/>
              <a:ext cx="626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6" tIns="45708" rIns="91416" bIns="45708">
              <a:spAutoFit/>
            </a:bodyPr>
            <a:lstStyle/>
            <a:p>
              <a:pPr algn="ctr"/>
              <a:r>
                <a:rPr lang="en-US" sz="1000" b="0">
                  <a:solidFill>
                    <a:schemeClr val="accent2"/>
                  </a:solidFill>
                  <a:latin typeface="Franklin Gothic Medium Cond" pitchFamily="34" charset="0"/>
                  <a:cs typeface="Times New Roman" pitchFamily="18" charset="0"/>
                </a:rPr>
                <a:t>HI’IALAKAI</a:t>
              </a:r>
            </a:p>
          </p:txBody>
        </p:sp>
        <p:graphicFrame>
          <p:nvGraphicFramePr>
            <p:cNvPr id="42" name="Object 3"/>
            <p:cNvGraphicFramePr>
              <a:graphicFrameLocks noChangeAspect="1"/>
            </p:cNvGraphicFramePr>
            <p:nvPr/>
          </p:nvGraphicFramePr>
          <p:xfrm>
            <a:off x="386" y="3356"/>
            <a:ext cx="582" cy="329"/>
          </p:xfrm>
          <a:graphic>
            <a:graphicData uri="http://schemas.openxmlformats.org/presentationml/2006/ole">
              <p:oleObj spid="_x0000_s98306" name="Image Document" r:id="rId10" imgW="2143080" imgH="1428840" progId="">
                <p:embed/>
              </p:oleObj>
            </a:graphicData>
          </a:graphic>
        </p:graphicFrame>
        <p:graphicFrame>
          <p:nvGraphicFramePr>
            <p:cNvPr id="43" name="Object 4"/>
            <p:cNvGraphicFramePr>
              <a:graphicFrameLocks noChangeAspect="1"/>
            </p:cNvGraphicFramePr>
            <p:nvPr/>
          </p:nvGraphicFramePr>
          <p:xfrm>
            <a:off x="386" y="2801"/>
            <a:ext cx="582" cy="424"/>
          </p:xfrm>
          <a:graphic>
            <a:graphicData uri="http://schemas.openxmlformats.org/presentationml/2006/ole">
              <p:oleObj spid="_x0000_s98307" name="Image Document" r:id="rId11" imgW="1219320" imgH="914400" progId="">
                <p:embed/>
              </p:oleObj>
            </a:graphicData>
          </a:graphic>
        </p:graphicFrame>
      </p:grpSp>
      <p:pic>
        <p:nvPicPr>
          <p:cNvPr id="44" name="Picture 47" descr="lakeuni2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2698750" y="1804411"/>
            <a:ext cx="102711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 Box 48"/>
          <p:cNvSpPr txBox="1">
            <a:spLocks noChangeArrowheads="1"/>
          </p:cNvSpPr>
          <p:nvPr/>
        </p:nvSpPr>
        <p:spPr bwMode="auto">
          <a:xfrm>
            <a:off x="2647950" y="2414011"/>
            <a:ext cx="1035050" cy="211137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algn="ctr" eaLnBrk="0" hangingPunct="0">
              <a:spcBef>
                <a:spcPct val="50000"/>
              </a:spcBef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RAINIER</a:t>
            </a:r>
          </a:p>
        </p:txBody>
      </p:sp>
      <p:sp>
        <p:nvSpPr>
          <p:cNvPr id="46" name="Text Box 50"/>
          <p:cNvSpPr txBox="1">
            <a:spLocks noChangeArrowheads="1"/>
          </p:cNvSpPr>
          <p:nvPr/>
        </p:nvSpPr>
        <p:spPr bwMode="auto">
          <a:xfrm>
            <a:off x="2578100" y="3339523"/>
            <a:ext cx="996950" cy="18415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lIns="91416" tIns="45708" rIns="91416" bIns="45708"/>
          <a:lstStyle/>
          <a:p>
            <a:pPr algn="ctr" eaLnBrk="0" hangingPunct="0">
              <a:lnSpc>
                <a:spcPct val="60000"/>
              </a:lnSpc>
              <a:spcBef>
                <a:spcPct val="50000"/>
              </a:spcBef>
            </a:pPr>
            <a:r>
              <a:rPr lang="en-US" sz="1000" b="0" dirty="0" err="1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McARTHUR</a:t>
            </a:r>
            <a:r>
              <a:rPr lang="en-US" sz="1000" b="0" dirty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 II</a:t>
            </a:r>
          </a:p>
        </p:txBody>
      </p:sp>
      <p:graphicFrame>
        <p:nvGraphicFramePr>
          <p:cNvPr id="47" name="Object 2"/>
          <p:cNvGraphicFramePr>
            <a:graphicFrameLocks noChangeAspect="1"/>
          </p:cNvGraphicFramePr>
          <p:nvPr/>
        </p:nvGraphicFramePr>
        <p:xfrm>
          <a:off x="2574925" y="2696586"/>
          <a:ext cx="1009650" cy="639762"/>
        </p:xfrm>
        <a:graphic>
          <a:graphicData uri="http://schemas.openxmlformats.org/presentationml/2006/ole">
            <p:oleObj spid="_x0000_s98308" name="Image Document" r:id="rId13" imgW="3657600" imgH="2438280" progId="">
              <p:embed/>
            </p:oleObj>
          </a:graphicData>
        </a:graphic>
      </p:graphicFrame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31975" y="1559936"/>
            <a:ext cx="98107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FAIRWEATHER</a:t>
            </a:r>
          </a:p>
        </p:txBody>
      </p:sp>
      <p:sp>
        <p:nvSpPr>
          <p:cNvPr id="49" name="Text Box 53"/>
          <p:cNvSpPr txBox="1">
            <a:spLocks noChangeArrowheads="1"/>
          </p:cNvSpPr>
          <p:nvPr/>
        </p:nvSpPr>
        <p:spPr bwMode="auto">
          <a:xfrm>
            <a:off x="214313" y="1917123"/>
            <a:ext cx="98107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/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OSCAR DYSON</a:t>
            </a:r>
          </a:p>
        </p:txBody>
      </p:sp>
      <p:pic>
        <p:nvPicPr>
          <p:cNvPr id="50" name="Picture 54" descr="Dyson from side"/>
          <p:cNvPicPr>
            <a:picLocks noChangeAspect="1" noChangeArrowheads="1"/>
          </p:cNvPicPr>
          <p:nvPr/>
        </p:nvPicPr>
        <p:blipFill>
          <a:blip r:embed="rId14" cstate="email"/>
          <a:srcRect/>
          <a:stretch>
            <a:fillRect/>
          </a:stretch>
        </p:blipFill>
        <p:spPr bwMode="auto">
          <a:xfrm>
            <a:off x="287338" y="1312286"/>
            <a:ext cx="842962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Rectangle 57"/>
          <p:cNvSpPr>
            <a:spLocks noChangeArrowheads="1"/>
          </p:cNvSpPr>
          <p:nvPr/>
        </p:nvSpPr>
        <p:spPr bwMode="auto">
          <a:xfrm>
            <a:off x="1828800" y="5234998"/>
            <a:ext cx="9906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4" tIns="44438" rIns="90464" bIns="44438">
            <a:spAutoFit/>
          </a:bodyPr>
          <a:lstStyle/>
          <a:p>
            <a:pPr algn="ctr" eaLnBrk="0" hangingPunct="0"/>
            <a:r>
              <a:rPr lang="en-US" sz="1000" b="0">
                <a:solidFill>
                  <a:schemeClr val="accent2"/>
                </a:solidFill>
                <a:latin typeface="Franklin Gothic Demi" pitchFamily="34" charset="0"/>
                <a:cs typeface="Times New Roman" pitchFamily="18" charset="0"/>
              </a:rPr>
              <a:t>PEARL HARBOR (3)</a:t>
            </a:r>
          </a:p>
        </p:txBody>
      </p:sp>
      <p:sp>
        <p:nvSpPr>
          <p:cNvPr id="52" name="Text Box 58"/>
          <p:cNvSpPr txBox="1">
            <a:spLocks noChangeArrowheads="1"/>
          </p:cNvSpPr>
          <p:nvPr/>
        </p:nvSpPr>
        <p:spPr bwMode="auto">
          <a:xfrm>
            <a:off x="7285038" y="3712586"/>
            <a:ext cx="12176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 eaLnBrk="0" hangingPunct="0"/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Arial" pitchFamily="34" charset="0"/>
              </a:rPr>
              <a:t>THOMAS JEFFERSON</a:t>
            </a:r>
          </a:p>
        </p:txBody>
      </p:sp>
      <p:pic>
        <p:nvPicPr>
          <p:cNvPr id="53" name="Picture 59" descr="Fairweather2"/>
          <p:cNvPicPr>
            <a:picLocks noChangeAspect="1" noChangeArrowheads="1"/>
          </p:cNvPicPr>
          <p:nvPr/>
        </p:nvPicPr>
        <p:blipFill>
          <a:blip r:embed="rId15" cstate="email"/>
          <a:srcRect/>
          <a:stretch>
            <a:fillRect/>
          </a:stretch>
        </p:blipFill>
        <p:spPr bwMode="auto">
          <a:xfrm>
            <a:off x="1912938" y="958273"/>
            <a:ext cx="992187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60"/>
          <p:cNvSpPr txBox="1">
            <a:spLocks noChangeArrowheads="1"/>
          </p:cNvSpPr>
          <p:nvPr/>
        </p:nvSpPr>
        <p:spPr bwMode="auto">
          <a:xfrm>
            <a:off x="7178675" y="1494848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6" tIns="45708" rIns="91416" bIns="45708">
            <a:spAutoFit/>
          </a:bodyPr>
          <a:lstStyle/>
          <a:p>
            <a:endParaRPr lang="en-US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 Box 61"/>
          <p:cNvSpPr txBox="1">
            <a:spLocks noChangeArrowheads="1"/>
          </p:cNvSpPr>
          <p:nvPr/>
        </p:nvSpPr>
        <p:spPr bwMode="auto">
          <a:xfrm>
            <a:off x="6853238" y="1715511"/>
            <a:ext cx="184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6" tIns="45708" rIns="91416" bIns="45708">
            <a:spAutoFit/>
          </a:bodyPr>
          <a:lstStyle/>
          <a:p>
            <a:endParaRPr lang="en-US" sz="1000" b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 Box 63"/>
          <p:cNvSpPr txBox="1">
            <a:spLocks noChangeArrowheads="1"/>
          </p:cNvSpPr>
          <p:nvPr/>
        </p:nvSpPr>
        <p:spPr bwMode="auto">
          <a:xfrm>
            <a:off x="4448175" y="5511223"/>
            <a:ext cx="914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/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PISCES</a:t>
            </a:r>
          </a:p>
        </p:txBody>
      </p:sp>
      <p:sp>
        <p:nvSpPr>
          <p:cNvPr id="57" name="Text Box 73"/>
          <p:cNvSpPr txBox="1">
            <a:spLocks noChangeArrowheads="1"/>
          </p:cNvSpPr>
          <p:nvPr/>
        </p:nvSpPr>
        <p:spPr bwMode="auto">
          <a:xfrm>
            <a:off x="7700963" y="4838123"/>
            <a:ext cx="18415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16" tIns="45708" rIns="91416" bIns="45708">
            <a:spAutoFit/>
          </a:bodyPr>
          <a:lstStyle/>
          <a:p>
            <a:pPr eaLnBrk="0" hangingPunct="0"/>
            <a:endParaRPr lang="en-US" sz="1000">
              <a:solidFill>
                <a:schemeClr val="accent2"/>
              </a:solidFill>
              <a:cs typeface="Times New Roman" pitchFamily="18" charset="0"/>
            </a:endParaRPr>
          </a:p>
          <a:p>
            <a:endParaRPr lang="en-US" sz="1200" b="0" i="1">
              <a:cs typeface="Times New Roman" pitchFamily="18" charset="0"/>
            </a:endParaRPr>
          </a:p>
        </p:txBody>
      </p:sp>
      <p:sp>
        <p:nvSpPr>
          <p:cNvPr id="58" name="Oval 77"/>
          <p:cNvSpPr>
            <a:spLocks noChangeArrowheads="1"/>
          </p:cNvSpPr>
          <p:nvPr/>
        </p:nvSpPr>
        <p:spPr bwMode="auto">
          <a:xfrm>
            <a:off x="2601913" y="4853998"/>
            <a:ext cx="106362" cy="1095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59" name="Oval 78"/>
          <p:cNvSpPr>
            <a:spLocks noChangeArrowheads="1"/>
          </p:cNvSpPr>
          <p:nvPr/>
        </p:nvSpPr>
        <p:spPr bwMode="auto">
          <a:xfrm>
            <a:off x="7388225" y="2185411"/>
            <a:ext cx="107950" cy="1095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60" name="Line 79"/>
          <p:cNvSpPr>
            <a:spLocks noChangeShapeType="1"/>
          </p:cNvSpPr>
          <p:nvPr/>
        </p:nvSpPr>
        <p:spPr bwMode="auto">
          <a:xfrm flipV="1">
            <a:off x="7466013" y="1732973"/>
            <a:ext cx="341312" cy="503238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1" name="Line 80"/>
          <p:cNvSpPr>
            <a:spLocks noChangeShapeType="1"/>
          </p:cNvSpPr>
          <p:nvPr/>
        </p:nvSpPr>
        <p:spPr bwMode="auto">
          <a:xfrm flipV="1">
            <a:off x="7399338" y="1574223"/>
            <a:ext cx="376237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Line 82"/>
          <p:cNvSpPr>
            <a:spLocks noChangeShapeType="1"/>
          </p:cNvSpPr>
          <p:nvPr/>
        </p:nvSpPr>
        <p:spPr bwMode="auto">
          <a:xfrm>
            <a:off x="6832600" y="3564948"/>
            <a:ext cx="422275" cy="39370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63" name="Picture 88" descr="img0017"/>
          <p:cNvPicPr>
            <a:picLocks noChangeAspect="1" noChangeArrowheads="1"/>
          </p:cNvPicPr>
          <p:nvPr/>
        </p:nvPicPr>
        <p:blipFill>
          <a:blip r:embed="rId16" cstate="email"/>
          <a:srcRect/>
          <a:stretch>
            <a:fillRect/>
          </a:stretch>
        </p:blipFill>
        <p:spPr bwMode="auto">
          <a:xfrm>
            <a:off x="1663700" y="1818698"/>
            <a:ext cx="966788" cy="59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" name="Text Box 89"/>
          <p:cNvSpPr txBox="1">
            <a:spLocks noChangeArrowheads="1"/>
          </p:cNvSpPr>
          <p:nvPr/>
        </p:nvSpPr>
        <p:spPr bwMode="auto">
          <a:xfrm>
            <a:off x="1609725" y="2412423"/>
            <a:ext cx="1042988" cy="2460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MILLER FREEMAN</a:t>
            </a:r>
          </a:p>
        </p:txBody>
      </p:sp>
      <p:sp>
        <p:nvSpPr>
          <p:cNvPr id="65" name="Text Box 138"/>
          <p:cNvSpPr txBox="1">
            <a:spLocks noChangeArrowheads="1"/>
          </p:cNvSpPr>
          <p:nvPr/>
        </p:nvSpPr>
        <p:spPr bwMode="auto">
          <a:xfrm>
            <a:off x="4049713" y="793173"/>
            <a:ext cx="181610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0" dirty="0" smtClean="0">
                <a:latin typeface="Franklin Gothic Heavy" pitchFamily="34" charset="0"/>
              </a:rPr>
              <a:t>19 Ships</a:t>
            </a:r>
            <a:endParaRPr lang="en-US" b="0" dirty="0">
              <a:latin typeface="Franklin Gothic Heavy" pitchFamily="34" charset="0"/>
            </a:endParaRPr>
          </a:p>
          <a:p>
            <a:pPr>
              <a:lnSpc>
                <a:spcPct val="70000"/>
              </a:lnSpc>
              <a:spcBef>
                <a:spcPct val="50000"/>
              </a:spcBef>
            </a:pPr>
            <a:r>
              <a:rPr lang="en-US" b="0" dirty="0">
                <a:latin typeface="Franklin Gothic Heavy" pitchFamily="34" charset="0"/>
              </a:rPr>
              <a:t>11 Homeports</a:t>
            </a:r>
          </a:p>
        </p:txBody>
      </p:sp>
      <p:sp>
        <p:nvSpPr>
          <p:cNvPr id="66" name="Rectangle 35"/>
          <p:cNvSpPr>
            <a:spLocks noChangeArrowheads="1"/>
          </p:cNvSpPr>
          <p:nvPr/>
        </p:nvSpPr>
        <p:spPr bwMode="auto">
          <a:xfrm>
            <a:off x="1811338" y="704273"/>
            <a:ext cx="1309687" cy="2428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4" tIns="44438" rIns="90464" bIns="44438">
            <a:spAutoFit/>
          </a:bodyPr>
          <a:lstStyle/>
          <a:p>
            <a:pPr eaLnBrk="0" hangingPunct="0"/>
            <a:r>
              <a:rPr lang="en-US" sz="1000" b="0">
                <a:solidFill>
                  <a:schemeClr val="accent2"/>
                </a:solidFill>
                <a:latin typeface="Franklin Gothic Demi" pitchFamily="34" charset="0"/>
                <a:cs typeface="Times New Roman" pitchFamily="18" charset="0"/>
              </a:rPr>
              <a:t>KETCHIKAN , AK (1)</a:t>
            </a:r>
            <a:endParaRPr lang="en-US" sz="1000" b="0">
              <a:latin typeface="Franklin Gothic Demi" pitchFamily="34" charset="0"/>
              <a:cs typeface="Times New Roman" pitchFamily="18" charset="0"/>
            </a:endParaRPr>
          </a:p>
        </p:txBody>
      </p:sp>
      <p:sp>
        <p:nvSpPr>
          <p:cNvPr id="67" name="Oval 36"/>
          <p:cNvSpPr>
            <a:spLocks noChangeArrowheads="1"/>
          </p:cNvSpPr>
          <p:nvPr/>
        </p:nvSpPr>
        <p:spPr bwMode="auto">
          <a:xfrm>
            <a:off x="1712913" y="772536"/>
            <a:ext cx="77787" cy="7778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68" name="Rectangle 15"/>
          <p:cNvSpPr>
            <a:spLocks noChangeArrowheads="1"/>
          </p:cNvSpPr>
          <p:nvPr/>
        </p:nvSpPr>
        <p:spPr bwMode="auto">
          <a:xfrm>
            <a:off x="3295292" y="1434165"/>
            <a:ext cx="1225550" cy="552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64" tIns="44438" rIns="90464" bIns="44438">
            <a:spAutoFit/>
          </a:bodyPr>
          <a:lstStyle/>
          <a:p>
            <a:pPr algn="ctr" eaLnBrk="0" hangingPunct="0"/>
            <a:r>
              <a:rPr lang="en-US" sz="1000" b="0" dirty="0">
                <a:solidFill>
                  <a:srgbClr val="FF3300"/>
                </a:solidFill>
                <a:latin typeface="Franklin Gothic Heavy" pitchFamily="34" charset="0"/>
                <a:cs typeface="Times New Roman" pitchFamily="18" charset="0"/>
              </a:rPr>
              <a:t>MOC-PACIFIC</a:t>
            </a:r>
          </a:p>
          <a:p>
            <a:pPr algn="ctr" eaLnBrk="0" hangingPunct="0"/>
            <a:r>
              <a:rPr lang="en-US" sz="1000" b="0" dirty="0">
                <a:solidFill>
                  <a:srgbClr val="FF3300"/>
                </a:solidFill>
                <a:latin typeface="Franklin Gothic Heavy" pitchFamily="34" charset="0"/>
                <a:cs typeface="Times New Roman" pitchFamily="18" charset="0"/>
              </a:rPr>
              <a:t>SEATTLE, WA</a:t>
            </a:r>
          </a:p>
          <a:p>
            <a:pPr algn="ctr" eaLnBrk="0" hangingPunct="0"/>
            <a:r>
              <a:rPr lang="en-US" sz="1000" b="0" dirty="0">
                <a:solidFill>
                  <a:srgbClr val="FF3300"/>
                </a:solidFill>
                <a:latin typeface="Franklin Gothic Heavy" pitchFamily="34" charset="0"/>
                <a:cs typeface="Times New Roman" pitchFamily="18" charset="0"/>
              </a:rPr>
              <a:t>(4)</a:t>
            </a:r>
          </a:p>
        </p:txBody>
      </p:sp>
      <p:sp>
        <p:nvSpPr>
          <p:cNvPr id="69" name="Slide Number Placeholder 96"/>
          <p:cNvSpPr txBox="1">
            <a:spLocks/>
          </p:cNvSpPr>
          <p:nvPr/>
        </p:nvSpPr>
        <p:spPr>
          <a:xfrm>
            <a:off x="7010400" y="5793798"/>
            <a:ext cx="2133600" cy="304800"/>
          </a:xfrm>
          <a:prstGeom prst="rect">
            <a:avLst/>
          </a:prstGeom>
          <a:noFill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ebdings" pitchFamily="18" charset="2"/>
              <a:buNone/>
              <a:tabLst/>
              <a:defRPr/>
            </a:pPr>
            <a:fld id="{30169A52-172C-4CCF-8448-8B01483063C3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 typeface="Webdings" pitchFamily="18" charset="2"/>
                <a:buNone/>
                <a:tabLst/>
                <a:defRPr/>
              </a:pPr>
              <a:t>4</a:t>
            </a:fld>
            <a:endParaRPr kumimoji="0" lang="en-US" sz="18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71" name="Slide Number Placeholder 4"/>
          <p:cNvSpPr txBox="1">
            <a:spLocks noGrp="1"/>
          </p:cNvSpPr>
          <p:nvPr/>
        </p:nvSpPr>
        <p:spPr bwMode="auto">
          <a:xfrm>
            <a:off x="7010400" y="579379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32D1D8DA-879A-475C-86C5-3ED74B8AC881}" type="slidenum">
              <a:rPr lang="en-US" sz="1400" b="0">
                <a:solidFill>
                  <a:srgbClr val="FFFFCC"/>
                </a:solidFill>
                <a:latin typeface="Franklin Gothic Medium Cond" pitchFamily="34" charset="0"/>
              </a:rPr>
              <a:pPr algn="r"/>
              <a:t>4</a:t>
            </a:fld>
            <a:endParaRPr lang="en-US" sz="1400" b="0">
              <a:solidFill>
                <a:srgbClr val="FFFFCC"/>
              </a:solidFill>
              <a:latin typeface="Franklin Gothic Medium Cond" pitchFamily="34" charset="0"/>
            </a:endParaRPr>
          </a:p>
        </p:txBody>
      </p:sp>
      <p:sp>
        <p:nvSpPr>
          <p:cNvPr id="72" name="Slide Number Placeholder 5"/>
          <p:cNvSpPr txBox="1">
            <a:spLocks noGrp="1"/>
          </p:cNvSpPr>
          <p:nvPr/>
        </p:nvSpPr>
        <p:spPr bwMode="auto">
          <a:xfrm>
            <a:off x="7010400" y="5793798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BAEFB52-5701-4A76-9308-A63FA0752690}" type="slidenum">
              <a:rPr lang="en-US" sz="1400">
                <a:solidFill>
                  <a:srgbClr val="FFFFCC"/>
                </a:solidFill>
                <a:latin typeface="Franklin Gothic Medium Cond" pitchFamily="34" charset="0"/>
              </a:rPr>
              <a:pPr algn="r"/>
              <a:t>4</a:t>
            </a:fld>
            <a:endParaRPr lang="en-US" sz="1400">
              <a:solidFill>
                <a:srgbClr val="FFFFCC"/>
              </a:solidFill>
              <a:latin typeface="Franklin Gothic Medium Cond" pitchFamily="34" charset="0"/>
            </a:endParaRPr>
          </a:p>
        </p:txBody>
      </p:sp>
      <p:pic>
        <p:nvPicPr>
          <p:cNvPr id="73" name="Picture 64" descr="bigelowfloating-cropsm_new"/>
          <p:cNvPicPr>
            <a:picLocks noChangeAspect="1" noChangeArrowheads="1"/>
          </p:cNvPicPr>
          <p:nvPr/>
        </p:nvPicPr>
        <p:blipFill>
          <a:blip r:embed="rId17" cstate="email"/>
          <a:srcRect/>
          <a:stretch>
            <a:fillRect/>
          </a:stretch>
        </p:blipFill>
        <p:spPr bwMode="auto">
          <a:xfrm>
            <a:off x="7794625" y="1502786"/>
            <a:ext cx="1062038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4" name="Group 68"/>
          <p:cNvGrpSpPr>
            <a:grpSpLocks/>
          </p:cNvGrpSpPr>
          <p:nvPr/>
        </p:nvGrpSpPr>
        <p:grpSpPr bwMode="auto">
          <a:xfrm>
            <a:off x="5978525" y="4860348"/>
            <a:ext cx="2289175" cy="971550"/>
            <a:chOff x="4190" y="3349"/>
            <a:chExt cx="1442" cy="568"/>
          </a:xfrm>
        </p:grpSpPr>
        <p:sp>
          <p:nvSpPr>
            <p:cNvPr id="75" name="Text Box 70"/>
            <p:cNvSpPr txBox="1">
              <a:spLocks noChangeArrowheads="1"/>
            </p:cNvSpPr>
            <p:nvPr/>
          </p:nvSpPr>
          <p:spPr bwMode="auto">
            <a:xfrm>
              <a:off x="4190" y="3774"/>
              <a:ext cx="1442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16" tIns="45708" rIns="91416" bIns="45708">
              <a:spAutoFit/>
            </a:bodyPr>
            <a:lstStyle/>
            <a:p>
              <a:endParaRPr lang="en-US" sz="1000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  <p:sp>
          <p:nvSpPr>
            <p:cNvPr id="76" name="Text Box 71"/>
            <p:cNvSpPr txBox="1">
              <a:spLocks noChangeArrowheads="1"/>
            </p:cNvSpPr>
            <p:nvPr/>
          </p:nvSpPr>
          <p:spPr bwMode="auto">
            <a:xfrm>
              <a:off x="4454" y="3349"/>
              <a:ext cx="116" cy="1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1416" tIns="45708" rIns="91416" bIns="45708">
              <a:spAutoFit/>
            </a:bodyPr>
            <a:lstStyle/>
            <a:p>
              <a:endParaRPr lang="en-US" sz="1000">
                <a:solidFill>
                  <a:schemeClr val="accent2"/>
                </a:solidFill>
                <a:cs typeface="Times New Roman" pitchFamily="18" charset="0"/>
              </a:endParaRPr>
            </a:p>
          </p:txBody>
        </p:sp>
      </p:grpSp>
      <p:sp>
        <p:nvSpPr>
          <p:cNvPr id="77" name="Line 79"/>
          <p:cNvSpPr>
            <a:spLocks noChangeShapeType="1"/>
          </p:cNvSpPr>
          <p:nvPr/>
        </p:nvSpPr>
        <p:spPr bwMode="auto">
          <a:xfrm>
            <a:off x="7023100" y="2953761"/>
            <a:ext cx="482600" cy="401637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9" name="Line 79"/>
          <p:cNvSpPr>
            <a:spLocks noChangeShapeType="1"/>
          </p:cNvSpPr>
          <p:nvPr/>
        </p:nvSpPr>
        <p:spPr bwMode="auto">
          <a:xfrm flipH="1" flipV="1">
            <a:off x="6935788" y="1345623"/>
            <a:ext cx="407987" cy="66675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80" name="Picture 2"/>
          <p:cNvPicPr>
            <a:picLocks noChangeAspect="1" noChangeArrowheads="1"/>
          </p:cNvPicPr>
          <p:nvPr/>
        </p:nvPicPr>
        <p:blipFill>
          <a:blip r:embed="rId18" cstate="email"/>
          <a:srcRect/>
          <a:stretch>
            <a:fillRect/>
          </a:stretch>
        </p:blipFill>
        <p:spPr bwMode="auto">
          <a:xfrm>
            <a:off x="6424613" y="716973"/>
            <a:ext cx="81915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" name="Oval 14"/>
          <p:cNvSpPr>
            <a:spLocks noChangeArrowheads="1"/>
          </p:cNvSpPr>
          <p:nvPr/>
        </p:nvSpPr>
        <p:spPr bwMode="auto">
          <a:xfrm>
            <a:off x="7300913" y="1971098"/>
            <a:ext cx="106362" cy="106363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82" name="Text Box 58"/>
          <p:cNvSpPr txBox="1">
            <a:spLocks noChangeArrowheads="1"/>
          </p:cNvSpPr>
          <p:nvPr/>
        </p:nvSpPr>
        <p:spPr bwMode="auto">
          <a:xfrm>
            <a:off x="7672388" y="2877561"/>
            <a:ext cx="1217612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 eaLnBrk="0" hangingPunct="0"/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Arial" pitchFamily="34" charset="0"/>
              </a:rPr>
              <a:t>OKEANOS EXPLORER</a:t>
            </a:r>
          </a:p>
        </p:txBody>
      </p:sp>
      <p:pic>
        <p:nvPicPr>
          <p:cNvPr id="84" name="Picture 4" descr="EXStbdProfileLakeWA"/>
          <p:cNvPicPr>
            <a:picLocks noChangeAspect="1" noChangeArrowheads="1"/>
          </p:cNvPicPr>
          <p:nvPr/>
        </p:nvPicPr>
        <p:blipFill>
          <a:blip r:embed="rId19" cstate="email"/>
          <a:srcRect/>
          <a:stretch>
            <a:fillRect/>
          </a:stretch>
        </p:blipFill>
        <p:spPr bwMode="auto">
          <a:xfrm>
            <a:off x="7786688" y="2321936"/>
            <a:ext cx="1042987" cy="573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5" name="Picture 7" descr="V:\Picture Library\Ships\TJ - THOMAS JEFFERSON\TJ Pics\TJ at AMC.jpg"/>
          <p:cNvPicPr>
            <a:picLocks noChangeAspect="1" noChangeArrowheads="1"/>
          </p:cNvPicPr>
          <p:nvPr/>
        </p:nvPicPr>
        <p:blipFill>
          <a:blip r:embed="rId20" cstate="email"/>
          <a:srcRect/>
          <a:stretch>
            <a:fillRect/>
          </a:stretch>
        </p:blipFill>
        <p:spPr bwMode="auto">
          <a:xfrm>
            <a:off x="7502525" y="3133148"/>
            <a:ext cx="725488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" name="Text Box 22"/>
          <p:cNvSpPr txBox="1">
            <a:spLocks noChangeArrowheads="1"/>
          </p:cNvSpPr>
          <p:nvPr/>
        </p:nvSpPr>
        <p:spPr bwMode="auto">
          <a:xfrm>
            <a:off x="5105400" y="912236"/>
            <a:ext cx="1333500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FERDINAND R. HASSLER</a:t>
            </a:r>
          </a:p>
        </p:txBody>
      </p:sp>
      <p:pic>
        <p:nvPicPr>
          <p:cNvPr id="87" name="Picture 2"/>
          <p:cNvPicPr>
            <a:picLocks noChangeAspect="1" noChangeArrowheads="1"/>
          </p:cNvPicPr>
          <p:nvPr/>
        </p:nvPicPr>
        <p:blipFill>
          <a:blip r:embed="rId21" cstate="email"/>
          <a:srcRect/>
          <a:stretch>
            <a:fillRect/>
          </a:stretch>
        </p:blipFill>
        <p:spPr bwMode="auto">
          <a:xfrm>
            <a:off x="4411663" y="4880986"/>
            <a:ext cx="98425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8" name="Oval 78"/>
          <p:cNvSpPr>
            <a:spLocks noChangeArrowheads="1"/>
          </p:cNvSpPr>
          <p:nvPr/>
        </p:nvSpPr>
        <p:spPr bwMode="auto">
          <a:xfrm>
            <a:off x="7221538" y="2285423"/>
            <a:ext cx="107950" cy="10953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90" name="Text Box 22"/>
          <p:cNvSpPr txBox="1">
            <a:spLocks noChangeArrowheads="1"/>
          </p:cNvSpPr>
          <p:nvPr/>
        </p:nvSpPr>
        <p:spPr bwMode="auto">
          <a:xfrm>
            <a:off x="7664450" y="2029836"/>
            <a:ext cx="1333500" cy="2460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1416" tIns="45708" rIns="91416" bIns="4570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HENRY B. BIGELOW</a:t>
            </a:r>
          </a:p>
        </p:txBody>
      </p:sp>
      <p:sp>
        <p:nvSpPr>
          <p:cNvPr id="91" name="Line 79"/>
          <p:cNvSpPr>
            <a:spLocks noChangeShapeType="1"/>
          </p:cNvSpPr>
          <p:nvPr/>
        </p:nvSpPr>
        <p:spPr bwMode="auto">
          <a:xfrm>
            <a:off x="7296150" y="2355273"/>
            <a:ext cx="493713" cy="258763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3" name="Oval 5"/>
          <p:cNvSpPr>
            <a:spLocks noChangeArrowheads="1"/>
          </p:cNvSpPr>
          <p:nvPr/>
        </p:nvSpPr>
        <p:spPr bwMode="auto">
          <a:xfrm>
            <a:off x="3344863" y="3574473"/>
            <a:ext cx="107950" cy="107950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  <a:buFont typeface="Webdings" pitchFamily="18" charset="2"/>
              <a:buNone/>
            </a:pPr>
            <a:endParaRPr lang="en-US"/>
          </a:p>
        </p:txBody>
      </p:sp>
      <p:sp>
        <p:nvSpPr>
          <p:cNvPr id="94" name="Rectangle 4"/>
          <p:cNvSpPr>
            <a:spLocks noChangeArrowheads="1"/>
          </p:cNvSpPr>
          <p:nvPr/>
        </p:nvSpPr>
        <p:spPr bwMode="auto">
          <a:xfrm>
            <a:off x="3213186" y="3391911"/>
            <a:ext cx="807866" cy="2436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64" tIns="44438" rIns="90464" bIns="44438">
            <a:spAutoFit/>
          </a:bodyPr>
          <a:lstStyle/>
          <a:p>
            <a:pPr algn="ctr" eaLnBrk="0" hangingPunct="0"/>
            <a:r>
              <a:rPr lang="en-US" sz="1000" b="0" dirty="0">
                <a:solidFill>
                  <a:schemeClr val="accent2"/>
                </a:solidFill>
                <a:latin typeface="Franklin Gothic Demi" pitchFamily="34" charset="0"/>
                <a:cs typeface="Times New Roman" pitchFamily="18" charset="0"/>
              </a:rPr>
              <a:t>SAN </a:t>
            </a:r>
            <a:r>
              <a:rPr lang="en-US" sz="1000" b="0" dirty="0" smtClean="0">
                <a:solidFill>
                  <a:schemeClr val="accent2"/>
                </a:solidFill>
                <a:latin typeface="Franklin Gothic Demi" pitchFamily="34" charset="0"/>
                <a:cs typeface="Times New Roman" pitchFamily="18" charset="0"/>
              </a:rPr>
              <a:t>DIEGO</a:t>
            </a:r>
            <a:endParaRPr lang="en-US" sz="1000" b="0" dirty="0">
              <a:solidFill>
                <a:schemeClr val="accent2"/>
              </a:solidFill>
              <a:latin typeface="Franklin Gothic Demi" pitchFamily="34" charset="0"/>
              <a:cs typeface="Times New Roman" pitchFamily="18" charset="0"/>
            </a:endParaRPr>
          </a:p>
        </p:txBody>
      </p:sp>
      <p:pic>
        <p:nvPicPr>
          <p:cNvPr id="95" name="Picture 6" descr="http://www.noaaworld.noaa.gov/scitech/images/nov2008_scitech_4_1_550.jpg"/>
          <p:cNvPicPr>
            <a:picLocks noChangeAspect="1" noChangeArrowheads="1"/>
          </p:cNvPicPr>
          <p:nvPr/>
        </p:nvPicPr>
        <p:blipFill>
          <a:blip r:embed="rId22" cstate="email"/>
          <a:srcRect/>
          <a:stretch>
            <a:fillRect/>
          </a:stretch>
        </p:blipFill>
        <p:spPr bwMode="auto">
          <a:xfrm>
            <a:off x="1571625" y="2666423"/>
            <a:ext cx="915988" cy="60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6" name="Rectangle 107"/>
          <p:cNvSpPr>
            <a:spLocks noChangeArrowheads="1"/>
          </p:cNvSpPr>
          <p:nvPr/>
        </p:nvSpPr>
        <p:spPr bwMode="auto">
          <a:xfrm>
            <a:off x="1403350" y="3260148"/>
            <a:ext cx="12827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000" b="0">
                <a:solidFill>
                  <a:schemeClr val="accent2"/>
                </a:solidFill>
                <a:latin typeface="Franklin Gothic Medium Cond" pitchFamily="34" charset="0"/>
                <a:cs typeface="Times New Roman" pitchFamily="18" charset="0"/>
              </a:rPr>
              <a:t>BELL M. SHIMADA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5872765" y="1880321"/>
            <a:ext cx="27045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New Castle, NH (1)</a:t>
            </a:r>
            <a:endParaRPr lang="en-US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6102440" y="1684988"/>
            <a:ext cx="186743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Woods Hole (2)</a:t>
            </a:r>
            <a:endParaRPr lang="en-US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999408" y="2161511"/>
            <a:ext cx="21014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Davisville</a:t>
            </a:r>
            <a:r>
              <a:rPr lang="en-US" sz="12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, RI (1)</a:t>
            </a:r>
            <a:endParaRPr lang="en-US" sz="1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Marine Operations Center Pacific - Seattle</a:t>
            </a:r>
          </a:p>
        </p:txBody>
      </p:sp>
      <p:pic>
        <p:nvPicPr>
          <p:cNvPr id="25603" name="Picture 3" descr="pmc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08325" y="846138"/>
            <a:ext cx="5791200" cy="418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201613" y="839788"/>
            <a:ext cx="2743200" cy="539891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spcBef>
                <a:spcPct val="0"/>
              </a:spcBef>
              <a:buFont typeface="Wingdings" pitchFamily="2" charset="2"/>
              <a:buChar char="Ø"/>
            </a:pPr>
            <a:r>
              <a:rPr lang="en-US" sz="1500" dirty="0">
                <a:cs typeface="Times New Roman" pitchFamily="18" charset="0"/>
              </a:rPr>
              <a:t>Management Oversight and Support for West Coast, Alaska and Hawaii fleet of 9 active ships and 2 subordinate Port Offices.</a:t>
            </a:r>
          </a:p>
          <a:p>
            <a:pPr eaLnBrk="0" hangingPunct="0">
              <a:spcBef>
                <a:spcPct val="0"/>
              </a:spcBef>
              <a:buFont typeface="Wingdings" pitchFamily="2" charset="2"/>
              <a:buChar char="Ø"/>
            </a:pPr>
            <a:endParaRPr lang="en-US" sz="15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 typeface="Wingdings" pitchFamily="2" charset="2"/>
              <a:buChar char="Ø"/>
            </a:pPr>
            <a:r>
              <a:rPr lang="en-US" sz="1500" dirty="0">
                <a:cs typeface="Times New Roman" pitchFamily="18" charset="0"/>
              </a:rPr>
              <a:t>63 </a:t>
            </a:r>
            <a:r>
              <a:rPr lang="en-US" sz="1500" dirty="0" err="1">
                <a:cs typeface="Times New Roman" pitchFamily="18" charset="0"/>
              </a:rPr>
              <a:t>Shoreside</a:t>
            </a:r>
            <a:r>
              <a:rPr lang="en-US" sz="1500" dirty="0">
                <a:cs typeface="Times New Roman" pitchFamily="18" charset="0"/>
              </a:rPr>
              <a:t> employees.</a:t>
            </a:r>
          </a:p>
          <a:p>
            <a:pPr eaLnBrk="0" hangingPunct="0">
              <a:spcBef>
                <a:spcPct val="0"/>
              </a:spcBef>
              <a:buFont typeface="Wingdings" pitchFamily="2" charset="2"/>
              <a:buChar char="Ø"/>
            </a:pPr>
            <a:endParaRPr lang="en-US" sz="15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 typeface="Wingdings" pitchFamily="2" charset="2"/>
              <a:buChar char="Ø"/>
            </a:pPr>
            <a:r>
              <a:rPr lang="en-US" sz="1500" dirty="0">
                <a:cs typeface="Times New Roman" pitchFamily="18" charset="0"/>
              </a:rPr>
              <a:t>Homeport for </a:t>
            </a:r>
            <a:r>
              <a:rPr lang="en-US" sz="1500" dirty="0" smtClean="0">
                <a:cs typeface="Times New Roman" pitchFamily="18" charset="0"/>
              </a:rPr>
              <a:t>4 </a:t>
            </a:r>
            <a:r>
              <a:rPr lang="en-US" sz="1500" dirty="0">
                <a:cs typeface="Times New Roman" pitchFamily="18" charset="0"/>
              </a:rPr>
              <a:t>active </a:t>
            </a:r>
            <a:r>
              <a:rPr lang="en-US" sz="1500" dirty="0" smtClean="0">
                <a:cs typeface="Times New Roman" pitchFamily="18" charset="0"/>
              </a:rPr>
              <a:t>ships</a:t>
            </a:r>
            <a:endParaRPr lang="en-US" sz="15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 typeface="Wingdings" pitchFamily="2" charset="2"/>
              <a:buChar char="Ø"/>
            </a:pPr>
            <a:endParaRPr lang="en-US" sz="15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 typeface="Wingdings" pitchFamily="2" charset="2"/>
              <a:buChar char="Ø"/>
            </a:pPr>
            <a:r>
              <a:rPr lang="en-US" sz="1500" dirty="0">
                <a:cs typeface="Times New Roman" pitchFamily="18" charset="0"/>
              </a:rPr>
              <a:t>Surge capacity is needed for additional ships as shown.</a:t>
            </a:r>
          </a:p>
          <a:p>
            <a:pPr eaLnBrk="0" hangingPunct="0">
              <a:spcBef>
                <a:spcPct val="0"/>
              </a:spcBef>
              <a:buFont typeface="Wingdings" pitchFamily="2" charset="2"/>
              <a:buChar char="Ø"/>
            </a:pPr>
            <a:endParaRPr lang="en-US" sz="15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 typeface="Wingdings" pitchFamily="2" charset="2"/>
              <a:buChar char="Ø"/>
            </a:pPr>
            <a:r>
              <a:rPr lang="en-US" sz="1500" dirty="0">
                <a:cs typeface="Times New Roman" pitchFamily="18" charset="0"/>
              </a:rPr>
              <a:t>Leased facility.  Picture is before the July 5, 2006 pier fire.  </a:t>
            </a:r>
          </a:p>
          <a:p>
            <a:pPr eaLnBrk="0" hangingPunct="0">
              <a:spcBef>
                <a:spcPct val="0"/>
              </a:spcBef>
              <a:buFont typeface="Wingdings" pitchFamily="2" charset="2"/>
              <a:buChar char="Ø"/>
            </a:pPr>
            <a:endParaRPr lang="en-US" sz="15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 typeface="Wingdings" pitchFamily="2" charset="2"/>
              <a:buChar char="Ø"/>
            </a:pPr>
            <a:r>
              <a:rPr lang="en-US" sz="1500" dirty="0">
                <a:cs typeface="Times New Roman" pitchFamily="18" charset="0"/>
              </a:rPr>
              <a:t>Lease expires in June 2011.</a:t>
            </a:r>
          </a:p>
          <a:p>
            <a:pPr eaLnBrk="0" hangingPunct="0">
              <a:spcBef>
                <a:spcPct val="0"/>
              </a:spcBef>
              <a:buFont typeface="Wingdings" pitchFamily="2" charset="2"/>
              <a:buNone/>
            </a:pPr>
            <a:endParaRPr lang="en-US" sz="1500" dirty="0">
              <a:cs typeface="Times New Roman" pitchFamily="18" charset="0"/>
            </a:endParaRPr>
          </a:p>
          <a:p>
            <a:pPr eaLnBrk="0" hangingPunct="0">
              <a:spcBef>
                <a:spcPct val="0"/>
              </a:spcBef>
              <a:buFontTx/>
              <a:buNone/>
            </a:pPr>
            <a:endParaRPr lang="en-US" sz="1500" dirty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Relocation History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399" y="1160892"/>
            <a:ext cx="8656750" cy="4579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 smtClean="0"/>
              <a:t>NOAA followed a competitive solicitation process in Washington and Oregon to award a new lease.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On August 23, 2009 NOAA awarded a 20‐year lease with the Port of Newport, Oregon.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Bellingham and Seattle protested.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b="1" dirty="0" smtClean="0"/>
              <a:t>NOAA completed internal assessment of floodplain issues at the request of the Government Accountability Office (GAO), May 2010.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DOC IG investigation </a:t>
            </a:r>
            <a:r>
              <a:rPr lang="en-US" dirty="0" smtClean="0"/>
              <a:t>completed June 29, 2010.</a:t>
            </a:r>
          </a:p>
          <a:p>
            <a:endParaRPr lang="en-US" b="1" dirty="0" smtClean="0"/>
          </a:p>
          <a:p>
            <a:endParaRPr lang="en-US" b="1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7938" y="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/>
              <a:t>Marine Center – Pacific New location in 2011</a:t>
            </a:r>
          </a:p>
        </p:txBody>
      </p:sp>
      <p:pic>
        <p:nvPicPr>
          <p:cNvPr id="27651" name="Picture 5" descr="NOAA-MOC-P-Rendering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2588" y="708025"/>
            <a:ext cx="8748712" cy="521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the Relocation?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4546" y="1068946"/>
            <a:ext cx="882202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Piers destroyed in 2006 fire not rebuilt to date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Vessels and support personnel no longer co-located creates inefficiencies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Current lease expires in 2011 and law requires competition to establish new lease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No federal facilities available in 2011 time frame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Locating at Sand Point or present facility required Capital Investment with at least 5 year lead time and money up front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Newport was selected based on highest rating in technical evaluation factors </a:t>
            </a:r>
            <a:r>
              <a:rPr lang="en-US" u="sng" dirty="0" smtClean="0"/>
              <a:t>and</a:t>
            </a:r>
            <a:r>
              <a:rPr lang="en-US" dirty="0" smtClean="0"/>
              <a:t> lowest price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09093" y="862881"/>
            <a:ext cx="8538693" cy="402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Pacific Maritime Institute navigation model completed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>
                <a:hlinkClick r:id="rId3" action="ppaction://hlinkfile"/>
              </a:rPr>
              <a:t>Newport Fly Thru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Next step to model NOAA ship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Train bridge officers </a:t>
            </a:r>
            <a:r>
              <a:rPr lang="en-US" dirty="0" smtClean="0">
                <a:hlinkClick r:id="rId4" action="ppaction://hlinksldjump"/>
              </a:rPr>
              <a:t>(Chart 18580)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Continuity of Operations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Relocation Plan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Hiring in Newport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Programmatic impacts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Potential for some increase costs and some cost reduction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Vessel repairs/</a:t>
            </a:r>
            <a:r>
              <a:rPr lang="en-US" dirty="0" err="1" smtClean="0"/>
              <a:t>drydocks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Alongside work will continue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Drydocks</a:t>
            </a:r>
            <a:r>
              <a:rPr lang="en-US" dirty="0" smtClean="0"/>
              <a:t> will be competitively bid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ebdings" pitchFamily="18" charset="2"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Webdings" pitchFamily="18" charset="2"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OMAO DEFAULT</Template>
  <TotalTime>13117</TotalTime>
  <Words>852</Words>
  <Application>Microsoft Office PowerPoint</Application>
  <PresentationFormat>Letter Paper (8.5x11 in)</PresentationFormat>
  <Paragraphs>209</Paragraphs>
  <Slides>22</Slides>
  <Notes>10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7" baseType="lpstr">
      <vt:lpstr>Arial</vt:lpstr>
      <vt:lpstr>Webdings</vt:lpstr>
      <vt:lpstr>Garamond</vt:lpstr>
      <vt:lpstr>Wingdings</vt:lpstr>
      <vt:lpstr>Bodoni MT</vt:lpstr>
      <vt:lpstr>TradeGothicBoldOblique</vt:lpstr>
      <vt:lpstr>TradeGothic</vt:lpstr>
      <vt:lpstr>TradeGothicCondEighteenObl</vt:lpstr>
      <vt:lpstr>Charter BT</vt:lpstr>
      <vt:lpstr>Tahoma</vt:lpstr>
      <vt:lpstr>Times New Roman</vt:lpstr>
      <vt:lpstr>AkzidenzGroteskBECn</vt:lpstr>
      <vt:lpstr>Default Design</vt:lpstr>
      <vt:lpstr>Image Document</vt:lpstr>
      <vt:lpstr>Worksheet</vt:lpstr>
      <vt:lpstr>Hydrographic Services Review Panel  October 12-13, 2010  Portland, OR</vt:lpstr>
      <vt:lpstr>Overview</vt:lpstr>
      <vt:lpstr>Office of Marine and Aviation Operations</vt:lpstr>
      <vt:lpstr>NOAA Ships and Homeports</vt:lpstr>
      <vt:lpstr>Marine Operations Center Pacific - Seattle</vt:lpstr>
      <vt:lpstr>Relocation History</vt:lpstr>
      <vt:lpstr>Marine Center – Pacific New location in 2011</vt:lpstr>
      <vt:lpstr>Why the Relocation?</vt:lpstr>
      <vt:lpstr>Challenges</vt:lpstr>
      <vt:lpstr>Relocation Timeline</vt:lpstr>
      <vt:lpstr>Current Construction Progress</vt:lpstr>
      <vt:lpstr>Roof of Administration Building</vt:lpstr>
      <vt:lpstr>Mock up for window installation</vt:lpstr>
      <vt:lpstr>Three foot Pier Piles</vt:lpstr>
      <vt:lpstr>View from Conference Room Window</vt:lpstr>
      <vt:lpstr>Aerial View of Construction – September 2010</vt:lpstr>
      <vt:lpstr>Value to the Nation</vt:lpstr>
      <vt:lpstr>OMAO Service to the Country</vt:lpstr>
      <vt:lpstr>OMAO in the News</vt:lpstr>
      <vt:lpstr>Office of Marine and Aviation Operations</vt:lpstr>
      <vt:lpstr>Newport and Approaches</vt:lpstr>
      <vt:lpstr>Slide 22</vt:lpstr>
    </vt:vector>
  </TitlesOfParts>
  <Company>NOAA/NMAO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Erika.Brown</dc:creator>
  <cp:lastModifiedBy>Scott M. Sherman</cp:lastModifiedBy>
  <cp:revision>238</cp:revision>
  <dcterms:created xsi:type="dcterms:W3CDTF">2006-01-13T14:28:14Z</dcterms:created>
  <dcterms:modified xsi:type="dcterms:W3CDTF">2010-10-22T13:30:42Z</dcterms:modified>
</cp:coreProperties>
</file>