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1"/>
  </p:notesMasterIdLst>
  <p:handoutMasterIdLst>
    <p:handoutMasterId r:id="rId12"/>
  </p:handoutMasterIdLst>
  <p:sldIdLst>
    <p:sldId id="256" r:id="rId2"/>
    <p:sldId id="269" r:id="rId3"/>
    <p:sldId id="268" r:id="rId4"/>
    <p:sldId id="267" r:id="rId5"/>
    <p:sldId id="272" r:id="rId6"/>
    <p:sldId id="274" r:id="rId7"/>
    <p:sldId id="271" r:id="rId8"/>
    <p:sldId id="275" r:id="rId9"/>
    <p:sldId id="273" r:id="rId10"/>
  </p:sldIdLst>
  <p:sldSz cx="9144000" cy="6858000" type="screen4x3"/>
  <p:notesSz cx="7188200" cy="94488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476C8B"/>
    <a:srgbClr val="336699"/>
    <a:srgbClr val="003399"/>
    <a:srgbClr val="008080"/>
    <a:srgbClr val="009999"/>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777" autoAdjust="0"/>
    <p:restoredTop sz="73455" autoAdjust="0"/>
  </p:normalViewPr>
  <p:slideViewPr>
    <p:cSldViewPr>
      <p:cViewPr varScale="1">
        <p:scale>
          <a:sx n="114" d="100"/>
          <a:sy n="114" d="100"/>
        </p:scale>
        <p:origin x="-5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14675" cy="473075"/>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7411" name="Rectangle 3"/>
          <p:cNvSpPr>
            <a:spLocks noGrp="1" noChangeArrowheads="1"/>
          </p:cNvSpPr>
          <p:nvPr>
            <p:ph type="dt" sz="quarter" idx="1"/>
          </p:nvPr>
        </p:nvSpPr>
        <p:spPr bwMode="auto">
          <a:xfrm>
            <a:off x="4073525" y="0"/>
            <a:ext cx="3114675" cy="473075"/>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7412" name="Rectangle 4"/>
          <p:cNvSpPr>
            <a:spLocks noGrp="1" noChangeArrowheads="1"/>
          </p:cNvSpPr>
          <p:nvPr>
            <p:ph type="ftr" sz="quarter" idx="2"/>
          </p:nvPr>
        </p:nvSpPr>
        <p:spPr bwMode="auto">
          <a:xfrm>
            <a:off x="0" y="8975725"/>
            <a:ext cx="3114675" cy="473075"/>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7413" name="Rectangle 5"/>
          <p:cNvSpPr>
            <a:spLocks noGrp="1" noChangeArrowheads="1"/>
          </p:cNvSpPr>
          <p:nvPr>
            <p:ph type="sldNum" sz="quarter" idx="3"/>
          </p:nvPr>
        </p:nvSpPr>
        <p:spPr bwMode="auto">
          <a:xfrm>
            <a:off x="4073525" y="8975725"/>
            <a:ext cx="3114675" cy="473075"/>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lgn="r">
              <a:defRPr sz="1200">
                <a:latin typeface="Times New Roman" pitchFamily="18" charset="0"/>
              </a:defRPr>
            </a:lvl1pPr>
          </a:lstStyle>
          <a:p>
            <a:pPr>
              <a:defRPr/>
            </a:pPr>
            <a:fld id="{FD3193E3-3696-4328-96E0-D25C89C5C94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14675" cy="473075"/>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5363" name="Rectangle 3"/>
          <p:cNvSpPr>
            <a:spLocks noGrp="1" noChangeArrowheads="1"/>
          </p:cNvSpPr>
          <p:nvPr>
            <p:ph type="dt" idx="1"/>
          </p:nvPr>
        </p:nvSpPr>
        <p:spPr bwMode="auto">
          <a:xfrm>
            <a:off x="4073525" y="0"/>
            <a:ext cx="3114675" cy="473075"/>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231900" y="708025"/>
            <a:ext cx="4724400" cy="35433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58850" y="4487863"/>
            <a:ext cx="5270500" cy="4252912"/>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975725"/>
            <a:ext cx="3114675" cy="473075"/>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5367" name="Rectangle 7"/>
          <p:cNvSpPr>
            <a:spLocks noGrp="1" noChangeArrowheads="1"/>
          </p:cNvSpPr>
          <p:nvPr>
            <p:ph type="sldNum" sz="quarter" idx="5"/>
          </p:nvPr>
        </p:nvSpPr>
        <p:spPr bwMode="auto">
          <a:xfrm>
            <a:off x="4073525" y="8975725"/>
            <a:ext cx="3114675" cy="473075"/>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lgn="r">
              <a:defRPr sz="1200">
                <a:latin typeface="Times New Roman" pitchFamily="18" charset="0"/>
              </a:defRPr>
            </a:lvl1pPr>
          </a:lstStyle>
          <a:p>
            <a:pPr>
              <a:defRPr/>
            </a:pPr>
            <a:fld id="{D37E9D3C-1F96-4FFE-AD7B-B092F0E01D1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r>
              <a:rPr lang="en-US" b="1" smtClean="0"/>
              <a:t>HSRP Recommendations</a:t>
            </a:r>
            <a:endParaRPr lang="en-US" smtClean="0"/>
          </a:p>
          <a:p>
            <a:r>
              <a:rPr lang="en-US" smtClean="0"/>
              <a:t>Aggressively Map the Nation’s Shorelines and Navigationally Significant Waters</a:t>
            </a:r>
          </a:p>
          <a:p>
            <a:r>
              <a:rPr lang="en-US" smtClean="0"/>
              <a:t>Integrate Coastal Mapping Efforts and Ensure Federally Maintained Channels, Approaches, and Anchorages Are Surveyed to the Highest Standard</a:t>
            </a:r>
          </a:p>
          <a:p>
            <a:r>
              <a:rPr lang="en-US" smtClean="0"/>
              <a:t>Modernize Heights and Implement Real-time Water Level and Current Observing Systems in All Major Commercial Ports</a:t>
            </a:r>
          </a:p>
          <a:p>
            <a:r>
              <a:rPr lang="en-US" smtClean="0"/>
              <a:t>Strengthen NOAA’s Navigation Services Emergency Response and Recovery Capabilities</a:t>
            </a:r>
          </a:p>
          <a:p>
            <a:r>
              <a:rPr lang="en-US" smtClean="0"/>
              <a:t>Disseminate NOAA’s Hydrographic Services Data and Products to Achieve Greatest Public Benefit</a:t>
            </a:r>
          </a:p>
          <a:p>
            <a:endParaRPr lang="en-US" smtClean="0"/>
          </a:p>
        </p:txBody>
      </p:sp>
      <p:sp>
        <p:nvSpPr>
          <p:cNvPr id="13316" name="Slide Number Placeholder 3"/>
          <p:cNvSpPr>
            <a:spLocks noGrp="1"/>
          </p:cNvSpPr>
          <p:nvPr>
            <p:ph type="sldNum" sz="quarter" idx="5"/>
          </p:nvPr>
        </p:nvSpPr>
        <p:spPr>
          <a:noFill/>
        </p:spPr>
        <p:txBody>
          <a:bodyPr/>
          <a:lstStyle/>
          <a:p>
            <a:fld id="{1F50EE72-06C4-4CAB-AA3F-2699C0FB9E34}"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Slide Number Placeholder 3"/>
          <p:cNvSpPr>
            <a:spLocks noGrp="1"/>
          </p:cNvSpPr>
          <p:nvPr>
            <p:ph type="sldNum" sz="quarter" idx="5"/>
          </p:nvPr>
        </p:nvSpPr>
        <p:spPr>
          <a:noFill/>
        </p:spPr>
        <p:txBody>
          <a:bodyPr/>
          <a:lstStyle/>
          <a:p>
            <a:pPr defTabSz="938213"/>
            <a:fld id="{339ED16C-3AD9-4D71-89AF-FEB3C3428BEC}" type="slidenum">
              <a:rPr lang="en-US" smtClean="0"/>
              <a:pPr defTabSz="938213"/>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smtClean="0"/>
              <a:t>Water levels, currents, salinity, temperature</a:t>
            </a:r>
          </a:p>
          <a:p>
            <a:endParaRPr lang="en-US" smtClean="0"/>
          </a:p>
          <a:p>
            <a:r>
              <a:rPr lang="en-US" smtClean="0"/>
              <a:t>HAB model provides location, extent, and potential for bloom development or movement in the Gulf of Mexico</a:t>
            </a:r>
          </a:p>
        </p:txBody>
      </p:sp>
      <p:sp>
        <p:nvSpPr>
          <p:cNvPr id="15364" name="Slide Number Placeholder 3"/>
          <p:cNvSpPr>
            <a:spLocks noGrp="1"/>
          </p:cNvSpPr>
          <p:nvPr>
            <p:ph type="sldNum" sz="quarter" idx="5"/>
          </p:nvPr>
        </p:nvSpPr>
        <p:spPr>
          <a:noFill/>
        </p:spPr>
        <p:txBody>
          <a:bodyPr/>
          <a:lstStyle/>
          <a:p>
            <a:pPr defTabSz="938213"/>
            <a:fld id="{561496F8-C397-4EC5-9FCE-3DE5D515D738}" type="slidenum">
              <a:rPr lang="en-US" smtClean="0"/>
              <a:pPr defTabSz="938213"/>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endParaRPr lang="en-US" smtClean="0"/>
          </a:p>
        </p:txBody>
      </p:sp>
      <p:sp>
        <p:nvSpPr>
          <p:cNvPr id="16388" name="Slide Number Placeholder 3"/>
          <p:cNvSpPr>
            <a:spLocks noGrp="1"/>
          </p:cNvSpPr>
          <p:nvPr>
            <p:ph type="sldNum" sz="quarter" idx="5"/>
          </p:nvPr>
        </p:nvSpPr>
        <p:spPr>
          <a:noFill/>
        </p:spPr>
        <p:txBody>
          <a:bodyPr/>
          <a:lstStyle/>
          <a:p>
            <a:pPr defTabSz="938213"/>
            <a:fld id="{6A3EC476-2425-464B-BA69-0C75B73416B3}" type="slidenum">
              <a:rPr lang="en-US" smtClean="0"/>
              <a:pPr defTabSz="938213"/>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smtClean="0"/>
              <a:t>HSRP Recommendation #5:  Disseminate NOAA’s Hydrographic Services Data and Products to Achieve Greatest Public Benefit</a:t>
            </a:r>
          </a:p>
          <a:p>
            <a:endParaRPr lang="en-US" smtClean="0"/>
          </a:p>
          <a:p>
            <a:r>
              <a:rPr lang="en-US" smtClean="0"/>
              <a:t>NOAA Tide Predictions: is the official NOAA tide predictions for nearly 3,000 locations easily accessible via the Web.  It provides customizable tide predictions</a:t>
            </a:r>
          </a:p>
          <a:p>
            <a:endParaRPr lang="en-US" smtClean="0"/>
          </a:p>
          <a:p>
            <a:r>
              <a:rPr lang="en-US" smtClean="0"/>
              <a:t>Currents plot:  near surface current speed (red line) and direction (green symbols) at Sunshine Skyway Bridge.  X-axis is date/time, Y-axis is speed (knots) and Z-axis is Direction (degrees true).  </a:t>
            </a:r>
          </a:p>
        </p:txBody>
      </p:sp>
      <p:sp>
        <p:nvSpPr>
          <p:cNvPr id="17412" name="Slide Number Placeholder 3"/>
          <p:cNvSpPr>
            <a:spLocks noGrp="1"/>
          </p:cNvSpPr>
          <p:nvPr>
            <p:ph type="sldNum" sz="quarter" idx="5"/>
          </p:nvPr>
        </p:nvSpPr>
        <p:spPr>
          <a:noFill/>
        </p:spPr>
        <p:txBody>
          <a:bodyPr/>
          <a:lstStyle/>
          <a:p>
            <a:pPr defTabSz="938213"/>
            <a:fld id="{1875022A-49AB-45A7-85D6-B27FA8D554EE}" type="slidenum">
              <a:rPr lang="en-US" smtClean="0"/>
              <a:pPr defTabSz="938213"/>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b="1" u="sng" smtClean="0"/>
              <a:t>FY10</a:t>
            </a:r>
          </a:p>
          <a:p>
            <a:r>
              <a:rPr lang="en-US" smtClean="0"/>
              <a:t>- Stations upgraded in FY10 were Hatteras, Lake Worth, Fort Meyers, Cedar Key, Apalachicola, Holland</a:t>
            </a:r>
          </a:p>
          <a:p>
            <a:endParaRPr lang="en-US" smtClean="0"/>
          </a:p>
          <a:p>
            <a:r>
              <a:rPr lang="en-US" smtClean="0"/>
              <a:t>- 15 met upgrades completed in 2010</a:t>
            </a:r>
          </a:p>
          <a:p>
            <a:endParaRPr lang="en-US" smtClean="0"/>
          </a:p>
          <a:p>
            <a:r>
              <a:rPr lang="en-US" b="1" u="sng" smtClean="0"/>
              <a:t>FY11</a:t>
            </a:r>
          </a:p>
          <a:p>
            <a:r>
              <a:rPr lang="en-US" b="1" smtClean="0"/>
              <a:t>Sentinel</a:t>
            </a:r>
            <a:r>
              <a:rPr lang="en-US" smtClean="0"/>
              <a:t> info:  </a:t>
            </a:r>
            <a:r>
              <a:rPr lang="en-US" smtClean="0">
                <a:sym typeface="Wingdings" pitchFamily="2" charset="2"/>
              </a:rPr>
              <a:t>2 Sentinel stations – CO-OPS collaborating with USACE; other sentinel stations have 1 inch thick single piles, but the sentinels planned in FY11 may be designed at 2 inches thick because the sites are more exposed and in deeper water.</a:t>
            </a:r>
          </a:p>
          <a:p>
            <a:endParaRPr lang="en-US" smtClean="0"/>
          </a:p>
          <a:p>
            <a:r>
              <a:rPr lang="en-US" b="1" smtClean="0"/>
              <a:t>Mobile Bay Storm Surge</a:t>
            </a:r>
          </a:p>
          <a:p>
            <a:r>
              <a:rPr lang="en-US" smtClean="0"/>
              <a:t>-  Congressional earmark to provide storm surge information</a:t>
            </a:r>
          </a:p>
          <a:p>
            <a:r>
              <a:rPr lang="en-US" smtClean="0"/>
              <a:t>-  Project will incorporate new technology </a:t>
            </a:r>
            <a:r>
              <a:rPr lang="en-US" smtClean="0">
                <a:sym typeface="Wingdings" pitchFamily="2" charset="2"/>
              </a:rPr>
              <a:t> </a:t>
            </a:r>
            <a:r>
              <a:rPr lang="en-US" smtClean="0"/>
              <a:t>Microwave water level sensors</a:t>
            </a:r>
          </a:p>
          <a:p>
            <a:r>
              <a:rPr lang="en-US" smtClean="0"/>
              <a:t>-  Station installations scheduled in late Fall</a:t>
            </a:r>
          </a:p>
          <a:p>
            <a:r>
              <a:rPr lang="en-US" smtClean="0"/>
              <a:t>-  Baseline information for inundation and sea level rise impact models, hydrodynamic models, sediment and biological transport models</a:t>
            </a:r>
          </a:p>
          <a:p>
            <a:pPr>
              <a:buFontTx/>
              <a:buChar char="-"/>
            </a:pPr>
            <a:r>
              <a:rPr lang="en-US" smtClean="0"/>
              <a:t>  Coincides with NOAA collaborative survey</a:t>
            </a:r>
          </a:p>
          <a:p>
            <a:endParaRPr lang="en-US" smtClean="0"/>
          </a:p>
          <a:p>
            <a:endParaRPr lang="en-US" smtClean="0"/>
          </a:p>
        </p:txBody>
      </p:sp>
      <p:sp>
        <p:nvSpPr>
          <p:cNvPr id="18436" name="Slide Number Placeholder 3"/>
          <p:cNvSpPr>
            <a:spLocks noGrp="1"/>
          </p:cNvSpPr>
          <p:nvPr>
            <p:ph type="sldNum" sz="quarter" idx="5"/>
          </p:nvPr>
        </p:nvSpPr>
        <p:spPr>
          <a:noFill/>
        </p:spPr>
        <p:txBody>
          <a:bodyPr/>
          <a:lstStyle/>
          <a:p>
            <a:fld id="{D184650B-BBB7-476B-B9D8-788834737690}"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smtClean="0"/>
          </a:p>
        </p:txBody>
      </p:sp>
      <p:sp>
        <p:nvSpPr>
          <p:cNvPr id="19460" name="Slide Number Placeholder 3"/>
          <p:cNvSpPr>
            <a:spLocks noGrp="1"/>
          </p:cNvSpPr>
          <p:nvPr>
            <p:ph type="sldNum" sz="quarter" idx="5"/>
          </p:nvPr>
        </p:nvSpPr>
        <p:spPr>
          <a:noFill/>
        </p:spPr>
        <p:txBody>
          <a:bodyPr/>
          <a:lstStyle/>
          <a:p>
            <a:pPr defTabSz="938213"/>
            <a:fld id="{08ADBDC3-580E-4AAD-8488-36E3742045F2}" type="slidenum">
              <a:rPr lang="en-US" smtClean="0"/>
              <a:pPr defTabSz="938213"/>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smtClean="0"/>
              <a:t>January training in Seattle:  Office of Coast Survey Field Procedures Workshop</a:t>
            </a:r>
          </a:p>
          <a:p>
            <a:pPr>
              <a:defRPr/>
            </a:pPr>
            <a:r>
              <a:rPr lang="en-US" dirty="0" smtClean="0"/>
              <a:t>February training in Seattle:  Tides for Hydrography new employee training for OCS and guest technicians from USACE</a:t>
            </a:r>
          </a:p>
          <a:p>
            <a:pPr>
              <a:defRPr/>
            </a:pPr>
            <a:r>
              <a:rPr lang="en-US" dirty="0" smtClean="0"/>
              <a:t>Another February training in Chesapeake:  Tides/Hydrographic Operations training class</a:t>
            </a:r>
          </a:p>
          <a:p>
            <a:pPr>
              <a:defRPr/>
            </a:pPr>
            <a:endParaRPr lang="en-US" dirty="0" smtClean="0"/>
          </a:p>
          <a:p>
            <a:pPr>
              <a:defRPr/>
            </a:pPr>
            <a:r>
              <a:rPr lang="en-US" dirty="0" smtClean="0"/>
              <a:t>Shoreline Mapping:  Over the years, CO-OPS has supported 17 on-going projects and will continue to do so in FY11</a:t>
            </a:r>
          </a:p>
          <a:p>
            <a:pPr>
              <a:defRPr/>
            </a:pPr>
            <a:endParaRPr lang="en-US" dirty="0" smtClean="0"/>
          </a:p>
          <a:p>
            <a:pPr>
              <a:defRPr/>
            </a:pPr>
            <a:r>
              <a:rPr lang="en-US" dirty="0" smtClean="0"/>
              <a:t>Hydro surveys in FY2011:  18 are planned and funded; 14 projects are yet to be determined</a:t>
            </a:r>
          </a:p>
          <a:p>
            <a:pPr>
              <a:defRPr/>
            </a:pPr>
            <a:endParaRPr lang="en-US" dirty="0" smtClean="0"/>
          </a:p>
          <a:p>
            <a:pPr>
              <a:buFontTx/>
              <a:buChar char="-"/>
              <a:defRPr/>
            </a:pPr>
            <a:r>
              <a:rPr lang="en-US" dirty="0" smtClean="0"/>
              <a:t> FY2011 </a:t>
            </a:r>
            <a:r>
              <a:rPr lang="en-US" dirty="0" err="1" smtClean="0"/>
              <a:t>Vdatum</a:t>
            </a:r>
            <a:r>
              <a:rPr lang="en-US" dirty="0" smtClean="0"/>
              <a:t> gauges (AK, PR, VI, GA) will be based on cost estimates.  Alaska is the first priority because it’s been paid for.  Puerto Rico is the next priority, followed by Georgia.  These gauges are planned, but will be based on costs.</a:t>
            </a:r>
          </a:p>
          <a:p>
            <a:pPr>
              <a:buFontTx/>
              <a:buChar char="-"/>
              <a:defRPr/>
            </a:pPr>
            <a:endParaRPr lang="en-US" dirty="0" smtClean="0"/>
          </a:p>
          <a:p>
            <a:pPr>
              <a:defRPr/>
            </a:pPr>
            <a:r>
              <a:rPr lang="en-US" b="1" u="sng" dirty="0" smtClean="0"/>
              <a:t>VDatum Project Locations</a:t>
            </a:r>
          </a:p>
          <a:p>
            <a:pPr>
              <a:buFontTx/>
              <a:buChar char="-"/>
              <a:defRPr/>
            </a:pPr>
            <a:r>
              <a:rPr lang="en-US" b="1" dirty="0" smtClean="0"/>
              <a:t>Water level station locations in Alaska:  </a:t>
            </a:r>
            <a:r>
              <a:rPr lang="en-US" dirty="0" err="1" smtClean="0"/>
              <a:t>Gambell</a:t>
            </a:r>
            <a:r>
              <a:rPr lang="en-US" dirty="0" smtClean="0"/>
              <a:t>, </a:t>
            </a:r>
            <a:r>
              <a:rPr lang="en-US" dirty="0" err="1" smtClean="0"/>
              <a:t>Niyrakpak</a:t>
            </a:r>
            <a:r>
              <a:rPr lang="en-US" dirty="0" smtClean="0"/>
              <a:t> Lagoon Entrance, St. Lawrence Island, AK; </a:t>
            </a:r>
            <a:r>
              <a:rPr lang="en-US" dirty="0" err="1" smtClean="0"/>
              <a:t>Punuk</a:t>
            </a:r>
            <a:r>
              <a:rPr lang="en-US" dirty="0" smtClean="0"/>
              <a:t> Island, AK; </a:t>
            </a:r>
            <a:r>
              <a:rPr lang="en-US" dirty="0" err="1" smtClean="0"/>
              <a:t>Kawanak</a:t>
            </a:r>
            <a:r>
              <a:rPr lang="en-US" dirty="0" smtClean="0"/>
              <a:t>, AK; </a:t>
            </a:r>
            <a:r>
              <a:rPr lang="en-US" dirty="0" err="1" smtClean="0"/>
              <a:t>Unalakleet</a:t>
            </a:r>
            <a:r>
              <a:rPr lang="en-US" dirty="0" smtClean="0"/>
              <a:t> Eastern Norton Sound, AK; </a:t>
            </a:r>
            <a:r>
              <a:rPr lang="en-US" dirty="0" err="1" smtClean="0"/>
              <a:t>Kwalik</a:t>
            </a:r>
            <a:r>
              <a:rPr lang="en-US" dirty="0" smtClean="0"/>
              <a:t>, Kotzebue Sound, AK</a:t>
            </a:r>
          </a:p>
          <a:p>
            <a:pPr>
              <a:buFontTx/>
              <a:buChar char="-"/>
              <a:defRPr/>
            </a:pPr>
            <a:endParaRPr lang="en-US" dirty="0" smtClean="0"/>
          </a:p>
          <a:p>
            <a:pPr>
              <a:buFontTx/>
              <a:buChar char="-"/>
              <a:defRPr/>
            </a:pPr>
            <a:r>
              <a:rPr lang="en-US" b="1" dirty="0" smtClean="0"/>
              <a:t>Water level station locations in Puerto Rico and Virgin Islands:  </a:t>
            </a:r>
            <a:r>
              <a:rPr lang="en-US" dirty="0" err="1" smtClean="0"/>
              <a:t>Fredericksted</a:t>
            </a:r>
            <a:r>
              <a:rPr lang="en-US" dirty="0" smtClean="0"/>
              <a:t>, St. Croix; Botany Bay, St. Thomas; Playa De </a:t>
            </a:r>
            <a:r>
              <a:rPr lang="en-US" dirty="0" err="1" smtClean="0"/>
              <a:t>Humacao</a:t>
            </a:r>
            <a:r>
              <a:rPr lang="en-US" dirty="0" smtClean="0"/>
              <a:t>; Santa Isabel</a:t>
            </a:r>
          </a:p>
          <a:p>
            <a:pPr>
              <a:buFontTx/>
              <a:buChar char="-"/>
              <a:defRPr/>
            </a:pPr>
            <a:endParaRPr lang="en-US" dirty="0" smtClean="0"/>
          </a:p>
          <a:p>
            <a:pPr>
              <a:buFontTx/>
              <a:buChar char="-"/>
              <a:defRPr/>
            </a:pPr>
            <a:r>
              <a:rPr lang="en-US" b="1" dirty="0" smtClean="0"/>
              <a:t>Water level station locations in Georgia:  </a:t>
            </a:r>
            <a:r>
              <a:rPr lang="en-US" dirty="0" smtClean="0"/>
              <a:t>Range A Light, </a:t>
            </a:r>
            <a:r>
              <a:rPr lang="en-US" dirty="0" err="1" smtClean="0"/>
              <a:t>Icww</a:t>
            </a:r>
            <a:r>
              <a:rPr lang="en-US" dirty="0" smtClean="0"/>
              <a:t>, Bear R.; Sunbury, Sunbury Ch., Medway R.; S, </a:t>
            </a:r>
            <a:r>
              <a:rPr lang="en-US" dirty="0" err="1" smtClean="0"/>
              <a:t>Ossabaw</a:t>
            </a:r>
            <a:r>
              <a:rPr lang="en-US" dirty="0" smtClean="0"/>
              <a:t> Is, Bear R., St. Cath. S.; </a:t>
            </a:r>
            <a:r>
              <a:rPr lang="en-US" dirty="0" err="1" smtClean="0"/>
              <a:t>Daymark</a:t>
            </a:r>
            <a:r>
              <a:rPr lang="en-US" dirty="0" smtClean="0"/>
              <a:t> #135, South Newport R.; </a:t>
            </a:r>
            <a:r>
              <a:rPr lang="en-US" dirty="0" err="1" smtClean="0"/>
              <a:t>Daymark</a:t>
            </a:r>
            <a:r>
              <a:rPr lang="en-US" dirty="0" smtClean="0"/>
              <a:t> #185, </a:t>
            </a:r>
            <a:r>
              <a:rPr lang="en-US" dirty="0" err="1" smtClean="0"/>
              <a:t>Rockdedundy</a:t>
            </a:r>
            <a:r>
              <a:rPr lang="en-US" dirty="0" smtClean="0"/>
              <a:t> R. Entrance; Brunswick; Bailey Cut (.9 mile west of </a:t>
            </a:r>
            <a:r>
              <a:rPr lang="en-US" dirty="0" err="1" smtClean="0"/>
              <a:t>Of</a:t>
            </a:r>
            <a:r>
              <a:rPr lang="en-US" dirty="0" smtClean="0"/>
              <a:t>); Raccoon Key Spit</a:t>
            </a:r>
          </a:p>
          <a:p>
            <a:pPr>
              <a:buFontTx/>
              <a:buChar char="-"/>
              <a:defRPr/>
            </a:pPr>
            <a:endParaRPr lang="en-US" dirty="0" smtClean="0"/>
          </a:p>
          <a:p>
            <a:pPr>
              <a:buFontTx/>
              <a:buChar char="-"/>
              <a:defRPr/>
            </a:pPr>
            <a:r>
              <a:rPr lang="en-US" dirty="0" smtClean="0"/>
              <a:t>USACE Support</a:t>
            </a:r>
          </a:p>
          <a:p>
            <a:pPr eaLnBrk="1" hangingPunct="1">
              <a:buFont typeface="Wingdings" pitchFamily="2" charset="2"/>
              <a:buNone/>
              <a:defRPr/>
            </a:pPr>
            <a:r>
              <a:rPr lang="en-US" sz="2400" b="1" dirty="0" smtClean="0"/>
              <a:t>FY2010</a:t>
            </a:r>
          </a:p>
          <a:p>
            <a:pPr eaLnBrk="1" hangingPunct="1">
              <a:defRPr/>
            </a:pPr>
            <a:r>
              <a:rPr lang="en-US" sz="2000" dirty="0" smtClean="0"/>
              <a:t>Tri-lateral Datums Working Group</a:t>
            </a:r>
          </a:p>
          <a:p>
            <a:pPr eaLnBrk="1" hangingPunct="1">
              <a:defRPr/>
            </a:pPr>
            <a:r>
              <a:rPr lang="en-US" sz="2000" dirty="0" smtClean="0"/>
              <a:t>NOAA, USGS, USACE</a:t>
            </a:r>
          </a:p>
          <a:p>
            <a:pPr eaLnBrk="1" hangingPunct="1">
              <a:defRPr/>
            </a:pPr>
            <a:r>
              <a:rPr lang="en-US" sz="2000" dirty="0" smtClean="0"/>
              <a:t>Comprehensive Evaluation of Project Datums</a:t>
            </a:r>
          </a:p>
          <a:p>
            <a:pPr eaLnBrk="1" hangingPunct="1">
              <a:defRPr/>
            </a:pPr>
            <a:r>
              <a:rPr lang="en-US" sz="2000" dirty="0" smtClean="0"/>
              <a:t>Supported USACE projects</a:t>
            </a:r>
          </a:p>
          <a:p>
            <a:pPr lvl="1" eaLnBrk="1" hangingPunct="1">
              <a:defRPr/>
            </a:pPr>
            <a:r>
              <a:rPr lang="en-US" sz="1800" dirty="0" smtClean="0"/>
              <a:t>Alaska District</a:t>
            </a:r>
          </a:p>
          <a:p>
            <a:pPr lvl="1" eaLnBrk="1" hangingPunct="1">
              <a:defRPr/>
            </a:pPr>
            <a:r>
              <a:rPr lang="en-US" sz="1800" dirty="0" smtClean="0"/>
              <a:t>Norfolk District</a:t>
            </a:r>
          </a:p>
          <a:p>
            <a:pPr>
              <a:buFontTx/>
              <a:buChar char="-"/>
              <a:defRPr/>
            </a:pPr>
            <a:endParaRPr lang="en-US" dirty="0" smtClean="0"/>
          </a:p>
          <a:p>
            <a:pPr>
              <a:buFontTx/>
              <a:buChar char="-"/>
              <a:defRPr/>
            </a:pPr>
            <a:endParaRPr lang="en-US" dirty="0" smtClean="0"/>
          </a:p>
          <a:p>
            <a:pPr>
              <a:defRPr/>
            </a:pPr>
            <a:endParaRPr lang="en-US" dirty="0" smtClean="0"/>
          </a:p>
          <a:p>
            <a:pPr>
              <a:defRPr/>
            </a:pPr>
            <a:endParaRPr lang="en-US" dirty="0"/>
          </a:p>
        </p:txBody>
      </p:sp>
      <p:sp>
        <p:nvSpPr>
          <p:cNvPr id="20484" name="Slide Number Placeholder 3"/>
          <p:cNvSpPr>
            <a:spLocks noGrp="1"/>
          </p:cNvSpPr>
          <p:nvPr>
            <p:ph type="sldNum" sz="quarter" idx="5"/>
          </p:nvPr>
        </p:nvSpPr>
        <p:spPr>
          <a:noFill/>
        </p:spPr>
        <p:txBody>
          <a:bodyPr/>
          <a:lstStyle/>
          <a:p>
            <a:fld id="{BD960D99-4751-4C51-91C6-52B87906679F}"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TopBanner_Hires"/>
          <p:cNvPicPr>
            <a:picLocks noChangeAspect="1" noChangeArrowheads="1"/>
          </p:cNvPicPr>
          <p:nvPr/>
        </p:nvPicPr>
        <p:blipFill>
          <a:blip r:embed="rId2" cstate="print"/>
          <a:srcRect/>
          <a:stretch>
            <a:fillRect/>
          </a:stretch>
        </p:blipFill>
        <p:spPr bwMode="auto">
          <a:xfrm>
            <a:off x="0" y="0"/>
            <a:ext cx="9144000" cy="1603375"/>
          </a:xfrm>
          <a:prstGeom prst="rect">
            <a:avLst/>
          </a:prstGeom>
          <a:noFill/>
          <a:ln w="9525">
            <a:noFill/>
            <a:miter lim="800000"/>
            <a:headEnd/>
            <a:tailEnd/>
          </a:ln>
        </p:spPr>
      </p:pic>
      <p:sp>
        <p:nvSpPr>
          <p:cNvPr id="5" name="Rectangle 5"/>
          <p:cNvSpPr>
            <a:spLocks noChangeArrowheads="1"/>
          </p:cNvSpPr>
          <p:nvPr/>
        </p:nvSpPr>
        <p:spPr bwMode="auto">
          <a:xfrm>
            <a:off x="0" y="6521450"/>
            <a:ext cx="9144000" cy="336550"/>
          </a:xfrm>
          <a:prstGeom prst="rect">
            <a:avLst/>
          </a:prstGeom>
          <a:gradFill rotWithShape="1">
            <a:gsLst>
              <a:gs pos="0">
                <a:srgbClr val="476C8B"/>
              </a:gs>
              <a:gs pos="100000">
                <a:schemeClr val="bg1"/>
              </a:gs>
            </a:gsLst>
            <a:lin ang="5400000" scaled="1"/>
          </a:gradFill>
          <a:ln w="9525">
            <a:noFill/>
            <a:miter lim="800000"/>
            <a:headEnd/>
            <a:tailEnd/>
          </a:ln>
          <a:effectLst/>
        </p:spPr>
        <p:txBody>
          <a:bodyPr>
            <a:spAutoFit/>
          </a:bodyPr>
          <a:lstStyle/>
          <a:p>
            <a:pPr eaLnBrk="1" hangingPunct="1">
              <a:defRPr/>
            </a:pPr>
            <a:r>
              <a:rPr lang="en-US" sz="1600" b="1">
                <a:latin typeface="Times New Roman" pitchFamily="18" charset="0"/>
              </a:rPr>
              <a:t>NOAA’s  CENTER  </a:t>
            </a:r>
            <a:r>
              <a:rPr lang="en-US" sz="1600" b="1" i="1">
                <a:latin typeface="Times New Roman" pitchFamily="18" charset="0"/>
              </a:rPr>
              <a:t>for  </a:t>
            </a:r>
            <a:r>
              <a:rPr lang="en-US" sz="1600" b="1">
                <a:latin typeface="Times New Roman" pitchFamily="18" charset="0"/>
              </a:rPr>
              <a:t>OPERATIONAL  OCEANOGRAPHIC  PRODUCTS  </a:t>
            </a:r>
            <a:r>
              <a:rPr lang="en-US" sz="1600" b="1" i="1">
                <a:latin typeface="Times New Roman" pitchFamily="18" charset="0"/>
              </a:rPr>
              <a:t>and  </a:t>
            </a:r>
            <a:r>
              <a:rPr lang="en-US" sz="1600" b="1">
                <a:latin typeface="Times New Roman" pitchFamily="18" charset="0"/>
              </a:rPr>
              <a:t>SERVICES</a:t>
            </a:r>
          </a:p>
        </p:txBody>
      </p:sp>
      <p:pic>
        <p:nvPicPr>
          <p:cNvPr id="6" name="Picture 6" descr="noaanowords"/>
          <p:cNvPicPr>
            <a:picLocks noChangeAspect="1" noChangeArrowheads="1"/>
          </p:cNvPicPr>
          <p:nvPr/>
        </p:nvPicPr>
        <p:blipFill>
          <a:blip r:embed="rId3" cstate="print"/>
          <a:srcRect/>
          <a:stretch>
            <a:fillRect/>
          </a:stretch>
        </p:blipFill>
        <p:spPr bwMode="auto">
          <a:xfrm>
            <a:off x="8550275" y="6296025"/>
            <a:ext cx="593725" cy="588963"/>
          </a:xfrm>
          <a:prstGeom prst="rect">
            <a:avLst/>
          </a:prstGeom>
          <a:noFill/>
          <a:ln w="9525">
            <a:noFill/>
            <a:miter lim="800000"/>
            <a:headEnd/>
            <a:tailEnd/>
          </a:ln>
        </p:spPr>
      </p:pic>
      <p:sp>
        <p:nvSpPr>
          <p:cNvPr id="7" name="Rectangle 7"/>
          <p:cNvSpPr>
            <a:spLocks noChangeArrowheads="1"/>
          </p:cNvSpPr>
          <p:nvPr userDrawn="1"/>
        </p:nvSpPr>
        <p:spPr bwMode="auto">
          <a:xfrm>
            <a:off x="0" y="6521450"/>
            <a:ext cx="9144000" cy="336550"/>
          </a:xfrm>
          <a:prstGeom prst="rect">
            <a:avLst/>
          </a:prstGeom>
          <a:gradFill rotWithShape="1">
            <a:gsLst>
              <a:gs pos="0">
                <a:srgbClr val="476C8B"/>
              </a:gs>
              <a:gs pos="100000">
                <a:schemeClr val="bg1"/>
              </a:gs>
            </a:gsLst>
            <a:lin ang="5400000" scaled="1"/>
          </a:gradFill>
          <a:ln w="9525">
            <a:noFill/>
            <a:miter lim="800000"/>
            <a:headEnd/>
            <a:tailEnd/>
          </a:ln>
          <a:effectLst/>
        </p:spPr>
        <p:txBody>
          <a:bodyPr>
            <a:spAutoFit/>
          </a:bodyPr>
          <a:lstStyle/>
          <a:p>
            <a:pPr eaLnBrk="1" hangingPunct="1">
              <a:defRPr/>
            </a:pPr>
            <a:r>
              <a:rPr lang="en-US" sz="1600" b="1">
                <a:latin typeface="Times New Roman" pitchFamily="18" charset="0"/>
              </a:rPr>
              <a:t>NOAA’s  CENTER  </a:t>
            </a:r>
            <a:r>
              <a:rPr lang="en-US" sz="1600" b="1" i="1">
                <a:latin typeface="Times New Roman" pitchFamily="18" charset="0"/>
              </a:rPr>
              <a:t>for  </a:t>
            </a:r>
            <a:r>
              <a:rPr lang="en-US" sz="1600" b="1">
                <a:latin typeface="Times New Roman" pitchFamily="18" charset="0"/>
              </a:rPr>
              <a:t>OPERATIONAL  OCEANOGRAPHIC  PRODUCTS  </a:t>
            </a:r>
            <a:r>
              <a:rPr lang="en-US" sz="1600" b="1" i="1">
                <a:latin typeface="Times New Roman" pitchFamily="18" charset="0"/>
              </a:rPr>
              <a:t>and  </a:t>
            </a:r>
            <a:r>
              <a:rPr lang="en-US" sz="1600" b="1">
                <a:latin typeface="Times New Roman" pitchFamily="18" charset="0"/>
              </a:rPr>
              <a:t>SERVICES</a:t>
            </a:r>
          </a:p>
        </p:txBody>
      </p:sp>
      <p:pic>
        <p:nvPicPr>
          <p:cNvPr id="8" name="Picture 8" descr="noaanowords"/>
          <p:cNvPicPr>
            <a:picLocks noChangeAspect="1" noChangeArrowheads="1"/>
          </p:cNvPicPr>
          <p:nvPr userDrawn="1"/>
        </p:nvPicPr>
        <p:blipFill>
          <a:blip r:embed="rId3" cstate="print"/>
          <a:srcRect/>
          <a:stretch>
            <a:fillRect/>
          </a:stretch>
        </p:blipFill>
        <p:spPr bwMode="auto">
          <a:xfrm>
            <a:off x="8550275" y="6296025"/>
            <a:ext cx="593725" cy="588963"/>
          </a:xfrm>
          <a:prstGeom prst="rect">
            <a:avLst/>
          </a:prstGeom>
          <a:noFill/>
          <a:ln w="9525">
            <a:noFill/>
            <a:miter lim="800000"/>
            <a:headEnd/>
            <a:tailEnd/>
          </a:ln>
        </p:spPr>
      </p:pic>
      <p:sp>
        <p:nvSpPr>
          <p:cNvPr id="50178" name="Rectangle 2"/>
          <p:cNvSpPr>
            <a:spLocks noGrp="1" noChangeArrowheads="1"/>
          </p:cNvSpPr>
          <p:nvPr>
            <p:ph type="ctrTitle" sz="quarter"/>
          </p:nvPr>
        </p:nvSpPr>
        <p:spPr>
          <a:xfrm>
            <a:off x="0" y="2193925"/>
            <a:ext cx="9144000" cy="1235075"/>
          </a:xfrm>
        </p:spPr>
        <p:txBody>
          <a:bodyPr anchor="b"/>
          <a:lstStyle>
            <a:lvl1pPr>
              <a:defRPr/>
            </a:lvl1pPr>
          </a:lstStyle>
          <a:p>
            <a:r>
              <a:rPr lang="en-US"/>
              <a:t>Click to edit Master title style</a:t>
            </a:r>
          </a:p>
        </p:txBody>
      </p:sp>
      <p:sp>
        <p:nvSpPr>
          <p:cNvPr id="50179" name="Rectangle 3"/>
          <p:cNvSpPr>
            <a:spLocks noGrp="1" noChangeArrowheads="1"/>
          </p:cNvSpPr>
          <p:nvPr>
            <p:ph type="subTitle" sz="quarter" idx="1"/>
          </p:nvPr>
        </p:nvSpPr>
        <p:spPr>
          <a:xfrm>
            <a:off x="0" y="4292600"/>
            <a:ext cx="9144000" cy="1752600"/>
          </a:xfrm>
        </p:spPr>
        <p:txBody>
          <a:bodyPr/>
          <a:lstStyle>
            <a:lvl1pPr marL="0" indent="0" algn="ct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7800" y="296863"/>
            <a:ext cx="1955800"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0" y="296863"/>
            <a:ext cx="57150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024063"/>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24063"/>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60400" y="296863"/>
            <a:ext cx="78232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0" y="2024063"/>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ChangeArrowheads="1"/>
          </p:cNvSpPr>
          <p:nvPr/>
        </p:nvSpPr>
        <p:spPr bwMode="auto">
          <a:xfrm>
            <a:off x="0" y="6521450"/>
            <a:ext cx="9144000" cy="336550"/>
          </a:xfrm>
          <a:prstGeom prst="rect">
            <a:avLst/>
          </a:prstGeom>
          <a:gradFill rotWithShape="1">
            <a:gsLst>
              <a:gs pos="0">
                <a:srgbClr val="476C8B"/>
              </a:gs>
              <a:gs pos="100000">
                <a:schemeClr val="bg1"/>
              </a:gs>
            </a:gsLst>
            <a:lin ang="5400000" scaled="1"/>
          </a:gradFill>
          <a:ln w="9525">
            <a:noFill/>
            <a:miter lim="800000"/>
            <a:headEnd/>
            <a:tailEnd/>
          </a:ln>
          <a:effectLst/>
        </p:spPr>
        <p:txBody>
          <a:bodyPr>
            <a:spAutoFit/>
          </a:bodyPr>
          <a:lstStyle/>
          <a:p>
            <a:pPr eaLnBrk="1" hangingPunct="1">
              <a:defRPr/>
            </a:pPr>
            <a:r>
              <a:rPr lang="en-US" sz="1600" b="1">
                <a:latin typeface="Times New Roman" pitchFamily="18" charset="0"/>
              </a:rPr>
              <a:t>NOAA’s  CENTER  </a:t>
            </a:r>
            <a:r>
              <a:rPr lang="en-US" sz="1600" b="1" i="1">
                <a:latin typeface="Times New Roman" pitchFamily="18" charset="0"/>
              </a:rPr>
              <a:t>for  </a:t>
            </a:r>
            <a:r>
              <a:rPr lang="en-US" sz="1600" b="1">
                <a:latin typeface="Times New Roman" pitchFamily="18" charset="0"/>
              </a:rPr>
              <a:t>OPERATIONAL  OCEANOGRAPHIC  PRODUCTS  </a:t>
            </a:r>
            <a:r>
              <a:rPr lang="en-US" sz="1600" b="1" i="1">
                <a:latin typeface="Times New Roman" pitchFamily="18" charset="0"/>
              </a:rPr>
              <a:t>and  </a:t>
            </a:r>
            <a:r>
              <a:rPr lang="en-US" sz="1600" b="1">
                <a:latin typeface="Times New Roman" pitchFamily="18" charset="0"/>
              </a:rPr>
              <a:t>SERVICES</a:t>
            </a:r>
          </a:p>
        </p:txBody>
      </p:sp>
      <p:pic>
        <p:nvPicPr>
          <p:cNvPr id="1029" name="Picture 5" descr="noaanowords"/>
          <p:cNvPicPr>
            <a:picLocks noChangeAspect="1" noChangeArrowheads="1"/>
          </p:cNvPicPr>
          <p:nvPr/>
        </p:nvPicPr>
        <p:blipFill>
          <a:blip r:embed="rId13" cstate="print"/>
          <a:srcRect/>
          <a:stretch>
            <a:fillRect/>
          </a:stretch>
        </p:blipFill>
        <p:spPr bwMode="auto">
          <a:xfrm>
            <a:off x="8550275" y="6296025"/>
            <a:ext cx="593725" cy="588963"/>
          </a:xfrm>
          <a:prstGeom prst="rect">
            <a:avLst/>
          </a:prstGeom>
          <a:noFill/>
          <a:ln w="9525">
            <a:noFill/>
            <a:miter lim="800000"/>
            <a:headEnd/>
            <a:tailEnd/>
          </a:ln>
        </p:spPr>
      </p:pic>
      <p:sp>
        <p:nvSpPr>
          <p:cNvPr id="49159" name="Rectangle 7"/>
          <p:cNvSpPr>
            <a:spLocks noChangeArrowheads="1"/>
          </p:cNvSpPr>
          <p:nvPr userDrawn="1"/>
        </p:nvSpPr>
        <p:spPr bwMode="auto">
          <a:xfrm>
            <a:off x="0" y="6521450"/>
            <a:ext cx="9144000" cy="336550"/>
          </a:xfrm>
          <a:prstGeom prst="rect">
            <a:avLst/>
          </a:prstGeom>
          <a:gradFill rotWithShape="1">
            <a:gsLst>
              <a:gs pos="0">
                <a:srgbClr val="476C8B"/>
              </a:gs>
              <a:gs pos="100000">
                <a:schemeClr val="bg1"/>
              </a:gs>
            </a:gsLst>
            <a:lin ang="5400000" scaled="1"/>
          </a:gradFill>
          <a:ln w="9525">
            <a:noFill/>
            <a:miter lim="800000"/>
            <a:headEnd/>
            <a:tailEnd/>
          </a:ln>
          <a:effectLst/>
        </p:spPr>
        <p:txBody>
          <a:bodyPr>
            <a:spAutoFit/>
          </a:bodyPr>
          <a:lstStyle/>
          <a:p>
            <a:pPr eaLnBrk="1" hangingPunct="1">
              <a:defRPr/>
            </a:pPr>
            <a:r>
              <a:rPr lang="en-US" sz="1600" b="1">
                <a:latin typeface="Times New Roman" pitchFamily="18" charset="0"/>
              </a:rPr>
              <a:t>NOAA’s  CENTER  </a:t>
            </a:r>
            <a:r>
              <a:rPr lang="en-US" sz="1600" b="1" i="1">
                <a:latin typeface="Times New Roman" pitchFamily="18" charset="0"/>
              </a:rPr>
              <a:t>for  </a:t>
            </a:r>
            <a:r>
              <a:rPr lang="en-US" sz="1600" b="1">
                <a:latin typeface="Times New Roman" pitchFamily="18" charset="0"/>
              </a:rPr>
              <a:t>OPERATIONAL  OCEANOGRAPHIC  PRODUCTS  </a:t>
            </a:r>
            <a:r>
              <a:rPr lang="en-US" sz="1600" b="1" i="1">
                <a:latin typeface="Times New Roman" pitchFamily="18" charset="0"/>
              </a:rPr>
              <a:t>and  </a:t>
            </a:r>
            <a:r>
              <a:rPr lang="en-US" sz="1600" b="1">
                <a:latin typeface="Times New Roman" pitchFamily="18" charset="0"/>
              </a:rPr>
              <a:t>SERVICES</a:t>
            </a:r>
          </a:p>
        </p:txBody>
      </p:sp>
      <p:pic>
        <p:nvPicPr>
          <p:cNvPr id="1031" name="Picture 8" descr="noaanowords"/>
          <p:cNvPicPr>
            <a:picLocks noChangeAspect="1" noChangeArrowheads="1"/>
          </p:cNvPicPr>
          <p:nvPr userDrawn="1"/>
        </p:nvPicPr>
        <p:blipFill>
          <a:blip r:embed="rId13" cstate="print"/>
          <a:srcRect/>
          <a:stretch>
            <a:fillRect/>
          </a:stretch>
        </p:blipFill>
        <p:spPr bwMode="auto">
          <a:xfrm>
            <a:off x="8550275" y="6296025"/>
            <a:ext cx="593725" cy="588963"/>
          </a:xfrm>
          <a:prstGeom prst="rect">
            <a:avLst/>
          </a:prstGeom>
          <a:noFill/>
          <a:ln w="9525">
            <a:noFill/>
            <a:miter lim="800000"/>
            <a:headEnd/>
            <a:tailEnd/>
          </a:ln>
        </p:spPr>
      </p:pic>
      <p:sp>
        <p:nvSpPr>
          <p:cNvPr id="49162" name="Line 10"/>
          <p:cNvSpPr>
            <a:spLocks noChangeShapeType="1"/>
          </p:cNvSpPr>
          <p:nvPr userDrawn="1"/>
        </p:nvSpPr>
        <p:spPr bwMode="auto">
          <a:xfrm>
            <a:off x="762000" y="1304925"/>
            <a:ext cx="7669213" cy="0"/>
          </a:xfrm>
          <a:prstGeom prst="line">
            <a:avLst/>
          </a:prstGeom>
          <a:noFill/>
          <a:ln w="76200">
            <a:solidFill>
              <a:srgbClr val="476C8B"/>
            </a:solidFill>
            <a:round/>
            <a:headEnd/>
            <a:tailEnd/>
          </a:ln>
          <a:effectLst/>
        </p:spPr>
        <p:txBody>
          <a:bodyPr/>
          <a:lstStyle/>
          <a:p>
            <a:pPr>
              <a:defRPr/>
            </a:pPr>
            <a:endParaRPr lang="en-US"/>
          </a:p>
        </p:txBody>
      </p:sp>
    </p:spTree>
  </p:cSld>
  <p:clrMap bg1="dk2" tx1="lt1" bg2="dk1" tx2="lt2" accent1="accent1" accent2="accent2" accent3="accent3" accent4="accent4" accent5="accent5" accent6="accent6" hlink="hlink" folHlink="folHlink"/>
  <p:sldLayoutIdLst>
    <p:sldLayoutId id="2147483832"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rtl="0" eaLnBrk="0" fontAlgn="base" hangingPunct="0">
        <a:lnSpc>
          <a:spcPct val="70000"/>
        </a:lnSpc>
        <a:spcBef>
          <a:spcPct val="0"/>
        </a:spcBef>
        <a:spcAft>
          <a:spcPct val="0"/>
        </a:spcAft>
        <a:defRPr sz="4800" b="1">
          <a:solidFill>
            <a:schemeClr val="bg1"/>
          </a:solidFill>
          <a:latin typeface="+mj-lt"/>
          <a:ea typeface="+mj-ea"/>
          <a:cs typeface="+mj-cs"/>
        </a:defRPr>
      </a:lvl1pPr>
      <a:lvl2pPr algn="ctr" rtl="0" eaLnBrk="0" fontAlgn="base" hangingPunct="0">
        <a:lnSpc>
          <a:spcPct val="70000"/>
        </a:lnSpc>
        <a:spcBef>
          <a:spcPct val="0"/>
        </a:spcBef>
        <a:spcAft>
          <a:spcPct val="0"/>
        </a:spcAft>
        <a:defRPr sz="4800" b="1">
          <a:solidFill>
            <a:schemeClr val="bg1"/>
          </a:solidFill>
          <a:latin typeface="Cambria" pitchFamily="18" charset="0"/>
        </a:defRPr>
      </a:lvl2pPr>
      <a:lvl3pPr algn="ctr" rtl="0" eaLnBrk="0" fontAlgn="base" hangingPunct="0">
        <a:lnSpc>
          <a:spcPct val="70000"/>
        </a:lnSpc>
        <a:spcBef>
          <a:spcPct val="0"/>
        </a:spcBef>
        <a:spcAft>
          <a:spcPct val="0"/>
        </a:spcAft>
        <a:defRPr sz="4800" b="1">
          <a:solidFill>
            <a:schemeClr val="bg1"/>
          </a:solidFill>
          <a:latin typeface="Cambria" pitchFamily="18" charset="0"/>
        </a:defRPr>
      </a:lvl3pPr>
      <a:lvl4pPr algn="ctr" rtl="0" eaLnBrk="0" fontAlgn="base" hangingPunct="0">
        <a:lnSpc>
          <a:spcPct val="70000"/>
        </a:lnSpc>
        <a:spcBef>
          <a:spcPct val="0"/>
        </a:spcBef>
        <a:spcAft>
          <a:spcPct val="0"/>
        </a:spcAft>
        <a:defRPr sz="4800" b="1">
          <a:solidFill>
            <a:schemeClr val="bg1"/>
          </a:solidFill>
          <a:latin typeface="Cambria" pitchFamily="18" charset="0"/>
        </a:defRPr>
      </a:lvl4pPr>
      <a:lvl5pPr algn="ctr" rtl="0" eaLnBrk="0" fontAlgn="base" hangingPunct="0">
        <a:lnSpc>
          <a:spcPct val="70000"/>
        </a:lnSpc>
        <a:spcBef>
          <a:spcPct val="0"/>
        </a:spcBef>
        <a:spcAft>
          <a:spcPct val="0"/>
        </a:spcAft>
        <a:defRPr sz="4800" b="1">
          <a:solidFill>
            <a:schemeClr val="bg1"/>
          </a:solidFill>
          <a:latin typeface="Cambria" pitchFamily="18" charset="0"/>
        </a:defRPr>
      </a:lvl5pPr>
      <a:lvl6pPr marL="457200" algn="ctr" rtl="0" fontAlgn="base">
        <a:lnSpc>
          <a:spcPct val="70000"/>
        </a:lnSpc>
        <a:spcBef>
          <a:spcPct val="0"/>
        </a:spcBef>
        <a:spcAft>
          <a:spcPct val="0"/>
        </a:spcAft>
        <a:defRPr sz="4800" b="1">
          <a:solidFill>
            <a:schemeClr val="bg1"/>
          </a:solidFill>
          <a:latin typeface="Times New Roman" pitchFamily="18" charset="0"/>
        </a:defRPr>
      </a:lvl6pPr>
      <a:lvl7pPr marL="914400" algn="ctr" rtl="0" fontAlgn="base">
        <a:lnSpc>
          <a:spcPct val="70000"/>
        </a:lnSpc>
        <a:spcBef>
          <a:spcPct val="0"/>
        </a:spcBef>
        <a:spcAft>
          <a:spcPct val="0"/>
        </a:spcAft>
        <a:defRPr sz="4800" b="1">
          <a:solidFill>
            <a:schemeClr val="bg1"/>
          </a:solidFill>
          <a:latin typeface="Times New Roman" pitchFamily="18" charset="0"/>
        </a:defRPr>
      </a:lvl7pPr>
      <a:lvl8pPr marL="1371600" algn="ctr" rtl="0" fontAlgn="base">
        <a:lnSpc>
          <a:spcPct val="70000"/>
        </a:lnSpc>
        <a:spcBef>
          <a:spcPct val="0"/>
        </a:spcBef>
        <a:spcAft>
          <a:spcPct val="0"/>
        </a:spcAft>
        <a:defRPr sz="4800" b="1">
          <a:solidFill>
            <a:schemeClr val="bg1"/>
          </a:solidFill>
          <a:latin typeface="Times New Roman" pitchFamily="18" charset="0"/>
        </a:defRPr>
      </a:lvl8pPr>
      <a:lvl9pPr marL="1828800" algn="ctr" rtl="0" fontAlgn="base">
        <a:lnSpc>
          <a:spcPct val="70000"/>
        </a:lnSpc>
        <a:spcBef>
          <a:spcPct val="0"/>
        </a:spcBef>
        <a:spcAft>
          <a:spcPct val="0"/>
        </a:spcAft>
        <a:defRPr sz="48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lr>
          <a:schemeClr val="bg1"/>
        </a:buClr>
        <a:buFont typeface="Wingdings" pitchFamily="2" charset="2"/>
        <a:buChar char="§"/>
        <a:defRPr sz="2600">
          <a:solidFill>
            <a:schemeClr val="bg1"/>
          </a:solidFill>
          <a:latin typeface="+mn-lt"/>
        </a:defRPr>
      </a:lvl2pPr>
      <a:lvl3pPr marL="1143000" indent="-228600" algn="l" rtl="0" eaLnBrk="0" fontAlgn="base" hangingPunct="0">
        <a:spcBef>
          <a:spcPct val="20000"/>
        </a:spcBef>
        <a:spcAft>
          <a:spcPct val="0"/>
        </a:spcAft>
        <a:buClr>
          <a:schemeClr val="bg1"/>
        </a:buClr>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000">
          <a:solidFill>
            <a:schemeClr val="bg1"/>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
        <a:defRPr sz="2000">
          <a:solidFill>
            <a:schemeClr val="bg1"/>
          </a:solidFill>
          <a:latin typeface="+mn-lt"/>
        </a:defRPr>
      </a:lvl5pPr>
      <a:lvl6pPr marL="2514600" indent="-228600" algn="l" rtl="0" fontAlgn="base">
        <a:spcBef>
          <a:spcPct val="20000"/>
        </a:spcBef>
        <a:spcAft>
          <a:spcPct val="0"/>
        </a:spcAft>
        <a:buClr>
          <a:schemeClr val="bg1"/>
        </a:buClr>
        <a:buFont typeface="Wingdings" pitchFamily="2" charset="2"/>
        <a:buChar char="§"/>
        <a:defRPr sz="2000">
          <a:solidFill>
            <a:schemeClr val="bg1"/>
          </a:solidFill>
          <a:latin typeface="+mn-lt"/>
        </a:defRPr>
      </a:lvl6pPr>
      <a:lvl7pPr marL="2971800" indent="-228600" algn="l" rtl="0" fontAlgn="base">
        <a:spcBef>
          <a:spcPct val="20000"/>
        </a:spcBef>
        <a:spcAft>
          <a:spcPct val="0"/>
        </a:spcAft>
        <a:buClr>
          <a:schemeClr val="bg1"/>
        </a:buClr>
        <a:buFont typeface="Wingdings" pitchFamily="2" charset="2"/>
        <a:buChar char="§"/>
        <a:defRPr sz="2000">
          <a:solidFill>
            <a:schemeClr val="bg1"/>
          </a:solidFill>
          <a:latin typeface="+mn-lt"/>
        </a:defRPr>
      </a:lvl7pPr>
      <a:lvl8pPr marL="3429000" indent="-228600" algn="l" rtl="0" fontAlgn="base">
        <a:spcBef>
          <a:spcPct val="20000"/>
        </a:spcBef>
        <a:spcAft>
          <a:spcPct val="0"/>
        </a:spcAft>
        <a:buClr>
          <a:schemeClr val="bg1"/>
        </a:buClr>
        <a:buFont typeface="Wingdings" pitchFamily="2" charset="2"/>
        <a:buChar char="§"/>
        <a:defRPr sz="2000">
          <a:solidFill>
            <a:schemeClr val="bg1"/>
          </a:solidFill>
          <a:latin typeface="+mn-lt"/>
        </a:defRPr>
      </a:lvl8pPr>
      <a:lvl9pPr marL="3886200" indent="-228600" algn="l" rtl="0" fontAlgn="base">
        <a:spcBef>
          <a:spcPct val="20000"/>
        </a:spcBef>
        <a:spcAft>
          <a:spcPct val="0"/>
        </a:spcAft>
        <a:buClr>
          <a:schemeClr val="bg1"/>
        </a:buClr>
        <a:buFont typeface="Wingdings" pitchFamily="2" charset="2"/>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7"/>
          <p:cNvSpPr>
            <a:spLocks noGrp="1" noChangeArrowheads="1"/>
          </p:cNvSpPr>
          <p:nvPr>
            <p:ph type="ctrTitle"/>
          </p:nvPr>
        </p:nvSpPr>
        <p:spPr>
          <a:xfrm>
            <a:off x="1152525" y="2060575"/>
            <a:ext cx="6838950" cy="1655763"/>
          </a:xfrm>
        </p:spPr>
        <p:txBody>
          <a:bodyPr anchor="ctr"/>
          <a:lstStyle/>
          <a:p>
            <a:pPr eaLnBrk="1" hangingPunct="1">
              <a:lnSpc>
                <a:spcPct val="100000"/>
              </a:lnSpc>
            </a:pPr>
            <a:r>
              <a:rPr lang="en-US" sz="4000" smtClean="0"/>
              <a:t>2010 Accomplishments</a:t>
            </a:r>
            <a:r>
              <a:rPr lang="en-US" smtClean="0"/>
              <a:t/>
            </a:r>
            <a:br>
              <a:rPr lang="en-US" smtClean="0"/>
            </a:br>
            <a:r>
              <a:rPr lang="en-US" sz="2800" smtClean="0"/>
              <a:t>Center for Operational Oceanographic Products and Services</a:t>
            </a:r>
            <a:endParaRPr lang="en-US" sz="3600" smtClean="0"/>
          </a:p>
        </p:txBody>
      </p:sp>
      <p:sp>
        <p:nvSpPr>
          <p:cNvPr id="3075" name="Rectangle 1028"/>
          <p:cNvSpPr>
            <a:spLocks noGrp="1" noChangeArrowheads="1"/>
          </p:cNvSpPr>
          <p:nvPr>
            <p:ph type="subTitle" idx="1"/>
          </p:nvPr>
        </p:nvSpPr>
        <p:spPr>
          <a:xfrm>
            <a:off x="0" y="4953000"/>
            <a:ext cx="9144000" cy="1536700"/>
          </a:xfrm>
        </p:spPr>
        <p:txBody>
          <a:bodyPr anchor="ctr"/>
          <a:lstStyle/>
          <a:p>
            <a:pPr eaLnBrk="1" hangingPunct="1"/>
            <a:r>
              <a:rPr lang="en-US" sz="2400" b="1" smtClean="0"/>
              <a:t>Richard Edwing, Director</a:t>
            </a:r>
            <a:r>
              <a:rPr lang="en-US" sz="2000" smtClean="0">
                <a:cs typeface="Arial" charset="0"/>
              </a:rPr>
              <a:t/>
            </a:r>
            <a:br>
              <a:rPr lang="en-US" sz="2000" smtClean="0">
                <a:cs typeface="Arial" charset="0"/>
              </a:rPr>
            </a:br>
            <a:r>
              <a:rPr lang="en-US" sz="2000" smtClean="0">
                <a:cs typeface="Arial" charset="0"/>
              </a:rPr>
              <a:t>Hydrographic Services Review Panel</a:t>
            </a:r>
          </a:p>
          <a:p>
            <a:pPr eaLnBrk="1" hangingPunct="1"/>
            <a:r>
              <a:rPr lang="en-US" sz="2000" smtClean="0">
                <a:cs typeface="Arial" charset="0"/>
              </a:rPr>
              <a:t>Fall Meeting</a:t>
            </a:r>
          </a:p>
          <a:p>
            <a:pPr eaLnBrk="1" hangingPunct="1"/>
            <a:r>
              <a:rPr lang="en-US" sz="2000" smtClean="0">
                <a:cs typeface="Arial" charset="0"/>
              </a:rPr>
              <a:t>October 13, 2010</a:t>
            </a:r>
            <a:endParaRPr lang="en-US" smtClean="0"/>
          </a:p>
        </p:txBody>
      </p:sp>
      <p:sp>
        <p:nvSpPr>
          <p:cNvPr id="3076" name="TextBox 4"/>
          <p:cNvSpPr txBox="1">
            <a:spLocks noChangeArrowheads="1"/>
          </p:cNvSpPr>
          <p:nvPr/>
        </p:nvSpPr>
        <p:spPr bwMode="auto">
          <a:xfrm>
            <a:off x="2070100" y="3752850"/>
            <a:ext cx="5003800" cy="708025"/>
          </a:xfrm>
          <a:prstGeom prst="rect">
            <a:avLst/>
          </a:prstGeom>
          <a:noFill/>
          <a:ln w="9525">
            <a:noFill/>
            <a:miter lim="800000"/>
            <a:headEnd/>
            <a:tailEnd/>
          </a:ln>
        </p:spPr>
        <p:txBody>
          <a:bodyPr>
            <a:spAutoFit/>
          </a:bodyPr>
          <a:lstStyle/>
          <a:p>
            <a:pPr algn="ctr"/>
            <a:r>
              <a:rPr lang="en-US" sz="4000" b="1">
                <a:solidFill>
                  <a:schemeClr val="bg1"/>
                </a:solidFill>
                <a:latin typeface="Cambria" pitchFamily="18" charset="0"/>
              </a:rPr>
              <a:t>2011 Outlook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a:xfrm>
            <a:off x="427038" y="115888"/>
            <a:ext cx="8289925" cy="1143000"/>
          </a:xfrm>
        </p:spPr>
        <p:txBody>
          <a:bodyPr/>
          <a:lstStyle/>
          <a:p>
            <a:pPr marL="342900" indent="-342900" eaLnBrk="1" hangingPunct="1">
              <a:lnSpc>
                <a:spcPct val="100000"/>
              </a:lnSpc>
            </a:pPr>
            <a:r>
              <a:rPr lang="en-US" sz="3200" smtClean="0">
                <a:cs typeface="Arial" charset="0"/>
              </a:rPr>
              <a:t>Physical Oceanographic Real-Time System PORTS</a:t>
            </a:r>
            <a:r>
              <a:rPr lang="en-US" sz="3200" baseline="30000" smtClean="0">
                <a:cs typeface="Arial" charset="0"/>
              </a:rPr>
              <a:t>®</a:t>
            </a:r>
            <a:endParaRPr lang="en-US" sz="3200" smtClean="0"/>
          </a:p>
        </p:txBody>
      </p:sp>
      <p:sp>
        <p:nvSpPr>
          <p:cNvPr id="4099" name="Content Placeholder 8"/>
          <p:cNvSpPr>
            <a:spLocks noGrp="1"/>
          </p:cNvSpPr>
          <p:nvPr>
            <p:ph sz="half" idx="1"/>
          </p:nvPr>
        </p:nvSpPr>
        <p:spPr>
          <a:xfrm>
            <a:off x="34925" y="1449388"/>
            <a:ext cx="5292725" cy="5183187"/>
          </a:xfrm>
        </p:spPr>
        <p:txBody>
          <a:bodyPr/>
          <a:lstStyle/>
          <a:p>
            <a:pPr eaLnBrk="1" hangingPunct="1">
              <a:buFont typeface="Wingdings" pitchFamily="2" charset="2"/>
              <a:buNone/>
            </a:pPr>
            <a:r>
              <a:rPr lang="en-US" b="1" smtClean="0"/>
              <a:t>FY2010</a:t>
            </a:r>
            <a:endParaRPr lang="en-US" sz="400" b="1" smtClean="0"/>
          </a:p>
          <a:p>
            <a:pPr eaLnBrk="1" hangingPunct="1"/>
            <a:r>
              <a:rPr lang="en-US" sz="2200" smtClean="0"/>
              <a:t>Integrated wave buoy data into PORTS</a:t>
            </a:r>
          </a:p>
          <a:p>
            <a:pPr lvl="1" eaLnBrk="1" hangingPunct="1"/>
            <a:r>
              <a:rPr lang="en-US" sz="1800" smtClean="0"/>
              <a:t>Partnership with USACE and SCRIPPS</a:t>
            </a:r>
          </a:p>
          <a:p>
            <a:pPr lvl="1" eaLnBrk="1" hangingPunct="1"/>
            <a:r>
              <a:rPr lang="en-US" sz="1800" smtClean="0"/>
              <a:t>LA/Long Beach, San Francisco Bay, Lower Chesapeake Bay and Lower Columbia River</a:t>
            </a:r>
          </a:p>
          <a:p>
            <a:pPr lvl="1" eaLnBrk="1" hangingPunct="1"/>
            <a:endParaRPr lang="en-US" sz="400" smtClean="0"/>
          </a:p>
          <a:p>
            <a:pPr eaLnBrk="1" hangingPunct="1"/>
            <a:r>
              <a:rPr lang="en-US" sz="2200" smtClean="0"/>
              <a:t>Installed two visibility sensors at Mobile Bay PORTS</a:t>
            </a:r>
          </a:p>
          <a:p>
            <a:pPr lvl="1" eaLnBrk="1" hangingPunct="1"/>
            <a:r>
              <a:rPr lang="en-US" sz="1800" smtClean="0"/>
              <a:t>Pinto Island and Middle Bay Port</a:t>
            </a:r>
          </a:p>
          <a:p>
            <a:pPr lvl="1" eaLnBrk="1" hangingPunct="1">
              <a:buFont typeface="Wingdings" pitchFamily="2" charset="2"/>
              <a:buNone/>
            </a:pPr>
            <a:endParaRPr lang="en-US" sz="400" smtClean="0"/>
          </a:p>
          <a:p>
            <a:pPr eaLnBrk="1" hangingPunct="1"/>
            <a:r>
              <a:rPr lang="en-US" sz="2200" smtClean="0"/>
              <a:t>Published Columbia River PORTS Economic Study</a:t>
            </a:r>
          </a:p>
          <a:p>
            <a:pPr lvl="1" eaLnBrk="1" hangingPunct="1"/>
            <a:r>
              <a:rPr lang="en-US" sz="1800" smtClean="0"/>
              <a:t>Estimated </a:t>
            </a:r>
            <a:r>
              <a:rPr lang="en-US" sz="1800" b="1" smtClean="0"/>
              <a:t>$4.9 million in direct annual economic benefits</a:t>
            </a:r>
          </a:p>
        </p:txBody>
      </p:sp>
      <p:sp>
        <p:nvSpPr>
          <p:cNvPr id="4100" name="Content Placeholder 8"/>
          <p:cNvSpPr>
            <a:spLocks noGrp="1"/>
          </p:cNvSpPr>
          <p:nvPr>
            <p:ph sz="half" idx="2"/>
          </p:nvPr>
        </p:nvSpPr>
        <p:spPr>
          <a:xfrm>
            <a:off x="4787900" y="1449388"/>
            <a:ext cx="4356100" cy="1835150"/>
          </a:xfrm>
        </p:spPr>
        <p:txBody>
          <a:bodyPr/>
          <a:lstStyle/>
          <a:p>
            <a:pPr eaLnBrk="1" hangingPunct="1">
              <a:buFont typeface="Wingdings" pitchFamily="2" charset="2"/>
              <a:buNone/>
            </a:pPr>
            <a:r>
              <a:rPr lang="en-US" b="1" smtClean="0"/>
              <a:t>FY2011</a:t>
            </a:r>
            <a:endParaRPr lang="en-US" sz="400" b="1" smtClean="0"/>
          </a:p>
          <a:p>
            <a:pPr lvl="1" eaLnBrk="1" hangingPunct="1"/>
            <a:r>
              <a:rPr lang="en-US" sz="2200" smtClean="0"/>
              <a:t>New London (21st PORTS)</a:t>
            </a:r>
          </a:p>
          <a:p>
            <a:pPr lvl="1" eaLnBrk="1" hangingPunct="1"/>
            <a:r>
              <a:rPr lang="en-US" sz="2200" smtClean="0"/>
              <a:t>Jacksonville ?</a:t>
            </a:r>
          </a:p>
          <a:p>
            <a:pPr lvl="1" eaLnBrk="1" hangingPunct="1"/>
            <a:r>
              <a:rPr lang="en-US" sz="2200" smtClean="0"/>
              <a:t>Humboldt Bay ?</a:t>
            </a:r>
          </a:p>
          <a:p>
            <a:pPr lvl="1" eaLnBrk="1" hangingPunct="1"/>
            <a:endParaRPr lang="en-US" sz="2000" smtClean="0"/>
          </a:p>
          <a:p>
            <a:pPr eaLnBrk="1" hangingPunct="1"/>
            <a:endParaRPr lang="en-US" sz="2000" smtClean="0"/>
          </a:p>
        </p:txBody>
      </p:sp>
      <p:grpSp>
        <p:nvGrpSpPr>
          <p:cNvPr id="4101" name="Group 7"/>
          <p:cNvGrpSpPr>
            <a:grpSpLocks/>
          </p:cNvGrpSpPr>
          <p:nvPr/>
        </p:nvGrpSpPr>
        <p:grpSpPr bwMode="auto">
          <a:xfrm>
            <a:off x="5076825" y="3392488"/>
            <a:ext cx="4068763" cy="2941637"/>
            <a:chOff x="5184815" y="3419760"/>
            <a:chExt cx="4068452" cy="2941084"/>
          </a:xfrm>
        </p:grpSpPr>
        <p:pic>
          <p:nvPicPr>
            <p:cNvPr id="4102" name="Picture 5" descr="clatsop spit.jpg"/>
            <p:cNvPicPr>
              <a:picLocks noChangeAspect="1"/>
            </p:cNvPicPr>
            <p:nvPr/>
          </p:nvPicPr>
          <p:blipFill>
            <a:blip r:embed="rId3" cstate="print"/>
            <a:srcRect/>
            <a:stretch>
              <a:fillRect/>
            </a:stretch>
          </p:blipFill>
          <p:spPr bwMode="auto">
            <a:xfrm>
              <a:off x="5251804" y="3419760"/>
              <a:ext cx="3856192" cy="2674144"/>
            </a:xfrm>
            <a:prstGeom prst="rect">
              <a:avLst/>
            </a:prstGeom>
            <a:noFill/>
            <a:ln w="9525">
              <a:noFill/>
              <a:miter lim="800000"/>
              <a:headEnd/>
              <a:tailEnd/>
            </a:ln>
          </p:spPr>
        </p:pic>
        <p:sp>
          <p:nvSpPr>
            <p:cNvPr id="4103" name="TextBox 6"/>
            <p:cNvSpPr txBox="1">
              <a:spLocks noChangeArrowheads="1"/>
            </p:cNvSpPr>
            <p:nvPr/>
          </p:nvSpPr>
          <p:spPr bwMode="auto">
            <a:xfrm>
              <a:off x="5184815" y="6083845"/>
              <a:ext cx="4068452" cy="276999"/>
            </a:xfrm>
            <a:prstGeom prst="rect">
              <a:avLst/>
            </a:prstGeom>
            <a:noFill/>
            <a:ln w="9525">
              <a:noFill/>
              <a:miter lim="800000"/>
              <a:headEnd/>
              <a:tailEnd/>
            </a:ln>
          </p:spPr>
          <p:txBody>
            <a:bodyPr>
              <a:spAutoFit/>
            </a:bodyPr>
            <a:lstStyle/>
            <a:p>
              <a:r>
                <a:rPr lang="en-US" sz="1200" b="1">
                  <a:solidFill>
                    <a:schemeClr val="bg1"/>
                  </a:solidFill>
                </a:rPr>
                <a:t>Waves at Clatsop Spit, Lower Columbia River PORTS</a:t>
              </a: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503238" y="1089025"/>
            <a:ext cx="8208962" cy="360363"/>
          </a:xfrm>
          <a:prstGeom prst="rect">
            <a:avLst/>
          </a:prstGeom>
          <a:solidFill>
            <a:schemeClr val="tx1"/>
          </a:solidFill>
          <a:ln w="9525" algn="ctr">
            <a:noFill/>
            <a:round/>
            <a:headEnd/>
            <a:tailEnd/>
          </a:ln>
        </p:spPr>
        <p:txBody>
          <a:bodyPr/>
          <a:lstStyle/>
          <a:p>
            <a:endParaRPr lang="en-US"/>
          </a:p>
        </p:txBody>
      </p:sp>
      <p:sp>
        <p:nvSpPr>
          <p:cNvPr id="5123" name="Title 4"/>
          <p:cNvSpPr>
            <a:spLocks noGrp="1"/>
          </p:cNvSpPr>
          <p:nvPr>
            <p:ph type="title"/>
          </p:nvPr>
        </p:nvSpPr>
        <p:spPr>
          <a:xfrm>
            <a:off x="0" y="80963"/>
            <a:ext cx="5148263" cy="935037"/>
          </a:xfrm>
        </p:spPr>
        <p:txBody>
          <a:bodyPr/>
          <a:lstStyle/>
          <a:p>
            <a:pPr eaLnBrk="1" hangingPunct="1"/>
            <a:r>
              <a:rPr lang="en-US" sz="3200" smtClean="0"/>
              <a:t>National Coastal Modeling</a:t>
            </a:r>
          </a:p>
        </p:txBody>
      </p:sp>
      <p:sp>
        <p:nvSpPr>
          <p:cNvPr id="8195" name="Content Placeholder 6"/>
          <p:cNvSpPr>
            <a:spLocks noGrp="1"/>
          </p:cNvSpPr>
          <p:nvPr>
            <p:ph idx="1"/>
          </p:nvPr>
        </p:nvSpPr>
        <p:spPr>
          <a:xfrm>
            <a:off x="144463" y="1052513"/>
            <a:ext cx="4895850" cy="5400675"/>
          </a:xfrm>
        </p:spPr>
        <p:txBody>
          <a:bodyPr/>
          <a:lstStyle/>
          <a:p>
            <a:pPr eaLnBrk="1" hangingPunct="1">
              <a:buFont typeface="Wingdings" pitchFamily="2" charset="2"/>
              <a:buNone/>
              <a:defRPr/>
            </a:pPr>
            <a:r>
              <a:rPr lang="en-US" sz="2200" dirty="0" smtClean="0"/>
              <a:t>Operational </a:t>
            </a:r>
            <a:r>
              <a:rPr lang="en-US" sz="2200" dirty="0" err="1" smtClean="0"/>
              <a:t>Nowcast</a:t>
            </a:r>
            <a:r>
              <a:rPr lang="en-US" sz="2200" dirty="0" smtClean="0"/>
              <a:t> and Forecast Hydrodynamic Model Systems</a:t>
            </a:r>
          </a:p>
          <a:p>
            <a:pPr eaLnBrk="1" hangingPunct="1">
              <a:defRPr/>
            </a:pPr>
            <a:endParaRPr lang="en-US" sz="800" b="1" dirty="0" smtClean="0"/>
          </a:p>
          <a:p>
            <a:pPr eaLnBrk="1" hangingPunct="1">
              <a:buFont typeface="Wingdings" pitchFamily="2" charset="2"/>
              <a:buNone/>
              <a:defRPr/>
            </a:pPr>
            <a:r>
              <a:rPr lang="en-US" sz="2400" b="1" dirty="0" smtClean="0"/>
              <a:t>FY2010 </a:t>
            </a:r>
          </a:p>
          <a:p>
            <a:pPr eaLnBrk="1" hangingPunct="1">
              <a:defRPr/>
            </a:pPr>
            <a:r>
              <a:rPr lang="en-US" sz="2200" b="1" dirty="0" smtClean="0"/>
              <a:t>New and Improved Models</a:t>
            </a:r>
          </a:p>
          <a:p>
            <a:pPr lvl="1" eaLnBrk="1" hangingPunct="1">
              <a:defRPr/>
            </a:pPr>
            <a:r>
              <a:rPr lang="en-US" sz="1800" dirty="0" smtClean="0"/>
              <a:t>Chesapeake Bay (</a:t>
            </a:r>
            <a:r>
              <a:rPr lang="en-US" sz="1800" i="1" dirty="0" smtClean="0"/>
              <a:t>Improved</a:t>
            </a:r>
            <a:r>
              <a:rPr lang="en-US" sz="1800" dirty="0" smtClean="0"/>
              <a:t>)</a:t>
            </a:r>
          </a:p>
          <a:p>
            <a:pPr lvl="1" eaLnBrk="1" hangingPunct="1">
              <a:defRPr/>
            </a:pPr>
            <a:r>
              <a:rPr lang="en-US" sz="1800" dirty="0" smtClean="0"/>
              <a:t>Delaware Bay</a:t>
            </a:r>
          </a:p>
          <a:p>
            <a:pPr lvl="1" eaLnBrk="1" hangingPunct="1">
              <a:buFont typeface="Wingdings" pitchFamily="2" charset="2"/>
              <a:buNone/>
              <a:defRPr/>
            </a:pPr>
            <a:endParaRPr lang="en-US" sz="400" dirty="0" smtClean="0">
              <a:ea typeface="+mn-ea"/>
              <a:cs typeface="+mn-cs"/>
            </a:endParaRPr>
          </a:p>
          <a:p>
            <a:pPr eaLnBrk="1" hangingPunct="1">
              <a:defRPr/>
            </a:pPr>
            <a:endParaRPr lang="en-US" sz="400" b="1" dirty="0" smtClean="0"/>
          </a:p>
          <a:p>
            <a:pPr eaLnBrk="1" hangingPunct="1">
              <a:defRPr/>
            </a:pPr>
            <a:r>
              <a:rPr lang="en-US" sz="2200" b="1" dirty="0" smtClean="0"/>
              <a:t>Texas Harmful Algal Bloom </a:t>
            </a:r>
            <a:r>
              <a:rPr lang="en-US" sz="2200" dirty="0" smtClean="0"/>
              <a:t>operational forecast bulletins</a:t>
            </a:r>
          </a:p>
          <a:p>
            <a:pPr eaLnBrk="1" hangingPunct="1">
              <a:defRPr/>
            </a:pPr>
            <a:endParaRPr lang="en-US" sz="1200" dirty="0" smtClean="0"/>
          </a:p>
          <a:p>
            <a:pPr eaLnBrk="1" hangingPunct="1">
              <a:buFont typeface="Wingdings" pitchFamily="2" charset="2"/>
              <a:buNone/>
              <a:defRPr/>
            </a:pPr>
            <a:r>
              <a:rPr lang="en-US" sz="2400" b="1" dirty="0" smtClean="0"/>
              <a:t>FY2011</a:t>
            </a:r>
          </a:p>
          <a:p>
            <a:pPr eaLnBrk="1" hangingPunct="1">
              <a:defRPr/>
            </a:pPr>
            <a:r>
              <a:rPr lang="en-US" sz="2200" b="1" dirty="0" smtClean="0"/>
              <a:t>New Models</a:t>
            </a:r>
            <a:endParaRPr lang="en-US" sz="2200" dirty="0" smtClean="0"/>
          </a:p>
          <a:p>
            <a:pPr eaLnBrk="1" hangingPunct="1">
              <a:defRPr/>
            </a:pPr>
            <a:endParaRPr lang="en-US" sz="400" b="1" dirty="0" smtClean="0"/>
          </a:p>
          <a:p>
            <a:pPr lvl="1" eaLnBrk="1" hangingPunct="1">
              <a:defRPr/>
            </a:pPr>
            <a:r>
              <a:rPr lang="en-US" sz="1800" dirty="0" smtClean="0"/>
              <a:t>Tampa Bay</a:t>
            </a:r>
          </a:p>
          <a:p>
            <a:pPr lvl="1" eaLnBrk="1" hangingPunct="1">
              <a:defRPr/>
            </a:pPr>
            <a:r>
              <a:rPr lang="en-US" sz="1800" dirty="0" smtClean="0"/>
              <a:t>Northern Gulf of Mexico</a:t>
            </a:r>
          </a:p>
          <a:p>
            <a:pPr lvl="1" eaLnBrk="1" hangingPunct="1">
              <a:defRPr/>
            </a:pPr>
            <a:r>
              <a:rPr lang="en-US" sz="1800" dirty="0" smtClean="0"/>
              <a:t>Columbia River </a:t>
            </a:r>
          </a:p>
        </p:txBody>
      </p:sp>
      <p:pic>
        <p:nvPicPr>
          <p:cNvPr id="5125" name="Picture 5" descr="chesbay_ofs.jpg"/>
          <p:cNvPicPr>
            <a:picLocks noChangeAspect="1"/>
          </p:cNvPicPr>
          <p:nvPr/>
        </p:nvPicPr>
        <p:blipFill>
          <a:blip r:embed="rId3" cstate="print"/>
          <a:srcRect/>
          <a:stretch>
            <a:fillRect/>
          </a:stretch>
        </p:blipFill>
        <p:spPr bwMode="auto">
          <a:xfrm>
            <a:off x="5292725" y="584200"/>
            <a:ext cx="3763963" cy="5581650"/>
          </a:xfrm>
          <a:prstGeom prst="rect">
            <a:avLst/>
          </a:prstGeom>
          <a:noFill/>
          <a:ln w="9525">
            <a:noFill/>
            <a:miter lim="800000"/>
            <a:headEnd/>
            <a:tailEnd/>
          </a:ln>
        </p:spPr>
      </p:pic>
      <p:cxnSp>
        <p:nvCxnSpPr>
          <p:cNvPr id="5126" name="Straight Connector 10"/>
          <p:cNvCxnSpPr>
            <a:cxnSpLocks noChangeShapeType="1"/>
          </p:cNvCxnSpPr>
          <p:nvPr/>
        </p:nvCxnSpPr>
        <p:spPr bwMode="auto">
          <a:xfrm>
            <a:off x="179388" y="908050"/>
            <a:ext cx="4716462" cy="0"/>
          </a:xfrm>
          <a:prstGeom prst="line">
            <a:avLst/>
          </a:prstGeom>
          <a:noFill/>
          <a:ln w="63500" algn="ctr">
            <a:solidFill>
              <a:srgbClr val="476C8B"/>
            </a:solidFill>
            <a:round/>
            <a:headEnd/>
            <a:tailEnd/>
          </a:ln>
        </p:spPr>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9"/>
          <p:cNvSpPr>
            <a:spLocks noGrp="1"/>
          </p:cNvSpPr>
          <p:nvPr>
            <p:ph sz="half" idx="1"/>
          </p:nvPr>
        </p:nvSpPr>
        <p:spPr>
          <a:xfrm>
            <a:off x="323850" y="1808163"/>
            <a:ext cx="5184775" cy="3421062"/>
          </a:xfrm>
        </p:spPr>
        <p:txBody>
          <a:bodyPr/>
          <a:lstStyle/>
          <a:p>
            <a:pPr eaLnBrk="1" hangingPunct="1">
              <a:buFontTx/>
              <a:buNone/>
            </a:pPr>
            <a:r>
              <a:rPr lang="en-US" sz="2400" b="1" smtClean="0"/>
              <a:t>FY2010</a:t>
            </a:r>
          </a:p>
          <a:p>
            <a:pPr eaLnBrk="1" hangingPunct="1"/>
            <a:r>
              <a:rPr lang="en-US" sz="2000" smtClean="0"/>
              <a:t>Long Island Sound, CT/NY (38)</a:t>
            </a:r>
          </a:p>
          <a:p>
            <a:pPr eaLnBrk="1" hangingPunct="1"/>
            <a:r>
              <a:rPr lang="en-US" sz="2000" smtClean="0"/>
              <a:t>Dutch Harbor, AK (Unimak, Akutan) (24)</a:t>
            </a:r>
          </a:p>
          <a:p>
            <a:pPr eaLnBrk="1" hangingPunct="1"/>
            <a:r>
              <a:rPr lang="en-US" sz="2000" smtClean="0"/>
              <a:t>Glacier Bay and Cross Sound, AK (10)</a:t>
            </a:r>
          </a:p>
          <a:p>
            <a:pPr eaLnBrk="1" hangingPunct="1"/>
            <a:endParaRPr lang="en-US" sz="1200" smtClean="0"/>
          </a:p>
          <a:p>
            <a:pPr eaLnBrk="1" hangingPunct="1">
              <a:buFontTx/>
              <a:buNone/>
            </a:pPr>
            <a:r>
              <a:rPr lang="en-US" sz="2400" b="1" smtClean="0"/>
              <a:t>FY2011</a:t>
            </a:r>
          </a:p>
          <a:p>
            <a:pPr eaLnBrk="1" hangingPunct="1"/>
            <a:r>
              <a:rPr lang="en-US" sz="2000" smtClean="0"/>
              <a:t>Hawaii (30)</a:t>
            </a:r>
          </a:p>
          <a:p>
            <a:pPr eaLnBrk="1" hangingPunct="1"/>
            <a:r>
              <a:rPr lang="en-US" sz="2000" smtClean="0"/>
              <a:t>Boston (35)</a:t>
            </a:r>
          </a:p>
          <a:p>
            <a:pPr eaLnBrk="1" hangingPunct="1"/>
            <a:r>
              <a:rPr lang="en-US" sz="2000" smtClean="0"/>
              <a:t>Mobile Bay (6)</a:t>
            </a:r>
          </a:p>
        </p:txBody>
      </p:sp>
      <p:sp>
        <p:nvSpPr>
          <p:cNvPr id="6147" name="Title 14"/>
          <p:cNvSpPr>
            <a:spLocks noGrp="1"/>
          </p:cNvSpPr>
          <p:nvPr>
            <p:ph type="title"/>
          </p:nvPr>
        </p:nvSpPr>
        <p:spPr/>
        <p:txBody>
          <a:bodyPr/>
          <a:lstStyle/>
          <a:p>
            <a:pPr eaLnBrk="1" hangingPunct="1"/>
            <a:r>
              <a:rPr lang="en-US" sz="3200" smtClean="0">
                <a:solidFill>
                  <a:srgbClr val="000000"/>
                </a:solidFill>
              </a:rPr>
              <a:t>Updating Tidal Current Predictions</a:t>
            </a:r>
            <a:endParaRPr lang="en-US" sz="3200" smtClean="0"/>
          </a:p>
        </p:txBody>
      </p:sp>
      <p:pic>
        <p:nvPicPr>
          <p:cNvPr id="6" name="Picture 5" descr="CItowing 861.jpg"/>
          <p:cNvPicPr>
            <a:picLocks noChangeAspect="1"/>
          </p:cNvPicPr>
          <p:nvPr/>
        </p:nvPicPr>
        <p:blipFill>
          <a:blip r:embed="rId3" cstate="print"/>
          <a:stretch>
            <a:fillRect/>
          </a:stretch>
        </p:blipFill>
        <p:spPr>
          <a:xfrm>
            <a:off x="5940425" y="1376363"/>
            <a:ext cx="3024188" cy="2268537"/>
          </a:xfrm>
          <a:prstGeom prst="rect">
            <a:avLst/>
          </a:prstGeom>
          <a:effectLst>
            <a:outerShdw blurRad="50800" dist="38100" dir="2700000" algn="tl" rotWithShape="0">
              <a:prstClr val="black">
                <a:alpha val="40000"/>
              </a:prstClr>
            </a:outerShdw>
          </a:effectLst>
        </p:spPr>
      </p:pic>
      <p:grpSp>
        <p:nvGrpSpPr>
          <p:cNvPr id="6149" name="Group 8"/>
          <p:cNvGrpSpPr>
            <a:grpSpLocks/>
          </p:cNvGrpSpPr>
          <p:nvPr/>
        </p:nvGrpSpPr>
        <p:grpSpPr bwMode="auto">
          <a:xfrm>
            <a:off x="3600450" y="3590925"/>
            <a:ext cx="4211638" cy="2903538"/>
            <a:chOff x="3347864" y="3590665"/>
            <a:chExt cx="4212468" cy="2903819"/>
          </a:xfrm>
        </p:grpSpPr>
        <p:pic>
          <p:nvPicPr>
            <p:cNvPr id="7" name="Picture 6" descr="currenttables.jpg"/>
            <p:cNvPicPr>
              <a:picLocks noChangeAspect="1"/>
            </p:cNvPicPr>
            <p:nvPr/>
          </p:nvPicPr>
          <p:blipFill>
            <a:blip r:embed="rId4" cstate="print"/>
            <a:stretch>
              <a:fillRect/>
            </a:stretch>
          </p:blipFill>
          <p:spPr>
            <a:xfrm>
              <a:off x="3347864" y="3590665"/>
              <a:ext cx="2161014" cy="2683135"/>
            </a:xfrm>
            <a:prstGeom prst="rect">
              <a:avLst/>
            </a:prstGeom>
            <a:effectLst>
              <a:outerShdw blurRad="50800" dist="38100" dir="2700000" algn="tl" rotWithShape="0">
                <a:prstClr val="black">
                  <a:alpha val="40000"/>
                </a:prstClr>
              </a:outerShdw>
            </a:effectLst>
          </p:spPr>
        </p:pic>
        <p:pic>
          <p:nvPicPr>
            <p:cNvPr id="8" name="Picture 7" descr="atlantic_currents.jpg"/>
            <p:cNvPicPr>
              <a:picLocks noChangeAspect="1"/>
            </p:cNvPicPr>
            <p:nvPr/>
          </p:nvPicPr>
          <p:blipFill>
            <a:blip r:embed="rId5" cstate="print"/>
            <a:stretch>
              <a:fillRect/>
            </a:stretch>
          </p:blipFill>
          <p:spPr>
            <a:xfrm>
              <a:off x="5472358" y="3789122"/>
              <a:ext cx="2087974" cy="2705362"/>
            </a:xfrm>
            <a:prstGeom prst="rect">
              <a:avLst/>
            </a:prstGeom>
            <a:effectLst>
              <a:outerShdw blurRad="50800" dist="38100" dir="2700000" algn="tl" rotWithShape="0">
                <a:prstClr val="black">
                  <a:alpha val="40000"/>
                </a:prstClr>
              </a:outerShdw>
            </a:effectLst>
          </p:spPr>
        </p:pic>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ChangeArrowheads="1"/>
          </p:cNvSpPr>
          <p:nvPr/>
        </p:nvSpPr>
        <p:spPr bwMode="auto">
          <a:xfrm>
            <a:off x="647700" y="1052513"/>
            <a:ext cx="8137525" cy="323850"/>
          </a:xfrm>
          <a:prstGeom prst="rect">
            <a:avLst/>
          </a:prstGeom>
          <a:solidFill>
            <a:schemeClr val="tx1"/>
          </a:solidFill>
          <a:ln w="9525" algn="ctr">
            <a:noFill/>
            <a:round/>
            <a:headEnd/>
            <a:tailEnd/>
          </a:ln>
        </p:spPr>
        <p:txBody>
          <a:bodyPr/>
          <a:lstStyle/>
          <a:p>
            <a:endParaRPr lang="en-US"/>
          </a:p>
        </p:txBody>
      </p:sp>
      <p:sp>
        <p:nvSpPr>
          <p:cNvPr id="7171" name="Title 1"/>
          <p:cNvSpPr>
            <a:spLocks noGrp="1"/>
          </p:cNvSpPr>
          <p:nvPr>
            <p:ph type="title"/>
          </p:nvPr>
        </p:nvSpPr>
        <p:spPr>
          <a:xfrm>
            <a:off x="0" y="152400"/>
            <a:ext cx="9144000" cy="719138"/>
          </a:xfrm>
        </p:spPr>
        <p:txBody>
          <a:bodyPr/>
          <a:lstStyle/>
          <a:p>
            <a:pPr eaLnBrk="1" hangingPunct="1">
              <a:lnSpc>
                <a:spcPct val="100000"/>
              </a:lnSpc>
            </a:pPr>
            <a:r>
              <a:rPr lang="en-US" sz="3600" smtClean="0"/>
              <a:t>Improved </a:t>
            </a:r>
            <a:r>
              <a:rPr lang="en-US" sz="3200" smtClean="0"/>
              <a:t>Data</a:t>
            </a:r>
            <a:r>
              <a:rPr lang="en-US" sz="3600" smtClean="0"/>
              <a:t> and Products</a:t>
            </a:r>
            <a:endParaRPr lang="en-US" sz="2000" smtClean="0"/>
          </a:p>
        </p:txBody>
      </p:sp>
      <p:sp>
        <p:nvSpPr>
          <p:cNvPr id="12291" name="Content Placeholder 2"/>
          <p:cNvSpPr>
            <a:spLocks noGrp="1"/>
          </p:cNvSpPr>
          <p:nvPr>
            <p:ph idx="1"/>
          </p:nvPr>
        </p:nvSpPr>
        <p:spPr>
          <a:xfrm>
            <a:off x="107950" y="981075"/>
            <a:ext cx="4572000" cy="5327650"/>
          </a:xfrm>
        </p:spPr>
        <p:txBody>
          <a:bodyPr/>
          <a:lstStyle/>
          <a:p>
            <a:pPr eaLnBrk="1" hangingPunct="1">
              <a:buFont typeface="Wingdings" pitchFamily="2" charset="2"/>
              <a:buNone/>
              <a:defRPr/>
            </a:pPr>
            <a:r>
              <a:rPr lang="en-US" b="1" dirty="0" smtClean="0"/>
              <a:t>FY2010</a:t>
            </a:r>
          </a:p>
          <a:p>
            <a:pPr>
              <a:defRPr/>
            </a:pPr>
            <a:r>
              <a:rPr lang="en-US" sz="2200" dirty="0" smtClean="0"/>
              <a:t>NOAA Tide Predictions</a:t>
            </a:r>
          </a:p>
          <a:p>
            <a:pPr lvl="1">
              <a:defRPr/>
            </a:pPr>
            <a:r>
              <a:rPr lang="en-US" sz="1800" dirty="0" smtClean="0">
                <a:ea typeface="+mn-ea"/>
                <a:cs typeface="+mn-cs"/>
              </a:rPr>
              <a:t>3,000 locations easily accessible via the Web</a:t>
            </a:r>
          </a:p>
          <a:p>
            <a:pPr lvl="1">
              <a:defRPr/>
            </a:pPr>
            <a:endParaRPr lang="en-US" sz="1200" dirty="0" smtClean="0">
              <a:ea typeface="+mn-ea"/>
              <a:cs typeface="+mn-cs"/>
            </a:endParaRPr>
          </a:p>
          <a:p>
            <a:pPr>
              <a:defRPr/>
            </a:pPr>
            <a:r>
              <a:rPr lang="en-US" sz="2200" dirty="0" smtClean="0"/>
              <a:t>Real-Time Active Current Station Data</a:t>
            </a:r>
          </a:p>
          <a:p>
            <a:pPr>
              <a:defRPr/>
            </a:pPr>
            <a:endParaRPr lang="en-US" sz="1200" dirty="0" smtClean="0"/>
          </a:p>
          <a:p>
            <a:pPr>
              <a:defRPr/>
            </a:pPr>
            <a:r>
              <a:rPr lang="en-US" sz="2200" dirty="0" smtClean="0"/>
              <a:t>Technical reports</a:t>
            </a:r>
          </a:p>
          <a:p>
            <a:pPr lvl="1">
              <a:defRPr/>
            </a:pPr>
            <a:r>
              <a:rPr lang="en-US" sz="1800" dirty="0" smtClean="0">
                <a:ea typeface="+mn-ea"/>
                <a:cs typeface="+mn-cs"/>
              </a:rPr>
              <a:t>“Technical Considerations for Use of Geospatial Data in Sea Level Change Mapping and Assessment”</a:t>
            </a:r>
          </a:p>
          <a:p>
            <a:pPr lvl="1">
              <a:defRPr/>
            </a:pPr>
            <a:r>
              <a:rPr lang="en-US" sz="1800" dirty="0" smtClean="0">
                <a:ea typeface="+mn-ea"/>
                <a:cs typeface="+mn-cs"/>
              </a:rPr>
              <a:t>“Sea Level Variations of the United States: 1854-2006”</a:t>
            </a:r>
          </a:p>
          <a:p>
            <a:pPr lvl="1">
              <a:defRPr/>
            </a:pPr>
            <a:r>
              <a:rPr lang="en-US" sz="1800" dirty="0" smtClean="0">
                <a:ea typeface="+mn-ea"/>
                <a:cs typeface="+mn-cs"/>
              </a:rPr>
              <a:t>“Effects of the November 2009 Nor’easter on Water Levels”</a:t>
            </a:r>
          </a:p>
          <a:p>
            <a:pPr>
              <a:defRPr/>
            </a:pPr>
            <a:endParaRPr lang="en-US" dirty="0" smtClean="0"/>
          </a:p>
          <a:p>
            <a:pPr eaLnBrk="1" hangingPunct="1">
              <a:defRPr/>
            </a:pPr>
            <a:endParaRPr lang="en-US" dirty="0" smtClean="0"/>
          </a:p>
        </p:txBody>
      </p:sp>
      <p:pic>
        <p:nvPicPr>
          <p:cNvPr id="8" name="Picture 7" descr="tidepredictions_image.jpg"/>
          <p:cNvPicPr>
            <a:picLocks noChangeAspect="1"/>
          </p:cNvPicPr>
          <p:nvPr/>
        </p:nvPicPr>
        <p:blipFill>
          <a:blip r:embed="rId3" cstate="print"/>
          <a:stretch>
            <a:fillRect/>
          </a:stretch>
        </p:blipFill>
        <p:spPr>
          <a:xfrm>
            <a:off x="4392613" y="876300"/>
            <a:ext cx="4572000" cy="3186113"/>
          </a:xfrm>
          <a:prstGeom prst="rect">
            <a:avLst/>
          </a:prstGeom>
          <a:effectLst>
            <a:outerShdw blurRad="50800" dist="38100" dir="2700000" algn="tl" rotWithShape="0">
              <a:prstClr val="black">
                <a:alpha val="40000"/>
              </a:prstClr>
            </a:outerShdw>
          </a:effectLst>
        </p:spPr>
      </p:pic>
      <p:sp>
        <p:nvSpPr>
          <p:cNvPr id="7174" name="TextBox 10"/>
          <p:cNvSpPr txBox="1">
            <a:spLocks noChangeArrowheads="1"/>
          </p:cNvSpPr>
          <p:nvPr/>
        </p:nvSpPr>
        <p:spPr bwMode="auto">
          <a:xfrm>
            <a:off x="6840538" y="3805238"/>
            <a:ext cx="2160587" cy="307975"/>
          </a:xfrm>
          <a:prstGeom prst="rect">
            <a:avLst/>
          </a:prstGeom>
          <a:noFill/>
          <a:ln w="9525">
            <a:noFill/>
            <a:miter lim="800000"/>
            <a:headEnd/>
            <a:tailEnd/>
          </a:ln>
        </p:spPr>
        <p:txBody>
          <a:bodyPr>
            <a:spAutoFit/>
          </a:bodyPr>
          <a:lstStyle/>
          <a:p>
            <a:r>
              <a:rPr lang="en-US" sz="1400" b="1">
                <a:solidFill>
                  <a:schemeClr val="bg1"/>
                </a:solidFill>
              </a:rPr>
              <a:t>NOAA Tide Predictions</a:t>
            </a:r>
          </a:p>
        </p:txBody>
      </p:sp>
      <p:pic>
        <p:nvPicPr>
          <p:cNvPr id="10" name="Picture 9" descr="sealevelpub.jpg"/>
          <p:cNvPicPr>
            <a:picLocks noChangeAspect="1"/>
          </p:cNvPicPr>
          <p:nvPr/>
        </p:nvPicPr>
        <p:blipFill>
          <a:blip r:embed="rId4" cstate="print"/>
          <a:stretch>
            <a:fillRect/>
          </a:stretch>
        </p:blipFill>
        <p:spPr>
          <a:xfrm>
            <a:off x="5759450" y="4116388"/>
            <a:ext cx="1957388" cy="2444750"/>
          </a:xfrm>
          <a:prstGeom prst="rect">
            <a:avLst/>
          </a:prstGeom>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142875" y="1916113"/>
            <a:ext cx="5041900" cy="4681537"/>
          </a:xfrm>
        </p:spPr>
        <p:txBody>
          <a:bodyPr/>
          <a:lstStyle/>
          <a:p>
            <a:pPr eaLnBrk="1" hangingPunct="1">
              <a:buFont typeface="Wingdings" pitchFamily="2" charset="2"/>
              <a:buNone/>
            </a:pPr>
            <a:r>
              <a:rPr lang="en-US" b="1" smtClean="0"/>
              <a:t>FY2010</a:t>
            </a:r>
          </a:p>
          <a:p>
            <a:pPr eaLnBrk="1" hangingPunct="1"/>
            <a:r>
              <a:rPr lang="en-US" sz="2400" smtClean="0"/>
              <a:t>6 stations strengthened</a:t>
            </a:r>
          </a:p>
          <a:p>
            <a:pPr eaLnBrk="1" hangingPunct="1"/>
            <a:r>
              <a:rPr lang="en-US" sz="2400" smtClean="0"/>
              <a:t>A total of </a:t>
            </a:r>
            <a:r>
              <a:rPr lang="en-US" sz="2400" b="1" smtClean="0"/>
              <a:t>181</a:t>
            </a:r>
            <a:r>
              <a:rPr lang="en-US" sz="2400" smtClean="0"/>
              <a:t> of </a:t>
            </a:r>
            <a:r>
              <a:rPr lang="en-US" sz="2400" b="1" smtClean="0"/>
              <a:t>207</a:t>
            </a:r>
            <a:r>
              <a:rPr lang="en-US" sz="2400" smtClean="0"/>
              <a:t> water level stations have meteorological sensors</a:t>
            </a:r>
          </a:p>
          <a:p>
            <a:pPr eaLnBrk="1" hangingPunct="1"/>
            <a:endParaRPr lang="en-US" sz="1000" smtClean="0"/>
          </a:p>
          <a:p>
            <a:pPr eaLnBrk="1" hangingPunct="1">
              <a:buFont typeface="Wingdings" pitchFamily="2" charset="2"/>
              <a:buNone/>
            </a:pPr>
            <a:r>
              <a:rPr lang="en-US" b="1" smtClean="0"/>
              <a:t>FY2011</a:t>
            </a:r>
          </a:p>
          <a:p>
            <a:pPr eaLnBrk="1" hangingPunct="1"/>
            <a:r>
              <a:rPr lang="en-US" sz="2400" smtClean="0"/>
              <a:t>2 Sentinels planned</a:t>
            </a:r>
          </a:p>
          <a:p>
            <a:pPr eaLnBrk="1" hangingPunct="1"/>
            <a:r>
              <a:rPr lang="en-US" sz="2400" smtClean="0"/>
              <a:t>7 stations will be strengthened</a:t>
            </a:r>
          </a:p>
          <a:p>
            <a:pPr eaLnBrk="1" hangingPunct="1"/>
            <a:r>
              <a:rPr lang="en-US" sz="2400" smtClean="0"/>
              <a:t>Real-Time Storm Surge Observing Network in Mobile Bay</a:t>
            </a:r>
          </a:p>
          <a:p>
            <a:pPr eaLnBrk="1" hangingPunct="1"/>
            <a:endParaRPr lang="en-US" sz="2400" smtClean="0"/>
          </a:p>
          <a:p>
            <a:pPr eaLnBrk="1" hangingPunct="1"/>
            <a:endParaRPr lang="en-US" smtClean="0"/>
          </a:p>
        </p:txBody>
      </p:sp>
      <p:sp>
        <p:nvSpPr>
          <p:cNvPr id="4" name="Title 1"/>
          <p:cNvSpPr txBox="1">
            <a:spLocks/>
          </p:cNvSpPr>
          <p:nvPr/>
        </p:nvSpPr>
        <p:spPr bwMode="auto">
          <a:xfrm>
            <a:off x="0" y="1304925"/>
            <a:ext cx="3429000" cy="685800"/>
          </a:xfrm>
          <a:prstGeom prst="rect">
            <a:avLst/>
          </a:prstGeom>
          <a:noFill/>
          <a:ln w="9525">
            <a:noFill/>
            <a:miter lim="800000"/>
            <a:headEnd/>
            <a:tailEnd/>
          </a:ln>
        </p:spPr>
        <p:txBody>
          <a:bodyPr lIns="92075" tIns="46037" rIns="92075" bIns="46037" anchor="ctr"/>
          <a:lstStyle/>
          <a:p>
            <a:pPr algn="ctr" eaLnBrk="1" hangingPunct="1">
              <a:lnSpc>
                <a:spcPct val="70000"/>
              </a:lnSpc>
              <a:defRPr/>
            </a:pPr>
            <a:r>
              <a:rPr lang="en-US" sz="2800" b="1" i="1" kern="0" dirty="0">
                <a:solidFill>
                  <a:schemeClr val="bg1"/>
                </a:solidFill>
                <a:latin typeface="+mn-lt"/>
                <a:ea typeface="+mj-ea"/>
                <a:cs typeface="+mj-cs"/>
              </a:rPr>
              <a:t>Station Upgrades</a:t>
            </a:r>
          </a:p>
        </p:txBody>
      </p:sp>
      <p:grpSp>
        <p:nvGrpSpPr>
          <p:cNvPr id="8196" name="Group 14"/>
          <p:cNvGrpSpPr>
            <a:grpSpLocks/>
          </p:cNvGrpSpPr>
          <p:nvPr/>
        </p:nvGrpSpPr>
        <p:grpSpPr bwMode="auto">
          <a:xfrm>
            <a:off x="7050088" y="2384425"/>
            <a:ext cx="1951037" cy="2827338"/>
            <a:chOff x="2402219" y="3980017"/>
            <a:chExt cx="1631704" cy="2480913"/>
          </a:xfrm>
        </p:grpSpPr>
        <p:pic>
          <p:nvPicPr>
            <p:cNvPr id="7" name="Picture 6" descr="8727520_CedarKeyStation.jpg"/>
            <p:cNvPicPr>
              <a:picLocks noChangeAspect="1"/>
            </p:cNvPicPr>
            <p:nvPr/>
          </p:nvPicPr>
          <p:blipFill>
            <a:blip r:embed="rId3" cstate="print"/>
            <a:stretch>
              <a:fillRect/>
            </a:stretch>
          </p:blipFill>
          <p:spPr>
            <a:xfrm>
              <a:off x="2493828" y="3980017"/>
              <a:ext cx="1540095" cy="2053265"/>
            </a:xfrm>
            <a:prstGeom prst="rect">
              <a:avLst/>
            </a:prstGeom>
            <a:effectLst>
              <a:outerShdw blurRad="50800" dist="38100" dir="2700000" algn="tl" rotWithShape="0">
                <a:prstClr val="black">
                  <a:alpha val="40000"/>
                </a:prstClr>
              </a:outerShdw>
            </a:effectLst>
          </p:spPr>
        </p:pic>
        <p:sp>
          <p:nvSpPr>
            <p:cNvPr id="8205" name="TextBox 13"/>
            <p:cNvSpPr txBox="1">
              <a:spLocks noChangeArrowheads="1"/>
            </p:cNvSpPr>
            <p:nvPr/>
          </p:nvSpPr>
          <p:spPr bwMode="auto">
            <a:xfrm>
              <a:off x="2402219" y="6001841"/>
              <a:ext cx="1631704" cy="459089"/>
            </a:xfrm>
            <a:prstGeom prst="rect">
              <a:avLst/>
            </a:prstGeom>
            <a:noFill/>
            <a:ln w="9525">
              <a:noFill/>
              <a:miter lim="800000"/>
              <a:headEnd/>
              <a:tailEnd/>
            </a:ln>
          </p:spPr>
          <p:txBody>
            <a:bodyPr>
              <a:spAutoFit/>
            </a:bodyPr>
            <a:lstStyle/>
            <a:p>
              <a:pPr algn="r"/>
              <a:r>
                <a:rPr lang="en-US" sz="1400" b="1">
                  <a:solidFill>
                    <a:schemeClr val="bg1"/>
                  </a:solidFill>
                  <a:cs typeface="Arial" charset="0"/>
                </a:rPr>
                <a:t>Upgraded Station at Cedar Key, FL</a:t>
              </a:r>
            </a:p>
          </p:txBody>
        </p:sp>
      </p:grpSp>
      <p:sp>
        <p:nvSpPr>
          <p:cNvPr id="8197" name="Title 5"/>
          <p:cNvSpPr>
            <a:spLocks noGrp="1"/>
          </p:cNvSpPr>
          <p:nvPr>
            <p:ph type="title"/>
          </p:nvPr>
        </p:nvSpPr>
        <p:spPr>
          <a:xfrm>
            <a:off x="660400" y="225425"/>
            <a:ext cx="7823200" cy="1143000"/>
          </a:xfrm>
        </p:spPr>
        <p:txBody>
          <a:bodyPr/>
          <a:lstStyle/>
          <a:p>
            <a:pPr eaLnBrk="1" hangingPunct="1"/>
            <a:r>
              <a:rPr lang="en-US" sz="3600" smtClean="0"/>
              <a:t>Preparing for Extreme Events</a:t>
            </a:r>
          </a:p>
        </p:txBody>
      </p:sp>
      <p:grpSp>
        <p:nvGrpSpPr>
          <p:cNvPr id="8198" name="Group 10"/>
          <p:cNvGrpSpPr>
            <a:grpSpLocks/>
          </p:cNvGrpSpPr>
          <p:nvPr/>
        </p:nvGrpSpPr>
        <p:grpSpPr bwMode="auto">
          <a:xfrm>
            <a:off x="5233988" y="4356100"/>
            <a:ext cx="3225800" cy="2152650"/>
            <a:chOff x="6170696" y="4283757"/>
            <a:chExt cx="3226485" cy="2153576"/>
          </a:xfrm>
        </p:grpSpPr>
        <p:sp>
          <p:nvSpPr>
            <p:cNvPr id="8202" name="TextBox 9"/>
            <p:cNvSpPr txBox="1">
              <a:spLocks noChangeArrowheads="1"/>
            </p:cNvSpPr>
            <p:nvPr/>
          </p:nvSpPr>
          <p:spPr bwMode="auto">
            <a:xfrm>
              <a:off x="7849009" y="6129556"/>
              <a:ext cx="1548172" cy="307777"/>
            </a:xfrm>
            <a:prstGeom prst="rect">
              <a:avLst/>
            </a:prstGeom>
            <a:noFill/>
            <a:ln w="9525">
              <a:noFill/>
              <a:miter lim="800000"/>
              <a:headEnd/>
              <a:tailEnd/>
            </a:ln>
          </p:spPr>
          <p:txBody>
            <a:bodyPr>
              <a:spAutoFit/>
            </a:bodyPr>
            <a:lstStyle/>
            <a:p>
              <a:r>
                <a:rPr lang="en-US" sz="1400" b="1">
                  <a:solidFill>
                    <a:schemeClr val="bg1"/>
                  </a:solidFill>
                </a:rPr>
                <a:t>Sentinel Station </a:t>
              </a:r>
            </a:p>
          </p:txBody>
        </p:sp>
        <p:pic>
          <p:nvPicPr>
            <p:cNvPr id="9" name="Picture 8" descr="CO-OPS_Sentinel.JPG"/>
            <p:cNvPicPr>
              <a:picLocks noChangeAspect="1"/>
            </p:cNvPicPr>
            <p:nvPr/>
          </p:nvPicPr>
          <p:blipFill>
            <a:blip r:embed="rId4" cstate="print"/>
            <a:stretch>
              <a:fillRect/>
            </a:stretch>
          </p:blipFill>
          <p:spPr>
            <a:xfrm>
              <a:off x="6170696" y="4283757"/>
              <a:ext cx="1678343" cy="2132930"/>
            </a:xfrm>
            <a:prstGeom prst="rect">
              <a:avLst/>
            </a:prstGeom>
            <a:effectLst>
              <a:outerShdw blurRad="50800" dist="38100" dir="2700000" algn="tl" rotWithShape="0">
                <a:prstClr val="black">
                  <a:alpha val="40000"/>
                </a:prstClr>
              </a:outerShdw>
            </a:effectLst>
          </p:spPr>
        </p:pic>
      </p:grpSp>
      <p:grpSp>
        <p:nvGrpSpPr>
          <p:cNvPr id="8199" name="Group 13"/>
          <p:cNvGrpSpPr>
            <a:grpSpLocks/>
          </p:cNvGrpSpPr>
          <p:nvPr/>
        </p:nvGrpSpPr>
        <p:grpSpPr bwMode="auto">
          <a:xfrm>
            <a:off x="5292725" y="1412875"/>
            <a:ext cx="1908175" cy="2879725"/>
            <a:chOff x="5652120" y="1340768"/>
            <a:chExt cx="1908212" cy="2880320"/>
          </a:xfrm>
        </p:grpSpPr>
        <p:pic>
          <p:nvPicPr>
            <p:cNvPr id="10" name="Picture 9" descr="APALACHICOLA INSTALL-2 036.jpg"/>
            <p:cNvPicPr>
              <a:picLocks noChangeAspect="1"/>
            </p:cNvPicPr>
            <p:nvPr/>
          </p:nvPicPr>
          <p:blipFill>
            <a:blip r:embed="rId5" cstate="print"/>
            <a:stretch>
              <a:fillRect/>
            </a:stretch>
          </p:blipFill>
          <p:spPr>
            <a:xfrm>
              <a:off x="5731497" y="1340768"/>
              <a:ext cx="1757397" cy="2376979"/>
            </a:xfrm>
            <a:prstGeom prst="rect">
              <a:avLst/>
            </a:prstGeom>
            <a:effectLst>
              <a:outerShdw blurRad="50800" dist="38100" dir="2700000" algn="tl" rotWithShape="0">
                <a:prstClr val="black">
                  <a:alpha val="40000"/>
                </a:prstClr>
              </a:outerShdw>
            </a:effectLst>
          </p:spPr>
        </p:pic>
        <p:sp>
          <p:nvSpPr>
            <p:cNvPr id="8201" name="TextBox 13"/>
            <p:cNvSpPr txBox="1">
              <a:spLocks noChangeArrowheads="1"/>
            </p:cNvSpPr>
            <p:nvPr/>
          </p:nvSpPr>
          <p:spPr bwMode="auto">
            <a:xfrm>
              <a:off x="5652120" y="3697868"/>
              <a:ext cx="1908212" cy="523220"/>
            </a:xfrm>
            <a:prstGeom prst="rect">
              <a:avLst/>
            </a:prstGeom>
            <a:noFill/>
            <a:ln w="9525">
              <a:noFill/>
              <a:miter lim="800000"/>
              <a:headEnd/>
              <a:tailEnd/>
            </a:ln>
          </p:spPr>
          <p:txBody>
            <a:bodyPr>
              <a:spAutoFit/>
            </a:bodyPr>
            <a:lstStyle/>
            <a:p>
              <a:r>
                <a:rPr lang="en-US" sz="1400" b="1">
                  <a:solidFill>
                    <a:schemeClr val="bg1"/>
                  </a:solidFill>
                </a:rPr>
                <a:t>Upgraded Station at Apalachicola, FL</a:t>
              </a:r>
              <a:endParaRPr lang="en-US" sz="1400" b="1">
                <a:solidFill>
                  <a:schemeClr val="bg1"/>
                </a:solidFill>
                <a:cs typeface="Arial"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9"/>
          <p:cNvSpPr>
            <a:spLocks noGrp="1"/>
          </p:cNvSpPr>
          <p:nvPr>
            <p:ph type="title"/>
          </p:nvPr>
        </p:nvSpPr>
        <p:spPr/>
        <p:txBody>
          <a:bodyPr/>
          <a:lstStyle/>
          <a:p>
            <a:pPr eaLnBrk="1" hangingPunct="1"/>
            <a:r>
              <a:rPr lang="en-US" sz="3200" smtClean="0"/>
              <a:t>Deepwater Horizon Oil Spill Response</a:t>
            </a:r>
          </a:p>
        </p:txBody>
      </p:sp>
      <p:sp>
        <p:nvSpPr>
          <p:cNvPr id="9219" name="Content Placeholder 6"/>
          <p:cNvSpPr>
            <a:spLocks noGrp="1"/>
          </p:cNvSpPr>
          <p:nvPr>
            <p:ph idx="1"/>
          </p:nvPr>
        </p:nvSpPr>
        <p:spPr>
          <a:xfrm>
            <a:off x="107950" y="1736725"/>
            <a:ext cx="5184775" cy="4176713"/>
          </a:xfrm>
        </p:spPr>
        <p:txBody>
          <a:bodyPr/>
          <a:lstStyle/>
          <a:p>
            <a:pPr eaLnBrk="1" hangingPunct="1"/>
            <a:r>
              <a:rPr lang="en-US" sz="2400" smtClean="0"/>
              <a:t>Specialized </a:t>
            </a:r>
            <a:r>
              <a:rPr lang="en-US" sz="2400" i="1" smtClean="0"/>
              <a:t>MyPORTS </a:t>
            </a:r>
            <a:r>
              <a:rPr lang="en-US" sz="2400" smtClean="0"/>
              <a:t>application</a:t>
            </a:r>
          </a:p>
          <a:p>
            <a:pPr eaLnBrk="1" hangingPunct="1"/>
            <a:endParaRPr lang="en-US" sz="800" smtClean="0"/>
          </a:p>
          <a:p>
            <a:pPr eaLnBrk="1" hangingPunct="1"/>
            <a:r>
              <a:rPr lang="en-US" sz="2400" smtClean="0"/>
              <a:t>Oil Spill QuickLook</a:t>
            </a:r>
          </a:p>
          <a:p>
            <a:pPr eaLnBrk="1" hangingPunct="1"/>
            <a:endParaRPr lang="en-US" sz="800" smtClean="0"/>
          </a:p>
          <a:p>
            <a:pPr eaLnBrk="1" hangingPunct="1"/>
            <a:r>
              <a:rPr lang="en-US" sz="2400" smtClean="0"/>
              <a:t>Accelerated development of a northern Gulf of Mexico hydrodynamic model</a:t>
            </a:r>
          </a:p>
          <a:p>
            <a:pPr eaLnBrk="1" hangingPunct="1"/>
            <a:endParaRPr lang="en-US" sz="800" smtClean="0"/>
          </a:p>
          <a:p>
            <a:pPr eaLnBrk="1" hangingPunct="1"/>
            <a:r>
              <a:rPr lang="en-US" sz="2400" smtClean="0"/>
              <a:t>3 CO-OPS volunteers assisted research vessels in the Gulf</a:t>
            </a:r>
          </a:p>
          <a:p>
            <a:pPr eaLnBrk="1" hangingPunct="1"/>
            <a:endParaRPr lang="en-US" sz="2400" smtClean="0"/>
          </a:p>
        </p:txBody>
      </p:sp>
      <p:pic>
        <p:nvPicPr>
          <p:cNvPr id="8" name="Picture 7" descr="oilspill.jpg"/>
          <p:cNvPicPr>
            <a:picLocks noChangeAspect="1"/>
          </p:cNvPicPr>
          <p:nvPr/>
        </p:nvPicPr>
        <p:blipFill>
          <a:blip r:embed="rId3" cstate="print"/>
          <a:stretch>
            <a:fillRect/>
          </a:stretch>
        </p:blipFill>
        <p:spPr>
          <a:xfrm>
            <a:off x="5076825" y="2241550"/>
            <a:ext cx="4029075" cy="3119438"/>
          </a:xfrm>
          <a:prstGeom prst="rect">
            <a:avLst/>
          </a:prstGeom>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3600" smtClean="0"/>
              <a:t>Mapping and Charting Support</a:t>
            </a:r>
          </a:p>
        </p:txBody>
      </p:sp>
      <p:sp>
        <p:nvSpPr>
          <p:cNvPr id="10243" name="Text Placeholder 2"/>
          <p:cNvSpPr>
            <a:spLocks noGrp="1"/>
          </p:cNvSpPr>
          <p:nvPr>
            <p:ph type="body" idx="1"/>
          </p:nvPr>
        </p:nvSpPr>
        <p:spPr>
          <a:xfrm>
            <a:off x="323850" y="1312863"/>
            <a:ext cx="4040188" cy="639762"/>
          </a:xfrm>
        </p:spPr>
        <p:txBody>
          <a:bodyPr/>
          <a:lstStyle/>
          <a:p>
            <a:r>
              <a:rPr lang="en-US" sz="2800" smtClean="0"/>
              <a:t>FY2010</a:t>
            </a:r>
          </a:p>
        </p:txBody>
      </p:sp>
      <p:sp>
        <p:nvSpPr>
          <p:cNvPr id="10244" name="Content Placeholder 3"/>
          <p:cNvSpPr>
            <a:spLocks noGrp="1"/>
          </p:cNvSpPr>
          <p:nvPr>
            <p:ph sz="half" idx="2"/>
          </p:nvPr>
        </p:nvSpPr>
        <p:spPr>
          <a:xfrm>
            <a:off x="468313" y="1914525"/>
            <a:ext cx="4967287" cy="4467225"/>
          </a:xfrm>
        </p:spPr>
        <p:txBody>
          <a:bodyPr/>
          <a:lstStyle/>
          <a:p>
            <a:r>
              <a:rPr lang="en-US" sz="2000" smtClean="0"/>
              <a:t>46 hydro / shoreline surveys supported</a:t>
            </a:r>
          </a:p>
          <a:p>
            <a:r>
              <a:rPr lang="en-US" sz="2000" smtClean="0"/>
              <a:t>Improved technology and increased inventory</a:t>
            </a:r>
          </a:p>
          <a:p>
            <a:r>
              <a:rPr lang="en-US" sz="2000" smtClean="0"/>
              <a:t>Conducted 3 training events</a:t>
            </a:r>
          </a:p>
          <a:p>
            <a:r>
              <a:rPr lang="en-US" sz="2000" smtClean="0"/>
              <a:t>NOS VDatum Program surveys (ME, MA, AK)</a:t>
            </a:r>
          </a:p>
        </p:txBody>
      </p:sp>
      <p:sp>
        <p:nvSpPr>
          <p:cNvPr id="10245" name="Text Placeholder 4"/>
          <p:cNvSpPr>
            <a:spLocks noGrp="1"/>
          </p:cNvSpPr>
          <p:nvPr>
            <p:ph type="body" sz="quarter" idx="3"/>
          </p:nvPr>
        </p:nvSpPr>
        <p:spPr>
          <a:xfrm>
            <a:off x="215900" y="4257675"/>
            <a:ext cx="4041775" cy="541338"/>
          </a:xfrm>
        </p:spPr>
        <p:txBody>
          <a:bodyPr/>
          <a:lstStyle/>
          <a:p>
            <a:r>
              <a:rPr lang="en-US" sz="2800" smtClean="0"/>
              <a:t>FY2011</a:t>
            </a:r>
          </a:p>
        </p:txBody>
      </p:sp>
      <p:sp>
        <p:nvSpPr>
          <p:cNvPr id="10246" name="Content Placeholder 5"/>
          <p:cNvSpPr>
            <a:spLocks noGrp="1"/>
          </p:cNvSpPr>
          <p:nvPr>
            <p:ph sz="quarter" idx="4"/>
          </p:nvPr>
        </p:nvSpPr>
        <p:spPr>
          <a:xfrm>
            <a:off x="422275" y="4760913"/>
            <a:ext cx="4762500" cy="1584325"/>
          </a:xfrm>
        </p:spPr>
        <p:txBody>
          <a:bodyPr/>
          <a:lstStyle/>
          <a:p>
            <a:r>
              <a:rPr lang="en-US" sz="2000" smtClean="0"/>
              <a:t>36 hydro / shoreline projects planned</a:t>
            </a:r>
          </a:p>
          <a:p>
            <a:r>
              <a:rPr lang="en-US" sz="2000" smtClean="0"/>
              <a:t>Annual training</a:t>
            </a:r>
          </a:p>
          <a:p>
            <a:r>
              <a:rPr lang="en-US" sz="2000" smtClean="0"/>
              <a:t>VDatum surveys (AK, GA, PR, VI)</a:t>
            </a:r>
          </a:p>
        </p:txBody>
      </p:sp>
      <p:pic>
        <p:nvPicPr>
          <p:cNvPr id="7" name="Picture 6" descr="ngs assessment.jpg"/>
          <p:cNvPicPr>
            <a:picLocks noChangeAspect="1"/>
          </p:cNvPicPr>
          <p:nvPr/>
        </p:nvPicPr>
        <p:blipFill>
          <a:blip r:embed="rId3" cstate="print"/>
          <a:stretch>
            <a:fillRect/>
          </a:stretch>
        </p:blipFill>
        <p:spPr>
          <a:xfrm>
            <a:off x="5508625" y="2636838"/>
            <a:ext cx="3317875" cy="2760662"/>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762000" y="1844675"/>
            <a:ext cx="7620000" cy="900113"/>
          </a:xfrm>
        </p:spPr>
        <p:txBody>
          <a:bodyPr/>
          <a:lstStyle/>
          <a:p>
            <a:pPr algn="ctr" eaLnBrk="1" hangingPunct="1">
              <a:buFontTx/>
              <a:buNone/>
            </a:pPr>
            <a:r>
              <a:rPr lang="en-US" sz="4000" b="1" smtClean="0"/>
              <a:t>Questions</a:t>
            </a:r>
          </a:p>
        </p:txBody>
      </p:sp>
      <p:sp>
        <p:nvSpPr>
          <p:cNvPr id="11267" name="Title 3"/>
          <p:cNvSpPr>
            <a:spLocks noGrp="1"/>
          </p:cNvSpPr>
          <p:nvPr>
            <p:ph type="title"/>
          </p:nvPr>
        </p:nvSpPr>
        <p:spPr>
          <a:xfrm>
            <a:off x="342900" y="115888"/>
            <a:ext cx="8458200" cy="1131887"/>
          </a:xfrm>
        </p:spPr>
        <p:txBody>
          <a:bodyPr>
            <a:spAutoFit/>
          </a:bodyPr>
          <a:lstStyle/>
          <a:p>
            <a:pPr eaLnBrk="1" hangingPunct="1">
              <a:lnSpc>
                <a:spcPct val="125000"/>
              </a:lnSpc>
            </a:pPr>
            <a:r>
              <a:rPr lang="en-US" sz="3200" smtClean="0"/>
              <a:t>2010 Accomplishments &amp; 2011 Outlook</a:t>
            </a:r>
            <a:r>
              <a:rPr lang="en-US" sz="2400" smtClean="0"/>
              <a:t/>
            </a:r>
            <a:br>
              <a:rPr lang="en-US" sz="2400" smtClean="0"/>
            </a:br>
            <a:r>
              <a:rPr lang="en-US" sz="2200" smtClean="0"/>
              <a:t>Center for Operational Oceanographic Products and Services</a:t>
            </a:r>
            <a:endParaRPr lang="en-US" sz="3200" smtClean="0"/>
          </a:p>
        </p:txBody>
      </p:sp>
      <p:sp>
        <p:nvSpPr>
          <p:cNvPr id="11268" name="TextBox 3"/>
          <p:cNvSpPr txBox="1">
            <a:spLocks noChangeArrowheads="1"/>
          </p:cNvSpPr>
          <p:nvPr/>
        </p:nvSpPr>
        <p:spPr bwMode="auto">
          <a:xfrm>
            <a:off x="5076825" y="6237288"/>
            <a:ext cx="3490913" cy="277812"/>
          </a:xfrm>
          <a:prstGeom prst="rect">
            <a:avLst/>
          </a:prstGeom>
          <a:noFill/>
          <a:ln w="9525">
            <a:noFill/>
            <a:miter lim="800000"/>
            <a:headEnd/>
            <a:tailEnd/>
          </a:ln>
        </p:spPr>
        <p:txBody>
          <a:bodyPr>
            <a:spAutoFit/>
          </a:bodyPr>
          <a:lstStyle/>
          <a:p>
            <a:r>
              <a:rPr lang="en-US" sz="1200" b="1" i="1">
                <a:solidFill>
                  <a:schemeClr val="bg1"/>
                </a:solidFill>
              </a:rPr>
              <a:t>Photo Courtesy of the Port of Portland</a:t>
            </a:r>
          </a:p>
        </p:txBody>
      </p:sp>
      <p:pic>
        <p:nvPicPr>
          <p:cNvPr id="5" name="Picture 4" descr="canpotex_ship__018.bmp"/>
          <p:cNvPicPr>
            <a:picLocks noChangeAspect="1"/>
          </p:cNvPicPr>
          <p:nvPr/>
        </p:nvPicPr>
        <p:blipFill>
          <a:blip r:embed="rId2" cstate="print"/>
          <a:stretch>
            <a:fillRect/>
          </a:stretch>
        </p:blipFill>
        <p:spPr>
          <a:xfrm>
            <a:off x="2259013" y="2960688"/>
            <a:ext cx="4625975" cy="3097212"/>
          </a:xfrm>
          <a:prstGeom prst="rect">
            <a:avLst/>
          </a:prstGeom>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Custom 1">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TotalTime>
  <Words>1007</Words>
  <Application>Microsoft Office PowerPoint</Application>
  <PresentationFormat>On-screen Show (4:3)</PresentationFormat>
  <Paragraphs>157</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Generic</vt:lpstr>
      <vt:lpstr>2010 Accomplishments Center for Operational Oceanographic Products and Services</vt:lpstr>
      <vt:lpstr>Physical Oceanographic Real-Time System PORTS®</vt:lpstr>
      <vt:lpstr>National Coastal Modeling</vt:lpstr>
      <vt:lpstr>Updating Tidal Current Predictions</vt:lpstr>
      <vt:lpstr>Improved Data and Products</vt:lpstr>
      <vt:lpstr>Preparing for Extreme Events</vt:lpstr>
      <vt:lpstr>Deepwater Horizon Oil Spill Response</vt:lpstr>
      <vt:lpstr>Mapping and Charting Support</vt:lpstr>
      <vt:lpstr>2010 Accomplishments &amp; 2011 Outlook Center for Operational Oceanographic Products and Services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Scott M. Sherman</cp:lastModifiedBy>
  <cp:revision>97</cp:revision>
  <cp:lastPrinted>1601-01-01T00:00:00Z</cp:lastPrinted>
  <dcterms:created xsi:type="dcterms:W3CDTF">1601-01-01T00:00:00Z</dcterms:created>
  <dcterms:modified xsi:type="dcterms:W3CDTF">2010-10-22T13:36:59Z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