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2" r:id="rId2"/>
  </p:sldMasterIdLst>
  <p:notesMasterIdLst>
    <p:notesMasterId r:id="rId17"/>
  </p:notesMasterIdLst>
  <p:handoutMasterIdLst>
    <p:handoutMasterId r:id="rId18"/>
  </p:handoutMasterIdLst>
  <p:sldIdLst>
    <p:sldId id="256" r:id="rId3"/>
    <p:sldId id="273" r:id="rId4"/>
    <p:sldId id="361" r:id="rId5"/>
    <p:sldId id="365" r:id="rId6"/>
    <p:sldId id="366" r:id="rId7"/>
    <p:sldId id="367" r:id="rId8"/>
    <p:sldId id="381" r:id="rId9"/>
    <p:sldId id="291" r:id="rId10"/>
    <p:sldId id="379" r:id="rId11"/>
    <p:sldId id="380" r:id="rId12"/>
    <p:sldId id="368" r:id="rId13"/>
    <p:sldId id="360" r:id="rId14"/>
    <p:sldId id="371" r:id="rId15"/>
    <p:sldId id="351"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A7CAC"/>
    <a:srgbClr val="97C0D5"/>
    <a:srgbClr val="72AAC6"/>
    <a:srgbClr val="00FF00"/>
    <a:srgbClr val="008000"/>
    <a:srgbClr val="008080"/>
    <a:srgbClr val="33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7492" autoAdjust="0"/>
    <p:restoredTop sz="78144" autoAdjust="0"/>
  </p:normalViewPr>
  <p:slideViewPr>
    <p:cSldViewPr>
      <p:cViewPr varScale="1">
        <p:scale>
          <a:sx n="114" d="100"/>
          <a:sy n="114" d="100"/>
        </p:scale>
        <p:origin x="-5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7" tIns="45713" rIns="91427" bIns="45713"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a:defRPr sz="1200"/>
            </a:lvl1pPr>
          </a:lstStyle>
          <a:p>
            <a:pPr>
              <a:defRPr/>
            </a:pPr>
            <a:fld id="{671D4F68-147E-445C-81E6-BC9B1146A5FE}" type="datetimeFigureOut">
              <a:rPr lang="en-US"/>
              <a:pPr>
                <a:defRPr/>
              </a:pPr>
              <a:t>10/22/2010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27" tIns="45713" rIns="91427" bIns="4571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7" tIns="45713" rIns="91427" bIns="45713" rtlCol="0" anchor="b"/>
          <a:lstStyle>
            <a:lvl1pPr algn="r">
              <a:defRPr sz="1200"/>
            </a:lvl1pPr>
          </a:lstStyle>
          <a:p>
            <a:pPr>
              <a:defRPr/>
            </a:pPr>
            <a:fld id="{C5D3FB53-0430-4124-A941-64BC8847DB3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46" tIns="46573" rIns="93146" bIns="4657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3146" tIns="46573" rIns="93146" bIns="46573" rtlCol="0"/>
          <a:lstStyle>
            <a:lvl1pPr algn="r" fontAlgn="auto">
              <a:spcBef>
                <a:spcPts val="0"/>
              </a:spcBef>
              <a:spcAft>
                <a:spcPts val="0"/>
              </a:spcAft>
              <a:defRPr sz="1200">
                <a:latin typeface="+mn-lt"/>
              </a:defRPr>
            </a:lvl1pPr>
          </a:lstStyle>
          <a:p>
            <a:pPr>
              <a:defRPr/>
            </a:pPr>
            <a:fld id="{396D792B-2B2C-4583-AFF0-CFDF504D63F1}" type="datetimeFigureOut">
              <a:rPr lang="en-US"/>
              <a:pPr>
                <a:defRPr/>
              </a:pPr>
              <a:t>10/22/2010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6" tIns="46573" rIns="93146" bIns="46573" rtlCol="0" anchor="ctr"/>
          <a:lstStyle/>
          <a:p>
            <a:pPr lvl="0"/>
            <a:endParaRPr lang="en-US" noProof="0"/>
          </a:p>
        </p:txBody>
      </p:sp>
      <p:sp>
        <p:nvSpPr>
          <p:cNvPr id="5" name="Notes Placeholder 4"/>
          <p:cNvSpPr>
            <a:spLocks noGrp="1"/>
          </p:cNvSpPr>
          <p:nvPr>
            <p:ph type="body" sz="quarter" idx="3"/>
          </p:nvPr>
        </p:nvSpPr>
        <p:spPr>
          <a:xfrm>
            <a:off x="701675" y="4414838"/>
            <a:ext cx="5607050" cy="4184650"/>
          </a:xfrm>
          <a:prstGeom prst="rect">
            <a:avLst/>
          </a:prstGeom>
        </p:spPr>
        <p:txBody>
          <a:bodyPr vert="horz" lIns="93146" tIns="46573" rIns="93146" bIns="465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6888" cy="465138"/>
          </a:xfrm>
          <a:prstGeom prst="rect">
            <a:avLst/>
          </a:prstGeom>
        </p:spPr>
        <p:txBody>
          <a:bodyPr vert="horz" lIns="93146" tIns="46573" rIns="93146" bIns="4657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3146" tIns="46573" rIns="93146" bIns="46573" rtlCol="0" anchor="b"/>
          <a:lstStyle>
            <a:lvl1pPr algn="r" fontAlgn="auto">
              <a:spcBef>
                <a:spcPts val="0"/>
              </a:spcBef>
              <a:spcAft>
                <a:spcPts val="0"/>
              </a:spcAft>
              <a:defRPr sz="1200">
                <a:latin typeface="+mn-lt"/>
              </a:defRPr>
            </a:lvl1pPr>
          </a:lstStyle>
          <a:p>
            <a:pPr>
              <a:defRPr/>
            </a:pPr>
            <a:fld id="{A07E19C5-A488-429B-A356-5B6C0F1E8B7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gs.noaa.gov/INFO/conferences.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avcen.uscg.gov/?pageName=cgsicMeeting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FEDEF-D3D1-41B2-A831-CB532BF49216}"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32772" name="Slide Number Placeholder 3"/>
          <p:cNvSpPr>
            <a:spLocks noGrp="1"/>
          </p:cNvSpPr>
          <p:nvPr>
            <p:ph type="sldNum" sz="quarter" idx="5"/>
          </p:nvPr>
        </p:nvSpPr>
        <p:spPr/>
        <p:txBody>
          <a:bodyPr/>
          <a:lstStyle/>
          <a:p>
            <a:pPr>
              <a:defRPr/>
            </a:pPr>
            <a:fld id="{48596000-4D0F-46CD-B5F9-C348E568C8B5}"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E504A5-1EB6-4F28-B094-783DDD6812D7}" type="slidenum">
              <a:rPr lang="en-US" smtClean="0">
                <a:solidFill>
                  <a:srgbClr val="000000"/>
                </a:solidFill>
                <a:latin typeface="Arial" pitchFamily="34" charset="0"/>
              </a:rPr>
              <a:pPr fontAlgn="base">
                <a:spcBef>
                  <a:spcPct val="0"/>
                </a:spcBef>
                <a:spcAft>
                  <a:spcPct val="0"/>
                </a:spcAft>
              </a:pPr>
              <a:t>11</a:t>
            </a:fld>
            <a:endParaRPr lang="en-US" smtClean="0">
              <a:solidFill>
                <a:srgbClr val="000000"/>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Arial" pitchFamily="34" charset="0"/>
              </a:rPr>
              <a:t>These figures will likely be amended by Congress.  </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A4F3BE-E49B-4F1F-A14A-BE862B459E02}" type="slidenum">
              <a:rPr lang="en-US" smtClean="0">
                <a:solidFill>
                  <a:srgbClr val="000000"/>
                </a:solidFill>
                <a:latin typeface="Arial" pitchFamily="34" charset="0"/>
              </a:rPr>
              <a:pPr fontAlgn="base">
                <a:spcBef>
                  <a:spcPct val="0"/>
                </a:spcBef>
                <a:spcAft>
                  <a:spcPct val="0"/>
                </a:spcAft>
              </a:pPr>
              <a:t>12</a:t>
            </a:fld>
            <a:endParaRPr lang="en-US" smtClean="0">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hlinkClick r:id="rId3"/>
              </a:rPr>
              <a:t>http://www.ngs.noaa.gov/INFO/conferences.shtml</a:t>
            </a:r>
            <a:r>
              <a:rPr lang="en-US" smtClean="0"/>
              <a:t> </a:t>
            </a:r>
          </a:p>
        </p:txBody>
      </p:sp>
      <p:sp>
        <p:nvSpPr>
          <p:cNvPr id="4" name="Slide Number Placeholder 3"/>
          <p:cNvSpPr>
            <a:spLocks noGrp="1"/>
          </p:cNvSpPr>
          <p:nvPr>
            <p:ph type="sldNum" sz="quarter" idx="5"/>
          </p:nvPr>
        </p:nvSpPr>
        <p:spPr/>
        <p:txBody>
          <a:bodyPr/>
          <a:lstStyle/>
          <a:p>
            <a:pPr>
              <a:defRPr/>
            </a:pPr>
            <a:fld id="{B34B0D79-2E34-47E8-8467-14043E3C4CBE}" type="slidenum">
              <a:rPr lang="en-US" smtClean="0"/>
              <a:pPr>
                <a:defRPr/>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985A05-85A1-480A-B456-5F398F088B05}"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cs typeface="Arial" pitchFamily="34" charset="0"/>
              </a:rPr>
              <a:t>Supports elements HSRP “Most Wanted”  Finding 3 / 	Recommendation 3 to “improve the Nation’s vertical reference system”</a:t>
            </a:r>
            <a:endParaRPr lang="en-US" smtClean="0">
              <a:latin typeface="Arial" pitchFamily="34" charset="0"/>
            </a:endParaRP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A316DB-7C6F-41F2-BE2C-CAE8FD2AEF00}" type="slidenum">
              <a:rPr lang="en-US" smtClean="0">
                <a:solidFill>
                  <a:srgbClr val="000000"/>
                </a:solidFill>
                <a:latin typeface="Arial" pitchFamily="34" charset="0"/>
              </a:rPr>
              <a:pPr fontAlgn="base">
                <a:spcBef>
                  <a:spcPct val="0"/>
                </a:spcBef>
                <a:spcAft>
                  <a:spcPct val="0"/>
                </a:spcAft>
              </a:pPr>
              <a:t>3</a:t>
            </a:fld>
            <a:endParaRPr lang="en-US" smtClean="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4D7ADA-2253-4E18-A85E-72C8D9E4359A}" type="slidenum">
              <a:rPr lang="en-US" smtClean="0">
                <a:solidFill>
                  <a:srgbClr val="000000"/>
                </a:solidFill>
                <a:latin typeface="Arial" pitchFamily="34" charset="0"/>
              </a:rPr>
              <a:pPr fontAlgn="base">
                <a:spcBef>
                  <a:spcPct val="0"/>
                </a:spcBef>
                <a:spcAft>
                  <a:spcPct val="0"/>
                </a:spcAft>
              </a:pPr>
              <a:t>4</a:t>
            </a:fld>
            <a:endParaRPr lang="en-US" smtClean="0">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12A202-0A18-431A-BA67-29EDB642A646}" type="slidenum">
              <a:rPr lang="en-US" smtClean="0">
                <a:solidFill>
                  <a:srgbClr val="000000"/>
                </a:solidFill>
                <a:latin typeface="Arial" pitchFamily="34" charset="0"/>
              </a:rPr>
              <a:pPr fontAlgn="base">
                <a:spcBef>
                  <a:spcPct val="0"/>
                </a:spcBef>
                <a:spcAft>
                  <a:spcPct val="0"/>
                </a:spcAft>
              </a:pPr>
              <a:t>5</a:t>
            </a:fld>
            <a:endParaRPr lang="en-US" smtClean="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1720D2-C0FD-4DF6-A577-75747D45D304}" type="slidenum">
              <a:rPr lang="en-US" smtClean="0">
                <a:solidFill>
                  <a:srgbClr val="000000"/>
                </a:solidFill>
                <a:latin typeface="Arial" pitchFamily="34" charset="0"/>
              </a:rPr>
              <a:pPr fontAlgn="base">
                <a:spcBef>
                  <a:spcPct val="0"/>
                </a:spcBef>
                <a:spcAft>
                  <a:spcPct val="0"/>
                </a:spcAft>
              </a:pPr>
              <a:t>6</a:t>
            </a:fld>
            <a:endParaRPr lang="en-US" smtClean="0">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310585-CE73-4468-88C1-FBBE50355270}" type="slidenum">
              <a:rPr lang="en-US" smtClean="0">
                <a:solidFill>
                  <a:srgbClr val="000000"/>
                </a:solidFill>
                <a:latin typeface="Arial" pitchFamily="34" charset="0"/>
              </a:rPr>
              <a:pPr fontAlgn="base">
                <a:spcBef>
                  <a:spcPct val="0"/>
                </a:spcBef>
                <a:spcAft>
                  <a:spcPct val="0"/>
                </a:spcAft>
              </a:pPr>
              <a:t>7</a:t>
            </a:fld>
            <a:endParaRPr lang="en-US" smtClean="0">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14274" indent="-514274">
              <a:spcBef>
                <a:spcPct val="20000"/>
              </a:spcBef>
              <a:defRPr/>
            </a:pPr>
            <a:r>
              <a:rPr lang="en-US" sz="1400" b="1" dirty="0" smtClean="0">
                <a:solidFill>
                  <a:srgbClr val="0070C0"/>
                </a:solidFill>
                <a:cs typeface="Arial" pitchFamily="34" charset="0"/>
              </a:rPr>
              <a:t>10</a:t>
            </a:r>
            <a:r>
              <a:rPr lang="en-US" sz="1400" b="1" baseline="30000" dirty="0" smtClean="0">
                <a:solidFill>
                  <a:srgbClr val="0070C0"/>
                </a:solidFill>
                <a:cs typeface="Arial" pitchFamily="34" charset="0"/>
              </a:rPr>
              <a:t>th</a:t>
            </a:r>
            <a:r>
              <a:rPr lang="en-US" sz="1400" b="1" dirty="0" smtClean="0">
                <a:solidFill>
                  <a:srgbClr val="0070C0"/>
                </a:solidFill>
                <a:cs typeface="Arial" pitchFamily="34" charset="0"/>
              </a:rPr>
              <a:t> Annual CORS User Forum CGSIC/ION</a:t>
            </a:r>
            <a:endParaRPr lang="en-US" sz="1400" b="1" dirty="0" smtClean="0">
              <a:cs typeface="Arial" pitchFamily="34" charset="0"/>
            </a:endParaRPr>
          </a:p>
          <a:p>
            <a:pPr marL="514274" indent="-514274">
              <a:spcBef>
                <a:spcPct val="20000"/>
              </a:spcBef>
              <a:defRPr/>
            </a:pPr>
            <a:r>
              <a:rPr lang="en-US" sz="1400" b="1" dirty="0" smtClean="0">
                <a:cs typeface="Arial" pitchFamily="34" charset="0"/>
              </a:rPr>
              <a:t>Date:  </a:t>
            </a:r>
            <a:r>
              <a:rPr lang="en-US" sz="1000" dirty="0" smtClean="0">
                <a:cs typeface="Arial" pitchFamily="34" charset="0"/>
              </a:rPr>
              <a:t>September 20 – September 24, 2010</a:t>
            </a:r>
          </a:p>
          <a:p>
            <a:pPr marL="514274" indent="-514274">
              <a:spcBef>
                <a:spcPct val="20000"/>
              </a:spcBef>
              <a:defRPr/>
            </a:pPr>
            <a:r>
              <a:rPr lang="en-US" sz="1400" b="1" dirty="0" smtClean="0">
                <a:cs typeface="Arial" pitchFamily="34" charset="0"/>
              </a:rPr>
              <a:t>Location: </a:t>
            </a:r>
            <a:r>
              <a:rPr lang="en-US" sz="1000" dirty="0" smtClean="0">
                <a:cs typeface="Arial" pitchFamily="34" charset="0"/>
              </a:rPr>
              <a:t>Portland, OR</a:t>
            </a:r>
          </a:p>
          <a:p>
            <a:pPr marL="514274" indent="-514274">
              <a:spcBef>
                <a:spcPct val="20000"/>
              </a:spcBef>
              <a:defRPr/>
            </a:pPr>
            <a:r>
              <a:rPr lang="en-US" sz="1400" b="1" dirty="0" smtClean="0">
                <a:cs typeface="Arial" pitchFamily="34" charset="0"/>
              </a:rPr>
              <a:t>Goals:  </a:t>
            </a:r>
            <a:r>
              <a:rPr lang="en-US" sz="1000" dirty="0" smtClean="0"/>
              <a:t>The Forum is an integral part of the Civil GPS Service Interface Committee (CGSIC) meeting, September 20-21, 2010. </a:t>
            </a:r>
          </a:p>
          <a:p>
            <a:pPr marL="514274" indent="-514274">
              <a:spcBef>
                <a:spcPct val="20000"/>
              </a:spcBef>
              <a:defRPr/>
            </a:pPr>
            <a:r>
              <a:rPr lang="en-US" sz="1000" dirty="0" smtClean="0"/>
              <a:t>Additionally, the Institute of Navigation's Global Navigation Satellite System (GNSS) Conference convened from September 21 - 24, 2010</a:t>
            </a:r>
          </a:p>
          <a:p>
            <a:pPr marL="514274" indent="-514274">
              <a:spcBef>
                <a:spcPct val="20000"/>
              </a:spcBef>
              <a:defRPr/>
            </a:pPr>
            <a:r>
              <a:rPr lang="en-US" sz="1000" dirty="0" smtClean="0"/>
              <a:t>in Portland. The Forum is designed to provide users with the latest information about CORS, its partners, its tools, and its support for </a:t>
            </a:r>
          </a:p>
          <a:p>
            <a:pPr marL="514274" indent="-514274">
              <a:spcBef>
                <a:spcPct val="20000"/>
              </a:spcBef>
              <a:defRPr/>
            </a:pPr>
            <a:r>
              <a:rPr lang="en-US" sz="1000" dirty="0" smtClean="0"/>
              <a:t>real-time positioning, while hearing from these users about their experiences and what NGS can do to improve its products and </a:t>
            </a:r>
          </a:p>
          <a:p>
            <a:pPr marL="514274" indent="-514274">
              <a:spcBef>
                <a:spcPct val="20000"/>
              </a:spcBef>
              <a:defRPr/>
            </a:pPr>
            <a:r>
              <a:rPr lang="en-US" sz="1000" dirty="0" smtClean="0"/>
              <a:t>services. Technically, the CORS Users Forum is called the Surveying, Mapping, and Geosciences Session of the Civil GPS Service </a:t>
            </a:r>
          </a:p>
          <a:p>
            <a:pPr marL="514274" indent="-514274">
              <a:spcBef>
                <a:spcPct val="20000"/>
              </a:spcBef>
              <a:defRPr/>
            </a:pPr>
            <a:r>
              <a:rPr lang="en-US" sz="1000" dirty="0" smtClean="0"/>
              <a:t>Interface Committee. CGSIC website with detailed agenda available at: </a:t>
            </a:r>
            <a:r>
              <a:rPr lang="en-US" sz="1000" dirty="0" smtClean="0">
                <a:hlinkClick r:id="rId3"/>
              </a:rPr>
              <a:t>http://www.navcen.uscg.gov/?pageName</a:t>
            </a:r>
            <a:r>
              <a:rPr lang="en-US" sz="1400" dirty="0" smtClean="0">
                <a:hlinkClick r:id="rId3"/>
              </a:rPr>
              <a:t>=cgsicMeetings</a:t>
            </a:r>
            <a:r>
              <a:rPr lang="en-US" sz="1400" dirty="0" smtClean="0"/>
              <a:t> </a:t>
            </a:r>
            <a:endParaRPr lang="en-US" sz="1400" dirty="0" smtClean="0">
              <a:cs typeface="Arial" pitchFamily="34" charset="0"/>
            </a:endParaRPr>
          </a:p>
          <a:p>
            <a:pPr marL="514274" indent="-514274">
              <a:spcBef>
                <a:spcPct val="20000"/>
              </a:spcBef>
              <a:defRPr/>
            </a:pPr>
            <a:r>
              <a:rPr lang="en-US" sz="1400" b="1" dirty="0" smtClean="0">
                <a:cs typeface="Arial" pitchFamily="34" charset="0"/>
              </a:rPr>
              <a:t>POC:  </a:t>
            </a:r>
            <a:r>
              <a:rPr lang="en-US" sz="1400" dirty="0" smtClean="0">
                <a:cs typeface="Arial" pitchFamily="34" charset="0"/>
              </a:rPr>
              <a:t>Giovanni </a:t>
            </a:r>
            <a:r>
              <a:rPr lang="en-US" sz="1400" dirty="0" err="1" smtClean="0">
                <a:cs typeface="Arial" pitchFamily="34" charset="0"/>
              </a:rPr>
              <a:t>Sella</a:t>
            </a:r>
            <a:endParaRPr lang="en-US" sz="1400" dirty="0" smtClean="0">
              <a:cs typeface="Arial" pitchFamily="34" charset="0"/>
            </a:endParaRPr>
          </a:p>
          <a:p>
            <a:pPr>
              <a:defRPr/>
            </a:pPr>
            <a:endParaRPr lang="en-US" dirty="0"/>
          </a:p>
        </p:txBody>
      </p:sp>
      <p:sp>
        <p:nvSpPr>
          <p:cNvPr id="4" name="Slide Number Placeholder 3"/>
          <p:cNvSpPr>
            <a:spLocks noGrp="1"/>
          </p:cNvSpPr>
          <p:nvPr>
            <p:ph type="sldNum" sz="quarter" idx="5"/>
          </p:nvPr>
        </p:nvSpPr>
        <p:spPr/>
        <p:txBody>
          <a:bodyPr/>
          <a:lstStyle/>
          <a:p>
            <a:pPr>
              <a:defRPr/>
            </a:pPr>
            <a:fld id="{CDBFE67D-5040-4BC9-BA72-C2A9909E533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100" smtClean="0">
                <a:latin typeface="Arial" pitchFamily="34" charset="0"/>
              </a:rPr>
              <a:t>Updated Shoreline in Priority Ports  = 21 new shoreline compilation  of the 150 top ports as listed by the USACE</a:t>
            </a:r>
          </a:p>
          <a:p>
            <a:pPr>
              <a:spcBef>
                <a:spcPct val="0"/>
              </a:spcBef>
            </a:pPr>
            <a:r>
              <a:rPr lang="en-US" sz="1100" smtClean="0">
                <a:latin typeface="Arial" pitchFamily="34" charset="0"/>
              </a:rPr>
              <a:t>Analyzed Priority Ports for Change  = 28 using satellite/aircraft imagery to look at the 150 ports to see if and how much new shoreline compilation is needed</a:t>
            </a:r>
          </a:p>
          <a:p>
            <a:pPr>
              <a:spcBef>
                <a:spcPct val="0"/>
              </a:spcBef>
            </a:pPr>
            <a:r>
              <a:rPr lang="en-US" sz="1100" smtClean="0">
                <a:latin typeface="Arial" pitchFamily="34" charset="0"/>
              </a:rPr>
              <a:t>US Shoreline Miles = 3.3% of total US shoreline (95000) collected each year based on funding levels. Usually AROUND 3%</a:t>
            </a:r>
            <a:endParaRPr lang="en-US" smtClean="0">
              <a:latin typeface="Arial" pitchFamily="34" charset="0"/>
            </a:endParaRP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561F36C2-0334-49DD-9EB1-379DEC07A419}" type="slidenum">
              <a:rPr lang="en-US" sz="1100" b="1" smtClean="0">
                <a:solidFill>
                  <a:srgbClr val="000000"/>
                </a:solidFill>
                <a:latin typeface="Verdana" pitchFamily="34" charset="0"/>
              </a:rPr>
              <a:pPr eaLnBrk="0" fontAlgn="base" hangingPunct="0">
                <a:spcBef>
                  <a:spcPct val="0"/>
                </a:spcBef>
                <a:spcAft>
                  <a:spcPct val="0"/>
                </a:spcAft>
              </a:pPr>
              <a:t>9</a:t>
            </a:fld>
            <a:endParaRPr lang="en-US" sz="1100" b="1" smtClean="0">
              <a:solidFill>
                <a:srgbClr val="000000"/>
              </a:solidFill>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AE6177FB-E6C2-4111-BB66-36D7CEEECE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5BC73232-3238-400F-A5DD-E1EBC49EE1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8B397A68-9559-42F5-83F4-283A056F70F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370565D6-37DE-416C-95ED-7C4714CA1D8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E5EB2BDF-7E3F-4565-A47E-FE0CA7F0382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49FA7290-A126-463A-AF45-A4F6E6422AF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1800"/>
            </a:lvl1pPr>
          </a:lstStyle>
          <a:p>
            <a:pPr>
              <a:defRPr/>
            </a:pPr>
            <a:endParaRPr lang="en-US"/>
          </a:p>
        </p:txBody>
      </p:sp>
      <p:sp>
        <p:nvSpPr>
          <p:cNvPr id="6" name="Rectangle 5"/>
          <p:cNvSpPr>
            <a:spLocks noGrp="1" noChangeArrowheads="1"/>
          </p:cNvSpPr>
          <p:nvPr>
            <p:ph type="ftr" sz="quarter" idx="11"/>
          </p:nvPr>
        </p:nvSpPr>
        <p:spPr/>
        <p:txBody>
          <a:bodyPr/>
          <a:lstStyle>
            <a:lvl1pPr>
              <a:defRPr sz="1800"/>
            </a:lvl1pPr>
          </a:lstStyle>
          <a:p>
            <a:pPr>
              <a:defRPr/>
            </a:pPr>
            <a:endParaRPr lang="en-US"/>
          </a:p>
        </p:txBody>
      </p:sp>
      <p:sp>
        <p:nvSpPr>
          <p:cNvPr id="7" name="Rectangle 6"/>
          <p:cNvSpPr>
            <a:spLocks noGrp="1" noChangeArrowheads="1"/>
          </p:cNvSpPr>
          <p:nvPr>
            <p:ph type="sldNum" sz="quarter" idx="12"/>
          </p:nvPr>
        </p:nvSpPr>
        <p:spPr/>
        <p:txBody>
          <a:bodyPr/>
          <a:lstStyle>
            <a:lvl1pPr>
              <a:defRPr sz="1800"/>
            </a:lvl1pPr>
          </a:lstStyle>
          <a:p>
            <a:pPr>
              <a:defRPr/>
            </a:pPr>
            <a:fld id="{8BC44498-1444-4870-B5B6-9E66A2E7AF4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1800"/>
            </a:lvl1pPr>
          </a:lstStyle>
          <a:p>
            <a:pPr>
              <a:defRPr/>
            </a:pPr>
            <a:endParaRPr lang="en-US"/>
          </a:p>
        </p:txBody>
      </p:sp>
      <p:sp>
        <p:nvSpPr>
          <p:cNvPr id="8" name="Rectangle 5"/>
          <p:cNvSpPr>
            <a:spLocks noGrp="1" noChangeArrowheads="1"/>
          </p:cNvSpPr>
          <p:nvPr>
            <p:ph type="ftr" sz="quarter" idx="11"/>
          </p:nvPr>
        </p:nvSpPr>
        <p:spPr/>
        <p:txBody>
          <a:bodyPr/>
          <a:lstStyle>
            <a:lvl1pPr>
              <a:defRPr sz="1800"/>
            </a:lvl1pPr>
          </a:lstStyle>
          <a:p>
            <a:pPr>
              <a:defRPr/>
            </a:pPr>
            <a:endParaRPr lang="en-US"/>
          </a:p>
        </p:txBody>
      </p:sp>
      <p:sp>
        <p:nvSpPr>
          <p:cNvPr id="9" name="Rectangle 6"/>
          <p:cNvSpPr>
            <a:spLocks noGrp="1" noChangeArrowheads="1"/>
          </p:cNvSpPr>
          <p:nvPr>
            <p:ph type="sldNum" sz="quarter" idx="12"/>
          </p:nvPr>
        </p:nvSpPr>
        <p:spPr/>
        <p:txBody>
          <a:bodyPr/>
          <a:lstStyle>
            <a:lvl1pPr>
              <a:defRPr sz="1800"/>
            </a:lvl1pPr>
          </a:lstStyle>
          <a:p>
            <a:pPr>
              <a:defRPr/>
            </a:pPr>
            <a:fld id="{990EE97C-9998-42DC-B0B6-618A8F0ED84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z="1800"/>
            </a:lvl1pPr>
          </a:lstStyle>
          <a:p>
            <a:pPr>
              <a:defRPr/>
            </a:pPr>
            <a:endParaRPr lang="en-US"/>
          </a:p>
        </p:txBody>
      </p:sp>
      <p:sp>
        <p:nvSpPr>
          <p:cNvPr id="4" name="Rectangle 5"/>
          <p:cNvSpPr>
            <a:spLocks noGrp="1" noChangeArrowheads="1"/>
          </p:cNvSpPr>
          <p:nvPr>
            <p:ph type="ftr" sz="quarter" idx="11"/>
          </p:nvPr>
        </p:nvSpPr>
        <p:spPr/>
        <p:txBody>
          <a:bodyPr/>
          <a:lstStyle>
            <a:lvl1pPr>
              <a:defRPr sz="1800"/>
            </a:lvl1pPr>
          </a:lstStyle>
          <a:p>
            <a:pPr>
              <a:defRPr/>
            </a:pPr>
            <a:endParaRPr lang="en-US"/>
          </a:p>
        </p:txBody>
      </p:sp>
      <p:sp>
        <p:nvSpPr>
          <p:cNvPr id="5" name="Rectangle 6"/>
          <p:cNvSpPr>
            <a:spLocks noGrp="1" noChangeArrowheads="1"/>
          </p:cNvSpPr>
          <p:nvPr>
            <p:ph type="sldNum" sz="quarter" idx="12"/>
          </p:nvPr>
        </p:nvSpPr>
        <p:spPr/>
        <p:txBody>
          <a:bodyPr/>
          <a:lstStyle>
            <a:lvl1pPr>
              <a:defRPr sz="1800"/>
            </a:lvl1pPr>
          </a:lstStyle>
          <a:p>
            <a:pPr>
              <a:defRPr/>
            </a:pPr>
            <a:fld id="{133E7F7D-DE3E-46F5-A126-105345D30C1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1800"/>
            </a:lvl1pPr>
          </a:lstStyle>
          <a:p>
            <a:pPr>
              <a:defRPr/>
            </a:pPr>
            <a:endParaRPr lang="en-US"/>
          </a:p>
        </p:txBody>
      </p:sp>
      <p:sp>
        <p:nvSpPr>
          <p:cNvPr id="3" name="Rectangle 5"/>
          <p:cNvSpPr>
            <a:spLocks noGrp="1" noChangeArrowheads="1"/>
          </p:cNvSpPr>
          <p:nvPr>
            <p:ph type="ftr" sz="quarter" idx="11"/>
          </p:nvPr>
        </p:nvSpPr>
        <p:spPr/>
        <p:txBody>
          <a:bodyPr/>
          <a:lstStyle>
            <a:lvl1pPr>
              <a:defRPr sz="1800"/>
            </a:lvl1pPr>
          </a:lstStyle>
          <a:p>
            <a:pPr>
              <a:defRPr/>
            </a:pPr>
            <a:endParaRPr lang="en-US"/>
          </a:p>
        </p:txBody>
      </p:sp>
      <p:sp>
        <p:nvSpPr>
          <p:cNvPr id="4" name="Rectangle 6"/>
          <p:cNvSpPr>
            <a:spLocks noGrp="1" noChangeArrowheads="1"/>
          </p:cNvSpPr>
          <p:nvPr>
            <p:ph type="sldNum" sz="quarter" idx="12"/>
          </p:nvPr>
        </p:nvSpPr>
        <p:spPr/>
        <p:txBody>
          <a:bodyPr/>
          <a:lstStyle>
            <a:lvl1pPr>
              <a:defRPr sz="1800"/>
            </a:lvl1pPr>
          </a:lstStyle>
          <a:p>
            <a:pPr>
              <a:defRPr/>
            </a:pPr>
            <a:fld id="{88FAA303-F4E6-4160-9529-9E7E7D1C65A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800"/>
            </a:lvl1pPr>
          </a:lstStyle>
          <a:p>
            <a:pPr>
              <a:defRPr/>
            </a:pPr>
            <a:endParaRPr lang="en-US"/>
          </a:p>
        </p:txBody>
      </p:sp>
      <p:sp>
        <p:nvSpPr>
          <p:cNvPr id="6" name="Rectangle 5"/>
          <p:cNvSpPr>
            <a:spLocks noGrp="1" noChangeArrowheads="1"/>
          </p:cNvSpPr>
          <p:nvPr>
            <p:ph type="ftr" sz="quarter" idx="11"/>
          </p:nvPr>
        </p:nvSpPr>
        <p:spPr/>
        <p:txBody>
          <a:bodyPr/>
          <a:lstStyle>
            <a:lvl1pPr>
              <a:defRPr sz="1800"/>
            </a:lvl1pPr>
          </a:lstStyle>
          <a:p>
            <a:pPr>
              <a:defRPr/>
            </a:pPr>
            <a:endParaRPr lang="en-US"/>
          </a:p>
        </p:txBody>
      </p:sp>
      <p:sp>
        <p:nvSpPr>
          <p:cNvPr id="7" name="Rectangle 6"/>
          <p:cNvSpPr>
            <a:spLocks noGrp="1" noChangeArrowheads="1"/>
          </p:cNvSpPr>
          <p:nvPr>
            <p:ph type="sldNum" sz="quarter" idx="12"/>
          </p:nvPr>
        </p:nvSpPr>
        <p:spPr/>
        <p:txBody>
          <a:bodyPr/>
          <a:lstStyle>
            <a:lvl1pPr>
              <a:defRPr sz="1800"/>
            </a:lvl1pPr>
          </a:lstStyle>
          <a:p>
            <a:pPr>
              <a:defRPr/>
            </a:pPr>
            <a:fld id="{D8A7B65E-0FF0-4A7E-B218-FB7F4C3D5E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61973185-E544-46D7-ADCB-FE971D95CE0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800"/>
            </a:lvl1pPr>
          </a:lstStyle>
          <a:p>
            <a:pPr>
              <a:defRPr/>
            </a:pPr>
            <a:endParaRPr lang="en-US"/>
          </a:p>
        </p:txBody>
      </p:sp>
      <p:sp>
        <p:nvSpPr>
          <p:cNvPr id="6" name="Rectangle 5"/>
          <p:cNvSpPr>
            <a:spLocks noGrp="1" noChangeArrowheads="1"/>
          </p:cNvSpPr>
          <p:nvPr>
            <p:ph type="ftr" sz="quarter" idx="11"/>
          </p:nvPr>
        </p:nvSpPr>
        <p:spPr/>
        <p:txBody>
          <a:bodyPr/>
          <a:lstStyle>
            <a:lvl1pPr>
              <a:defRPr sz="1800"/>
            </a:lvl1pPr>
          </a:lstStyle>
          <a:p>
            <a:pPr>
              <a:defRPr/>
            </a:pPr>
            <a:endParaRPr lang="en-US"/>
          </a:p>
        </p:txBody>
      </p:sp>
      <p:sp>
        <p:nvSpPr>
          <p:cNvPr id="7" name="Rectangle 6"/>
          <p:cNvSpPr>
            <a:spLocks noGrp="1" noChangeArrowheads="1"/>
          </p:cNvSpPr>
          <p:nvPr>
            <p:ph type="sldNum" sz="quarter" idx="12"/>
          </p:nvPr>
        </p:nvSpPr>
        <p:spPr/>
        <p:txBody>
          <a:bodyPr/>
          <a:lstStyle>
            <a:lvl1pPr>
              <a:defRPr sz="1800"/>
            </a:lvl1pPr>
          </a:lstStyle>
          <a:p>
            <a:pPr>
              <a:defRPr/>
            </a:pPr>
            <a:fld id="{69965C86-64C4-4000-896C-35014330077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FDC5A0DD-C408-4ECE-9B6D-AB90F1C90CE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5B50C89A-4A64-4AD6-9678-9DD9BA3A41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6C37F0C3-C654-4E59-9305-EF6CE0672DC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1800"/>
            </a:lvl1pPr>
          </a:lstStyle>
          <a:p>
            <a:pPr>
              <a:defRPr/>
            </a:pPr>
            <a:endParaRPr lang="en-US"/>
          </a:p>
        </p:txBody>
      </p:sp>
      <p:sp>
        <p:nvSpPr>
          <p:cNvPr id="6" name="Rectangle 5"/>
          <p:cNvSpPr>
            <a:spLocks noGrp="1" noChangeArrowheads="1"/>
          </p:cNvSpPr>
          <p:nvPr>
            <p:ph type="ftr" sz="quarter" idx="11"/>
          </p:nvPr>
        </p:nvSpPr>
        <p:spPr/>
        <p:txBody>
          <a:bodyPr/>
          <a:lstStyle>
            <a:lvl1pPr>
              <a:defRPr sz="1800"/>
            </a:lvl1pPr>
          </a:lstStyle>
          <a:p>
            <a:pPr>
              <a:defRPr/>
            </a:pPr>
            <a:endParaRPr lang="en-US"/>
          </a:p>
        </p:txBody>
      </p:sp>
      <p:sp>
        <p:nvSpPr>
          <p:cNvPr id="7" name="Rectangle 6"/>
          <p:cNvSpPr>
            <a:spLocks noGrp="1" noChangeArrowheads="1"/>
          </p:cNvSpPr>
          <p:nvPr>
            <p:ph type="sldNum" sz="quarter" idx="12"/>
          </p:nvPr>
        </p:nvSpPr>
        <p:spPr/>
        <p:txBody>
          <a:bodyPr/>
          <a:lstStyle>
            <a:lvl1pPr>
              <a:defRPr sz="1800"/>
            </a:lvl1pPr>
          </a:lstStyle>
          <a:p>
            <a:pPr>
              <a:defRPr/>
            </a:pPr>
            <a:fld id="{A7654930-57A7-4ADB-8311-AC18DF3D12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1800"/>
            </a:lvl1pPr>
          </a:lstStyle>
          <a:p>
            <a:pPr>
              <a:defRPr/>
            </a:pPr>
            <a:endParaRPr lang="en-US"/>
          </a:p>
        </p:txBody>
      </p:sp>
      <p:sp>
        <p:nvSpPr>
          <p:cNvPr id="8" name="Rectangle 5"/>
          <p:cNvSpPr>
            <a:spLocks noGrp="1" noChangeArrowheads="1"/>
          </p:cNvSpPr>
          <p:nvPr>
            <p:ph type="ftr" sz="quarter" idx="11"/>
          </p:nvPr>
        </p:nvSpPr>
        <p:spPr/>
        <p:txBody>
          <a:bodyPr/>
          <a:lstStyle>
            <a:lvl1pPr>
              <a:defRPr sz="1800"/>
            </a:lvl1pPr>
          </a:lstStyle>
          <a:p>
            <a:pPr>
              <a:defRPr/>
            </a:pPr>
            <a:endParaRPr lang="en-US"/>
          </a:p>
        </p:txBody>
      </p:sp>
      <p:sp>
        <p:nvSpPr>
          <p:cNvPr id="9" name="Rectangle 6"/>
          <p:cNvSpPr>
            <a:spLocks noGrp="1" noChangeArrowheads="1"/>
          </p:cNvSpPr>
          <p:nvPr>
            <p:ph type="sldNum" sz="quarter" idx="12"/>
          </p:nvPr>
        </p:nvSpPr>
        <p:spPr/>
        <p:txBody>
          <a:bodyPr/>
          <a:lstStyle>
            <a:lvl1pPr>
              <a:defRPr sz="1800"/>
            </a:lvl1pPr>
          </a:lstStyle>
          <a:p>
            <a:pPr>
              <a:defRPr/>
            </a:pPr>
            <a:fld id="{F10DA589-ED4D-472A-B198-55C83E2AC8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z="1800"/>
            </a:lvl1pPr>
          </a:lstStyle>
          <a:p>
            <a:pPr>
              <a:defRPr/>
            </a:pPr>
            <a:endParaRPr lang="en-US"/>
          </a:p>
        </p:txBody>
      </p:sp>
      <p:sp>
        <p:nvSpPr>
          <p:cNvPr id="4" name="Rectangle 5"/>
          <p:cNvSpPr>
            <a:spLocks noGrp="1" noChangeArrowheads="1"/>
          </p:cNvSpPr>
          <p:nvPr>
            <p:ph type="ftr" sz="quarter" idx="11"/>
          </p:nvPr>
        </p:nvSpPr>
        <p:spPr/>
        <p:txBody>
          <a:bodyPr/>
          <a:lstStyle>
            <a:lvl1pPr>
              <a:defRPr sz="1800"/>
            </a:lvl1pPr>
          </a:lstStyle>
          <a:p>
            <a:pPr>
              <a:defRPr/>
            </a:pPr>
            <a:endParaRPr lang="en-US"/>
          </a:p>
        </p:txBody>
      </p:sp>
      <p:sp>
        <p:nvSpPr>
          <p:cNvPr id="5" name="Rectangle 6"/>
          <p:cNvSpPr>
            <a:spLocks noGrp="1" noChangeArrowheads="1"/>
          </p:cNvSpPr>
          <p:nvPr>
            <p:ph type="sldNum" sz="quarter" idx="12"/>
          </p:nvPr>
        </p:nvSpPr>
        <p:spPr/>
        <p:txBody>
          <a:bodyPr/>
          <a:lstStyle>
            <a:lvl1pPr>
              <a:defRPr sz="1800"/>
            </a:lvl1pPr>
          </a:lstStyle>
          <a:p>
            <a:pPr>
              <a:defRPr/>
            </a:pPr>
            <a:fld id="{F63908F5-9650-4C05-806A-D8181E8EF2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1800"/>
            </a:lvl1pPr>
          </a:lstStyle>
          <a:p>
            <a:pPr>
              <a:defRPr/>
            </a:pPr>
            <a:endParaRPr lang="en-US"/>
          </a:p>
        </p:txBody>
      </p:sp>
      <p:sp>
        <p:nvSpPr>
          <p:cNvPr id="3" name="Rectangle 5"/>
          <p:cNvSpPr>
            <a:spLocks noGrp="1" noChangeArrowheads="1"/>
          </p:cNvSpPr>
          <p:nvPr>
            <p:ph type="ftr" sz="quarter" idx="11"/>
          </p:nvPr>
        </p:nvSpPr>
        <p:spPr/>
        <p:txBody>
          <a:bodyPr/>
          <a:lstStyle>
            <a:lvl1pPr>
              <a:defRPr sz="1800"/>
            </a:lvl1pPr>
          </a:lstStyle>
          <a:p>
            <a:pPr>
              <a:defRPr/>
            </a:pPr>
            <a:endParaRPr lang="en-US"/>
          </a:p>
        </p:txBody>
      </p:sp>
      <p:sp>
        <p:nvSpPr>
          <p:cNvPr id="4" name="Rectangle 6"/>
          <p:cNvSpPr>
            <a:spLocks noGrp="1" noChangeArrowheads="1"/>
          </p:cNvSpPr>
          <p:nvPr>
            <p:ph type="sldNum" sz="quarter" idx="12"/>
          </p:nvPr>
        </p:nvSpPr>
        <p:spPr/>
        <p:txBody>
          <a:bodyPr/>
          <a:lstStyle>
            <a:lvl1pPr>
              <a:defRPr sz="1800"/>
            </a:lvl1pPr>
          </a:lstStyle>
          <a:p>
            <a:pPr>
              <a:defRPr/>
            </a:pPr>
            <a:fld id="{C488CF44-F24C-47E8-8364-B784DDADA8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800"/>
            </a:lvl1pPr>
          </a:lstStyle>
          <a:p>
            <a:pPr>
              <a:defRPr/>
            </a:pPr>
            <a:endParaRPr lang="en-US"/>
          </a:p>
        </p:txBody>
      </p:sp>
      <p:sp>
        <p:nvSpPr>
          <p:cNvPr id="6" name="Rectangle 5"/>
          <p:cNvSpPr>
            <a:spLocks noGrp="1" noChangeArrowheads="1"/>
          </p:cNvSpPr>
          <p:nvPr>
            <p:ph type="ftr" sz="quarter" idx="11"/>
          </p:nvPr>
        </p:nvSpPr>
        <p:spPr/>
        <p:txBody>
          <a:bodyPr/>
          <a:lstStyle>
            <a:lvl1pPr>
              <a:defRPr sz="1800"/>
            </a:lvl1pPr>
          </a:lstStyle>
          <a:p>
            <a:pPr>
              <a:defRPr/>
            </a:pPr>
            <a:endParaRPr lang="en-US"/>
          </a:p>
        </p:txBody>
      </p:sp>
      <p:sp>
        <p:nvSpPr>
          <p:cNvPr id="7" name="Rectangle 6"/>
          <p:cNvSpPr>
            <a:spLocks noGrp="1" noChangeArrowheads="1"/>
          </p:cNvSpPr>
          <p:nvPr>
            <p:ph type="sldNum" sz="quarter" idx="12"/>
          </p:nvPr>
        </p:nvSpPr>
        <p:spPr/>
        <p:txBody>
          <a:bodyPr/>
          <a:lstStyle>
            <a:lvl1pPr>
              <a:defRPr sz="1800"/>
            </a:lvl1pPr>
          </a:lstStyle>
          <a:p>
            <a:pPr>
              <a:defRPr/>
            </a:pPr>
            <a:fld id="{7498EF5E-9015-48E8-9627-35E55165CE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800"/>
            </a:lvl1pPr>
          </a:lstStyle>
          <a:p>
            <a:pPr>
              <a:defRPr/>
            </a:pPr>
            <a:endParaRPr lang="en-US"/>
          </a:p>
        </p:txBody>
      </p:sp>
      <p:sp>
        <p:nvSpPr>
          <p:cNvPr id="6" name="Rectangle 5"/>
          <p:cNvSpPr>
            <a:spLocks noGrp="1" noChangeArrowheads="1"/>
          </p:cNvSpPr>
          <p:nvPr>
            <p:ph type="ftr" sz="quarter" idx="11"/>
          </p:nvPr>
        </p:nvSpPr>
        <p:spPr/>
        <p:txBody>
          <a:bodyPr/>
          <a:lstStyle>
            <a:lvl1pPr>
              <a:defRPr sz="1800"/>
            </a:lvl1pPr>
          </a:lstStyle>
          <a:p>
            <a:pPr>
              <a:defRPr/>
            </a:pPr>
            <a:endParaRPr lang="en-US"/>
          </a:p>
        </p:txBody>
      </p:sp>
      <p:sp>
        <p:nvSpPr>
          <p:cNvPr id="7" name="Rectangle 6"/>
          <p:cNvSpPr>
            <a:spLocks noGrp="1" noChangeArrowheads="1"/>
          </p:cNvSpPr>
          <p:nvPr>
            <p:ph type="sldNum" sz="quarter" idx="12"/>
          </p:nvPr>
        </p:nvSpPr>
        <p:spPr/>
        <p:txBody>
          <a:bodyPr/>
          <a:lstStyle>
            <a:lvl1pPr>
              <a:defRPr sz="1800"/>
            </a:lvl1pPr>
          </a:lstStyle>
          <a:p>
            <a:pPr>
              <a:defRPr/>
            </a:pPr>
            <a:fld id="{4C6ACE96-BAD7-44C0-9354-A2C978160D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mn-lt"/>
              </a:defRPr>
            </a:lvl1pPr>
          </a:lstStyle>
          <a:p>
            <a:pPr>
              <a:defRPr/>
            </a:pPr>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mn-lt"/>
              </a:defRPr>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mn-lt"/>
              </a:defRPr>
            </a:lvl1pPr>
          </a:lstStyle>
          <a:p>
            <a:pPr>
              <a:defRPr/>
            </a:pPr>
            <a:fld id="{4338A641-4004-476E-87E5-E75FC8BA0A50}" type="slidenum">
              <a:rPr lang="en-US"/>
              <a:pPr>
                <a:defRPr/>
              </a:pPr>
              <a:t>‹#›</a:t>
            </a:fld>
            <a:endParaRPr lang="en-US"/>
          </a:p>
        </p:txBody>
      </p:sp>
      <p:pic>
        <p:nvPicPr>
          <p:cNvPr id="1031" name="Picture 7" descr="Plain b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mn-lt"/>
              </a:defRPr>
            </a:lvl1pPr>
          </a:lstStyle>
          <a:p>
            <a:pPr>
              <a:defRPr/>
            </a:pPr>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mn-lt"/>
              </a:defRPr>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mn-lt"/>
              </a:defRPr>
            </a:lvl1pPr>
          </a:lstStyle>
          <a:p>
            <a:pPr>
              <a:defRPr/>
            </a:pPr>
            <a:fld id="{801F6616-7B24-41EE-9C28-1A2EEACEB737}" type="slidenum">
              <a:rPr lang="en-US"/>
              <a:pPr>
                <a:defRPr/>
              </a:pPr>
              <a:t>‹#›</a:t>
            </a:fld>
            <a:endParaRPr lang="en-US"/>
          </a:p>
        </p:txBody>
      </p:sp>
      <p:pic>
        <p:nvPicPr>
          <p:cNvPr id="2055" name="Picture 7" descr="Plain b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vdatum.noa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ngs.noaa.gov/scorecar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ru.Smith@noa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ngs.noaa.gov/INFO/conferences.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gs.noaa.gov/2010Summ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gs.noaa.gov/GRAV-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ngs.noaa.gov/CORS/GoogleMap/Alaska.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ngs.noaa.gov/PUBS_LIB/NGSRealTimeUserGuidelines.v1.1.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ngs.woc.noaa.gov/deepw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85800" y="1600200"/>
            <a:ext cx="7772400" cy="1470025"/>
          </a:xfrm>
        </p:spPr>
        <p:txBody>
          <a:bodyPr/>
          <a:lstStyle/>
          <a:p>
            <a:pPr eaLnBrk="1" hangingPunct="1"/>
            <a:r>
              <a:rPr lang="en-US" b="1" smtClean="0">
                <a:solidFill>
                  <a:schemeClr val="bg1"/>
                </a:solidFill>
                <a:cs typeface="Arial" pitchFamily="34" charset="0"/>
              </a:rPr>
              <a:t>NGS HSRP Update</a:t>
            </a:r>
          </a:p>
        </p:txBody>
      </p:sp>
      <p:sp>
        <p:nvSpPr>
          <p:cNvPr id="3" name="Subtitle 2"/>
          <p:cNvSpPr>
            <a:spLocks noGrp="1"/>
          </p:cNvSpPr>
          <p:nvPr>
            <p:ph type="subTitle" idx="1"/>
          </p:nvPr>
        </p:nvSpPr>
        <p:spPr>
          <a:xfrm>
            <a:off x="1371600" y="3352800"/>
            <a:ext cx="6400800" cy="1752600"/>
          </a:xfrm>
        </p:spPr>
        <p:txBody>
          <a:bodyPr rtlCol="0">
            <a:normAutofit fontScale="85000" lnSpcReduction="20000"/>
          </a:bodyPr>
          <a:lstStyle/>
          <a:p>
            <a:pPr eaLnBrk="1" fontAlgn="auto" hangingPunct="1">
              <a:spcAft>
                <a:spcPts val="0"/>
              </a:spcAft>
              <a:defRPr/>
            </a:pPr>
            <a:r>
              <a:rPr lang="en-US" dirty="0" smtClean="0"/>
              <a:t>Ronnie Taylor, Acting Director</a:t>
            </a:r>
          </a:p>
          <a:p>
            <a:pPr eaLnBrk="1" fontAlgn="auto" hangingPunct="1">
              <a:spcAft>
                <a:spcPts val="0"/>
              </a:spcAft>
              <a:defRPr/>
            </a:pPr>
            <a:r>
              <a:rPr lang="en-US" dirty="0" smtClean="0"/>
              <a:t>National Geodetic Survey, NOAA</a:t>
            </a:r>
          </a:p>
          <a:p>
            <a:pPr eaLnBrk="1" fontAlgn="auto" hangingPunct="1">
              <a:spcAft>
                <a:spcPts val="0"/>
              </a:spcAft>
              <a:defRPr/>
            </a:pPr>
            <a:endParaRPr lang="en-US" dirty="0" smtClean="0"/>
          </a:p>
          <a:p>
            <a:pPr eaLnBrk="1" fontAlgn="auto" hangingPunct="1">
              <a:spcAft>
                <a:spcPts val="0"/>
              </a:spcAft>
              <a:defRPr/>
            </a:pPr>
            <a:r>
              <a:rPr lang="en-US" dirty="0" smtClean="0"/>
              <a:t>October 13,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1066800"/>
          </a:xfrm>
        </p:spPr>
        <p:txBody>
          <a:bodyPr/>
          <a:lstStyle/>
          <a:p>
            <a:pPr eaLnBrk="1" hangingPunct="1"/>
            <a:r>
              <a:rPr lang="en-US" sz="3400" b="1" smtClean="0">
                <a:solidFill>
                  <a:schemeClr val="bg1"/>
                </a:solidFill>
              </a:rPr>
              <a:t>VDatum Update</a:t>
            </a:r>
          </a:p>
        </p:txBody>
      </p:sp>
      <p:pic>
        <p:nvPicPr>
          <p:cNvPr id="34819" name="Picture 4"/>
          <p:cNvPicPr>
            <a:picLocks noChangeAspect="1" noChangeArrowheads="1"/>
          </p:cNvPicPr>
          <p:nvPr/>
        </p:nvPicPr>
        <p:blipFill>
          <a:blip r:embed="rId3" cstate="print"/>
          <a:srcRect/>
          <a:stretch>
            <a:fillRect/>
          </a:stretch>
        </p:blipFill>
        <p:spPr bwMode="auto">
          <a:xfrm>
            <a:off x="5334000" y="990600"/>
            <a:ext cx="3679825" cy="4991100"/>
          </a:xfrm>
          <a:prstGeom prst="rect">
            <a:avLst/>
          </a:prstGeom>
          <a:noFill/>
          <a:ln w="9525">
            <a:noFill/>
            <a:miter lim="800000"/>
            <a:headEnd/>
            <a:tailEnd/>
          </a:ln>
        </p:spPr>
      </p:pic>
      <p:sp>
        <p:nvSpPr>
          <p:cNvPr id="5" name="Content Placeholder 2"/>
          <p:cNvSpPr>
            <a:spLocks noGrp="1"/>
          </p:cNvSpPr>
          <p:nvPr>
            <p:ph idx="1"/>
          </p:nvPr>
        </p:nvSpPr>
        <p:spPr>
          <a:xfrm>
            <a:off x="152400" y="838200"/>
            <a:ext cx="5029200" cy="5562600"/>
          </a:xfrm>
        </p:spPr>
        <p:txBody>
          <a:bodyPr/>
          <a:lstStyle/>
          <a:p>
            <a:pPr>
              <a:defRPr/>
            </a:pPr>
            <a:r>
              <a:rPr lang="en-US" sz="2000" dirty="0" err="1" smtClean="0"/>
              <a:t>VDatum</a:t>
            </a:r>
            <a:r>
              <a:rPr lang="en-US" sz="2000" dirty="0" smtClean="0"/>
              <a:t> Program Plan submitted and approved by Tri-Office Directors in September, 2010. </a:t>
            </a:r>
          </a:p>
          <a:p>
            <a:pPr>
              <a:buFontTx/>
              <a:buNone/>
              <a:defRPr/>
            </a:pPr>
            <a:r>
              <a:rPr lang="en-US" sz="2000" dirty="0" smtClean="0"/>
              <a:t>	Plan describes a process for instituting an operational infrastructure by which </a:t>
            </a:r>
            <a:r>
              <a:rPr lang="en-US" sz="2000" dirty="0" err="1" smtClean="0"/>
              <a:t>VDatum</a:t>
            </a:r>
            <a:r>
              <a:rPr lang="en-US" sz="2000" dirty="0" smtClean="0"/>
              <a:t> models are to be produced, maintained and made accessible in a cost-effective manner such that all validated user needs are met. </a:t>
            </a:r>
          </a:p>
          <a:p>
            <a:pPr>
              <a:buFontTx/>
              <a:buNone/>
              <a:defRPr/>
            </a:pPr>
            <a:endParaRPr lang="en-US" sz="1050" dirty="0" smtClean="0"/>
          </a:p>
          <a:p>
            <a:pPr>
              <a:defRPr/>
            </a:pPr>
            <a:r>
              <a:rPr lang="en-US" sz="2000" dirty="0" smtClean="0"/>
              <a:t>Expansion of National </a:t>
            </a:r>
            <a:r>
              <a:rPr lang="en-US" sz="2000" dirty="0" err="1" smtClean="0"/>
              <a:t>VDatum</a:t>
            </a:r>
            <a:r>
              <a:rPr lang="en-US" sz="2000" dirty="0" smtClean="0"/>
              <a:t> planned for 2011. New </a:t>
            </a:r>
            <a:r>
              <a:rPr lang="en-US" sz="2000" dirty="0" err="1" smtClean="0"/>
              <a:t>VDatum</a:t>
            </a:r>
            <a:r>
              <a:rPr lang="en-US" sz="2000" dirty="0" smtClean="0"/>
              <a:t> Models for</a:t>
            </a:r>
          </a:p>
          <a:p>
            <a:pPr lvl="1">
              <a:defRPr/>
            </a:pPr>
            <a:r>
              <a:rPr lang="en-US" sz="2000" dirty="0" smtClean="0">
                <a:solidFill>
                  <a:srgbClr val="000000"/>
                </a:solidFill>
                <a:ea typeface="+mn-ea"/>
                <a:cs typeface="+mn-cs"/>
              </a:rPr>
              <a:t>Texas</a:t>
            </a:r>
          </a:p>
          <a:p>
            <a:pPr lvl="1">
              <a:defRPr/>
            </a:pPr>
            <a:r>
              <a:rPr lang="en-US" sz="2000" dirty="0" smtClean="0">
                <a:ea typeface="+mn-ea"/>
                <a:cs typeface="+mn-cs"/>
              </a:rPr>
              <a:t>Maine</a:t>
            </a:r>
          </a:p>
          <a:p>
            <a:pPr lvl="1">
              <a:defRPr/>
            </a:pPr>
            <a:r>
              <a:rPr lang="en-US" sz="2000" dirty="0" smtClean="0">
                <a:ea typeface="+mn-ea"/>
                <a:cs typeface="+mn-cs"/>
              </a:rPr>
              <a:t>Massachusetts</a:t>
            </a:r>
          </a:p>
          <a:p>
            <a:pPr lvl="1">
              <a:buFontTx/>
              <a:buNone/>
              <a:defRPr/>
            </a:pPr>
            <a:endParaRPr lang="en-US" sz="500" dirty="0" smtClean="0">
              <a:ea typeface="+mn-ea"/>
              <a:cs typeface="+mn-cs"/>
            </a:endParaRPr>
          </a:p>
          <a:p>
            <a:pPr algn="ctr">
              <a:buFontTx/>
              <a:buNone/>
              <a:defRPr/>
            </a:pPr>
            <a:r>
              <a:rPr lang="en-US" sz="2400" dirty="0" smtClean="0">
                <a:hlinkClick r:id="rId4"/>
              </a:rPr>
              <a:t>http://vdatum.noaa.gov/</a:t>
            </a:r>
            <a:r>
              <a:rPr lang="en-US" sz="2400"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6200"/>
            <a:ext cx="8229600" cy="838200"/>
          </a:xfrm>
        </p:spPr>
        <p:txBody>
          <a:bodyPr/>
          <a:lstStyle/>
          <a:p>
            <a:r>
              <a:rPr lang="en-US" sz="3400" b="1" smtClean="0">
                <a:solidFill>
                  <a:schemeClr val="bg1"/>
                </a:solidFill>
              </a:rPr>
              <a:t>County Scorecard Update</a:t>
            </a:r>
          </a:p>
        </p:txBody>
      </p:sp>
      <p:sp>
        <p:nvSpPr>
          <p:cNvPr id="3" name="Content Placeholder 2"/>
          <p:cNvSpPr>
            <a:spLocks noGrp="1"/>
          </p:cNvSpPr>
          <p:nvPr>
            <p:ph idx="1"/>
          </p:nvPr>
        </p:nvSpPr>
        <p:spPr>
          <a:xfrm>
            <a:off x="152400" y="685800"/>
            <a:ext cx="4038600" cy="5715000"/>
          </a:xfrm>
        </p:spPr>
        <p:txBody>
          <a:bodyPr/>
          <a:lstStyle/>
          <a:p>
            <a:pPr>
              <a:defRPr/>
            </a:pPr>
            <a:r>
              <a:rPr lang="en-US" sz="2000" dirty="0" smtClean="0">
                <a:cs typeface="Arial" pitchFamily="34" charset="0"/>
              </a:rPr>
              <a:t>A metric to assess how NGS is enabling local capacity for accurate positioning</a:t>
            </a:r>
            <a:endParaRPr lang="en-US" sz="2000" dirty="0" smtClean="0"/>
          </a:p>
          <a:p>
            <a:pPr>
              <a:defRPr/>
            </a:pPr>
            <a:r>
              <a:rPr lang="en-US" sz="2000" dirty="0" smtClean="0"/>
              <a:t>Percentage of U.S. counties rated as fully enabled or substantially enabled with accurate positioning capacity. </a:t>
            </a:r>
          </a:p>
          <a:p>
            <a:pPr lvl="1">
              <a:buFontTx/>
              <a:buNone/>
              <a:defRPr/>
            </a:pPr>
            <a:r>
              <a:rPr lang="en-US" sz="1800" dirty="0" smtClean="0"/>
              <a:t>FY2010 Goal = 77% </a:t>
            </a:r>
          </a:p>
          <a:p>
            <a:pPr lvl="1">
              <a:buFontTx/>
              <a:buNone/>
              <a:defRPr/>
            </a:pPr>
            <a:r>
              <a:rPr lang="en-US" sz="1800" dirty="0" smtClean="0"/>
              <a:t>FY2010 Actual:  78.89%</a:t>
            </a:r>
            <a:endParaRPr lang="en-US" sz="2000" dirty="0" smtClean="0"/>
          </a:p>
          <a:p>
            <a:pPr marL="342900" lvl="1" indent="-342900">
              <a:buFontTx/>
              <a:buChar char="•"/>
              <a:defRPr/>
            </a:pPr>
            <a:r>
              <a:rPr lang="en-US" sz="2000" dirty="0" smtClean="0"/>
              <a:t>In Sept, 2010, sent web-based survey to over 400 county “geospatial representatives” across the country.  Survey questions specifically focusing on infrastructure, NGS models and tools, NGS capacity building and outreach, and overall satisfaction.</a:t>
            </a:r>
          </a:p>
          <a:p>
            <a:pPr lvl="1">
              <a:buFontTx/>
              <a:buNone/>
              <a:defRPr/>
            </a:pPr>
            <a:endParaRPr lang="en-US" sz="1800" dirty="0" smtClean="0"/>
          </a:p>
          <a:p>
            <a:pPr lvl="1">
              <a:buFontTx/>
              <a:buNone/>
              <a:defRPr/>
            </a:pPr>
            <a:endParaRPr lang="en-US" sz="1800" dirty="0" smtClean="0"/>
          </a:p>
          <a:p>
            <a:pPr lvl="1">
              <a:buFontTx/>
              <a:buNone/>
              <a:defRPr/>
            </a:pPr>
            <a:endParaRPr lang="en-US" sz="1600" dirty="0" smtClean="0"/>
          </a:p>
        </p:txBody>
      </p:sp>
      <p:pic>
        <p:nvPicPr>
          <p:cNvPr id="35844" name="Picture 7" descr="C:\Documents and Settings\brett.howe\My Documents\Brett\Temp\fy2010.jpg"/>
          <p:cNvPicPr>
            <a:picLocks noChangeAspect="1" noChangeArrowheads="1"/>
          </p:cNvPicPr>
          <p:nvPr/>
        </p:nvPicPr>
        <p:blipFill>
          <a:blip r:embed="rId3" cstate="print"/>
          <a:srcRect/>
          <a:stretch>
            <a:fillRect/>
          </a:stretch>
        </p:blipFill>
        <p:spPr bwMode="auto">
          <a:xfrm>
            <a:off x="4267200" y="1371600"/>
            <a:ext cx="4508500" cy="3484563"/>
          </a:xfrm>
          <a:prstGeom prst="rect">
            <a:avLst/>
          </a:prstGeom>
          <a:noFill/>
          <a:ln w="9525">
            <a:noFill/>
            <a:miter lim="800000"/>
            <a:headEnd/>
            <a:tailEnd/>
          </a:ln>
        </p:spPr>
      </p:pic>
      <p:sp>
        <p:nvSpPr>
          <p:cNvPr id="35845" name="Rectangle 7"/>
          <p:cNvSpPr>
            <a:spLocks noChangeArrowheads="1"/>
          </p:cNvSpPr>
          <p:nvPr/>
        </p:nvSpPr>
        <p:spPr bwMode="auto">
          <a:xfrm>
            <a:off x="4419600" y="5257800"/>
            <a:ext cx="4313238" cy="400050"/>
          </a:xfrm>
          <a:prstGeom prst="rect">
            <a:avLst/>
          </a:prstGeom>
          <a:noFill/>
          <a:ln w="9525">
            <a:noFill/>
            <a:miter lim="800000"/>
            <a:headEnd/>
            <a:tailEnd/>
          </a:ln>
        </p:spPr>
        <p:txBody>
          <a:bodyPr wrap="none">
            <a:spAutoFit/>
          </a:bodyPr>
          <a:lstStyle/>
          <a:p>
            <a:r>
              <a:rPr lang="en-US" sz="2000">
                <a:hlinkClick r:id="rId4"/>
              </a:rPr>
              <a:t>http://www.ngs.noaa.gov/scorecard/</a:t>
            </a:r>
            <a:r>
              <a:rPr lang="en-US" sz="20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lstStyle/>
          <a:p>
            <a:r>
              <a:rPr lang="en-US" sz="3400" b="1" smtClean="0">
                <a:solidFill>
                  <a:schemeClr val="bg1"/>
                </a:solidFill>
              </a:rPr>
              <a:t>FY 2011 President’s Budget</a:t>
            </a:r>
          </a:p>
        </p:txBody>
      </p:sp>
      <p:sp>
        <p:nvSpPr>
          <p:cNvPr id="36867" name="Content Placeholder 2"/>
          <p:cNvSpPr>
            <a:spLocks noGrp="1"/>
          </p:cNvSpPr>
          <p:nvPr>
            <p:ph idx="1"/>
          </p:nvPr>
        </p:nvSpPr>
        <p:spPr>
          <a:xfrm>
            <a:off x="304800" y="914400"/>
            <a:ext cx="7239000" cy="5105400"/>
          </a:xfrm>
        </p:spPr>
        <p:txBody>
          <a:bodyPr/>
          <a:lstStyle/>
          <a:p>
            <a:pPr>
              <a:buFontTx/>
              <a:buNone/>
            </a:pPr>
            <a:r>
              <a:rPr lang="en-US" smtClean="0"/>
              <a:t>NGS - Geodesy:</a:t>
            </a:r>
          </a:p>
          <a:p>
            <a:r>
              <a:rPr lang="en-US" sz="2000" smtClean="0"/>
              <a:t>Base: $26,895 million </a:t>
            </a:r>
            <a:r>
              <a:rPr lang="en-US" sz="1800" b="1" smtClean="0"/>
              <a:t>(includes $3 million for GRAV-D)</a:t>
            </a:r>
            <a:endParaRPr lang="en-US" sz="2000" b="1" smtClean="0"/>
          </a:p>
          <a:p>
            <a:pPr lvl="1">
              <a:buFont typeface="Arial" pitchFamily="34" charset="0"/>
              <a:buChar char="•"/>
            </a:pPr>
            <a:r>
              <a:rPr lang="en-US" sz="1600" b="1" smtClean="0"/>
              <a:t>Change from FY 2010 Enacted: </a:t>
            </a:r>
            <a:r>
              <a:rPr lang="en-US" sz="1600" smtClean="0"/>
              <a:t>+ $478K</a:t>
            </a:r>
          </a:p>
          <a:p>
            <a:pPr lvl="1">
              <a:buFontTx/>
              <a:buNone/>
            </a:pPr>
            <a:endParaRPr lang="en-US" sz="1600" b="1" smtClean="0"/>
          </a:p>
          <a:p>
            <a:r>
              <a:rPr lang="en-US" sz="2000" smtClean="0"/>
              <a:t>National Height Modernization: $2.541 million</a:t>
            </a:r>
          </a:p>
          <a:p>
            <a:pPr lvl="1">
              <a:buFont typeface="Arial" pitchFamily="34" charset="0"/>
              <a:buChar char="•"/>
            </a:pPr>
            <a:r>
              <a:rPr lang="en-US" sz="1600" b="1" smtClean="0"/>
              <a:t>Change from FY 2010 Enacted: </a:t>
            </a:r>
            <a:r>
              <a:rPr lang="en-US" sz="1600" smtClean="0"/>
              <a:t>None</a:t>
            </a:r>
          </a:p>
          <a:p>
            <a:pPr>
              <a:buFontTx/>
              <a:buNone/>
            </a:pPr>
            <a:endParaRPr lang="en-US" sz="1100" smtClean="0"/>
          </a:p>
          <a:p>
            <a:pPr>
              <a:buFontTx/>
              <a:buNone/>
            </a:pPr>
            <a:r>
              <a:rPr lang="en-US" smtClean="0"/>
              <a:t>NGS - MTS: </a:t>
            </a:r>
          </a:p>
          <a:p>
            <a:r>
              <a:rPr lang="en-US" sz="2000" smtClean="0"/>
              <a:t>Mapping and Charting Base: $3.95 million</a:t>
            </a:r>
          </a:p>
          <a:p>
            <a:pPr lvl="1">
              <a:buFont typeface="Arial" pitchFamily="34" charset="0"/>
              <a:buChar char="•"/>
            </a:pPr>
            <a:r>
              <a:rPr lang="en-US" sz="1600" b="1" smtClean="0"/>
              <a:t>Change from FY 2010 Enacted: </a:t>
            </a:r>
            <a:r>
              <a:rPr lang="en-US" sz="1600" smtClean="0"/>
              <a:t> None</a:t>
            </a:r>
          </a:p>
          <a:p>
            <a:pPr lvl="1">
              <a:buFontTx/>
              <a:buNone/>
            </a:pPr>
            <a:endParaRPr lang="en-US" sz="1600" b="1" smtClean="0"/>
          </a:p>
          <a:p>
            <a:r>
              <a:rPr lang="en-US" sz="2000" smtClean="0"/>
              <a:t>Shoreline Mapping: $2.424 million</a:t>
            </a:r>
          </a:p>
          <a:p>
            <a:pPr lvl="1">
              <a:buFont typeface="Arial" pitchFamily="34" charset="0"/>
              <a:buChar char="•"/>
            </a:pPr>
            <a:r>
              <a:rPr lang="en-US" sz="1600" b="1" smtClean="0"/>
              <a:t>Change from FY 2010 Enacted: </a:t>
            </a:r>
            <a:r>
              <a:rPr lang="en-US" sz="1600" smtClean="0"/>
              <a:t>None</a:t>
            </a:r>
          </a:p>
          <a:p>
            <a:pPr>
              <a:buFontTx/>
              <a:buNone/>
            </a:pPr>
            <a:endParaRPr lang="en-US" smtClean="0"/>
          </a:p>
          <a:p>
            <a:pPr>
              <a:buFontTx/>
              <a:buNone/>
            </a:pPr>
            <a:endParaRPr lang="en-US" smtClean="0"/>
          </a:p>
          <a:p>
            <a:pPr>
              <a:buFontTx/>
              <a:buNone/>
            </a:pPr>
            <a:endParaRPr lang="en-US" smtClean="0"/>
          </a:p>
        </p:txBody>
      </p:sp>
      <p:pic>
        <p:nvPicPr>
          <p:cNvPr id="36868" name="Picture 2"/>
          <p:cNvPicPr>
            <a:picLocks noChangeAspect="1" noChangeArrowheads="1"/>
          </p:cNvPicPr>
          <p:nvPr/>
        </p:nvPicPr>
        <p:blipFill>
          <a:blip r:embed="rId3" cstate="print"/>
          <a:srcRect/>
          <a:stretch>
            <a:fillRect/>
          </a:stretch>
        </p:blipFill>
        <p:spPr bwMode="auto">
          <a:xfrm>
            <a:off x="6019800" y="2057400"/>
            <a:ext cx="28956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792163"/>
          </a:xfrm>
        </p:spPr>
        <p:txBody>
          <a:bodyPr/>
          <a:lstStyle/>
          <a:p>
            <a:r>
              <a:rPr lang="en-US" sz="3600" b="1" smtClean="0">
                <a:solidFill>
                  <a:schemeClr val="bg1"/>
                </a:solidFill>
              </a:rPr>
              <a:t>Some Planned NGS 2011 Milestones</a:t>
            </a:r>
          </a:p>
        </p:txBody>
      </p:sp>
      <p:sp>
        <p:nvSpPr>
          <p:cNvPr id="37891" name="Content Placeholder 2"/>
          <p:cNvSpPr>
            <a:spLocks noGrp="1"/>
          </p:cNvSpPr>
          <p:nvPr>
            <p:ph idx="1"/>
          </p:nvPr>
        </p:nvSpPr>
        <p:spPr>
          <a:xfrm>
            <a:off x="381000" y="914400"/>
            <a:ext cx="8229600" cy="5334000"/>
          </a:xfrm>
        </p:spPr>
        <p:txBody>
          <a:bodyPr/>
          <a:lstStyle/>
          <a:p>
            <a:r>
              <a:rPr lang="en-US" sz="1800" smtClean="0"/>
              <a:t>Increase to 83% the Percentage of U.S. counties rated as fully enabled or substantially enabled with accurate positioning capacity </a:t>
            </a:r>
          </a:p>
          <a:p>
            <a:endParaRPr lang="en-US" sz="1400" smtClean="0"/>
          </a:p>
          <a:p>
            <a:r>
              <a:rPr lang="en-US" sz="1800" smtClean="0"/>
              <a:t>Update 6.4% of the US shoreline</a:t>
            </a:r>
          </a:p>
          <a:p>
            <a:endParaRPr lang="en-US" sz="1800" smtClean="0"/>
          </a:p>
          <a:p>
            <a:r>
              <a:rPr lang="en-US" sz="1800" smtClean="0"/>
              <a:t>Analyze 29 priority ports for shoreline changes</a:t>
            </a:r>
          </a:p>
          <a:p>
            <a:endParaRPr lang="en-US" sz="1400" smtClean="0"/>
          </a:p>
          <a:p>
            <a:r>
              <a:rPr lang="en-US" sz="1800" smtClean="0"/>
              <a:t>Expansion of National VDatum. New VDatum Models for Texas, Maine and Massachusetts  </a:t>
            </a:r>
          </a:p>
          <a:p>
            <a:endParaRPr lang="en-US" sz="1400" smtClean="0"/>
          </a:p>
          <a:p>
            <a:r>
              <a:rPr lang="en-US" sz="1800" smtClean="0"/>
              <a:t>Install one foundation CORS site (including a local site survey), supporting the improvement of the International Terrestrial Reference Frame (ITRF)</a:t>
            </a:r>
          </a:p>
          <a:p>
            <a:endParaRPr lang="en-US" sz="1400" smtClean="0"/>
          </a:p>
          <a:p>
            <a:r>
              <a:rPr lang="en-US" sz="1800" smtClean="0"/>
              <a:t>Collaborate with partners to establish and connect Continuously Operating Reference Stations (CORS) at tide and water level stations</a:t>
            </a:r>
          </a:p>
          <a:p>
            <a:endParaRPr lang="en-US" sz="1400" smtClean="0"/>
          </a:p>
          <a:p>
            <a:r>
              <a:rPr lang="en-US" sz="1800" smtClean="0"/>
              <a:t>Compete socio-economic benefit study of NGS remote sensing products and services</a:t>
            </a:r>
          </a:p>
          <a:p>
            <a:pPr>
              <a:buFontTx/>
              <a:buNone/>
            </a:pPr>
            <a:endParaRPr lang="en-US" sz="1800" smtClean="0"/>
          </a:p>
          <a:p>
            <a:endParaRPr lang="en-US" sz="1800" smtClean="0"/>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228600"/>
            <a:ext cx="8382000" cy="1676400"/>
          </a:xfrm>
        </p:spPr>
        <p:txBody>
          <a:bodyPr/>
          <a:lstStyle/>
          <a:p>
            <a:pPr marL="514350" indent="-514350" eaLnBrk="1" hangingPunct="1"/>
            <a:r>
              <a:rPr lang="en-US" sz="2800" b="1" smtClean="0">
                <a:solidFill>
                  <a:schemeClr val="bg1"/>
                </a:solidFill>
                <a:cs typeface="Arial" pitchFamily="34" charset="0"/>
              </a:rPr>
              <a:t>Upcoming Event:  </a:t>
            </a:r>
            <a:br>
              <a:rPr lang="en-US" sz="2800" b="1" smtClean="0">
                <a:solidFill>
                  <a:schemeClr val="bg1"/>
                </a:solidFill>
                <a:cs typeface="Arial" pitchFamily="34" charset="0"/>
              </a:rPr>
            </a:br>
            <a:r>
              <a:rPr lang="en-US" sz="2800" b="1" smtClean="0">
                <a:solidFill>
                  <a:schemeClr val="bg1"/>
                </a:solidFill>
                <a:cs typeface="Arial" pitchFamily="34" charset="0"/>
              </a:rPr>
              <a:t>2010 North American Intercomparison </a:t>
            </a:r>
            <a:br>
              <a:rPr lang="en-US" sz="2800" b="1" smtClean="0">
                <a:solidFill>
                  <a:schemeClr val="bg1"/>
                </a:solidFill>
                <a:cs typeface="Arial" pitchFamily="34" charset="0"/>
              </a:rPr>
            </a:br>
            <a:r>
              <a:rPr lang="en-US" sz="2800" b="1" smtClean="0">
                <a:solidFill>
                  <a:schemeClr val="bg1"/>
                </a:solidFill>
                <a:cs typeface="Arial" pitchFamily="34" charset="0"/>
              </a:rPr>
              <a:t>of Absolute Gravimeters</a:t>
            </a:r>
            <a:r>
              <a:rPr lang="en-US" sz="2800" b="1" smtClean="0">
                <a:solidFill>
                  <a:srgbClr val="0070C0"/>
                </a:solidFill>
                <a:cs typeface="Arial" pitchFamily="34" charset="0"/>
              </a:rPr>
              <a:t/>
            </a:r>
            <a:br>
              <a:rPr lang="en-US" sz="2800" b="1" smtClean="0">
                <a:solidFill>
                  <a:srgbClr val="0070C0"/>
                </a:solidFill>
                <a:cs typeface="Arial" pitchFamily="34" charset="0"/>
              </a:rPr>
            </a:br>
            <a:endParaRPr lang="en-US" sz="4000" smtClean="0">
              <a:cs typeface="Arial" pitchFamily="34" charset="0"/>
            </a:endParaRPr>
          </a:p>
        </p:txBody>
      </p:sp>
      <p:sp>
        <p:nvSpPr>
          <p:cNvPr id="28675" name="Content Placeholder 2"/>
          <p:cNvSpPr>
            <a:spLocks noGrp="1"/>
          </p:cNvSpPr>
          <p:nvPr>
            <p:ph idx="1"/>
          </p:nvPr>
        </p:nvSpPr>
        <p:spPr>
          <a:xfrm>
            <a:off x="533400" y="1447800"/>
            <a:ext cx="8458200" cy="4114800"/>
          </a:xfrm>
        </p:spPr>
        <p:txBody>
          <a:bodyPr/>
          <a:lstStyle/>
          <a:p>
            <a:pPr marL="514350" indent="-514350" eaLnBrk="1" hangingPunct="1">
              <a:buFont typeface="Arial" pitchFamily="34" charset="0"/>
              <a:buNone/>
              <a:defRPr/>
            </a:pPr>
            <a:endParaRPr lang="en-US" sz="1000" dirty="0" smtClean="0">
              <a:solidFill>
                <a:srgbClr val="0070C0"/>
              </a:solidFill>
              <a:latin typeface="+mj-lt"/>
              <a:cs typeface="Arial" pitchFamily="34" charset="0"/>
            </a:endParaRPr>
          </a:p>
          <a:p>
            <a:pPr marL="514350" indent="-514350" eaLnBrk="1" hangingPunct="1">
              <a:buFont typeface="Arial" pitchFamily="34" charset="0"/>
              <a:buNone/>
              <a:defRPr/>
            </a:pPr>
            <a:r>
              <a:rPr lang="en-US" sz="2400" b="1" dirty="0" smtClean="0">
                <a:latin typeface="+mj-lt"/>
                <a:cs typeface="Arial" pitchFamily="34" charset="0"/>
              </a:rPr>
              <a:t>Date:  </a:t>
            </a:r>
            <a:r>
              <a:rPr lang="en-US" sz="2400" dirty="0" smtClean="0">
                <a:latin typeface="+mj-lt"/>
                <a:cs typeface="Arial" pitchFamily="34" charset="0"/>
              </a:rPr>
              <a:t>October 18 – October 22, 2010</a:t>
            </a:r>
          </a:p>
          <a:p>
            <a:pPr marL="514350" indent="-514350" eaLnBrk="1" hangingPunct="1">
              <a:buFont typeface="Arial" pitchFamily="34" charset="0"/>
              <a:buNone/>
              <a:defRPr/>
            </a:pPr>
            <a:r>
              <a:rPr lang="en-US" sz="2400" b="1" dirty="0" smtClean="0">
                <a:latin typeface="+mj-lt"/>
                <a:cs typeface="Arial" pitchFamily="34" charset="0"/>
              </a:rPr>
              <a:t>Location:  </a:t>
            </a:r>
            <a:r>
              <a:rPr lang="en-US" sz="2400" dirty="0" smtClean="0">
                <a:latin typeface="+mj-lt"/>
                <a:cs typeface="Arial" pitchFamily="34" charset="0"/>
              </a:rPr>
              <a:t>Longmont, CO</a:t>
            </a:r>
          </a:p>
          <a:p>
            <a:pPr marL="514350" indent="-514350" eaLnBrk="1" hangingPunct="1">
              <a:buFont typeface="Arial" pitchFamily="34" charset="0"/>
              <a:buNone/>
              <a:defRPr/>
            </a:pPr>
            <a:r>
              <a:rPr lang="en-US" sz="2400" b="1" dirty="0" smtClean="0">
                <a:latin typeface="+mj-lt"/>
                <a:cs typeface="Arial" pitchFamily="34" charset="0"/>
              </a:rPr>
              <a:t>Goal:  </a:t>
            </a:r>
            <a:r>
              <a:rPr lang="en-US" sz="2400" dirty="0" smtClean="0">
                <a:latin typeface="+mj-lt"/>
                <a:cs typeface="Arial" pitchFamily="34" charset="0"/>
              </a:rPr>
              <a:t>A regularly scheduled North American 	</a:t>
            </a:r>
            <a:r>
              <a:rPr lang="en-US" sz="2400" dirty="0" err="1" smtClean="0">
                <a:latin typeface="+mj-lt"/>
                <a:cs typeface="Arial" pitchFamily="34" charset="0"/>
              </a:rPr>
              <a:t>Intercomparison</a:t>
            </a:r>
            <a:r>
              <a:rPr lang="en-US" sz="2400" dirty="0" smtClean="0">
                <a:latin typeface="+mj-lt"/>
                <a:cs typeface="Arial" pitchFamily="34" charset="0"/>
              </a:rPr>
              <a:t> of Absolute Gravimeters.  </a:t>
            </a:r>
            <a:r>
              <a:rPr lang="en-US" sz="2400" dirty="0" smtClean="0"/>
              <a:t>Regular 	comparisons between the few absolute gravimeters in 	the world is necessary to validate the achievable 	accuracy of each meter relative to the group mean. </a:t>
            </a:r>
            <a:endParaRPr lang="en-US" sz="2400" dirty="0" smtClean="0">
              <a:latin typeface="+mj-lt"/>
              <a:cs typeface="Arial" pitchFamily="34" charset="0"/>
            </a:endParaRPr>
          </a:p>
          <a:p>
            <a:pPr marL="514350" indent="-514350" eaLnBrk="1" hangingPunct="1">
              <a:buFont typeface="Arial" pitchFamily="34" charset="0"/>
              <a:buNone/>
              <a:defRPr/>
            </a:pPr>
            <a:r>
              <a:rPr lang="en-US" sz="2400" b="1" dirty="0" smtClean="0">
                <a:latin typeface="+mj-lt"/>
                <a:cs typeface="Arial" pitchFamily="34" charset="0"/>
              </a:rPr>
              <a:t>POC: </a:t>
            </a:r>
            <a:r>
              <a:rPr lang="en-US" sz="2400" dirty="0" smtClean="0">
                <a:latin typeface="+mj-lt"/>
                <a:cs typeface="Arial" pitchFamily="34" charset="0"/>
              </a:rPr>
              <a:t> </a:t>
            </a:r>
            <a:r>
              <a:rPr lang="en-US" sz="2400" dirty="0" err="1" smtClean="0">
                <a:latin typeface="+mj-lt"/>
                <a:cs typeface="Arial" pitchFamily="34" charset="0"/>
              </a:rPr>
              <a:t>Dru</a:t>
            </a:r>
            <a:r>
              <a:rPr lang="en-US" sz="2400" dirty="0" smtClean="0">
                <a:latin typeface="+mj-lt"/>
                <a:cs typeface="Arial" pitchFamily="34" charset="0"/>
              </a:rPr>
              <a:t> Smith, NGS Chief Geodesist 	</a:t>
            </a:r>
            <a:r>
              <a:rPr lang="en-US" sz="2400" dirty="0" smtClean="0">
                <a:latin typeface="+mj-lt"/>
                <a:cs typeface="Arial" pitchFamily="34" charset="0"/>
                <a:hlinkClick r:id="rId3"/>
              </a:rPr>
              <a:t>Dru.Smith@noaa.gov</a:t>
            </a:r>
            <a:r>
              <a:rPr lang="en-US" sz="2400" dirty="0" smtClean="0">
                <a:latin typeface="+mj-lt"/>
                <a:cs typeface="Arial" pitchFamily="34" charset="0"/>
              </a:rPr>
              <a:t> </a:t>
            </a:r>
          </a:p>
        </p:txBody>
      </p:sp>
      <p:sp>
        <p:nvSpPr>
          <p:cNvPr id="4" name="Rectangle 3"/>
          <p:cNvSpPr/>
          <p:nvPr/>
        </p:nvSpPr>
        <p:spPr>
          <a:xfrm>
            <a:off x="2057400" y="5715000"/>
            <a:ext cx="5334000" cy="369888"/>
          </a:xfrm>
          <a:prstGeom prst="rect">
            <a:avLst/>
          </a:prstGeom>
        </p:spPr>
        <p:txBody>
          <a:bodyPr>
            <a:spAutoFit/>
          </a:bodyPr>
          <a:lstStyle/>
          <a:p>
            <a:pPr>
              <a:defRPr/>
            </a:pPr>
            <a:r>
              <a:rPr lang="en-US" dirty="0">
                <a:latin typeface="+mj-lt"/>
                <a:hlinkClick r:id="rId4"/>
              </a:rPr>
              <a:t>http://www.ngs.noaa.gov/INFO/conferences.shtml</a:t>
            </a:r>
            <a:r>
              <a:rPr lang="en-US" dirty="0">
                <a:latin typeface="+mj-lt"/>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0"/>
            <a:ext cx="8229600" cy="1143000"/>
          </a:xfrm>
        </p:spPr>
        <p:txBody>
          <a:bodyPr/>
          <a:lstStyle/>
          <a:p>
            <a:pPr eaLnBrk="1" hangingPunct="1"/>
            <a:r>
              <a:rPr lang="en-US" b="1" smtClean="0">
                <a:solidFill>
                  <a:schemeClr val="bg1"/>
                </a:solidFill>
                <a:cs typeface="Arial" pitchFamily="34" charset="0"/>
              </a:rPr>
              <a:t>Overview</a:t>
            </a:r>
          </a:p>
        </p:txBody>
      </p:sp>
      <p:sp>
        <p:nvSpPr>
          <p:cNvPr id="26627" name="Content Placeholder 3"/>
          <p:cNvSpPr>
            <a:spLocks noGrp="1"/>
          </p:cNvSpPr>
          <p:nvPr>
            <p:ph idx="1"/>
          </p:nvPr>
        </p:nvSpPr>
        <p:spPr>
          <a:xfrm>
            <a:off x="838200" y="914400"/>
            <a:ext cx="7924800" cy="5257800"/>
          </a:xfrm>
        </p:spPr>
        <p:txBody>
          <a:bodyPr/>
          <a:lstStyle/>
          <a:p>
            <a:pPr eaLnBrk="1" hangingPunct="1"/>
            <a:endParaRPr lang="en-US" sz="2800" smtClean="0"/>
          </a:p>
          <a:p>
            <a:pPr eaLnBrk="1" hangingPunct="1"/>
            <a:endParaRPr lang="en-US" sz="2800" smtClean="0"/>
          </a:p>
          <a:p>
            <a:pPr eaLnBrk="1" hangingPunct="1"/>
            <a:r>
              <a:rPr lang="en-US" sz="2800" smtClean="0"/>
              <a:t>Top NGS Accomplishments for FY2010</a:t>
            </a:r>
          </a:p>
          <a:p>
            <a:pPr eaLnBrk="1" hangingPunct="1"/>
            <a:r>
              <a:rPr lang="en-US" sz="2800" smtClean="0"/>
              <a:t>Program and Activity Updates</a:t>
            </a:r>
          </a:p>
          <a:p>
            <a:pPr eaLnBrk="1" hangingPunct="1"/>
            <a:r>
              <a:rPr lang="en-US" sz="2800" smtClean="0"/>
              <a:t>2011 Budget and Milestones</a:t>
            </a:r>
          </a:p>
          <a:p>
            <a:pPr eaLnBrk="1" hangingPunct="1"/>
            <a:r>
              <a:rPr lang="en-US" sz="2800" smtClean="0"/>
              <a:t>Upcoming Events</a:t>
            </a:r>
          </a:p>
          <a:p>
            <a:pPr eaLnBrk="1" hangingPunct="1"/>
            <a:endParaRPr lang="en-US" sz="2800" smtClean="0"/>
          </a:p>
          <a:p>
            <a:pPr eaLnBrk="1" hangingPunct="1"/>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838200"/>
            <a:ext cx="8534400" cy="3810000"/>
          </a:xfrm>
        </p:spPr>
        <p:txBody>
          <a:bodyPr/>
          <a:lstStyle/>
          <a:p>
            <a:pPr marL="457200" indent="-457200" algn="ctr" eaLnBrk="1" hangingPunct="1">
              <a:spcBef>
                <a:spcPts val="0"/>
              </a:spcBef>
              <a:buFontTx/>
              <a:buNone/>
              <a:defRPr/>
            </a:pPr>
            <a:r>
              <a:rPr lang="en-US" sz="2000" b="1" dirty="0" smtClean="0"/>
              <a:t>  NGS Introduced Modernization Plans for National Spatial     Reference System with the First Federal Geospatial Summit</a:t>
            </a:r>
            <a:endParaRPr lang="en-US" sz="2000" dirty="0" smtClean="0"/>
          </a:p>
          <a:p>
            <a:pPr marL="514350" indent="-514350" eaLnBrk="1" hangingPunct="1">
              <a:buFont typeface="Arial" charset="0"/>
              <a:buNone/>
              <a:defRPr/>
            </a:pPr>
            <a:endParaRPr lang="en-US" sz="1000" dirty="0" smtClean="0">
              <a:solidFill>
                <a:srgbClr val="0070C0"/>
              </a:solidFill>
              <a:cs typeface="Arial" pitchFamily="34" charset="0"/>
            </a:endParaRPr>
          </a:p>
          <a:p>
            <a:pPr marL="917575" eaLnBrk="1" hangingPunct="1">
              <a:buFontTx/>
              <a:buNone/>
              <a:defRPr/>
            </a:pPr>
            <a:r>
              <a:rPr lang="en-US" sz="2000" dirty="0" smtClean="0"/>
              <a:t>	NGS hosted a summit in May, 2010, to share information with other federal mapping agencies proposed improvements to the National Spatial Reference System (NSRS) including plans for replacement of NAD 83 and NAVD 88.  </a:t>
            </a:r>
            <a:r>
              <a:rPr lang="en-US" sz="2000" dirty="0" smtClean="0">
                <a:cs typeface="Arial" pitchFamily="34" charset="0"/>
              </a:rPr>
              <a:t>Over 200 federal and nonfederal stakeholders participated, including representatives from 3 international agencies.</a:t>
            </a:r>
          </a:p>
          <a:p>
            <a:pPr marL="514350" indent="-514350" eaLnBrk="1" hangingPunct="1">
              <a:buFontTx/>
              <a:buNone/>
              <a:defRPr/>
            </a:pPr>
            <a:r>
              <a:rPr lang="en-US" sz="2000" dirty="0" smtClean="0">
                <a:cs typeface="Arial" pitchFamily="34" charset="0"/>
              </a:rPr>
              <a:t>		Proceedings under review.  Info and updates available at:</a:t>
            </a:r>
          </a:p>
          <a:p>
            <a:pPr marL="514350" indent="-514350" eaLnBrk="1" hangingPunct="1">
              <a:buFontTx/>
              <a:buNone/>
              <a:defRPr/>
            </a:pPr>
            <a:r>
              <a:rPr lang="en-US" sz="2000" dirty="0" smtClean="0">
                <a:cs typeface="Arial" pitchFamily="34" charset="0"/>
              </a:rPr>
              <a:t>		</a:t>
            </a:r>
            <a:r>
              <a:rPr lang="en-US" sz="2000" dirty="0" smtClean="0">
                <a:cs typeface="Arial" pitchFamily="34" charset="0"/>
                <a:hlinkClick r:id="rId3"/>
              </a:rPr>
              <a:t>http://www.ngs.noaa.gov/2010Summit</a:t>
            </a:r>
            <a:r>
              <a:rPr lang="en-US" sz="2000" b="1" dirty="0" smtClean="0">
                <a:cs typeface="Arial" pitchFamily="34" charset="0"/>
                <a:hlinkClick r:id="rId3"/>
              </a:rPr>
              <a:t>/</a:t>
            </a:r>
            <a:r>
              <a:rPr lang="en-US" sz="2000" b="1" dirty="0" smtClean="0">
                <a:cs typeface="Arial" pitchFamily="34" charset="0"/>
              </a:rPr>
              <a:t> </a:t>
            </a:r>
          </a:p>
          <a:p>
            <a:pPr marL="514350" indent="-514350" eaLnBrk="1" hangingPunct="1">
              <a:buFontTx/>
              <a:buNone/>
              <a:defRPr/>
            </a:pPr>
            <a:endParaRPr lang="en-US" sz="2000" dirty="0" smtClean="0">
              <a:cs typeface="Arial" pitchFamily="34" charset="0"/>
            </a:endParaRPr>
          </a:p>
          <a:p>
            <a:pPr marL="514350" indent="-514350" eaLnBrk="1" hangingPunct="1">
              <a:buFontTx/>
              <a:buNone/>
              <a:defRPr/>
            </a:pPr>
            <a:r>
              <a:rPr lang="en-US" sz="2000" dirty="0" smtClean="0">
                <a:cs typeface="Arial" pitchFamily="34" charset="0"/>
              </a:rPr>
              <a:t>		</a:t>
            </a:r>
          </a:p>
          <a:p>
            <a:pPr marL="514350" indent="-514350" eaLnBrk="1" hangingPunct="1">
              <a:buFontTx/>
              <a:buNone/>
              <a:defRPr/>
            </a:pPr>
            <a:endParaRPr lang="en-US" sz="2000" dirty="0" smtClean="0">
              <a:cs typeface="Arial" pitchFamily="34" charset="0"/>
            </a:endParaRPr>
          </a:p>
        </p:txBody>
      </p:sp>
      <p:sp>
        <p:nvSpPr>
          <p:cNvPr id="27651" name="Rectangle 2"/>
          <p:cNvSpPr>
            <a:spLocks noGrp="1" noChangeArrowheads="1"/>
          </p:cNvSpPr>
          <p:nvPr>
            <p:ph type="title"/>
          </p:nvPr>
        </p:nvSpPr>
        <p:spPr>
          <a:xfrm>
            <a:off x="457200" y="0"/>
            <a:ext cx="8229600" cy="1143000"/>
          </a:xfrm>
        </p:spPr>
        <p:txBody>
          <a:bodyPr/>
          <a:lstStyle/>
          <a:p>
            <a:pPr eaLnBrk="1" hangingPunct="1"/>
            <a:r>
              <a:rPr lang="en-US" sz="3400" b="1" smtClean="0">
                <a:solidFill>
                  <a:schemeClr val="bg1"/>
                </a:solidFill>
              </a:rPr>
              <a:t>Top NGS Accomplishments - 2010</a:t>
            </a:r>
          </a:p>
        </p:txBody>
      </p:sp>
      <p:sp>
        <p:nvSpPr>
          <p:cNvPr id="27652" name="Rectangle 5"/>
          <p:cNvSpPr>
            <a:spLocks noChangeArrowheads="1"/>
          </p:cNvSpPr>
          <p:nvPr/>
        </p:nvSpPr>
        <p:spPr bwMode="auto">
          <a:xfrm>
            <a:off x="838200" y="4495800"/>
            <a:ext cx="7848600" cy="1323975"/>
          </a:xfrm>
          <a:prstGeom prst="rect">
            <a:avLst/>
          </a:prstGeom>
          <a:noFill/>
          <a:ln w="25400">
            <a:solidFill>
              <a:srgbClr val="0000FF"/>
            </a:solidFill>
            <a:miter lim="800000"/>
            <a:headEnd/>
            <a:tailEnd/>
          </a:ln>
        </p:spPr>
        <p:txBody>
          <a:bodyPr>
            <a:spAutoFit/>
          </a:bodyPr>
          <a:lstStyle/>
          <a:p>
            <a:r>
              <a:rPr lang="en-US">
                <a:cs typeface="Arial" pitchFamily="34" charset="0"/>
              </a:rPr>
              <a:t>Supports HSRP “Most Wanted” Finding 3:  “Modernize Heights and Implement Real-Time Water Level and Current Observing Systems in all major commercial ports.”</a:t>
            </a:r>
          </a:p>
          <a:p>
            <a:endParaRPr lang="en-US" sz="800">
              <a:cs typeface="Arial" pitchFamily="34" charset="0"/>
            </a:endParaRPr>
          </a:p>
          <a:p>
            <a:r>
              <a:rPr lang="en-US">
                <a:cs typeface="Arial" pitchFamily="34" charset="0"/>
              </a:rPr>
              <a:t>Recommendation 3 to “improve the Nation’s vertical reference system.”</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85800"/>
            <a:ext cx="8229600" cy="5334000"/>
          </a:xfrm>
        </p:spPr>
        <p:txBody>
          <a:bodyPr/>
          <a:lstStyle/>
          <a:p>
            <a:pPr marL="457200" indent="-457200" eaLnBrk="1" hangingPunct="1">
              <a:spcBef>
                <a:spcPts val="0"/>
              </a:spcBef>
              <a:buFontTx/>
              <a:buNone/>
              <a:defRPr/>
            </a:pPr>
            <a:r>
              <a:rPr lang="en-US" sz="2000" b="1" dirty="0" smtClean="0"/>
              <a:t>	NGS Began Operational Phase of Gravity for the Redefinition of the American Vertical Datum (GRAV-D)</a:t>
            </a:r>
            <a:endParaRPr lang="en-US" sz="2000" dirty="0" smtClean="0"/>
          </a:p>
          <a:p>
            <a:pPr marL="457200" indent="-457200" algn="ctr" eaLnBrk="1" hangingPunct="1">
              <a:spcBef>
                <a:spcPts val="0"/>
              </a:spcBef>
              <a:buFontTx/>
              <a:buNone/>
              <a:defRPr/>
            </a:pPr>
            <a:endParaRPr lang="en-US" sz="2000" dirty="0" smtClean="0"/>
          </a:p>
          <a:p>
            <a:pPr marL="514350" indent="-514350" eaLnBrk="1" hangingPunct="1">
              <a:buFont typeface="Arial" charset="0"/>
              <a:buNone/>
              <a:defRPr/>
            </a:pPr>
            <a:endParaRPr lang="en-US" sz="1000" dirty="0" smtClean="0">
              <a:solidFill>
                <a:srgbClr val="0070C0"/>
              </a:solidFill>
              <a:cs typeface="Arial" pitchFamily="34" charset="0"/>
            </a:endParaRPr>
          </a:p>
          <a:p>
            <a:pPr marL="514350" indent="-514350" eaLnBrk="1" hangingPunct="1">
              <a:buFontTx/>
              <a:buNone/>
              <a:defRPr/>
            </a:pPr>
            <a:endParaRPr lang="en-US" sz="2000" dirty="0" smtClean="0">
              <a:cs typeface="Arial" pitchFamily="34" charset="0"/>
            </a:endParaRPr>
          </a:p>
        </p:txBody>
      </p:sp>
      <p:sp>
        <p:nvSpPr>
          <p:cNvPr id="28675" name="Rectangle 2"/>
          <p:cNvSpPr>
            <a:spLocks noGrp="1" noChangeArrowheads="1"/>
          </p:cNvSpPr>
          <p:nvPr>
            <p:ph type="title"/>
          </p:nvPr>
        </p:nvSpPr>
        <p:spPr>
          <a:xfrm>
            <a:off x="457200" y="0"/>
            <a:ext cx="8229600" cy="838200"/>
          </a:xfrm>
        </p:spPr>
        <p:txBody>
          <a:bodyPr/>
          <a:lstStyle/>
          <a:p>
            <a:pPr eaLnBrk="1" hangingPunct="1"/>
            <a:r>
              <a:rPr lang="en-US" sz="3400" b="1" smtClean="0">
                <a:solidFill>
                  <a:schemeClr val="bg1"/>
                </a:solidFill>
              </a:rPr>
              <a:t>Top NGS Accomplishments - 2010</a:t>
            </a:r>
          </a:p>
        </p:txBody>
      </p:sp>
      <p:sp>
        <p:nvSpPr>
          <p:cNvPr id="5" name="Content Placeholder 2"/>
          <p:cNvSpPr txBox="1">
            <a:spLocks/>
          </p:cNvSpPr>
          <p:nvPr/>
        </p:nvSpPr>
        <p:spPr bwMode="auto">
          <a:xfrm>
            <a:off x="3962400" y="1524000"/>
            <a:ext cx="4724400" cy="2971800"/>
          </a:xfrm>
          <a:prstGeom prst="rect">
            <a:avLst/>
          </a:prstGeom>
          <a:noFill/>
          <a:ln w="9525">
            <a:noFill/>
            <a:miter lim="800000"/>
            <a:headEnd/>
            <a:tailEnd/>
          </a:ln>
        </p:spPr>
        <p:txBody>
          <a:bodyPr/>
          <a:lstStyle/>
          <a:p>
            <a:pPr marL="342900" indent="-342900">
              <a:spcBef>
                <a:spcPts val="0"/>
              </a:spcBef>
              <a:defRPr/>
            </a:pPr>
            <a:r>
              <a:rPr lang="en-US" sz="1600" i="1" kern="0" dirty="0">
                <a:latin typeface="+mj-lt"/>
                <a:cs typeface="Arial" pitchFamily="34" charset="0"/>
              </a:rPr>
              <a:t>	</a:t>
            </a:r>
            <a:r>
              <a:rPr lang="en-US" kern="0" dirty="0">
                <a:latin typeface="+mn-lt"/>
              </a:rPr>
              <a:t>Airborne gravity data was collected over almost 300,000 square kilometers of Alaska.</a:t>
            </a:r>
          </a:p>
          <a:p>
            <a:pPr marL="342900" indent="-342900">
              <a:spcBef>
                <a:spcPts val="0"/>
              </a:spcBef>
              <a:defRPr/>
            </a:pPr>
            <a:endParaRPr lang="en-US" kern="0" dirty="0">
              <a:latin typeface="+mn-lt"/>
            </a:endParaRPr>
          </a:p>
          <a:p>
            <a:pPr marL="342900" indent="-342900">
              <a:spcBef>
                <a:spcPts val="0"/>
              </a:spcBef>
              <a:defRPr/>
            </a:pPr>
            <a:r>
              <a:rPr lang="en-US" kern="0" dirty="0">
                <a:latin typeface="+mn-lt"/>
              </a:rPr>
              <a:t>	Will continue to focus on Alaska in FY2011 as well as CONUS Coastal areas.  </a:t>
            </a:r>
          </a:p>
        </p:txBody>
      </p:sp>
      <p:sp>
        <p:nvSpPr>
          <p:cNvPr id="28677" name="Rectangle 19"/>
          <p:cNvSpPr>
            <a:spLocks noChangeArrowheads="1"/>
          </p:cNvSpPr>
          <p:nvPr/>
        </p:nvSpPr>
        <p:spPr bwMode="auto">
          <a:xfrm>
            <a:off x="4343400" y="3733800"/>
            <a:ext cx="3757613" cy="369888"/>
          </a:xfrm>
          <a:prstGeom prst="rect">
            <a:avLst/>
          </a:prstGeom>
          <a:noFill/>
          <a:ln w="9525">
            <a:noFill/>
            <a:miter lim="800000"/>
            <a:headEnd/>
            <a:tailEnd/>
          </a:ln>
        </p:spPr>
        <p:txBody>
          <a:bodyPr wrap="none">
            <a:spAutoFit/>
          </a:bodyPr>
          <a:lstStyle/>
          <a:p>
            <a:r>
              <a:rPr lang="en-US">
                <a:hlinkClick r:id="rId3"/>
              </a:rPr>
              <a:t>http://www.ngs.noaa.gov/GRAV-D/</a:t>
            </a:r>
            <a:r>
              <a:rPr lang="en-US"/>
              <a:t> </a:t>
            </a:r>
          </a:p>
        </p:txBody>
      </p:sp>
      <p:sp>
        <p:nvSpPr>
          <p:cNvPr id="28678" name="Rectangle 19"/>
          <p:cNvSpPr>
            <a:spLocks noChangeArrowheads="1"/>
          </p:cNvSpPr>
          <p:nvPr/>
        </p:nvSpPr>
        <p:spPr bwMode="auto">
          <a:xfrm>
            <a:off x="838200" y="4495800"/>
            <a:ext cx="7848600" cy="1323975"/>
          </a:xfrm>
          <a:prstGeom prst="rect">
            <a:avLst/>
          </a:prstGeom>
          <a:noFill/>
          <a:ln w="25400">
            <a:solidFill>
              <a:srgbClr val="0000FF"/>
            </a:solidFill>
            <a:miter lim="800000"/>
            <a:headEnd/>
            <a:tailEnd/>
          </a:ln>
        </p:spPr>
        <p:txBody>
          <a:bodyPr>
            <a:spAutoFit/>
          </a:bodyPr>
          <a:lstStyle/>
          <a:p>
            <a:r>
              <a:rPr lang="en-US">
                <a:cs typeface="Arial" pitchFamily="34" charset="0"/>
              </a:rPr>
              <a:t>Supports HSRP “Most Wanted”  Finding 3: “Modernize Heights and Implement Real-Time Water Level and Current Observing Systems in all major commercial ports.”</a:t>
            </a:r>
          </a:p>
          <a:p>
            <a:endParaRPr lang="en-US" sz="800">
              <a:cs typeface="Arial" pitchFamily="34" charset="0"/>
            </a:endParaRPr>
          </a:p>
          <a:p>
            <a:r>
              <a:rPr lang="en-US">
                <a:cs typeface="Arial" pitchFamily="34" charset="0"/>
              </a:rPr>
              <a:t>Recommendation 3 to “improve the Nation’s vertical reference system.”</a:t>
            </a:r>
            <a:endParaRPr lang="en-US"/>
          </a:p>
        </p:txBody>
      </p:sp>
      <p:pic>
        <p:nvPicPr>
          <p:cNvPr id="28679" name="Picture 20"/>
          <p:cNvPicPr>
            <a:picLocks noChangeAspect="1" noChangeArrowheads="1"/>
          </p:cNvPicPr>
          <p:nvPr/>
        </p:nvPicPr>
        <p:blipFill>
          <a:blip r:embed="rId4" cstate="print"/>
          <a:srcRect/>
          <a:stretch>
            <a:fillRect/>
          </a:stretch>
        </p:blipFill>
        <p:spPr bwMode="auto">
          <a:xfrm>
            <a:off x="914400" y="1447800"/>
            <a:ext cx="3200400"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09600"/>
            <a:ext cx="8229600" cy="5334000"/>
          </a:xfrm>
        </p:spPr>
        <p:txBody>
          <a:bodyPr/>
          <a:lstStyle/>
          <a:p>
            <a:pPr marL="457200" indent="-457200" algn="ctr" eaLnBrk="1" hangingPunct="1">
              <a:spcBef>
                <a:spcPts val="0"/>
              </a:spcBef>
              <a:buFontTx/>
              <a:buNone/>
              <a:defRPr/>
            </a:pPr>
            <a:r>
              <a:rPr lang="en-US" sz="2000" b="1" dirty="0" smtClean="0"/>
              <a:t>NGS Improved Infrastructure for Precise Positioning in Alaska</a:t>
            </a:r>
            <a:endParaRPr lang="en-US" sz="2000" dirty="0" smtClean="0"/>
          </a:p>
          <a:p>
            <a:pPr marL="457200" indent="-457200" algn="ctr" eaLnBrk="1" hangingPunct="1">
              <a:spcBef>
                <a:spcPts val="0"/>
              </a:spcBef>
              <a:buFontTx/>
              <a:buNone/>
              <a:defRPr/>
            </a:pPr>
            <a:endParaRPr lang="en-US" sz="2000" dirty="0" smtClean="0"/>
          </a:p>
          <a:p>
            <a:pPr marL="457200" indent="-457200" algn="ctr" eaLnBrk="1" hangingPunct="1">
              <a:spcBef>
                <a:spcPts val="0"/>
              </a:spcBef>
              <a:buFontTx/>
              <a:buNone/>
              <a:defRPr/>
            </a:pPr>
            <a:endParaRPr lang="en-US" sz="2000" dirty="0" smtClean="0"/>
          </a:p>
          <a:p>
            <a:pPr marL="514350" indent="-514350" eaLnBrk="1" hangingPunct="1">
              <a:buFont typeface="Arial" charset="0"/>
              <a:buNone/>
              <a:defRPr/>
            </a:pPr>
            <a:endParaRPr lang="en-US" sz="1000" dirty="0" smtClean="0">
              <a:solidFill>
                <a:srgbClr val="0070C0"/>
              </a:solidFill>
              <a:cs typeface="Arial" pitchFamily="34" charset="0"/>
            </a:endParaRPr>
          </a:p>
          <a:p>
            <a:pPr marL="514350" indent="-514350" eaLnBrk="1" hangingPunct="1">
              <a:buFontTx/>
              <a:buNone/>
              <a:defRPr/>
            </a:pPr>
            <a:endParaRPr lang="en-US" sz="2000" dirty="0" smtClean="0">
              <a:cs typeface="Arial" pitchFamily="34" charset="0"/>
            </a:endParaRPr>
          </a:p>
        </p:txBody>
      </p:sp>
      <p:sp>
        <p:nvSpPr>
          <p:cNvPr id="21" name="Rectangle 6"/>
          <p:cNvSpPr>
            <a:spLocks noChangeArrowheads="1"/>
          </p:cNvSpPr>
          <p:nvPr/>
        </p:nvSpPr>
        <p:spPr bwMode="auto">
          <a:xfrm>
            <a:off x="609600" y="1066800"/>
            <a:ext cx="3352800" cy="3946525"/>
          </a:xfrm>
          <a:prstGeom prst="rect">
            <a:avLst/>
          </a:prstGeom>
          <a:noFill/>
          <a:ln w="9525">
            <a:noFill/>
            <a:miter lim="800000"/>
            <a:headEnd/>
            <a:tailEnd/>
          </a:ln>
        </p:spPr>
        <p:txBody>
          <a:bodyPr>
            <a:spAutoFit/>
          </a:bodyPr>
          <a:lstStyle/>
          <a:p>
            <a:pPr eaLnBrk="0" hangingPunct="0">
              <a:defRPr/>
            </a:pPr>
            <a:r>
              <a:rPr lang="en-US" sz="2000" dirty="0">
                <a:latin typeface="+mn-lt"/>
              </a:rPr>
              <a:t>NGS worked with partners to add CORS stations to fill some critical gaps in coverage for the region.  </a:t>
            </a:r>
          </a:p>
          <a:p>
            <a:pPr eaLnBrk="0" hangingPunct="0">
              <a:defRPr/>
            </a:pPr>
            <a:endParaRPr lang="en-US" sz="1000" dirty="0">
              <a:latin typeface="+mn-lt"/>
            </a:endParaRPr>
          </a:p>
          <a:p>
            <a:pPr eaLnBrk="0" hangingPunct="0">
              <a:defRPr/>
            </a:pPr>
            <a:r>
              <a:rPr lang="en-US" sz="2000" dirty="0">
                <a:latin typeface="+mn-lt"/>
              </a:rPr>
              <a:t>In 2010, NGS added over 20 stations primarily owned and operated by the Plate Boundary Observatory to the NOAA CORS Network in Alaska.  Up to 50 more could be added in FY2011 and beyond.</a:t>
            </a:r>
          </a:p>
        </p:txBody>
      </p:sp>
      <p:sp>
        <p:nvSpPr>
          <p:cNvPr id="29700" name="Rectangle 2"/>
          <p:cNvSpPr>
            <a:spLocks noGrp="1" noChangeArrowheads="1"/>
          </p:cNvSpPr>
          <p:nvPr>
            <p:ph type="title"/>
          </p:nvPr>
        </p:nvSpPr>
        <p:spPr>
          <a:xfrm>
            <a:off x="457200" y="0"/>
            <a:ext cx="8229600" cy="838200"/>
          </a:xfrm>
        </p:spPr>
        <p:txBody>
          <a:bodyPr/>
          <a:lstStyle/>
          <a:p>
            <a:pPr eaLnBrk="1" hangingPunct="1"/>
            <a:r>
              <a:rPr lang="en-US" sz="3400" b="1" smtClean="0">
                <a:solidFill>
                  <a:schemeClr val="bg1"/>
                </a:solidFill>
              </a:rPr>
              <a:t>Top NGS Accomplishments - 2010</a:t>
            </a:r>
          </a:p>
        </p:txBody>
      </p:sp>
      <p:sp>
        <p:nvSpPr>
          <p:cNvPr id="29701" name="Rectangle 46"/>
          <p:cNvSpPr>
            <a:spLocks noChangeArrowheads="1"/>
          </p:cNvSpPr>
          <p:nvPr/>
        </p:nvSpPr>
        <p:spPr bwMode="auto">
          <a:xfrm>
            <a:off x="3048000" y="5867400"/>
            <a:ext cx="6096000" cy="369888"/>
          </a:xfrm>
          <a:prstGeom prst="rect">
            <a:avLst/>
          </a:prstGeom>
          <a:noFill/>
          <a:ln w="9525">
            <a:noFill/>
            <a:miter lim="800000"/>
            <a:headEnd/>
            <a:tailEnd/>
          </a:ln>
        </p:spPr>
        <p:txBody>
          <a:bodyPr>
            <a:spAutoFit/>
          </a:bodyPr>
          <a:lstStyle/>
          <a:p>
            <a:r>
              <a:rPr lang="en-US">
                <a:hlinkClick r:id="rId3"/>
              </a:rPr>
              <a:t>http://www.ngs.noaa.gov/CORS/GoogleMap/Alaska.html</a:t>
            </a:r>
            <a:r>
              <a:rPr lang="en-US"/>
              <a:t> </a:t>
            </a:r>
          </a:p>
        </p:txBody>
      </p:sp>
      <p:pic>
        <p:nvPicPr>
          <p:cNvPr id="29702" name="Picture 25"/>
          <p:cNvPicPr>
            <a:picLocks noChangeAspect="1" noChangeArrowheads="1"/>
          </p:cNvPicPr>
          <p:nvPr/>
        </p:nvPicPr>
        <p:blipFill>
          <a:blip r:embed="rId4" cstate="print"/>
          <a:srcRect/>
          <a:stretch>
            <a:fillRect/>
          </a:stretch>
        </p:blipFill>
        <p:spPr bwMode="auto">
          <a:xfrm>
            <a:off x="4114800" y="1066800"/>
            <a:ext cx="4267200" cy="3576638"/>
          </a:xfrm>
          <a:prstGeom prst="rect">
            <a:avLst/>
          </a:prstGeom>
          <a:noFill/>
          <a:ln w="9525">
            <a:noFill/>
            <a:miter lim="800000"/>
            <a:headEnd/>
            <a:tailEnd/>
          </a:ln>
        </p:spPr>
      </p:pic>
      <p:sp>
        <p:nvSpPr>
          <p:cNvPr id="29703" name="Rectangle 7"/>
          <p:cNvSpPr>
            <a:spLocks noChangeArrowheads="1"/>
          </p:cNvSpPr>
          <p:nvPr/>
        </p:nvSpPr>
        <p:spPr bwMode="auto">
          <a:xfrm>
            <a:off x="762000" y="4953000"/>
            <a:ext cx="7848600" cy="923925"/>
          </a:xfrm>
          <a:prstGeom prst="rect">
            <a:avLst/>
          </a:prstGeom>
          <a:noFill/>
          <a:ln w="25400">
            <a:solidFill>
              <a:srgbClr val="0000FF"/>
            </a:solidFill>
            <a:miter lim="800000"/>
            <a:headEnd/>
            <a:tailEnd/>
          </a:ln>
        </p:spPr>
        <p:txBody>
          <a:bodyPr>
            <a:spAutoFit/>
          </a:bodyPr>
          <a:lstStyle/>
          <a:p>
            <a:r>
              <a:rPr lang="en-US">
                <a:cs typeface="Arial" pitchFamily="34" charset="0"/>
              </a:rPr>
              <a:t>Supports many elements of HSRP “Most Wanted”  Findings and Recommendations for the Alaska/Arctic region by providing the basic geodetic positioning infrastructure for all mapping and charting applications. </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85800"/>
            <a:ext cx="8229600" cy="5334000"/>
          </a:xfrm>
        </p:spPr>
        <p:txBody>
          <a:bodyPr/>
          <a:lstStyle/>
          <a:p>
            <a:pPr marL="457200" indent="-457200" eaLnBrk="1" hangingPunct="1">
              <a:spcBef>
                <a:spcPts val="0"/>
              </a:spcBef>
              <a:buFontTx/>
              <a:buNone/>
              <a:defRPr/>
            </a:pPr>
            <a:r>
              <a:rPr lang="en-US" sz="2000" b="1" dirty="0" smtClean="0"/>
              <a:t>NGS Released Real Time Guidelines</a:t>
            </a:r>
            <a:endParaRPr lang="en-US" sz="2000" dirty="0" smtClean="0"/>
          </a:p>
          <a:p>
            <a:pPr marL="457200" indent="-457200" algn="ctr" eaLnBrk="1" hangingPunct="1">
              <a:spcBef>
                <a:spcPts val="0"/>
              </a:spcBef>
              <a:buFontTx/>
              <a:buNone/>
              <a:defRPr/>
            </a:pPr>
            <a:endParaRPr lang="en-US" sz="2000" dirty="0" smtClean="0"/>
          </a:p>
          <a:p>
            <a:pPr marL="457200" indent="-457200" algn="ctr" eaLnBrk="1" hangingPunct="1">
              <a:spcBef>
                <a:spcPts val="0"/>
              </a:spcBef>
              <a:buFontTx/>
              <a:buNone/>
              <a:defRPr/>
            </a:pPr>
            <a:endParaRPr lang="en-US" sz="2000" dirty="0" smtClean="0"/>
          </a:p>
          <a:p>
            <a:pPr marL="514350" indent="-514350" eaLnBrk="1" hangingPunct="1">
              <a:buFont typeface="Arial" charset="0"/>
              <a:buNone/>
              <a:defRPr/>
            </a:pPr>
            <a:endParaRPr lang="en-US" sz="1000" dirty="0" smtClean="0">
              <a:solidFill>
                <a:srgbClr val="0070C0"/>
              </a:solidFill>
              <a:cs typeface="Arial" pitchFamily="34" charset="0"/>
            </a:endParaRPr>
          </a:p>
          <a:p>
            <a:pPr marL="514350" indent="-514350" eaLnBrk="1" hangingPunct="1">
              <a:buFontTx/>
              <a:buNone/>
              <a:defRPr/>
            </a:pPr>
            <a:endParaRPr lang="en-US" sz="2000" dirty="0" smtClean="0">
              <a:cs typeface="Arial" pitchFamily="34" charset="0"/>
            </a:endParaRPr>
          </a:p>
        </p:txBody>
      </p:sp>
      <p:sp>
        <p:nvSpPr>
          <p:cNvPr id="30723" name="Rectangle 2"/>
          <p:cNvSpPr>
            <a:spLocks noGrp="1" noChangeArrowheads="1"/>
          </p:cNvSpPr>
          <p:nvPr>
            <p:ph type="title"/>
          </p:nvPr>
        </p:nvSpPr>
        <p:spPr>
          <a:xfrm>
            <a:off x="457200" y="0"/>
            <a:ext cx="8229600" cy="838200"/>
          </a:xfrm>
        </p:spPr>
        <p:txBody>
          <a:bodyPr/>
          <a:lstStyle/>
          <a:p>
            <a:pPr eaLnBrk="1" hangingPunct="1"/>
            <a:r>
              <a:rPr lang="en-US" sz="3400" b="1" smtClean="0">
                <a:solidFill>
                  <a:schemeClr val="bg1"/>
                </a:solidFill>
              </a:rPr>
              <a:t>Top NGS Accomplishments - 2010</a:t>
            </a:r>
          </a:p>
        </p:txBody>
      </p:sp>
      <p:sp>
        <p:nvSpPr>
          <p:cNvPr id="5" name="Content Placeholder 2"/>
          <p:cNvSpPr txBox="1">
            <a:spLocks/>
          </p:cNvSpPr>
          <p:nvPr/>
        </p:nvSpPr>
        <p:spPr bwMode="auto">
          <a:xfrm>
            <a:off x="457200" y="1066800"/>
            <a:ext cx="5181600" cy="5181600"/>
          </a:xfrm>
          <a:prstGeom prst="rect">
            <a:avLst/>
          </a:prstGeom>
          <a:noFill/>
          <a:ln w="9525">
            <a:noFill/>
            <a:miter lim="800000"/>
            <a:headEnd/>
            <a:tailEnd/>
          </a:ln>
        </p:spPr>
        <p:txBody>
          <a:bodyPr/>
          <a:lstStyle/>
          <a:p>
            <a:pPr marL="342900" indent="-342900">
              <a:spcBef>
                <a:spcPts val="0"/>
              </a:spcBef>
              <a:buFontTx/>
              <a:buChar char="•"/>
              <a:defRPr/>
            </a:pPr>
            <a:endParaRPr lang="en-US" sz="700" kern="0" dirty="0">
              <a:latin typeface="+mj-lt"/>
              <a:cs typeface="Arial" pitchFamily="34" charset="0"/>
            </a:endParaRPr>
          </a:p>
          <a:p>
            <a:pPr>
              <a:defRPr/>
            </a:pPr>
            <a:r>
              <a:rPr lang="en-US" sz="1600" dirty="0"/>
              <a:t>Guidelines provide definitive criteria to achieve various specific tiers of precision, with high confidence, using Global Navigation Satellite Systems (GNSS).  </a:t>
            </a:r>
          </a:p>
          <a:p>
            <a:pPr>
              <a:defRPr/>
            </a:pPr>
            <a:endParaRPr lang="en-US" sz="1600" dirty="0"/>
          </a:p>
          <a:p>
            <a:pPr>
              <a:defRPr/>
            </a:pPr>
            <a:r>
              <a:rPr lang="en-US" sz="1600" dirty="0"/>
              <a:t>Real time GNSS positioning is rapidly becoming the favored method for obtaining centimeter-level coordinates and will continue as a dynamic technology, due to:</a:t>
            </a:r>
          </a:p>
          <a:p>
            <a:pPr>
              <a:buFontTx/>
              <a:buChar char="-"/>
              <a:defRPr/>
            </a:pPr>
            <a:r>
              <a:rPr lang="en-US" sz="1600" dirty="0"/>
              <a:t> advances in hardware and software</a:t>
            </a:r>
          </a:p>
          <a:p>
            <a:pPr>
              <a:buFontTx/>
              <a:buChar char="-"/>
              <a:defRPr/>
            </a:pPr>
            <a:r>
              <a:rPr lang="en-US" sz="1600" dirty="0"/>
              <a:t> additional GNSS constellations</a:t>
            </a:r>
          </a:p>
          <a:p>
            <a:pPr>
              <a:buFontTx/>
              <a:buChar char="-"/>
              <a:defRPr/>
            </a:pPr>
            <a:r>
              <a:rPr lang="en-US" sz="1600" dirty="0"/>
              <a:t> new signals available to the user. </a:t>
            </a:r>
          </a:p>
          <a:p>
            <a:pPr>
              <a:defRPr/>
            </a:pPr>
            <a:endParaRPr lang="en-US" sz="1600" dirty="0"/>
          </a:p>
          <a:p>
            <a:pPr>
              <a:defRPr/>
            </a:pPr>
            <a:endParaRPr lang="en-US" sz="1600" dirty="0"/>
          </a:p>
          <a:p>
            <a:pPr>
              <a:defRPr/>
            </a:pPr>
            <a:r>
              <a:rPr lang="en-US" sz="1600" dirty="0"/>
              <a:t>Guidelines available at:</a:t>
            </a:r>
          </a:p>
          <a:p>
            <a:pPr marL="342900" indent="-342900">
              <a:spcBef>
                <a:spcPts val="0"/>
              </a:spcBef>
              <a:buFontTx/>
              <a:buChar char="•"/>
              <a:defRPr/>
            </a:pPr>
            <a:endParaRPr lang="en-US" sz="1600" kern="0" dirty="0">
              <a:latin typeface="+mj-lt"/>
              <a:cs typeface="Arial" pitchFamily="34" charset="0"/>
            </a:endParaRPr>
          </a:p>
        </p:txBody>
      </p:sp>
      <p:pic>
        <p:nvPicPr>
          <p:cNvPr id="30725" name="Picture 3"/>
          <p:cNvPicPr>
            <a:picLocks noChangeAspect="1" noChangeArrowheads="1"/>
          </p:cNvPicPr>
          <p:nvPr/>
        </p:nvPicPr>
        <p:blipFill>
          <a:blip r:embed="rId3" cstate="print"/>
          <a:srcRect/>
          <a:stretch>
            <a:fillRect/>
          </a:stretch>
        </p:blipFill>
        <p:spPr bwMode="auto">
          <a:xfrm>
            <a:off x="5791200" y="762000"/>
            <a:ext cx="2819400" cy="3994150"/>
          </a:xfrm>
          <a:prstGeom prst="rect">
            <a:avLst/>
          </a:prstGeom>
          <a:noFill/>
          <a:ln w="9525">
            <a:noFill/>
            <a:miter lim="800000"/>
            <a:headEnd/>
            <a:tailEnd/>
          </a:ln>
        </p:spPr>
      </p:pic>
      <p:sp>
        <p:nvSpPr>
          <p:cNvPr id="30726" name="Rectangle 23"/>
          <p:cNvSpPr>
            <a:spLocks noChangeArrowheads="1"/>
          </p:cNvSpPr>
          <p:nvPr/>
        </p:nvSpPr>
        <p:spPr bwMode="auto">
          <a:xfrm>
            <a:off x="762000" y="4724400"/>
            <a:ext cx="7010400" cy="338138"/>
          </a:xfrm>
          <a:prstGeom prst="rect">
            <a:avLst/>
          </a:prstGeom>
          <a:noFill/>
          <a:ln w="9525">
            <a:noFill/>
            <a:miter lim="800000"/>
            <a:headEnd/>
            <a:tailEnd/>
          </a:ln>
        </p:spPr>
        <p:txBody>
          <a:bodyPr>
            <a:spAutoFit/>
          </a:bodyPr>
          <a:lstStyle/>
          <a:p>
            <a:r>
              <a:rPr lang="en-US" sz="1600">
                <a:hlinkClick r:id="rId4"/>
              </a:rPr>
              <a:t>http://www.ngs.noaa.gov/PUBS_LIB/NGSRealTimeUserGuidelines.v1.1.pdf</a:t>
            </a:r>
            <a:r>
              <a:rPr lang="en-US" sz="1600"/>
              <a:t> </a:t>
            </a:r>
          </a:p>
        </p:txBody>
      </p:sp>
      <p:sp>
        <p:nvSpPr>
          <p:cNvPr id="30727" name="Rectangle 8"/>
          <p:cNvSpPr>
            <a:spLocks noChangeArrowheads="1"/>
          </p:cNvSpPr>
          <p:nvPr/>
        </p:nvSpPr>
        <p:spPr bwMode="auto">
          <a:xfrm>
            <a:off x="685800" y="5105400"/>
            <a:ext cx="7848600" cy="1200150"/>
          </a:xfrm>
          <a:prstGeom prst="rect">
            <a:avLst/>
          </a:prstGeom>
          <a:noFill/>
          <a:ln w="25400">
            <a:solidFill>
              <a:srgbClr val="0000FF"/>
            </a:solidFill>
            <a:miter lim="800000"/>
            <a:headEnd/>
            <a:tailEnd/>
          </a:ln>
        </p:spPr>
        <p:txBody>
          <a:bodyPr>
            <a:spAutoFit/>
          </a:bodyPr>
          <a:lstStyle/>
          <a:p>
            <a:r>
              <a:rPr lang="en-US">
                <a:cs typeface="Arial" pitchFamily="34" charset="0"/>
              </a:rPr>
              <a:t>Supports many elements of HSRP “Most Wanted”  Findings and Recommendations by facilitating improvements in the speed and efficiency with which users can access precise positioning information for mapping and charting applications.  </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685800"/>
            <a:ext cx="8382000" cy="5334000"/>
          </a:xfrm>
        </p:spPr>
        <p:txBody>
          <a:bodyPr/>
          <a:lstStyle/>
          <a:p>
            <a:pPr marL="457200" indent="-457200" eaLnBrk="1" hangingPunct="1">
              <a:spcBef>
                <a:spcPts val="0"/>
              </a:spcBef>
              <a:buFontTx/>
              <a:buNone/>
              <a:defRPr/>
            </a:pPr>
            <a:r>
              <a:rPr lang="en-US" sz="2000" b="1" dirty="0" smtClean="0"/>
              <a:t>NGS Deepwater Horizon Aerial Imagery of Impacted Areas</a:t>
            </a:r>
            <a:endParaRPr lang="en-US" sz="2000" dirty="0" smtClean="0"/>
          </a:p>
          <a:p>
            <a:pPr marL="457200" indent="-457200" algn="ctr" eaLnBrk="1" hangingPunct="1">
              <a:spcBef>
                <a:spcPts val="0"/>
              </a:spcBef>
              <a:buFontTx/>
              <a:buNone/>
              <a:defRPr/>
            </a:pPr>
            <a:endParaRPr lang="en-US" sz="2000" dirty="0" smtClean="0"/>
          </a:p>
          <a:p>
            <a:pPr marL="457200" indent="-457200" algn="ctr" eaLnBrk="1" hangingPunct="1">
              <a:spcBef>
                <a:spcPts val="0"/>
              </a:spcBef>
              <a:buFontTx/>
              <a:buNone/>
              <a:defRPr/>
            </a:pPr>
            <a:endParaRPr lang="en-US" sz="2000" dirty="0" smtClean="0"/>
          </a:p>
          <a:p>
            <a:pPr marL="514350" indent="-514350" eaLnBrk="1" hangingPunct="1">
              <a:buFont typeface="Arial" charset="0"/>
              <a:buNone/>
              <a:defRPr/>
            </a:pPr>
            <a:endParaRPr lang="en-US" sz="1000" dirty="0" smtClean="0">
              <a:solidFill>
                <a:srgbClr val="0070C0"/>
              </a:solidFill>
              <a:cs typeface="Arial" pitchFamily="34" charset="0"/>
            </a:endParaRPr>
          </a:p>
          <a:p>
            <a:pPr marL="514350" indent="-514350" eaLnBrk="1" hangingPunct="1">
              <a:buFontTx/>
              <a:buNone/>
              <a:defRPr/>
            </a:pPr>
            <a:endParaRPr lang="en-US" sz="2000" dirty="0" smtClean="0">
              <a:cs typeface="Arial" pitchFamily="34" charset="0"/>
            </a:endParaRPr>
          </a:p>
        </p:txBody>
      </p:sp>
      <p:sp>
        <p:nvSpPr>
          <p:cNvPr id="31747" name="Rectangle 2"/>
          <p:cNvSpPr>
            <a:spLocks noGrp="1" noChangeArrowheads="1"/>
          </p:cNvSpPr>
          <p:nvPr>
            <p:ph type="title"/>
          </p:nvPr>
        </p:nvSpPr>
        <p:spPr>
          <a:xfrm>
            <a:off x="457200" y="0"/>
            <a:ext cx="8229600" cy="838200"/>
          </a:xfrm>
        </p:spPr>
        <p:txBody>
          <a:bodyPr/>
          <a:lstStyle/>
          <a:p>
            <a:pPr eaLnBrk="1" hangingPunct="1"/>
            <a:r>
              <a:rPr lang="en-US" sz="3400" b="1" smtClean="0">
                <a:solidFill>
                  <a:schemeClr val="bg1"/>
                </a:solidFill>
              </a:rPr>
              <a:t>Top NGS Accomplishments - 2010</a:t>
            </a:r>
          </a:p>
        </p:txBody>
      </p:sp>
      <p:sp>
        <p:nvSpPr>
          <p:cNvPr id="5" name="Content Placeholder 2"/>
          <p:cNvSpPr txBox="1">
            <a:spLocks/>
          </p:cNvSpPr>
          <p:nvPr/>
        </p:nvSpPr>
        <p:spPr bwMode="auto">
          <a:xfrm>
            <a:off x="304800" y="990600"/>
            <a:ext cx="4648200" cy="5257800"/>
          </a:xfrm>
          <a:prstGeom prst="rect">
            <a:avLst/>
          </a:prstGeom>
          <a:noFill/>
          <a:ln w="9525">
            <a:noFill/>
            <a:miter lim="800000"/>
            <a:headEnd/>
            <a:tailEnd/>
          </a:ln>
        </p:spPr>
        <p:txBody>
          <a:bodyPr/>
          <a:lstStyle/>
          <a:p>
            <a:pPr marL="342900" indent="-342900">
              <a:spcBef>
                <a:spcPts val="0"/>
              </a:spcBef>
              <a:buFontTx/>
              <a:buChar char="•"/>
              <a:defRPr/>
            </a:pPr>
            <a:endParaRPr lang="en-US" sz="700" kern="0" dirty="0">
              <a:latin typeface="+mj-lt"/>
              <a:cs typeface="Arial" pitchFamily="34" charset="0"/>
            </a:endParaRPr>
          </a:p>
          <a:p>
            <a:pPr>
              <a:defRPr/>
            </a:pPr>
            <a:r>
              <a:rPr lang="en-US" dirty="0"/>
              <a:t>NOS’ National Geodetic Survey (NGS) collected over 60,000 baseline (pre-impact) shore and damage assessment images of coastal areas in response to Deepwater Horizon oil spill.</a:t>
            </a:r>
          </a:p>
          <a:p>
            <a:pPr>
              <a:defRPr/>
            </a:pPr>
            <a:endParaRPr lang="en-US" dirty="0"/>
          </a:p>
          <a:p>
            <a:pPr>
              <a:defRPr/>
            </a:pPr>
            <a:r>
              <a:rPr lang="en-US" dirty="0"/>
              <a:t>NGS also provided remotely sensed imagery from previous mapping projects to help response personnel assess shoreline features that were present prior to the spill.</a:t>
            </a:r>
          </a:p>
          <a:p>
            <a:pPr>
              <a:defRPr/>
            </a:pPr>
            <a:endParaRPr lang="en-US" sz="1600" dirty="0"/>
          </a:p>
          <a:p>
            <a:pPr>
              <a:defRPr/>
            </a:pPr>
            <a:r>
              <a:rPr lang="en-US" dirty="0"/>
              <a:t>Imagery available at: </a:t>
            </a:r>
            <a:r>
              <a:rPr lang="en-US" dirty="0">
                <a:hlinkClick r:id="rId3"/>
              </a:rPr>
              <a:t>http://ngs.woc.noaa.gov/deepwh/</a:t>
            </a:r>
            <a:r>
              <a:rPr lang="en-US" dirty="0"/>
              <a:t> </a:t>
            </a:r>
          </a:p>
          <a:p>
            <a:pPr>
              <a:defRPr/>
            </a:pPr>
            <a:endParaRPr lang="en-US" sz="1600" dirty="0"/>
          </a:p>
          <a:p>
            <a:pPr marL="342900" indent="-342900">
              <a:spcBef>
                <a:spcPts val="0"/>
              </a:spcBef>
              <a:buFontTx/>
              <a:buChar char="•"/>
              <a:defRPr/>
            </a:pPr>
            <a:endParaRPr lang="en-US" sz="1600" kern="0" dirty="0">
              <a:latin typeface="+mj-lt"/>
              <a:cs typeface="Arial" pitchFamily="34" charset="0"/>
            </a:endParaRPr>
          </a:p>
        </p:txBody>
      </p:sp>
      <p:pic>
        <p:nvPicPr>
          <p:cNvPr id="31749" name="Picture 8" descr="DWH.jpg"/>
          <p:cNvPicPr>
            <a:picLocks noChangeAspect="1"/>
          </p:cNvPicPr>
          <p:nvPr/>
        </p:nvPicPr>
        <p:blipFill>
          <a:blip r:embed="rId4" cstate="print"/>
          <a:srcRect/>
          <a:stretch>
            <a:fillRect/>
          </a:stretch>
        </p:blipFill>
        <p:spPr bwMode="auto">
          <a:xfrm>
            <a:off x="5029200" y="1143000"/>
            <a:ext cx="2603500" cy="1676400"/>
          </a:xfrm>
          <a:prstGeom prst="rect">
            <a:avLst/>
          </a:prstGeom>
          <a:noFill/>
          <a:ln w="9525">
            <a:noFill/>
            <a:miter lim="800000"/>
            <a:headEnd/>
            <a:tailEnd/>
          </a:ln>
        </p:spPr>
      </p:pic>
      <p:pic>
        <p:nvPicPr>
          <p:cNvPr id="31750" name="Picture 2" descr="C:\Documents and Settings\brett.howe\My Documents\Brett\Temp\ngsdw.jpg"/>
          <p:cNvPicPr>
            <a:picLocks noChangeAspect="1" noChangeArrowheads="1"/>
          </p:cNvPicPr>
          <p:nvPr/>
        </p:nvPicPr>
        <p:blipFill>
          <a:blip r:embed="rId5" cstate="print"/>
          <a:srcRect/>
          <a:stretch>
            <a:fillRect/>
          </a:stretch>
        </p:blipFill>
        <p:spPr bwMode="auto">
          <a:xfrm>
            <a:off x="4953000" y="3048000"/>
            <a:ext cx="2916238" cy="1773238"/>
          </a:xfrm>
          <a:prstGeom prst="rect">
            <a:avLst/>
          </a:prstGeom>
          <a:noFill/>
          <a:ln w="9525">
            <a:noFill/>
            <a:miter lim="800000"/>
            <a:headEnd/>
            <a:tailEnd/>
          </a:ln>
        </p:spPr>
      </p:pic>
      <p:sp>
        <p:nvSpPr>
          <p:cNvPr id="31751" name="Rectangle 6"/>
          <p:cNvSpPr>
            <a:spLocks noChangeArrowheads="1"/>
          </p:cNvSpPr>
          <p:nvPr/>
        </p:nvSpPr>
        <p:spPr bwMode="auto">
          <a:xfrm>
            <a:off x="685800" y="4876800"/>
            <a:ext cx="7848600" cy="923925"/>
          </a:xfrm>
          <a:prstGeom prst="rect">
            <a:avLst/>
          </a:prstGeom>
          <a:noFill/>
          <a:ln w="25400">
            <a:solidFill>
              <a:srgbClr val="0000FF"/>
            </a:solidFill>
            <a:miter lim="800000"/>
            <a:headEnd/>
            <a:tailEnd/>
          </a:ln>
        </p:spPr>
        <p:txBody>
          <a:bodyPr>
            <a:spAutoFit/>
          </a:bodyPr>
          <a:lstStyle/>
          <a:p>
            <a:r>
              <a:rPr lang="en-US">
                <a:cs typeface="Arial" pitchFamily="34" charset="0"/>
              </a:rPr>
              <a:t>Highlights HSRP “Most Wanted”  Finding 4: “Strengthen NOAA’s Navigation Services Emergency Response and Recovery Capabilities” and Recommendations.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0" y="0"/>
            <a:ext cx="7620000" cy="1143000"/>
          </a:xfrm>
        </p:spPr>
        <p:txBody>
          <a:bodyPr/>
          <a:lstStyle/>
          <a:p>
            <a:r>
              <a:rPr lang="en-US" sz="4000" b="1" smtClean="0">
                <a:solidFill>
                  <a:schemeClr val="bg1"/>
                </a:solidFill>
                <a:cs typeface="Arial" pitchFamily="34" charset="0"/>
              </a:rPr>
              <a:t>CORS Program</a:t>
            </a:r>
          </a:p>
        </p:txBody>
      </p:sp>
      <p:sp>
        <p:nvSpPr>
          <p:cNvPr id="9" name="Rectangle 2"/>
          <p:cNvSpPr txBox="1">
            <a:spLocks noChangeArrowheads="1"/>
          </p:cNvSpPr>
          <p:nvPr/>
        </p:nvSpPr>
        <p:spPr bwMode="auto">
          <a:xfrm>
            <a:off x="152400" y="762000"/>
            <a:ext cx="2286000" cy="1295400"/>
          </a:xfrm>
          <a:prstGeom prst="rect">
            <a:avLst/>
          </a:prstGeom>
          <a:noFill/>
          <a:ln w="9525">
            <a:noFill/>
            <a:miter lim="800000"/>
            <a:headEnd/>
            <a:tailEnd/>
          </a:ln>
        </p:spPr>
        <p:txBody>
          <a:bodyPr anchor="ctr"/>
          <a:lstStyle/>
          <a:p>
            <a:pPr algn="ctr">
              <a:defRPr/>
            </a:pPr>
            <a:r>
              <a:rPr lang="en-US" sz="2400" b="1" kern="0" dirty="0">
                <a:solidFill>
                  <a:schemeClr val="tx2"/>
                </a:solidFill>
                <a:latin typeface="+mj-lt"/>
                <a:ea typeface="ＭＳ Ｐゴシック" pitchFamily="-84" charset="-128"/>
                <a:cs typeface="Arial" pitchFamily="34" charset="0"/>
              </a:rPr>
              <a:t>CORS Network</a:t>
            </a:r>
          </a:p>
          <a:p>
            <a:pPr algn="ctr">
              <a:defRPr/>
            </a:pPr>
            <a:r>
              <a:rPr lang="en-US" sz="2400" b="1" kern="0" dirty="0">
                <a:solidFill>
                  <a:schemeClr val="tx2"/>
                </a:solidFill>
                <a:latin typeface="+mj-lt"/>
                <a:ea typeface="ＭＳ Ｐゴシック" pitchFamily="-84" charset="-128"/>
                <a:cs typeface="Arial" pitchFamily="34" charset="0"/>
              </a:rPr>
              <a:t>Update</a:t>
            </a:r>
          </a:p>
        </p:txBody>
      </p:sp>
      <p:sp>
        <p:nvSpPr>
          <p:cNvPr id="10" name="Text Box 14"/>
          <p:cNvSpPr txBox="1">
            <a:spLocks noChangeArrowheads="1"/>
          </p:cNvSpPr>
          <p:nvPr/>
        </p:nvSpPr>
        <p:spPr bwMode="auto">
          <a:xfrm>
            <a:off x="228600" y="1981200"/>
            <a:ext cx="2667000" cy="4086225"/>
          </a:xfrm>
          <a:prstGeom prst="rect">
            <a:avLst/>
          </a:prstGeom>
          <a:solidFill>
            <a:schemeClr val="bg1">
              <a:alpha val="0"/>
            </a:schemeClr>
          </a:solidFill>
          <a:ln w="9525">
            <a:noFill/>
            <a:miter lim="800000"/>
            <a:headEnd/>
            <a:tailEnd/>
          </a:ln>
        </p:spPr>
        <p:txBody>
          <a:bodyPr>
            <a:spAutoFit/>
          </a:bodyPr>
          <a:lstStyle/>
          <a:p>
            <a:pPr marL="182880" indent="-182880">
              <a:buFont typeface="Arial" charset="0"/>
              <a:buChar char="•"/>
              <a:defRPr/>
            </a:pPr>
            <a:r>
              <a:rPr lang="en-US" sz="1900" dirty="0">
                <a:latin typeface="Calibri" pitchFamily="-84" charset="0"/>
                <a:cs typeface="Arial" charset="0"/>
              </a:rPr>
              <a:t>more than 1,500 stations</a:t>
            </a:r>
          </a:p>
          <a:p>
            <a:pPr marL="182880" indent="-182880">
              <a:defRPr/>
            </a:pPr>
            <a:endParaRPr lang="en-US" sz="1050" dirty="0">
              <a:latin typeface="Calibri" pitchFamily="-84" charset="0"/>
              <a:cs typeface="Arial" charset="0"/>
            </a:endParaRPr>
          </a:p>
          <a:p>
            <a:pPr marL="182880" indent="-182880">
              <a:buFont typeface="Arial" charset="0"/>
              <a:buChar char="•"/>
              <a:defRPr/>
            </a:pPr>
            <a:r>
              <a:rPr lang="en-US" sz="1900" dirty="0">
                <a:latin typeface="Calibri" pitchFamily="-84" charset="0"/>
                <a:cs typeface="Arial" charset="0"/>
              </a:rPr>
              <a:t>Added &gt;100 </a:t>
            </a:r>
            <a:r>
              <a:rPr lang="en-US" sz="1900" dirty="0">
                <a:solidFill>
                  <a:srgbClr val="00FF00"/>
                </a:solidFill>
                <a:latin typeface="Calibri" pitchFamily="-84" charset="0"/>
                <a:cs typeface="Arial" charset="0"/>
              </a:rPr>
              <a:t>(green dots) </a:t>
            </a:r>
            <a:r>
              <a:rPr lang="en-US" sz="1900" dirty="0">
                <a:latin typeface="Calibri" pitchFamily="-84" charset="0"/>
                <a:cs typeface="Arial" charset="0"/>
              </a:rPr>
              <a:t>in FY09-10</a:t>
            </a:r>
          </a:p>
          <a:p>
            <a:pPr marL="182880" indent="-182880">
              <a:defRPr/>
            </a:pPr>
            <a:endParaRPr lang="en-US" sz="1050" dirty="0">
              <a:latin typeface="Calibri" pitchFamily="-84" charset="0"/>
              <a:cs typeface="Arial" charset="0"/>
            </a:endParaRPr>
          </a:p>
          <a:p>
            <a:pPr marL="182880" indent="-182880">
              <a:buFont typeface="Arial" charset="0"/>
              <a:buChar char="•"/>
              <a:defRPr/>
            </a:pPr>
            <a:r>
              <a:rPr lang="en-US" sz="1900" dirty="0">
                <a:latin typeface="Calibri" pitchFamily="-84" charset="0"/>
                <a:cs typeface="Arial" charset="0"/>
              </a:rPr>
              <a:t>CORS reprocessing completed 1994-2010</a:t>
            </a:r>
          </a:p>
          <a:p>
            <a:pPr marL="182880" indent="-182880">
              <a:buFont typeface="Arial" charset="0"/>
              <a:buChar char="•"/>
              <a:defRPr/>
            </a:pPr>
            <a:endParaRPr lang="en-US" sz="1900" dirty="0">
              <a:latin typeface="Calibri" pitchFamily="-84" charset="0"/>
              <a:cs typeface="Arial" charset="0"/>
            </a:endParaRPr>
          </a:p>
          <a:p>
            <a:pPr marL="182880" indent="-182880">
              <a:buFont typeface="Arial" charset="0"/>
              <a:buChar char="•"/>
              <a:defRPr/>
            </a:pPr>
            <a:r>
              <a:rPr lang="en-US" sz="1900" dirty="0">
                <a:latin typeface="Calibri" pitchFamily="-84" charset="0"/>
                <a:cs typeface="Arial" charset="0"/>
              </a:rPr>
              <a:t>Finalizing  quality control on velocities and coordinates</a:t>
            </a:r>
          </a:p>
          <a:p>
            <a:pPr marL="182880" indent="-182880">
              <a:defRPr/>
            </a:pPr>
            <a:endParaRPr lang="en-US" sz="1050" dirty="0">
              <a:latin typeface="Calibri" pitchFamily="-84" charset="0"/>
              <a:cs typeface="Arial" charset="0"/>
            </a:endParaRPr>
          </a:p>
          <a:p>
            <a:pPr marL="182880" indent="-182880">
              <a:buFont typeface="Arial" charset="0"/>
              <a:buChar char="•"/>
              <a:defRPr/>
            </a:pPr>
            <a:r>
              <a:rPr lang="en-US" sz="1900" dirty="0">
                <a:latin typeface="Calibri" pitchFamily="-84" charset="0"/>
                <a:cs typeface="Arial" charset="0"/>
              </a:rPr>
              <a:t>Updated web page to NGS template</a:t>
            </a:r>
          </a:p>
        </p:txBody>
      </p:sp>
      <p:pic>
        <p:nvPicPr>
          <p:cNvPr id="32773" name="Picture 9" descr="topocompmap.png"/>
          <p:cNvPicPr>
            <a:picLocks noChangeAspect="1"/>
          </p:cNvPicPr>
          <p:nvPr/>
        </p:nvPicPr>
        <p:blipFill>
          <a:blip r:embed="rId3" cstate="print"/>
          <a:srcRect/>
          <a:stretch>
            <a:fillRect/>
          </a:stretch>
        </p:blipFill>
        <p:spPr bwMode="auto">
          <a:xfrm>
            <a:off x="2819400" y="1143000"/>
            <a:ext cx="6324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685800"/>
            <a:ext cx="8839200" cy="1143000"/>
          </a:xfrm>
        </p:spPr>
        <p:txBody>
          <a:bodyPr/>
          <a:lstStyle/>
          <a:p>
            <a:pPr algn="l"/>
            <a:r>
              <a:rPr lang="en-US" sz="2000" b="1" smtClean="0"/>
              <a:t> Shoreline FY10 Production</a:t>
            </a:r>
          </a:p>
        </p:txBody>
      </p:sp>
      <p:sp>
        <p:nvSpPr>
          <p:cNvPr id="33795" name="Content Placeholder 2"/>
          <p:cNvSpPr>
            <a:spLocks noGrp="1"/>
          </p:cNvSpPr>
          <p:nvPr>
            <p:ph idx="1"/>
          </p:nvPr>
        </p:nvSpPr>
        <p:spPr>
          <a:xfrm>
            <a:off x="381000" y="1524000"/>
            <a:ext cx="6705600" cy="2667000"/>
          </a:xfrm>
        </p:spPr>
        <p:txBody>
          <a:bodyPr/>
          <a:lstStyle/>
          <a:p>
            <a:pPr>
              <a:buFontTx/>
              <a:buNone/>
            </a:pPr>
            <a:r>
              <a:rPr lang="en-US" sz="1600" smtClean="0"/>
              <a:t>Updated Shoreline in Priority Ports = 21</a:t>
            </a:r>
          </a:p>
          <a:p>
            <a:pPr>
              <a:buFontTx/>
              <a:buNone/>
            </a:pPr>
            <a:endParaRPr lang="en-US" sz="1600" smtClean="0"/>
          </a:p>
          <a:p>
            <a:pPr>
              <a:buFontTx/>
              <a:buNone/>
            </a:pPr>
            <a:r>
              <a:rPr lang="en-US" sz="1600" smtClean="0"/>
              <a:t>Analyzed Priority Ports for Change = 28</a:t>
            </a:r>
          </a:p>
          <a:p>
            <a:pPr>
              <a:buFontTx/>
              <a:buNone/>
            </a:pPr>
            <a:endParaRPr lang="en-US" sz="1600" smtClean="0"/>
          </a:p>
          <a:p>
            <a:pPr>
              <a:buFontTx/>
              <a:buNone/>
            </a:pPr>
            <a:r>
              <a:rPr lang="en-US" sz="1600" smtClean="0"/>
              <a:t>US Shoreline Miles = 5,511 statute miles</a:t>
            </a:r>
          </a:p>
        </p:txBody>
      </p:sp>
      <p:sp>
        <p:nvSpPr>
          <p:cNvPr id="6148" name="Content Placeholder 2"/>
          <p:cNvSpPr txBox="1">
            <a:spLocks/>
          </p:cNvSpPr>
          <p:nvPr/>
        </p:nvSpPr>
        <p:spPr bwMode="auto">
          <a:xfrm>
            <a:off x="304800" y="3581400"/>
            <a:ext cx="3810000" cy="2590800"/>
          </a:xfrm>
          <a:prstGeom prst="rect">
            <a:avLst/>
          </a:prstGeom>
          <a:noFill/>
          <a:ln w="9525">
            <a:noFill/>
            <a:miter lim="800000"/>
            <a:headEnd/>
            <a:tailEnd/>
          </a:ln>
        </p:spPr>
        <p:txBody>
          <a:bodyPr/>
          <a:lstStyle/>
          <a:p>
            <a:pPr marL="342900" indent="-342900">
              <a:spcBef>
                <a:spcPct val="20000"/>
              </a:spcBef>
              <a:defRPr/>
            </a:pPr>
            <a:endParaRPr lang="en-US" sz="1600" dirty="0">
              <a:solidFill>
                <a:srgbClr val="000000"/>
              </a:solidFill>
              <a:latin typeface="+mj-lt"/>
            </a:endParaRPr>
          </a:p>
          <a:p>
            <a:pPr marL="342900" indent="-342900">
              <a:spcBef>
                <a:spcPct val="20000"/>
              </a:spcBef>
              <a:defRPr/>
            </a:pPr>
            <a:r>
              <a:rPr lang="en-US" sz="1600" dirty="0">
                <a:solidFill>
                  <a:srgbClr val="000000"/>
                </a:solidFill>
                <a:latin typeface="+mj-lt"/>
              </a:rPr>
              <a:t>Update Shoreline in Priority Ports = 30*</a:t>
            </a:r>
          </a:p>
          <a:p>
            <a:pPr marL="342900" indent="-342900">
              <a:spcBef>
                <a:spcPct val="20000"/>
              </a:spcBef>
              <a:defRPr/>
            </a:pPr>
            <a:endParaRPr lang="en-US" sz="1600" dirty="0">
              <a:solidFill>
                <a:srgbClr val="000000"/>
              </a:solidFill>
              <a:latin typeface="+mj-lt"/>
            </a:endParaRPr>
          </a:p>
          <a:p>
            <a:pPr marL="342900" indent="-342900">
              <a:spcBef>
                <a:spcPct val="20000"/>
              </a:spcBef>
              <a:defRPr/>
            </a:pPr>
            <a:r>
              <a:rPr lang="en-US" sz="1600" dirty="0">
                <a:solidFill>
                  <a:srgbClr val="000000"/>
                </a:solidFill>
                <a:latin typeface="+mj-lt"/>
              </a:rPr>
              <a:t>Analyze Priority Ports for Change = 28</a:t>
            </a:r>
          </a:p>
          <a:p>
            <a:pPr marL="342900" indent="-342900">
              <a:spcBef>
                <a:spcPct val="20000"/>
              </a:spcBef>
              <a:defRPr/>
            </a:pPr>
            <a:endParaRPr lang="en-US" sz="1600" dirty="0">
              <a:solidFill>
                <a:srgbClr val="000000"/>
              </a:solidFill>
              <a:latin typeface="+mj-lt"/>
            </a:endParaRPr>
          </a:p>
          <a:p>
            <a:pPr marL="342900" indent="-342900">
              <a:spcBef>
                <a:spcPct val="20000"/>
              </a:spcBef>
              <a:defRPr/>
            </a:pPr>
            <a:r>
              <a:rPr lang="en-US" sz="1600" dirty="0">
                <a:solidFill>
                  <a:srgbClr val="000000"/>
                </a:solidFill>
                <a:latin typeface="+mj-lt"/>
              </a:rPr>
              <a:t>US Shoreline Miles = 10,749* statute miles</a:t>
            </a:r>
          </a:p>
          <a:p>
            <a:pPr marL="342900" indent="-342900">
              <a:spcBef>
                <a:spcPct val="20000"/>
              </a:spcBef>
              <a:defRPr/>
            </a:pPr>
            <a:endParaRPr lang="en-US" sz="600" dirty="0">
              <a:solidFill>
                <a:srgbClr val="000000"/>
              </a:solidFill>
              <a:latin typeface="+mj-lt"/>
            </a:endParaRPr>
          </a:p>
          <a:p>
            <a:pPr marL="342900" indent="-342900">
              <a:spcBef>
                <a:spcPct val="20000"/>
              </a:spcBef>
              <a:defRPr/>
            </a:pPr>
            <a:r>
              <a:rPr lang="en-US" sz="1400" dirty="0">
                <a:solidFill>
                  <a:srgbClr val="000000"/>
                </a:solidFill>
                <a:latin typeface="+mj-lt"/>
              </a:rPr>
              <a:t>*Includes 21 ports from ARRA projects</a:t>
            </a:r>
          </a:p>
          <a:p>
            <a:pPr marL="342900" indent="-342900">
              <a:spcBef>
                <a:spcPct val="20000"/>
              </a:spcBef>
              <a:defRPr/>
            </a:pPr>
            <a:r>
              <a:rPr lang="en-US" sz="1400" dirty="0">
                <a:solidFill>
                  <a:srgbClr val="000000"/>
                </a:solidFill>
                <a:latin typeface="+mj-lt"/>
              </a:rPr>
              <a:t>*Includes 5,953 miles from ARRA projects</a:t>
            </a:r>
          </a:p>
        </p:txBody>
      </p:sp>
      <p:sp>
        <p:nvSpPr>
          <p:cNvPr id="6149" name="Title 1"/>
          <p:cNvSpPr txBox="1">
            <a:spLocks/>
          </p:cNvSpPr>
          <p:nvPr/>
        </p:nvSpPr>
        <p:spPr bwMode="auto">
          <a:xfrm>
            <a:off x="228600" y="3048000"/>
            <a:ext cx="8839200" cy="990600"/>
          </a:xfrm>
          <a:prstGeom prst="rect">
            <a:avLst/>
          </a:prstGeom>
          <a:noFill/>
          <a:ln w="9525">
            <a:noFill/>
            <a:miter lim="800000"/>
            <a:headEnd/>
            <a:tailEnd/>
          </a:ln>
        </p:spPr>
        <p:txBody>
          <a:bodyPr anchor="ctr"/>
          <a:lstStyle/>
          <a:p>
            <a:pPr>
              <a:defRPr/>
            </a:pPr>
            <a:r>
              <a:rPr lang="en-US" sz="2000" b="1" dirty="0">
                <a:solidFill>
                  <a:srgbClr val="000000"/>
                </a:solidFill>
                <a:latin typeface="+mj-lt"/>
              </a:rPr>
              <a:t>Shoreline PlannedFY11 Production </a:t>
            </a:r>
          </a:p>
        </p:txBody>
      </p:sp>
      <p:sp>
        <p:nvSpPr>
          <p:cNvPr id="33798" name="Rectangle 2"/>
          <p:cNvSpPr txBox="1">
            <a:spLocks noChangeArrowheads="1"/>
          </p:cNvSpPr>
          <p:nvPr/>
        </p:nvSpPr>
        <p:spPr bwMode="auto">
          <a:xfrm>
            <a:off x="0" y="152400"/>
            <a:ext cx="8534400" cy="838200"/>
          </a:xfrm>
          <a:prstGeom prst="rect">
            <a:avLst/>
          </a:prstGeom>
          <a:noFill/>
          <a:ln w="9525">
            <a:noFill/>
            <a:miter lim="800000"/>
            <a:headEnd/>
            <a:tailEnd/>
          </a:ln>
        </p:spPr>
        <p:txBody>
          <a:bodyPr anchor="ctr"/>
          <a:lstStyle/>
          <a:p>
            <a:pPr algn="ctr"/>
            <a:r>
              <a:rPr lang="en-US" sz="3000" b="1">
                <a:solidFill>
                  <a:srgbClr val="F2F2F2"/>
                </a:solidFill>
              </a:rPr>
              <a:t>Shoreline Mapping Production Update</a:t>
            </a:r>
          </a:p>
        </p:txBody>
      </p:sp>
      <p:sp>
        <p:nvSpPr>
          <p:cNvPr id="33799" name="TextBox 7"/>
          <p:cNvSpPr txBox="1">
            <a:spLocks noChangeArrowheads="1"/>
          </p:cNvSpPr>
          <p:nvPr/>
        </p:nvSpPr>
        <p:spPr bwMode="auto">
          <a:xfrm>
            <a:off x="4038600" y="1219200"/>
            <a:ext cx="184150" cy="307975"/>
          </a:xfrm>
          <a:prstGeom prst="rect">
            <a:avLst/>
          </a:prstGeom>
          <a:noFill/>
          <a:ln w="9525">
            <a:noFill/>
            <a:miter lim="800000"/>
            <a:headEnd/>
            <a:tailEnd/>
          </a:ln>
        </p:spPr>
        <p:txBody>
          <a:bodyPr wrap="none">
            <a:spAutoFit/>
          </a:bodyPr>
          <a:lstStyle/>
          <a:p>
            <a:endParaRPr lang="en-US"/>
          </a:p>
        </p:txBody>
      </p:sp>
      <p:pic>
        <p:nvPicPr>
          <p:cNvPr id="33800" name="Picture 9"/>
          <p:cNvPicPr>
            <a:picLocks noChangeAspect="1" noChangeArrowheads="1"/>
          </p:cNvPicPr>
          <p:nvPr/>
        </p:nvPicPr>
        <p:blipFill>
          <a:blip r:embed="rId3" cstate="print"/>
          <a:srcRect/>
          <a:stretch>
            <a:fillRect/>
          </a:stretch>
        </p:blipFill>
        <p:spPr bwMode="auto">
          <a:xfrm>
            <a:off x="4648200" y="1676400"/>
            <a:ext cx="419735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11199</TotalTime>
  <Words>1090</Words>
  <Application>Microsoft Office PowerPoint</Application>
  <PresentationFormat>On-screen Show (4:3)</PresentationFormat>
  <Paragraphs>183</Paragraphs>
  <Slides>14</Slides>
  <Notes>13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2_Default Design</vt:lpstr>
      <vt:lpstr>Default Design</vt:lpstr>
      <vt:lpstr>NGS HSRP Update</vt:lpstr>
      <vt:lpstr>Overview</vt:lpstr>
      <vt:lpstr>Top NGS Accomplishments - 2010</vt:lpstr>
      <vt:lpstr>Top NGS Accomplishments - 2010</vt:lpstr>
      <vt:lpstr>Top NGS Accomplishments - 2010</vt:lpstr>
      <vt:lpstr>Top NGS Accomplishments - 2010</vt:lpstr>
      <vt:lpstr>Top NGS Accomplishments - 2010</vt:lpstr>
      <vt:lpstr>CORS Program</vt:lpstr>
      <vt:lpstr> Shoreline FY10 Production</vt:lpstr>
      <vt:lpstr>VDatum Update</vt:lpstr>
      <vt:lpstr>County Scorecard Update</vt:lpstr>
      <vt:lpstr>FY 2011 President’s Budget</vt:lpstr>
      <vt:lpstr>Some Planned NGS 2011 Milestones</vt:lpstr>
      <vt:lpstr>Upcoming Event:   2010 North American Intercomparison  of Absolute Gravimeters </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Scott M. Sherman</cp:lastModifiedBy>
  <cp:revision>805</cp:revision>
  <dcterms:created xsi:type="dcterms:W3CDTF">2009-09-30T12:20:38Z</dcterms:created>
  <dcterms:modified xsi:type="dcterms:W3CDTF">2010-10-22T13:36:25Z</dcterms:modified>
</cp:coreProperties>
</file>