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4" r:id="rId4"/>
  </p:sldMasterIdLst>
  <p:notesMasterIdLst>
    <p:notesMasterId r:id="rId11"/>
  </p:notesMasterIdLst>
  <p:handoutMasterIdLst>
    <p:handoutMasterId r:id="rId12"/>
  </p:handoutMasterIdLst>
  <p:sldIdLst>
    <p:sldId id="293" r:id="rId5"/>
    <p:sldId id="262" r:id="rId6"/>
    <p:sldId id="295" r:id="rId7"/>
    <p:sldId id="289" r:id="rId8"/>
    <p:sldId id="278" r:id="rId9"/>
    <p:sldId id="260" r:id="rId10"/>
  </p:sldIdLst>
  <p:sldSz cx="9144000" cy="6858000" type="screen4x3"/>
  <p:notesSz cx="6985000" cy="9271000"/>
  <p:embeddedFontLst>
    <p:embeddedFont>
      <p:font typeface="Franklin Gothic Medium" pitchFamily="34" charset="0"/>
      <p:regular r:id="rId13"/>
      <p:italic r:id="rId14"/>
    </p:embeddedFont>
    <p:embeddedFont>
      <p:font typeface="Franklin Gothic Book" pitchFamily="34" charset="0"/>
      <p:regular r:id="rId15"/>
      <p:italic r:id="rId16"/>
    </p:embeddedFont>
    <p:embeddedFont>
      <p:font typeface="Franklin Gothic Medium Cond" pitchFamily="34" charset="0"/>
      <p:regular r:id="rId17"/>
    </p:embeddedFont>
    <p:embeddedFont>
      <p:font typeface="ＭＳ Ｐゴシック" charset="-128"/>
      <p:regular r:id="rId18"/>
    </p:embeddedFont>
    <p:embeddedFont>
      <p:font typeface="Franklin Gothic Heavy" pitchFamily="34" charset="0"/>
      <p:regular r:id="rId19"/>
      <p:italic r:id="rId20"/>
    </p:embeddedFont>
    <p:embeddedFont>
      <p:font typeface="Arial Narrow" pitchFamily="34" charset="0"/>
      <p:regular r:id="rId21"/>
      <p:bold r:id="rId22"/>
      <p:italic r:id="rId23"/>
      <p:boldItalic r:id="rId24"/>
    </p:embeddedFont>
    <p:embeddedFont>
      <p:font typeface="Mostly"/>
      <p:regular r:id="rId25"/>
    </p:embeddedFont>
    <p:embeddedFont>
      <p:font typeface="Calibri" pitchFamily="34"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Walker" initials="MW" lastIdx="15" clrIdx="0"/>
  <p:cmAuthor id="1" name="Teresa.Christopher" initials="T" lastIdx="7" clrIdx="1"/>
  <p:cmAuthor id="2" name="TChristopher" initials="T"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80" autoAdjust="0"/>
    <p:restoredTop sz="94320" autoAdjust="0"/>
  </p:normalViewPr>
  <p:slideViewPr>
    <p:cSldViewPr>
      <p:cViewPr varScale="1">
        <p:scale>
          <a:sx n="114" d="100"/>
          <a:sy n="114"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6" d="100"/>
          <a:sy n="76" d="100"/>
        </p:scale>
        <p:origin x="-2598" y="-78"/>
      </p:cViewPr>
      <p:guideLst>
        <p:guide orient="horz" pos="2920"/>
        <p:guide pos="22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0" tIns="46440" rIns="92880" bIns="46440"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3550"/>
          </a:xfrm>
          <a:prstGeom prst="rect">
            <a:avLst/>
          </a:prstGeom>
        </p:spPr>
        <p:txBody>
          <a:bodyPr vert="horz" lIns="92880" tIns="46440" rIns="92880" bIns="46440" rtlCol="0"/>
          <a:lstStyle>
            <a:lvl1pPr algn="r">
              <a:defRPr sz="1200"/>
            </a:lvl1pPr>
          </a:lstStyle>
          <a:p>
            <a:fld id="{24593870-EF97-4915-80DD-A5CA784D65F4}" type="datetimeFigureOut">
              <a:rPr lang="en-US" smtClean="0"/>
              <a:pPr/>
              <a:t>10/22/2010</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0" tIns="46440" rIns="92880" bIns="46440"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2880" tIns="46440" rIns="92880" bIns="46440" rtlCol="0" anchor="b"/>
          <a:lstStyle>
            <a:lvl1pPr algn="r">
              <a:defRPr sz="1200"/>
            </a:lvl1pPr>
          </a:lstStyle>
          <a:p>
            <a:fld id="{C1699E40-07B7-477A-9B44-F1FEA1E1CA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0" tIns="46440" rIns="92880" bIns="4644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80" tIns="46440" rIns="92880" bIns="46440" rtlCol="0"/>
          <a:lstStyle>
            <a:lvl1pPr algn="r" fontAlgn="auto">
              <a:spcBef>
                <a:spcPts val="0"/>
              </a:spcBef>
              <a:spcAft>
                <a:spcPts val="0"/>
              </a:spcAft>
              <a:defRPr sz="1200" smtClean="0">
                <a:latin typeface="+mn-lt"/>
                <a:ea typeface="+mn-ea"/>
                <a:cs typeface="+mn-cs"/>
              </a:defRPr>
            </a:lvl1pPr>
          </a:lstStyle>
          <a:p>
            <a:pPr>
              <a:defRPr/>
            </a:pPr>
            <a:fld id="{657871B9-D615-4359-8917-FB12A98DC627}" type="datetimeFigureOut">
              <a:rPr lang="en-US"/>
              <a:pPr>
                <a:defRPr/>
              </a:pPr>
              <a:t>10/22/2010</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0" tIns="46440" rIns="92880" bIns="46440" rtlCol="0" anchor="ctr"/>
          <a:lstStyle/>
          <a:p>
            <a:pPr lvl="0"/>
            <a:endParaRPr lang="en-US" noProof="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0" tIns="46440" rIns="92880" bIns="464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41"/>
            <a:ext cx="3026833" cy="463550"/>
          </a:xfrm>
          <a:prstGeom prst="rect">
            <a:avLst/>
          </a:prstGeom>
        </p:spPr>
        <p:txBody>
          <a:bodyPr vert="horz" lIns="92880" tIns="46440" rIns="92880" bIns="4644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80" tIns="46440" rIns="92880" bIns="46440" rtlCol="0" anchor="b"/>
          <a:lstStyle>
            <a:lvl1pPr algn="r" fontAlgn="auto">
              <a:spcBef>
                <a:spcPts val="0"/>
              </a:spcBef>
              <a:spcAft>
                <a:spcPts val="0"/>
              </a:spcAft>
              <a:defRPr sz="1200" smtClean="0">
                <a:latin typeface="+mn-lt"/>
                <a:ea typeface="+mn-ea"/>
                <a:cs typeface="+mn-cs"/>
              </a:defRPr>
            </a:lvl1pPr>
          </a:lstStyle>
          <a:p>
            <a:pPr>
              <a:defRPr/>
            </a:pPr>
            <a:fld id="{3EF53B76-401B-4967-A1CB-DC80250A0D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5C67D-2C34-4C3F-A35B-22B6DEAE5F5C}" type="slidenum">
              <a:rPr lang="en-US">
                <a:ea typeface="ＭＳ Ｐゴシック" pitchFamily="-123" charset="-128"/>
                <a:cs typeface="ＭＳ Ｐゴシック" pitchFamily="-123" charset="-128"/>
              </a:rPr>
              <a:pPr fontAlgn="base">
                <a:spcBef>
                  <a:spcPct val="0"/>
                </a:spcBef>
                <a:spcAft>
                  <a:spcPct val="0"/>
                </a:spcAft>
              </a:pPr>
              <a:t>1</a:t>
            </a:fld>
            <a:endParaRPr lang="en-US">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t>To improve national coordination and leadership, the Policy establishes a National Ocean Council to be led by CEQ and Office of Science and Technology Policy.  Made up of 27 federal Cabinet level entities with the goal of to ensuring that  national priorities are in sync with the concerns of the American people, and make certain working relationships among federal agencies run smoothly.</a:t>
            </a:r>
          </a:p>
          <a:p>
            <a:endParaRPr lang="en-US" sz="1400" dirty="0" smtClean="0"/>
          </a:p>
          <a:p>
            <a:r>
              <a:rPr lang="en-US" sz="1400" dirty="0" smtClean="0"/>
              <a:t>In addition to the Department of Commerce, NOAA has its own seat on the Council given its unique and important role in coastal and ocean research, planning and management.  </a:t>
            </a:r>
          </a:p>
          <a:p>
            <a:r>
              <a:rPr lang="en-US" sz="1400" dirty="0" smtClean="0"/>
              <a:t> </a:t>
            </a:r>
          </a:p>
          <a:p>
            <a:r>
              <a:rPr lang="en-US" sz="1400" dirty="0" smtClean="0"/>
              <a:t>Although the Council will be the primary body for U.S. ocean policy, to assist in day-to-day operations, the National Ocean Policy also establishes Interagency Policy Committees for Ocean Resource Management as well as Ocean Science and Technology that are the successors to the Subcommittee on Integrated Management of Ocean Resources (SIMOR) and the Joint Subcommittee on Ocean Science and Technology (JSOST) under the previous governance structure.  </a:t>
            </a:r>
          </a:p>
          <a:p>
            <a:endParaRPr lang="en-US" sz="1400" dirty="0" smtClean="0"/>
          </a:p>
          <a:p>
            <a:r>
              <a:rPr lang="en-US" sz="1400" dirty="0" smtClean="0"/>
              <a:t>In addition, the National Ocean Policy also creates a Governance Coordinating Committee of the National Ocean Council to improve coordination and collaboration with State, tribal, and local authorities.</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National Ocean Council will have dedicated staff to support it consisting of a Director, Deputy Director, and 8-10 policy advisors.  The staff office will administratively be housed between CEQ and OSTP in the Executive Office of the President.</a:t>
            </a:r>
          </a:p>
          <a:p>
            <a:endParaRPr lang="en-US" dirty="0"/>
          </a:p>
        </p:txBody>
      </p:sp>
      <p:sp>
        <p:nvSpPr>
          <p:cNvPr id="4" name="Slide Number Placeholder 3"/>
          <p:cNvSpPr>
            <a:spLocks noGrp="1"/>
          </p:cNvSpPr>
          <p:nvPr>
            <p:ph type="sldNum" sz="quarter" idx="10"/>
          </p:nvPr>
        </p:nvSpPr>
        <p:spPr/>
        <p:txBody>
          <a:bodyPr/>
          <a:lstStyle/>
          <a:p>
            <a:pPr>
              <a:defRPr/>
            </a:pPr>
            <a:fld id="{3EF53B76-401B-4967-A1CB-DC80250A0D3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694" y="4404044"/>
            <a:ext cx="5123612" cy="4522167"/>
          </a:xfrm>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Under the NOCC, 9 Senior career staff have been appointed to serve as NOAA wide liaisons for each of the 9 objectives.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They are responsible for NOAA wide coordination  and interagency engagement under the new NOC.</a:t>
            </a:r>
            <a:r>
              <a:rPr lang="en-US" baseline="0" dirty="0" smtClean="0"/>
              <a:t>  They</a:t>
            </a:r>
            <a:r>
              <a:rPr lang="en-US" dirty="0" smtClean="0"/>
              <a:t> will report to and be held accountable by the NOCC.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NOAA Priority Objective Teams are teams with a composition across line offices and staff offices that are focused on each priority objective set forth in the Final Recommendations.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Currently these Priority Objective Teams are developing strategies for how NOAA wants to engage in the interagency forum as strategic action plans are developed for each priority over the next 6-12 months.  These engagement strategies include the top priorities that NOAA would like to advance and outcomes they would like to see.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Although we would like to lead all the priority objectives, due to limited resources,</a:t>
            </a:r>
            <a:r>
              <a:rPr lang="en-US" baseline="0" dirty="0" smtClean="0"/>
              <a:t> </a:t>
            </a:r>
            <a:r>
              <a:rPr lang="en-US" dirty="0" smtClean="0"/>
              <a:t>NOAA leadership has identified 4 priority objectives</a:t>
            </a:r>
            <a:r>
              <a:rPr lang="en-US" baseline="0" dirty="0" smtClean="0"/>
              <a:t> that we will focus on taking a lead role in: Ecosystem-Based Management, Coastal and Marine Spatial Planning, Resiliency and Adaptation to Climate Change and Ocean Acidification, and Ocean, Coastal, and Great Lakes Observations, Mapping, and Infrastructure.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dirty="0" smtClean="0"/>
          </a:p>
          <a:p>
            <a:endParaRPr lang="en-US" sz="1000" dirty="0" smtClean="0"/>
          </a:p>
          <a:p>
            <a:r>
              <a:rPr lang="en-US" sz="1000" dirty="0" smtClean="0"/>
              <a:t> </a:t>
            </a:r>
            <a:endParaRPr lang="en-US" dirty="0"/>
          </a:p>
        </p:txBody>
      </p:sp>
      <p:sp>
        <p:nvSpPr>
          <p:cNvPr id="4" name="Slide Number Placeholder 3"/>
          <p:cNvSpPr>
            <a:spLocks noGrp="1"/>
          </p:cNvSpPr>
          <p:nvPr>
            <p:ph type="sldNum" sz="quarter" idx="10"/>
          </p:nvPr>
        </p:nvSpPr>
        <p:spPr/>
        <p:txBody>
          <a:bodyPr/>
          <a:lstStyle/>
          <a:p>
            <a:pPr>
              <a:defRPr/>
            </a:pPr>
            <a:fld id="{ABCD70D0-E31B-4599-AC12-13CCFEE120C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695" y="4404045"/>
            <a:ext cx="5123612" cy="4522167"/>
          </a:xfrm>
        </p:spPr>
        <p:txBody>
          <a:bodyPr>
            <a:normAutofit lnSpcReduction="10000"/>
          </a:bodyPr>
          <a:lstStyle/>
          <a:p>
            <a:r>
              <a:rPr lang="en-US" dirty="0" smtClean="0"/>
              <a:t>The National Ocean Policy has 9 Priority Objectives for implementation listed here.</a:t>
            </a:r>
          </a:p>
          <a:p>
            <a:endParaRPr lang="en-US" dirty="0" smtClean="0"/>
          </a:p>
          <a:p>
            <a:r>
              <a:rPr lang="en-US" dirty="0" smtClean="0"/>
              <a:t>They are divided into two categories.  The first one is “how we do business”  found on the left hand side of this slide and it represents overarching ways in which the USG must operate differently to better improve stewardship.  NOAA has been practicing elements of EBM and CMSP for quite some time now, but this calls upon other agencies to take this approach.</a:t>
            </a:r>
          </a:p>
          <a:p>
            <a:endParaRPr lang="en-US" dirty="0" smtClean="0"/>
          </a:p>
          <a:p>
            <a:r>
              <a:rPr lang="en-US" dirty="0" smtClean="0"/>
              <a:t>The second category is the  “areas of special emphasis”  found on the right hand side of the slide which represent  a substantive area of particular importance to achieving the National Policy.</a:t>
            </a:r>
          </a:p>
          <a:p>
            <a:endParaRPr lang="en-US" dirty="0" smtClean="0"/>
          </a:p>
          <a:p>
            <a:r>
              <a:rPr lang="en-US" dirty="0" smtClean="0"/>
              <a:t>In the middle, you will see 3 of the 4 goals from the NOAA Draft Next Generation Strategic Plan – which we are in the last stages of finalizing. This slide demonstrates how closely NOAA’s strategic goals align with the National Ocean Policy priority objectives.  Of note, CMSP was one of 4 priorities that Dr. </a:t>
            </a:r>
            <a:r>
              <a:rPr lang="en-US" dirty="0" err="1" smtClean="0"/>
              <a:t>Lubchenco</a:t>
            </a:r>
            <a:r>
              <a:rPr lang="en-US" dirty="0" smtClean="0"/>
              <a:t> outlined when she arrived at NOAA as its Administrator.</a:t>
            </a:r>
          </a:p>
          <a:p>
            <a:endParaRPr lang="en-US" dirty="0" smtClean="0"/>
          </a:p>
          <a:p>
            <a:r>
              <a:rPr lang="en-US" dirty="0" smtClean="0"/>
              <a:t>The Policy outlines that the National Ocean Council would develop strategic action plans for each one of these priority objectives over the course of  6-12 months.</a:t>
            </a:r>
          </a:p>
          <a:p>
            <a:endParaRPr lang="en-US" dirty="0" smtClean="0"/>
          </a:p>
        </p:txBody>
      </p:sp>
      <p:sp>
        <p:nvSpPr>
          <p:cNvPr id="4" name="Slide Number Placeholder 3"/>
          <p:cNvSpPr>
            <a:spLocks noGrp="1"/>
          </p:cNvSpPr>
          <p:nvPr>
            <p:ph type="sldNum" sz="quarter" idx="10"/>
          </p:nvPr>
        </p:nvSpPr>
        <p:spPr/>
        <p:txBody>
          <a:bodyPr/>
          <a:lstStyle/>
          <a:p>
            <a:pPr>
              <a:defRPr/>
            </a:pPr>
            <a:fld id="{ABCD70D0-E31B-4599-AC12-13CCFEE120CC}"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F53B76-401B-4967-A1CB-DC80250A0D3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400" dirty="0" smtClean="0"/>
              <a:t>To build our shared values into reality, the Final Recommendations of the Interagency</a:t>
            </a:r>
            <a:r>
              <a:rPr lang="en-US" sz="1400" baseline="0" dirty="0" smtClean="0"/>
              <a:t> Ocean Policy Task Force</a:t>
            </a:r>
            <a:r>
              <a:rPr lang="en-US" sz="1400" dirty="0" smtClean="0"/>
              <a:t> create four basic pieces:</a:t>
            </a:r>
          </a:p>
          <a:p>
            <a:pPr lvl="0"/>
            <a:endParaRPr lang="en-US" sz="1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smtClean="0"/>
              <a:t>Our Nation’s first ever National Policy for the Stewardship of the</a:t>
            </a:r>
            <a:r>
              <a:rPr lang="en-US" sz="1400" baseline="0" dirty="0" smtClean="0"/>
              <a:t> </a:t>
            </a:r>
            <a:r>
              <a:rPr lang="en-US" sz="1400" dirty="0" smtClean="0"/>
              <a:t>Ocean, Our Coasts, and the Great Lakes (National Policy);</a:t>
            </a:r>
          </a:p>
          <a:p>
            <a:pPr lvl="0"/>
            <a:endParaRPr lang="en-US" sz="1400" dirty="0" smtClean="0"/>
          </a:p>
          <a:p>
            <a:pPr lvl="0"/>
            <a:r>
              <a:rPr lang="en-US" sz="1400" dirty="0" smtClean="0"/>
              <a:t>A National Ocean Council formed of twenty-seven federal entities, charged with coordination, setting goals for implementing ocean policy, and measuring outcomes to ensure that ocean policy serves America’s communities;</a:t>
            </a:r>
          </a:p>
          <a:p>
            <a:pPr lvl="0"/>
            <a:r>
              <a:rPr lang="en-US" sz="1400" dirty="0" smtClean="0"/>
              <a:t> </a:t>
            </a:r>
          </a:p>
          <a:p>
            <a:pPr lvl="0"/>
            <a:r>
              <a:rPr lang="en-US" sz="1400" dirty="0" smtClean="0"/>
              <a:t>Nine National Priority Objectives that embrace coordination and integration among all levels of government to address pressing issues such as climate change and ocean acidification;  and</a:t>
            </a:r>
          </a:p>
          <a:p>
            <a:pPr lvl="0"/>
            <a:endParaRPr lang="en-US" sz="1400" dirty="0" smtClean="0"/>
          </a:p>
          <a:p>
            <a:pPr lvl="0"/>
            <a:r>
              <a:rPr lang="en-US" sz="1400" dirty="0" smtClean="0"/>
              <a:t>CMSP as a public policy process to help us better determine how the ocean, coasts and Great Lakes are sustainably used and protected now and for future generations.</a:t>
            </a:r>
          </a:p>
          <a:p>
            <a:pPr lvl="0"/>
            <a:endParaRPr lang="en-US" sz="1400" baseline="0" dirty="0" smtClean="0"/>
          </a:p>
          <a:p>
            <a:pPr lvl="0"/>
            <a:r>
              <a:rPr lang="en-US" sz="1400" baseline="0" dirty="0" smtClean="0"/>
              <a:t>The Framework for CMSP includes </a:t>
            </a:r>
            <a:r>
              <a:rPr lang="en-US" sz="1400" dirty="0" smtClean="0"/>
              <a:t>Regional Planning Bodies  for CMSP that to ensure that the unique needs of each region of the United States are met in a way that respects regional objectives and priorities.</a:t>
            </a:r>
          </a:p>
          <a:p>
            <a:pPr>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F3FC0C-46CD-4847-85B7-F7CEBFC0CA0A}"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836443"/>
            <a:ext cx="3923928" cy="5940088"/>
          </a:xfrm>
          <a:noFill/>
          <a:effectLst/>
        </p:spPr>
        <p:txBody>
          <a:bodyPr wrap="square" anchorCtr="1">
            <a:spAutoFit/>
          </a:bodyPr>
          <a:lstStyle>
            <a:lvl1pPr algn="l">
              <a:lnSpc>
                <a:spcPct val="95000"/>
              </a:lnSpc>
              <a:defRPr sz="8000" b="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0" y="5105400"/>
            <a:ext cx="7391400" cy="1752600"/>
          </a:xfrm>
          <a:noFill/>
        </p:spPr>
        <p:txBody>
          <a:bodyPr tIns="137160"/>
          <a:lstStyle>
            <a:lvl1pPr>
              <a:lnSpc>
                <a:spcPct val="90000"/>
              </a:lnSpc>
              <a:spcBef>
                <a:spcPct val="20000"/>
              </a:spcBef>
              <a:defRPr sz="20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4" name="Slide Number Placeholder 3"/>
          <p:cNvSpPr>
            <a:spLocks noGrp="1"/>
          </p:cNvSpPr>
          <p:nvPr>
            <p:ph type="sldNum" sz="quarter" idx="11"/>
          </p:nvPr>
        </p:nvSpPr>
        <p:spPr/>
        <p:txBody>
          <a:bodyPr/>
          <a:lstStyle>
            <a:lvl1pPr>
              <a:defRPr/>
            </a:lvl1pPr>
          </a:lstStyle>
          <a:p>
            <a:pPr>
              <a:defRPr/>
            </a:pPr>
            <a:fld id="{1B653E00-17D4-4DA4-B5A8-4656E31A223E}" type="slidenum">
              <a:rPr lang="en-US" smtClean="0"/>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3" name="Slide Number Placeholder 2"/>
          <p:cNvSpPr>
            <a:spLocks noGrp="1"/>
          </p:cNvSpPr>
          <p:nvPr>
            <p:ph type="sldNum" sz="quarter" idx="11"/>
          </p:nvPr>
        </p:nvSpPr>
        <p:spPr/>
        <p:txBody>
          <a:bodyPr/>
          <a:lstStyle>
            <a:lvl1pPr>
              <a:defRPr/>
            </a:lvl1pPr>
          </a:lstStyle>
          <a:p>
            <a:pPr>
              <a:defRPr/>
            </a:pPr>
            <a:fld id="{183D7B31-7CDF-403A-9504-8A7F9CDB13C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600200"/>
            <a:ext cx="3429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62600" y="1600200"/>
            <a:ext cx="3429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62600" y="4305300"/>
            <a:ext cx="3429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0" y="6577013"/>
            <a:ext cx="4572000" cy="280987"/>
          </a:xfrm>
        </p:spPr>
        <p:txBody>
          <a:bodyPr/>
          <a:lstStyle>
            <a:lvl1pPr>
              <a:defRPr/>
            </a:lvl1pPr>
          </a:lstStyle>
          <a:p>
            <a:pPr>
              <a:defRPr/>
            </a:pPr>
            <a:r>
              <a:rPr lang="en-US" smtClean="0"/>
              <a:t>National Ocean Policy</a:t>
            </a:r>
            <a:endParaRPr lang="en-US"/>
          </a:p>
        </p:txBody>
      </p:sp>
      <p:sp>
        <p:nvSpPr>
          <p:cNvPr id="7" name="Slide Number Placeholder 6"/>
          <p:cNvSpPr>
            <a:spLocks noGrp="1"/>
          </p:cNvSpPr>
          <p:nvPr>
            <p:ph type="sldNum" sz="quarter" idx="11"/>
          </p:nvPr>
        </p:nvSpPr>
        <p:spPr>
          <a:xfrm>
            <a:off x="0" y="6096000"/>
            <a:ext cx="1447800" cy="476250"/>
          </a:xfrm>
        </p:spPr>
        <p:txBody>
          <a:bodyPr/>
          <a:lstStyle>
            <a:lvl1pPr>
              <a:defRPr/>
            </a:lvl1pPr>
          </a:lstStyle>
          <a:p>
            <a:pPr>
              <a:defRPr/>
            </a:pPr>
            <a:fld id="{D84015EC-1B5E-46EE-B18D-022FE3BF976B}"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600200"/>
            <a:ext cx="3429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600200"/>
            <a:ext cx="3429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0" y="6577013"/>
            <a:ext cx="4572000" cy="280987"/>
          </a:xfrm>
        </p:spPr>
        <p:txBody>
          <a:bodyPr/>
          <a:lstStyle>
            <a:lvl1pPr>
              <a:defRPr/>
            </a:lvl1pPr>
          </a:lstStyle>
          <a:p>
            <a:pPr>
              <a:defRPr/>
            </a:pPr>
            <a:r>
              <a:rPr lang="en-US" smtClean="0"/>
              <a:t>National Ocean Policy</a:t>
            </a:r>
            <a:endParaRPr lang="en-US"/>
          </a:p>
        </p:txBody>
      </p:sp>
      <p:sp>
        <p:nvSpPr>
          <p:cNvPr id="6" name="Slide Number Placeholder 5"/>
          <p:cNvSpPr>
            <a:spLocks noGrp="1"/>
          </p:cNvSpPr>
          <p:nvPr>
            <p:ph type="sldNum" sz="quarter" idx="11"/>
          </p:nvPr>
        </p:nvSpPr>
        <p:spPr>
          <a:xfrm>
            <a:off x="0" y="6096000"/>
            <a:ext cx="1447800" cy="476250"/>
          </a:xfrm>
        </p:spPr>
        <p:txBody>
          <a:bodyPr/>
          <a:lstStyle>
            <a:lvl1pPr>
              <a:defRPr/>
            </a:lvl1pPr>
          </a:lstStyle>
          <a:p>
            <a:pPr>
              <a:defRPr/>
            </a:pPr>
            <a:fld id="{D84015EC-1B5E-46EE-B18D-022FE3BF976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5" name="Slide Number Placeholder 4"/>
          <p:cNvSpPr>
            <a:spLocks noGrp="1"/>
          </p:cNvSpPr>
          <p:nvPr>
            <p:ph type="sldNum" sz="quarter" idx="11"/>
          </p:nvPr>
        </p:nvSpPr>
        <p:spPr/>
        <p:txBody>
          <a:bodyPr/>
          <a:lstStyle>
            <a:lvl1pPr>
              <a:defRPr/>
            </a:lvl1pPr>
          </a:lstStyle>
          <a:p>
            <a:pPr>
              <a:defRPr/>
            </a:pPr>
            <a:fld id="{CADF4847-0270-433D-BCDC-83D1BB7B566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ore Ro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a:p>
        </p:txBody>
      </p:sp>
      <p:sp>
        <p:nvSpPr>
          <p:cNvPr id="3" name="Content Placeholder 2"/>
          <p:cNvSpPr>
            <a:spLocks noGrp="1"/>
          </p:cNvSpPr>
          <p:nvPr>
            <p:ph idx="1"/>
          </p:nvPr>
        </p:nvSpPr>
        <p:spPr>
          <a:xfrm>
            <a:off x="323528" y="1600200"/>
            <a:ext cx="8820472"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5" name="Slide Number Placeholder 4"/>
          <p:cNvSpPr>
            <a:spLocks noGrp="1"/>
          </p:cNvSpPr>
          <p:nvPr>
            <p:ph type="sldNum" sz="quarter" idx="11"/>
          </p:nvPr>
        </p:nvSpPr>
        <p:spPr/>
        <p:txBody>
          <a:bodyPr/>
          <a:lstStyle>
            <a:lvl1pPr>
              <a:defRPr/>
            </a:lvl1pPr>
          </a:lstStyle>
          <a:p>
            <a:pPr>
              <a:defRPr/>
            </a:pPr>
            <a:fld id="{CADF4847-0270-433D-BCDC-83D1BB7B566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ictures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a:p>
        </p:txBody>
      </p:sp>
      <p:sp>
        <p:nvSpPr>
          <p:cNvPr id="3" name="Content Placeholder 2"/>
          <p:cNvSpPr>
            <a:spLocks noGrp="1"/>
          </p:cNvSpPr>
          <p:nvPr>
            <p:ph idx="1"/>
          </p:nvPr>
        </p:nvSpPr>
        <p:spPr>
          <a:xfrm>
            <a:off x="3059832" y="1600200"/>
            <a:ext cx="6084168"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5" name="Slide Number Placeholder 4"/>
          <p:cNvSpPr>
            <a:spLocks noGrp="1"/>
          </p:cNvSpPr>
          <p:nvPr>
            <p:ph type="sldNum" sz="quarter" idx="11"/>
          </p:nvPr>
        </p:nvSpPr>
        <p:spPr/>
        <p:txBody>
          <a:bodyPr/>
          <a:lstStyle>
            <a:lvl1pPr>
              <a:defRPr/>
            </a:lvl1pPr>
          </a:lstStyle>
          <a:p>
            <a:pPr>
              <a:defRPr/>
            </a:pPr>
            <a:fld id="{CADF4847-0270-433D-BCDC-83D1BB7B566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5" name="Slide Number Placeholder 4"/>
          <p:cNvSpPr>
            <a:spLocks noGrp="1"/>
          </p:cNvSpPr>
          <p:nvPr>
            <p:ph type="sldNum" sz="quarter" idx="11"/>
          </p:nvPr>
        </p:nvSpPr>
        <p:spPr/>
        <p:txBody>
          <a:bodyPr/>
          <a:lstStyle>
            <a:lvl1pPr>
              <a:defRPr/>
            </a:lvl1pPr>
          </a:lstStyle>
          <a:p>
            <a:pPr>
              <a:defRPr/>
            </a:pPr>
            <a:fld id="{F218B1EC-0C9D-4430-93A2-628B814B83E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5656" y="1600200"/>
            <a:ext cx="3790528" cy="4997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53472" y="1600200"/>
            <a:ext cx="3790528" cy="4997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6" name="Slide Number Placeholder 5"/>
          <p:cNvSpPr>
            <a:spLocks noGrp="1"/>
          </p:cNvSpPr>
          <p:nvPr>
            <p:ph type="sldNum" sz="quarter" idx="11"/>
          </p:nvPr>
        </p:nvSpPr>
        <p:spPr/>
        <p:txBody>
          <a:bodyPr/>
          <a:lstStyle>
            <a:lvl1pPr>
              <a:defRPr/>
            </a:lvl1pPr>
          </a:lstStyle>
          <a:p>
            <a:pPr>
              <a:defRPr/>
            </a:pPr>
            <a:fld id="{94D333C7-48C8-4E24-981B-1DE948C7A36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2174874"/>
            <a:ext cx="4040188"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2225" y="1535113"/>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5" y="2174874"/>
            <a:ext cx="4041775"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8" name="Slide Number Placeholder 7"/>
          <p:cNvSpPr>
            <a:spLocks noGrp="1"/>
          </p:cNvSpPr>
          <p:nvPr>
            <p:ph type="sldNum" sz="quarter" idx="11"/>
          </p:nvPr>
        </p:nvSpPr>
        <p:spPr/>
        <p:txBody>
          <a:bodyPr/>
          <a:lstStyle>
            <a:lvl1pPr>
              <a:defRPr/>
            </a:lvl1pPr>
          </a:lstStyle>
          <a:p>
            <a:pPr>
              <a:defRPr/>
            </a:pPr>
            <a:fld id="{494CEAA0-D440-4BFB-AD8A-692CFD0117E5}" type="slidenum">
              <a:rPr lang="en-US" smtClean="0"/>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5100" y="1535112"/>
            <a:ext cx="4040188" cy="4990231"/>
          </a:xfrm>
          <a:gradFill flip="none" rotWithShape="1">
            <a:gsLst>
              <a:gs pos="0">
                <a:schemeClr val="accent5">
                  <a:lumMod val="25000"/>
                  <a:alpha val="75000"/>
                </a:schemeClr>
              </a:gs>
              <a:gs pos="100000">
                <a:schemeClr val="accent5">
                  <a:lumMod val="90000"/>
                  <a:alpha val="0"/>
                </a:schemeClr>
              </a:gs>
            </a:gsLst>
            <a:lin ang="5400000" scaled="1"/>
            <a:tileRect/>
          </a:gradFill>
        </p:spPr>
        <p:txBody>
          <a:bodyPr anchor="t"/>
          <a:lstStyle>
            <a:lvl1pPr marL="0" indent="0" algn="r">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35100" y="2174874"/>
            <a:ext cx="4040188" cy="4350469"/>
          </a:xfrm>
        </p:spPr>
        <p:txBody>
          <a:bodyPr/>
          <a:lstStyle>
            <a:lvl1pPr algn="r">
              <a:defRPr sz="2400"/>
            </a:lvl1pPr>
            <a:lvl2pPr algn="r">
              <a:defRPr sz="2000"/>
            </a:lvl2pPr>
            <a:lvl3pPr algn="r">
              <a:defRPr sz="1800"/>
            </a:lvl3pPr>
            <a:lvl4pPr algn="r">
              <a:defRPr sz="1600"/>
            </a:lvl4pPr>
            <a:lvl5pPr algn="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2225" y="1535112"/>
            <a:ext cx="4041775" cy="4990231"/>
          </a:xfrm>
          <a:gradFill flip="none" rotWithShape="1">
            <a:gsLst>
              <a:gs pos="0">
                <a:schemeClr val="accent6">
                  <a:lumMod val="75000"/>
                </a:schemeClr>
              </a:gs>
              <a:gs pos="100000">
                <a:schemeClr val="accent5">
                  <a:lumMod val="90000"/>
                  <a:alpha val="0"/>
                </a:schemeClr>
              </a:gs>
            </a:gsLst>
            <a:lin ang="5400000" scaled="1"/>
            <a:tileRect/>
          </a:gradFill>
        </p:spPr>
        <p:txBody>
          <a:bodyPr anchor="t"/>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5" y="2174874"/>
            <a:ext cx="4041775"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8" name="Slide Number Placeholder 7"/>
          <p:cNvSpPr>
            <a:spLocks noGrp="1"/>
          </p:cNvSpPr>
          <p:nvPr>
            <p:ph type="sldNum" sz="quarter" idx="11"/>
          </p:nvPr>
        </p:nvSpPr>
        <p:spPr/>
        <p:txBody>
          <a:bodyPr/>
          <a:lstStyle>
            <a:lvl1pPr>
              <a:defRPr/>
            </a:lvl1pPr>
          </a:lstStyle>
          <a:p>
            <a:pPr>
              <a:defRPr/>
            </a:pPr>
            <a:fld id="{494CEAA0-D440-4BFB-AD8A-692CFD0117E5}" type="slidenum">
              <a:rPr lang="en-US" smtClean="0"/>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smtClean="0"/>
              <a:t>National Ocean Policy</a:t>
            </a:r>
            <a:endParaRPr lang="en-US"/>
          </a:p>
        </p:txBody>
      </p:sp>
      <p:sp>
        <p:nvSpPr>
          <p:cNvPr id="4" name="Slide Number Placeholder 3"/>
          <p:cNvSpPr>
            <a:spLocks noGrp="1"/>
          </p:cNvSpPr>
          <p:nvPr>
            <p:ph type="sldNum" sz="quarter" idx="11"/>
          </p:nvPr>
        </p:nvSpPr>
        <p:spPr/>
        <p:txBody>
          <a:bodyPr/>
          <a:lstStyle>
            <a:lvl1pPr>
              <a:defRPr/>
            </a:lvl1pPr>
          </a:lstStyle>
          <a:p>
            <a:pPr>
              <a:defRPr/>
            </a:pPr>
            <a:fld id="{1B653E00-17D4-4DA4-B5A8-4656E31A223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a:gsLst>
              <a:gs pos="0">
                <a:schemeClr val="accent5">
                  <a:alpha val="0"/>
                </a:schemeClr>
              </a:gs>
              <a:gs pos="29000">
                <a:schemeClr val="bg2">
                  <a:lumMod val="10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0" y="0"/>
            <a:ext cx="9144000" cy="1447800"/>
          </a:xfrm>
          <a:prstGeom prst="rect">
            <a:avLst/>
          </a:prstGeom>
          <a:noFill/>
          <a:ln w="9525">
            <a:noFill/>
            <a:miter lim="800000"/>
            <a:headEnd/>
            <a:tailEnd/>
          </a:ln>
          <a:effectLst>
            <a:outerShdw dist="35921" dir="2700000" algn="ctr" rotWithShape="0">
              <a:srgbClr val="312C27"/>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835696" y="1600200"/>
            <a:ext cx="7308304"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1979712" y="6597352"/>
            <a:ext cx="640871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Franklin Gothic Medium Cond" pitchFamily="34" charset="0"/>
              </a:defRPr>
            </a:lvl1pPr>
          </a:lstStyle>
          <a:p>
            <a:pPr>
              <a:defRPr/>
            </a:pPr>
            <a:r>
              <a:rPr lang="en-US" smtClean="0"/>
              <a:t>National Ocean Policy</a:t>
            </a:r>
            <a:endParaRPr lang="en-US" dirty="0"/>
          </a:p>
        </p:txBody>
      </p:sp>
      <p:sp>
        <p:nvSpPr>
          <p:cNvPr id="1030" name="Rectangle 6"/>
          <p:cNvSpPr>
            <a:spLocks noGrp="1" noChangeArrowheads="1"/>
          </p:cNvSpPr>
          <p:nvPr>
            <p:ph type="sldNum" sz="quarter" idx="4"/>
          </p:nvPr>
        </p:nvSpPr>
        <p:spPr bwMode="auto">
          <a:xfrm>
            <a:off x="8388424" y="6597352"/>
            <a:ext cx="755576" cy="260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Franklin Gothic Medium Cond" pitchFamily="34" charset="0"/>
              </a:defRPr>
            </a:lvl1pPr>
          </a:lstStyle>
          <a:p>
            <a:pPr>
              <a:defRPr/>
            </a:pPr>
            <a:fld id="{D84015EC-1B5E-46EE-B18D-022FE3BF976B}" type="slidenum">
              <a:rPr lang="en-US" smtClean="0"/>
              <a:pPr>
                <a:defRPr/>
              </a:pPr>
              <a:t>‹#›</a:t>
            </a:fld>
            <a:endParaRPr lang="en-US" dirty="0"/>
          </a:p>
        </p:txBody>
      </p:sp>
      <p:pic>
        <p:nvPicPr>
          <p:cNvPr id="1032" name="Picture 8" descr="Dept of Commerce Seal"/>
          <p:cNvPicPr>
            <a:picLocks noChangeAspect="1" noChangeArrowheads="1"/>
          </p:cNvPicPr>
          <p:nvPr/>
        </p:nvPicPr>
        <p:blipFill>
          <a:blip r:embed="rId16" cstate="email"/>
          <a:srcRect/>
          <a:stretch>
            <a:fillRect/>
          </a:stretch>
        </p:blipFill>
        <p:spPr bwMode="auto">
          <a:xfrm>
            <a:off x="8404780" y="6637715"/>
            <a:ext cx="181000" cy="179923"/>
          </a:xfrm>
          <a:prstGeom prst="rect">
            <a:avLst/>
          </a:prstGeom>
          <a:noFill/>
          <a:effectLst/>
        </p:spPr>
      </p:pic>
      <p:pic>
        <p:nvPicPr>
          <p:cNvPr id="1033" name="Picture 9" descr="NOAA"/>
          <p:cNvPicPr>
            <a:picLocks noChangeAspect="1" noChangeArrowheads="1"/>
          </p:cNvPicPr>
          <p:nvPr/>
        </p:nvPicPr>
        <p:blipFill>
          <a:blip r:embed="rId17" cstate="email"/>
          <a:srcRect/>
          <a:stretch>
            <a:fillRect/>
          </a:stretch>
        </p:blipFill>
        <p:spPr bwMode="auto">
          <a:xfrm>
            <a:off x="8604448" y="6637176"/>
            <a:ext cx="181000" cy="181000"/>
          </a:xfrm>
          <a:prstGeom prst="rect">
            <a:avLst/>
          </a:prstGeom>
          <a:noFill/>
          <a:effec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92" r:id="rId3"/>
    <p:sldLayoutId id="2147483691" r:id="rId4"/>
    <p:sldLayoutId id="2147483677" r:id="rId5"/>
    <p:sldLayoutId id="2147483678" r:id="rId6"/>
    <p:sldLayoutId id="2147483679" r:id="rId7"/>
    <p:sldLayoutId id="2147483689" r:id="rId8"/>
    <p:sldLayoutId id="2147483680" r:id="rId9"/>
    <p:sldLayoutId id="2147483690" r:id="rId10"/>
    <p:sldLayoutId id="2147483681" r:id="rId11"/>
    <p:sldLayoutId id="2147483687" r:id="rId12"/>
    <p:sldLayoutId id="2147483688" r:id="rId13"/>
  </p:sldLayoutIdLst>
  <p:timing>
    <p:tnLst>
      <p:par>
        <p:cTn id="1" dur="indefinite" restart="never" nodeType="tmRoot"/>
      </p:par>
    </p:tnLst>
  </p:timing>
  <p:hf hdr="0" dt="0"/>
  <p:txStyles>
    <p:titleStyle>
      <a:lvl1pPr algn="r" rtl="0" eaLnBrk="1" fontAlgn="base" hangingPunct="1">
        <a:lnSpc>
          <a:spcPct val="100000"/>
        </a:lnSpc>
        <a:spcBef>
          <a:spcPct val="0"/>
        </a:spcBef>
        <a:spcAft>
          <a:spcPct val="0"/>
        </a:spcAft>
        <a:defRPr sz="6000">
          <a:solidFill>
            <a:schemeClr val="bg1"/>
          </a:solidFill>
          <a:effectLst>
            <a:outerShdw blurRad="50800" dist="38100" dir="5400000" algn="t" rotWithShape="0">
              <a:prstClr val="black">
                <a:alpha val="40000"/>
              </a:prstClr>
            </a:outerShdw>
          </a:effectLst>
          <a:latin typeface="+mj-lt"/>
          <a:ea typeface="+mj-ea"/>
          <a:cs typeface="+mj-cs"/>
        </a:defRPr>
      </a:lvl1pPr>
      <a:lvl2pPr algn="r" rtl="0" eaLnBrk="1" fontAlgn="base" hangingPunct="1">
        <a:lnSpc>
          <a:spcPct val="75000"/>
        </a:lnSpc>
        <a:spcBef>
          <a:spcPct val="0"/>
        </a:spcBef>
        <a:spcAft>
          <a:spcPct val="0"/>
        </a:spcAft>
        <a:defRPr sz="6000">
          <a:solidFill>
            <a:schemeClr val="bg1"/>
          </a:solidFill>
          <a:latin typeface="DioneBoldItalic" pitchFamily="2" charset="0"/>
        </a:defRPr>
      </a:lvl2pPr>
      <a:lvl3pPr algn="r" rtl="0" eaLnBrk="1" fontAlgn="base" hangingPunct="1">
        <a:lnSpc>
          <a:spcPct val="75000"/>
        </a:lnSpc>
        <a:spcBef>
          <a:spcPct val="0"/>
        </a:spcBef>
        <a:spcAft>
          <a:spcPct val="0"/>
        </a:spcAft>
        <a:defRPr sz="6000">
          <a:solidFill>
            <a:schemeClr val="bg1"/>
          </a:solidFill>
          <a:latin typeface="DioneBoldItalic" pitchFamily="2" charset="0"/>
        </a:defRPr>
      </a:lvl3pPr>
      <a:lvl4pPr algn="r" rtl="0" eaLnBrk="1" fontAlgn="base" hangingPunct="1">
        <a:lnSpc>
          <a:spcPct val="75000"/>
        </a:lnSpc>
        <a:spcBef>
          <a:spcPct val="0"/>
        </a:spcBef>
        <a:spcAft>
          <a:spcPct val="0"/>
        </a:spcAft>
        <a:defRPr sz="6000">
          <a:solidFill>
            <a:schemeClr val="bg1"/>
          </a:solidFill>
          <a:latin typeface="DioneBoldItalic" pitchFamily="2" charset="0"/>
        </a:defRPr>
      </a:lvl4pPr>
      <a:lvl5pPr algn="r" rtl="0" eaLnBrk="1" fontAlgn="base" hangingPunct="1">
        <a:lnSpc>
          <a:spcPct val="75000"/>
        </a:lnSpc>
        <a:spcBef>
          <a:spcPct val="0"/>
        </a:spcBef>
        <a:spcAft>
          <a:spcPct val="0"/>
        </a:spcAft>
        <a:defRPr sz="6000">
          <a:solidFill>
            <a:schemeClr val="bg1"/>
          </a:solidFill>
          <a:latin typeface="DioneBoldItalic" pitchFamily="2" charset="0"/>
        </a:defRPr>
      </a:lvl5pPr>
      <a:lvl6pPr marL="457200" algn="r" rtl="0" eaLnBrk="1" fontAlgn="base" hangingPunct="1">
        <a:lnSpc>
          <a:spcPct val="75000"/>
        </a:lnSpc>
        <a:spcBef>
          <a:spcPct val="0"/>
        </a:spcBef>
        <a:spcAft>
          <a:spcPct val="0"/>
        </a:spcAft>
        <a:defRPr sz="6000">
          <a:solidFill>
            <a:schemeClr val="bg1"/>
          </a:solidFill>
          <a:latin typeface="DioneBoldItalic" pitchFamily="2" charset="0"/>
        </a:defRPr>
      </a:lvl6pPr>
      <a:lvl7pPr marL="914400" algn="r" rtl="0" eaLnBrk="1" fontAlgn="base" hangingPunct="1">
        <a:lnSpc>
          <a:spcPct val="75000"/>
        </a:lnSpc>
        <a:spcBef>
          <a:spcPct val="0"/>
        </a:spcBef>
        <a:spcAft>
          <a:spcPct val="0"/>
        </a:spcAft>
        <a:defRPr sz="6000">
          <a:solidFill>
            <a:schemeClr val="bg1"/>
          </a:solidFill>
          <a:latin typeface="DioneBoldItalic" pitchFamily="2" charset="0"/>
        </a:defRPr>
      </a:lvl7pPr>
      <a:lvl8pPr marL="1371600" algn="r" rtl="0" eaLnBrk="1" fontAlgn="base" hangingPunct="1">
        <a:lnSpc>
          <a:spcPct val="75000"/>
        </a:lnSpc>
        <a:spcBef>
          <a:spcPct val="0"/>
        </a:spcBef>
        <a:spcAft>
          <a:spcPct val="0"/>
        </a:spcAft>
        <a:defRPr sz="6000">
          <a:solidFill>
            <a:schemeClr val="bg1"/>
          </a:solidFill>
          <a:latin typeface="DioneBoldItalic" pitchFamily="2" charset="0"/>
        </a:defRPr>
      </a:lvl8pPr>
      <a:lvl9pPr marL="1828800" algn="r" rtl="0" eaLnBrk="1" fontAlgn="base" hangingPunct="1">
        <a:lnSpc>
          <a:spcPct val="75000"/>
        </a:lnSpc>
        <a:spcBef>
          <a:spcPct val="0"/>
        </a:spcBef>
        <a:spcAft>
          <a:spcPct val="0"/>
        </a:spcAft>
        <a:defRPr sz="6000">
          <a:solidFill>
            <a:schemeClr val="bg1"/>
          </a:solidFill>
          <a:latin typeface="DioneBoldItalic" pitchFamily="2" charset="0"/>
        </a:defRPr>
      </a:lvl9pPr>
    </p:titleStyle>
    <p:bodyStyle>
      <a:lvl1pPr algn="l" rtl="0" eaLnBrk="1" fontAlgn="base" hangingPunct="1">
        <a:spcBef>
          <a:spcPct val="60000"/>
        </a:spcBef>
        <a:spcAft>
          <a:spcPct val="0"/>
        </a:spcAft>
        <a:defRPr sz="3200">
          <a:solidFill>
            <a:schemeClr val="bg1"/>
          </a:solidFill>
          <a:effectLst>
            <a:outerShdw blurRad="50800" dist="38100" dir="5400000" algn="t" rotWithShape="0">
              <a:prstClr val="black">
                <a:alpha val="40000"/>
              </a:prstClr>
            </a:outerShdw>
          </a:effectLst>
          <a:latin typeface="+mn-lt"/>
          <a:ea typeface="+mn-ea"/>
          <a:cs typeface="+mn-cs"/>
        </a:defRPr>
      </a:lvl1pPr>
      <a:lvl2pPr marL="631825" indent="-288925" algn="l" rtl="0" eaLnBrk="1" fontAlgn="base" hangingPunct="1">
        <a:spcBef>
          <a:spcPct val="0"/>
        </a:spcBef>
        <a:spcAft>
          <a:spcPct val="0"/>
        </a:spcAft>
        <a:buClr>
          <a:schemeClr val="bg1"/>
        </a:buClr>
        <a:buSzPct val="75000"/>
        <a:buFont typeface="Mostly" pitchFamily="2" charset="2"/>
        <a:buChar char="c"/>
        <a:defRPr sz="2400">
          <a:solidFill>
            <a:schemeClr val="bg1"/>
          </a:solidFill>
          <a:effectLst>
            <a:outerShdw blurRad="50800" dist="38100" dir="5400000" algn="t" rotWithShape="0">
              <a:prstClr val="black">
                <a:alpha val="40000"/>
              </a:prstClr>
            </a:outerShdw>
          </a:effectLst>
          <a:latin typeface="+mn-lt"/>
        </a:defRPr>
      </a:lvl2pPr>
      <a:lvl3pPr marL="1089025" indent="-288925" algn="l" rtl="0" eaLnBrk="1" fontAlgn="base" hangingPunct="1">
        <a:spcBef>
          <a:spcPct val="0"/>
        </a:spcBef>
        <a:spcAft>
          <a:spcPct val="0"/>
        </a:spcAft>
        <a:buClr>
          <a:srgbClr val="FFFFFF"/>
        </a:buClr>
        <a:buSzPct val="85000"/>
        <a:buFont typeface="Mostly" pitchFamily="2" charset="2"/>
        <a:buChar char="b"/>
        <a:defRPr sz="2000">
          <a:solidFill>
            <a:schemeClr val="bg1"/>
          </a:solidFill>
          <a:effectLst>
            <a:outerShdw blurRad="50800" dist="38100" dir="5400000" algn="t" rotWithShape="0">
              <a:prstClr val="black">
                <a:alpha val="40000"/>
              </a:prstClr>
            </a:outerShdw>
          </a:effectLst>
          <a:latin typeface="+mn-lt"/>
        </a:defRPr>
      </a:lvl3pPr>
      <a:lvl4pPr marL="1431925" indent="-174625" algn="l" rtl="0" eaLnBrk="1" fontAlgn="base" hangingPunct="1">
        <a:spcBef>
          <a:spcPct val="0"/>
        </a:spcBef>
        <a:spcAft>
          <a:spcPct val="0"/>
        </a:spcAft>
        <a:buChar char="–"/>
        <a:defRPr sz="1800">
          <a:solidFill>
            <a:schemeClr val="bg1"/>
          </a:solidFill>
          <a:effectLst>
            <a:outerShdw blurRad="50800" dist="38100" dir="5400000" algn="t" rotWithShape="0">
              <a:prstClr val="black">
                <a:alpha val="40000"/>
              </a:prstClr>
            </a:outerShdw>
          </a:effectLst>
          <a:latin typeface="+mn-lt"/>
        </a:defRPr>
      </a:lvl4pPr>
      <a:lvl5pPr marL="1774825" indent="-174625" algn="l" rtl="0" eaLnBrk="1" fontAlgn="base" hangingPunct="1">
        <a:spcBef>
          <a:spcPct val="0"/>
        </a:spcBef>
        <a:spcAft>
          <a:spcPct val="0"/>
        </a:spcAft>
        <a:buChar char="»"/>
        <a:defRPr sz="1800">
          <a:solidFill>
            <a:schemeClr val="bg1"/>
          </a:solidFill>
          <a:effectLst>
            <a:outerShdw blurRad="50800" dist="38100" dir="5400000" algn="t" rotWithShape="0">
              <a:prstClr val="black">
                <a:alpha val="40000"/>
              </a:prstClr>
            </a:outerShdw>
          </a:effectLst>
          <a:latin typeface="+mn-lt"/>
        </a:defRPr>
      </a:lvl5pPr>
      <a:lvl6pPr marL="2232025" indent="-174625" algn="l" rtl="0" eaLnBrk="1" fontAlgn="base" hangingPunct="1">
        <a:spcBef>
          <a:spcPct val="0"/>
        </a:spcBef>
        <a:spcAft>
          <a:spcPct val="0"/>
        </a:spcAft>
        <a:buChar char="»"/>
        <a:defRPr sz="1600">
          <a:solidFill>
            <a:schemeClr val="tx1"/>
          </a:solidFill>
          <a:latin typeface="+mn-lt"/>
        </a:defRPr>
      </a:lvl6pPr>
      <a:lvl7pPr marL="2689225" indent="-174625" algn="l" rtl="0" eaLnBrk="1" fontAlgn="base" hangingPunct="1">
        <a:spcBef>
          <a:spcPct val="0"/>
        </a:spcBef>
        <a:spcAft>
          <a:spcPct val="0"/>
        </a:spcAft>
        <a:buChar char="»"/>
        <a:defRPr sz="1600">
          <a:solidFill>
            <a:schemeClr val="tx1"/>
          </a:solidFill>
          <a:latin typeface="+mn-lt"/>
        </a:defRPr>
      </a:lvl7pPr>
      <a:lvl8pPr marL="3146425" indent="-174625" algn="l" rtl="0" eaLnBrk="1" fontAlgn="base" hangingPunct="1">
        <a:spcBef>
          <a:spcPct val="0"/>
        </a:spcBef>
        <a:spcAft>
          <a:spcPct val="0"/>
        </a:spcAft>
        <a:buChar char="»"/>
        <a:defRPr sz="1600">
          <a:solidFill>
            <a:schemeClr val="tx1"/>
          </a:solidFill>
          <a:latin typeface="+mn-lt"/>
        </a:defRPr>
      </a:lvl8pPr>
      <a:lvl9pPr marL="3603625" indent="-174625"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dirty="0" smtClean="0"/>
              <a:t>National Ocean Policy</a:t>
            </a:r>
          </a:p>
        </p:txBody>
      </p:sp>
      <p:sp>
        <p:nvSpPr>
          <p:cNvPr id="3" name="Subtitle 2"/>
          <p:cNvSpPr>
            <a:spLocks noGrp="1"/>
          </p:cNvSpPr>
          <p:nvPr>
            <p:ph type="subTitle" idx="1"/>
          </p:nvPr>
        </p:nvSpPr>
        <p:spPr>
          <a:xfrm>
            <a:off x="0" y="5105400"/>
            <a:ext cx="4499992" cy="1752600"/>
          </a:xfrm>
        </p:spPr>
        <p:txBody>
          <a:bodyPr rtlCol="0">
            <a:normAutofit/>
          </a:bodyPr>
          <a:lstStyle/>
          <a:p>
            <a:pPr fontAlgn="auto">
              <a:spcAft>
                <a:spcPts val="0"/>
              </a:spcAft>
              <a:buFont typeface="Arial" pitchFamily="34" charset="0"/>
              <a:buNone/>
              <a:defRPr/>
            </a:pPr>
            <a:r>
              <a:rPr lang="en-US" sz="1800" i="1" dirty="0" smtClean="0">
                <a:ea typeface="+mn-ea"/>
                <a:cs typeface="+mn-cs"/>
              </a:rPr>
              <a:t>A National Policy for the Stewardship of the Oceans, Our Coasts and the Great Lakes – </a:t>
            </a:r>
          </a:p>
          <a:p>
            <a:pPr fontAlgn="auto">
              <a:spcAft>
                <a:spcPts val="0"/>
              </a:spcAft>
              <a:buFont typeface="Arial" pitchFamily="34" charset="0"/>
              <a:buNone/>
              <a:defRPr/>
            </a:pPr>
            <a:r>
              <a:rPr lang="en-US" sz="1800" i="1" dirty="0" smtClean="0">
                <a:ea typeface="+mn-ea"/>
                <a:cs typeface="+mn-cs"/>
              </a:rPr>
              <a:t>Established by Presidential Executive Order on July 19, 2010</a:t>
            </a:r>
            <a:endParaRPr lang="en-US" sz="1800" i="1" dirty="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itle 1"/>
          <p:cNvSpPr>
            <a:spLocks noGrp="1"/>
          </p:cNvSpPr>
          <p:nvPr>
            <p:ph type="title"/>
          </p:nvPr>
        </p:nvSpPr>
        <p:spPr>
          <a:xfrm>
            <a:off x="0" y="0"/>
            <a:ext cx="9144000" cy="1196752"/>
          </a:xfrm>
        </p:spPr>
        <p:txBody>
          <a:bodyPr/>
          <a:lstStyle/>
          <a:p>
            <a:r>
              <a:rPr lang="en-US" sz="5400" dirty="0" smtClean="0"/>
              <a:t>The National Ocean Council</a:t>
            </a:r>
          </a:p>
        </p:txBody>
      </p:sp>
      <p:sp>
        <p:nvSpPr>
          <p:cNvPr id="6" name="Footer Placeholder 5"/>
          <p:cNvSpPr>
            <a:spLocks noGrp="1"/>
          </p:cNvSpPr>
          <p:nvPr>
            <p:ph type="ftr" sz="quarter" idx="10"/>
          </p:nvPr>
        </p:nvSpPr>
        <p:spPr/>
        <p:txBody>
          <a:bodyPr/>
          <a:lstStyle/>
          <a:p>
            <a:r>
              <a:rPr lang="en-US" dirty="0" smtClean="0"/>
              <a:t>National Ocean Policy &amp; CMSP</a:t>
            </a:r>
            <a:endParaRPr lang="en-US" dirty="0"/>
          </a:p>
        </p:txBody>
      </p:sp>
      <p:sp>
        <p:nvSpPr>
          <p:cNvPr id="5" name="Slide Number Placeholder 4"/>
          <p:cNvSpPr>
            <a:spLocks noGrp="1"/>
          </p:cNvSpPr>
          <p:nvPr>
            <p:ph type="sldNum" sz="quarter" idx="11"/>
          </p:nvPr>
        </p:nvSpPr>
        <p:spPr/>
        <p:txBody>
          <a:bodyPr/>
          <a:lstStyle/>
          <a:p>
            <a:fld id="{CADF4847-0270-433D-BCDC-83D1BB7B566E}" type="slidenum">
              <a:rPr lang="en-US" smtClean="0"/>
              <a:pPr/>
              <a:t>2</a:t>
            </a:fld>
            <a:endParaRPr lang="en-US"/>
          </a:p>
        </p:txBody>
      </p:sp>
      <p:sp>
        <p:nvSpPr>
          <p:cNvPr id="9" name="Content Placeholder 2"/>
          <p:cNvSpPr txBox="1">
            <a:spLocks/>
          </p:cNvSpPr>
          <p:nvPr/>
        </p:nvSpPr>
        <p:spPr bwMode="auto">
          <a:xfrm>
            <a:off x="0" y="1447800"/>
            <a:ext cx="8915400" cy="4800600"/>
          </a:xfrm>
          <a:prstGeom prst="rect">
            <a:avLst/>
          </a:prstGeom>
          <a:noFill/>
          <a:ln w="9525">
            <a:noFill/>
            <a:miter lim="800000"/>
            <a:headEnd/>
            <a:tailEnd/>
          </a:ln>
        </p:spPr>
        <p:txBody>
          <a:bodyPr>
            <a:prstTxWarp prst="textNoShape">
              <a:avLst/>
            </a:prstTxWarp>
          </a:bodyPr>
          <a:lstStyle/>
          <a:p>
            <a:pPr marL="342900" indent="-342900">
              <a:spcBef>
                <a:spcPct val="20000"/>
              </a:spcBef>
              <a:defRPr/>
            </a:pPr>
            <a:endParaRPr lang="en-US" sz="2000" b="1" kern="0">
              <a:solidFill>
                <a:srgbClr val="003366"/>
              </a:solidFill>
              <a:latin typeface="+mn-lt"/>
              <a:ea typeface="+mn-ea"/>
              <a:cs typeface="+mn-cs"/>
            </a:endParaRPr>
          </a:p>
          <a:p>
            <a:pPr marL="742950" lvl="1" indent="-285750">
              <a:spcBef>
                <a:spcPct val="20000"/>
              </a:spcBef>
              <a:defRPr/>
            </a:pPr>
            <a:endParaRPr lang="en-US" sz="2400" kern="0" dirty="0">
              <a:solidFill>
                <a:srgbClr val="003366"/>
              </a:solidFill>
              <a:latin typeface="+mn-lt"/>
              <a:ea typeface="+mn-ea"/>
              <a:cs typeface="+mn-cs"/>
            </a:endParaRPr>
          </a:p>
        </p:txBody>
      </p:sp>
      <p:pic>
        <p:nvPicPr>
          <p:cNvPr id="26630" name="Picture 6" descr="W:\Print\Documents\OPTF_2010\assets\noc_Principles.png"/>
          <p:cNvPicPr>
            <a:picLocks noChangeAspect="1" noChangeArrowheads="1"/>
          </p:cNvPicPr>
          <p:nvPr/>
        </p:nvPicPr>
        <p:blipFill>
          <a:blip r:embed="rId3" cstate="email"/>
          <a:stretch>
            <a:fillRect/>
          </a:stretch>
        </p:blipFill>
        <p:spPr bwMode="auto">
          <a:xfrm>
            <a:off x="520483" y="911077"/>
            <a:ext cx="8371996" cy="58302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Moving Towards Implementation</a:t>
            </a:r>
            <a:br>
              <a:rPr lang="en-US" sz="4800" dirty="0" smtClean="0"/>
            </a:br>
            <a:r>
              <a:rPr lang="en-US" sz="3200" dirty="0" smtClean="0">
                <a:solidFill>
                  <a:schemeClr val="bg1">
                    <a:lumMod val="95000"/>
                  </a:schemeClr>
                </a:solidFill>
                <a:latin typeface="Franklin Gothic Medium Cond" pitchFamily="34" charset="0"/>
              </a:rPr>
              <a:t>Nine Priority Objectives</a:t>
            </a:r>
            <a:endParaRPr lang="en-US" sz="3200" dirty="0">
              <a:solidFill>
                <a:schemeClr val="bg1">
                  <a:lumMod val="95000"/>
                </a:schemeClr>
              </a:solidFill>
              <a:latin typeface="Franklin Gothic Medium Cond" pitchFamily="34" charset="0"/>
            </a:endParaRPr>
          </a:p>
        </p:txBody>
      </p:sp>
      <p:sp>
        <p:nvSpPr>
          <p:cNvPr id="4" name="Slide Number Placeholder 3"/>
          <p:cNvSpPr>
            <a:spLocks noGrp="1"/>
          </p:cNvSpPr>
          <p:nvPr>
            <p:ph type="sldNum" sz="quarter" idx="11"/>
          </p:nvPr>
        </p:nvSpPr>
        <p:spPr/>
        <p:txBody>
          <a:bodyPr/>
          <a:lstStyle/>
          <a:p>
            <a:fld id="{F039DD34-BE87-440A-97D2-E5ABBAAECF56}" type="slidenum">
              <a:rPr lang="en-US" smtClean="0"/>
              <a:pPr/>
              <a:t>3</a:t>
            </a:fld>
            <a:endParaRPr lang="en-US" dirty="0"/>
          </a:p>
        </p:txBody>
      </p:sp>
      <p:grpSp>
        <p:nvGrpSpPr>
          <p:cNvPr id="2" name="Group 28"/>
          <p:cNvGrpSpPr/>
          <p:nvPr/>
        </p:nvGrpSpPr>
        <p:grpSpPr>
          <a:xfrm>
            <a:off x="348296" y="1412776"/>
            <a:ext cx="1487399" cy="1296144"/>
            <a:chOff x="348296" y="1412776"/>
            <a:chExt cx="1487399" cy="1296144"/>
          </a:xfrm>
        </p:grpSpPr>
        <p:pic>
          <p:nvPicPr>
            <p:cNvPr id="1029" name="Picture 5" descr="W:\Print\Documents\OPTF_2010\assets\ecosystemBasedManagement.png"/>
            <p:cNvPicPr>
              <a:picLocks noChangeAspect="1" noChangeArrowheads="1"/>
            </p:cNvPicPr>
            <p:nvPr/>
          </p:nvPicPr>
          <p:blipFill>
            <a:blip r:embed="rId3" cstate="email"/>
            <a:srcRect/>
            <a:stretch>
              <a:fillRect/>
            </a:stretch>
          </p:blipFill>
          <p:spPr bwMode="auto">
            <a:xfrm>
              <a:off x="348296" y="1412776"/>
              <a:ext cx="1487399" cy="1296144"/>
            </a:xfrm>
            <a:prstGeom prst="rect">
              <a:avLst/>
            </a:prstGeom>
            <a:noFill/>
          </p:spPr>
        </p:pic>
        <p:sp>
          <p:nvSpPr>
            <p:cNvPr id="19" name="TextBox 18"/>
            <p:cNvSpPr txBox="1"/>
            <p:nvPr/>
          </p:nvSpPr>
          <p:spPr>
            <a:xfrm>
              <a:off x="939550" y="1556792"/>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1</a:t>
              </a:r>
              <a:endParaRPr lang="en-US" sz="1600" dirty="0">
                <a:solidFill>
                  <a:schemeClr val="bg1"/>
                </a:solidFill>
                <a:latin typeface="Franklin Gothic Heavy" pitchFamily="34" charset="0"/>
              </a:endParaRPr>
            </a:p>
          </p:txBody>
        </p:sp>
      </p:grpSp>
      <p:grpSp>
        <p:nvGrpSpPr>
          <p:cNvPr id="3" name="Group 29"/>
          <p:cNvGrpSpPr/>
          <p:nvPr/>
        </p:nvGrpSpPr>
        <p:grpSpPr>
          <a:xfrm>
            <a:off x="2652552" y="1412776"/>
            <a:ext cx="1487399" cy="1512168"/>
            <a:chOff x="2652552" y="1412776"/>
            <a:chExt cx="1487399" cy="1512168"/>
          </a:xfrm>
        </p:grpSpPr>
        <p:pic>
          <p:nvPicPr>
            <p:cNvPr id="1027" name="Picture 3" descr="W:\Print\Documents\OPTF_2010\assets\coastalMarineSpatialPlanning.png"/>
            <p:cNvPicPr>
              <a:picLocks noChangeAspect="1" noChangeArrowheads="1"/>
            </p:cNvPicPr>
            <p:nvPr/>
          </p:nvPicPr>
          <p:blipFill>
            <a:blip r:embed="rId4" cstate="email"/>
            <a:srcRect/>
            <a:stretch>
              <a:fillRect/>
            </a:stretch>
          </p:blipFill>
          <p:spPr bwMode="auto">
            <a:xfrm>
              <a:off x="2652552" y="1412776"/>
              <a:ext cx="1487399" cy="1512168"/>
            </a:xfrm>
            <a:prstGeom prst="rect">
              <a:avLst/>
            </a:prstGeom>
            <a:noFill/>
          </p:spPr>
        </p:pic>
        <p:sp>
          <p:nvSpPr>
            <p:cNvPr id="20" name="TextBox 19"/>
            <p:cNvSpPr txBox="1"/>
            <p:nvPr/>
          </p:nvSpPr>
          <p:spPr>
            <a:xfrm>
              <a:off x="3243806" y="1556792"/>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2</a:t>
              </a:r>
              <a:endParaRPr lang="en-US" sz="1600" dirty="0">
                <a:solidFill>
                  <a:schemeClr val="bg1"/>
                </a:solidFill>
                <a:latin typeface="Franklin Gothic Heavy" pitchFamily="34" charset="0"/>
              </a:endParaRPr>
            </a:p>
          </p:txBody>
        </p:sp>
      </p:grpSp>
      <p:grpSp>
        <p:nvGrpSpPr>
          <p:cNvPr id="6" name="Group 30"/>
          <p:cNvGrpSpPr/>
          <p:nvPr/>
        </p:nvGrpSpPr>
        <p:grpSpPr>
          <a:xfrm>
            <a:off x="4956808" y="1412776"/>
            <a:ext cx="1487400" cy="1368152"/>
            <a:chOff x="4956808" y="1412776"/>
            <a:chExt cx="1487400" cy="1368152"/>
          </a:xfrm>
        </p:grpSpPr>
        <p:pic>
          <p:nvPicPr>
            <p:cNvPr id="1030" name="Picture 6" descr="W:\Print\Documents\OPTF_2010\assets\informDecisionsandImproveUnderstanding.png"/>
            <p:cNvPicPr>
              <a:picLocks noChangeAspect="1" noChangeArrowheads="1"/>
            </p:cNvPicPr>
            <p:nvPr/>
          </p:nvPicPr>
          <p:blipFill>
            <a:blip r:embed="rId5" cstate="email"/>
            <a:srcRect/>
            <a:stretch>
              <a:fillRect/>
            </a:stretch>
          </p:blipFill>
          <p:spPr bwMode="auto">
            <a:xfrm>
              <a:off x="4956808" y="1412776"/>
              <a:ext cx="1487400" cy="1368152"/>
            </a:xfrm>
            <a:prstGeom prst="rect">
              <a:avLst/>
            </a:prstGeom>
            <a:noFill/>
          </p:spPr>
        </p:pic>
        <p:sp>
          <p:nvSpPr>
            <p:cNvPr id="21" name="TextBox 20"/>
            <p:cNvSpPr txBox="1"/>
            <p:nvPr/>
          </p:nvSpPr>
          <p:spPr>
            <a:xfrm>
              <a:off x="5548062" y="1556792"/>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3</a:t>
              </a:r>
              <a:endParaRPr lang="en-US" sz="1600" dirty="0">
                <a:solidFill>
                  <a:schemeClr val="bg1"/>
                </a:solidFill>
                <a:latin typeface="Franklin Gothic Heavy" pitchFamily="34" charset="0"/>
              </a:endParaRPr>
            </a:p>
          </p:txBody>
        </p:sp>
      </p:grpSp>
      <p:grpSp>
        <p:nvGrpSpPr>
          <p:cNvPr id="7" name="Group 31"/>
          <p:cNvGrpSpPr/>
          <p:nvPr/>
        </p:nvGrpSpPr>
        <p:grpSpPr>
          <a:xfrm>
            <a:off x="1500424" y="2996016"/>
            <a:ext cx="1487400" cy="1225072"/>
            <a:chOff x="1500424" y="2996016"/>
            <a:chExt cx="1487400" cy="1225072"/>
          </a:xfrm>
        </p:grpSpPr>
        <p:pic>
          <p:nvPicPr>
            <p:cNvPr id="1028" name="Picture 4" descr="W:\Print\Documents\OPTF_2010\assets\coordinateAndSupport.png"/>
            <p:cNvPicPr>
              <a:picLocks noChangeAspect="1" noChangeArrowheads="1"/>
            </p:cNvPicPr>
            <p:nvPr/>
          </p:nvPicPr>
          <p:blipFill>
            <a:blip r:embed="rId6" cstate="email"/>
            <a:srcRect/>
            <a:stretch>
              <a:fillRect/>
            </a:stretch>
          </p:blipFill>
          <p:spPr bwMode="auto">
            <a:xfrm>
              <a:off x="1500424" y="2996016"/>
              <a:ext cx="1487400" cy="1225072"/>
            </a:xfrm>
            <a:prstGeom prst="rect">
              <a:avLst/>
            </a:prstGeom>
            <a:noFill/>
          </p:spPr>
        </p:pic>
        <p:sp>
          <p:nvSpPr>
            <p:cNvPr id="22" name="TextBox 21"/>
            <p:cNvSpPr txBox="1"/>
            <p:nvPr/>
          </p:nvSpPr>
          <p:spPr>
            <a:xfrm>
              <a:off x="2091678" y="3140968"/>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4</a:t>
              </a:r>
              <a:endParaRPr lang="en-US" sz="1600" dirty="0">
                <a:solidFill>
                  <a:schemeClr val="bg1"/>
                </a:solidFill>
                <a:latin typeface="Franklin Gothic Heavy" pitchFamily="34" charset="0"/>
              </a:endParaRPr>
            </a:p>
          </p:txBody>
        </p:sp>
      </p:grpSp>
      <p:grpSp>
        <p:nvGrpSpPr>
          <p:cNvPr id="8" name="Group 32"/>
          <p:cNvGrpSpPr/>
          <p:nvPr/>
        </p:nvGrpSpPr>
        <p:grpSpPr>
          <a:xfrm>
            <a:off x="3804680" y="2996016"/>
            <a:ext cx="1487399" cy="1369088"/>
            <a:chOff x="3804680" y="2996016"/>
            <a:chExt cx="1487399" cy="1369088"/>
          </a:xfrm>
        </p:grpSpPr>
        <p:pic>
          <p:nvPicPr>
            <p:cNvPr id="1033" name="Picture 9" descr="W:\Print\Documents\OPTF_2010\assets\resiliencyAndAdaptation.png"/>
            <p:cNvPicPr>
              <a:picLocks noChangeAspect="1" noChangeArrowheads="1"/>
            </p:cNvPicPr>
            <p:nvPr/>
          </p:nvPicPr>
          <p:blipFill>
            <a:blip r:embed="rId7" cstate="email"/>
            <a:srcRect/>
            <a:stretch>
              <a:fillRect/>
            </a:stretch>
          </p:blipFill>
          <p:spPr bwMode="auto">
            <a:xfrm>
              <a:off x="3804680" y="2996016"/>
              <a:ext cx="1487399" cy="1369088"/>
            </a:xfrm>
            <a:prstGeom prst="rect">
              <a:avLst/>
            </a:prstGeom>
            <a:noFill/>
          </p:spPr>
        </p:pic>
        <p:sp>
          <p:nvSpPr>
            <p:cNvPr id="23" name="TextBox 22"/>
            <p:cNvSpPr txBox="1"/>
            <p:nvPr/>
          </p:nvSpPr>
          <p:spPr>
            <a:xfrm>
              <a:off x="4395934" y="3140968"/>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5</a:t>
              </a:r>
              <a:endParaRPr lang="en-US" sz="1600" dirty="0">
                <a:solidFill>
                  <a:schemeClr val="bg1"/>
                </a:solidFill>
                <a:latin typeface="Franklin Gothic Heavy" pitchFamily="34" charset="0"/>
              </a:endParaRPr>
            </a:p>
          </p:txBody>
        </p:sp>
      </p:grpSp>
      <p:grpSp>
        <p:nvGrpSpPr>
          <p:cNvPr id="9" name="Group 33"/>
          <p:cNvGrpSpPr/>
          <p:nvPr/>
        </p:nvGrpSpPr>
        <p:grpSpPr>
          <a:xfrm>
            <a:off x="6180944" y="2996016"/>
            <a:ext cx="1487400" cy="1369088"/>
            <a:chOff x="6180944" y="2996016"/>
            <a:chExt cx="1487400" cy="1369088"/>
          </a:xfrm>
        </p:grpSpPr>
        <p:pic>
          <p:nvPicPr>
            <p:cNvPr id="1032" name="Picture 8" descr="W:\Print\Documents\OPTF_2010\assets\regionalEcosystem.png"/>
            <p:cNvPicPr>
              <a:picLocks noChangeAspect="1" noChangeArrowheads="1"/>
            </p:cNvPicPr>
            <p:nvPr/>
          </p:nvPicPr>
          <p:blipFill>
            <a:blip r:embed="rId8" cstate="email"/>
            <a:srcRect/>
            <a:stretch>
              <a:fillRect/>
            </a:stretch>
          </p:blipFill>
          <p:spPr bwMode="auto">
            <a:xfrm>
              <a:off x="6180944" y="2996016"/>
              <a:ext cx="1487400" cy="1369088"/>
            </a:xfrm>
            <a:prstGeom prst="rect">
              <a:avLst/>
            </a:prstGeom>
            <a:noFill/>
          </p:spPr>
        </p:pic>
        <p:sp>
          <p:nvSpPr>
            <p:cNvPr id="24" name="TextBox 23"/>
            <p:cNvSpPr txBox="1"/>
            <p:nvPr/>
          </p:nvSpPr>
          <p:spPr>
            <a:xfrm>
              <a:off x="6772198" y="3140968"/>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6</a:t>
              </a:r>
              <a:endParaRPr lang="en-US" sz="1600" dirty="0">
                <a:solidFill>
                  <a:schemeClr val="bg1"/>
                </a:solidFill>
                <a:latin typeface="Franklin Gothic Heavy" pitchFamily="34" charset="0"/>
              </a:endParaRPr>
            </a:p>
          </p:txBody>
        </p:sp>
      </p:grpSp>
      <p:grpSp>
        <p:nvGrpSpPr>
          <p:cNvPr id="10" name="Group 34"/>
          <p:cNvGrpSpPr/>
          <p:nvPr/>
        </p:nvGrpSpPr>
        <p:grpSpPr>
          <a:xfrm>
            <a:off x="2616548" y="4724208"/>
            <a:ext cx="1487400" cy="1369088"/>
            <a:chOff x="2616548" y="4724208"/>
            <a:chExt cx="1487400" cy="1369088"/>
          </a:xfrm>
        </p:grpSpPr>
        <p:pic>
          <p:nvPicPr>
            <p:cNvPr id="1034" name="Picture 10" descr="W:\Print\Documents\OPTF_2010\assets\waterQuality.png"/>
            <p:cNvPicPr>
              <a:picLocks noChangeAspect="1" noChangeArrowheads="1"/>
            </p:cNvPicPr>
            <p:nvPr/>
          </p:nvPicPr>
          <p:blipFill>
            <a:blip r:embed="rId9" cstate="email"/>
            <a:srcRect/>
            <a:stretch>
              <a:fillRect/>
            </a:stretch>
          </p:blipFill>
          <p:spPr bwMode="auto">
            <a:xfrm>
              <a:off x="2616548" y="4724208"/>
              <a:ext cx="1487400" cy="1369088"/>
            </a:xfrm>
            <a:prstGeom prst="rect">
              <a:avLst/>
            </a:prstGeom>
            <a:noFill/>
          </p:spPr>
        </p:pic>
        <p:sp>
          <p:nvSpPr>
            <p:cNvPr id="25" name="TextBox 24"/>
            <p:cNvSpPr txBox="1"/>
            <p:nvPr/>
          </p:nvSpPr>
          <p:spPr>
            <a:xfrm>
              <a:off x="3207802" y="4869160"/>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7</a:t>
              </a:r>
              <a:endParaRPr lang="en-US" sz="1600" dirty="0">
                <a:solidFill>
                  <a:schemeClr val="bg1"/>
                </a:solidFill>
                <a:latin typeface="Franklin Gothic Heavy" pitchFamily="34" charset="0"/>
              </a:endParaRPr>
            </a:p>
          </p:txBody>
        </p:sp>
      </p:grpSp>
      <p:grpSp>
        <p:nvGrpSpPr>
          <p:cNvPr id="11" name="Group 35"/>
          <p:cNvGrpSpPr/>
          <p:nvPr/>
        </p:nvGrpSpPr>
        <p:grpSpPr>
          <a:xfrm>
            <a:off x="4920804" y="4724208"/>
            <a:ext cx="1487400" cy="1225072"/>
            <a:chOff x="4920804" y="4724208"/>
            <a:chExt cx="1487400" cy="1225072"/>
          </a:xfrm>
        </p:grpSpPr>
        <p:pic>
          <p:nvPicPr>
            <p:cNvPr id="1026" name="Picture 2" descr="W:\Print\Documents\OPTF_2010\assets\changingConditionsArctic.png"/>
            <p:cNvPicPr>
              <a:picLocks noChangeAspect="1" noChangeArrowheads="1"/>
            </p:cNvPicPr>
            <p:nvPr/>
          </p:nvPicPr>
          <p:blipFill>
            <a:blip r:embed="rId10" cstate="email"/>
            <a:srcRect/>
            <a:stretch>
              <a:fillRect/>
            </a:stretch>
          </p:blipFill>
          <p:spPr bwMode="auto">
            <a:xfrm>
              <a:off x="4920804" y="4724208"/>
              <a:ext cx="1487400" cy="1225072"/>
            </a:xfrm>
            <a:prstGeom prst="rect">
              <a:avLst/>
            </a:prstGeom>
            <a:noFill/>
          </p:spPr>
        </p:pic>
        <p:sp>
          <p:nvSpPr>
            <p:cNvPr id="26" name="TextBox 25"/>
            <p:cNvSpPr txBox="1"/>
            <p:nvPr/>
          </p:nvSpPr>
          <p:spPr>
            <a:xfrm>
              <a:off x="5512058" y="4869160"/>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8</a:t>
              </a:r>
              <a:endParaRPr lang="en-US" sz="1600" dirty="0">
                <a:solidFill>
                  <a:schemeClr val="bg1"/>
                </a:solidFill>
                <a:latin typeface="Franklin Gothic Heavy" pitchFamily="34" charset="0"/>
              </a:endParaRPr>
            </a:p>
          </p:txBody>
        </p:sp>
      </p:grpSp>
      <p:grpSp>
        <p:nvGrpSpPr>
          <p:cNvPr id="12" name="Group 36"/>
          <p:cNvGrpSpPr/>
          <p:nvPr/>
        </p:nvGrpSpPr>
        <p:grpSpPr>
          <a:xfrm>
            <a:off x="7261064" y="4652200"/>
            <a:ext cx="1487399" cy="1369088"/>
            <a:chOff x="7261064" y="4652200"/>
            <a:chExt cx="1487399" cy="1369088"/>
          </a:xfrm>
        </p:grpSpPr>
        <p:pic>
          <p:nvPicPr>
            <p:cNvPr id="1031" name="Picture 7" descr="W:\Print\Documents\OPTF_2010\assets\oceanAndCoastal.png"/>
            <p:cNvPicPr>
              <a:picLocks noChangeAspect="1" noChangeArrowheads="1"/>
            </p:cNvPicPr>
            <p:nvPr/>
          </p:nvPicPr>
          <p:blipFill>
            <a:blip r:embed="rId11" cstate="email"/>
            <a:srcRect/>
            <a:stretch>
              <a:fillRect/>
            </a:stretch>
          </p:blipFill>
          <p:spPr bwMode="auto">
            <a:xfrm>
              <a:off x="7261064" y="4652200"/>
              <a:ext cx="1487399" cy="1369088"/>
            </a:xfrm>
            <a:prstGeom prst="rect">
              <a:avLst/>
            </a:prstGeom>
            <a:noFill/>
          </p:spPr>
        </p:pic>
        <p:sp>
          <p:nvSpPr>
            <p:cNvPr id="27" name="TextBox 26"/>
            <p:cNvSpPr txBox="1"/>
            <p:nvPr/>
          </p:nvSpPr>
          <p:spPr>
            <a:xfrm>
              <a:off x="7852318" y="4869160"/>
              <a:ext cx="304892" cy="338554"/>
            </a:xfrm>
            <a:prstGeom prst="rect">
              <a:avLst/>
            </a:prstGeom>
            <a:noFill/>
          </p:spPr>
          <p:txBody>
            <a:bodyPr wrap="none" rtlCol="0">
              <a:spAutoFit/>
            </a:bodyPr>
            <a:lstStyle/>
            <a:p>
              <a:r>
                <a:rPr lang="en-US" sz="1600" dirty="0" smtClean="0">
                  <a:solidFill>
                    <a:schemeClr val="bg1"/>
                  </a:solidFill>
                  <a:latin typeface="Franklin Gothic Heavy" pitchFamily="34" charset="0"/>
                </a:rPr>
                <a:t>9</a:t>
              </a:r>
              <a:endParaRPr lang="en-US" sz="1600" dirty="0">
                <a:solidFill>
                  <a:schemeClr val="bg1"/>
                </a:solidFill>
                <a:latin typeface="Franklin Gothic Heavy" pitchFamily="34" charset="0"/>
              </a:endParaRPr>
            </a:p>
          </p:txBody>
        </p:sp>
      </p:grpSp>
      <p:sp>
        <p:nvSpPr>
          <p:cNvPr id="28" name="Footer Placeholder 27"/>
          <p:cNvSpPr>
            <a:spLocks noGrp="1"/>
          </p:cNvSpPr>
          <p:nvPr>
            <p:ph type="ftr" sz="quarter" idx="10"/>
          </p:nvPr>
        </p:nvSpPr>
        <p:spPr/>
        <p:txBody>
          <a:bodyPr/>
          <a:lstStyle/>
          <a:p>
            <a:pPr>
              <a:defRPr/>
            </a:pPr>
            <a:r>
              <a:rPr lang="en-US" smtClean="0"/>
              <a:t>National Ocean Policy</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3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6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3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6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964488" cy="1447800"/>
          </a:xfrm>
        </p:spPr>
        <p:txBody>
          <a:bodyPr/>
          <a:lstStyle/>
          <a:p>
            <a:r>
              <a:rPr lang="en-US" dirty="0" smtClean="0"/>
              <a:t>National Ocean Policy </a:t>
            </a:r>
            <a:br>
              <a:rPr lang="en-US" dirty="0" smtClean="0"/>
            </a:br>
            <a:r>
              <a:rPr lang="en-US" sz="3200" dirty="0" smtClean="0">
                <a:solidFill>
                  <a:schemeClr val="bg1">
                    <a:lumMod val="95000"/>
                  </a:schemeClr>
                </a:solidFill>
                <a:latin typeface="Franklin Gothic Medium Cond" pitchFamily="34" charset="0"/>
              </a:rPr>
              <a:t>Nine Priority Objectives &amp; NOAA’s Draft NGSP</a:t>
            </a:r>
            <a:endParaRPr lang="en-US" sz="4000" dirty="0" smtClean="0">
              <a:solidFill>
                <a:schemeClr val="bg1">
                  <a:lumMod val="95000"/>
                </a:schemeClr>
              </a:solidFill>
              <a:latin typeface="Franklin Gothic Medium Cond" pitchFamily="34" charset="0"/>
            </a:endParaRPr>
          </a:p>
        </p:txBody>
      </p:sp>
      <p:sp>
        <p:nvSpPr>
          <p:cNvPr id="4" name="Slide Number Placeholder 3"/>
          <p:cNvSpPr>
            <a:spLocks noGrp="1"/>
          </p:cNvSpPr>
          <p:nvPr>
            <p:ph type="sldNum" sz="quarter" idx="11"/>
          </p:nvPr>
        </p:nvSpPr>
        <p:spPr/>
        <p:txBody>
          <a:bodyPr/>
          <a:lstStyle/>
          <a:p>
            <a:fld id="{F039DD34-BE87-440A-97D2-E5ABBAAECF56}" type="slidenum">
              <a:rPr lang="en-US" smtClean="0"/>
              <a:pPr/>
              <a:t>4</a:t>
            </a:fld>
            <a:endParaRPr lang="en-US" dirty="0"/>
          </a:p>
        </p:txBody>
      </p:sp>
      <p:sp>
        <p:nvSpPr>
          <p:cNvPr id="7" name="TextBox 6"/>
          <p:cNvSpPr txBox="1"/>
          <p:nvPr/>
        </p:nvSpPr>
        <p:spPr>
          <a:xfrm>
            <a:off x="3352800" y="1577716"/>
            <a:ext cx="2667000" cy="4731604"/>
          </a:xfrm>
          <a:prstGeom prst="rect">
            <a:avLst/>
          </a:prstGeom>
          <a:solidFill>
            <a:schemeClr val="bg1">
              <a:lumMod val="95000"/>
            </a:schemeClr>
          </a:solidFill>
          <a:ln w="28575">
            <a:solidFill>
              <a:srgbClr val="A6A6A6">
                <a:alpha val="50196"/>
              </a:srgbClr>
            </a:solidFill>
          </a:ln>
          <a:effectLst/>
        </p:spPr>
        <p:style>
          <a:lnRef idx="1">
            <a:schemeClr val="accent6"/>
          </a:lnRef>
          <a:fillRef idx="2">
            <a:schemeClr val="accent6"/>
          </a:fillRef>
          <a:effectRef idx="1">
            <a:schemeClr val="accent6"/>
          </a:effectRef>
          <a:fontRef idx="minor">
            <a:schemeClr val="dk1"/>
          </a:fontRef>
        </p:style>
        <p:txBody>
          <a:bodyPr wrap="square" rtlCol="0" anchor="t">
            <a:noAutofit/>
          </a:bodyPr>
          <a:lstStyle/>
          <a:p>
            <a:pPr>
              <a:spcBef>
                <a:spcPts val="200"/>
              </a:spcBef>
            </a:pPr>
            <a:r>
              <a:rPr lang="en-US" sz="1600" b="1" dirty="0" smtClean="0">
                <a:solidFill>
                  <a:srgbClr val="E9F0F6">
                    <a:lumMod val="25000"/>
                  </a:srgbClr>
                </a:solidFill>
                <a:cs typeface="Arial" pitchFamily="34" charset="0"/>
              </a:rPr>
              <a:t>3 OF NOAA’S NEXT GENERATION STRATEGIC PLAN GOALS ARE ALIGNED </a:t>
            </a:r>
            <a:br>
              <a:rPr lang="en-US" sz="1600" b="1" dirty="0" smtClean="0">
                <a:solidFill>
                  <a:srgbClr val="E9F0F6">
                    <a:lumMod val="25000"/>
                  </a:srgbClr>
                </a:solidFill>
                <a:cs typeface="Arial" pitchFamily="34" charset="0"/>
              </a:rPr>
            </a:br>
            <a:r>
              <a:rPr lang="en-US" sz="1600" b="1" dirty="0" smtClean="0">
                <a:solidFill>
                  <a:srgbClr val="E9F0F6">
                    <a:lumMod val="25000"/>
                  </a:srgbClr>
                </a:solidFill>
                <a:cs typeface="Arial" pitchFamily="34" charset="0"/>
              </a:rPr>
              <a:t>WITH NOP</a:t>
            </a:r>
          </a:p>
        </p:txBody>
      </p:sp>
      <p:grpSp>
        <p:nvGrpSpPr>
          <p:cNvPr id="2" name="Group 24"/>
          <p:cNvGrpSpPr/>
          <p:nvPr/>
        </p:nvGrpSpPr>
        <p:grpSpPr>
          <a:xfrm>
            <a:off x="3556000" y="2804120"/>
            <a:ext cx="2311400" cy="1066800"/>
            <a:chOff x="1193800" y="1524000"/>
            <a:chExt cx="2311400" cy="1066800"/>
          </a:xfrm>
        </p:grpSpPr>
        <p:sp>
          <p:nvSpPr>
            <p:cNvPr id="17" name="Rectangle 16"/>
            <p:cNvSpPr/>
            <p:nvPr/>
          </p:nvSpPr>
          <p:spPr>
            <a:xfrm>
              <a:off x="1193800" y="1905000"/>
              <a:ext cx="2311400" cy="685800"/>
            </a:xfrm>
            <a:prstGeom prst="rect">
              <a:avLst/>
            </a:prstGeom>
            <a:solidFill>
              <a:schemeClr val="accent4">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rgbClr val="D8B25C">
                      <a:lumMod val="50000"/>
                    </a:srgbClr>
                  </a:solidFill>
                  <a:latin typeface="Arial Narrow" pitchFamily="34" charset="0"/>
                </a:rPr>
                <a:t>Climate Adaptation </a:t>
              </a:r>
              <a:br>
                <a:rPr lang="en-US" sz="2000" b="1" dirty="0" smtClean="0">
                  <a:solidFill>
                    <a:srgbClr val="D8B25C">
                      <a:lumMod val="50000"/>
                    </a:srgbClr>
                  </a:solidFill>
                  <a:latin typeface="Arial Narrow" pitchFamily="34" charset="0"/>
                </a:rPr>
              </a:br>
              <a:r>
                <a:rPr lang="en-US" sz="2000" b="1" dirty="0" smtClean="0">
                  <a:solidFill>
                    <a:srgbClr val="D8B25C">
                      <a:lumMod val="50000"/>
                    </a:srgbClr>
                  </a:solidFill>
                  <a:latin typeface="Arial Narrow" pitchFamily="34" charset="0"/>
                </a:rPr>
                <a:t>&amp; Mitigation</a:t>
              </a:r>
            </a:p>
          </p:txBody>
        </p:sp>
        <p:sp>
          <p:nvSpPr>
            <p:cNvPr id="14" name="Oval 13"/>
            <p:cNvSpPr/>
            <p:nvPr/>
          </p:nvSpPr>
          <p:spPr>
            <a:xfrm>
              <a:off x="2120900" y="1524000"/>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lstStyle/>
            <a:p>
              <a:pPr algn="ctr"/>
              <a:r>
                <a:rPr lang="en-US" b="1" dirty="0" smtClean="0">
                  <a:solidFill>
                    <a:prstClr val="white"/>
                  </a:solidFill>
                  <a:cs typeface="Arial" pitchFamily="34" charset="0"/>
                </a:rPr>
                <a:t>1.</a:t>
              </a:r>
              <a:endParaRPr lang="en-US" b="1" dirty="0">
                <a:solidFill>
                  <a:prstClr val="white"/>
                </a:solidFill>
                <a:cs typeface="Arial" pitchFamily="34" charset="0"/>
              </a:endParaRPr>
            </a:p>
          </p:txBody>
        </p:sp>
      </p:grpSp>
      <p:grpSp>
        <p:nvGrpSpPr>
          <p:cNvPr id="3" name="Group 25"/>
          <p:cNvGrpSpPr/>
          <p:nvPr/>
        </p:nvGrpSpPr>
        <p:grpSpPr>
          <a:xfrm>
            <a:off x="3556000" y="3928070"/>
            <a:ext cx="2286000" cy="1028700"/>
            <a:chOff x="5791200" y="1397000"/>
            <a:chExt cx="2286000" cy="1028700"/>
          </a:xfrm>
        </p:grpSpPr>
        <p:sp>
          <p:nvSpPr>
            <p:cNvPr id="18" name="Rectangle 17"/>
            <p:cNvSpPr/>
            <p:nvPr/>
          </p:nvSpPr>
          <p:spPr>
            <a:xfrm>
              <a:off x="5791200" y="1739900"/>
              <a:ext cx="2286000" cy="685800"/>
            </a:xfrm>
            <a:prstGeom prst="rect">
              <a:avLst/>
            </a:prstGeom>
            <a:solidFill>
              <a:schemeClr val="tx2">
                <a:lumMod val="10000"/>
                <a:lumOff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rgbClr val="0058A6"/>
                  </a:solidFill>
                  <a:latin typeface="Arial Narrow" pitchFamily="34" charset="0"/>
                </a:rPr>
                <a:t>Healthy Oceans</a:t>
              </a:r>
            </a:p>
          </p:txBody>
        </p:sp>
        <p:sp>
          <p:nvSpPr>
            <p:cNvPr id="15" name="Oval 14"/>
            <p:cNvSpPr/>
            <p:nvPr/>
          </p:nvSpPr>
          <p:spPr>
            <a:xfrm>
              <a:off x="6705600" y="1397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lstStyle/>
            <a:p>
              <a:pPr algn="ctr"/>
              <a:r>
                <a:rPr lang="en-US" b="1" dirty="0" smtClean="0">
                  <a:solidFill>
                    <a:prstClr val="white"/>
                  </a:solidFill>
                  <a:cs typeface="Arial" pitchFamily="34" charset="0"/>
                </a:rPr>
                <a:t>2.</a:t>
              </a:r>
              <a:endParaRPr lang="en-US" b="1" dirty="0">
                <a:solidFill>
                  <a:prstClr val="white"/>
                </a:solidFill>
                <a:cs typeface="Arial" pitchFamily="34" charset="0"/>
              </a:endParaRPr>
            </a:p>
          </p:txBody>
        </p:sp>
      </p:grpSp>
      <p:grpSp>
        <p:nvGrpSpPr>
          <p:cNvPr id="5" name="Group 26"/>
          <p:cNvGrpSpPr/>
          <p:nvPr/>
        </p:nvGrpSpPr>
        <p:grpSpPr>
          <a:xfrm>
            <a:off x="3556000" y="5013920"/>
            <a:ext cx="2273300" cy="1066800"/>
            <a:chOff x="7162800" y="1358900"/>
            <a:chExt cx="2273300" cy="1066800"/>
          </a:xfrm>
        </p:grpSpPr>
        <p:sp>
          <p:nvSpPr>
            <p:cNvPr id="19" name="Rectangle 18"/>
            <p:cNvSpPr/>
            <p:nvPr/>
          </p:nvSpPr>
          <p:spPr>
            <a:xfrm>
              <a:off x="7162800" y="1739900"/>
              <a:ext cx="2273300" cy="685800"/>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rgbClr val="7BA79D">
                      <a:lumMod val="50000"/>
                    </a:srgbClr>
                  </a:solidFill>
                  <a:latin typeface="Arial Narrow" pitchFamily="34" charset="0"/>
                </a:rPr>
                <a:t>Resilient Coastal Communities</a:t>
              </a:r>
            </a:p>
          </p:txBody>
        </p:sp>
        <p:sp>
          <p:nvSpPr>
            <p:cNvPr id="16" name="Oval 15"/>
            <p:cNvSpPr/>
            <p:nvPr/>
          </p:nvSpPr>
          <p:spPr>
            <a:xfrm>
              <a:off x="8070850" y="1358900"/>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nchor="ctr"/>
            <a:lstStyle/>
            <a:p>
              <a:pPr algn="ctr"/>
              <a:r>
                <a:rPr lang="en-US" b="1" dirty="0" smtClean="0">
                  <a:solidFill>
                    <a:prstClr val="white"/>
                  </a:solidFill>
                  <a:cs typeface="Arial" pitchFamily="34" charset="0"/>
                </a:rPr>
                <a:t>3.</a:t>
              </a:r>
              <a:endParaRPr lang="en-US" b="1" dirty="0">
                <a:solidFill>
                  <a:prstClr val="white"/>
                </a:solidFill>
                <a:cs typeface="Arial" pitchFamily="34" charset="0"/>
              </a:endParaRPr>
            </a:p>
          </p:txBody>
        </p:sp>
      </p:grpSp>
      <p:sp>
        <p:nvSpPr>
          <p:cNvPr id="20" name="Rectangle 19"/>
          <p:cNvSpPr/>
          <p:nvPr/>
        </p:nvSpPr>
        <p:spPr>
          <a:xfrm>
            <a:off x="381000" y="1584920"/>
            <a:ext cx="2895600" cy="47241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nchor="t">
            <a:noAutofit/>
          </a:bodyPr>
          <a:lstStyle/>
          <a:p>
            <a:pPr algn="ctr">
              <a:spcBef>
                <a:spcPts val="200"/>
              </a:spcBef>
            </a:pPr>
            <a:r>
              <a:rPr lang="en-US" sz="2000" b="1" dirty="0" smtClean="0">
                <a:solidFill>
                  <a:srgbClr val="0058A6"/>
                </a:solidFill>
                <a:latin typeface="Arial" charset="0"/>
                <a:ea typeface="+mn-ea"/>
                <a:cs typeface="+mn-cs"/>
              </a:rPr>
              <a:t>HOW WE DO BUSINESS</a:t>
            </a:r>
          </a:p>
        </p:txBody>
      </p:sp>
      <p:sp>
        <p:nvSpPr>
          <p:cNvPr id="21" name="Oval 20"/>
          <p:cNvSpPr/>
          <p:nvPr/>
        </p:nvSpPr>
        <p:spPr>
          <a:xfrm>
            <a:off x="685800" y="2423120"/>
            <a:ext cx="2286000" cy="830997"/>
          </a:xfrm>
          <a:prstGeom prst="ellipse">
            <a:avLst/>
          </a:prstGeom>
          <a:solidFill>
            <a:schemeClr val="tx2">
              <a:lumMod val="90000"/>
              <a:lumOff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anchor="ctr">
            <a:noAutofit/>
          </a:bodyPr>
          <a:lstStyle/>
          <a:p>
            <a:pPr algn="ctr">
              <a:spcBef>
                <a:spcPts val="200"/>
              </a:spcBef>
            </a:pPr>
            <a:r>
              <a:rPr lang="en-US" sz="1600" b="1" dirty="0" smtClean="0">
                <a:solidFill>
                  <a:prstClr val="white"/>
                </a:solidFill>
                <a:latin typeface="Arial Narrow" pitchFamily="34" charset="0"/>
              </a:rPr>
              <a:t>Ecosystem-Based </a:t>
            </a:r>
            <a:br>
              <a:rPr lang="en-US" sz="1600" b="1" dirty="0" smtClean="0">
                <a:solidFill>
                  <a:prstClr val="white"/>
                </a:solidFill>
                <a:latin typeface="Arial Narrow" pitchFamily="34" charset="0"/>
              </a:rPr>
            </a:br>
            <a:r>
              <a:rPr lang="en-US" sz="1600" b="1" dirty="0" smtClean="0">
                <a:solidFill>
                  <a:prstClr val="white"/>
                </a:solidFill>
                <a:latin typeface="Arial Narrow" pitchFamily="34" charset="0"/>
              </a:rPr>
              <a:t>Management</a:t>
            </a:r>
          </a:p>
        </p:txBody>
      </p:sp>
      <p:sp>
        <p:nvSpPr>
          <p:cNvPr id="22" name="Oval 21"/>
          <p:cNvSpPr/>
          <p:nvPr/>
        </p:nvSpPr>
        <p:spPr>
          <a:xfrm>
            <a:off x="685800" y="3337520"/>
            <a:ext cx="2286000" cy="830997"/>
          </a:xfrm>
          <a:prstGeom prst="ellipse">
            <a:avLst/>
          </a:prstGeom>
          <a:solidFill>
            <a:schemeClr val="tx2">
              <a:lumMod val="90000"/>
              <a:lumOff val="1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noAutofit/>
          </a:bodyPr>
          <a:lstStyle/>
          <a:p>
            <a:pPr algn="ctr">
              <a:spcBef>
                <a:spcPts val="200"/>
              </a:spcBef>
            </a:pPr>
            <a:r>
              <a:rPr lang="en-US" sz="1600" b="1" dirty="0" smtClean="0">
                <a:solidFill>
                  <a:prstClr val="white"/>
                </a:solidFill>
                <a:latin typeface="Arial Narrow" pitchFamily="34" charset="0"/>
              </a:rPr>
              <a:t>Coastal &amp; Marine </a:t>
            </a:r>
            <a:br>
              <a:rPr lang="en-US" sz="1600" b="1" dirty="0" smtClean="0">
                <a:solidFill>
                  <a:prstClr val="white"/>
                </a:solidFill>
                <a:latin typeface="Arial Narrow" pitchFamily="34" charset="0"/>
              </a:rPr>
            </a:br>
            <a:r>
              <a:rPr lang="en-US" sz="1600" b="1" dirty="0" smtClean="0">
                <a:solidFill>
                  <a:prstClr val="white"/>
                </a:solidFill>
                <a:latin typeface="Arial Narrow" pitchFamily="34" charset="0"/>
              </a:rPr>
              <a:t>Spatial Planning</a:t>
            </a:r>
          </a:p>
        </p:txBody>
      </p:sp>
      <p:sp>
        <p:nvSpPr>
          <p:cNvPr id="23" name="Oval 22"/>
          <p:cNvSpPr/>
          <p:nvPr/>
        </p:nvSpPr>
        <p:spPr>
          <a:xfrm>
            <a:off x="685800" y="4251920"/>
            <a:ext cx="2286000" cy="830997"/>
          </a:xfrm>
          <a:prstGeom prst="ellipse">
            <a:avLst/>
          </a:prstGeom>
          <a:solidFill>
            <a:schemeClr val="tx2">
              <a:lumMod val="90000"/>
              <a:lumOff val="1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nchor="ctr">
            <a:noAutofit/>
          </a:bodyPr>
          <a:lstStyle/>
          <a:p>
            <a:pPr algn="ctr">
              <a:spcBef>
                <a:spcPts val="200"/>
              </a:spcBef>
            </a:pPr>
            <a:r>
              <a:rPr lang="en-US" sz="1600" b="1" dirty="0" smtClean="0">
                <a:solidFill>
                  <a:prstClr val="white"/>
                </a:solidFill>
                <a:latin typeface="Arial Narrow" pitchFamily="34" charset="0"/>
              </a:rPr>
              <a:t>Inform Decisions &amp; </a:t>
            </a:r>
            <a:br>
              <a:rPr lang="en-US" sz="1600" b="1" dirty="0" smtClean="0">
                <a:solidFill>
                  <a:prstClr val="white"/>
                </a:solidFill>
                <a:latin typeface="Arial Narrow" pitchFamily="34" charset="0"/>
              </a:rPr>
            </a:br>
            <a:r>
              <a:rPr lang="en-US" sz="1600" b="1" dirty="0" smtClean="0">
                <a:solidFill>
                  <a:prstClr val="white"/>
                </a:solidFill>
                <a:latin typeface="Arial Narrow" pitchFamily="34" charset="0"/>
              </a:rPr>
              <a:t>Improve Understanding</a:t>
            </a:r>
          </a:p>
        </p:txBody>
      </p:sp>
      <p:sp>
        <p:nvSpPr>
          <p:cNvPr id="24" name="Oval 23"/>
          <p:cNvSpPr/>
          <p:nvPr/>
        </p:nvSpPr>
        <p:spPr>
          <a:xfrm>
            <a:off x="685800" y="5166320"/>
            <a:ext cx="2286000" cy="838200"/>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spcBef>
                <a:spcPts val="200"/>
              </a:spcBef>
            </a:pPr>
            <a:r>
              <a:rPr lang="en-US" sz="1600" b="1" dirty="0" smtClean="0">
                <a:solidFill>
                  <a:prstClr val="white"/>
                </a:solidFill>
                <a:latin typeface="Arial Narrow" pitchFamily="34" charset="0"/>
              </a:rPr>
              <a:t>Coordinate &amp; Support</a:t>
            </a:r>
            <a:endParaRPr lang="en-US" sz="1600" b="1" dirty="0">
              <a:solidFill>
                <a:prstClr val="white"/>
              </a:solidFill>
              <a:latin typeface="Arial Narrow" pitchFamily="34" charset="0"/>
            </a:endParaRPr>
          </a:p>
        </p:txBody>
      </p:sp>
      <p:sp>
        <p:nvSpPr>
          <p:cNvPr id="28" name="Rectangle 27"/>
          <p:cNvSpPr/>
          <p:nvPr/>
        </p:nvSpPr>
        <p:spPr>
          <a:xfrm>
            <a:off x="6096000" y="1584920"/>
            <a:ext cx="2743200" cy="4724160"/>
          </a:xfrm>
          <a:prstGeom prst="rect">
            <a:avLst/>
          </a:prstGeom>
          <a:gradFill flip="none" rotWithShape="1">
            <a:gsLst>
              <a:gs pos="0">
                <a:srgbClr val="AFDC7E"/>
              </a:gs>
              <a:gs pos="50000">
                <a:srgbClr val="C7E6A4"/>
              </a:gs>
              <a:gs pos="100000">
                <a:srgbClr val="EBF6DE"/>
              </a:gs>
            </a:gsLst>
            <a:lin ang="16200000" scaled="1"/>
            <a:tileRect/>
          </a:gradFill>
        </p:spPr>
        <p:txBody>
          <a:bodyPr wrap="square" anchor="t">
            <a:noAutofit/>
          </a:bodyPr>
          <a:lstStyle/>
          <a:p>
            <a:pPr algn="ctr">
              <a:spcBef>
                <a:spcPts val="200"/>
              </a:spcBef>
            </a:pPr>
            <a:r>
              <a:rPr lang="en-US" sz="2000" b="1" dirty="0" smtClean="0">
                <a:solidFill>
                  <a:srgbClr val="00B050"/>
                </a:solidFill>
                <a:latin typeface="Arial" charset="0"/>
                <a:ea typeface="+mn-ea"/>
                <a:cs typeface="+mn-cs"/>
              </a:rPr>
              <a:t>AREAS OF </a:t>
            </a:r>
            <a:br>
              <a:rPr lang="en-US" sz="2000" b="1" dirty="0" smtClean="0">
                <a:solidFill>
                  <a:srgbClr val="00B050"/>
                </a:solidFill>
                <a:latin typeface="Arial" charset="0"/>
                <a:ea typeface="+mn-ea"/>
                <a:cs typeface="+mn-cs"/>
              </a:rPr>
            </a:br>
            <a:r>
              <a:rPr lang="en-US" sz="2000" b="1" dirty="0" smtClean="0">
                <a:solidFill>
                  <a:srgbClr val="00B050"/>
                </a:solidFill>
                <a:latin typeface="Arial" charset="0"/>
                <a:ea typeface="+mn-ea"/>
                <a:cs typeface="+mn-cs"/>
              </a:rPr>
              <a:t>SPECIAL EMPHASIS</a:t>
            </a:r>
          </a:p>
        </p:txBody>
      </p:sp>
      <p:cxnSp>
        <p:nvCxnSpPr>
          <p:cNvPr id="32" name="Straight Arrow Connector 31"/>
          <p:cNvCxnSpPr/>
          <p:nvPr/>
        </p:nvCxnSpPr>
        <p:spPr>
          <a:xfrm flipV="1">
            <a:off x="2971800" y="2838618"/>
            <a:ext cx="381000" cy="0"/>
          </a:xfrm>
          <a:prstGeom prst="straightConnector1">
            <a:avLst/>
          </a:prstGeom>
          <a:ln w="76200" cmpd="sng">
            <a:solidFill>
              <a:schemeClr val="tx2">
                <a:lumMod val="90000"/>
                <a:lumOff val="10000"/>
              </a:schemeClr>
            </a:solidFill>
            <a:headEnd type="oval" w="sm" len="sm"/>
            <a:tailEnd type="triangle" w="lg" len="med"/>
          </a:ln>
          <a:effectLst/>
        </p:spPr>
        <p:style>
          <a:lnRef idx="3">
            <a:schemeClr val="accent6"/>
          </a:lnRef>
          <a:fillRef idx="0">
            <a:schemeClr val="accent6"/>
          </a:fillRef>
          <a:effectRef idx="2">
            <a:schemeClr val="accent6"/>
          </a:effectRef>
          <a:fontRef idx="minor">
            <a:schemeClr val="tx1"/>
          </a:fontRef>
        </p:style>
      </p:cxnSp>
      <p:sp>
        <p:nvSpPr>
          <p:cNvPr id="43" name="Oval 42"/>
          <p:cNvSpPr/>
          <p:nvPr/>
        </p:nvSpPr>
        <p:spPr>
          <a:xfrm>
            <a:off x="6324600" y="2270720"/>
            <a:ext cx="2286000" cy="830997"/>
          </a:xfrm>
          <a:prstGeom prst="ellipse">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nchor="ctr">
            <a:noAutofit/>
          </a:bodyPr>
          <a:lstStyle/>
          <a:p>
            <a:pPr algn="ctr">
              <a:spcBef>
                <a:spcPts val="200"/>
              </a:spcBef>
            </a:pPr>
            <a:r>
              <a:rPr lang="en-US" sz="1400" b="1" dirty="0" smtClean="0">
                <a:solidFill>
                  <a:prstClr val="white"/>
                </a:solidFill>
                <a:latin typeface="Arial Narrow" pitchFamily="34" charset="0"/>
              </a:rPr>
              <a:t>Resiliency &amp; Adaptation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to Climate Change &amp;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Ocean Acidification</a:t>
            </a:r>
          </a:p>
        </p:txBody>
      </p:sp>
      <p:sp>
        <p:nvSpPr>
          <p:cNvPr id="44" name="Oval 43"/>
          <p:cNvSpPr/>
          <p:nvPr/>
        </p:nvSpPr>
        <p:spPr>
          <a:xfrm>
            <a:off x="6324600" y="3146762"/>
            <a:ext cx="2286000" cy="704088"/>
          </a:xfrm>
          <a:prstGeom prst="ellips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Autofit/>
          </a:bodyPr>
          <a:lstStyle/>
          <a:p>
            <a:pPr algn="ctr"/>
            <a:r>
              <a:rPr lang="en-US" sz="1400" b="1" dirty="0" smtClean="0">
                <a:solidFill>
                  <a:prstClr val="white"/>
                </a:solidFill>
                <a:latin typeface="Arial Narrow" pitchFamily="34" charset="0"/>
              </a:rPr>
              <a:t>Regional Ecosystem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Protection &amp; Restoration</a:t>
            </a:r>
          </a:p>
        </p:txBody>
      </p:sp>
      <p:sp>
        <p:nvSpPr>
          <p:cNvPr id="50" name="Oval 49"/>
          <p:cNvSpPr/>
          <p:nvPr/>
        </p:nvSpPr>
        <p:spPr>
          <a:xfrm>
            <a:off x="6324600" y="4645028"/>
            <a:ext cx="2286000" cy="704849"/>
          </a:xfrm>
          <a:prstGeom prst="ellips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Autofit/>
          </a:bodyPr>
          <a:lstStyle/>
          <a:p>
            <a:pPr algn="ctr"/>
            <a:r>
              <a:rPr lang="en-US" sz="1400" b="1" dirty="0" smtClean="0">
                <a:solidFill>
                  <a:prstClr val="white"/>
                </a:solidFill>
                <a:latin typeface="Arial Narrow" pitchFamily="34" charset="0"/>
              </a:rPr>
              <a:t>Changing Conditions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in the Arctic</a:t>
            </a:r>
          </a:p>
        </p:txBody>
      </p:sp>
      <p:sp>
        <p:nvSpPr>
          <p:cNvPr id="51" name="Oval 50"/>
          <p:cNvSpPr/>
          <p:nvPr/>
        </p:nvSpPr>
        <p:spPr>
          <a:xfrm>
            <a:off x="6324600" y="5394920"/>
            <a:ext cx="2286000" cy="830997"/>
          </a:xfrm>
          <a:prstGeom prst="ellips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Autofit/>
          </a:bodyPr>
          <a:lstStyle/>
          <a:p>
            <a:pPr algn="ctr"/>
            <a:r>
              <a:rPr lang="en-US" sz="1400" b="1" dirty="0" smtClean="0">
                <a:solidFill>
                  <a:prstClr val="white"/>
                </a:solidFill>
                <a:latin typeface="Arial Narrow" pitchFamily="34" charset="0"/>
              </a:rPr>
              <a:t>Ocean, Coastal, &amp;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Great Lakes Observation,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Mapping &amp; Infrastructure</a:t>
            </a:r>
          </a:p>
        </p:txBody>
      </p:sp>
      <p:cxnSp>
        <p:nvCxnSpPr>
          <p:cNvPr id="53" name="Straight Arrow Connector 52"/>
          <p:cNvCxnSpPr>
            <a:stCxn id="43" idx="2"/>
          </p:cNvCxnSpPr>
          <p:nvPr/>
        </p:nvCxnSpPr>
        <p:spPr>
          <a:xfrm rot="10800000" flipV="1">
            <a:off x="5867400" y="2686218"/>
            <a:ext cx="457200" cy="841801"/>
          </a:xfrm>
          <a:prstGeom prst="straightConnector1">
            <a:avLst/>
          </a:prstGeom>
          <a:ln w="76200" cmpd="sng">
            <a:solidFill>
              <a:srgbClr val="D9B461"/>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65" name="Straight Arrow Connector 64"/>
          <p:cNvCxnSpPr>
            <a:stCxn id="44" idx="2"/>
          </p:cNvCxnSpPr>
          <p:nvPr/>
        </p:nvCxnSpPr>
        <p:spPr>
          <a:xfrm rot="10800000" flipV="1">
            <a:off x="5842000" y="3498806"/>
            <a:ext cx="482600" cy="1115064"/>
          </a:xfrm>
          <a:prstGeom prst="straightConnector1">
            <a:avLst/>
          </a:prstGeom>
          <a:ln w="76200" cmpd="sng">
            <a:solidFill>
              <a:schemeClr val="tx1">
                <a:lumMod val="60000"/>
                <a:lumOff val="40000"/>
              </a:schemeClr>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62" name="Straight Arrow Connector 61"/>
          <p:cNvCxnSpPr>
            <a:stCxn id="50" idx="1"/>
          </p:cNvCxnSpPr>
          <p:nvPr/>
        </p:nvCxnSpPr>
        <p:spPr>
          <a:xfrm rot="16200000" flipV="1">
            <a:off x="5653274" y="3742147"/>
            <a:ext cx="1220231" cy="791977"/>
          </a:xfrm>
          <a:prstGeom prst="straightConnector1">
            <a:avLst/>
          </a:prstGeom>
          <a:ln w="76200" cmpd="sng">
            <a:solidFill>
              <a:srgbClr val="D9B461"/>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68" name="Straight Arrow Connector 67"/>
          <p:cNvCxnSpPr>
            <a:stCxn id="50" idx="2"/>
          </p:cNvCxnSpPr>
          <p:nvPr/>
        </p:nvCxnSpPr>
        <p:spPr>
          <a:xfrm rot="10800000">
            <a:off x="5842000" y="4613871"/>
            <a:ext cx="482600" cy="383583"/>
          </a:xfrm>
          <a:prstGeom prst="straightConnector1">
            <a:avLst/>
          </a:prstGeom>
          <a:ln w="76200" cmpd="sng">
            <a:solidFill>
              <a:schemeClr val="tx1">
                <a:lumMod val="60000"/>
                <a:lumOff val="40000"/>
              </a:schemeClr>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sp>
        <p:nvSpPr>
          <p:cNvPr id="49" name="Oval 48"/>
          <p:cNvSpPr/>
          <p:nvPr/>
        </p:nvSpPr>
        <p:spPr>
          <a:xfrm>
            <a:off x="6324600" y="3895895"/>
            <a:ext cx="2286000" cy="704088"/>
          </a:xfrm>
          <a:prstGeom prst="ellips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Autofit/>
          </a:bodyPr>
          <a:lstStyle/>
          <a:p>
            <a:pPr algn="ctr"/>
            <a:r>
              <a:rPr lang="en-US" sz="1400" b="1" dirty="0" smtClean="0">
                <a:solidFill>
                  <a:prstClr val="white"/>
                </a:solidFill>
                <a:latin typeface="Arial Narrow" pitchFamily="34" charset="0"/>
              </a:rPr>
              <a:t>Water Quality &amp;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Sustainable Practices </a:t>
            </a:r>
            <a:br>
              <a:rPr lang="en-US" sz="1400" b="1" dirty="0" smtClean="0">
                <a:solidFill>
                  <a:prstClr val="white"/>
                </a:solidFill>
                <a:latin typeface="Arial Narrow" pitchFamily="34" charset="0"/>
              </a:rPr>
            </a:br>
            <a:r>
              <a:rPr lang="en-US" sz="1400" b="1" dirty="0" smtClean="0">
                <a:solidFill>
                  <a:prstClr val="white"/>
                </a:solidFill>
                <a:latin typeface="Arial Narrow" pitchFamily="34" charset="0"/>
              </a:rPr>
              <a:t>on Land</a:t>
            </a:r>
            <a:endParaRPr lang="en-US" sz="1400" b="1" dirty="0">
              <a:solidFill>
                <a:prstClr val="white"/>
              </a:solidFill>
              <a:latin typeface="Arial Narrow" pitchFamily="34" charset="0"/>
            </a:endParaRPr>
          </a:p>
        </p:txBody>
      </p:sp>
      <p:cxnSp>
        <p:nvCxnSpPr>
          <p:cNvPr id="75" name="Straight Arrow Connector 74"/>
          <p:cNvCxnSpPr>
            <a:stCxn id="51" idx="2"/>
          </p:cNvCxnSpPr>
          <p:nvPr/>
        </p:nvCxnSpPr>
        <p:spPr>
          <a:xfrm rot="10800000">
            <a:off x="5829300" y="5737821"/>
            <a:ext cx="495300" cy="72599"/>
          </a:xfrm>
          <a:prstGeom prst="straightConnector1">
            <a:avLst/>
          </a:prstGeom>
          <a:ln w="76200" cmpd="sng">
            <a:solidFill>
              <a:schemeClr val="accent5">
                <a:lumMod val="75000"/>
              </a:schemeClr>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72" name="Straight Arrow Connector 71"/>
          <p:cNvCxnSpPr>
            <a:stCxn id="49" idx="2"/>
          </p:cNvCxnSpPr>
          <p:nvPr/>
        </p:nvCxnSpPr>
        <p:spPr>
          <a:xfrm rot="10800000" flipV="1">
            <a:off x="5842000" y="4247938"/>
            <a:ext cx="482600" cy="365931"/>
          </a:xfrm>
          <a:prstGeom prst="straightConnector1">
            <a:avLst/>
          </a:prstGeom>
          <a:ln w="76200" cmpd="sng">
            <a:solidFill>
              <a:schemeClr val="tx1">
                <a:lumMod val="60000"/>
                <a:lumOff val="40000"/>
              </a:schemeClr>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78" name="Straight Arrow Connector 77"/>
          <p:cNvCxnSpPr>
            <a:stCxn id="49" idx="2"/>
          </p:cNvCxnSpPr>
          <p:nvPr/>
        </p:nvCxnSpPr>
        <p:spPr>
          <a:xfrm rot="10800000" flipV="1">
            <a:off x="5829300" y="4247938"/>
            <a:ext cx="495300" cy="1489881"/>
          </a:xfrm>
          <a:prstGeom prst="straightConnector1">
            <a:avLst/>
          </a:prstGeom>
          <a:ln w="76200" cmpd="sng">
            <a:solidFill>
              <a:schemeClr val="accent5">
                <a:lumMod val="75000"/>
              </a:schemeClr>
            </a:solidFill>
            <a:headEnd type="triangle" w="lg" len="med"/>
            <a:tailEnd type="oval" w="sm" len="sm"/>
          </a:ln>
          <a:effectLst/>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flipV="1">
            <a:off x="2971800" y="5585420"/>
            <a:ext cx="381000" cy="0"/>
          </a:xfrm>
          <a:prstGeom prst="straightConnector1">
            <a:avLst/>
          </a:prstGeom>
          <a:ln w="76200" cmpd="sng">
            <a:solidFill>
              <a:schemeClr val="tx2">
                <a:lumMod val="90000"/>
                <a:lumOff val="10000"/>
              </a:schemeClr>
            </a:solidFill>
            <a:headEnd type="oval" w="sm" len="sm"/>
            <a:tailEnd type="triangle" w="lg" len="med"/>
          </a:ln>
          <a:effectLst/>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V="1">
            <a:off x="2971800" y="3753018"/>
            <a:ext cx="381000" cy="0"/>
          </a:xfrm>
          <a:prstGeom prst="straightConnector1">
            <a:avLst/>
          </a:prstGeom>
          <a:ln w="76200" cmpd="sng">
            <a:solidFill>
              <a:schemeClr val="tx2">
                <a:lumMod val="90000"/>
                <a:lumOff val="10000"/>
              </a:schemeClr>
            </a:solidFill>
            <a:headEnd type="oval" w="sm" len="sm"/>
            <a:tailEnd type="triangle" w="lg" len="med"/>
          </a:ln>
          <a:effectLst/>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flipV="1">
            <a:off x="2971800" y="4667418"/>
            <a:ext cx="381000" cy="0"/>
          </a:xfrm>
          <a:prstGeom prst="straightConnector1">
            <a:avLst/>
          </a:prstGeom>
          <a:ln w="76200" cmpd="sng">
            <a:solidFill>
              <a:schemeClr val="tx2">
                <a:lumMod val="90000"/>
                <a:lumOff val="10000"/>
              </a:schemeClr>
            </a:solidFill>
            <a:headEnd type="oval" w="sm" len="sm"/>
            <a:tailEnd type="triangle" w="lg" len="med"/>
          </a:ln>
          <a:effectLst/>
        </p:spPr>
        <p:style>
          <a:lnRef idx="3">
            <a:schemeClr val="accent6"/>
          </a:lnRef>
          <a:fillRef idx="0">
            <a:schemeClr val="accent6"/>
          </a:fillRef>
          <a:effectRef idx="2">
            <a:schemeClr val="accent6"/>
          </a:effectRef>
          <a:fontRef idx="minor">
            <a:schemeClr val="tx1"/>
          </a:fontRef>
        </p:style>
      </p:cxnSp>
      <p:sp>
        <p:nvSpPr>
          <p:cNvPr id="36" name="Footer Placeholder 35"/>
          <p:cNvSpPr>
            <a:spLocks noGrp="1"/>
          </p:cNvSpPr>
          <p:nvPr>
            <p:ph type="ftr" sz="quarter" idx="10"/>
          </p:nvPr>
        </p:nvSpPr>
        <p:spPr/>
        <p:txBody>
          <a:bodyPr/>
          <a:lstStyle/>
          <a:p>
            <a:pPr>
              <a:defRPr/>
            </a:pPr>
            <a:r>
              <a:rPr lang="en-US" dirty="0" smtClean="0"/>
              <a:t>National Ocean Policy &amp; CMSP</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par>
                                <p:cTn id="70" presetID="22" presetClass="entr" presetSubtype="8"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22" presetClass="entr" presetSubtype="8"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par>
                                <p:cTn id="76" presetID="22" presetClass="entr" presetSubtype="8"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par>
                          <p:cTn id="79" fill="hold">
                            <p:stCondLst>
                              <p:cond delay="2500"/>
                            </p:stCondLst>
                            <p:childTnLst>
                              <p:par>
                                <p:cTn id="80" presetID="22" presetClass="entr" presetSubtype="4"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down)">
                                      <p:cBhvr>
                                        <p:cTn id="82" dur="500"/>
                                        <p:tgtEl>
                                          <p:spTgt spid="53"/>
                                        </p:tgtEl>
                                      </p:cBhvr>
                                    </p:animEffect>
                                  </p:childTnLst>
                                </p:cTn>
                              </p:par>
                              <p:par>
                                <p:cTn id="83" presetID="22" presetClass="entr" presetSubtype="1"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up)">
                                      <p:cBhvr>
                                        <p:cTn id="85" dur="500"/>
                                        <p:tgtEl>
                                          <p:spTgt spid="62"/>
                                        </p:tgtEl>
                                      </p:cBhvr>
                                    </p:animEffect>
                                  </p:childTnLst>
                                </p:cTn>
                              </p:par>
                            </p:childTnLst>
                          </p:cTn>
                        </p:par>
                        <p:par>
                          <p:cTn id="86" fill="hold">
                            <p:stCondLst>
                              <p:cond delay="3000"/>
                            </p:stCondLst>
                            <p:childTnLst>
                              <p:par>
                                <p:cTn id="87" presetID="22" presetClass="entr" presetSubtype="4"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down)">
                                      <p:cBhvr>
                                        <p:cTn id="89" dur="500"/>
                                        <p:tgtEl>
                                          <p:spTgt spid="65"/>
                                        </p:tgtEl>
                                      </p:cBhvr>
                                    </p:animEffect>
                                  </p:childTnLst>
                                </p:cTn>
                              </p:par>
                              <p:par>
                                <p:cTn id="90" presetID="22" presetClass="entr" presetSubtype="8" fill="hold"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left)">
                                      <p:cBhvr>
                                        <p:cTn id="92" dur="500"/>
                                        <p:tgtEl>
                                          <p:spTgt spid="68"/>
                                        </p:tgtEl>
                                      </p:cBhvr>
                                    </p:animEffect>
                                  </p:childTnLst>
                                </p:cTn>
                              </p:par>
                              <p:par>
                                <p:cTn id="93" presetID="22" presetClass="entr" presetSubtype="8" fill="hold" nodeType="with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left)">
                                      <p:cBhvr>
                                        <p:cTn id="95" dur="500"/>
                                        <p:tgtEl>
                                          <p:spTgt spid="72"/>
                                        </p:tgtEl>
                                      </p:cBhvr>
                                    </p:animEffect>
                                  </p:childTnLst>
                                </p:cTn>
                              </p:par>
                            </p:childTnLst>
                          </p:cTn>
                        </p:par>
                        <p:par>
                          <p:cTn id="96" fill="hold">
                            <p:stCondLst>
                              <p:cond delay="3500"/>
                            </p:stCondLst>
                            <p:childTnLst>
                              <p:par>
                                <p:cTn id="97" presetID="22" presetClass="entr" presetSubtype="4"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down)">
                                      <p:cBhvr>
                                        <p:cTn id="99" dur="500"/>
                                        <p:tgtEl>
                                          <p:spTgt spid="78"/>
                                        </p:tgtEl>
                                      </p:cBhvr>
                                    </p:animEffect>
                                  </p:childTnLst>
                                </p:cTn>
                              </p:par>
                              <p:par>
                                <p:cTn id="100" presetID="22" presetClass="entr" presetSubtype="8"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8" grpId="0" animBg="1"/>
      <p:bldP spid="43" grpId="0" animBg="1"/>
      <p:bldP spid="44" grpId="0" animBg="1"/>
      <p:bldP spid="50" grpId="0" animBg="1"/>
      <p:bldP spid="51"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Content Placeholder 2"/>
          <p:cNvSpPr>
            <a:spLocks noGrp="1"/>
          </p:cNvSpPr>
          <p:nvPr>
            <p:ph idx="1"/>
          </p:nvPr>
        </p:nvSpPr>
        <p:spPr>
          <a:xfrm>
            <a:off x="3347864" y="1988840"/>
            <a:ext cx="5868144" cy="5257800"/>
          </a:xfrm>
        </p:spPr>
        <p:txBody>
          <a:bodyPr/>
          <a:lstStyle/>
          <a:p>
            <a:r>
              <a:rPr lang="en-US" dirty="0" smtClean="0"/>
              <a:t>National Ocean Policy</a:t>
            </a:r>
          </a:p>
          <a:p>
            <a:r>
              <a:rPr lang="en-US" dirty="0" smtClean="0"/>
              <a:t>National Ocean Council</a:t>
            </a:r>
          </a:p>
          <a:p>
            <a:r>
              <a:rPr lang="en-US" dirty="0" smtClean="0"/>
              <a:t>9 National Priority Objectives</a:t>
            </a:r>
          </a:p>
          <a:p>
            <a:r>
              <a:rPr lang="en-US" dirty="0" smtClean="0"/>
              <a:t>Framework for Coastal and Marine Spatial Planning (CMSP)</a:t>
            </a:r>
          </a:p>
          <a:p>
            <a:pPr lvl="2"/>
            <a:r>
              <a:rPr lang="en-US" dirty="0" smtClean="0"/>
              <a:t>Regional Planning Bodies</a:t>
            </a:r>
          </a:p>
          <a:p>
            <a:endParaRPr lang="en-US" dirty="0" smtClean="0"/>
          </a:p>
        </p:txBody>
      </p:sp>
      <p:sp>
        <p:nvSpPr>
          <p:cNvPr id="5" name="Footer Placeholder 4"/>
          <p:cNvSpPr>
            <a:spLocks noGrp="1"/>
          </p:cNvSpPr>
          <p:nvPr>
            <p:ph type="ftr" sz="quarter" idx="10"/>
          </p:nvPr>
        </p:nvSpPr>
        <p:spPr/>
        <p:txBody>
          <a:bodyPr/>
          <a:lstStyle/>
          <a:p>
            <a:r>
              <a:rPr lang="en-US" dirty="0" smtClean="0"/>
              <a:t>National Ocean Policy &amp; CMSP</a:t>
            </a:r>
            <a:endParaRPr lang="en-US" dirty="0"/>
          </a:p>
        </p:txBody>
      </p:sp>
      <p:sp>
        <p:nvSpPr>
          <p:cNvPr id="4" name="Slide Number Placeholder 3"/>
          <p:cNvSpPr>
            <a:spLocks noGrp="1"/>
          </p:cNvSpPr>
          <p:nvPr>
            <p:ph type="sldNum" sz="quarter" idx="11"/>
          </p:nvPr>
        </p:nvSpPr>
        <p:spPr/>
        <p:txBody>
          <a:bodyPr/>
          <a:lstStyle/>
          <a:p>
            <a:fld id="{CADF4847-0270-433D-BCDC-83D1BB7B566E}" type="slidenum">
              <a:rPr lang="en-US" smtClean="0"/>
              <a:pPr/>
              <a:t>6</a:t>
            </a:fld>
            <a:endParaRPr lang="en-US"/>
          </a:p>
        </p:txBody>
      </p:sp>
      <p:pic>
        <p:nvPicPr>
          <p:cNvPr id="6" name="Picture 2" descr="W:\Movies, Images and Sounds\Documents\OPTF_FinalRecs_2010_LR.png"/>
          <p:cNvPicPr>
            <a:picLocks noChangeAspect="1" noChangeArrowheads="1"/>
          </p:cNvPicPr>
          <p:nvPr/>
        </p:nvPicPr>
        <p:blipFill>
          <a:blip r:embed="rId3" cstate="email"/>
          <a:srcRect/>
          <a:stretch>
            <a:fillRect/>
          </a:stretch>
        </p:blipFill>
        <p:spPr bwMode="auto">
          <a:xfrm>
            <a:off x="251520" y="1891628"/>
            <a:ext cx="2880320" cy="38416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DM_SustainableBeaches">
  <a:themeElements>
    <a:clrScheme name="Custom 3">
      <a:dk1>
        <a:srgbClr val="0058A6"/>
      </a:dk1>
      <a:lt1>
        <a:sysClr val="window" lastClr="FFFFFF"/>
      </a:lt1>
      <a:dk2>
        <a:srgbClr val="00284C"/>
      </a:dk2>
      <a:lt2>
        <a:srgbClr val="E9F0F6"/>
      </a:lt2>
      <a:accent1>
        <a:srgbClr val="94B6D2"/>
      </a:accent1>
      <a:accent2>
        <a:srgbClr val="DD8047"/>
      </a:accent2>
      <a:accent3>
        <a:srgbClr val="A5AB81"/>
      </a:accent3>
      <a:accent4>
        <a:srgbClr val="D8B25C"/>
      </a:accent4>
      <a:accent5>
        <a:srgbClr val="7BA79D"/>
      </a:accent5>
      <a:accent6>
        <a:srgbClr val="968C8C"/>
      </a:accent6>
      <a:hlink>
        <a:srgbClr val="309EFF"/>
      </a:hlink>
      <a:folHlink>
        <a:srgbClr val="00417C"/>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44F2AF1BBAEE44905F81C4CDDB4868" ma:contentTypeVersion="0" ma:contentTypeDescription="Create a new document." ma:contentTypeScope="" ma:versionID="8c9c9a5ec3fe69f2d6604320b027aec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01E1DC4-E0CD-4D5C-9C86-575BA9D5F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22F792D-1F8B-4F80-9A61-F0531B88D956}">
  <ds:schemaRefs>
    <ds:schemaRef ds:uri="http://schemas.microsoft.com/sharepoint/v3/contenttype/forms"/>
  </ds:schemaRefs>
</ds:datastoreItem>
</file>

<file path=customXml/itemProps3.xml><?xml version="1.0" encoding="utf-8"?>
<ds:datastoreItem xmlns:ds="http://schemas.openxmlformats.org/officeDocument/2006/customXml" ds:itemID="{58E8A8EB-687A-41EA-952C-E354A7A779F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VADM_SustainableBeaches</Template>
  <TotalTime>9386</TotalTime>
  <Words>845</Words>
  <Application>Microsoft Office PowerPoint</Application>
  <PresentationFormat>On-screen Show (4:3)</PresentationFormat>
  <Paragraphs>94</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Franklin Gothic Medium</vt:lpstr>
      <vt:lpstr>Franklin Gothic Book</vt:lpstr>
      <vt:lpstr>Franklin Gothic Medium Cond</vt:lpstr>
      <vt:lpstr>ＭＳ Ｐゴシック</vt:lpstr>
      <vt:lpstr>Franklin Gothic Heavy</vt:lpstr>
      <vt:lpstr>Arial Narrow</vt:lpstr>
      <vt:lpstr>Mostly</vt:lpstr>
      <vt:lpstr>Calibri</vt:lpstr>
      <vt:lpstr>DioneBoldItalic</vt:lpstr>
      <vt:lpstr>VADM_SustainableBeaches</vt:lpstr>
      <vt:lpstr>National Ocean Policy</vt:lpstr>
      <vt:lpstr>The National Ocean Council</vt:lpstr>
      <vt:lpstr>Moving Towards Implementation Nine Priority Objectives</vt:lpstr>
      <vt:lpstr>National Ocean Policy  Nine Priority Objectives &amp; NOAA’s Draft NGSP</vt:lpstr>
      <vt:lpstr>Slide 5</vt:lpstr>
      <vt:lpstr>Building Blocks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Ocean Policy</dc:title>
  <dc:creator>James.Chang</dc:creator>
  <cp:lastModifiedBy>Scott M. Sherman</cp:lastModifiedBy>
  <cp:revision>686</cp:revision>
  <dcterms:created xsi:type="dcterms:W3CDTF">2010-07-18T18:07:19Z</dcterms:created>
  <dcterms:modified xsi:type="dcterms:W3CDTF">2010-10-22T13:30:26Z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0x010100D444F2AF1BBAEE44905F81C4CDDB4868</vt:lpwstr>
  </property>
</Properties>
</file>