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66" r:id="rId5"/>
    <p:sldId id="276" r:id="rId6"/>
    <p:sldId id="260" r:id="rId7"/>
    <p:sldId id="259" r:id="rId8"/>
    <p:sldId id="262" r:id="rId9"/>
    <p:sldId id="284" r:id="rId10"/>
    <p:sldId id="265" r:id="rId11"/>
    <p:sldId id="286" r:id="rId12"/>
    <p:sldId id="287" r:id="rId13"/>
    <p:sldId id="267" r:id="rId14"/>
    <p:sldId id="264" r:id="rId15"/>
    <p:sldId id="281" r:id="rId16"/>
    <p:sldId id="272" r:id="rId17"/>
    <p:sldId id="277" r:id="rId18"/>
    <p:sldId id="285" r:id="rId19"/>
    <p:sldId id="288" r:id="rId20"/>
    <p:sldId id="289" r:id="rId21"/>
    <p:sldId id="290" r:id="rId22"/>
    <p:sldId id="291" r:id="rId23"/>
    <p:sldId id="282" r:id="rId24"/>
    <p:sldId id="283" r:id="rId25"/>
    <p:sldId id="278" r:id="rId26"/>
    <p:sldId id="279" r:id="rId27"/>
    <p:sldId id="280" r:id="rId2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8713" autoAdjust="0"/>
    <p:restoredTop sz="89588" autoAdjust="0"/>
  </p:normalViewPr>
  <p:slideViewPr>
    <p:cSldViewPr>
      <p:cViewPr varScale="1">
        <p:scale>
          <a:sx n="114" d="100"/>
          <a:sy n="114" d="100"/>
        </p:scale>
        <p:origin x="-5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8" d="100"/>
          <a:sy n="98" d="100"/>
        </p:scale>
        <p:origin x="-3600" y="-10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0F0B2162-E811-49B5-9482-530AFE998D7C}" type="datetimeFigureOut">
              <a:rPr lang="en-US" smtClean="0"/>
              <a:pPr/>
              <a:t>10/22/2010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A153BD88-C047-4350-849A-DAA7AFC24CF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91429" tIns="45714" rIns="91429" bIns="4571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414" y="1"/>
            <a:ext cx="2972098" cy="464205"/>
          </a:xfrm>
          <a:prstGeom prst="rect">
            <a:avLst/>
          </a:prstGeom>
        </p:spPr>
        <p:txBody>
          <a:bodyPr vert="horz" lIns="91429" tIns="45714" rIns="91429" bIns="45714" rtlCol="0"/>
          <a:lstStyle>
            <a:lvl1pPr algn="r" fontAlgn="auto">
              <a:spcBef>
                <a:spcPts val="0"/>
              </a:spcBef>
              <a:spcAft>
                <a:spcPts val="0"/>
              </a:spcAft>
              <a:defRPr sz="1200">
                <a:latin typeface="+mn-lt"/>
              </a:defRPr>
            </a:lvl1pPr>
          </a:lstStyle>
          <a:p>
            <a:pPr>
              <a:defRPr/>
            </a:pPr>
            <a:fld id="{F0C6BAC5-F4D2-4889-81D6-9A5F90943B8F}" type="datetimeFigureOut">
              <a:rPr lang="en-US"/>
              <a:pPr>
                <a:defRPr/>
              </a:pPr>
              <a:t>10/22/2010</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1429" tIns="45714" rIns="91429" bIns="45714" rtlCol="0" anchor="ctr"/>
          <a:lstStyle/>
          <a:p>
            <a:pPr lvl="0"/>
            <a:endParaRPr lang="en-US" noProof="0"/>
          </a:p>
        </p:txBody>
      </p:sp>
      <p:sp>
        <p:nvSpPr>
          <p:cNvPr id="5" name="Notes Placeholder 4"/>
          <p:cNvSpPr>
            <a:spLocks noGrp="1"/>
          </p:cNvSpPr>
          <p:nvPr>
            <p:ph type="body" sz="quarter" idx="3"/>
          </p:nvPr>
        </p:nvSpPr>
        <p:spPr>
          <a:xfrm>
            <a:off x="686098" y="4416099"/>
            <a:ext cx="5485805" cy="4182457"/>
          </a:xfrm>
          <a:prstGeom prst="rect">
            <a:avLst/>
          </a:prstGeom>
        </p:spPr>
        <p:txBody>
          <a:bodyPr vert="horz" lIns="91429" tIns="45714" rIns="91429" bIns="457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59"/>
            <a:ext cx="2972098" cy="464205"/>
          </a:xfrm>
          <a:prstGeom prst="rect">
            <a:avLst/>
          </a:prstGeom>
        </p:spPr>
        <p:txBody>
          <a:bodyPr vert="horz" lIns="91429" tIns="45714" rIns="91429" bIns="4571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414" y="8830659"/>
            <a:ext cx="2972098" cy="464205"/>
          </a:xfrm>
          <a:prstGeom prst="rect">
            <a:avLst/>
          </a:prstGeom>
        </p:spPr>
        <p:txBody>
          <a:bodyPr vert="horz" lIns="91429" tIns="45714" rIns="91429" bIns="45714" rtlCol="0" anchor="b"/>
          <a:lstStyle>
            <a:lvl1pPr algn="r" fontAlgn="auto">
              <a:spcBef>
                <a:spcPts val="0"/>
              </a:spcBef>
              <a:spcAft>
                <a:spcPts val="0"/>
              </a:spcAft>
              <a:defRPr sz="1200">
                <a:latin typeface="+mn-lt"/>
              </a:defRPr>
            </a:lvl1pPr>
          </a:lstStyle>
          <a:p>
            <a:pPr>
              <a:defRPr/>
            </a:pPr>
            <a:fld id="{61DD75AF-AE67-4165-909D-0992FCD2F86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Introduction for myself and the Washington HM Program and SRCW.</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09F5A1-9892-4FF6-820F-102C36C50C4D}"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168EC7-17D4-4986-BDD1-B55DB36723C2}"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defTabSz="914090" eaLnBrk="1" hangingPunct="1">
              <a:spcBef>
                <a:spcPct val="0"/>
              </a:spcBef>
            </a:pPr>
            <a:r>
              <a:rPr lang="en-US" dirty="0" smtClean="0"/>
              <a:t>Washington has a wide variety of terrain and vegetation</a:t>
            </a:r>
            <a:r>
              <a:rPr lang="en-US" baseline="0" dirty="0" smtClean="0"/>
              <a:t> types from coastal forests, inaccessible mountain terrain, and arid prairie.  Many of the monuments have been destroyed by development and a lack of continued maintenance.</a:t>
            </a:r>
            <a:endParaRPr lang="en-US"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5881DD-E60A-4363-B9E4-07F91BDE3115}" type="slidenum">
              <a:rPr lang="en-US"/>
              <a:pPr fontAlgn="base">
                <a:spcBef>
                  <a:spcPct val="0"/>
                </a:spcBef>
                <a:spcAft>
                  <a:spcPct val="0"/>
                </a:spcAft>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457143" indent="-457143" eaLnBrk="1" fontAlgn="auto" hangingPunct="1">
              <a:spcBef>
                <a:spcPts val="0"/>
              </a:spcBef>
              <a:spcAft>
                <a:spcPts val="0"/>
              </a:spcAft>
              <a:buFont typeface="Wingdings" pitchFamily="2" charset="2"/>
              <a:buChar char="v"/>
              <a:defRPr/>
            </a:pPr>
            <a:r>
              <a:rPr lang="en-US" dirty="0" smtClean="0"/>
              <a:t>The original</a:t>
            </a:r>
            <a:r>
              <a:rPr lang="en-US" baseline="0" dirty="0" smtClean="0"/>
              <a:t> NGS network, which is approximately 30% missing or out-of-position</a:t>
            </a:r>
            <a:endParaRPr lang="en-US" dirty="0" smtClean="0"/>
          </a:p>
          <a:p>
            <a:pPr marL="457143" indent="-457143"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A5D1D-8D87-4784-AD9D-772CA510FCCE}" type="slidenum">
              <a:rPr lang="en-US"/>
              <a:pPr fontAlgn="base">
                <a:spcBef>
                  <a:spcPct val="0"/>
                </a:spcBef>
                <a:spcAft>
                  <a:spcPct val="0"/>
                </a:spcAft>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457143" indent="-457143" eaLnBrk="1" fontAlgn="auto" hangingPunct="1">
              <a:spcBef>
                <a:spcPts val="0"/>
              </a:spcBef>
              <a:spcAft>
                <a:spcPts val="0"/>
              </a:spcAft>
              <a:buFont typeface="Wingdings" pitchFamily="2" charset="2"/>
              <a:buChar char="v"/>
              <a:defRPr/>
            </a:pPr>
            <a:endParaRPr lang="en-US" dirty="0" smtClean="0"/>
          </a:p>
          <a:p>
            <a:pPr marL="457143" indent="-457143" eaLnBrk="1" fontAlgn="auto" hangingPunct="1">
              <a:spcBef>
                <a:spcPts val="0"/>
              </a:spcBef>
              <a:spcAft>
                <a:spcPts val="0"/>
              </a:spcAft>
              <a:buFont typeface="Wingdings" pitchFamily="2" charset="2"/>
              <a:buChar char="v"/>
              <a:defRPr/>
            </a:pPr>
            <a:endParaRPr lang="en-US" dirty="0" smtClean="0"/>
          </a:p>
          <a:p>
            <a:pPr marL="457143" indent="-457143" eaLnBrk="1" fontAlgn="auto" hangingPunct="1">
              <a:spcBef>
                <a:spcPts val="0"/>
              </a:spcBef>
              <a:spcAft>
                <a:spcPts val="0"/>
              </a:spcAft>
              <a:buFont typeface="Wingdings" pitchFamily="2" charset="2"/>
              <a:buChar char="v"/>
              <a:defRPr/>
            </a:pPr>
            <a:r>
              <a:rPr lang="en-US" dirty="0" smtClean="0"/>
              <a:t>This is an ‘A’ Order horizontal,</a:t>
            </a:r>
            <a:r>
              <a:rPr lang="en-US" baseline="0" dirty="0" smtClean="0"/>
              <a:t> 4-dimensional, </a:t>
            </a:r>
            <a:r>
              <a:rPr lang="en-US" dirty="0" smtClean="0"/>
              <a:t>High</a:t>
            </a:r>
            <a:r>
              <a:rPr lang="en-US" baseline="0" dirty="0" smtClean="0"/>
              <a:t> Accuracy Reference Network</a:t>
            </a:r>
            <a:endParaRPr lang="en-US" dirty="0" smtClean="0"/>
          </a:p>
          <a:p>
            <a:pPr marL="457143" indent="-457143" eaLnBrk="1" fontAlgn="auto" hangingPunct="1">
              <a:spcBef>
                <a:spcPts val="0"/>
              </a:spcBef>
              <a:spcAft>
                <a:spcPts val="0"/>
              </a:spcAft>
              <a:buFont typeface="Wingdings" pitchFamily="2" charset="2"/>
              <a:buChar char="v"/>
              <a:defRPr/>
            </a:pPr>
            <a:r>
              <a:rPr lang="en-US" dirty="0" smtClean="0"/>
              <a:t>Future intent is to have the WSRN stations included in the NSRS</a:t>
            </a:r>
          </a:p>
          <a:p>
            <a:pPr marL="457143" indent="-457143"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A5D1D-8D87-4784-AD9D-772CA510FCCE}" type="slidenum">
              <a:rPr lang="en-US"/>
              <a:pPr fontAlgn="base">
                <a:spcBef>
                  <a:spcPct val="0"/>
                </a:spcBef>
                <a:spcAft>
                  <a:spcPct val="0"/>
                </a:spcAft>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defTabSz="873161" eaLnBrk="1" hangingPunct="1">
              <a:defRPr/>
            </a:pPr>
            <a:r>
              <a:rPr lang="en-US" sz="1100" dirty="0" smtClean="0"/>
              <a:t>Gravity stations will be located near airports to support the aerial GRAV-D survey and are evenly spaced to allow future monitoring of the moving crustal plates</a:t>
            </a:r>
            <a:endParaRPr lang="en-US" sz="1100" dirty="0" smtClean="0">
              <a:latin typeface="Adobe Caslon Pro" pitchFamily="18" charset="0"/>
              <a:cs typeface="Arial" pitchFamily="34" charset="0"/>
            </a:endParaRP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Topics that will be discussed during my presentation</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D7E7FF-20E9-413E-AE18-338B06A30D74}"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Describe the organization and</a:t>
            </a:r>
            <a:r>
              <a:rPr lang="en-US" baseline="0" dirty="0" smtClean="0"/>
              <a:t> how it functions as an advisory group to the DNR program.</a:t>
            </a: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04E405-9E33-42C8-A018-05B38118B4C5}"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Further describe the relationship between the DNR and the SRCW</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A832B3-680F-44BD-AB5A-398E8C37035C}"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A832B3-680F-44BD-AB5A-398E8C37035C}"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 The Washington State Reference Network</a:t>
            </a:r>
          </a:p>
          <a:p>
            <a:pPr eaLnBrk="1" hangingPunct="1">
              <a:spcBef>
                <a:spcPct val="0"/>
              </a:spcBef>
              <a:buFontTx/>
              <a:buChar char="•"/>
            </a:pPr>
            <a:endParaRPr lang="en-US" dirty="0" smtClean="0"/>
          </a:p>
          <a:p>
            <a:pPr eaLnBrk="1" hangingPunct="1">
              <a:spcBef>
                <a:spcPct val="0"/>
              </a:spcBef>
              <a:buFontTx/>
              <a:buChar char="•"/>
            </a:pPr>
            <a:r>
              <a:rPr lang="en-US" dirty="0" smtClean="0"/>
              <a:t>The WSRN</a:t>
            </a:r>
            <a:r>
              <a:rPr lang="en-US" baseline="0" dirty="0" smtClean="0"/>
              <a:t> is a complex integration of Federal CORS and local base stations.  The data from all stations is sent through the Internet to the City of Seattle, where they perform integrity monitoring of all stations to less than 1 cm across the state.  The </a:t>
            </a:r>
            <a:r>
              <a:rPr lang="en-US" baseline="0" dirty="0" err="1" smtClean="0"/>
              <a:t>Ionospheric</a:t>
            </a:r>
            <a:r>
              <a:rPr lang="en-US" baseline="0" dirty="0" smtClean="0"/>
              <a:t> models are constantly updated and active, corrected positioning data is sent to users through the Internet in real-time.</a:t>
            </a:r>
          </a:p>
          <a:p>
            <a:pPr eaLnBrk="1" hangingPunct="1">
              <a:spcBef>
                <a:spcPct val="0"/>
              </a:spcBef>
              <a:buFontTx/>
              <a:buChar char="•"/>
            </a:pPr>
            <a:endParaRPr lang="en-US" baseline="0" dirty="0" smtClean="0"/>
          </a:p>
          <a:p>
            <a:pPr marL="0" lvl="1" defTabSz="873161" eaLnBrk="1" hangingPunct="1">
              <a:spcBef>
                <a:spcPct val="0"/>
              </a:spcBef>
              <a:buFontTx/>
              <a:buChar char="•"/>
              <a:defRPr/>
            </a:pPr>
            <a:r>
              <a:rPr lang="en-US" baseline="0" dirty="0" smtClean="0"/>
              <a:t>This is a </a:t>
            </a:r>
            <a:r>
              <a:rPr lang="en-US" dirty="0" smtClean="0"/>
              <a:t>true collaboration with Federal, State, local, and private partners</a:t>
            </a:r>
          </a:p>
          <a:p>
            <a:pPr eaLnBrk="1" hangingPunct="1">
              <a:spcBef>
                <a:spcPct val="0"/>
              </a:spcBef>
              <a:buFontTx/>
              <a:buChar char="•"/>
            </a:pPr>
            <a:endParaRPr lang="en-US" dirty="0" smtClean="0"/>
          </a:p>
          <a:p>
            <a:pPr eaLnBrk="1" hangingPunct="1">
              <a:spcBef>
                <a:spcPct val="0"/>
              </a:spcBef>
              <a:buFontTx/>
              <a:buChar char="•"/>
            </a:pPr>
            <a:r>
              <a:rPr lang="en-US" dirty="0" smtClean="0"/>
              <a:t>A small team</a:t>
            </a:r>
            <a:r>
              <a:rPr lang="en-US" baseline="0" dirty="0" smtClean="0"/>
              <a:t> collaborates to d</a:t>
            </a:r>
            <a:r>
              <a:rPr lang="en-US" dirty="0" smtClean="0"/>
              <a:t>istribute information about the network through education and outreach activities to teach about the system and proper use</a:t>
            </a:r>
          </a:p>
          <a:p>
            <a:pPr lvl="1" eaLnBrk="1" hangingPunct="1">
              <a:spcBef>
                <a:spcPct val="0"/>
              </a:spcBef>
              <a:buFontTx/>
              <a:buChar char="•"/>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91665D-01B5-4900-9F10-95776E972903}"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Real-time data delivery through www.wsrn.org and the mirror site at http://www.geodesy.cwu.edu/</a:t>
            </a:r>
          </a:p>
          <a:p>
            <a:pPr eaLnBrk="1" hangingPunct="1">
              <a:spcBef>
                <a:spcPct val="0"/>
              </a:spcBef>
            </a:pPr>
            <a:endParaRPr lang="en-US" dirty="0" smtClean="0"/>
          </a:p>
          <a:p>
            <a:pPr defTabSz="873161" eaLnBrk="1" hangingPunct="1">
              <a:spcBef>
                <a:spcPct val="0"/>
              </a:spcBef>
              <a:defRPr/>
            </a:pPr>
            <a:r>
              <a:rPr lang="en-US" sz="1100" dirty="0" smtClean="0"/>
              <a:t>A statewide network of GPS stations or active control network named the Washington State Reference Network (WSRN) has been developed through cooperation with the SRCW.  </a:t>
            </a:r>
          </a:p>
          <a:p>
            <a:pPr defTabSz="873161" eaLnBrk="1" hangingPunct="1">
              <a:spcBef>
                <a:spcPct val="0"/>
              </a:spcBef>
              <a:defRPr/>
            </a:pPr>
            <a:endParaRPr lang="en-US" sz="1100" dirty="0" smtClean="0"/>
          </a:p>
          <a:p>
            <a:pPr lvl="0"/>
            <a:r>
              <a:rPr lang="en-US" sz="1100" dirty="0" smtClean="0"/>
              <a:t>Many state, county, and local agencies and private companies worked together to fund, install, and manage this network of approximately 90 stations.  </a:t>
            </a:r>
          </a:p>
          <a:p>
            <a:pPr lvl="0"/>
            <a:endParaRPr lang="en-US" sz="1100" dirty="0" smtClean="0"/>
          </a:p>
          <a:p>
            <a:pPr lvl="0"/>
            <a:r>
              <a:rPr lang="en-US" sz="1100" dirty="0" smtClean="0"/>
              <a:t>The City of Seattle masterminded this network, along with many partners, and manages the real-time data flow and network integrity monitoring.</a:t>
            </a:r>
          </a:p>
          <a:p>
            <a:pPr defTabSz="873161" eaLnBrk="1" hangingPunct="1">
              <a:spcBef>
                <a:spcPct val="0"/>
              </a:spcBef>
              <a:defRPr/>
            </a:pPr>
            <a:endParaRPr lang="en-US" sz="1100" dirty="0" smtClean="0"/>
          </a:p>
          <a:p>
            <a:pPr eaLnBrk="1" hangingPunct="1">
              <a:spcBef>
                <a:spcPct val="0"/>
              </a:spcBef>
            </a:pPr>
            <a:endParaRPr lang="en-US" dirty="0" smtClean="0"/>
          </a:p>
          <a:p>
            <a:pPr eaLnBrk="1" hangingPunct="1">
              <a:spcBef>
                <a:spcPct val="0"/>
              </a:spcBef>
            </a:pPr>
            <a:endParaRPr lang="en-US" dirty="0"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52992-A5BA-49C5-B0C5-36849032DA2A}"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2B1944-5479-4700-A63E-18D29851B520}" type="datetime1">
              <a:rPr lang="en-US" smtClean="0"/>
              <a:pPr>
                <a:defRPr/>
              </a:pPr>
              <a:t>10/22/2010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0C24D2-CD8A-4388-8EED-B9E0E7A5DD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56C18F-1C8C-48AD-AD23-111B0FB97A64}" type="datetime1">
              <a:rPr lang="en-US" smtClean="0"/>
              <a:pPr>
                <a:defRPr/>
              </a:pPr>
              <a:t>10/22/2010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76670E-95BD-46F4-9BED-40AB7A32266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A7FFFF-162D-4ED7-A587-20A2AA232E5E}" type="datetime1">
              <a:rPr lang="en-US" smtClean="0"/>
              <a:pPr>
                <a:defRPr/>
              </a:pPr>
              <a:t>10/22/2010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57843C-4CB0-4598-83F5-C3F31DEA74D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9EE990-D470-4A8A-8D2A-F343CC278A39}" type="datetime1">
              <a:rPr lang="en-US" smtClean="0"/>
              <a:pPr>
                <a:defRPr/>
              </a:pPr>
              <a:t>10/22/2010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7EE9D7-33A6-4F17-AE3B-3EBE474A02C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5AE8AF-1568-4507-9E03-49C8C8894513}" type="datetime1">
              <a:rPr lang="en-US" smtClean="0"/>
              <a:pPr>
                <a:defRPr/>
              </a:pPr>
              <a:t>10/22/2010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5AE3D3-0E81-49BD-AAF0-47AACD16F1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262D54-0520-4712-B3B5-E6345D539106}" type="datetime1">
              <a:rPr lang="en-US" smtClean="0"/>
              <a:pPr>
                <a:defRPr/>
              </a:pPr>
              <a:t>10/22/2010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3BB6B5-B9BC-4EC7-BDBA-66B3A563079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A1721B0-DBFD-41CC-8D6C-1B3546E7C193}" type="datetime1">
              <a:rPr lang="en-US" smtClean="0"/>
              <a:pPr>
                <a:defRPr/>
              </a:pPr>
              <a:t>10/22/2010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C08C55-86D7-40F3-A776-B844C3C626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F713F0B-9CA5-4910-BE15-AED247293052}" type="datetime1">
              <a:rPr lang="en-US" smtClean="0"/>
              <a:pPr>
                <a:defRPr/>
              </a:pPr>
              <a:t>10/22/2010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FB74FA5-CEE8-4B83-8DD1-03364269B6F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BCE30B-E67B-47BB-8A08-1AF7B1890B9C}" type="datetime1">
              <a:rPr lang="en-US" smtClean="0"/>
              <a:pPr>
                <a:defRPr/>
              </a:pPr>
              <a:t>10/22/2010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ACC02C-8407-49FE-8AE3-80CBF98DA3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024012-47AC-41E9-B689-7274EC8EAE36}" type="datetime1">
              <a:rPr lang="en-US" smtClean="0"/>
              <a:pPr>
                <a:defRPr/>
              </a:pPr>
              <a:t>10/22/2010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D5CE99-EB5F-46F5-B252-7772462870D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784ED6-51ED-4FED-8365-37620995A888}" type="datetime1">
              <a:rPr lang="en-US" smtClean="0"/>
              <a:pPr>
                <a:defRPr/>
              </a:pPr>
              <a:t>10/22/2010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C31E67-F823-4402-ACBC-F3294ACD60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494323A-2672-4AEB-AF8D-7EF57C9830BD}" type="datetime1">
              <a:rPr lang="en-US" smtClean="0"/>
              <a:pPr>
                <a:defRPr/>
              </a:pPr>
              <a:t>10/22/2010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D0A657E-A3C9-4986-B060-F65ABA7429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tiff"/><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wsrn.org/" TargetMode="External"/><Relationship Id="rId5" Type="http://schemas.openxmlformats.org/officeDocument/2006/relationships/hyperlink" Target="http://www.washington3d.org/" TargetMode="External"/><Relationship Id="rId4" Type="http://schemas.openxmlformats.org/officeDocument/2006/relationships/hyperlink" Target="mailto:David.Steele@dnr.w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geodesy.cwu.edu/" TargetMode="External"/><Relationship Id="rId4" Type="http://schemas.openxmlformats.org/officeDocument/2006/relationships/hyperlink" Target="http://www.wsrn.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bob Aerial Presentation Copy.tif"/>
          <p:cNvPicPr>
            <a:picLocks noChangeAspect="1"/>
          </p:cNvPicPr>
          <p:nvPr/>
        </p:nvPicPr>
        <p:blipFill>
          <a:blip r:embed="rId3" cstate="email"/>
          <a:srcRect/>
          <a:stretch>
            <a:fillRect/>
          </a:stretch>
        </p:blipFill>
        <p:spPr>
          <a:xfrm>
            <a:off x="0" y="0"/>
            <a:ext cx="9144000" cy="6857999"/>
          </a:xfrm>
          <a:prstGeom prst="rect">
            <a:avLst/>
          </a:prstGeom>
          <a:ln>
            <a:noFill/>
          </a:ln>
          <a:effectLst>
            <a:outerShdw blurRad="190500" algn="tl" rotWithShape="0">
              <a:srgbClr val="000000">
                <a:alpha val="70000"/>
              </a:srgbClr>
            </a:outerShdw>
          </a:effectLst>
        </p:spPr>
      </p:pic>
      <p:sp>
        <p:nvSpPr>
          <p:cNvPr id="14338" name="Title 1"/>
          <p:cNvSpPr>
            <a:spLocks noGrp="1"/>
          </p:cNvSpPr>
          <p:nvPr>
            <p:ph type="ctrTitle"/>
          </p:nvPr>
        </p:nvSpPr>
        <p:spPr>
          <a:xfrm>
            <a:off x="3200400" y="2438400"/>
            <a:ext cx="5638800" cy="1676400"/>
          </a:xfrm>
        </p:spPr>
        <p:txBody>
          <a:bodyPr/>
          <a:lstStyle/>
          <a:p>
            <a:pPr eaLnBrk="1" hangingPunct="1"/>
            <a:r>
              <a:rPr lang="en-US" sz="3200" dirty="0" smtClean="0">
                <a:latin typeface="Verdana" pitchFamily="34" charset="0"/>
                <a:ea typeface="Verdana" pitchFamily="34" charset="0"/>
                <a:cs typeface="Verdana" pitchFamily="34" charset="0"/>
              </a:rPr>
              <a:t>2010 Hydrographic Services Review Panel</a:t>
            </a:r>
          </a:p>
        </p:txBody>
      </p:sp>
      <p:sp>
        <p:nvSpPr>
          <p:cNvPr id="14339" name="Subtitle 2"/>
          <p:cNvSpPr>
            <a:spLocks noGrp="1"/>
          </p:cNvSpPr>
          <p:nvPr>
            <p:ph type="subTitle" idx="1"/>
          </p:nvPr>
        </p:nvSpPr>
        <p:spPr>
          <a:xfrm>
            <a:off x="3352800" y="4191000"/>
            <a:ext cx="5562600" cy="1905000"/>
          </a:xfrm>
        </p:spPr>
        <p:txBody>
          <a:bodyPr/>
          <a:lstStyle/>
          <a:p>
            <a:pPr eaLnBrk="1" hangingPunct="1"/>
            <a:r>
              <a:rPr lang="en-US" sz="2400" dirty="0" smtClean="0">
                <a:solidFill>
                  <a:schemeClr val="tx1"/>
                </a:solidFill>
                <a:latin typeface="Verdana" pitchFamily="34" charset="0"/>
                <a:ea typeface="Verdana" pitchFamily="34" charset="0"/>
                <a:cs typeface="Verdana" pitchFamily="34" charset="0"/>
              </a:rPr>
              <a:t>David Steele, PLS</a:t>
            </a:r>
          </a:p>
          <a:p>
            <a:pPr eaLnBrk="1" hangingPunct="1"/>
            <a:r>
              <a:rPr lang="en-US" sz="2400" dirty="0" smtClean="0">
                <a:solidFill>
                  <a:schemeClr val="tx1"/>
                </a:solidFill>
                <a:latin typeface="Verdana" pitchFamily="34" charset="0"/>
                <a:ea typeface="Verdana" pitchFamily="34" charset="0"/>
                <a:cs typeface="Verdana" pitchFamily="34" charset="0"/>
              </a:rPr>
              <a:t>DNR Geodetic Survey Director</a:t>
            </a:r>
          </a:p>
          <a:p>
            <a:pPr eaLnBrk="1" hangingPunct="1"/>
            <a:r>
              <a:rPr lang="en-US" sz="2400" dirty="0" smtClean="0">
                <a:solidFill>
                  <a:schemeClr val="tx1"/>
                </a:solidFill>
                <a:latin typeface="Verdana" pitchFamily="34" charset="0"/>
                <a:ea typeface="Verdana" pitchFamily="34" charset="0"/>
                <a:cs typeface="Verdana" pitchFamily="34" charset="0"/>
              </a:rPr>
              <a:t>&amp; Spatial Reference Center of Washington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Content Placeholder 3" descr="Dabob Aerial Presentation slide 4.tif"/>
          <p:cNvPicPr>
            <a:picLocks noGrp="1" noChangeAspect="1"/>
          </p:cNvPicPr>
          <p:nvPr>
            <p:ph idx="1"/>
          </p:nvPr>
        </p:nvPicPr>
        <p:blipFill>
          <a:blip r:embed="rId3" cstate="email">
            <a:lum bright="10000"/>
          </a:blip>
          <a:srcRect/>
          <a:stretch>
            <a:fillRect/>
          </a:stretch>
        </p:blipFill>
        <p:spPr>
          <a:xfrm>
            <a:off x="0" y="-152400"/>
            <a:ext cx="9144000" cy="7010400"/>
          </a:xfrm>
        </p:spPr>
      </p:pic>
      <p:sp>
        <p:nvSpPr>
          <p:cNvPr id="28674" name="Title 1"/>
          <p:cNvSpPr>
            <a:spLocks noGrp="1"/>
          </p:cNvSpPr>
          <p:nvPr>
            <p:ph type="title"/>
          </p:nvPr>
        </p:nvSpPr>
        <p:spPr/>
        <p:txBody>
          <a:bodyPr/>
          <a:lstStyle/>
          <a:p>
            <a:pPr marL="342900" indent="-342900" eaLnBrk="1" hangingPunct="1"/>
            <a:r>
              <a:rPr lang="en-US" dirty="0" smtClean="0">
                <a:solidFill>
                  <a:srgbClr val="000000"/>
                </a:solidFill>
                <a:latin typeface="Verdana" pitchFamily="34" charset="0"/>
                <a:ea typeface="Verdana" pitchFamily="34" charset="0"/>
                <a:cs typeface="Verdana" pitchFamily="34" charset="0"/>
              </a:rPr>
              <a:t>WSRN Regional Integration</a:t>
            </a:r>
            <a:r>
              <a:rPr lang="en-US" sz="3600" dirty="0" smtClean="0">
                <a:solidFill>
                  <a:srgbClr val="000000"/>
                </a:solidFill>
              </a:rPr>
              <a:t/>
            </a:r>
            <a:br>
              <a:rPr lang="en-US" sz="3600" dirty="0" smtClean="0">
                <a:solidFill>
                  <a:srgbClr val="000000"/>
                </a:solidFill>
              </a:rPr>
            </a:br>
            <a:endParaRPr lang="en-US" sz="3600" dirty="0" smtClean="0">
              <a:solidFill>
                <a:srgbClr val="000000"/>
              </a:solidFill>
            </a:endParaRPr>
          </a:p>
        </p:txBody>
      </p:sp>
      <p:sp>
        <p:nvSpPr>
          <p:cNvPr id="28675" name="TextBox 4"/>
          <p:cNvSpPr txBox="1">
            <a:spLocks noChangeArrowheads="1"/>
          </p:cNvSpPr>
          <p:nvPr/>
        </p:nvSpPr>
        <p:spPr bwMode="auto">
          <a:xfrm>
            <a:off x="1981200" y="1447800"/>
            <a:ext cx="6400800" cy="369888"/>
          </a:xfrm>
          <a:prstGeom prst="rect">
            <a:avLst/>
          </a:prstGeom>
          <a:noFill/>
          <a:ln w="9525">
            <a:noFill/>
            <a:miter lim="800000"/>
            <a:headEnd/>
            <a:tailEnd/>
          </a:ln>
        </p:spPr>
        <p:txBody>
          <a:bodyPr>
            <a:spAutoFit/>
          </a:bodyPr>
          <a:lstStyle/>
          <a:p>
            <a:pPr marL="457200" indent="-457200">
              <a:buFont typeface="Wingdings" pitchFamily="2" charset="2"/>
              <a:buChar char="v"/>
            </a:pPr>
            <a:endParaRPr lang="en-US">
              <a:latin typeface="Calibri" pitchFamily="34" charset="0"/>
            </a:endParaRPr>
          </a:p>
        </p:txBody>
      </p:sp>
      <p:pic>
        <p:nvPicPr>
          <p:cNvPr id="6" name="Picture 3" descr="P1010127"/>
          <p:cNvPicPr>
            <a:picLocks noChangeAspect="1" noChangeArrowheads="1"/>
          </p:cNvPicPr>
          <p:nvPr/>
        </p:nvPicPr>
        <p:blipFill>
          <a:blip r:embed="rId4" cstate="email"/>
          <a:srcRect/>
          <a:stretch>
            <a:fillRect/>
          </a:stretch>
        </p:blipFill>
        <p:spPr bwMode="auto">
          <a:xfrm>
            <a:off x="4114800" y="1905000"/>
            <a:ext cx="4718050" cy="3529013"/>
          </a:xfrm>
          <a:prstGeom prst="rect">
            <a:avLst/>
          </a:prstGeom>
          <a:noFill/>
          <a:effectLst>
            <a:outerShdw dist="107763" dir="2700000" algn="ctr" rotWithShape="0">
              <a:srgbClr val="808080">
                <a:alpha val="50000"/>
              </a:srgbClr>
            </a:outerShdw>
          </a:effectLst>
        </p:spPr>
      </p:pic>
      <p:sp>
        <p:nvSpPr>
          <p:cNvPr id="28677" name="Rectangle 6"/>
          <p:cNvSpPr>
            <a:spLocks noChangeArrowheads="1"/>
          </p:cNvSpPr>
          <p:nvPr/>
        </p:nvSpPr>
        <p:spPr bwMode="auto">
          <a:xfrm>
            <a:off x="4267200" y="5638800"/>
            <a:ext cx="4572000" cy="1061829"/>
          </a:xfrm>
          <a:prstGeom prst="rect">
            <a:avLst/>
          </a:prstGeom>
          <a:noFill/>
          <a:ln w="9525">
            <a:noFill/>
            <a:miter lim="800000"/>
            <a:headEnd/>
            <a:tailEnd/>
          </a:ln>
        </p:spPr>
        <p:txBody>
          <a:bodyPr>
            <a:spAutoFit/>
          </a:bodyPr>
          <a:lstStyle/>
          <a:p>
            <a:pPr algn="ctr">
              <a:spcBef>
                <a:spcPct val="50000"/>
              </a:spcBef>
            </a:pPr>
            <a:r>
              <a:rPr lang="en-US" i="1" dirty="0" smtClean="0">
                <a:latin typeface="Verdana" pitchFamily="34" charset="0"/>
                <a:ea typeface="Verdana" pitchFamily="34" charset="0"/>
                <a:cs typeface="Verdana" pitchFamily="34" charset="0"/>
              </a:rPr>
              <a:t>WsDOT </a:t>
            </a:r>
            <a:r>
              <a:rPr lang="en-US" i="1" dirty="0">
                <a:latin typeface="Verdana" pitchFamily="34" charset="0"/>
                <a:ea typeface="Verdana" pitchFamily="34" charset="0"/>
                <a:cs typeface="Verdana" pitchFamily="34" charset="0"/>
              </a:rPr>
              <a:t>Mount – Walla Walla</a:t>
            </a:r>
          </a:p>
          <a:p>
            <a:pPr algn="ctr">
              <a:spcBef>
                <a:spcPct val="50000"/>
              </a:spcBef>
            </a:pPr>
            <a:r>
              <a:rPr lang="en-US" i="1" dirty="0">
                <a:latin typeface="Verdana" pitchFamily="34" charset="0"/>
                <a:ea typeface="Verdana" pitchFamily="34" charset="0"/>
                <a:cs typeface="Verdana" pitchFamily="34" charset="0"/>
              </a:rPr>
              <a:t>This mount will be there for a few years</a:t>
            </a:r>
          </a:p>
        </p:txBody>
      </p:sp>
      <p:pic>
        <p:nvPicPr>
          <p:cNvPr id="8" name="Picture 6"/>
          <p:cNvPicPr>
            <a:picLocks noChangeAspect="1" noChangeArrowheads="1"/>
          </p:cNvPicPr>
          <p:nvPr/>
        </p:nvPicPr>
        <p:blipFill>
          <a:blip r:embed="rId5" cstate="email"/>
          <a:srcRect/>
          <a:stretch>
            <a:fillRect/>
          </a:stretch>
        </p:blipFill>
        <p:spPr bwMode="auto">
          <a:xfrm>
            <a:off x="457200" y="1219200"/>
            <a:ext cx="3275013" cy="4406900"/>
          </a:xfrm>
          <a:prstGeom prst="rect">
            <a:avLst/>
          </a:prstGeom>
          <a:noFill/>
          <a:ln w="9525">
            <a:noFill/>
            <a:miter lim="800000"/>
            <a:headEnd/>
            <a:tailEnd/>
          </a:ln>
          <a:effectLst>
            <a:outerShdw dist="107763" dir="2700000" algn="ctr" rotWithShape="0">
              <a:schemeClr val="bg2">
                <a:alpha val="50000"/>
              </a:schemeClr>
            </a:outerShdw>
          </a:effectLst>
        </p:spPr>
      </p:pic>
      <p:sp>
        <p:nvSpPr>
          <p:cNvPr id="28679" name="Rectangle 8"/>
          <p:cNvSpPr>
            <a:spLocks noChangeArrowheads="1"/>
          </p:cNvSpPr>
          <p:nvPr/>
        </p:nvSpPr>
        <p:spPr bwMode="auto">
          <a:xfrm>
            <a:off x="304042" y="5867400"/>
            <a:ext cx="3910045" cy="369332"/>
          </a:xfrm>
          <a:prstGeom prst="rect">
            <a:avLst/>
          </a:prstGeom>
          <a:noFill/>
          <a:ln w="9525">
            <a:noFill/>
            <a:miter lim="800000"/>
            <a:headEnd/>
            <a:tailEnd/>
          </a:ln>
        </p:spPr>
        <p:txBody>
          <a:bodyPr wrap="none">
            <a:spAutoFit/>
          </a:bodyPr>
          <a:lstStyle/>
          <a:p>
            <a:pPr algn="ctr"/>
            <a:r>
              <a:rPr lang="en-US" i="1" dirty="0">
                <a:latin typeface="Verdana" pitchFamily="34" charset="0"/>
                <a:ea typeface="Verdana" pitchFamily="34" charset="0"/>
                <a:cs typeface="Verdana" pitchFamily="34" charset="0"/>
              </a:rPr>
              <a:t>KOOT - Kootenai County </a:t>
            </a:r>
            <a:r>
              <a:rPr lang="en-US" i="1" dirty="0" smtClean="0">
                <a:latin typeface="Verdana" pitchFamily="34" charset="0"/>
                <a:ea typeface="Verdana" pitchFamily="34" charset="0"/>
                <a:cs typeface="Verdana" pitchFamily="34" charset="0"/>
              </a:rPr>
              <a:t>Airport</a:t>
            </a:r>
            <a:endParaRPr lang="en-US" i="1" dirty="0">
              <a:latin typeface="Verdana" pitchFamily="34" charset="0"/>
              <a:ea typeface="Verdana" pitchFamily="34" charset="0"/>
              <a:cs typeface="Verdana" pitchFamily="34" charset="0"/>
            </a:endParaRPr>
          </a:p>
        </p:txBody>
      </p:sp>
      <p:sp>
        <p:nvSpPr>
          <p:cNvPr id="9" name="Slide Number Placeholder 8"/>
          <p:cNvSpPr>
            <a:spLocks noGrp="1"/>
          </p:cNvSpPr>
          <p:nvPr>
            <p:ph type="sldNum" sz="quarter" idx="12"/>
          </p:nvPr>
        </p:nvSpPr>
        <p:spPr/>
        <p:txBody>
          <a:bodyPr/>
          <a:lstStyle/>
          <a:p>
            <a:pPr>
              <a:defRPr/>
            </a:pPr>
            <a:fld id="{8E7EE9D7-33A6-4F17-AE3B-3EBE474A02C8}" type="slidenum">
              <a:rPr lang="en-US" smtClean="0"/>
              <a:pPr>
                <a:defRPr/>
              </a:pPr>
              <a:t>10</a:t>
            </a:fld>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BDRY WSRN Station_Page_1 clipped.tif"/>
          <p:cNvPicPr>
            <a:picLocks noGrp="1" noChangeAspect="1"/>
          </p:cNvPicPr>
          <p:nvPr>
            <p:ph idx="1"/>
          </p:nvPr>
        </p:nvPicPr>
        <p:blipFill>
          <a:blip r:embed="rId2" cstate="email"/>
          <a:stretch>
            <a:fillRect/>
          </a:stretch>
        </p:blipFill>
        <p:spPr>
          <a:xfrm>
            <a:off x="866449" y="152400"/>
            <a:ext cx="6448751" cy="6457853"/>
          </a:xfrm>
        </p:spPr>
      </p:pic>
      <p:sp>
        <p:nvSpPr>
          <p:cNvPr id="10" name="Oval 9"/>
          <p:cNvSpPr/>
          <p:nvPr/>
        </p:nvSpPr>
        <p:spPr>
          <a:xfrm>
            <a:off x="1524000" y="1371600"/>
            <a:ext cx="5105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8E7EE9D7-33A6-4F17-AE3B-3EBE474A02C8}"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BDRY WSRN Station_Page_1 clipped.tif"/>
          <p:cNvPicPr>
            <a:picLocks noGrp="1" noChangeAspect="1"/>
          </p:cNvPicPr>
          <p:nvPr>
            <p:ph idx="1"/>
          </p:nvPr>
        </p:nvPicPr>
        <p:blipFill>
          <a:blip r:embed="rId2" cstate="email"/>
          <a:stretch>
            <a:fillRect/>
          </a:stretch>
        </p:blipFill>
        <p:spPr>
          <a:xfrm>
            <a:off x="866449" y="152400"/>
            <a:ext cx="6448751" cy="6457853"/>
          </a:xfrm>
        </p:spPr>
      </p:pic>
      <p:sp>
        <p:nvSpPr>
          <p:cNvPr id="4" name="Oval 3"/>
          <p:cNvSpPr/>
          <p:nvPr/>
        </p:nvSpPr>
        <p:spPr>
          <a:xfrm>
            <a:off x="1295400" y="4495800"/>
            <a:ext cx="54102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8E7EE9D7-33A6-4F17-AE3B-3EBE474A02C8}"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Content Placeholder 3" descr="Dabob Aerial Presentation slide 4.tif"/>
          <p:cNvPicPr>
            <a:picLocks noGrp="1" noChangeAspect="1"/>
          </p:cNvPicPr>
          <p:nvPr>
            <p:ph idx="1"/>
          </p:nvPr>
        </p:nvPicPr>
        <p:blipFill>
          <a:blip r:embed="rId3" cstate="email">
            <a:lum bright="10000"/>
          </a:blip>
          <a:srcRect/>
          <a:stretch>
            <a:fillRect/>
          </a:stretch>
        </p:blipFill>
        <p:spPr>
          <a:xfrm>
            <a:off x="0" y="0"/>
            <a:ext cx="9144000" cy="7010400"/>
          </a:xfrm>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latin typeface="Verdana" pitchFamily="34" charset="0"/>
                <a:ea typeface="Verdana" pitchFamily="34" charset="0"/>
                <a:cs typeface="Verdana" pitchFamily="34" charset="0"/>
              </a:rPr>
              <a:t>Inventory Monuments</a:t>
            </a:r>
            <a:endParaRPr lang="en-US" dirty="0">
              <a:latin typeface="Verdana" pitchFamily="34" charset="0"/>
              <a:ea typeface="Verdana" pitchFamily="34" charset="0"/>
              <a:cs typeface="Verdana" pitchFamily="34" charset="0"/>
            </a:endParaRPr>
          </a:p>
        </p:txBody>
      </p:sp>
      <p:pic>
        <p:nvPicPr>
          <p:cNvPr id="5" name="Picture 2" descr="I:\Height Modernization\DNR ZONE 3\DNR ZONE 3 PHOTOS WHP\DNR ZONE 3 2008 YY258 A.jpg"/>
          <p:cNvPicPr>
            <a:picLocks noChangeAspect="1" noChangeArrowheads="1"/>
          </p:cNvPicPr>
          <p:nvPr/>
        </p:nvPicPr>
        <p:blipFill>
          <a:blip r:embed="rId4" cstate="email"/>
          <a:srcRect/>
          <a:stretch>
            <a:fillRect/>
          </a:stretch>
        </p:blipFill>
        <p:spPr bwMode="auto">
          <a:xfrm>
            <a:off x="774700" y="2232025"/>
            <a:ext cx="2241550" cy="1681163"/>
          </a:xfrm>
          <a:prstGeom prst="rect">
            <a:avLst/>
          </a:prstGeom>
          <a:noFill/>
          <a:ln w="9525">
            <a:noFill/>
            <a:miter lim="800000"/>
            <a:headEnd/>
            <a:tailEnd/>
          </a:ln>
          <a:effectLst>
            <a:outerShdw dist="107763" dir="2700000" algn="ctr" rotWithShape="0">
              <a:srgbClr val="808080">
                <a:alpha val="50000"/>
              </a:srgbClr>
            </a:outerShdw>
          </a:effectLst>
        </p:spPr>
      </p:pic>
      <p:pic>
        <p:nvPicPr>
          <p:cNvPr id="6" name="Picture 5" descr="I:\Height Modernization\DNR ZONE 3\DNR ZONE 3 PHOTOS WHP\DNR PHOTOS DAY 14 109.jpg"/>
          <p:cNvPicPr>
            <a:picLocks noChangeAspect="1" noChangeArrowheads="1"/>
          </p:cNvPicPr>
          <p:nvPr/>
        </p:nvPicPr>
        <p:blipFill>
          <a:blip r:embed="rId5" cstate="email"/>
          <a:srcRect/>
          <a:stretch>
            <a:fillRect/>
          </a:stretch>
        </p:blipFill>
        <p:spPr bwMode="auto">
          <a:xfrm>
            <a:off x="787400" y="4117975"/>
            <a:ext cx="2205038" cy="1806575"/>
          </a:xfrm>
          <a:prstGeom prst="rect">
            <a:avLst/>
          </a:prstGeom>
          <a:noFill/>
          <a:ln w="9525">
            <a:noFill/>
            <a:miter lim="800000"/>
            <a:headEnd/>
            <a:tailEnd/>
          </a:ln>
          <a:effectLst>
            <a:outerShdw dist="107763" dir="2700000" algn="ctr" rotWithShape="0">
              <a:srgbClr val="808080">
                <a:alpha val="50000"/>
              </a:srgbClr>
            </a:outerShdw>
          </a:effectLst>
        </p:spPr>
      </p:pic>
      <p:pic>
        <p:nvPicPr>
          <p:cNvPr id="7" name="Picture 2" descr="I:\Height Modernization\DNR ZONE 3\DNR ZONE 3 PHOTOS WHP\DNR ZONE 3 2008 ADAMCTHSE E.jpg"/>
          <p:cNvPicPr>
            <a:picLocks noChangeAspect="1" noChangeArrowheads="1"/>
          </p:cNvPicPr>
          <p:nvPr/>
        </p:nvPicPr>
        <p:blipFill>
          <a:blip r:embed="rId6" cstate="email"/>
          <a:srcRect/>
          <a:stretch>
            <a:fillRect/>
          </a:stretch>
        </p:blipFill>
        <p:spPr bwMode="auto">
          <a:xfrm>
            <a:off x="3352800" y="2232025"/>
            <a:ext cx="2260600" cy="1695450"/>
          </a:xfrm>
          <a:prstGeom prst="rect">
            <a:avLst/>
          </a:prstGeom>
          <a:noFill/>
          <a:ln w="9525">
            <a:noFill/>
            <a:miter lim="800000"/>
            <a:headEnd/>
            <a:tailEnd/>
          </a:ln>
          <a:effectLst>
            <a:outerShdw dist="107763" dir="2700000" algn="ctr" rotWithShape="0">
              <a:srgbClr val="808080">
                <a:alpha val="50000"/>
              </a:srgbClr>
            </a:outerShdw>
          </a:effectLst>
        </p:spPr>
      </p:pic>
      <p:pic>
        <p:nvPicPr>
          <p:cNvPr id="8" name="Picture 2" descr="I:\Height Modernization\DNR ZONE 3\DNR ZONE 3 PHOTOS WHP\DNR PHOTOS DAY 14 055.jpg"/>
          <p:cNvPicPr>
            <a:picLocks noChangeAspect="1" noChangeArrowheads="1"/>
          </p:cNvPicPr>
          <p:nvPr/>
        </p:nvPicPr>
        <p:blipFill>
          <a:blip r:embed="rId7" cstate="email"/>
          <a:srcRect/>
          <a:stretch>
            <a:fillRect/>
          </a:stretch>
        </p:blipFill>
        <p:spPr bwMode="auto">
          <a:xfrm>
            <a:off x="3376613" y="4116388"/>
            <a:ext cx="2251075" cy="1811337"/>
          </a:xfrm>
          <a:prstGeom prst="rect">
            <a:avLst/>
          </a:prstGeom>
          <a:noFill/>
          <a:ln w="9525">
            <a:noFill/>
            <a:miter lim="800000"/>
            <a:headEnd/>
            <a:tailEnd/>
          </a:ln>
          <a:effectLst>
            <a:outerShdw dist="107763" dir="2700000" algn="ctr" rotWithShape="0">
              <a:schemeClr val="bg2">
                <a:alpha val="50000"/>
              </a:schemeClr>
            </a:outerShdw>
          </a:effectLst>
        </p:spPr>
      </p:pic>
      <p:pic>
        <p:nvPicPr>
          <p:cNvPr id="9" name="Picture 2" descr="I:\Height Modernization\DNR ZONE 3\DNR ZONE 3 PHOTOS WHP\DNR 020.jpg"/>
          <p:cNvPicPr>
            <a:picLocks noChangeAspect="1" noChangeArrowheads="1"/>
          </p:cNvPicPr>
          <p:nvPr/>
        </p:nvPicPr>
        <p:blipFill>
          <a:blip r:embed="rId8" cstate="email"/>
          <a:srcRect/>
          <a:stretch>
            <a:fillRect/>
          </a:stretch>
        </p:blipFill>
        <p:spPr bwMode="auto">
          <a:xfrm>
            <a:off x="5930900" y="2225675"/>
            <a:ext cx="2246313" cy="1684338"/>
          </a:xfrm>
          <a:prstGeom prst="rect">
            <a:avLst/>
          </a:prstGeom>
          <a:noFill/>
          <a:ln w="9525">
            <a:noFill/>
            <a:miter lim="800000"/>
            <a:headEnd/>
            <a:tailEnd/>
          </a:ln>
          <a:effectLst>
            <a:outerShdw dist="107763" dir="2700000" algn="ctr" rotWithShape="0">
              <a:schemeClr val="bg2">
                <a:alpha val="50000"/>
              </a:schemeClr>
            </a:outerShdw>
          </a:effectLst>
        </p:spPr>
      </p:pic>
      <p:pic>
        <p:nvPicPr>
          <p:cNvPr id="11" name="Picture 2" descr="I:\Height Modernization\DNR ZONE 3\DNR ZONE 3 PHOTOS WHP\DNR PHOTOS DAY 14 010.jpg"/>
          <p:cNvPicPr>
            <a:picLocks noChangeAspect="1" noChangeArrowheads="1"/>
          </p:cNvPicPr>
          <p:nvPr/>
        </p:nvPicPr>
        <p:blipFill>
          <a:blip r:embed="rId9" cstate="email"/>
          <a:srcRect/>
          <a:stretch>
            <a:fillRect/>
          </a:stretch>
        </p:blipFill>
        <p:spPr bwMode="auto">
          <a:xfrm>
            <a:off x="5945188" y="4089400"/>
            <a:ext cx="2243137" cy="1831975"/>
          </a:xfrm>
          <a:prstGeom prst="rect">
            <a:avLst/>
          </a:prstGeom>
          <a:noFill/>
          <a:ln w="9525">
            <a:noFill/>
            <a:miter lim="800000"/>
            <a:headEnd/>
            <a:tailEnd/>
          </a:ln>
          <a:effectLst>
            <a:outerShdw dist="107763" dir="2700000" algn="ctr" rotWithShape="0">
              <a:srgbClr val="808080">
                <a:alpha val="50000"/>
              </a:srgbClr>
            </a:outerShdw>
          </a:effectLst>
        </p:spPr>
      </p:pic>
      <p:sp>
        <p:nvSpPr>
          <p:cNvPr id="10" name="Slide Number Placeholder 9"/>
          <p:cNvSpPr>
            <a:spLocks noGrp="1"/>
          </p:cNvSpPr>
          <p:nvPr>
            <p:ph type="sldNum" sz="quarter" idx="12"/>
          </p:nvPr>
        </p:nvSpPr>
        <p:spPr/>
        <p:txBody>
          <a:bodyPr/>
          <a:lstStyle/>
          <a:p>
            <a:pPr>
              <a:defRPr/>
            </a:pPr>
            <a:fld id="{8E7EE9D7-33A6-4F17-AE3B-3EBE474A02C8}" type="slidenum">
              <a:rPr lang="en-US" smtClean="0"/>
              <a:pPr>
                <a:defRPr/>
              </a:pPr>
              <a:t>13</a:t>
            </a:fld>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Content Placeholder 3" descr="Dabob Aerial Presentation slide 4.tif"/>
          <p:cNvPicPr>
            <a:picLocks noGrp="1" noChangeAspect="1"/>
          </p:cNvPicPr>
          <p:nvPr>
            <p:ph idx="1"/>
          </p:nvPr>
        </p:nvPicPr>
        <p:blipFill>
          <a:blip r:embed="rId3" cstate="email">
            <a:lum bright="40000" contrast="40000"/>
          </a:blip>
          <a:srcRect/>
          <a:stretch>
            <a:fillRect/>
          </a:stretch>
        </p:blipFill>
        <p:spPr>
          <a:xfrm>
            <a:off x="0" y="-152400"/>
            <a:ext cx="9144000" cy="7010400"/>
          </a:xfrm>
        </p:spPr>
      </p:pic>
      <p:pic>
        <p:nvPicPr>
          <p:cNvPr id="3" name="Picture 2" descr="NGS Leveling Network WA-OR-ID.jpg"/>
          <p:cNvPicPr>
            <a:picLocks noChangeAspect="1"/>
          </p:cNvPicPr>
          <p:nvPr/>
        </p:nvPicPr>
        <p:blipFill>
          <a:blip r:embed="rId4" cstate="email"/>
          <a:srcRect/>
          <a:stretch>
            <a:fillRect/>
          </a:stretch>
        </p:blipFill>
        <p:spPr>
          <a:xfrm>
            <a:off x="99753" y="990600"/>
            <a:ext cx="9044247" cy="5332207"/>
          </a:xfrm>
          <a:prstGeom prst="rect">
            <a:avLst/>
          </a:prstGeom>
        </p:spPr>
      </p:pic>
      <p:sp>
        <p:nvSpPr>
          <p:cNvPr id="4" name="TextBox 3"/>
          <p:cNvSpPr txBox="1"/>
          <p:nvPr/>
        </p:nvSpPr>
        <p:spPr>
          <a:xfrm>
            <a:off x="1295400" y="304800"/>
            <a:ext cx="6522811" cy="769441"/>
          </a:xfrm>
          <a:prstGeom prst="rect">
            <a:avLst/>
          </a:prstGeom>
          <a:noFill/>
        </p:spPr>
        <p:txBody>
          <a:bodyPr wrap="none" rtlCol="0">
            <a:spAutoFit/>
          </a:bodyPr>
          <a:lstStyle/>
          <a:p>
            <a:r>
              <a:rPr lang="en-US" sz="4400" dirty="0" smtClean="0">
                <a:latin typeface="Verdana" pitchFamily="34" charset="0"/>
                <a:ea typeface="Verdana" pitchFamily="34" charset="0"/>
                <a:cs typeface="Verdana" pitchFamily="34" charset="0"/>
              </a:rPr>
              <a:t>NGS Leveling Network</a:t>
            </a:r>
            <a:endParaRPr lang="en-US" sz="4400" dirty="0">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2"/>
          </p:nvPr>
        </p:nvSpPr>
        <p:spPr/>
        <p:txBody>
          <a:bodyPr/>
          <a:lstStyle/>
          <a:p>
            <a:pPr>
              <a:defRPr/>
            </a:pPr>
            <a:fld id="{8E7EE9D7-33A6-4F17-AE3B-3EBE474A02C8}" type="slidenum">
              <a:rPr lang="en-US" smtClean="0"/>
              <a:pPr>
                <a:defRPr/>
              </a:pPr>
              <a:t>14</a:t>
            </a:fld>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Content Placeholder 3" descr="Dabob Aerial Presentation slide 4.tif"/>
          <p:cNvPicPr>
            <a:picLocks noGrp="1" noChangeAspect="1"/>
          </p:cNvPicPr>
          <p:nvPr>
            <p:ph idx="1"/>
          </p:nvPr>
        </p:nvPicPr>
        <p:blipFill>
          <a:blip r:embed="rId3" cstate="email">
            <a:lum bright="40000" contrast="40000"/>
          </a:blip>
          <a:srcRect/>
          <a:stretch>
            <a:fillRect/>
          </a:stretch>
        </p:blipFill>
        <p:spPr>
          <a:xfrm>
            <a:off x="0" y="-152400"/>
            <a:ext cx="9144000" cy="7010400"/>
          </a:xfrm>
        </p:spPr>
      </p:pic>
      <p:pic>
        <p:nvPicPr>
          <p:cNvPr id="5" name="Picture 4" descr="height_modernization_planning_zone_map_9_04_2009.jpg"/>
          <p:cNvPicPr>
            <a:picLocks noChangeAspect="1"/>
          </p:cNvPicPr>
          <p:nvPr/>
        </p:nvPicPr>
        <p:blipFill>
          <a:blip r:embed="rId4" cstate="email"/>
          <a:srcRect/>
          <a:stretch>
            <a:fillRect/>
          </a:stretch>
        </p:blipFill>
        <p:spPr>
          <a:xfrm>
            <a:off x="0" y="1143000"/>
            <a:ext cx="9144000" cy="5272482"/>
          </a:xfrm>
          <a:prstGeom prst="rect">
            <a:avLst/>
          </a:prstGeom>
        </p:spPr>
      </p:pic>
      <p:sp>
        <p:nvSpPr>
          <p:cNvPr id="6" name="TextBox 5"/>
          <p:cNvSpPr txBox="1"/>
          <p:nvPr/>
        </p:nvSpPr>
        <p:spPr>
          <a:xfrm>
            <a:off x="228600" y="0"/>
            <a:ext cx="8717451" cy="1446550"/>
          </a:xfrm>
          <a:prstGeom prst="rect">
            <a:avLst/>
          </a:prstGeom>
          <a:noFill/>
        </p:spPr>
        <p:txBody>
          <a:bodyPr wrap="none" rtlCol="0">
            <a:spAutoFit/>
          </a:bodyPr>
          <a:lstStyle/>
          <a:p>
            <a:pPr algn="ctr"/>
            <a:r>
              <a:rPr lang="en-US" sz="4400" dirty="0" smtClean="0">
                <a:latin typeface="Verdana" pitchFamily="34" charset="0"/>
                <a:ea typeface="Verdana" pitchFamily="34" charset="0"/>
                <a:cs typeface="Verdana" pitchFamily="34" charset="0"/>
              </a:rPr>
              <a:t>Primary Base Station Network</a:t>
            </a:r>
          </a:p>
          <a:p>
            <a:pPr algn="ctr"/>
            <a:r>
              <a:rPr lang="en-US" sz="4400" dirty="0" smtClean="0">
                <a:latin typeface="Verdana" pitchFamily="34" charset="0"/>
                <a:ea typeface="Verdana" pitchFamily="34" charset="0"/>
                <a:cs typeface="Verdana" pitchFamily="34" charset="0"/>
              </a:rPr>
              <a:t>DNR - SRCW</a:t>
            </a:r>
            <a:endParaRPr lang="en-US" sz="4400" dirty="0">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12"/>
          </p:nvPr>
        </p:nvSpPr>
        <p:spPr/>
        <p:txBody>
          <a:bodyPr/>
          <a:lstStyle/>
          <a:p>
            <a:pPr>
              <a:defRPr/>
            </a:pPr>
            <a:fld id="{8E7EE9D7-33A6-4F17-AE3B-3EBE474A02C8}" type="slidenum">
              <a:rPr lang="en-US" smtClean="0"/>
              <a:pPr>
                <a:defRPr/>
              </a:pPr>
              <a:t>15</a:t>
            </a:fld>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3" descr="Dabob Aerial Presentation slide 4.tif"/>
          <p:cNvPicPr>
            <a:picLocks noGrp="1" noChangeAspect="1"/>
          </p:cNvPicPr>
          <p:nvPr>
            <p:ph idx="1"/>
          </p:nvPr>
        </p:nvPicPr>
        <p:blipFill>
          <a:blip r:embed="rId3" cstate="email">
            <a:lum bright="20000"/>
          </a:blip>
          <a:srcRect/>
          <a:stretch>
            <a:fillRect/>
          </a:stretch>
        </p:blipFill>
        <p:spPr>
          <a:xfrm>
            <a:off x="0" y="0"/>
            <a:ext cx="9144000" cy="7010400"/>
          </a:xfrm>
        </p:spPr>
      </p:pic>
      <p:sp>
        <p:nvSpPr>
          <p:cNvPr id="40962" name="Title 1"/>
          <p:cNvSpPr>
            <a:spLocks noGrp="1"/>
          </p:cNvSpPr>
          <p:nvPr>
            <p:ph type="title"/>
          </p:nvPr>
        </p:nvSpPr>
        <p:spPr>
          <a:xfrm>
            <a:off x="0" y="152400"/>
            <a:ext cx="9144000" cy="884238"/>
          </a:xfrm>
        </p:spPr>
        <p:txBody>
          <a:bodyPr/>
          <a:lstStyle/>
          <a:p>
            <a:pPr eaLnBrk="1" hangingPunct="1"/>
            <a:r>
              <a:rPr lang="en-US" dirty="0" smtClean="0">
                <a:latin typeface="Verdana" pitchFamily="34" charset="0"/>
                <a:ea typeface="Verdana" pitchFamily="34" charset="0"/>
                <a:cs typeface="Verdana" pitchFamily="34" charset="0"/>
              </a:rPr>
              <a:t>Primary Base Station Network</a:t>
            </a:r>
          </a:p>
        </p:txBody>
      </p:sp>
      <p:sp>
        <p:nvSpPr>
          <p:cNvPr id="40963" name="TextBox 4"/>
          <p:cNvSpPr txBox="1">
            <a:spLocks noChangeArrowheads="1"/>
          </p:cNvSpPr>
          <p:nvPr/>
        </p:nvSpPr>
        <p:spPr bwMode="auto">
          <a:xfrm>
            <a:off x="838200" y="1981200"/>
            <a:ext cx="76200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4099" name="Rectangle 3"/>
          <p:cNvSpPr>
            <a:spLocks noChangeArrowheads="1"/>
          </p:cNvSpPr>
          <p:nvPr/>
        </p:nvSpPr>
        <p:spPr bwMode="auto">
          <a:xfrm>
            <a:off x="304800" y="1295400"/>
            <a:ext cx="8534400" cy="6001643"/>
          </a:xfrm>
          <a:prstGeom prst="rect">
            <a:avLst/>
          </a:prstGeom>
          <a:noFill/>
          <a:ln w="9525">
            <a:noFill/>
            <a:miter lim="800000"/>
            <a:headEnd/>
            <a:tailEnd/>
          </a:ln>
          <a:effectLst/>
        </p:spPr>
        <p:txBody>
          <a:bodyPr wrap="square" anchor="ctr">
            <a:spAutoFit/>
          </a:bodyPr>
          <a:lstStyle/>
          <a:p>
            <a:pPr lvl="0" fontAlgn="auto">
              <a:spcBef>
                <a:spcPts val="0"/>
              </a:spcBef>
              <a:spcAft>
                <a:spcPts val="0"/>
              </a:spcAft>
              <a:defRPr/>
            </a:pPr>
            <a:r>
              <a:rPr lang="en-US" sz="2800" dirty="0" smtClean="0">
                <a:latin typeface="Verdana" pitchFamily="34" charset="0"/>
                <a:ea typeface="Verdana" pitchFamily="34" charset="0"/>
                <a:cs typeface="Verdana" pitchFamily="34" charset="0"/>
              </a:rPr>
              <a:t>The existing High Accuracy Reference Network (HARN) did not routinely include precise ground (orthometric) elevations.  </a:t>
            </a:r>
          </a:p>
          <a:p>
            <a:pPr lvl="0" fontAlgn="auto">
              <a:spcBef>
                <a:spcPts val="0"/>
              </a:spcBef>
              <a:spcAft>
                <a:spcPts val="0"/>
              </a:spcAft>
              <a:defRPr/>
            </a:pPr>
            <a:endParaRPr lang="en-US" sz="2800" dirty="0" smtClean="0">
              <a:latin typeface="Verdana" pitchFamily="34" charset="0"/>
              <a:ea typeface="Verdana" pitchFamily="34" charset="0"/>
              <a:cs typeface="Verdana" pitchFamily="34" charset="0"/>
            </a:endParaRPr>
          </a:p>
          <a:p>
            <a:pPr lvl="0" fontAlgn="auto">
              <a:spcBef>
                <a:spcPts val="0"/>
              </a:spcBef>
              <a:spcAft>
                <a:spcPts val="0"/>
              </a:spcAft>
              <a:defRPr/>
            </a:pPr>
            <a:r>
              <a:rPr lang="en-US" sz="2800" dirty="0" smtClean="0">
                <a:latin typeface="Verdana" pitchFamily="34" charset="0"/>
                <a:ea typeface="Verdana" pitchFamily="34" charset="0"/>
                <a:cs typeface="Verdana" pitchFamily="34" charset="0"/>
              </a:rPr>
              <a:t>This degrades the geoid model quality, especially in areas of significant crustal motion.  </a:t>
            </a:r>
          </a:p>
          <a:p>
            <a:pPr lvl="0" fontAlgn="auto">
              <a:spcBef>
                <a:spcPts val="0"/>
              </a:spcBef>
              <a:spcAft>
                <a:spcPts val="0"/>
              </a:spcAft>
              <a:defRPr/>
            </a:pPr>
            <a:endParaRPr lang="en-US" sz="2800" dirty="0" smtClean="0">
              <a:latin typeface="Verdana" pitchFamily="34" charset="0"/>
              <a:ea typeface="Verdana" pitchFamily="34" charset="0"/>
              <a:cs typeface="Verdana" pitchFamily="34" charset="0"/>
            </a:endParaRPr>
          </a:p>
          <a:p>
            <a:pPr lvl="0" fontAlgn="auto">
              <a:spcBef>
                <a:spcPts val="0"/>
              </a:spcBef>
              <a:spcAft>
                <a:spcPts val="0"/>
              </a:spcAft>
              <a:defRPr/>
            </a:pPr>
            <a:r>
              <a:rPr lang="en-US" sz="2800" dirty="0" smtClean="0">
                <a:latin typeface="Verdana" pitchFamily="34" charset="0"/>
                <a:ea typeface="Verdana" pitchFamily="34" charset="0"/>
                <a:cs typeface="Verdana" pitchFamily="34" charset="0"/>
              </a:rPr>
              <a:t>‘A’ Order horizontal and precise ellipsoid height measurement will include 1</a:t>
            </a:r>
            <a:r>
              <a:rPr lang="en-US" sz="2800" baseline="30000" dirty="0" smtClean="0">
                <a:latin typeface="Verdana" pitchFamily="34" charset="0"/>
                <a:ea typeface="Verdana" pitchFamily="34" charset="0"/>
                <a:cs typeface="Verdana" pitchFamily="34" charset="0"/>
              </a:rPr>
              <a:t>st</a:t>
            </a:r>
            <a:r>
              <a:rPr lang="en-US" sz="2800" dirty="0" smtClean="0">
                <a:latin typeface="Verdana" pitchFamily="34" charset="0"/>
                <a:ea typeface="Verdana" pitchFamily="34" charset="0"/>
                <a:cs typeface="Verdana" pitchFamily="34" charset="0"/>
              </a:rPr>
              <a:t> order orthometric elevations with optimal spacing of 30 km across the entire state.  </a:t>
            </a:r>
            <a:endParaRPr lang="en-US" sz="2800" dirty="0">
              <a:latin typeface="Verdana" pitchFamily="34" charset="0"/>
              <a:ea typeface="Verdana" pitchFamily="34" charset="0"/>
              <a:cs typeface="Verdana" pitchFamily="34" charset="0"/>
            </a:endParaRPr>
          </a:p>
          <a:p>
            <a:pPr lvl="1" indent="-457200" fontAlgn="auto">
              <a:spcBef>
                <a:spcPts val="0"/>
              </a:spcBef>
              <a:spcAft>
                <a:spcPts val="0"/>
              </a:spcAft>
              <a:defRPr/>
            </a:pPr>
            <a:endParaRPr lang="en-US" sz="2400" dirty="0">
              <a:latin typeface="Verdana" pitchFamily="34" charset="0"/>
              <a:ea typeface="Verdana" pitchFamily="34" charset="0"/>
              <a:cs typeface="Verdana" pitchFamily="34" charset="0"/>
            </a:endParaRPr>
          </a:p>
          <a:p>
            <a:pPr lvl="2" indent="-457200" eaLnBrk="0" hangingPunct="0">
              <a:buFont typeface="Adobe Caslon Pro" pitchFamily="18" charset="0"/>
              <a:buChar char="•"/>
              <a:defRPr/>
            </a:pPr>
            <a:endParaRPr lang="en-US" sz="2400" dirty="0">
              <a:latin typeface="Adobe Caslon Pro" pitchFamily="18" charset="0"/>
              <a:cs typeface="Arial" pitchFamily="34" charset="0"/>
            </a:endParaRPr>
          </a:p>
        </p:txBody>
      </p:sp>
      <p:sp>
        <p:nvSpPr>
          <p:cNvPr id="6" name="Slide Number Placeholder 5"/>
          <p:cNvSpPr>
            <a:spLocks noGrp="1"/>
          </p:cNvSpPr>
          <p:nvPr>
            <p:ph type="sldNum" sz="quarter" idx="12"/>
          </p:nvPr>
        </p:nvSpPr>
        <p:spPr/>
        <p:txBody>
          <a:bodyPr/>
          <a:lstStyle/>
          <a:p>
            <a:pPr>
              <a:defRPr/>
            </a:pPr>
            <a:fld id="{8E7EE9D7-33A6-4F17-AE3B-3EBE474A02C8}" type="slidenum">
              <a:rPr lang="en-US" smtClean="0"/>
              <a:pPr>
                <a:defRPr/>
              </a:pPr>
              <a:t>16</a:t>
            </a:fld>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3" descr="Dabob Aerial Presentation slide 4.tif"/>
          <p:cNvPicPr>
            <a:picLocks noGrp="1" noChangeAspect="1"/>
          </p:cNvPicPr>
          <p:nvPr>
            <p:ph idx="1"/>
          </p:nvPr>
        </p:nvPicPr>
        <p:blipFill>
          <a:blip r:embed="rId3" cstate="email">
            <a:lum bright="20000"/>
          </a:blip>
          <a:srcRect/>
          <a:stretch>
            <a:fillRect/>
          </a:stretch>
        </p:blipFill>
        <p:spPr>
          <a:xfrm>
            <a:off x="0" y="0"/>
            <a:ext cx="9144000" cy="7010400"/>
          </a:xfrm>
        </p:spPr>
      </p:pic>
      <p:sp>
        <p:nvSpPr>
          <p:cNvPr id="40962" name="Title 1"/>
          <p:cNvSpPr>
            <a:spLocks noGrp="1"/>
          </p:cNvSpPr>
          <p:nvPr>
            <p:ph type="title"/>
          </p:nvPr>
        </p:nvSpPr>
        <p:spPr>
          <a:xfrm>
            <a:off x="0" y="0"/>
            <a:ext cx="9144000" cy="1143000"/>
          </a:xfrm>
        </p:spPr>
        <p:txBody>
          <a:bodyPr/>
          <a:lstStyle/>
          <a:p>
            <a:pPr eaLnBrk="1" hangingPunct="1"/>
            <a:r>
              <a:rPr lang="en-US" dirty="0" smtClean="0">
                <a:latin typeface="Verdana" pitchFamily="34" charset="0"/>
                <a:ea typeface="Verdana" pitchFamily="34" charset="0"/>
                <a:cs typeface="Verdana" pitchFamily="34" charset="0"/>
              </a:rPr>
              <a:t>Primary Base Station Network</a:t>
            </a:r>
          </a:p>
        </p:txBody>
      </p:sp>
      <p:sp>
        <p:nvSpPr>
          <p:cNvPr id="40963" name="TextBox 4"/>
          <p:cNvSpPr txBox="1">
            <a:spLocks noChangeArrowheads="1"/>
          </p:cNvSpPr>
          <p:nvPr/>
        </p:nvSpPr>
        <p:spPr bwMode="auto">
          <a:xfrm>
            <a:off x="838200" y="1981200"/>
            <a:ext cx="76200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4099" name="Rectangle 3"/>
          <p:cNvSpPr>
            <a:spLocks noChangeArrowheads="1"/>
          </p:cNvSpPr>
          <p:nvPr/>
        </p:nvSpPr>
        <p:spPr bwMode="auto">
          <a:xfrm>
            <a:off x="457200" y="1295400"/>
            <a:ext cx="8153400" cy="4832092"/>
          </a:xfrm>
          <a:prstGeom prst="rect">
            <a:avLst/>
          </a:prstGeom>
          <a:noFill/>
          <a:ln w="9525">
            <a:noFill/>
            <a:miter lim="800000"/>
            <a:headEnd/>
            <a:tailEnd/>
          </a:ln>
          <a:effectLst/>
        </p:spPr>
        <p:txBody>
          <a:bodyPr wrap="square" anchor="ctr">
            <a:spAutoFit/>
          </a:bodyPr>
          <a:lstStyle/>
          <a:p>
            <a:pPr lvl="0" fontAlgn="auto">
              <a:spcBef>
                <a:spcPts val="0"/>
              </a:spcBef>
              <a:spcAft>
                <a:spcPts val="0"/>
              </a:spcAft>
              <a:defRPr/>
            </a:pPr>
            <a:r>
              <a:rPr lang="en-US" sz="2800" dirty="0" smtClean="0">
                <a:latin typeface="Verdana" pitchFamily="34" charset="0"/>
                <a:ea typeface="Verdana" pitchFamily="34" charset="0"/>
                <a:cs typeface="Verdana" pitchFamily="34" charset="0"/>
              </a:rPr>
              <a:t>Horizontal positions and ellipsoid heights will be measured on 60 existing 1</a:t>
            </a:r>
            <a:r>
              <a:rPr lang="en-US" sz="2800" baseline="30000" dirty="0" smtClean="0">
                <a:latin typeface="Verdana" pitchFamily="34" charset="0"/>
                <a:ea typeface="Verdana" pitchFamily="34" charset="0"/>
                <a:cs typeface="Verdana" pitchFamily="34" charset="0"/>
              </a:rPr>
              <a:t>st</a:t>
            </a:r>
            <a:r>
              <a:rPr lang="en-US" sz="2800" dirty="0" smtClean="0">
                <a:latin typeface="Verdana" pitchFamily="34" charset="0"/>
                <a:ea typeface="Verdana" pitchFamily="34" charset="0"/>
                <a:cs typeface="Verdana" pitchFamily="34" charset="0"/>
              </a:rPr>
              <a:t> and 2</a:t>
            </a:r>
            <a:r>
              <a:rPr lang="en-US" sz="2800" baseline="30000" dirty="0" smtClean="0">
                <a:latin typeface="Verdana" pitchFamily="34" charset="0"/>
                <a:ea typeface="Verdana" pitchFamily="34" charset="0"/>
                <a:cs typeface="Verdana" pitchFamily="34" charset="0"/>
              </a:rPr>
              <a:t>nd</a:t>
            </a:r>
            <a:r>
              <a:rPr lang="en-US" sz="2800" dirty="0" smtClean="0">
                <a:latin typeface="Verdana" pitchFamily="34" charset="0"/>
                <a:ea typeface="Verdana" pitchFamily="34" charset="0"/>
                <a:cs typeface="Verdana" pitchFamily="34" charset="0"/>
              </a:rPr>
              <a:t> order benchmarks and tied into 45 existing HARN stations, in addition to Federal CORS, WSRN, and PBO stations.   Cost is approximately $8,000 per mark. </a:t>
            </a:r>
          </a:p>
          <a:p>
            <a:pPr lvl="0" fontAlgn="auto">
              <a:spcBef>
                <a:spcPts val="0"/>
              </a:spcBef>
              <a:spcAft>
                <a:spcPts val="0"/>
              </a:spcAft>
              <a:defRPr/>
            </a:pPr>
            <a:endParaRPr lang="en-US" sz="2800" dirty="0" smtClean="0">
              <a:latin typeface="Verdana" pitchFamily="34" charset="0"/>
              <a:ea typeface="Verdana" pitchFamily="34" charset="0"/>
              <a:cs typeface="Verdana" pitchFamily="34" charset="0"/>
            </a:endParaRPr>
          </a:p>
          <a:p>
            <a:pPr lvl="0" fontAlgn="auto">
              <a:spcBef>
                <a:spcPts val="0"/>
              </a:spcBef>
              <a:spcAft>
                <a:spcPts val="0"/>
              </a:spcAft>
              <a:defRPr/>
            </a:pPr>
            <a:r>
              <a:rPr lang="en-US" sz="2800" dirty="0" smtClean="0">
                <a:latin typeface="Verdana" pitchFamily="34" charset="0"/>
                <a:ea typeface="Verdana" pitchFamily="34" charset="0"/>
                <a:cs typeface="Verdana" pitchFamily="34" charset="0"/>
              </a:rPr>
              <a:t>Great care is being taken to fine tune the WSRN and all of the ground monuments on their separate datum and all will be included in the National Spatial Reference System.  </a:t>
            </a:r>
          </a:p>
        </p:txBody>
      </p:sp>
      <p:sp>
        <p:nvSpPr>
          <p:cNvPr id="6" name="Slide Number Placeholder 5"/>
          <p:cNvSpPr>
            <a:spLocks noGrp="1"/>
          </p:cNvSpPr>
          <p:nvPr>
            <p:ph type="sldNum" sz="quarter" idx="12"/>
          </p:nvPr>
        </p:nvSpPr>
        <p:spPr/>
        <p:txBody>
          <a:bodyPr/>
          <a:lstStyle/>
          <a:p>
            <a:pPr>
              <a:defRPr/>
            </a:pPr>
            <a:fld id="{8E7EE9D7-33A6-4F17-AE3B-3EBE474A02C8}" type="slidenum">
              <a:rPr lang="en-US" smtClean="0"/>
              <a:pPr>
                <a:defRPr/>
              </a:pPr>
              <a:t>17</a:t>
            </a:fld>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3" descr="Dabob Aerial Presentation slide 4.tif"/>
          <p:cNvPicPr>
            <a:picLocks noGrp="1" noChangeAspect="1"/>
          </p:cNvPicPr>
          <p:nvPr>
            <p:ph idx="1"/>
          </p:nvPr>
        </p:nvPicPr>
        <p:blipFill>
          <a:blip r:embed="rId3" cstate="email">
            <a:lum bright="20000"/>
          </a:blip>
          <a:srcRect/>
          <a:stretch>
            <a:fillRect/>
          </a:stretch>
        </p:blipFill>
        <p:spPr>
          <a:xfrm>
            <a:off x="0" y="0"/>
            <a:ext cx="9144000" cy="7010400"/>
          </a:xfrm>
        </p:spPr>
      </p:pic>
      <p:sp>
        <p:nvSpPr>
          <p:cNvPr id="40962" name="Title 1"/>
          <p:cNvSpPr>
            <a:spLocks noGrp="1"/>
          </p:cNvSpPr>
          <p:nvPr>
            <p:ph type="title"/>
          </p:nvPr>
        </p:nvSpPr>
        <p:spPr>
          <a:xfrm>
            <a:off x="0" y="76200"/>
            <a:ext cx="9144000" cy="990600"/>
          </a:xfrm>
        </p:spPr>
        <p:txBody>
          <a:bodyPr/>
          <a:lstStyle/>
          <a:p>
            <a:pPr eaLnBrk="1" hangingPunct="1"/>
            <a:r>
              <a:rPr lang="en-US" dirty="0" smtClean="0">
                <a:latin typeface="Verdana" pitchFamily="34" charset="0"/>
                <a:ea typeface="Verdana" pitchFamily="34" charset="0"/>
                <a:cs typeface="Verdana" pitchFamily="34" charset="0"/>
              </a:rPr>
              <a:t>Primary Base Station Network</a:t>
            </a:r>
          </a:p>
        </p:txBody>
      </p:sp>
      <p:sp>
        <p:nvSpPr>
          <p:cNvPr id="40963" name="TextBox 4"/>
          <p:cNvSpPr txBox="1">
            <a:spLocks noChangeArrowheads="1"/>
          </p:cNvSpPr>
          <p:nvPr/>
        </p:nvSpPr>
        <p:spPr bwMode="auto">
          <a:xfrm>
            <a:off x="838200" y="1981200"/>
            <a:ext cx="76200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4099" name="Rectangle 3"/>
          <p:cNvSpPr>
            <a:spLocks noChangeArrowheads="1"/>
          </p:cNvSpPr>
          <p:nvPr/>
        </p:nvSpPr>
        <p:spPr bwMode="auto">
          <a:xfrm>
            <a:off x="838200" y="2101959"/>
            <a:ext cx="7543800" cy="1815882"/>
          </a:xfrm>
          <a:prstGeom prst="rect">
            <a:avLst/>
          </a:prstGeom>
          <a:noFill/>
          <a:ln w="9525">
            <a:noFill/>
            <a:miter lim="800000"/>
            <a:headEnd/>
            <a:tailEnd/>
          </a:ln>
          <a:effectLst/>
        </p:spPr>
        <p:txBody>
          <a:bodyPr wrap="square" anchor="ctr">
            <a:spAutoFit/>
          </a:bodyPr>
          <a:lstStyle/>
          <a:p>
            <a:pPr lvl="0" fontAlgn="auto">
              <a:spcBef>
                <a:spcPts val="0"/>
              </a:spcBef>
              <a:spcAft>
                <a:spcPts val="0"/>
              </a:spcAft>
              <a:defRPr/>
            </a:pPr>
            <a:r>
              <a:rPr lang="en-US" sz="2800" dirty="0" smtClean="0">
                <a:latin typeface="Verdana" pitchFamily="34" charset="0"/>
                <a:ea typeface="Verdana" pitchFamily="34" charset="0"/>
                <a:cs typeface="Verdana" pitchFamily="34" charset="0"/>
              </a:rPr>
              <a:t>An improved geoid model from this data will allow GPS measurements to be made with relative accuracies less than 20 mm vertically and 5 mm horizontally.</a:t>
            </a:r>
            <a:endParaRPr lang="en-US" sz="2800" dirty="0">
              <a:latin typeface="Verdana" pitchFamily="34" charset="0"/>
              <a:ea typeface="Verdana" pitchFamily="34" charset="0"/>
              <a:cs typeface="Verdana" pitchFamily="34" charset="0"/>
            </a:endParaRPr>
          </a:p>
        </p:txBody>
      </p:sp>
      <p:sp>
        <p:nvSpPr>
          <p:cNvPr id="6" name="Slide Number Placeholder 5"/>
          <p:cNvSpPr>
            <a:spLocks noGrp="1"/>
          </p:cNvSpPr>
          <p:nvPr>
            <p:ph type="sldNum" sz="quarter" idx="12"/>
          </p:nvPr>
        </p:nvSpPr>
        <p:spPr/>
        <p:txBody>
          <a:bodyPr/>
          <a:lstStyle/>
          <a:p>
            <a:pPr>
              <a:defRPr/>
            </a:pPr>
            <a:fld id="{8E7EE9D7-33A6-4F17-AE3B-3EBE474A02C8}" type="slidenum">
              <a:rPr lang="en-US" smtClean="0"/>
              <a:pPr>
                <a:defRPr/>
              </a:pPr>
              <a:t>18</a:t>
            </a:fld>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 69_Page_1 cropped.tif"/>
          <p:cNvPicPr>
            <a:picLocks noGrp="1" noChangeAspect="1"/>
          </p:cNvPicPr>
          <p:nvPr>
            <p:ph idx="1"/>
          </p:nvPr>
        </p:nvPicPr>
        <p:blipFill>
          <a:blip r:embed="rId2" cstate="email"/>
          <a:stretch>
            <a:fillRect/>
          </a:stretch>
        </p:blipFill>
        <p:spPr>
          <a:xfrm>
            <a:off x="990600" y="188002"/>
            <a:ext cx="6324599" cy="6490211"/>
          </a:xfrm>
        </p:spPr>
      </p:pic>
      <p:sp>
        <p:nvSpPr>
          <p:cNvPr id="7" name="Oval 6"/>
          <p:cNvSpPr/>
          <p:nvPr/>
        </p:nvSpPr>
        <p:spPr>
          <a:xfrm>
            <a:off x="1524000" y="1447800"/>
            <a:ext cx="54102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8E7EE9D7-33A6-4F17-AE3B-3EBE474A02C8}"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Content Placeholder 3" descr="Dabob Aerial Presentation slide 2.tif"/>
          <p:cNvPicPr>
            <a:picLocks noGrp="1" noChangeAspect="1"/>
          </p:cNvPicPr>
          <p:nvPr>
            <p:ph idx="1"/>
          </p:nvPr>
        </p:nvPicPr>
        <p:blipFill>
          <a:blip r:embed="rId3" cstate="email"/>
          <a:srcRect/>
          <a:stretch>
            <a:fillRect/>
          </a:stretch>
        </p:blipFill>
        <p:spPr>
          <a:xfrm>
            <a:off x="0" y="0"/>
            <a:ext cx="9144000" cy="6858000"/>
          </a:xfrm>
        </p:spPr>
      </p:pic>
      <p:sp>
        <p:nvSpPr>
          <p:cNvPr id="16386" name="Title 1"/>
          <p:cNvSpPr>
            <a:spLocks noGrp="1"/>
          </p:cNvSpPr>
          <p:nvPr>
            <p:ph type="title"/>
          </p:nvPr>
        </p:nvSpPr>
        <p:spPr>
          <a:xfrm>
            <a:off x="3429000" y="228600"/>
            <a:ext cx="5486400" cy="3047999"/>
          </a:xfrm>
        </p:spPr>
        <p:txBody>
          <a:bodyPr/>
          <a:lstStyle/>
          <a:p>
            <a:pPr eaLnBrk="1" hangingPunct="1"/>
            <a:r>
              <a:rPr lang="en-US" dirty="0" smtClean="0">
                <a:latin typeface="Verdana" pitchFamily="34" charset="0"/>
                <a:ea typeface="Verdana" pitchFamily="34" charset="0"/>
                <a:cs typeface="Verdana" pitchFamily="34" charset="0"/>
              </a:rPr>
              <a:t>Height Modernization in Washington State</a:t>
            </a:r>
            <a:endParaRPr lang="en-US" sz="4000" dirty="0" smtClean="0">
              <a:latin typeface="Adobe Caslon Pro Bold" pitchFamily="18" charset="0"/>
            </a:endParaRPr>
          </a:p>
        </p:txBody>
      </p:sp>
      <p:sp>
        <p:nvSpPr>
          <p:cNvPr id="4" name="TextBox 3"/>
          <p:cNvSpPr txBox="1"/>
          <p:nvPr/>
        </p:nvSpPr>
        <p:spPr>
          <a:xfrm>
            <a:off x="3505200" y="3200400"/>
            <a:ext cx="5638800" cy="1815882"/>
          </a:xfrm>
          <a:prstGeom prst="rect">
            <a:avLst/>
          </a:prstGeom>
          <a:noFill/>
        </p:spPr>
        <p:txBody>
          <a:bodyPr wrap="square" rtlCol="0">
            <a:spAutoFit/>
          </a:bodyPr>
          <a:lstStyle/>
          <a:p>
            <a:pPr>
              <a:buFont typeface="Arial" pitchFamily="34" charset="0"/>
              <a:buChar char="•"/>
            </a:pPr>
            <a:r>
              <a:rPr lang="en-US" sz="2800" dirty="0" smtClean="0">
                <a:latin typeface="Verdana" pitchFamily="34" charset="0"/>
                <a:ea typeface="Verdana" pitchFamily="34" charset="0"/>
                <a:cs typeface="Verdana" pitchFamily="34" charset="0"/>
              </a:rPr>
              <a:t>Background and organization</a:t>
            </a:r>
          </a:p>
          <a:p>
            <a:pPr>
              <a:buFont typeface="Arial" pitchFamily="34" charset="0"/>
              <a:buChar char="•"/>
            </a:pPr>
            <a:endParaRPr lang="en-US" sz="2800" dirty="0" smtClean="0">
              <a:latin typeface="Verdana" pitchFamily="34" charset="0"/>
              <a:ea typeface="Verdana" pitchFamily="34" charset="0"/>
              <a:cs typeface="Verdana" pitchFamily="34" charset="0"/>
            </a:endParaRPr>
          </a:p>
          <a:p>
            <a:pPr>
              <a:buFont typeface="Arial" pitchFamily="34" charset="0"/>
              <a:buChar char="•"/>
            </a:pPr>
            <a:r>
              <a:rPr lang="en-US" sz="2800" dirty="0" smtClean="0">
                <a:latin typeface="Verdana" pitchFamily="34" charset="0"/>
                <a:ea typeface="Verdana" pitchFamily="34" charset="0"/>
                <a:cs typeface="Verdana" pitchFamily="34" charset="0"/>
              </a:rPr>
              <a:t>Activities in Washington</a:t>
            </a:r>
          </a:p>
          <a:p>
            <a:endParaRPr lang="en-US" sz="2800" dirty="0" smtClean="0">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2"/>
          </p:nvPr>
        </p:nvSpPr>
        <p:spPr/>
        <p:txBody>
          <a:bodyPr/>
          <a:lstStyle/>
          <a:p>
            <a:pPr>
              <a:defRPr/>
            </a:pPr>
            <a:fld id="{8E7EE9D7-33A6-4F17-AE3B-3EBE474A02C8}" type="slidenum">
              <a:rPr lang="en-US" smtClean="0"/>
              <a:pPr>
                <a:defRPr/>
              </a:pPr>
              <a:t>2</a:t>
            </a:fld>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 69_Page_1 cropped.tif"/>
          <p:cNvPicPr>
            <a:picLocks noGrp="1" noChangeAspect="1"/>
          </p:cNvPicPr>
          <p:nvPr>
            <p:ph idx="1"/>
          </p:nvPr>
        </p:nvPicPr>
        <p:blipFill>
          <a:blip r:embed="rId2" cstate="email"/>
          <a:stretch>
            <a:fillRect/>
          </a:stretch>
        </p:blipFill>
        <p:spPr>
          <a:xfrm>
            <a:off x="990600" y="188002"/>
            <a:ext cx="6324599" cy="6490211"/>
          </a:xfrm>
        </p:spPr>
      </p:pic>
      <p:sp>
        <p:nvSpPr>
          <p:cNvPr id="3" name="Oval 2"/>
          <p:cNvSpPr/>
          <p:nvPr/>
        </p:nvSpPr>
        <p:spPr>
          <a:xfrm>
            <a:off x="762000" y="4572000"/>
            <a:ext cx="6629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8E7EE9D7-33A6-4F17-AE3B-3EBE474A02C8}"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Comparison</a:t>
            </a:r>
            <a:br>
              <a:rPr lang="en-US" dirty="0" smtClean="0"/>
            </a:br>
            <a:r>
              <a:rPr lang="en-US" sz="2800" dirty="0" smtClean="0"/>
              <a:t>published vertical to adjusted orthometric heights</a:t>
            </a:r>
            <a:endParaRPr lang="en-US" dirty="0"/>
          </a:p>
        </p:txBody>
      </p:sp>
      <p:sp>
        <p:nvSpPr>
          <p:cNvPr id="3" name="Content Placeholder 2"/>
          <p:cNvSpPr>
            <a:spLocks noGrp="1"/>
          </p:cNvSpPr>
          <p:nvPr>
            <p:ph idx="1"/>
          </p:nvPr>
        </p:nvSpPr>
        <p:spPr/>
        <p:txBody>
          <a:bodyPr/>
          <a:lstStyle/>
          <a:p>
            <a:pPr>
              <a:buNone/>
            </a:pPr>
            <a:r>
              <a:rPr lang="en-US" dirty="0" smtClean="0"/>
              <a:t>Station	BM Quality	</a:t>
            </a:r>
            <a:r>
              <a:rPr lang="el-GR" dirty="0" smtClean="0"/>
              <a:t>Δ</a:t>
            </a:r>
            <a:r>
              <a:rPr lang="en-US" dirty="0" smtClean="0"/>
              <a:t> Pub to Measured</a:t>
            </a:r>
          </a:p>
          <a:p>
            <a:pPr>
              <a:buNone/>
            </a:pPr>
            <a:r>
              <a:rPr lang="en-US" dirty="0" smtClean="0"/>
              <a:t>N69		2</a:t>
            </a:r>
            <a:r>
              <a:rPr lang="en-US" baseline="30000" dirty="0" smtClean="0"/>
              <a:t>nd</a:t>
            </a:r>
            <a:r>
              <a:rPr lang="en-US" dirty="0" smtClean="0"/>
              <a:t> Order		0.071 m</a:t>
            </a:r>
          </a:p>
          <a:p>
            <a:pPr>
              <a:buNone/>
            </a:pPr>
            <a:r>
              <a:rPr lang="en-US" dirty="0" smtClean="0"/>
              <a:t>F509		1</a:t>
            </a:r>
            <a:r>
              <a:rPr lang="en-US" baseline="30000" dirty="0" smtClean="0"/>
              <a:t>st</a:t>
            </a:r>
            <a:r>
              <a:rPr lang="en-US" dirty="0" smtClean="0"/>
              <a:t> Order		0.049 m</a:t>
            </a:r>
          </a:p>
          <a:p>
            <a:pPr>
              <a:buNone/>
            </a:pPr>
            <a:r>
              <a:rPr lang="en-US" dirty="0" smtClean="0"/>
              <a:t>Z271		2</a:t>
            </a:r>
            <a:r>
              <a:rPr lang="en-US" baseline="30000" dirty="0" smtClean="0"/>
              <a:t>nd</a:t>
            </a:r>
            <a:r>
              <a:rPr lang="en-US" dirty="0" smtClean="0"/>
              <a:t> Order		0.163 m</a:t>
            </a:r>
          </a:p>
          <a:p>
            <a:pPr>
              <a:buNone/>
            </a:pPr>
            <a:r>
              <a:rPr lang="en-US" dirty="0" smtClean="0"/>
              <a:t>B143		1</a:t>
            </a:r>
            <a:r>
              <a:rPr lang="en-US" baseline="30000" dirty="0" smtClean="0"/>
              <a:t>st</a:t>
            </a:r>
            <a:r>
              <a:rPr lang="en-US" dirty="0" smtClean="0"/>
              <a:t> Order		0.111 m</a:t>
            </a:r>
          </a:p>
          <a:p>
            <a:pPr>
              <a:buNone/>
            </a:pPr>
            <a:r>
              <a:rPr lang="en-US" dirty="0" smtClean="0"/>
              <a:t>F30		1</a:t>
            </a:r>
            <a:r>
              <a:rPr lang="en-US" baseline="30000" dirty="0" smtClean="0"/>
              <a:t>st</a:t>
            </a:r>
            <a:r>
              <a:rPr lang="en-US" dirty="0" smtClean="0"/>
              <a:t> Order		-0.081 m</a:t>
            </a:r>
          </a:p>
          <a:p>
            <a:pPr>
              <a:buNone/>
            </a:pPr>
            <a:r>
              <a:rPr lang="en-US" dirty="0" smtClean="0"/>
              <a:t>N283		1</a:t>
            </a:r>
            <a:r>
              <a:rPr lang="en-US" baseline="30000" dirty="0" smtClean="0"/>
              <a:t>st</a:t>
            </a:r>
            <a:r>
              <a:rPr lang="en-US" dirty="0" smtClean="0"/>
              <a:t> Order		-0.090 m</a:t>
            </a:r>
            <a:endParaRPr lang="en-US" dirty="0"/>
          </a:p>
        </p:txBody>
      </p:sp>
      <p:sp>
        <p:nvSpPr>
          <p:cNvPr id="4" name="Slide Number Placeholder 3"/>
          <p:cNvSpPr>
            <a:spLocks noGrp="1"/>
          </p:cNvSpPr>
          <p:nvPr>
            <p:ph type="sldNum" sz="quarter" idx="12"/>
          </p:nvPr>
        </p:nvSpPr>
        <p:spPr/>
        <p:txBody>
          <a:bodyPr/>
          <a:lstStyle/>
          <a:p>
            <a:pPr>
              <a:defRPr/>
            </a:pPr>
            <a:fld id="{8E7EE9D7-33A6-4F17-AE3B-3EBE474A02C8}"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NR ZONE 2 VERTICAL ADJUST MAP.tif"/>
          <p:cNvPicPr>
            <a:picLocks noGrp="1" noChangeAspect="1"/>
          </p:cNvPicPr>
          <p:nvPr>
            <p:ph idx="1"/>
          </p:nvPr>
        </p:nvPicPr>
        <p:blipFill>
          <a:blip r:embed="rId2" cstate="email"/>
          <a:stretch>
            <a:fillRect/>
          </a:stretch>
        </p:blipFill>
        <p:spPr>
          <a:xfrm>
            <a:off x="76200" y="304800"/>
            <a:ext cx="8990738" cy="6324600"/>
          </a:xfrm>
        </p:spPr>
      </p:pic>
      <p:sp>
        <p:nvSpPr>
          <p:cNvPr id="3" name="Slide Number Placeholder 2"/>
          <p:cNvSpPr>
            <a:spLocks noGrp="1"/>
          </p:cNvSpPr>
          <p:nvPr>
            <p:ph type="sldNum" sz="quarter" idx="12"/>
          </p:nvPr>
        </p:nvSpPr>
        <p:spPr/>
        <p:txBody>
          <a:bodyPr/>
          <a:lstStyle/>
          <a:p>
            <a:pPr>
              <a:defRPr/>
            </a:pPr>
            <a:fld id="{8E7EE9D7-33A6-4F17-AE3B-3EBE474A02C8}"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3" descr="Dabob Aerial Presentation slide 4.tif"/>
          <p:cNvPicPr>
            <a:picLocks noGrp="1" noChangeAspect="1"/>
          </p:cNvPicPr>
          <p:nvPr>
            <p:ph idx="1"/>
          </p:nvPr>
        </p:nvPicPr>
        <p:blipFill>
          <a:blip r:embed="rId3" cstate="email">
            <a:lum bright="20000"/>
          </a:blip>
          <a:srcRect/>
          <a:stretch>
            <a:fillRect/>
          </a:stretch>
        </p:blipFill>
        <p:spPr>
          <a:xfrm>
            <a:off x="0" y="0"/>
            <a:ext cx="9144000" cy="7010400"/>
          </a:xfrm>
        </p:spPr>
      </p:pic>
      <p:sp>
        <p:nvSpPr>
          <p:cNvPr id="40962" name="Title 1"/>
          <p:cNvSpPr>
            <a:spLocks noGrp="1"/>
          </p:cNvSpPr>
          <p:nvPr>
            <p:ph type="title"/>
          </p:nvPr>
        </p:nvSpPr>
        <p:spPr/>
        <p:txBody>
          <a:bodyPr/>
          <a:lstStyle/>
          <a:p>
            <a:pPr eaLnBrk="1" hangingPunct="1"/>
            <a:r>
              <a:rPr lang="en-US" dirty="0" smtClean="0">
                <a:latin typeface="Verdana" pitchFamily="34" charset="0"/>
                <a:ea typeface="Verdana" pitchFamily="34" charset="0"/>
                <a:cs typeface="Verdana" pitchFamily="34" charset="0"/>
              </a:rPr>
              <a:t>Differential Leveling</a:t>
            </a:r>
          </a:p>
        </p:txBody>
      </p:sp>
      <p:sp>
        <p:nvSpPr>
          <p:cNvPr id="40963" name="TextBox 4"/>
          <p:cNvSpPr txBox="1">
            <a:spLocks noChangeArrowheads="1"/>
          </p:cNvSpPr>
          <p:nvPr/>
        </p:nvSpPr>
        <p:spPr bwMode="auto">
          <a:xfrm>
            <a:off x="838200" y="1981200"/>
            <a:ext cx="76200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4099" name="Rectangle 3"/>
          <p:cNvSpPr>
            <a:spLocks noChangeArrowheads="1"/>
          </p:cNvSpPr>
          <p:nvPr/>
        </p:nvSpPr>
        <p:spPr bwMode="auto">
          <a:xfrm>
            <a:off x="1143000" y="1295400"/>
            <a:ext cx="7543800" cy="3477875"/>
          </a:xfrm>
          <a:prstGeom prst="rect">
            <a:avLst/>
          </a:prstGeom>
          <a:noFill/>
          <a:ln w="9525">
            <a:noFill/>
            <a:miter lim="800000"/>
            <a:headEnd/>
            <a:tailEnd/>
          </a:ln>
          <a:effectLst/>
        </p:spPr>
        <p:txBody>
          <a:bodyPr anchor="ctr">
            <a:spAutoFit/>
          </a:bodyPr>
          <a:lstStyle/>
          <a:p>
            <a:pPr lvl="0" fontAlgn="auto">
              <a:spcBef>
                <a:spcPts val="0"/>
              </a:spcBef>
              <a:spcAft>
                <a:spcPts val="0"/>
              </a:spcAft>
              <a:defRPr/>
            </a:pPr>
            <a:r>
              <a:rPr lang="en-US" sz="2800" dirty="0" smtClean="0">
                <a:latin typeface="Verdana" pitchFamily="34" charset="0"/>
                <a:ea typeface="Verdana" pitchFamily="34" charset="0"/>
                <a:cs typeface="Verdana" pitchFamily="34" charset="0"/>
              </a:rPr>
              <a:t>Contract Leveling</a:t>
            </a:r>
          </a:p>
          <a:p>
            <a:pPr lvl="0" fontAlgn="auto">
              <a:spcBef>
                <a:spcPts val="0"/>
              </a:spcBef>
              <a:spcAft>
                <a:spcPts val="0"/>
              </a:spcAft>
              <a:defRPr/>
            </a:pPr>
            <a:endParaRPr lang="en-US" sz="2800" dirty="0" smtClean="0">
              <a:latin typeface="Verdana" pitchFamily="34" charset="0"/>
              <a:ea typeface="Verdana" pitchFamily="34" charset="0"/>
              <a:cs typeface="Verdana" pitchFamily="34" charset="0"/>
            </a:endParaRPr>
          </a:p>
          <a:p>
            <a:pPr lvl="0" fontAlgn="auto">
              <a:spcBef>
                <a:spcPts val="0"/>
              </a:spcBef>
              <a:spcAft>
                <a:spcPts val="0"/>
              </a:spcAft>
              <a:buFont typeface="Arial" pitchFamily="34" charset="0"/>
              <a:buChar char="•"/>
              <a:defRPr/>
            </a:pPr>
            <a:r>
              <a:rPr lang="en-US" sz="2800" dirty="0" smtClean="0">
                <a:latin typeface="Verdana" pitchFamily="34" charset="0"/>
                <a:ea typeface="Verdana" pitchFamily="34" charset="0"/>
                <a:cs typeface="Verdana" pitchFamily="34" charset="0"/>
              </a:rPr>
              <a:t>Olympia tidal gauge leveling project</a:t>
            </a:r>
          </a:p>
          <a:p>
            <a:pPr lvl="0" fontAlgn="auto">
              <a:spcBef>
                <a:spcPts val="0"/>
              </a:spcBef>
              <a:spcAft>
                <a:spcPts val="0"/>
              </a:spcAft>
              <a:buFont typeface="Arial" pitchFamily="34" charset="0"/>
              <a:buChar char="•"/>
              <a:defRPr/>
            </a:pPr>
            <a:r>
              <a:rPr lang="en-US" sz="2800" dirty="0" smtClean="0">
                <a:latin typeface="Verdana" pitchFamily="34" charset="0"/>
                <a:ea typeface="Verdana" pitchFamily="34" charset="0"/>
                <a:cs typeface="Verdana" pitchFamily="34" charset="0"/>
              </a:rPr>
              <a:t>Skamania WSRN station</a:t>
            </a:r>
          </a:p>
          <a:p>
            <a:pPr lvl="0" fontAlgn="auto">
              <a:spcBef>
                <a:spcPts val="0"/>
              </a:spcBef>
              <a:spcAft>
                <a:spcPts val="0"/>
              </a:spcAft>
              <a:buFont typeface="Arial" pitchFamily="34" charset="0"/>
              <a:buChar char="•"/>
              <a:defRPr/>
            </a:pPr>
            <a:r>
              <a:rPr lang="en-US" sz="2800" dirty="0" smtClean="0">
                <a:latin typeface="Verdana" pitchFamily="34" charset="0"/>
                <a:ea typeface="Verdana" pitchFamily="34" charset="0"/>
                <a:cs typeface="Verdana" pitchFamily="34" charset="0"/>
              </a:rPr>
              <a:t>Spokane WSRN station</a:t>
            </a:r>
          </a:p>
          <a:p>
            <a:pPr lvl="0" fontAlgn="auto">
              <a:spcBef>
                <a:spcPts val="0"/>
              </a:spcBef>
              <a:spcAft>
                <a:spcPts val="0"/>
              </a:spcAft>
              <a:buFont typeface="Arial" pitchFamily="34" charset="0"/>
              <a:buChar char="•"/>
              <a:defRPr/>
            </a:pPr>
            <a:r>
              <a:rPr lang="en-US" sz="2800" dirty="0" smtClean="0">
                <a:latin typeface="Verdana" pitchFamily="34" charset="0"/>
                <a:ea typeface="Verdana" pitchFamily="34" charset="0"/>
                <a:cs typeface="Verdana" pitchFamily="34" charset="0"/>
              </a:rPr>
              <a:t>Latah WSRN station</a:t>
            </a:r>
          </a:p>
          <a:p>
            <a:pPr lvl="0" fontAlgn="auto">
              <a:spcBef>
                <a:spcPts val="0"/>
              </a:spcBef>
              <a:spcAft>
                <a:spcPts val="0"/>
              </a:spcAft>
              <a:buFont typeface="Arial" pitchFamily="34" charset="0"/>
              <a:buChar char="•"/>
              <a:defRPr/>
            </a:pPr>
            <a:r>
              <a:rPr lang="en-US" sz="2800" dirty="0" smtClean="0">
                <a:latin typeface="Verdana" pitchFamily="34" charset="0"/>
                <a:ea typeface="Verdana" pitchFamily="34" charset="0"/>
                <a:cs typeface="Verdana" pitchFamily="34" charset="0"/>
              </a:rPr>
              <a:t>Sprague WSRN station</a:t>
            </a:r>
          </a:p>
          <a:p>
            <a:pPr lvl="0" fontAlgn="auto">
              <a:spcBef>
                <a:spcPts val="0"/>
              </a:spcBef>
              <a:spcAft>
                <a:spcPts val="0"/>
              </a:spcAft>
              <a:buFont typeface="Arial" pitchFamily="34" charset="0"/>
              <a:buChar char="•"/>
              <a:defRPr/>
            </a:pPr>
            <a:endParaRPr lang="en-US" sz="2400" dirty="0" smtClean="0">
              <a:latin typeface="+mn-lt"/>
              <a:cs typeface="Arial" pitchFamily="34" charset="0"/>
            </a:endParaRPr>
          </a:p>
        </p:txBody>
      </p:sp>
      <p:sp>
        <p:nvSpPr>
          <p:cNvPr id="6" name="Slide Number Placeholder 5"/>
          <p:cNvSpPr>
            <a:spLocks noGrp="1"/>
          </p:cNvSpPr>
          <p:nvPr>
            <p:ph type="sldNum" sz="quarter" idx="12"/>
          </p:nvPr>
        </p:nvSpPr>
        <p:spPr/>
        <p:txBody>
          <a:bodyPr/>
          <a:lstStyle/>
          <a:p>
            <a:pPr>
              <a:defRPr/>
            </a:pPr>
            <a:fld id="{8E7EE9D7-33A6-4F17-AE3B-3EBE474A02C8}" type="slidenum">
              <a:rPr lang="en-US" smtClean="0"/>
              <a:pPr>
                <a:defRPr/>
              </a:pPr>
              <a:t>23</a:t>
            </a:fld>
            <a:endParaRPr 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3" descr="Dabob Aerial Presentation slide 4.tif"/>
          <p:cNvPicPr>
            <a:picLocks noGrp="1" noChangeAspect="1"/>
          </p:cNvPicPr>
          <p:nvPr>
            <p:ph idx="1"/>
          </p:nvPr>
        </p:nvPicPr>
        <p:blipFill>
          <a:blip r:embed="rId3" cstate="email">
            <a:lum bright="20000"/>
          </a:blip>
          <a:srcRect/>
          <a:stretch>
            <a:fillRect/>
          </a:stretch>
        </p:blipFill>
        <p:spPr>
          <a:xfrm>
            <a:off x="0" y="-152400"/>
            <a:ext cx="9144000" cy="7010400"/>
          </a:xfrm>
        </p:spPr>
      </p:pic>
      <p:sp>
        <p:nvSpPr>
          <p:cNvPr id="40962" name="Title 1"/>
          <p:cNvSpPr>
            <a:spLocks noGrp="1"/>
          </p:cNvSpPr>
          <p:nvPr>
            <p:ph type="title"/>
          </p:nvPr>
        </p:nvSpPr>
        <p:spPr/>
        <p:txBody>
          <a:bodyPr/>
          <a:lstStyle/>
          <a:p>
            <a:pPr eaLnBrk="1" hangingPunct="1"/>
            <a:r>
              <a:rPr lang="en-US" dirty="0" smtClean="0">
                <a:latin typeface="Verdana" pitchFamily="34" charset="0"/>
                <a:ea typeface="Verdana" pitchFamily="34" charset="0"/>
                <a:cs typeface="Verdana" pitchFamily="34" charset="0"/>
              </a:rPr>
              <a:t>Differential Leveling</a:t>
            </a:r>
          </a:p>
        </p:txBody>
      </p:sp>
      <p:sp>
        <p:nvSpPr>
          <p:cNvPr id="40963" name="TextBox 4"/>
          <p:cNvSpPr txBox="1">
            <a:spLocks noChangeArrowheads="1"/>
          </p:cNvSpPr>
          <p:nvPr/>
        </p:nvSpPr>
        <p:spPr bwMode="auto">
          <a:xfrm>
            <a:off x="838200" y="1981200"/>
            <a:ext cx="76200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4099" name="Rectangle 3"/>
          <p:cNvSpPr>
            <a:spLocks noChangeArrowheads="1"/>
          </p:cNvSpPr>
          <p:nvPr/>
        </p:nvSpPr>
        <p:spPr bwMode="auto">
          <a:xfrm>
            <a:off x="609600" y="1356955"/>
            <a:ext cx="8382000" cy="4832092"/>
          </a:xfrm>
          <a:prstGeom prst="rect">
            <a:avLst/>
          </a:prstGeom>
          <a:noFill/>
          <a:ln w="9525">
            <a:noFill/>
            <a:miter lim="800000"/>
            <a:headEnd/>
            <a:tailEnd/>
          </a:ln>
          <a:effectLst/>
        </p:spPr>
        <p:txBody>
          <a:bodyPr wrap="square" anchor="ctr">
            <a:spAutoFit/>
          </a:bodyPr>
          <a:lstStyle/>
          <a:p>
            <a:pPr lvl="0" fontAlgn="auto">
              <a:spcBef>
                <a:spcPts val="0"/>
              </a:spcBef>
              <a:spcAft>
                <a:spcPts val="0"/>
              </a:spcAft>
              <a:defRPr/>
            </a:pPr>
            <a:r>
              <a:rPr lang="en-US" sz="2800" dirty="0" smtClean="0">
                <a:latin typeface="Verdana" pitchFamily="34" charset="0"/>
                <a:ea typeface="Verdana" pitchFamily="34" charset="0"/>
                <a:cs typeface="Verdana" pitchFamily="34" charset="0"/>
              </a:rPr>
              <a:t>Cooperative Leveling</a:t>
            </a:r>
          </a:p>
          <a:p>
            <a:pPr lvl="0" fontAlgn="auto">
              <a:spcBef>
                <a:spcPts val="0"/>
              </a:spcBef>
              <a:spcAft>
                <a:spcPts val="0"/>
              </a:spcAft>
              <a:defRPr/>
            </a:pPr>
            <a:endParaRPr lang="en-US" sz="2800" dirty="0" smtClean="0">
              <a:latin typeface="Verdana" pitchFamily="34" charset="0"/>
              <a:ea typeface="Verdana" pitchFamily="34" charset="0"/>
              <a:cs typeface="Verdana" pitchFamily="34" charset="0"/>
            </a:endParaRPr>
          </a:p>
          <a:p>
            <a:pPr lvl="0" fontAlgn="auto">
              <a:spcBef>
                <a:spcPts val="0"/>
              </a:spcBef>
              <a:spcAft>
                <a:spcPts val="0"/>
              </a:spcAft>
              <a:buFont typeface="Arial" pitchFamily="34" charset="0"/>
              <a:buChar char="•"/>
              <a:defRPr/>
            </a:pPr>
            <a:r>
              <a:rPr lang="en-US" sz="2800" dirty="0" smtClean="0">
                <a:latin typeface="Verdana" pitchFamily="34" charset="0"/>
                <a:ea typeface="Verdana" pitchFamily="34" charset="0"/>
                <a:cs typeface="Verdana" pitchFamily="34" charset="0"/>
              </a:rPr>
              <a:t>Regional leveling in Tacoma (Pierce County)</a:t>
            </a:r>
          </a:p>
          <a:p>
            <a:pPr lvl="0" fontAlgn="auto">
              <a:spcBef>
                <a:spcPts val="0"/>
              </a:spcBef>
              <a:spcAft>
                <a:spcPts val="0"/>
              </a:spcAft>
              <a:buFont typeface="Arial" pitchFamily="34" charset="0"/>
              <a:buChar char="•"/>
              <a:defRPr/>
            </a:pPr>
            <a:r>
              <a:rPr lang="en-US" sz="2800" dirty="0" smtClean="0">
                <a:latin typeface="Verdana" pitchFamily="34" charset="0"/>
                <a:ea typeface="Verdana" pitchFamily="34" charset="0"/>
                <a:cs typeface="Verdana" pitchFamily="34" charset="0"/>
              </a:rPr>
              <a:t>Grand Mound WSRN station (WsDOT)</a:t>
            </a:r>
          </a:p>
          <a:p>
            <a:pPr lvl="0" fontAlgn="auto">
              <a:spcBef>
                <a:spcPts val="0"/>
              </a:spcBef>
              <a:spcAft>
                <a:spcPts val="0"/>
              </a:spcAft>
              <a:buFont typeface="Arial" pitchFamily="34" charset="0"/>
              <a:buChar char="•"/>
              <a:defRPr/>
            </a:pPr>
            <a:r>
              <a:rPr lang="en-US" sz="2800" dirty="0" smtClean="0">
                <a:latin typeface="Verdana" pitchFamily="34" charset="0"/>
                <a:ea typeface="Verdana" pitchFamily="34" charset="0"/>
                <a:cs typeface="Verdana" pitchFamily="34" charset="0"/>
              </a:rPr>
              <a:t>Raymond PBO station (WsDOT)</a:t>
            </a:r>
          </a:p>
          <a:p>
            <a:pPr lvl="0" fontAlgn="auto">
              <a:spcBef>
                <a:spcPts val="0"/>
              </a:spcBef>
              <a:spcAft>
                <a:spcPts val="0"/>
              </a:spcAft>
              <a:buFont typeface="Arial" pitchFamily="34" charset="0"/>
              <a:buChar char="•"/>
              <a:defRPr/>
            </a:pPr>
            <a:r>
              <a:rPr lang="en-US" sz="2800" dirty="0" smtClean="0">
                <a:latin typeface="Verdana" pitchFamily="34" charset="0"/>
                <a:ea typeface="Verdana" pitchFamily="34" charset="0"/>
                <a:cs typeface="Verdana" pitchFamily="34" charset="0"/>
              </a:rPr>
              <a:t>Chimacum WSRN station (WsDOT)</a:t>
            </a:r>
          </a:p>
          <a:p>
            <a:pPr lvl="0" fontAlgn="auto">
              <a:spcBef>
                <a:spcPts val="0"/>
              </a:spcBef>
              <a:spcAft>
                <a:spcPts val="0"/>
              </a:spcAft>
              <a:buFont typeface="Arial" pitchFamily="34" charset="0"/>
              <a:buChar char="•"/>
              <a:defRPr/>
            </a:pPr>
            <a:r>
              <a:rPr lang="en-US" sz="2800" dirty="0" smtClean="0">
                <a:latin typeface="Verdana" pitchFamily="34" charset="0"/>
                <a:ea typeface="Verdana" pitchFamily="34" charset="0"/>
                <a:cs typeface="Verdana" pitchFamily="34" charset="0"/>
              </a:rPr>
              <a:t>Darrington WSRN station (WsDOT)</a:t>
            </a:r>
          </a:p>
          <a:p>
            <a:pPr lvl="0" fontAlgn="auto">
              <a:spcBef>
                <a:spcPts val="0"/>
              </a:spcBef>
              <a:spcAft>
                <a:spcPts val="0"/>
              </a:spcAft>
              <a:buFont typeface="Arial" pitchFamily="34" charset="0"/>
              <a:buChar char="•"/>
              <a:defRPr/>
            </a:pPr>
            <a:r>
              <a:rPr lang="en-US" sz="2800" dirty="0" smtClean="0">
                <a:latin typeface="Verdana" pitchFamily="34" charset="0"/>
                <a:ea typeface="Verdana" pitchFamily="34" charset="0"/>
                <a:cs typeface="Verdana" pitchFamily="34" charset="0"/>
              </a:rPr>
              <a:t>Tumwater Hill PBO station (WsDOT)</a:t>
            </a:r>
          </a:p>
          <a:p>
            <a:pPr lvl="0" fontAlgn="auto">
              <a:spcBef>
                <a:spcPts val="0"/>
              </a:spcBef>
              <a:spcAft>
                <a:spcPts val="0"/>
              </a:spcAft>
              <a:buFont typeface="Arial" pitchFamily="34" charset="0"/>
              <a:buChar char="•"/>
              <a:defRPr/>
            </a:pPr>
            <a:r>
              <a:rPr lang="en-US" sz="2800" dirty="0" smtClean="0">
                <a:latin typeface="Verdana" pitchFamily="34" charset="0"/>
                <a:ea typeface="Verdana" pitchFamily="34" charset="0"/>
                <a:cs typeface="Verdana" pitchFamily="34" charset="0"/>
              </a:rPr>
              <a:t>North Seattle WSRN station (WsDOT)</a:t>
            </a:r>
          </a:p>
          <a:p>
            <a:pPr lvl="0" fontAlgn="auto">
              <a:spcBef>
                <a:spcPts val="0"/>
              </a:spcBef>
              <a:spcAft>
                <a:spcPts val="0"/>
              </a:spcAft>
              <a:buFont typeface="Arial" pitchFamily="34" charset="0"/>
              <a:buChar char="•"/>
              <a:defRPr/>
            </a:pPr>
            <a:r>
              <a:rPr lang="en-US" sz="2800" dirty="0" smtClean="0">
                <a:latin typeface="Verdana" pitchFamily="34" charset="0"/>
                <a:ea typeface="Verdana" pitchFamily="34" charset="0"/>
                <a:cs typeface="Verdana" pitchFamily="34" charset="0"/>
              </a:rPr>
              <a:t>Lake Cushman WSRN station (WsDOT)</a:t>
            </a:r>
          </a:p>
          <a:p>
            <a:pPr lvl="0" fontAlgn="auto">
              <a:spcBef>
                <a:spcPts val="0"/>
              </a:spcBef>
              <a:spcAft>
                <a:spcPts val="0"/>
              </a:spcAft>
              <a:buFont typeface="Arial" pitchFamily="34" charset="0"/>
              <a:buChar char="•"/>
              <a:defRPr/>
            </a:pPr>
            <a:endParaRPr lang="en-US" sz="2800" dirty="0" smtClean="0">
              <a:latin typeface="Adobe Caslon Pro" pitchFamily="18" charset="0"/>
              <a:cs typeface="Arial" pitchFamily="34" charset="0"/>
            </a:endParaRPr>
          </a:p>
        </p:txBody>
      </p:sp>
      <p:sp>
        <p:nvSpPr>
          <p:cNvPr id="6" name="Slide Number Placeholder 5"/>
          <p:cNvSpPr>
            <a:spLocks noGrp="1"/>
          </p:cNvSpPr>
          <p:nvPr>
            <p:ph type="sldNum" sz="quarter" idx="12"/>
          </p:nvPr>
        </p:nvSpPr>
        <p:spPr/>
        <p:txBody>
          <a:bodyPr/>
          <a:lstStyle/>
          <a:p>
            <a:pPr>
              <a:defRPr/>
            </a:pPr>
            <a:fld id="{8E7EE9D7-33A6-4F17-AE3B-3EBE474A02C8}" type="slidenum">
              <a:rPr lang="en-US" smtClean="0"/>
              <a:pPr>
                <a:defRPr/>
              </a:pPr>
              <a:t>24</a:t>
            </a:fld>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3" descr="Dabob Aerial Presentation slide 4.tif"/>
          <p:cNvPicPr>
            <a:picLocks noGrp="1" noChangeAspect="1"/>
          </p:cNvPicPr>
          <p:nvPr>
            <p:ph idx="1"/>
          </p:nvPr>
        </p:nvPicPr>
        <p:blipFill>
          <a:blip r:embed="rId3" cstate="email">
            <a:lum bright="20000"/>
          </a:blip>
          <a:srcRect/>
          <a:stretch>
            <a:fillRect/>
          </a:stretch>
        </p:blipFill>
        <p:spPr>
          <a:xfrm>
            <a:off x="0" y="0"/>
            <a:ext cx="9144000" cy="7010400"/>
          </a:xfrm>
        </p:spPr>
      </p:pic>
      <p:sp>
        <p:nvSpPr>
          <p:cNvPr id="40962" name="Title 1"/>
          <p:cNvSpPr>
            <a:spLocks noGrp="1"/>
          </p:cNvSpPr>
          <p:nvPr>
            <p:ph type="title"/>
          </p:nvPr>
        </p:nvSpPr>
        <p:spPr>
          <a:xfrm>
            <a:off x="457200" y="76200"/>
            <a:ext cx="8229600" cy="990600"/>
          </a:xfrm>
        </p:spPr>
        <p:txBody>
          <a:bodyPr/>
          <a:lstStyle/>
          <a:p>
            <a:pPr eaLnBrk="1" hangingPunct="1"/>
            <a:r>
              <a:rPr lang="en-US" dirty="0" smtClean="0">
                <a:latin typeface="Verdana" pitchFamily="34" charset="0"/>
                <a:ea typeface="Verdana" pitchFamily="34" charset="0"/>
                <a:cs typeface="Verdana" pitchFamily="34" charset="0"/>
              </a:rPr>
              <a:t>Support of GRAV-D</a:t>
            </a:r>
          </a:p>
        </p:txBody>
      </p:sp>
      <p:sp>
        <p:nvSpPr>
          <p:cNvPr id="40963" name="TextBox 4"/>
          <p:cNvSpPr txBox="1">
            <a:spLocks noChangeArrowheads="1"/>
          </p:cNvSpPr>
          <p:nvPr/>
        </p:nvSpPr>
        <p:spPr bwMode="auto">
          <a:xfrm>
            <a:off x="838200" y="1981200"/>
            <a:ext cx="76200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4099" name="Rectangle 3"/>
          <p:cNvSpPr>
            <a:spLocks noChangeArrowheads="1"/>
          </p:cNvSpPr>
          <p:nvPr/>
        </p:nvSpPr>
        <p:spPr bwMode="auto">
          <a:xfrm>
            <a:off x="685800" y="1636931"/>
            <a:ext cx="8001000" cy="4401205"/>
          </a:xfrm>
          <a:prstGeom prst="rect">
            <a:avLst/>
          </a:prstGeom>
          <a:noFill/>
          <a:ln w="9525">
            <a:noFill/>
            <a:miter lim="800000"/>
            <a:headEnd/>
            <a:tailEnd/>
          </a:ln>
          <a:effectLst/>
        </p:spPr>
        <p:txBody>
          <a:bodyPr wrap="square" anchor="ctr">
            <a:spAutoFit/>
          </a:bodyPr>
          <a:lstStyle/>
          <a:p>
            <a:pPr lvl="0" fontAlgn="auto">
              <a:spcBef>
                <a:spcPts val="0"/>
              </a:spcBef>
              <a:spcAft>
                <a:spcPts val="0"/>
              </a:spcAft>
              <a:defRPr/>
            </a:pPr>
            <a:r>
              <a:rPr lang="en-US" sz="2800" dirty="0" smtClean="0">
                <a:latin typeface="Verdana" pitchFamily="34" charset="0"/>
                <a:ea typeface="Verdana" pitchFamily="34" charset="0"/>
                <a:cs typeface="Verdana" pitchFamily="34" charset="0"/>
              </a:rPr>
              <a:t>NGS has pointed a way to the future elevation datum; a gravity based elevation datum. </a:t>
            </a:r>
          </a:p>
          <a:p>
            <a:pPr lvl="0" fontAlgn="auto">
              <a:spcBef>
                <a:spcPts val="0"/>
              </a:spcBef>
              <a:spcAft>
                <a:spcPts val="0"/>
              </a:spcAft>
              <a:defRPr/>
            </a:pPr>
            <a:endParaRPr lang="en-US" sz="2800" dirty="0" smtClean="0">
              <a:latin typeface="Verdana" pitchFamily="34" charset="0"/>
              <a:ea typeface="Verdana" pitchFamily="34" charset="0"/>
              <a:cs typeface="Verdana" pitchFamily="34" charset="0"/>
            </a:endParaRPr>
          </a:p>
          <a:p>
            <a:pPr fontAlgn="auto">
              <a:spcBef>
                <a:spcPts val="0"/>
              </a:spcBef>
              <a:spcAft>
                <a:spcPts val="0"/>
              </a:spcAft>
              <a:defRPr/>
            </a:pPr>
            <a:r>
              <a:rPr lang="en-US" sz="2800" dirty="0" smtClean="0">
                <a:latin typeface="Verdana" pitchFamily="34" charset="0"/>
                <a:ea typeface="Verdana" pitchFamily="34" charset="0"/>
                <a:cs typeface="Verdana" pitchFamily="34" charset="0"/>
              </a:rPr>
              <a:t>The GRAV-D program can be aided by local cooperation and Washington has requested permission to measure a network of absolute gravity stations that are spaced approximately 100 km.  </a:t>
            </a:r>
          </a:p>
          <a:p>
            <a:pPr fontAlgn="auto">
              <a:spcBef>
                <a:spcPts val="0"/>
              </a:spcBef>
              <a:spcAft>
                <a:spcPts val="0"/>
              </a:spcAft>
              <a:defRPr/>
            </a:pPr>
            <a:endParaRPr lang="en-US" sz="2800" dirty="0" smtClean="0">
              <a:latin typeface="+mn-lt"/>
            </a:endParaRPr>
          </a:p>
        </p:txBody>
      </p:sp>
      <p:sp>
        <p:nvSpPr>
          <p:cNvPr id="6" name="Slide Number Placeholder 5"/>
          <p:cNvSpPr>
            <a:spLocks noGrp="1"/>
          </p:cNvSpPr>
          <p:nvPr>
            <p:ph type="sldNum" sz="quarter" idx="12"/>
          </p:nvPr>
        </p:nvSpPr>
        <p:spPr/>
        <p:txBody>
          <a:bodyPr/>
          <a:lstStyle/>
          <a:p>
            <a:pPr>
              <a:defRPr/>
            </a:pPr>
            <a:fld id="{8E7EE9D7-33A6-4F17-AE3B-3EBE474A02C8}" type="slidenum">
              <a:rPr lang="en-US" smtClean="0"/>
              <a:pPr>
                <a:defRPr/>
              </a:pPr>
              <a:t>25</a:t>
            </a:fld>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3" descr="Dabob Aerial Presentation slide 4.tif"/>
          <p:cNvPicPr>
            <a:picLocks noGrp="1" noChangeAspect="1"/>
          </p:cNvPicPr>
          <p:nvPr>
            <p:ph idx="1"/>
          </p:nvPr>
        </p:nvPicPr>
        <p:blipFill>
          <a:blip r:embed="rId3" cstate="email">
            <a:lum bright="20000"/>
          </a:blip>
          <a:srcRect/>
          <a:stretch>
            <a:fillRect/>
          </a:stretch>
        </p:blipFill>
        <p:spPr>
          <a:xfrm>
            <a:off x="0" y="0"/>
            <a:ext cx="9144000" cy="7010400"/>
          </a:xfrm>
        </p:spPr>
      </p:pic>
      <p:sp>
        <p:nvSpPr>
          <p:cNvPr id="40962" name="Title 1"/>
          <p:cNvSpPr>
            <a:spLocks noGrp="1"/>
          </p:cNvSpPr>
          <p:nvPr>
            <p:ph type="title"/>
          </p:nvPr>
        </p:nvSpPr>
        <p:spPr>
          <a:xfrm>
            <a:off x="457200" y="0"/>
            <a:ext cx="8229600" cy="1143000"/>
          </a:xfrm>
        </p:spPr>
        <p:txBody>
          <a:bodyPr/>
          <a:lstStyle/>
          <a:p>
            <a:pPr eaLnBrk="1" hangingPunct="1"/>
            <a:r>
              <a:rPr lang="en-US" dirty="0" smtClean="0">
                <a:latin typeface="Verdana" pitchFamily="34" charset="0"/>
                <a:ea typeface="Verdana" pitchFamily="34" charset="0"/>
                <a:cs typeface="Verdana" pitchFamily="34" charset="0"/>
              </a:rPr>
              <a:t>Support of GRAV-D</a:t>
            </a:r>
          </a:p>
        </p:txBody>
      </p:sp>
      <p:sp>
        <p:nvSpPr>
          <p:cNvPr id="40963" name="TextBox 4"/>
          <p:cNvSpPr txBox="1">
            <a:spLocks noChangeArrowheads="1"/>
          </p:cNvSpPr>
          <p:nvPr/>
        </p:nvSpPr>
        <p:spPr bwMode="auto">
          <a:xfrm>
            <a:off x="838200" y="1981200"/>
            <a:ext cx="7620000" cy="369888"/>
          </a:xfrm>
          <a:prstGeom prst="rect">
            <a:avLst/>
          </a:prstGeom>
          <a:noFill/>
          <a:ln w="9525">
            <a:noFill/>
            <a:miter lim="800000"/>
            <a:headEnd/>
            <a:tailEnd/>
          </a:ln>
        </p:spPr>
        <p:txBody>
          <a:bodyPr>
            <a:spAutoFit/>
          </a:bodyPr>
          <a:lstStyle/>
          <a:p>
            <a:endParaRPr lang="en-US">
              <a:latin typeface="Calibri" pitchFamily="34" charset="0"/>
            </a:endParaRPr>
          </a:p>
        </p:txBody>
      </p:sp>
      <p:pic>
        <p:nvPicPr>
          <p:cNvPr id="6" name="Picture 5" descr="Gravity Stations.jpg"/>
          <p:cNvPicPr>
            <a:picLocks noChangeAspect="1"/>
          </p:cNvPicPr>
          <p:nvPr/>
        </p:nvPicPr>
        <p:blipFill>
          <a:blip r:embed="rId4" cstate="email"/>
          <a:srcRect/>
          <a:stretch>
            <a:fillRect/>
          </a:stretch>
        </p:blipFill>
        <p:spPr>
          <a:xfrm>
            <a:off x="0" y="1600200"/>
            <a:ext cx="9144000" cy="5410200"/>
          </a:xfrm>
          <a:prstGeom prst="rect">
            <a:avLst/>
          </a:prstGeom>
        </p:spPr>
      </p:pic>
      <p:sp>
        <p:nvSpPr>
          <p:cNvPr id="7" name="TextBox 6"/>
          <p:cNvSpPr txBox="1"/>
          <p:nvPr/>
        </p:nvSpPr>
        <p:spPr>
          <a:xfrm>
            <a:off x="1524000" y="1066800"/>
            <a:ext cx="6212342" cy="523220"/>
          </a:xfrm>
          <a:prstGeom prst="rect">
            <a:avLst/>
          </a:prstGeom>
          <a:noFill/>
        </p:spPr>
        <p:txBody>
          <a:bodyPr wrap="none" rtlCol="0">
            <a:spAutoFit/>
          </a:bodyPr>
          <a:lstStyle/>
          <a:p>
            <a:r>
              <a:rPr lang="en-US" sz="2800" dirty="0" smtClean="0">
                <a:latin typeface="Verdana" pitchFamily="34" charset="0"/>
                <a:ea typeface="Verdana" pitchFamily="34" charset="0"/>
                <a:cs typeface="Verdana" pitchFamily="34" charset="0"/>
              </a:rPr>
              <a:t>Absolute Gravity Station Network</a:t>
            </a:r>
            <a:endParaRPr lang="en-US" sz="2800" dirty="0">
              <a:latin typeface="Verdana" pitchFamily="34" charset="0"/>
              <a:ea typeface="Verdana" pitchFamily="34" charset="0"/>
              <a:cs typeface="Verdana" pitchFamily="34" charset="0"/>
            </a:endParaRPr>
          </a:p>
        </p:txBody>
      </p:sp>
      <p:sp>
        <p:nvSpPr>
          <p:cNvPr id="8" name="Slide Number Placeholder 7"/>
          <p:cNvSpPr>
            <a:spLocks noGrp="1"/>
          </p:cNvSpPr>
          <p:nvPr>
            <p:ph type="sldNum" sz="quarter" idx="12"/>
          </p:nvPr>
        </p:nvSpPr>
        <p:spPr/>
        <p:txBody>
          <a:bodyPr/>
          <a:lstStyle/>
          <a:p>
            <a:pPr>
              <a:defRPr/>
            </a:pPr>
            <a:fld id="{8E7EE9D7-33A6-4F17-AE3B-3EBE474A02C8}" type="slidenum">
              <a:rPr lang="en-US" smtClean="0"/>
              <a:pPr>
                <a:defRPr/>
              </a:pPr>
              <a:t>26</a:t>
            </a:fld>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3" descr="Dabob Aerial Presentation slide 4.tif"/>
          <p:cNvPicPr>
            <a:picLocks noGrp="1" noChangeAspect="1"/>
          </p:cNvPicPr>
          <p:nvPr>
            <p:ph idx="1"/>
          </p:nvPr>
        </p:nvPicPr>
        <p:blipFill>
          <a:blip r:embed="rId3" cstate="email">
            <a:lum bright="20000" contrast="-26000"/>
          </a:blip>
          <a:srcRect/>
          <a:stretch>
            <a:fillRect/>
          </a:stretch>
        </p:blipFill>
        <p:spPr>
          <a:xfrm>
            <a:off x="0" y="0"/>
            <a:ext cx="9144000" cy="7010400"/>
          </a:xfrm>
        </p:spPr>
      </p:pic>
      <p:sp>
        <p:nvSpPr>
          <p:cNvPr id="43010" name="Title 1"/>
          <p:cNvSpPr>
            <a:spLocks noGrp="1"/>
          </p:cNvSpPr>
          <p:nvPr>
            <p:ph type="title"/>
          </p:nvPr>
        </p:nvSpPr>
        <p:spPr>
          <a:xfrm>
            <a:off x="457200" y="0"/>
            <a:ext cx="8229600" cy="1143000"/>
          </a:xfrm>
        </p:spPr>
        <p:txBody>
          <a:bodyPr/>
          <a:lstStyle/>
          <a:p>
            <a:pPr eaLnBrk="1" hangingPunct="1"/>
            <a:r>
              <a:rPr lang="en-US" dirty="0" smtClean="0">
                <a:latin typeface="Verdana" pitchFamily="34" charset="0"/>
                <a:ea typeface="Verdana" pitchFamily="34" charset="0"/>
                <a:cs typeface="Verdana" pitchFamily="34" charset="0"/>
              </a:rPr>
              <a:t>Contacts</a:t>
            </a:r>
          </a:p>
        </p:txBody>
      </p:sp>
      <p:sp>
        <p:nvSpPr>
          <p:cNvPr id="43011" name="TextBox 5"/>
          <p:cNvSpPr txBox="1">
            <a:spLocks noChangeArrowheads="1"/>
          </p:cNvSpPr>
          <p:nvPr/>
        </p:nvSpPr>
        <p:spPr bwMode="auto">
          <a:xfrm>
            <a:off x="304800" y="990600"/>
            <a:ext cx="8534400" cy="5693866"/>
          </a:xfrm>
          <a:prstGeom prst="rect">
            <a:avLst/>
          </a:prstGeom>
          <a:noFill/>
          <a:ln w="9525">
            <a:noFill/>
            <a:miter lim="800000"/>
            <a:headEnd/>
            <a:tailEnd/>
          </a:ln>
        </p:spPr>
        <p:txBody>
          <a:bodyPr wrap="square">
            <a:spAutoFit/>
          </a:bodyPr>
          <a:lstStyle/>
          <a:p>
            <a:r>
              <a:rPr lang="en-US" sz="2800" dirty="0" smtClean="0">
                <a:latin typeface="Verdana" pitchFamily="34" charset="0"/>
                <a:ea typeface="Verdana" pitchFamily="34" charset="0"/>
                <a:cs typeface="Verdana" pitchFamily="34" charset="0"/>
              </a:rPr>
              <a:t>Washington State Dept. of Natural Resources</a:t>
            </a:r>
          </a:p>
          <a:p>
            <a:r>
              <a:rPr lang="en-US" sz="2800" dirty="0" smtClean="0">
                <a:latin typeface="Verdana" pitchFamily="34" charset="0"/>
                <a:ea typeface="Verdana" pitchFamily="34" charset="0"/>
                <a:cs typeface="Verdana" pitchFamily="34" charset="0"/>
              </a:rPr>
              <a:t>Geodetic Survey</a:t>
            </a:r>
          </a:p>
          <a:p>
            <a:r>
              <a:rPr lang="en-US" sz="2800" dirty="0" smtClean="0">
                <a:latin typeface="Verdana" pitchFamily="34" charset="0"/>
                <a:ea typeface="Verdana" pitchFamily="34" charset="0"/>
                <a:cs typeface="Verdana" pitchFamily="34" charset="0"/>
              </a:rPr>
              <a:t>David Steele, Director</a:t>
            </a:r>
          </a:p>
          <a:p>
            <a:r>
              <a:rPr lang="en-US" sz="2800" dirty="0" smtClean="0">
                <a:latin typeface="Verdana" pitchFamily="34" charset="0"/>
                <a:ea typeface="Verdana" pitchFamily="34" charset="0"/>
                <a:cs typeface="Verdana" pitchFamily="34" charset="0"/>
              </a:rPr>
              <a:t>PO Box 47030</a:t>
            </a:r>
          </a:p>
          <a:p>
            <a:r>
              <a:rPr lang="en-US" sz="2800" dirty="0" smtClean="0">
                <a:latin typeface="Verdana" pitchFamily="34" charset="0"/>
                <a:ea typeface="Verdana" pitchFamily="34" charset="0"/>
                <a:cs typeface="Verdana" pitchFamily="34" charset="0"/>
              </a:rPr>
              <a:t>Olympia, WA 98504-7030</a:t>
            </a:r>
          </a:p>
          <a:p>
            <a:r>
              <a:rPr lang="en-US" sz="2800" dirty="0" smtClean="0">
                <a:latin typeface="Verdana" pitchFamily="34" charset="0"/>
                <a:ea typeface="Verdana" pitchFamily="34" charset="0"/>
                <a:cs typeface="Verdana" pitchFamily="34" charset="0"/>
              </a:rPr>
              <a:t>360-902-1171</a:t>
            </a:r>
          </a:p>
          <a:p>
            <a:r>
              <a:rPr lang="en-US" sz="2800" u="sng" dirty="0" smtClean="0">
                <a:latin typeface="Verdana" pitchFamily="34" charset="0"/>
                <a:ea typeface="Verdana" pitchFamily="34" charset="0"/>
                <a:cs typeface="Verdana" pitchFamily="34" charset="0"/>
                <a:hlinkClick r:id="rId4"/>
              </a:rPr>
              <a:t>David.Steele@dnr.wa.gov</a:t>
            </a:r>
            <a:endParaRPr lang="en-US" sz="2800" dirty="0" smtClean="0">
              <a:latin typeface="Verdana" pitchFamily="34" charset="0"/>
              <a:ea typeface="Verdana" pitchFamily="34" charset="0"/>
              <a:cs typeface="Verdana" pitchFamily="34" charset="0"/>
            </a:endParaRPr>
          </a:p>
          <a:p>
            <a:r>
              <a:rPr lang="en-US" sz="2800" dirty="0" smtClean="0">
                <a:latin typeface="Verdana" pitchFamily="34" charset="0"/>
                <a:ea typeface="Verdana" pitchFamily="34" charset="0"/>
                <a:cs typeface="Verdana" pitchFamily="34" charset="0"/>
              </a:rPr>
              <a:t> </a:t>
            </a:r>
          </a:p>
          <a:p>
            <a:r>
              <a:rPr lang="en-US" sz="2800" dirty="0" smtClean="0">
                <a:latin typeface="Verdana" pitchFamily="34" charset="0"/>
                <a:ea typeface="Verdana" pitchFamily="34" charset="0"/>
                <a:cs typeface="Verdana" pitchFamily="34" charset="0"/>
              </a:rPr>
              <a:t>The Spatial Reference Center of Washington</a:t>
            </a:r>
          </a:p>
          <a:p>
            <a:r>
              <a:rPr lang="en-US" sz="2800" u="sng" dirty="0" smtClean="0">
                <a:latin typeface="Verdana" pitchFamily="34" charset="0"/>
                <a:ea typeface="Verdana" pitchFamily="34" charset="0"/>
                <a:cs typeface="Verdana" pitchFamily="34" charset="0"/>
                <a:hlinkClick r:id="rId5"/>
              </a:rPr>
              <a:t>http://www.washington3d.org/</a:t>
            </a:r>
            <a:endParaRPr lang="en-US" sz="2800" dirty="0" smtClean="0">
              <a:latin typeface="Verdana" pitchFamily="34" charset="0"/>
              <a:ea typeface="Verdana" pitchFamily="34" charset="0"/>
              <a:cs typeface="Verdana" pitchFamily="34" charset="0"/>
            </a:endParaRPr>
          </a:p>
          <a:p>
            <a:r>
              <a:rPr lang="en-US" sz="2800" dirty="0" smtClean="0">
                <a:latin typeface="Verdana" pitchFamily="34" charset="0"/>
                <a:ea typeface="Verdana" pitchFamily="34" charset="0"/>
                <a:cs typeface="Verdana" pitchFamily="34" charset="0"/>
              </a:rPr>
              <a:t> </a:t>
            </a:r>
          </a:p>
          <a:p>
            <a:r>
              <a:rPr lang="en-US" sz="2800" dirty="0" smtClean="0">
                <a:latin typeface="Verdana" pitchFamily="34" charset="0"/>
                <a:ea typeface="Verdana" pitchFamily="34" charset="0"/>
                <a:cs typeface="Verdana" pitchFamily="34" charset="0"/>
              </a:rPr>
              <a:t>Washington State Reference Network</a:t>
            </a:r>
          </a:p>
          <a:p>
            <a:r>
              <a:rPr lang="en-US" sz="2800" u="sng" dirty="0" smtClean="0">
                <a:latin typeface="Verdana" pitchFamily="34" charset="0"/>
                <a:ea typeface="Verdana" pitchFamily="34" charset="0"/>
                <a:cs typeface="Verdana" pitchFamily="34" charset="0"/>
                <a:hlinkClick r:id="rId6"/>
              </a:rPr>
              <a:t>http://www.wsrn.org/</a:t>
            </a:r>
            <a:endParaRPr lang="en-US" sz="2800" dirty="0">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2"/>
          </p:nvPr>
        </p:nvSpPr>
        <p:spPr/>
        <p:txBody>
          <a:bodyPr/>
          <a:lstStyle/>
          <a:p>
            <a:pPr>
              <a:defRPr/>
            </a:pPr>
            <a:fld id="{8E7EE9D7-33A6-4F17-AE3B-3EBE474A02C8}" type="slidenum">
              <a:rPr lang="en-US" smtClean="0"/>
              <a:pPr>
                <a:defRPr/>
              </a:pPr>
              <a:t>27</a:t>
            </a:fld>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Content Placeholder 3" descr="Dabob Aerial Presentation slide 3.tif"/>
          <p:cNvPicPr>
            <a:picLocks noGrp="1" noChangeAspect="1"/>
          </p:cNvPicPr>
          <p:nvPr>
            <p:ph idx="1"/>
          </p:nvPr>
        </p:nvPicPr>
        <p:blipFill>
          <a:blip r:embed="rId3" cstate="email">
            <a:lum bright="20000"/>
          </a:blip>
          <a:srcRect/>
          <a:stretch>
            <a:fillRect/>
          </a:stretch>
        </p:blipFill>
        <p:spPr>
          <a:xfrm>
            <a:off x="0" y="0"/>
            <a:ext cx="9144000" cy="6858000"/>
          </a:xfrm>
        </p:spPr>
      </p:pic>
      <p:sp>
        <p:nvSpPr>
          <p:cNvPr id="18434" name="Title 1"/>
          <p:cNvSpPr>
            <a:spLocks noGrp="1"/>
          </p:cNvSpPr>
          <p:nvPr>
            <p:ph type="title"/>
          </p:nvPr>
        </p:nvSpPr>
        <p:spPr>
          <a:xfrm>
            <a:off x="1905000" y="457200"/>
            <a:ext cx="4724400" cy="639762"/>
          </a:xfrm>
        </p:spPr>
        <p:txBody>
          <a:bodyPr/>
          <a:lstStyle/>
          <a:p>
            <a:pPr eaLnBrk="1" hangingPunct="1"/>
            <a:r>
              <a:rPr lang="en-US" dirty="0" smtClean="0">
                <a:latin typeface="Verdana" pitchFamily="34" charset="0"/>
                <a:ea typeface="Verdana" pitchFamily="34" charset="0"/>
                <a:cs typeface="Verdana" pitchFamily="34" charset="0"/>
              </a:rPr>
              <a:t>The SRCW</a:t>
            </a:r>
          </a:p>
        </p:txBody>
      </p:sp>
      <p:sp>
        <p:nvSpPr>
          <p:cNvPr id="18435" name="TextBox 4"/>
          <p:cNvSpPr txBox="1">
            <a:spLocks noChangeArrowheads="1"/>
          </p:cNvSpPr>
          <p:nvPr/>
        </p:nvSpPr>
        <p:spPr bwMode="auto">
          <a:xfrm>
            <a:off x="1066800" y="1447800"/>
            <a:ext cx="7162800" cy="2677656"/>
          </a:xfrm>
          <a:prstGeom prst="rect">
            <a:avLst/>
          </a:prstGeom>
          <a:noFill/>
          <a:ln w="9525">
            <a:noFill/>
            <a:miter lim="800000"/>
            <a:headEnd/>
            <a:tailEnd/>
          </a:ln>
        </p:spPr>
        <p:txBody>
          <a:bodyPr wrap="square">
            <a:spAutoFit/>
          </a:bodyPr>
          <a:lstStyle/>
          <a:p>
            <a:pPr lvl="0"/>
            <a:r>
              <a:rPr lang="en-US" sz="2800" dirty="0" smtClean="0">
                <a:latin typeface="Verdana" pitchFamily="34" charset="0"/>
                <a:ea typeface="Verdana" pitchFamily="34" charset="0"/>
                <a:cs typeface="Verdana" pitchFamily="34" charset="0"/>
              </a:rPr>
              <a:t>The Spatial Reference Center of Washington (SRCW), a nonprofit organization, was organized in 2004 to oversee the funding, development and implementation of geodetic network modernization.  </a:t>
            </a:r>
            <a:endParaRPr lang="en-US" sz="2800" dirty="0">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2"/>
          </p:nvPr>
        </p:nvSpPr>
        <p:spPr/>
        <p:txBody>
          <a:bodyPr/>
          <a:lstStyle/>
          <a:p>
            <a:pPr>
              <a:defRPr/>
            </a:pPr>
            <a:fld id="{8E7EE9D7-33A6-4F17-AE3B-3EBE474A02C8}" type="slidenum">
              <a:rPr lang="en-US" smtClean="0"/>
              <a:pPr>
                <a:defRPr/>
              </a:pPr>
              <a:t>3</a:t>
            </a:fld>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Content Placeholder 3" descr="Dabob Aerial Presentation slide 3.tif"/>
          <p:cNvPicPr>
            <a:picLocks noGrp="1" noChangeAspect="1"/>
          </p:cNvPicPr>
          <p:nvPr>
            <p:ph idx="1"/>
          </p:nvPr>
        </p:nvPicPr>
        <p:blipFill>
          <a:blip r:embed="rId3" cstate="email">
            <a:lum bright="20000"/>
          </a:blip>
          <a:srcRect/>
          <a:stretch>
            <a:fillRect/>
          </a:stretch>
        </p:blipFill>
        <p:spPr>
          <a:xfrm>
            <a:off x="0" y="0"/>
            <a:ext cx="9144000" cy="6858000"/>
          </a:xfrm>
        </p:spPr>
      </p:pic>
      <p:sp>
        <p:nvSpPr>
          <p:cNvPr id="20482" name="Title 1"/>
          <p:cNvSpPr>
            <a:spLocks noGrp="1"/>
          </p:cNvSpPr>
          <p:nvPr>
            <p:ph type="title"/>
          </p:nvPr>
        </p:nvSpPr>
        <p:spPr>
          <a:xfrm>
            <a:off x="990600" y="381000"/>
            <a:ext cx="7010400" cy="685800"/>
          </a:xfrm>
        </p:spPr>
        <p:txBody>
          <a:bodyPr/>
          <a:lstStyle/>
          <a:p>
            <a:pPr eaLnBrk="1" hangingPunct="1"/>
            <a:r>
              <a:rPr lang="en-US" dirty="0" smtClean="0">
                <a:latin typeface="Verdana" pitchFamily="34" charset="0"/>
                <a:ea typeface="Verdana" pitchFamily="34" charset="0"/>
                <a:cs typeface="Verdana" pitchFamily="34" charset="0"/>
              </a:rPr>
              <a:t>Program Management</a:t>
            </a:r>
          </a:p>
        </p:txBody>
      </p:sp>
      <p:sp>
        <p:nvSpPr>
          <p:cNvPr id="20483" name="TextBox 4"/>
          <p:cNvSpPr txBox="1">
            <a:spLocks noChangeArrowheads="1"/>
          </p:cNvSpPr>
          <p:nvPr/>
        </p:nvSpPr>
        <p:spPr bwMode="auto">
          <a:xfrm>
            <a:off x="990600" y="1981200"/>
            <a:ext cx="7239000" cy="3908762"/>
          </a:xfrm>
          <a:prstGeom prst="rect">
            <a:avLst/>
          </a:prstGeom>
          <a:noFill/>
          <a:ln w="9525">
            <a:noFill/>
            <a:miter lim="800000"/>
            <a:headEnd/>
            <a:tailEnd/>
          </a:ln>
        </p:spPr>
        <p:txBody>
          <a:bodyPr wrap="square">
            <a:spAutoFit/>
          </a:bodyPr>
          <a:lstStyle/>
          <a:p>
            <a:r>
              <a:rPr lang="en-US" sz="2800" dirty="0" smtClean="0">
                <a:latin typeface="Verdana" pitchFamily="34" charset="0"/>
                <a:ea typeface="Verdana" pitchFamily="34" charset="0"/>
                <a:cs typeface="Verdana" pitchFamily="34" charset="0"/>
              </a:rPr>
              <a:t>The Washington Department of Natural Resources’, Geodetic Survey Program was chosen to manage the program and collaborates with the SRCW while managing height modernization. </a:t>
            </a:r>
          </a:p>
          <a:p>
            <a:endParaRPr lang="en-US" sz="2800" dirty="0" smtClean="0">
              <a:latin typeface="Verdana" pitchFamily="34" charset="0"/>
              <a:ea typeface="Verdana" pitchFamily="34" charset="0"/>
              <a:cs typeface="Verdana" pitchFamily="34" charset="0"/>
            </a:endParaRPr>
          </a:p>
          <a:p>
            <a:r>
              <a:rPr lang="en-US" sz="2800" dirty="0" smtClean="0">
                <a:latin typeface="Verdana" pitchFamily="34" charset="0"/>
                <a:ea typeface="Verdana" pitchFamily="34" charset="0"/>
                <a:cs typeface="Verdana" pitchFamily="34" charset="0"/>
              </a:rPr>
              <a:t>NGS grants have been received in FY 2004, 2005, 2007, 2008 and 2009. </a:t>
            </a:r>
            <a:r>
              <a:rPr lang="en-US" sz="2400" dirty="0">
                <a:solidFill>
                  <a:schemeClr val="bg1"/>
                </a:solidFill>
                <a:latin typeface="Adobe Caslon Pro" pitchFamily="18" charset="0"/>
              </a:rPr>
              <a:t/>
            </a:r>
            <a:br>
              <a:rPr lang="en-US" sz="2400" dirty="0">
                <a:solidFill>
                  <a:schemeClr val="bg1"/>
                </a:solidFill>
                <a:latin typeface="Adobe Caslon Pro" pitchFamily="18" charset="0"/>
              </a:rPr>
            </a:br>
            <a:endParaRPr lang="en-US" sz="2400" dirty="0">
              <a:solidFill>
                <a:schemeClr val="bg1"/>
              </a:solidFill>
              <a:latin typeface="Adobe Caslon Pro" pitchFamily="18" charset="0"/>
            </a:endParaRPr>
          </a:p>
        </p:txBody>
      </p:sp>
      <p:sp>
        <p:nvSpPr>
          <p:cNvPr id="5" name="Slide Number Placeholder 4"/>
          <p:cNvSpPr>
            <a:spLocks noGrp="1"/>
          </p:cNvSpPr>
          <p:nvPr>
            <p:ph type="sldNum" sz="quarter" idx="12"/>
          </p:nvPr>
        </p:nvSpPr>
        <p:spPr/>
        <p:txBody>
          <a:bodyPr/>
          <a:lstStyle/>
          <a:p>
            <a:pPr>
              <a:defRPr/>
            </a:pPr>
            <a:fld id="{8E7EE9D7-33A6-4F17-AE3B-3EBE474A02C8}" type="slidenum">
              <a:rPr lang="en-US" smtClean="0"/>
              <a:pPr>
                <a:defRPr/>
              </a:pPr>
              <a:t>4</a:t>
            </a:fld>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Content Placeholder 3" descr="Dabob Aerial Presentation slide 3.tif"/>
          <p:cNvPicPr>
            <a:picLocks noGrp="1" noChangeAspect="1"/>
          </p:cNvPicPr>
          <p:nvPr>
            <p:ph idx="1"/>
          </p:nvPr>
        </p:nvPicPr>
        <p:blipFill>
          <a:blip r:embed="rId3" cstate="email">
            <a:lum bright="20000"/>
          </a:blip>
          <a:srcRect/>
          <a:stretch>
            <a:fillRect/>
          </a:stretch>
        </p:blipFill>
        <p:spPr>
          <a:xfrm>
            <a:off x="0" y="0"/>
            <a:ext cx="9144000" cy="6858000"/>
          </a:xfrm>
        </p:spPr>
      </p:pic>
      <p:sp>
        <p:nvSpPr>
          <p:cNvPr id="20482" name="Title 1"/>
          <p:cNvSpPr>
            <a:spLocks noGrp="1"/>
          </p:cNvSpPr>
          <p:nvPr>
            <p:ph type="title"/>
          </p:nvPr>
        </p:nvSpPr>
        <p:spPr>
          <a:xfrm>
            <a:off x="914400" y="533400"/>
            <a:ext cx="6934200" cy="1096962"/>
          </a:xfrm>
        </p:spPr>
        <p:txBody>
          <a:bodyPr/>
          <a:lstStyle/>
          <a:p>
            <a:pPr eaLnBrk="1" hangingPunct="1"/>
            <a:r>
              <a:rPr lang="en-US" dirty="0" smtClean="0">
                <a:latin typeface="Verdana" pitchFamily="34" charset="0"/>
                <a:ea typeface="Verdana" pitchFamily="34" charset="0"/>
                <a:cs typeface="Verdana" pitchFamily="34" charset="0"/>
              </a:rPr>
              <a:t>Height Modernization Activities</a:t>
            </a:r>
          </a:p>
        </p:txBody>
      </p:sp>
      <p:sp>
        <p:nvSpPr>
          <p:cNvPr id="20483" name="TextBox 4"/>
          <p:cNvSpPr txBox="1">
            <a:spLocks noChangeArrowheads="1"/>
          </p:cNvSpPr>
          <p:nvPr/>
        </p:nvSpPr>
        <p:spPr bwMode="auto">
          <a:xfrm>
            <a:off x="609600" y="2133600"/>
            <a:ext cx="7924800" cy="3970318"/>
          </a:xfrm>
          <a:prstGeom prst="rect">
            <a:avLst/>
          </a:prstGeom>
          <a:noFill/>
          <a:ln w="9525">
            <a:noFill/>
            <a:miter lim="800000"/>
            <a:headEnd/>
            <a:tailEnd/>
          </a:ln>
        </p:spPr>
        <p:txBody>
          <a:bodyPr wrap="square">
            <a:spAutoFit/>
          </a:bodyPr>
          <a:lstStyle/>
          <a:p>
            <a:pPr marL="398463" indent="-398463">
              <a:buFont typeface="Arial" pitchFamily="34" charset="0"/>
              <a:buChar char="•"/>
            </a:pPr>
            <a:r>
              <a:rPr lang="en-US" sz="2800" dirty="0" smtClean="0">
                <a:latin typeface="Verdana" pitchFamily="34" charset="0"/>
                <a:ea typeface="Verdana" pitchFamily="34" charset="0"/>
                <a:cs typeface="Verdana" pitchFamily="34" charset="0"/>
              </a:rPr>
              <a:t>Develop a GPS, Active Control Network</a:t>
            </a:r>
          </a:p>
          <a:p>
            <a:pPr marL="398463" indent="-398463">
              <a:buFont typeface="Arial" pitchFamily="34" charset="0"/>
              <a:buChar char="•"/>
            </a:pPr>
            <a:r>
              <a:rPr lang="en-US" sz="2800" dirty="0" smtClean="0">
                <a:latin typeface="Verdana" pitchFamily="34" charset="0"/>
                <a:ea typeface="Verdana" pitchFamily="34" charset="0"/>
                <a:cs typeface="Verdana" pitchFamily="34" charset="0"/>
              </a:rPr>
              <a:t>Inventory existing geodetic control monuments</a:t>
            </a:r>
          </a:p>
          <a:p>
            <a:pPr marL="398463" indent="-398463">
              <a:buFont typeface="Arial" pitchFamily="34" charset="0"/>
              <a:buChar char="•"/>
            </a:pPr>
            <a:r>
              <a:rPr lang="en-US" sz="2800" dirty="0" smtClean="0">
                <a:latin typeface="Verdana" pitchFamily="34" charset="0"/>
                <a:ea typeface="Verdana" pitchFamily="34" charset="0"/>
                <a:cs typeface="Verdana" pitchFamily="34" charset="0"/>
              </a:rPr>
              <a:t>Develop a Primary Base Station Network</a:t>
            </a:r>
          </a:p>
          <a:p>
            <a:pPr marL="398463" indent="-398463">
              <a:buFont typeface="Arial" pitchFamily="34" charset="0"/>
              <a:buChar char="•"/>
            </a:pPr>
            <a:r>
              <a:rPr lang="en-US" sz="2800" dirty="0" smtClean="0">
                <a:latin typeface="Verdana" pitchFamily="34" charset="0"/>
                <a:ea typeface="Verdana" pitchFamily="34" charset="0"/>
                <a:cs typeface="Verdana" pitchFamily="34" charset="0"/>
              </a:rPr>
              <a:t>Run differential leveling projects to replace lost monuments and establish heights on new monuments and GPS stations</a:t>
            </a:r>
          </a:p>
          <a:p>
            <a:pPr marL="398463" indent="-398463">
              <a:buFont typeface="Arial" pitchFamily="34" charset="0"/>
              <a:buChar char="•"/>
            </a:pPr>
            <a:r>
              <a:rPr lang="en-US" sz="2800" dirty="0" smtClean="0">
                <a:latin typeface="Verdana" pitchFamily="34" charset="0"/>
                <a:ea typeface="Verdana" pitchFamily="34" charset="0"/>
                <a:cs typeface="Verdana" pitchFamily="34" charset="0"/>
              </a:rPr>
              <a:t>Assist the NGS GRAV-D project</a:t>
            </a:r>
          </a:p>
        </p:txBody>
      </p:sp>
      <p:sp>
        <p:nvSpPr>
          <p:cNvPr id="5" name="Slide Number Placeholder 4"/>
          <p:cNvSpPr>
            <a:spLocks noGrp="1"/>
          </p:cNvSpPr>
          <p:nvPr>
            <p:ph type="sldNum" sz="quarter" idx="12"/>
          </p:nvPr>
        </p:nvSpPr>
        <p:spPr/>
        <p:txBody>
          <a:bodyPr/>
          <a:lstStyle/>
          <a:p>
            <a:pPr>
              <a:defRPr/>
            </a:pPr>
            <a:fld id="{8E7EE9D7-33A6-4F17-AE3B-3EBE474A02C8}" type="slidenum">
              <a:rPr lang="en-US" smtClean="0"/>
              <a:pPr>
                <a:defRPr/>
              </a:pPr>
              <a:t>5</a:t>
            </a:fld>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3" descr="Dabob Aerial Presentation slide 4.tif"/>
          <p:cNvPicPr>
            <a:picLocks noGrp="1" noChangeAspect="1"/>
          </p:cNvPicPr>
          <p:nvPr>
            <p:ph idx="1"/>
          </p:nvPr>
        </p:nvPicPr>
        <p:blipFill>
          <a:blip r:embed="rId3" cstate="email">
            <a:lum bright="100000" contrast="-57000"/>
          </a:blip>
          <a:srcRect/>
          <a:stretch>
            <a:fillRect/>
          </a:stretch>
        </p:blipFill>
        <p:spPr>
          <a:xfrm>
            <a:off x="0" y="-152400"/>
            <a:ext cx="9144000" cy="7010400"/>
          </a:xfrm>
        </p:spPr>
      </p:pic>
      <p:pic>
        <p:nvPicPr>
          <p:cNvPr id="4" name="Picture 3" descr="WSRN presentation 9-5-09.jpg"/>
          <p:cNvPicPr>
            <a:picLocks noChangeAspect="1"/>
          </p:cNvPicPr>
          <p:nvPr/>
        </p:nvPicPr>
        <p:blipFill>
          <a:blip r:embed="rId4" cstate="email"/>
          <a:srcRect/>
          <a:stretch>
            <a:fillRect/>
          </a:stretch>
        </p:blipFill>
        <p:spPr>
          <a:xfrm>
            <a:off x="76200" y="914400"/>
            <a:ext cx="8991600" cy="5181600"/>
          </a:xfrm>
          <a:prstGeom prst="rect">
            <a:avLst/>
          </a:prstGeom>
        </p:spPr>
      </p:pic>
      <p:sp>
        <p:nvSpPr>
          <p:cNvPr id="6" name="TextBox 5"/>
          <p:cNvSpPr txBox="1"/>
          <p:nvPr/>
        </p:nvSpPr>
        <p:spPr>
          <a:xfrm>
            <a:off x="152400" y="152400"/>
            <a:ext cx="8837484" cy="646331"/>
          </a:xfrm>
          <a:prstGeom prst="rect">
            <a:avLst/>
          </a:prstGeom>
          <a:noFill/>
        </p:spPr>
        <p:txBody>
          <a:bodyPr wrap="none" rtlCol="0">
            <a:spAutoFit/>
          </a:bodyPr>
          <a:lstStyle/>
          <a:p>
            <a:r>
              <a:rPr lang="en-US" sz="3600" dirty="0" smtClean="0">
                <a:latin typeface="Verdana" pitchFamily="34" charset="0"/>
                <a:ea typeface="Verdana" pitchFamily="34" charset="0"/>
                <a:cs typeface="Verdana" pitchFamily="34" charset="0"/>
              </a:rPr>
              <a:t>Washington State Reference Network</a:t>
            </a:r>
            <a:endParaRPr lang="en-US" sz="3600" dirty="0">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2"/>
          </p:nvPr>
        </p:nvSpPr>
        <p:spPr/>
        <p:txBody>
          <a:bodyPr/>
          <a:lstStyle/>
          <a:p>
            <a:pPr>
              <a:defRPr/>
            </a:pPr>
            <a:fld id="{8E7EE9D7-33A6-4F17-AE3B-3EBE474A02C8}" type="slidenum">
              <a:rPr lang="en-US" smtClean="0"/>
              <a:pPr>
                <a:defRPr/>
              </a:pPr>
              <a:t>6</a:t>
            </a:fld>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Content Placeholder 3" descr="Dabob Aerial Presentation slide 4.tif"/>
          <p:cNvPicPr>
            <a:picLocks noGrp="1" noChangeAspect="1"/>
          </p:cNvPicPr>
          <p:nvPr>
            <p:ph idx="1"/>
          </p:nvPr>
        </p:nvPicPr>
        <p:blipFill>
          <a:blip r:embed="rId3" cstate="email">
            <a:lum bright="20000" contrast="10000"/>
          </a:blip>
          <a:srcRect/>
          <a:stretch>
            <a:fillRect/>
          </a:stretch>
        </p:blipFill>
        <p:spPr>
          <a:xfrm>
            <a:off x="0" y="0"/>
            <a:ext cx="9144000" cy="7010400"/>
          </a:xfrm>
        </p:spPr>
      </p:pic>
      <p:sp>
        <p:nvSpPr>
          <p:cNvPr id="2" name="Title 1"/>
          <p:cNvSpPr>
            <a:spLocks noGrp="1"/>
          </p:cNvSpPr>
          <p:nvPr>
            <p:ph type="title"/>
          </p:nvPr>
        </p:nvSpPr>
        <p:spPr/>
        <p:txBody>
          <a:bodyPr rtlCol="0">
            <a:noAutofit/>
          </a:bodyPr>
          <a:lstStyle/>
          <a:p>
            <a:pPr eaLnBrk="1" fontAlgn="auto" hangingPunct="1">
              <a:spcAft>
                <a:spcPts val="0"/>
              </a:spcAft>
              <a:defRPr/>
            </a:pPr>
            <a:r>
              <a:rPr lang="en-US" dirty="0" smtClean="0">
                <a:latin typeface="Verdana" pitchFamily="34" charset="0"/>
                <a:ea typeface="Verdana" pitchFamily="34" charset="0"/>
                <a:cs typeface="Verdana" pitchFamily="34" charset="0"/>
              </a:rPr>
              <a:t>The Washington State </a:t>
            </a:r>
            <a:br>
              <a:rPr lang="en-US" dirty="0" smtClean="0">
                <a:latin typeface="Verdana" pitchFamily="34" charset="0"/>
                <a:ea typeface="Verdana" pitchFamily="34" charset="0"/>
                <a:cs typeface="Verdana" pitchFamily="34" charset="0"/>
              </a:rPr>
            </a:br>
            <a:r>
              <a:rPr lang="en-US" dirty="0" smtClean="0">
                <a:latin typeface="Verdana" pitchFamily="34" charset="0"/>
                <a:ea typeface="Verdana" pitchFamily="34" charset="0"/>
                <a:cs typeface="Verdana" pitchFamily="34" charset="0"/>
              </a:rPr>
              <a:t>Reference Network</a:t>
            </a:r>
            <a:endParaRPr lang="en-US" dirty="0">
              <a:latin typeface="Verdana" pitchFamily="34" charset="0"/>
              <a:ea typeface="Verdana" pitchFamily="34" charset="0"/>
              <a:cs typeface="Verdana" pitchFamily="34" charset="0"/>
            </a:endParaRPr>
          </a:p>
        </p:txBody>
      </p:sp>
      <p:sp>
        <p:nvSpPr>
          <p:cNvPr id="24579" name="TextBox 9"/>
          <p:cNvSpPr txBox="1">
            <a:spLocks noChangeArrowheads="1"/>
          </p:cNvSpPr>
          <p:nvPr/>
        </p:nvSpPr>
        <p:spPr bwMode="auto">
          <a:xfrm>
            <a:off x="1371600" y="1981200"/>
            <a:ext cx="2362200" cy="738188"/>
          </a:xfrm>
          <a:prstGeom prst="rect">
            <a:avLst/>
          </a:prstGeom>
          <a:noFill/>
          <a:ln w="9525">
            <a:noFill/>
            <a:miter lim="800000"/>
            <a:headEnd/>
            <a:tailEnd/>
          </a:ln>
        </p:spPr>
        <p:txBody>
          <a:bodyPr>
            <a:spAutoFit/>
          </a:bodyPr>
          <a:lstStyle/>
          <a:p>
            <a:pPr marL="625475" lvl="2" indent="-625475">
              <a:buFont typeface="Wingdings" pitchFamily="2" charset="2"/>
              <a:buChar char="v"/>
            </a:pPr>
            <a:endParaRPr lang="en-US" sz="2400">
              <a:latin typeface="Calibri" pitchFamily="34" charset="0"/>
            </a:endParaRPr>
          </a:p>
          <a:p>
            <a:endParaRPr lang="en-US">
              <a:latin typeface="Calibri" pitchFamily="34" charset="0"/>
            </a:endParaRPr>
          </a:p>
        </p:txBody>
      </p:sp>
      <p:pic>
        <p:nvPicPr>
          <p:cNvPr id="5" name="Picture 9" descr="WSRN10"/>
          <p:cNvPicPr>
            <a:picLocks noChangeAspect="1" noChangeArrowheads="1"/>
          </p:cNvPicPr>
          <p:nvPr/>
        </p:nvPicPr>
        <p:blipFill>
          <a:blip r:embed="rId4" cstate="email"/>
          <a:srcRect/>
          <a:stretch>
            <a:fillRect/>
          </a:stretch>
        </p:blipFill>
        <p:spPr bwMode="auto">
          <a:xfrm>
            <a:off x="5257800" y="1600200"/>
            <a:ext cx="3463925" cy="2417763"/>
          </a:xfrm>
          <a:prstGeom prst="rect">
            <a:avLst/>
          </a:prstGeom>
          <a:noFill/>
          <a:effectLst>
            <a:outerShdw dist="107763" dir="2700000" algn="ctr" rotWithShape="0">
              <a:srgbClr val="808080">
                <a:alpha val="50000"/>
              </a:srgbClr>
            </a:outerShdw>
          </a:effectLst>
        </p:spPr>
      </p:pic>
      <p:pic>
        <p:nvPicPr>
          <p:cNvPr id="6" name="Picture 10" descr="HyperSnapClipImage"/>
          <p:cNvPicPr>
            <a:picLocks noChangeAspect="1" noChangeArrowheads="1"/>
          </p:cNvPicPr>
          <p:nvPr/>
        </p:nvPicPr>
        <p:blipFill>
          <a:blip r:embed="rId5" cstate="email"/>
          <a:srcRect/>
          <a:stretch>
            <a:fillRect/>
          </a:stretch>
        </p:blipFill>
        <p:spPr bwMode="auto">
          <a:xfrm>
            <a:off x="5334000" y="4267200"/>
            <a:ext cx="3452813" cy="2284413"/>
          </a:xfrm>
          <a:prstGeom prst="rect">
            <a:avLst/>
          </a:prstGeom>
          <a:noFill/>
          <a:effectLst>
            <a:outerShdw dist="107763" dir="2700000" algn="ctr" rotWithShape="0">
              <a:srgbClr val="808080">
                <a:alpha val="50000"/>
              </a:srgbClr>
            </a:outerShdw>
          </a:effectLst>
        </p:spPr>
      </p:pic>
      <p:sp>
        <p:nvSpPr>
          <p:cNvPr id="24582" name="Rectangle 6"/>
          <p:cNvSpPr>
            <a:spLocks noChangeArrowheads="1"/>
          </p:cNvSpPr>
          <p:nvPr/>
        </p:nvSpPr>
        <p:spPr bwMode="auto">
          <a:xfrm>
            <a:off x="381000" y="1828800"/>
            <a:ext cx="4572000" cy="4770537"/>
          </a:xfrm>
          <a:prstGeom prst="rect">
            <a:avLst/>
          </a:prstGeom>
          <a:noFill/>
          <a:ln w="9525">
            <a:noFill/>
            <a:miter lim="800000"/>
            <a:headEnd/>
            <a:tailEnd/>
          </a:ln>
        </p:spPr>
        <p:txBody>
          <a:bodyPr>
            <a:spAutoFit/>
          </a:bodyPr>
          <a:lstStyle/>
          <a:p>
            <a:pPr marL="342900" indent="-342900" algn="ctr">
              <a:spcBef>
                <a:spcPct val="20000"/>
              </a:spcBef>
            </a:pPr>
            <a:r>
              <a:rPr lang="en-US" sz="2800" u="sng" dirty="0">
                <a:latin typeface="Verdana" pitchFamily="34" charset="0"/>
                <a:ea typeface="Verdana" pitchFamily="34" charset="0"/>
                <a:cs typeface="Verdana" pitchFamily="34" charset="0"/>
              </a:rPr>
              <a:t>Quick Stats</a:t>
            </a:r>
          </a:p>
          <a:p>
            <a:pPr marL="342900" indent="-342900">
              <a:spcBef>
                <a:spcPct val="20000"/>
              </a:spcBef>
              <a:buFontTx/>
              <a:buChar char="•"/>
            </a:pPr>
            <a:r>
              <a:rPr lang="en-US" sz="2000" dirty="0" smtClean="0">
                <a:latin typeface="Verdana" pitchFamily="34" charset="0"/>
                <a:ea typeface="Verdana" pitchFamily="34" charset="0"/>
                <a:cs typeface="Verdana" pitchFamily="34" charset="0"/>
              </a:rPr>
              <a:t>89 of 102 Stations </a:t>
            </a:r>
            <a:r>
              <a:rPr lang="en-US" sz="2000" dirty="0">
                <a:latin typeface="Verdana" pitchFamily="34" charset="0"/>
                <a:ea typeface="Verdana" pitchFamily="34" charset="0"/>
                <a:cs typeface="Verdana" pitchFamily="34" charset="0"/>
              </a:rPr>
              <a:t>Completed</a:t>
            </a:r>
          </a:p>
          <a:p>
            <a:pPr marL="342900" indent="-342900">
              <a:spcBef>
                <a:spcPct val="20000"/>
              </a:spcBef>
              <a:buFontTx/>
              <a:buChar char="•"/>
            </a:pPr>
            <a:r>
              <a:rPr lang="en-US" sz="2000" dirty="0">
                <a:latin typeface="Verdana" pitchFamily="34" charset="0"/>
                <a:ea typeface="Verdana" pitchFamily="34" charset="0"/>
                <a:cs typeface="Verdana" pitchFamily="34" charset="0"/>
              </a:rPr>
              <a:t>600+ Active Accounts</a:t>
            </a:r>
          </a:p>
          <a:p>
            <a:pPr marL="342900" indent="-342900">
              <a:spcBef>
                <a:spcPct val="20000"/>
              </a:spcBef>
              <a:buFontTx/>
              <a:buChar char="•"/>
            </a:pPr>
            <a:r>
              <a:rPr lang="en-US" sz="2000" dirty="0">
                <a:latin typeface="Verdana" pitchFamily="34" charset="0"/>
                <a:ea typeface="Verdana" pitchFamily="34" charset="0"/>
                <a:cs typeface="Verdana" pitchFamily="34" charset="0"/>
              </a:rPr>
              <a:t>114,280 Minutes Avg. Monthly Fixed Solutions</a:t>
            </a:r>
          </a:p>
          <a:p>
            <a:pPr marL="342900" indent="-342900">
              <a:spcBef>
                <a:spcPct val="20000"/>
              </a:spcBef>
              <a:buFontTx/>
              <a:buChar char="•"/>
            </a:pPr>
            <a:r>
              <a:rPr lang="en-US" sz="2000" dirty="0">
                <a:latin typeface="Verdana" pitchFamily="34" charset="0"/>
                <a:ea typeface="Verdana" pitchFamily="34" charset="0"/>
                <a:cs typeface="Verdana" pitchFamily="34" charset="0"/>
              </a:rPr>
              <a:t>NAD83 </a:t>
            </a:r>
            <a:r>
              <a:rPr lang="en-US" sz="2000" dirty="0" smtClean="0">
                <a:latin typeface="Verdana" pitchFamily="34" charset="0"/>
                <a:ea typeface="Verdana" pitchFamily="34" charset="0"/>
                <a:cs typeface="Verdana" pitchFamily="34" charset="0"/>
              </a:rPr>
              <a:t>(CORS 96) </a:t>
            </a:r>
            <a:r>
              <a:rPr lang="en-US" sz="2000" dirty="0">
                <a:latin typeface="Verdana" pitchFamily="34" charset="0"/>
                <a:ea typeface="Verdana" pitchFamily="34" charset="0"/>
                <a:cs typeface="Verdana" pitchFamily="34" charset="0"/>
              </a:rPr>
              <a:t>Epoch 2002.00</a:t>
            </a:r>
          </a:p>
          <a:p>
            <a:pPr marL="342900" indent="-342900">
              <a:spcBef>
                <a:spcPct val="20000"/>
              </a:spcBef>
              <a:buFontTx/>
              <a:buChar char="•"/>
            </a:pPr>
            <a:r>
              <a:rPr lang="en-US" sz="2000" dirty="0">
                <a:latin typeface="Verdana" pitchFamily="34" charset="0"/>
                <a:ea typeface="Verdana" pitchFamily="34" charset="0"/>
                <a:cs typeface="Verdana" pitchFamily="34" charset="0"/>
              </a:rPr>
              <a:t>Cooperative – Public/Private</a:t>
            </a:r>
          </a:p>
          <a:p>
            <a:pPr marL="342900" indent="-342900">
              <a:spcBef>
                <a:spcPct val="20000"/>
              </a:spcBef>
              <a:buFontTx/>
              <a:buChar char="•"/>
            </a:pPr>
            <a:r>
              <a:rPr lang="en-US" sz="2000" dirty="0">
                <a:latin typeface="Verdana" pitchFamily="34" charset="0"/>
                <a:ea typeface="Verdana" pitchFamily="34" charset="0"/>
                <a:cs typeface="Verdana" pitchFamily="34" charset="0"/>
              </a:rPr>
              <a:t>70+ Infrastructure Partners</a:t>
            </a:r>
          </a:p>
          <a:p>
            <a:pPr marL="342900" indent="-342900">
              <a:spcBef>
                <a:spcPct val="20000"/>
              </a:spcBef>
              <a:buFontTx/>
              <a:buChar char="•"/>
            </a:pPr>
            <a:r>
              <a:rPr lang="en-US" sz="2000" dirty="0">
                <a:latin typeface="Verdana" pitchFamily="34" charset="0"/>
                <a:ea typeface="Verdana" pitchFamily="34" charset="0"/>
                <a:cs typeface="Verdana" pitchFamily="34" charset="0"/>
              </a:rPr>
              <a:t>80 Non-Infrastructure (Subscriptions)</a:t>
            </a:r>
          </a:p>
          <a:p>
            <a:pPr marL="342900" indent="-342900">
              <a:spcBef>
                <a:spcPct val="20000"/>
              </a:spcBef>
              <a:buFontTx/>
              <a:buChar char="•"/>
            </a:pPr>
            <a:r>
              <a:rPr lang="en-US" sz="2000" dirty="0">
                <a:latin typeface="Verdana" pitchFamily="34" charset="0"/>
                <a:ea typeface="Verdana" pitchFamily="34" charset="0"/>
                <a:cs typeface="Verdana" pitchFamily="34" charset="0"/>
              </a:rPr>
              <a:t>42 Academic accounts</a:t>
            </a:r>
          </a:p>
          <a:p>
            <a:pPr marL="342900" indent="-342900">
              <a:spcBef>
                <a:spcPct val="20000"/>
              </a:spcBef>
              <a:buFontTx/>
              <a:buChar char="•"/>
            </a:pPr>
            <a:r>
              <a:rPr lang="en-US" sz="2000" dirty="0">
                <a:latin typeface="Verdana" pitchFamily="34" charset="0"/>
                <a:ea typeface="Verdana" pitchFamily="34" charset="0"/>
                <a:cs typeface="Verdana" pitchFamily="34" charset="0"/>
              </a:rPr>
              <a:t>35 Trainer / Dealer </a:t>
            </a:r>
            <a:r>
              <a:rPr lang="en-US" sz="2000" dirty="0" smtClean="0">
                <a:latin typeface="Verdana" pitchFamily="34" charset="0"/>
                <a:ea typeface="Verdana" pitchFamily="34" charset="0"/>
                <a:cs typeface="Verdana" pitchFamily="34" charset="0"/>
              </a:rPr>
              <a:t>accounts</a:t>
            </a:r>
          </a:p>
        </p:txBody>
      </p:sp>
      <p:sp>
        <p:nvSpPr>
          <p:cNvPr id="8" name="Slide Number Placeholder 7"/>
          <p:cNvSpPr>
            <a:spLocks noGrp="1"/>
          </p:cNvSpPr>
          <p:nvPr>
            <p:ph type="sldNum" sz="quarter" idx="12"/>
          </p:nvPr>
        </p:nvSpPr>
        <p:spPr/>
        <p:txBody>
          <a:bodyPr/>
          <a:lstStyle/>
          <a:p>
            <a:pPr>
              <a:defRPr/>
            </a:pPr>
            <a:fld id="{8E7EE9D7-33A6-4F17-AE3B-3EBE474A02C8}" type="slidenum">
              <a:rPr lang="en-US" smtClean="0"/>
              <a:pPr>
                <a:defRPr/>
              </a:pPr>
              <a:t>7</a:t>
            </a:fld>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Content Placeholder 3" descr="Dabob Aerial Presentation slide 4.tif"/>
          <p:cNvPicPr>
            <a:picLocks noGrp="1" noChangeAspect="1"/>
          </p:cNvPicPr>
          <p:nvPr>
            <p:ph idx="1"/>
          </p:nvPr>
        </p:nvPicPr>
        <p:blipFill>
          <a:blip r:embed="rId3" cstate="email">
            <a:lum bright="20000"/>
          </a:blip>
          <a:srcRect/>
          <a:stretch>
            <a:fillRect/>
          </a:stretch>
        </p:blipFill>
        <p:spPr>
          <a:xfrm>
            <a:off x="0" y="0"/>
            <a:ext cx="9144000" cy="7010400"/>
          </a:xfrm>
        </p:spPr>
      </p:pic>
      <p:sp>
        <p:nvSpPr>
          <p:cNvPr id="26626" name="Title 1"/>
          <p:cNvSpPr>
            <a:spLocks noGrp="1"/>
          </p:cNvSpPr>
          <p:nvPr>
            <p:ph type="title"/>
          </p:nvPr>
        </p:nvSpPr>
        <p:spPr>
          <a:xfrm>
            <a:off x="2133600" y="228600"/>
            <a:ext cx="5181600" cy="1143000"/>
          </a:xfrm>
        </p:spPr>
        <p:txBody>
          <a:bodyPr/>
          <a:lstStyle/>
          <a:p>
            <a:pPr eaLnBrk="1" hangingPunct="1"/>
            <a:r>
              <a:rPr lang="en-US" dirty="0" smtClean="0">
                <a:latin typeface="Verdana" pitchFamily="34" charset="0"/>
                <a:ea typeface="Verdana" pitchFamily="34" charset="0"/>
                <a:cs typeface="Verdana" pitchFamily="34" charset="0"/>
              </a:rPr>
              <a:t>The WSRN</a:t>
            </a:r>
          </a:p>
        </p:txBody>
      </p:sp>
      <p:sp>
        <p:nvSpPr>
          <p:cNvPr id="10" name="TextBox 9"/>
          <p:cNvSpPr txBox="1"/>
          <p:nvPr/>
        </p:nvSpPr>
        <p:spPr>
          <a:xfrm>
            <a:off x="533400" y="1447800"/>
            <a:ext cx="8077200" cy="5029069"/>
          </a:xfrm>
          <a:prstGeom prst="rect">
            <a:avLst/>
          </a:prstGeom>
          <a:noFill/>
        </p:spPr>
        <p:txBody>
          <a:bodyPr wrap="square">
            <a:spAutoFit/>
          </a:bodyPr>
          <a:lstStyle/>
          <a:p>
            <a:pPr marL="342900" indent="-342900" algn="ctr" fontAlgn="auto">
              <a:spcBef>
                <a:spcPct val="20000"/>
              </a:spcBef>
              <a:spcAft>
                <a:spcPts val="0"/>
              </a:spcAft>
              <a:defRPr/>
            </a:pPr>
            <a:r>
              <a:rPr lang="en-US" sz="2800" dirty="0">
                <a:effectLst>
                  <a:outerShdw blurRad="38100" dist="38100" sx="1000" sy="1000" algn="tl">
                    <a:srgbClr val="000000"/>
                  </a:outerShdw>
                </a:effectLst>
                <a:latin typeface="Verdana" pitchFamily="34" charset="0"/>
                <a:ea typeface="Verdana" pitchFamily="34" charset="0"/>
                <a:cs typeface="Verdana" pitchFamily="34" charset="0"/>
              </a:rPr>
              <a:t>Business Model</a:t>
            </a:r>
          </a:p>
          <a:p>
            <a:pPr marL="342900" indent="-342900" fontAlgn="auto">
              <a:spcBef>
                <a:spcPct val="20000"/>
              </a:spcBef>
              <a:spcAft>
                <a:spcPts val="0"/>
              </a:spcAft>
              <a:buFontTx/>
              <a:buChar char="•"/>
              <a:defRPr/>
            </a:pPr>
            <a:endParaRPr lang="en-US" sz="2000" dirty="0" smtClean="0">
              <a:effectLst>
                <a:outerShdw blurRad="38100" dist="38100" sx="1000" sy="1000" algn="tl">
                  <a:srgbClr val="000000"/>
                </a:outerShdw>
              </a:effectLst>
              <a:latin typeface="Verdana" pitchFamily="34" charset="0"/>
              <a:ea typeface="Verdana" pitchFamily="34" charset="0"/>
              <a:cs typeface="Verdana" pitchFamily="34" charset="0"/>
            </a:endParaRPr>
          </a:p>
          <a:p>
            <a:pPr marL="342900" indent="-342900" fontAlgn="auto">
              <a:spcBef>
                <a:spcPct val="20000"/>
              </a:spcBef>
              <a:spcAft>
                <a:spcPts val="0"/>
              </a:spcAft>
              <a:buFontTx/>
              <a:buChar char="•"/>
              <a:defRPr/>
            </a:pPr>
            <a:r>
              <a:rPr lang="en-US" sz="2800" dirty="0" smtClean="0">
                <a:effectLst>
                  <a:outerShdw blurRad="38100" dist="38100" sx="1000" sy="1000" algn="tl">
                    <a:srgbClr val="000000"/>
                  </a:outerShdw>
                </a:effectLst>
                <a:latin typeface="Verdana" pitchFamily="34" charset="0"/>
                <a:ea typeface="Verdana" pitchFamily="34" charset="0"/>
                <a:cs typeface="Verdana" pitchFamily="34" charset="0"/>
              </a:rPr>
              <a:t>Infrastructure </a:t>
            </a:r>
            <a:r>
              <a:rPr lang="en-US" sz="2800" dirty="0">
                <a:effectLst>
                  <a:outerShdw blurRad="38100" dist="38100" sx="1000" sy="1000" algn="tl">
                    <a:srgbClr val="000000"/>
                  </a:outerShdw>
                </a:effectLst>
                <a:latin typeface="Verdana" pitchFamily="34" charset="0"/>
                <a:ea typeface="Verdana" pitchFamily="34" charset="0"/>
                <a:cs typeface="Verdana" pitchFamily="34" charset="0"/>
              </a:rPr>
              <a:t>– Partner Funded and Operated</a:t>
            </a:r>
          </a:p>
          <a:p>
            <a:pPr marL="342900" indent="-342900" fontAlgn="auto">
              <a:spcBef>
                <a:spcPct val="20000"/>
              </a:spcBef>
              <a:spcAft>
                <a:spcPts val="0"/>
              </a:spcAft>
              <a:buFontTx/>
              <a:buChar char="•"/>
              <a:defRPr/>
            </a:pPr>
            <a:r>
              <a:rPr lang="en-US" sz="2800" dirty="0" smtClean="0">
                <a:effectLst>
                  <a:outerShdw blurRad="38100" dist="38100" sx="1000" sy="1000" algn="tl">
                    <a:srgbClr val="000000"/>
                  </a:outerShdw>
                </a:effectLst>
                <a:latin typeface="Verdana" pitchFamily="34" charset="0"/>
                <a:ea typeface="Verdana" pitchFamily="34" charset="0"/>
                <a:cs typeface="Verdana" pitchFamily="34" charset="0"/>
              </a:rPr>
              <a:t>Central </a:t>
            </a:r>
            <a:r>
              <a:rPr lang="en-US" sz="2800" dirty="0">
                <a:effectLst>
                  <a:outerShdw blurRad="38100" dist="38100" sx="1000" sy="1000" algn="tl">
                    <a:srgbClr val="000000"/>
                  </a:outerShdw>
                </a:effectLst>
                <a:latin typeface="Verdana" pitchFamily="34" charset="0"/>
                <a:ea typeface="Verdana" pitchFamily="34" charset="0"/>
                <a:cs typeface="Verdana" pitchFamily="34" charset="0"/>
              </a:rPr>
              <a:t>Processing Center – Seattle Public Utilities Funded and </a:t>
            </a:r>
            <a:r>
              <a:rPr lang="en-US" sz="2800" dirty="0" smtClean="0">
                <a:effectLst>
                  <a:outerShdw blurRad="38100" dist="38100" sx="1000" sy="1000" algn="tl">
                    <a:srgbClr val="000000"/>
                  </a:outerShdw>
                </a:effectLst>
                <a:latin typeface="Verdana" pitchFamily="34" charset="0"/>
                <a:ea typeface="Verdana" pitchFamily="34" charset="0"/>
                <a:cs typeface="Verdana" pitchFamily="34" charset="0"/>
              </a:rPr>
              <a:t>Operated at </a:t>
            </a:r>
            <a:r>
              <a:rPr lang="en-US" sz="2800" dirty="0" smtClean="0">
                <a:effectLst>
                  <a:outerShdw blurRad="38100" dist="38100" sx="1000" sy="1000" algn="tl">
                    <a:srgbClr val="000000"/>
                  </a:outerShdw>
                </a:effectLst>
                <a:latin typeface="Verdana" pitchFamily="34" charset="0"/>
                <a:ea typeface="Verdana" pitchFamily="34" charset="0"/>
                <a:cs typeface="Verdana" pitchFamily="34" charset="0"/>
                <a:hlinkClick r:id="rId4"/>
              </a:rPr>
              <a:t>http://www.wsrn.org</a:t>
            </a:r>
            <a:endParaRPr lang="en-US" sz="2800" dirty="0">
              <a:effectLst>
                <a:outerShdw blurRad="38100" dist="38100" sx="1000" sy="1000" algn="tl">
                  <a:srgbClr val="000000"/>
                </a:outerShdw>
              </a:effectLst>
              <a:latin typeface="Verdana" pitchFamily="34" charset="0"/>
              <a:ea typeface="Verdana" pitchFamily="34" charset="0"/>
              <a:cs typeface="Verdana" pitchFamily="34" charset="0"/>
            </a:endParaRPr>
          </a:p>
          <a:p>
            <a:pPr marL="342900" indent="-342900" fontAlgn="auto">
              <a:spcBef>
                <a:spcPct val="20000"/>
              </a:spcBef>
              <a:spcAft>
                <a:spcPts val="0"/>
              </a:spcAft>
              <a:buFontTx/>
              <a:buChar char="•"/>
              <a:defRPr/>
            </a:pPr>
            <a:r>
              <a:rPr lang="en-US" sz="2800" dirty="0" smtClean="0">
                <a:effectLst>
                  <a:outerShdw blurRad="38100" dist="38100" sx="1000" sy="1000" algn="tl">
                    <a:srgbClr val="000000"/>
                  </a:outerShdw>
                </a:effectLst>
                <a:latin typeface="Verdana" pitchFamily="34" charset="0"/>
                <a:ea typeface="Verdana" pitchFamily="34" charset="0"/>
                <a:cs typeface="Verdana" pitchFamily="34" charset="0"/>
              </a:rPr>
              <a:t>Mirror </a:t>
            </a:r>
            <a:r>
              <a:rPr lang="en-US" sz="2800" dirty="0">
                <a:effectLst>
                  <a:outerShdw blurRad="38100" dist="38100" sx="1000" sy="1000" algn="tl">
                    <a:srgbClr val="000000"/>
                  </a:outerShdw>
                </a:effectLst>
                <a:latin typeface="Verdana" pitchFamily="34" charset="0"/>
                <a:ea typeface="Verdana" pitchFamily="34" charset="0"/>
                <a:cs typeface="Verdana" pitchFamily="34" charset="0"/>
              </a:rPr>
              <a:t>Processing Center – Central Washington University Funded and </a:t>
            </a:r>
            <a:r>
              <a:rPr lang="en-US" sz="2800" dirty="0" smtClean="0">
                <a:effectLst>
                  <a:outerShdw blurRad="38100" dist="38100" sx="1000" sy="1000" algn="tl">
                    <a:srgbClr val="000000"/>
                  </a:outerShdw>
                </a:effectLst>
                <a:latin typeface="Verdana" pitchFamily="34" charset="0"/>
                <a:ea typeface="Verdana" pitchFamily="34" charset="0"/>
                <a:cs typeface="Verdana" pitchFamily="34" charset="0"/>
              </a:rPr>
              <a:t>Operated at </a:t>
            </a:r>
            <a:r>
              <a:rPr lang="en-US" sz="2800" dirty="0" smtClean="0">
                <a:latin typeface="Verdana" pitchFamily="34" charset="0"/>
                <a:ea typeface="Verdana" pitchFamily="34" charset="0"/>
                <a:cs typeface="Verdana" pitchFamily="34" charset="0"/>
                <a:hlinkClick r:id="rId5"/>
              </a:rPr>
              <a:t>http://www.geodesy.cwu.edu/</a:t>
            </a:r>
          </a:p>
        </p:txBody>
      </p:sp>
      <p:sp>
        <p:nvSpPr>
          <p:cNvPr id="5" name="Slide Number Placeholder 4"/>
          <p:cNvSpPr>
            <a:spLocks noGrp="1"/>
          </p:cNvSpPr>
          <p:nvPr>
            <p:ph type="sldNum" sz="quarter" idx="12"/>
          </p:nvPr>
        </p:nvSpPr>
        <p:spPr/>
        <p:txBody>
          <a:bodyPr/>
          <a:lstStyle/>
          <a:p>
            <a:pPr>
              <a:defRPr/>
            </a:pPr>
            <a:fld id="{8E7EE9D7-33A6-4F17-AE3B-3EBE474A02C8}" type="slidenum">
              <a:rPr lang="en-US" smtClean="0"/>
              <a:pPr>
                <a:defRPr/>
              </a:pPr>
              <a:t>8</a:t>
            </a:fld>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Content Placeholder 3" descr="Dabob Aerial Presentation slide 4.tif"/>
          <p:cNvPicPr>
            <a:picLocks noGrp="1" noChangeAspect="1"/>
          </p:cNvPicPr>
          <p:nvPr>
            <p:ph idx="1"/>
          </p:nvPr>
        </p:nvPicPr>
        <p:blipFill>
          <a:blip r:embed="rId3" cstate="email">
            <a:lum bright="20000"/>
          </a:blip>
          <a:srcRect/>
          <a:stretch>
            <a:fillRect/>
          </a:stretch>
        </p:blipFill>
        <p:spPr>
          <a:xfrm>
            <a:off x="0" y="0"/>
            <a:ext cx="9144000" cy="7010400"/>
          </a:xfrm>
        </p:spPr>
      </p:pic>
      <p:sp>
        <p:nvSpPr>
          <p:cNvPr id="26626" name="Title 1"/>
          <p:cNvSpPr>
            <a:spLocks noGrp="1"/>
          </p:cNvSpPr>
          <p:nvPr>
            <p:ph type="title"/>
          </p:nvPr>
        </p:nvSpPr>
        <p:spPr>
          <a:xfrm>
            <a:off x="2133600" y="228600"/>
            <a:ext cx="5181600" cy="1143000"/>
          </a:xfrm>
        </p:spPr>
        <p:txBody>
          <a:bodyPr/>
          <a:lstStyle/>
          <a:p>
            <a:pPr eaLnBrk="1" hangingPunct="1"/>
            <a:r>
              <a:rPr lang="en-US" dirty="0" smtClean="0">
                <a:latin typeface="Verdana" pitchFamily="34" charset="0"/>
                <a:ea typeface="Verdana" pitchFamily="34" charset="0"/>
                <a:cs typeface="Verdana" pitchFamily="34" charset="0"/>
              </a:rPr>
              <a:t>The WSRN</a:t>
            </a:r>
          </a:p>
        </p:txBody>
      </p:sp>
      <p:sp>
        <p:nvSpPr>
          <p:cNvPr id="10" name="TextBox 9"/>
          <p:cNvSpPr txBox="1"/>
          <p:nvPr/>
        </p:nvSpPr>
        <p:spPr>
          <a:xfrm>
            <a:off x="685800" y="1219200"/>
            <a:ext cx="7696200" cy="4573560"/>
          </a:xfrm>
          <a:prstGeom prst="rect">
            <a:avLst/>
          </a:prstGeom>
          <a:noFill/>
        </p:spPr>
        <p:txBody>
          <a:bodyPr wrap="square">
            <a:spAutoFit/>
          </a:bodyPr>
          <a:lstStyle/>
          <a:p>
            <a:pPr marL="342900" indent="-342900" algn="ctr" fontAlgn="auto">
              <a:spcBef>
                <a:spcPct val="20000"/>
              </a:spcBef>
              <a:spcAft>
                <a:spcPts val="0"/>
              </a:spcAft>
              <a:defRPr/>
            </a:pPr>
            <a:r>
              <a:rPr lang="en-US" sz="2800" dirty="0">
                <a:effectLst>
                  <a:outerShdw blurRad="38100" dist="38100" sx="1000" sy="1000" algn="tl">
                    <a:srgbClr val="000000"/>
                  </a:outerShdw>
                </a:effectLst>
                <a:latin typeface="Verdana" pitchFamily="34" charset="0"/>
                <a:ea typeface="Verdana" pitchFamily="34" charset="0"/>
                <a:cs typeface="Verdana" pitchFamily="34" charset="0"/>
              </a:rPr>
              <a:t>Business Model</a:t>
            </a:r>
          </a:p>
          <a:p>
            <a:pPr marL="342900" indent="-342900" fontAlgn="auto">
              <a:spcBef>
                <a:spcPct val="20000"/>
              </a:spcBef>
              <a:spcAft>
                <a:spcPts val="0"/>
              </a:spcAft>
              <a:buFontTx/>
              <a:buChar char="•"/>
              <a:defRPr/>
            </a:pPr>
            <a:endParaRPr lang="en-US" sz="2800" dirty="0" smtClean="0">
              <a:effectLst>
                <a:outerShdw blurRad="38100" dist="38100" sx="1000" sy="1000" algn="tl">
                  <a:srgbClr val="000000"/>
                </a:outerShdw>
              </a:effectLst>
              <a:latin typeface="Verdana" pitchFamily="34" charset="0"/>
              <a:ea typeface="Verdana" pitchFamily="34" charset="0"/>
              <a:cs typeface="Verdana" pitchFamily="34" charset="0"/>
            </a:endParaRPr>
          </a:p>
          <a:p>
            <a:pPr marL="342900" indent="-342900" fontAlgn="auto">
              <a:spcBef>
                <a:spcPct val="20000"/>
              </a:spcBef>
              <a:spcAft>
                <a:spcPts val="0"/>
              </a:spcAft>
              <a:buFontTx/>
              <a:buChar char="•"/>
              <a:defRPr/>
            </a:pPr>
            <a:r>
              <a:rPr lang="en-US" sz="2800" dirty="0" smtClean="0">
                <a:effectLst>
                  <a:outerShdw blurRad="38100" dist="38100" sx="1000" sy="1000" algn="tl">
                    <a:srgbClr val="000000"/>
                  </a:outerShdw>
                </a:effectLst>
                <a:latin typeface="Verdana" pitchFamily="34" charset="0"/>
                <a:ea typeface="Verdana" pitchFamily="34" charset="0"/>
                <a:cs typeface="Verdana" pitchFamily="34" charset="0"/>
              </a:rPr>
              <a:t>Operations cost offset by subscriber contributions</a:t>
            </a:r>
          </a:p>
          <a:p>
            <a:pPr marL="685800" lvl="1" indent="-228600" fontAlgn="auto">
              <a:spcBef>
                <a:spcPct val="20000"/>
              </a:spcBef>
              <a:spcAft>
                <a:spcPts val="0"/>
              </a:spcAft>
              <a:buFontTx/>
              <a:buChar char="»"/>
              <a:defRPr/>
            </a:pPr>
            <a:r>
              <a:rPr lang="en-US" sz="2800" i="1" dirty="0" smtClean="0">
                <a:latin typeface="Verdana" pitchFamily="34" charset="0"/>
                <a:ea typeface="Verdana" pitchFamily="34" charset="0"/>
                <a:cs typeface="Verdana" pitchFamily="34" charset="0"/>
              </a:rPr>
              <a:t>Single Accounts - $1,900 Annual</a:t>
            </a:r>
          </a:p>
          <a:p>
            <a:pPr marL="685800" lvl="1" indent="-228600" fontAlgn="auto">
              <a:spcBef>
                <a:spcPct val="20000"/>
              </a:spcBef>
              <a:spcAft>
                <a:spcPts val="0"/>
              </a:spcAft>
              <a:buFontTx/>
              <a:buChar char="»"/>
              <a:defRPr/>
            </a:pPr>
            <a:r>
              <a:rPr lang="en-US" sz="2800" i="1" dirty="0" smtClean="0">
                <a:latin typeface="Verdana" pitchFamily="34" charset="0"/>
                <a:ea typeface="Verdana" pitchFamily="34" charset="0"/>
                <a:cs typeface="Verdana" pitchFamily="34" charset="0"/>
              </a:rPr>
              <a:t>Five Accounts - $5,700 Annual</a:t>
            </a:r>
          </a:p>
          <a:p>
            <a:pPr marL="685800" lvl="1" indent="-228600" fontAlgn="auto">
              <a:spcBef>
                <a:spcPct val="20000"/>
              </a:spcBef>
              <a:spcAft>
                <a:spcPts val="0"/>
              </a:spcAft>
              <a:buFontTx/>
              <a:buChar char="»"/>
              <a:defRPr/>
            </a:pPr>
            <a:r>
              <a:rPr lang="en-US" sz="2800" i="1" dirty="0" smtClean="0">
                <a:latin typeface="Verdana" pitchFamily="34" charset="0"/>
                <a:ea typeface="Verdana" pitchFamily="34" charset="0"/>
                <a:cs typeface="Verdana" pitchFamily="34" charset="0"/>
              </a:rPr>
              <a:t>Ten Accounts - $10,000 Annual</a:t>
            </a:r>
          </a:p>
          <a:p>
            <a:pPr marL="347663" lvl="1" indent="-347663" fontAlgn="auto">
              <a:spcBef>
                <a:spcPct val="20000"/>
              </a:spcBef>
              <a:spcAft>
                <a:spcPts val="0"/>
              </a:spcAft>
              <a:buFont typeface="Arial" pitchFamily="34" charset="0"/>
              <a:buChar char="•"/>
              <a:defRPr/>
            </a:pPr>
            <a:endParaRPr lang="en-US" sz="2800" dirty="0" smtClean="0">
              <a:latin typeface="Verdana" pitchFamily="34" charset="0"/>
              <a:ea typeface="Verdana" pitchFamily="34" charset="0"/>
              <a:cs typeface="Verdana" pitchFamily="34" charset="0"/>
            </a:endParaRPr>
          </a:p>
          <a:p>
            <a:pPr marL="347663" lvl="1" indent="-347663" fontAlgn="auto">
              <a:spcBef>
                <a:spcPct val="20000"/>
              </a:spcBef>
              <a:spcAft>
                <a:spcPts val="0"/>
              </a:spcAft>
              <a:buFont typeface="Arial" pitchFamily="34" charset="0"/>
              <a:buChar char="•"/>
              <a:defRPr/>
            </a:pPr>
            <a:r>
              <a:rPr lang="en-US" sz="2800" dirty="0" smtClean="0">
                <a:latin typeface="Verdana" pitchFamily="34" charset="0"/>
                <a:ea typeface="Verdana" pitchFamily="34" charset="0"/>
                <a:cs typeface="Verdana" pitchFamily="34" charset="0"/>
              </a:rPr>
              <a:t>Academic and Trainer/Dealer – No Fee</a:t>
            </a:r>
            <a:endParaRPr lang="en-US" sz="2800" dirty="0">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2"/>
          </p:nvPr>
        </p:nvSpPr>
        <p:spPr/>
        <p:txBody>
          <a:bodyPr/>
          <a:lstStyle/>
          <a:p>
            <a:pPr>
              <a:defRPr/>
            </a:pPr>
            <a:fld id="{8E7EE9D7-33A6-4F17-AE3B-3EBE474A02C8}" type="slidenum">
              <a:rPr lang="en-US" smtClean="0"/>
              <a:pPr>
                <a:defRPr/>
              </a:pPr>
              <a:t>9</a:t>
            </a:fld>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3404</TotalTime>
  <Words>975</Words>
  <Application>Microsoft Office PowerPoint</Application>
  <PresentationFormat>On-screen Show (4:3)</PresentationFormat>
  <Paragraphs>177</Paragraphs>
  <Slides>27</Slides>
  <Notes>21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2010 Hydrographic Services Review Panel</vt:lpstr>
      <vt:lpstr>Height Modernization in Washington State</vt:lpstr>
      <vt:lpstr>The SRCW</vt:lpstr>
      <vt:lpstr>Program Management</vt:lpstr>
      <vt:lpstr>Height Modernization Activities</vt:lpstr>
      <vt:lpstr>Slide 6</vt:lpstr>
      <vt:lpstr>The Washington State  Reference Network</vt:lpstr>
      <vt:lpstr>The WSRN</vt:lpstr>
      <vt:lpstr>The WSRN</vt:lpstr>
      <vt:lpstr>WSRN Regional Integration </vt:lpstr>
      <vt:lpstr>Slide 11</vt:lpstr>
      <vt:lpstr>Slide 12</vt:lpstr>
      <vt:lpstr>Inventory Monuments</vt:lpstr>
      <vt:lpstr>Slide 14</vt:lpstr>
      <vt:lpstr>Slide 15</vt:lpstr>
      <vt:lpstr>Primary Base Station Network</vt:lpstr>
      <vt:lpstr>Primary Base Station Network</vt:lpstr>
      <vt:lpstr>Primary Base Station Network</vt:lpstr>
      <vt:lpstr>Slide 19</vt:lpstr>
      <vt:lpstr>Slide 20</vt:lpstr>
      <vt:lpstr>Measurement Comparison published vertical to adjusted orthometric heights</vt:lpstr>
      <vt:lpstr>Slide 22</vt:lpstr>
      <vt:lpstr>Differential Leveling</vt:lpstr>
      <vt:lpstr>Differential Leveling</vt:lpstr>
      <vt:lpstr>Support of GRAV-D</vt:lpstr>
      <vt:lpstr>Support of GRAV-D</vt:lpstr>
      <vt:lpstr>Contacts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Scott M. Sherman</cp:lastModifiedBy>
  <cp:revision>170</cp:revision>
  <dcterms:created xsi:type="dcterms:W3CDTF">2008-09-12T00:05:13Z</dcterms:created>
  <dcterms:modified xsi:type="dcterms:W3CDTF">2010-10-22T13:35:16Z</dcterms:modified>
</cp:coreProperties>
</file>