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6"/>
  </p:notesMasterIdLst>
  <p:handoutMasterIdLst>
    <p:handoutMasterId r:id="rId17"/>
  </p:handoutMasterIdLst>
  <p:sldIdLst>
    <p:sldId id="256" r:id="rId2"/>
    <p:sldId id="262" r:id="rId3"/>
    <p:sldId id="263" r:id="rId4"/>
    <p:sldId id="264" r:id="rId5"/>
    <p:sldId id="265" r:id="rId6"/>
    <p:sldId id="260" r:id="rId7"/>
    <p:sldId id="261" r:id="rId8"/>
    <p:sldId id="258" r:id="rId9"/>
    <p:sldId id="259" r:id="rId10"/>
    <p:sldId id="269" r:id="rId11"/>
    <p:sldId id="266" r:id="rId12"/>
    <p:sldId id="267" r:id="rId13"/>
    <p:sldId id="257" r:id="rId14"/>
    <p:sldId id="270" r:id="rId1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4" d="100"/>
          <a:sy n="114" d="100"/>
        </p:scale>
        <p:origin x="-5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a:defRPr sz="1200"/>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2958" tIns="46479" rIns="92958" bIns="46479" rtlCol="0"/>
          <a:lstStyle>
            <a:lvl1pPr algn="r">
              <a:defRPr sz="1200"/>
            </a:lvl1pPr>
          </a:lstStyle>
          <a:p>
            <a:pPr>
              <a:defRPr/>
            </a:pPr>
            <a:fld id="{038DAE69-E00D-42FB-897F-E5A4929421E3}" type="datetimeFigureOut">
              <a:rPr lang="en-US"/>
              <a:pPr>
                <a:defRPr/>
              </a:pPr>
              <a:t>10/22/2010</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958" tIns="46479" rIns="92958" bIns="4647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2958" tIns="46479" rIns="92958" bIns="46479" rtlCol="0" anchor="b"/>
          <a:lstStyle>
            <a:lvl1pPr algn="r">
              <a:defRPr sz="1200"/>
            </a:lvl1pPr>
          </a:lstStyle>
          <a:p>
            <a:pPr>
              <a:defRPr/>
            </a:pPr>
            <a:fld id="{061EE892-8B7F-4A65-8876-E004791BE0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a:defRPr sz="1200">
                <a:latin typeface="Arial" charset="0"/>
                <a:cs typeface="Arial" charset="0"/>
              </a:defRPr>
            </a:lvl1pPr>
          </a:lstStyle>
          <a:p>
            <a:pPr>
              <a:defRPr/>
            </a:pPr>
            <a:fld id="{309AFD47-1B91-4DB3-9440-A0DAC604030B}" type="datetimeFigureOut">
              <a:rPr lang="en-US"/>
              <a:pPr>
                <a:defRPr/>
              </a:pPr>
              <a:t>10/22/2010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8" tIns="46479" rIns="92958" bIns="46479" rtlCol="0" anchor="b"/>
          <a:lstStyle>
            <a:lvl1pPr algn="r">
              <a:defRPr sz="1200">
                <a:latin typeface="Arial" charset="0"/>
                <a:cs typeface="Arial" charset="0"/>
              </a:defRPr>
            </a:lvl1pPr>
          </a:lstStyle>
          <a:p>
            <a:pPr>
              <a:defRPr/>
            </a:pPr>
            <a:fld id="{21FD9656-3270-488A-8E6C-40E3F4D2AE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665E04-5D27-4129-98E2-AEA1FEAEBC03}"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E380983-D4D6-4F41-8702-13C8ED2816A2}" type="datetimeFigureOut">
              <a:rPr lang="en-US"/>
              <a:pPr>
                <a:defRPr/>
              </a:pPr>
              <a:t>10/22/2010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6F0C964-F7A9-416E-93EA-E8E96887135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1C2FA6C-F37B-441B-B95F-2AE5918A2624}" type="datetimeFigureOut">
              <a:rPr lang="en-US"/>
              <a:pPr>
                <a:defRPr/>
              </a:pPr>
              <a:t>10/22/2010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F713BB3-DC13-4522-8446-3855A23F2E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9194190-CDD9-44BE-8DD7-18BDE1DA28CB}" type="datetimeFigureOut">
              <a:rPr lang="en-US"/>
              <a:pPr>
                <a:defRPr/>
              </a:pPr>
              <a:t>10/22/2010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7B9D810-0C91-473A-B7EC-DEC05D8996D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8BB2716-4B4B-4B7C-8B7B-3538114ADADD}" type="datetimeFigureOut">
              <a:rPr lang="en-US"/>
              <a:pPr>
                <a:defRPr/>
              </a:pPr>
              <a:t>10/22/2010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FE54CC4-9749-41E8-B496-A4DFA3945A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24E6D7-1A8B-4448-B2EA-156171FF5087}" type="datetimeFigureOut">
              <a:rPr lang="en-US"/>
              <a:pPr>
                <a:defRPr/>
              </a:pPr>
              <a:t>10/22/2010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F0F3D8-31AA-4D87-92B5-DF9EDCCF311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B0148C7-6710-45B7-80A9-F6D2347FBC14}" type="datetimeFigureOut">
              <a:rPr lang="en-US"/>
              <a:pPr>
                <a:defRPr/>
              </a:pPr>
              <a:t>10/22/2010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1662E15-09A2-470F-B029-F523C55FD7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E79F967-804C-47DC-8533-4DBBEC8B561F}" type="datetimeFigureOut">
              <a:rPr lang="en-US"/>
              <a:pPr>
                <a:defRPr/>
              </a:pPr>
              <a:t>10/22/2010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719A60F-56EB-4BD6-AC03-C2B26275BC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C89A483-01D4-454A-B281-50BABC825A9B}" type="datetimeFigureOut">
              <a:rPr lang="en-US"/>
              <a:pPr>
                <a:defRPr/>
              </a:pPr>
              <a:t>10/22/2010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84259C5-A31D-4BF9-8B5E-0084814FA0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C4DC5EA-0AF3-45AE-B7B4-E2E416B589DE}" type="datetimeFigureOut">
              <a:rPr lang="en-US"/>
              <a:pPr>
                <a:defRPr/>
              </a:pPr>
              <a:t>10/22/2010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8CFE23E-4916-40EA-82D0-17837574D4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BE999F6-64C7-499F-BE42-80A5A1937181}" type="datetimeFigureOut">
              <a:rPr lang="en-US"/>
              <a:pPr>
                <a:defRPr/>
              </a:pPr>
              <a:t>10/22/2010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61FAE8C-5A1B-4D4D-9BF3-7A0819DE0C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7C70BE2-2875-4778-85BA-67863B8D955C}" type="datetimeFigureOut">
              <a:rPr lang="en-US"/>
              <a:pPr>
                <a:defRPr/>
              </a:pPr>
              <a:t>10/22/2010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C42A579-44C4-4803-961B-042F1C4FDB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62041165-883F-4952-A7F5-13ECAD190E06}" type="datetimeFigureOut">
              <a:rPr lang="en-US"/>
              <a:pPr>
                <a:defRPr/>
              </a:pPr>
              <a:t>10/22/2010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29198049-0CF3-4050-ABD4-9C8F31044C58}"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29" r:id="rId1"/>
    <p:sldLayoutId id="2147484121" r:id="rId2"/>
    <p:sldLayoutId id="2147484130" r:id="rId3"/>
    <p:sldLayoutId id="2147484122" r:id="rId4"/>
    <p:sldLayoutId id="2147484123" r:id="rId5"/>
    <p:sldLayoutId id="2147484124" r:id="rId6"/>
    <p:sldLayoutId id="2147484125" r:id="rId7"/>
    <p:sldLayoutId id="2147484126" r:id="rId8"/>
    <p:sldLayoutId id="2147484131" r:id="rId9"/>
    <p:sldLayoutId id="2147484127" r:id="rId10"/>
    <p:sldLayoutId id="214748412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914400"/>
            <a:ext cx="8001000" cy="3581400"/>
          </a:xfrm>
        </p:spPr>
        <p:txBody>
          <a:bodyPr/>
          <a:lstStyle/>
          <a:p>
            <a:pPr eaLnBrk="1" fontAlgn="auto" hangingPunct="1">
              <a:spcAft>
                <a:spcPts val="0"/>
              </a:spcAft>
              <a:defRPr/>
            </a:pPr>
            <a:r>
              <a:rPr lang="en-US" sz="3200" dirty="0" smtClean="0">
                <a:solidFill>
                  <a:schemeClr val="tx1"/>
                </a:solidFill>
                <a:effectLst/>
                <a:latin typeface="Arial" pitchFamily="34" charset="0"/>
                <a:cs typeface="Arial" pitchFamily="34" charset="0"/>
              </a:rPr>
              <a:t>Federal Advisory Committee</a:t>
            </a:r>
            <a:br>
              <a:rPr lang="en-US" sz="3200" dirty="0" smtClean="0">
                <a:solidFill>
                  <a:schemeClr val="tx1"/>
                </a:solidFill>
                <a:effectLst/>
                <a:latin typeface="Arial" pitchFamily="34" charset="0"/>
                <a:cs typeface="Arial" pitchFamily="34" charset="0"/>
              </a:rPr>
            </a:br>
            <a:r>
              <a:rPr lang="en-US" sz="2400" dirty="0" smtClean="0">
                <a:solidFill>
                  <a:schemeClr val="tx1"/>
                </a:solidFill>
                <a:effectLst/>
                <a:latin typeface="Arial" pitchFamily="34" charset="0"/>
                <a:cs typeface="Arial" pitchFamily="34" charset="0"/>
              </a:rPr>
              <a:t>NOAA’s Hydrographic Services Review Panel</a:t>
            </a:r>
            <a:r>
              <a:rPr lang="en-US" sz="1600" dirty="0" smtClean="0">
                <a:solidFill>
                  <a:schemeClr val="tx1"/>
                </a:solidFill>
                <a:effectLst/>
                <a:latin typeface="Arial" pitchFamily="34" charset="0"/>
                <a:cs typeface="Arial" pitchFamily="34" charset="0"/>
              </a:rPr>
              <a:t/>
            </a:r>
            <a:br>
              <a:rPr lang="en-US" sz="1600" dirty="0" smtClean="0">
                <a:solidFill>
                  <a:schemeClr val="tx1"/>
                </a:solidFill>
                <a:effectLst/>
                <a:latin typeface="Arial" pitchFamily="34" charset="0"/>
                <a:cs typeface="Arial" pitchFamily="34" charset="0"/>
              </a:rPr>
            </a:br>
            <a:r>
              <a:rPr lang="en-US" sz="1600" dirty="0" smtClean="0">
                <a:solidFill>
                  <a:schemeClr val="tx1"/>
                </a:solidFill>
                <a:effectLst/>
                <a:latin typeface="Arial" pitchFamily="34" charset="0"/>
                <a:cs typeface="Arial" pitchFamily="34" charset="0"/>
              </a:rPr>
              <a:t/>
            </a:r>
            <a:br>
              <a:rPr lang="en-US" sz="1600" dirty="0" smtClean="0">
                <a:solidFill>
                  <a:schemeClr val="tx1"/>
                </a:solidFill>
                <a:effectLst/>
                <a:latin typeface="Arial" pitchFamily="34" charset="0"/>
                <a:cs typeface="Arial" pitchFamily="34" charset="0"/>
              </a:rPr>
            </a:br>
            <a:r>
              <a:rPr lang="en-US" sz="1600" dirty="0" smtClean="0">
                <a:solidFill>
                  <a:schemeClr val="tx1"/>
                </a:solidFill>
                <a:effectLst/>
                <a:latin typeface="Arial" pitchFamily="34" charset="0"/>
                <a:cs typeface="Arial" pitchFamily="34" charset="0"/>
              </a:rPr>
              <a:t/>
            </a:r>
            <a:br>
              <a:rPr lang="en-US" sz="1600" dirty="0" smtClean="0">
                <a:solidFill>
                  <a:schemeClr val="tx1"/>
                </a:solidFill>
                <a:effectLst/>
                <a:latin typeface="Arial" pitchFamily="34" charset="0"/>
                <a:cs typeface="Arial" pitchFamily="34" charset="0"/>
              </a:rPr>
            </a:br>
            <a:r>
              <a:rPr lang="en-US" sz="1600" dirty="0" smtClean="0">
                <a:solidFill>
                  <a:schemeClr val="tx1"/>
                </a:solidFill>
                <a:effectLst/>
                <a:latin typeface="Arial" pitchFamily="34" charset="0"/>
                <a:cs typeface="Arial" pitchFamily="34" charset="0"/>
              </a:rPr>
              <a:t/>
            </a:r>
            <a:br>
              <a:rPr lang="en-US" sz="1600" dirty="0" smtClean="0">
                <a:solidFill>
                  <a:schemeClr val="tx1"/>
                </a:solidFill>
                <a:effectLst/>
                <a:latin typeface="Arial" pitchFamily="34" charset="0"/>
                <a:cs typeface="Arial" pitchFamily="34" charset="0"/>
              </a:rPr>
            </a:br>
            <a:r>
              <a:rPr lang="en-US" sz="1600" dirty="0" smtClean="0">
                <a:solidFill>
                  <a:schemeClr val="tx1"/>
                </a:solidFill>
                <a:effectLst/>
                <a:latin typeface="Arial" pitchFamily="34" charset="0"/>
                <a:cs typeface="Arial" pitchFamily="34" charset="0"/>
              </a:rPr>
              <a:t/>
            </a:r>
            <a:br>
              <a:rPr lang="en-US" sz="1600" dirty="0" smtClean="0">
                <a:solidFill>
                  <a:schemeClr val="tx1"/>
                </a:solidFill>
                <a:effectLst/>
                <a:latin typeface="Arial" pitchFamily="34" charset="0"/>
                <a:cs typeface="Arial" pitchFamily="34" charset="0"/>
              </a:rPr>
            </a:br>
            <a:r>
              <a:rPr lang="en-US" sz="2000" dirty="0" smtClean="0">
                <a:solidFill>
                  <a:schemeClr val="tx1"/>
                </a:solidFill>
                <a:effectLst/>
                <a:latin typeface="Arial" pitchFamily="34" charset="0"/>
                <a:cs typeface="Arial" pitchFamily="34" charset="0"/>
              </a:rPr>
              <a:t>Northwest Regional Stakeholder Panel</a:t>
            </a:r>
            <a:br>
              <a:rPr lang="en-US" sz="2000" dirty="0" smtClean="0">
                <a:solidFill>
                  <a:schemeClr val="tx1"/>
                </a:solidFill>
                <a:effectLst/>
                <a:latin typeface="Arial" pitchFamily="34" charset="0"/>
                <a:cs typeface="Arial" pitchFamily="34" charset="0"/>
              </a:rPr>
            </a:br>
            <a:r>
              <a:rPr lang="en-US" sz="2000" dirty="0" smtClean="0">
                <a:solidFill>
                  <a:schemeClr val="tx1"/>
                </a:solidFill>
                <a:effectLst/>
                <a:latin typeface="Arial" pitchFamily="34" charset="0"/>
                <a:cs typeface="Arial" pitchFamily="34" charset="0"/>
              </a:rPr>
              <a:t>Offshore Renewable Energy</a:t>
            </a:r>
            <a:br>
              <a:rPr lang="en-US" sz="2000" dirty="0" smtClean="0">
                <a:solidFill>
                  <a:schemeClr val="tx1"/>
                </a:solidFill>
                <a:effectLst/>
                <a:latin typeface="Arial" pitchFamily="34" charset="0"/>
                <a:cs typeface="Arial" pitchFamily="34" charset="0"/>
              </a:rPr>
            </a:br>
            <a:r>
              <a:rPr lang="en-US" sz="2000" smtClean="0">
                <a:solidFill>
                  <a:schemeClr val="tx1"/>
                </a:solidFill>
                <a:effectLst/>
                <a:latin typeface="Arial" pitchFamily="34" charset="0"/>
                <a:cs typeface="Arial" pitchFamily="34" charset="0"/>
              </a:rPr>
              <a:t/>
            </a:r>
            <a:br>
              <a:rPr lang="en-US" sz="2000" smtClean="0">
                <a:solidFill>
                  <a:schemeClr val="tx1"/>
                </a:solidFill>
                <a:effectLst/>
                <a:latin typeface="Arial" pitchFamily="34" charset="0"/>
                <a:cs typeface="Arial" pitchFamily="34" charset="0"/>
              </a:rPr>
            </a:br>
            <a:r>
              <a:rPr lang="en-US" sz="2000" smtClean="0">
                <a:solidFill>
                  <a:schemeClr val="tx1"/>
                </a:solidFill>
                <a:effectLst/>
                <a:latin typeface="Arial" pitchFamily="34" charset="0"/>
                <a:cs typeface="Arial" pitchFamily="34" charset="0"/>
              </a:rPr>
              <a:t>October </a:t>
            </a:r>
            <a:r>
              <a:rPr lang="en-US" sz="2000" dirty="0" smtClean="0">
                <a:solidFill>
                  <a:schemeClr val="tx1"/>
                </a:solidFill>
                <a:effectLst/>
                <a:latin typeface="Arial" pitchFamily="34" charset="0"/>
                <a:cs typeface="Arial" pitchFamily="34" charset="0"/>
              </a:rPr>
              <a:t>13, 2010</a:t>
            </a:r>
            <a:endParaRPr lang="en-US" sz="1600" dirty="0" smtClean="0">
              <a:solidFill>
                <a:schemeClr val="tx1"/>
              </a:solidFill>
              <a:effectLst/>
              <a:latin typeface="Arial" pitchFamily="34" charset="0"/>
              <a:cs typeface="Arial" pitchFamily="34" charset="0"/>
            </a:endParaRPr>
          </a:p>
        </p:txBody>
      </p:sp>
      <p:sp>
        <p:nvSpPr>
          <p:cNvPr id="5123" name="Subtitle 2"/>
          <p:cNvSpPr>
            <a:spLocks noGrp="1"/>
          </p:cNvSpPr>
          <p:nvPr>
            <p:ph type="subTitle" idx="1"/>
          </p:nvPr>
        </p:nvSpPr>
        <p:spPr>
          <a:xfrm>
            <a:off x="2133600" y="4953000"/>
            <a:ext cx="6400800" cy="1752600"/>
          </a:xfrm>
        </p:spPr>
        <p:txBody>
          <a:bodyPr/>
          <a:lstStyle/>
          <a:p>
            <a:pPr marR="0" eaLnBrk="1" hangingPunct="1"/>
            <a:r>
              <a:rPr lang="en-US" sz="2000" smtClean="0"/>
              <a:t>Meleah Ashford, Program Manager</a:t>
            </a:r>
            <a:br>
              <a:rPr lang="en-US" sz="2000" smtClean="0"/>
            </a:br>
            <a:r>
              <a:rPr lang="en-US" sz="2000" smtClean="0"/>
              <a:t>Northwest National Marine Renewable Energy Center</a:t>
            </a:r>
            <a:br>
              <a:rPr lang="en-US" sz="2000" smtClean="0"/>
            </a:br>
            <a:r>
              <a:rPr lang="en-US" sz="2000" smtClean="0"/>
              <a:t>Oregon State University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1" descr="domains_togetherzoom_borders"/>
          <p:cNvPicPr>
            <a:picLocks noChangeAspect="1" noChangeArrowheads="1"/>
          </p:cNvPicPr>
          <p:nvPr/>
        </p:nvPicPr>
        <p:blipFill>
          <a:blip r:embed="rId2" cstate="email"/>
          <a:srcRect/>
          <a:stretch>
            <a:fillRect/>
          </a:stretch>
        </p:blipFill>
        <p:spPr bwMode="auto">
          <a:xfrm>
            <a:off x="2057400" y="2590800"/>
            <a:ext cx="5729288" cy="4038600"/>
          </a:xfrm>
          <a:prstGeom prst="rect">
            <a:avLst/>
          </a:prstGeom>
          <a:noFill/>
          <a:ln w="9525">
            <a:noFill/>
            <a:miter lim="800000"/>
            <a:headEnd/>
            <a:tailEnd/>
          </a:ln>
        </p:spPr>
      </p:pic>
      <p:pic>
        <p:nvPicPr>
          <p:cNvPr id="14339" name="Picture 2" descr="domains_together2_border"/>
          <p:cNvPicPr>
            <a:picLocks noChangeAspect="1" noChangeArrowheads="1"/>
          </p:cNvPicPr>
          <p:nvPr/>
        </p:nvPicPr>
        <p:blipFill>
          <a:blip r:embed="rId3" cstate="email"/>
          <a:srcRect/>
          <a:stretch>
            <a:fillRect/>
          </a:stretch>
        </p:blipFill>
        <p:spPr bwMode="auto">
          <a:xfrm>
            <a:off x="7620000" y="1571625"/>
            <a:ext cx="1524000" cy="5286375"/>
          </a:xfrm>
          <a:prstGeom prst="rect">
            <a:avLst/>
          </a:prstGeom>
          <a:noFill/>
          <a:ln w="9525">
            <a:noFill/>
            <a:miter lim="800000"/>
            <a:headEnd/>
            <a:tailEnd/>
          </a:ln>
        </p:spPr>
      </p:pic>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solidFill>
                <a:prstClr val="white"/>
              </a:solidFill>
              <a:latin typeface="Calibri"/>
              <a:cs typeface="+mn-cs"/>
            </a:endParaRPr>
          </a:p>
        </p:txBody>
      </p:sp>
      <p:pic>
        <p:nvPicPr>
          <p:cNvPr id="14341" name="Picture 5" descr="array_only"/>
          <p:cNvPicPr>
            <a:picLocks noChangeAspect="1" noChangeArrowheads="1"/>
          </p:cNvPicPr>
          <p:nvPr/>
        </p:nvPicPr>
        <p:blipFill>
          <a:blip r:embed="rId4" cstate="email"/>
          <a:srcRect/>
          <a:stretch>
            <a:fillRect/>
          </a:stretch>
        </p:blipFill>
        <p:spPr bwMode="auto">
          <a:xfrm>
            <a:off x="152400" y="2133600"/>
            <a:ext cx="3551238" cy="2667000"/>
          </a:xfrm>
          <a:prstGeom prst="rect">
            <a:avLst/>
          </a:prstGeom>
          <a:noFill/>
          <a:ln w="9525">
            <a:noFill/>
            <a:miter lim="800000"/>
            <a:headEnd/>
            <a:tailEnd/>
          </a:ln>
        </p:spPr>
      </p:pic>
      <p:sp>
        <p:nvSpPr>
          <p:cNvPr id="8" name="Content Placeholder 2"/>
          <p:cNvSpPr txBox="1">
            <a:spLocks/>
          </p:cNvSpPr>
          <p:nvPr/>
        </p:nvSpPr>
        <p:spPr>
          <a:xfrm>
            <a:off x="304800" y="1447800"/>
            <a:ext cx="7315200" cy="1219200"/>
          </a:xfrm>
          <a:prstGeom prst="rect">
            <a:avLst/>
          </a:prstGeom>
        </p:spPr>
        <p:txBody>
          <a:bodyPr/>
          <a:lstStyle/>
          <a:p>
            <a:pPr marL="342900" indent="-342900" eaLnBrk="0" hangingPunct="0">
              <a:spcBef>
                <a:spcPct val="20000"/>
              </a:spcBef>
              <a:defRPr/>
            </a:pPr>
            <a:r>
              <a:rPr lang="en-US" dirty="0">
                <a:latin typeface="+mn-lt"/>
                <a:cs typeface="+mn-cs"/>
              </a:rPr>
              <a:t>	</a:t>
            </a:r>
            <a:r>
              <a:rPr lang="en-US" dirty="0">
                <a:solidFill>
                  <a:schemeClr val="bg1"/>
                </a:solidFill>
                <a:latin typeface="+mn-lt"/>
                <a:cs typeface="+mn-cs"/>
              </a:rPr>
              <a:t>Wave energy devices will extract energy from waves, which can change shoreline features and energy that might affect </a:t>
            </a:r>
            <a:r>
              <a:rPr lang="en-US" dirty="0" err="1">
                <a:solidFill>
                  <a:schemeClr val="bg1"/>
                </a:solidFill>
                <a:latin typeface="+mn-lt"/>
                <a:cs typeface="+mn-cs"/>
              </a:rPr>
              <a:t>nearshore</a:t>
            </a:r>
            <a:r>
              <a:rPr lang="en-US" dirty="0">
                <a:solidFill>
                  <a:schemeClr val="bg1"/>
                </a:solidFill>
                <a:latin typeface="+mn-lt"/>
                <a:cs typeface="+mn-cs"/>
              </a:rPr>
              <a:t> life</a:t>
            </a:r>
          </a:p>
        </p:txBody>
      </p:sp>
      <p:sp>
        <p:nvSpPr>
          <p:cNvPr id="9" name="Title 1"/>
          <p:cNvSpPr txBox="1">
            <a:spLocks/>
          </p:cNvSpPr>
          <p:nvPr/>
        </p:nvSpPr>
        <p:spPr>
          <a:xfrm>
            <a:off x="457200" y="762000"/>
            <a:ext cx="8229600" cy="1143000"/>
          </a:xfrm>
          <a:prstGeom prst="rect">
            <a:avLst/>
          </a:prstGeom>
        </p:spPr>
        <p:txBody>
          <a:bodyPr/>
          <a:lstStyle/>
          <a:p>
            <a:pPr eaLnBrk="0" hangingPunct="0">
              <a:defRPr/>
            </a:pPr>
            <a:r>
              <a:rPr lang="en-US" sz="3200" dirty="0">
                <a:solidFill>
                  <a:schemeClr val="bg1"/>
                </a:solidFill>
                <a:latin typeface="+mj-lt"/>
                <a:ea typeface="+mj-ea"/>
                <a:cs typeface="+mj-cs"/>
              </a:rPr>
              <a:t>Environmental Effects</a:t>
            </a:r>
          </a:p>
        </p:txBody>
      </p:sp>
      <p:sp>
        <p:nvSpPr>
          <p:cNvPr id="11" name="Content Placeholder 2"/>
          <p:cNvSpPr txBox="1">
            <a:spLocks/>
          </p:cNvSpPr>
          <p:nvPr/>
        </p:nvSpPr>
        <p:spPr>
          <a:xfrm>
            <a:off x="228600" y="5181600"/>
            <a:ext cx="1828800" cy="1219200"/>
          </a:xfrm>
          <a:prstGeom prst="rect">
            <a:avLst/>
          </a:prstGeom>
        </p:spPr>
        <p:txBody>
          <a:bodyPr/>
          <a:lstStyle/>
          <a:p>
            <a:pPr marL="342900" indent="-342900" eaLnBrk="0" hangingPunct="0">
              <a:spcBef>
                <a:spcPct val="20000"/>
              </a:spcBef>
              <a:defRPr/>
            </a:pPr>
            <a:r>
              <a:rPr lang="en-US" sz="1050" dirty="0">
                <a:solidFill>
                  <a:schemeClr val="bg1"/>
                </a:solidFill>
                <a:latin typeface="+mn-lt"/>
                <a:cs typeface="+mn-cs"/>
              </a:rPr>
              <a:t>Work by Dr. Tuba </a:t>
            </a:r>
            <a:r>
              <a:rPr lang="en-US" sz="1050" dirty="0" err="1">
                <a:solidFill>
                  <a:schemeClr val="bg1"/>
                </a:solidFill>
                <a:latin typeface="+mn-lt"/>
                <a:cs typeface="+mn-cs"/>
              </a:rPr>
              <a:t>Ozkan</a:t>
            </a:r>
            <a:r>
              <a:rPr lang="en-US" sz="1050" dirty="0">
                <a:solidFill>
                  <a:schemeClr val="bg1"/>
                </a:solidFill>
                <a:latin typeface="+mn-lt"/>
                <a:cs typeface="+mn-cs"/>
              </a:rPr>
              <a:t>- </a:t>
            </a:r>
          </a:p>
          <a:p>
            <a:pPr marL="342900" indent="-342900" eaLnBrk="0" hangingPunct="0">
              <a:spcBef>
                <a:spcPct val="20000"/>
              </a:spcBef>
              <a:defRPr/>
            </a:pPr>
            <a:r>
              <a:rPr lang="en-US" sz="1050" dirty="0">
                <a:solidFill>
                  <a:schemeClr val="bg1"/>
                </a:solidFill>
                <a:latin typeface="+mn-lt"/>
                <a:cs typeface="+mn-cs"/>
              </a:rPr>
              <a:t>Haller &amp; graduate student </a:t>
            </a:r>
          </a:p>
          <a:p>
            <a:pPr marL="342900" indent="-342900" eaLnBrk="0" hangingPunct="0">
              <a:spcBef>
                <a:spcPct val="20000"/>
              </a:spcBef>
              <a:defRPr/>
            </a:pPr>
            <a:r>
              <a:rPr lang="en-US" sz="1050" dirty="0">
                <a:solidFill>
                  <a:schemeClr val="bg1"/>
                </a:solidFill>
                <a:latin typeface="+mn-lt"/>
                <a:cs typeface="+mn-cs"/>
              </a:rPr>
              <a:t>Jeff  Oskamp/OSU at OPT’s </a:t>
            </a:r>
          </a:p>
          <a:p>
            <a:pPr marL="342900" indent="-342900" eaLnBrk="0" hangingPunct="0">
              <a:spcBef>
                <a:spcPct val="20000"/>
              </a:spcBef>
              <a:defRPr/>
            </a:pPr>
            <a:r>
              <a:rPr lang="en-US" sz="1050" dirty="0">
                <a:solidFill>
                  <a:schemeClr val="bg1"/>
                </a:solidFill>
                <a:latin typeface="+mn-lt"/>
                <a:cs typeface="+mn-cs"/>
              </a:rPr>
              <a:t>Reedsport project site </a:t>
            </a:r>
          </a:p>
          <a:p>
            <a:pPr marL="342900" indent="-342900" eaLnBrk="0" hangingPunct="0">
              <a:spcBef>
                <a:spcPct val="20000"/>
              </a:spcBef>
              <a:defRPr/>
            </a:pPr>
            <a:r>
              <a:rPr lang="en-US" sz="1050" dirty="0">
                <a:solidFill>
                  <a:schemeClr val="bg1"/>
                </a:solidFill>
                <a:latin typeface="+mn-lt"/>
                <a:cs typeface="+mn-cs"/>
              </a:rPr>
              <a:t>(funded by OWET/DOE)</a:t>
            </a:r>
            <a:endParaRPr lang="en-US" sz="1600"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email"/>
          <a:srcRect/>
          <a:stretch>
            <a:fillRect/>
          </a:stretch>
        </p:blipFill>
        <p:spPr bwMode="auto">
          <a:xfrm>
            <a:off x="1447800" y="2976563"/>
            <a:ext cx="5172075" cy="3881437"/>
          </a:xfrm>
          <a:prstGeom prst="rect">
            <a:avLst/>
          </a:prstGeom>
          <a:noFill/>
          <a:ln w="9525">
            <a:noFill/>
            <a:miter lim="800000"/>
            <a:headEnd/>
            <a:tailEnd/>
          </a:ln>
        </p:spPr>
      </p:pic>
      <p:sp>
        <p:nvSpPr>
          <p:cNvPr id="15363" name="Title 1"/>
          <p:cNvSpPr>
            <a:spLocks noGrp="1"/>
          </p:cNvSpPr>
          <p:nvPr>
            <p:ph type="title"/>
          </p:nvPr>
        </p:nvSpPr>
        <p:spPr>
          <a:xfrm>
            <a:off x="457200" y="152400"/>
            <a:ext cx="8229600" cy="1143000"/>
          </a:xfrm>
        </p:spPr>
        <p:txBody>
          <a:bodyPr/>
          <a:lstStyle/>
          <a:p>
            <a:pPr eaLnBrk="1" hangingPunct="1"/>
            <a:r>
              <a:rPr lang="en-US" sz="3200" smtClean="0"/>
              <a:t>Environmental Effects</a:t>
            </a:r>
          </a:p>
        </p:txBody>
      </p:sp>
      <p:sp>
        <p:nvSpPr>
          <p:cNvPr id="3" name="Content Placeholder 2"/>
          <p:cNvSpPr>
            <a:spLocks noGrp="1"/>
          </p:cNvSpPr>
          <p:nvPr>
            <p:ph idx="1"/>
          </p:nvPr>
        </p:nvSpPr>
        <p:spPr>
          <a:xfrm>
            <a:off x="228600" y="1524000"/>
            <a:ext cx="6629400" cy="1447800"/>
          </a:xfrm>
        </p:spPr>
        <p:txBody>
          <a:bodyPr>
            <a:normAutofit/>
          </a:bodyPr>
          <a:lstStyle/>
          <a:p>
            <a:pPr marL="274320" indent="-274320" eaLnBrk="1" fontAlgn="auto" hangingPunct="1">
              <a:spcAft>
                <a:spcPts val="0"/>
              </a:spcAft>
              <a:buClr>
                <a:schemeClr val="accent3"/>
              </a:buClr>
              <a:buFont typeface="Wingdings 2"/>
              <a:buChar char=""/>
              <a:defRPr/>
            </a:pPr>
            <a:r>
              <a:rPr lang="en-US" sz="1800" dirty="0" smtClean="0"/>
              <a:t>Wave energy devices will extract energy from waves, which can change shoreline features</a:t>
            </a:r>
          </a:p>
          <a:p>
            <a:pPr marL="274320" indent="-274320" eaLnBrk="1" fontAlgn="auto" hangingPunct="1">
              <a:spcAft>
                <a:spcPts val="0"/>
              </a:spcAft>
              <a:buClr>
                <a:schemeClr val="accent3"/>
              </a:buClr>
              <a:buFont typeface="Wingdings 2"/>
              <a:buChar char=""/>
              <a:defRPr/>
            </a:pPr>
            <a:r>
              <a:rPr lang="en-US" sz="1800" dirty="0" smtClean="0"/>
              <a:t>OSU and partners are collecting baseline sediment data at candidate sites.  </a:t>
            </a:r>
            <a:endParaRPr lang="en-US" sz="1800" dirty="0"/>
          </a:p>
        </p:txBody>
      </p:sp>
      <p:pic>
        <p:nvPicPr>
          <p:cNvPr id="15365" name="Picture 5"/>
          <p:cNvPicPr>
            <a:picLocks noChangeAspect="1" noChangeArrowheads="1"/>
          </p:cNvPicPr>
          <p:nvPr/>
        </p:nvPicPr>
        <p:blipFill>
          <a:blip r:embed="rId3" cstate="email"/>
          <a:srcRect/>
          <a:stretch>
            <a:fillRect/>
          </a:stretch>
        </p:blipFill>
        <p:spPr bwMode="auto">
          <a:xfrm>
            <a:off x="6934200" y="1752600"/>
            <a:ext cx="1746250" cy="4775200"/>
          </a:xfrm>
          <a:prstGeom prst="rect">
            <a:avLst/>
          </a:prstGeom>
          <a:noFill/>
          <a:ln w="9525">
            <a:noFill/>
            <a:miter lim="800000"/>
            <a:headEnd/>
            <a:tailEnd/>
          </a:ln>
        </p:spPr>
      </p:pic>
      <p:sp>
        <p:nvSpPr>
          <p:cNvPr id="7" name="TextBox 6"/>
          <p:cNvSpPr txBox="1"/>
          <p:nvPr/>
        </p:nvSpPr>
        <p:spPr>
          <a:xfrm>
            <a:off x="152400" y="3886200"/>
            <a:ext cx="1447800" cy="1546225"/>
          </a:xfrm>
          <a:prstGeom prst="rect">
            <a:avLst/>
          </a:prstGeom>
          <a:noFill/>
        </p:spPr>
        <p:txBody>
          <a:bodyPr>
            <a:spAutoFit/>
          </a:bodyPr>
          <a:lstStyle/>
          <a:p>
            <a:pPr>
              <a:defRPr/>
            </a:pPr>
            <a:r>
              <a:rPr lang="en-US" sz="1050" i="1" dirty="0"/>
              <a:t>Monitoring Beach and Shoreline </a:t>
            </a:r>
            <a:r>
              <a:rPr lang="en-US" sz="1050" i="1" dirty="0" err="1"/>
              <a:t>Morphodynamic</a:t>
            </a:r>
            <a:r>
              <a:rPr lang="en-US" sz="1050" dirty="0"/>
              <a:t>, by Jonathan Allan, Oregon Department of Geology and Mineral Industries (work funded by OWET)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pPr eaLnBrk="1" hangingPunct="1"/>
            <a:r>
              <a:rPr lang="en-US" sz="3200" smtClean="0"/>
              <a:t>Advanced Wave Forecasting</a:t>
            </a:r>
          </a:p>
        </p:txBody>
      </p:sp>
      <p:grpSp>
        <p:nvGrpSpPr>
          <p:cNvPr id="16387" name="Group 38"/>
          <p:cNvGrpSpPr>
            <a:grpSpLocks noGrp="1"/>
          </p:cNvGrpSpPr>
          <p:nvPr>
            <p:ph idx="1"/>
          </p:nvPr>
        </p:nvGrpSpPr>
        <p:grpSpPr bwMode="auto">
          <a:xfrm>
            <a:off x="4191000" y="1447800"/>
            <a:ext cx="4953000" cy="4602163"/>
            <a:chOff x="4572000" y="1604874"/>
            <a:chExt cx="3382721" cy="3186783"/>
          </a:xfrm>
        </p:grpSpPr>
        <p:pic>
          <p:nvPicPr>
            <p:cNvPr id="16390" name="Picture 2"/>
            <p:cNvPicPr>
              <a:picLocks noChangeAspect="1" noChangeArrowheads="1"/>
            </p:cNvPicPr>
            <p:nvPr/>
          </p:nvPicPr>
          <p:blipFill>
            <a:blip r:embed="rId2" cstate="email"/>
            <a:srcRect r="31081"/>
            <a:stretch>
              <a:fillRect/>
            </a:stretch>
          </p:blipFill>
          <p:spPr bwMode="auto">
            <a:xfrm>
              <a:off x="5146684" y="1723098"/>
              <a:ext cx="2756883" cy="2831439"/>
            </a:xfrm>
            <a:prstGeom prst="rect">
              <a:avLst/>
            </a:prstGeom>
            <a:noFill/>
            <a:ln w="9525">
              <a:noFill/>
              <a:miter lim="800000"/>
              <a:headEnd/>
              <a:tailEnd/>
            </a:ln>
          </p:spPr>
        </p:pic>
        <p:sp>
          <p:nvSpPr>
            <p:cNvPr id="16391" name="TextBox 23"/>
            <p:cNvSpPr txBox="1">
              <a:spLocks noChangeArrowheads="1"/>
            </p:cNvSpPr>
            <p:nvPr/>
          </p:nvSpPr>
          <p:spPr bwMode="auto">
            <a:xfrm>
              <a:off x="5425540" y="1604874"/>
              <a:ext cx="2529181" cy="178202"/>
            </a:xfrm>
            <a:prstGeom prst="rect">
              <a:avLst/>
            </a:prstGeom>
            <a:noFill/>
            <a:ln w="9525">
              <a:noFill/>
              <a:miter lim="800000"/>
              <a:headEnd/>
              <a:tailEnd/>
            </a:ln>
          </p:spPr>
          <p:txBody>
            <a:bodyPr>
              <a:spAutoFit/>
            </a:bodyPr>
            <a:lstStyle/>
            <a:p>
              <a:r>
                <a:rPr lang="en-US" sz="1100"/>
                <a:t>Winter Storm                                     Summer Sea     </a:t>
              </a:r>
              <a:endParaRPr lang="en-US" sz="1600"/>
            </a:p>
          </p:txBody>
        </p:sp>
        <p:sp>
          <p:nvSpPr>
            <p:cNvPr id="16392" name="TextBox 26"/>
            <p:cNvSpPr txBox="1">
              <a:spLocks noChangeArrowheads="1"/>
            </p:cNvSpPr>
            <p:nvPr/>
          </p:nvSpPr>
          <p:spPr bwMode="auto">
            <a:xfrm>
              <a:off x="5817370" y="4448567"/>
              <a:ext cx="1609165" cy="343090"/>
            </a:xfrm>
            <a:prstGeom prst="rect">
              <a:avLst/>
            </a:prstGeom>
            <a:noFill/>
            <a:ln w="9525">
              <a:noFill/>
              <a:miter lim="800000"/>
              <a:headEnd/>
              <a:tailEnd/>
            </a:ln>
          </p:spPr>
          <p:txBody>
            <a:bodyPr>
              <a:spAutoFit/>
            </a:bodyPr>
            <a:lstStyle/>
            <a:p>
              <a:pPr algn="ctr"/>
              <a:r>
                <a:rPr lang="en-US" sz="1200"/>
                <a:t>Wave Height (m)</a:t>
              </a:r>
              <a:endParaRPr lang="en-US"/>
            </a:p>
          </p:txBody>
        </p:sp>
        <p:sp>
          <p:nvSpPr>
            <p:cNvPr id="8" name="Rectangle 7"/>
            <p:cNvSpPr/>
            <p:nvPr/>
          </p:nvSpPr>
          <p:spPr>
            <a:xfrm>
              <a:off x="4572000" y="2285322"/>
              <a:ext cx="685218" cy="578216"/>
            </a:xfrm>
            <a:prstGeom prst="rect">
              <a:avLst/>
            </a:prstGeom>
          </p:spPr>
          <p:txBody>
            <a:bodyPr>
              <a:spAutoFit/>
            </a:bodyPr>
            <a:lstStyle/>
            <a:p>
              <a:pPr algn="ctr" defTabSz="4387850">
                <a:defRPr/>
              </a:pPr>
              <a:r>
                <a:rPr lang="en-US" sz="1050" b="1" dirty="0">
                  <a:latin typeface="Arial" charset="0"/>
                  <a:cs typeface="Arial" charset="0"/>
                </a:rPr>
                <a:t>NDBC buoy 46229</a:t>
              </a:r>
            </a:p>
          </p:txBody>
        </p:sp>
        <p:cxnSp>
          <p:nvCxnSpPr>
            <p:cNvPr id="9" name="Straight Arrow Connector 8"/>
            <p:cNvCxnSpPr>
              <a:stCxn id="8" idx="3"/>
            </p:cNvCxnSpPr>
            <p:nvPr/>
          </p:nvCxnSpPr>
          <p:spPr>
            <a:xfrm>
              <a:off x="5257218" y="2574430"/>
              <a:ext cx="611492" cy="473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617537" y="1903875"/>
              <a:ext cx="685218" cy="172586"/>
            </a:xfrm>
            <a:prstGeom prst="rect">
              <a:avLst/>
            </a:prstGeom>
          </p:spPr>
          <p:txBody>
            <a:bodyPr>
              <a:spAutoFit/>
            </a:bodyPr>
            <a:lstStyle/>
            <a:p>
              <a:pPr algn="ctr" defTabSz="4387850">
                <a:defRPr/>
              </a:pPr>
              <a:r>
                <a:rPr lang="en-US" sz="1050" b="1" dirty="0">
                  <a:latin typeface="Arial" charset="0"/>
                  <a:cs typeface="Arial" charset="0"/>
                </a:rPr>
                <a:t>AWAC</a:t>
              </a:r>
              <a:endParaRPr lang="en-US" sz="1100" b="1" dirty="0">
                <a:latin typeface="Arial" charset="0"/>
                <a:cs typeface="Arial" charset="0"/>
              </a:endParaRPr>
            </a:p>
          </p:txBody>
        </p:sp>
        <p:cxnSp>
          <p:nvCxnSpPr>
            <p:cNvPr id="11" name="Straight Arrow Connector 10"/>
            <p:cNvCxnSpPr/>
            <p:nvPr/>
          </p:nvCxnSpPr>
          <p:spPr>
            <a:xfrm rot="16200000" flipH="1">
              <a:off x="5144722" y="2096543"/>
              <a:ext cx="990442" cy="912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 name="Content Placeholder 2"/>
          <p:cNvSpPr txBox="1">
            <a:spLocks/>
          </p:cNvSpPr>
          <p:nvPr/>
        </p:nvSpPr>
        <p:spPr bwMode="auto">
          <a:xfrm>
            <a:off x="457200" y="1600200"/>
            <a:ext cx="3810000" cy="5029200"/>
          </a:xfrm>
          <a:prstGeom prst="rect">
            <a:avLst/>
          </a:prstGeom>
          <a:noFill/>
          <a:ln w="9525">
            <a:noFill/>
            <a:miter lim="800000"/>
            <a:headEnd/>
            <a:tailEnd/>
          </a:ln>
        </p:spPr>
        <p:txBody>
          <a:bodyPr/>
          <a:lstStyle/>
          <a:p>
            <a:pPr>
              <a:spcBef>
                <a:spcPct val="20000"/>
              </a:spcBef>
              <a:defRPr/>
            </a:pPr>
            <a:r>
              <a:rPr lang="en-US" dirty="0">
                <a:latin typeface="+mn-lt"/>
                <a:cs typeface="+mn-cs"/>
              </a:rPr>
              <a:t>SWAN model is used to predict </a:t>
            </a:r>
            <a:r>
              <a:rPr lang="en-US" dirty="0" err="1">
                <a:latin typeface="+mn-lt"/>
                <a:cs typeface="+mn-cs"/>
              </a:rPr>
              <a:t>nearshore</a:t>
            </a:r>
            <a:r>
              <a:rPr lang="en-US" dirty="0">
                <a:latin typeface="+mn-lt"/>
                <a:cs typeface="+mn-cs"/>
              </a:rPr>
              <a:t> waves</a:t>
            </a:r>
          </a:p>
          <a:p>
            <a:pPr marL="458788" lvl="1" indent="-285750">
              <a:spcBef>
                <a:spcPct val="20000"/>
              </a:spcBef>
              <a:buFont typeface="Arial" charset="0"/>
              <a:buChar char="•"/>
              <a:defRPr/>
            </a:pPr>
            <a:r>
              <a:rPr lang="en-US" sz="1400" dirty="0">
                <a:latin typeface="+mn-lt"/>
                <a:cs typeface="+mn-cs"/>
              </a:rPr>
              <a:t>NOAA bathymetry used to refine model</a:t>
            </a:r>
          </a:p>
          <a:p>
            <a:pPr marL="458788" lvl="1" indent="-285750">
              <a:spcBef>
                <a:spcPct val="20000"/>
              </a:spcBef>
              <a:buFont typeface="Arial" charset="0"/>
              <a:buChar char="•"/>
              <a:defRPr/>
            </a:pPr>
            <a:r>
              <a:rPr lang="en-US" sz="1400" dirty="0">
                <a:latin typeface="+mn-lt"/>
                <a:cs typeface="+mn-cs"/>
              </a:rPr>
              <a:t>NOAA NDBC Buoy and </a:t>
            </a:r>
            <a:r>
              <a:rPr lang="en-US" sz="1400" dirty="0" err="1">
                <a:latin typeface="+mn-lt"/>
                <a:cs typeface="+mn-cs"/>
              </a:rPr>
              <a:t>nearshore</a:t>
            </a:r>
            <a:r>
              <a:rPr lang="en-US" sz="1400" dirty="0">
                <a:latin typeface="+mn-lt"/>
                <a:cs typeface="+mn-cs"/>
              </a:rPr>
              <a:t> wave measurements used to validate model</a:t>
            </a:r>
          </a:p>
          <a:p>
            <a:pPr marL="458788" lvl="1" indent="-285750">
              <a:spcBef>
                <a:spcPct val="20000"/>
              </a:spcBef>
              <a:buFont typeface="Arial" charset="0"/>
              <a:buChar char="•"/>
              <a:defRPr/>
            </a:pPr>
            <a:r>
              <a:rPr lang="en-US" sz="1400" dirty="0">
                <a:latin typeface="+mn-lt"/>
                <a:cs typeface="+mn-cs"/>
              </a:rPr>
              <a:t>Correlation of model and measured data is within 10%</a:t>
            </a:r>
          </a:p>
          <a:p>
            <a:pPr marL="458788" lvl="1" indent="-285750">
              <a:spcBef>
                <a:spcPct val="20000"/>
              </a:spcBef>
              <a:buFont typeface="Arial" charset="0"/>
              <a:buChar char="•"/>
              <a:defRPr/>
            </a:pPr>
            <a:r>
              <a:rPr lang="en-US" sz="1400" dirty="0">
                <a:latin typeface="+mn-lt"/>
                <a:cs typeface="+mn-cs"/>
              </a:rPr>
              <a:t>Analysis allows us to understand refraction and diffraction around bathymetric features and how that will affect power generation</a:t>
            </a:r>
          </a:p>
          <a:p>
            <a:pPr marL="458788" lvl="1" indent="-285750">
              <a:spcBef>
                <a:spcPct val="20000"/>
              </a:spcBef>
              <a:buFont typeface="Arial" charset="0"/>
              <a:buChar char="•"/>
              <a:defRPr/>
            </a:pPr>
            <a:r>
              <a:rPr lang="en-US" sz="1400" dirty="0">
                <a:latin typeface="+mn-lt"/>
                <a:cs typeface="+mn-cs"/>
              </a:rPr>
              <a:t>For </a:t>
            </a:r>
            <a:r>
              <a:rPr lang="en-US" sz="1400" dirty="0" err="1">
                <a:latin typeface="+mn-lt"/>
                <a:cs typeface="+mn-cs"/>
              </a:rPr>
              <a:t>nearshore</a:t>
            </a:r>
            <a:r>
              <a:rPr lang="en-US" sz="1400" dirty="0">
                <a:latin typeface="+mn-lt"/>
                <a:cs typeface="+mn-cs"/>
              </a:rPr>
              <a:t> (&lt;200m depth), disparate data is pieced together for more accurate bathymetry (Corps, NOAA &amp; others).  The Tsunami Inundation Mapping Project  for the Pacific Northwest has integrated data</a:t>
            </a:r>
          </a:p>
          <a:p>
            <a:pPr marL="458788" lvl="1" indent="-285750">
              <a:spcBef>
                <a:spcPct val="20000"/>
              </a:spcBef>
              <a:buFont typeface="Arial" charset="0"/>
              <a:buChar char="•"/>
              <a:defRPr/>
            </a:pPr>
            <a:r>
              <a:rPr lang="en-US" sz="1400" dirty="0" err="1">
                <a:latin typeface="+mn-lt"/>
                <a:cs typeface="+mn-cs"/>
              </a:rPr>
              <a:t>Nearshore</a:t>
            </a:r>
            <a:r>
              <a:rPr lang="en-US" sz="1400" dirty="0">
                <a:latin typeface="+mn-lt"/>
                <a:cs typeface="+mn-cs"/>
              </a:rPr>
              <a:t> bathymetric data is not accurate because of year-to-year changes in bathymetry and often is in need of updating</a:t>
            </a:r>
          </a:p>
          <a:p>
            <a:pPr marL="342900" indent="-342900">
              <a:spcBef>
                <a:spcPct val="20000"/>
              </a:spcBef>
              <a:buFont typeface="Arial" charset="0"/>
              <a:buChar char="•"/>
              <a:defRPr/>
            </a:pPr>
            <a:endParaRPr lang="en-US" sz="2000" dirty="0">
              <a:latin typeface="+mn-lt"/>
              <a:cs typeface="+mn-cs"/>
            </a:endParaRPr>
          </a:p>
        </p:txBody>
      </p:sp>
      <p:sp>
        <p:nvSpPr>
          <p:cNvPr id="16389" name="TextBox 20"/>
          <p:cNvSpPr txBox="1">
            <a:spLocks noChangeArrowheads="1"/>
          </p:cNvSpPr>
          <p:nvPr/>
        </p:nvSpPr>
        <p:spPr bwMode="auto">
          <a:xfrm>
            <a:off x="4419600" y="5943600"/>
            <a:ext cx="4267200" cy="523875"/>
          </a:xfrm>
          <a:prstGeom prst="rect">
            <a:avLst/>
          </a:prstGeom>
          <a:noFill/>
          <a:ln w="9525">
            <a:noFill/>
            <a:miter lim="800000"/>
            <a:headEnd/>
            <a:tailEnd/>
          </a:ln>
        </p:spPr>
        <p:txBody>
          <a:bodyPr>
            <a:spAutoFit/>
          </a:bodyPr>
          <a:lstStyle/>
          <a:p>
            <a:pPr algn="ctr"/>
            <a:r>
              <a:rPr lang="en-US" sz="1400"/>
              <a:t>Reedsport, OR - Site of OPT’s planned Powerbuoy  array deployment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81000" y="1524000"/>
            <a:ext cx="4724400" cy="4386263"/>
          </a:xfrm>
          <a:prstGeom prst="rect">
            <a:avLst/>
          </a:prstGeom>
          <a:noFill/>
        </p:spPr>
        <p:txBody>
          <a:bodyPr>
            <a:spAutoFit/>
          </a:bodyPr>
          <a:lstStyle/>
          <a:p>
            <a:pPr fontAlgn="auto">
              <a:spcBef>
                <a:spcPts val="600"/>
              </a:spcBef>
              <a:spcAft>
                <a:spcPts val="0"/>
              </a:spcAft>
              <a:defRPr/>
            </a:pPr>
            <a:r>
              <a:rPr lang="en-US" dirty="0">
                <a:latin typeface="+mn-lt"/>
                <a:cs typeface="+mn-cs"/>
              </a:rPr>
              <a:t>NOAA bathymetric data is used for coarse site assessment:</a:t>
            </a:r>
          </a:p>
          <a:p>
            <a:pPr marL="342900" indent="-342900" fontAlgn="auto">
              <a:spcBef>
                <a:spcPts val="0"/>
              </a:spcBef>
              <a:spcAft>
                <a:spcPts val="0"/>
              </a:spcAft>
              <a:buFont typeface="Arial" pitchFamily="34" charset="0"/>
              <a:buChar char="•"/>
              <a:defRPr/>
            </a:pPr>
            <a:r>
              <a:rPr lang="en-US" sz="1600" dirty="0">
                <a:latin typeface="+mn-lt"/>
                <a:cs typeface="+mn-cs"/>
              </a:rPr>
              <a:t>Recent modifications to the NOAA GIS web interface have made it easier to navigate the site or download products.</a:t>
            </a:r>
          </a:p>
          <a:p>
            <a:pPr marL="342900" indent="-342900"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NOAA data is used to predict tidal currents for site operations:</a:t>
            </a:r>
          </a:p>
          <a:p>
            <a:pPr marL="342900" indent="-342900" fontAlgn="auto">
              <a:spcBef>
                <a:spcPts val="0"/>
              </a:spcBef>
              <a:spcAft>
                <a:spcPts val="0"/>
              </a:spcAft>
              <a:buFont typeface="Arial" pitchFamily="34" charset="0"/>
              <a:buChar char="•"/>
              <a:defRPr/>
            </a:pPr>
            <a:r>
              <a:rPr lang="en-US" sz="1600" dirty="0">
                <a:latin typeface="+mn-lt"/>
                <a:cs typeface="+mn-cs"/>
              </a:rPr>
              <a:t>Data generally </a:t>
            </a:r>
            <a:r>
              <a:rPr lang="en-US" sz="1600" dirty="0" err="1">
                <a:latin typeface="+mn-lt"/>
                <a:cs typeface="+mn-cs"/>
              </a:rPr>
              <a:t>underpredicts</a:t>
            </a:r>
            <a:r>
              <a:rPr lang="en-US" sz="1600" dirty="0">
                <a:latin typeface="+mn-lt"/>
                <a:cs typeface="+mn-cs"/>
              </a:rPr>
              <a:t> peak currents at our site, as well as misrepresenting the timing of slack water and peak currents by up to an hour. NOAA is aware of this and planning a resurvey effort in Puget Sound in FY11.</a:t>
            </a:r>
            <a:r>
              <a:rPr lang="en-US" dirty="0">
                <a:latin typeface="+mn-lt"/>
                <a:cs typeface="+mn-cs"/>
              </a:rPr>
              <a:t> </a:t>
            </a:r>
          </a:p>
          <a:p>
            <a:pPr fontAlgn="auto">
              <a:spcBef>
                <a:spcPts val="600"/>
              </a:spcBef>
              <a:spcAft>
                <a:spcPts val="0"/>
              </a:spcAft>
              <a:defRPr/>
            </a:pPr>
            <a:r>
              <a:rPr lang="en-US" dirty="0">
                <a:latin typeface="+mn-lt"/>
                <a:cs typeface="+mn-cs"/>
              </a:rPr>
              <a:t/>
            </a:r>
            <a:br>
              <a:rPr lang="en-US" dirty="0">
                <a:latin typeface="+mn-lt"/>
                <a:cs typeface="+mn-cs"/>
              </a:rPr>
            </a:br>
            <a:r>
              <a:rPr lang="en-US" dirty="0">
                <a:latin typeface="+mn-lt"/>
                <a:cs typeface="+mn-cs"/>
              </a:rPr>
              <a:t/>
            </a:r>
            <a:br>
              <a:rPr lang="en-US" dirty="0">
                <a:latin typeface="+mn-lt"/>
                <a:cs typeface="+mn-cs"/>
              </a:rPr>
            </a:br>
            <a:endParaRPr lang="en-US" dirty="0">
              <a:latin typeface="+mn-lt"/>
              <a:cs typeface="+mn-cs"/>
            </a:endParaRPr>
          </a:p>
        </p:txBody>
      </p:sp>
      <p:sp>
        <p:nvSpPr>
          <p:cNvPr id="17411" name="Title 1"/>
          <p:cNvSpPr>
            <a:spLocks noGrp="1"/>
          </p:cNvSpPr>
          <p:nvPr>
            <p:ph type="title"/>
          </p:nvPr>
        </p:nvSpPr>
        <p:spPr>
          <a:xfrm>
            <a:off x="457200" y="152400"/>
            <a:ext cx="8229600" cy="1143000"/>
          </a:xfrm>
        </p:spPr>
        <p:txBody>
          <a:bodyPr/>
          <a:lstStyle/>
          <a:p>
            <a:pPr eaLnBrk="1" hangingPunct="1"/>
            <a:r>
              <a:rPr lang="en-US" sz="3200" smtClean="0"/>
              <a:t>Tidal Energy – Puget Sound</a:t>
            </a:r>
          </a:p>
        </p:txBody>
      </p:sp>
      <p:pic>
        <p:nvPicPr>
          <p:cNvPr id="17412" name="Picture 2"/>
          <p:cNvPicPr>
            <a:picLocks noGrp="1" noChangeAspect="1" noChangeArrowheads="1"/>
          </p:cNvPicPr>
          <p:nvPr>
            <p:ph idx="1"/>
          </p:nvPr>
        </p:nvPicPr>
        <p:blipFill>
          <a:blip r:embed="rId3" cstate="email"/>
          <a:srcRect/>
          <a:stretch>
            <a:fillRect/>
          </a:stretch>
        </p:blipFill>
        <p:spPr>
          <a:xfrm>
            <a:off x="609600" y="4953000"/>
            <a:ext cx="4267200" cy="1633538"/>
          </a:xfrm>
          <a:noFill/>
        </p:spPr>
      </p:pic>
      <p:sp>
        <p:nvSpPr>
          <p:cNvPr id="17413" name="TextBox 13"/>
          <p:cNvSpPr txBox="1">
            <a:spLocks noChangeArrowheads="1"/>
          </p:cNvSpPr>
          <p:nvPr/>
        </p:nvSpPr>
        <p:spPr bwMode="auto">
          <a:xfrm rot="5400000">
            <a:off x="4654550" y="5480050"/>
            <a:ext cx="415925" cy="276225"/>
          </a:xfrm>
          <a:prstGeom prst="rect">
            <a:avLst/>
          </a:prstGeom>
          <a:noFill/>
          <a:ln w="9525">
            <a:noFill/>
            <a:miter lim="800000"/>
            <a:headEnd/>
            <a:tailEnd/>
          </a:ln>
        </p:spPr>
        <p:txBody>
          <a:bodyPr wrap="none">
            <a:spAutoFit/>
          </a:bodyPr>
          <a:lstStyle/>
          <a:p>
            <a:r>
              <a:rPr lang="en-US" sz="1200" b="1">
                <a:latin typeface="Times New Roman" pitchFamily="18" charset="0"/>
                <a:cs typeface="Times New Roman" pitchFamily="18" charset="0"/>
              </a:rPr>
              <a:t>m/s</a:t>
            </a:r>
          </a:p>
        </p:txBody>
      </p:sp>
      <p:pic>
        <p:nvPicPr>
          <p:cNvPr id="17414" name="O 2"/>
          <p:cNvPicPr>
            <a:picLocks noChangeArrowheads="1"/>
          </p:cNvPicPr>
          <p:nvPr/>
        </p:nvPicPr>
        <p:blipFill>
          <a:blip r:embed="rId4" cstate="email"/>
          <a:srcRect t="-439" r="-392" b="-185"/>
          <a:stretch>
            <a:fillRect/>
          </a:stretch>
        </p:blipFill>
        <p:spPr bwMode="auto">
          <a:xfrm>
            <a:off x="4999038" y="1676400"/>
            <a:ext cx="4087812" cy="4800600"/>
          </a:xfrm>
          <a:prstGeom prst="rect">
            <a:avLst/>
          </a:prstGeom>
          <a:noFill/>
          <a:ln w="9525">
            <a:noFill/>
            <a:miter lim="800000"/>
            <a:headEnd/>
            <a:tailEnd/>
          </a:ln>
        </p:spPr>
      </p:pic>
      <p:sp>
        <p:nvSpPr>
          <p:cNvPr id="17415" name="TextBox 19"/>
          <p:cNvSpPr txBox="1">
            <a:spLocks noChangeArrowheads="1"/>
          </p:cNvSpPr>
          <p:nvPr/>
        </p:nvSpPr>
        <p:spPr bwMode="auto">
          <a:xfrm>
            <a:off x="1371600" y="6400800"/>
            <a:ext cx="2667000" cy="338138"/>
          </a:xfrm>
          <a:prstGeom prst="rect">
            <a:avLst/>
          </a:prstGeom>
          <a:noFill/>
          <a:ln w="9525">
            <a:noFill/>
            <a:miter lim="800000"/>
            <a:headEnd/>
            <a:tailEnd/>
          </a:ln>
        </p:spPr>
        <p:txBody>
          <a:bodyPr lIns="0" rIns="0">
            <a:spAutoFit/>
          </a:bodyPr>
          <a:lstStyle/>
          <a:p>
            <a:pPr algn="ctr" eaLnBrk="0" hangingPunct="0"/>
            <a:r>
              <a:rPr lang="en-US" sz="1600" b="1">
                <a:latin typeface="Times New Roman" pitchFamily="18" charset="0"/>
                <a:ea typeface="SimSun" pitchFamily="2" charset="-122"/>
              </a:rPr>
              <a:t>Current Velocity Profile</a:t>
            </a:r>
            <a:endParaRPr lang="en-US" sz="1200">
              <a:latin typeface="Times New Roman" pitchFamily="18" charset="0"/>
              <a:ea typeface="SimSun" pitchFamily="2" charset="-122"/>
            </a:endParaRPr>
          </a:p>
        </p:txBody>
      </p:sp>
      <p:sp>
        <p:nvSpPr>
          <p:cNvPr id="17416" name="TextBox 19"/>
          <p:cNvSpPr txBox="1">
            <a:spLocks noChangeArrowheads="1"/>
          </p:cNvSpPr>
          <p:nvPr/>
        </p:nvSpPr>
        <p:spPr bwMode="auto">
          <a:xfrm>
            <a:off x="5553075" y="1355725"/>
            <a:ext cx="2895600" cy="339725"/>
          </a:xfrm>
          <a:prstGeom prst="rect">
            <a:avLst/>
          </a:prstGeom>
          <a:noFill/>
          <a:ln w="9525">
            <a:noFill/>
            <a:miter lim="800000"/>
            <a:headEnd/>
            <a:tailEnd/>
          </a:ln>
        </p:spPr>
        <p:txBody>
          <a:bodyPr lIns="0" rIns="0">
            <a:spAutoFit/>
          </a:bodyPr>
          <a:lstStyle/>
          <a:p>
            <a:pPr algn="ctr" eaLnBrk="0" hangingPunct="0"/>
            <a:r>
              <a:rPr lang="en-US" sz="1600" b="1">
                <a:latin typeface="Times New Roman" pitchFamily="18" charset="0"/>
                <a:ea typeface="SimSun" pitchFamily="2" charset="-122"/>
              </a:rPr>
              <a:t>Siting of Tidal Testing Facilities</a:t>
            </a:r>
            <a:endParaRPr lang="en-US" sz="1200">
              <a:latin typeface="Times New Roman" pitchFamily="18" charset="0"/>
              <a:ea typeface="SimSun"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1143000"/>
          </a:xfrm>
        </p:spPr>
        <p:txBody>
          <a:bodyPr/>
          <a:lstStyle/>
          <a:p>
            <a:pPr eaLnBrk="1" hangingPunct="1"/>
            <a:r>
              <a:rPr lang="en-US" sz="3200" smtClean="0"/>
              <a:t>Conclusions &amp; Recommendations</a:t>
            </a:r>
          </a:p>
        </p:txBody>
      </p:sp>
      <p:sp>
        <p:nvSpPr>
          <p:cNvPr id="3" name="Content Placeholder 2"/>
          <p:cNvSpPr>
            <a:spLocks noGrp="1"/>
          </p:cNvSpPr>
          <p:nvPr>
            <p:ph idx="1"/>
          </p:nvPr>
        </p:nvSpPr>
        <p:spPr>
          <a:xfrm>
            <a:off x="457200" y="1752600"/>
            <a:ext cx="8229600" cy="4922838"/>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sz="2100" dirty="0" smtClean="0"/>
              <a:t>Conclusions:</a:t>
            </a:r>
          </a:p>
          <a:p>
            <a:pPr marL="641033" lvl="1" indent="-274320" eaLnBrk="1" fontAlgn="auto" hangingPunct="1">
              <a:spcAft>
                <a:spcPts val="0"/>
              </a:spcAft>
              <a:buClr>
                <a:schemeClr val="accent3"/>
              </a:buClr>
              <a:buFont typeface="Wingdings 2"/>
              <a:buChar char=""/>
              <a:defRPr/>
            </a:pPr>
            <a:r>
              <a:rPr lang="en-US" sz="1800" dirty="0" smtClean="0"/>
              <a:t>Marine Renewable Energy appears to be moving forward as seen by high interest from developers nationally and internationally</a:t>
            </a:r>
          </a:p>
          <a:p>
            <a:pPr marL="641033" lvl="1" indent="-274320" eaLnBrk="1" fontAlgn="auto" hangingPunct="1">
              <a:spcAft>
                <a:spcPts val="0"/>
              </a:spcAft>
              <a:buClr>
                <a:schemeClr val="accent3"/>
              </a:buClr>
              <a:buFont typeface="Wingdings 2"/>
              <a:buChar char=""/>
              <a:defRPr/>
            </a:pPr>
            <a:r>
              <a:rPr lang="en-US" sz="1800" dirty="0" smtClean="0"/>
              <a:t>The current focus of developers is the technology so interactions with hydrographic data will likely be expanded with more maturity as developers move to site projects</a:t>
            </a:r>
          </a:p>
          <a:p>
            <a:pPr marL="641033" lvl="1" indent="-274320" eaLnBrk="1" fontAlgn="auto" hangingPunct="1">
              <a:spcAft>
                <a:spcPts val="0"/>
              </a:spcAft>
              <a:buClr>
                <a:schemeClr val="accent3"/>
              </a:buClr>
              <a:buFont typeface="Wingdings 2"/>
              <a:buChar char=""/>
              <a:defRPr/>
            </a:pPr>
            <a:r>
              <a:rPr lang="en-US" sz="1800" dirty="0" smtClean="0"/>
              <a:t>Hydrographic data will be used extensively for </a:t>
            </a:r>
          </a:p>
          <a:p>
            <a:pPr lvl="2" indent="-246888" eaLnBrk="1" fontAlgn="auto" hangingPunct="1">
              <a:spcAft>
                <a:spcPts val="0"/>
              </a:spcAft>
              <a:buFont typeface="Wingdings 2"/>
              <a:buChar char=""/>
              <a:defRPr/>
            </a:pPr>
            <a:r>
              <a:rPr lang="en-US" sz="1600" dirty="0" smtClean="0"/>
              <a:t>Marine renewable energy siting </a:t>
            </a:r>
          </a:p>
          <a:p>
            <a:pPr lvl="2" indent="-246888" eaLnBrk="1" fontAlgn="auto" hangingPunct="1">
              <a:spcAft>
                <a:spcPts val="0"/>
              </a:spcAft>
              <a:buFont typeface="Wingdings 2"/>
              <a:buChar char=""/>
              <a:defRPr/>
            </a:pPr>
            <a:r>
              <a:rPr lang="en-US" sz="1600" dirty="0" smtClean="0"/>
              <a:t>Marine energy permitting</a:t>
            </a:r>
          </a:p>
          <a:p>
            <a:pPr lvl="2" indent="-246888" eaLnBrk="1" fontAlgn="auto" hangingPunct="1">
              <a:spcAft>
                <a:spcPts val="0"/>
              </a:spcAft>
              <a:buFont typeface="Wingdings 2"/>
              <a:buChar char=""/>
              <a:defRPr/>
            </a:pPr>
            <a:r>
              <a:rPr lang="en-US" sz="1600" dirty="0" smtClean="0"/>
              <a:t>Marine spatial planning - ocean space-use conflicts</a:t>
            </a:r>
          </a:p>
          <a:p>
            <a:pPr lvl="2" indent="-246888" eaLnBrk="1" fontAlgn="auto" hangingPunct="1">
              <a:spcAft>
                <a:spcPts val="0"/>
              </a:spcAft>
              <a:buFont typeface="Wingdings 2"/>
              <a:buChar char=""/>
              <a:defRPr/>
            </a:pPr>
            <a:r>
              <a:rPr lang="en-US" sz="1600" dirty="0" smtClean="0"/>
              <a:t>Survivability, reliability and optimal device performance</a:t>
            </a:r>
          </a:p>
          <a:p>
            <a:pPr lvl="2" indent="-246888" eaLnBrk="1" fontAlgn="auto" hangingPunct="1">
              <a:spcAft>
                <a:spcPts val="0"/>
              </a:spcAft>
              <a:buFont typeface="Wingdings 2"/>
              <a:buChar char=""/>
              <a:defRPr/>
            </a:pPr>
            <a:r>
              <a:rPr lang="en-US" sz="1600" dirty="0" smtClean="0"/>
              <a:t>Environmental effects analysis</a:t>
            </a:r>
          </a:p>
          <a:p>
            <a:pPr lvl="2" indent="-246888" eaLnBrk="1" fontAlgn="auto" hangingPunct="1">
              <a:spcAft>
                <a:spcPts val="0"/>
              </a:spcAft>
              <a:buFont typeface="Wingdings 2"/>
              <a:buChar char=""/>
              <a:defRPr/>
            </a:pPr>
            <a:r>
              <a:rPr lang="en-US" sz="1600" dirty="0" smtClean="0"/>
              <a:t>Wave forecasting for energy production</a:t>
            </a:r>
          </a:p>
          <a:p>
            <a:pPr marL="274320" indent="-274320" eaLnBrk="1" fontAlgn="auto" hangingPunct="1">
              <a:spcAft>
                <a:spcPts val="0"/>
              </a:spcAft>
              <a:buClr>
                <a:schemeClr val="accent3"/>
              </a:buClr>
              <a:buFont typeface="Wingdings 2"/>
              <a:buChar char=""/>
              <a:defRPr/>
            </a:pPr>
            <a:r>
              <a:rPr lang="en-US" sz="2100" dirty="0" smtClean="0"/>
              <a:t>Recommendations:</a:t>
            </a:r>
          </a:p>
          <a:p>
            <a:pPr marL="915670" lvl="2" indent="-274320" eaLnBrk="1" fontAlgn="auto" hangingPunct="1">
              <a:spcAft>
                <a:spcPts val="0"/>
              </a:spcAft>
              <a:buClr>
                <a:schemeClr val="accent3"/>
              </a:buClr>
              <a:buFont typeface="Wingdings 2"/>
              <a:buChar char=""/>
              <a:defRPr/>
            </a:pPr>
            <a:r>
              <a:rPr lang="en-US" sz="1600" dirty="0" smtClean="0"/>
              <a:t>Outreach/education to developers and agencies about available data</a:t>
            </a:r>
          </a:p>
          <a:p>
            <a:pPr marL="915670" lvl="2" indent="-274320" eaLnBrk="1" fontAlgn="auto" hangingPunct="1">
              <a:spcAft>
                <a:spcPts val="0"/>
              </a:spcAft>
              <a:buClr>
                <a:schemeClr val="accent3"/>
              </a:buClr>
              <a:buFont typeface="Wingdings 2"/>
              <a:buChar char=""/>
              <a:defRPr/>
            </a:pPr>
            <a:r>
              <a:rPr lang="en-US" sz="1600" dirty="0" smtClean="0"/>
              <a:t>Continue improvement of access and interface tools</a:t>
            </a:r>
          </a:p>
          <a:p>
            <a:pPr marL="915670" lvl="2" indent="-274320" eaLnBrk="1" fontAlgn="auto" hangingPunct="1">
              <a:spcAft>
                <a:spcPts val="0"/>
              </a:spcAft>
              <a:buClr>
                <a:schemeClr val="accent3"/>
              </a:buClr>
              <a:buFont typeface="Wingdings 2"/>
              <a:buChar char=""/>
              <a:defRPr/>
            </a:pPr>
            <a:r>
              <a:rPr lang="en-US" sz="1600" dirty="0" smtClean="0"/>
              <a:t>Continue to develop more accurate and recent bathymetry data, particularly in the &lt;200m </a:t>
            </a:r>
            <a:r>
              <a:rPr lang="en-US" sz="1600" dirty="0" err="1" smtClean="0"/>
              <a:t>nearshore</a:t>
            </a:r>
            <a:r>
              <a:rPr lang="en-US" sz="1600" dirty="0" smtClean="0"/>
              <a:t> area </a:t>
            </a:r>
          </a:p>
          <a:p>
            <a:pPr marL="915670" lvl="2" indent="-274320" eaLnBrk="1" fontAlgn="auto" hangingPunct="1">
              <a:spcAft>
                <a:spcPts val="0"/>
              </a:spcAft>
              <a:buClr>
                <a:schemeClr val="accent3"/>
              </a:buClr>
              <a:buFont typeface="Wingdings 2"/>
              <a:buChar char=""/>
              <a:defRPr/>
            </a:pPr>
            <a:r>
              <a:rPr lang="en-US" sz="1600" dirty="0" smtClean="0"/>
              <a:t>Incorporate data from others (Corps) more frequently into a single data set</a:t>
            </a:r>
          </a:p>
          <a:p>
            <a:pPr marL="915670" lvl="2" indent="-274320" eaLnBrk="1" fontAlgn="auto" hangingPunct="1">
              <a:spcAft>
                <a:spcPts val="0"/>
              </a:spcAft>
              <a:buClr>
                <a:schemeClr val="accent3"/>
              </a:buClr>
              <a:buFont typeface="Wingdings 2"/>
              <a:buChar char=""/>
              <a:defRPr/>
            </a:pPr>
            <a:r>
              <a:rPr lang="en-US" sz="1600" dirty="0" smtClean="0"/>
              <a:t>Consider sponsoring a navigational impacts study (How will Marine Renewable Energy project impact navigation?)</a:t>
            </a:r>
          </a:p>
          <a:p>
            <a:pPr marL="915670" lvl="2" indent="-274320" eaLnBrk="1" fontAlgn="auto" hangingPunct="1">
              <a:spcAft>
                <a:spcPts val="0"/>
              </a:spcAft>
              <a:buClr>
                <a:schemeClr val="accent3"/>
              </a:buClr>
              <a:buFont typeface="Wingdings 2"/>
              <a:buChar char=""/>
              <a:defRPr/>
            </a:pPr>
            <a:r>
              <a:rPr lang="en-US" sz="1600" dirty="0" err="1" smtClean="0"/>
              <a:t>Requirie</a:t>
            </a:r>
            <a:r>
              <a:rPr lang="en-US" sz="1600" smtClean="0"/>
              <a:t> </a:t>
            </a:r>
            <a:r>
              <a:rPr lang="en-US" sz="1600" dirty="0" smtClean="0"/>
              <a:t>notification of project siting for navigational charts and Automated Identification Systems (AIS)</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655638" y="598488"/>
            <a:ext cx="8229600" cy="1143000"/>
          </a:xfrm>
        </p:spPr>
        <p:txBody>
          <a:bodyPr/>
          <a:lstStyle/>
          <a:p>
            <a:pPr eaLnBrk="1" hangingPunct="1"/>
            <a:r>
              <a:rPr lang="en-US" sz="3200" smtClean="0"/>
              <a:t>The Northwest National </a:t>
            </a:r>
            <a:br>
              <a:rPr lang="en-US" sz="3200" smtClean="0"/>
            </a:br>
            <a:r>
              <a:rPr lang="en-US" sz="3200" smtClean="0"/>
              <a:t>Marine Renewable Energy Center</a:t>
            </a:r>
          </a:p>
        </p:txBody>
      </p:sp>
      <p:sp>
        <p:nvSpPr>
          <p:cNvPr id="6147" name="Rectangle 3"/>
          <p:cNvSpPr>
            <a:spLocks noGrp="1"/>
          </p:cNvSpPr>
          <p:nvPr>
            <p:ph idx="1"/>
          </p:nvPr>
        </p:nvSpPr>
        <p:spPr>
          <a:xfrm>
            <a:off x="457200" y="1935163"/>
            <a:ext cx="6477000" cy="4389437"/>
          </a:xfrm>
        </p:spPr>
        <p:txBody>
          <a:bodyPr/>
          <a:lstStyle/>
          <a:p>
            <a:pPr eaLnBrk="1" hangingPunct="1"/>
            <a:r>
              <a:rPr lang="en-US" sz="2000" smtClean="0">
                <a:solidFill>
                  <a:srgbClr val="000000"/>
                </a:solidFill>
                <a:latin typeface="Arial" pitchFamily="34" charset="0"/>
              </a:rPr>
              <a:t>US Department of Energy sponsored research center</a:t>
            </a:r>
          </a:p>
          <a:p>
            <a:pPr eaLnBrk="1" hangingPunct="1"/>
            <a:r>
              <a:rPr lang="en-US" sz="2000" smtClean="0">
                <a:solidFill>
                  <a:srgbClr val="000000"/>
                </a:solidFill>
                <a:latin typeface="Arial" pitchFamily="34" charset="0"/>
              </a:rPr>
              <a:t>A partnership between Oregon State University (wave) and  the University of Washington (tidal)</a:t>
            </a:r>
          </a:p>
          <a:p>
            <a:pPr eaLnBrk="1" hangingPunct="1"/>
            <a:r>
              <a:rPr lang="en-US" sz="2000" smtClean="0">
                <a:solidFill>
                  <a:srgbClr val="000000"/>
                </a:solidFill>
                <a:latin typeface="Arial" pitchFamily="34" charset="0"/>
              </a:rPr>
              <a:t>Develop a full range of capabilities to support wave and tidal energy development</a:t>
            </a:r>
          </a:p>
          <a:p>
            <a:pPr eaLnBrk="1" hangingPunct="1"/>
            <a:r>
              <a:rPr lang="en-US" sz="2000" smtClean="0">
                <a:solidFill>
                  <a:srgbClr val="000000"/>
                </a:solidFill>
                <a:latin typeface="Arial" pitchFamily="34" charset="0"/>
              </a:rPr>
              <a:t>Center activities are structured to: </a:t>
            </a:r>
          </a:p>
          <a:p>
            <a:pPr lvl="1" eaLnBrk="1" hangingPunct="1"/>
            <a:r>
              <a:rPr lang="en-US" sz="1400" smtClean="0">
                <a:solidFill>
                  <a:srgbClr val="000000"/>
                </a:solidFill>
                <a:latin typeface="Arial" pitchFamily="34" charset="0"/>
              </a:rPr>
              <a:t>facilitate device commercialization</a:t>
            </a:r>
          </a:p>
          <a:p>
            <a:pPr lvl="1" eaLnBrk="1" hangingPunct="1"/>
            <a:r>
              <a:rPr lang="en-US" sz="1400" smtClean="0">
                <a:solidFill>
                  <a:srgbClr val="000000"/>
                </a:solidFill>
                <a:latin typeface="Arial" pitchFamily="34" charset="0"/>
              </a:rPr>
              <a:t>inform regulatory and policy decisions</a:t>
            </a:r>
          </a:p>
          <a:p>
            <a:pPr lvl="1" eaLnBrk="1" hangingPunct="1"/>
            <a:r>
              <a:rPr lang="en-US" sz="1400" smtClean="0">
                <a:solidFill>
                  <a:srgbClr val="000000"/>
                </a:solidFill>
                <a:latin typeface="Arial" pitchFamily="34" charset="0"/>
              </a:rPr>
              <a:t>close key gaps in understanding</a:t>
            </a:r>
          </a:p>
          <a:p>
            <a:pPr eaLnBrk="1" hangingPunct="1"/>
            <a:r>
              <a:rPr lang="en-US" sz="1800" smtClean="0">
                <a:solidFill>
                  <a:srgbClr val="000000"/>
                </a:solidFill>
                <a:latin typeface="Arial" pitchFamily="34" charset="0"/>
              </a:rPr>
              <a:t>Other USDOE Centers include Hawaii (wave and OTEC) and Florida Atlantic University (current energy)</a:t>
            </a:r>
          </a:p>
        </p:txBody>
      </p:sp>
      <p:sp>
        <p:nvSpPr>
          <p:cNvPr id="6148" name="TextBox 3"/>
          <p:cNvSpPr txBox="1">
            <a:spLocks noChangeArrowheads="1"/>
          </p:cNvSpPr>
          <p:nvPr/>
        </p:nvSpPr>
        <p:spPr bwMode="auto">
          <a:xfrm>
            <a:off x="60325" y="6519863"/>
            <a:ext cx="8610600" cy="277812"/>
          </a:xfrm>
          <a:prstGeom prst="rect">
            <a:avLst/>
          </a:prstGeom>
          <a:noFill/>
          <a:ln w="9525">
            <a:noFill/>
            <a:miter lim="800000"/>
            <a:headEnd/>
            <a:tailEnd/>
          </a:ln>
        </p:spPr>
        <p:txBody>
          <a:bodyPr>
            <a:spAutoFit/>
          </a:bodyPr>
          <a:lstStyle/>
          <a:p>
            <a:pPr algn="ctr"/>
            <a:r>
              <a:rPr lang="en-US" sz="1200"/>
              <a:t>Funding for NNMREC is provided by DOE, OSU, UW and multiple partners</a:t>
            </a:r>
          </a:p>
        </p:txBody>
      </p:sp>
      <p:pic>
        <p:nvPicPr>
          <p:cNvPr id="6149" name="Picture 1" descr="New_DOE_Logo_Color_Hi-Res_042808"/>
          <p:cNvPicPr>
            <a:picLocks noChangeAspect="1" noChangeArrowheads="1"/>
          </p:cNvPicPr>
          <p:nvPr/>
        </p:nvPicPr>
        <p:blipFill>
          <a:blip r:embed="rId2" cstate="email"/>
          <a:srcRect/>
          <a:stretch>
            <a:fillRect/>
          </a:stretch>
        </p:blipFill>
        <p:spPr bwMode="auto">
          <a:xfrm>
            <a:off x="4953000" y="5562600"/>
            <a:ext cx="1539875" cy="388938"/>
          </a:xfrm>
          <a:prstGeom prst="rect">
            <a:avLst/>
          </a:prstGeom>
          <a:noFill/>
          <a:ln w="9525">
            <a:noFill/>
            <a:miter lim="800000"/>
            <a:headEnd/>
            <a:tailEnd/>
          </a:ln>
        </p:spPr>
      </p:pic>
      <p:pic>
        <p:nvPicPr>
          <p:cNvPr id="6150" name="Picture 3"/>
          <p:cNvPicPr>
            <a:picLocks noChangeAspect="1" noChangeArrowheads="1"/>
          </p:cNvPicPr>
          <p:nvPr/>
        </p:nvPicPr>
        <p:blipFill>
          <a:blip r:embed="rId3" cstate="email"/>
          <a:srcRect/>
          <a:stretch>
            <a:fillRect/>
          </a:stretch>
        </p:blipFill>
        <p:spPr bwMode="auto">
          <a:xfrm>
            <a:off x="381000" y="5486400"/>
            <a:ext cx="1676400" cy="584200"/>
          </a:xfrm>
          <a:prstGeom prst="rect">
            <a:avLst/>
          </a:prstGeom>
          <a:noFill/>
          <a:ln w="9525">
            <a:noFill/>
            <a:miter lim="800000"/>
            <a:headEnd/>
            <a:tailEnd/>
          </a:ln>
        </p:spPr>
      </p:pic>
      <p:pic>
        <p:nvPicPr>
          <p:cNvPr id="6151" name="Picture 2" descr="UWLogo"/>
          <p:cNvPicPr>
            <a:picLocks noChangeAspect="1" noChangeArrowheads="1"/>
          </p:cNvPicPr>
          <p:nvPr/>
        </p:nvPicPr>
        <p:blipFill>
          <a:blip r:embed="rId4" cstate="email"/>
          <a:srcRect/>
          <a:stretch>
            <a:fillRect/>
          </a:stretch>
        </p:blipFill>
        <p:spPr bwMode="auto">
          <a:xfrm>
            <a:off x="2667000" y="5638800"/>
            <a:ext cx="1752600" cy="288925"/>
          </a:xfrm>
          <a:prstGeom prst="rect">
            <a:avLst/>
          </a:prstGeom>
          <a:noFill/>
          <a:ln w="9525">
            <a:noFill/>
            <a:miter lim="800000"/>
            <a:headEnd/>
            <a:tailEnd/>
          </a:ln>
        </p:spPr>
      </p:pic>
      <p:pic>
        <p:nvPicPr>
          <p:cNvPr id="6152" name="Picture 4"/>
          <p:cNvPicPr>
            <a:picLocks noChangeAspect="1" noChangeArrowheads="1"/>
          </p:cNvPicPr>
          <p:nvPr/>
        </p:nvPicPr>
        <p:blipFill>
          <a:blip r:embed="rId5" cstate="email"/>
          <a:srcRect/>
          <a:stretch>
            <a:fillRect/>
          </a:stretch>
        </p:blipFill>
        <p:spPr bwMode="auto">
          <a:xfrm>
            <a:off x="7696200" y="2819400"/>
            <a:ext cx="914400" cy="390525"/>
          </a:xfrm>
          <a:prstGeom prst="rect">
            <a:avLst/>
          </a:prstGeom>
          <a:noFill/>
          <a:ln w="9525">
            <a:noFill/>
            <a:miter lim="800000"/>
            <a:headEnd/>
            <a:tailEnd/>
          </a:ln>
        </p:spPr>
      </p:pic>
      <p:pic>
        <p:nvPicPr>
          <p:cNvPr id="6153" name="Picture 2"/>
          <p:cNvPicPr>
            <a:picLocks noChangeAspect="1" noChangeArrowheads="1"/>
          </p:cNvPicPr>
          <p:nvPr/>
        </p:nvPicPr>
        <p:blipFill>
          <a:blip r:embed="rId6" cstate="email"/>
          <a:srcRect/>
          <a:stretch>
            <a:fillRect/>
          </a:stretch>
        </p:blipFill>
        <p:spPr bwMode="auto">
          <a:xfrm>
            <a:off x="6904038" y="3352800"/>
            <a:ext cx="1828800" cy="685800"/>
          </a:xfrm>
          <a:prstGeom prst="rect">
            <a:avLst/>
          </a:prstGeom>
          <a:noFill/>
          <a:ln w="9525">
            <a:noFill/>
            <a:miter lim="800000"/>
            <a:headEnd/>
            <a:tailEnd/>
          </a:ln>
        </p:spPr>
      </p:pic>
      <p:pic>
        <p:nvPicPr>
          <p:cNvPr id="6154" name="Picture 71"/>
          <p:cNvPicPr>
            <a:picLocks noChangeAspect="1" noChangeArrowheads="1"/>
          </p:cNvPicPr>
          <p:nvPr/>
        </p:nvPicPr>
        <p:blipFill>
          <a:blip r:embed="rId7" cstate="email"/>
          <a:srcRect/>
          <a:stretch>
            <a:fillRect/>
          </a:stretch>
        </p:blipFill>
        <p:spPr bwMode="auto">
          <a:xfrm>
            <a:off x="7848600" y="4419600"/>
            <a:ext cx="847725" cy="314325"/>
          </a:xfrm>
          <a:prstGeom prst="rect">
            <a:avLst/>
          </a:prstGeom>
          <a:noFill/>
          <a:ln w="9525">
            <a:noFill/>
            <a:miter lim="800000"/>
            <a:headEnd/>
            <a:tailEnd/>
          </a:ln>
        </p:spPr>
      </p:pic>
      <p:pic>
        <p:nvPicPr>
          <p:cNvPr id="6155" name="Picture 70"/>
          <p:cNvPicPr>
            <a:picLocks noChangeAspect="1" noChangeArrowheads="1"/>
          </p:cNvPicPr>
          <p:nvPr/>
        </p:nvPicPr>
        <p:blipFill>
          <a:blip r:embed="rId8" cstate="email"/>
          <a:srcRect/>
          <a:stretch>
            <a:fillRect/>
          </a:stretch>
        </p:blipFill>
        <p:spPr bwMode="auto">
          <a:xfrm>
            <a:off x="8077200" y="5470525"/>
            <a:ext cx="601663" cy="579438"/>
          </a:xfrm>
          <a:prstGeom prst="rect">
            <a:avLst/>
          </a:prstGeom>
          <a:noFill/>
          <a:ln w="9525">
            <a:noFill/>
            <a:miter lim="800000"/>
            <a:headEnd/>
            <a:tailEnd/>
          </a:ln>
        </p:spPr>
      </p:pic>
      <p:pic>
        <p:nvPicPr>
          <p:cNvPr id="6156" name="Picture 73"/>
          <p:cNvPicPr>
            <a:picLocks noChangeAspect="1" noChangeArrowheads="1"/>
          </p:cNvPicPr>
          <p:nvPr/>
        </p:nvPicPr>
        <p:blipFill>
          <a:blip r:embed="rId9" cstate="email"/>
          <a:srcRect/>
          <a:stretch>
            <a:fillRect/>
          </a:stretch>
        </p:blipFill>
        <p:spPr bwMode="auto">
          <a:xfrm>
            <a:off x="7361238" y="6096000"/>
            <a:ext cx="1333500" cy="566738"/>
          </a:xfrm>
          <a:prstGeom prst="rect">
            <a:avLst/>
          </a:prstGeom>
          <a:noFill/>
          <a:ln w="9525">
            <a:noFill/>
            <a:miter lim="800000"/>
            <a:headEnd/>
            <a:tailEnd/>
          </a:ln>
        </p:spPr>
      </p:pic>
      <p:pic>
        <p:nvPicPr>
          <p:cNvPr id="6157" name="Picture 74"/>
          <p:cNvPicPr>
            <a:picLocks noChangeAspect="1" noChangeArrowheads="1"/>
          </p:cNvPicPr>
          <p:nvPr/>
        </p:nvPicPr>
        <p:blipFill>
          <a:blip r:embed="rId10" cstate="email"/>
          <a:srcRect/>
          <a:stretch>
            <a:fillRect/>
          </a:stretch>
        </p:blipFill>
        <p:spPr bwMode="auto">
          <a:xfrm>
            <a:off x="7894638" y="4800600"/>
            <a:ext cx="914400" cy="63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1466850"/>
          </a:xfrm>
        </p:spPr>
        <p:txBody>
          <a:bodyPr/>
          <a:lstStyle/>
          <a:p>
            <a:pPr eaLnBrk="1" hangingPunct="1"/>
            <a:r>
              <a:rPr lang="en-US" sz="3200" smtClean="0"/>
              <a:t>NNMREC is a virtual center focused on research and testing of marine renewable energy </a:t>
            </a:r>
          </a:p>
        </p:txBody>
      </p:sp>
      <p:grpSp>
        <p:nvGrpSpPr>
          <p:cNvPr id="7171" name="Group 2"/>
          <p:cNvGrpSpPr>
            <a:grpSpLocks/>
          </p:cNvGrpSpPr>
          <p:nvPr/>
        </p:nvGrpSpPr>
        <p:grpSpPr bwMode="auto">
          <a:xfrm>
            <a:off x="304800" y="1905000"/>
            <a:ext cx="8472488" cy="4503738"/>
            <a:chOff x="3113" y="6532"/>
            <a:chExt cx="16399" cy="8539"/>
          </a:xfrm>
        </p:grpSpPr>
        <p:sp>
          <p:nvSpPr>
            <p:cNvPr id="7172" name="Oval 3"/>
            <p:cNvSpPr>
              <a:spLocks noChangeAspect="1" noChangeArrowheads="1"/>
            </p:cNvSpPr>
            <p:nvPr/>
          </p:nvSpPr>
          <p:spPr bwMode="auto">
            <a:xfrm>
              <a:off x="8309" y="6532"/>
              <a:ext cx="6187" cy="6187"/>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endParaRPr lang="en-US" sz="2000" b="1">
                <a:latin typeface="Calibri" pitchFamily="34" charset="0"/>
              </a:endParaRPr>
            </a:p>
            <a:p>
              <a:pPr algn="ctr">
                <a:spcAft>
                  <a:spcPts val="1000"/>
                </a:spcAft>
              </a:pPr>
              <a:r>
                <a:rPr lang="en-US" sz="2000" b="1">
                  <a:latin typeface="Calibri" pitchFamily="34" charset="0"/>
                </a:rPr>
                <a:t>Environmental</a:t>
              </a:r>
            </a:p>
            <a:p>
              <a:pPr algn="ctr">
                <a:spcAft>
                  <a:spcPts val="1000"/>
                </a:spcAft>
              </a:pPr>
              <a:r>
                <a:rPr lang="en-US" i="1">
                  <a:latin typeface="Calibri" pitchFamily="34" charset="0"/>
                </a:rPr>
                <a:t>Sediment Transport</a:t>
              </a:r>
            </a:p>
            <a:p>
              <a:pPr algn="ctr">
                <a:spcAft>
                  <a:spcPts val="1000"/>
                </a:spcAft>
              </a:pPr>
              <a:r>
                <a:rPr lang="en-US" i="1">
                  <a:latin typeface="Calibri" pitchFamily="34" charset="0"/>
                </a:rPr>
                <a:t>Electromagnetic Fields</a:t>
              </a:r>
            </a:p>
            <a:p>
              <a:pPr algn="ctr">
                <a:spcAft>
                  <a:spcPts val="1000"/>
                </a:spcAft>
              </a:pPr>
              <a:r>
                <a:rPr lang="en-US" i="1">
                  <a:latin typeface="Calibri" pitchFamily="34" charset="0"/>
                </a:rPr>
                <a:t>Benthic Ecosystems </a:t>
              </a:r>
            </a:p>
            <a:p>
              <a:pPr algn="ctr">
                <a:spcAft>
                  <a:spcPts val="1000"/>
                </a:spcAft>
              </a:pPr>
              <a:r>
                <a:rPr lang="en-US" i="1">
                  <a:latin typeface="Calibri" pitchFamily="34" charset="0"/>
                </a:rPr>
                <a:t>Acoustics</a:t>
              </a:r>
            </a:p>
            <a:p>
              <a:pPr algn="ctr">
                <a:spcAft>
                  <a:spcPts val="1000"/>
                </a:spcAft>
              </a:pPr>
              <a:endParaRPr lang="en-US" sz="1400" i="1">
                <a:latin typeface="Times New Roman" pitchFamily="18" charset="0"/>
              </a:endParaRPr>
            </a:p>
            <a:p>
              <a:pPr algn="ctr"/>
              <a:endParaRPr lang="en-US"/>
            </a:p>
          </p:txBody>
        </p:sp>
        <p:sp>
          <p:nvSpPr>
            <p:cNvPr id="7173" name="Oval 4"/>
            <p:cNvSpPr>
              <a:spLocks noChangeAspect="1" noChangeArrowheads="1"/>
            </p:cNvSpPr>
            <p:nvPr/>
          </p:nvSpPr>
          <p:spPr bwMode="auto">
            <a:xfrm>
              <a:off x="13308" y="8746"/>
              <a:ext cx="6204" cy="6204"/>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endParaRPr lang="en-US" sz="2000" b="1">
                <a:latin typeface="Calibri" pitchFamily="34" charset="0"/>
              </a:endParaRPr>
            </a:p>
            <a:p>
              <a:pPr algn="ctr">
                <a:spcAft>
                  <a:spcPts val="1000"/>
                </a:spcAft>
              </a:pPr>
              <a:r>
                <a:rPr lang="en-US" sz="2000" b="1">
                  <a:latin typeface="Calibri" pitchFamily="34" charset="0"/>
                </a:rPr>
                <a:t>Social</a:t>
              </a:r>
            </a:p>
            <a:p>
              <a:pPr algn="ctr">
                <a:spcAft>
                  <a:spcPts val="1000"/>
                </a:spcAft>
              </a:pPr>
              <a:r>
                <a:rPr lang="en-US" i="1">
                  <a:latin typeface="Calibri" pitchFamily="34" charset="0"/>
                </a:rPr>
                <a:t>Fisheries/Crabbing</a:t>
              </a:r>
            </a:p>
            <a:p>
              <a:pPr algn="ctr">
                <a:spcAft>
                  <a:spcPts val="1000"/>
                </a:spcAft>
              </a:pPr>
              <a:r>
                <a:rPr lang="en-US" i="1">
                  <a:latin typeface="Calibri" pitchFamily="34" charset="0"/>
                </a:rPr>
                <a:t>Outreach/Engagement</a:t>
              </a:r>
            </a:p>
            <a:p>
              <a:pPr algn="ctr">
                <a:spcAft>
                  <a:spcPts val="1000"/>
                </a:spcAft>
              </a:pPr>
              <a:r>
                <a:rPr lang="en-US" i="1">
                  <a:latin typeface="Calibri" pitchFamily="34" charset="0"/>
                </a:rPr>
                <a:t>Existing Ocean Users</a:t>
              </a:r>
            </a:p>
            <a:p>
              <a:pPr algn="ctr">
                <a:spcAft>
                  <a:spcPts val="1000"/>
                </a:spcAft>
              </a:pPr>
              <a:r>
                <a:rPr lang="en-US" i="1">
                  <a:latin typeface="Calibri" pitchFamily="34" charset="0"/>
                </a:rPr>
                <a:t>Local/Oregon Economy</a:t>
              </a:r>
            </a:p>
            <a:p>
              <a:pPr algn="ctr">
                <a:spcAft>
                  <a:spcPts val="1000"/>
                </a:spcAft>
              </a:pPr>
              <a:endParaRPr lang="en-US" i="1">
                <a:latin typeface="Calibri" pitchFamily="34" charset="0"/>
              </a:endParaRPr>
            </a:p>
            <a:p>
              <a:pPr algn="ctr"/>
              <a:endParaRPr lang="en-US"/>
            </a:p>
          </p:txBody>
        </p:sp>
        <p:sp>
          <p:nvSpPr>
            <p:cNvPr id="7174" name="Oval 5"/>
            <p:cNvSpPr>
              <a:spLocks noChangeAspect="1" noChangeArrowheads="1"/>
            </p:cNvSpPr>
            <p:nvPr/>
          </p:nvSpPr>
          <p:spPr bwMode="auto">
            <a:xfrm>
              <a:off x="3113" y="8775"/>
              <a:ext cx="6296" cy="6296"/>
            </a:xfrm>
            <a:prstGeom prst="ellipse">
              <a:avLst/>
            </a:prstGeom>
            <a:solidFill>
              <a:srgbClr val="7BA0CD"/>
            </a:solidFill>
            <a:ln w="76200">
              <a:solidFill>
                <a:srgbClr val="D3DFEE"/>
              </a:solidFill>
              <a:round/>
              <a:headEnd/>
              <a:tailEnd/>
            </a:ln>
          </p:spPr>
          <p:txBody>
            <a:bodyPr lIns="9144" tIns="9144" rIns="9144" bIns="9144" anchor="ctr"/>
            <a:lstStyle/>
            <a:p>
              <a:pPr algn="ctr">
                <a:spcAft>
                  <a:spcPts val="1000"/>
                </a:spcAft>
              </a:pPr>
              <a:endParaRPr lang="en-US" sz="2000" b="1">
                <a:latin typeface="Calibri" pitchFamily="34" charset="0"/>
              </a:endParaRPr>
            </a:p>
            <a:p>
              <a:pPr algn="ctr">
                <a:spcAft>
                  <a:spcPts val="1000"/>
                </a:spcAft>
              </a:pPr>
              <a:r>
                <a:rPr lang="en-US" sz="2000" b="1">
                  <a:latin typeface="Calibri" pitchFamily="34" charset="0"/>
                </a:rPr>
                <a:t>Technical</a:t>
              </a:r>
            </a:p>
            <a:p>
              <a:pPr algn="ctr">
                <a:spcAft>
                  <a:spcPts val="1000"/>
                </a:spcAft>
              </a:pPr>
              <a:r>
                <a:rPr lang="en-US" i="1">
                  <a:latin typeface="Calibri" pitchFamily="34" charset="0"/>
                </a:rPr>
                <a:t> Testing/Demonstration</a:t>
              </a:r>
            </a:p>
            <a:p>
              <a:pPr algn="ctr">
                <a:spcAft>
                  <a:spcPts val="1000"/>
                </a:spcAft>
              </a:pPr>
              <a:r>
                <a:rPr lang="en-US" i="1">
                  <a:latin typeface="Calibri" pitchFamily="34" charset="0"/>
                </a:rPr>
                <a:t>Wave Forecasting</a:t>
              </a:r>
            </a:p>
            <a:p>
              <a:pPr algn="ctr">
                <a:spcAft>
                  <a:spcPts val="1000"/>
                </a:spcAft>
              </a:pPr>
              <a:r>
                <a:rPr lang="en-US" i="1">
                  <a:latin typeface="Calibri" pitchFamily="34" charset="0"/>
                </a:rPr>
                <a:t>Survivability/Reliability</a:t>
              </a:r>
            </a:p>
            <a:p>
              <a:pPr algn="ctr">
                <a:spcAft>
                  <a:spcPts val="1000"/>
                </a:spcAft>
              </a:pPr>
              <a:r>
                <a:rPr lang="en-US" i="1">
                  <a:latin typeface="Calibri" pitchFamily="34" charset="0"/>
                </a:rPr>
                <a:t>Anti-fouling / Corrosion</a:t>
              </a:r>
            </a:p>
            <a:p>
              <a:pPr algn="ctr">
                <a:spcAft>
                  <a:spcPts val="1000"/>
                </a:spcAft>
              </a:pPr>
              <a:r>
                <a:rPr lang="en-US" i="1">
                  <a:latin typeface="Calibri" pitchFamily="34" charset="0"/>
                </a:rPr>
                <a:t>Device/Array Optimization</a:t>
              </a:r>
              <a:endParaRPr lang="en-US" sz="1400" i="1">
                <a:latin typeface="Times New Roman" pitchFamily="18" charset="0"/>
              </a:endParaRPr>
            </a:p>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249238" y="4648200"/>
            <a:ext cx="3248025" cy="2057400"/>
          </a:xfrm>
          <a:prstGeom prst="rect">
            <a:avLst/>
          </a:prstGeom>
          <a:noFill/>
          <a:ln w="9525">
            <a:noFill/>
            <a:miter lim="800000"/>
            <a:headEnd/>
            <a:tailEnd/>
          </a:ln>
        </p:spPr>
      </p:pic>
      <p:sp>
        <p:nvSpPr>
          <p:cNvPr id="8195" name="Title 1"/>
          <p:cNvSpPr>
            <a:spLocks noGrp="1"/>
          </p:cNvSpPr>
          <p:nvPr>
            <p:ph type="title"/>
          </p:nvPr>
        </p:nvSpPr>
        <p:spPr>
          <a:xfrm>
            <a:off x="457200" y="704850"/>
            <a:ext cx="5943600" cy="1143000"/>
          </a:xfrm>
        </p:spPr>
        <p:txBody>
          <a:bodyPr/>
          <a:lstStyle/>
          <a:p>
            <a:pPr eaLnBrk="1" hangingPunct="1"/>
            <a:r>
              <a:rPr lang="en-US" sz="3200" smtClean="0"/>
              <a:t>Challenges for Marine Renewable Energy Development</a:t>
            </a:r>
          </a:p>
        </p:txBody>
      </p:sp>
      <p:sp>
        <p:nvSpPr>
          <p:cNvPr id="8196" name="Content Placeholder 2"/>
          <p:cNvSpPr>
            <a:spLocks noGrp="1"/>
          </p:cNvSpPr>
          <p:nvPr>
            <p:ph idx="1"/>
          </p:nvPr>
        </p:nvSpPr>
        <p:spPr>
          <a:xfrm>
            <a:off x="457200" y="2057400"/>
            <a:ext cx="6049963" cy="4389438"/>
          </a:xfrm>
        </p:spPr>
        <p:txBody>
          <a:bodyPr/>
          <a:lstStyle/>
          <a:p>
            <a:pPr eaLnBrk="1" hangingPunct="1"/>
            <a:r>
              <a:rPr lang="en-US" sz="2000" smtClean="0"/>
              <a:t>Lack of standardized U.S. testing facilities</a:t>
            </a:r>
          </a:p>
          <a:p>
            <a:pPr eaLnBrk="1" hangingPunct="1"/>
            <a:r>
              <a:rPr lang="en-US" sz="2000" smtClean="0"/>
              <a:t>Regulatory hurdles</a:t>
            </a:r>
          </a:p>
          <a:p>
            <a:pPr eaLnBrk="1" hangingPunct="1"/>
            <a:r>
              <a:rPr lang="en-US" sz="2000" smtClean="0"/>
              <a:t>Lack of knowledge about effects/impacts which won’t be understood until we deploy them</a:t>
            </a:r>
          </a:p>
          <a:p>
            <a:pPr eaLnBrk="1" hangingPunct="1"/>
            <a:r>
              <a:rPr lang="en-US" sz="2000" smtClean="0"/>
              <a:t>Infrastructure to manufacture, service &amp; deploy devices</a:t>
            </a:r>
          </a:p>
          <a:p>
            <a:pPr eaLnBrk="1" hangingPunct="1"/>
            <a:r>
              <a:rPr lang="en-US" sz="2000" smtClean="0"/>
              <a:t>Funding/financing</a:t>
            </a:r>
          </a:p>
        </p:txBody>
      </p:sp>
      <p:pic>
        <p:nvPicPr>
          <p:cNvPr id="8197" name="Picture 6"/>
          <p:cNvPicPr>
            <a:picLocks noChangeAspect="1" noChangeArrowheads="1"/>
          </p:cNvPicPr>
          <p:nvPr/>
        </p:nvPicPr>
        <p:blipFill>
          <a:blip r:embed="rId3" cstate="email"/>
          <a:srcRect/>
          <a:stretch>
            <a:fillRect/>
          </a:stretch>
        </p:blipFill>
        <p:spPr bwMode="auto">
          <a:xfrm>
            <a:off x="3611563" y="4657725"/>
            <a:ext cx="3033712" cy="2024063"/>
          </a:xfrm>
          <a:prstGeom prst="rect">
            <a:avLst/>
          </a:prstGeom>
          <a:noFill/>
          <a:ln w="9525">
            <a:noFill/>
            <a:miter lim="800000"/>
            <a:headEnd/>
            <a:tailEnd/>
          </a:ln>
        </p:spPr>
      </p:pic>
      <p:sp>
        <p:nvSpPr>
          <p:cNvPr id="8198" name="TextBox 9"/>
          <p:cNvSpPr txBox="1">
            <a:spLocks noChangeArrowheads="1"/>
          </p:cNvSpPr>
          <p:nvPr/>
        </p:nvSpPr>
        <p:spPr bwMode="auto">
          <a:xfrm>
            <a:off x="3611563" y="4662488"/>
            <a:ext cx="914400" cy="338137"/>
          </a:xfrm>
          <a:prstGeom prst="rect">
            <a:avLst/>
          </a:prstGeom>
          <a:solidFill>
            <a:srgbClr val="996633">
              <a:alpha val="67058"/>
            </a:srgbClr>
          </a:solidFill>
          <a:ln w="9525">
            <a:noFill/>
            <a:miter lim="800000"/>
            <a:headEnd/>
            <a:tailEnd/>
          </a:ln>
        </p:spPr>
        <p:txBody>
          <a:bodyPr>
            <a:spAutoFit/>
          </a:bodyPr>
          <a:lstStyle/>
          <a:p>
            <a:r>
              <a:rPr lang="en-US" sz="1600" b="1"/>
              <a:t>Oyster</a:t>
            </a:r>
          </a:p>
        </p:txBody>
      </p:sp>
      <p:pic>
        <p:nvPicPr>
          <p:cNvPr id="8199" name="Picture 11"/>
          <p:cNvPicPr>
            <a:picLocks noChangeAspect="1" noChangeArrowheads="1"/>
          </p:cNvPicPr>
          <p:nvPr/>
        </p:nvPicPr>
        <p:blipFill>
          <a:blip r:embed="rId4" cstate="email"/>
          <a:srcRect/>
          <a:stretch>
            <a:fillRect/>
          </a:stretch>
        </p:blipFill>
        <p:spPr bwMode="auto">
          <a:xfrm>
            <a:off x="6553200" y="122238"/>
            <a:ext cx="2381250" cy="1905000"/>
          </a:xfrm>
          <a:prstGeom prst="rect">
            <a:avLst/>
          </a:prstGeom>
          <a:noFill/>
          <a:ln w="9525">
            <a:noFill/>
            <a:miter lim="800000"/>
            <a:headEnd/>
            <a:tailEnd/>
          </a:ln>
        </p:spPr>
      </p:pic>
      <p:sp>
        <p:nvSpPr>
          <p:cNvPr id="8200" name="TextBox 10"/>
          <p:cNvSpPr txBox="1">
            <a:spLocks noChangeArrowheads="1"/>
          </p:cNvSpPr>
          <p:nvPr/>
        </p:nvSpPr>
        <p:spPr bwMode="auto">
          <a:xfrm>
            <a:off x="6553200" y="1692275"/>
            <a:ext cx="1447800" cy="338138"/>
          </a:xfrm>
          <a:prstGeom prst="rect">
            <a:avLst/>
          </a:prstGeom>
          <a:noFill/>
          <a:ln w="9525">
            <a:noFill/>
            <a:miter lim="800000"/>
            <a:headEnd/>
            <a:tailEnd/>
          </a:ln>
        </p:spPr>
        <p:txBody>
          <a:bodyPr>
            <a:spAutoFit/>
          </a:bodyPr>
          <a:lstStyle/>
          <a:p>
            <a:r>
              <a:rPr lang="en-US" sz="1600" b="1">
                <a:solidFill>
                  <a:schemeClr val="bg1"/>
                </a:solidFill>
              </a:rPr>
              <a:t>WaveGen</a:t>
            </a:r>
          </a:p>
        </p:txBody>
      </p:sp>
      <p:pic>
        <p:nvPicPr>
          <p:cNvPr id="8201" name="Content Placeholder 5" descr="CPT_DDR250.png"/>
          <p:cNvPicPr>
            <a:picLocks noChangeAspect="1"/>
          </p:cNvPicPr>
          <p:nvPr/>
        </p:nvPicPr>
        <p:blipFill>
          <a:blip r:embed="rId5" cstate="email"/>
          <a:srcRect t="-2393" b="-2393"/>
          <a:stretch>
            <a:fillRect/>
          </a:stretch>
        </p:blipFill>
        <p:spPr bwMode="auto">
          <a:xfrm>
            <a:off x="6858000" y="3810000"/>
            <a:ext cx="2078038" cy="2667000"/>
          </a:xfrm>
          <a:prstGeom prst="rect">
            <a:avLst/>
          </a:prstGeom>
          <a:noFill/>
          <a:ln w="9525">
            <a:noFill/>
            <a:miter lim="800000"/>
            <a:headEnd/>
            <a:tailEnd/>
          </a:ln>
        </p:spPr>
      </p:pic>
      <p:sp>
        <p:nvSpPr>
          <p:cNvPr id="8202" name="TextBox 6"/>
          <p:cNvSpPr txBox="1">
            <a:spLocks noChangeArrowheads="1"/>
          </p:cNvSpPr>
          <p:nvPr/>
        </p:nvSpPr>
        <p:spPr bwMode="auto">
          <a:xfrm>
            <a:off x="6629400" y="6400800"/>
            <a:ext cx="2590800" cy="461963"/>
          </a:xfrm>
          <a:prstGeom prst="rect">
            <a:avLst/>
          </a:prstGeom>
          <a:noFill/>
          <a:ln w="9525">
            <a:noFill/>
            <a:miter lim="800000"/>
            <a:headEnd/>
            <a:tailEnd/>
          </a:ln>
        </p:spPr>
        <p:txBody>
          <a:bodyPr>
            <a:spAutoFit/>
          </a:bodyPr>
          <a:lstStyle/>
          <a:p>
            <a:pPr algn="ctr"/>
            <a:r>
              <a:rPr lang="en-US" sz="1000">
                <a:latin typeface="News Gothic MT"/>
              </a:rPr>
              <a:t>[</a:t>
            </a:r>
            <a:r>
              <a:rPr lang="en-US" sz="1200" b="1"/>
              <a:t>Image courtesy Columbia Power, www.columbiapwr.com]</a:t>
            </a:r>
            <a:endParaRPr lang="en-US" sz="1000" b="1"/>
          </a:p>
        </p:txBody>
      </p:sp>
      <p:pic>
        <p:nvPicPr>
          <p:cNvPr id="8203" name="Content Placeholder 4" descr="wavedragon.jpg"/>
          <p:cNvPicPr>
            <a:picLocks noChangeAspect="1"/>
          </p:cNvPicPr>
          <p:nvPr/>
        </p:nvPicPr>
        <p:blipFill>
          <a:blip r:embed="rId6" cstate="email"/>
          <a:srcRect t="-25403" b="-25403"/>
          <a:stretch>
            <a:fillRect/>
          </a:stretch>
        </p:blipFill>
        <p:spPr bwMode="auto">
          <a:xfrm>
            <a:off x="6553200" y="1630363"/>
            <a:ext cx="2362200" cy="2671762"/>
          </a:xfrm>
          <a:prstGeom prst="rect">
            <a:avLst/>
          </a:prstGeom>
          <a:noFill/>
          <a:ln w="9525">
            <a:noFill/>
            <a:miter lim="800000"/>
            <a:headEnd/>
            <a:tailEnd/>
          </a:ln>
        </p:spPr>
      </p:pic>
      <p:sp>
        <p:nvSpPr>
          <p:cNvPr id="8204" name="TextBox 7"/>
          <p:cNvSpPr txBox="1">
            <a:spLocks noChangeArrowheads="1"/>
          </p:cNvSpPr>
          <p:nvPr/>
        </p:nvSpPr>
        <p:spPr bwMode="auto">
          <a:xfrm>
            <a:off x="6537325" y="3505200"/>
            <a:ext cx="1600200" cy="338138"/>
          </a:xfrm>
          <a:prstGeom prst="rect">
            <a:avLst/>
          </a:prstGeom>
          <a:noFill/>
          <a:ln w="9525">
            <a:noFill/>
            <a:miter lim="800000"/>
            <a:headEnd/>
            <a:tailEnd/>
          </a:ln>
        </p:spPr>
        <p:txBody>
          <a:bodyPr>
            <a:spAutoFit/>
          </a:bodyPr>
          <a:lstStyle/>
          <a:p>
            <a:r>
              <a:rPr lang="en-US" sz="1600" b="1">
                <a:solidFill>
                  <a:schemeClr val="bg1"/>
                </a:solidFill>
              </a:rPr>
              <a:t>Wave Dragon</a:t>
            </a:r>
          </a:p>
        </p:txBody>
      </p:sp>
      <p:sp>
        <p:nvSpPr>
          <p:cNvPr id="8205" name="TextBox 7"/>
          <p:cNvSpPr txBox="1">
            <a:spLocks noChangeArrowheads="1"/>
          </p:cNvSpPr>
          <p:nvPr/>
        </p:nvSpPr>
        <p:spPr bwMode="auto">
          <a:xfrm>
            <a:off x="244475" y="4632325"/>
            <a:ext cx="1905000" cy="339725"/>
          </a:xfrm>
          <a:prstGeom prst="rect">
            <a:avLst/>
          </a:prstGeom>
          <a:noFill/>
          <a:ln w="9525">
            <a:noFill/>
            <a:miter lim="800000"/>
            <a:headEnd/>
            <a:tailEnd/>
          </a:ln>
        </p:spPr>
        <p:txBody>
          <a:bodyPr>
            <a:spAutoFit/>
          </a:bodyPr>
          <a:lstStyle/>
          <a:p>
            <a:r>
              <a:rPr lang="en-US" sz="1600" b="1">
                <a:solidFill>
                  <a:schemeClr val="bg1"/>
                </a:solidFill>
              </a:rPr>
              <a:t>Open Hydro - tide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1143000"/>
          </a:xfrm>
        </p:spPr>
        <p:txBody>
          <a:bodyPr/>
          <a:lstStyle/>
          <a:p>
            <a:pPr eaLnBrk="1" hangingPunct="1"/>
            <a:r>
              <a:rPr lang="en-US" sz="3200" smtClean="0"/>
              <a:t>How do we utilize NOAA Hydrographic Data?</a:t>
            </a:r>
          </a:p>
        </p:txBody>
      </p:sp>
      <p:sp>
        <p:nvSpPr>
          <p:cNvPr id="9219" name="Content Placeholder 2"/>
          <p:cNvSpPr>
            <a:spLocks noGrp="1"/>
          </p:cNvSpPr>
          <p:nvPr>
            <p:ph idx="1"/>
          </p:nvPr>
        </p:nvSpPr>
        <p:spPr>
          <a:xfrm>
            <a:off x="457200" y="1600200"/>
            <a:ext cx="3581400" cy="3200400"/>
          </a:xfrm>
        </p:spPr>
        <p:txBody>
          <a:bodyPr/>
          <a:lstStyle/>
          <a:p>
            <a:pPr indent="-246063" eaLnBrk="1" hangingPunct="1"/>
            <a:r>
              <a:rPr lang="en-US" sz="1800" smtClean="0"/>
              <a:t>Marine renewable energy siting </a:t>
            </a:r>
          </a:p>
          <a:p>
            <a:pPr indent="-246063" eaLnBrk="1" hangingPunct="1"/>
            <a:r>
              <a:rPr lang="en-US" sz="1800" smtClean="0"/>
              <a:t>Marine energy permitting</a:t>
            </a:r>
          </a:p>
          <a:p>
            <a:pPr indent="-246063" eaLnBrk="1" hangingPunct="1"/>
            <a:r>
              <a:rPr lang="en-US" sz="1800" smtClean="0"/>
              <a:t>Marine spatial planning - ocean space-use conflicts</a:t>
            </a:r>
          </a:p>
          <a:p>
            <a:pPr indent="-246063" eaLnBrk="1" hangingPunct="1"/>
            <a:r>
              <a:rPr lang="en-US" sz="1800" smtClean="0"/>
              <a:t>Survivability, reliability and optimal device performance</a:t>
            </a:r>
          </a:p>
          <a:p>
            <a:pPr indent="-246063" eaLnBrk="1" hangingPunct="1"/>
            <a:r>
              <a:rPr lang="en-US" sz="1800" smtClean="0"/>
              <a:t>Environmental effects analysis</a:t>
            </a:r>
          </a:p>
          <a:p>
            <a:pPr indent="-246063" eaLnBrk="1" hangingPunct="1"/>
            <a:r>
              <a:rPr lang="en-US" sz="1800" smtClean="0"/>
              <a:t>Wave forecasting for energy production</a:t>
            </a:r>
          </a:p>
          <a:p>
            <a:pPr indent="-246063" eaLnBrk="1" hangingPunct="1"/>
            <a:r>
              <a:rPr lang="en-US" sz="1800" smtClean="0"/>
              <a:t>Future: adding sites to navigational charts and AIS	</a:t>
            </a:r>
            <a:endParaRPr lang="en-US" sz="2000" smtClean="0"/>
          </a:p>
        </p:txBody>
      </p:sp>
      <p:pic>
        <p:nvPicPr>
          <p:cNvPr id="9220" name="Picture 5" descr="bathy_mod"/>
          <p:cNvPicPr>
            <a:picLocks noChangeAspect="1" noChangeArrowheads="1"/>
          </p:cNvPicPr>
          <p:nvPr/>
        </p:nvPicPr>
        <p:blipFill>
          <a:blip r:embed="rId2" cstate="email"/>
          <a:srcRect l="8334" t="10002" r="26654" b="9979"/>
          <a:stretch>
            <a:fillRect/>
          </a:stretch>
        </p:blipFill>
        <p:spPr bwMode="auto">
          <a:xfrm>
            <a:off x="4044950" y="1524000"/>
            <a:ext cx="48704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87313"/>
            <a:ext cx="8229600" cy="1143000"/>
          </a:xfrm>
        </p:spPr>
        <p:txBody>
          <a:bodyPr/>
          <a:lstStyle/>
          <a:p>
            <a:pPr eaLnBrk="1" hangingPunct="1"/>
            <a:r>
              <a:rPr lang="en-US" sz="3200" smtClean="0"/>
              <a:t>Marine Renewable Energy Siting</a:t>
            </a:r>
          </a:p>
        </p:txBody>
      </p:sp>
      <p:sp>
        <p:nvSpPr>
          <p:cNvPr id="3" name="Content Placeholder 2"/>
          <p:cNvSpPr>
            <a:spLocks noGrp="1"/>
          </p:cNvSpPr>
          <p:nvPr>
            <p:ph idx="1"/>
          </p:nvPr>
        </p:nvSpPr>
        <p:spPr>
          <a:xfrm>
            <a:off x="457200" y="1600200"/>
            <a:ext cx="4191000" cy="4525963"/>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800" dirty="0" smtClean="0"/>
              <a:t>Conditions developers look for:</a:t>
            </a:r>
          </a:p>
          <a:p>
            <a:pPr marL="971550" lvl="1" indent="-514350" eaLnBrk="1" fontAlgn="auto" hangingPunct="1">
              <a:spcBef>
                <a:spcPts val="0"/>
              </a:spcBef>
              <a:spcAft>
                <a:spcPts val="0"/>
              </a:spcAft>
              <a:buFont typeface="Wingdings 2"/>
              <a:buChar char=""/>
              <a:defRPr/>
            </a:pPr>
            <a:r>
              <a:rPr lang="en-US" sz="1600" dirty="0" smtClean="0"/>
              <a:t>Depth</a:t>
            </a:r>
          </a:p>
          <a:p>
            <a:pPr marL="971550" lvl="1" indent="-514350" eaLnBrk="1" fontAlgn="auto" hangingPunct="1">
              <a:spcBef>
                <a:spcPts val="0"/>
              </a:spcBef>
              <a:spcAft>
                <a:spcPts val="0"/>
              </a:spcAft>
              <a:buFont typeface="Wingdings 2"/>
              <a:buChar char=""/>
              <a:defRPr/>
            </a:pPr>
            <a:r>
              <a:rPr lang="en-US" sz="1600" dirty="0" smtClean="0"/>
              <a:t>Bottom Type (rock, soft sandy, etc)</a:t>
            </a:r>
          </a:p>
          <a:p>
            <a:pPr marL="971550" lvl="1" indent="-514350" eaLnBrk="1" fontAlgn="auto" hangingPunct="1">
              <a:spcBef>
                <a:spcPts val="0"/>
              </a:spcBef>
              <a:spcAft>
                <a:spcPts val="0"/>
              </a:spcAft>
              <a:buFont typeface="Wingdings 2"/>
              <a:buChar char=""/>
              <a:defRPr/>
            </a:pPr>
            <a:r>
              <a:rPr lang="en-US" sz="1600" dirty="0" smtClean="0"/>
              <a:t>Bottom Conditions (gently sloped)</a:t>
            </a:r>
          </a:p>
          <a:p>
            <a:pPr marL="971550" lvl="1" indent="-514350" eaLnBrk="1" fontAlgn="auto" hangingPunct="1">
              <a:spcBef>
                <a:spcPts val="0"/>
              </a:spcBef>
              <a:spcAft>
                <a:spcPts val="0"/>
              </a:spcAft>
              <a:buFont typeface="Wingdings 2"/>
              <a:buChar char=""/>
              <a:defRPr/>
            </a:pPr>
            <a:r>
              <a:rPr lang="en-US" sz="1600" dirty="0" smtClean="0"/>
              <a:t>Proximity to the electrical grid</a:t>
            </a:r>
          </a:p>
          <a:p>
            <a:pPr marL="971550" lvl="1" indent="-514350" eaLnBrk="1" fontAlgn="auto" hangingPunct="1">
              <a:spcBef>
                <a:spcPts val="0"/>
              </a:spcBef>
              <a:spcAft>
                <a:spcPts val="0"/>
              </a:spcAft>
              <a:buFont typeface="Wingdings 2"/>
              <a:buChar char=""/>
              <a:defRPr/>
            </a:pPr>
            <a:r>
              <a:rPr lang="en-US" sz="1600" dirty="0" smtClean="0"/>
              <a:t>Proximity to Ports for deployment and O&amp;M</a:t>
            </a:r>
          </a:p>
          <a:p>
            <a:pPr marL="971550" lvl="1" indent="-514350" eaLnBrk="1" fontAlgn="auto" hangingPunct="1">
              <a:spcBef>
                <a:spcPts val="0"/>
              </a:spcBef>
              <a:spcAft>
                <a:spcPts val="0"/>
              </a:spcAft>
              <a:buFont typeface="Wingdings 2"/>
              <a:buChar char=""/>
              <a:defRPr/>
            </a:pPr>
            <a:r>
              <a:rPr lang="en-US" sz="1600" dirty="0" smtClean="0"/>
              <a:t>Marine traffic</a:t>
            </a:r>
          </a:p>
          <a:p>
            <a:pPr marL="971550" lvl="1" indent="-514350" eaLnBrk="1" fontAlgn="auto" hangingPunct="1">
              <a:spcBef>
                <a:spcPts val="0"/>
              </a:spcBef>
              <a:spcAft>
                <a:spcPts val="0"/>
              </a:spcAft>
              <a:buFont typeface="Wingdings 2"/>
              <a:buChar char=""/>
              <a:defRPr/>
            </a:pPr>
            <a:r>
              <a:rPr lang="en-US" sz="1600" dirty="0" smtClean="0"/>
              <a:t>Avoidance of high-value areas (reefs)</a:t>
            </a:r>
          </a:p>
          <a:p>
            <a:pPr marL="346075" indent="-288925" eaLnBrk="1" fontAlgn="auto" hangingPunct="1">
              <a:spcAft>
                <a:spcPts val="0"/>
              </a:spcAft>
              <a:buClr>
                <a:schemeClr val="accent3"/>
              </a:buClr>
              <a:buFont typeface="Wingdings 2"/>
              <a:buChar char=""/>
              <a:defRPr/>
            </a:pPr>
            <a:r>
              <a:rPr lang="en-US" sz="2000" dirty="0" smtClean="0"/>
              <a:t>OSU Mobile Ocean Test Berth Siting Example</a:t>
            </a:r>
          </a:p>
          <a:p>
            <a:pPr marL="346075" indent="-288925" eaLnBrk="1" fontAlgn="auto" hangingPunct="1">
              <a:spcAft>
                <a:spcPts val="0"/>
              </a:spcAft>
              <a:buClr>
                <a:schemeClr val="accent3"/>
              </a:buClr>
              <a:buFont typeface="Wingdings 2"/>
              <a:buChar char=""/>
              <a:defRPr/>
            </a:pPr>
            <a:r>
              <a:rPr lang="en-US" sz="2000" dirty="0" smtClean="0"/>
              <a:t>Future need for sites to be on navigational charts and Automatic Identification Systems (AIS) (Likely to be “areas to be avoided”)</a:t>
            </a:r>
          </a:p>
          <a:p>
            <a:pPr marL="274320" indent="-274320" eaLnBrk="1" fontAlgn="auto" hangingPunct="1">
              <a:spcAft>
                <a:spcPts val="0"/>
              </a:spcAft>
              <a:buClr>
                <a:schemeClr val="accent3"/>
              </a:buClr>
              <a:buFont typeface="Wingdings 2"/>
              <a:buChar char=""/>
              <a:defRPr/>
            </a:pPr>
            <a:endParaRPr lang="en-US" dirty="0"/>
          </a:p>
        </p:txBody>
      </p:sp>
      <p:pic>
        <p:nvPicPr>
          <p:cNvPr id="10244" name="Picture 4" descr="FINE_map2-ecotrust.jpg"/>
          <p:cNvPicPr>
            <a:picLocks noChangeAspect="1"/>
          </p:cNvPicPr>
          <p:nvPr/>
        </p:nvPicPr>
        <p:blipFill>
          <a:blip r:embed="rId2" cstate="email"/>
          <a:srcRect/>
          <a:stretch>
            <a:fillRect/>
          </a:stretch>
        </p:blipFill>
        <p:spPr bwMode="auto">
          <a:xfrm>
            <a:off x="4724400" y="1600200"/>
            <a:ext cx="4114800" cy="5094288"/>
          </a:xfrm>
          <a:prstGeom prst="rect">
            <a:avLst/>
          </a:prstGeom>
          <a:noFill/>
          <a:ln w="9525">
            <a:solidFill>
              <a:schemeClr val="tx1"/>
            </a:solidFill>
            <a:miter lim="800000"/>
            <a:headEnd/>
            <a:tailEnd/>
          </a:ln>
        </p:spPr>
      </p:pic>
      <p:cxnSp>
        <p:nvCxnSpPr>
          <p:cNvPr id="7" name="Straight Arrow Connector 6"/>
          <p:cNvCxnSpPr/>
          <p:nvPr/>
        </p:nvCxnSpPr>
        <p:spPr>
          <a:xfrm rot="5400000">
            <a:off x="6172200" y="152400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867400" y="1371600"/>
            <a:ext cx="3048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54" idx="2"/>
          </p:cNvCxnSpPr>
          <p:nvPr/>
        </p:nvCxnSpPr>
        <p:spPr>
          <a:xfrm rot="5400000">
            <a:off x="6798469" y="1388269"/>
            <a:ext cx="652462"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512844" y="1559719"/>
            <a:ext cx="600075" cy="5286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15000" y="6248400"/>
            <a:ext cx="457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50" name="TextBox 20"/>
          <p:cNvSpPr txBox="1">
            <a:spLocks noChangeArrowheads="1"/>
          </p:cNvSpPr>
          <p:nvPr/>
        </p:nvSpPr>
        <p:spPr bwMode="auto">
          <a:xfrm>
            <a:off x="5105400" y="5486400"/>
            <a:ext cx="1066800" cy="307975"/>
          </a:xfrm>
          <a:prstGeom prst="rect">
            <a:avLst/>
          </a:prstGeom>
          <a:noFill/>
          <a:ln w="9525">
            <a:noFill/>
            <a:miter lim="800000"/>
            <a:headEnd/>
            <a:tailEnd/>
          </a:ln>
        </p:spPr>
        <p:txBody>
          <a:bodyPr>
            <a:spAutoFit/>
          </a:bodyPr>
          <a:lstStyle/>
          <a:p>
            <a:pPr algn="ctr"/>
            <a:r>
              <a:rPr lang="en-US" sz="1400"/>
              <a:t>Tow lane</a:t>
            </a:r>
          </a:p>
        </p:txBody>
      </p:sp>
      <p:sp>
        <p:nvSpPr>
          <p:cNvPr id="10251" name="TextBox 21"/>
          <p:cNvSpPr txBox="1">
            <a:spLocks noChangeArrowheads="1"/>
          </p:cNvSpPr>
          <p:nvPr/>
        </p:nvSpPr>
        <p:spPr bwMode="auto">
          <a:xfrm>
            <a:off x="4800600" y="6019800"/>
            <a:ext cx="990600" cy="523875"/>
          </a:xfrm>
          <a:prstGeom prst="rect">
            <a:avLst/>
          </a:prstGeom>
          <a:noFill/>
          <a:ln w="9525">
            <a:noFill/>
            <a:miter lim="800000"/>
            <a:headEnd/>
            <a:tailEnd/>
          </a:ln>
        </p:spPr>
        <p:txBody>
          <a:bodyPr>
            <a:spAutoFit/>
          </a:bodyPr>
          <a:lstStyle/>
          <a:p>
            <a:pPr algn="r"/>
            <a:r>
              <a:rPr lang="en-US" sz="1400"/>
              <a:t>Distance from Port</a:t>
            </a:r>
          </a:p>
        </p:txBody>
      </p:sp>
      <p:sp>
        <p:nvSpPr>
          <p:cNvPr id="10252" name="TextBox 25"/>
          <p:cNvSpPr txBox="1">
            <a:spLocks noChangeArrowheads="1"/>
          </p:cNvSpPr>
          <p:nvPr/>
        </p:nvSpPr>
        <p:spPr bwMode="auto">
          <a:xfrm>
            <a:off x="5486400" y="1143000"/>
            <a:ext cx="1219200" cy="276225"/>
          </a:xfrm>
          <a:prstGeom prst="rect">
            <a:avLst/>
          </a:prstGeom>
          <a:noFill/>
          <a:ln w="9525">
            <a:noFill/>
            <a:miter lim="800000"/>
            <a:headEnd/>
            <a:tailEnd/>
          </a:ln>
        </p:spPr>
        <p:txBody>
          <a:bodyPr>
            <a:spAutoFit/>
          </a:bodyPr>
          <a:lstStyle/>
          <a:p>
            <a:pPr algn="r"/>
            <a:r>
              <a:rPr lang="en-US" sz="1200"/>
              <a:t>Rocky Surface</a:t>
            </a:r>
          </a:p>
        </p:txBody>
      </p:sp>
      <p:sp>
        <p:nvSpPr>
          <p:cNvPr id="10253" name="TextBox 26"/>
          <p:cNvSpPr txBox="1">
            <a:spLocks noChangeArrowheads="1"/>
          </p:cNvSpPr>
          <p:nvPr/>
        </p:nvSpPr>
        <p:spPr bwMode="auto">
          <a:xfrm>
            <a:off x="6400800" y="1295400"/>
            <a:ext cx="838200" cy="276225"/>
          </a:xfrm>
          <a:prstGeom prst="rect">
            <a:avLst/>
          </a:prstGeom>
          <a:noFill/>
          <a:ln w="9525">
            <a:noFill/>
            <a:miter lim="800000"/>
            <a:headEnd/>
            <a:tailEnd/>
          </a:ln>
        </p:spPr>
        <p:txBody>
          <a:bodyPr>
            <a:spAutoFit/>
          </a:bodyPr>
          <a:lstStyle/>
          <a:p>
            <a:pPr algn="r"/>
            <a:r>
              <a:rPr lang="en-US" sz="1200"/>
              <a:t>3NM Line</a:t>
            </a:r>
          </a:p>
        </p:txBody>
      </p:sp>
      <p:sp>
        <p:nvSpPr>
          <p:cNvPr id="10254" name="TextBox 29"/>
          <p:cNvSpPr txBox="1">
            <a:spLocks noChangeArrowheads="1"/>
          </p:cNvSpPr>
          <p:nvPr/>
        </p:nvSpPr>
        <p:spPr bwMode="auto">
          <a:xfrm>
            <a:off x="6858000" y="1127125"/>
            <a:ext cx="1219200" cy="277813"/>
          </a:xfrm>
          <a:prstGeom prst="rect">
            <a:avLst/>
          </a:prstGeom>
          <a:noFill/>
          <a:ln w="9525">
            <a:noFill/>
            <a:miter lim="800000"/>
            <a:headEnd/>
            <a:tailEnd/>
          </a:ln>
        </p:spPr>
        <p:txBody>
          <a:bodyPr>
            <a:spAutoFit/>
          </a:bodyPr>
          <a:lstStyle/>
          <a:p>
            <a:pPr algn="r"/>
            <a:r>
              <a:rPr lang="en-US" sz="1200"/>
              <a:t>140ft depth</a:t>
            </a:r>
          </a:p>
        </p:txBody>
      </p:sp>
      <p:sp>
        <p:nvSpPr>
          <p:cNvPr id="10255" name="TextBox 30"/>
          <p:cNvSpPr txBox="1">
            <a:spLocks noChangeArrowheads="1"/>
          </p:cNvSpPr>
          <p:nvPr/>
        </p:nvSpPr>
        <p:spPr bwMode="auto">
          <a:xfrm>
            <a:off x="7620000" y="1290638"/>
            <a:ext cx="1371600" cy="276225"/>
          </a:xfrm>
          <a:prstGeom prst="rect">
            <a:avLst/>
          </a:prstGeom>
          <a:noFill/>
          <a:ln w="9525">
            <a:noFill/>
            <a:miter lim="800000"/>
            <a:headEnd/>
            <a:tailEnd/>
          </a:ln>
        </p:spPr>
        <p:txBody>
          <a:bodyPr>
            <a:spAutoFit/>
          </a:bodyPr>
          <a:lstStyle/>
          <a:p>
            <a:pPr algn="r"/>
            <a:r>
              <a:rPr lang="en-US" sz="1200"/>
              <a:t>Marine Reserve</a:t>
            </a:r>
          </a:p>
        </p:txBody>
      </p:sp>
      <p:cxnSp>
        <p:nvCxnSpPr>
          <p:cNvPr id="18" name="Straight Arrow Connector 17"/>
          <p:cNvCxnSpPr/>
          <p:nvPr/>
        </p:nvCxnSpPr>
        <p:spPr>
          <a:xfrm rot="10800000">
            <a:off x="5029200" y="5638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0250" idx="3"/>
          </p:cNvCxnSpPr>
          <p:nvPr/>
        </p:nvCxnSpPr>
        <p:spPr>
          <a:xfrm>
            <a:off x="6019800" y="56388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58" name="TextBox 19"/>
          <p:cNvSpPr txBox="1">
            <a:spLocks noChangeArrowheads="1"/>
          </p:cNvSpPr>
          <p:nvPr/>
        </p:nvSpPr>
        <p:spPr bwMode="auto">
          <a:xfrm>
            <a:off x="6057900" y="3067050"/>
            <a:ext cx="685800" cy="830263"/>
          </a:xfrm>
          <a:prstGeom prst="rect">
            <a:avLst/>
          </a:prstGeom>
          <a:noFill/>
          <a:ln w="9525">
            <a:noFill/>
            <a:miter lim="800000"/>
            <a:headEnd/>
            <a:tailEnd/>
          </a:ln>
        </p:spPr>
        <p:txBody>
          <a:bodyPr>
            <a:spAutoFit/>
          </a:bodyPr>
          <a:lstStyle/>
          <a:p>
            <a:pPr algn="ctr"/>
            <a:r>
              <a:rPr lang="en-US" sz="1200"/>
              <a:t>Test site study area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143000"/>
          </a:xfrm>
        </p:spPr>
        <p:txBody>
          <a:bodyPr/>
          <a:lstStyle/>
          <a:p>
            <a:pPr eaLnBrk="1" hangingPunct="1"/>
            <a:r>
              <a:rPr lang="en-US" sz="3200" smtClean="0"/>
              <a:t>Marine Energy Permitting</a:t>
            </a:r>
          </a:p>
        </p:txBody>
      </p:sp>
      <p:sp>
        <p:nvSpPr>
          <p:cNvPr id="11267" name="Content Placeholder 2"/>
          <p:cNvSpPr>
            <a:spLocks noGrp="1"/>
          </p:cNvSpPr>
          <p:nvPr>
            <p:ph idx="1"/>
          </p:nvPr>
        </p:nvSpPr>
        <p:spPr>
          <a:xfrm>
            <a:off x="457200" y="1935163"/>
            <a:ext cx="8229600" cy="2636837"/>
          </a:xfrm>
        </p:spPr>
        <p:txBody>
          <a:bodyPr/>
          <a:lstStyle/>
          <a:p>
            <a:pPr eaLnBrk="1" hangingPunct="1"/>
            <a:r>
              <a:rPr lang="en-US" sz="2000" smtClean="0"/>
              <a:t>Development of Environmental Impact Statements or Environmental Assessments for projects, these utilize:</a:t>
            </a:r>
          </a:p>
          <a:p>
            <a:pPr lvl="1" eaLnBrk="1" hangingPunct="1">
              <a:buFont typeface="Arial" pitchFamily="34" charset="0"/>
              <a:buChar char="•"/>
            </a:pPr>
            <a:r>
              <a:rPr lang="en-US" sz="1800" smtClean="0"/>
              <a:t>Navigational charts (navigational hazards and restrictions)</a:t>
            </a:r>
          </a:p>
          <a:p>
            <a:pPr lvl="1" eaLnBrk="1" hangingPunct="1">
              <a:buFont typeface="Arial" pitchFamily="34" charset="0"/>
              <a:buChar char="•"/>
            </a:pPr>
            <a:r>
              <a:rPr lang="en-US" sz="1800" smtClean="0"/>
              <a:t>Danger to Mariners</a:t>
            </a:r>
          </a:p>
          <a:p>
            <a:pPr lvl="1" eaLnBrk="1" hangingPunct="1">
              <a:buFont typeface="Arial" pitchFamily="34" charset="0"/>
              <a:buChar char="•"/>
            </a:pPr>
            <a:r>
              <a:rPr lang="en-US" sz="1800" smtClean="0"/>
              <a:t>Wreck and Obstruction Information System (AWOIS)</a:t>
            </a:r>
          </a:p>
          <a:p>
            <a:pPr lvl="1" eaLnBrk="1" hangingPunct="1">
              <a:buFont typeface="Arial" pitchFamily="34" charset="0"/>
              <a:buChar char="•"/>
            </a:pPr>
            <a:r>
              <a:rPr lang="en-US" sz="1800" smtClean="0"/>
              <a:t>Dredge Disposal Sites</a:t>
            </a:r>
          </a:p>
          <a:p>
            <a:pPr lvl="1" eaLnBrk="1" hangingPunct="1">
              <a:buFont typeface="Arial" pitchFamily="34" charset="0"/>
              <a:buChar char="•"/>
            </a:pPr>
            <a:r>
              <a:rPr lang="en-US" sz="1800" smtClean="0"/>
              <a:t>Essential Fish Habitat </a:t>
            </a:r>
          </a:p>
          <a:p>
            <a:pPr lvl="1" eaLnBrk="1" hangingPunct="1">
              <a:buFont typeface="Arial" pitchFamily="34" charset="0"/>
              <a:buChar char="•"/>
            </a:pPr>
            <a:r>
              <a:rPr lang="en-US" sz="1800" smtClean="0"/>
              <a:t>Downloadable GIS layers for presentation purposes</a:t>
            </a:r>
          </a:p>
          <a:p>
            <a:pPr lvl="1" eaLnBrk="1" hangingPunct="1">
              <a:buFont typeface="Arial" pitchFamily="34" charset="0"/>
              <a:buChar char="•"/>
            </a:pPr>
            <a:endParaRPr lang="en-US" sz="1800" smtClean="0"/>
          </a:p>
          <a:p>
            <a:pPr lvl="1" eaLnBrk="1" hangingPunct="1">
              <a:buFont typeface="Arial" pitchFamily="34" charset="0"/>
              <a:buChar char="•"/>
            </a:pPr>
            <a:endParaRPr lang="en-US" sz="1800" smtClean="0"/>
          </a:p>
        </p:txBody>
      </p:sp>
      <p:sp>
        <p:nvSpPr>
          <p:cNvPr id="4" name="TextBox 3"/>
          <p:cNvSpPr txBox="1"/>
          <p:nvPr/>
        </p:nvSpPr>
        <p:spPr>
          <a:xfrm>
            <a:off x="0" y="4953000"/>
            <a:ext cx="8534400" cy="1508125"/>
          </a:xfrm>
          <a:prstGeom prst="rect">
            <a:avLst/>
          </a:prstGeom>
          <a:noFill/>
        </p:spPr>
        <p:txBody>
          <a:bodyPr>
            <a:spAutoFit/>
          </a:bodyPr>
          <a:lstStyle/>
          <a:p>
            <a:pPr lvl="1" algn="ctr">
              <a:spcBef>
                <a:spcPts val="1200"/>
              </a:spcBef>
              <a:defRPr/>
            </a:pPr>
            <a:r>
              <a:rPr lang="en-US" dirty="0">
                <a:solidFill>
                  <a:srgbClr val="0070C0"/>
                </a:solidFill>
                <a:latin typeface="Gill Sans Ultra Bold Condensed" pitchFamily="34" charset="0"/>
              </a:rPr>
              <a:t>NEPA, SHPO, EFH, Navigational Permits, 404, Section 10, ESA, ACHP</a:t>
            </a:r>
          </a:p>
          <a:p>
            <a:pPr lvl="1" algn="ctr">
              <a:spcBef>
                <a:spcPts val="1200"/>
              </a:spcBef>
              <a:defRPr/>
            </a:pPr>
            <a:r>
              <a:rPr lang="en-US" dirty="0">
                <a:solidFill>
                  <a:schemeClr val="accent4">
                    <a:lumMod val="75000"/>
                  </a:schemeClr>
                </a:solidFill>
                <a:latin typeface="Gill Sans Ultra Bold Condensed" pitchFamily="34" charset="0"/>
              </a:rPr>
              <a:t>DSL, USACE, NMFS, DWR, FERC, BOEM, DEQ, ODFW, CWA, CZMA, USCG, USFWS</a:t>
            </a:r>
          </a:p>
          <a:p>
            <a:pPr lvl="1" algn="ctr">
              <a:spcBef>
                <a:spcPts val="1200"/>
              </a:spcBef>
              <a:defRPr/>
            </a:pPr>
            <a:r>
              <a:rPr lang="en-US" dirty="0">
                <a:solidFill>
                  <a:srgbClr val="7030A0"/>
                </a:solidFill>
                <a:latin typeface="Gill Sans Ultra Bold Condensed" pitchFamily="34" charset="0"/>
              </a:rPr>
              <a:t>Fishermen, Recreational Users, Surfers, Ports, Economic Development, Conservationists, Marine Reserves, Utilities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458200" cy="1143000"/>
          </a:xfrm>
        </p:spPr>
        <p:txBody>
          <a:bodyPr/>
          <a:lstStyle/>
          <a:p>
            <a:pPr eaLnBrk="1" hangingPunct="1"/>
            <a:r>
              <a:rPr lang="en-US" sz="3200" smtClean="0"/>
              <a:t>Marine Spatial Planning/Ocean Space-use Conflicts</a:t>
            </a:r>
          </a:p>
        </p:txBody>
      </p:sp>
      <p:sp>
        <p:nvSpPr>
          <p:cNvPr id="4099" name="Content Placeholder 2"/>
          <p:cNvSpPr>
            <a:spLocks noGrp="1"/>
          </p:cNvSpPr>
          <p:nvPr>
            <p:ph idx="1"/>
          </p:nvPr>
        </p:nvSpPr>
        <p:spPr/>
        <p:txBody>
          <a:bodyPr>
            <a:normAutofit lnSpcReduction="10000"/>
          </a:bodyPr>
          <a:lstStyle/>
          <a:p>
            <a:pPr marL="406400" indent="-406400" eaLnBrk="1" fontAlgn="auto" hangingPunct="1">
              <a:spcAft>
                <a:spcPts val="0"/>
              </a:spcAft>
              <a:buClr>
                <a:schemeClr val="accent3"/>
              </a:buClr>
              <a:buFont typeface="Wingdings 2"/>
              <a:buChar char=""/>
              <a:defRPr/>
            </a:pPr>
            <a:r>
              <a:rPr lang="en-US" sz="1800" dirty="0" smtClean="0"/>
              <a:t>Identifying both the potential for conflict between ocean uses and ways of mitigating conflicts is key to meeting the needs of our economy and society while safeguarding environment and coastal communities. </a:t>
            </a:r>
          </a:p>
          <a:p>
            <a:pPr marL="406400" indent="-406400" eaLnBrk="1" fontAlgn="auto" hangingPunct="1">
              <a:spcAft>
                <a:spcPts val="0"/>
              </a:spcAft>
              <a:buClr>
                <a:schemeClr val="accent3"/>
              </a:buClr>
              <a:buFont typeface="Wingdings 2"/>
              <a:buChar char=""/>
              <a:defRPr/>
            </a:pPr>
            <a:r>
              <a:rPr lang="en-US" sz="1800" dirty="0" smtClean="0"/>
              <a:t>Type I Conflicts:   Areas with existing regulated, restricted, or prohibited access such as:</a:t>
            </a:r>
          </a:p>
          <a:p>
            <a:pPr marL="960120" lvl="3" indent="-342900" eaLnBrk="1" fontAlgn="auto" hangingPunct="1">
              <a:spcBef>
                <a:spcPts val="0"/>
              </a:spcBef>
              <a:spcAft>
                <a:spcPts val="0"/>
              </a:spcAft>
              <a:buClr>
                <a:schemeClr val="accent3"/>
              </a:buClr>
              <a:buFont typeface="Wingdings 2"/>
              <a:buChar char=""/>
              <a:defRPr/>
            </a:pPr>
            <a:r>
              <a:rPr lang="en-US" sz="1300" dirty="0" smtClean="0"/>
              <a:t>Major shipping routes.</a:t>
            </a:r>
          </a:p>
          <a:p>
            <a:pPr marL="960120" lvl="3" indent="-342900" eaLnBrk="1" fontAlgn="auto" hangingPunct="1">
              <a:spcBef>
                <a:spcPts val="0"/>
              </a:spcBef>
              <a:spcAft>
                <a:spcPts val="0"/>
              </a:spcAft>
              <a:buClr>
                <a:schemeClr val="accent3"/>
              </a:buClr>
              <a:buFont typeface="Wingdings 2"/>
              <a:buChar char=""/>
              <a:defRPr/>
            </a:pPr>
            <a:r>
              <a:rPr lang="en-US" sz="1300" dirty="0" smtClean="0"/>
              <a:t>Military exercise grounds.</a:t>
            </a:r>
          </a:p>
          <a:p>
            <a:pPr marL="960120" lvl="3" indent="-342900" eaLnBrk="1" fontAlgn="auto" hangingPunct="1">
              <a:spcBef>
                <a:spcPts val="0"/>
              </a:spcBef>
              <a:spcAft>
                <a:spcPts val="0"/>
              </a:spcAft>
              <a:buClr>
                <a:schemeClr val="accent3"/>
              </a:buClr>
              <a:buFont typeface="Wingdings 2"/>
              <a:buChar char=""/>
              <a:defRPr/>
            </a:pPr>
            <a:r>
              <a:rPr lang="en-US" sz="1300" dirty="0" smtClean="0"/>
              <a:t>Major coastal or offshore structures (bridges, harbors, oilrigs).</a:t>
            </a:r>
          </a:p>
          <a:p>
            <a:pPr marL="960120" lvl="3" indent="-342900" eaLnBrk="1" fontAlgn="auto" hangingPunct="1">
              <a:spcBef>
                <a:spcPts val="0"/>
              </a:spcBef>
              <a:spcAft>
                <a:spcPts val="0"/>
              </a:spcAft>
              <a:buClr>
                <a:schemeClr val="accent3"/>
              </a:buClr>
              <a:buFont typeface="Wingdings 2"/>
              <a:buChar char=""/>
              <a:defRPr/>
            </a:pPr>
            <a:r>
              <a:rPr lang="en-US" sz="1300" dirty="0" smtClean="0"/>
              <a:t>Sub-sea cables or pipelines.</a:t>
            </a:r>
          </a:p>
          <a:p>
            <a:pPr marL="960120" lvl="3" indent="-342900" eaLnBrk="1" fontAlgn="auto" hangingPunct="1">
              <a:spcBef>
                <a:spcPts val="0"/>
              </a:spcBef>
              <a:spcAft>
                <a:spcPts val="0"/>
              </a:spcAft>
              <a:buClr>
                <a:schemeClr val="accent3"/>
              </a:buClr>
              <a:buFont typeface="Wingdings 2"/>
              <a:buChar char=""/>
              <a:defRPr/>
            </a:pPr>
            <a:r>
              <a:rPr lang="en-US" sz="1300" dirty="0" smtClean="0"/>
              <a:t>Marine protected areas for fisheries management or marine conservation.</a:t>
            </a:r>
            <a:endParaRPr lang="en-US" sz="1800" dirty="0" smtClean="0"/>
          </a:p>
          <a:p>
            <a:pPr marL="342900" indent="-342900" eaLnBrk="1" fontAlgn="auto" hangingPunct="1">
              <a:spcAft>
                <a:spcPts val="0"/>
              </a:spcAft>
              <a:buClr>
                <a:schemeClr val="accent3"/>
              </a:buClr>
              <a:buFont typeface="Wingdings 2"/>
              <a:buChar char=""/>
              <a:defRPr/>
            </a:pPr>
            <a:r>
              <a:rPr lang="en-US" sz="1800" dirty="0" smtClean="0"/>
              <a:t>Type II Conflicts:   Areas with conflicting uses such as</a:t>
            </a:r>
          </a:p>
          <a:p>
            <a:pPr marL="960120" lvl="3" indent="-342900" eaLnBrk="1" fontAlgn="auto" hangingPunct="1">
              <a:spcBef>
                <a:spcPts val="0"/>
              </a:spcBef>
              <a:spcAft>
                <a:spcPts val="0"/>
              </a:spcAft>
              <a:buClr>
                <a:schemeClr val="accent3"/>
              </a:buClr>
              <a:buFont typeface="Wingdings 2"/>
              <a:buChar char=""/>
              <a:defRPr/>
            </a:pPr>
            <a:r>
              <a:rPr lang="en-US" sz="1300" dirty="0" smtClean="0"/>
              <a:t>Commercial and recreational fishing grounds.</a:t>
            </a:r>
          </a:p>
          <a:p>
            <a:pPr marL="960120" lvl="3" indent="-342900" eaLnBrk="1" fontAlgn="auto" hangingPunct="1">
              <a:spcBef>
                <a:spcPts val="0"/>
              </a:spcBef>
              <a:spcAft>
                <a:spcPts val="0"/>
              </a:spcAft>
              <a:buClr>
                <a:schemeClr val="accent3"/>
              </a:buClr>
              <a:buFont typeface="Wingdings 2"/>
              <a:buChar char=""/>
              <a:defRPr/>
            </a:pPr>
            <a:r>
              <a:rPr lang="en-US" sz="1300" dirty="0" smtClean="0"/>
              <a:t>Resource extraction areas.</a:t>
            </a:r>
          </a:p>
          <a:p>
            <a:pPr marL="960120" lvl="3" indent="-342900" eaLnBrk="1" fontAlgn="auto" hangingPunct="1">
              <a:spcBef>
                <a:spcPts val="0"/>
              </a:spcBef>
              <a:spcAft>
                <a:spcPts val="0"/>
              </a:spcAft>
              <a:buClr>
                <a:schemeClr val="accent3"/>
              </a:buClr>
              <a:buFont typeface="Wingdings 2"/>
              <a:buChar char=""/>
              <a:defRPr/>
            </a:pPr>
            <a:r>
              <a:rPr lang="en-US" sz="1300" dirty="0" smtClean="0"/>
              <a:t>Tourism and non-consumptive recreational areas.</a:t>
            </a:r>
          </a:p>
          <a:p>
            <a:pPr marL="960120" lvl="3" indent="-342900" eaLnBrk="1" fontAlgn="auto" hangingPunct="1">
              <a:spcBef>
                <a:spcPts val="0"/>
              </a:spcBef>
              <a:spcAft>
                <a:spcPts val="0"/>
              </a:spcAft>
              <a:buClr>
                <a:schemeClr val="accent3"/>
              </a:buClr>
              <a:buFont typeface="Wingdings 2"/>
              <a:buChar char=""/>
              <a:defRPr/>
            </a:pPr>
            <a:r>
              <a:rPr lang="en-US" sz="1300" dirty="0" smtClean="0"/>
              <a:t>Archaeological sites such as shipwrecks.</a:t>
            </a:r>
          </a:p>
          <a:p>
            <a:pPr marL="960120" lvl="3" indent="-342900" eaLnBrk="1" fontAlgn="auto" hangingPunct="1">
              <a:spcBef>
                <a:spcPts val="0"/>
              </a:spcBef>
              <a:spcAft>
                <a:spcPts val="0"/>
              </a:spcAft>
              <a:buClr>
                <a:schemeClr val="accent3"/>
              </a:buClr>
              <a:buFont typeface="Wingdings 2"/>
              <a:buChar char=""/>
              <a:defRPr/>
            </a:pPr>
            <a:r>
              <a:rPr lang="en-US" sz="1300" dirty="0" smtClean="0"/>
              <a:t>Cultural significance, for example, customary use or tribal history.</a:t>
            </a:r>
          </a:p>
          <a:p>
            <a:pPr marL="342900" indent="-342900" eaLnBrk="1" fontAlgn="auto" hangingPunct="1">
              <a:spcAft>
                <a:spcPts val="0"/>
              </a:spcAft>
              <a:buClr>
                <a:schemeClr val="accent3"/>
              </a:buClr>
              <a:buFont typeface="Wingdings 2"/>
              <a:buChar char=""/>
              <a:defRPr/>
            </a:pPr>
            <a:r>
              <a:rPr lang="en-US" sz="1800" dirty="0" smtClean="0"/>
              <a:t>A  lack  of information and accessible </a:t>
            </a:r>
            <a:r>
              <a:rPr lang="en-US" sz="1800" dirty="0" err="1" smtClean="0"/>
              <a:t>geovisualization</a:t>
            </a:r>
            <a:r>
              <a:rPr lang="en-US" sz="1800" dirty="0" smtClean="0"/>
              <a:t> tools and spatial decision support tools to assess tradeoffs hinders planning efforts.</a:t>
            </a:r>
          </a:p>
          <a:p>
            <a:pPr marL="342900" indent="-342900" eaLnBrk="1" fontAlgn="auto" hangingPunct="1">
              <a:spcAft>
                <a:spcPts val="0"/>
              </a:spcAft>
              <a:buClr>
                <a:schemeClr val="accent3"/>
              </a:buClr>
              <a:buFont typeface="Wingdings 2"/>
              <a:buChar char=""/>
              <a:defRPr/>
            </a:pPr>
            <a:endParaRPr lang="en-US" sz="1800" dirty="0" smtClean="0"/>
          </a:p>
          <a:p>
            <a:pPr marL="342900" indent="-342900" eaLnBrk="1" fontAlgn="auto" hangingPunct="1">
              <a:spcAft>
                <a:spcPts val="0"/>
              </a:spcAft>
              <a:buClr>
                <a:schemeClr val="accent3"/>
              </a:buClr>
              <a:buFont typeface="+mj-lt"/>
              <a:buAutoNum type="arabicPeriod"/>
              <a:defRPr/>
            </a:pPr>
            <a:endParaRPr lang="en-US" sz="1800" dirty="0" smtClean="0"/>
          </a:p>
          <a:p>
            <a:pPr marL="685800" lvl="2" indent="-342900" eaLnBrk="1" fontAlgn="auto" hangingPunct="1">
              <a:spcAft>
                <a:spcPts val="0"/>
              </a:spcAft>
              <a:buFont typeface="Arial" pitchFamily="34" charset="0"/>
              <a:buChar char="•"/>
              <a:defRPr/>
            </a:pPr>
            <a:endParaRPr lang="en-US" sz="1400" dirty="0" smtClean="0"/>
          </a:p>
          <a:p>
            <a:pPr marL="285750" lvl="1" indent="-342900" eaLnBrk="1" fontAlgn="auto" hangingPunct="1">
              <a:spcAft>
                <a:spcPts val="0"/>
              </a:spcAft>
              <a:buFont typeface="Arial" pitchFamily="34" charset="0"/>
              <a:buChar char="–"/>
              <a:defRPr/>
            </a:pPr>
            <a:endParaRPr lang="en-US" sz="1800" dirty="0" smtClean="0"/>
          </a:p>
          <a:p>
            <a:pPr marL="406400" indent="-406400" eaLnBrk="1" fontAlgn="auto" hangingPunct="1">
              <a:spcAft>
                <a:spcPts val="0"/>
              </a:spcAft>
              <a:buClr>
                <a:schemeClr val="accent3"/>
              </a:buClr>
              <a:buFont typeface="Arial" pitchFamily="34" charset="0"/>
              <a:buChar char="•"/>
              <a:defRPr/>
            </a:pPr>
            <a:endParaRPr lang="en-US" sz="1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143000"/>
          </a:xfrm>
        </p:spPr>
        <p:txBody>
          <a:bodyPr/>
          <a:lstStyle/>
          <a:p>
            <a:pPr eaLnBrk="1" hangingPunct="1"/>
            <a:r>
              <a:rPr lang="en-US" sz="3200" smtClean="0"/>
              <a:t>Survivability, Reliability and Optimal Performance</a:t>
            </a:r>
          </a:p>
        </p:txBody>
      </p:sp>
      <p:sp>
        <p:nvSpPr>
          <p:cNvPr id="5123" name="Content Placeholder 2"/>
          <p:cNvSpPr>
            <a:spLocks noGrp="1"/>
          </p:cNvSpPr>
          <p:nvPr>
            <p:ph idx="1"/>
          </p:nvPr>
        </p:nvSpPr>
        <p:spPr>
          <a:xfrm>
            <a:off x="457200" y="1600200"/>
            <a:ext cx="5715000" cy="4525963"/>
          </a:xfrm>
        </p:spPr>
        <p:txBody>
          <a:bodyPr>
            <a:normAutofit/>
          </a:bodyPr>
          <a:lstStyle/>
          <a:p>
            <a:pPr marL="274320" indent="-274320" eaLnBrk="1" fontAlgn="auto" hangingPunct="1">
              <a:spcAft>
                <a:spcPts val="0"/>
              </a:spcAft>
              <a:buClr>
                <a:schemeClr val="accent3"/>
              </a:buClr>
              <a:buFont typeface="Wingdings 2"/>
              <a:buChar char=""/>
              <a:defRPr/>
            </a:pPr>
            <a:r>
              <a:rPr lang="en-US" sz="1800" dirty="0" smtClean="0"/>
              <a:t>What are the conditions that devices must survive?</a:t>
            </a:r>
          </a:p>
          <a:p>
            <a:pPr marL="640080" lvl="1" indent="-246888" eaLnBrk="1" fontAlgn="auto" hangingPunct="1">
              <a:spcAft>
                <a:spcPts val="0"/>
              </a:spcAft>
              <a:buFont typeface="Arial" charset="0"/>
              <a:buChar char="•"/>
              <a:defRPr/>
            </a:pPr>
            <a:r>
              <a:rPr lang="en-US" sz="1400" dirty="0" smtClean="0"/>
              <a:t>Wave spectral (height and period) data from NOAA buoys was used to characterize storm conditions and establish design parameters</a:t>
            </a:r>
          </a:p>
          <a:p>
            <a:pPr marL="640080" lvl="1" indent="-246888" eaLnBrk="1" fontAlgn="auto" hangingPunct="1">
              <a:spcAft>
                <a:spcPts val="0"/>
              </a:spcAft>
              <a:buFont typeface="Arial" charset="0"/>
              <a:buChar char="•"/>
              <a:defRPr/>
            </a:pPr>
            <a:r>
              <a:rPr lang="en-US" sz="1400" dirty="0" smtClean="0"/>
              <a:t>Predicting when waves break in the open ocean is important for survivability design</a:t>
            </a:r>
          </a:p>
          <a:p>
            <a:pPr marL="640080" lvl="1" indent="-246888" eaLnBrk="1" fontAlgn="auto" hangingPunct="1">
              <a:spcAft>
                <a:spcPts val="0"/>
              </a:spcAft>
              <a:buFont typeface="Arial" charset="0"/>
              <a:buChar char="•"/>
              <a:defRPr/>
            </a:pPr>
            <a:r>
              <a:rPr lang="en-US" sz="1400" dirty="0" smtClean="0"/>
              <a:t>Shoreline and bathymetry data for visualization/presentation</a:t>
            </a:r>
          </a:p>
          <a:p>
            <a:pPr marL="338138" indent="-280988" eaLnBrk="1" fontAlgn="auto" hangingPunct="1">
              <a:spcAft>
                <a:spcPts val="0"/>
              </a:spcAft>
              <a:buClr>
                <a:schemeClr val="accent3"/>
              </a:buClr>
              <a:buFont typeface="Wingdings 2"/>
              <a:buChar char=""/>
              <a:defRPr/>
            </a:pPr>
            <a:r>
              <a:rPr lang="en-US" sz="1800" dirty="0" smtClean="0"/>
              <a:t>Data can be used to optimize device performance</a:t>
            </a:r>
          </a:p>
          <a:p>
            <a:pPr marL="738188" lvl="1" indent="-280988" eaLnBrk="1" fontAlgn="auto" hangingPunct="1">
              <a:spcAft>
                <a:spcPts val="0"/>
              </a:spcAft>
              <a:buFont typeface="Arial" charset="0"/>
              <a:buChar char="•"/>
              <a:defRPr/>
            </a:pPr>
            <a:r>
              <a:rPr lang="en-US" sz="1400" dirty="0" smtClean="0"/>
              <a:t>Directional wave data was useful for optimizing device design</a:t>
            </a:r>
          </a:p>
          <a:p>
            <a:pPr marL="738188" lvl="1" indent="-280988" eaLnBrk="1" fontAlgn="auto" hangingPunct="1">
              <a:spcAft>
                <a:spcPts val="0"/>
              </a:spcAft>
              <a:buFont typeface="Arial" charset="0"/>
              <a:buChar char="•"/>
              <a:defRPr/>
            </a:pPr>
            <a:r>
              <a:rPr lang="en-US" sz="1400" dirty="0" smtClean="0"/>
              <a:t>Not all NOAA buoys have directional data</a:t>
            </a:r>
          </a:p>
          <a:p>
            <a:pPr marL="274320" indent="-274320" eaLnBrk="1" fontAlgn="auto" hangingPunct="1">
              <a:spcAft>
                <a:spcPts val="0"/>
              </a:spcAft>
              <a:buClr>
                <a:schemeClr val="accent3"/>
              </a:buClr>
              <a:buFont typeface="Wingdings 2"/>
              <a:buChar char=""/>
              <a:defRPr/>
            </a:pPr>
            <a:endParaRPr lang="en-US" sz="2000" dirty="0" smtClean="0"/>
          </a:p>
        </p:txBody>
      </p:sp>
      <p:pic>
        <p:nvPicPr>
          <p:cNvPr id="13316" name="Picture 2"/>
          <p:cNvPicPr>
            <a:picLocks noChangeAspect="1" noChangeArrowheads="1"/>
          </p:cNvPicPr>
          <p:nvPr/>
        </p:nvPicPr>
        <p:blipFill>
          <a:blip r:embed="rId2" cstate="email"/>
          <a:srcRect/>
          <a:stretch>
            <a:fillRect/>
          </a:stretch>
        </p:blipFill>
        <p:spPr bwMode="auto">
          <a:xfrm>
            <a:off x="6248400" y="4419600"/>
            <a:ext cx="2540000" cy="1905000"/>
          </a:xfrm>
          <a:prstGeom prst="rect">
            <a:avLst/>
          </a:prstGeom>
          <a:noFill/>
          <a:ln w="9525">
            <a:noFill/>
            <a:miter lim="800000"/>
            <a:headEnd/>
            <a:tailEnd/>
          </a:ln>
        </p:spPr>
      </p:pic>
      <p:sp>
        <p:nvSpPr>
          <p:cNvPr id="13317" name="TextBox 4"/>
          <p:cNvSpPr txBox="1">
            <a:spLocks noChangeArrowheads="1"/>
          </p:cNvSpPr>
          <p:nvPr/>
        </p:nvSpPr>
        <p:spPr bwMode="auto">
          <a:xfrm>
            <a:off x="6248400" y="6400800"/>
            <a:ext cx="2514600" cy="246063"/>
          </a:xfrm>
          <a:prstGeom prst="rect">
            <a:avLst/>
          </a:prstGeom>
          <a:noFill/>
          <a:ln w="9525">
            <a:noFill/>
            <a:miter lim="800000"/>
            <a:headEnd/>
            <a:tailEnd/>
          </a:ln>
        </p:spPr>
        <p:txBody>
          <a:bodyPr>
            <a:spAutoFit/>
          </a:bodyPr>
          <a:lstStyle/>
          <a:p>
            <a:r>
              <a:rPr lang="en-US" sz="1000"/>
              <a:t>Pelamis device must face into the waves</a:t>
            </a:r>
          </a:p>
        </p:txBody>
      </p:sp>
      <p:pic>
        <p:nvPicPr>
          <p:cNvPr id="13318" name="Picture 3"/>
          <p:cNvPicPr>
            <a:picLocks noChangeAspect="1" noChangeArrowheads="1"/>
          </p:cNvPicPr>
          <p:nvPr/>
        </p:nvPicPr>
        <p:blipFill>
          <a:blip r:embed="rId3" cstate="email"/>
          <a:srcRect/>
          <a:stretch>
            <a:fillRect/>
          </a:stretch>
        </p:blipFill>
        <p:spPr bwMode="auto">
          <a:xfrm>
            <a:off x="6248400" y="1524000"/>
            <a:ext cx="2514600" cy="2073275"/>
          </a:xfrm>
          <a:prstGeom prst="rect">
            <a:avLst/>
          </a:prstGeom>
          <a:noFill/>
          <a:ln w="9525">
            <a:noFill/>
            <a:miter lim="800000"/>
            <a:headEnd/>
            <a:tailEnd/>
          </a:ln>
        </p:spPr>
      </p:pic>
      <p:sp>
        <p:nvSpPr>
          <p:cNvPr id="13319" name="TextBox 6"/>
          <p:cNvSpPr txBox="1">
            <a:spLocks noChangeArrowheads="1"/>
          </p:cNvSpPr>
          <p:nvPr/>
        </p:nvSpPr>
        <p:spPr bwMode="auto">
          <a:xfrm>
            <a:off x="6167438" y="3657600"/>
            <a:ext cx="2590800" cy="246063"/>
          </a:xfrm>
          <a:prstGeom prst="rect">
            <a:avLst/>
          </a:prstGeom>
          <a:noFill/>
          <a:ln w="9525">
            <a:noFill/>
            <a:miter lim="800000"/>
            <a:headEnd/>
            <a:tailEnd/>
          </a:ln>
        </p:spPr>
        <p:txBody>
          <a:bodyPr>
            <a:spAutoFit/>
          </a:bodyPr>
          <a:lstStyle/>
          <a:p>
            <a:r>
              <a:rPr lang="en-US" sz="1000"/>
              <a:t>Anaconda device must face into the waves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1021</TotalTime>
  <Words>1160</Words>
  <Application>Microsoft Office PowerPoint</Application>
  <PresentationFormat>On-screen Show (4:3)</PresentationFormat>
  <Paragraphs>161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Federal Advisory Committee NOAA’s Hydrographic Services Review Panel     Northwest Regional Stakeholder Panel Offshore Renewable Energy  October 13, 2010</vt:lpstr>
      <vt:lpstr>The Northwest National  Marine Renewable Energy Center</vt:lpstr>
      <vt:lpstr>NNMREC is a virtual center focused on research and testing of marine renewable energy </vt:lpstr>
      <vt:lpstr>Challenges for Marine Renewable Energy Development</vt:lpstr>
      <vt:lpstr>How do we utilize NOAA Hydrographic Data?</vt:lpstr>
      <vt:lpstr>Marine Renewable Energy Siting</vt:lpstr>
      <vt:lpstr>Marine Energy Permitting</vt:lpstr>
      <vt:lpstr>Marine Spatial Planning/Ocean Space-use Conflicts</vt:lpstr>
      <vt:lpstr>Survivability, Reliability and Optimal Performance</vt:lpstr>
      <vt:lpstr>Slide 10</vt:lpstr>
      <vt:lpstr>Environmental Effects</vt:lpstr>
      <vt:lpstr>Advanced Wave Forecasting</vt:lpstr>
      <vt:lpstr>Tidal Energy – Puget Sound</vt:lpstr>
      <vt:lpstr>Conclusions &amp; Recommendations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Meleah Ashford</dc:creator>
  <cp:lastModifiedBy>Scott M. Sherman</cp:lastModifiedBy>
  <cp:revision>80</cp:revision>
  <dcterms:created xsi:type="dcterms:W3CDTF">2010-10-04T20:21:56Z</dcterms:created>
  <dcterms:modified xsi:type="dcterms:W3CDTF">2010-10-22T13:34:56Z</dcterms:modified>
</cp:coreProperties>
</file>