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1"/>
  </p:sldMasterIdLst>
  <p:notesMasterIdLst>
    <p:notesMasterId r:id="rId16"/>
  </p:notesMasterIdLst>
  <p:handoutMasterIdLst>
    <p:handoutMasterId r:id="rId17"/>
  </p:handoutMasterIdLst>
  <p:sldIdLst>
    <p:sldId id="407" r:id="rId2"/>
    <p:sldId id="408" r:id="rId3"/>
    <p:sldId id="409" r:id="rId4"/>
    <p:sldId id="421" r:id="rId5"/>
    <p:sldId id="412" r:id="rId6"/>
    <p:sldId id="413" r:id="rId7"/>
    <p:sldId id="422" r:id="rId8"/>
    <p:sldId id="423" r:id="rId9"/>
    <p:sldId id="414" r:id="rId10"/>
    <p:sldId id="416" r:id="rId11"/>
    <p:sldId id="417" r:id="rId12"/>
    <p:sldId id="418" r:id="rId13"/>
    <p:sldId id="419" r:id="rId14"/>
    <p:sldId id="420" r:id="rId15"/>
  </p:sldIdLst>
  <p:sldSz cx="9144000" cy="6858000" type="screen4x3"/>
  <p:notesSz cx="6881813"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DA5FF"/>
    <a:srgbClr val="2F6FFF"/>
    <a:srgbClr val="CC0000"/>
    <a:srgbClr val="C8C8C2"/>
    <a:srgbClr val="FF9933"/>
    <a:srgbClr val="FFFF00"/>
    <a:srgbClr val="0066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vertBarState="minimized" horzBarState="maximized">
    <p:restoredLeft sz="13501" autoAdjust="0"/>
    <p:restoredTop sz="81774" autoAdjust="0"/>
  </p:normalViewPr>
  <p:slideViewPr>
    <p:cSldViewPr>
      <p:cViewPr>
        <p:scale>
          <a:sx n="100" d="100"/>
          <a:sy n="100" d="100"/>
        </p:scale>
        <p:origin x="-894" y="-3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3666" name="Rectangle 2"/>
          <p:cNvSpPr>
            <a:spLocks noGrp="1" noChangeArrowheads="1"/>
          </p:cNvSpPr>
          <p:nvPr>
            <p:ph type="hdr" sz="quarter"/>
          </p:nvPr>
        </p:nvSpPr>
        <p:spPr bwMode="auto">
          <a:xfrm>
            <a:off x="0" y="0"/>
            <a:ext cx="2982913" cy="465138"/>
          </a:xfrm>
          <a:prstGeom prst="rect">
            <a:avLst/>
          </a:prstGeom>
          <a:noFill/>
          <a:ln w="9525">
            <a:noFill/>
            <a:miter lim="800000"/>
            <a:headEnd/>
            <a:tailEnd/>
          </a:ln>
          <a:effectLst/>
        </p:spPr>
        <p:txBody>
          <a:bodyPr vert="horz" wrap="square" lIns="90524" tIns="45261" rIns="90524" bIns="45261" numCol="1" anchor="t" anchorCtr="0" compatLnSpc="1">
            <a:prstTxWarp prst="textNoShape">
              <a:avLst/>
            </a:prstTxWarp>
          </a:bodyPr>
          <a:lstStyle>
            <a:lvl1pPr defTabSz="903776">
              <a:defRPr sz="1200"/>
            </a:lvl1pPr>
          </a:lstStyle>
          <a:p>
            <a:pPr>
              <a:defRPr/>
            </a:pPr>
            <a:endParaRPr lang="en-US"/>
          </a:p>
        </p:txBody>
      </p:sp>
      <p:sp>
        <p:nvSpPr>
          <p:cNvPr id="113667" name="Rectangle 3"/>
          <p:cNvSpPr>
            <a:spLocks noGrp="1" noChangeArrowheads="1"/>
          </p:cNvSpPr>
          <p:nvPr>
            <p:ph type="dt" sz="quarter" idx="1"/>
          </p:nvPr>
        </p:nvSpPr>
        <p:spPr bwMode="auto">
          <a:xfrm>
            <a:off x="3897313" y="0"/>
            <a:ext cx="2982912" cy="465138"/>
          </a:xfrm>
          <a:prstGeom prst="rect">
            <a:avLst/>
          </a:prstGeom>
          <a:noFill/>
          <a:ln w="9525">
            <a:noFill/>
            <a:miter lim="800000"/>
            <a:headEnd/>
            <a:tailEnd/>
          </a:ln>
          <a:effectLst/>
        </p:spPr>
        <p:txBody>
          <a:bodyPr vert="horz" wrap="square" lIns="90524" tIns="45261" rIns="90524" bIns="45261" numCol="1" anchor="t" anchorCtr="0" compatLnSpc="1">
            <a:prstTxWarp prst="textNoShape">
              <a:avLst/>
            </a:prstTxWarp>
          </a:bodyPr>
          <a:lstStyle>
            <a:lvl1pPr algn="r" defTabSz="903776">
              <a:defRPr sz="1200"/>
            </a:lvl1pPr>
          </a:lstStyle>
          <a:p>
            <a:pPr>
              <a:defRPr/>
            </a:pPr>
            <a:endParaRPr lang="en-US"/>
          </a:p>
        </p:txBody>
      </p:sp>
      <p:sp>
        <p:nvSpPr>
          <p:cNvPr id="113668" name="Rectangle 4"/>
          <p:cNvSpPr>
            <a:spLocks noGrp="1" noChangeArrowheads="1"/>
          </p:cNvSpPr>
          <p:nvPr>
            <p:ph type="ftr" sz="quarter" idx="2"/>
          </p:nvPr>
        </p:nvSpPr>
        <p:spPr bwMode="auto">
          <a:xfrm>
            <a:off x="0" y="8831263"/>
            <a:ext cx="2982913" cy="463550"/>
          </a:xfrm>
          <a:prstGeom prst="rect">
            <a:avLst/>
          </a:prstGeom>
          <a:noFill/>
          <a:ln w="9525">
            <a:noFill/>
            <a:miter lim="800000"/>
            <a:headEnd/>
            <a:tailEnd/>
          </a:ln>
          <a:effectLst/>
        </p:spPr>
        <p:txBody>
          <a:bodyPr vert="horz" wrap="square" lIns="90524" tIns="45261" rIns="90524" bIns="45261" numCol="1" anchor="b" anchorCtr="0" compatLnSpc="1">
            <a:prstTxWarp prst="textNoShape">
              <a:avLst/>
            </a:prstTxWarp>
          </a:bodyPr>
          <a:lstStyle>
            <a:lvl1pPr defTabSz="903776">
              <a:defRPr sz="1200"/>
            </a:lvl1pPr>
          </a:lstStyle>
          <a:p>
            <a:pPr>
              <a:defRPr/>
            </a:pPr>
            <a:endParaRPr lang="en-US"/>
          </a:p>
        </p:txBody>
      </p:sp>
      <p:sp>
        <p:nvSpPr>
          <p:cNvPr id="113669" name="Rectangle 5"/>
          <p:cNvSpPr>
            <a:spLocks noGrp="1" noChangeArrowheads="1"/>
          </p:cNvSpPr>
          <p:nvPr>
            <p:ph type="sldNum" sz="quarter" idx="3"/>
          </p:nvPr>
        </p:nvSpPr>
        <p:spPr bwMode="auto">
          <a:xfrm>
            <a:off x="3897313" y="8831263"/>
            <a:ext cx="2982912" cy="463550"/>
          </a:xfrm>
          <a:prstGeom prst="rect">
            <a:avLst/>
          </a:prstGeom>
          <a:noFill/>
          <a:ln w="9525">
            <a:noFill/>
            <a:miter lim="800000"/>
            <a:headEnd/>
            <a:tailEnd/>
          </a:ln>
          <a:effectLst/>
        </p:spPr>
        <p:txBody>
          <a:bodyPr vert="horz" wrap="square" lIns="90524" tIns="45261" rIns="90524" bIns="45261" numCol="1" anchor="b" anchorCtr="0" compatLnSpc="1">
            <a:prstTxWarp prst="textNoShape">
              <a:avLst/>
            </a:prstTxWarp>
          </a:bodyPr>
          <a:lstStyle>
            <a:lvl1pPr algn="r" defTabSz="903776">
              <a:defRPr sz="1200"/>
            </a:lvl1pPr>
          </a:lstStyle>
          <a:p>
            <a:pPr>
              <a:defRPr/>
            </a:pPr>
            <a:fld id="{B878DA1A-F2C1-4619-AB31-9AE9A29BEA61}"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82913" cy="465138"/>
          </a:xfrm>
          <a:prstGeom prst="rect">
            <a:avLst/>
          </a:prstGeom>
          <a:noFill/>
          <a:ln w="9525">
            <a:noFill/>
            <a:miter lim="800000"/>
            <a:headEnd/>
            <a:tailEnd/>
          </a:ln>
          <a:effectLst/>
        </p:spPr>
        <p:txBody>
          <a:bodyPr vert="horz" wrap="square" lIns="92424" tIns="46213" rIns="92424" bIns="46213" numCol="1" anchor="t" anchorCtr="0" compatLnSpc="1">
            <a:prstTxWarp prst="textNoShape">
              <a:avLst/>
            </a:prstTxWarp>
          </a:bodyPr>
          <a:lstStyle>
            <a:lvl1pPr defTabSz="924209">
              <a:defRPr sz="1200"/>
            </a:lvl1pPr>
          </a:lstStyle>
          <a:p>
            <a:pPr>
              <a:defRPr/>
            </a:pPr>
            <a:endParaRPr lang="en-US"/>
          </a:p>
        </p:txBody>
      </p:sp>
      <p:sp>
        <p:nvSpPr>
          <p:cNvPr id="8195" name="Rectangle 3"/>
          <p:cNvSpPr>
            <a:spLocks noGrp="1" noChangeArrowheads="1"/>
          </p:cNvSpPr>
          <p:nvPr>
            <p:ph type="dt" idx="1"/>
          </p:nvPr>
        </p:nvSpPr>
        <p:spPr bwMode="auto">
          <a:xfrm>
            <a:off x="3897313" y="0"/>
            <a:ext cx="2982912" cy="465138"/>
          </a:xfrm>
          <a:prstGeom prst="rect">
            <a:avLst/>
          </a:prstGeom>
          <a:noFill/>
          <a:ln w="9525">
            <a:noFill/>
            <a:miter lim="800000"/>
            <a:headEnd/>
            <a:tailEnd/>
          </a:ln>
          <a:effectLst/>
        </p:spPr>
        <p:txBody>
          <a:bodyPr vert="horz" wrap="square" lIns="92424" tIns="46213" rIns="92424" bIns="46213" numCol="1" anchor="t" anchorCtr="0" compatLnSpc="1">
            <a:prstTxWarp prst="textNoShape">
              <a:avLst/>
            </a:prstTxWarp>
          </a:bodyPr>
          <a:lstStyle>
            <a:lvl1pPr algn="r" defTabSz="924209">
              <a:defRPr sz="1200"/>
            </a:lvl1pPr>
          </a:lstStyle>
          <a:p>
            <a:pPr>
              <a:defRPr/>
            </a:pPr>
            <a:endParaRPr lang="en-US"/>
          </a:p>
        </p:txBody>
      </p:sp>
      <p:sp>
        <p:nvSpPr>
          <p:cNvPr id="17412" name="Rectangle 4"/>
          <p:cNvSpPr>
            <a:spLocks noGrp="1" noRot="1" noChangeAspect="1" noChangeArrowheads="1" noTextEdit="1"/>
          </p:cNvSpPr>
          <p:nvPr>
            <p:ph type="sldImg" idx="2"/>
          </p:nvPr>
        </p:nvSpPr>
        <p:spPr bwMode="auto">
          <a:xfrm>
            <a:off x="1119188" y="696913"/>
            <a:ext cx="4646612" cy="3486150"/>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688975" y="4414838"/>
            <a:ext cx="5503863" cy="4184650"/>
          </a:xfrm>
          <a:prstGeom prst="rect">
            <a:avLst/>
          </a:prstGeom>
          <a:noFill/>
          <a:ln w="9525">
            <a:noFill/>
            <a:miter lim="800000"/>
            <a:headEnd/>
            <a:tailEnd/>
          </a:ln>
          <a:effectLst/>
        </p:spPr>
        <p:txBody>
          <a:bodyPr vert="horz" wrap="square" lIns="92424" tIns="46213" rIns="92424" bIns="46213"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198" name="Rectangle 6"/>
          <p:cNvSpPr>
            <a:spLocks noGrp="1" noChangeArrowheads="1"/>
          </p:cNvSpPr>
          <p:nvPr>
            <p:ph type="ftr" sz="quarter" idx="4"/>
          </p:nvPr>
        </p:nvSpPr>
        <p:spPr bwMode="auto">
          <a:xfrm>
            <a:off x="0" y="8831263"/>
            <a:ext cx="2982913" cy="463550"/>
          </a:xfrm>
          <a:prstGeom prst="rect">
            <a:avLst/>
          </a:prstGeom>
          <a:noFill/>
          <a:ln w="9525">
            <a:noFill/>
            <a:miter lim="800000"/>
            <a:headEnd/>
            <a:tailEnd/>
          </a:ln>
          <a:effectLst/>
        </p:spPr>
        <p:txBody>
          <a:bodyPr vert="horz" wrap="square" lIns="92424" tIns="46213" rIns="92424" bIns="46213" numCol="1" anchor="b" anchorCtr="0" compatLnSpc="1">
            <a:prstTxWarp prst="textNoShape">
              <a:avLst/>
            </a:prstTxWarp>
          </a:bodyPr>
          <a:lstStyle>
            <a:lvl1pPr defTabSz="924209">
              <a:defRPr sz="1200"/>
            </a:lvl1pPr>
          </a:lstStyle>
          <a:p>
            <a:pPr>
              <a:defRPr/>
            </a:pPr>
            <a:endParaRPr lang="en-US"/>
          </a:p>
        </p:txBody>
      </p:sp>
      <p:sp>
        <p:nvSpPr>
          <p:cNvPr id="8199" name="Rectangle 7"/>
          <p:cNvSpPr>
            <a:spLocks noGrp="1" noChangeArrowheads="1"/>
          </p:cNvSpPr>
          <p:nvPr>
            <p:ph type="sldNum" sz="quarter" idx="5"/>
          </p:nvPr>
        </p:nvSpPr>
        <p:spPr bwMode="auto">
          <a:xfrm>
            <a:off x="3897313" y="8831263"/>
            <a:ext cx="2982912" cy="463550"/>
          </a:xfrm>
          <a:prstGeom prst="rect">
            <a:avLst/>
          </a:prstGeom>
          <a:noFill/>
          <a:ln w="9525">
            <a:noFill/>
            <a:miter lim="800000"/>
            <a:headEnd/>
            <a:tailEnd/>
          </a:ln>
          <a:effectLst/>
        </p:spPr>
        <p:txBody>
          <a:bodyPr vert="horz" wrap="square" lIns="92424" tIns="46213" rIns="92424" bIns="46213" numCol="1" anchor="b" anchorCtr="0" compatLnSpc="1">
            <a:prstTxWarp prst="textNoShape">
              <a:avLst/>
            </a:prstTxWarp>
          </a:bodyPr>
          <a:lstStyle>
            <a:lvl1pPr algn="r" defTabSz="924209">
              <a:defRPr sz="1200"/>
            </a:lvl1pPr>
          </a:lstStyle>
          <a:p>
            <a:pPr>
              <a:defRPr/>
            </a:pPr>
            <a:fld id="{5E2096F8-A055-44C7-911A-A7363C1AF71B}"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pPr defTabSz="923925"/>
            <a:fld id="{92EB034E-F3AD-4E35-BA52-3EFFEEB05827}" type="slidenum">
              <a:rPr lang="en-US" smtClean="0"/>
              <a:pPr defTabSz="923925"/>
              <a:t>1</a:t>
            </a:fld>
            <a:endParaRPr lang="en-US" smtClean="0"/>
          </a:p>
        </p:txBody>
      </p:sp>
      <p:sp>
        <p:nvSpPr>
          <p:cNvPr id="18435" name="Rectangle 7"/>
          <p:cNvSpPr txBox="1">
            <a:spLocks noGrp="1" noChangeArrowheads="1"/>
          </p:cNvSpPr>
          <p:nvPr/>
        </p:nvSpPr>
        <p:spPr bwMode="auto">
          <a:xfrm>
            <a:off x="3897313" y="8831263"/>
            <a:ext cx="2982912" cy="463550"/>
          </a:xfrm>
          <a:prstGeom prst="rect">
            <a:avLst/>
          </a:prstGeom>
          <a:noFill/>
          <a:ln w="9525">
            <a:noFill/>
            <a:miter lim="800000"/>
            <a:headEnd/>
            <a:tailEnd/>
          </a:ln>
        </p:spPr>
        <p:txBody>
          <a:bodyPr lIns="92424" tIns="46213" rIns="92424" bIns="46213" anchor="b"/>
          <a:lstStyle/>
          <a:p>
            <a:pPr algn="r" defTabSz="923925"/>
            <a:fld id="{28706606-48BC-4D72-8654-46537282D7E7}" type="slidenum">
              <a:rPr lang="en-US" sz="1200"/>
              <a:pPr algn="r" defTabSz="923925"/>
              <a:t>1</a:t>
            </a:fld>
            <a:endParaRPr lang="en-US" sz="1200"/>
          </a:p>
        </p:txBody>
      </p:sp>
      <p:sp>
        <p:nvSpPr>
          <p:cNvPr id="18436" name="Rectangle 2"/>
          <p:cNvSpPr>
            <a:spLocks noGrp="1" noRot="1" noChangeAspect="1" noChangeArrowheads="1" noTextEdit="1"/>
          </p:cNvSpPr>
          <p:nvPr>
            <p:ph type="sldImg"/>
          </p:nvPr>
        </p:nvSpPr>
        <p:spPr>
          <a:ln/>
        </p:spPr>
      </p:sp>
      <p:sp>
        <p:nvSpPr>
          <p:cNvPr id="18437"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pPr defTabSz="923925"/>
            <a:fld id="{00A68FAF-BA80-4E03-8F83-524C982DB9E9}" type="slidenum">
              <a:rPr lang="en-US" smtClean="0"/>
              <a:pPr defTabSz="923925"/>
              <a:t>10</a:t>
            </a:fld>
            <a:endParaRPr lang="en-US" smtClean="0"/>
          </a:p>
        </p:txBody>
      </p:sp>
      <p:sp>
        <p:nvSpPr>
          <p:cNvPr id="28675" name="Rectangle 7"/>
          <p:cNvSpPr txBox="1">
            <a:spLocks noGrp="1" noChangeArrowheads="1"/>
          </p:cNvSpPr>
          <p:nvPr/>
        </p:nvSpPr>
        <p:spPr bwMode="auto">
          <a:xfrm>
            <a:off x="3897313" y="8831263"/>
            <a:ext cx="2982912" cy="463550"/>
          </a:xfrm>
          <a:prstGeom prst="rect">
            <a:avLst/>
          </a:prstGeom>
          <a:noFill/>
          <a:ln w="9525">
            <a:noFill/>
            <a:miter lim="800000"/>
            <a:headEnd/>
            <a:tailEnd/>
          </a:ln>
        </p:spPr>
        <p:txBody>
          <a:bodyPr lIns="92424" tIns="46213" rIns="92424" bIns="46213" anchor="b"/>
          <a:lstStyle/>
          <a:p>
            <a:pPr algn="r" defTabSz="923925"/>
            <a:fld id="{39D95987-5D3C-4D45-ADE6-D5FDEB479CBA}" type="slidenum">
              <a:rPr lang="en-US" sz="1200"/>
              <a:pPr algn="r" defTabSz="923925"/>
              <a:t>10</a:t>
            </a:fld>
            <a:endParaRPr lang="en-US" sz="1200"/>
          </a:p>
        </p:txBody>
      </p:sp>
      <p:sp>
        <p:nvSpPr>
          <p:cNvPr id="28676" name="Rectangle 2"/>
          <p:cNvSpPr>
            <a:spLocks noGrp="1" noRot="1" noChangeAspect="1" noChangeArrowheads="1" noTextEdit="1"/>
          </p:cNvSpPr>
          <p:nvPr>
            <p:ph type="sldImg"/>
          </p:nvPr>
        </p:nvSpPr>
        <p:spPr>
          <a:ln/>
        </p:spPr>
      </p:sp>
      <p:sp>
        <p:nvSpPr>
          <p:cNvPr id="2867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pPr defTabSz="923925"/>
            <a:fld id="{2CF13ACF-A99E-4A82-9817-6A57B64A35F5}" type="slidenum">
              <a:rPr lang="en-US" smtClean="0"/>
              <a:pPr defTabSz="923925"/>
              <a:t>11</a:t>
            </a:fld>
            <a:endParaRPr lang="en-US" smtClean="0"/>
          </a:p>
        </p:txBody>
      </p:sp>
      <p:sp>
        <p:nvSpPr>
          <p:cNvPr id="29699" name="Rectangle 7"/>
          <p:cNvSpPr txBox="1">
            <a:spLocks noGrp="1" noChangeArrowheads="1"/>
          </p:cNvSpPr>
          <p:nvPr/>
        </p:nvSpPr>
        <p:spPr bwMode="auto">
          <a:xfrm>
            <a:off x="3897313" y="8831263"/>
            <a:ext cx="2982912" cy="463550"/>
          </a:xfrm>
          <a:prstGeom prst="rect">
            <a:avLst/>
          </a:prstGeom>
          <a:noFill/>
          <a:ln w="9525">
            <a:noFill/>
            <a:miter lim="800000"/>
            <a:headEnd/>
            <a:tailEnd/>
          </a:ln>
        </p:spPr>
        <p:txBody>
          <a:bodyPr lIns="92424" tIns="46213" rIns="92424" bIns="46213" anchor="b"/>
          <a:lstStyle/>
          <a:p>
            <a:pPr algn="r" defTabSz="923925"/>
            <a:fld id="{900B9D0B-B2D4-4B9B-8B08-D2DA761DEEDA}" type="slidenum">
              <a:rPr lang="en-US" sz="1200"/>
              <a:pPr algn="r" defTabSz="923925"/>
              <a:t>11</a:t>
            </a:fld>
            <a:endParaRPr lang="en-US" sz="1200"/>
          </a:p>
        </p:txBody>
      </p:sp>
      <p:sp>
        <p:nvSpPr>
          <p:cNvPr id="29700" name="Rectangle 2"/>
          <p:cNvSpPr>
            <a:spLocks noGrp="1" noRot="1" noChangeAspect="1" noChangeArrowheads="1" noTextEdit="1"/>
          </p:cNvSpPr>
          <p:nvPr>
            <p:ph type="sldImg"/>
          </p:nvPr>
        </p:nvSpPr>
        <p:spPr>
          <a:ln/>
        </p:spPr>
      </p:sp>
      <p:sp>
        <p:nvSpPr>
          <p:cNvPr id="2970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pPr defTabSz="923925"/>
            <a:fld id="{BE9F6AEC-211A-41D5-A0C6-421994EDE45B}" type="slidenum">
              <a:rPr lang="en-US" smtClean="0"/>
              <a:pPr defTabSz="923925"/>
              <a:t>12</a:t>
            </a:fld>
            <a:endParaRPr lang="en-US" smtClean="0"/>
          </a:p>
        </p:txBody>
      </p:sp>
      <p:sp>
        <p:nvSpPr>
          <p:cNvPr id="30723" name="Rectangle 7"/>
          <p:cNvSpPr txBox="1">
            <a:spLocks noGrp="1" noChangeArrowheads="1"/>
          </p:cNvSpPr>
          <p:nvPr/>
        </p:nvSpPr>
        <p:spPr bwMode="auto">
          <a:xfrm>
            <a:off x="3897313" y="8831263"/>
            <a:ext cx="2982912" cy="463550"/>
          </a:xfrm>
          <a:prstGeom prst="rect">
            <a:avLst/>
          </a:prstGeom>
          <a:noFill/>
          <a:ln w="9525">
            <a:noFill/>
            <a:miter lim="800000"/>
            <a:headEnd/>
            <a:tailEnd/>
          </a:ln>
        </p:spPr>
        <p:txBody>
          <a:bodyPr lIns="92424" tIns="46213" rIns="92424" bIns="46213" anchor="b"/>
          <a:lstStyle/>
          <a:p>
            <a:pPr algn="r" defTabSz="923925"/>
            <a:fld id="{253326D0-0C40-46C3-B653-E2533372ACFB}" type="slidenum">
              <a:rPr lang="en-US" sz="1200"/>
              <a:pPr algn="r" defTabSz="923925"/>
              <a:t>12</a:t>
            </a:fld>
            <a:endParaRPr lang="en-US" sz="1200"/>
          </a:p>
        </p:txBody>
      </p:sp>
      <p:sp>
        <p:nvSpPr>
          <p:cNvPr id="30724" name="Rectangle 2"/>
          <p:cNvSpPr>
            <a:spLocks noGrp="1" noRot="1" noChangeAspect="1" noChangeArrowheads="1" noTextEdit="1"/>
          </p:cNvSpPr>
          <p:nvPr>
            <p:ph type="sldImg"/>
          </p:nvPr>
        </p:nvSpPr>
        <p:spPr>
          <a:ln/>
        </p:spPr>
      </p:sp>
      <p:sp>
        <p:nvSpPr>
          <p:cNvPr id="3072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pPr defTabSz="923925"/>
            <a:fld id="{0357F7FB-C651-4363-A542-556458F71242}" type="slidenum">
              <a:rPr lang="en-US" smtClean="0"/>
              <a:pPr defTabSz="923925"/>
              <a:t>13</a:t>
            </a:fld>
            <a:endParaRPr lang="en-US" smtClean="0"/>
          </a:p>
        </p:txBody>
      </p:sp>
      <p:sp>
        <p:nvSpPr>
          <p:cNvPr id="31747" name="Rectangle 7"/>
          <p:cNvSpPr txBox="1">
            <a:spLocks noGrp="1" noChangeArrowheads="1"/>
          </p:cNvSpPr>
          <p:nvPr/>
        </p:nvSpPr>
        <p:spPr bwMode="auto">
          <a:xfrm>
            <a:off x="3897313" y="8831263"/>
            <a:ext cx="2982912" cy="463550"/>
          </a:xfrm>
          <a:prstGeom prst="rect">
            <a:avLst/>
          </a:prstGeom>
          <a:noFill/>
          <a:ln w="9525">
            <a:noFill/>
            <a:miter lim="800000"/>
            <a:headEnd/>
            <a:tailEnd/>
          </a:ln>
        </p:spPr>
        <p:txBody>
          <a:bodyPr lIns="92424" tIns="46213" rIns="92424" bIns="46213" anchor="b"/>
          <a:lstStyle/>
          <a:p>
            <a:pPr algn="r" defTabSz="923925"/>
            <a:fld id="{796A9A82-CA24-4CF2-BDDE-F82CEA4F98BE}" type="slidenum">
              <a:rPr lang="en-US" sz="1200"/>
              <a:pPr algn="r" defTabSz="923925"/>
              <a:t>13</a:t>
            </a:fld>
            <a:endParaRPr lang="en-US" sz="1200"/>
          </a:p>
        </p:txBody>
      </p:sp>
      <p:sp>
        <p:nvSpPr>
          <p:cNvPr id="31748" name="Rectangle 2"/>
          <p:cNvSpPr>
            <a:spLocks noGrp="1" noRot="1" noChangeAspect="1" noChangeArrowheads="1" noTextEdit="1"/>
          </p:cNvSpPr>
          <p:nvPr>
            <p:ph type="sldImg"/>
          </p:nvPr>
        </p:nvSpPr>
        <p:spPr>
          <a:ln/>
        </p:spPr>
      </p:sp>
      <p:sp>
        <p:nvSpPr>
          <p:cNvPr id="3174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pPr defTabSz="923925"/>
            <a:fld id="{AF86E5B2-EC47-4B2C-8048-6819B824036B}" type="slidenum">
              <a:rPr lang="en-US" smtClean="0"/>
              <a:pPr defTabSz="923925"/>
              <a:t>14</a:t>
            </a:fld>
            <a:endParaRPr lang="en-US" smtClean="0"/>
          </a:p>
        </p:txBody>
      </p:sp>
      <p:sp>
        <p:nvSpPr>
          <p:cNvPr id="32771" name="Rectangle 7"/>
          <p:cNvSpPr txBox="1">
            <a:spLocks noGrp="1" noChangeArrowheads="1"/>
          </p:cNvSpPr>
          <p:nvPr/>
        </p:nvSpPr>
        <p:spPr bwMode="auto">
          <a:xfrm>
            <a:off x="3897313" y="8831263"/>
            <a:ext cx="2982912" cy="463550"/>
          </a:xfrm>
          <a:prstGeom prst="rect">
            <a:avLst/>
          </a:prstGeom>
          <a:noFill/>
          <a:ln w="9525">
            <a:noFill/>
            <a:miter lim="800000"/>
            <a:headEnd/>
            <a:tailEnd/>
          </a:ln>
        </p:spPr>
        <p:txBody>
          <a:bodyPr lIns="92424" tIns="46213" rIns="92424" bIns="46213" anchor="b"/>
          <a:lstStyle/>
          <a:p>
            <a:pPr algn="r" defTabSz="923925"/>
            <a:fld id="{DDFF2293-75ED-4F7D-AC00-864837550B1F}" type="slidenum">
              <a:rPr lang="en-US" sz="1200"/>
              <a:pPr algn="r" defTabSz="923925"/>
              <a:t>14</a:t>
            </a:fld>
            <a:endParaRPr lang="en-US" sz="1200"/>
          </a:p>
        </p:txBody>
      </p:sp>
      <p:sp>
        <p:nvSpPr>
          <p:cNvPr id="32772" name="Rectangle 2"/>
          <p:cNvSpPr>
            <a:spLocks noGrp="1" noRot="1" noChangeAspect="1" noChangeArrowheads="1" noTextEdit="1"/>
          </p:cNvSpPr>
          <p:nvPr>
            <p:ph type="sldImg"/>
          </p:nvPr>
        </p:nvSpPr>
        <p:spPr>
          <a:ln/>
        </p:spPr>
      </p:sp>
      <p:sp>
        <p:nvSpPr>
          <p:cNvPr id="32773"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pPr defTabSz="923925"/>
            <a:fld id="{196D31B6-F709-46BB-8D83-6227C3824717}" type="slidenum">
              <a:rPr lang="en-US" smtClean="0"/>
              <a:pPr defTabSz="923925"/>
              <a:t>2</a:t>
            </a:fld>
            <a:endParaRPr lang="en-US" smtClean="0"/>
          </a:p>
        </p:txBody>
      </p:sp>
      <p:sp>
        <p:nvSpPr>
          <p:cNvPr id="19459" name="Rectangle 7"/>
          <p:cNvSpPr txBox="1">
            <a:spLocks noGrp="1" noChangeArrowheads="1"/>
          </p:cNvSpPr>
          <p:nvPr/>
        </p:nvSpPr>
        <p:spPr bwMode="auto">
          <a:xfrm>
            <a:off x="3897313" y="8831263"/>
            <a:ext cx="2982912" cy="463550"/>
          </a:xfrm>
          <a:prstGeom prst="rect">
            <a:avLst/>
          </a:prstGeom>
          <a:noFill/>
          <a:ln w="9525">
            <a:noFill/>
            <a:miter lim="800000"/>
            <a:headEnd/>
            <a:tailEnd/>
          </a:ln>
        </p:spPr>
        <p:txBody>
          <a:bodyPr lIns="92424" tIns="46213" rIns="92424" bIns="46213" anchor="b"/>
          <a:lstStyle/>
          <a:p>
            <a:pPr algn="r" defTabSz="923925"/>
            <a:fld id="{8C4CEA86-4718-40BD-9ABB-0F69FA6756A7}" type="slidenum">
              <a:rPr lang="en-US" sz="1200"/>
              <a:pPr algn="r" defTabSz="923925"/>
              <a:t>2</a:t>
            </a:fld>
            <a:endParaRPr lang="en-US" sz="1200"/>
          </a:p>
        </p:txBody>
      </p:sp>
      <p:sp>
        <p:nvSpPr>
          <p:cNvPr id="19460" name="Rectangle 2"/>
          <p:cNvSpPr>
            <a:spLocks noGrp="1" noRot="1" noChangeAspect="1" noChangeArrowheads="1" noTextEdit="1"/>
          </p:cNvSpPr>
          <p:nvPr>
            <p:ph type="sldImg"/>
          </p:nvPr>
        </p:nvSpPr>
        <p:spPr>
          <a:ln/>
        </p:spPr>
      </p:sp>
      <p:sp>
        <p:nvSpPr>
          <p:cNvPr id="19461" name="Rectangle 3"/>
          <p:cNvSpPr>
            <a:spLocks noGrp="1" noChangeArrowheads="1"/>
          </p:cNvSpPr>
          <p:nvPr>
            <p:ph type="body" idx="1"/>
          </p:nvPr>
        </p:nvSpPr>
        <p:spPr>
          <a:noFill/>
          <a:ln/>
        </p:spPr>
        <p:txBody>
          <a:bodyPr/>
          <a:lstStyle/>
          <a:p>
            <a:pPr eaLnBrk="1" hangingPunct="1"/>
            <a:r>
              <a:rPr lang="en-US" dirty="0" smtClean="0"/>
              <a:t>Talk is broken into two general categories.  The first part covers how the ACT is addressing climate change impacts and the second part describes the State-Fed partnership.</a:t>
            </a:r>
          </a:p>
          <a:p>
            <a:pPr eaLnBrk="1" hangingPunct="1"/>
            <a:endParaRPr lang="en-US" dirty="0" smtClean="0"/>
          </a:p>
          <a:p>
            <a:pPr eaLnBrk="1" hangingPunct="1"/>
            <a:r>
              <a:rPr lang="en-US" dirty="0" smtClean="0"/>
              <a:t>The primary objective of the Climate Change ACT is to create a framework and access to information that helps local governments wisely plan for the shoreline impacts resulting from climate change over the next several decades. The products from this ACT should assist state agencies in their various roles managing coastal lands, with an emphasis on those activities involving local land use and infrastructure planners as well as resource managers. In addition, this group will provide recommendations to facilitate continuing coordination among the states and federal agencies by identifying the common regional issues and solutions. Specifically, the Climate Change ACT seeks to provide access to tools and information that will allow the states to develop strategies necessary to address shoreline change, and for local governments to develop detailed vulnerability assessments.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pPr defTabSz="923925"/>
            <a:fld id="{F0384631-AF0B-44BB-8EE1-A4CD11814595}" type="slidenum">
              <a:rPr lang="en-US" smtClean="0"/>
              <a:pPr defTabSz="923925"/>
              <a:t>3</a:t>
            </a:fld>
            <a:endParaRPr lang="en-US" smtClean="0"/>
          </a:p>
        </p:txBody>
      </p:sp>
      <p:sp>
        <p:nvSpPr>
          <p:cNvPr id="20483" name="Rectangle 7"/>
          <p:cNvSpPr txBox="1">
            <a:spLocks noGrp="1" noChangeArrowheads="1"/>
          </p:cNvSpPr>
          <p:nvPr/>
        </p:nvSpPr>
        <p:spPr bwMode="auto">
          <a:xfrm>
            <a:off x="3897313" y="8831263"/>
            <a:ext cx="2982912" cy="463550"/>
          </a:xfrm>
          <a:prstGeom prst="rect">
            <a:avLst/>
          </a:prstGeom>
          <a:noFill/>
          <a:ln w="9525">
            <a:noFill/>
            <a:miter lim="800000"/>
            <a:headEnd/>
            <a:tailEnd/>
          </a:ln>
        </p:spPr>
        <p:txBody>
          <a:bodyPr lIns="92424" tIns="46213" rIns="92424" bIns="46213" anchor="b"/>
          <a:lstStyle/>
          <a:p>
            <a:pPr algn="r" defTabSz="923925"/>
            <a:fld id="{501BC37B-B89C-4A79-8A18-1D19CAE3AF36}" type="slidenum">
              <a:rPr lang="en-US" sz="1200"/>
              <a:pPr algn="r" defTabSz="923925"/>
              <a:t>3</a:t>
            </a:fld>
            <a:endParaRPr lang="en-US" sz="1200"/>
          </a:p>
        </p:txBody>
      </p:sp>
      <p:sp>
        <p:nvSpPr>
          <p:cNvPr id="20484" name="Rectangle 2"/>
          <p:cNvSpPr>
            <a:spLocks noGrp="1" noRot="1" noChangeAspect="1" noChangeArrowheads="1" noTextEdit="1"/>
          </p:cNvSpPr>
          <p:nvPr>
            <p:ph type="sldImg"/>
          </p:nvPr>
        </p:nvSpPr>
        <p:spPr>
          <a:ln/>
        </p:spPr>
      </p:sp>
      <p:sp>
        <p:nvSpPr>
          <p:cNvPr id="20485" name="Rectangle 3"/>
          <p:cNvSpPr>
            <a:spLocks noGrp="1" noChangeArrowheads="1"/>
          </p:cNvSpPr>
          <p:nvPr>
            <p:ph type="body" idx="1"/>
          </p:nvPr>
        </p:nvSpPr>
        <p:spPr>
          <a:noFill/>
          <a:ln/>
        </p:spPr>
        <p:txBody>
          <a:bodyPr/>
          <a:lstStyle/>
          <a:p>
            <a:pPr eaLnBrk="1" hangingPunct="1"/>
            <a:r>
              <a:rPr lang="en-US" dirty="0" smtClean="0"/>
              <a:t>These are the four areas that will be covered for climate change impacts.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pPr defTabSz="923925"/>
            <a:fld id="{5C477DA1-74BE-4A65-9C56-4D2AE7F70C5F}" type="slidenum">
              <a:rPr lang="en-US" smtClean="0"/>
              <a:pPr defTabSz="923925"/>
              <a:t>4</a:t>
            </a:fld>
            <a:endParaRPr lang="en-US" smtClean="0"/>
          </a:p>
        </p:txBody>
      </p:sp>
      <p:sp>
        <p:nvSpPr>
          <p:cNvPr id="22531" name="Rectangle 7"/>
          <p:cNvSpPr txBox="1">
            <a:spLocks noGrp="1" noChangeArrowheads="1"/>
          </p:cNvSpPr>
          <p:nvPr/>
        </p:nvSpPr>
        <p:spPr bwMode="auto">
          <a:xfrm>
            <a:off x="3897313" y="8831263"/>
            <a:ext cx="2982912" cy="463550"/>
          </a:xfrm>
          <a:prstGeom prst="rect">
            <a:avLst/>
          </a:prstGeom>
          <a:noFill/>
          <a:ln w="9525">
            <a:noFill/>
            <a:miter lim="800000"/>
            <a:headEnd/>
            <a:tailEnd/>
          </a:ln>
        </p:spPr>
        <p:txBody>
          <a:bodyPr lIns="92424" tIns="46213" rIns="92424" bIns="46213" anchor="b"/>
          <a:lstStyle/>
          <a:p>
            <a:pPr algn="r" defTabSz="923925"/>
            <a:fld id="{083A5CA4-3261-4F83-B996-D52FF8EE013B}" type="slidenum">
              <a:rPr lang="en-US" sz="1200"/>
              <a:pPr algn="r" defTabSz="923925"/>
              <a:t>4</a:t>
            </a:fld>
            <a:endParaRPr lang="en-US" sz="1200"/>
          </a:p>
        </p:txBody>
      </p:sp>
      <p:sp>
        <p:nvSpPr>
          <p:cNvPr id="22532" name="Rectangle 2"/>
          <p:cNvSpPr>
            <a:spLocks noGrp="1" noRot="1" noChangeAspect="1" noChangeArrowheads="1" noTextEdit="1"/>
          </p:cNvSpPr>
          <p:nvPr>
            <p:ph type="sldImg"/>
          </p:nvPr>
        </p:nvSpPr>
        <p:spPr>
          <a:ln/>
        </p:spPr>
      </p:sp>
      <p:sp>
        <p:nvSpPr>
          <p:cNvPr id="22533" name="Rectangle 3"/>
          <p:cNvSpPr>
            <a:spLocks noGrp="1" noChangeArrowheads="1"/>
          </p:cNvSpPr>
          <p:nvPr>
            <p:ph type="body" idx="1"/>
          </p:nvPr>
        </p:nvSpPr>
        <p:spPr>
          <a:noFill/>
          <a:ln/>
        </p:spPr>
        <p:txBody>
          <a:bodyPr/>
          <a:lstStyle/>
          <a:p>
            <a:pPr defTabSz="904875" eaLnBrk="1" hangingPunct="1"/>
            <a:r>
              <a:rPr lang="en-US" dirty="0" smtClean="0"/>
              <a:t>So, to begin with the climate change impacts, the scope of work develops </a:t>
            </a:r>
            <a:r>
              <a:rPr lang="en-US" b="1" dirty="0" smtClean="0"/>
              <a:t>a west coast-wide assessment</a:t>
            </a:r>
            <a:r>
              <a:rPr lang="en-US" dirty="0" smtClean="0"/>
              <a:t> of shoreline changes and anticipated impacts to coastal areas and communities due to climate change </a:t>
            </a:r>
            <a:r>
              <a:rPr lang="en-US" b="1" dirty="0" smtClean="0"/>
              <a:t>over the next several decades </a:t>
            </a:r>
            <a:r>
              <a:rPr lang="en-US" dirty="0" smtClean="0"/>
              <a:t>and work to </a:t>
            </a:r>
            <a:r>
              <a:rPr lang="en-US" b="1" dirty="0" smtClean="0"/>
              <a:t>develop recommended actions to mitigate and adapt</a:t>
            </a:r>
            <a:r>
              <a:rPr lang="en-US" dirty="0" smtClean="0"/>
              <a:t> to the impacts of climate change and related coastal hazards. Specifically, the Climate Change ACT will seek to: </a:t>
            </a:r>
          </a:p>
          <a:p>
            <a:pPr defTabSz="904875" eaLnBrk="1" hangingPunct="1"/>
            <a:endParaRPr lang="en-US" dirty="0" smtClean="0"/>
          </a:p>
          <a:p>
            <a:pPr defTabSz="904875"/>
            <a:endParaRPr lang="en-US" dirty="0" smtClean="0"/>
          </a:p>
          <a:p>
            <a:pPr defTabSz="904875"/>
            <a:r>
              <a:rPr lang="en-US" dirty="0" smtClean="0"/>
              <a:t>• Engage with academia, nongovernmental entities, local, state and federal government agencies, tribal governments, and the private sector to ensure that impacts to the West Coast under various likely climate change scenarios are modeled. </a:t>
            </a:r>
          </a:p>
          <a:p>
            <a:pPr defTabSz="904875"/>
            <a:r>
              <a:rPr lang="en-US" dirty="0" smtClean="0"/>
              <a:t>• Promote the use a consistent frame of reference for predicting and responding to shorelines changes from storm surge events and sea level rise (SLR). Liaison with the Sediment Management ACT to ensure climate change impacts, manifested in sediment dynamics, are addressed properly. </a:t>
            </a:r>
          </a:p>
          <a:p>
            <a:pPr defTabSz="904875"/>
            <a:r>
              <a:rPr lang="en-US" dirty="0" smtClean="0"/>
              <a:t>• Promote and facilitate the alignment of methodologies and tools to improve information exchanges across the region. </a:t>
            </a:r>
          </a:p>
          <a:p>
            <a:pPr defTabSz="904875" eaLnBrk="1" hangingPunct="1"/>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pPr defTabSz="923925"/>
            <a:fld id="{609062F1-E8EF-4158-B084-2D17D0AB795A}" type="slidenum">
              <a:rPr lang="en-US" smtClean="0"/>
              <a:pPr defTabSz="923925"/>
              <a:t>5</a:t>
            </a:fld>
            <a:endParaRPr lang="en-US" smtClean="0"/>
          </a:p>
        </p:txBody>
      </p:sp>
      <p:sp>
        <p:nvSpPr>
          <p:cNvPr id="23555" name="Rectangle 7"/>
          <p:cNvSpPr txBox="1">
            <a:spLocks noGrp="1" noChangeArrowheads="1"/>
          </p:cNvSpPr>
          <p:nvPr/>
        </p:nvSpPr>
        <p:spPr bwMode="auto">
          <a:xfrm>
            <a:off x="3897313" y="8831263"/>
            <a:ext cx="2982912" cy="463550"/>
          </a:xfrm>
          <a:prstGeom prst="rect">
            <a:avLst/>
          </a:prstGeom>
          <a:noFill/>
          <a:ln w="9525">
            <a:noFill/>
            <a:miter lim="800000"/>
            <a:headEnd/>
            <a:tailEnd/>
          </a:ln>
        </p:spPr>
        <p:txBody>
          <a:bodyPr lIns="92424" tIns="46213" rIns="92424" bIns="46213" anchor="b"/>
          <a:lstStyle/>
          <a:p>
            <a:pPr algn="r" defTabSz="923925"/>
            <a:fld id="{05865D77-A647-4B1B-9126-C8C9C883729F}" type="slidenum">
              <a:rPr lang="en-US" sz="1200"/>
              <a:pPr algn="r" defTabSz="923925"/>
              <a:t>5</a:t>
            </a:fld>
            <a:endParaRPr lang="en-US" sz="1200"/>
          </a:p>
        </p:txBody>
      </p:sp>
      <p:sp>
        <p:nvSpPr>
          <p:cNvPr id="23556" name="Rectangle 2"/>
          <p:cNvSpPr>
            <a:spLocks noGrp="1" noRot="1" noChangeAspect="1" noChangeArrowheads="1" noTextEdit="1"/>
          </p:cNvSpPr>
          <p:nvPr>
            <p:ph type="sldImg"/>
          </p:nvPr>
        </p:nvSpPr>
        <p:spPr>
          <a:ln/>
        </p:spPr>
      </p:sp>
      <p:sp>
        <p:nvSpPr>
          <p:cNvPr id="23557" name="Rectangle 3"/>
          <p:cNvSpPr>
            <a:spLocks noGrp="1" noChangeArrowheads="1"/>
          </p:cNvSpPr>
          <p:nvPr>
            <p:ph type="body" idx="1"/>
          </p:nvPr>
        </p:nvSpPr>
        <p:spPr>
          <a:noFill/>
          <a:ln/>
        </p:spPr>
        <p:txBody>
          <a:bodyPr/>
          <a:lstStyle/>
          <a:p>
            <a:r>
              <a:rPr lang="en-US" b="1" dirty="0" smtClean="0"/>
              <a:t>Develop a consensus </a:t>
            </a:r>
            <a:r>
              <a:rPr lang="en-US" dirty="0" smtClean="0"/>
              <a:t>of estimates and uncertainties of SLR and changes in storminess (including overall atmospheric and oceanic processes) along the west coast of the United States for the years 2030, 2050, and 2100. Through the relationships and partnerships fostered by the WCGA, the three states, with some support from NOAA, USGS and the Army Corps of Engineers, have funded the NAS to conduct this Sea Level Rise Assessment Report that will begin in early 2010. The study will establish regional estimates with ranges and uncertainties covering: </a:t>
            </a:r>
          </a:p>
          <a:p>
            <a:r>
              <a:rPr lang="en-US" dirty="0" smtClean="0"/>
              <a:t>a. Global inputs to SLR </a:t>
            </a:r>
          </a:p>
          <a:p>
            <a:r>
              <a:rPr lang="en-US" dirty="0" smtClean="0"/>
              <a:t>b. El Niño/Southern Oscillation, Pacific Decadal Oscillation, other oceanic conditions </a:t>
            </a:r>
          </a:p>
          <a:p>
            <a:r>
              <a:rPr lang="en-US" dirty="0" smtClean="0"/>
              <a:t>c. Storm frequency and intensity/storm surge </a:t>
            </a:r>
          </a:p>
          <a:p>
            <a:r>
              <a:rPr lang="en-US" dirty="0" smtClean="0"/>
              <a:t>d. Local factors effecting relative SLR such as seasonal tidal changes, winds and currents, vertical land movement (VLM) and other local atmospheric effects or extreme weather events. </a:t>
            </a:r>
          </a:p>
          <a:p>
            <a:endParaRPr lang="en-US" dirty="0" smtClean="0"/>
          </a:p>
          <a:p>
            <a:r>
              <a:rPr lang="en-US" dirty="0" smtClean="0"/>
              <a:t>2.1.2 </a:t>
            </a:r>
            <a:r>
              <a:rPr lang="en-US" b="1" dirty="0" smtClean="0"/>
              <a:t>Bring together west coast scientists in a workshop, or series of sub-regional workshops</a:t>
            </a:r>
            <a:r>
              <a:rPr lang="en-US" dirty="0" smtClean="0"/>
              <a:t>, to develop a consensus process to share current knowledge and to promote idea sharing related to generating estimates listed in 2.1.1. Although such workshops will be part of the NAS study, the Climate Change ACT may recommend additional workshops to achieve these objectives. </a:t>
            </a:r>
          </a:p>
          <a:p>
            <a:r>
              <a:rPr lang="en-US" dirty="0" smtClean="0"/>
              <a:t>2.1.3 </a:t>
            </a:r>
            <a:r>
              <a:rPr lang="en-US" b="1" dirty="0" smtClean="0"/>
              <a:t>Assess climate/weather models that capture extreme events </a:t>
            </a:r>
            <a:r>
              <a:rPr lang="en-US" dirty="0" smtClean="0"/>
              <a:t>and what these models can reveal about impacts to shoreline from SLR and storminess. In this assessment of models, consider whether the further development of regional climate models, or other strategies, would be the most efficient in terms of both cost and resources well still addressing the needs of regional, state and local coastal resource managers.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pPr defTabSz="923925"/>
            <a:fld id="{C7AE0348-90C3-48B9-A3FE-234166B8BE58}" type="slidenum">
              <a:rPr lang="en-US" smtClean="0"/>
              <a:pPr defTabSz="923925"/>
              <a:t>6</a:t>
            </a:fld>
            <a:endParaRPr lang="en-US" smtClean="0"/>
          </a:p>
        </p:txBody>
      </p:sp>
      <p:sp>
        <p:nvSpPr>
          <p:cNvPr id="24579" name="Rectangle 7"/>
          <p:cNvSpPr txBox="1">
            <a:spLocks noGrp="1" noChangeArrowheads="1"/>
          </p:cNvSpPr>
          <p:nvPr/>
        </p:nvSpPr>
        <p:spPr bwMode="auto">
          <a:xfrm>
            <a:off x="3897313" y="8831263"/>
            <a:ext cx="2982912" cy="463550"/>
          </a:xfrm>
          <a:prstGeom prst="rect">
            <a:avLst/>
          </a:prstGeom>
          <a:noFill/>
          <a:ln w="9525">
            <a:noFill/>
            <a:miter lim="800000"/>
            <a:headEnd/>
            <a:tailEnd/>
          </a:ln>
        </p:spPr>
        <p:txBody>
          <a:bodyPr lIns="92424" tIns="46213" rIns="92424" bIns="46213" anchor="b"/>
          <a:lstStyle/>
          <a:p>
            <a:pPr algn="r" defTabSz="923925"/>
            <a:fld id="{186A62A0-0664-4C87-A349-87AE9E13CFE6}" type="slidenum">
              <a:rPr lang="en-US" sz="1200"/>
              <a:pPr algn="r" defTabSz="923925"/>
              <a:t>6</a:t>
            </a:fld>
            <a:endParaRPr lang="en-US" sz="1200"/>
          </a:p>
        </p:txBody>
      </p:sp>
      <p:sp>
        <p:nvSpPr>
          <p:cNvPr id="24580" name="Rectangle 2"/>
          <p:cNvSpPr>
            <a:spLocks noGrp="1" noRot="1" noChangeAspect="1" noChangeArrowheads="1" noTextEdit="1"/>
          </p:cNvSpPr>
          <p:nvPr>
            <p:ph type="sldImg"/>
          </p:nvPr>
        </p:nvSpPr>
        <p:spPr>
          <a:ln/>
        </p:spPr>
      </p:sp>
      <p:sp>
        <p:nvSpPr>
          <p:cNvPr id="24581" name="Rectangle 3"/>
          <p:cNvSpPr>
            <a:spLocks noGrp="1" noChangeArrowheads="1"/>
          </p:cNvSpPr>
          <p:nvPr>
            <p:ph type="body" idx="1"/>
          </p:nvPr>
        </p:nvSpPr>
        <p:spPr>
          <a:noFill/>
          <a:ln/>
        </p:spPr>
        <p:txBody>
          <a:bodyPr/>
          <a:lstStyle/>
          <a:p>
            <a:pPr eaLnBrk="1" hangingPunct="1"/>
            <a:r>
              <a:rPr lang="en-US" dirty="0" smtClean="0"/>
              <a:t>Outline a strategy for developing an improved understanding of the physical impacts on coastal environments. </a:t>
            </a:r>
          </a:p>
          <a:p>
            <a:pPr eaLnBrk="1" hangingPunct="1"/>
            <a:endParaRPr lang="en-US" dirty="0" smtClean="0"/>
          </a:p>
          <a:p>
            <a:r>
              <a:rPr lang="en-US" dirty="0" smtClean="0"/>
              <a:t>Natural Shorelines</a:t>
            </a:r>
          </a:p>
          <a:p>
            <a:r>
              <a:rPr lang="en-US" dirty="0" smtClean="0"/>
              <a:t> </a:t>
            </a:r>
          </a:p>
          <a:p>
            <a:r>
              <a:rPr lang="en-US" dirty="0" smtClean="0"/>
              <a:t>a. Identify the physical forcing mechanisms associated with climate change (e.g., SLR, increased storm activity, increased wave height, sediment budget and composition changes) that will impact coastal environments. </a:t>
            </a:r>
          </a:p>
          <a:p>
            <a:r>
              <a:rPr lang="en-US" dirty="0" smtClean="0"/>
              <a:t>b. Develop a shoreline classification system for a west coast-wide physical impacts assessment of shoreline change. </a:t>
            </a:r>
          </a:p>
          <a:p>
            <a:r>
              <a:rPr lang="en-US" dirty="0" smtClean="0"/>
              <a:t>c. Identify and catalogue potential impacts of the different physical forcing mechanisms (2.2.1.a) to different shoreline types identified in the classification system (2.2.1.b). </a:t>
            </a:r>
          </a:p>
          <a:p>
            <a:r>
              <a:rPr lang="en-US" dirty="0" smtClean="0"/>
              <a:t>d. Identify possible assessment methods and predictive models that could forecast the impact of the physical forcing mechanisms associated with climate change on specific coastal regions. </a:t>
            </a:r>
          </a:p>
          <a:p>
            <a:r>
              <a:rPr lang="en-US" dirty="0" smtClean="0"/>
              <a:t>Modified Shorelines </a:t>
            </a:r>
          </a:p>
          <a:p>
            <a:r>
              <a:rPr lang="en-US" dirty="0" smtClean="0"/>
              <a:t>a. Develop a classification system for modified shorelines. </a:t>
            </a:r>
          </a:p>
          <a:p>
            <a:r>
              <a:rPr lang="en-US" dirty="0" smtClean="0"/>
              <a:t>b. Identify and catalogue how various modified shorelines might be impacted by the physical forcing mechanisms identified in 2.2.1.a. </a:t>
            </a:r>
          </a:p>
          <a:p>
            <a:endParaRPr lang="en-US" dirty="0" smtClean="0"/>
          </a:p>
          <a:p>
            <a:pPr eaLnBrk="1" hangingPunct="1"/>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pPr defTabSz="923925"/>
            <a:fld id="{645649EC-7B5F-495B-B108-A6D980595C4D}" type="slidenum">
              <a:rPr lang="en-US" smtClean="0"/>
              <a:pPr defTabSz="923925"/>
              <a:t>7</a:t>
            </a:fld>
            <a:endParaRPr lang="en-US" smtClean="0"/>
          </a:p>
        </p:txBody>
      </p:sp>
      <p:sp>
        <p:nvSpPr>
          <p:cNvPr id="25603" name="Rectangle 7"/>
          <p:cNvSpPr txBox="1">
            <a:spLocks noGrp="1" noChangeArrowheads="1"/>
          </p:cNvSpPr>
          <p:nvPr/>
        </p:nvSpPr>
        <p:spPr bwMode="auto">
          <a:xfrm>
            <a:off x="3897313" y="8831263"/>
            <a:ext cx="2982912" cy="463550"/>
          </a:xfrm>
          <a:prstGeom prst="rect">
            <a:avLst/>
          </a:prstGeom>
          <a:noFill/>
          <a:ln w="9525">
            <a:noFill/>
            <a:miter lim="800000"/>
            <a:headEnd/>
            <a:tailEnd/>
          </a:ln>
        </p:spPr>
        <p:txBody>
          <a:bodyPr lIns="92424" tIns="46213" rIns="92424" bIns="46213" anchor="b"/>
          <a:lstStyle/>
          <a:p>
            <a:pPr algn="r" defTabSz="923925"/>
            <a:fld id="{C2E485E8-7CB5-45C1-9487-435A19493C28}" type="slidenum">
              <a:rPr lang="en-US" sz="1200"/>
              <a:pPr algn="r" defTabSz="923925"/>
              <a:t>7</a:t>
            </a:fld>
            <a:endParaRPr lang="en-US" sz="1200"/>
          </a:p>
        </p:txBody>
      </p:sp>
      <p:sp>
        <p:nvSpPr>
          <p:cNvPr id="25604" name="Rectangle 2"/>
          <p:cNvSpPr>
            <a:spLocks noGrp="1" noRot="1" noChangeAspect="1" noChangeArrowheads="1" noTextEdit="1"/>
          </p:cNvSpPr>
          <p:nvPr>
            <p:ph type="sldImg"/>
          </p:nvPr>
        </p:nvSpPr>
        <p:spPr>
          <a:ln/>
        </p:spPr>
      </p:sp>
      <p:sp>
        <p:nvSpPr>
          <p:cNvPr id="2560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pPr defTabSz="923925"/>
            <a:fld id="{724EEF5F-DD35-4509-84B6-187C687E5523}" type="slidenum">
              <a:rPr lang="en-US" smtClean="0"/>
              <a:pPr defTabSz="923925"/>
              <a:t>8</a:t>
            </a:fld>
            <a:endParaRPr lang="en-US" smtClean="0"/>
          </a:p>
        </p:txBody>
      </p:sp>
      <p:sp>
        <p:nvSpPr>
          <p:cNvPr id="26627" name="Rectangle 7"/>
          <p:cNvSpPr txBox="1">
            <a:spLocks noGrp="1" noChangeArrowheads="1"/>
          </p:cNvSpPr>
          <p:nvPr/>
        </p:nvSpPr>
        <p:spPr bwMode="auto">
          <a:xfrm>
            <a:off x="3897313" y="8831263"/>
            <a:ext cx="2982912" cy="463550"/>
          </a:xfrm>
          <a:prstGeom prst="rect">
            <a:avLst/>
          </a:prstGeom>
          <a:noFill/>
          <a:ln w="9525">
            <a:noFill/>
            <a:miter lim="800000"/>
            <a:headEnd/>
            <a:tailEnd/>
          </a:ln>
        </p:spPr>
        <p:txBody>
          <a:bodyPr lIns="92424" tIns="46213" rIns="92424" bIns="46213" anchor="b"/>
          <a:lstStyle/>
          <a:p>
            <a:pPr algn="r" defTabSz="923925"/>
            <a:fld id="{6D5876DB-140C-4064-8048-207327024FD7}" type="slidenum">
              <a:rPr lang="en-US" sz="1200"/>
              <a:pPr algn="r" defTabSz="923925"/>
              <a:t>8</a:t>
            </a:fld>
            <a:endParaRPr lang="en-US" sz="1200"/>
          </a:p>
        </p:txBody>
      </p:sp>
      <p:sp>
        <p:nvSpPr>
          <p:cNvPr id="26628" name="Rectangle 2"/>
          <p:cNvSpPr>
            <a:spLocks noGrp="1" noRot="1" noChangeAspect="1" noChangeArrowheads="1" noTextEdit="1"/>
          </p:cNvSpPr>
          <p:nvPr>
            <p:ph type="sldImg"/>
          </p:nvPr>
        </p:nvSpPr>
        <p:spPr>
          <a:ln/>
        </p:spPr>
      </p:sp>
      <p:sp>
        <p:nvSpPr>
          <p:cNvPr id="2662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pPr defTabSz="923925"/>
            <a:fld id="{DACA7659-E847-471A-A505-B203FA5BCE70}" type="slidenum">
              <a:rPr lang="en-US" smtClean="0"/>
              <a:pPr defTabSz="923925"/>
              <a:t>9</a:t>
            </a:fld>
            <a:endParaRPr lang="en-US" smtClean="0"/>
          </a:p>
        </p:txBody>
      </p:sp>
      <p:sp>
        <p:nvSpPr>
          <p:cNvPr id="27651" name="Rectangle 7"/>
          <p:cNvSpPr txBox="1">
            <a:spLocks noGrp="1" noChangeArrowheads="1"/>
          </p:cNvSpPr>
          <p:nvPr/>
        </p:nvSpPr>
        <p:spPr bwMode="auto">
          <a:xfrm>
            <a:off x="3897313" y="8831263"/>
            <a:ext cx="2982912" cy="463550"/>
          </a:xfrm>
          <a:prstGeom prst="rect">
            <a:avLst/>
          </a:prstGeom>
          <a:noFill/>
          <a:ln w="9525">
            <a:noFill/>
            <a:miter lim="800000"/>
            <a:headEnd/>
            <a:tailEnd/>
          </a:ln>
        </p:spPr>
        <p:txBody>
          <a:bodyPr lIns="92424" tIns="46213" rIns="92424" bIns="46213" anchor="b"/>
          <a:lstStyle/>
          <a:p>
            <a:pPr algn="r" defTabSz="923925"/>
            <a:fld id="{42684064-41E7-460A-86F6-9D76E328EA31}" type="slidenum">
              <a:rPr lang="en-US" sz="1200"/>
              <a:pPr algn="r" defTabSz="923925"/>
              <a:t>9</a:t>
            </a:fld>
            <a:endParaRPr lang="en-US" sz="1200"/>
          </a:p>
        </p:txBody>
      </p:sp>
      <p:sp>
        <p:nvSpPr>
          <p:cNvPr id="27652" name="Rectangle 2"/>
          <p:cNvSpPr>
            <a:spLocks noGrp="1" noRot="1" noChangeAspect="1" noChangeArrowheads="1" noTextEdit="1"/>
          </p:cNvSpPr>
          <p:nvPr>
            <p:ph type="sldImg"/>
          </p:nvPr>
        </p:nvSpPr>
        <p:spPr>
          <a:ln/>
        </p:spPr>
      </p:sp>
      <p:sp>
        <p:nvSpPr>
          <p:cNvPr id="2765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B77CF47-43F4-491D-9555-62048C1CA18C}"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74CA49E-C877-4883-9989-CAC8BF4BE8DA}"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5A6EBA2-5AC9-47A7-B863-D5F83F6902BA}"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4816808-693A-4029-96EA-963F1C502E40}"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E764E87-41A3-4B05-842F-BA049E1AED72}"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FFD9EF0-2718-4141-846F-6741439ED1CF}"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890482B-FA7E-4386-BE18-A3D5730CECE8}"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54FADFD-D658-4A08-A5F7-95989F208F38}"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65272B82-CFF0-45B8-9FF6-BC908DB70E2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F29788C-1B60-4FE7-832B-C076713D83FD}"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1C44C65-EFC5-4A7B-AE54-F2457D8935F4}"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3757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23757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23757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44ACDCCF-1657-4E68-AC75-0084A6F524E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9.jpeg"/><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10.jpe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3"/>
          <p:cNvPicPr>
            <a:picLocks noGrp="1" noChangeAspect="1" noChangeArrowheads="1"/>
          </p:cNvPicPr>
          <p:nvPr>
            <p:ph type="title" idx="4294967295"/>
          </p:nvPr>
        </p:nvPicPr>
        <p:blipFill>
          <a:blip r:embed="rId3" cstate="print"/>
          <a:srcRect/>
          <a:stretch>
            <a:fillRect/>
          </a:stretch>
        </p:blipFill>
        <p:spPr>
          <a:xfrm>
            <a:off x="0" y="0"/>
            <a:ext cx="9144000" cy="1685925"/>
          </a:xfrm>
          <a:noFill/>
        </p:spPr>
      </p:pic>
      <p:pic>
        <p:nvPicPr>
          <p:cNvPr id="2051" name="Picture 4" descr="Website Background"/>
          <p:cNvPicPr>
            <a:picLocks noChangeAspect="1" noChangeArrowheads="1"/>
          </p:cNvPicPr>
          <p:nvPr/>
        </p:nvPicPr>
        <p:blipFill>
          <a:blip r:embed="rId4" cstate="print"/>
          <a:srcRect t="-63" b="56720"/>
          <a:stretch>
            <a:fillRect/>
          </a:stretch>
        </p:blipFill>
        <p:spPr bwMode="auto">
          <a:xfrm>
            <a:off x="0" y="1752600"/>
            <a:ext cx="9144000" cy="4953000"/>
          </a:xfrm>
          <a:prstGeom prst="rect">
            <a:avLst/>
          </a:prstGeom>
          <a:solidFill>
            <a:schemeClr val="bg1"/>
          </a:solidFill>
          <a:ln w="9525">
            <a:noFill/>
            <a:miter lim="800000"/>
            <a:headEnd/>
            <a:tailEnd/>
          </a:ln>
        </p:spPr>
      </p:pic>
      <p:grpSp>
        <p:nvGrpSpPr>
          <p:cNvPr id="2052" name="Group 4"/>
          <p:cNvGrpSpPr>
            <a:grpSpLocks noChangeAspect="1"/>
          </p:cNvGrpSpPr>
          <p:nvPr/>
        </p:nvGrpSpPr>
        <p:grpSpPr bwMode="auto">
          <a:xfrm>
            <a:off x="2717800" y="1757363"/>
            <a:ext cx="4552950" cy="5024437"/>
            <a:chOff x="384" y="1104"/>
            <a:chExt cx="2653" cy="2928"/>
          </a:xfrm>
        </p:grpSpPr>
        <p:grpSp>
          <p:nvGrpSpPr>
            <p:cNvPr id="2054" name="Group 5"/>
            <p:cNvGrpSpPr>
              <a:grpSpLocks noChangeAspect="1"/>
            </p:cNvGrpSpPr>
            <p:nvPr/>
          </p:nvGrpSpPr>
          <p:grpSpPr bwMode="auto">
            <a:xfrm>
              <a:off x="576" y="1104"/>
              <a:ext cx="2461" cy="1896"/>
              <a:chOff x="472" y="835"/>
              <a:chExt cx="5288" cy="2935"/>
            </a:xfrm>
          </p:grpSpPr>
          <p:pic>
            <p:nvPicPr>
              <p:cNvPr id="2056" name="Picture 6" descr="WCGA Action Plan_3"/>
              <p:cNvPicPr>
                <a:picLocks noChangeAspect="1" noChangeArrowheads="1"/>
              </p:cNvPicPr>
              <p:nvPr/>
            </p:nvPicPr>
            <p:blipFill>
              <a:blip r:embed="rId5" cstate="print"/>
              <a:srcRect/>
              <a:stretch>
                <a:fillRect/>
              </a:stretch>
            </p:blipFill>
            <p:spPr bwMode="auto">
              <a:xfrm rot="1236825">
                <a:off x="3456" y="1110"/>
                <a:ext cx="2304" cy="2660"/>
              </a:xfrm>
              <a:prstGeom prst="rect">
                <a:avLst/>
              </a:prstGeom>
              <a:noFill/>
              <a:ln w="9525">
                <a:solidFill>
                  <a:schemeClr val="tx1"/>
                </a:solidFill>
                <a:miter lim="800000"/>
                <a:headEnd/>
                <a:tailEnd/>
              </a:ln>
            </p:spPr>
          </p:pic>
          <p:pic>
            <p:nvPicPr>
              <p:cNvPr id="2057" name="Picture 7" descr="WCGA Action Plan_1"/>
              <p:cNvPicPr>
                <a:picLocks noChangeAspect="1" noChangeArrowheads="1"/>
              </p:cNvPicPr>
              <p:nvPr/>
            </p:nvPicPr>
            <p:blipFill>
              <a:blip r:embed="rId6" cstate="print"/>
              <a:srcRect/>
              <a:stretch>
                <a:fillRect/>
              </a:stretch>
            </p:blipFill>
            <p:spPr bwMode="auto">
              <a:xfrm rot="-1206142">
                <a:off x="472" y="1020"/>
                <a:ext cx="2304" cy="2679"/>
              </a:xfrm>
              <a:prstGeom prst="rect">
                <a:avLst/>
              </a:prstGeom>
              <a:noFill/>
              <a:ln w="9525">
                <a:solidFill>
                  <a:schemeClr val="tx1"/>
                </a:solidFill>
                <a:miter lim="800000"/>
                <a:headEnd/>
                <a:tailEnd/>
              </a:ln>
            </p:spPr>
          </p:pic>
          <p:pic>
            <p:nvPicPr>
              <p:cNvPr id="2058" name="Picture 8" descr="WCGA Action Plan_2"/>
              <p:cNvPicPr>
                <a:picLocks noChangeAspect="1" noChangeArrowheads="1"/>
              </p:cNvPicPr>
              <p:nvPr/>
            </p:nvPicPr>
            <p:blipFill>
              <a:blip r:embed="rId7" cstate="print"/>
              <a:srcRect/>
              <a:stretch>
                <a:fillRect/>
              </a:stretch>
            </p:blipFill>
            <p:spPr bwMode="auto">
              <a:xfrm>
                <a:off x="2064" y="835"/>
                <a:ext cx="2304" cy="2650"/>
              </a:xfrm>
              <a:prstGeom prst="rect">
                <a:avLst/>
              </a:prstGeom>
              <a:noFill/>
              <a:ln w="9525">
                <a:solidFill>
                  <a:schemeClr val="tx1"/>
                </a:solidFill>
                <a:miter lim="800000"/>
                <a:headEnd/>
                <a:tailEnd/>
              </a:ln>
            </p:spPr>
          </p:pic>
        </p:grpSp>
        <p:pic>
          <p:nvPicPr>
            <p:cNvPr id="2055" name="Picture 9" descr="Cover"/>
            <p:cNvPicPr>
              <a:picLocks noChangeAspect="1" noChangeArrowheads="1"/>
            </p:cNvPicPr>
            <p:nvPr/>
          </p:nvPicPr>
          <p:blipFill>
            <a:blip r:embed="rId8" cstate="print"/>
            <a:srcRect/>
            <a:stretch>
              <a:fillRect/>
            </a:stretch>
          </p:blipFill>
          <p:spPr bwMode="auto">
            <a:xfrm>
              <a:off x="384" y="1344"/>
              <a:ext cx="2078" cy="2688"/>
            </a:xfrm>
            <a:prstGeom prst="rect">
              <a:avLst/>
            </a:prstGeom>
            <a:noFill/>
            <a:ln w="9525">
              <a:solidFill>
                <a:schemeClr val="tx1"/>
              </a:solidFill>
              <a:miter lim="800000"/>
              <a:headEnd/>
              <a:tailEnd/>
            </a:ln>
          </p:spPr>
        </p:pic>
      </p:grpSp>
      <p:sp>
        <p:nvSpPr>
          <p:cNvPr id="10" name="TextBox 9"/>
          <p:cNvSpPr txBox="1"/>
          <p:nvPr/>
        </p:nvSpPr>
        <p:spPr>
          <a:xfrm>
            <a:off x="2667000" y="3810000"/>
            <a:ext cx="3673475" cy="646113"/>
          </a:xfrm>
          <a:prstGeom prst="rect">
            <a:avLst/>
          </a:prstGeom>
          <a:noFill/>
        </p:spPr>
        <p:txBody>
          <a:bodyPr wrap="none">
            <a:spAutoFit/>
          </a:bodyPr>
          <a:lstStyle/>
          <a:p>
            <a:pPr>
              <a:defRPr/>
            </a:pPr>
            <a:r>
              <a:rPr lang="en-US" sz="3600" b="1" dirty="0">
                <a:solidFill>
                  <a:srgbClr val="2F6FFF"/>
                </a:solidFill>
                <a:effectLst>
                  <a:outerShdw blurRad="38100" dist="38100" dir="2700000" algn="tl">
                    <a:srgbClr val="000000">
                      <a:alpha val="43137"/>
                    </a:srgbClr>
                  </a:outerShdw>
                </a:effectLst>
              </a:rPr>
              <a:t>Climate Change</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4" descr="Website Background"/>
          <p:cNvPicPr>
            <a:picLocks noChangeAspect="1" noChangeArrowheads="1"/>
          </p:cNvPicPr>
          <p:nvPr/>
        </p:nvPicPr>
        <p:blipFill>
          <a:blip r:embed="rId3" cstate="print"/>
          <a:srcRect t="-63" b="56720"/>
          <a:stretch>
            <a:fillRect/>
          </a:stretch>
        </p:blipFill>
        <p:spPr bwMode="auto">
          <a:xfrm>
            <a:off x="0" y="1752600"/>
            <a:ext cx="9144000" cy="4953000"/>
          </a:xfrm>
          <a:prstGeom prst="rect">
            <a:avLst/>
          </a:prstGeom>
          <a:solidFill>
            <a:schemeClr val="bg1"/>
          </a:solidFill>
          <a:ln w="9525">
            <a:noFill/>
            <a:miter lim="800000"/>
            <a:headEnd/>
            <a:tailEnd/>
          </a:ln>
        </p:spPr>
      </p:pic>
      <p:sp>
        <p:nvSpPr>
          <p:cNvPr id="12291" name="Title 12"/>
          <p:cNvSpPr>
            <a:spLocks noGrp="1"/>
          </p:cNvSpPr>
          <p:nvPr>
            <p:ph type="title"/>
          </p:nvPr>
        </p:nvSpPr>
        <p:spPr>
          <a:gradFill rotWithShape="1">
            <a:gsLst>
              <a:gs pos="0">
                <a:srgbClr val="A2BFFF"/>
              </a:gs>
              <a:gs pos="50000">
                <a:srgbClr val="C5D6FF"/>
              </a:gs>
              <a:gs pos="100000">
                <a:srgbClr val="E2EAFF"/>
              </a:gs>
            </a:gsLst>
            <a:lin ang="16200000" scaled="1"/>
          </a:gradFill>
        </p:spPr>
        <p:txBody>
          <a:bodyPr/>
          <a:lstStyle/>
          <a:p>
            <a:r>
              <a:rPr lang="en-US" smtClean="0">
                <a:latin typeface="Calibri" pitchFamily="34" charset="0"/>
              </a:rPr>
              <a:t>2. State and Federal interests</a:t>
            </a:r>
          </a:p>
        </p:txBody>
      </p:sp>
      <p:sp>
        <p:nvSpPr>
          <p:cNvPr id="12292" name="TextBox 6"/>
          <p:cNvSpPr txBox="1">
            <a:spLocks noChangeArrowheads="1"/>
          </p:cNvSpPr>
          <p:nvPr/>
        </p:nvSpPr>
        <p:spPr bwMode="auto">
          <a:xfrm>
            <a:off x="1066800" y="2438400"/>
            <a:ext cx="8077200" cy="2308324"/>
          </a:xfrm>
          <a:prstGeom prst="rect">
            <a:avLst/>
          </a:prstGeom>
          <a:noFill/>
          <a:ln w="9525">
            <a:noFill/>
            <a:miter lim="800000"/>
            <a:headEnd/>
            <a:tailEnd/>
          </a:ln>
        </p:spPr>
        <p:txBody>
          <a:bodyPr>
            <a:spAutoFit/>
          </a:bodyPr>
          <a:lstStyle/>
          <a:p>
            <a:pPr marL="742950" indent="-742950">
              <a:buFont typeface="Arial" pitchFamily="34" charset="0"/>
              <a:buChar char="•"/>
            </a:pPr>
            <a:r>
              <a:rPr lang="en-US" sz="3600" dirty="0">
                <a:latin typeface="Calibri" pitchFamily="34" charset="0"/>
              </a:rPr>
              <a:t>Progress and coordination</a:t>
            </a:r>
          </a:p>
          <a:p>
            <a:pPr marL="742950" indent="-742950">
              <a:buFont typeface="Arial" pitchFamily="34" charset="0"/>
              <a:buChar char="•"/>
            </a:pPr>
            <a:r>
              <a:rPr lang="en-US" sz="3600" dirty="0">
                <a:latin typeface="Calibri" pitchFamily="34" charset="0"/>
              </a:rPr>
              <a:t>Challenges</a:t>
            </a:r>
          </a:p>
          <a:p>
            <a:pPr marL="742950" indent="-742950">
              <a:buFont typeface="Arial" pitchFamily="34" charset="0"/>
              <a:buChar char="•"/>
            </a:pPr>
            <a:r>
              <a:rPr lang="en-US" sz="3600" dirty="0">
                <a:latin typeface="Calibri" pitchFamily="34" charset="0"/>
              </a:rPr>
              <a:t>Uses of data in decision-making</a:t>
            </a:r>
          </a:p>
          <a:p>
            <a:pPr marL="742950" indent="-742950">
              <a:buFont typeface="Arial" pitchFamily="34" charset="0"/>
              <a:buChar char="•"/>
            </a:pPr>
            <a:r>
              <a:rPr lang="en-US" sz="3600" dirty="0">
                <a:latin typeface="Calibri" pitchFamily="34" charset="0"/>
              </a:rPr>
              <a:t>State and Federal </a:t>
            </a:r>
            <a:r>
              <a:rPr lang="en-US" sz="3600" dirty="0" smtClean="0">
                <a:latin typeface="Calibri" pitchFamily="34" charset="0"/>
              </a:rPr>
              <a:t>partnership</a:t>
            </a:r>
            <a:endParaRPr lang="en-US" sz="3600" dirty="0">
              <a:latin typeface="Calibri" pitchFamily="34" charset="0"/>
            </a:endParaRPr>
          </a:p>
        </p:txBody>
      </p:sp>
      <p:pic>
        <p:nvPicPr>
          <p:cNvPr id="12293" name="Picture 2"/>
          <p:cNvPicPr>
            <a:picLocks noChangeAspect="1" noChangeArrowheads="1"/>
          </p:cNvPicPr>
          <p:nvPr/>
        </p:nvPicPr>
        <p:blipFill>
          <a:blip r:embed="rId4" cstate="print"/>
          <a:srcRect/>
          <a:stretch>
            <a:fillRect/>
          </a:stretch>
        </p:blipFill>
        <p:spPr bwMode="auto">
          <a:xfrm>
            <a:off x="0" y="5930900"/>
            <a:ext cx="9144000" cy="927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2"/>
          <p:cNvSpPr>
            <a:spLocks noGrp="1"/>
          </p:cNvSpPr>
          <p:nvPr>
            <p:ph type="title"/>
          </p:nvPr>
        </p:nvSpPr>
        <p:spPr>
          <a:gradFill rotWithShape="1">
            <a:gsLst>
              <a:gs pos="0">
                <a:srgbClr val="A2BFFF"/>
              </a:gs>
              <a:gs pos="50000">
                <a:srgbClr val="C5D6FF"/>
              </a:gs>
              <a:gs pos="100000">
                <a:srgbClr val="E2EAFF"/>
              </a:gs>
            </a:gsLst>
            <a:lin ang="16200000" scaled="1"/>
          </a:gradFill>
        </p:spPr>
        <p:txBody>
          <a:bodyPr/>
          <a:lstStyle/>
          <a:p>
            <a:pPr marL="742950" indent="-742950"/>
            <a:r>
              <a:rPr lang="en-US" smtClean="0"/>
              <a:t>Progress and Coordination</a:t>
            </a:r>
          </a:p>
        </p:txBody>
      </p:sp>
      <p:pic>
        <p:nvPicPr>
          <p:cNvPr id="13315" name="Picture 2"/>
          <p:cNvPicPr>
            <a:picLocks noChangeAspect="1" noChangeArrowheads="1"/>
          </p:cNvPicPr>
          <p:nvPr/>
        </p:nvPicPr>
        <p:blipFill>
          <a:blip r:embed="rId3" cstate="print"/>
          <a:srcRect/>
          <a:stretch>
            <a:fillRect/>
          </a:stretch>
        </p:blipFill>
        <p:spPr bwMode="auto">
          <a:xfrm>
            <a:off x="0" y="5930900"/>
            <a:ext cx="9144000" cy="927100"/>
          </a:xfrm>
          <a:prstGeom prst="rect">
            <a:avLst/>
          </a:prstGeom>
          <a:noFill/>
          <a:ln w="9525">
            <a:noFill/>
            <a:miter lim="800000"/>
            <a:headEnd/>
            <a:tailEnd/>
          </a:ln>
        </p:spPr>
      </p:pic>
      <p:sp>
        <p:nvSpPr>
          <p:cNvPr id="13316" name="Rectangle 11"/>
          <p:cNvSpPr>
            <a:spLocks noChangeArrowheads="1"/>
          </p:cNvSpPr>
          <p:nvPr/>
        </p:nvSpPr>
        <p:spPr bwMode="auto">
          <a:xfrm>
            <a:off x="228600" y="1841500"/>
            <a:ext cx="8382000" cy="3323987"/>
          </a:xfrm>
          <a:prstGeom prst="rect">
            <a:avLst/>
          </a:prstGeom>
          <a:noFill/>
          <a:ln w="9525">
            <a:noFill/>
            <a:miter lim="800000"/>
            <a:headEnd/>
            <a:tailEnd/>
          </a:ln>
        </p:spPr>
        <p:txBody>
          <a:bodyPr>
            <a:spAutoFit/>
          </a:bodyPr>
          <a:lstStyle/>
          <a:p>
            <a:r>
              <a:rPr lang="en-US" sz="2400" b="1" dirty="0">
                <a:latin typeface="Calibri" pitchFamily="34" charset="0"/>
              </a:rPr>
              <a:t>Progress</a:t>
            </a:r>
          </a:p>
          <a:p>
            <a:r>
              <a:rPr lang="en-US" sz="2400" dirty="0">
                <a:latin typeface="Calibri" pitchFamily="34" charset="0"/>
              </a:rPr>
              <a:t>					</a:t>
            </a:r>
          </a:p>
          <a:p>
            <a:pPr marL="463550" indent="-463550">
              <a:buFont typeface="Wingdings" pitchFamily="2" charset="2"/>
              <a:buChar char="ü"/>
            </a:pPr>
            <a:r>
              <a:rPr lang="en-US" sz="2400" dirty="0">
                <a:latin typeface="Calibri" pitchFamily="34" charset="0"/>
              </a:rPr>
              <a:t>NAS study on West Coast SLR and Storminess Estimates was </a:t>
            </a:r>
            <a:r>
              <a:rPr lang="en-US" sz="2400" dirty="0" smtClean="0">
                <a:latin typeface="Calibri" pitchFamily="34" charset="0"/>
              </a:rPr>
              <a:t>funded</a:t>
            </a:r>
            <a:endParaRPr lang="en-US" sz="2400" dirty="0">
              <a:latin typeface="Calibri" pitchFamily="34" charset="0"/>
            </a:endParaRPr>
          </a:p>
          <a:p>
            <a:pPr marL="463550" indent="-463550">
              <a:buFont typeface="Wingdings" pitchFamily="2" charset="2"/>
              <a:buChar char="ü"/>
            </a:pPr>
            <a:r>
              <a:rPr lang="en-US" sz="2400" dirty="0">
                <a:latin typeface="Calibri" pitchFamily="34" charset="0"/>
              </a:rPr>
              <a:t>Physical </a:t>
            </a:r>
            <a:r>
              <a:rPr lang="en-US" sz="2400" dirty="0" smtClean="0">
                <a:latin typeface="Calibri" pitchFamily="34" charset="0"/>
              </a:rPr>
              <a:t>impacts assessment</a:t>
            </a:r>
            <a:r>
              <a:rPr lang="en-US" sz="2400" dirty="0">
                <a:latin typeface="Calibri" pitchFamily="34" charset="0"/>
              </a:rPr>
              <a:t>: </a:t>
            </a:r>
            <a:r>
              <a:rPr lang="en-US" sz="2400" dirty="0" smtClean="0">
                <a:latin typeface="Calibri" pitchFamily="34" charset="0"/>
              </a:rPr>
              <a:t>natural </a:t>
            </a:r>
            <a:r>
              <a:rPr lang="en-US" sz="2400" dirty="0">
                <a:latin typeface="Calibri" pitchFamily="34" charset="0"/>
              </a:rPr>
              <a:t>shorelines	</a:t>
            </a:r>
            <a:endParaRPr lang="en-US" sz="1200" dirty="0">
              <a:latin typeface="Calibri" pitchFamily="34" charset="0"/>
            </a:endParaRPr>
          </a:p>
          <a:p>
            <a:pPr marL="463550" indent="-463550">
              <a:buFont typeface="Wingdings" pitchFamily="2" charset="2"/>
              <a:buChar char="ü"/>
            </a:pPr>
            <a:r>
              <a:rPr lang="en-US" sz="2400" dirty="0">
                <a:latin typeface="Calibri" pitchFamily="34" charset="0"/>
              </a:rPr>
              <a:t>Summary of </a:t>
            </a:r>
            <a:r>
              <a:rPr lang="en-US" sz="2400" dirty="0" smtClean="0">
                <a:latin typeface="Calibri" pitchFamily="34" charset="0"/>
              </a:rPr>
              <a:t>potential ecosystem impacts  </a:t>
            </a:r>
            <a:r>
              <a:rPr lang="en-US" sz="2400" dirty="0">
                <a:latin typeface="Calibri" pitchFamily="34" charset="0"/>
              </a:rPr>
              <a:t>-  $20,000 to support intern 	</a:t>
            </a:r>
            <a:endParaRPr lang="en-US" sz="1200" dirty="0">
              <a:latin typeface="Calibri" pitchFamily="34" charset="0"/>
            </a:endParaRPr>
          </a:p>
          <a:p>
            <a:pPr marL="463550" indent="-463550">
              <a:buFont typeface="Wingdings" pitchFamily="2" charset="2"/>
              <a:buChar char="ü"/>
            </a:pPr>
            <a:r>
              <a:rPr lang="en-US" sz="2400" dirty="0">
                <a:latin typeface="Calibri" pitchFamily="34" charset="0"/>
              </a:rPr>
              <a:t>Adaptation </a:t>
            </a:r>
            <a:r>
              <a:rPr lang="en-US" sz="2400" dirty="0" smtClean="0">
                <a:latin typeface="Calibri" pitchFamily="34" charset="0"/>
              </a:rPr>
              <a:t>strategies database </a:t>
            </a:r>
            <a:r>
              <a:rPr lang="en-US" sz="2400" dirty="0"/>
              <a:t>	</a:t>
            </a:r>
            <a:r>
              <a:rPr lang="en-US" dirty="0"/>
              <a:t>	</a:t>
            </a:r>
          </a:p>
          <a:p>
            <a:r>
              <a:rPr lang="en-US" dirty="0"/>
              <a:t>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2"/>
          <p:cNvSpPr>
            <a:spLocks noGrp="1"/>
          </p:cNvSpPr>
          <p:nvPr>
            <p:ph type="title"/>
          </p:nvPr>
        </p:nvSpPr>
        <p:spPr>
          <a:gradFill rotWithShape="1">
            <a:gsLst>
              <a:gs pos="0">
                <a:srgbClr val="A2BFFF"/>
              </a:gs>
              <a:gs pos="50000">
                <a:srgbClr val="C5D6FF"/>
              </a:gs>
              <a:gs pos="100000">
                <a:srgbClr val="E2EAFF"/>
              </a:gs>
            </a:gsLst>
            <a:lin ang="16200000" scaled="1"/>
          </a:gradFill>
        </p:spPr>
        <p:txBody>
          <a:bodyPr/>
          <a:lstStyle/>
          <a:p>
            <a:pPr marL="742950" indent="-742950"/>
            <a:r>
              <a:rPr lang="en-US" smtClean="0"/>
              <a:t>Challenges</a:t>
            </a:r>
          </a:p>
        </p:txBody>
      </p:sp>
      <p:pic>
        <p:nvPicPr>
          <p:cNvPr id="14339" name="Picture 2"/>
          <p:cNvPicPr>
            <a:picLocks noChangeAspect="1" noChangeArrowheads="1"/>
          </p:cNvPicPr>
          <p:nvPr/>
        </p:nvPicPr>
        <p:blipFill>
          <a:blip r:embed="rId3" cstate="print"/>
          <a:srcRect/>
          <a:stretch>
            <a:fillRect/>
          </a:stretch>
        </p:blipFill>
        <p:spPr bwMode="auto">
          <a:xfrm>
            <a:off x="0" y="5930900"/>
            <a:ext cx="9144000" cy="927100"/>
          </a:xfrm>
          <a:prstGeom prst="rect">
            <a:avLst/>
          </a:prstGeom>
          <a:noFill/>
          <a:ln w="9525">
            <a:noFill/>
            <a:miter lim="800000"/>
            <a:headEnd/>
            <a:tailEnd/>
          </a:ln>
        </p:spPr>
      </p:pic>
      <p:sp>
        <p:nvSpPr>
          <p:cNvPr id="14340" name="TextBox 5"/>
          <p:cNvSpPr txBox="1">
            <a:spLocks noChangeArrowheads="1"/>
          </p:cNvSpPr>
          <p:nvPr/>
        </p:nvSpPr>
        <p:spPr bwMode="auto">
          <a:xfrm>
            <a:off x="609600" y="1981200"/>
            <a:ext cx="7696200" cy="4370427"/>
          </a:xfrm>
          <a:prstGeom prst="rect">
            <a:avLst/>
          </a:prstGeom>
          <a:noFill/>
          <a:ln w="9525">
            <a:noFill/>
            <a:miter lim="800000"/>
            <a:headEnd/>
            <a:tailEnd/>
          </a:ln>
        </p:spPr>
        <p:txBody>
          <a:bodyPr wrap="square">
            <a:spAutoFit/>
          </a:bodyPr>
          <a:lstStyle/>
          <a:p>
            <a:r>
              <a:rPr lang="en-US" sz="2200" b="1" dirty="0"/>
              <a:t>Funding</a:t>
            </a:r>
          </a:p>
          <a:p>
            <a:r>
              <a:rPr lang="en-US" sz="2200" dirty="0" smtClean="0"/>
              <a:t>Continuing to look for additional funding sources</a:t>
            </a:r>
            <a:endParaRPr lang="en-US" sz="2200" dirty="0"/>
          </a:p>
          <a:p>
            <a:endParaRPr lang="en-US" sz="2200" dirty="0"/>
          </a:p>
          <a:p>
            <a:r>
              <a:rPr lang="en-US" sz="2200" b="1" dirty="0"/>
              <a:t>Staffing </a:t>
            </a:r>
            <a:r>
              <a:rPr lang="en-US" sz="2200" dirty="0"/>
              <a:t>, </a:t>
            </a:r>
            <a:r>
              <a:rPr lang="en-US" sz="2200" dirty="0" smtClean="0"/>
              <a:t>we </a:t>
            </a:r>
            <a:r>
              <a:rPr lang="en-US" sz="2200" dirty="0"/>
              <a:t>now have</a:t>
            </a:r>
            <a:r>
              <a:rPr lang="en-US" sz="2200" dirty="0" smtClean="0"/>
              <a:t>…</a:t>
            </a:r>
          </a:p>
          <a:p>
            <a:endParaRPr lang="en-US" sz="2200" dirty="0"/>
          </a:p>
          <a:p>
            <a:pPr marL="341313" indent="-341313">
              <a:buFont typeface="Arial" pitchFamily="34" charset="0"/>
              <a:buChar char="•"/>
            </a:pPr>
            <a:r>
              <a:rPr lang="en-US" sz="2200" dirty="0"/>
              <a:t>NOAA Coastal Fellows in 3 states </a:t>
            </a:r>
            <a:r>
              <a:rPr lang="en-US" sz="2200" dirty="0" smtClean="0"/>
              <a:t>working on coastal climate impacts</a:t>
            </a:r>
            <a:endParaRPr lang="en-US" sz="2200" dirty="0"/>
          </a:p>
          <a:p>
            <a:pPr marL="341313" indent="-341313">
              <a:buFont typeface="Arial" pitchFamily="34" charset="0"/>
              <a:buChar char="•"/>
            </a:pPr>
            <a:r>
              <a:rPr lang="en-US" sz="2200" dirty="0"/>
              <a:t>WCGA funding for an intern to characterize observed and anticipated ecosystem effects of SLR, storminess, and extreme events on coastal habitats (</a:t>
            </a:r>
            <a:r>
              <a:rPr lang="en-US" sz="2200" i="1" dirty="0"/>
              <a:t>section 2.3 of work plan</a:t>
            </a:r>
            <a:r>
              <a:rPr lang="en-US" sz="2200" dirty="0" smtClean="0"/>
              <a:t>)</a:t>
            </a:r>
          </a:p>
          <a:p>
            <a:pPr marL="341313" indent="-341313">
              <a:buFont typeface="Arial" pitchFamily="34" charset="0"/>
              <a:buChar char="•"/>
            </a:pPr>
            <a:endParaRPr lang="en-US" dirty="0"/>
          </a:p>
          <a:p>
            <a:pPr marL="341313" indent="-341313">
              <a:buFont typeface="Arial" pitchFamily="34" charset="0"/>
              <a:buChar char="•"/>
            </a:pP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2"/>
          <p:cNvSpPr>
            <a:spLocks noGrp="1"/>
          </p:cNvSpPr>
          <p:nvPr>
            <p:ph type="title"/>
          </p:nvPr>
        </p:nvSpPr>
        <p:spPr>
          <a:gradFill rotWithShape="1">
            <a:gsLst>
              <a:gs pos="0">
                <a:srgbClr val="A2BFFF"/>
              </a:gs>
              <a:gs pos="50000">
                <a:srgbClr val="C5D6FF"/>
              </a:gs>
              <a:gs pos="100000">
                <a:srgbClr val="E2EAFF"/>
              </a:gs>
            </a:gsLst>
            <a:lin ang="16200000" scaled="1"/>
          </a:gradFill>
        </p:spPr>
        <p:txBody>
          <a:bodyPr/>
          <a:lstStyle/>
          <a:p>
            <a:pPr marL="742950" indent="-742950"/>
            <a:r>
              <a:rPr lang="en-US" smtClean="0"/>
              <a:t>Uses of data in decision-making</a:t>
            </a:r>
          </a:p>
        </p:txBody>
      </p:sp>
      <p:sp>
        <p:nvSpPr>
          <p:cNvPr id="15363" name="Rectangle 5"/>
          <p:cNvSpPr>
            <a:spLocks noChangeArrowheads="1"/>
          </p:cNvSpPr>
          <p:nvPr/>
        </p:nvSpPr>
        <p:spPr bwMode="auto">
          <a:xfrm>
            <a:off x="457200" y="1600200"/>
            <a:ext cx="8153400" cy="707886"/>
          </a:xfrm>
          <a:prstGeom prst="rect">
            <a:avLst/>
          </a:prstGeom>
          <a:noFill/>
          <a:ln w="9525">
            <a:noFill/>
            <a:miter lim="800000"/>
            <a:headEnd/>
            <a:tailEnd/>
          </a:ln>
        </p:spPr>
        <p:txBody>
          <a:bodyPr wrap="square">
            <a:spAutoFit/>
          </a:bodyPr>
          <a:lstStyle/>
          <a:p>
            <a:r>
              <a:rPr lang="en-US" sz="2000" b="1" dirty="0" smtClean="0">
                <a:latin typeface="Calibri" pitchFamily="34" charset="0"/>
              </a:rPr>
              <a:t>Coastal </a:t>
            </a:r>
            <a:r>
              <a:rPr lang="en-US" sz="2000" b="1" dirty="0">
                <a:latin typeface="Calibri" pitchFamily="34" charset="0"/>
              </a:rPr>
              <a:t>Climate Change Adaptation ‘Guidebook’ </a:t>
            </a:r>
            <a:endParaRPr lang="en-US" sz="2000" dirty="0">
              <a:latin typeface="Calibri" pitchFamily="34" charset="0"/>
            </a:endParaRPr>
          </a:p>
          <a:p>
            <a:r>
              <a:rPr lang="en-US" sz="2000" dirty="0" smtClean="0">
                <a:latin typeface="Calibri" pitchFamily="34" charset="0"/>
              </a:rPr>
              <a:t>To provide tools and resource to coastal </a:t>
            </a:r>
            <a:r>
              <a:rPr lang="en-US" sz="2000" dirty="0">
                <a:latin typeface="Calibri" pitchFamily="34" charset="0"/>
              </a:rPr>
              <a:t>resource </a:t>
            </a:r>
            <a:r>
              <a:rPr lang="en-US" sz="2000" dirty="0" smtClean="0">
                <a:latin typeface="Calibri" pitchFamily="34" charset="0"/>
              </a:rPr>
              <a:t>managers</a:t>
            </a:r>
            <a:endParaRPr lang="en-US" sz="2000" dirty="0">
              <a:latin typeface="Calibri" pitchFamily="34" charset="0"/>
            </a:endParaRPr>
          </a:p>
        </p:txBody>
      </p:sp>
      <p:pic>
        <p:nvPicPr>
          <p:cNvPr id="15364" name="Picture 2"/>
          <p:cNvPicPr>
            <a:picLocks noChangeAspect="1" noChangeArrowheads="1"/>
          </p:cNvPicPr>
          <p:nvPr/>
        </p:nvPicPr>
        <p:blipFill>
          <a:blip r:embed="rId3" cstate="print"/>
          <a:srcRect/>
          <a:stretch>
            <a:fillRect/>
          </a:stretch>
        </p:blipFill>
        <p:spPr bwMode="auto">
          <a:xfrm>
            <a:off x="0" y="5930900"/>
            <a:ext cx="9144000" cy="927100"/>
          </a:xfrm>
          <a:prstGeom prst="rect">
            <a:avLst/>
          </a:prstGeom>
          <a:noFill/>
          <a:ln w="9525">
            <a:noFill/>
            <a:miter lim="800000"/>
            <a:headEnd/>
            <a:tailEnd/>
          </a:ln>
        </p:spPr>
      </p:pic>
      <p:sp>
        <p:nvSpPr>
          <p:cNvPr id="15365" name="Rectangle 7"/>
          <p:cNvSpPr>
            <a:spLocks noChangeArrowheads="1"/>
          </p:cNvSpPr>
          <p:nvPr/>
        </p:nvSpPr>
        <p:spPr bwMode="auto">
          <a:xfrm>
            <a:off x="457200" y="2971801"/>
            <a:ext cx="8229600" cy="3139321"/>
          </a:xfrm>
          <a:prstGeom prst="rect">
            <a:avLst/>
          </a:prstGeom>
          <a:noFill/>
          <a:ln w="9525">
            <a:noFill/>
            <a:miter lim="800000"/>
            <a:headEnd/>
            <a:tailEnd/>
          </a:ln>
        </p:spPr>
        <p:txBody>
          <a:bodyPr wrap="square">
            <a:spAutoFit/>
          </a:bodyPr>
          <a:lstStyle/>
          <a:p>
            <a:r>
              <a:rPr lang="en-US" sz="2000" b="1" dirty="0">
                <a:latin typeface="Calibri" pitchFamily="34" charset="0"/>
              </a:rPr>
              <a:t>Information Needs </a:t>
            </a:r>
            <a:r>
              <a:rPr lang="en-US" sz="2000" b="1" dirty="0" smtClean="0">
                <a:latin typeface="Calibri" pitchFamily="34" charset="0"/>
              </a:rPr>
              <a:t>to plan for coast impacts/ inundation</a:t>
            </a:r>
            <a:endParaRPr lang="en-US" sz="2000" b="1" dirty="0">
              <a:latin typeface="Calibri" pitchFamily="34" charset="0"/>
            </a:endParaRPr>
          </a:p>
          <a:p>
            <a:r>
              <a:rPr lang="en-US" sz="2000" dirty="0">
                <a:latin typeface="Calibri" pitchFamily="34" charset="0"/>
              </a:rPr>
              <a:t>Identify key baseline data </a:t>
            </a:r>
            <a:r>
              <a:rPr lang="en-US" sz="2000" dirty="0" smtClean="0">
                <a:latin typeface="Calibri" pitchFamily="34" charset="0"/>
              </a:rPr>
              <a:t>needed– </a:t>
            </a:r>
            <a:r>
              <a:rPr lang="en-US" sz="2000" dirty="0">
                <a:latin typeface="Calibri" pitchFamily="34" charset="0"/>
              </a:rPr>
              <a:t>such </a:t>
            </a:r>
            <a:r>
              <a:rPr lang="en-US" sz="2000" dirty="0" smtClean="0">
                <a:latin typeface="Calibri" pitchFamily="34" charset="0"/>
              </a:rPr>
              <a:t>as: </a:t>
            </a:r>
          </a:p>
          <a:p>
            <a:pPr>
              <a:buFont typeface="Arial" pitchFamily="34" charset="0"/>
              <a:buChar char="•"/>
            </a:pPr>
            <a:r>
              <a:rPr lang="en-US" sz="2000" dirty="0" smtClean="0">
                <a:latin typeface="Calibri" pitchFamily="34" charset="0"/>
              </a:rPr>
              <a:t>shoreline </a:t>
            </a:r>
            <a:r>
              <a:rPr lang="en-US" sz="2000" dirty="0">
                <a:latin typeface="Calibri" pitchFamily="34" charset="0"/>
              </a:rPr>
              <a:t>maps and collection of topographic and bathymetric merged data (e.g., LIDAR); </a:t>
            </a:r>
            <a:endParaRPr lang="en-US" sz="2000" dirty="0" smtClean="0">
              <a:latin typeface="Calibri" pitchFamily="34" charset="0"/>
            </a:endParaRPr>
          </a:p>
          <a:p>
            <a:pPr>
              <a:buFont typeface="Arial" pitchFamily="34" charset="0"/>
              <a:buChar char="•"/>
            </a:pPr>
            <a:r>
              <a:rPr lang="en-US" sz="2000" dirty="0" smtClean="0">
                <a:latin typeface="Calibri" pitchFamily="34" charset="0"/>
              </a:rPr>
              <a:t>coastal </a:t>
            </a:r>
            <a:r>
              <a:rPr lang="en-US" sz="2000" dirty="0">
                <a:latin typeface="Calibri" pitchFamily="34" charset="0"/>
              </a:rPr>
              <a:t>vertical uplift and subsidence </a:t>
            </a:r>
          </a:p>
          <a:p>
            <a:pPr>
              <a:buFont typeface="Arial" pitchFamily="34" charset="0"/>
              <a:buChar char="•"/>
            </a:pPr>
            <a:endParaRPr lang="en-US" sz="2000" dirty="0" smtClean="0">
              <a:latin typeface="Calibri" pitchFamily="34" charset="0"/>
            </a:endParaRPr>
          </a:p>
          <a:p>
            <a:r>
              <a:rPr lang="en-US" sz="2000" dirty="0">
                <a:latin typeface="Calibri" pitchFamily="34" charset="0"/>
              </a:rPr>
              <a:t>W</a:t>
            </a:r>
            <a:r>
              <a:rPr lang="en-US" sz="2000" dirty="0" smtClean="0">
                <a:latin typeface="Calibri" pitchFamily="34" charset="0"/>
              </a:rPr>
              <a:t>ork </a:t>
            </a:r>
            <a:r>
              <a:rPr lang="en-US" sz="2000" dirty="0">
                <a:latin typeface="Calibri" pitchFamily="34" charset="0"/>
              </a:rPr>
              <a:t>with the Seafloor Mapping ACT to identify potential sources for the bathymetric and topographic data and the resources needed to create accurate shoreline maps. </a:t>
            </a:r>
          </a:p>
          <a:p>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2"/>
          <p:cNvSpPr>
            <a:spLocks noGrp="1"/>
          </p:cNvSpPr>
          <p:nvPr>
            <p:ph type="title"/>
          </p:nvPr>
        </p:nvSpPr>
        <p:spPr>
          <a:gradFill rotWithShape="1">
            <a:gsLst>
              <a:gs pos="0">
                <a:srgbClr val="A2BFFF"/>
              </a:gs>
              <a:gs pos="50000">
                <a:srgbClr val="C5D6FF"/>
              </a:gs>
              <a:gs pos="100000">
                <a:srgbClr val="E2EAFF"/>
              </a:gs>
            </a:gsLst>
            <a:lin ang="16200000" scaled="1"/>
          </a:gradFill>
        </p:spPr>
        <p:txBody>
          <a:bodyPr/>
          <a:lstStyle/>
          <a:p>
            <a:pPr marL="742950" indent="-742950"/>
            <a:r>
              <a:rPr lang="en-US" smtClean="0"/>
              <a:t>The Fed-State partnership</a:t>
            </a:r>
          </a:p>
        </p:txBody>
      </p:sp>
      <p:sp>
        <p:nvSpPr>
          <p:cNvPr id="16387" name="Rectangle 4"/>
          <p:cNvSpPr>
            <a:spLocks noChangeArrowheads="1"/>
          </p:cNvSpPr>
          <p:nvPr/>
        </p:nvSpPr>
        <p:spPr bwMode="auto">
          <a:xfrm>
            <a:off x="381000" y="1084263"/>
            <a:ext cx="8839200" cy="6002337"/>
          </a:xfrm>
          <a:prstGeom prst="rect">
            <a:avLst/>
          </a:prstGeom>
          <a:noFill/>
          <a:ln w="9525">
            <a:noFill/>
            <a:miter lim="800000"/>
            <a:headEnd/>
            <a:tailEnd/>
          </a:ln>
        </p:spPr>
        <p:txBody>
          <a:bodyPr>
            <a:spAutoFit/>
          </a:bodyPr>
          <a:lstStyle/>
          <a:p>
            <a:endParaRPr lang="en-US" sz="2400" dirty="0">
              <a:latin typeface="Calibri" pitchFamily="34" charset="0"/>
            </a:endParaRPr>
          </a:p>
          <a:p>
            <a:r>
              <a:rPr lang="en-US" sz="2400" b="1" dirty="0">
                <a:latin typeface="Calibri" pitchFamily="34" charset="0"/>
              </a:rPr>
              <a:t>Ecosystem Impact Assessment: </a:t>
            </a:r>
            <a:r>
              <a:rPr lang="en-US" sz="2400" dirty="0">
                <a:latin typeface="Calibri" pitchFamily="34" charset="0"/>
              </a:rPr>
              <a:t>Co-sponsored a conference for coastal natural resource managers, highlighting the “state of the science” presentations from ecological, climate, and policy experts. [Completed January 2009]. </a:t>
            </a:r>
          </a:p>
          <a:p>
            <a:endParaRPr lang="en-US" sz="2400" dirty="0">
              <a:latin typeface="Calibri" pitchFamily="34" charset="0"/>
            </a:endParaRPr>
          </a:p>
          <a:p>
            <a:r>
              <a:rPr lang="en-US" sz="2400" b="1" dirty="0">
                <a:latin typeface="Calibri" pitchFamily="34" charset="0"/>
              </a:rPr>
              <a:t>NAS study </a:t>
            </a:r>
            <a:r>
              <a:rPr lang="en-US" sz="2400" dirty="0" smtClean="0">
                <a:latin typeface="Calibri" pitchFamily="34" charset="0"/>
              </a:rPr>
              <a:t>supported </a:t>
            </a:r>
            <a:r>
              <a:rPr lang="en-US" sz="2400" dirty="0">
                <a:latin typeface="Calibri" pitchFamily="34" charset="0"/>
              </a:rPr>
              <a:t>by 3 states, </a:t>
            </a:r>
            <a:r>
              <a:rPr lang="en-US" sz="2400" dirty="0" smtClean="0">
                <a:latin typeface="Calibri" pitchFamily="34" charset="0"/>
              </a:rPr>
              <a:t>NOAA</a:t>
            </a:r>
            <a:r>
              <a:rPr lang="en-US" sz="2400" dirty="0">
                <a:latin typeface="Calibri" pitchFamily="34" charset="0"/>
              </a:rPr>
              <a:t>, USGS, and the Army Corps of Engineers</a:t>
            </a:r>
          </a:p>
          <a:p>
            <a:endParaRPr lang="en-US" sz="2400" dirty="0">
              <a:latin typeface="Calibri" pitchFamily="34" charset="0"/>
            </a:endParaRPr>
          </a:p>
          <a:p>
            <a:r>
              <a:rPr lang="en-US" sz="2400" b="1" dirty="0">
                <a:latin typeface="Calibri" pitchFamily="34" charset="0"/>
              </a:rPr>
              <a:t>Develop database</a:t>
            </a:r>
            <a:r>
              <a:rPr lang="en-US" sz="2400" dirty="0">
                <a:latin typeface="Calibri" pitchFamily="34" charset="0"/>
              </a:rPr>
              <a:t> of adaptation methods with the Climate Impacts Group (CIG)</a:t>
            </a:r>
          </a:p>
          <a:p>
            <a:endParaRPr lang="en-US" sz="2400" dirty="0">
              <a:latin typeface="Calibri" pitchFamily="34" charset="0"/>
            </a:endParaRPr>
          </a:p>
          <a:p>
            <a:r>
              <a:rPr lang="en-US" sz="2400" b="1" dirty="0">
                <a:latin typeface="Calibri" pitchFamily="34" charset="0"/>
              </a:rPr>
              <a:t>Co-chairs</a:t>
            </a:r>
            <a:r>
              <a:rPr lang="en-US" sz="2400" dirty="0">
                <a:latin typeface="Calibri" pitchFamily="34" charset="0"/>
              </a:rPr>
              <a:t> for Climate Change ACT</a:t>
            </a:r>
          </a:p>
          <a:p>
            <a:endParaRPr lang="en-US" sz="2400" dirty="0"/>
          </a:p>
          <a:p>
            <a:endParaRPr lang="en-US" sz="2400" dirty="0"/>
          </a:p>
          <a:p>
            <a:endParaRPr lang="en-US" sz="2400" dirty="0"/>
          </a:p>
        </p:txBody>
      </p:sp>
      <p:pic>
        <p:nvPicPr>
          <p:cNvPr id="16388" name="Picture 2"/>
          <p:cNvPicPr>
            <a:picLocks noChangeAspect="1" noChangeArrowheads="1"/>
          </p:cNvPicPr>
          <p:nvPr/>
        </p:nvPicPr>
        <p:blipFill>
          <a:blip r:embed="rId3" cstate="print"/>
          <a:srcRect/>
          <a:stretch>
            <a:fillRect/>
          </a:stretch>
        </p:blipFill>
        <p:spPr bwMode="auto">
          <a:xfrm>
            <a:off x="0" y="5930900"/>
            <a:ext cx="9144000" cy="927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2"/>
          <p:cNvSpPr>
            <a:spLocks noGrp="1"/>
          </p:cNvSpPr>
          <p:nvPr>
            <p:ph type="title"/>
          </p:nvPr>
        </p:nvSpPr>
        <p:spPr>
          <a:gradFill rotWithShape="1">
            <a:gsLst>
              <a:gs pos="0">
                <a:srgbClr val="A2BFFF"/>
              </a:gs>
              <a:gs pos="50000">
                <a:srgbClr val="C5D6FF"/>
              </a:gs>
              <a:gs pos="100000">
                <a:srgbClr val="E2EAFF"/>
              </a:gs>
            </a:gsLst>
            <a:lin ang="16200000" scaled="1"/>
          </a:gradFill>
        </p:spPr>
        <p:txBody>
          <a:bodyPr/>
          <a:lstStyle/>
          <a:p>
            <a:r>
              <a:rPr lang="en-US" smtClean="0">
                <a:latin typeface="Calibri" pitchFamily="34" charset="0"/>
              </a:rPr>
              <a:t>Overview</a:t>
            </a:r>
          </a:p>
        </p:txBody>
      </p:sp>
      <p:sp>
        <p:nvSpPr>
          <p:cNvPr id="3075" name="TextBox 13"/>
          <p:cNvSpPr txBox="1">
            <a:spLocks noChangeArrowheads="1"/>
          </p:cNvSpPr>
          <p:nvPr/>
        </p:nvSpPr>
        <p:spPr bwMode="auto">
          <a:xfrm>
            <a:off x="4572000" y="2971800"/>
            <a:ext cx="5334000" cy="2031325"/>
          </a:xfrm>
          <a:prstGeom prst="rect">
            <a:avLst/>
          </a:prstGeom>
          <a:noFill/>
          <a:ln w="9525">
            <a:noFill/>
            <a:miter lim="800000"/>
            <a:headEnd/>
            <a:tailEnd/>
          </a:ln>
        </p:spPr>
        <p:txBody>
          <a:bodyPr>
            <a:spAutoFit/>
          </a:bodyPr>
          <a:lstStyle/>
          <a:p>
            <a:pPr marL="514350" indent="-514350">
              <a:lnSpc>
                <a:spcPct val="150000"/>
              </a:lnSpc>
              <a:buFont typeface="Arial" pitchFamily="34" charset="0"/>
              <a:buChar char="•"/>
            </a:pPr>
            <a:r>
              <a:rPr lang="en-US" sz="3600" dirty="0">
                <a:latin typeface="Calibri" pitchFamily="34" charset="0"/>
              </a:rPr>
              <a:t>Impacts</a:t>
            </a:r>
          </a:p>
          <a:p>
            <a:pPr marL="514350" indent="-514350">
              <a:buFont typeface="Arial" pitchFamily="34" charset="0"/>
              <a:buChar char="•"/>
            </a:pPr>
            <a:r>
              <a:rPr lang="en-US" sz="3600" dirty="0">
                <a:latin typeface="Calibri" pitchFamily="34" charset="0"/>
              </a:rPr>
              <a:t>State and Federal </a:t>
            </a:r>
            <a:r>
              <a:rPr lang="en-US" sz="3600" dirty="0" smtClean="0">
                <a:latin typeface="Calibri" pitchFamily="34" charset="0"/>
              </a:rPr>
              <a:t>partnership</a:t>
            </a:r>
            <a:endParaRPr lang="en-US" sz="3600" dirty="0">
              <a:latin typeface="Calibri" pitchFamily="34" charset="0"/>
            </a:endParaRPr>
          </a:p>
        </p:txBody>
      </p:sp>
      <p:sp>
        <p:nvSpPr>
          <p:cNvPr id="3078" name="TextBox 16"/>
          <p:cNvSpPr txBox="1">
            <a:spLocks noChangeArrowheads="1"/>
          </p:cNvSpPr>
          <p:nvPr/>
        </p:nvSpPr>
        <p:spPr bwMode="auto">
          <a:xfrm>
            <a:off x="4419600" y="2286000"/>
            <a:ext cx="3430588" cy="708025"/>
          </a:xfrm>
          <a:prstGeom prst="rect">
            <a:avLst/>
          </a:prstGeom>
          <a:noFill/>
          <a:ln w="9525">
            <a:noFill/>
            <a:miter lim="800000"/>
            <a:headEnd/>
            <a:tailEnd/>
          </a:ln>
        </p:spPr>
        <p:txBody>
          <a:bodyPr wrap="none">
            <a:spAutoFit/>
          </a:bodyPr>
          <a:lstStyle/>
          <a:p>
            <a:r>
              <a:rPr lang="en-US" sz="4000" dirty="0">
                <a:latin typeface="Calibri" pitchFamily="34" charset="0"/>
              </a:rPr>
              <a:t>Climate Change</a:t>
            </a:r>
          </a:p>
        </p:txBody>
      </p:sp>
      <p:pic>
        <p:nvPicPr>
          <p:cNvPr id="3079" name="Picture 2"/>
          <p:cNvPicPr>
            <a:picLocks noChangeAspect="1" noChangeArrowheads="1"/>
          </p:cNvPicPr>
          <p:nvPr/>
        </p:nvPicPr>
        <p:blipFill>
          <a:blip r:embed="rId3" cstate="print"/>
          <a:srcRect/>
          <a:stretch>
            <a:fillRect/>
          </a:stretch>
        </p:blipFill>
        <p:spPr bwMode="auto">
          <a:xfrm>
            <a:off x="0" y="5930900"/>
            <a:ext cx="9144000" cy="927100"/>
          </a:xfrm>
          <a:prstGeom prst="rect">
            <a:avLst/>
          </a:prstGeom>
          <a:noFill/>
          <a:ln w="9525">
            <a:noFill/>
            <a:miter lim="800000"/>
            <a:headEnd/>
            <a:tailEnd/>
          </a:ln>
        </p:spPr>
      </p:pic>
      <p:pic>
        <p:nvPicPr>
          <p:cNvPr id="9" name="Picture 8" descr="LaConnerJan202010.jpg"/>
          <p:cNvPicPr>
            <a:picLocks noChangeAspect="1"/>
          </p:cNvPicPr>
          <p:nvPr/>
        </p:nvPicPr>
        <p:blipFill>
          <a:blip r:embed="rId4" cstate="print"/>
          <a:stretch>
            <a:fillRect/>
          </a:stretch>
        </p:blipFill>
        <p:spPr>
          <a:xfrm>
            <a:off x="533400" y="1485900"/>
            <a:ext cx="3200400" cy="2400300"/>
          </a:xfrm>
          <a:prstGeom prst="rect">
            <a:avLst/>
          </a:prstGeom>
        </p:spPr>
      </p:pic>
      <p:pic>
        <p:nvPicPr>
          <p:cNvPr id="10" name="Picture 9" descr="kaminsky_Jan212010.jpg"/>
          <p:cNvPicPr>
            <a:picLocks noChangeAspect="1"/>
          </p:cNvPicPr>
          <p:nvPr/>
        </p:nvPicPr>
        <p:blipFill>
          <a:blip r:embed="rId5" cstate="print"/>
          <a:stretch>
            <a:fillRect/>
          </a:stretch>
        </p:blipFill>
        <p:spPr>
          <a:xfrm>
            <a:off x="533400" y="4038600"/>
            <a:ext cx="3200400" cy="240030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descr="Website Background"/>
          <p:cNvPicPr>
            <a:picLocks noChangeAspect="1" noChangeArrowheads="1"/>
          </p:cNvPicPr>
          <p:nvPr/>
        </p:nvPicPr>
        <p:blipFill>
          <a:blip r:embed="rId3" cstate="print"/>
          <a:srcRect t="-63" b="56720"/>
          <a:stretch>
            <a:fillRect/>
          </a:stretch>
        </p:blipFill>
        <p:spPr bwMode="auto">
          <a:xfrm>
            <a:off x="0" y="1752600"/>
            <a:ext cx="9144000" cy="4953000"/>
          </a:xfrm>
          <a:prstGeom prst="rect">
            <a:avLst/>
          </a:prstGeom>
          <a:solidFill>
            <a:schemeClr val="bg1"/>
          </a:solidFill>
          <a:ln w="9525">
            <a:noFill/>
            <a:miter lim="800000"/>
            <a:headEnd/>
            <a:tailEnd/>
          </a:ln>
        </p:spPr>
      </p:pic>
      <p:sp>
        <p:nvSpPr>
          <p:cNvPr id="4099" name="Title 12"/>
          <p:cNvSpPr>
            <a:spLocks noGrp="1"/>
          </p:cNvSpPr>
          <p:nvPr>
            <p:ph type="title"/>
          </p:nvPr>
        </p:nvSpPr>
        <p:spPr>
          <a:gradFill rotWithShape="1">
            <a:gsLst>
              <a:gs pos="0">
                <a:srgbClr val="A2BFFF"/>
              </a:gs>
              <a:gs pos="50000">
                <a:srgbClr val="C5D6FF"/>
              </a:gs>
              <a:gs pos="100000">
                <a:srgbClr val="E2EAFF"/>
              </a:gs>
            </a:gsLst>
            <a:lin ang="16200000" scaled="1"/>
          </a:gradFill>
        </p:spPr>
        <p:txBody>
          <a:bodyPr/>
          <a:lstStyle/>
          <a:p>
            <a:r>
              <a:rPr lang="en-US" smtClean="0">
                <a:latin typeface="Calibri" pitchFamily="34" charset="0"/>
              </a:rPr>
              <a:t>1. Impacts </a:t>
            </a:r>
            <a:r>
              <a:rPr lang="en-US" dirty="0" smtClean="0">
                <a:latin typeface="Calibri" pitchFamily="34" charset="0"/>
              </a:rPr>
              <a:t>from Climate Change</a:t>
            </a:r>
          </a:p>
        </p:txBody>
      </p:sp>
      <p:sp>
        <p:nvSpPr>
          <p:cNvPr id="4100" name="TextBox 6"/>
          <p:cNvSpPr txBox="1">
            <a:spLocks noChangeArrowheads="1"/>
          </p:cNvSpPr>
          <p:nvPr/>
        </p:nvSpPr>
        <p:spPr bwMode="auto">
          <a:xfrm>
            <a:off x="4038600" y="2667000"/>
            <a:ext cx="4789773" cy="2308324"/>
          </a:xfrm>
          <a:prstGeom prst="rect">
            <a:avLst/>
          </a:prstGeom>
          <a:noFill/>
          <a:ln w="9525">
            <a:noFill/>
            <a:miter lim="800000"/>
            <a:headEnd/>
            <a:tailEnd/>
          </a:ln>
        </p:spPr>
        <p:txBody>
          <a:bodyPr wrap="none">
            <a:spAutoFit/>
          </a:bodyPr>
          <a:lstStyle/>
          <a:p>
            <a:pPr marL="1200150" lvl="1" indent="-742950">
              <a:buFont typeface="Arial" pitchFamily="34" charset="0"/>
              <a:buChar char="•"/>
            </a:pPr>
            <a:r>
              <a:rPr lang="en-US" sz="3600" dirty="0">
                <a:latin typeface="Calibri" pitchFamily="34" charset="0"/>
              </a:rPr>
              <a:t>Shoreline changes</a:t>
            </a:r>
          </a:p>
          <a:p>
            <a:pPr marL="1200150" lvl="1" indent="-742950">
              <a:buFont typeface="Arial" pitchFamily="34" charset="0"/>
              <a:buChar char="•"/>
            </a:pPr>
            <a:r>
              <a:rPr lang="en-US" sz="3600" dirty="0">
                <a:latin typeface="Calibri" pitchFamily="34" charset="0"/>
              </a:rPr>
              <a:t>Coastal areas</a:t>
            </a:r>
          </a:p>
          <a:p>
            <a:pPr marL="1200150" lvl="1" indent="-742950">
              <a:buFont typeface="Arial" pitchFamily="34" charset="0"/>
              <a:buChar char="•"/>
            </a:pPr>
            <a:r>
              <a:rPr lang="en-US" sz="3600" dirty="0">
                <a:latin typeface="Calibri" pitchFamily="34" charset="0"/>
              </a:rPr>
              <a:t>Communities</a:t>
            </a:r>
            <a:endParaRPr lang="en-US" sz="3600" b="1" dirty="0">
              <a:latin typeface="Calibri" pitchFamily="34" charset="0"/>
            </a:endParaRPr>
          </a:p>
          <a:p>
            <a:pPr marL="1200150" lvl="1" indent="-742950">
              <a:buFont typeface="Arial" pitchFamily="34" charset="0"/>
              <a:buChar char="•"/>
            </a:pPr>
            <a:r>
              <a:rPr lang="en-US" sz="3600" dirty="0">
                <a:latin typeface="Calibri" pitchFamily="34" charset="0"/>
              </a:rPr>
              <a:t>Coastal hazards</a:t>
            </a:r>
          </a:p>
        </p:txBody>
      </p:sp>
      <p:pic>
        <p:nvPicPr>
          <p:cNvPr id="4102" name="Picture 2"/>
          <p:cNvPicPr>
            <a:picLocks noChangeAspect="1" noChangeArrowheads="1"/>
          </p:cNvPicPr>
          <p:nvPr/>
        </p:nvPicPr>
        <p:blipFill>
          <a:blip r:embed="rId4" cstate="print"/>
          <a:srcRect/>
          <a:stretch>
            <a:fillRect/>
          </a:stretch>
        </p:blipFill>
        <p:spPr bwMode="auto">
          <a:xfrm>
            <a:off x="0" y="5930900"/>
            <a:ext cx="9144000" cy="927100"/>
          </a:xfrm>
          <a:prstGeom prst="rect">
            <a:avLst/>
          </a:prstGeom>
          <a:noFill/>
          <a:ln w="9525">
            <a:noFill/>
            <a:miter lim="800000"/>
            <a:headEnd/>
            <a:tailEnd/>
          </a:ln>
        </p:spPr>
      </p:pic>
      <p:pic>
        <p:nvPicPr>
          <p:cNvPr id="7" name="Picture 6" descr="18-5tide.jpg"/>
          <p:cNvPicPr>
            <a:picLocks noChangeAspect="1"/>
          </p:cNvPicPr>
          <p:nvPr/>
        </p:nvPicPr>
        <p:blipFill>
          <a:blip r:embed="rId5" cstate="print"/>
          <a:stretch>
            <a:fillRect/>
          </a:stretch>
        </p:blipFill>
        <p:spPr>
          <a:xfrm>
            <a:off x="0" y="1600200"/>
            <a:ext cx="4419600" cy="4586377"/>
          </a:xfrm>
          <a:prstGeom prst="rect">
            <a:avLst/>
          </a:prstGeom>
        </p:spPr>
      </p:pic>
      <p:sp>
        <p:nvSpPr>
          <p:cNvPr id="9" name="Rectangle 8"/>
          <p:cNvSpPr/>
          <p:nvPr/>
        </p:nvSpPr>
        <p:spPr>
          <a:xfrm>
            <a:off x="3733800" y="5334000"/>
            <a:ext cx="1143000" cy="83820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86200" y="5432640"/>
            <a:ext cx="838200" cy="276999"/>
          </a:xfrm>
          <a:prstGeom prst="rect">
            <a:avLst/>
          </a:prstGeom>
          <a:noFill/>
        </p:spPr>
        <p:txBody>
          <a:bodyPr wrap="square" rtlCol="0">
            <a:spAutoFit/>
          </a:bodyPr>
          <a:lstStyle/>
          <a:p>
            <a:r>
              <a:rPr lang="en-US" sz="1200" dirty="0" smtClean="0"/>
              <a:t>18 ft. tide</a:t>
            </a:r>
            <a:endParaRPr lang="en-US" sz="1200" dirty="0"/>
          </a:p>
        </p:txBody>
      </p:sp>
      <p:sp>
        <p:nvSpPr>
          <p:cNvPr id="11" name="TextBox 10"/>
          <p:cNvSpPr txBox="1"/>
          <p:nvPr/>
        </p:nvSpPr>
        <p:spPr>
          <a:xfrm>
            <a:off x="3886200" y="5819001"/>
            <a:ext cx="990600" cy="276999"/>
          </a:xfrm>
          <a:prstGeom prst="rect">
            <a:avLst/>
          </a:prstGeom>
          <a:noFill/>
        </p:spPr>
        <p:txBody>
          <a:bodyPr wrap="square" rtlCol="0">
            <a:spAutoFit/>
          </a:bodyPr>
          <a:lstStyle/>
          <a:p>
            <a:r>
              <a:rPr lang="en-US" sz="1200" dirty="0" smtClean="0"/>
              <a:t>18.5 ft. tide</a:t>
            </a:r>
            <a:endParaRPr lang="en-US" sz="1200" dirty="0"/>
          </a:p>
        </p:txBody>
      </p:sp>
      <p:sp>
        <p:nvSpPr>
          <p:cNvPr id="12" name="Rectangle 11"/>
          <p:cNvSpPr/>
          <p:nvPr/>
        </p:nvSpPr>
        <p:spPr>
          <a:xfrm>
            <a:off x="3810000" y="5486400"/>
            <a:ext cx="152400" cy="228600"/>
          </a:xfrm>
          <a:prstGeom prst="rect">
            <a:avLst/>
          </a:prstGeom>
          <a:solidFill>
            <a:srgbClr val="CC0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810000" y="5867400"/>
            <a:ext cx="152400" cy="228600"/>
          </a:xfrm>
          <a:prstGeom prst="rect">
            <a:avLst/>
          </a:prstGeom>
          <a:solidFill>
            <a:srgbClr val="FF9966"/>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2"/>
          <p:cNvSpPr>
            <a:spLocks noGrp="1"/>
          </p:cNvSpPr>
          <p:nvPr>
            <p:ph type="title"/>
          </p:nvPr>
        </p:nvSpPr>
        <p:spPr>
          <a:gradFill rotWithShape="1">
            <a:gsLst>
              <a:gs pos="0">
                <a:srgbClr val="A2BFFF"/>
              </a:gs>
              <a:gs pos="50000">
                <a:srgbClr val="C5D6FF"/>
              </a:gs>
              <a:gs pos="100000">
                <a:srgbClr val="E2EAFF"/>
              </a:gs>
            </a:gsLst>
            <a:lin ang="16200000" scaled="1"/>
          </a:gradFill>
        </p:spPr>
        <p:txBody>
          <a:bodyPr/>
          <a:lstStyle/>
          <a:p>
            <a:pPr marL="742950" indent="-742950"/>
            <a:r>
              <a:rPr lang="en-US" smtClean="0">
                <a:latin typeface="Calibri" pitchFamily="34" charset="0"/>
              </a:rPr>
              <a:t>Scope of Work</a:t>
            </a:r>
          </a:p>
        </p:txBody>
      </p:sp>
      <p:sp>
        <p:nvSpPr>
          <p:cNvPr id="6147" name="TextBox 5"/>
          <p:cNvSpPr txBox="1">
            <a:spLocks noChangeArrowheads="1"/>
          </p:cNvSpPr>
          <p:nvPr/>
        </p:nvSpPr>
        <p:spPr bwMode="auto">
          <a:xfrm>
            <a:off x="457200" y="1589088"/>
            <a:ext cx="8305800" cy="1077912"/>
          </a:xfrm>
          <a:prstGeom prst="rect">
            <a:avLst/>
          </a:prstGeom>
          <a:noFill/>
          <a:ln w="9525">
            <a:noFill/>
            <a:miter lim="800000"/>
            <a:headEnd/>
            <a:tailEnd/>
          </a:ln>
        </p:spPr>
        <p:txBody>
          <a:bodyPr>
            <a:spAutoFit/>
          </a:bodyPr>
          <a:lstStyle/>
          <a:p>
            <a:pPr marL="514350" indent="-514350">
              <a:buFont typeface="Wingdings" pitchFamily="2" charset="2"/>
              <a:buChar char="§"/>
            </a:pPr>
            <a:r>
              <a:rPr lang="en-US" sz="3200" b="1" dirty="0">
                <a:latin typeface="Calibri" pitchFamily="34" charset="0"/>
              </a:rPr>
              <a:t> A west coast-wide assessment </a:t>
            </a:r>
          </a:p>
          <a:p>
            <a:pPr marL="514350" indent="-514350">
              <a:buFont typeface="Wingdings" pitchFamily="2" charset="2"/>
              <a:buChar char="§"/>
            </a:pPr>
            <a:r>
              <a:rPr lang="en-US" sz="3200" b="1" dirty="0">
                <a:latin typeface="Calibri" pitchFamily="34" charset="0"/>
              </a:rPr>
              <a:t> Recommendations to mitigate and adapt</a:t>
            </a:r>
          </a:p>
        </p:txBody>
      </p:sp>
      <p:pic>
        <p:nvPicPr>
          <p:cNvPr id="6148" name="Picture 2"/>
          <p:cNvPicPr>
            <a:picLocks noChangeAspect="1" noChangeArrowheads="1"/>
          </p:cNvPicPr>
          <p:nvPr/>
        </p:nvPicPr>
        <p:blipFill>
          <a:blip r:embed="rId3" cstate="print"/>
          <a:srcRect/>
          <a:stretch>
            <a:fillRect/>
          </a:stretch>
        </p:blipFill>
        <p:spPr bwMode="auto">
          <a:xfrm>
            <a:off x="0" y="5930900"/>
            <a:ext cx="9144000" cy="927100"/>
          </a:xfrm>
          <a:prstGeom prst="rect">
            <a:avLst/>
          </a:prstGeom>
          <a:noFill/>
          <a:ln w="9525">
            <a:noFill/>
            <a:miter lim="800000"/>
            <a:headEnd/>
            <a:tailEnd/>
          </a:ln>
        </p:spPr>
      </p:pic>
      <p:sp>
        <p:nvSpPr>
          <p:cNvPr id="6149" name="TextBox 7"/>
          <p:cNvSpPr txBox="1">
            <a:spLocks noChangeArrowheads="1"/>
          </p:cNvSpPr>
          <p:nvPr/>
        </p:nvSpPr>
        <p:spPr bwMode="auto">
          <a:xfrm>
            <a:off x="457200" y="2514600"/>
            <a:ext cx="7825027" cy="3662541"/>
          </a:xfrm>
          <a:prstGeom prst="rect">
            <a:avLst/>
          </a:prstGeom>
          <a:noFill/>
          <a:ln w="9525">
            <a:noFill/>
            <a:miter lim="800000"/>
            <a:headEnd/>
            <a:tailEnd/>
          </a:ln>
        </p:spPr>
        <p:txBody>
          <a:bodyPr wrap="none">
            <a:spAutoFit/>
          </a:bodyPr>
          <a:lstStyle/>
          <a:p>
            <a:pPr>
              <a:buFont typeface="Arial" charset="0"/>
              <a:buChar char="•"/>
            </a:pPr>
            <a:endParaRPr lang="en-US" sz="2800" dirty="0">
              <a:latin typeface="Calibri" pitchFamily="34" charset="0"/>
            </a:endParaRPr>
          </a:p>
          <a:p>
            <a:pPr>
              <a:buFont typeface="Arial" charset="0"/>
              <a:buChar char="•"/>
            </a:pPr>
            <a:r>
              <a:rPr lang="en-US" sz="2800" dirty="0">
                <a:latin typeface="Calibri" pitchFamily="34" charset="0"/>
              </a:rPr>
              <a:t> Engage with </a:t>
            </a:r>
            <a:r>
              <a:rPr lang="en-US" sz="2800" dirty="0" smtClean="0">
                <a:latin typeface="Calibri" pitchFamily="34" charset="0"/>
              </a:rPr>
              <a:t>stakeholders</a:t>
            </a:r>
          </a:p>
          <a:p>
            <a:endParaRPr lang="en-US" sz="1200" dirty="0" smtClean="0">
              <a:latin typeface="Calibri" pitchFamily="34" charset="0"/>
            </a:endParaRPr>
          </a:p>
          <a:p>
            <a:pPr>
              <a:buFont typeface="Arial" charset="0"/>
              <a:buChar char="•"/>
            </a:pPr>
            <a:r>
              <a:rPr lang="en-US" sz="2800" dirty="0" smtClean="0">
                <a:latin typeface="Calibri" pitchFamily="34" charset="0"/>
              </a:rPr>
              <a:t> </a:t>
            </a:r>
            <a:r>
              <a:rPr lang="en-US" sz="2800" dirty="0">
                <a:latin typeface="Calibri" pitchFamily="34" charset="0"/>
              </a:rPr>
              <a:t>Promote a consistent frame of reference</a:t>
            </a:r>
          </a:p>
          <a:p>
            <a:pPr>
              <a:buFont typeface="Arial" charset="0"/>
              <a:buChar char="•"/>
            </a:pPr>
            <a:endParaRPr lang="en-US" sz="1200" dirty="0">
              <a:latin typeface="Calibri" pitchFamily="34" charset="0"/>
            </a:endParaRPr>
          </a:p>
          <a:p>
            <a:pPr>
              <a:buFont typeface="Arial" charset="0"/>
              <a:buChar char="•"/>
            </a:pPr>
            <a:r>
              <a:rPr lang="en-US" sz="2800" dirty="0">
                <a:latin typeface="Calibri" pitchFamily="34" charset="0"/>
              </a:rPr>
              <a:t> Liaison with the Sediment Management ACT </a:t>
            </a:r>
          </a:p>
          <a:p>
            <a:pPr>
              <a:buFont typeface="Arial" charset="0"/>
              <a:buChar char="•"/>
            </a:pPr>
            <a:endParaRPr lang="en-US" sz="1200" dirty="0">
              <a:latin typeface="Calibri" pitchFamily="34" charset="0"/>
            </a:endParaRPr>
          </a:p>
          <a:p>
            <a:pPr>
              <a:buFont typeface="Arial" charset="0"/>
              <a:buChar char="•"/>
            </a:pPr>
            <a:r>
              <a:rPr lang="en-US" sz="2800" dirty="0">
                <a:latin typeface="Calibri" pitchFamily="34" charset="0"/>
              </a:rPr>
              <a:t> Align methods and tools to improve info exchanges</a:t>
            </a:r>
          </a:p>
          <a:p>
            <a:endParaRPr lang="en-US" sz="2800" dirty="0">
              <a:latin typeface="Calibri" pitchFamily="34" charset="0"/>
            </a:endParaRPr>
          </a:p>
          <a:p>
            <a:pPr>
              <a:buFont typeface="Arial" charset="0"/>
              <a:buChar char="•"/>
            </a:pPr>
            <a:endParaRPr lang="en-US" sz="2800" dirty="0">
              <a:latin typeface="Calibri"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cstate="print"/>
          <a:srcRect/>
          <a:stretch>
            <a:fillRect/>
          </a:stretch>
        </p:blipFill>
        <p:spPr bwMode="auto">
          <a:xfrm>
            <a:off x="0" y="5930900"/>
            <a:ext cx="9144000" cy="927100"/>
          </a:xfrm>
          <a:prstGeom prst="rect">
            <a:avLst/>
          </a:prstGeom>
          <a:noFill/>
          <a:ln w="9525">
            <a:noFill/>
            <a:miter lim="800000"/>
            <a:headEnd/>
            <a:tailEnd/>
          </a:ln>
        </p:spPr>
      </p:pic>
      <p:sp>
        <p:nvSpPr>
          <p:cNvPr id="7171" name="Title 12"/>
          <p:cNvSpPr>
            <a:spLocks noGrp="1"/>
          </p:cNvSpPr>
          <p:nvPr>
            <p:ph type="title"/>
          </p:nvPr>
        </p:nvSpPr>
        <p:spPr>
          <a:gradFill rotWithShape="1">
            <a:gsLst>
              <a:gs pos="0">
                <a:srgbClr val="A2BFFF"/>
              </a:gs>
              <a:gs pos="50000">
                <a:srgbClr val="C5D6FF"/>
              </a:gs>
              <a:gs pos="100000">
                <a:srgbClr val="E2EAFF"/>
              </a:gs>
            </a:gsLst>
            <a:lin ang="16200000" scaled="1"/>
          </a:gradFill>
        </p:spPr>
        <p:txBody>
          <a:bodyPr/>
          <a:lstStyle/>
          <a:p>
            <a:pPr marL="742950" indent="-742950"/>
            <a:r>
              <a:rPr lang="en-US" smtClean="0">
                <a:latin typeface="Calibri" pitchFamily="34" charset="0"/>
              </a:rPr>
              <a:t>Shoreline Changes</a:t>
            </a:r>
          </a:p>
        </p:txBody>
      </p:sp>
      <p:sp>
        <p:nvSpPr>
          <p:cNvPr id="7172" name="TextBox 5"/>
          <p:cNvSpPr txBox="1">
            <a:spLocks noChangeArrowheads="1"/>
          </p:cNvSpPr>
          <p:nvPr/>
        </p:nvSpPr>
        <p:spPr bwMode="auto">
          <a:xfrm>
            <a:off x="381000" y="1524000"/>
            <a:ext cx="8305800" cy="584775"/>
          </a:xfrm>
          <a:prstGeom prst="rect">
            <a:avLst/>
          </a:prstGeom>
          <a:noFill/>
          <a:ln w="9525">
            <a:noFill/>
            <a:miter lim="800000"/>
            <a:headEnd/>
            <a:tailEnd/>
          </a:ln>
        </p:spPr>
        <p:txBody>
          <a:bodyPr>
            <a:spAutoFit/>
          </a:bodyPr>
          <a:lstStyle/>
          <a:p>
            <a:pPr algn="ctr"/>
            <a:r>
              <a:rPr lang="en-US" sz="3200" b="1" dirty="0" smtClean="0">
                <a:latin typeface="Calibri" pitchFamily="34" charset="0"/>
              </a:rPr>
              <a:t>Sea </a:t>
            </a:r>
            <a:r>
              <a:rPr lang="en-US" sz="3200" b="1" dirty="0">
                <a:latin typeface="Calibri" pitchFamily="34" charset="0"/>
              </a:rPr>
              <a:t>level rise and storminess estimates</a:t>
            </a:r>
          </a:p>
        </p:txBody>
      </p:sp>
      <p:sp>
        <p:nvSpPr>
          <p:cNvPr id="7173" name="TextBox 7"/>
          <p:cNvSpPr txBox="1">
            <a:spLocks noChangeArrowheads="1"/>
          </p:cNvSpPr>
          <p:nvPr/>
        </p:nvSpPr>
        <p:spPr bwMode="auto">
          <a:xfrm>
            <a:off x="457200" y="2057400"/>
            <a:ext cx="8084714" cy="3477875"/>
          </a:xfrm>
          <a:prstGeom prst="rect">
            <a:avLst/>
          </a:prstGeom>
          <a:noFill/>
          <a:ln w="9525">
            <a:noFill/>
            <a:miter lim="800000"/>
            <a:headEnd/>
            <a:tailEnd/>
          </a:ln>
        </p:spPr>
        <p:txBody>
          <a:bodyPr wrap="none">
            <a:spAutoFit/>
          </a:bodyPr>
          <a:lstStyle/>
          <a:p>
            <a:pPr>
              <a:buFont typeface="Arial" charset="0"/>
              <a:buChar char="•"/>
            </a:pPr>
            <a:endParaRPr lang="en-US" sz="2800" dirty="0">
              <a:latin typeface="Calibri" pitchFamily="34" charset="0"/>
            </a:endParaRPr>
          </a:p>
          <a:p>
            <a:pPr marL="287338" indent="-287338">
              <a:buFont typeface="Arial" pitchFamily="34" charset="0"/>
              <a:buChar char="•"/>
            </a:pPr>
            <a:r>
              <a:rPr lang="en-US" sz="2800" dirty="0" smtClean="0">
                <a:latin typeface="Calibri" pitchFamily="34" charset="0"/>
              </a:rPr>
              <a:t>Develop a consensus of estimates </a:t>
            </a:r>
            <a:r>
              <a:rPr lang="en-US" sz="2800" dirty="0">
                <a:latin typeface="Calibri" pitchFamily="34" charset="0"/>
              </a:rPr>
              <a:t>and uncertainties </a:t>
            </a:r>
            <a:endParaRPr lang="en-US" sz="2800" dirty="0" smtClean="0">
              <a:latin typeface="Calibri" pitchFamily="34" charset="0"/>
            </a:endParaRPr>
          </a:p>
          <a:p>
            <a:pPr marL="744538" lvl="1" indent="-287338">
              <a:buFont typeface="Arial" pitchFamily="34" charset="0"/>
              <a:buChar char="•"/>
            </a:pPr>
            <a:r>
              <a:rPr lang="en-US" sz="2800" dirty="0" smtClean="0">
                <a:latin typeface="Calibri" pitchFamily="34" charset="0"/>
              </a:rPr>
              <a:t>For 2030</a:t>
            </a:r>
            <a:r>
              <a:rPr lang="en-US" sz="2800" dirty="0">
                <a:latin typeface="Calibri" pitchFamily="34" charset="0"/>
              </a:rPr>
              <a:t>, 2050, and 2100</a:t>
            </a:r>
          </a:p>
          <a:p>
            <a:pPr marL="287338" indent="-287338">
              <a:buFont typeface="Arial" charset="0"/>
              <a:buChar char="•"/>
            </a:pPr>
            <a:endParaRPr lang="en-US" sz="1200" dirty="0">
              <a:latin typeface="Calibri" pitchFamily="34" charset="0"/>
            </a:endParaRPr>
          </a:p>
          <a:p>
            <a:pPr marL="287338" indent="-287338">
              <a:buFont typeface="Arial" pitchFamily="34" charset="0"/>
              <a:buChar char="•"/>
            </a:pPr>
            <a:r>
              <a:rPr lang="en-US" sz="2800" dirty="0" smtClean="0">
                <a:latin typeface="Calibri" pitchFamily="34" charset="0"/>
              </a:rPr>
              <a:t>Bring </a:t>
            </a:r>
            <a:r>
              <a:rPr lang="en-US" sz="2800" dirty="0">
                <a:latin typeface="Calibri" pitchFamily="34" charset="0"/>
              </a:rPr>
              <a:t>together west coast scientists </a:t>
            </a:r>
          </a:p>
          <a:p>
            <a:pPr marL="287338" indent="-287338">
              <a:buFont typeface="Arial" charset="0"/>
              <a:buChar char="•"/>
            </a:pPr>
            <a:endParaRPr lang="en-US" sz="1200" dirty="0">
              <a:latin typeface="Calibri" pitchFamily="34" charset="0"/>
            </a:endParaRPr>
          </a:p>
          <a:p>
            <a:pPr marL="287338" indent="-287338">
              <a:buFont typeface="Arial" pitchFamily="34" charset="0"/>
              <a:buChar char="•"/>
            </a:pPr>
            <a:r>
              <a:rPr lang="en-US" sz="2800" dirty="0" smtClean="0">
                <a:latin typeface="Calibri" pitchFamily="34" charset="0"/>
              </a:rPr>
              <a:t>Assess climate/weather </a:t>
            </a:r>
            <a:r>
              <a:rPr lang="en-US" sz="2800" dirty="0">
                <a:latin typeface="Calibri" pitchFamily="34" charset="0"/>
              </a:rPr>
              <a:t>models of extreme events </a:t>
            </a:r>
          </a:p>
          <a:p>
            <a:endParaRPr lang="en-US" sz="2800" dirty="0">
              <a:latin typeface="Calibri" pitchFamily="34" charset="0"/>
            </a:endParaRPr>
          </a:p>
          <a:p>
            <a:pPr>
              <a:buFont typeface="Arial" charset="0"/>
              <a:buChar char="•"/>
            </a:pPr>
            <a:endParaRPr lang="en-US" sz="2800" dirty="0">
              <a:latin typeface="Calibri"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4" descr="Website Background"/>
          <p:cNvPicPr>
            <a:picLocks noChangeAspect="1" noChangeArrowheads="1"/>
          </p:cNvPicPr>
          <p:nvPr/>
        </p:nvPicPr>
        <p:blipFill>
          <a:blip r:embed="rId3" cstate="print"/>
          <a:srcRect t="-63" b="56720"/>
          <a:stretch>
            <a:fillRect/>
          </a:stretch>
        </p:blipFill>
        <p:spPr bwMode="auto">
          <a:xfrm>
            <a:off x="0" y="1752600"/>
            <a:ext cx="9144000" cy="4953000"/>
          </a:xfrm>
          <a:prstGeom prst="rect">
            <a:avLst/>
          </a:prstGeom>
          <a:solidFill>
            <a:schemeClr val="bg1"/>
          </a:solidFill>
          <a:ln w="9525">
            <a:noFill/>
            <a:miter lim="800000"/>
            <a:headEnd/>
            <a:tailEnd/>
          </a:ln>
        </p:spPr>
      </p:pic>
      <p:sp>
        <p:nvSpPr>
          <p:cNvPr id="8195" name="Title 12"/>
          <p:cNvSpPr>
            <a:spLocks noGrp="1"/>
          </p:cNvSpPr>
          <p:nvPr>
            <p:ph type="title"/>
          </p:nvPr>
        </p:nvSpPr>
        <p:spPr>
          <a:gradFill rotWithShape="1">
            <a:gsLst>
              <a:gs pos="0">
                <a:srgbClr val="A2BFFF"/>
              </a:gs>
              <a:gs pos="50000">
                <a:srgbClr val="C5D6FF"/>
              </a:gs>
              <a:gs pos="100000">
                <a:srgbClr val="E2EAFF"/>
              </a:gs>
            </a:gsLst>
            <a:lin ang="16200000" scaled="1"/>
          </a:gradFill>
        </p:spPr>
        <p:txBody>
          <a:bodyPr/>
          <a:lstStyle/>
          <a:p>
            <a:pPr marL="742950" indent="-742950"/>
            <a:r>
              <a:rPr lang="en-US" smtClean="0">
                <a:latin typeface="Calibri" pitchFamily="34" charset="0"/>
              </a:rPr>
              <a:t>Coastal Areas and Hazards</a:t>
            </a:r>
          </a:p>
        </p:txBody>
      </p:sp>
      <p:pic>
        <p:nvPicPr>
          <p:cNvPr id="8196" name="Picture 2"/>
          <p:cNvPicPr>
            <a:picLocks noChangeAspect="1" noChangeArrowheads="1"/>
          </p:cNvPicPr>
          <p:nvPr/>
        </p:nvPicPr>
        <p:blipFill>
          <a:blip r:embed="rId4" cstate="print"/>
          <a:srcRect/>
          <a:stretch>
            <a:fillRect/>
          </a:stretch>
        </p:blipFill>
        <p:spPr bwMode="auto">
          <a:xfrm>
            <a:off x="0" y="5930900"/>
            <a:ext cx="9144000" cy="927100"/>
          </a:xfrm>
          <a:prstGeom prst="rect">
            <a:avLst/>
          </a:prstGeom>
          <a:noFill/>
          <a:ln w="9525">
            <a:noFill/>
            <a:miter lim="800000"/>
            <a:headEnd/>
            <a:tailEnd/>
          </a:ln>
        </p:spPr>
      </p:pic>
      <p:sp>
        <p:nvSpPr>
          <p:cNvPr id="8197" name="Rectangle 4"/>
          <p:cNvSpPr>
            <a:spLocks noChangeArrowheads="1"/>
          </p:cNvSpPr>
          <p:nvPr/>
        </p:nvSpPr>
        <p:spPr bwMode="auto">
          <a:xfrm>
            <a:off x="1981200" y="1447800"/>
            <a:ext cx="6629400" cy="5200650"/>
          </a:xfrm>
          <a:prstGeom prst="rect">
            <a:avLst/>
          </a:prstGeom>
          <a:noFill/>
          <a:ln w="9525">
            <a:noFill/>
            <a:miter lim="800000"/>
            <a:headEnd/>
            <a:tailEnd/>
          </a:ln>
        </p:spPr>
        <p:txBody>
          <a:bodyPr>
            <a:spAutoFit/>
          </a:bodyPr>
          <a:lstStyle/>
          <a:p>
            <a:r>
              <a:rPr lang="en-US" sz="3200" b="1" dirty="0">
                <a:latin typeface="Calibri" pitchFamily="34" charset="0"/>
              </a:rPr>
              <a:t>Natural Shorelines</a:t>
            </a:r>
          </a:p>
          <a:p>
            <a:pPr marL="287338" indent="-287338">
              <a:buFont typeface="Arial" pitchFamily="34" charset="0"/>
              <a:buChar char="•"/>
            </a:pPr>
            <a:r>
              <a:rPr lang="en-US" sz="2800" dirty="0">
                <a:latin typeface="Calibri" pitchFamily="34" charset="0"/>
              </a:rPr>
              <a:t> </a:t>
            </a:r>
            <a:r>
              <a:rPr lang="en-US" sz="2800" dirty="0" smtClean="0">
                <a:latin typeface="Calibri" pitchFamily="34" charset="0"/>
              </a:rPr>
              <a:t>ID </a:t>
            </a:r>
            <a:r>
              <a:rPr lang="en-US" sz="2800" dirty="0">
                <a:latin typeface="Calibri" pitchFamily="34" charset="0"/>
              </a:rPr>
              <a:t>the physical forcing mechanisms</a:t>
            </a:r>
          </a:p>
          <a:p>
            <a:pPr marL="287338" indent="-287338">
              <a:buFont typeface="Arial" pitchFamily="34" charset="0"/>
              <a:buChar char="•"/>
            </a:pPr>
            <a:r>
              <a:rPr lang="en-US" sz="2800" dirty="0" smtClean="0">
                <a:latin typeface="Calibri" pitchFamily="34" charset="0"/>
              </a:rPr>
              <a:t> </a:t>
            </a:r>
            <a:r>
              <a:rPr lang="en-US" sz="2800" dirty="0">
                <a:latin typeface="Calibri" pitchFamily="34" charset="0"/>
              </a:rPr>
              <a:t>Develop a common classification system</a:t>
            </a:r>
          </a:p>
          <a:p>
            <a:pPr marL="287338" indent="-287338">
              <a:buFont typeface="Arial" pitchFamily="34" charset="0"/>
              <a:buChar char="•"/>
            </a:pPr>
            <a:r>
              <a:rPr lang="en-US" sz="2800" dirty="0">
                <a:latin typeface="Calibri" pitchFamily="34" charset="0"/>
              </a:rPr>
              <a:t> </a:t>
            </a:r>
            <a:r>
              <a:rPr lang="en-US" sz="2800" dirty="0" smtClean="0">
                <a:latin typeface="Calibri" pitchFamily="34" charset="0"/>
              </a:rPr>
              <a:t>ID </a:t>
            </a:r>
            <a:r>
              <a:rPr lang="en-US" sz="2800" dirty="0">
                <a:latin typeface="Calibri" pitchFamily="34" charset="0"/>
              </a:rPr>
              <a:t>and catalogue potential impacts</a:t>
            </a:r>
          </a:p>
          <a:p>
            <a:pPr marL="287338" indent="-287338">
              <a:buFont typeface="Arial" pitchFamily="34" charset="0"/>
              <a:buChar char="•"/>
            </a:pPr>
            <a:r>
              <a:rPr lang="en-US" sz="2800" dirty="0">
                <a:latin typeface="Calibri" pitchFamily="34" charset="0"/>
              </a:rPr>
              <a:t> </a:t>
            </a:r>
            <a:r>
              <a:rPr lang="en-US" sz="2800" dirty="0" smtClean="0">
                <a:latin typeface="Calibri" pitchFamily="34" charset="0"/>
              </a:rPr>
              <a:t>ID </a:t>
            </a:r>
            <a:r>
              <a:rPr lang="en-US" sz="2800" dirty="0">
                <a:latin typeface="Calibri" pitchFamily="34" charset="0"/>
              </a:rPr>
              <a:t>possible assessment methods and predictive models</a:t>
            </a:r>
          </a:p>
          <a:p>
            <a:endParaRPr lang="en-US" sz="2400" dirty="0">
              <a:latin typeface="Calibri" pitchFamily="34" charset="0"/>
            </a:endParaRPr>
          </a:p>
          <a:p>
            <a:r>
              <a:rPr lang="en-US" sz="3200" b="1" dirty="0">
                <a:latin typeface="Calibri" pitchFamily="34" charset="0"/>
              </a:rPr>
              <a:t>Modified Shorelines </a:t>
            </a:r>
          </a:p>
          <a:p>
            <a:pPr marL="287338" indent="-287338">
              <a:buFont typeface="Arial" pitchFamily="34" charset="0"/>
              <a:buChar char="•"/>
            </a:pPr>
            <a:r>
              <a:rPr lang="en-US" sz="2800" dirty="0" smtClean="0">
                <a:latin typeface="Calibri" pitchFamily="34" charset="0"/>
              </a:rPr>
              <a:t>Develop </a:t>
            </a:r>
            <a:r>
              <a:rPr lang="en-US" sz="2800" dirty="0">
                <a:latin typeface="Calibri" pitchFamily="34" charset="0"/>
              </a:rPr>
              <a:t>a common classification system</a:t>
            </a:r>
          </a:p>
          <a:p>
            <a:pPr marL="287338" indent="-287338">
              <a:buFont typeface="Arial" pitchFamily="34" charset="0"/>
              <a:buChar char="•"/>
            </a:pPr>
            <a:r>
              <a:rPr lang="en-US" sz="2800" dirty="0" smtClean="0">
                <a:latin typeface="Calibri" pitchFamily="34" charset="0"/>
              </a:rPr>
              <a:t>Identify </a:t>
            </a:r>
            <a:r>
              <a:rPr lang="en-US" sz="2800" dirty="0">
                <a:latin typeface="Calibri" pitchFamily="34" charset="0"/>
              </a:rPr>
              <a:t>and catalogue impacts</a:t>
            </a:r>
          </a:p>
          <a:p>
            <a:endParaRPr lang="en-US" sz="2400" dirty="0">
              <a:latin typeface="Calibri" pitchFamily="34" charset="0"/>
            </a:endParaRPr>
          </a:p>
          <a:p>
            <a:endParaRPr lang="en-US" sz="2400" dirty="0">
              <a:latin typeface="Calibri"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2"/>
          <p:cNvSpPr>
            <a:spLocks noGrp="1"/>
          </p:cNvSpPr>
          <p:nvPr>
            <p:ph type="title"/>
          </p:nvPr>
        </p:nvSpPr>
        <p:spPr>
          <a:gradFill rotWithShape="1">
            <a:gsLst>
              <a:gs pos="0">
                <a:srgbClr val="A2BFFF"/>
              </a:gs>
              <a:gs pos="50000">
                <a:srgbClr val="C5D6FF"/>
              </a:gs>
              <a:gs pos="100000">
                <a:srgbClr val="E2EAFF"/>
              </a:gs>
            </a:gsLst>
            <a:lin ang="16200000" scaled="1"/>
          </a:gradFill>
        </p:spPr>
        <p:txBody>
          <a:bodyPr/>
          <a:lstStyle/>
          <a:p>
            <a:pPr marL="742950" indent="-742950"/>
            <a:r>
              <a:rPr lang="en-US" dirty="0" smtClean="0">
                <a:latin typeface="Calibri" pitchFamily="34" charset="0"/>
              </a:rPr>
              <a:t>Coastal Geomorphic Systems</a:t>
            </a:r>
          </a:p>
        </p:txBody>
      </p:sp>
      <p:pic>
        <p:nvPicPr>
          <p:cNvPr id="9219" name="Picture 2"/>
          <p:cNvPicPr>
            <a:picLocks noChangeAspect="1" noChangeArrowheads="1"/>
          </p:cNvPicPr>
          <p:nvPr/>
        </p:nvPicPr>
        <p:blipFill>
          <a:blip r:embed="rId3" cstate="print"/>
          <a:srcRect/>
          <a:stretch>
            <a:fillRect/>
          </a:stretch>
        </p:blipFill>
        <p:spPr bwMode="auto">
          <a:xfrm>
            <a:off x="0" y="5930900"/>
            <a:ext cx="9144000" cy="927100"/>
          </a:xfrm>
          <a:prstGeom prst="rect">
            <a:avLst/>
          </a:prstGeom>
          <a:noFill/>
          <a:ln w="9525">
            <a:noFill/>
            <a:miter lim="800000"/>
            <a:headEnd/>
            <a:tailEnd/>
          </a:ln>
        </p:spPr>
      </p:pic>
      <p:sp>
        <p:nvSpPr>
          <p:cNvPr id="9220" name="Rectangle 4"/>
          <p:cNvSpPr>
            <a:spLocks noChangeArrowheads="1"/>
          </p:cNvSpPr>
          <p:nvPr/>
        </p:nvSpPr>
        <p:spPr bwMode="auto">
          <a:xfrm>
            <a:off x="533400" y="1639888"/>
            <a:ext cx="8229600" cy="3846512"/>
          </a:xfrm>
          <a:prstGeom prst="rect">
            <a:avLst/>
          </a:prstGeom>
          <a:noFill/>
          <a:ln w="9525">
            <a:noFill/>
            <a:miter lim="800000"/>
            <a:headEnd/>
            <a:tailEnd/>
          </a:ln>
        </p:spPr>
        <p:txBody>
          <a:bodyPr>
            <a:spAutoFit/>
          </a:bodyPr>
          <a:lstStyle/>
          <a:p>
            <a:pPr marL="231775" indent="-231775">
              <a:buFont typeface="Arial" charset="0"/>
              <a:buChar char="•"/>
            </a:pPr>
            <a:r>
              <a:rPr lang="en-US" sz="3200" dirty="0">
                <a:latin typeface="Calibri" pitchFamily="34" charset="0"/>
              </a:rPr>
              <a:t> Rocky Coasts and Headlands </a:t>
            </a:r>
          </a:p>
          <a:p>
            <a:pPr marL="231775" indent="-231775"/>
            <a:r>
              <a:rPr lang="en-US" sz="3200" dirty="0">
                <a:latin typeface="Calibri" pitchFamily="34" charset="0"/>
              </a:rPr>
              <a:t>   </a:t>
            </a:r>
            <a:r>
              <a:rPr lang="en-US" sz="2800" dirty="0" smtClean="0">
                <a:latin typeface="Calibri" pitchFamily="34" charset="0"/>
              </a:rPr>
              <a:t>e.g</a:t>
            </a:r>
            <a:r>
              <a:rPr lang="en-US" sz="2800" dirty="0">
                <a:latin typeface="Calibri" pitchFamily="34" charset="0"/>
              </a:rPr>
              <a:t>., plunging sea </a:t>
            </a:r>
            <a:r>
              <a:rPr lang="en-US" sz="2800" dirty="0" smtClean="0">
                <a:latin typeface="Calibri" pitchFamily="34" charset="0"/>
              </a:rPr>
              <a:t>cliffs</a:t>
            </a:r>
            <a:endParaRPr lang="en-US" sz="2800" dirty="0">
              <a:latin typeface="Calibri" pitchFamily="34" charset="0"/>
            </a:endParaRPr>
          </a:p>
          <a:p>
            <a:pPr marL="231775" indent="-231775">
              <a:buFont typeface="Arial" charset="0"/>
              <a:buChar char="•"/>
            </a:pPr>
            <a:r>
              <a:rPr lang="en-US" sz="3200" dirty="0">
                <a:latin typeface="Calibri" pitchFamily="34" charset="0"/>
              </a:rPr>
              <a:t> Deposition Coasts </a:t>
            </a:r>
          </a:p>
          <a:p>
            <a:pPr marL="231775" indent="-231775"/>
            <a:r>
              <a:rPr lang="en-US" sz="2800" dirty="0">
                <a:latin typeface="Calibri" pitchFamily="34" charset="0"/>
              </a:rPr>
              <a:t>   </a:t>
            </a:r>
            <a:r>
              <a:rPr lang="en-US" sz="2800" dirty="0" smtClean="0">
                <a:latin typeface="Calibri" pitchFamily="34" charset="0"/>
              </a:rPr>
              <a:t>e.g</a:t>
            </a:r>
            <a:r>
              <a:rPr lang="en-US" sz="2800" dirty="0">
                <a:latin typeface="Calibri" pitchFamily="34" charset="0"/>
              </a:rPr>
              <a:t>., barrier beaches, spits, beaches, </a:t>
            </a:r>
            <a:r>
              <a:rPr lang="en-US" sz="2800" dirty="0" smtClean="0">
                <a:latin typeface="Calibri" pitchFamily="34" charset="0"/>
              </a:rPr>
              <a:t>dunes</a:t>
            </a:r>
            <a:endParaRPr lang="en-US" sz="2800" dirty="0">
              <a:latin typeface="Calibri" pitchFamily="34" charset="0"/>
            </a:endParaRPr>
          </a:p>
          <a:p>
            <a:pPr marL="231775" indent="-231775">
              <a:buFont typeface="Arial" charset="0"/>
              <a:buChar char="•"/>
            </a:pPr>
            <a:r>
              <a:rPr lang="en-US" sz="3200" dirty="0">
                <a:latin typeface="Calibri" pitchFamily="34" charset="0"/>
              </a:rPr>
              <a:t> Erosion Coasts </a:t>
            </a:r>
          </a:p>
          <a:p>
            <a:pPr marL="231775" indent="-231775"/>
            <a:r>
              <a:rPr lang="en-US" sz="2800" dirty="0">
                <a:latin typeface="Calibri" pitchFamily="34" charset="0"/>
              </a:rPr>
              <a:t>   </a:t>
            </a:r>
            <a:r>
              <a:rPr lang="en-US" sz="2800" dirty="0" smtClean="0">
                <a:latin typeface="Calibri" pitchFamily="34" charset="0"/>
              </a:rPr>
              <a:t>e.g</a:t>
            </a:r>
            <a:r>
              <a:rPr lang="en-US" sz="2800" dirty="0">
                <a:latin typeface="Calibri" pitchFamily="34" charset="0"/>
              </a:rPr>
              <a:t>., bluffs, marine terraces, sea </a:t>
            </a:r>
            <a:r>
              <a:rPr lang="en-US" sz="2800" dirty="0" smtClean="0">
                <a:latin typeface="Calibri" pitchFamily="34" charset="0"/>
              </a:rPr>
              <a:t>cliffs</a:t>
            </a:r>
            <a:endParaRPr lang="en-US" sz="2800" dirty="0">
              <a:latin typeface="Calibri" pitchFamily="34" charset="0"/>
            </a:endParaRPr>
          </a:p>
          <a:p>
            <a:pPr marL="231775" indent="-231775">
              <a:buFont typeface="Arial" charset="0"/>
              <a:buChar char="•"/>
            </a:pPr>
            <a:r>
              <a:rPr lang="en-US" sz="3200" dirty="0">
                <a:latin typeface="Calibri" pitchFamily="34" charset="0"/>
              </a:rPr>
              <a:t> Estuaries and Lagoons </a:t>
            </a:r>
          </a:p>
          <a:p>
            <a:pPr marL="231775" indent="-231775"/>
            <a:r>
              <a:rPr lang="en-US" sz="2800" dirty="0">
                <a:latin typeface="Calibri" pitchFamily="34" charset="0"/>
              </a:rPr>
              <a:t>   </a:t>
            </a:r>
            <a:r>
              <a:rPr lang="en-US" sz="2800" dirty="0" smtClean="0">
                <a:latin typeface="Calibri" pitchFamily="34" charset="0"/>
              </a:rPr>
              <a:t>e.g</a:t>
            </a:r>
            <a:r>
              <a:rPr lang="en-US" sz="2800" dirty="0">
                <a:latin typeface="Calibri" pitchFamily="34" charset="0"/>
              </a:rPr>
              <a:t>., barrier estuaries, closed lagoons and </a:t>
            </a:r>
            <a:r>
              <a:rPr lang="en-US" sz="2800" dirty="0" smtClean="0">
                <a:latin typeface="Calibri" pitchFamily="34" charset="0"/>
              </a:rPr>
              <a:t>marshes</a:t>
            </a:r>
            <a:endParaRPr lang="en-US" sz="2800" dirty="0">
              <a:latin typeface="Calibri"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2"/>
          <p:cNvSpPr>
            <a:spLocks noGrp="1"/>
          </p:cNvSpPr>
          <p:nvPr>
            <p:ph type="title"/>
          </p:nvPr>
        </p:nvSpPr>
        <p:spPr>
          <a:gradFill rotWithShape="1">
            <a:gsLst>
              <a:gs pos="0">
                <a:srgbClr val="A2BFFF"/>
              </a:gs>
              <a:gs pos="50000">
                <a:srgbClr val="C5D6FF"/>
              </a:gs>
              <a:gs pos="100000">
                <a:srgbClr val="E2EAFF"/>
              </a:gs>
            </a:gsLst>
            <a:lin ang="16200000" scaled="1"/>
          </a:gradFill>
        </p:spPr>
        <p:txBody>
          <a:bodyPr/>
          <a:lstStyle/>
          <a:p>
            <a:pPr marL="742950" indent="-742950"/>
            <a:r>
              <a:rPr lang="en-US" smtClean="0">
                <a:latin typeface="Calibri" pitchFamily="34" charset="0"/>
              </a:rPr>
              <a:t>Physical Forcing Mechanisms</a:t>
            </a:r>
          </a:p>
        </p:txBody>
      </p:sp>
      <p:pic>
        <p:nvPicPr>
          <p:cNvPr id="10243" name="Picture 2"/>
          <p:cNvPicPr>
            <a:picLocks noChangeAspect="1" noChangeArrowheads="1"/>
          </p:cNvPicPr>
          <p:nvPr/>
        </p:nvPicPr>
        <p:blipFill>
          <a:blip r:embed="rId3" cstate="print"/>
          <a:srcRect/>
          <a:stretch>
            <a:fillRect/>
          </a:stretch>
        </p:blipFill>
        <p:spPr bwMode="auto">
          <a:xfrm>
            <a:off x="0" y="5930900"/>
            <a:ext cx="9144000" cy="927100"/>
          </a:xfrm>
          <a:prstGeom prst="rect">
            <a:avLst/>
          </a:prstGeom>
          <a:noFill/>
          <a:ln w="9525">
            <a:noFill/>
            <a:miter lim="800000"/>
            <a:headEnd/>
            <a:tailEnd/>
          </a:ln>
        </p:spPr>
      </p:pic>
      <p:sp>
        <p:nvSpPr>
          <p:cNvPr id="10244" name="Rectangle 4"/>
          <p:cNvSpPr>
            <a:spLocks noChangeArrowheads="1"/>
          </p:cNvSpPr>
          <p:nvPr/>
        </p:nvSpPr>
        <p:spPr bwMode="auto">
          <a:xfrm>
            <a:off x="228600" y="1639888"/>
            <a:ext cx="9601200" cy="4524315"/>
          </a:xfrm>
          <a:prstGeom prst="rect">
            <a:avLst/>
          </a:prstGeom>
          <a:noFill/>
          <a:ln w="9525">
            <a:noFill/>
            <a:miter lim="800000"/>
            <a:headEnd/>
            <a:tailEnd/>
          </a:ln>
        </p:spPr>
        <p:txBody>
          <a:bodyPr>
            <a:spAutoFit/>
          </a:bodyPr>
          <a:lstStyle/>
          <a:p>
            <a:r>
              <a:rPr lang="en-US" sz="3200" dirty="0">
                <a:latin typeface="Calibri" pitchFamily="34" charset="0"/>
              </a:rPr>
              <a:t>• Sea Level </a:t>
            </a:r>
            <a:r>
              <a:rPr lang="en-US" sz="3200" dirty="0" smtClean="0">
                <a:latin typeface="Calibri" pitchFamily="34" charset="0"/>
              </a:rPr>
              <a:t>Rise</a:t>
            </a:r>
          </a:p>
          <a:p>
            <a:pPr lvl="1">
              <a:buFont typeface="Arial" pitchFamily="34" charset="0"/>
              <a:buChar char="•"/>
            </a:pPr>
            <a:r>
              <a:rPr lang="en-US" sz="3200" dirty="0" smtClean="0">
                <a:latin typeface="Calibri" pitchFamily="34" charset="0"/>
              </a:rPr>
              <a:t>Increased </a:t>
            </a:r>
            <a:r>
              <a:rPr lang="en-US" sz="3200" dirty="0">
                <a:latin typeface="Calibri" pitchFamily="34" charset="0"/>
              </a:rPr>
              <a:t>Storm </a:t>
            </a:r>
            <a:r>
              <a:rPr lang="en-US" sz="3200" dirty="0" smtClean="0">
                <a:latin typeface="Calibri" pitchFamily="34" charset="0"/>
              </a:rPr>
              <a:t>Activity</a:t>
            </a:r>
          </a:p>
          <a:p>
            <a:pPr lvl="1">
              <a:buFont typeface="Arial" pitchFamily="34" charset="0"/>
              <a:buChar char="•"/>
            </a:pPr>
            <a:r>
              <a:rPr lang="en-US" sz="3200" dirty="0" smtClean="0">
                <a:latin typeface="Calibri" pitchFamily="34" charset="0"/>
              </a:rPr>
              <a:t>Increased </a:t>
            </a:r>
            <a:r>
              <a:rPr lang="en-US" sz="3200" dirty="0">
                <a:latin typeface="Calibri" pitchFamily="34" charset="0"/>
              </a:rPr>
              <a:t>Wave Height</a:t>
            </a:r>
          </a:p>
          <a:p>
            <a:r>
              <a:rPr lang="en-US" sz="3200" dirty="0">
                <a:latin typeface="Calibri" pitchFamily="34" charset="0"/>
              </a:rPr>
              <a:t>• Changes </a:t>
            </a:r>
            <a:r>
              <a:rPr lang="en-US" sz="3200" dirty="0" smtClean="0">
                <a:latin typeface="Calibri" pitchFamily="34" charset="0"/>
              </a:rPr>
              <a:t>in: </a:t>
            </a:r>
          </a:p>
          <a:p>
            <a:pPr lvl="1">
              <a:buFont typeface="Arial" pitchFamily="34" charset="0"/>
              <a:buChar char="•"/>
            </a:pPr>
            <a:r>
              <a:rPr lang="en-US" sz="3200" dirty="0" smtClean="0">
                <a:latin typeface="Calibri" pitchFamily="34" charset="0"/>
              </a:rPr>
              <a:t>Seasonal stream </a:t>
            </a:r>
            <a:r>
              <a:rPr lang="en-US" sz="3200" dirty="0">
                <a:latin typeface="Calibri" pitchFamily="34" charset="0"/>
              </a:rPr>
              <a:t>flows</a:t>
            </a:r>
          </a:p>
          <a:p>
            <a:pPr lvl="1">
              <a:buFont typeface="Arial" pitchFamily="34" charset="0"/>
              <a:buChar char="•"/>
            </a:pPr>
            <a:r>
              <a:rPr lang="en-US" sz="3200" dirty="0" smtClean="0">
                <a:latin typeface="Calibri" pitchFamily="34" charset="0"/>
              </a:rPr>
              <a:t>Seasonal precipitation patterns</a:t>
            </a:r>
            <a:endParaRPr lang="en-US" sz="3200" dirty="0">
              <a:latin typeface="Calibri" pitchFamily="34" charset="0"/>
            </a:endParaRPr>
          </a:p>
          <a:p>
            <a:pPr lvl="1">
              <a:buFont typeface="Arial" pitchFamily="34" charset="0"/>
              <a:buChar char="•"/>
            </a:pPr>
            <a:r>
              <a:rPr lang="en-US" sz="3200" dirty="0">
                <a:latin typeface="Calibri" pitchFamily="34" charset="0"/>
              </a:rPr>
              <a:t>L</a:t>
            </a:r>
            <a:r>
              <a:rPr lang="en-US" sz="3200" dirty="0" smtClean="0">
                <a:latin typeface="Calibri" pitchFamily="34" charset="0"/>
              </a:rPr>
              <a:t>ong-term precipitation patterns</a:t>
            </a:r>
            <a:endParaRPr lang="en-US" sz="3200" dirty="0">
              <a:latin typeface="Calibri" pitchFamily="34" charset="0"/>
            </a:endParaRPr>
          </a:p>
          <a:p>
            <a:pPr lvl="1">
              <a:buFont typeface="Arial" pitchFamily="34" charset="0"/>
              <a:buChar char="•"/>
            </a:pPr>
            <a:r>
              <a:rPr lang="en-US" sz="3200" dirty="0">
                <a:latin typeface="Calibri" pitchFamily="34" charset="0"/>
              </a:rPr>
              <a:t>D</a:t>
            </a:r>
            <a:r>
              <a:rPr lang="en-US" sz="3200" dirty="0" smtClean="0">
                <a:latin typeface="Calibri" pitchFamily="34" charset="0"/>
              </a:rPr>
              <a:t>ominant </a:t>
            </a:r>
            <a:r>
              <a:rPr lang="en-US" sz="3200" dirty="0">
                <a:latin typeface="Calibri" pitchFamily="34" charset="0"/>
              </a:rPr>
              <a:t>wind pattern</a:t>
            </a:r>
          </a:p>
          <a:p>
            <a:pPr lvl="1">
              <a:buFont typeface="Arial" pitchFamily="34" charset="0"/>
              <a:buChar char="•"/>
            </a:pPr>
            <a:r>
              <a:rPr lang="en-US" sz="3200" dirty="0">
                <a:latin typeface="Calibri" pitchFamily="34" charset="0"/>
              </a:rPr>
              <a:t>S</a:t>
            </a:r>
            <a:r>
              <a:rPr lang="en-US" sz="3200" dirty="0" smtClean="0">
                <a:latin typeface="Calibri" pitchFamily="34" charset="0"/>
              </a:rPr>
              <a:t>ediment </a:t>
            </a:r>
            <a:r>
              <a:rPr lang="en-US" sz="3200" dirty="0">
                <a:latin typeface="Calibri" pitchFamily="34" charset="0"/>
              </a:rPr>
              <a:t>composition and budget</a:t>
            </a:r>
            <a:endParaRPr lang="en-US" sz="2800" dirty="0">
              <a:latin typeface="Calibri"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2"/>
          <p:cNvSpPr>
            <a:spLocks noGrp="1"/>
          </p:cNvSpPr>
          <p:nvPr>
            <p:ph type="title"/>
          </p:nvPr>
        </p:nvSpPr>
        <p:spPr>
          <a:gradFill rotWithShape="1">
            <a:gsLst>
              <a:gs pos="0">
                <a:srgbClr val="A2BFFF"/>
              </a:gs>
              <a:gs pos="50000">
                <a:srgbClr val="C5D6FF"/>
              </a:gs>
              <a:gs pos="100000">
                <a:srgbClr val="E2EAFF"/>
              </a:gs>
            </a:gsLst>
            <a:lin ang="16200000" scaled="1"/>
          </a:gradFill>
        </p:spPr>
        <p:txBody>
          <a:bodyPr/>
          <a:lstStyle/>
          <a:p>
            <a:pPr marL="742950" indent="-742950"/>
            <a:r>
              <a:rPr lang="en-US" smtClean="0">
                <a:latin typeface="Calibri" pitchFamily="34" charset="0"/>
              </a:rPr>
              <a:t>Communities</a:t>
            </a:r>
            <a:endParaRPr lang="en-US" b="1" smtClean="0">
              <a:latin typeface="Calibri" pitchFamily="34" charset="0"/>
            </a:endParaRPr>
          </a:p>
        </p:txBody>
      </p:sp>
      <p:pic>
        <p:nvPicPr>
          <p:cNvPr id="11267" name="Picture 2"/>
          <p:cNvPicPr>
            <a:picLocks noChangeAspect="1" noChangeArrowheads="1"/>
          </p:cNvPicPr>
          <p:nvPr/>
        </p:nvPicPr>
        <p:blipFill>
          <a:blip r:embed="rId3" cstate="print"/>
          <a:srcRect/>
          <a:stretch>
            <a:fillRect/>
          </a:stretch>
        </p:blipFill>
        <p:spPr bwMode="auto">
          <a:xfrm>
            <a:off x="0" y="5930900"/>
            <a:ext cx="9144000" cy="927100"/>
          </a:xfrm>
          <a:prstGeom prst="rect">
            <a:avLst/>
          </a:prstGeom>
          <a:noFill/>
          <a:ln w="9525">
            <a:noFill/>
            <a:miter lim="800000"/>
            <a:headEnd/>
            <a:tailEnd/>
          </a:ln>
        </p:spPr>
      </p:pic>
      <p:sp>
        <p:nvSpPr>
          <p:cNvPr id="11268" name="Rectangle 5"/>
          <p:cNvSpPr>
            <a:spLocks noChangeArrowheads="1"/>
          </p:cNvSpPr>
          <p:nvPr/>
        </p:nvSpPr>
        <p:spPr bwMode="auto">
          <a:xfrm>
            <a:off x="457200" y="1447800"/>
            <a:ext cx="8229600" cy="830263"/>
          </a:xfrm>
          <a:prstGeom prst="rect">
            <a:avLst/>
          </a:prstGeom>
          <a:noFill/>
          <a:ln w="9525">
            <a:noFill/>
            <a:miter lim="800000"/>
            <a:headEnd/>
            <a:tailEnd/>
          </a:ln>
        </p:spPr>
        <p:txBody>
          <a:bodyPr>
            <a:spAutoFit/>
          </a:bodyPr>
          <a:lstStyle/>
          <a:p>
            <a:pPr algn="ctr"/>
            <a:r>
              <a:rPr lang="en-US" sz="2400" b="1" dirty="0">
                <a:latin typeface="Calibri" pitchFamily="34" charset="0"/>
              </a:rPr>
              <a:t>Coastal ecosystems as adaptation tools for community and resource managers planning </a:t>
            </a:r>
          </a:p>
        </p:txBody>
      </p:sp>
      <p:sp>
        <p:nvSpPr>
          <p:cNvPr id="11269" name="Rectangle 6"/>
          <p:cNvSpPr>
            <a:spLocks noChangeArrowheads="1"/>
          </p:cNvSpPr>
          <p:nvPr/>
        </p:nvSpPr>
        <p:spPr bwMode="auto">
          <a:xfrm>
            <a:off x="304800" y="2624078"/>
            <a:ext cx="8610600" cy="2862322"/>
          </a:xfrm>
          <a:prstGeom prst="rect">
            <a:avLst/>
          </a:prstGeom>
          <a:noFill/>
          <a:ln w="9525">
            <a:noFill/>
            <a:miter lim="800000"/>
            <a:headEnd/>
            <a:tailEnd/>
          </a:ln>
        </p:spPr>
        <p:txBody>
          <a:bodyPr>
            <a:spAutoFit/>
          </a:bodyPr>
          <a:lstStyle/>
          <a:p>
            <a:pPr marL="287338" indent="-287338">
              <a:buFont typeface="Arial" pitchFamily="34" charset="0"/>
              <a:buChar char="•"/>
            </a:pPr>
            <a:r>
              <a:rPr lang="en-US" sz="2400" dirty="0">
                <a:latin typeface="Calibri" pitchFamily="34" charset="0"/>
              </a:rPr>
              <a:t>ID habitat types for protection, restoration and/or enhancement </a:t>
            </a:r>
          </a:p>
          <a:p>
            <a:pPr marL="287338" indent="-287338">
              <a:buFont typeface="Arial" pitchFamily="34" charset="0"/>
              <a:buChar char="•"/>
            </a:pPr>
            <a:endParaRPr lang="en-US" sz="1200" dirty="0">
              <a:latin typeface="Calibri" pitchFamily="34" charset="0"/>
            </a:endParaRPr>
          </a:p>
          <a:p>
            <a:pPr marL="287338" indent="-287338">
              <a:buFont typeface="Arial" pitchFamily="34" charset="0"/>
              <a:buChar char="•"/>
            </a:pPr>
            <a:r>
              <a:rPr lang="en-US" sz="2400" dirty="0">
                <a:latin typeface="Calibri" pitchFamily="34" charset="0"/>
              </a:rPr>
              <a:t>Highlight priorities and “Best Management Practices” for managers </a:t>
            </a:r>
          </a:p>
          <a:p>
            <a:pPr marL="287338" indent="-287338">
              <a:buFont typeface="Arial" pitchFamily="34" charset="0"/>
              <a:buChar char="•"/>
            </a:pPr>
            <a:endParaRPr lang="en-US" sz="1200" dirty="0">
              <a:latin typeface="Calibri" pitchFamily="34" charset="0"/>
            </a:endParaRPr>
          </a:p>
          <a:p>
            <a:pPr marL="287338" indent="-287338">
              <a:buFont typeface="Arial" pitchFamily="34" charset="0"/>
              <a:buChar char="•"/>
            </a:pPr>
            <a:r>
              <a:rPr lang="en-US" sz="2400" dirty="0">
                <a:latin typeface="Calibri" pitchFamily="34" charset="0"/>
              </a:rPr>
              <a:t>Use coast-wide habitat map to identify “hotspots” of threatened habitats</a:t>
            </a:r>
          </a:p>
          <a:p>
            <a:pPr marL="287338" indent="-287338">
              <a:buFont typeface="Arial" pitchFamily="34" charset="0"/>
              <a:buChar char="•"/>
            </a:pPr>
            <a:endParaRPr lang="en-US" sz="1200" dirty="0">
              <a:latin typeface="Calibri" pitchFamily="34" charset="0"/>
            </a:endParaRPr>
          </a:p>
          <a:p>
            <a:pPr marL="287338" indent="-287338">
              <a:buFont typeface="Arial" pitchFamily="34" charset="0"/>
              <a:buChar char="•"/>
            </a:pPr>
            <a:r>
              <a:rPr lang="en-US" sz="2400" dirty="0">
                <a:latin typeface="Calibri" pitchFamily="34" charset="0"/>
              </a:rPr>
              <a:t>Provide guidance for adding resilience to “buffering” </a:t>
            </a:r>
            <a:r>
              <a:rPr lang="en-US" sz="2400" dirty="0" smtClean="0">
                <a:latin typeface="Calibri" pitchFamily="34" charset="0"/>
              </a:rPr>
              <a:t>habitats</a:t>
            </a:r>
            <a:endParaRPr lang="en-US" sz="2400" dirty="0">
              <a:latin typeface="Calibri"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Ocean</Template>
  <TotalTime>5179</TotalTime>
  <Words>1363</Words>
  <Application>Microsoft Office PowerPoint</Application>
  <PresentationFormat>On-screen Show (4:3)</PresentationFormat>
  <Paragraphs>167</Paragraphs>
  <Slides>14</Slides>
  <Notes>14</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Default Design</vt:lpstr>
      <vt:lpstr>Slide 1</vt:lpstr>
      <vt:lpstr>Overview</vt:lpstr>
      <vt:lpstr>1. Impacts from Climate Change</vt:lpstr>
      <vt:lpstr>Scope of Work</vt:lpstr>
      <vt:lpstr>Shoreline Changes</vt:lpstr>
      <vt:lpstr>Coastal Areas and Hazards</vt:lpstr>
      <vt:lpstr>Coastal Geomorphic Systems</vt:lpstr>
      <vt:lpstr>Physical Forcing Mechanisms</vt:lpstr>
      <vt:lpstr>Communities</vt:lpstr>
      <vt:lpstr>2. State and Federal interests</vt:lpstr>
      <vt:lpstr>Progress and Coordination</vt:lpstr>
      <vt:lpstr>Challenges</vt:lpstr>
      <vt:lpstr>Uses of data in decision-making</vt:lpstr>
      <vt:lpstr>The Fed-State partnership</vt:lpstr>
    </vt:vector>
  </TitlesOfParts>
  <Company>State of Oregon - DAS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State of Oregon DAS</dc:creator>
  <cp:lastModifiedBy>Scott M. Sherman</cp:lastModifiedBy>
  <cp:revision>461</cp:revision>
  <dcterms:created xsi:type="dcterms:W3CDTF">2008-11-28T19:21:35Z</dcterms:created>
  <dcterms:modified xsi:type="dcterms:W3CDTF">2010-10-22T13:33:01Z</dcterms:modified>
</cp:coreProperties>
</file>