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3"/>
  </p:notesMasterIdLst>
  <p:handoutMasterIdLst>
    <p:handoutMasterId r:id="rId24"/>
  </p:handoutMasterIdLst>
  <p:sldIdLst>
    <p:sldId id="285" r:id="rId2"/>
    <p:sldId id="434" r:id="rId3"/>
    <p:sldId id="435" r:id="rId4"/>
    <p:sldId id="436" r:id="rId5"/>
    <p:sldId id="437" r:id="rId6"/>
    <p:sldId id="321" r:id="rId7"/>
    <p:sldId id="454" r:id="rId8"/>
    <p:sldId id="407" r:id="rId9"/>
    <p:sldId id="455" r:id="rId10"/>
    <p:sldId id="456" r:id="rId11"/>
    <p:sldId id="466" r:id="rId12"/>
    <p:sldId id="460" r:id="rId13"/>
    <p:sldId id="471" r:id="rId14"/>
    <p:sldId id="472" r:id="rId15"/>
    <p:sldId id="450" r:id="rId16"/>
    <p:sldId id="449" r:id="rId17"/>
    <p:sldId id="431" r:id="rId18"/>
    <p:sldId id="467" r:id="rId19"/>
    <p:sldId id="468" r:id="rId20"/>
    <p:sldId id="469" r:id="rId21"/>
    <p:sldId id="448" r:id="rId2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8C8C2"/>
    <a:srgbClr val="FF9933"/>
    <a:srgbClr val="FFFF00"/>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0334" autoAdjust="0"/>
    <p:restoredTop sz="63682" autoAdjust="0"/>
  </p:normalViewPr>
  <p:slideViewPr>
    <p:cSldViewPr>
      <p:cViewPr>
        <p:scale>
          <a:sx n="100" d="100"/>
          <a:sy n="100" d="100"/>
        </p:scale>
        <p:origin x="-894"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0396" tIns="45197" rIns="90396" bIns="45197" numCol="1" anchor="t" anchorCtr="0" compatLnSpc="1">
            <a:prstTxWarp prst="textNoShape">
              <a:avLst/>
            </a:prstTxWarp>
          </a:bodyPr>
          <a:lstStyle>
            <a:lvl1pPr defTabSz="903288">
              <a:defRPr sz="1200"/>
            </a:lvl1pPr>
          </a:lstStyle>
          <a:p>
            <a:endParaRPr lang="en-US"/>
          </a:p>
        </p:txBody>
      </p:sp>
      <p:sp>
        <p:nvSpPr>
          <p:cNvPr id="11366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p:spPr>
        <p:txBody>
          <a:bodyPr vert="horz" wrap="square" lIns="90396" tIns="45197" rIns="90396" bIns="45197" numCol="1" anchor="t" anchorCtr="0" compatLnSpc="1">
            <a:prstTxWarp prst="textNoShape">
              <a:avLst/>
            </a:prstTxWarp>
          </a:bodyPr>
          <a:lstStyle>
            <a:lvl1pPr algn="r" defTabSz="903288">
              <a:defRPr sz="1200"/>
            </a:lvl1pPr>
          </a:lstStyle>
          <a:p>
            <a:endParaRPr lang="en-US"/>
          </a:p>
        </p:txBody>
      </p:sp>
      <p:sp>
        <p:nvSpPr>
          <p:cNvPr id="113668"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p:spPr>
        <p:txBody>
          <a:bodyPr vert="horz" wrap="square" lIns="90396" tIns="45197" rIns="90396" bIns="45197" numCol="1" anchor="b" anchorCtr="0" compatLnSpc="1">
            <a:prstTxWarp prst="textNoShape">
              <a:avLst/>
            </a:prstTxWarp>
          </a:bodyPr>
          <a:lstStyle>
            <a:lvl1pPr defTabSz="903288">
              <a:defRPr sz="1200"/>
            </a:lvl1pPr>
          </a:lstStyle>
          <a:p>
            <a:endParaRPr lang="en-US"/>
          </a:p>
        </p:txBody>
      </p:sp>
      <p:sp>
        <p:nvSpPr>
          <p:cNvPr id="113669" name="Rectangle 5"/>
          <p:cNvSpPr>
            <a:spLocks noGrp="1" noChangeArrowheads="1"/>
          </p:cNvSpPr>
          <p:nvPr>
            <p:ph type="sldNum" sz="quarter" idx="3"/>
          </p:nvPr>
        </p:nvSpPr>
        <p:spPr bwMode="auto">
          <a:xfrm>
            <a:off x="3884613" y="8831263"/>
            <a:ext cx="2971800" cy="463550"/>
          </a:xfrm>
          <a:prstGeom prst="rect">
            <a:avLst/>
          </a:prstGeom>
          <a:noFill/>
          <a:ln w="9525">
            <a:noFill/>
            <a:miter lim="800000"/>
            <a:headEnd/>
            <a:tailEnd/>
          </a:ln>
        </p:spPr>
        <p:txBody>
          <a:bodyPr vert="horz" wrap="square" lIns="90396" tIns="45197" rIns="90396" bIns="45197" numCol="1" anchor="b" anchorCtr="0" compatLnSpc="1">
            <a:prstTxWarp prst="textNoShape">
              <a:avLst/>
            </a:prstTxWarp>
          </a:bodyPr>
          <a:lstStyle>
            <a:lvl1pPr algn="r" defTabSz="903288">
              <a:defRPr sz="1200"/>
            </a:lvl1pPr>
          </a:lstStyle>
          <a:p>
            <a:fld id="{4D790504-0BB4-4621-8150-F844E1AB80C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2293" tIns="46148" rIns="92293" bIns="46148" numCol="1" anchor="t" anchorCtr="0" compatLnSpc="1">
            <a:prstTxWarp prst="textNoShape">
              <a:avLst/>
            </a:prstTxWarp>
          </a:bodyPr>
          <a:lstStyle>
            <a:lvl1pPr defTabSz="922338">
              <a:defRPr sz="1200"/>
            </a:lvl1pPr>
          </a:lstStyle>
          <a:p>
            <a:endParaRPr lang="en-US"/>
          </a:p>
        </p:txBody>
      </p:sp>
      <p:sp>
        <p:nvSpPr>
          <p:cNvPr id="8195" name="Rectangle 3"/>
          <p:cNvSpPr>
            <a:spLocks noGrp="1" noChangeArrowheads="1"/>
          </p:cNvSpPr>
          <p:nvPr>
            <p:ph type="dt" idx="1"/>
          </p:nvPr>
        </p:nvSpPr>
        <p:spPr bwMode="auto">
          <a:xfrm>
            <a:off x="3884613" y="0"/>
            <a:ext cx="2971800" cy="465138"/>
          </a:xfrm>
          <a:prstGeom prst="rect">
            <a:avLst/>
          </a:prstGeom>
          <a:noFill/>
          <a:ln w="9525">
            <a:noFill/>
            <a:miter lim="800000"/>
            <a:headEnd/>
            <a:tailEnd/>
          </a:ln>
        </p:spPr>
        <p:txBody>
          <a:bodyPr vert="horz" wrap="square" lIns="92293" tIns="46148" rIns="92293" bIns="46148" numCol="1" anchor="t" anchorCtr="0" compatLnSpc="1">
            <a:prstTxWarp prst="textNoShape">
              <a:avLst/>
            </a:prstTxWarp>
          </a:bodyPr>
          <a:lstStyle>
            <a:lvl1pPr algn="r" defTabSz="922338">
              <a:defRPr sz="1200"/>
            </a:lvl1pPr>
          </a:lstStyle>
          <a:p>
            <a:endParaRPr lang="en-US"/>
          </a:p>
        </p:txBody>
      </p:sp>
      <p:sp>
        <p:nvSpPr>
          <p:cNvPr id="13316"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414838"/>
            <a:ext cx="5486400" cy="4184650"/>
          </a:xfrm>
          <a:prstGeom prst="rect">
            <a:avLst/>
          </a:prstGeom>
          <a:noFill/>
          <a:ln w="9525">
            <a:noFill/>
            <a:miter lim="800000"/>
            <a:headEnd/>
            <a:tailEnd/>
          </a:ln>
        </p:spPr>
        <p:txBody>
          <a:bodyPr vert="horz" wrap="square" lIns="92293" tIns="46148" rIns="92293"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p:spPr>
        <p:txBody>
          <a:bodyPr vert="horz" wrap="square" lIns="92293" tIns="46148" rIns="92293" bIns="46148" numCol="1" anchor="b" anchorCtr="0" compatLnSpc="1">
            <a:prstTxWarp prst="textNoShape">
              <a:avLst/>
            </a:prstTxWarp>
          </a:bodyPr>
          <a:lstStyle>
            <a:lvl1pPr defTabSz="922338">
              <a:defRPr sz="1200"/>
            </a:lvl1pPr>
          </a:lstStyle>
          <a:p>
            <a:endParaRPr lang="en-US"/>
          </a:p>
        </p:txBody>
      </p:sp>
      <p:sp>
        <p:nvSpPr>
          <p:cNvPr id="8199"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p:spPr>
        <p:txBody>
          <a:bodyPr vert="horz" wrap="square" lIns="92293" tIns="46148" rIns="92293" bIns="46148" numCol="1" anchor="b" anchorCtr="0" compatLnSpc="1">
            <a:prstTxWarp prst="textNoShape">
              <a:avLst/>
            </a:prstTxWarp>
          </a:bodyPr>
          <a:lstStyle>
            <a:lvl1pPr algn="r" defTabSz="922338">
              <a:defRPr sz="1200"/>
            </a:lvl1pPr>
          </a:lstStyle>
          <a:p>
            <a:fld id="{0D7A0869-C883-40B9-8EA7-4B58B239314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fld id="{4C52BFAF-14C7-4E80-B924-C809089B6AC9}" type="slidenum">
              <a:rPr lang="en-US"/>
              <a:pPr/>
              <a:t>1</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293" tIns="46148" rIns="92293" bIns="46148" anchor="b"/>
          <a:lstStyle/>
          <a:p>
            <a:pPr algn="r" defTabSz="922338"/>
            <a:fld id="{E499F9C9-D742-464D-A33F-DCE07DA84C7F}" type="slidenum">
              <a:rPr lang="en-US" sz="1200"/>
              <a:pPr algn="r" defTabSz="922338"/>
              <a:t>10</a:t>
            </a:fld>
            <a:endParaRPr 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p:txBody>
          <a:bodyPr/>
          <a:lstStyle/>
          <a:p>
            <a:endParaRPr 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305" tIns="46153" rIns="92305" bIns="46153" anchor="b"/>
          <a:lstStyle/>
          <a:p>
            <a:pPr algn="r" defTabSz="922338"/>
            <a:fld id="{4A4017BE-CCB1-456A-A42F-0F03A719A4A3}" type="slidenum">
              <a:rPr lang="en-US" sz="1200"/>
              <a:pPr algn="r" defTabSz="922338"/>
              <a:t>11</a:t>
            </a:fld>
            <a:endParaRPr 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p:txBody>
          <a:bodyPr lIns="92305" tIns="46153" rIns="92305" bIns="46153"/>
          <a:lstStyle/>
          <a:p>
            <a:r>
              <a:rPr lang="en-US" sz="1400" smtClean="0"/>
              <a:t>In Winter 2009-2010, marine scientists and experts will identify the top 3 to 5 priority research areas for the California Current Large Marine Ecosystem to be addressed via the WCGA.  </a:t>
            </a:r>
            <a:r>
              <a:rPr lang="en-US" sz="1400" b="1" smtClean="0"/>
              <a:t>The 46 priorities listed in the Sea Grant Regional Research and Information Needs report will be reviewed by these experts in coming up with the top regional priorities.  </a:t>
            </a:r>
          </a:p>
          <a:p>
            <a:endParaRPr lang="en-US" sz="1400" b="1" smtClean="0"/>
          </a:p>
          <a:p>
            <a:r>
              <a:rPr lang="en-US" sz="1400" smtClean="0"/>
              <a:t>Following this selection process, a new Research ACT will track the efforts of the region to address the research priorities identified. The Research ACT will also ensure that the other ACTs use the best available science in the implementation of their issue specific work plans.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293" tIns="46148" rIns="92293" bIns="46148" anchor="b"/>
          <a:lstStyle/>
          <a:p>
            <a:pPr algn="r" defTabSz="922338"/>
            <a:fld id="{83204953-831E-4B65-B597-84367F7A43E3}" type="slidenum">
              <a:rPr lang="en-US" sz="1200"/>
              <a:pPr algn="r" defTabSz="922338"/>
              <a:t>12</a:t>
            </a:fld>
            <a:endParaRPr 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p:txBody>
          <a:bodyPr/>
          <a:lstStyle/>
          <a:p>
            <a:r>
              <a:rPr lang="en-US" smtClean="0"/>
              <a:t>Further the goals of the ACT work plans </a:t>
            </a:r>
          </a:p>
          <a:p>
            <a:r>
              <a:rPr lang="en-US" smtClean="0"/>
              <a:t>Include diverse stakeholders and a coast-wide perspective</a:t>
            </a:r>
          </a:p>
          <a:p>
            <a:r>
              <a:rPr lang="en-US" smtClean="0"/>
              <a:t>Result in concrete outcomes or products that   benefit coastal communities </a:t>
            </a:r>
          </a:p>
          <a:p>
            <a:r>
              <a:rPr lang="en-US" smtClean="0"/>
              <a:t>Result in positive effects on coastal and ocean ecosystems</a:t>
            </a:r>
          </a:p>
          <a:p>
            <a:r>
              <a:rPr lang="en-US" smtClean="0"/>
              <a:t>Address a time-sensitive or urgent issue</a:t>
            </a:r>
          </a:p>
          <a:p>
            <a:r>
              <a:rPr lang="en-US" smtClean="0"/>
              <a:t>Be technically feasible</a:t>
            </a:r>
          </a:p>
          <a:p>
            <a:r>
              <a:rPr lang="en-US" smtClean="0"/>
              <a:t>Have demonstrated support</a:t>
            </a:r>
          </a:p>
          <a:p>
            <a:r>
              <a:rPr lang="en-US" smtClean="0"/>
              <a:t>Identify areas of synergy across ACTs </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smtClean="0"/>
              <a:t>In addition to principles recognized in the Interim Framework (such as EBM and adaptive management), the CMSP Framework highlights some additional goals and principles.  The ones listed here are ones that align with those of the WCGA.  </a:t>
            </a:r>
          </a:p>
          <a:p>
            <a:endParaRPr lang="en-US" smtClean="0"/>
          </a:p>
          <a:p>
            <a:pPr>
              <a:buFont typeface="Wingdings" pitchFamily="2" charset="2"/>
              <a:buNone/>
            </a:pPr>
            <a:r>
              <a:rPr lang="en-US" u="sng" smtClean="0"/>
              <a:t>Geographic Scope</a:t>
            </a:r>
            <a:r>
              <a:rPr lang="en-US" smtClean="0"/>
              <a:t> </a:t>
            </a:r>
          </a:p>
          <a:p>
            <a:pPr>
              <a:buFont typeface="Wingdings" pitchFamily="2" charset="2"/>
              <a:buNone/>
            </a:pPr>
            <a:r>
              <a:rPr lang="en-US" smtClean="0"/>
              <a:t> Regional scale planning based on eleven recognized Large Marine Ecosystems (LME)</a:t>
            </a:r>
          </a:p>
          <a:p>
            <a:pPr>
              <a:spcBef>
                <a:spcPct val="0"/>
              </a:spcBef>
              <a:buFont typeface="Wingdings" pitchFamily="2" charset="2"/>
              <a:buNone/>
            </a:pPr>
            <a:endParaRPr lang="en-US" b="1" u="sng" smtClean="0"/>
          </a:p>
          <a:p>
            <a:pPr>
              <a:spcBef>
                <a:spcPct val="0"/>
              </a:spcBef>
              <a:buFont typeface="Wingdings" pitchFamily="2" charset="2"/>
              <a:buNone/>
            </a:pPr>
            <a:r>
              <a:rPr lang="en-US" u="sng" smtClean="0"/>
              <a:t>Regional Partnerships</a:t>
            </a:r>
            <a:endParaRPr lang="en-US" smtClean="0"/>
          </a:p>
          <a:p>
            <a:pPr>
              <a:spcBef>
                <a:spcPct val="0"/>
              </a:spcBef>
              <a:buFont typeface="Wingdings" pitchFamily="2" charset="2"/>
              <a:buNone/>
            </a:pPr>
            <a:r>
              <a:rPr lang="en-US" smtClean="0"/>
              <a:t> WCGA is the existing regional partnership for the California Current LME</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293" tIns="46148" rIns="92293" bIns="46148" anchor="b"/>
          <a:lstStyle/>
          <a:p>
            <a:pPr algn="r" defTabSz="922338"/>
            <a:fld id="{4FCCC489-EAC6-4CF5-A189-FD85134DE935}" type="slidenum">
              <a:rPr lang="en-US" sz="1200"/>
              <a:pPr algn="r" defTabSz="922338"/>
              <a:t>15</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p:txBody>
          <a:bodyPr/>
          <a:lstStyle/>
          <a:p>
            <a:pPr eaLnBrk="1" hangingPunct="1"/>
            <a:r>
              <a:rPr lang="en-US" smtClean="0"/>
              <a:t>Challenges for state and federal reps thus far have been capacity to engage in ACTs and develop plans</a:t>
            </a:r>
          </a:p>
          <a:p>
            <a:pPr eaLnBrk="1" hangingPunct="1"/>
            <a:r>
              <a:rPr lang="en-US" smtClean="0"/>
              <a:t>Challenges will increase with implem NOP and CMSP</a:t>
            </a:r>
          </a:p>
          <a:p>
            <a:pPr eaLnBrk="1" hangingPunct="1"/>
            <a:endParaRPr lang="en-US" smtClean="0"/>
          </a:p>
          <a:p>
            <a:pPr eaLnBrk="1" hangingPunct="1"/>
            <a:r>
              <a:rPr lang="en-US" smtClean="0"/>
              <a:t>Additional and sustained resources for the regions and states are critical to tackle CMSP. This includes both direct support for states and regions to conduct CMSP activities prioritized by the regions as well as indirect support for federal agencies to engage and provide technical assistance. This effort cannot and should not take away from existing coastal and ocean management programs, but rather be focused on where opportunities present themselves.</a:t>
            </a:r>
          </a:p>
          <a:p>
            <a:pPr eaLnBrk="1" hangingPunct="1"/>
            <a:endParaRPr lang="en-US" smtClean="0"/>
          </a:p>
          <a:p>
            <a:pPr eaLnBrk="1" hangingPunct="1"/>
            <a:r>
              <a:rPr lang="en-US" smtClean="0"/>
              <a:t>Priorities and drivers for CMSP vary across states and regions. Reflecting bottoms-up needs and processes but providing region-wide focus.</a:t>
            </a:r>
          </a:p>
          <a:p>
            <a:pPr eaLnBrk="1" hangingPunct="1"/>
            <a:endParaRPr lang="en-US" smtClean="0"/>
          </a:p>
          <a:p>
            <a:pPr eaLnBrk="1" hangingPunct="1"/>
            <a:r>
              <a:rPr lang="en-US" smtClean="0"/>
              <a:t>National consistency versus regional flexibility. National guidance and activities should continue to reflect flexibility needed by states and regions and acknowledge their authorities in approaching CMSP – unique issues that states and regions need to focus on and thus, plan different plan outcomes and implementation mechanisms. National guidance should also acknowledge, reflect, and involve regional/state/local expertise in developing any national criteria or launching CMSP-related activities.</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293" tIns="46148" rIns="92293" bIns="46148" anchor="b"/>
          <a:lstStyle/>
          <a:p>
            <a:pPr algn="r" defTabSz="922338"/>
            <a:fld id="{7CCD800A-B66C-46C1-B5CB-FD864A23EABC}" type="slidenum">
              <a:rPr lang="en-US" sz="1200"/>
              <a:pPr algn="r" defTabSz="922338"/>
              <a:t>16</a:t>
            </a:fld>
            <a:endParaRPr lang="en-US" sz="1200"/>
          </a:p>
        </p:txBody>
      </p:sp>
      <p:sp>
        <p:nvSpPr>
          <p:cNvPr id="104451"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p:txBody>
          <a:bodyPr/>
          <a:lstStyle/>
          <a:p>
            <a:pPr marL="342900" indent="-342900">
              <a:lnSpc>
                <a:spcPct val="110000"/>
              </a:lnSpc>
              <a:spcAft>
                <a:spcPct val="15000"/>
              </a:spcAft>
            </a:pPr>
            <a:r>
              <a:rPr lang="en-US" sz="2400" smtClean="0">
                <a:ea typeface="ＭＳ Ｐゴシック" pitchFamily="28" charset="-128"/>
              </a:rPr>
              <a:t>WCGA is exploring options for addressing national CMSP framework in the following ways:</a:t>
            </a:r>
          </a:p>
          <a:p>
            <a:pPr marL="800100" lvl="1" indent="-342900">
              <a:lnSpc>
                <a:spcPct val="110000"/>
              </a:lnSpc>
              <a:spcAft>
                <a:spcPct val="15000"/>
              </a:spcAft>
              <a:buFont typeface="Wingdings" pitchFamily="2" charset="2"/>
              <a:buChar char="§"/>
            </a:pPr>
            <a:r>
              <a:rPr lang="en-US" sz="2400" smtClean="0">
                <a:ea typeface="ＭＳ Ｐゴシック" pitchFamily="28" charset="-128"/>
              </a:rPr>
              <a:t>Connection to existing regional priorities, particular existing ACTs like Seafloor Mapping, Renewable Ocean Energy and Integrated Ecosystem Assessments.</a:t>
            </a:r>
          </a:p>
          <a:p>
            <a:pPr marL="800100" lvl="1" indent="-342900">
              <a:lnSpc>
                <a:spcPct val="110000"/>
              </a:lnSpc>
              <a:spcAft>
                <a:spcPct val="15000"/>
              </a:spcAft>
              <a:buFont typeface="Wingdings" pitchFamily="2" charset="2"/>
              <a:buChar char="§"/>
            </a:pPr>
            <a:r>
              <a:rPr lang="en-US" sz="2400" smtClean="0">
                <a:ea typeface="ＭＳ Ｐゴシック" pitchFamily="28" charset="-128"/>
              </a:rPr>
              <a:t>Structure/organization – tribes and Pacific Fisheries Management Council conversations ongoing among governors offices and initiating conversations with the other entities that need to be involved.</a:t>
            </a:r>
          </a:p>
          <a:p>
            <a:pPr marL="342900" indent="-342900" eaLnBrk="1" hangingPunct="1"/>
            <a:endParaRPr lang="en-US" smtClean="0"/>
          </a:p>
          <a:p>
            <a:pPr marL="342900" indent="-342900" eaLnBrk="1" hangingPunct="1"/>
            <a:r>
              <a:rPr lang="en-US" smtClean="0"/>
              <a:t>Next Steps: determining what tasks are needed over the next year to prepare for developing a plan (what’s the plan for a plan) (e.g. resources, processes, and data). This includes developing a process and priorities for federal funding for CMSP – should it become a reality…</a:t>
            </a:r>
          </a:p>
          <a:p>
            <a:pPr marL="342900" indent="-342900" eaLnBrk="1" hangingPunct="1"/>
            <a:endParaRPr lang="en-US" smtClean="0"/>
          </a:p>
          <a:p>
            <a:pPr marL="342900" indent="-342900">
              <a:lnSpc>
                <a:spcPct val="110000"/>
              </a:lnSpc>
              <a:spcAft>
                <a:spcPct val="15000"/>
              </a:spcAft>
            </a:pPr>
            <a:endParaRPr lang="en-US" sz="2400" smtClean="0">
              <a:ea typeface="ＭＳ Ｐゴシック" pitchFamily="28" charset="-128"/>
            </a:endParaRPr>
          </a:p>
          <a:p>
            <a:pPr marL="342900" indent="-342900"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smtClean="0"/>
              <a:t>You can find more information including the WCGA Action Plan and the ACT Work Plans at our website.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305" tIns="46153" rIns="92305" bIns="46153" anchor="b"/>
          <a:lstStyle/>
          <a:p>
            <a:pPr algn="r" defTabSz="922338"/>
            <a:fld id="{B4C4EE67-5DF0-4817-80F5-E40A53082139}" type="slidenum">
              <a:rPr lang="en-US" sz="1200"/>
              <a:pPr algn="r" defTabSz="922338"/>
              <a:t>19</a:t>
            </a:fld>
            <a:endParaRPr 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p:txBody>
          <a:bodyPr lIns="92305" tIns="46153" rIns="92305" bIns="46153"/>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a:spcAft>
                <a:spcPct val="20000"/>
              </a:spcAft>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305" tIns="46153" rIns="92305" bIns="46153" anchor="b"/>
          <a:lstStyle/>
          <a:p>
            <a:pPr algn="r" defTabSz="922338"/>
            <a:fld id="{55D101F6-48FE-4204-B34C-241C4B6A2CA2}" type="slidenum">
              <a:rPr lang="en-US" sz="1200"/>
              <a:pPr algn="r" defTabSz="922338"/>
              <a:t>20</a:t>
            </a:fld>
            <a:endParaRPr 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p:txBody>
          <a:bodyPr lIns="92305" tIns="46153" rIns="92305" bIns="46153"/>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293" tIns="46148" rIns="92293" bIns="46148" anchor="b"/>
          <a:lstStyle/>
          <a:p>
            <a:pPr algn="r" defTabSz="922338"/>
            <a:fld id="{D053CBE6-BBFF-43CB-9FDC-3F1603C0CCC6}" type="slidenum">
              <a:rPr lang="en-US" sz="1200"/>
              <a:pPr algn="r" defTabSz="922338"/>
              <a:t>21</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p:txBody>
          <a:bodyPr/>
          <a:lstStyle/>
          <a:p>
            <a:pPr marL="342900" indent="-342900">
              <a:lnSpc>
                <a:spcPct val="110000"/>
              </a:lnSpc>
              <a:spcAft>
                <a:spcPct val="15000"/>
              </a:spcAft>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smtClean="0"/>
              <a:t>2006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F22A306A-B675-4FBD-863A-027DA06FC6FF}" type="slidenum">
              <a:rPr lang="en-US"/>
              <a:pPr/>
              <a:t>6</a:t>
            </a:fld>
            <a:endParaRPr lang="en-US"/>
          </a:p>
        </p:txBody>
      </p:sp>
      <p:sp>
        <p:nvSpPr>
          <p:cNvPr id="1638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p:txBody>
          <a:bodyPr/>
          <a:lstStyle/>
          <a:p>
            <a:pPr eaLnBrk="1" hangingPunct="1"/>
            <a:r>
              <a:rPr lang="en-US" smtClean="0"/>
              <a:t>They established the following 7 broad priority areas: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smtClean="0"/>
              <a:t>EMPHASIZE working relationship</a:t>
            </a:r>
          </a:p>
          <a:p>
            <a:endParaRPr lang="en-US" smtClean="0"/>
          </a:p>
          <a:p>
            <a:r>
              <a:rPr lang="en-US" smtClean="0"/>
              <a:t>Comfortable speaking for each of us</a:t>
            </a:r>
          </a:p>
          <a:p>
            <a:endParaRPr lang="en-US" smtClean="0"/>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p:txBody>
          <a:bodyPr/>
          <a:lstStyle/>
          <a:p>
            <a:fld id="{AB61B5E7-C6E1-4894-94B4-142FAF87A6CE}" type="slidenum">
              <a:rPr lang="en-US"/>
              <a:pPr/>
              <a:t>8</a:t>
            </a:fld>
            <a:endParaRPr lang="en-US"/>
          </a:p>
        </p:txBody>
      </p:sp>
      <p:sp>
        <p:nvSpPr>
          <p:cNvPr id="17411"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293" tIns="46148" rIns="92293" bIns="46148" anchor="b"/>
          <a:lstStyle/>
          <a:p>
            <a:pPr algn="r" defTabSz="922338"/>
            <a:fld id="{98034A1B-9740-4EF3-A2CB-AC3A2F6CFF9A}" type="slidenum">
              <a:rPr lang="en-US" sz="1200"/>
              <a:pPr algn="r" defTabSz="922338"/>
              <a:t>8</a:t>
            </a:fld>
            <a:endParaRPr lang="en-US" sz="1200"/>
          </a:p>
        </p:txBody>
      </p:sp>
      <p:sp>
        <p:nvSpPr>
          <p:cNvPr id="17412"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p:txBody>
          <a:bodyPr/>
          <a:lstStyle/>
          <a:p>
            <a:pPr eaLnBrk="1" hangingPunct="1"/>
            <a:r>
              <a:rPr lang="en-US" smtClean="0"/>
              <a:t>26 actions – 2008</a:t>
            </a:r>
          </a:p>
          <a:p>
            <a:pPr eaLnBrk="1" hangingPunct="1"/>
            <a:r>
              <a:rPr lang="en-US" smtClean="0"/>
              <a:t>Public comment</a:t>
            </a:r>
          </a:p>
          <a:p>
            <a:pPr eaLnBrk="1" hangingPunct="1"/>
            <a:r>
              <a:rPr lang="en-US" smtClean="0"/>
              <a:t>The action plan covers a diverse range of activities such 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2293" tIns="46148" rIns="92293" bIns="46148" anchor="b"/>
          <a:lstStyle/>
          <a:p>
            <a:pPr algn="r" defTabSz="922338"/>
            <a:fld id="{E99BA0D8-23B9-4C2B-8E77-357651C261B9}" type="slidenum">
              <a:rPr lang="en-US" sz="1200"/>
              <a:pPr algn="r" defTabSz="922338"/>
              <a:t>9</a:t>
            </a:fld>
            <a:endParaRPr 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p:txBody>
          <a:bodyPr/>
          <a:lstStyle/>
          <a:p>
            <a:pPr eaLnBrk="1" hangingPunct="1">
              <a:spcBef>
                <a:spcPct val="0"/>
              </a:spcBef>
            </a:pPr>
            <a:r>
              <a:rPr lang="en-US" smtClean="0"/>
              <a:t>Create a framework and access to information that helps local governments wisely plan for the shoreline impacts over the next several decades</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0E112C-1124-4C09-A4F8-3212688261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0E94D3-CB29-4A72-A4A9-88E5ADD10B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18709D-C5A1-4665-9235-A499C164F3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977781-716A-4E43-9231-2DA371D421D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11955B-E29C-439E-90BA-B427ECE860B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E4C6B4-8F17-41FF-BEB2-B1BBC98022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0DBFC5-7CDC-4569-BD8C-891BEE46EC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70E9A9-6D24-4C80-BA7B-DE30750CDC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B61F13-92EB-4590-8FDD-2995749796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99BAEE-084D-42DF-8EC8-3F5BDA74BA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7423D0-5CF8-41B3-B8B7-02EC8FAE3D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7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37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37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8FC1C35-21F3-4C0B-8ED2-DA2A60E98D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hyperlink" Target="http://en.wikipedia.org/wiki/Image:Oregon_state_seal.p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en.wikipedia.org/wiki/Image:Seal_of_California.png" TargetMode="External"/><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hyperlink" Target="http://en.wikipedia.org/wiki/Image:Washington_state_seal.sv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8C8C2"/>
            </a:gs>
          </a:gsLst>
          <a:path path="shape">
            <a:fillToRect l="50000" t="50000" r="50000" b="50000"/>
          </a:path>
        </a:gradFill>
        <a:effectLst/>
      </p:bgPr>
    </p:bg>
    <p:spTree>
      <p:nvGrpSpPr>
        <p:cNvPr id="1" name=""/>
        <p:cNvGrpSpPr/>
        <p:nvPr/>
      </p:nvGrpSpPr>
      <p:grpSpPr>
        <a:xfrm>
          <a:off x="0" y="0"/>
          <a:ext cx="0" cy="0"/>
          <a:chOff x="0" y="0"/>
          <a:chExt cx="0" cy="0"/>
        </a:xfrm>
      </p:grpSpPr>
      <p:pic>
        <p:nvPicPr>
          <p:cNvPr id="2050" name="Picture 10" descr="Website Background"/>
          <p:cNvPicPr>
            <a:picLocks noChangeAspect="1" noChangeArrowheads="1"/>
          </p:cNvPicPr>
          <p:nvPr/>
        </p:nvPicPr>
        <p:blipFill>
          <a:blip r:embed="rId3" cstate="print"/>
          <a:srcRect t="-63" b="56720"/>
          <a:stretch>
            <a:fillRect/>
          </a:stretch>
        </p:blipFill>
        <p:spPr bwMode="auto">
          <a:xfrm>
            <a:off x="0" y="1905000"/>
            <a:ext cx="9144000" cy="4953000"/>
          </a:xfrm>
          <a:prstGeom prst="rect">
            <a:avLst/>
          </a:prstGeom>
          <a:solidFill>
            <a:schemeClr val="bg1"/>
          </a:solidFill>
          <a:ln w="9525">
            <a:noFill/>
            <a:miter lim="800000"/>
            <a:headEnd/>
            <a:tailEnd/>
          </a:ln>
        </p:spPr>
      </p:pic>
      <p:sp>
        <p:nvSpPr>
          <p:cNvPr id="44034"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defRPr/>
            </a:pPr>
            <a:endParaRPr lang="en-US" sz="2400" b="1">
              <a:solidFill>
                <a:schemeClr val="tx2"/>
              </a:solidFill>
              <a:effectLst>
                <a:outerShdw blurRad="38100" dist="38100" dir="2700000" algn="tl">
                  <a:srgbClr val="C0C0C0"/>
                </a:outerShdw>
              </a:effectLst>
            </a:endParaRPr>
          </a:p>
          <a:p>
            <a:pPr algn="r" eaLnBrk="0" hangingPunct="0">
              <a:spcBef>
                <a:spcPct val="50000"/>
              </a:spcBef>
              <a:defRPr/>
            </a:pPr>
            <a:r>
              <a:rPr lang="en-US" sz="1400">
                <a:solidFill>
                  <a:schemeClr val="tx2"/>
                </a:solidFill>
              </a:rPr>
              <a:t>	</a:t>
            </a:r>
          </a:p>
        </p:txBody>
      </p:sp>
      <p:sp>
        <p:nvSpPr>
          <p:cNvPr id="44037" name="Text Box 5"/>
          <p:cNvSpPr txBox="1">
            <a:spLocks noChangeArrowheads="1"/>
          </p:cNvSpPr>
          <p:nvPr/>
        </p:nvSpPr>
        <p:spPr bwMode="auto">
          <a:xfrm>
            <a:off x="2209800" y="2438400"/>
            <a:ext cx="6096000" cy="3870325"/>
          </a:xfrm>
          <a:prstGeom prst="rect">
            <a:avLst/>
          </a:prstGeom>
          <a:noFill/>
          <a:ln w="9525">
            <a:noFill/>
            <a:miter lim="800000"/>
            <a:headEnd/>
            <a:tailEnd/>
          </a:ln>
          <a:effectLst/>
        </p:spPr>
        <p:txBody>
          <a:bodyPr>
            <a:spAutoFit/>
          </a:bodyPr>
          <a:lstStyle/>
          <a:p>
            <a:pPr algn="ctr"/>
            <a:r>
              <a:rPr lang="en-US" sz="3200" b="1"/>
              <a:t>The West Coast Governors’ Agreement on Ocean Health</a:t>
            </a:r>
          </a:p>
          <a:p>
            <a:pPr algn="ctr"/>
            <a:endParaRPr lang="en-US" sz="2000" b="1"/>
          </a:p>
          <a:p>
            <a:pPr algn="ctr"/>
            <a:endParaRPr lang="en-US" sz="2000" b="1"/>
          </a:p>
          <a:p>
            <a:pPr algn="ctr"/>
            <a:r>
              <a:rPr lang="en-US" sz="2400"/>
              <a:t>Jessica Hamilton Keys </a:t>
            </a:r>
          </a:p>
          <a:p>
            <a:pPr algn="ctr"/>
            <a:r>
              <a:rPr lang="en-US" sz="2000"/>
              <a:t>Natural Resources Policy Advisor </a:t>
            </a:r>
          </a:p>
          <a:p>
            <a:pPr algn="ctr"/>
            <a:r>
              <a:rPr lang="en-US" sz="2000"/>
              <a:t>Oregon Governor Ted Kulongoski</a:t>
            </a:r>
          </a:p>
          <a:p>
            <a:pPr algn="ctr"/>
            <a:endParaRPr lang="en-US" sz="2000"/>
          </a:p>
          <a:p>
            <a:pPr algn="ctr"/>
            <a:r>
              <a:rPr lang="en-US" sz="2000"/>
              <a:t>Hydrographic Services Review Panel</a:t>
            </a:r>
          </a:p>
          <a:p>
            <a:pPr algn="ctr"/>
            <a:r>
              <a:rPr lang="en-US" sz="2000"/>
              <a:t>October 12, 2010</a:t>
            </a:r>
          </a:p>
          <a:p>
            <a:pPr algn="r"/>
            <a:endParaRPr lang="en-US" sz="2000"/>
          </a:p>
        </p:txBody>
      </p:sp>
      <p:pic>
        <p:nvPicPr>
          <p:cNvPr id="2053" name="Picture 9"/>
          <p:cNvPicPr>
            <a:picLocks noChangeAspect="1" noChangeArrowheads="1"/>
          </p:cNvPicPr>
          <p:nvPr/>
        </p:nvPicPr>
        <p:blipFill>
          <a:blip r:embed="rId4" cstate="print"/>
          <a:srcRect/>
          <a:stretch>
            <a:fillRect/>
          </a:stretch>
        </p:blipFill>
        <p:spPr bwMode="auto">
          <a:xfrm>
            <a:off x="0" y="0"/>
            <a:ext cx="9144000" cy="168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defRPr/>
            </a:pPr>
            <a:endParaRPr lang="en-US" sz="2400" b="1">
              <a:solidFill>
                <a:schemeClr val="tx2"/>
              </a:solidFill>
              <a:effectLst>
                <a:outerShdw blurRad="38100" dist="38100" dir="2700000" algn="tl">
                  <a:srgbClr val="C0C0C0"/>
                </a:outerShdw>
              </a:effectLst>
            </a:endParaRPr>
          </a:p>
          <a:p>
            <a:pPr algn="r" eaLnBrk="0" hangingPunct="0">
              <a:spcBef>
                <a:spcPct val="50000"/>
              </a:spcBef>
              <a:defRPr/>
            </a:pPr>
            <a:r>
              <a:rPr lang="en-US" sz="1400">
                <a:solidFill>
                  <a:schemeClr val="tx2"/>
                </a:solidFill>
              </a:rPr>
              <a:t>	</a:t>
            </a:r>
          </a:p>
        </p:txBody>
      </p:sp>
      <p:pic>
        <p:nvPicPr>
          <p:cNvPr id="117763" name="Picture 3"/>
          <p:cNvPicPr>
            <a:picLocks noGrp="1" noChangeAspect="1" noChangeArrowheads="1"/>
          </p:cNvPicPr>
          <p:nvPr>
            <p:ph type="title" idx="4294967295"/>
          </p:nvPr>
        </p:nvPicPr>
        <p:blipFill>
          <a:blip r:embed="rId3" cstate="print"/>
          <a:srcRect/>
          <a:stretch>
            <a:fillRect/>
          </a:stretch>
        </p:blipFill>
        <p:spPr>
          <a:xfrm>
            <a:off x="0" y="0"/>
            <a:ext cx="9144000" cy="1685925"/>
          </a:xfrm>
          <a:noFill/>
        </p:spPr>
      </p:pic>
      <p:pic>
        <p:nvPicPr>
          <p:cNvPr id="117764" name="Picture 4" descr="Website Background"/>
          <p:cNvPicPr>
            <a:picLocks noGrp="1" noChangeAspect="1" noChangeArrowheads="1"/>
          </p:cNvPicPr>
          <p:nvPr>
            <p:ph type="body" idx="4294967295"/>
          </p:nvPr>
        </p:nvPicPr>
        <p:blipFill>
          <a:blip r:embed="rId4" cstate="print"/>
          <a:srcRect t="-63" b="56720"/>
          <a:stretch>
            <a:fillRect/>
          </a:stretch>
        </p:blipFill>
        <p:spPr>
          <a:xfrm>
            <a:off x="0" y="1752600"/>
            <a:ext cx="9144000" cy="4953000"/>
          </a:xfrm>
          <a:solidFill>
            <a:schemeClr val="bg1"/>
          </a:solidFill>
        </p:spPr>
      </p:pic>
      <p:sp>
        <p:nvSpPr>
          <p:cNvPr id="117765" name="Rectangle 5"/>
          <p:cNvSpPr>
            <a:spLocks noChangeArrowheads="1"/>
          </p:cNvSpPr>
          <p:nvPr/>
        </p:nvSpPr>
        <p:spPr bwMode="auto">
          <a:xfrm>
            <a:off x="1905000" y="1905000"/>
            <a:ext cx="6483350" cy="457200"/>
          </a:xfrm>
          <a:prstGeom prst="rect">
            <a:avLst/>
          </a:prstGeom>
          <a:noFill/>
          <a:ln w="9525">
            <a:noFill/>
            <a:miter lim="800000"/>
            <a:headEnd/>
            <a:tailEnd/>
          </a:ln>
        </p:spPr>
        <p:txBody>
          <a:bodyPr anchor="ctr"/>
          <a:lstStyle/>
          <a:p>
            <a:pPr algn="r"/>
            <a:r>
              <a:rPr lang="en-US" sz="2800" b="1"/>
              <a:t>Action Coordination Teams (ACTs)</a:t>
            </a:r>
          </a:p>
        </p:txBody>
      </p:sp>
      <p:sp>
        <p:nvSpPr>
          <p:cNvPr id="117766" name="Text Box 6"/>
          <p:cNvSpPr txBox="1">
            <a:spLocks noChangeArrowheads="1"/>
          </p:cNvSpPr>
          <p:nvPr/>
        </p:nvSpPr>
        <p:spPr bwMode="auto">
          <a:xfrm>
            <a:off x="2362200" y="2514600"/>
            <a:ext cx="5791200" cy="3743325"/>
          </a:xfrm>
          <a:prstGeom prst="rect">
            <a:avLst/>
          </a:prstGeom>
          <a:noFill/>
          <a:ln w="9525">
            <a:noFill/>
            <a:miter lim="800000"/>
            <a:headEnd/>
            <a:tailEnd/>
          </a:ln>
        </p:spPr>
        <p:txBody>
          <a:bodyPr>
            <a:spAutoFit/>
          </a:bodyPr>
          <a:lstStyle/>
          <a:p>
            <a:pPr marL="463550" indent="-463550">
              <a:buFontTx/>
              <a:buAutoNum type="arabicPeriod"/>
            </a:pPr>
            <a:r>
              <a:rPr lang="en-US" sz="2400"/>
              <a:t>Seafloor mapping </a:t>
            </a:r>
          </a:p>
          <a:p>
            <a:pPr marL="463550" indent="-463550">
              <a:buFontTx/>
              <a:buAutoNum type="arabicPeriod"/>
            </a:pPr>
            <a:r>
              <a:rPr lang="en-US" sz="2400"/>
              <a:t>Polluted runoff </a:t>
            </a:r>
          </a:p>
          <a:p>
            <a:pPr marL="463550" indent="-463550">
              <a:buFontTx/>
              <a:buAutoNum type="arabicPeriod"/>
            </a:pPr>
            <a:r>
              <a:rPr lang="en-US" sz="2400"/>
              <a:t>Marine debris</a:t>
            </a:r>
          </a:p>
          <a:p>
            <a:pPr marL="463550" indent="-463550">
              <a:buFontTx/>
              <a:buAutoNum type="arabicPeriod"/>
            </a:pPr>
            <a:r>
              <a:rPr lang="en-US" sz="2400"/>
              <a:t>S</a:t>
            </a:r>
            <a:r>
              <a:rPr lang="en-US" sz="2400" i="1"/>
              <a:t>partina </a:t>
            </a:r>
            <a:r>
              <a:rPr lang="en-US" sz="2400"/>
              <a:t>eradication</a:t>
            </a:r>
          </a:p>
          <a:p>
            <a:pPr marL="463550" indent="-463550">
              <a:buFontTx/>
              <a:buAutoNum type="arabicPeriod"/>
            </a:pPr>
            <a:r>
              <a:rPr lang="en-US" sz="2400"/>
              <a:t>Renewable ocean energy</a:t>
            </a:r>
          </a:p>
          <a:p>
            <a:pPr marL="463550" indent="-463550">
              <a:buFontTx/>
              <a:buAutoNum type="arabicPeriod"/>
            </a:pPr>
            <a:r>
              <a:rPr lang="en-US" sz="2400"/>
              <a:t>Ocean education</a:t>
            </a:r>
          </a:p>
          <a:p>
            <a:pPr marL="463550" indent="-463550">
              <a:buFontTx/>
              <a:buAutoNum type="arabicPeriod"/>
            </a:pPr>
            <a:r>
              <a:rPr lang="en-US" sz="2400"/>
              <a:t>Sediment management</a:t>
            </a:r>
          </a:p>
          <a:p>
            <a:pPr marL="463550" indent="-463550">
              <a:buFontTx/>
              <a:buAutoNum type="arabicPeriod"/>
            </a:pPr>
            <a:r>
              <a:rPr lang="en-US" sz="2400"/>
              <a:t>Climate change</a:t>
            </a:r>
          </a:p>
          <a:p>
            <a:pPr marL="463550" indent="-463550">
              <a:buFontTx/>
              <a:buAutoNum type="arabicPeriod"/>
            </a:pPr>
            <a:r>
              <a:rPr lang="en-US" sz="2400"/>
              <a:t>Integrated ecosystem assessments</a:t>
            </a:r>
          </a:p>
          <a:p>
            <a:pPr marL="463550" indent="-463550">
              <a:buFontTx/>
              <a:buAutoNum type="arabicPeriod"/>
            </a:pPr>
            <a:r>
              <a:rPr lang="en-US" sz="2400"/>
              <a:t> Sustainable coastal communities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defRPr/>
            </a:pPr>
            <a:endParaRPr lang="en-US" sz="2400" b="1">
              <a:solidFill>
                <a:schemeClr val="tx2"/>
              </a:solidFill>
              <a:effectLst>
                <a:outerShdw blurRad="38100" dist="38100" dir="2700000" algn="tl">
                  <a:srgbClr val="C0C0C0"/>
                </a:outerShdw>
              </a:effectLst>
            </a:endParaRPr>
          </a:p>
          <a:p>
            <a:pPr algn="r" eaLnBrk="0" hangingPunct="0">
              <a:spcBef>
                <a:spcPct val="50000"/>
              </a:spcBef>
              <a:defRPr/>
            </a:pPr>
            <a:r>
              <a:rPr lang="en-US" sz="1400">
                <a:solidFill>
                  <a:schemeClr val="tx2"/>
                </a:solidFill>
              </a:rPr>
              <a:t>	</a:t>
            </a:r>
          </a:p>
        </p:txBody>
      </p:sp>
      <p:pic>
        <p:nvPicPr>
          <p:cNvPr id="138243" name="Picture 3"/>
          <p:cNvPicPr>
            <a:picLocks noGrp="1" noChangeAspect="1" noChangeArrowheads="1"/>
          </p:cNvPicPr>
          <p:nvPr>
            <p:ph type="title" idx="4294967295"/>
          </p:nvPr>
        </p:nvPicPr>
        <p:blipFill>
          <a:blip r:embed="rId3" cstate="print"/>
          <a:srcRect/>
          <a:stretch>
            <a:fillRect/>
          </a:stretch>
        </p:blipFill>
        <p:spPr>
          <a:xfrm>
            <a:off x="0" y="0"/>
            <a:ext cx="9144000" cy="1685925"/>
          </a:xfrm>
          <a:noFill/>
        </p:spPr>
      </p:pic>
      <p:pic>
        <p:nvPicPr>
          <p:cNvPr id="138244" name="Picture 4" descr="Website Background"/>
          <p:cNvPicPr>
            <a:picLocks noGrp="1" noChangeAspect="1" noChangeArrowheads="1"/>
          </p:cNvPicPr>
          <p:nvPr>
            <p:ph type="body" idx="4294967295"/>
          </p:nvPr>
        </p:nvPicPr>
        <p:blipFill>
          <a:blip r:embed="rId4" cstate="print"/>
          <a:srcRect t="-63" b="56720"/>
          <a:stretch>
            <a:fillRect/>
          </a:stretch>
        </p:blipFill>
        <p:spPr>
          <a:xfrm>
            <a:off x="0" y="1676400"/>
            <a:ext cx="9144000" cy="4953000"/>
          </a:xfrm>
          <a:solidFill>
            <a:schemeClr val="bg1"/>
          </a:solidFill>
        </p:spPr>
      </p:pic>
      <p:sp>
        <p:nvSpPr>
          <p:cNvPr id="138245" name="Text Box 5"/>
          <p:cNvSpPr txBox="1">
            <a:spLocks noChangeArrowheads="1"/>
          </p:cNvSpPr>
          <p:nvPr/>
        </p:nvSpPr>
        <p:spPr bwMode="auto">
          <a:xfrm>
            <a:off x="1524000" y="1981200"/>
            <a:ext cx="7010400" cy="946150"/>
          </a:xfrm>
          <a:prstGeom prst="rect">
            <a:avLst/>
          </a:prstGeom>
          <a:noFill/>
          <a:ln w="9525">
            <a:noFill/>
            <a:miter lim="800000"/>
            <a:headEnd/>
            <a:tailEnd/>
          </a:ln>
        </p:spPr>
        <p:txBody>
          <a:bodyPr>
            <a:spAutoFit/>
          </a:bodyPr>
          <a:lstStyle/>
          <a:p>
            <a:pPr algn="ctr" eaLnBrk="0" hangingPunct="0">
              <a:spcBef>
                <a:spcPct val="50000"/>
              </a:spcBef>
            </a:pPr>
            <a:r>
              <a:rPr lang="en-US" sz="2800" b="1"/>
              <a:t>Future Step: Identify West Coast Research Priorities</a:t>
            </a:r>
          </a:p>
        </p:txBody>
      </p:sp>
      <p:sp>
        <p:nvSpPr>
          <p:cNvPr id="138246" name="Text Box 6"/>
          <p:cNvSpPr txBox="1">
            <a:spLocks noChangeArrowheads="1"/>
          </p:cNvSpPr>
          <p:nvPr/>
        </p:nvSpPr>
        <p:spPr bwMode="auto">
          <a:xfrm>
            <a:off x="1981200" y="3200400"/>
            <a:ext cx="6400800" cy="2924175"/>
          </a:xfrm>
          <a:prstGeom prst="rect">
            <a:avLst/>
          </a:prstGeom>
          <a:noFill/>
          <a:ln w="9525">
            <a:noFill/>
            <a:miter lim="800000"/>
            <a:headEnd/>
            <a:tailEnd/>
          </a:ln>
        </p:spPr>
        <p:txBody>
          <a:bodyPr>
            <a:spAutoFit/>
          </a:bodyPr>
          <a:lstStyle/>
          <a:p>
            <a:pPr marL="284163" indent="-284163"/>
            <a:r>
              <a:rPr lang="en-US" sz="2200" b="1"/>
              <a:t>WCGA Goal:</a:t>
            </a:r>
            <a:r>
              <a:rPr lang="en-US" sz="2200"/>
              <a:t>  Create a regional research priority plan to strategically focus investments in improved scientific understanding of ocean resources and processes.</a:t>
            </a:r>
          </a:p>
          <a:p>
            <a:pPr marL="284163" indent="-284163"/>
            <a:endParaRPr lang="en-US" sz="1000"/>
          </a:p>
          <a:p>
            <a:pPr marL="284163" indent="-284163"/>
            <a:r>
              <a:rPr lang="en-US" sz="2200"/>
              <a:t>	Based on advice from Sea Grant and other marine experts, the WCGA will identify the top 3 to 5 research priorities for the California Current Large Marine Ecosystem.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defRPr/>
            </a:pPr>
            <a:endParaRPr lang="en-US" sz="2400" b="1">
              <a:solidFill>
                <a:schemeClr val="tx2"/>
              </a:solidFill>
              <a:effectLst>
                <a:outerShdw blurRad="38100" dist="38100" dir="2700000" algn="tl">
                  <a:srgbClr val="C0C0C0"/>
                </a:outerShdw>
              </a:effectLst>
            </a:endParaRPr>
          </a:p>
          <a:p>
            <a:pPr algn="r" eaLnBrk="0" hangingPunct="0">
              <a:spcBef>
                <a:spcPct val="50000"/>
              </a:spcBef>
              <a:defRPr/>
            </a:pPr>
            <a:r>
              <a:rPr lang="en-US" sz="1400">
                <a:solidFill>
                  <a:schemeClr val="tx2"/>
                </a:solidFill>
              </a:rPr>
              <a:t>	</a:t>
            </a:r>
          </a:p>
        </p:txBody>
      </p:sp>
      <p:pic>
        <p:nvPicPr>
          <p:cNvPr id="125955" name="Picture 3"/>
          <p:cNvPicPr>
            <a:picLocks noGrp="1" noChangeAspect="1" noChangeArrowheads="1"/>
          </p:cNvPicPr>
          <p:nvPr>
            <p:ph type="title" idx="4294967295"/>
          </p:nvPr>
        </p:nvPicPr>
        <p:blipFill>
          <a:blip r:embed="rId3" cstate="print"/>
          <a:srcRect/>
          <a:stretch>
            <a:fillRect/>
          </a:stretch>
        </p:blipFill>
        <p:spPr>
          <a:xfrm>
            <a:off x="0" y="0"/>
            <a:ext cx="9144000" cy="1685925"/>
          </a:xfrm>
          <a:noFill/>
        </p:spPr>
      </p:pic>
      <p:pic>
        <p:nvPicPr>
          <p:cNvPr id="125956" name="Picture 4" descr="Website Background"/>
          <p:cNvPicPr>
            <a:picLocks noGrp="1" noChangeAspect="1" noChangeArrowheads="1"/>
          </p:cNvPicPr>
          <p:nvPr>
            <p:ph type="body" idx="4294967295"/>
          </p:nvPr>
        </p:nvPicPr>
        <p:blipFill>
          <a:blip r:embed="rId4" cstate="print"/>
          <a:srcRect t="-63" b="56720"/>
          <a:stretch>
            <a:fillRect/>
          </a:stretch>
        </p:blipFill>
        <p:spPr>
          <a:xfrm>
            <a:off x="0" y="1676400"/>
            <a:ext cx="9144000" cy="4953000"/>
          </a:xfrm>
          <a:solidFill>
            <a:schemeClr val="bg1"/>
          </a:solidFill>
        </p:spPr>
      </p:pic>
      <p:sp>
        <p:nvSpPr>
          <p:cNvPr id="125957" name="Text Box 5"/>
          <p:cNvSpPr txBox="1">
            <a:spLocks noChangeArrowheads="1"/>
          </p:cNvSpPr>
          <p:nvPr/>
        </p:nvSpPr>
        <p:spPr bwMode="auto">
          <a:xfrm>
            <a:off x="1905000" y="1828800"/>
            <a:ext cx="6858000" cy="519113"/>
          </a:xfrm>
          <a:prstGeom prst="rect">
            <a:avLst/>
          </a:prstGeom>
          <a:noFill/>
          <a:ln w="9525">
            <a:noFill/>
            <a:miter lim="800000"/>
            <a:headEnd/>
            <a:tailEnd/>
          </a:ln>
        </p:spPr>
        <p:txBody>
          <a:bodyPr>
            <a:spAutoFit/>
          </a:bodyPr>
          <a:lstStyle/>
          <a:p>
            <a:pPr algn="ctr" eaLnBrk="0" hangingPunct="0">
              <a:spcBef>
                <a:spcPct val="50000"/>
              </a:spcBef>
            </a:pPr>
            <a:r>
              <a:rPr lang="en-US" sz="2800" b="1"/>
              <a:t>WCGA Federal Funding</a:t>
            </a:r>
          </a:p>
        </p:txBody>
      </p:sp>
      <p:sp>
        <p:nvSpPr>
          <p:cNvPr id="125958" name="Rectangle 6"/>
          <p:cNvSpPr>
            <a:spLocks noChangeArrowheads="1"/>
          </p:cNvSpPr>
          <p:nvPr/>
        </p:nvSpPr>
        <p:spPr bwMode="auto">
          <a:xfrm>
            <a:off x="1447800" y="2438400"/>
            <a:ext cx="7467600" cy="4048125"/>
          </a:xfrm>
          <a:prstGeom prst="rect">
            <a:avLst/>
          </a:prstGeom>
          <a:noFill/>
          <a:ln w="9525">
            <a:noFill/>
            <a:miter lim="800000"/>
            <a:headEnd/>
            <a:tailEnd/>
          </a:ln>
          <a:effectLst/>
        </p:spPr>
        <p:txBody>
          <a:bodyPr>
            <a:spAutoFit/>
          </a:bodyPr>
          <a:lstStyle/>
          <a:p>
            <a:pPr>
              <a:buFont typeface="Wingdings" pitchFamily="2" charset="2"/>
              <a:buNone/>
            </a:pPr>
            <a:r>
              <a:rPr lang="en-US" sz="2400" u="sng"/>
              <a:t>Fiscal Year 2010</a:t>
            </a:r>
            <a:r>
              <a:rPr lang="en-US" sz="2400"/>
              <a:t>:   </a:t>
            </a:r>
            <a:r>
              <a:rPr lang="en-US" sz="2400" b="1"/>
              <a:t>$500,000</a:t>
            </a:r>
            <a:r>
              <a:rPr lang="en-US" sz="2400"/>
              <a:t> for WCGA</a:t>
            </a:r>
          </a:p>
          <a:p>
            <a:pPr>
              <a:buFont typeface="Wingdings" pitchFamily="2" charset="2"/>
              <a:buNone/>
            </a:pPr>
            <a:endParaRPr lang="en-US" sz="1000"/>
          </a:p>
          <a:p>
            <a:pPr lvl="1">
              <a:buFont typeface="Wingdings" pitchFamily="2" charset="2"/>
              <a:buChar char="§"/>
            </a:pPr>
            <a:r>
              <a:rPr lang="en-US" sz="2400"/>
              <a:t> Congressional leadership on Governors’ request</a:t>
            </a:r>
          </a:p>
          <a:p>
            <a:pPr lvl="1">
              <a:buFont typeface="Wingdings" pitchFamily="2" charset="2"/>
              <a:buChar char="§"/>
            </a:pPr>
            <a:r>
              <a:rPr lang="en-US" sz="2400"/>
              <a:t> Pacific States Marine Fisheries Commission will manage the grants for the region</a:t>
            </a:r>
          </a:p>
          <a:p>
            <a:pPr lvl="1">
              <a:buFont typeface="Wingdings" pitchFamily="2" charset="2"/>
              <a:buChar char="§"/>
            </a:pPr>
            <a:r>
              <a:rPr lang="en-US" sz="2400"/>
              <a:t> Eight ACT work plans will be advanced</a:t>
            </a:r>
          </a:p>
          <a:p>
            <a:pPr lvl="2"/>
            <a:endParaRPr lang="en-US" sz="2400"/>
          </a:p>
          <a:p>
            <a:pPr>
              <a:buFont typeface="Wingdings" pitchFamily="2" charset="2"/>
              <a:buNone/>
            </a:pPr>
            <a:r>
              <a:rPr lang="en-US" sz="2400" u="sng"/>
              <a:t>Fiscal Year 2011</a:t>
            </a:r>
            <a:r>
              <a:rPr lang="en-US" sz="2400"/>
              <a:t>:</a:t>
            </a:r>
          </a:p>
          <a:p>
            <a:pPr>
              <a:buFont typeface="Wingdings" pitchFamily="2" charset="2"/>
              <a:buNone/>
            </a:pPr>
            <a:endParaRPr lang="en-US" sz="1000"/>
          </a:p>
          <a:p>
            <a:pPr lvl="1">
              <a:buFont typeface="Wingdings" pitchFamily="2" charset="2"/>
              <a:buChar char="§"/>
            </a:pPr>
            <a:r>
              <a:rPr lang="en-US" sz="2400" b="1"/>
              <a:t> $1 million</a:t>
            </a:r>
            <a:r>
              <a:rPr lang="en-US" sz="2400"/>
              <a:t> for WCGA</a:t>
            </a:r>
          </a:p>
          <a:p>
            <a:pPr lvl="1">
              <a:buFont typeface="Wingdings" pitchFamily="2" charset="2"/>
              <a:buChar char="§"/>
            </a:pPr>
            <a:r>
              <a:rPr lang="en-US" sz="2400"/>
              <a:t> Compete with 8 regions for part of </a:t>
            </a:r>
            <a:r>
              <a:rPr lang="en-US" sz="2400" b="1"/>
              <a:t>$20</a:t>
            </a:r>
            <a:r>
              <a:rPr lang="en-US" sz="2400"/>
              <a:t> million</a:t>
            </a:r>
          </a:p>
          <a:p>
            <a:pPr lvl="2">
              <a:buFont typeface="Wingdings" pitchFamily="2" charset="2"/>
              <a:buChar char="§"/>
            </a:pPr>
            <a:r>
              <a:rPr lang="en-US" sz="2400"/>
              <a:t>  NOAA prioritizing marine spatial planning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3"/>
          <p:cNvPicPr>
            <a:picLocks noChangeAspect="1" noChangeArrowheads="1"/>
          </p:cNvPicPr>
          <p:nvPr/>
        </p:nvPicPr>
        <p:blipFill>
          <a:blip r:embed="rId3" cstate="print"/>
          <a:srcRect/>
          <a:stretch>
            <a:fillRect/>
          </a:stretch>
        </p:blipFill>
        <p:spPr bwMode="auto">
          <a:xfrm>
            <a:off x="0" y="0"/>
            <a:ext cx="9144000" cy="1685925"/>
          </a:xfrm>
          <a:prstGeom prst="rect">
            <a:avLst/>
          </a:prstGeom>
          <a:noFill/>
          <a:ln w="9525">
            <a:noFill/>
            <a:miter lim="800000"/>
            <a:headEnd/>
            <a:tailEnd/>
          </a:ln>
          <a:effectLst/>
        </p:spPr>
      </p:pic>
      <p:pic>
        <p:nvPicPr>
          <p:cNvPr id="148483" name="Picture 4" descr="Website Background"/>
          <p:cNvPicPr>
            <a:picLocks noChangeAspect="1" noChangeArrowheads="1"/>
          </p:cNvPicPr>
          <p:nvPr/>
        </p:nvPicPr>
        <p:blipFill>
          <a:blip r:embed="rId4" cstate="print"/>
          <a:srcRect t="-63" b="56720"/>
          <a:stretch>
            <a:fillRect/>
          </a:stretch>
        </p:blipFill>
        <p:spPr bwMode="auto">
          <a:xfrm>
            <a:off x="0" y="1828800"/>
            <a:ext cx="9144000" cy="4953000"/>
          </a:xfrm>
          <a:prstGeom prst="rect">
            <a:avLst/>
          </a:prstGeom>
          <a:solidFill>
            <a:schemeClr val="bg1"/>
          </a:solidFill>
          <a:ln w="9525">
            <a:noFill/>
            <a:miter lim="800000"/>
            <a:headEnd/>
            <a:tailEnd/>
          </a:ln>
          <a:effectLst/>
        </p:spPr>
      </p:pic>
      <p:sp>
        <p:nvSpPr>
          <p:cNvPr id="148484" name="Rectangle 4"/>
          <p:cNvSpPr>
            <a:spLocks noGrp="1" noChangeArrowheads="1"/>
          </p:cNvSpPr>
          <p:nvPr>
            <p:ph type="title"/>
          </p:nvPr>
        </p:nvSpPr>
        <p:spPr>
          <a:xfrm>
            <a:off x="2133600" y="1646238"/>
            <a:ext cx="6172200" cy="792162"/>
          </a:xfrm>
        </p:spPr>
        <p:txBody>
          <a:bodyPr/>
          <a:lstStyle/>
          <a:p>
            <a:pPr>
              <a:lnSpc>
                <a:spcPct val="90000"/>
              </a:lnSpc>
            </a:pPr>
            <a:r>
              <a:rPr lang="en-US" sz="2800" b="1" smtClean="0">
                <a:solidFill>
                  <a:schemeClr val="tx1"/>
                </a:solidFill>
              </a:rPr>
              <a:t>National Ocean Policy Framework</a:t>
            </a:r>
          </a:p>
        </p:txBody>
      </p:sp>
      <p:sp>
        <p:nvSpPr>
          <p:cNvPr id="148485" name="Rectangle 5"/>
          <p:cNvSpPr>
            <a:spLocks noGrp="1" noChangeArrowheads="1"/>
          </p:cNvSpPr>
          <p:nvPr>
            <p:ph type="body" idx="1"/>
          </p:nvPr>
        </p:nvSpPr>
        <p:spPr>
          <a:xfrm>
            <a:off x="2133600" y="2514600"/>
            <a:ext cx="6705600" cy="3840163"/>
          </a:xfrm>
        </p:spPr>
        <p:txBody>
          <a:bodyPr/>
          <a:lstStyle/>
          <a:p>
            <a:pPr>
              <a:lnSpc>
                <a:spcPct val="80000"/>
              </a:lnSpc>
              <a:buFontTx/>
              <a:buNone/>
            </a:pPr>
            <a:r>
              <a:rPr lang="en-US" sz="2400" u="sng" smtClean="0"/>
              <a:t>Common Principles</a:t>
            </a:r>
            <a:r>
              <a:rPr lang="en-US" sz="2400" smtClean="0"/>
              <a:t> </a:t>
            </a:r>
          </a:p>
          <a:p>
            <a:pPr>
              <a:lnSpc>
                <a:spcPct val="80000"/>
              </a:lnSpc>
              <a:buFont typeface="Wingdings" pitchFamily="2" charset="2"/>
              <a:buChar char="§"/>
            </a:pPr>
            <a:r>
              <a:rPr lang="en-US" sz="2400" smtClean="0"/>
              <a:t>Ecosystem-based management</a:t>
            </a:r>
          </a:p>
          <a:p>
            <a:pPr>
              <a:lnSpc>
                <a:spcPct val="80000"/>
              </a:lnSpc>
              <a:buFont typeface="Wingdings" pitchFamily="2" charset="2"/>
              <a:buChar char="§"/>
            </a:pPr>
            <a:r>
              <a:rPr lang="en-US" sz="2400" smtClean="0"/>
              <a:t>Adaptive management</a:t>
            </a:r>
          </a:p>
          <a:p>
            <a:pPr>
              <a:lnSpc>
                <a:spcPct val="80000"/>
              </a:lnSpc>
              <a:buFont typeface="Wingdings" pitchFamily="2" charset="2"/>
              <a:buChar char="§"/>
            </a:pPr>
            <a:r>
              <a:rPr lang="en-US" sz="2400" smtClean="0"/>
              <a:t>Precautionary approach</a:t>
            </a:r>
          </a:p>
          <a:p>
            <a:pPr>
              <a:lnSpc>
                <a:spcPct val="80000"/>
              </a:lnSpc>
              <a:buFont typeface="Wingdings" pitchFamily="2" charset="2"/>
              <a:buChar char="§"/>
            </a:pPr>
            <a:r>
              <a:rPr lang="en-US" sz="2400" smtClean="0"/>
              <a:t>Minimize cumulative impacts</a:t>
            </a:r>
          </a:p>
          <a:p>
            <a:pPr>
              <a:lnSpc>
                <a:spcPct val="80000"/>
              </a:lnSpc>
            </a:pPr>
            <a:endParaRPr lang="en-US" sz="2400" smtClean="0"/>
          </a:p>
          <a:p>
            <a:pPr>
              <a:lnSpc>
                <a:spcPct val="80000"/>
              </a:lnSpc>
              <a:buFontTx/>
              <a:buNone/>
            </a:pPr>
            <a:r>
              <a:rPr lang="en-US" sz="2400" u="sng" smtClean="0"/>
              <a:t>Common Priorities</a:t>
            </a:r>
            <a:endParaRPr lang="en-US" sz="2400" smtClean="0"/>
          </a:p>
          <a:p>
            <a:pPr>
              <a:lnSpc>
                <a:spcPct val="80000"/>
              </a:lnSpc>
              <a:buFont typeface="Wingdings" pitchFamily="2" charset="2"/>
              <a:buChar char="§"/>
            </a:pPr>
            <a:r>
              <a:rPr lang="en-US" sz="2400" smtClean="0"/>
              <a:t>Climate change resilience and adaptation </a:t>
            </a:r>
          </a:p>
          <a:p>
            <a:pPr>
              <a:lnSpc>
                <a:spcPct val="80000"/>
              </a:lnSpc>
              <a:buFont typeface="Wingdings" pitchFamily="2" charset="2"/>
              <a:buChar char="§"/>
            </a:pPr>
            <a:r>
              <a:rPr lang="en-US" sz="2400" smtClean="0"/>
              <a:t>Water quality and sustainable practices</a:t>
            </a:r>
          </a:p>
          <a:p>
            <a:pPr>
              <a:lnSpc>
                <a:spcPct val="80000"/>
              </a:lnSpc>
              <a:buFont typeface="Wingdings" pitchFamily="2" charset="2"/>
              <a:buChar char="§"/>
            </a:pPr>
            <a:r>
              <a:rPr lang="en-US" sz="2400" smtClean="0"/>
              <a:t>Strengthen observation systems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3"/>
          <p:cNvPicPr>
            <a:picLocks noChangeAspect="1" noChangeArrowheads="1"/>
          </p:cNvPicPr>
          <p:nvPr/>
        </p:nvPicPr>
        <p:blipFill>
          <a:blip r:embed="rId3" cstate="print"/>
          <a:srcRect/>
          <a:stretch>
            <a:fillRect/>
          </a:stretch>
        </p:blipFill>
        <p:spPr bwMode="auto">
          <a:xfrm>
            <a:off x="0" y="0"/>
            <a:ext cx="9144000" cy="1685925"/>
          </a:xfrm>
          <a:prstGeom prst="rect">
            <a:avLst/>
          </a:prstGeom>
          <a:noFill/>
          <a:ln w="9525">
            <a:noFill/>
            <a:miter lim="800000"/>
            <a:headEnd/>
            <a:tailEnd/>
          </a:ln>
          <a:effectLst/>
        </p:spPr>
      </p:pic>
      <p:pic>
        <p:nvPicPr>
          <p:cNvPr id="150531" name="Picture 4" descr="Website Background"/>
          <p:cNvPicPr>
            <a:picLocks noChangeAspect="1" noChangeArrowheads="1"/>
          </p:cNvPicPr>
          <p:nvPr/>
        </p:nvPicPr>
        <p:blipFill>
          <a:blip r:embed="rId4" cstate="print"/>
          <a:srcRect t="-63" b="56720"/>
          <a:stretch>
            <a:fillRect/>
          </a:stretch>
        </p:blipFill>
        <p:spPr bwMode="auto">
          <a:xfrm>
            <a:off x="0" y="1752600"/>
            <a:ext cx="9144000" cy="4953000"/>
          </a:xfrm>
          <a:prstGeom prst="rect">
            <a:avLst/>
          </a:prstGeom>
          <a:solidFill>
            <a:schemeClr val="bg1"/>
          </a:solidFill>
          <a:ln w="9525">
            <a:noFill/>
            <a:miter lim="800000"/>
            <a:headEnd/>
            <a:tailEnd/>
          </a:ln>
          <a:effectLst/>
        </p:spPr>
      </p:pic>
      <p:sp>
        <p:nvSpPr>
          <p:cNvPr id="150532" name="Rectangle 4"/>
          <p:cNvSpPr>
            <a:spLocks noGrp="1" noChangeArrowheads="1"/>
          </p:cNvSpPr>
          <p:nvPr>
            <p:ph type="title"/>
          </p:nvPr>
        </p:nvSpPr>
        <p:spPr>
          <a:xfrm>
            <a:off x="2362200" y="1905000"/>
            <a:ext cx="6096000" cy="533400"/>
          </a:xfrm>
        </p:spPr>
        <p:txBody>
          <a:bodyPr/>
          <a:lstStyle/>
          <a:p>
            <a:pPr>
              <a:lnSpc>
                <a:spcPct val="90000"/>
              </a:lnSpc>
            </a:pPr>
            <a:r>
              <a:rPr lang="en-US" sz="2800" b="1" smtClean="0">
                <a:solidFill>
                  <a:schemeClr val="tx1"/>
                </a:solidFill>
              </a:rPr>
              <a:t>National Framework for Coastal and Marine Spatial Planning</a:t>
            </a:r>
          </a:p>
        </p:txBody>
      </p:sp>
      <p:sp>
        <p:nvSpPr>
          <p:cNvPr id="150533" name="Rectangle 5"/>
          <p:cNvSpPr>
            <a:spLocks noGrp="1" noChangeArrowheads="1"/>
          </p:cNvSpPr>
          <p:nvPr>
            <p:ph type="body" idx="1"/>
          </p:nvPr>
        </p:nvSpPr>
        <p:spPr>
          <a:xfrm>
            <a:off x="1905000" y="2667000"/>
            <a:ext cx="6781800" cy="3763963"/>
          </a:xfrm>
        </p:spPr>
        <p:txBody>
          <a:bodyPr/>
          <a:lstStyle/>
          <a:p>
            <a:pPr>
              <a:lnSpc>
                <a:spcPct val="80000"/>
              </a:lnSpc>
              <a:buFontTx/>
              <a:buNone/>
            </a:pPr>
            <a:r>
              <a:rPr lang="en-US" sz="2400" u="sng" smtClean="0"/>
              <a:t>Common Goals </a:t>
            </a:r>
          </a:p>
          <a:p>
            <a:pPr>
              <a:lnSpc>
                <a:spcPct val="80000"/>
              </a:lnSpc>
              <a:buFont typeface="Wingdings" pitchFamily="2" charset="2"/>
              <a:buChar char="§"/>
            </a:pPr>
            <a:r>
              <a:rPr lang="en-US" sz="2400" smtClean="0"/>
              <a:t>Support sustainable uses</a:t>
            </a:r>
          </a:p>
          <a:p>
            <a:pPr>
              <a:lnSpc>
                <a:spcPct val="80000"/>
              </a:lnSpc>
              <a:buFont typeface="Wingdings" pitchFamily="2" charset="2"/>
              <a:buChar char="§"/>
            </a:pPr>
            <a:r>
              <a:rPr lang="en-US" sz="2400" smtClean="0"/>
              <a:t>Provide for public access</a:t>
            </a:r>
          </a:p>
          <a:p>
            <a:pPr>
              <a:lnSpc>
                <a:spcPct val="80000"/>
              </a:lnSpc>
              <a:buFont typeface="Wingdings" pitchFamily="2" charset="2"/>
              <a:buChar char="§"/>
            </a:pPr>
            <a:r>
              <a:rPr lang="en-US" sz="2400" smtClean="0"/>
              <a:t>Enhance intergovernmental collaboration </a:t>
            </a:r>
          </a:p>
          <a:p>
            <a:pPr>
              <a:lnSpc>
                <a:spcPct val="80000"/>
              </a:lnSpc>
              <a:buFontTx/>
              <a:buNone/>
            </a:pPr>
            <a:endParaRPr lang="en-US" sz="2400" u="sng" smtClean="0"/>
          </a:p>
          <a:p>
            <a:pPr>
              <a:lnSpc>
                <a:spcPct val="80000"/>
              </a:lnSpc>
              <a:buFontTx/>
              <a:buNone/>
            </a:pPr>
            <a:r>
              <a:rPr lang="en-US" sz="2400" u="sng" smtClean="0"/>
              <a:t>Common Principles</a:t>
            </a:r>
          </a:p>
          <a:p>
            <a:pPr>
              <a:lnSpc>
                <a:spcPct val="80000"/>
              </a:lnSpc>
              <a:buFont typeface="Wingdings" pitchFamily="2" charset="2"/>
              <a:buChar char="§"/>
            </a:pPr>
            <a:r>
              <a:rPr lang="en-US" sz="2400" smtClean="0"/>
              <a:t>Reduce conflicts of existing and emerging uses </a:t>
            </a:r>
          </a:p>
          <a:p>
            <a:pPr>
              <a:lnSpc>
                <a:spcPct val="80000"/>
              </a:lnSpc>
              <a:buFont typeface="Wingdings" pitchFamily="2" charset="2"/>
              <a:buChar char="§"/>
            </a:pPr>
            <a:r>
              <a:rPr lang="en-US" sz="2400" smtClean="0"/>
              <a:t>Involve partners, the public, and stakeholders through a transparent process</a:t>
            </a:r>
          </a:p>
          <a:p>
            <a:pPr>
              <a:lnSpc>
                <a:spcPct val="80000"/>
              </a:lnSpc>
              <a:buFont typeface="Wingdings" pitchFamily="2" charset="2"/>
              <a:buChar char="§"/>
            </a:pPr>
            <a:r>
              <a:rPr lang="en-US" sz="2400" smtClean="0"/>
              <a:t>Use best available science-based information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defRPr/>
            </a:pPr>
            <a:endParaRPr lang="en-US" sz="2400" b="1">
              <a:solidFill>
                <a:schemeClr val="tx2"/>
              </a:solidFill>
              <a:effectLst>
                <a:outerShdw blurRad="38100" dist="38100" dir="2700000" algn="tl">
                  <a:srgbClr val="C0C0C0"/>
                </a:outerShdw>
              </a:effectLst>
            </a:endParaRPr>
          </a:p>
          <a:p>
            <a:pPr algn="r" eaLnBrk="0" hangingPunct="0">
              <a:spcBef>
                <a:spcPct val="50000"/>
              </a:spcBef>
              <a:defRPr/>
            </a:pPr>
            <a:r>
              <a:rPr lang="en-US" sz="1400">
                <a:solidFill>
                  <a:schemeClr val="tx2"/>
                </a:solidFill>
              </a:rPr>
              <a:t>	</a:t>
            </a:r>
          </a:p>
        </p:txBody>
      </p:sp>
      <p:pic>
        <p:nvPicPr>
          <p:cNvPr id="105475" name="Picture 3"/>
          <p:cNvPicPr>
            <a:picLocks noGrp="1" noChangeAspect="1" noChangeArrowheads="1"/>
          </p:cNvPicPr>
          <p:nvPr>
            <p:ph type="title" idx="4294967295"/>
          </p:nvPr>
        </p:nvPicPr>
        <p:blipFill>
          <a:blip r:embed="rId3" cstate="print"/>
          <a:srcRect/>
          <a:stretch>
            <a:fillRect/>
          </a:stretch>
        </p:blipFill>
        <p:spPr>
          <a:xfrm>
            <a:off x="0" y="0"/>
            <a:ext cx="9144000" cy="1685925"/>
          </a:xfrm>
          <a:noFill/>
        </p:spPr>
      </p:pic>
      <p:pic>
        <p:nvPicPr>
          <p:cNvPr id="105476" name="Picture 4" descr="Website Background"/>
          <p:cNvPicPr>
            <a:picLocks noGrp="1" noChangeAspect="1" noChangeArrowheads="1"/>
          </p:cNvPicPr>
          <p:nvPr>
            <p:ph type="body" idx="4294967295"/>
          </p:nvPr>
        </p:nvPicPr>
        <p:blipFill>
          <a:blip r:embed="rId4" cstate="print"/>
          <a:srcRect t="-63" b="56720"/>
          <a:stretch>
            <a:fillRect/>
          </a:stretch>
        </p:blipFill>
        <p:spPr>
          <a:xfrm>
            <a:off x="0" y="1676400"/>
            <a:ext cx="9144000" cy="4953000"/>
          </a:xfrm>
          <a:solidFill>
            <a:schemeClr val="bg1"/>
          </a:solidFill>
        </p:spPr>
      </p:pic>
      <p:sp>
        <p:nvSpPr>
          <p:cNvPr id="105477" name="Rectangle 7"/>
          <p:cNvSpPr>
            <a:spLocks noChangeArrowheads="1"/>
          </p:cNvSpPr>
          <p:nvPr/>
        </p:nvSpPr>
        <p:spPr bwMode="auto">
          <a:xfrm>
            <a:off x="2057400" y="2895600"/>
            <a:ext cx="6400800" cy="3236913"/>
          </a:xfrm>
          <a:prstGeom prst="rect">
            <a:avLst/>
          </a:prstGeom>
          <a:noFill/>
          <a:ln w="9525">
            <a:noFill/>
            <a:miter lim="800000"/>
            <a:headEnd/>
            <a:tailEnd/>
          </a:ln>
        </p:spPr>
        <p:txBody>
          <a:bodyPr>
            <a:spAutoFit/>
          </a:bodyPr>
          <a:lstStyle/>
          <a:p>
            <a:pPr marL="342900" indent="-342900" eaLnBrk="0" hangingPunct="0">
              <a:lnSpc>
                <a:spcPct val="110000"/>
              </a:lnSpc>
              <a:spcAft>
                <a:spcPct val="15000"/>
              </a:spcAft>
              <a:buFont typeface="Wingdings" pitchFamily="2" charset="2"/>
              <a:buChar char="§"/>
            </a:pPr>
            <a:r>
              <a:rPr lang="en-US" sz="2400">
                <a:ea typeface="ＭＳ Ｐゴシック" pitchFamily="28" charset="-128"/>
              </a:rPr>
              <a:t>Adequate and sustained funding</a:t>
            </a:r>
          </a:p>
          <a:p>
            <a:pPr marL="342900" indent="-342900" eaLnBrk="0" hangingPunct="0">
              <a:lnSpc>
                <a:spcPct val="110000"/>
              </a:lnSpc>
              <a:spcAft>
                <a:spcPct val="15000"/>
              </a:spcAft>
              <a:buFont typeface="Wingdings" pitchFamily="2" charset="2"/>
              <a:buChar char="§"/>
            </a:pPr>
            <a:r>
              <a:rPr lang="en-US" sz="2400">
                <a:ea typeface="ＭＳ Ｐゴシック" pitchFamily="28" charset="-128"/>
              </a:rPr>
              <a:t>National consistency vs. regional flexibility</a:t>
            </a:r>
          </a:p>
          <a:p>
            <a:pPr marL="342900" indent="-342900" eaLnBrk="0" hangingPunct="0">
              <a:lnSpc>
                <a:spcPct val="110000"/>
              </a:lnSpc>
              <a:spcAft>
                <a:spcPct val="15000"/>
              </a:spcAft>
              <a:buFont typeface="Wingdings" pitchFamily="2" charset="2"/>
              <a:buChar char="§"/>
            </a:pPr>
            <a:r>
              <a:rPr lang="en-US" sz="2400"/>
              <a:t>Timeline</a:t>
            </a:r>
          </a:p>
          <a:p>
            <a:pPr marL="342900" indent="-342900" eaLnBrk="0" hangingPunct="0">
              <a:lnSpc>
                <a:spcPct val="110000"/>
              </a:lnSpc>
              <a:spcAft>
                <a:spcPct val="15000"/>
              </a:spcAft>
              <a:buFont typeface="Wingdings" pitchFamily="2" charset="2"/>
              <a:buChar char="§"/>
            </a:pPr>
            <a:r>
              <a:rPr lang="en-US" sz="2400"/>
              <a:t>Planning and engagement fatigue</a:t>
            </a:r>
          </a:p>
          <a:p>
            <a:pPr marL="342900" indent="-342900" eaLnBrk="0" hangingPunct="0">
              <a:lnSpc>
                <a:spcPct val="110000"/>
              </a:lnSpc>
              <a:spcAft>
                <a:spcPct val="15000"/>
              </a:spcAft>
              <a:buFont typeface="Wingdings" pitchFamily="2" charset="2"/>
              <a:buChar char="§"/>
            </a:pPr>
            <a:r>
              <a:rPr lang="en-US" sz="2400"/>
              <a:t>Scale</a:t>
            </a:r>
          </a:p>
          <a:p>
            <a:pPr marL="342900" indent="-342900" eaLnBrk="0" hangingPunct="0">
              <a:lnSpc>
                <a:spcPct val="110000"/>
              </a:lnSpc>
              <a:spcAft>
                <a:spcPct val="15000"/>
              </a:spcAft>
              <a:buFont typeface="Wingdings" pitchFamily="2" charset="2"/>
              <a:buChar char="§"/>
            </a:pPr>
            <a:r>
              <a:rPr lang="en-US" sz="2400"/>
              <a:t>Lack of capacity</a:t>
            </a:r>
          </a:p>
          <a:p>
            <a:pPr marL="342900" indent="-342900" eaLnBrk="0" hangingPunct="0">
              <a:lnSpc>
                <a:spcPct val="110000"/>
              </a:lnSpc>
              <a:spcAft>
                <a:spcPct val="15000"/>
              </a:spcAft>
              <a:buFont typeface="Wingdings" pitchFamily="2" charset="2"/>
              <a:buChar char="§"/>
            </a:pPr>
            <a:r>
              <a:rPr lang="en-US" sz="2400"/>
              <a:t>Changes in CA and OR Governors</a:t>
            </a:r>
          </a:p>
        </p:txBody>
      </p:sp>
      <p:sp>
        <p:nvSpPr>
          <p:cNvPr id="105478" name="Text Box 8"/>
          <p:cNvSpPr txBox="1">
            <a:spLocks noChangeArrowheads="1"/>
          </p:cNvSpPr>
          <p:nvPr/>
        </p:nvSpPr>
        <p:spPr bwMode="auto">
          <a:xfrm>
            <a:off x="1600200" y="1981200"/>
            <a:ext cx="7162800" cy="579438"/>
          </a:xfrm>
          <a:prstGeom prst="rect">
            <a:avLst/>
          </a:prstGeom>
          <a:noFill/>
          <a:ln w="9525">
            <a:noFill/>
            <a:miter lim="800000"/>
            <a:headEnd/>
            <a:tailEnd/>
          </a:ln>
        </p:spPr>
        <p:txBody>
          <a:bodyPr>
            <a:spAutoFit/>
          </a:bodyPr>
          <a:lstStyle/>
          <a:p>
            <a:pPr algn="ctr"/>
            <a:r>
              <a:rPr lang="en-US" sz="3200" b="1"/>
              <a:t>Challenges for Regional CMSP</a:t>
            </a:r>
            <a:endParaRPr lang="en-US" sz="3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defRPr/>
            </a:pPr>
            <a:endParaRPr lang="en-US" sz="2400" b="1">
              <a:solidFill>
                <a:schemeClr val="tx2"/>
              </a:solidFill>
              <a:effectLst>
                <a:outerShdw blurRad="38100" dist="38100" dir="2700000" algn="tl">
                  <a:srgbClr val="C0C0C0"/>
                </a:outerShdw>
              </a:effectLst>
            </a:endParaRPr>
          </a:p>
          <a:p>
            <a:pPr algn="r" eaLnBrk="0" hangingPunct="0">
              <a:spcBef>
                <a:spcPct val="50000"/>
              </a:spcBef>
              <a:defRPr/>
            </a:pPr>
            <a:r>
              <a:rPr lang="en-US" sz="1400">
                <a:solidFill>
                  <a:schemeClr val="tx2"/>
                </a:solidFill>
              </a:rPr>
              <a:t>	</a:t>
            </a:r>
          </a:p>
        </p:txBody>
      </p:sp>
      <p:pic>
        <p:nvPicPr>
          <p:cNvPr id="103427" name="Picture 3"/>
          <p:cNvPicPr>
            <a:picLocks noGrp="1" noChangeAspect="1" noChangeArrowheads="1"/>
          </p:cNvPicPr>
          <p:nvPr>
            <p:ph type="title" idx="4294967295"/>
          </p:nvPr>
        </p:nvPicPr>
        <p:blipFill>
          <a:blip r:embed="rId3" cstate="print"/>
          <a:srcRect/>
          <a:stretch>
            <a:fillRect/>
          </a:stretch>
        </p:blipFill>
        <p:spPr>
          <a:xfrm>
            <a:off x="0" y="0"/>
            <a:ext cx="9144000" cy="1685925"/>
          </a:xfrm>
          <a:noFill/>
        </p:spPr>
      </p:pic>
      <p:pic>
        <p:nvPicPr>
          <p:cNvPr id="103428" name="Picture 4" descr="Website Background"/>
          <p:cNvPicPr>
            <a:picLocks noGrp="1" noChangeAspect="1" noChangeArrowheads="1"/>
          </p:cNvPicPr>
          <p:nvPr>
            <p:ph type="body" idx="4294967295"/>
          </p:nvPr>
        </p:nvPicPr>
        <p:blipFill>
          <a:blip r:embed="rId4" cstate="print"/>
          <a:srcRect t="-63" b="56720"/>
          <a:stretch>
            <a:fillRect/>
          </a:stretch>
        </p:blipFill>
        <p:spPr>
          <a:xfrm>
            <a:off x="0" y="1676400"/>
            <a:ext cx="9144000" cy="4953000"/>
          </a:xfrm>
          <a:solidFill>
            <a:schemeClr val="bg1"/>
          </a:solidFill>
        </p:spPr>
      </p:pic>
      <p:sp>
        <p:nvSpPr>
          <p:cNvPr id="103429" name="Rectangle 7"/>
          <p:cNvSpPr>
            <a:spLocks noChangeArrowheads="1"/>
          </p:cNvSpPr>
          <p:nvPr/>
        </p:nvSpPr>
        <p:spPr bwMode="auto">
          <a:xfrm>
            <a:off x="1371600" y="2895600"/>
            <a:ext cx="7086600" cy="3582988"/>
          </a:xfrm>
          <a:prstGeom prst="rect">
            <a:avLst/>
          </a:prstGeom>
          <a:noFill/>
          <a:ln w="9525">
            <a:noFill/>
            <a:miter lim="800000"/>
            <a:headEnd/>
            <a:tailEnd/>
          </a:ln>
        </p:spPr>
        <p:txBody>
          <a:bodyPr>
            <a:spAutoFit/>
          </a:bodyPr>
          <a:lstStyle/>
          <a:p>
            <a:pPr marL="800100" lvl="1" indent="-342900" eaLnBrk="0" hangingPunct="0">
              <a:lnSpc>
                <a:spcPct val="110000"/>
              </a:lnSpc>
              <a:spcAft>
                <a:spcPct val="15000"/>
              </a:spcAft>
              <a:buFont typeface="Wingdings" pitchFamily="2" charset="2"/>
              <a:buChar char="§"/>
            </a:pPr>
            <a:r>
              <a:rPr lang="en-US" sz="2400">
                <a:ea typeface="ＭＳ Ｐゴシック" pitchFamily="28" charset="-128"/>
              </a:rPr>
              <a:t>Connections to existing regional priorities</a:t>
            </a:r>
          </a:p>
          <a:p>
            <a:pPr marL="800100" lvl="1" indent="-342900" eaLnBrk="0" hangingPunct="0">
              <a:lnSpc>
                <a:spcPct val="110000"/>
              </a:lnSpc>
              <a:spcAft>
                <a:spcPct val="15000"/>
              </a:spcAft>
              <a:buFont typeface="Wingdings" pitchFamily="2" charset="2"/>
              <a:buChar char="§"/>
            </a:pPr>
            <a:r>
              <a:rPr lang="en-US" sz="2400">
                <a:ea typeface="ＭＳ Ｐゴシック" pitchFamily="28" charset="-128"/>
              </a:rPr>
              <a:t>Integration and alignment with state efforts</a:t>
            </a:r>
          </a:p>
          <a:p>
            <a:pPr marL="800100" lvl="1" indent="-342900" eaLnBrk="0" hangingPunct="0">
              <a:lnSpc>
                <a:spcPct val="110000"/>
              </a:lnSpc>
              <a:spcAft>
                <a:spcPct val="15000"/>
              </a:spcAft>
              <a:buFont typeface="Wingdings" pitchFamily="2" charset="2"/>
              <a:buChar char="§"/>
            </a:pPr>
            <a:r>
              <a:rPr lang="en-US" sz="2400">
                <a:ea typeface="ＭＳ Ｐゴシック" pitchFamily="28" charset="-128"/>
              </a:rPr>
              <a:t>Structure &amp; organizational adjustments</a:t>
            </a:r>
          </a:p>
          <a:p>
            <a:pPr marL="800100" lvl="1" indent="-342900" eaLnBrk="0" hangingPunct="0">
              <a:lnSpc>
                <a:spcPct val="110000"/>
              </a:lnSpc>
              <a:spcAft>
                <a:spcPct val="15000"/>
              </a:spcAft>
              <a:buFont typeface="Wingdings" pitchFamily="2" charset="2"/>
              <a:buChar char="§"/>
            </a:pPr>
            <a:r>
              <a:rPr lang="en-US" sz="2400">
                <a:ea typeface="ＭＳ Ｐゴシック" pitchFamily="28" charset="-128"/>
              </a:rPr>
              <a:t>Supporting FY11 mark for $20 million for Regional Ocean Partnerships</a:t>
            </a:r>
          </a:p>
          <a:p>
            <a:pPr marL="800100" lvl="1" indent="-342900" eaLnBrk="0" hangingPunct="0">
              <a:lnSpc>
                <a:spcPct val="110000"/>
              </a:lnSpc>
              <a:spcAft>
                <a:spcPct val="15000"/>
              </a:spcAft>
              <a:buFont typeface="Wingdings" pitchFamily="2" charset="2"/>
              <a:buChar char="§"/>
            </a:pPr>
            <a:r>
              <a:rPr lang="en-US" sz="2400">
                <a:ea typeface="ＭＳ Ｐゴシック" pitchFamily="28" charset="-128"/>
              </a:rPr>
              <a:t>Responding to NOAA’s Federal Funding Opportunity</a:t>
            </a:r>
          </a:p>
          <a:p>
            <a:pPr marL="800100" lvl="1" indent="-342900" eaLnBrk="0" hangingPunct="0">
              <a:lnSpc>
                <a:spcPct val="110000"/>
              </a:lnSpc>
              <a:spcAft>
                <a:spcPct val="15000"/>
              </a:spcAft>
              <a:buFont typeface="Wingdings" pitchFamily="2" charset="2"/>
              <a:buChar char="§"/>
            </a:pPr>
            <a:r>
              <a:rPr lang="en-US" sz="2400">
                <a:ea typeface="ＭＳ Ｐゴシック" pitchFamily="28" charset="-128"/>
              </a:rPr>
              <a:t>Governance Coordinating Committee names</a:t>
            </a:r>
          </a:p>
        </p:txBody>
      </p:sp>
      <p:sp>
        <p:nvSpPr>
          <p:cNvPr id="103430" name="Text Box 8"/>
          <p:cNvSpPr txBox="1">
            <a:spLocks noChangeArrowheads="1"/>
          </p:cNvSpPr>
          <p:nvPr/>
        </p:nvSpPr>
        <p:spPr bwMode="auto">
          <a:xfrm>
            <a:off x="1447800" y="1828800"/>
            <a:ext cx="7162800" cy="946150"/>
          </a:xfrm>
          <a:prstGeom prst="rect">
            <a:avLst/>
          </a:prstGeom>
          <a:noFill/>
          <a:ln w="9525">
            <a:noFill/>
            <a:miter lim="800000"/>
            <a:headEnd/>
            <a:tailEnd/>
          </a:ln>
        </p:spPr>
        <p:txBody>
          <a:bodyPr>
            <a:spAutoFit/>
          </a:bodyPr>
          <a:lstStyle/>
          <a:p>
            <a:pPr algn="ctr"/>
            <a:r>
              <a:rPr lang="en-US" sz="2800" b="1"/>
              <a:t>WCGA Actions in Response to Frameworks</a:t>
            </a:r>
            <a:endParaRPr lang="en-US"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endParaRPr lang="en-US" sz="2400" b="1">
              <a:solidFill>
                <a:schemeClr val="tx2"/>
              </a:solidFill>
              <a:effectLst>
                <a:outerShdw blurRad="38100" dist="38100" dir="2700000" algn="tl">
                  <a:srgbClr val="C0C0C0"/>
                </a:outerShdw>
              </a:effectLst>
            </a:endParaRPr>
          </a:p>
          <a:p>
            <a:pPr algn="r" eaLnBrk="0" hangingPunct="0">
              <a:spcBef>
                <a:spcPct val="50000"/>
              </a:spcBef>
            </a:pPr>
            <a:r>
              <a:rPr lang="en-US" sz="1400">
                <a:solidFill>
                  <a:schemeClr val="tx2"/>
                </a:solidFill>
              </a:rPr>
              <a:t>	</a:t>
            </a:r>
          </a:p>
        </p:txBody>
      </p:sp>
      <p:pic>
        <p:nvPicPr>
          <p:cNvPr id="68611" name="Picture 3"/>
          <p:cNvPicPr>
            <a:picLocks noGrp="1" noChangeAspect="1" noChangeArrowheads="1"/>
          </p:cNvPicPr>
          <p:nvPr>
            <p:ph type="title"/>
          </p:nvPr>
        </p:nvPicPr>
        <p:blipFill>
          <a:blip r:embed="rId3" cstate="print"/>
          <a:srcRect/>
          <a:stretch>
            <a:fillRect/>
          </a:stretch>
        </p:blipFill>
        <p:spPr>
          <a:xfrm>
            <a:off x="0" y="0"/>
            <a:ext cx="9144000" cy="1685925"/>
          </a:xfrm>
          <a:noFill/>
          <a:ln/>
        </p:spPr>
      </p:pic>
      <p:pic>
        <p:nvPicPr>
          <p:cNvPr id="68612" name="Picture 4" descr="Website Background"/>
          <p:cNvPicPr>
            <a:picLocks noGrp="1" noChangeAspect="1" noChangeArrowheads="1"/>
          </p:cNvPicPr>
          <p:nvPr>
            <p:ph type="body" idx="1"/>
          </p:nvPr>
        </p:nvPicPr>
        <p:blipFill>
          <a:blip r:embed="rId4" cstate="print"/>
          <a:srcRect t="-63" b="56720"/>
          <a:stretch>
            <a:fillRect/>
          </a:stretch>
        </p:blipFill>
        <p:spPr>
          <a:xfrm>
            <a:off x="0" y="1752600"/>
            <a:ext cx="9144000" cy="4953000"/>
          </a:xfrm>
          <a:solidFill>
            <a:schemeClr val="bg1"/>
          </a:solidFill>
          <a:ln/>
        </p:spPr>
      </p:pic>
      <p:pic>
        <p:nvPicPr>
          <p:cNvPr id="68613" name="Picture 5" descr="State seal of California">
            <a:hlinkClick r:id="rId5" tooltip="State seal of California"/>
          </p:cNvPr>
          <p:cNvPicPr>
            <a:picLocks noChangeAspect="1" noChangeArrowheads="1"/>
          </p:cNvPicPr>
          <p:nvPr/>
        </p:nvPicPr>
        <p:blipFill>
          <a:blip r:embed="rId6" cstate="print"/>
          <a:srcRect/>
          <a:stretch>
            <a:fillRect/>
          </a:stretch>
        </p:blipFill>
        <p:spPr bwMode="auto">
          <a:xfrm>
            <a:off x="2590800" y="3733800"/>
            <a:ext cx="952500" cy="952500"/>
          </a:xfrm>
          <a:prstGeom prst="rect">
            <a:avLst/>
          </a:prstGeom>
          <a:noFill/>
        </p:spPr>
      </p:pic>
      <p:pic>
        <p:nvPicPr>
          <p:cNvPr id="68614" name="Picture 6" descr="State seal of Oregon">
            <a:hlinkClick r:id="rId7" tooltip="State seal of Oregon"/>
          </p:cNvPr>
          <p:cNvPicPr>
            <a:picLocks noChangeAspect="1" noChangeArrowheads="1"/>
          </p:cNvPicPr>
          <p:nvPr/>
        </p:nvPicPr>
        <p:blipFill>
          <a:blip r:embed="rId8" cstate="print"/>
          <a:srcRect/>
          <a:stretch>
            <a:fillRect/>
          </a:stretch>
        </p:blipFill>
        <p:spPr bwMode="auto">
          <a:xfrm>
            <a:off x="4419600" y="3733800"/>
            <a:ext cx="952500" cy="952500"/>
          </a:xfrm>
          <a:prstGeom prst="rect">
            <a:avLst/>
          </a:prstGeom>
          <a:noFill/>
        </p:spPr>
      </p:pic>
      <p:pic>
        <p:nvPicPr>
          <p:cNvPr id="68615" name="Picture 7" descr="State seal of Washington">
            <a:hlinkClick r:id="rId9" tooltip="State seal of Washington"/>
          </p:cNvPr>
          <p:cNvPicPr>
            <a:picLocks noChangeAspect="1" noChangeArrowheads="1"/>
          </p:cNvPicPr>
          <p:nvPr/>
        </p:nvPicPr>
        <p:blipFill>
          <a:blip r:embed="rId10" cstate="print"/>
          <a:srcRect/>
          <a:stretch>
            <a:fillRect/>
          </a:stretch>
        </p:blipFill>
        <p:spPr bwMode="auto">
          <a:xfrm>
            <a:off x="6172200" y="3810000"/>
            <a:ext cx="952500" cy="942975"/>
          </a:xfrm>
          <a:prstGeom prst="rect">
            <a:avLst/>
          </a:prstGeom>
          <a:noFill/>
        </p:spPr>
      </p:pic>
      <p:sp>
        <p:nvSpPr>
          <p:cNvPr id="68616" name="Text Box 8"/>
          <p:cNvSpPr txBox="1">
            <a:spLocks noChangeArrowheads="1"/>
          </p:cNvSpPr>
          <p:nvPr/>
        </p:nvSpPr>
        <p:spPr bwMode="auto">
          <a:xfrm>
            <a:off x="2057400" y="2743200"/>
            <a:ext cx="5670550" cy="641350"/>
          </a:xfrm>
          <a:prstGeom prst="rect">
            <a:avLst/>
          </a:prstGeom>
          <a:noFill/>
          <a:ln w="9525">
            <a:noFill/>
            <a:miter lim="800000"/>
            <a:headEnd/>
            <a:tailEnd/>
          </a:ln>
          <a:effectLst/>
        </p:spPr>
        <p:txBody>
          <a:bodyPr wrap="none">
            <a:spAutoFit/>
          </a:bodyPr>
          <a:lstStyle/>
          <a:p>
            <a:r>
              <a:rPr lang="en-US" sz="3600" u="sng"/>
              <a:t>www.westcoastoceans.gov</a:t>
            </a:r>
          </a:p>
        </p:txBody>
      </p:sp>
      <p:sp>
        <p:nvSpPr>
          <p:cNvPr id="68617" name="Text Box 9"/>
          <p:cNvSpPr txBox="1">
            <a:spLocks noChangeArrowheads="1"/>
          </p:cNvSpPr>
          <p:nvPr/>
        </p:nvSpPr>
        <p:spPr bwMode="auto">
          <a:xfrm>
            <a:off x="5638800" y="5791200"/>
            <a:ext cx="2286000" cy="519113"/>
          </a:xfrm>
          <a:prstGeom prst="rect">
            <a:avLst/>
          </a:prstGeom>
          <a:noFill/>
          <a:ln w="9525">
            <a:noFill/>
            <a:miter lim="800000"/>
            <a:headEnd/>
            <a:tailEnd/>
          </a:ln>
          <a:effectLst/>
        </p:spPr>
        <p:txBody>
          <a:bodyPr>
            <a:spAutoFit/>
          </a:bodyPr>
          <a:lstStyle/>
          <a:p>
            <a:pPr>
              <a:spcBef>
                <a:spcPct val="50000"/>
              </a:spcBef>
            </a:pPr>
            <a:r>
              <a:rPr lang="en-US" sz="2800" b="1"/>
              <a:t>Thank you!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endParaRPr lang="en-US" sz="2400" b="1">
              <a:solidFill>
                <a:schemeClr val="tx2"/>
              </a:solidFill>
              <a:effectLst>
                <a:outerShdw blurRad="38100" dist="38100" dir="2700000" algn="tl">
                  <a:srgbClr val="C0C0C0"/>
                </a:outerShdw>
              </a:effectLst>
            </a:endParaRPr>
          </a:p>
          <a:p>
            <a:pPr algn="r" eaLnBrk="0" hangingPunct="0">
              <a:spcBef>
                <a:spcPct val="50000"/>
              </a:spcBef>
            </a:pPr>
            <a:r>
              <a:rPr lang="en-US" sz="1400">
                <a:solidFill>
                  <a:schemeClr val="tx2"/>
                </a:solidFill>
              </a:rPr>
              <a:t>	</a:t>
            </a:r>
          </a:p>
        </p:txBody>
      </p:sp>
      <p:pic>
        <p:nvPicPr>
          <p:cNvPr id="140291" name="Picture 3"/>
          <p:cNvPicPr>
            <a:picLocks noGrp="1" noChangeAspect="1" noChangeArrowheads="1"/>
          </p:cNvPicPr>
          <p:nvPr>
            <p:ph type="title"/>
          </p:nvPr>
        </p:nvPicPr>
        <p:blipFill>
          <a:blip r:embed="rId3" cstate="print"/>
          <a:srcRect/>
          <a:stretch>
            <a:fillRect/>
          </a:stretch>
        </p:blipFill>
        <p:spPr>
          <a:xfrm>
            <a:off x="0" y="0"/>
            <a:ext cx="9144000" cy="1685925"/>
          </a:xfrm>
          <a:noFill/>
          <a:ln/>
        </p:spPr>
      </p:pic>
      <p:pic>
        <p:nvPicPr>
          <p:cNvPr id="140292" name="Picture 4" descr="Website Background"/>
          <p:cNvPicPr>
            <a:picLocks noGrp="1" noChangeAspect="1" noChangeArrowheads="1"/>
          </p:cNvPicPr>
          <p:nvPr>
            <p:ph type="body" idx="1"/>
          </p:nvPr>
        </p:nvPicPr>
        <p:blipFill>
          <a:blip r:embed="rId4" cstate="print"/>
          <a:srcRect t="-63" b="56720"/>
          <a:stretch>
            <a:fillRect/>
          </a:stretch>
        </p:blipFill>
        <p:spPr>
          <a:xfrm>
            <a:off x="0" y="1752600"/>
            <a:ext cx="9144000" cy="4953000"/>
          </a:xfrm>
          <a:solidFill>
            <a:schemeClr val="bg1"/>
          </a:solidFill>
          <a:ln/>
        </p:spPr>
      </p:pic>
      <p:sp>
        <p:nvSpPr>
          <p:cNvPr id="140293" name="Text Box 5"/>
          <p:cNvSpPr txBox="1">
            <a:spLocks noChangeArrowheads="1"/>
          </p:cNvSpPr>
          <p:nvPr/>
        </p:nvSpPr>
        <p:spPr bwMode="auto">
          <a:xfrm>
            <a:off x="2590800" y="3124200"/>
            <a:ext cx="4679950" cy="641350"/>
          </a:xfrm>
          <a:prstGeom prst="rect">
            <a:avLst/>
          </a:prstGeom>
          <a:noFill/>
          <a:ln w="9525">
            <a:noFill/>
            <a:miter lim="800000"/>
            <a:headEnd/>
            <a:tailEnd/>
          </a:ln>
          <a:effectLst/>
        </p:spPr>
        <p:txBody>
          <a:bodyPr wrap="none">
            <a:spAutoFit/>
          </a:bodyPr>
          <a:lstStyle/>
          <a:p>
            <a:r>
              <a:rPr lang="en-US" sz="3600" u="sng"/>
              <a:t>ADDITIONAL SLIDES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defRPr/>
            </a:pPr>
            <a:endParaRPr lang="en-US" sz="2400" b="1">
              <a:solidFill>
                <a:schemeClr val="tx2"/>
              </a:solidFill>
              <a:effectLst>
                <a:outerShdw blurRad="38100" dist="38100" dir="2700000" algn="tl">
                  <a:srgbClr val="C0C0C0"/>
                </a:outerShdw>
              </a:effectLst>
              <a:cs typeface="Times New Roman" pitchFamily="18" charset="0"/>
            </a:endParaRPr>
          </a:p>
          <a:p>
            <a:pPr algn="r" eaLnBrk="0" hangingPunct="0">
              <a:spcBef>
                <a:spcPct val="50000"/>
              </a:spcBef>
              <a:defRPr/>
            </a:pPr>
            <a:r>
              <a:rPr lang="en-US" sz="1400">
                <a:solidFill>
                  <a:schemeClr val="tx2"/>
                </a:solidFill>
                <a:cs typeface="Times New Roman" pitchFamily="18" charset="0"/>
              </a:rPr>
              <a:t>	</a:t>
            </a:r>
          </a:p>
        </p:txBody>
      </p:sp>
      <p:pic>
        <p:nvPicPr>
          <p:cNvPr id="142339" name="Picture 3" descr="Website Background"/>
          <p:cNvPicPr>
            <a:picLocks noGrp="1" noChangeAspect="1" noChangeArrowheads="1"/>
          </p:cNvPicPr>
          <p:nvPr>
            <p:ph type="body" idx="4294967295"/>
          </p:nvPr>
        </p:nvPicPr>
        <p:blipFill>
          <a:blip r:embed="rId3" cstate="print"/>
          <a:srcRect t="-63" b="56720"/>
          <a:stretch>
            <a:fillRect/>
          </a:stretch>
        </p:blipFill>
        <p:spPr>
          <a:xfrm>
            <a:off x="0" y="1676400"/>
            <a:ext cx="9144000" cy="4953000"/>
          </a:xfrm>
          <a:solidFill>
            <a:schemeClr val="bg1"/>
          </a:solidFill>
        </p:spPr>
      </p:pic>
      <p:sp>
        <p:nvSpPr>
          <p:cNvPr id="142340" name="Rectangle 4"/>
          <p:cNvSpPr>
            <a:spLocks noChangeArrowheads="1"/>
          </p:cNvSpPr>
          <p:nvPr/>
        </p:nvSpPr>
        <p:spPr bwMode="auto">
          <a:xfrm>
            <a:off x="2057400" y="2895600"/>
            <a:ext cx="6553200" cy="3416300"/>
          </a:xfrm>
          <a:prstGeom prst="rect">
            <a:avLst/>
          </a:prstGeom>
          <a:noFill/>
          <a:ln w="9525">
            <a:noFill/>
            <a:miter lim="800000"/>
            <a:headEnd/>
            <a:tailEnd/>
          </a:ln>
        </p:spPr>
        <p:txBody>
          <a:bodyPr>
            <a:spAutoFit/>
          </a:bodyPr>
          <a:lstStyle/>
          <a:p>
            <a:pPr marL="342900" indent="-342900" eaLnBrk="0" hangingPunct="0">
              <a:lnSpc>
                <a:spcPct val="110000"/>
              </a:lnSpc>
              <a:spcAft>
                <a:spcPct val="15000"/>
              </a:spcAft>
              <a:buFont typeface="Arial" charset="0"/>
              <a:buNone/>
            </a:pPr>
            <a:r>
              <a:rPr lang="en-US" sz="2400">
                <a:ea typeface="ＭＳ Ｐゴシック" pitchFamily="28" charset="-128"/>
                <a:cs typeface="Times New Roman" pitchFamily="18" charset="0"/>
              </a:rPr>
              <a:t>A </a:t>
            </a:r>
            <a:r>
              <a:rPr lang="en-US" sz="2400" b="1">
                <a:ea typeface="ＭＳ Ｐゴシック" pitchFamily="28" charset="-128"/>
                <a:cs typeface="Times New Roman" pitchFamily="18" charset="0"/>
              </a:rPr>
              <a:t>healthy ocean and coast</a:t>
            </a:r>
            <a:r>
              <a:rPr lang="en-US" sz="2400">
                <a:ea typeface="ＭＳ Ｐゴシック" pitchFamily="28" charset="-128"/>
                <a:cs typeface="Times New Roman" pitchFamily="18" charset="0"/>
              </a:rPr>
              <a:t> means that…</a:t>
            </a:r>
          </a:p>
          <a:p>
            <a:pPr marL="342900" indent="-342900" eaLnBrk="0" hangingPunct="0">
              <a:lnSpc>
                <a:spcPct val="110000"/>
              </a:lnSpc>
              <a:spcAft>
                <a:spcPct val="15000"/>
              </a:spcAft>
              <a:buFont typeface="Arial" charset="0"/>
              <a:buNone/>
            </a:pPr>
            <a:r>
              <a:rPr lang="en-US" sz="2400">
                <a:ea typeface="ＭＳ Ｐゴシック" pitchFamily="28" charset="-128"/>
                <a:cs typeface="Times New Roman" pitchFamily="18" charset="0"/>
              </a:rPr>
              <a:t>	marine, coastal, and estuarine ecosystems, the </a:t>
            </a:r>
            <a:r>
              <a:rPr lang="en-US" sz="2400" u="sng">
                <a:ea typeface="ＭＳ Ｐゴシック" pitchFamily="28" charset="-128"/>
                <a:cs typeface="Times New Roman" pitchFamily="18" charset="0"/>
              </a:rPr>
              <a:t>watersheds</a:t>
            </a:r>
            <a:r>
              <a:rPr lang="en-US" sz="2400">
                <a:ea typeface="ＭＳ Ｐゴシック" pitchFamily="28" charset="-128"/>
                <a:cs typeface="Times New Roman" pitchFamily="18" charset="0"/>
              </a:rPr>
              <a:t> that drain into these waters, the plant and animal communities therein, and the physical, chemical, and biological processes involved are diverse and functioning, and the economies and people depending on them are thriving.</a:t>
            </a:r>
          </a:p>
        </p:txBody>
      </p:sp>
      <p:pic>
        <p:nvPicPr>
          <p:cNvPr id="142341" name="Picture 5"/>
          <p:cNvPicPr>
            <a:picLocks noChangeAspect="1" noChangeArrowheads="1"/>
          </p:cNvPicPr>
          <p:nvPr/>
        </p:nvPicPr>
        <p:blipFill>
          <a:blip r:embed="rId4" cstate="print"/>
          <a:srcRect/>
          <a:stretch>
            <a:fillRect/>
          </a:stretch>
        </p:blipFill>
        <p:spPr bwMode="auto">
          <a:xfrm>
            <a:off x="0" y="0"/>
            <a:ext cx="9144000" cy="1685925"/>
          </a:xfrm>
          <a:prstGeom prst="rect">
            <a:avLst/>
          </a:prstGeom>
          <a:noFill/>
          <a:ln w="9525">
            <a:noFill/>
            <a:miter lim="800000"/>
            <a:headEnd/>
            <a:tailEnd/>
          </a:ln>
        </p:spPr>
      </p:pic>
      <p:sp>
        <p:nvSpPr>
          <p:cNvPr id="142342" name="Text Box 7"/>
          <p:cNvSpPr txBox="1">
            <a:spLocks noChangeArrowheads="1"/>
          </p:cNvSpPr>
          <p:nvPr/>
        </p:nvSpPr>
        <p:spPr bwMode="auto">
          <a:xfrm>
            <a:off x="3810000" y="2030413"/>
            <a:ext cx="2279650" cy="579437"/>
          </a:xfrm>
          <a:prstGeom prst="rect">
            <a:avLst/>
          </a:prstGeom>
          <a:noFill/>
          <a:ln w="9525">
            <a:noFill/>
            <a:miter lim="800000"/>
            <a:headEnd/>
            <a:tailEnd/>
          </a:ln>
        </p:spPr>
        <p:txBody>
          <a:bodyPr wrap="none">
            <a:spAutoFit/>
          </a:bodyPr>
          <a:lstStyle/>
          <a:p>
            <a:r>
              <a:rPr lang="en-US" sz="3200" b="1">
                <a:cs typeface="Times New Roman" pitchFamily="18" charset="0"/>
              </a:rPr>
              <a:t>Definitions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95400" y="1752600"/>
            <a:ext cx="7391400" cy="762000"/>
          </a:xfrm>
        </p:spPr>
        <p:txBody>
          <a:bodyPr/>
          <a:lstStyle/>
          <a:p>
            <a:pPr algn="l"/>
            <a:r>
              <a:rPr lang="en-US" sz="2800" b="1" smtClean="0"/>
              <a:t>The Call for Regional Ocean Management</a:t>
            </a:r>
          </a:p>
        </p:txBody>
      </p:sp>
      <p:sp>
        <p:nvSpPr>
          <p:cNvPr id="74755" name="Rectangle 3"/>
          <p:cNvSpPr>
            <a:spLocks noGrp="1" noChangeArrowheads="1"/>
          </p:cNvSpPr>
          <p:nvPr>
            <p:ph type="body" idx="1"/>
          </p:nvPr>
        </p:nvSpPr>
        <p:spPr>
          <a:xfrm>
            <a:off x="914400" y="2438400"/>
            <a:ext cx="8001000" cy="4114800"/>
          </a:xfrm>
        </p:spPr>
        <p:txBody>
          <a:bodyPr/>
          <a:lstStyle/>
          <a:p>
            <a:pPr>
              <a:lnSpc>
                <a:spcPct val="90000"/>
              </a:lnSpc>
              <a:spcAft>
                <a:spcPct val="20000"/>
              </a:spcAft>
              <a:buFontTx/>
              <a:buNone/>
            </a:pPr>
            <a:endParaRPr lang="en-US" sz="1000" b="1" smtClean="0">
              <a:solidFill>
                <a:srgbClr val="66CCFF"/>
              </a:solidFill>
            </a:endParaRPr>
          </a:p>
          <a:p>
            <a:pPr lvl="1">
              <a:lnSpc>
                <a:spcPct val="90000"/>
              </a:lnSpc>
              <a:spcAft>
                <a:spcPct val="20000"/>
              </a:spcAft>
              <a:buFontTx/>
              <a:buNone/>
            </a:pPr>
            <a:r>
              <a:rPr lang="en-US" sz="2400" smtClean="0"/>
              <a:t>Two national ocean commissions identified the need for a regional, ecosystem-based approach to ocean management</a:t>
            </a:r>
          </a:p>
          <a:p>
            <a:pPr lvl="1">
              <a:lnSpc>
                <a:spcPct val="90000"/>
              </a:lnSpc>
              <a:spcAft>
                <a:spcPct val="20000"/>
              </a:spcAft>
              <a:buFontTx/>
              <a:buNone/>
            </a:pPr>
            <a:endParaRPr lang="en-US" sz="1200" smtClean="0"/>
          </a:p>
          <a:p>
            <a:pPr lvl="1">
              <a:lnSpc>
                <a:spcPct val="90000"/>
              </a:lnSpc>
              <a:spcAft>
                <a:spcPct val="20000"/>
              </a:spcAft>
              <a:buFontTx/>
              <a:buNone/>
            </a:pPr>
            <a:r>
              <a:rPr lang="en-US" sz="2400" smtClean="0"/>
              <a:t>We have limited state jurisdiction and capacity to address the size and complexity of the marine ecosystem and diversity of its uses in federal waters</a:t>
            </a:r>
          </a:p>
          <a:p>
            <a:pPr lvl="1">
              <a:lnSpc>
                <a:spcPct val="90000"/>
              </a:lnSpc>
              <a:spcAft>
                <a:spcPct val="20000"/>
              </a:spcAft>
              <a:buFontTx/>
              <a:buNone/>
            </a:pPr>
            <a:endParaRPr lang="en-US" sz="1200" smtClean="0"/>
          </a:p>
          <a:p>
            <a:pPr lvl="1">
              <a:lnSpc>
                <a:spcPct val="90000"/>
              </a:lnSpc>
              <a:spcAft>
                <a:spcPct val="20000"/>
              </a:spcAft>
              <a:buFontTx/>
              <a:buNone/>
            </a:pPr>
            <a:r>
              <a:rPr lang="en-US" sz="2400" smtClean="0"/>
              <a:t>New state-federal partnerships and ecosystem-based management are needed to achieve long-term ocean stewardship</a:t>
            </a:r>
            <a:endParaRPr lang="en-US" sz="2000" smtClean="0"/>
          </a:p>
        </p:txBody>
      </p:sp>
      <p:sp>
        <p:nvSpPr>
          <p:cNvPr id="74756" name="Rectangle 4" descr="fin_rpt_cover"/>
          <p:cNvSpPr>
            <a:spLocks noChangeArrowheads="1"/>
          </p:cNvSpPr>
          <p:nvPr/>
        </p:nvSpPr>
        <p:spPr bwMode="auto">
          <a:xfrm>
            <a:off x="381000" y="2209800"/>
            <a:ext cx="876300" cy="1114425"/>
          </a:xfrm>
          <a:prstGeom prst="rect">
            <a:avLst/>
          </a:prstGeom>
          <a:blipFill dpi="0" rotWithShape="1">
            <a:blip r:embed="rId3" cstate="print"/>
            <a:srcRect/>
            <a:stretch>
              <a:fillRect/>
            </a:stretch>
          </a:blipFill>
          <a:ln w="9525">
            <a:solidFill>
              <a:schemeClr val="tx1"/>
            </a:solidFill>
            <a:miter lim="800000"/>
            <a:headEnd/>
            <a:tailEnd/>
          </a:ln>
          <a:effectLst>
            <a:outerShdw dist="71842" dir="2700000" algn="ctr" rotWithShape="0">
              <a:srgbClr val="010199"/>
            </a:outerShdw>
          </a:effectLst>
        </p:spPr>
        <p:txBody>
          <a:bodyPr wrap="none" anchor="ctr"/>
          <a:lstStyle/>
          <a:p>
            <a:endParaRPr lang="en-US"/>
          </a:p>
        </p:txBody>
      </p:sp>
      <p:sp>
        <p:nvSpPr>
          <p:cNvPr id="74757" name="Rectangle 5" descr="Tiger Rock Hixon OSU"/>
          <p:cNvSpPr>
            <a:spLocks noChangeArrowheads="1"/>
          </p:cNvSpPr>
          <p:nvPr/>
        </p:nvSpPr>
        <p:spPr bwMode="auto">
          <a:xfrm>
            <a:off x="381000" y="3733800"/>
            <a:ext cx="898525" cy="1133475"/>
          </a:xfrm>
          <a:prstGeom prst="rect">
            <a:avLst/>
          </a:prstGeom>
          <a:blipFill dpi="0" rotWithShape="1">
            <a:blip r:embed="rId4" cstate="print"/>
            <a:srcRect/>
            <a:stretch>
              <a:fillRect/>
            </a:stretch>
          </a:blipFill>
          <a:ln w="9525">
            <a:solidFill>
              <a:schemeClr val="tx1"/>
            </a:solidFill>
            <a:miter lim="800000"/>
            <a:headEnd/>
            <a:tailEnd/>
          </a:ln>
          <a:effectLst>
            <a:outerShdw dist="53882" dir="2700000" algn="ctr" rotWithShape="0">
              <a:srgbClr val="010199"/>
            </a:outerShdw>
          </a:effectLst>
        </p:spPr>
        <p:txBody>
          <a:bodyPr wrap="none" anchor="ctr"/>
          <a:lstStyle/>
          <a:p>
            <a:endParaRPr lang="en-US"/>
          </a:p>
        </p:txBody>
      </p:sp>
      <p:sp>
        <p:nvSpPr>
          <p:cNvPr id="74758" name="Rectangle 6" descr="NOAA 2 logo"/>
          <p:cNvSpPr>
            <a:spLocks noChangeArrowheads="1"/>
          </p:cNvSpPr>
          <p:nvPr/>
        </p:nvSpPr>
        <p:spPr bwMode="auto">
          <a:xfrm>
            <a:off x="838200" y="5867400"/>
            <a:ext cx="685800" cy="685800"/>
          </a:xfrm>
          <a:prstGeom prst="rect">
            <a:avLst/>
          </a:prstGeom>
          <a:blipFill dpi="0" rotWithShape="1">
            <a:blip r:embed="rId5" cstate="print"/>
            <a:srcRect/>
            <a:stretch>
              <a:fillRect/>
            </a:stretch>
          </a:blipFill>
          <a:ln w="9525">
            <a:noFill/>
            <a:miter lim="800000"/>
            <a:headEnd/>
            <a:tailEnd/>
          </a:ln>
          <a:effectLst>
            <a:outerShdw dist="35921" dir="2700000" algn="ctr" rotWithShape="0">
              <a:schemeClr val="bg2"/>
            </a:outerShdw>
          </a:effectLst>
        </p:spPr>
        <p:txBody>
          <a:bodyPr wrap="none" anchor="ctr"/>
          <a:lstStyle/>
          <a:p>
            <a:endParaRPr lang="en-US"/>
          </a:p>
        </p:txBody>
      </p:sp>
      <p:sp>
        <p:nvSpPr>
          <p:cNvPr id="74759" name="Rectangle 7" descr="statesealsmall"/>
          <p:cNvSpPr>
            <a:spLocks noChangeArrowheads="1"/>
          </p:cNvSpPr>
          <p:nvPr/>
        </p:nvSpPr>
        <p:spPr bwMode="auto">
          <a:xfrm>
            <a:off x="457200" y="5334000"/>
            <a:ext cx="685800" cy="685800"/>
          </a:xfrm>
          <a:prstGeom prst="rect">
            <a:avLst/>
          </a:prstGeom>
          <a:blipFill dpi="0" rotWithShape="1">
            <a:blip r:embed="rId6" cstate="print"/>
            <a:srcRect/>
            <a:stretch>
              <a:fillRect/>
            </a:stretch>
          </a:blipFill>
          <a:ln w="9525">
            <a:noFill/>
            <a:miter lim="800000"/>
            <a:headEnd/>
            <a:tailEnd/>
          </a:ln>
          <a:effectLst>
            <a:outerShdw dist="35921" dir="2700000" algn="ctr" rotWithShape="0">
              <a:schemeClr val="bg2"/>
            </a:outerShdw>
          </a:effectLst>
        </p:spPr>
        <p:txBody>
          <a:bodyPr wrap="none" anchor="ctr"/>
          <a:lstStyle/>
          <a:p>
            <a:endParaRPr lang="en-US"/>
          </a:p>
        </p:txBody>
      </p:sp>
      <p:pic>
        <p:nvPicPr>
          <p:cNvPr id="74760" name="Picture 8"/>
          <p:cNvPicPr>
            <a:picLocks noChangeAspect="1" noChangeArrowheads="1"/>
          </p:cNvPicPr>
          <p:nvPr/>
        </p:nvPicPr>
        <p:blipFill>
          <a:blip r:embed="rId7" cstate="print"/>
          <a:srcRect/>
          <a:stretch>
            <a:fillRect/>
          </a:stretch>
        </p:blipFill>
        <p:spPr bwMode="auto">
          <a:xfrm>
            <a:off x="0" y="0"/>
            <a:ext cx="9144000" cy="168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defRPr/>
            </a:pPr>
            <a:endParaRPr lang="en-US" sz="2400" b="1">
              <a:solidFill>
                <a:schemeClr val="tx2"/>
              </a:solidFill>
              <a:effectLst>
                <a:outerShdw blurRad="38100" dist="38100" dir="2700000" algn="tl">
                  <a:srgbClr val="C0C0C0"/>
                </a:outerShdw>
              </a:effectLst>
              <a:cs typeface="Times New Roman" pitchFamily="18" charset="0"/>
            </a:endParaRPr>
          </a:p>
          <a:p>
            <a:pPr algn="r" eaLnBrk="0" hangingPunct="0">
              <a:spcBef>
                <a:spcPct val="50000"/>
              </a:spcBef>
              <a:defRPr/>
            </a:pPr>
            <a:r>
              <a:rPr lang="en-US" sz="1400">
                <a:solidFill>
                  <a:schemeClr val="tx2"/>
                </a:solidFill>
                <a:cs typeface="Times New Roman" pitchFamily="18" charset="0"/>
              </a:rPr>
              <a:t>	</a:t>
            </a:r>
          </a:p>
        </p:txBody>
      </p:sp>
      <p:pic>
        <p:nvPicPr>
          <p:cNvPr id="144387" name="Picture 3" descr="Website Background"/>
          <p:cNvPicPr>
            <a:picLocks noGrp="1" noChangeAspect="1" noChangeArrowheads="1"/>
          </p:cNvPicPr>
          <p:nvPr>
            <p:ph type="body" idx="4294967295"/>
          </p:nvPr>
        </p:nvPicPr>
        <p:blipFill>
          <a:blip r:embed="rId3" cstate="print"/>
          <a:srcRect t="-63" b="56720"/>
          <a:stretch>
            <a:fillRect/>
          </a:stretch>
        </p:blipFill>
        <p:spPr>
          <a:xfrm>
            <a:off x="0" y="1676400"/>
            <a:ext cx="9144000" cy="4953000"/>
          </a:xfrm>
          <a:solidFill>
            <a:schemeClr val="bg1"/>
          </a:solidFill>
        </p:spPr>
      </p:pic>
      <p:sp>
        <p:nvSpPr>
          <p:cNvPr id="144388" name="Rectangle 4"/>
          <p:cNvSpPr>
            <a:spLocks noChangeArrowheads="1"/>
          </p:cNvSpPr>
          <p:nvPr/>
        </p:nvSpPr>
        <p:spPr bwMode="auto">
          <a:xfrm>
            <a:off x="1981200" y="2667000"/>
            <a:ext cx="6553200" cy="3817938"/>
          </a:xfrm>
          <a:prstGeom prst="rect">
            <a:avLst/>
          </a:prstGeom>
          <a:noFill/>
          <a:ln w="9525">
            <a:noFill/>
            <a:miter lim="800000"/>
            <a:headEnd/>
            <a:tailEnd/>
          </a:ln>
        </p:spPr>
        <p:txBody>
          <a:bodyPr>
            <a:spAutoFit/>
          </a:bodyPr>
          <a:lstStyle/>
          <a:p>
            <a:pPr marL="342900" indent="-342900" eaLnBrk="0" hangingPunct="0">
              <a:lnSpc>
                <a:spcPct val="110000"/>
              </a:lnSpc>
              <a:spcAft>
                <a:spcPct val="15000"/>
              </a:spcAft>
              <a:buFont typeface="Arial" charset="0"/>
              <a:buNone/>
            </a:pPr>
            <a:r>
              <a:rPr lang="en-US" sz="2400" b="1">
                <a:ea typeface="ＭＳ Ｐゴシック" pitchFamily="28" charset="-128"/>
                <a:cs typeface="Times New Roman" pitchFamily="18" charset="0"/>
              </a:rPr>
              <a:t>Ecosystem-based management (EBM)</a:t>
            </a:r>
            <a:r>
              <a:rPr lang="en-US" sz="2400">
                <a:ea typeface="ＭＳ Ｐゴシック" pitchFamily="28" charset="-128"/>
                <a:cs typeface="Times New Roman" pitchFamily="18" charset="0"/>
              </a:rPr>
              <a:t> is… </a:t>
            </a:r>
          </a:p>
          <a:p>
            <a:pPr marL="342900" indent="-342900" eaLnBrk="0" hangingPunct="0">
              <a:lnSpc>
                <a:spcPct val="110000"/>
              </a:lnSpc>
              <a:spcAft>
                <a:spcPct val="15000"/>
              </a:spcAft>
              <a:buFont typeface="Arial" charset="0"/>
              <a:buNone/>
            </a:pPr>
            <a:r>
              <a:rPr lang="en-US" sz="2400">
                <a:ea typeface="ＭＳ Ｐゴシック" pitchFamily="28" charset="-128"/>
                <a:cs typeface="Times New Roman" pitchFamily="18" charset="0"/>
              </a:rPr>
              <a:t>	a process that integrates ecological, social, and economic goals, recognizes humans as key components of the ecosystem, and considers ecological boundaries while acknowledging political borders.  An EBM approach assesses cumulative impacts from various sources and strives to balance conflicting uses.</a:t>
            </a:r>
          </a:p>
        </p:txBody>
      </p:sp>
      <p:pic>
        <p:nvPicPr>
          <p:cNvPr id="144389" name="Picture 5"/>
          <p:cNvPicPr>
            <a:picLocks noChangeAspect="1" noChangeArrowheads="1"/>
          </p:cNvPicPr>
          <p:nvPr/>
        </p:nvPicPr>
        <p:blipFill>
          <a:blip r:embed="rId4" cstate="print"/>
          <a:srcRect/>
          <a:stretch>
            <a:fillRect/>
          </a:stretch>
        </p:blipFill>
        <p:spPr bwMode="auto">
          <a:xfrm>
            <a:off x="0" y="0"/>
            <a:ext cx="9144000" cy="1685925"/>
          </a:xfrm>
          <a:prstGeom prst="rect">
            <a:avLst/>
          </a:prstGeom>
          <a:noFill/>
          <a:ln w="9525">
            <a:noFill/>
            <a:miter lim="800000"/>
            <a:headEnd/>
            <a:tailEnd/>
          </a:ln>
        </p:spPr>
      </p:pic>
      <p:sp>
        <p:nvSpPr>
          <p:cNvPr id="144390" name="Rectangle 6"/>
          <p:cNvSpPr>
            <a:spLocks noChangeArrowheads="1"/>
          </p:cNvSpPr>
          <p:nvPr/>
        </p:nvSpPr>
        <p:spPr bwMode="auto">
          <a:xfrm>
            <a:off x="3886200" y="1905000"/>
            <a:ext cx="2279650" cy="579438"/>
          </a:xfrm>
          <a:prstGeom prst="rect">
            <a:avLst/>
          </a:prstGeom>
          <a:noFill/>
          <a:ln w="9525">
            <a:noFill/>
            <a:miter lim="800000"/>
            <a:headEnd/>
            <a:tailEnd/>
          </a:ln>
        </p:spPr>
        <p:txBody>
          <a:bodyPr wrap="none">
            <a:spAutoFit/>
          </a:bodyPr>
          <a:lstStyle/>
          <a:p>
            <a:r>
              <a:rPr lang="en-US" sz="3200" b="1"/>
              <a:t>Definitions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defRPr/>
            </a:pPr>
            <a:endParaRPr lang="en-US" sz="2400" b="1">
              <a:solidFill>
                <a:schemeClr val="tx2"/>
              </a:solidFill>
              <a:effectLst>
                <a:outerShdw blurRad="38100" dist="38100" dir="2700000" algn="tl">
                  <a:srgbClr val="C0C0C0"/>
                </a:outerShdw>
              </a:effectLst>
            </a:endParaRPr>
          </a:p>
          <a:p>
            <a:pPr algn="r" eaLnBrk="0" hangingPunct="0">
              <a:spcBef>
                <a:spcPct val="50000"/>
              </a:spcBef>
              <a:defRPr/>
            </a:pPr>
            <a:r>
              <a:rPr lang="en-US" sz="1400">
                <a:solidFill>
                  <a:schemeClr val="tx2"/>
                </a:solidFill>
              </a:rPr>
              <a:t>	</a:t>
            </a:r>
          </a:p>
        </p:txBody>
      </p:sp>
      <p:pic>
        <p:nvPicPr>
          <p:cNvPr id="101379" name="Picture 3"/>
          <p:cNvPicPr>
            <a:picLocks noGrp="1" noChangeAspect="1" noChangeArrowheads="1"/>
          </p:cNvPicPr>
          <p:nvPr>
            <p:ph type="title" idx="4294967295"/>
          </p:nvPr>
        </p:nvPicPr>
        <p:blipFill>
          <a:blip r:embed="rId3" cstate="print"/>
          <a:srcRect/>
          <a:stretch>
            <a:fillRect/>
          </a:stretch>
        </p:blipFill>
        <p:spPr>
          <a:xfrm>
            <a:off x="0" y="0"/>
            <a:ext cx="9144000" cy="1685925"/>
          </a:xfrm>
          <a:noFill/>
        </p:spPr>
      </p:pic>
      <p:pic>
        <p:nvPicPr>
          <p:cNvPr id="101380" name="Picture 4" descr="Website Background"/>
          <p:cNvPicPr>
            <a:picLocks noGrp="1" noChangeAspect="1" noChangeArrowheads="1"/>
          </p:cNvPicPr>
          <p:nvPr>
            <p:ph type="body" idx="4294967295"/>
          </p:nvPr>
        </p:nvPicPr>
        <p:blipFill>
          <a:blip r:embed="rId4" cstate="print"/>
          <a:srcRect t="-63" b="56720"/>
          <a:stretch>
            <a:fillRect/>
          </a:stretch>
        </p:blipFill>
        <p:spPr>
          <a:xfrm>
            <a:off x="0" y="1676400"/>
            <a:ext cx="9144000" cy="4953000"/>
          </a:xfrm>
          <a:solidFill>
            <a:schemeClr val="bg1"/>
          </a:solidFill>
        </p:spPr>
      </p:pic>
      <p:sp>
        <p:nvSpPr>
          <p:cNvPr id="101381" name="Rectangle 7"/>
          <p:cNvSpPr>
            <a:spLocks noChangeArrowheads="1"/>
          </p:cNvSpPr>
          <p:nvPr/>
        </p:nvSpPr>
        <p:spPr bwMode="auto">
          <a:xfrm>
            <a:off x="1828800" y="2514600"/>
            <a:ext cx="7315200" cy="3929063"/>
          </a:xfrm>
          <a:prstGeom prst="rect">
            <a:avLst/>
          </a:prstGeom>
          <a:noFill/>
          <a:ln w="9525">
            <a:noFill/>
            <a:miter lim="800000"/>
            <a:headEnd/>
            <a:tailEnd/>
          </a:ln>
        </p:spPr>
        <p:txBody>
          <a:bodyPr>
            <a:spAutoFit/>
          </a:bodyPr>
          <a:lstStyle/>
          <a:p>
            <a:pPr marL="800100" lvl="1" indent="-342900" eaLnBrk="0" hangingPunct="0">
              <a:lnSpc>
                <a:spcPct val="110000"/>
              </a:lnSpc>
              <a:spcAft>
                <a:spcPct val="15000"/>
              </a:spcAft>
              <a:buFont typeface="Wingdings" pitchFamily="2" charset="2"/>
              <a:buChar char="§"/>
            </a:pPr>
            <a:r>
              <a:rPr lang="en-US" sz="2400">
                <a:ea typeface="ＭＳ Ｐゴシック" pitchFamily="28" charset="-128"/>
              </a:rPr>
              <a:t>Leverage resources</a:t>
            </a:r>
          </a:p>
          <a:p>
            <a:pPr marL="800100" lvl="1" indent="-342900" eaLnBrk="0" hangingPunct="0">
              <a:lnSpc>
                <a:spcPct val="110000"/>
              </a:lnSpc>
              <a:spcAft>
                <a:spcPct val="15000"/>
              </a:spcAft>
              <a:buFont typeface="Wingdings" pitchFamily="2" charset="2"/>
              <a:buChar char="§"/>
            </a:pPr>
            <a:r>
              <a:rPr lang="en-US" sz="2400">
                <a:ea typeface="ＭＳ Ｐゴシック" pitchFamily="28" charset="-128"/>
              </a:rPr>
              <a:t>Integrate with and advance current state &amp; regional priorities</a:t>
            </a:r>
          </a:p>
          <a:p>
            <a:pPr marL="1143000" lvl="2" indent="-228600" eaLnBrk="0" hangingPunct="0">
              <a:lnSpc>
                <a:spcPct val="110000"/>
              </a:lnSpc>
              <a:spcAft>
                <a:spcPct val="15000"/>
              </a:spcAft>
              <a:buFont typeface="Wingdings" pitchFamily="2" charset="2"/>
              <a:buChar char="§"/>
            </a:pPr>
            <a:r>
              <a:rPr lang="en-US" sz="2400">
                <a:ea typeface="ＭＳ Ｐゴシック" pitchFamily="28" charset="-128"/>
              </a:rPr>
              <a:t> Coordinated regionally but implementation will occur at state level</a:t>
            </a:r>
          </a:p>
          <a:p>
            <a:pPr marL="800100" lvl="1" indent="-342900" eaLnBrk="0" hangingPunct="0">
              <a:lnSpc>
                <a:spcPct val="110000"/>
              </a:lnSpc>
              <a:spcAft>
                <a:spcPct val="15000"/>
              </a:spcAft>
              <a:buFont typeface="Wingdings" pitchFamily="2" charset="2"/>
              <a:buChar char="§"/>
            </a:pPr>
            <a:r>
              <a:rPr lang="en-US" sz="2400">
                <a:ea typeface="ＭＳ Ｐゴシック" pitchFamily="28" charset="-128"/>
              </a:rPr>
              <a:t>Create common information &amp; roadmap</a:t>
            </a:r>
          </a:p>
          <a:p>
            <a:pPr marL="800100" lvl="1" indent="-342900" eaLnBrk="0" hangingPunct="0">
              <a:lnSpc>
                <a:spcPct val="110000"/>
              </a:lnSpc>
              <a:spcAft>
                <a:spcPct val="15000"/>
              </a:spcAft>
              <a:buFont typeface="Wingdings" pitchFamily="2" charset="2"/>
              <a:buChar char="§"/>
            </a:pPr>
            <a:r>
              <a:rPr lang="en-US" sz="2400">
                <a:ea typeface="ＭＳ Ｐゴシック" pitchFamily="28" charset="-128"/>
              </a:rPr>
              <a:t>Provide opportunities for increased collaboration with tribes, scientists, stakeholders, and communities</a:t>
            </a:r>
          </a:p>
        </p:txBody>
      </p:sp>
      <p:sp>
        <p:nvSpPr>
          <p:cNvPr id="101382" name="Text Box 8"/>
          <p:cNvSpPr txBox="1">
            <a:spLocks noChangeArrowheads="1"/>
          </p:cNvSpPr>
          <p:nvPr/>
        </p:nvSpPr>
        <p:spPr bwMode="auto">
          <a:xfrm>
            <a:off x="1676400" y="1905000"/>
            <a:ext cx="7162800" cy="579438"/>
          </a:xfrm>
          <a:prstGeom prst="rect">
            <a:avLst/>
          </a:prstGeom>
          <a:noFill/>
          <a:ln w="9525">
            <a:noFill/>
            <a:miter lim="800000"/>
            <a:headEnd/>
            <a:tailEnd/>
          </a:ln>
        </p:spPr>
        <p:txBody>
          <a:bodyPr>
            <a:spAutoFit/>
          </a:bodyPr>
          <a:lstStyle/>
          <a:p>
            <a:pPr algn="ctr"/>
            <a:r>
              <a:rPr lang="en-US" sz="3200" b="1"/>
              <a:t>Benefits of CMSP on Regional Level</a:t>
            </a:r>
            <a:endParaRPr lang="en-US" sz="3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 y="1600200"/>
            <a:ext cx="8686800" cy="609600"/>
          </a:xfrm>
        </p:spPr>
        <p:txBody>
          <a:bodyPr/>
          <a:lstStyle/>
          <a:p>
            <a:pPr algn="l"/>
            <a:r>
              <a:rPr lang="en-US" sz="2400" b="1" smtClean="0">
                <a:solidFill>
                  <a:schemeClr val="tx1"/>
                </a:solidFill>
              </a:rPr>
              <a:t>The California Current: Transcending Political Boundaries</a:t>
            </a:r>
            <a:r>
              <a:rPr lang="en-US" smtClean="0">
                <a:solidFill>
                  <a:schemeClr val="tx1"/>
                </a:solidFill>
              </a:rPr>
              <a:t> </a:t>
            </a:r>
          </a:p>
        </p:txBody>
      </p:sp>
      <p:sp>
        <p:nvSpPr>
          <p:cNvPr id="76803" name="Rectangle 3"/>
          <p:cNvSpPr>
            <a:spLocks noGrp="1" noChangeArrowheads="1"/>
          </p:cNvSpPr>
          <p:nvPr>
            <p:ph type="body" idx="1"/>
          </p:nvPr>
        </p:nvSpPr>
        <p:spPr>
          <a:xfrm>
            <a:off x="4572000" y="2438400"/>
            <a:ext cx="4230688" cy="3810000"/>
          </a:xfrm>
        </p:spPr>
        <p:txBody>
          <a:bodyPr/>
          <a:lstStyle/>
          <a:p>
            <a:pPr>
              <a:lnSpc>
                <a:spcPct val="150000"/>
              </a:lnSpc>
              <a:buFont typeface="Wingdings" pitchFamily="2" charset="2"/>
              <a:buChar char="§"/>
            </a:pPr>
            <a:r>
              <a:rPr lang="en-US" sz="2400" smtClean="0"/>
              <a:t>Water pollution</a:t>
            </a:r>
          </a:p>
          <a:p>
            <a:pPr>
              <a:lnSpc>
                <a:spcPct val="150000"/>
              </a:lnSpc>
              <a:buFont typeface="Wingdings" pitchFamily="2" charset="2"/>
              <a:buChar char="§"/>
            </a:pPr>
            <a:r>
              <a:rPr lang="en-US" sz="2400" smtClean="0"/>
              <a:t>Education needs</a:t>
            </a:r>
          </a:p>
          <a:p>
            <a:pPr>
              <a:lnSpc>
                <a:spcPct val="150000"/>
              </a:lnSpc>
              <a:buFont typeface="Wingdings" pitchFamily="2" charset="2"/>
              <a:buChar char="§"/>
            </a:pPr>
            <a:r>
              <a:rPr lang="en-US" sz="2400" smtClean="0"/>
              <a:t>Declining fish populations </a:t>
            </a:r>
          </a:p>
          <a:p>
            <a:pPr>
              <a:lnSpc>
                <a:spcPct val="150000"/>
              </a:lnSpc>
              <a:buFont typeface="Wingdings" pitchFamily="2" charset="2"/>
              <a:buChar char="§"/>
            </a:pPr>
            <a:r>
              <a:rPr lang="en-US" sz="2400" smtClean="0"/>
              <a:t>Degraded marine habitats</a:t>
            </a:r>
          </a:p>
          <a:p>
            <a:pPr>
              <a:lnSpc>
                <a:spcPct val="150000"/>
              </a:lnSpc>
              <a:buFont typeface="Wingdings" pitchFamily="2" charset="2"/>
              <a:buChar char="§"/>
            </a:pPr>
            <a:r>
              <a:rPr lang="en-US" sz="2400" smtClean="0"/>
              <a:t>Climate change impacts</a:t>
            </a:r>
          </a:p>
          <a:p>
            <a:pPr>
              <a:lnSpc>
                <a:spcPct val="150000"/>
              </a:lnSpc>
              <a:buFont typeface="Wingdings" pitchFamily="2" charset="2"/>
              <a:buChar char="§"/>
            </a:pPr>
            <a:r>
              <a:rPr lang="en-US" sz="2400" smtClean="0"/>
              <a:t>Marine research needs</a:t>
            </a:r>
          </a:p>
        </p:txBody>
      </p:sp>
      <p:pic>
        <p:nvPicPr>
          <p:cNvPr id="76804" name="Picture 4" descr="The_Ma1"/>
          <p:cNvPicPr>
            <a:picLocks noChangeAspect="1" noChangeArrowheads="1"/>
          </p:cNvPicPr>
          <p:nvPr/>
        </p:nvPicPr>
        <p:blipFill>
          <a:blip r:embed="rId3" cstate="print"/>
          <a:srcRect/>
          <a:stretch>
            <a:fillRect/>
          </a:stretch>
        </p:blipFill>
        <p:spPr bwMode="auto">
          <a:xfrm>
            <a:off x="304800" y="2362200"/>
            <a:ext cx="3962400" cy="3962400"/>
          </a:xfrm>
          <a:prstGeom prst="rect">
            <a:avLst/>
          </a:prstGeom>
          <a:noFill/>
        </p:spPr>
      </p:pic>
      <p:pic>
        <p:nvPicPr>
          <p:cNvPr id="76805" name="Picture 5"/>
          <p:cNvPicPr>
            <a:picLocks noChangeAspect="1" noChangeArrowheads="1"/>
          </p:cNvPicPr>
          <p:nvPr/>
        </p:nvPicPr>
        <p:blipFill>
          <a:blip r:embed="rId4" cstate="print"/>
          <a:srcRect/>
          <a:stretch>
            <a:fillRect/>
          </a:stretch>
        </p:blipFill>
        <p:spPr bwMode="auto">
          <a:xfrm>
            <a:off x="0" y="0"/>
            <a:ext cx="9144000" cy="168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85800" y="381000"/>
            <a:ext cx="5181600" cy="1371600"/>
          </a:xfrm>
          <a:prstGeom prst="rect">
            <a:avLst/>
          </a:prstGeom>
          <a:noFill/>
          <a:ln w="9525">
            <a:noFill/>
            <a:miter lim="800000"/>
            <a:headEnd/>
            <a:tailEnd/>
          </a:ln>
          <a:effectLst/>
        </p:spPr>
        <p:txBody>
          <a:bodyPr anchor="ctr"/>
          <a:lstStyle/>
          <a:p>
            <a:pPr eaLnBrk="0" hangingPunct="0"/>
            <a:endParaRPr lang="en-US" sz="3600" b="1">
              <a:solidFill>
                <a:schemeClr val="tx2"/>
              </a:solidFill>
            </a:endParaRPr>
          </a:p>
        </p:txBody>
      </p:sp>
      <p:pic>
        <p:nvPicPr>
          <p:cNvPr id="78851" name="Picture 3" descr="Website Background"/>
          <p:cNvPicPr>
            <a:picLocks noChangeAspect="1" noChangeArrowheads="1"/>
          </p:cNvPicPr>
          <p:nvPr/>
        </p:nvPicPr>
        <p:blipFill>
          <a:blip r:embed="rId3" cstate="print"/>
          <a:srcRect t="-63" b="56720"/>
          <a:stretch>
            <a:fillRect/>
          </a:stretch>
        </p:blipFill>
        <p:spPr bwMode="auto">
          <a:xfrm>
            <a:off x="0" y="1905000"/>
            <a:ext cx="9144000" cy="4953000"/>
          </a:xfrm>
          <a:prstGeom prst="rect">
            <a:avLst/>
          </a:prstGeom>
          <a:solidFill>
            <a:schemeClr val="bg1"/>
          </a:solidFill>
          <a:ln w="9525">
            <a:noFill/>
            <a:miter lim="800000"/>
            <a:headEnd/>
            <a:tailEnd/>
          </a:ln>
        </p:spPr>
      </p:pic>
      <p:sp>
        <p:nvSpPr>
          <p:cNvPr id="78852" name="Rectangle 4"/>
          <p:cNvSpPr>
            <a:spLocks noGrp="1" noChangeArrowheads="1"/>
          </p:cNvSpPr>
          <p:nvPr>
            <p:ph type="body" idx="1"/>
          </p:nvPr>
        </p:nvSpPr>
        <p:spPr>
          <a:xfrm>
            <a:off x="1676400" y="2743200"/>
            <a:ext cx="7162800" cy="3886200"/>
          </a:xfrm>
          <a:noFill/>
          <a:ln/>
        </p:spPr>
        <p:txBody>
          <a:bodyPr/>
          <a:lstStyle/>
          <a:p>
            <a:pPr>
              <a:buFontTx/>
              <a:buNone/>
            </a:pPr>
            <a:endParaRPr lang="en-US" sz="1000" smtClean="0"/>
          </a:p>
          <a:p>
            <a:pPr>
              <a:buFont typeface="Wingdings" pitchFamily="2" charset="2"/>
              <a:buChar char="§"/>
            </a:pPr>
            <a:r>
              <a:rPr lang="en-US" sz="2400" smtClean="0">
                <a:solidFill>
                  <a:schemeClr val="tx2"/>
                </a:solidFill>
              </a:rPr>
              <a:t>Create mechanisms to share lessons learned from all stakeholders</a:t>
            </a:r>
          </a:p>
          <a:p>
            <a:pPr>
              <a:buFont typeface="Wingdings" pitchFamily="2" charset="2"/>
              <a:buChar char="§"/>
            </a:pPr>
            <a:endParaRPr lang="en-US" sz="1200" smtClean="0"/>
          </a:p>
          <a:p>
            <a:pPr>
              <a:buFont typeface="Wingdings" pitchFamily="2" charset="2"/>
              <a:buChar char="§"/>
            </a:pPr>
            <a:r>
              <a:rPr lang="en-US" sz="2400" smtClean="0">
                <a:solidFill>
                  <a:schemeClr val="tx2"/>
                </a:solidFill>
              </a:rPr>
              <a:t>Expand scientific and educational efforts</a:t>
            </a:r>
          </a:p>
          <a:p>
            <a:pPr>
              <a:buFont typeface="Wingdings" pitchFamily="2" charset="2"/>
              <a:buChar char="§"/>
            </a:pPr>
            <a:endParaRPr lang="en-US" sz="1200" smtClean="0">
              <a:solidFill>
                <a:schemeClr val="tx2"/>
              </a:solidFill>
            </a:endParaRPr>
          </a:p>
          <a:p>
            <a:pPr>
              <a:buFont typeface="Wingdings" pitchFamily="2" charset="2"/>
              <a:buChar char="§"/>
            </a:pPr>
            <a:r>
              <a:rPr lang="en-US" sz="2400" smtClean="0">
                <a:solidFill>
                  <a:schemeClr val="tx2"/>
                </a:solidFill>
              </a:rPr>
              <a:t>Coordinate management strategies for shared coastal and marine resources</a:t>
            </a:r>
          </a:p>
          <a:p>
            <a:pPr>
              <a:buFont typeface="Wingdings" pitchFamily="2" charset="2"/>
              <a:buChar char="§"/>
            </a:pPr>
            <a:endParaRPr lang="en-US" sz="1200" smtClean="0">
              <a:solidFill>
                <a:schemeClr val="tx2"/>
              </a:solidFill>
            </a:endParaRPr>
          </a:p>
          <a:p>
            <a:pPr>
              <a:buFont typeface="Wingdings" pitchFamily="2" charset="2"/>
              <a:buChar char="§"/>
            </a:pPr>
            <a:r>
              <a:rPr lang="en-US" sz="2400" smtClean="0">
                <a:solidFill>
                  <a:schemeClr val="tx2"/>
                </a:solidFill>
              </a:rPr>
              <a:t>Engage federal government on issues that warrant national level support and attention</a:t>
            </a:r>
            <a:endParaRPr lang="en-US" sz="2400" smtClean="0"/>
          </a:p>
        </p:txBody>
      </p:sp>
      <p:sp>
        <p:nvSpPr>
          <p:cNvPr id="78853" name="Rectangle 5"/>
          <p:cNvSpPr>
            <a:spLocks noGrp="1" noChangeArrowheads="1"/>
          </p:cNvSpPr>
          <p:nvPr>
            <p:ph type="title"/>
          </p:nvPr>
        </p:nvSpPr>
        <p:spPr>
          <a:xfrm>
            <a:off x="2438400" y="1905000"/>
            <a:ext cx="5181600" cy="685800"/>
          </a:xfrm>
          <a:noFill/>
          <a:ln/>
        </p:spPr>
        <p:txBody>
          <a:bodyPr/>
          <a:lstStyle/>
          <a:p>
            <a:r>
              <a:rPr lang="en-US" sz="2800" b="1" smtClean="0">
                <a:solidFill>
                  <a:schemeClr val="tx1"/>
                </a:solidFill>
              </a:rPr>
              <a:t>Strategic Alliances Create </a:t>
            </a:r>
            <a:br>
              <a:rPr lang="en-US" sz="2800" b="1" smtClean="0">
                <a:solidFill>
                  <a:schemeClr val="tx1"/>
                </a:solidFill>
              </a:rPr>
            </a:br>
            <a:r>
              <a:rPr lang="en-US" sz="2800" b="1" smtClean="0">
                <a:solidFill>
                  <a:schemeClr val="tx1"/>
                </a:solidFill>
              </a:rPr>
              <a:t>Collaboration Opportunities</a:t>
            </a:r>
          </a:p>
        </p:txBody>
      </p:sp>
      <p:pic>
        <p:nvPicPr>
          <p:cNvPr id="78854" name="Picture 6"/>
          <p:cNvPicPr>
            <a:picLocks noChangeAspect="1" noChangeArrowheads="1"/>
          </p:cNvPicPr>
          <p:nvPr/>
        </p:nvPicPr>
        <p:blipFill>
          <a:blip r:embed="rId4" cstate="print"/>
          <a:srcRect/>
          <a:stretch>
            <a:fillRect/>
          </a:stretch>
        </p:blipFill>
        <p:spPr bwMode="auto">
          <a:xfrm>
            <a:off x="0" y="0"/>
            <a:ext cx="9144000" cy="168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endParaRPr lang="en-US" sz="2400" b="1">
              <a:solidFill>
                <a:schemeClr val="tx2"/>
              </a:solidFill>
              <a:effectLst>
                <a:outerShdw blurRad="38100" dist="38100" dir="2700000" algn="tl">
                  <a:srgbClr val="C0C0C0"/>
                </a:outerShdw>
              </a:effectLst>
            </a:endParaRPr>
          </a:p>
          <a:p>
            <a:pPr algn="r" eaLnBrk="0" hangingPunct="0">
              <a:spcBef>
                <a:spcPct val="50000"/>
              </a:spcBef>
            </a:pPr>
            <a:r>
              <a:rPr lang="en-US" sz="1400">
                <a:solidFill>
                  <a:schemeClr val="tx2"/>
                </a:solidFill>
              </a:rPr>
              <a:t>	</a:t>
            </a:r>
          </a:p>
        </p:txBody>
      </p:sp>
      <p:pic>
        <p:nvPicPr>
          <p:cNvPr id="80899" name="Picture 3"/>
          <p:cNvPicPr>
            <a:picLocks noGrp="1" noChangeAspect="1" noChangeArrowheads="1"/>
          </p:cNvPicPr>
          <p:nvPr>
            <p:ph type="title"/>
          </p:nvPr>
        </p:nvPicPr>
        <p:blipFill>
          <a:blip r:embed="rId3" cstate="print"/>
          <a:srcRect/>
          <a:stretch>
            <a:fillRect/>
          </a:stretch>
        </p:blipFill>
        <p:spPr>
          <a:xfrm>
            <a:off x="0" y="0"/>
            <a:ext cx="9144000" cy="1685925"/>
          </a:xfrm>
          <a:noFill/>
          <a:ln/>
        </p:spPr>
      </p:pic>
      <p:pic>
        <p:nvPicPr>
          <p:cNvPr id="80900" name="Picture 4" descr="Website Background"/>
          <p:cNvPicPr>
            <a:picLocks noGrp="1" noChangeAspect="1" noChangeArrowheads="1"/>
          </p:cNvPicPr>
          <p:nvPr>
            <p:ph type="body" idx="1"/>
          </p:nvPr>
        </p:nvPicPr>
        <p:blipFill>
          <a:blip r:embed="rId4" cstate="print"/>
          <a:srcRect t="-63" b="56720"/>
          <a:stretch>
            <a:fillRect/>
          </a:stretch>
        </p:blipFill>
        <p:spPr>
          <a:xfrm>
            <a:off x="0" y="1905000"/>
            <a:ext cx="9144000" cy="4953000"/>
          </a:xfrm>
          <a:solidFill>
            <a:schemeClr val="bg1"/>
          </a:solidFill>
          <a:ln/>
        </p:spPr>
      </p:pic>
      <p:sp>
        <p:nvSpPr>
          <p:cNvPr id="80901" name="Rectangle 5"/>
          <p:cNvSpPr>
            <a:spLocks noChangeArrowheads="1"/>
          </p:cNvSpPr>
          <p:nvPr/>
        </p:nvSpPr>
        <p:spPr bwMode="auto">
          <a:xfrm>
            <a:off x="5943600" y="4876800"/>
            <a:ext cx="3200400" cy="1187450"/>
          </a:xfrm>
          <a:prstGeom prst="rect">
            <a:avLst/>
          </a:prstGeom>
          <a:noFill/>
          <a:ln w="9525">
            <a:noFill/>
            <a:miter lim="800000"/>
            <a:headEnd/>
            <a:tailEnd/>
          </a:ln>
          <a:effectLst/>
        </p:spPr>
        <p:txBody>
          <a:bodyPr anchor="ctr">
            <a:spAutoFit/>
          </a:bodyPr>
          <a:lstStyle/>
          <a:p>
            <a:pPr algn="ctr"/>
            <a:r>
              <a:rPr lang="en-US" sz="2400"/>
              <a:t>Christine O. Gregoire Governor of Washington</a:t>
            </a:r>
          </a:p>
        </p:txBody>
      </p:sp>
      <p:sp>
        <p:nvSpPr>
          <p:cNvPr id="80902" name="Rectangle 6"/>
          <p:cNvSpPr>
            <a:spLocks noChangeArrowheads="1"/>
          </p:cNvSpPr>
          <p:nvPr/>
        </p:nvSpPr>
        <p:spPr bwMode="auto">
          <a:xfrm>
            <a:off x="990600" y="5105400"/>
            <a:ext cx="3441700" cy="822325"/>
          </a:xfrm>
          <a:prstGeom prst="rect">
            <a:avLst/>
          </a:prstGeom>
          <a:noFill/>
          <a:ln w="9525">
            <a:noFill/>
            <a:miter lim="800000"/>
            <a:headEnd/>
            <a:tailEnd/>
          </a:ln>
          <a:effectLst/>
        </p:spPr>
        <p:txBody>
          <a:bodyPr wrap="none">
            <a:spAutoFit/>
          </a:bodyPr>
          <a:lstStyle/>
          <a:p>
            <a:pPr algn="ctr"/>
            <a:r>
              <a:rPr lang="en-US" sz="2400"/>
              <a:t>Arnold Schwarzenegger</a:t>
            </a:r>
          </a:p>
          <a:p>
            <a:pPr algn="ctr"/>
            <a:r>
              <a:rPr lang="en-US" sz="2400"/>
              <a:t>Governor of California</a:t>
            </a:r>
          </a:p>
        </p:txBody>
      </p:sp>
      <p:sp>
        <p:nvSpPr>
          <p:cNvPr id="80903" name="Rectangle 7"/>
          <p:cNvSpPr>
            <a:spLocks noChangeArrowheads="1"/>
          </p:cNvSpPr>
          <p:nvPr/>
        </p:nvSpPr>
        <p:spPr bwMode="auto">
          <a:xfrm>
            <a:off x="3200400" y="3886200"/>
            <a:ext cx="3541713" cy="822325"/>
          </a:xfrm>
          <a:prstGeom prst="rect">
            <a:avLst/>
          </a:prstGeom>
          <a:noFill/>
          <a:ln w="9525">
            <a:noFill/>
            <a:miter lim="800000"/>
            <a:headEnd/>
            <a:tailEnd/>
          </a:ln>
          <a:effectLst/>
        </p:spPr>
        <p:txBody>
          <a:bodyPr wrap="none">
            <a:spAutoFit/>
          </a:bodyPr>
          <a:lstStyle/>
          <a:p>
            <a:pPr algn="ctr"/>
            <a:r>
              <a:rPr lang="en-US" sz="2400"/>
              <a:t>Theodore R. Kulongoski </a:t>
            </a:r>
          </a:p>
          <a:p>
            <a:pPr algn="ctr"/>
            <a:r>
              <a:rPr lang="en-US" sz="2400"/>
              <a:t>Governor of Oregon</a:t>
            </a:r>
          </a:p>
        </p:txBody>
      </p:sp>
      <p:pic>
        <p:nvPicPr>
          <p:cNvPr id="80904" name="Picture 7" descr="Christine_Gregoire"/>
          <p:cNvPicPr>
            <a:picLocks noChangeAspect="1" noChangeArrowheads="1"/>
          </p:cNvPicPr>
          <p:nvPr/>
        </p:nvPicPr>
        <p:blipFill>
          <a:blip r:embed="rId5" cstate="print"/>
          <a:srcRect/>
          <a:stretch>
            <a:fillRect/>
          </a:stretch>
        </p:blipFill>
        <p:spPr bwMode="auto">
          <a:xfrm>
            <a:off x="6781800" y="2743200"/>
            <a:ext cx="1335088" cy="1993900"/>
          </a:xfrm>
          <a:prstGeom prst="rect">
            <a:avLst/>
          </a:prstGeom>
          <a:noFill/>
          <a:ln w="9525">
            <a:noFill/>
            <a:miter lim="800000"/>
            <a:headEnd/>
            <a:tailEnd/>
          </a:ln>
        </p:spPr>
      </p:pic>
      <p:pic>
        <p:nvPicPr>
          <p:cNvPr id="80905" name="Picture 5" descr="225px-Ted_Kulongoski_headshot_Color_2007"/>
          <p:cNvPicPr>
            <a:picLocks noChangeAspect="1" noChangeArrowheads="1"/>
          </p:cNvPicPr>
          <p:nvPr/>
        </p:nvPicPr>
        <p:blipFill>
          <a:blip r:embed="rId6" cstate="print"/>
          <a:srcRect/>
          <a:stretch>
            <a:fillRect/>
          </a:stretch>
        </p:blipFill>
        <p:spPr bwMode="auto">
          <a:xfrm>
            <a:off x="4191000" y="1905000"/>
            <a:ext cx="1308100" cy="1865313"/>
          </a:xfrm>
          <a:prstGeom prst="rect">
            <a:avLst/>
          </a:prstGeom>
          <a:noFill/>
          <a:ln w="9525">
            <a:noFill/>
            <a:miter lim="800000"/>
            <a:headEnd/>
            <a:tailEnd/>
          </a:ln>
        </p:spPr>
      </p:pic>
      <p:pic>
        <p:nvPicPr>
          <p:cNvPr id="80906" name="Picture 9" descr="Arnold-Schwarzenegger-California-Bills"/>
          <p:cNvPicPr>
            <a:picLocks noChangeAspect="1" noChangeArrowheads="1"/>
          </p:cNvPicPr>
          <p:nvPr/>
        </p:nvPicPr>
        <p:blipFill>
          <a:blip r:embed="rId7" cstate="print"/>
          <a:srcRect/>
          <a:stretch>
            <a:fillRect/>
          </a:stretch>
        </p:blipFill>
        <p:spPr bwMode="auto">
          <a:xfrm>
            <a:off x="1524000" y="3048000"/>
            <a:ext cx="1585913"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defRPr/>
            </a:pPr>
            <a:endParaRPr lang="en-US" sz="2400" b="1">
              <a:solidFill>
                <a:schemeClr val="tx2"/>
              </a:solidFill>
              <a:effectLst>
                <a:outerShdw blurRad="38100" dist="38100" dir="2700000" algn="tl">
                  <a:srgbClr val="C0C0C0"/>
                </a:outerShdw>
              </a:effectLst>
            </a:endParaRPr>
          </a:p>
          <a:p>
            <a:pPr algn="r" eaLnBrk="0" hangingPunct="0">
              <a:spcBef>
                <a:spcPct val="50000"/>
              </a:spcBef>
              <a:defRPr/>
            </a:pPr>
            <a:r>
              <a:rPr lang="en-US" sz="1400">
                <a:solidFill>
                  <a:schemeClr val="tx2"/>
                </a:solidFill>
              </a:rPr>
              <a:t>	</a:t>
            </a:r>
          </a:p>
        </p:txBody>
      </p:sp>
      <p:pic>
        <p:nvPicPr>
          <p:cNvPr id="4099" name="Picture 3"/>
          <p:cNvPicPr>
            <a:picLocks noGrp="1" noChangeAspect="1" noChangeArrowheads="1"/>
          </p:cNvPicPr>
          <p:nvPr>
            <p:ph type="title" idx="4294967295"/>
          </p:nvPr>
        </p:nvPicPr>
        <p:blipFill>
          <a:blip r:embed="rId3" cstate="print"/>
          <a:srcRect/>
          <a:stretch>
            <a:fillRect/>
          </a:stretch>
        </p:blipFill>
        <p:spPr>
          <a:xfrm>
            <a:off x="0" y="0"/>
            <a:ext cx="9144000" cy="1685925"/>
          </a:xfrm>
          <a:noFill/>
        </p:spPr>
      </p:pic>
      <p:pic>
        <p:nvPicPr>
          <p:cNvPr id="4100" name="Picture 4" descr="Website Background"/>
          <p:cNvPicPr>
            <a:picLocks noGrp="1" noChangeAspect="1" noChangeArrowheads="1"/>
          </p:cNvPicPr>
          <p:nvPr>
            <p:ph type="body" idx="4294967295"/>
          </p:nvPr>
        </p:nvPicPr>
        <p:blipFill>
          <a:blip r:embed="rId4" cstate="print"/>
          <a:srcRect t="-63" b="56720"/>
          <a:stretch>
            <a:fillRect/>
          </a:stretch>
        </p:blipFill>
        <p:spPr>
          <a:xfrm>
            <a:off x="0" y="1676400"/>
            <a:ext cx="9144000" cy="4953000"/>
          </a:xfrm>
          <a:solidFill>
            <a:schemeClr val="bg1"/>
          </a:solidFill>
        </p:spPr>
      </p:pic>
      <p:sp>
        <p:nvSpPr>
          <p:cNvPr id="4101" name="Rectangle 7"/>
          <p:cNvSpPr>
            <a:spLocks noChangeArrowheads="1"/>
          </p:cNvSpPr>
          <p:nvPr/>
        </p:nvSpPr>
        <p:spPr bwMode="auto">
          <a:xfrm>
            <a:off x="1295400" y="2590800"/>
            <a:ext cx="7848600" cy="3638550"/>
          </a:xfrm>
          <a:prstGeom prst="rect">
            <a:avLst/>
          </a:prstGeom>
          <a:noFill/>
          <a:ln w="9525">
            <a:noFill/>
            <a:miter lim="800000"/>
            <a:headEnd/>
            <a:tailEnd/>
          </a:ln>
        </p:spPr>
        <p:txBody>
          <a:bodyPr>
            <a:spAutoFit/>
          </a:bodyPr>
          <a:lstStyle/>
          <a:p>
            <a:pPr marL="342900" indent="-342900" eaLnBrk="0" hangingPunct="0">
              <a:lnSpc>
                <a:spcPct val="110000"/>
              </a:lnSpc>
              <a:spcAft>
                <a:spcPct val="15000"/>
              </a:spcAft>
              <a:buFont typeface="Wingdings" pitchFamily="2" charset="2"/>
              <a:buChar char="§"/>
            </a:pPr>
            <a:r>
              <a:rPr lang="en-US" sz="2400">
                <a:ea typeface="ＭＳ Ｐゴシック" pitchFamily="28" charset="-128"/>
              </a:rPr>
              <a:t>Ensure clean coastal waters and beaches</a:t>
            </a:r>
          </a:p>
          <a:p>
            <a:pPr marL="342900" indent="-342900" eaLnBrk="0" hangingPunct="0">
              <a:lnSpc>
                <a:spcPct val="110000"/>
              </a:lnSpc>
              <a:spcAft>
                <a:spcPct val="15000"/>
              </a:spcAft>
              <a:buFont typeface="Wingdings" pitchFamily="2" charset="2"/>
              <a:buChar char="§"/>
            </a:pPr>
            <a:r>
              <a:rPr lang="en-US" sz="2400">
                <a:ea typeface="ＭＳ Ｐゴシック" pitchFamily="28" charset="-128"/>
              </a:rPr>
              <a:t>Reduce adverse impacts of offshore development</a:t>
            </a:r>
          </a:p>
          <a:p>
            <a:pPr marL="342900" indent="-342900" eaLnBrk="0" hangingPunct="0">
              <a:lnSpc>
                <a:spcPct val="110000"/>
              </a:lnSpc>
              <a:spcAft>
                <a:spcPct val="15000"/>
              </a:spcAft>
              <a:buFont typeface="Wingdings" pitchFamily="2" charset="2"/>
              <a:buChar char="§"/>
            </a:pPr>
            <a:r>
              <a:rPr lang="en-US" sz="2400">
                <a:ea typeface="ＭＳ Ｐゴシック" pitchFamily="28" charset="-128"/>
              </a:rPr>
              <a:t>Protect and restore healthy ocean &amp; coastal habitats</a:t>
            </a:r>
          </a:p>
          <a:p>
            <a:pPr marL="342900" indent="-342900" eaLnBrk="0" hangingPunct="0">
              <a:lnSpc>
                <a:spcPct val="110000"/>
              </a:lnSpc>
              <a:spcAft>
                <a:spcPct val="15000"/>
              </a:spcAft>
              <a:buFont typeface="Wingdings" pitchFamily="2" charset="2"/>
              <a:buChar char="§"/>
            </a:pPr>
            <a:r>
              <a:rPr lang="en-US" sz="2400">
                <a:ea typeface="ＭＳ Ｐゴシック" pitchFamily="28" charset="-128"/>
              </a:rPr>
              <a:t>Implement ecosystem-based management</a:t>
            </a:r>
          </a:p>
          <a:p>
            <a:pPr marL="342900" indent="-342900" eaLnBrk="0" hangingPunct="0">
              <a:lnSpc>
                <a:spcPct val="110000"/>
              </a:lnSpc>
              <a:spcAft>
                <a:spcPct val="15000"/>
              </a:spcAft>
              <a:buFont typeface="Wingdings" pitchFamily="2" charset="2"/>
              <a:buChar char="§"/>
            </a:pPr>
            <a:r>
              <a:rPr lang="en-US" sz="2400">
                <a:ea typeface="ＭＳ Ｐゴシック" pitchFamily="28" charset="-128"/>
              </a:rPr>
              <a:t>Foster sustainable economic development in coastal communities</a:t>
            </a:r>
          </a:p>
          <a:p>
            <a:pPr marL="342900" indent="-342900" eaLnBrk="0" hangingPunct="0">
              <a:lnSpc>
                <a:spcPct val="110000"/>
              </a:lnSpc>
              <a:spcAft>
                <a:spcPct val="15000"/>
              </a:spcAft>
              <a:buFont typeface="Wingdings" pitchFamily="2" charset="2"/>
              <a:buChar char="§"/>
            </a:pPr>
            <a:r>
              <a:rPr lang="en-US" sz="2400">
                <a:ea typeface="ＭＳ Ｐゴシック" pitchFamily="28" charset="-128"/>
              </a:rPr>
              <a:t>Increase ocean awareness and literacy </a:t>
            </a:r>
          </a:p>
          <a:p>
            <a:pPr marL="342900" indent="-342900" eaLnBrk="0" hangingPunct="0">
              <a:lnSpc>
                <a:spcPct val="110000"/>
              </a:lnSpc>
              <a:spcAft>
                <a:spcPct val="15000"/>
              </a:spcAft>
              <a:buFont typeface="Wingdings" pitchFamily="2" charset="2"/>
              <a:buChar char="§"/>
            </a:pPr>
            <a:r>
              <a:rPr lang="en-US" sz="2400">
                <a:ea typeface="ＭＳ Ｐゴシック" pitchFamily="28" charset="-128"/>
              </a:rPr>
              <a:t>Expand ocean and coastal scientific research</a:t>
            </a:r>
          </a:p>
        </p:txBody>
      </p:sp>
      <p:sp>
        <p:nvSpPr>
          <p:cNvPr id="4102" name="Text Box 8"/>
          <p:cNvSpPr txBox="1">
            <a:spLocks noChangeArrowheads="1"/>
          </p:cNvSpPr>
          <p:nvPr/>
        </p:nvSpPr>
        <p:spPr bwMode="auto">
          <a:xfrm>
            <a:off x="1676400" y="1905000"/>
            <a:ext cx="7162800" cy="519113"/>
          </a:xfrm>
          <a:prstGeom prst="rect">
            <a:avLst/>
          </a:prstGeom>
          <a:noFill/>
          <a:ln w="9525">
            <a:noFill/>
            <a:miter lim="800000"/>
            <a:headEnd/>
            <a:tailEnd/>
          </a:ln>
        </p:spPr>
        <p:txBody>
          <a:bodyPr>
            <a:spAutoFit/>
          </a:bodyPr>
          <a:lstStyle/>
          <a:p>
            <a:pPr algn="ctr"/>
            <a:r>
              <a:rPr lang="en-US" sz="2800" b="1"/>
              <a:t>Shared Priorities for the West Coast</a:t>
            </a:r>
            <a:endParaRPr lang="en-US" sz="2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defRPr/>
            </a:pPr>
            <a:endParaRPr lang="en-US" sz="2400" b="1">
              <a:solidFill>
                <a:schemeClr val="tx2"/>
              </a:solidFill>
              <a:effectLst>
                <a:outerShdw blurRad="38100" dist="38100" dir="2700000" algn="tl">
                  <a:srgbClr val="C0C0C0"/>
                </a:outerShdw>
              </a:effectLst>
            </a:endParaRPr>
          </a:p>
          <a:p>
            <a:pPr algn="r" eaLnBrk="0" hangingPunct="0">
              <a:spcBef>
                <a:spcPct val="50000"/>
              </a:spcBef>
              <a:defRPr/>
            </a:pPr>
            <a:r>
              <a:rPr lang="en-US" sz="1400">
                <a:solidFill>
                  <a:schemeClr val="tx2"/>
                </a:solidFill>
              </a:rPr>
              <a:t>	</a:t>
            </a:r>
          </a:p>
        </p:txBody>
      </p:sp>
      <p:pic>
        <p:nvPicPr>
          <p:cNvPr id="114691" name="Picture 4" descr="Website Background"/>
          <p:cNvPicPr>
            <a:picLocks noGrp="1" noChangeAspect="1" noChangeArrowheads="1"/>
          </p:cNvPicPr>
          <p:nvPr>
            <p:ph type="body" idx="4294967295"/>
          </p:nvPr>
        </p:nvPicPr>
        <p:blipFill>
          <a:blip r:embed="rId3" cstate="print"/>
          <a:srcRect t="-63" b="56720"/>
          <a:stretch>
            <a:fillRect/>
          </a:stretch>
        </p:blipFill>
        <p:spPr>
          <a:xfrm>
            <a:off x="0" y="1752600"/>
            <a:ext cx="9144000" cy="4953000"/>
          </a:xfrm>
          <a:solidFill>
            <a:schemeClr val="bg1"/>
          </a:solidFill>
        </p:spPr>
      </p:pic>
      <p:sp>
        <p:nvSpPr>
          <p:cNvPr id="114692" name="Rectangle 6"/>
          <p:cNvSpPr>
            <a:spLocks noChangeArrowheads="1"/>
          </p:cNvSpPr>
          <p:nvPr/>
        </p:nvSpPr>
        <p:spPr bwMode="auto">
          <a:xfrm>
            <a:off x="1524000" y="4800600"/>
            <a:ext cx="7239000" cy="1803400"/>
          </a:xfrm>
          <a:prstGeom prst="rect">
            <a:avLst/>
          </a:prstGeom>
          <a:solidFill>
            <a:schemeClr val="bg1"/>
          </a:solidFill>
          <a:ln w="19050">
            <a:solidFill>
              <a:schemeClr val="tx1"/>
            </a:solidFill>
            <a:miter lim="800000"/>
            <a:headEnd/>
            <a:tailEnd/>
          </a:ln>
        </p:spPr>
        <p:txBody>
          <a:bodyPr wrap="none" anchor="ctr"/>
          <a:lstStyle/>
          <a:p>
            <a:pPr algn="ctr"/>
            <a:endParaRPr lang="en-US"/>
          </a:p>
        </p:txBody>
      </p:sp>
      <p:sp>
        <p:nvSpPr>
          <p:cNvPr id="114693" name="Text Box 9"/>
          <p:cNvSpPr txBox="1">
            <a:spLocks noChangeArrowheads="1"/>
          </p:cNvSpPr>
          <p:nvPr/>
        </p:nvSpPr>
        <p:spPr bwMode="auto">
          <a:xfrm>
            <a:off x="1447800" y="4724400"/>
            <a:ext cx="2568575" cy="457200"/>
          </a:xfrm>
          <a:prstGeom prst="rect">
            <a:avLst/>
          </a:prstGeom>
          <a:noFill/>
          <a:ln w="9525">
            <a:noFill/>
            <a:miter lim="800000"/>
            <a:headEnd/>
            <a:tailEnd/>
          </a:ln>
        </p:spPr>
        <p:txBody>
          <a:bodyPr>
            <a:spAutoFit/>
          </a:bodyPr>
          <a:lstStyle/>
          <a:p>
            <a:pPr algn="ctr">
              <a:spcBef>
                <a:spcPct val="50000"/>
              </a:spcBef>
            </a:pPr>
            <a:endParaRPr lang="en-US" sz="2400" b="1"/>
          </a:p>
        </p:txBody>
      </p:sp>
      <p:sp>
        <p:nvSpPr>
          <p:cNvPr id="114694" name="Rectangle 13"/>
          <p:cNvSpPr>
            <a:spLocks noChangeArrowheads="1"/>
          </p:cNvSpPr>
          <p:nvPr/>
        </p:nvSpPr>
        <p:spPr bwMode="auto">
          <a:xfrm>
            <a:off x="1600200" y="4953000"/>
            <a:ext cx="7086600" cy="1371600"/>
          </a:xfrm>
          <a:prstGeom prst="rect">
            <a:avLst/>
          </a:prstGeom>
          <a:noFill/>
          <a:ln w="9525">
            <a:noFill/>
            <a:miter lim="800000"/>
            <a:headEnd/>
            <a:tailEnd/>
          </a:ln>
        </p:spPr>
        <p:txBody>
          <a:bodyPr/>
          <a:lstStyle/>
          <a:p>
            <a:pPr marL="342900" indent="-230188" algn="ctr">
              <a:lnSpc>
                <a:spcPct val="90000"/>
              </a:lnSpc>
              <a:spcBef>
                <a:spcPct val="20000"/>
              </a:spcBef>
            </a:pPr>
            <a:r>
              <a:rPr lang="en-US" sz="2000" b="1" u="sng"/>
              <a:t>Federal Partners</a:t>
            </a:r>
            <a:endParaRPr lang="en-US" sz="2000" b="1"/>
          </a:p>
          <a:p>
            <a:pPr marL="342900" indent="-230188">
              <a:lnSpc>
                <a:spcPct val="90000"/>
              </a:lnSpc>
              <a:spcBef>
                <a:spcPct val="20000"/>
              </a:spcBef>
              <a:buFontTx/>
              <a:buChar char="•"/>
            </a:pPr>
            <a:r>
              <a:rPr lang="en-US" sz="2000"/>
              <a:t>Usha Varanasi, Dept. of Commerce (NOAA)</a:t>
            </a:r>
          </a:p>
          <a:p>
            <a:pPr marL="342900" indent="-230188">
              <a:lnSpc>
                <a:spcPct val="90000"/>
              </a:lnSpc>
              <a:spcBef>
                <a:spcPct val="20000"/>
              </a:spcBef>
              <a:buFontTx/>
              <a:buChar char="•"/>
            </a:pPr>
            <a:r>
              <a:rPr lang="en-US" sz="2000"/>
              <a:t>Alexis Strauss, Environmental Protection Agency</a:t>
            </a:r>
          </a:p>
          <a:p>
            <a:pPr marL="342900" indent="-230188">
              <a:lnSpc>
                <a:spcPct val="90000"/>
              </a:lnSpc>
              <a:spcBef>
                <a:spcPct val="20000"/>
              </a:spcBef>
              <a:buFontTx/>
              <a:buChar char="•"/>
            </a:pPr>
            <a:r>
              <a:rPr lang="en-US" sz="2000"/>
              <a:t>Joan Barminski, Dept. of Interior (Ocean Energy Mgmt.)</a:t>
            </a:r>
          </a:p>
        </p:txBody>
      </p:sp>
      <p:graphicFrame>
        <p:nvGraphicFramePr>
          <p:cNvPr id="130082" name="Group 34"/>
          <p:cNvGraphicFramePr>
            <a:graphicFrameLocks noGrp="1"/>
          </p:cNvGraphicFramePr>
          <p:nvPr>
            <p:ph idx="4294967295"/>
          </p:nvPr>
        </p:nvGraphicFramePr>
        <p:xfrm>
          <a:off x="1524000" y="1600200"/>
          <a:ext cx="7239000" cy="3295650"/>
        </p:xfrm>
        <a:graphic>
          <a:graphicData uri="http://schemas.openxmlformats.org/drawingml/2006/table">
            <a:tbl>
              <a:tblPr/>
              <a:tblGrid>
                <a:gridCol w="2439988"/>
                <a:gridCol w="2665412"/>
                <a:gridCol w="2133600"/>
              </a:tblGrid>
              <a:tr h="438150">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Executive Committee</a:t>
                      </a: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381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California</a:t>
                      </a:r>
                      <a:endParaRPr kumimoji="0" lang="en-US" sz="20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Oregon</a:t>
                      </a:r>
                      <a:endParaRPr kumimoji="0" lang="en-U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Washington</a:t>
                      </a:r>
                      <a:endParaRPr kumimoji="0" lang="en-US" sz="20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24003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Brian Baird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Assistant Secretary for Oceans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Natural Resources Agency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CAF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Jessica Keys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Natural Resource Policy Advisor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Governor Kulongoski’s Office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CAF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Bob Nichols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Policy Advisor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Governor Gregoire’s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Office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ECAFE"/>
                    </a:solidFill>
                  </a:tcPr>
                </a:tc>
              </a:tr>
            </a:tbl>
          </a:graphicData>
        </a:graphic>
      </p:graphicFrame>
      <p:pic>
        <p:nvPicPr>
          <p:cNvPr id="114712" name="Picture 3"/>
          <p:cNvPicPr>
            <a:picLocks noChangeAspect="1" noChangeArrowheads="1"/>
          </p:cNvPicPr>
          <p:nvPr/>
        </p:nvPicPr>
        <p:blipFill>
          <a:blip r:embed="rId4" cstate="print"/>
          <a:srcRect/>
          <a:stretch>
            <a:fillRect/>
          </a:stretch>
        </p:blipFill>
        <p:spPr bwMode="auto">
          <a:xfrm>
            <a:off x="0" y="0"/>
            <a:ext cx="91440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Grp="1" noChangeAspect="1" noChangeArrowheads="1"/>
          </p:cNvPicPr>
          <p:nvPr>
            <p:ph type="title" idx="4294967295"/>
          </p:nvPr>
        </p:nvPicPr>
        <p:blipFill>
          <a:blip r:embed="rId3" cstate="print"/>
          <a:srcRect/>
          <a:stretch>
            <a:fillRect/>
          </a:stretch>
        </p:blipFill>
        <p:spPr>
          <a:xfrm>
            <a:off x="0" y="0"/>
            <a:ext cx="9144000" cy="1685925"/>
          </a:xfrm>
          <a:noFill/>
        </p:spPr>
      </p:pic>
      <p:pic>
        <p:nvPicPr>
          <p:cNvPr id="5123" name="Picture 4" descr="Website Background"/>
          <p:cNvPicPr>
            <a:picLocks noChangeAspect="1" noChangeArrowheads="1"/>
          </p:cNvPicPr>
          <p:nvPr/>
        </p:nvPicPr>
        <p:blipFill>
          <a:blip r:embed="rId4" cstate="print"/>
          <a:srcRect t="-63" b="56720"/>
          <a:stretch>
            <a:fillRect/>
          </a:stretch>
        </p:blipFill>
        <p:spPr bwMode="auto">
          <a:xfrm>
            <a:off x="0" y="1752600"/>
            <a:ext cx="9144000" cy="4953000"/>
          </a:xfrm>
          <a:prstGeom prst="rect">
            <a:avLst/>
          </a:prstGeom>
          <a:solidFill>
            <a:schemeClr val="bg1"/>
          </a:solidFill>
          <a:ln w="9525">
            <a:noFill/>
            <a:miter lim="800000"/>
            <a:headEnd/>
            <a:tailEnd/>
          </a:ln>
        </p:spPr>
      </p:pic>
      <p:grpSp>
        <p:nvGrpSpPr>
          <p:cNvPr id="5124" name="Group 4"/>
          <p:cNvGrpSpPr>
            <a:grpSpLocks noChangeAspect="1"/>
          </p:cNvGrpSpPr>
          <p:nvPr/>
        </p:nvGrpSpPr>
        <p:grpSpPr bwMode="auto">
          <a:xfrm>
            <a:off x="3276600" y="2133600"/>
            <a:ext cx="3729038" cy="4114800"/>
            <a:chOff x="384" y="1104"/>
            <a:chExt cx="2653" cy="2928"/>
          </a:xfrm>
        </p:grpSpPr>
        <p:grpSp>
          <p:nvGrpSpPr>
            <p:cNvPr id="5125" name="Group 5"/>
            <p:cNvGrpSpPr>
              <a:grpSpLocks noChangeAspect="1"/>
            </p:cNvGrpSpPr>
            <p:nvPr/>
          </p:nvGrpSpPr>
          <p:grpSpPr bwMode="auto">
            <a:xfrm>
              <a:off x="576" y="1104"/>
              <a:ext cx="2461" cy="1896"/>
              <a:chOff x="472" y="835"/>
              <a:chExt cx="5288" cy="2935"/>
            </a:xfrm>
          </p:grpSpPr>
          <p:pic>
            <p:nvPicPr>
              <p:cNvPr id="5127" name="Picture 6" descr="WCGA Action Plan_3"/>
              <p:cNvPicPr>
                <a:picLocks noChangeAspect="1" noChangeArrowheads="1"/>
              </p:cNvPicPr>
              <p:nvPr/>
            </p:nvPicPr>
            <p:blipFill>
              <a:blip r:embed="rId5" cstate="print"/>
              <a:srcRect/>
              <a:stretch>
                <a:fillRect/>
              </a:stretch>
            </p:blipFill>
            <p:spPr bwMode="auto">
              <a:xfrm rot="1236825">
                <a:off x="3456" y="1110"/>
                <a:ext cx="2304" cy="2660"/>
              </a:xfrm>
              <a:prstGeom prst="rect">
                <a:avLst/>
              </a:prstGeom>
              <a:noFill/>
              <a:ln w="9525">
                <a:solidFill>
                  <a:schemeClr val="tx1"/>
                </a:solidFill>
                <a:miter lim="800000"/>
                <a:headEnd/>
                <a:tailEnd/>
              </a:ln>
            </p:spPr>
          </p:pic>
          <p:pic>
            <p:nvPicPr>
              <p:cNvPr id="5128" name="Picture 7" descr="WCGA Action Plan_1"/>
              <p:cNvPicPr>
                <a:picLocks noChangeAspect="1" noChangeArrowheads="1"/>
              </p:cNvPicPr>
              <p:nvPr/>
            </p:nvPicPr>
            <p:blipFill>
              <a:blip r:embed="rId6" cstate="print"/>
              <a:srcRect/>
              <a:stretch>
                <a:fillRect/>
              </a:stretch>
            </p:blipFill>
            <p:spPr bwMode="auto">
              <a:xfrm rot="-1206142">
                <a:off x="472" y="1020"/>
                <a:ext cx="2304" cy="2679"/>
              </a:xfrm>
              <a:prstGeom prst="rect">
                <a:avLst/>
              </a:prstGeom>
              <a:noFill/>
              <a:ln w="9525">
                <a:solidFill>
                  <a:schemeClr val="tx1"/>
                </a:solidFill>
                <a:miter lim="800000"/>
                <a:headEnd/>
                <a:tailEnd/>
              </a:ln>
            </p:spPr>
          </p:pic>
          <p:pic>
            <p:nvPicPr>
              <p:cNvPr id="5129" name="Picture 8" descr="WCGA Action Plan_2"/>
              <p:cNvPicPr>
                <a:picLocks noChangeAspect="1" noChangeArrowheads="1"/>
              </p:cNvPicPr>
              <p:nvPr/>
            </p:nvPicPr>
            <p:blipFill>
              <a:blip r:embed="rId7" cstate="print"/>
              <a:srcRect/>
              <a:stretch>
                <a:fillRect/>
              </a:stretch>
            </p:blipFill>
            <p:spPr bwMode="auto">
              <a:xfrm>
                <a:off x="2064" y="835"/>
                <a:ext cx="2304" cy="2650"/>
              </a:xfrm>
              <a:prstGeom prst="rect">
                <a:avLst/>
              </a:prstGeom>
              <a:noFill/>
              <a:ln w="9525">
                <a:solidFill>
                  <a:schemeClr val="tx1"/>
                </a:solidFill>
                <a:miter lim="800000"/>
                <a:headEnd/>
                <a:tailEnd/>
              </a:ln>
            </p:spPr>
          </p:pic>
        </p:grpSp>
        <p:pic>
          <p:nvPicPr>
            <p:cNvPr id="5126" name="Picture 9" descr="Cover"/>
            <p:cNvPicPr>
              <a:picLocks noChangeAspect="1" noChangeArrowheads="1"/>
            </p:cNvPicPr>
            <p:nvPr/>
          </p:nvPicPr>
          <p:blipFill>
            <a:blip r:embed="rId8" cstate="print"/>
            <a:srcRect/>
            <a:stretch>
              <a:fillRect/>
            </a:stretch>
          </p:blipFill>
          <p:spPr bwMode="auto">
            <a:xfrm>
              <a:off x="384" y="1344"/>
              <a:ext cx="2078" cy="2688"/>
            </a:xfrm>
            <a:prstGeom prst="rect">
              <a:avLst/>
            </a:prstGeom>
            <a:noFill/>
            <a:ln w="9525">
              <a:solidFill>
                <a:schemeClr val="tx1"/>
              </a:solid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85800" y="4114800"/>
            <a:ext cx="8153400" cy="776288"/>
          </a:xfrm>
          <a:prstGeom prst="rect">
            <a:avLst/>
          </a:prstGeom>
          <a:noFill/>
          <a:ln w="9525">
            <a:noFill/>
            <a:miter lim="800000"/>
            <a:headEnd/>
            <a:tailEnd/>
          </a:ln>
          <a:effectLst/>
        </p:spPr>
        <p:txBody>
          <a:bodyPr>
            <a:spAutoFit/>
          </a:bodyPr>
          <a:lstStyle/>
          <a:p>
            <a:pPr algn="r">
              <a:defRPr/>
            </a:pPr>
            <a:endParaRPr lang="en-US" sz="2400" b="1">
              <a:solidFill>
                <a:schemeClr val="tx2"/>
              </a:solidFill>
              <a:effectLst>
                <a:outerShdw blurRad="38100" dist="38100" dir="2700000" algn="tl">
                  <a:srgbClr val="C0C0C0"/>
                </a:outerShdw>
              </a:effectLst>
            </a:endParaRPr>
          </a:p>
          <a:p>
            <a:pPr algn="r" eaLnBrk="0" hangingPunct="0">
              <a:spcBef>
                <a:spcPct val="50000"/>
              </a:spcBef>
              <a:defRPr/>
            </a:pPr>
            <a:r>
              <a:rPr lang="en-US" sz="1400">
                <a:solidFill>
                  <a:schemeClr val="tx2"/>
                </a:solidFill>
              </a:rPr>
              <a:t>	</a:t>
            </a:r>
          </a:p>
        </p:txBody>
      </p:sp>
      <p:pic>
        <p:nvPicPr>
          <p:cNvPr id="115715" name="Picture 3"/>
          <p:cNvPicPr>
            <a:picLocks noGrp="1" noChangeAspect="1" noChangeArrowheads="1"/>
          </p:cNvPicPr>
          <p:nvPr>
            <p:ph type="title" idx="4294967295"/>
          </p:nvPr>
        </p:nvPicPr>
        <p:blipFill>
          <a:blip r:embed="rId3" cstate="print"/>
          <a:srcRect/>
          <a:stretch>
            <a:fillRect/>
          </a:stretch>
        </p:blipFill>
        <p:spPr>
          <a:xfrm>
            <a:off x="0" y="0"/>
            <a:ext cx="9144000" cy="1685925"/>
          </a:xfrm>
          <a:noFill/>
        </p:spPr>
      </p:pic>
      <p:pic>
        <p:nvPicPr>
          <p:cNvPr id="115716" name="Picture 4" descr="Website Background"/>
          <p:cNvPicPr>
            <a:picLocks noGrp="1" noChangeAspect="1" noChangeArrowheads="1"/>
          </p:cNvPicPr>
          <p:nvPr>
            <p:ph type="body" idx="4294967295"/>
          </p:nvPr>
        </p:nvPicPr>
        <p:blipFill>
          <a:blip r:embed="rId4" cstate="print"/>
          <a:srcRect t="-63" b="56720"/>
          <a:stretch>
            <a:fillRect/>
          </a:stretch>
        </p:blipFill>
        <p:spPr>
          <a:xfrm>
            <a:off x="0" y="1752600"/>
            <a:ext cx="9144000" cy="4953000"/>
          </a:xfrm>
          <a:solidFill>
            <a:schemeClr val="bg1"/>
          </a:solidFill>
        </p:spPr>
      </p:pic>
      <p:sp>
        <p:nvSpPr>
          <p:cNvPr id="115717" name="Text Box 6"/>
          <p:cNvSpPr txBox="1">
            <a:spLocks noChangeArrowheads="1"/>
          </p:cNvSpPr>
          <p:nvPr/>
        </p:nvSpPr>
        <p:spPr bwMode="auto">
          <a:xfrm>
            <a:off x="1828800" y="1752600"/>
            <a:ext cx="6705600" cy="4718050"/>
          </a:xfrm>
          <a:prstGeom prst="rect">
            <a:avLst/>
          </a:prstGeom>
          <a:noFill/>
          <a:ln w="9525">
            <a:noFill/>
            <a:miter lim="800000"/>
            <a:headEnd/>
            <a:tailEnd/>
          </a:ln>
        </p:spPr>
        <p:txBody>
          <a:bodyPr>
            <a:spAutoFit/>
          </a:bodyPr>
          <a:lstStyle/>
          <a:p>
            <a:pPr marL="236538" indent="-236538" algn="ctr" eaLnBrk="0" hangingPunct="0">
              <a:spcBef>
                <a:spcPct val="50000"/>
              </a:spcBef>
            </a:pPr>
            <a:r>
              <a:rPr lang="en-US" sz="2400" b="1"/>
              <a:t>  </a:t>
            </a:r>
            <a:r>
              <a:rPr lang="en-US" sz="2800" b="1"/>
              <a:t>Examples of the 26 Actions of WCGA</a:t>
            </a:r>
            <a:endParaRPr lang="en-US" sz="2800"/>
          </a:p>
          <a:p>
            <a:pPr marL="236538" indent="-236538" eaLnBrk="0" hangingPunct="0">
              <a:spcBef>
                <a:spcPct val="50000"/>
              </a:spcBef>
              <a:buFont typeface="Wingdings" pitchFamily="2" charset="2"/>
              <a:buChar char="§"/>
            </a:pPr>
            <a:r>
              <a:rPr lang="en-US" sz="2400"/>
              <a:t>Evaluate the potential impacts of offshore alternative energy development</a:t>
            </a:r>
          </a:p>
          <a:p>
            <a:pPr marL="236538" indent="-236538" eaLnBrk="0" hangingPunct="0">
              <a:spcBef>
                <a:spcPct val="50000"/>
              </a:spcBef>
              <a:buFont typeface="Wingdings" pitchFamily="2" charset="2"/>
              <a:buChar char="§"/>
            </a:pPr>
            <a:r>
              <a:rPr lang="en-US" sz="2400"/>
              <a:t>Complete a seafloor map for West Coast territorial seas</a:t>
            </a:r>
          </a:p>
          <a:p>
            <a:pPr marL="236538" indent="-236538" eaLnBrk="0" hangingPunct="0">
              <a:spcBef>
                <a:spcPct val="50000"/>
              </a:spcBef>
              <a:buFont typeface="Wingdings" pitchFamily="2" charset="2"/>
              <a:buChar char="§"/>
            </a:pPr>
            <a:r>
              <a:rPr lang="en-US" sz="2400"/>
              <a:t>Reduce marine debris</a:t>
            </a:r>
          </a:p>
          <a:p>
            <a:pPr marL="236538" indent="-236538" eaLnBrk="0" hangingPunct="0">
              <a:spcBef>
                <a:spcPct val="50000"/>
              </a:spcBef>
              <a:buFont typeface="Wingdings" pitchFamily="2" charset="2"/>
              <a:buChar char="§"/>
            </a:pPr>
            <a:r>
              <a:rPr lang="en-US" sz="2400"/>
              <a:t>Support local planning efforts for working waterfronts</a:t>
            </a:r>
          </a:p>
          <a:p>
            <a:pPr marL="236538" indent="-236538" eaLnBrk="0" hangingPunct="0">
              <a:spcBef>
                <a:spcPct val="50000"/>
              </a:spcBef>
              <a:buFont typeface="Wingdings" pitchFamily="2" charset="2"/>
              <a:buChar char="§"/>
            </a:pPr>
            <a:r>
              <a:rPr lang="en-US" sz="2400"/>
              <a:t>Promote “clean ports” and the Clean Marinas Program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3467</TotalTime>
  <Words>1294</Words>
  <Application>Microsoft Office PowerPoint</Application>
  <PresentationFormat>On-screen Show (4:3)</PresentationFormat>
  <Paragraphs>238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Slide 1</vt:lpstr>
      <vt:lpstr>The Call for Regional Ocean Management</vt:lpstr>
      <vt:lpstr>The California Current: Transcending Political Boundaries </vt:lpstr>
      <vt:lpstr>Strategic Alliances Create  Collaboration Opportunities</vt:lpstr>
      <vt:lpstr>Slide 5</vt:lpstr>
      <vt:lpstr>Slide 6</vt:lpstr>
      <vt:lpstr>Slide 7</vt:lpstr>
      <vt:lpstr>Slide 8</vt:lpstr>
      <vt:lpstr>Slide 9</vt:lpstr>
      <vt:lpstr>Slide 10</vt:lpstr>
      <vt:lpstr>Slide 11</vt:lpstr>
      <vt:lpstr>Slide 12</vt:lpstr>
      <vt:lpstr>National Ocean Policy Framework</vt:lpstr>
      <vt:lpstr>National Framework for Coastal and Marine Spatial Planning</vt:lpstr>
      <vt:lpstr>Slide 15</vt:lpstr>
      <vt:lpstr>Slide 16</vt:lpstr>
      <vt:lpstr>Slide 17</vt:lpstr>
      <vt:lpstr>Slide 18</vt:lpstr>
      <vt:lpstr>Slide 19</vt:lpstr>
      <vt:lpstr>Slide 20</vt:lpstr>
      <vt:lpstr>Slide 21</vt:lpstr>
    </vt:vector>
  </TitlesOfParts>
  <Company>State of Oregon - DAS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Oregon DAS</dc:creator>
  <cp:lastModifiedBy>Scott M. Sherman</cp:lastModifiedBy>
  <cp:revision>451</cp:revision>
  <dcterms:created xsi:type="dcterms:W3CDTF">2008-11-28T19:21:35Z</dcterms:created>
  <dcterms:modified xsi:type="dcterms:W3CDTF">2010-10-22T13:32:38Z</dcterms:modified>
</cp:coreProperties>
</file>