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9" r:id="rId2"/>
    <p:sldId id="274" r:id="rId3"/>
    <p:sldId id="276" r:id="rId4"/>
    <p:sldId id="277" r:id="rId5"/>
    <p:sldId id="278" r:id="rId6"/>
    <p:sldId id="279" r:id="rId7"/>
    <p:sldId id="280" r:id="rId8"/>
    <p:sldId id="284" r:id="rId9"/>
    <p:sldId id="282" r:id="rId10"/>
    <p:sldId id="287" r:id="rId11"/>
    <p:sldId id="286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33CC"/>
    <a:srgbClr val="CC0000"/>
    <a:srgbClr val="008000"/>
    <a:srgbClr val="00CC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napVertSplitter="1" vertBarState="minimized" horzBarState="maximized">
    <p:restoredLeft sz="15640" autoAdjust="0"/>
    <p:restoredTop sz="70798" autoAdjust="0"/>
  </p:normalViewPr>
  <p:slideViewPr>
    <p:cSldViewPr>
      <p:cViewPr varScale="1">
        <p:scale>
          <a:sx n="120" d="100"/>
          <a:sy n="120" d="100"/>
        </p:scale>
        <p:origin x="-13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4" tIns="46577" rIns="93154" bIns="46577" numCol="1" anchor="t" anchorCtr="0" compatLnSpc="1">
            <a:prstTxWarp prst="textNoShape">
              <a:avLst/>
            </a:prstTxWarp>
          </a:bodyPr>
          <a:lstStyle>
            <a:lvl1pPr defTabSz="93077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4" tIns="46577" rIns="93154" bIns="46577" numCol="1" anchor="t" anchorCtr="0" compatLnSpc="1">
            <a:prstTxWarp prst="textNoShape">
              <a:avLst/>
            </a:prstTxWarp>
          </a:bodyPr>
          <a:lstStyle>
            <a:lvl1pPr algn="r" defTabSz="93077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4" tIns="46577" rIns="93154" bIns="46577" numCol="1" anchor="b" anchorCtr="0" compatLnSpc="1">
            <a:prstTxWarp prst="textNoShape">
              <a:avLst/>
            </a:prstTxWarp>
          </a:bodyPr>
          <a:lstStyle>
            <a:lvl1pPr defTabSz="93077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4" tIns="46577" rIns="93154" bIns="46577" numCol="1" anchor="b" anchorCtr="0" compatLnSpc="1">
            <a:prstTxWarp prst="textNoShape">
              <a:avLst/>
            </a:prstTxWarp>
          </a:bodyPr>
          <a:lstStyle>
            <a:lvl1pPr algn="r" defTabSz="930778">
              <a:defRPr sz="1300"/>
            </a:lvl1pPr>
          </a:lstStyle>
          <a:p>
            <a:pPr>
              <a:defRPr/>
            </a:pPr>
            <a:fld id="{D59B8914-3305-4578-A031-8B7E0B012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4" tIns="46577" rIns="93154" bIns="46577" numCol="1" anchor="t" anchorCtr="0" compatLnSpc="1">
            <a:prstTxWarp prst="textNoShape">
              <a:avLst/>
            </a:prstTxWarp>
          </a:bodyPr>
          <a:lstStyle>
            <a:lvl1pPr defTabSz="93077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4" tIns="46577" rIns="93154" bIns="46577" numCol="1" anchor="t" anchorCtr="0" compatLnSpc="1">
            <a:prstTxWarp prst="textNoShape">
              <a:avLst/>
            </a:prstTxWarp>
          </a:bodyPr>
          <a:lstStyle>
            <a:lvl1pPr algn="r" defTabSz="93077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4" tIns="46577" rIns="93154" bIns="46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4" tIns="46577" rIns="93154" bIns="46577" numCol="1" anchor="b" anchorCtr="0" compatLnSpc="1">
            <a:prstTxWarp prst="textNoShape">
              <a:avLst/>
            </a:prstTxWarp>
          </a:bodyPr>
          <a:lstStyle>
            <a:lvl1pPr defTabSz="93077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4" tIns="46577" rIns="93154" bIns="46577" numCol="1" anchor="b" anchorCtr="0" compatLnSpc="1">
            <a:prstTxWarp prst="textNoShape">
              <a:avLst/>
            </a:prstTxWarp>
          </a:bodyPr>
          <a:lstStyle>
            <a:lvl1pPr algn="r" defTabSz="930778">
              <a:defRPr sz="1300"/>
            </a:lvl1pPr>
          </a:lstStyle>
          <a:p>
            <a:pPr>
              <a:defRPr/>
            </a:pPr>
            <a:fld id="{9468299A-A6EC-44CC-9B35-8E1ABED81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1FEFC862-7549-4D0C-BF32-4475DEC6450C}" type="slidenum">
              <a:rPr lang="en-US" smtClean="0"/>
              <a:pPr defTabSz="928688"/>
              <a:t>1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D3A681B0-35C5-4F28-B640-7171D129218B}" type="slidenum">
              <a:rPr lang="en-US" smtClean="0"/>
              <a:pPr defTabSz="930275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10809116-E6FB-4E90-8027-33B71A5CBD42}" type="slidenum">
              <a:rPr lang="en-US" smtClean="0"/>
              <a:pPr defTabSz="930275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3FE35A98-710E-4E2D-9854-A8B12FB6AA22}" type="slidenum">
              <a:rPr lang="en-US" smtClean="0"/>
              <a:pPr defTabSz="930275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81063"/>
            <a:endParaRPr lang="en-US" sz="100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7DCE45CB-8227-4B54-9D4A-2AD54FDB3A65}" type="slidenum">
              <a:rPr lang="en-US" smtClean="0"/>
              <a:pPr defTabSz="930275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100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FB268A20-6E11-40CA-A3DD-F0A277EFF761}" type="slidenum">
              <a:rPr lang="en-US" smtClean="0"/>
              <a:pPr defTabSz="930275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6C0F7C0B-188C-4FA7-A20D-A7A492BD55B6}" type="slidenum">
              <a:rPr lang="en-US" smtClean="0"/>
              <a:pPr defTabSz="930275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8F13E977-CAF7-4518-BA2E-663DFAC9B469}" type="slidenum">
              <a:rPr lang="en-US" smtClean="0"/>
              <a:pPr defTabSz="930275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3176B549-089D-48A5-A6B0-91633361BD1A}" type="slidenum">
              <a:rPr lang="en-US" smtClean="0"/>
              <a:pPr defTabSz="930275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BA466BD5-A688-4946-97FB-C0BA96185658}" type="slidenum">
              <a:rPr lang="en-US" smtClean="0"/>
              <a:pPr defTabSz="930275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B1CAA623-77A6-4435-9DCB-13B14F21188A}" type="slidenum">
              <a:rPr lang="en-US" smtClean="0"/>
              <a:pPr defTabSz="930275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National Geodetic Survey Update</a:t>
            </a:r>
            <a:endParaRPr lang="en-US" sz="4000" smtClean="0">
              <a:solidFill>
                <a:schemeClr val="tx1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/>
          <a:p>
            <a:pPr eaLnBrk="1" hangingPunct="1"/>
            <a:r>
              <a:rPr lang="en-US" sz="2400" b="1" smtClean="0"/>
              <a:t>Hydrographic Services Review Panel</a:t>
            </a:r>
          </a:p>
          <a:p>
            <a:pPr eaLnBrk="1" hangingPunct="1"/>
            <a:r>
              <a:rPr lang="en-US" sz="2400" b="1" smtClean="0"/>
              <a:t>Honolulu, HI</a:t>
            </a:r>
          </a:p>
          <a:p>
            <a:pPr eaLnBrk="1" hangingPunct="1"/>
            <a:r>
              <a:rPr lang="en-US" sz="2400" b="1" smtClean="0"/>
              <a:t>May 4, 2011</a:t>
            </a:r>
          </a:p>
          <a:p>
            <a:pPr eaLnBrk="1" hangingPunct="1"/>
            <a:endParaRPr lang="en-US" sz="2400" smtClean="0"/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0" y="47244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Juliana Blackwell</a:t>
            </a:r>
          </a:p>
          <a:p>
            <a:pPr algn="ctr"/>
            <a:r>
              <a:rPr lang="en-US" sz="2000"/>
              <a:t>Director</a:t>
            </a:r>
          </a:p>
          <a:p>
            <a:pPr algn="ctr"/>
            <a:r>
              <a:rPr lang="en-US" sz="2000"/>
              <a:t>National Geodetic Survey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mtClean="0"/>
              <a:t>Performance Metrics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752600"/>
          <a:ext cx="7848600" cy="4099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029200"/>
                <a:gridCol w="990600"/>
                <a:gridCol w="914400"/>
                <a:gridCol w="914400"/>
              </a:tblGrid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</a:t>
                      </a:r>
                      <a:r>
                        <a:rPr lang="en-US" baseline="0" dirty="0" smtClean="0"/>
                        <a:t> Measure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FY10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FY11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FY12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Percentage of U.S. counties enabled with accurate positioning capacity (Current GPRA)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78.89%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83%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86%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Percent</a:t>
                      </a:r>
                      <a:r>
                        <a:rPr lang="en-US" sz="2000" b="0" baseline="0" dirty="0" smtClean="0"/>
                        <a:t> of U.S. enabled to benefit from a new national vertical reference system GRAV-D</a:t>
                      </a:r>
                    </a:p>
                    <a:p>
                      <a:r>
                        <a:rPr lang="en-US" sz="2000" b="0" dirty="0" smtClean="0"/>
                        <a:t>(New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dirty="0" smtClean="0"/>
                        <a:t>GPRA - coming</a:t>
                      </a:r>
                      <a:r>
                        <a:rPr lang="en-US" sz="2000" b="0" baseline="0" dirty="0" smtClean="0"/>
                        <a:t> soon!)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7.83%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Update the U.S.</a:t>
                      </a:r>
                      <a:r>
                        <a:rPr lang="en-US" sz="2000" b="0" baseline="0" dirty="0" smtClean="0"/>
                        <a:t> shoreline</a:t>
                      </a:r>
                      <a:endParaRPr lang="en-US" sz="2000" b="0" dirty="0" smtClean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3.6%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3.5%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3.2%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Update</a:t>
                      </a:r>
                      <a:r>
                        <a:rPr lang="en-US" sz="2000" b="0" baseline="0" dirty="0" smtClean="0"/>
                        <a:t> the shoreline in priority ports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12% (21)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11% (20)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12% (21)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Analyze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priority ports for changes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16%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(28)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16.5% (29)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15.4% (27)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1524000"/>
          <a:ext cx="7239000" cy="36880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57400"/>
                <a:gridCol w="1752600"/>
                <a:gridCol w="1752600"/>
                <a:gridCol w="1676400"/>
              </a:tblGrid>
              <a:tr h="426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FY10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FY11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FY12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Geodesy Base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$26.417 M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$26.138 M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$27.001 M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National Height Modernization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$2.541 M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$2.541 M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   $2.541 M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Mapping and Charting Base </a:t>
                      </a:r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(~8% of total) </a:t>
                      </a:r>
                      <a:endParaRPr lang="en-US" sz="2000" b="0" dirty="0" smtClean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$3.950 M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$3.917 M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$4.135 M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Shoreline Mapping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$2.424 M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$2.398 M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Arial" charset="0"/>
                        </a:rPr>
                        <a:t>$2.424 M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cs typeface="Arial" charset="0"/>
                        </a:rPr>
                        <a:t>$35.332 M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cs typeface="Arial" charset="0"/>
                        </a:rPr>
                        <a:t>$34.994 M *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>
                          <a:cs typeface="Arial" charset="0"/>
                        </a:rPr>
                        <a:t>$36.101 M **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327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NGS Budget</a:t>
            </a:r>
          </a:p>
        </p:txBody>
      </p:sp>
      <p:sp>
        <p:nvSpPr>
          <p:cNvPr id="12328" name="TextBox 4"/>
          <p:cNvSpPr txBox="1">
            <a:spLocks noChangeArrowheads="1"/>
          </p:cNvSpPr>
          <p:nvPr/>
        </p:nvSpPr>
        <p:spPr bwMode="auto">
          <a:xfrm>
            <a:off x="936625" y="5410200"/>
            <a:ext cx="6934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" b="1"/>
              <a:t>*Subject to change until the NOAA budget is finalized.</a:t>
            </a:r>
          </a:p>
          <a:p>
            <a:pPr algn="ctr"/>
            <a:r>
              <a:rPr lang="en-US" sz="1500" b="1"/>
              <a:t>**All of these figures can change until Congress enacts a budget.  </a:t>
            </a:r>
          </a:p>
          <a:p>
            <a:pPr algn="ctr"/>
            <a:endParaRPr lang="en-US" sz="15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Performance Measures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848600" cy="480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b="1" smtClean="0"/>
              <a:t>Support many of HSRP’s most wanted improvements</a:t>
            </a:r>
          </a:p>
          <a:p>
            <a:pPr eaLnBrk="1" hangingPunct="1">
              <a:buFontTx/>
              <a:buNone/>
            </a:pPr>
            <a:endParaRPr lang="en-US" sz="1200" b="1" smtClean="0"/>
          </a:p>
          <a:p>
            <a:pPr eaLnBrk="1" hangingPunct="1"/>
            <a:r>
              <a:rPr lang="en-US" sz="2400" b="1" smtClean="0"/>
              <a:t>Disseminate NOAA’s hydrographic services data and products to achieve greatest public benefit</a:t>
            </a:r>
          </a:p>
          <a:p>
            <a:pPr lvl="1" eaLnBrk="1" hangingPunct="1"/>
            <a:r>
              <a:rPr lang="en-US" sz="2000" smtClean="0"/>
              <a:t>Current GPRA: Percentage of U.S. counties enabled with accurate positioning capacity</a:t>
            </a:r>
          </a:p>
          <a:p>
            <a:pPr eaLnBrk="1" hangingPunct="1"/>
            <a:r>
              <a:rPr lang="en-US" sz="2400" b="1" smtClean="0"/>
              <a:t>Modernize heights</a:t>
            </a:r>
          </a:p>
          <a:p>
            <a:pPr lvl="1" eaLnBrk="1" hangingPunct="1"/>
            <a:r>
              <a:rPr lang="en-US" sz="2000" smtClean="0"/>
              <a:t>New GPRA 2013:  Percent of U.S. enabled to benefit from a new national vertical reference system (GRAV-D)</a:t>
            </a:r>
          </a:p>
          <a:p>
            <a:pPr eaLnBrk="1" hangingPunct="1"/>
            <a:r>
              <a:rPr lang="en-US" sz="2400" b="1" smtClean="0"/>
              <a:t>Aggressively map the Nation’s shorelines</a:t>
            </a:r>
          </a:p>
          <a:p>
            <a:pPr lvl="1" eaLnBrk="1" hangingPunct="1"/>
            <a:r>
              <a:rPr lang="en-US" sz="2000" smtClean="0"/>
              <a:t>Update the U.S. shoreline</a:t>
            </a:r>
          </a:p>
          <a:p>
            <a:pPr lvl="1" eaLnBrk="1" hangingPunct="1"/>
            <a:r>
              <a:rPr lang="en-US" sz="2000" smtClean="0"/>
              <a:t>Update the shoreline in priority ports</a:t>
            </a:r>
          </a:p>
          <a:p>
            <a:pPr lvl="1" eaLnBrk="1" hangingPunct="1"/>
            <a:r>
              <a:rPr lang="en-US" sz="2000" smtClean="0"/>
              <a:t>Analyze priority ports for changes</a:t>
            </a:r>
          </a:p>
          <a:p>
            <a:pPr eaLnBrk="1" hangingPunct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Joint Milestones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400800" cy="4648200"/>
          </a:xfrm>
        </p:spPr>
        <p:txBody>
          <a:bodyPr/>
          <a:lstStyle/>
          <a:p>
            <a:r>
              <a:rPr lang="en-US" sz="2400" smtClean="0"/>
              <a:t>Expansion of National VDatum</a:t>
            </a:r>
          </a:p>
          <a:p>
            <a:pPr lvl="1"/>
            <a:r>
              <a:rPr lang="en-US" sz="2000" smtClean="0"/>
              <a:t>Two new VDatum models Texas, New England</a:t>
            </a:r>
          </a:p>
          <a:p>
            <a:endParaRPr lang="en-US" sz="1200" smtClean="0"/>
          </a:p>
          <a:p>
            <a:r>
              <a:rPr lang="en-US" sz="2400" smtClean="0"/>
              <a:t>New guidelines for geospatial infrastructure for monitoring coastal and environmental change at sentinel sites and other coastal reserves</a:t>
            </a:r>
          </a:p>
          <a:p>
            <a:endParaRPr lang="en-US" sz="1200" smtClean="0"/>
          </a:p>
          <a:p>
            <a:r>
              <a:rPr lang="en-US" sz="2400" smtClean="0"/>
              <a:t>Establish and co-locate 3 Continuously Operating Reference Stations (CORS) at tide and water level stations:	</a:t>
            </a:r>
          </a:p>
          <a:p>
            <a:pPr lvl="1"/>
            <a:r>
              <a:rPr lang="en-US" sz="2000" smtClean="0"/>
              <a:t>Oregon coast, San Francisco Harbor,  Midway Island</a:t>
            </a:r>
          </a:p>
        </p:txBody>
      </p:sp>
      <p:pic>
        <p:nvPicPr>
          <p:cNvPr id="4" name="Picture 3" descr="eprt_ant_180"/>
          <p:cNvPicPr>
            <a:picLocks noChangeAspect="1" noChangeArrowheads="1"/>
          </p:cNvPicPr>
          <p:nvPr/>
        </p:nvPicPr>
        <p:blipFill>
          <a:blip r:embed="rId3" cstate="print"/>
          <a:srcRect l="24868" r="23978"/>
          <a:stretch>
            <a:fillRect/>
          </a:stretch>
        </p:blipFill>
        <p:spPr bwMode="auto">
          <a:xfrm>
            <a:off x="6858000" y="1524000"/>
            <a:ext cx="1676400" cy="392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Recent 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38600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US" dirty="0" smtClean="0"/>
              <a:t>GPS data sharing solution through online service (OPUS-DB) milestone  -- 3,000 marks submitted for database inclusion</a:t>
            </a:r>
          </a:p>
          <a:p>
            <a:pPr marL="742950" lvl="2" indent="-34290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sz="2400" dirty="0" smtClean="0"/>
              <a:t>Collected emergency response imagery in Red River  (Minnesota – North Dakota)</a:t>
            </a:r>
            <a:endParaRPr lang="en-US" dirty="0" smtClean="0"/>
          </a:p>
          <a:p>
            <a:pPr lvl="1">
              <a:buFontTx/>
              <a:buNone/>
              <a:defRPr/>
            </a:pPr>
            <a:endParaRPr lang="en-US" dirty="0" smtClean="0"/>
          </a:p>
        </p:txBody>
      </p:sp>
      <p:pic>
        <p:nvPicPr>
          <p:cNvPr id="5124" name="Content Placeholder 4" descr="Flood ima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600200"/>
            <a:ext cx="4232275" cy="4157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Recent Accomplishments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4495800" cy="3657600"/>
          </a:xfrm>
        </p:spPr>
        <p:txBody>
          <a:bodyPr/>
          <a:lstStyle/>
          <a:p>
            <a:r>
              <a:rPr lang="en-US" sz="2800" smtClean="0"/>
              <a:t>Cooperative effort with USGS and Harris-Galveston Subsidence District -- c</a:t>
            </a:r>
            <a:r>
              <a:rPr lang="en-US" sz="2400" smtClean="0"/>
              <a:t>ollecting data at a new Continuously Operating Reference Station (CORS) in Houston, TX for consideration as a National CORS</a:t>
            </a:r>
          </a:p>
          <a:p>
            <a:endParaRPr lang="en-US" sz="2800" smtClean="0"/>
          </a:p>
          <a:p>
            <a:endParaRPr lang="en-US" smtClean="0"/>
          </a:p>
        </p:txBody>
      </p:sp>
      <p:pic>
        <p:nvPicPr>
          <p:cNvPr id="6148" name="Picture 3" descr="cm2.JPG"/>
          <p:cNvPicPr>
            <a:picLocks noChangeAspect="1"/>
          </p:cNvPicPr>
          <p:nvPr/>
        </p:nvPicPr>
        <p:blipFill>
          <a:blip r:embed="rId3" cstate="print"/>
          <a:srcRect l="14903" r="7211"/>
          <a:stretch>
            <a:fillRect/>
          </a:stretch>
        </p:blipFill>
        <p:spPr bwMode="auto">
          <a:xfrm>
            <a:off x="4648200" y="2819400"/>
            <a:ext cx="411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143000"/>
            <a:ext cx="861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Mobile Bay project -- </a:t>
            </a:r>
            <a:r>
              <a:rPr lang="en-US" dirty="0"/>
              <a:t>CO-OPS, OCS and NGS are working in Mobile Bay, surrounding area and nearby National Estuarine Research Reserve Systems (NERRS), to establish foundational data and validate coastal circulation model.</a:t>
            </a:r>
            <a:endParaRPr lang="en-US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Recent Accomplishments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77200" cy="2590800"/>
          </a:xfrm>
        </p:spPr>
        <p:txBody>
          <a:bodyPr/>
          <a:lstStyle/>
          <a:p>
            <a:r>
              <a:rPr lang="en-US" sz="2800" dirty="0" smtClean="0"/>
              <a:t>Initiate socio-economic benefit study of NGS remote sensing products and services</a:t>
            </a:r>
          </a:p>
          <a:p>
            <a:endParaRPr lang="en-US" sz="1400" dirty="0" smtClean="0"/>
          </a:p>
          <a:p>
            <a:r>
              <a:rPr lang="en-US" sz="2800" dirty="0" smtClean="0"/>
              <a:t>New remote sensing capability – airborne </a:t>
            </a:r>
            <a:r>
              <a:rPr lang="en-US" sz="2800" dirty="0" err="1" smtClean="0"/>
              <a:t>Lidar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Research and development of new procedures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lvl="1">
              <a:buFontTx/>
              <a:buNone/>
            </a:pPr>
            <a:endParaRPr lang="en-US" sz="2400" dirty="0" smtClean="0"/>
          </a:p>
        </p:txBody>
      </p:sp>
      <p:pic>
        <p:nvPicPr>
          <p:cNvPr id="7172" name="Picture 7" descr="Colorful Runway Page 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581400"/>
            <a:ext cx="503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Recent Accomplishments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410200" cy="4724400"/>
          </a:xfrm>
        </p:spPr>
        <p:txBody>
          <a:bodyPr/>
          <a:lstStyle/>
          <a:p>
            <a:r>
              <a:rPr lang="en-US" sz="2800" smtClean="0"/>
              <a:t>GRAV-D airborne survey </a:t>
            </a:r>
          </a:p>
          <a:p>
            <a:pPr lvl="1"/>
            <a:r>
              <a:rPr lang="en-US" sz="2400" smtClean="0"/>
              <a:t>Focus on Alaska</a:t>
            </a:r>
          </a:p>
          <a:p>
            <a:r>
              <a:rPr lang="en-US" sz="2800" smtClean="0"/>
              <a:t>Ground based - new absolute gravity meter</a:t>
            </a:r>
          </a:p>
          <a:p>
            <a:pPr lvl="1"/>
            <a:r>
              <a:rPr lang="en-US" sz="2400" smtClean="0"/>
              <a:t>Expected to save one to two days per measurement in support of airborne surveys</a:t>
            </a:r>
          </a:p>
          <a:p>
            <a:pPr lvl="1"/>
            <a:r>
              <a:rPr lang="en-US" sz="2400" smtClean="0"/>
              <a:t>Reduce survey cost</a:t>
            </a:r>
          </a:p>
          <a:p>
            <a:r>
              <a:rPr lang="en-US" sz="2800" smtClean="0"/>
              <a:t>New Horizontal Time Dependent Positioning (HTDP) model</a:t>
            </a:r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7850" y="1600200"/>
            <a:ext cx="33337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5715000" y="5334000"/>
            <a:ext cx="3276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Upcoming Activities (FY11/12)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0"/>
            <a:ext cx="7210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762000" y="1371600"/>
            <a:ext cx="7696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/>
              <a:t>Install one NOAA foundation CORS site</a:t>
            </a:r>
          </a:p>
          <a:p>
            <a:pPr marL="346075" indent="-3460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3000"/>
              <a:t>Complete GPS positions for International Great Lakes Datum 2015 update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Upcoming Activities (FY11/12)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467600" cy="5105400"/>
          </a:xfrm>
        </p:spPr>
        <p:txBody>
          <a:bodyPr/>
          <a:lstStyle/>
          <a:p>
            <a:r>
              <a:rPr lang="en-US" sz="2800" smtClean="0"/>
              <a:t>Develop operational GPS-interference detection service in cooperation with Department of Homeland Security</a:t>
            </a:r>
            <a:endParaRPr lang="en-US" sz="1200" smtClean="0"/>
          </a:p>
          <a:p>
            <a:r>
              <a:rPr lang="en-US" sz="2800" smtClean="0"/>
              <a:t>Complete socio-economic benefit study on remote sensing products and services</a:t>
            </a:r>
            <a:endParaRPr lang="en-US" sz="1200" smtClean="0"/>
          </a:p>
          <a:p>
            <a:r>
              <a:rPr lang="en-US" sz="2800" smtClean="0"/>
              <a:t>Complete gravity data collection in most of Alaska with the exception of the Aleutians</a:t>
            </a:r>
            <a:endParaRPr lang="en-US" sz="1200" smtClean="0"/>
          </a:p>
          <a:p>
            <a:r>
              <a:rPr lang="en-US" sz="2800" smtClean="0"/>
              <a:t>Complete VDatum model - PR/VI</a:t>
            </a:r>
            <a:r>
              <a:rPr lang="en-US" smtClean="0"/>
              <a:t> </a:t>
            </a:r>
          </a:p>
          <a:p>
            <a:r>
              <a:rPr lang="en-US" sz="2800" smtClean="0"/>
              <a:t>Provide NOAA Composite Shoreline as a framework data set for the CMSP Data Portal</a:t>
            </a:r>
          </a:p>
          <a:p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670</Words>
  <Application>Microsoft Macintosh PowerPoint</Application>
  <PresentationFormat>On-screen Show (4:3)</PresentationFormat>
  <Paragraphs>119</Paragraphs>
  <Slides>11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National Geodetic Survey Update</vt:lpstr>
      <vt:lpstr>Performance Measures</vt:lpstr>
      <vt:lpstr>Joint Milestones</vt:lpstr>
      <vt:lpstr>Recent Accomplishments</vt:lpstr>
      <vt:lpstr>Recent Accomplishments</vt:lpstr>
      <vt:lpstr>Recent Accomplishments</vt:lpstr>
      <vt:lpstr>Recent Accomplishments</vt:lpstr>
      <vt:lpstr>Upcoming Activities (FY11/12)</vt:lpstr>
      <vt:lpstr>Upcoming Activities (FY11/12)</vt:lpstr>
      <vt:lpstr>Performance Metrics</vt:lpstr>
      <vt:lpstr>NGS Budget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Ashley.Chappell</dc:creator>
  <cp:lastModifiedBy>Scott Sherman</cp:lastModifiedBy>
  <cp:revision>214</cp:revision>
  <dcterms:created xsi:type="dcterms:W3CDTF">2011-05-12T12:56:27Z</dcterms:created>
  <dcterms:modified xsi:type="dcterms:W3CDTF">2011-05-12T12:56:42Z</dcterms:modified>
</cp:coreProperties>
</file>