
<file path=[Content_Types].xml><?xml version="1.0" encoding="utf-8"?>
<Types xmlns="http://schemas.openxmlformats.org/package/2006/content-types">
  <Override PartName="/ppt/notesSlides/notesSlide2.xml" ContentType="application/vnd.openxmlformats-officedocument.presentationml.notes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17"/>
  </p:notesMasterIdLst>
  <p:handoutMasterIdLst>
    <p:handoutMasterId r:id="rId18"/>
  </p:handoutMasterIdLst>
  <p:sldIdLst>
    <p:sldId id="269" r:id="rId2"/>
    <p:sldId id="284" r:id="rId3"/>
    <p:sldId id="277" r:id="rId4"/>
    <p:sldId id="287" r:id="rId5"/>
    <p:sldId id="283" r:id="rId6"/>
    <p:sldId id="279" r:id="rId7"/>
    <p:sldId id="276" r:id="rId8"/>
    <p:sldId id="288" r:id="rId9"/>
    <p:sldId id="278" r:id="rId10"/>
    <p:sldId id="291" r:id="rId11"/>
    <p:sldId id="289" r:id="rId12"/>
    <p:sldId id="273" r:id="rId13"/>
    <p:sldId id="274" r:id="rId14"/>
    <p:sldId id="282" r:id="rId15"/>
    <p:sldId id="275" r:id="rId16"/>
  </p:sldIdLst>
  <p:sldSz cx="9144000" cy="6858000" type="screen4x3"/>
  <p:notesSz cx="6934200" cy="9220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D546F"/>
    <a:srgbClr val="3E5260"/>
    <a:srgbClr val="4B6475"/>
    <a:srgbClr val="0099FF"/>
    <a:srgbClr val="0033CC"/>
    <a:srgbClr val="CC0000"/>
    <a:srgbClr val="008000"/>
    <a:srgbClr val="00CC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vertBarState="minimized" horzBarState="maximized">
    <p:restoredLeft sz="15578" autoAdjust="0"/>
    <p:restoredTop sz="70389" autoAdjust="0"/>
  </p:normalViewPr>
  <p:slideViewPr>
    <p:cSldViewPr>
      <p:cViewPr varScale="1">
        <p:scale>
          <a:sx n="120" d="100"/>
          <a:sy n="120" d="100"/>
        </p:scale>
        <p:origin x="-130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presProps" Target="presProps.xml"/><Relationship Id="rId4" Type="http://schemas.openxmlformats.org/officeDocument/2006/relationships/slide" Target="slides/slide3.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slide" Target="slides/slide15.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notesMaster" Target="notesMasters/notesMaster1.xml"/><Relationship Id="rId19" Type="http://schemas.openxmlformats.org/officeDocument/2006/relationships/printerSettings" Target="printerSettings/printerSettings1.bin"/><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a:lvl1pPr>
          </a:lstStyle>
          <a:p>
            <a:pPr>
              <a:defRPr/>
            </a:pPr>
            <a:endParaRPr lang="en-US"/>
          </a:p>
        </p:txBody>
      </p:sp>
      <p:sp>
        <p:nvSpPr>
          <p:cNvPr id="29699" name="Rectangle 3"/>
          <p:cNvSpPr>
            <a:spLocks noGrp="1" noChangeArrowheads="1"/>
          </p:cNvSpPr>
          <p:nvPr>
            <p:ph type="dt" sz="quarter" idx="1"/>
          </p:nvPr>
        </p:nvSpPr>
        <p:spPr bwMode="auto">
          <a:xfrm>
            <a:off x="3929063" y="0"/>
            <a:ext cx="3005137"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vl1pPr>
          </a:lstStyle>
          <a:p>
            <a:pPr>
              <a:defRPr/>
            </a:pPr>
            <a:endParaRPr lang="en-US"/>
          </a:p>
        </p:txBody>
      </p:sp>
      <p:sp>
        <p:nvSpPr>
          <p:cNvPr id="29700" name="Rectangle 4"/>
          <p:cNvSpPr>
            <a:spLocks noGrp="1" noChangeArrowheads="1"/>
          </p:cNvSpPr>
          <p:nvPr>
            <p:ph type="ftr" sz="quarter" idx="2"/>
          </p:nvPr>
        </p:nvSpPr>
        <p:spPr bwMode="auto">
          <a:xfrm>
            <a:off x="0" y="8759825"/>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a:lvl1pPr>
          </a:lstStyle>
          <a:p>
            <a:pPr>
              <a:defRPr/>
            </a:pPr>
            <a:endParaRPr lang="en-US"/>
          </a:p>
        </p:txBody>
      </p:sp>
      <p:sp>
        <p:nvSpPr>
          <p:cNvPr id="29701" name="Rectangle 5"/>
          <p:cNvSpPr>
            <a:spLocks noGrp="1" noChangeArrowheads="1"/>
          </p:cNvSpPr>
          <p:nvPr>
            <p:ph type="sldNum" sz="quarter" idx="3"/>
          </p:nvPr>
        </p:nvSpPr>
        <p:spPr bwMode="auto">
          <a:xfrm>
            <a:off x="3929063" y="8759825"/>
            <a:ext cx="3005137"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vl1pPr>
          </a:lstStyle>
          <a:p>
            <a:pPr>
              <a:defRPr/>
            </a:pPr>
            <a:fld id="{3219FB6A-F036-4B70-B70F-A7BC721D4B3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a:lvl1pPr>
          </a:lstStyle>
          <a:p>
            <a:pPr>
              <a:defRPr/>
            </a:pPr>
            <a:endParaRPr lang="en-US"/>
          </a:p>
        </p:txBody>
      </p:sp>
      <p:sp>
        <p:nvSpPr>
          <p:cNvPr id="4099" name="Rectangle 3"/>
          <p:cNvSpPr>
            <a:spLocks noGrp="1" noChangeArrowheads="1"/>
          </p:cNvSpPr>
          <p:nvPr>
            <p:ph type="dt" idx="1"/>
          </p:nvPr>
        </p:nvSpPr>
        <p:spPr bwMode="auto">
          <a:xfrm>
            <a:off x="3929063" y="0"/>
            <a:ext cx="3005137"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4379913"/>
            <a:ext cx="5086350" cy="4148137"/>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759825"/>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a:lvl1pPr>
          </a:lstStyle>
          <a:p>
            <a:pPr>
              <a:defRPr/>
            </a:pPr>
            <a:endParaRPr lang="en-US"/>
          </a:p>
        </p:txBody>
      </p:sp>
      <p:sp>
        <p:nvSpPr>
          <p:cNvPr id="4103" name="Rectangle 7"/>
          <p:cNvSpPr>
            <a:spLocks noGrp="1" noChangeArrowheads="1"/>
          </p:cNvSpPr>
          <p:nvPr>
            <p:ph type="sldNum" sz="quarter" idx="5"/>
          </p:nvPr>
        </p:nvSpPr>
        <p:spPr bwMode="auto">
          <a:xfrm>
            <a:off x="3929063" y="8759825"/>
            <a:ext cx="3005137"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vl1pPr>
          </a:lstStyle>
          <a:p>
            <a:pPr>
              <a:defRPr/>
            </a:pPr>
            <a:fld id="{9F41A431-1A08-468B-8F44-AAEC8C51715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3" Type="http://schemas.openxmlformats.org/officeDocument/2006/relationships/hyperlink" Target="http://tidesandcurrents.noaa.gov/cgi-bin/customview.pl?screen=MO8IFKwM" TargetMode="Externa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CC46560A-79B8-44CF-92EA-4CC71C59025F}" type="slidenum">
              <a:rPr lang="en-US" smtClean="0"/>
              <a:pPr/>
              <a:t>1</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r>
              <a:rPr lang="en-US" smtClean="0"/>
              <a:t>20 minute time limit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r>
              <a:rPr lang="en-US" b="1" dirty="0" smtClean="0"/>
              <a:t>- Expanded Harmful Algal Bloom (HAB) forecast system to 2 by transitioning to operations the Gulf coast of Texas</a:t>
            </a:r>
            <a:r>
              <a:rPr lang="en-US" dirty="0" smtClean="0"/>
              <a:t>.  HAB bulletins are issued to Texas coastal managers twice weekly during HAB events and once weekly during inactive periods.  Bulletins enable better safety and economic decisions to be made about beach and shellfish bed closings.</a:t>
            </a:r>
            <a:endParaRPr lang="en-US" sz="1100" dirty="0" smtClean="0"/>
          </a:p>
          <a:p>
            <a:pPr>
              <a:defRPr/>
            </a:pPr>
            <a:r>
              <a:rPr lang="en-US" b="1" dirty="0" smtClean="0"/>
              <a:t>- Continued support for habitat restoration by providing tidal datums, frequency and duration of inundation statistics, sea level trends, and other geospatial data </a:t>
            </a:r>
            <a:r>
              <a:rPr lang="en-US" dirty="0" smtClean="0"/>
              <a:t>needed for sustainable restoration design and implementation in locations including the Chesapeake Bay, South San Francisco Bay, and Mobile Bay.</a:t>
            </a:r>
            <a:endParaRPr lang="en-US" sz="1100" dirty="0" smtClean="0"/>
          </a:p>
          <a:p>
            <a:pPr>
              <a:defRPr/>
            </a:pPr>
            <a:endParaRPr lang="en-US" dirty="0"/>
          </a:p>
        </p:txBody>
      </p:sp>
      <p:sp>
        <p:nvSpPr>
          <p:cNvPr id="27652" name="Slide Number Placeholder 3"/>
          <p:cNvSpPr>
            <a:spLocks noGrp="1"/>
          </p:cNvSpPr>
          <p:nvPr>
            <p:ph type="sldNum" sz="quarter" idx="5"/>
          </p:nvPr>
        </p:nvSpPr>
        <p:spPr>
          <a:noFill/>
        </p:spPr>
        <p:txBody>
          <a:bodyPr/>
          <a:lstStyle/>
          <a:p>
            <a:fld id="{C7BC5D09-714D-4A89-A088-9B1D0CFA711D}"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r>
              <a:rPr lang="en-US" b="1" dirty="0" smtClean="0"/>
              <a:t>- Continued providing long term local sea level trends for both domestic and international locations.</a:t>
            </a:r>
            <a:endParaRPr lang="en-US" sz="1100" b="1" dirty="0" smtClean="0"/>
          </a:p>
          <a:p>
            <a:pPr lvl="1">
              <a:defRPr/>
            </a:pPr>
            <a:r>
              <a:rPr lang="en-US" dirty="0" smtClean="0"/>
              <a:t>Issued a new sea level publication, “Sea Level Variations of the United States, 1854-2006” with updated local sea level trends for 128 locations in the United States.</a:t>
            </a:r>
            <a:endParaRPr lang="en-US" sz="1100" dirty="0" smtClean="0"/>
          </a:p>
          <a:p>
            <a:pPr lvl="1">
              <a:defRPr/>
            </a:pPr>
            <a:r>
              <a:rPr lang="en-US" dirty="0" smtClean="0"/>
              <a:t>Worked with US Army of Corps of Engineers to incorporate sea level trend guidance into coastal project planning policy documents.</a:t>
            </a:r>
            <a:endParaRPr lang="en-US" sz="1100" dirty="0" smtClean="0"/>
          </a:p>
          <a:p>
            <a:pPr lvl="1">
              <a:defRPr/>
            </a:pPr>
            <a:r>
              <a:rPr lang="en-US" dirty="0" smtClean="0"/>
              <a:t>Worked with state coastal managers to utilize CO-OPS local sea level trends to inform sea level planning and policy at a state level</a:t>
            </a:r>
          </a:p>
          <a:p>
            <a:pPr lvl="1">
              <a:defRPr/>
            </a:pPr>
            <a:endParaRPr lang="en-US" sz="1100" dirty="0" smtClean="0"/>
          </a:p>
          <a:p>
            <a:pPr lvl="1">
              <a:defRPr/>
            </a:pPr>
            <a:r>
              <a:rPr lang="en-US" sz="1100" b="1" dirty="0" smtClean="0"/>
              <a:t>Barbuda:  </a:t>
            </a:r>
            <a:r>
              <a:rPr lang="en-US" dirty="0" smtClean="0"/>
              <a:t>CO-OPS has received funding from the U.S. Department of State to install one hardened tide station on the island of Barbuda and provide capacity building and training in sea level station operation. </a:t>
            </a:r>
          </a:p>
          <a:p>
            <a:pPr lvl="1">
              <a:defRPr/>
            </a:pPr>
            <a:endParaRPr lang="en-US" dirty="0" smtClean="0"/>
          </a:p>
          <a:p>
            <a:pPr lvl="1">
              <a:defRPr/>
            </a:pPr>
            <a:r>
              <a:rPr lang="en-US" dirty="0" smtClean="0"/>
              <a:t>Other future projects are an </a:t>
            </a:r>
            <a:r>
              <a:rPr lang="en-US" b="1" dirty="0" err="1" smtClean="0"/>
              <a:t>Exceedence</a:t>
            </a:r>
            <a:r>
              <a:rPr lang="en-US" b="1" dirty="0" smtClean="0"/>
              <a:t> Probably Statistics Tool </a:t>
            </a:r>
            <a:r>
              <a:rPr lang="en-US" dirty="0" smtClean="0"/>
              <a:t>and a </a:t>
            </a:r>
            <a:r>
              <a:rPr lang="en-US" b="1" dirty="0" smtClean="0"/>
              <a:t>Sea Level </a:t>
            </a:r>
            <a:r>
              <a:rPr lang="en-US" b="1" dirty="0" err="1" smtClean="0"/>
              <a:t>Anamolies</a:t>
            </a:r>
            <a:r>
              <a:rPr lang="en-US" b="1" dirty="0" smtClean="0"/>
              <a:t> Tool</a:t>
            </a:r>
            <a:endParaRPr lang="en-US" sz="1100" b="1" dirty="0" smtClean="0"/>
          </a:p>
          <a:p>
            <a:pPr>
              <a:defRPr/>
            </a:pPr>
            <a:endParaRPr lang="en-US" dirty="0"/>
          </a:p>
        </p:txBody>
      </p:sp>
      <p:sp>
        <p:nvSpPr>
          <p:cNvPr id="28676" name="Slide Number Placeholder 3"/>
          <p:cNvSpPr>
            <a:spLocks noGrp="1"/>
          </p:cNvSpPr>
          <p:nvPr>
            <p:ph type="sldNum" sz="quarter" idx="5"/>
          </p:nvPr>
        </p:nvSpPr>
        <p:spPr>
          <a:noFill/>
        </p:spPr>
        <p:txBody>
          <a:bodyPr/>
          <a:lstStyle/>
          <a:p>
            <a:fld id="{A84381DB-2D70-48E9-BF1A-7198828B8851}"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en-US" smtClean="0"/>
              <a:t>FY 2010 Conference Mark </a:t>
            </a:r>
            <a:r>
              <a:rPr lang="en-US" b="1" smtClean="0"/>
              <a:t>$33,078K </a:t>
            </a:r>
            <a:r>
              <a:rPr lang="en-US" smtClean="0"/>
              <a:t>(including $3,800K earmark for PORTS O&amp;M) </a:t>
            </a:r>
          </a:p>
          <a:p>
            <a:r>
              <a:rPr lang="en-US" smtClean="0"/>
              <a:t>- There was also separate $600K earmark for Coastal Tide Gauges, but you may not want to include that. </a:t>
            </a:r>
          </a:p>
          <a:p>
            <a:endParaRPr lang="en-US" smtClean="0"/>
          </a:p>
          <a:p>
            <a:r>
              <a:rPr lang="en-US" smtClean="0"/>
              <a:t>FY 2011 President's Request </a:t>
            </a:r>
            <a:r>
              <a:rPr lang="en-US" b="1" smtClean="0"/>
              <a:t>$29,715K </a:t>
            </a:r>
            <a:r>
              <a:rPr lang="en-US" smtClean="0"/>
              <a:t>(that's about the only number we can give at this point) </a:t>
            </a:r>
            <a:br>
              <a:rPr lang="en-US" smtClean="0"/>
            </a:br>
            <a:endParaRPr lang="en-US" smtClean="0"/>
          </a:p>
          <a:p>
            <a:r>
              <a:rPr lang="en-US" smtClean="0"/>
              <a:t>FY 2012 President's Request </a:t>
            </a:r>
            <a:r>
              <a:rPr lang="en-US" b="1" smtClean="0"/>
              <a:t>$28,979K </a:t>
            </a:r>
          </a:p>
        </p:txBody>
      </p:sp>
      <p:sp>
        <p:nvSpPr>
          <p:cNvPr id="29700" name="Slide Number Placeholder 3"/>
          <p:cNvSpPr>
            <a:spLocks noGrp="1"/>
          </p:cNvSpPr>
          <p:nvPr>
            <p:ph type="sldNum" sz="quarter" idx="5"/>
          </p:nvPr>
        </p:nvSpPr>
        <p:spPr>
          <a:noFill/>
        </p:spPr>
        <p:txBody>
          <a:bodyPr/>
          <a:lstStyle/>
          <a:p>
            <a:fld id="{40D5E92B-E7C5-46B3-8CAD-A8C4F8AC2680}"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en-US" smtClean="0"/>
              <a:t>Rich will send</a:t>
            </a:r>
          </a:p>
        </p:txBody>
      </p:sp>
      <p:sp>
        <p:nvSpPr>
          <p:cNvPr id="30724" name="Slide Number Placeholder 3"/>
          <p:cNvSpPr>
            <a:spLocks noGrp="1"/>
          </p:cNvSpPr>
          <p:nvPr>
            <p:ph type="sldNum" sz="quarter" idx="5"/>
          </p:nvPr>
        </p:nvSpPr>
        <p:spPr>
          <a:noFill/>
        </p:spPr>
        <p:txBody>
          <a:bodyPr/>
          <a:lstStyle/>
          <a:p>
            <a:fld id="{9CC33350-86BA-42B2-A81F-A79DD345A253}" type="slidenum">
              <a:rPr lang="en-US" smtClean="0"/>
              <a:pPr/>
              <a:t>13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r>
              <a:rPr lang="en-US" smtClean="0"/>
              <a:t>CO-OPS turns operational oceanographic data into meaningful information for the Nation and supports multiple NOAA strategic mission goals.  CO-OPS accomplishes this through 3 thematic program areas; Maritime Services, Mapping and Charting Support, and COASTAL (non-navigation applications).</a:t>
            </a:r>
          </a:p>
          <a:p>
            <a:endParaRPr lang="en-US" smtClean="0"/>
          </a:p>
          <a:p>
            <a:r>
              <a:rPr lang="en-US" smtClean="0"/>
              <a:t>I will go through each of the major programs and highlight a few recent accomplishments, as well as a few projects slated for FY11. </a:t>
            </a:r>
          </a:p>
        </p:txBody>
      </p:sp>
      <p:sp>
        <p:nvSpPr>
          <p:cNvPr id="19460" name="Slide Number Placeholder 3"/>
          <p:cNvSpPr>
            <a:spLocks noGrp="1"/>
          </p:cNvSpPr>
          <p:nvPr>
            <p:ph type="sldNum" sz="quarter" idx="5"/>
          </p:nvPr>
        </p:nvSpPr>
        <p:spPr>
          <a:noFill/>
        </p:spPr>
        <p:txBody>
          <a:bodyPr/>
          <a:lstStyle/>
          <a:p>
            <a:fld id="{6C619957-E432-49B3-9837-523083390F20}"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b="1" dirty="0" smtClean="0"/>
              <a:t>Mapping and Charting Support Services</a:t>
            </a:r>
            <a:endParaRPr lang="en-US" sz="1100" dirty="0" smtClean="0"/>
          </a:p>
          <a:p>
            <a:pPr>
              <a:defRPr/>
            </a:pPr>
            <a:r>
              <a:rPr lang="en-US" dirty="0" smtClean="0"/>
              <a:t>Enabled Office of Coast Survey and National Geodetic Survey to accomplish hydrographic and shoreline surveys by providing tidal information (</a:t>
            </a:r>
            <a:r>
              <a:rPr lang="en-US" b="1" dirty="0" smtClean="0"/>
              <a:t>e.g. zoning, constituents, correctors</a:t>
            </a:r>
            <a:r>
              <a:rPr lang="en-US" dirty="0" smtClean="0"/>
              <a:t>) and marine boundaries  </a:t>
            </a:r>
            <a:endParaRPr lang="en-US" sz="1100" dirty="0" smtClean="0"/>
          </a:p>
          <a:p>
            <a:pPr lvl="1">
              <a:defRPr/>
            </a:pPr>
            <a:r>
              <a:rPr lang="en-US" dirty="0" smtClean="0"/>
              <a:t>- OCS acquired 4,500 square nautical miles of hydrographic data in FY2010</a:t>
            </a:r>
            <a:endParaRPr lang="en-US" sz="1100" dirty="0" smtClean="0"/>
          </a:p>
          <a:p>
            <a:pPr lvl="1">
              <a:buFontTx/>
              <a:buChar char="-"/>
              <a:defRPr/>
            </a:pPr>
            <a:r>
              <a:rPr lang="en-US" dirty="0" smtClean="0"/>
              <a:t>NGS surveyed 6,001miles of shoreline in FY2010</a:t>
            </a:r>
          </a:p>
          <a:p>
            <a:pPr lvl="1">
              <a:defRPr/>
            </a:pPr>
            <a:endParaRPr lang="en-US" sz="1100" dirty="0" smtClean="0"/>
          </a:p>
          <a:p>
            <a:pPr>
              <a:defRPr/>
            </a:pPr>
            <a:r>
              <a:rPr lang="en-US" dirty="0" smtClean="0"/>
              <a:t>CO-OPS installed temporary tide stations to collect bathymetric and topographic data in support of the NOS Vertical Datum Transformation Tool (VDatum) program in Alaska, Maine, and Massachusetts in FY2010.  </a:t>
            </a:r>
            <a:endParaRPr lang="en-US" sz="1100" dirty="0" smtClean="0"/>
          </a:p>
          <a:p>
            <a:pPr lvl="1">
              <a:buFontTx/>
              <a:buChar char="-"/>
              <a:defRPr/>
            </a:pPr>
            <a:r>
              <a:rPr lang="en-US" dirty="0" smtClean="0"/>
              <a:t>Enabled delivery of two new VDatum models in FY2010, consisting of new coverage of the Southeastern U.S. (NC southward) and West  Coast of Florida.  The data collected in FY10 will be used in the model development.</a:t>
            </a:r>
            <a:endParaRPr lang="en-US" sz="1100" dirty="0" smtClean="0"/>
          </a:p>
          <a:p>
            <a:pPr>
              <a:defRPr/>
            </a:pPr>
            <a:r>
              <a:rPr lang="en-US" dirty="0" smtClean="0"/>
              <a:t>-------------------------------------</a:t>
            </a:r>
          </a:p>
          <a:p>
            <a:pPr>
              <a:defRPr/>
            </a:pPr>
            <a:r>
              <a:rPr lang="en-US" dirty="0" smtClean="0"/>
              <a:t>- Trilateral Datums effort w/ USACE and USGS:  We have selected a pilot region, Houston/Galveston, to upgrade 7 USGS gages to NOAA standards.  </a:t>
            </a:r>
          </a:p>
          <a:p>
            <a:pPr>
              <a:defRPr/>
            </a:pPr>
            <a:endParaRPr lang="en-US" dirty="0" smtClean="0"/>
          </a:p>
          <a:p>
            <a:pPr>
              <a:defRPr/>
            </a:pPr>
            <a:r>
              <a:rPr lang="en-US" dirty="0" smtClean="0"/>
              <a:t>Background for 46 hydro/shoreline surveys supported:</a:t>
            </a:r>
          </a:p>
          <a:p>
            <a:pPr>
              <a:defRPr/>
            </a:pPr>
            <a:r>
              <a:rPr lang="en-US" u="sng" dirty="0" smtClean="0"/>
              <a:t>Coast Survey</a:t>
            </a:r>
          </a:p>
          <a:p>
            <a:pPr>
              <a:defRPr/>
            </a:pPr>
            <a:r>
              <a:rPr lang="en-US" dirty="0" smtClean="0"/>
              <a:t>- CO-OPS provides tidal zoning and final tide reducers for bathymetric surveys</a:t>
            </a:r>
          </a:p>
          <a:p>
            <a:pPr>
              <a:defRPr/>
            </a:pPr>
            <a:r>
              <a:rPr lang="en-US" dirty="0" smtClean="0"/>
              <a:t>- Time and height offsets relative to MLLW</a:t>
            </a:r>
          </a:p>
          <a:p>
            <a:pPr>
              <a:buFontTx/>
              <a:buChar char="-"/>
              <a:defRPr/>
            </a:pPr>
            <a:r>
              <a:rPr lang="en-US" dirty="0" smtClean="0"/>
              <a:t>Water level gauges are installed just prior to survey and data are used during time of survey</a:t>
            </a:r>
            <a:endParaRPr lang="en-US" u="sng" dirty="0" smtClean="0"/>
          </a:p>
          <a:p>
            <a:pPr>
              <a:defRPr/>
            </a:pPr>
            <a:r>
              <a:rPr lang="en-US" u="sng" dirty="0" smtClean="0"/>
              <a:t>NGS</a:t>
            </a:r>
          </a:p>
          <a:p>
            <a:pPr>
              <a:defRPr/>
            </a:pPr>
            <a:r>
              <a:rPr lang="en-US" dirty="0" smtClean="0"/>
              <a:t>- Install gauges well in advance </a:t>
            </a:r>
          </a:p>
          <a:p>
            <a:pPr>
              <a:defRPr/>
            </a:pPr>
            <a:r>
              <a:rPr lang="en-US" dirty="0" smtClean="0"/>
              <a:t>- CO-OPS provides tidal zoning</a:t>
            </a:r>
          </a:p>
          <a:p>
            <a:pPr>
              <a:defRPr/>
            </a:pPr>
            <a:r>
              <a:rPr lang="en-US" dirty="0" smtClean="0"/>
              <a:t>- NGS flies </a:t>
            </a:r>
            <a:r>
              <a:rPr lang="en-US" dirty="0" err="1" smtClean="0"/>
              <a:t>photogrammetry</a:t>
            </a:r>
            <a:r>
              <a:rPr lang="en-US" dirty="0" smtClean="0"/>
              <a:t> at MLLW and MHW </a:t>
            </a:r>
          </a:p>
          <a:p>
            <a:pPr>
              <a:buFontTx/>
              <a:buChar char="-"/>
              <a:defRPr/>
            </a:pPr>
            <a:r>
              <a:rPr lang="en-US" dirty="0" smtClean="0"/>
              <a:t> Gauges operate during flights</a:t>
            </a:r>
          </a:p>
          <a:p>
            <a:pPr>
              <a:buFontTx/>
              <a:buChar char="-"/>
              <a:defRPr/>
            </a:pPr>
            <a:r>
              <a:rPr lang="en-US" dirty="0" smtClean="0"/>
              <a:t>-------------------------------------</a:t>
            </a:r>
          </a:p>
          <a:p>
            <a:pPr>
              <a:defRPr/>
            </a:pPr>
            <a:r>
              <a:rPr lang="en-US" u="sng" dirty="0" smtClean="0"/>
              <a:t>FY11 Outlook</a:t>
            </a:r>
          </a:p>
          <a:p>
            <a:pPr>
              <a:defRPr/>
            </a:pPr>
            <a:r>
              <a:rPr lang="en-US" dirty="0" smtClean="0"/>
              <a:t>- Don't know numbers yet for FY12 Hydro/shoreline projects, but will be around 30 for hydro and probably 5 or so for shoreline.</a:t>
            </a:r>
          </a:p>
          <a:p>
            <a:pPr>
              <a:buFontTx/>
              <a:buChar char="-"/>
              <a:defRPr/>
            </a:pPr>
            <a:r>
              <a:rPr lang="en-US" dirty="0" smtClean="0"/>
              <a:t>VDatum</a:t>
            </a:r>
          </a:p>
          <a:p>
            <a:pPr lvl="1">
              <a:buFontTx/>
              <a:buChar char="-"/>
              <a:defRPr/>
            </a:pPr>
            <a:r>
              <a:rPr lang="en-US" dirty="0" smtClean="0"/>
              <a:t> Installs for FY11 are only AK and PR</a:t>
            </a:r>
          </a:p>
          <a:p>
            <a:pPr lvl="1">
              <a:buFontTx/>
              <a:buChar char="-"/>
              <a:defRPr/>
            </a:pPr>
            <a:r>
              <a:rPr lang="en-US" dirty="0" smtClean="0"/>
              <a:t> Hoping to install GA and NC in FY12</a:t>
            </a:r>
          </a:p>
          <a:p>
            <a:pPr>
              <a:defRPr/>
            </a:pPr>
            <a:endParaRPr lang="en-US" dirty="0" smtClean="0"/>
          </a:p>
          <a:p>
            <a:pPr>
              <a:defRPr/>
            </a:pPr>
            <a:endParaRPr lang="en-US" dirty="0" smtClean="0"/>
          </a:p>
          <a:p>
            <a:pPr>
              <a:defRPr/>
            </a:pPr>
            <a:endParaRPr lang="en-US" dirty="0" smtClean="0"/>
          </a:p>
          <a:p>
            <a:pPr>
              <a:defRPr/>
            </a:pPr>
            <a:endParaRPr lang="en-US" dirty="0"/>
          </a:p>
        </p:txBody>
      </p:sp>
      <p:sp>
        <p:nvSpPr>
          <p:cNvPr id="20484" name="Slide Number Placeholder 3"/>
          <p:cNvSpPr>
            <a:spLocks noGrp="1"/>
          </p:cNvSpPr>
          <p:nvPr>
            <p:ph type="sldNum" sz="quarter" idx="5"/>
          </p:nvPr>
        </p:nvSpPr>
        <p:spPr>
          <a:noFill/>
        </p:spPr>
        <p:txBody>
          <a:bodyPr/>
          <a:lstStyle/>
          <a:p>
            <a:fld id="{EEFEC131-ADE2-4779-BC04-5E72675213B5}"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r>
              <a:rPr lang="en-US" b="1" smtClean="0"/>
              <a:t>Recent Accomplishments</a:t>
            </a:r>
          </a:p>
          <a:p>
            <a:r>
              <a:rPr lang="en-US" smtClean="0"/>
              <a:t>6 stations:</a:t>
            </a:r>
          </a:p>
          <a:p>
            <a:pPr>
              <a:buFontTx/>
              <a:buChar char="-"/>
            </a:pPr>
            <a:r>
              <a:rPr lang="en-US" smtClean="0"/>
              <a:t> USGS Station Hatteras, SC</a:t>
            </a:r>
          </a:p>
          <a:p>
            <a:pPr>
              <a:buFontTx/>
              <a:buChar char="-"/>
            </a:pPr>
            <a:r>
              <a:rPr lang="en-US" smtClean="0"/>
              <a:t>Lake Worth Pier, FL</a:t>
            </a:r>
          </a:p>
          <a:p>
            <a:pPr>
              <a:buFontTx/>
              <a:buChar char="-"/>
            </a:pPr>
            <a:r>
              <a:rPr lang="en-US" smtClean="0"/>
              <a:t>Apalachicola, FL</a:t>
            </a:r>
          </a:p>
          <a:p>
            <a:pPr>
              <a:buFontTx/>
              <a:buChar char="-"/>
            </a:pPr>
            <a:r>
              <a:rPr lang="en-US" smtClean="0"/>
              <a:t>Holland, MI</a:t>
            </a:r>
          </a:p>
          <a:p>
            <a:pPr>
              <a:buFontTx/>
              <a:buChar char="-"/>
            </a:pPr>
            <a:r>
              <a:rPr lang="en-US" smtClean="0"/>
              <a:t>Berwick, LA</a:t>
            </a:r>
          </a:p>
          <a:p>
            <a:pPr>
              <a:buFontTx/>
              <a:buChar char="-"/>
            </a:pPr>
            <a:r>
              <a:rPr lang="en-US" smtClean="0"/>
              <a:t>Mayport, FL </a:t>
            </a:r>
          </a:p>
          <a:p>
            <a:endParaRPr lang="en-US" b="1" u="sng" smtClean="0"/>
          </a:p>
          <a:p>
            <a:endParaRPr lang="en-US" b="1" u="sng" smtClean="0"/>
          </a:p>
          <a:p>
            <a:r>
              <a:rPr lang="en-US" b="1" u="sng" smtClean="0"/>
              <a:t>FY11</a:t>
            </a:r>
          </a:p>
          <a:p>
            <a:r>
              <a:rPr lang="en-US" b="1" smtClean="0"/>
              <a:t>Sentinel</a:t>
            </a:r>
            <a:r>
              <a:rPr lang="en-US" smtClean="0"/>
              <a:t> info:  </a:t>
            </a:r>
            <a:r>
              <a:rPr lang="en-US" smtClean="0">
                <a:sym typeface="Wingdings" pitchFamily="2" charset="2"/>
              </a:rPr>
              <a:t>2 Sentinel stations – CO-OPS collaborating with USACE; other sentinel stations have 1 inch thick single piles, but the sentinels planned in FY11 may be designed at 2 inches thick because the sites are more exposed and in deeper water.</a:t>
            </a:r>
          </a:p>
          <a:p>
            <a:pPr>
              <a:buFontTx/>
              <a:buChar char="-"/>
            </a:pPr>
            <a:r>
              <a:rPr lang="en-US" smtClean="0">
                <a:sym typeface="Wingdings" pitchFamily="2" charset="2"/>
              </a:rPr>
              <a:t>Texas Point, TX</a:t>
            </a:r>
          </a:p>
          <a:p>
            <a:pPr>
              <a:buFontTx/>
              <a:buChar char="-"/>
            </a:pPr>
            <a:r>
              <a:rPr lang="en-US" smtClean="0">
                <a:sym typeface="Wingdings" pitchFamily="2" charset="2"/>
              </a:rPr>
              <a:t>Galveston Entrance Channel North Jetty, TX</a:t>
            </a:r>
          </a:p>
          <a:p>
            <a:endParaRPr lang="en-US" smtClean="0">
              <a:sym typeface="Wingdings" pitchFamily="2" charset="2"/>
            </a:endParaRPr>
          </a:p>
          <a:p>
            <a:r>
              <a:rPr lang="en-US" smtClean="0">
                <a:sym typeface="Wingdings" pitchFamily="2" charset="2"/>
              </a:rPr>
              <a:t>5 Planned Stations:</a:t>
            </a:r>
          </a:p>
          <a:p>
            <a:pPr>
              <a:buFontTx/>
              <a:buChar char="-"/>
            </a:pPr>
            <a:r>
              <a:rPr lang="en-US" smtClean="0">
                <a:sym typeface="Wingdings" pitchFamily="2" charset="2"/>
              </a:rPr>
              <a:t>Port Isabel, TX</a:t>
            </a:r>
          </a:p>
          <a:p>
            <a:pPr>
              <a:buFontTx/>
              <a:buChar char="-"/>
            </a:pPr>
            <a:r>
              <a:rPr lang="en-US" smtClean="0">
                <a:sym typeface="Wingdings" pitchFamily="2" charset="2"/>
              </a:rPr>
              <a:t>Galveston Pier, TX</a:t>
            </a:r>
          </a:p>
          <a:p>
            <a:pPr>
              <a:buFontTx/>
              <a:buChar char="-"/>
            </a:pPr>
            <a:r>
              <a:rPr lang="en-US" smtClean="0">
                <a:sym typeface="Wingdings" pitchFamily="2" charset="2"/>
              </a:rPr>
              <a:t>Colonial Beach/Dahlgren, VA relocation</a:t>
            </a:r>
          </a:p>
          <a:p>
            <a:pPr>
              <a:buFontTx/>
              <a:buChar char="-"/>
            </a:pPr>
            <a:r>
              <a:rPr lang="en-US" smtClean="0">
                <a:sym typeface="Wingdings" pitchFamily="2" charset="2"/>
              </a:rPr>
              <a:t>Panama City Beach, FL</a:t>
            </a:r>
          </a:p>
          <a:p>
            <a:pPr>
              <a:buFontTx/>
              <a:buChar char="-"/>
            </a:pPr>
            <a:r>
              <a:rPr lang="en-US" smtClean="0">
                <a:sym typeface="Wingdings" pitchFamily="2" charset="2"/>
              </a:rPr>
              <a:t>Pascagoula, MS</a:t>
            </a:r>
          </a:p>
          <a:p>
            <a:r>
              <a:rPr lang="en-US" smtClean="0"/>
              <a:t>--------------------------------------------</a:t>
            </a:r>
          </a:p>
          <a:p>
            <a:r>
              <a:rPr lang="en-US" smtClean="0"/>
              <a:t>Other Accomplishments:</a:t>
            </a:r>
          </a:p>
          <a:p>
            <a:pPr>
              <a:buFontTx/>
              <a:buChar char="-"/>
            </a:pPr>
            <a:r>
              <a:rPr lang="en-US" smtClean="0"/>
              <a:t> Support for DWH response efforts</a:t>
            </a:r>
          </a:p>
          <a:p>
            <a:endParaRPr lang="en-US" smtClean="0"/>
          </a:p>
        </p:txBody>
      </p:sp>
      <p:sp>
        <p:nvSpPr>
          <p:cNvPr id="21508" name="Slide Number Placeholder 3"/>
          <p:cNvSpPr>
            <a:spLocks noGrp="1"/>
          </p:cNvSpPr>
          <p:nvPr>
            <p:ph type="sldNum" sz="quarter" idx="5"/>
          </p:nvPr>
        </p:nvSpPr>
        <p:spPr>
          <a:noFill/>
        </p:spPr>
        <p:txBody>
          <a:bodyPr/>
          <a:lstStyle/>
          <a:p>
            <a:fld id="{F92D3A36-5A6B-45DE-84F6-001C4D1714A3}"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marL="0" lvl="1"/>
            <a:r>
              <a:rPr lang="en-US" b="1" smtClean="0"/>
              <a:t>Predictions</a:t>
            </a:r>
          </a:p>
          <a:p>
            <a:pPr marL="0" lvl="1"/>
            <a:r>
              <a:rPr lang="en-US" smtClean="0"/>
              <a:t>Released NOAA Tide Predictions, a web based product that generates on-line, customizable, and easily accessible tide tables, which will soon replace the need for paper publications.  Due to limitations on the amount of information that can be put into a paper volume, mariners often must do manual calculations to get tide predictions at most locations.  The NOAA Tides product does all those calculations on the fly and generates all the predictions for the mariner, eliminating the potential for mistakes and saving time.</a:t>
            </a:r>
          </a:p>
          <a:p>
            <a:endParaRPr lang="en-US" smtClean="0"/>
          </a:p>
          <a:p>
            <a:r>
              <a:rPr lang="en-US" smtClean="0"/>
              <a:t>- Special predictions (Advanced Copy of Tidal Current Tables) have been published recently for Miami, FL and Kodiak, AK.  We have also Prince William Sound, Cook Inlet and Hudson River. </a:t>
            </a:r>
          </a:p>
        </p:txBody>
      </p:sp>
      <p:sp>
        <p:nvSpPr>
          <p:cNvPr id="22532" name="Slide Number Placeholder 3"/>
          <p:cNvSpPr>
            <a:spLocks noGrp="1"/>
          </p:cNvSpPr>
          <p:nvPr>
            <p:ph type="sldNum" sz="quarter" idx="5"/>
          </p:nvPr>
        </p:nvSpPr>
        <p:spPr>
          <a:noFill/>
        </p:spPr>
        <p:txBody>
          <a:bodyPr/>
          <a:lstStyle/>
          <a:p>
            <a:fld id="{41488307-C84F-4C8F-A4E3-3857E5AB5AD9}"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r>
              <a:rPr lang="en-US" smtClean="0"/>
              <a:t>The first map shows the first deployment of current meters in the northern islands.  These stations were deployed in January and recovered in February. </a:t>
            </a:r>
          </a:p>
          <a:p>
            <a:endParaRPr lang="en-US" smtClean="0"/>
          </a:p>
          <a:p>
            <a:r>
              <a:rPr lang="en-US" smtClean="0"/>
              <a:t>Green squares in the first deployment are stations that were deployed for at least 70 days.  All other stations were deployed for 35 days (with the exception of Port Allen (Station #2) since it was not recovered until after the tsunami).  </a:t>
            </a:r>
          </a:p>
          <a:p>
            <a:endParaRPr lang="en-US" smtClean="0"/>
          </a:p>
          <a:p>
            <a:r>
              <a:rPr lang="en-US" smtClean="0"/>
              <a:t>30 total stations were deployed and recovered during the survey.</a:t>
            </a:r>
          </a:p>
          <a:p>
            <a:endParaRPr lang="en-US" smtClean="0"/>
          </a:p>
          <a:p>
            <a:r>
              <a:rPr lang="en-US" smtClean="0"/>
              <a:t>Click to the second map, which shows the 2</a:t>
            </a:r>
            <a:r>
              <a:rPr lang="en-US" baseline="30000" smtClean="0"/>
              <a:t>nd</a:t>
            </a:r>
            <a:r>
              <a:rPr lang="en-US" smtClean="0"/>
              <a:t> deployment of current meters.</a:t>
            </a:r>
          </a:p>
          <a:p>
            <a:endParaRPr lang="en-US" smtClean="0"/>
          </a:p>
          <a:p>
            <a:r>
              <a:rPr lang="en-US" smtClean="0"/>
              <a:t>Preliminary results show a clear tsunami signal at Kahalui Harbor, Maui, which had the highest recorded wave amplitude in Hawaii during the March 11 tsunami.</a:t>
            </a:r>
          </a:p>
          <a:p>
            <a:endParaRPr lang="en-US" smtClean="0"/>
          </a:p>
          <a:p>
            <a:r>
              <a:rPr lang="en-US" smtClean="0"/>
              <a:t>Click the arrow to return to the previous slide.  </a:t>
            </a:r>
          </a:p>
          <a:p>
            <a:endParaRPr lang="en-US" smtClean="0"/>
          </a:p>
          <a:p>
            <a:endParaRPr lang="en-US" smtClean="0"/>
          </a:p>
        </p:txBody>
      </p:sp>
      <p:sp>
        <p:nvSpPr>
          <p:cNvPr id="23556" name="Slide Number Placeholder 3"/>
          <p:cNvSpPr>
            <a:spLocks noGrp="1"/>
          </p:cNvSpPr>
          <p:nvPr>
            <p:ph type="sldNum" sz="quarter" idx="5"/>
          </p:nvPr>
        </p:nvSpPr>
        <p:spPr>
          <a:noFill/>
        </p:spPr>
        <p:txBody>
          <a:bodyPr/>
          <a:lstStyle/>
          <a:p>
            <a:fld id="{FE054526-0C32-4B9D-A0F3-1B780E333F05}"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marL="0" lvl="1"/>
            <a:r>
              <a:rPr lang="en-US" b="1" smtClean="0"/>
              <a:t>Real-time</a:t>
            </a:r>
          </a:p>
          <a:p>
            <a:pPr marL="0" lvl="1">
              <a:buFontTx/>
              <a:buChar char="-"/>
            </a:pPr>
            <a:r>
              <a:rPr lang="en-US" smtClean="0"/>
              <a:t>Added visibility and waves to the suite of real time environmental parameters provided by PORTS, responding to the two highest needs identified by PORTS partners.</a:t>
            </a:r>
          </a:p>
          <a:p>
            <a:pPr marL="0" lvl="1">
              <a:buFontTx/>
              <a:buChar char="-"/>
            </a:pPr>
            <a:endParaRPr lang="en-US" smtClean="0"/>
          </a:p>
          <a:p>
            <a:pPr marL="0" lvl="1">
              <a:buFontTx/>
              <a:buChar char="-"/>
            </a:pPr>
            <a:r>
              <a:rPr lang="en-US" smtClean="0"/>
              <a:t>The lower Columbia River area, for example, receives an estimated economic benefit of $7.4 million annually in savings and direct income from PORTS</a:t>
            </a:r>
            <a:r>
              <a:rPr lang="en-US" baseline="30000" smtClean="0"/>
              <a:t>®</a:t>
            </a:r>
            <a:r>
              <a:rPr lang="en-US" smtClean="0"/>
              <a:t> according to a study released in June 2010.</a:t>
            </a:r>
            <a:endParaRPr lang="en-US" sz="1100" smtClean="0"/>
          </a:p>
          <a:p>
            <a:endParaRPr lang="en-US" smtClean="0"/>
          </a:p>
          <a:p>
            <a:pPr>
              <a:buFontTx/>
              <a:buChar char="-"/>
            </a:pPr>
            <a:r>
              <a:rPr lang="en-US" smtClean="0"/>
              <a:t>Air gap sensor installed at Dames Point Bridge:</a:t>
            </a:r>
          </a:p>
          <a:p>
            <a:pPr>
              <a:buFontTx/>
              <a:buChar char="-"/>
            </a:pPr>
            <a:endParaRPr lang="en-US" smtClean="0"/>
          </a:p>
          <a:p>
            <a:r>
              <a:rPr lang="en-US" b="1" smtClean="0"/>
              <a:t>Economic Impact:  </a:t>
            </a:r>
            <a:r>
              <a:rPr lang="en-US" smtClean="0"/>
              <a:t>The response to this request will support the cruise ship business which generates $3.4M in revenue for the Port of Jacksonville, not to mention the economic impact to the local community:</a:t>
            </a:r>
          </a:p>
          <a:p>
            <a:endParaRPr lang="en-US" smtClean="0"/>
          </a:p>
          <a:p>
            <a:r>
              <a:rPr lang="en-US" smtClean="0"/>
              <a:t>Last year, Carnival generated $3,403,222 in gross operating revenues to the port or $47,267 per ship call.  If Carnival were displaced to Blount Island for example, JPA would have been liable for all costs associated with transferring passengers between Blount Island and Dames Point for processing by CBP and to access the parking facilities.  Current estimates for running shuttle system to a remote terminal facility are on the order of $7,000-7,500 per ship call.</a:t>
            </a:r>
          </a:p>
          <a:p>
            <a:r>
              <a:rPr lang="en-US" smtClean="0"/>
              <a:t> </a:t>
            </a:r>
          </a:p>
          <a:p>
            <a:r>
              <a:rPr lang="en-US" smtClean="0"/>
              <a:t>Due to a bridge maintenance project by the Florida Department of Transportation (FDOT) on the Dames Point Bridge, the air gap, or bridge clearance, was reduced. Carnival Cruise Lines expressed concerns about this reduction because of the small clearance already experienced by cruise vessels, and considered moving their business unless there was an accurate measurement of the clearance. Ship captains need updated, accurate clearance data to safely navigate vessels under this bridge. </a:t>
            </a:r>
          </a:p>
          <a:p>
            <a:endParaRPr lang="en-US" smtClean="0"/>
          </a:p>
          <a:p>
            <a:r>
              <a:rPr lang="en-US" smtClean="0"/>
              <a:t>In response to the request, NOAA and FDOT installed an air gap system on April 8, and are now providing </a:t>
            </a:r>
            <a:r>
              <a:rPr lang="en-US" smtClean="0">
                <a:hlinkClick r:id="rId3"/>
              </a:rPr>
              <a:t>bridge clearance information</a:t>
            </a:r>
            <a:r>
              <a:rPr lang="en-US" smtClean="0"/>
              <a:t> to Carnival and other large vessels transiting under the Dames Point Bridge.</a:t>
            </a:r>
          </a:p>
          <a:p>
            <a:pPr>
              <a:spcBef>
                <a:spcPts val="600"/>
              </a:spcBef>
            </a:pPr>
            <a:endParaRPr lang="en-US" smtClean="0"/>
          </a:p>
        </p:txBody>
      </p:sp>
      <p:sp>
        <p:nvSpPr>
          <p:cNvPr id="24580" name="Slide Number Placeholder 3"/>
          <p:cNvSpPr>
            <a:spLocks noGrp="1"/>
          </p:cNvSpPr>
          <p:nvPr>
            <p:ph type="sldNum" sz="quarter" idx="5"/>
          </p:nvPr>
        </p:nvSpPr>
        <p:spPr>
          <a:noFill/>
        </p:spPr>
        <p:txBody>
          <a:bodyPr/>
          <a:lstStyle/>
          <a:p>
            <a:fld id="{8BF4556E-87AA-40DC-AC98-85483E61D404}"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r>
              <a:rPr lang="en-US" smtClean="0"/>
              <a:t>Expanded suite of operational nowcast/forecast hydrodynamic models from 9 to 11 by rolling out new models in Delaware Bay, and Tampa Bay, as well as an updated model for the Chesapeake Bay.  These forecasts support mariners, port managers, and emergency response teams with present and future conditions of water levels, currents, temperature and salinity </a:t>
            </a:r>
          </a:p>
          <a:p>
            <a:endParaRPr lang="en-US" smtClean="0"/>
          </a:p>
          <a:p>
            <a:endParaRPr lang="en-US" smtClean="0"/>
          </a:p>
        </p:txBody>
      </p:sp>
      <p:sp>
        <p:nvSpPr>
          <p:cNvPr id="25604" name="Slide Number Placeholder 3"/>
          <p:cNvSpPr>
            <a:spLocks noGrp="1"/>
          </p:cNvSpPr>
          <p:nvPr>
            <p:ph type="sldNum" sz="quarter" idx="5"/>
          </p:nvPr>
        </p:nvSpPr>
        <p:spPr>
          <a:noFill/>
        </p:spPr>
        <p:txBody>
          <a:bodyPr/>
          <a:lstStyle/>
          <a:p>
            <a:fld id="{A5AA44FB-8819-4EA0-B48B-2315FCF326C0}"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r>
              <a:rPr lang="en-US" b="1" dirty="0" smtClean="0"/>
              <a:t>- Continued and improved support for NWS tsunami and storm surge warning forecasts through provision of real-time data from NWLON</a:t>
            </a:r>
            <a:endParaRPr lang="en-US" sz="1100" b="1" dirty="0" smtClean="0"/>
          </a:p>
          <a:p>
            <a:pPr lvl="1">
              <a:defRPr/>
            </a:pPr>
            <a:r>
              <a:rPr lang="en-US" dirty="0" smtClean="0"/>
              <a:t>Tsunami warning issued following the magnitude 8.8 earthquake off the coast of Chile on February 27, 2010 is one example.</a:t>
            </a:r>
            <a:endParaRPr lang="en-US" sz="1100" dirty="0" smtClean="0"/>
          </a:p>
          <a:p>
            <a:pPr lvl="1">
              <a:defRPr/>
            </a:pPr>
            <a:r>
              <a:rPr lang="en-US" dirty="0" smtClean="0"/>
              <a:t>NWLON station strengthening and meteorological upgrades discussed above support this mission area as well</a:t>
            </a:r>
            <a:endParaRPr lang="en-US" sz="1100" dirty="0" smtClean="0"/>
          </a:p>
          <a:p>
            <a:pPr lvl="1">
              <a:defRPr/>
            </a:pPr>
            <a:r>
              <a:rPr lang="en-US" dirty="0" smtClean="0"/>
              <a:t>Provide maximum water level heights to National Hurricane Center and Weather Forecast Offices immediately following coastal storm events to support NWS operations</a:t>
            </a:r>
            <a:endParaRPr lang="en-US" sz="1100" dirty="0" smtClean="0"/>
          </a:p>
        </p:txBody>
      </p:sp>
      <p:sp>
        <p:nvSpPr>
          <p:cNvPr id="26628" name="Slide Number Placeholder 3"/>
          <p:cNvSpPr>
            <a:spLocks noGrp="1"/>
          </p:cNvSpPr>
          <p:nvPr>
            <p:ph type="sldNum" sz="quarter" idx="5"/>
          </p:nvPr>
        </p:nvSpPr>
        <p:spPr>
          <a:noFill/>
        </p:spPr>
        <p:txBody>
          <a:bodyPr/>
          <a:lstStyle/>
          <a:p>
            <a:fld id="{C33C1676-E9F9-44DA-AA0B-FF4E4FB3CC39}"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4" Type="http://schemas.openxmlformats.org/officeDocument/2006/relationships/slideLayout" Target="../slideLayouts/slideLayout4.xml"/><Relationship Id="rId5" Type="http://schemas.openxmlformats.org/officeDocument/2006/relationships/slideLayout" Target="../slideLayouts/slideLayout5.xml"/><Relationship Id="rId7" Type="http://schemas.openxmlformats.org/officeDocument/2006/relationships/slideLayout" Target="../slideLayouts/slideLayout7.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image" Target="../media/image1.jpeg"/><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lbertus"/>
        </a:defRPr>
      </a:lvl2pPr>
      <a:lvl3pPr algn="ctr" rtl="0" eaLnBrk="0" fontAlgn="base" hangingPunct="0">
        <a:spcBef>
          <a:spcPct val="0"/>
        </a:spcBef>
        <a:spcAft>
          <a:spcPct val="0"/>
        </a:spcAft>
        <a:defRPr sz="4400">
          <a:solidFill>
            <a:schemeClr val="tx2"/>
          </a:solidFill>
          <a:latin typeface="Albertus"/>
        </a:defRPr>
      </a:lvl3pPr>
      <a:lvl4pPr algn="ctr" rtl="0" eaLnBrk="0" fontAlgn="base" hangingPunct="0">
        <a:spcBef>
          <a:spcPct val="0"/>
        </a:spcBef>
        <a:spcAft>
          <a:spcPct val="0"/>
        </a:spcAft>
        <a:defRPr sz="4400">
          <a:solidFill>
            <a:schemeClr val="tx2"/>
          </a:solidFill>
          <a:latin typeface="Albertus"/>
        </a:defRPr>
      </a:lvl4pPr>
      <a:lvl5pPr algn="ctr" rtl="0" eaLnBrk="0" fontAlgn="base" hangingPunct="0">
        <a:spcBef>
          <a:spcPct val="0"/>
        </a:spcBef>
        <a:spcAft>
          <a:spcPct val="0"/>
        </a:spcAft>
        <a:defRPr sz="4400">
          <a:solidFill>
            <a:schemeClr val="tx2"/>
          </a:solidFill>
          <a:latin typeface="Albertus"/>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4" Type="http://schemas.openxmlformats.org/officeDocument/2006/relationships/image" Target="../media/image17.jpeg"/><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4" Type="http://schemas.openxmlformats.org/officeDocument/2006/relationships/image" Target="../media/image5.jpeg"/><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4" Type="http://schemas.openxmlformats.org/officeDocument/2006/relationships/image" Target="../media/image6.jpeg"/><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slide" Target="slide6.xml"/><Relationship Id="rId5" Type="http://schemas.openxmlformats.org/officeDocument/2006/relationships/image" Target="../media/image7.jpeg"/></Relationships>
</file>

<file path=ppt/slides/_rels/slide6.xml.rels><?xml version="1.0" encoding="UTF-8" standalone="yes"?>
<Relationships xmlns="http://schemas.openxmlformats.org/package/2006/relationships"><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 Id="rId5"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4" Type="http://schemas.openxmlformats.org/officeDocument/2006/relationships/image" Target="../media/image14.jpeg"/><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Rectangle 12"/>
          <p:cNvSpPr/>
          <p:nvPr/>
        </p:nvSpPr>
        <p:spPr>
          <a:xfrm>
            <a:off x="0" y="0"/>
            <a:ext cx="9144000" cy="2743200"/>
          </a:xfrm>
          <a:prstGeom prst="rect">
            <a:avLst/>
          </a:prstGeom>
          <a:solidFill>
            <a:schemeClr val="bg1">
              <a:lumMod val="8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51" name="Title 3"/>
          <p:cNvSpPr>
            <a:spLocks noGrp="1"/>
          </p:cNvSpPr>
          <p:nvPr>
            <p:ph type="ctrTitle"/>
          </p:nvPr>
        </p:nvSpPr>
        <p:spPr>
          <a:xfrm>
            <a:off x="685800" y="762000"/>
            <a:ext cx="7772400" cy="1470025"/>
          </a:xfrm>
        </p:spPr>
        <p:txBody>
          <a:bodyPr/>
          <a:lstStyle/>
          <a:p>
            <a:pPr>
              <a:lnSpc>
                <a:spcPct val="125000"/>
              </a:lnSpc>
            </a:pPr>
            <a:r>
              <a:rPr lang="en-US" sz="3600" smtClean="0"/>
              <a:t>NOAA Navigation Services</a:t>
            </a:r>
            <a:r>
              <a:rPr lang="en-US" sz="3600" b="1" smtClean="0"/>
              <a:t/>
            </a:r>
            <a:br>
              <a:rPr lang="en-US" sz="3600" b="1" smtClean="0"/>
            </a:br>
            <a:r>
              <a:rPr lang="en-US" sz="3600" b="1" smtClean="0"/>
              <a:t>CO-OPS Update</a:t>
            </a:r>
          </a:p>
        </p:txBody>
      </p:sp>
      <p:sp>
        <p:nvSpPr>
          <p:cNvPr id="2052" name="Subtitle 4"/>
          <p:cNvSpPr>
            <a:spLocks noGrp="1"/>
          </p:cNvSpPr>
          <p:nvPr>
            <p:ph type="subTitle" idx="1"/>
          </p:nvPr>
        </p:nvSpPr>
        <p:spPr>
          <a:xfrm>
            <a:off x="685800" y="3276600"/>
            <a:ext cx="7772400" cy="1752600"/>
          </a:xfrm>
        </p:spPr>
        <p:txBody>
          <a:bodyPr/>
          <a:lstStyle/>
          <a:p>
            <a:r>
              <a:rPr lang="en-US" sz="2000" b="1" smtClean="0"/>
              <a:t>Richard Edwing</a:t>
            </a:r>
          </a:p>
          <a:p>
            <a:r>
              <a:rPr lang="en-US" sz="2000" b="1" smtClean="0"/>
              <a:t>National Ocean Service</a:t>
            </a:r>
          </a:p>
          <a:p>
            <a:r>
              <a:rPr lang="en-US" sz="2000" b="1" smtClean="0"/>
              <a:t>Center for Operational Oceanographic Products and Services</a:t>
            </a:r>
          </a:p>
        </p:txBody>
      </p:sp>
      <p:sp>
        <p:nvSpPr>
          <p:cNvPr id="6" name="Text Box 82"/>
          <p:cNvSpPr txBox="1">
            <a:spLocks noChangeArrowheads="1"/>
          </p:cNvSpPr>
          <p:nvPr/>
        </p:nvSpPr>
        <p:spPr bwMode="auto">
          <a:xfrm>
            <a:off x="1427163" y="5449888"/>
            <a:ext cx="6289675" cy="708025"/>
          </a:xfrm>
          <a:prstGeom prst="rect">
            <a:avLst/>
          </a:prstGeom>
          <a:noFill/>
          <a:ln w="9525">
            <a:noFill/>
            <a:miter lim="800000"/>
            <a:headEnd/>
            <a:tailEnd/>
          </a:ln>
        </p:spPr>
        <p:txBody>
          <a:bodyPr>
            <a:spAutoFit/>
          </a:bodyPr>
          <a:lstStyle/>
          <a:p>
            <a:pPr algn="ctr">
              <a:defRPr/>
            </a:pPr>
            <a:r>
              <a:rPr lang="en-US" sz="2000" i="1" dirty="0">
                <a:latin typeface="+mn-lt"/>
              </a:rPr>
              <a:t>Hydrographic Services Review Panel</a:t>
            </a:r>
          </a:p>
          <a:p>
            <a:pPr algn="ctr">
              <a:defRPr/>
            </a:pPr>
            <a:r>
              <a:rPr lang="en-US" sz="2000" i="1" dirty="0">
                <a:latin typeface="+mn-lt"/>
              </a:rPr>
              <a:t>May 4, 2011</a:t>
            </a:r>
          </a:p>
        </p:txBody>
      </p:sp>
      <p:cxnSp>
        <p:nvCxnSpPr>
          <p:cNvPr id="7" name="Straight Connector 6"/>
          <p:cNvCxnSpPr/>
          <p:nvPr/>
        </p:nvCxnSpPr>
        <p:spPr>
          <a:xfrm>
            <a:off x="0" y="2743200"/>
            <a:ext cx="9144000" cy="0"/>
          </a:xfrm>
          <a:prstGeom prst="line">
            <a:avLst/>
          </a:prstGeom>
          <a:ln w="57150" cmpd="thickThin">
            <a:solidFill>
              <a:srgbClr val="3D546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itle 1"/>
          <p:cNvSpPr>
            <a:spLocks noGrp="1"/>
          </p:cNvSpPr>
          <p:nvPr>
            <p:ph type="title"/>
          </p:nvPr>
        </p:nvSpPr>
        <p:spPr>
          <a:xfrm>
            <a:off x="419100" y="152400"/>
            <a:ext cx="8305800" cy="1096963"/>
          </a:xfrm>
        </p:spPr>
        <p:txBody>
          <a:bodyPr/>
          <a:lstStyle/>
          <a:p>
            <a:r>
              <a:rPr lang="en-US" smtClean="0"/>
              <a:t>COASTAL</a:t>
            </a:r>
            <a:r>
              <a:rPr lang="en-US" sz="2000" smtClean="0"/>
              <a:t/>
            </a:r>
            <a:br>
              <a:rPr lang="en-US" sz="2000" smtClean="0"/>
            </a:br>
            <a:r>
              <a:rPr lang="en-US" sz="2000" i="1" smtClean="0"/>
              <a:t>Coastal Oceanographic Applications and Services of Tides And Lakes</a:t>
            </a:r>
            <a:endParaRPr lang="en-US" i="1" smtClean="0"/>
          </a:p>
        </p:txBody>
      </p:sp>
      <p:sp>
        <p:nvSpPr>
          <p:cNvPr id="11267" name="Text Placeholder 2"/>
          <p:cNvSpPr>
            <a:spLocks noGrp="1"/>
          </p:cNvSpPr>
          <p:nvPr>
            <p:ph type="body" idx="1"/>
          </p:nvPr>
        </p:nvSpPr>
        <p:spPr>
          <a:xfrm>
            <a:off x="152400" y="1763713"/>
            <a:ext cx="4040188" cy="639762"/>
          </a:xfrm>
        </p:spPr>
        <p:txBody>
          <a:bodyPr/>
          <a:lstStyle/>
          <a:p>
            <a:r>
              <a:rPr lang="en-US" smtClean="0"/>
              <a:t>Recent Accomplishments</a:t>
            </a:r>
          </a:p>
        </p:txBody>
      </p:sp>
      <p:sp>
        <p:nvSpPr>
          <p:cNvPr id="11268" name="Content Placeholder 3"/>
          <p:cNvSpPr>
            <a:spLocks noGrp="1"/>
          </p:cNvSpPr>
          <p:nvPr>
            <p:ph sz="half" idx="2"/>
          </p:nvPr>
        </p:nvSpPr>
        <p:spPr>
          <a:xfrm>
            <a:off x="152400" y="2525713"/>
            <a:ext cx="4040188" cy="3951287"/>
          </a:xfrm>
        </p:spPr>
        <p:txBody>
          <a:bodyPr/>
          <a:lstStyle/>
          <a:p>
            <a:r>
              <a:rPr lang="en-US" sz="2200" smtClean="0"/>
              <a:t>Expanded Harmful Algal Bloom (HAB) forecast system to the Gulf coast of Texas</a:t>
            </a:r>
          </a:p>
        </p:txBody>
      </p:sp>
      <p:sp>
        <p:nvSpPr>
          <p:cNvPr id="11269" name="Text Placeholder 4"/>
          <p:cNvSpPr>
            <a:spLocks noGrp="1"/>
          </p:cNvSpPr>
          <p:nvPr>
            <p:ph type="body" sz="quarter" idx="3"/>
          </p:nvPr>
        </p:nvSpPr>
        <p:spPr>
          <a:xfrm>
            <a:off x="5026025" y="1763713"/>
            <a:ext cx="4041775" cy="639762"/>
          </a:xfrm>
        </p:spPr>
        <p:txBody>
          <a:bodyPr/>
          <a:lstStyle/>
          <a:p>
            <a:r>
              <a:rPr lang="en-US" smtClean="0"/>
              <a:t>Future Outlook</a:t>
            </a:r>
          </a:p>
        </p:txBody>
      </p:sp>
      <p:sp>
        <p:nvSpPr>
          <p:cNvPr id="9222" name="Content Placeholder 5"/>
          <p:cNvSpPr>
            <a:spLocks noGrp="1"/>
          </p:cNvSpPr>
          <p:nvPr>
            <p:ph sz="quarter" idx="4"/>
          </p:nvPr>
        </p:nvSpPr>
        <p:spPr>
          <a:xfrm>
            <a:off x="5102225" y="2460625"/>
            <a:ext cx="4041775" cy="3951288"/>
          </a:xfrm>
        </p:spPr>
        <p:txBody>
          <a:bodyPr/>
          <a:lstStyle/>
          <a:p>
            <a:r>
              <a:rPr lang="en-US" sz="2200" smtClean="0"/>
              <a:t>Developing a HAB forecast system for the Great Lakes</a:t>
            </a:r>
          </a:p>
          <a:p>
            <a:endParaRPr lang="en-US" sz="800" smtClean="0"/>
          </a:p>
          <a:p>
            <a:r>
              <a:rPr lang="en-US" sz="2200" smtClean="0"/>
              <a:t>Water level support for NERRS Sentinel Site Network</a:t>
            </a:r>
          </a:p>
          <a:p>
            <a:endParaRPr lang="en-US" sz="2200" smtClean="0"/>
          </a:p>
        </p:txBody>
      </p:sp>
      <p:cxnSp>
        <p:nvCxnSpPr>
          <p:cNvPr id="7" name="Straight Connector 6"/>
          <p:cNvCxnSpPr/>
          <p:nvPr/>
        </p:nvCxnSpPr>
        <p:spPr>
          <a:xfrm>
            <a:off x="1143000" y="1295400"/>
            <a:ext cx="6858000" cy="0"/>
          </a:xfrm>
          <a:prstGeom prst="line">
            <a:avLst/>
          </a:prstGeom>
          <a:ln w="57150" cmpd="thickThin">
            <a:solidFill>
              <a:srgbClr val="3D546F"/>
            </a:solidFill>
          </a:ln>
        </p:spPr>
        <p:style>
          <a:lnRef idx="1">
            <a:schemeClr val="accent1"/>
          </a:lnRef>
          <a:fillRef idx="0">
            <a:schemeClr val="accent1"/>
          </a:fillRef>
          <a:effectRef idx="0">
            <a:schemeClr val="accent1"/>
          </a:effectRef>
          <a:fontRef idx="minor">
            <a:schemeClr val="tx1"/>
          </a:fontRef>
        </p:style>
      </p:cxnSp>
      <p:grpSp>
        <p:nvGrpSpPr>
          <p:cNvPr id="11272" name="Group 9"/>
          <p:cNvGrpSpPr>
            <a:grpSpLocks/>
          </p:cNvGrpSpPr>
          <p:nvPr/>
        </p:nvGrpSpPr>
        <p:grpSpPr bwMode="auto">
          <a:xfrm>
            <a:off x="1333500" y="4191000"/>
            <a:ext cx="6477000" cy="2060575"/>
            <a:chOff x="1143000" y="4191000"/>
            <a:chExt cx="6477000" cy="2060414"/>
          </a:xfrm>
        </p:grpSpPr>
        <p:sp>
          <p:nvSpPr>
            <p:cNvPr id="11274" name="TextBox 5"/>
            <p:cNvSpPr txBox="1">
              <a:spLocks noChangeArrowheads="1"/>
            </p:cNvSpPr>
            <p:nvPr/>
          </p:nvSpPr>
          <p:spPr bwMode="auto">
            <a:xfrm>
              <a:off x="3886200" y="5105400"/>
              <a:ext cx="3733800" cy="646331"/>
            </a:xfrm>
            <a:prstGeom prst="rect">
              <a:avLst/>
            </a:prstGeom>
            <a:noFill/>
            <a:ln w="9525">
              <a:noFill/>
              <a:miter lim="800000"/>
              <a:headEnd/>
              <a:tailEnd/>
            </a:ln>
          </p:spPr>
          <p:txBody>
            <a:bodyPr>
              <a:spAutoFit/>
            </a:bodyPr>
            <a:lstStyle/>
            <a:p>
              <a:r>
                <a:rPr lang="en-US" sz="1800" i="1">
                  <a:latin typeface="Arial" pitchFamily="34" charset="0"/>
                  <a:cs typeface="Arial" pitchFamily="34" charset="0"/>
                </a:rPr>
                <a:t>Image from Gulf of Mexico HAB Bulletin for the Texas region</a:t>
              </a:r>
            </a:p>
          </p:txBody>
        </p:sp>
        <p:pic>
          <p:nvPicPr>
            <p:cNvPr id="11" name="Picture 10" descr="HAB_4.18.11.jpg"/>
            <p:cNvPicPr>
              <a:picLocks noChangeAspect="1"/>
            </p:cNvPicPr>
            <p:nvPr/>
          </p:nvPicPr>
          <p:blipFill>
            <a:blip r:embed="rId3" cstate="print"/>
            <a:stretch>
              <a:fillRect/>
            </a:stretch>
          </p:blipFill>
          <p:spPr>
            <a:xfrm>
              <a:off x="1143000" y="4191000"/>
              <a:ext cx="2667000" cy="2060414"/>
            </a:xfrm>
            <a:prstGeom prst="rect">
              <a:avLst/>
            </a:prstGeom>
            <a:ln>
              <a:noFill/>
            </a:ln>
            <a:effectLst>
              <a:outerShdw blurRad="292100" dist="139700" dir="2700000" algn="tl" rotWithShape="0">
                <a:srgbClr val="333333">
                  <a:alpha val="65000"/>
                </a:srgbClr>
              </a:outerShdw>
            </a:effectLst>
          </p:spPr>
        </p:pic>
      </p:grpSp>
      <p:sp>
        <p:nvSpPr>
          <p:cNvPr id="12" name="TextBox 11"/>
          <p:cNvSpPr txBox="1"/>
          <p:nvPr/>
        </p:nvSpPr>
        <p:spPr>
          <a:xfrm>
            <a:off x="2667000" y="1295400"/>
            <a:ext cx="3810000" cy="457200"/>
          </a:xfrm>
          <a:prstGeom prst="rect">
            <a:avLst/>
          </a:prstGeom>
          <a:noFill/>
        </p:spPr>
        <p:txBody>
          <a:bodyPr>
            <a:spAutoFit/>
          </a:bodyPr>
          <a:lstStyle/>
          <a:p>
            <a:pPr algn="ctr">
              <a:defRPr/>
            </a:pPr>
            <a:r>
              <a:rPr lang="en-US" b="1" dirty="0">
                <a:solidFill>
                  <a:schemeClr val="accent2">
                    <a:lumMod val="50000"/>
                  </a:schemeClr>
                </a:solidFill>
                <a:latin typeface="Arial" pitchFamily="34" charset="0"/>
                <a:cs typeface="Arial" pitchFamily="34" charset="0"/>
              </a:rPr>
              <a:t>Ecosystem Management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82563"/>
            <a:ext cx="8229600" cy="1036637"/>
          </a:xfrm>
        </p:spPr>
        <p:txBody>
          <a:bodyPr/>
          <a:lstStyle/>
          <a:p>
            <a:r>
              <a:rPr lang="en-US" smtClean="0"/>
              <a:t>COASTAL</a:t>
            </a:r>
            <a:r>
              <a:rPr lang="en-US" sz="2000" smtClean="0"/>
              <a:t/>
            </a:r>
            <a:br>
              <a:rPr lang="en-US" sz="2000" smtClean="0"/>
            </a:br>
            <a:r>
              <a:rPr lang="en-US" sz="2000" i="1" smtClean="0"/>
              <a:t>Coastal Oceanographic Applications and Services of Tides And Lakes</a:t>
            </a:r>
            <a:endParaRPr lang="en-US" i="1" smtClean="0"/>
          </a:p>
        </p:txBody>
      </p:sp>
      <p:sp>
        <p:nvSpPr>
          <p:cNvPr id="12291" name="Text Placeholder 2"/>
          <p:cNvSpPr>
            <a:spLocks noGrp="1"/>
          </p:cNvSpPr>
          <p:nvPr>
            <p:ph type="body" idx="1"/>
          </p:nvPr>
        </p:nvSpPr>
        <p:spPr>
          <a:xfrm>
            <a:off x="76200" y="1611313"/>
            <a:ext cx="4040188" cy="639762"/>
          </a:xfrm>
        </p:spPr>
        <p:txBody>
          <a:bodyPr/>
          <a:lstStyle/>
          <a:p>
            <a:r>
              <a:rPr lang="en-US" smtClean="0"/>
              <a:t>Recent Accomplishments</a:t>
            </a:r>
          </a:p>
        </p:txBody>
      </p:sp>
      <p:sp>
        <p:nvSpPr>
          <p:cNvPr id="12292" name="Content Placeholder 3"/>
          <p:cNvSpPr>
            <a:spLocks noGrp="1"/>
          </p:cNvSpPr>
          <p:nvPr>
            <p:ph sz="half" idx="2"/>
          </p:nvPr>
        </p:nvSpPr>
        <p:spPr>
          <a:xfrm>
            <a:off x="76200" y="2297113"/>
            <a:ext cx="4343400" cy="3951287"/>
          </a:xfrm>
        </p:spPr>
        <p:txBody>
          <a:bodyPr/>
          <a:lstStyle/>
          <a:p>
            <a:r>
              <a:rPr lang="en-US" sz="2000" smtClean="0"/>
              <a:t>Provided long-term sea level trends</a:t>
            </a:r>
          </a:p>
          <a:p>
            <a:endParaRPr lang="en-US" sz="800" smtClean="0"/>
          </a:p>
          <a:p>
            <a:r>
              <a:rPr lang="en-US" sz="2000" smtClean="0"/>
              <a:t>Issued a new publication, </a:t>
            </a:r>
            <a:r>
              <a:rPr lang="en-US" sz="2000" i="1" smtClean="0"/>
              <a:t>“Sea Level Variations of the United States, 1854-2006” </a:t>
            </a:r>
            <a:r>
              <a:rPr lang="en-US" sz="2000" smtClean="0"/>
              <a:t>with updated local sea level trends for 128 locations in the United States</a:t>
            </a:r>
          </a:p>
          <a:p>
            <a:endParaRPr lang="en-US" sz="800" smtClean="0"/>
          </a:p>
          <a:p>
            <a:r>
              <a:rPr lang="en-US" sz="2000" smtClean="0"/>
              <a:t>Worked with USACE to incorporate sea level trend guidance into coastal project planning</a:t>
            </a:r>
            <a:endParaRPr lang="en-US" sz="800" smtClean="0"/>
          </a:p>
          <a:p>
            <a:endParaRPr lang="en-US" sz="2000" i="1" smtClean="0"/>
          </a:p>
        </p:txBody>
      </p:sp>
      <p:sp>
        <p:nvSpPr>
          <p:cNvPr id="12293" name="Text Placeholder 4"/>
          <p:cNvSpPr>
            <a:spLocks noGrp="1"/>
          </p:cNvSpPr>
          <p:nvPr>
            <p:ph type="body" sz="quarter" idx="3"/>
          </p:nvPr>
        </p:nvSpPr>
        <p:spPr>
          <a:xfrm>
            <a:off x="4949825" y="1611313"/>
            <a:ext cx="4041775" cy="639762"/>
          </a:xfrm>
        </p:spPr>
        <p:txBody>
          <a:bodyPr/>
          <a:lstStyle/>
          <a:p>
            <a:r>
              <a:rPr lang="en-US" smtClean="0"/>
              <a:t>Future Outlook</a:t>
            </a:r>
          </a:p>
        </p:txBody>
      </p:sp>
      <p:sp>
        <p:nvSpPr>
          <p:cNvPr id="9222" name="Content Placeholder 5"/>
          <p:cNvSpPr>
            <a:spLocks noGrp="1"/>
          </p:cNvSpPr>
          <p:nvPr>
            <p:ph sz="quarter" idx="4"/>
          </p:nvPr>
        </p:nvSpPr>
        <p:spPr>
          <a:xfrm>
            <a:off x="5026025" y="2220913"/>
            <a:ext cx="4041775" cy="3951287"/>
          </a:xfrm>
        </p:spPr>
        <p:txBody>
          <a:bodyPr/>
          <a:lstStyle/>
          <a:p>
            <a:r>
              <a:rPr lang="en-US" sz="2200" smtClean="0"/>
              <a:t>Caribbean sea level project in Barbuda</a:t>
            </a:r>
          </a:p>
        </p:txBody>
      </p:sp>
      <p:cxnSp>
        <p:nvCxnSpPr>
          <p:cNvPr id="7" name="Straight Connector 6"/>
          <p:cNvCxnSpPr/>
          <p:nvPr/>
        </p:nvCxnSpPr>
        <p:spPr>
          <a:xfrm>
            <a:off x="1143000" y="1295400"/>
            <a:ext cx="6858000" cy="0"/>
          </a:xfrm>
          <a:prstGeom prst="line">
            <a:avLst/>
          </a:prstGeom>
          <a:ln w="57150" cmpd="thickThin">
            <a:solidFill>
              <a:srgbClr val="3D546F"/>
            </a:solidFill>
          </a:ln>
        </p:spPr>
        <p:style>
          <a:lnRef idx="1">
            <a:schemeClr val="accent1"/>
          </a:lnRef>
          <a:fillRef idx="0">
            <a:schemeClr val="accent1"/>
          </a:fillRef>
          <a:effectRef idx="0">
            <a:schemeClr val="accent1"/>
          </a:effectRef>
          <a:fontRef idx="minor">
            <a:schemeClr val="tx1"/>
          </a:fontRef>
        </p:style>
      </p:cxnSp>
      <p:pic>
        <p:nvPicPr>
          <p:cNvPr id="13" name="Picture 12" descr="honolulu_sea level online.jpg"/>
          <p:cNvPicPr>
            <a:picLocks noChangeAspect="1"/>
          </p:cNvPicPr>
          <p:nvPr/>
        </p:nvPicPr>
        <p:blipFill>
          <a:blip r:embed="rId3" cstate="print"/>
          <a:stretch>
            <a:fillRect/>
          </a:stretch>
        </p:blipFill>
        <p:spPr>
          <a:xfrm>
            <a:off x="6019800" y="3124200"/>
            <a:ext cx="2995613" cy="2590800"/>
          </a:xfrm>
          <a:prstGeom prst="rect">
            <a:avLst/>
          </a:prstGeom>
          <a:ln>
            <a:noFill/>
          </a:ln>
          <a:effectLst>
            <a:outerShdw blurRad="292100" dist="139700" dir="2700000" algn="tl" rotWithShape="0">
              <a:srgbClr val="333333">
                <a:alpha val="65000"/>
              </a:srgbClr>
            </a:outerShdw>
          </a:effectLst>
        </p:spPr>
      </p:pic>
      <p:pic>
        <p:nvPicPr>
          <p:cNvPr id="14" name="Picture 13" descr="sealevelpub.jpg"/>
          <p:cNvPicPr>
            <a:picLocks noChangeAspect="1"/>
          </p:cNvPicPr>
          <p:nvPr/>
        </p:nvPicPr>
        <p:blipFill>
          <a:blip r:embed="rId4" cstate="print"/>
          <a:stretch>
            <a:fillRect/>
          </a:stretch>
        </p:blipFill>
        <p:spPr>
          <a:xfrm>
            <a:off x="4465638" y="4267200"/>
            <a:ext cx="1593850" cy="1990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2667000" y="1295400"/>
            <a:ext cx="3810000" cy="457200"/>
          </a:xfrm>
          <a:prstGeom prst="rect">
            <a:avLst/>
          </a:prstGeom>
          <a:noFill/>
        </p:spPr>
        <p:txBody>
          <a:bodyPr>
            <a:spAutoFit/>
          </a:bodyPr>
          <a:lstStyle/>
          <a:p>
            <a:pPr algn="ctr">
              <a:defRPr/>
            </a:pPr>
            <a:r>
              <a:rPr lang="en-US" b="1" dirty="0">
                <a:solidFill>
                  <a:schemeClr val="accent2">
                    <a:lumMod val="50000"/>
                  </a:schemeClr>
                </a:solidFill>
                <a:latin typeface="Arial" pitchFamily="34" charset="0"/>
                <a:cs typeface="Arial" pitchFamily="34" charset="0"/>
              </a:rPr>
              <a:t>Climate Change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228600"/>
            <a:ext cx="7772400" cy="1143000"/>
          </a:xfrm>
        </p:spPr>
        <p:txBody>
          <a:bodyPr/>
          <a:lstStyle/>
          <a:p>
            <a:r>
              <a:rPr lang="en-US" smtClean="0"/>
              <a:t>Budget</a:t>
            </a:r>
          </a:p>
        </p:txBody>
      </p:sp>
      <p:cxnSp>
        <p:nvCxnSpPr>
          <p:cNvPr id="4" name="Straight Connector 3"/>
          <p:cNvCxnSpPr/>
          <p:nvPr/>
        </p:nvCxnSpPr>
        <p:spPr>
          <a:xfrm>
            <a:off x="1143000" y="1295400"/>
            <a:ext cx="6858000" cy="0"/>
          </a:xfrm>
          <a:prstGeom prst="line">
            <a:avLst/>
          </a:prstGeom>
          <a:ln w="57150" cmpd="thickThin">
            <a:solidFill>
              <a:srgbClr val="3D546F"/>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5"/>
          <p:cNvGraphicFramePr>
            <a:graphicFrameLocks noGrp="1"/>
          </p:cNvGraphicFramePr>
          <p:nvPr>
            <p:ph idx="1"/>
          </p:nvPr>
        </p:nvGraphicFramePr>
        <p:xfrm>
          <a:off x="152400" y="1939925"/>
          <a:ext cx="8839200" cy="3622973"/>
        </p:xfrm>
        <a:graphic>
          <a:graphicData uri="http://schemas.openxmlformats.org/drawingml/2006/table">
            <a:tbl>
              <a:tblPr firstRow="1" bandRow="1">
                <a:tableStyleId>{17292A2E-F333-43FB-9621-5CBBE7FDCDCB}</a:tableStyleId>
              </a:tblPr>
              <a:tblGrid>
                <a:gridCol w="4648200"/>
                <a:gridCol w="1295400"/>
                <a:gridCol w="1600200"/>
                <a:gridCol w="1295400"/>
              </a:tblGrid>
              <a:tr h="1303314">
                <a:tc>
                  <a:txBody>
                    <a:bodyPr/>
                    <a:lstStyle/>
                    <a:p>
                      <a:pPr algn="ctr"/>
                      <a:r>
                        <a:rPr lang="en-US" b="1" dirty="0" smtClean="0">
                          <a:solidFill>
                            <a:schemeClr val="bg1">
                              <a:lumMod val="85000"/>
                            </a:schemeClr>
                          </a:solidFill>
                        </a:rPr>
                        <a:t>FY 2012 Proposed Operating Plan</a:t>
                      </a:r>
                      <a:endParaRPr lang="en-US" b="1" dirty="0">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546F"/>
                    </a:solidFill>
                  </a:tcPr>
                </a:tc>
                <a:tc>
                  <a:txBody>
                    <a:bodyPr/>
                    <a:lstStyle/>
                    <a:p>
                      <a:pPr algn="ctr"/>
                      <a:r>
                        <a:rPr lang="en-US" b="1" dirty="0" smtClean="0">
                          <a:solidFill>
                            <a:schemeClr val="bg1">
                              <a:lumMod val="85000"/>
                            </a:schemeClr>
                          </a:solidFill>
                        </a:rPr>
                        <a:t>FY 2010 </a:t>
                      </a:r>
                    </a:p>
                    <a:p>
                      <a:pPr algn="ctr"/>
                      <a:r>
                        <a:rPr lang="en-US" b="1" dirty="0" smtClean="0">
                          <a:solidFill>
                            <a:schemeClr val="bg1">
                              <a:lumMod val="85000"/>
                            </a:schemeClr>
                          </a:solidFill>
                        </a:rPr>
                        <a:t>Enacted</a:t>
                      </a:r>
                      <a:endParaRPr lang="en-US" b="1" dirty="0">
                        <a:solidFill>
                          <a:schemeClr val="bg1">
                            <a:lumMod val="85000"/>
                          </a:schemeClr>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546F"/>
                    </a:solidFill>
                  </a:tcPr>
                </a:tc>
                <a:tc>
                  <a:txBody>
                    <a:bodyPr/>
                    <a:lstStyle/>
                    <a:p>
                      <a:pPr algn="ctr"/>
                      <a:r>
                        <a:rPr lang="en-US" b="1" dirty="0" smtClean="0">
                          <a:solidFill>
                            <a:schemeClr val="bg1">
                              <a:lumMod val="85000"/>
                            </a:schemeClr>
                          </a:solidFill>
                        </a:rPr>
                        <a:t>FY 2011</a:t>
                      </a:r>
                    </a:p>
                    <a:p>
                      <a:pPr algn="ctr"/>
                      <a:r>
                        <a:rPr lang="en-US" b="1" dirty="0" smtClean="0">
                          <a:solidFill>
                            <a:schemeClr val="bg1">
                              <a:lumMod val="85000"/>
                            </a:schemeClr>
                          </a:solidFill>
                        </a:rPr>
                        <a:t>Annualized</a:t>
                      </a:r>
                    </a:p>
                    <a:p>
                      <a:pPr algn="ctr"/>
                      <a:r>
                        <a:rPr lang="en-US" b="1" dirty="0" smtClean="0">
                          <a:solidFill>
                            <a:schemeClr val="bg1">
                              <a:lumMod val="85000"/>
                            </a:schemeClr>
                          </a:solidFill>
                        </a:rPr>
                        <a:t>Continuing</a:t>
                      </a:r>
                    </a:p>
                    <a:p>
                      <a:pPr algn="ctr"/>
                      <a:r>
                        <a:rPr lang="en-US" b="1" dirty="0" smtClean="0">
                          <a:solidFill>
                            <a:schemeClr val="bg1">
                              <a:lumMod val="85000"/>
                            </a:schemeClr>
                          </a:solidFill>
                        </a:rPr>
                        <a:t>Resolution</a:t>
                      </a:r>
                      <a:endParaRPr lang="en-US" b="1" dirty="0">
                        <a:solidFill>
                          <a:schemeClr val="bg1">
                            <a:lumMod val="85000"/>
                          </a:schemeClr>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546F"/>
                    </a:solidFill>
                  </a:tcPr>
                </a:tc>
                <a:tc>
                  <a:txBody>
                    <a:bodyPr/>
                    <a:lstStyle/>
                    <a:p>
                      <a:pPr algn="ctr"/>
                      <a:r>
                        <a:rPr lang="en-US" b="1" dirty="0" smtClean="0">
                          <a:solidFill>
                            <a:schemeClr val="bg1">
                              <a:lumMod val="85000"/>
                            </a:schemeClr>
                          </a:solidFill>
                        </a:rPr>
                        <a:t>FY 2012</a:t>
                      </a:r>
                    </a:p>
                    <a:p>
                      <a:pPr algn="ctr"/>
                      <a:r>
                        <a:rPr lang="en-US" b="1" dirty="0" smtClean="0">
                          <a:solidFill>
                            <a:schemeClr val="bg1">
                              <a:lumMod val="85000"/>
                            </a:schemeClr>
                          </a:solidFill>
                        </a:rPr>
                        <a:t>Estimate</a:t>
                      </a:r>
                      <a:endParaRPr lang="en-US" b="1" dirty="0">
                        <a:solidFill>
                          <a:schemeClr val="bg1">
                            <a:lumMod val="85000"/>
                          </a:schemeClr>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546F"/>
                    </a:solidFill>
                  </a:tcPr>
                </a:tc>
              </a:tr>
              <a:tr h="406589">
                <a:tc>
                  <a:txBody>
                    <a:bodyPr/>
                    <a:lstStyle/>
                    <a:p>
                      <a:r>
                        <a:rPr lang="en-US" sz="1800" smtClean="0"/>
                        <a:t>Tide </a:t>
                      </a:r>
                      <a:r>
                        <a:rPr lang="en-US" sz="1800" dirty="0" smtClean="0"/>
                        <a:t>&amp; Current Data</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6589">
                <a:tc>
                  <a:txBody>
                    <a:bodyPr/>
                    <a:lstStyle/>
                    <a:p>
                      <a:r>
                        <a:rPr lang="en-US" sz="1800" dirty="0" smtClean="0"/>
                        <a:t>Tide &amp; Current Data Base</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Arial" pitchFamily="34" charset="0"/>
                          <a:cs typeface="Arial" pitchFamily="34" charset="0"/>
                        </a:rPr>
                        <a:t>33,078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Arial" pitchFamily="34" charset="0"/>
                          <a:cs typeface="Arial" pitchFamily="34" charset="0"/>
                        </a:rPr>
                        <a:t>32,729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Arial" pitchFamily="34" charset="0"/>
                          <a:cs typeface="Arial" pitchFamily="34" charset="0"/>
                        </a:rPr>
                        <a:t>28,979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8108">
                <a:tc>
                  <a:txBody>
                    <a:bodyPr/>
                    <a:lstStyle/>
                    <a:p>
                      <a:r>
                        <a:rPr lang="en-US" sz="1800" dirty="0" smtClean="0"/>
                        <a:t>PORTS</a:t>
                      </a:r>
                      <a:r>
                        <a:rPr lang="en-US" sz="1800" baseline="30000" dirty="0" smtClean="0"/>
                        <a:t>®</a:t>
                      </a:r>
                      <a:r>
                        <a:rPr lang="en-US" sz="1800" dirty="0" smtClean="0"/>
                        <a:t> Operation and Maintenance</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Arial" pitchFamily="34" charset="0"/>
                          <a:cs typeface="Arial" pitchFamily="34" charset="0"/>
                        </a:rPr>
                        <a:t>[3,800]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Arial" pitchFamily="34" charset="0"/>
                          <a:cs typeface="Arial" pitchFamily="34" charset="0"/>
                        </a:rPr>
                        <a:t>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Arial" pitchFamily="34" charset="0"/>
                          <a:cs typeface="Arial" pitchFamily="34" charset="0"/>
                        </a:rPr>
                        <a:t>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6589">
                <a:tc>
                  <a:txBody>
                    <a:bodyPr/>
                    <a:lstStyle/>
                    <a:p>
                      <a:r>
                        <a:rPr lang="en-US" sz="1800" dirty="0" smtClean="0"/>
                        <a:t>Coastal Tidal Gauges</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Arial" pitchFamily="34" charset="0"/>
                          <a:cs typeface="Arial" pitchFamily="34" charset="0"/>
                        </a:rPr>
                        <a:t>600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Arial" pitchFamily="34" charset="0"/>
                          <a:cs typeface="Arial" pitchFamily="34" charset="0"/>
                        </a:rPr>
                        <a:t>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Arial" pitchFamily="34" charset="0"/>
                          <a:cs typeface="Arial" pitchFamily="34" charset="0"/>
                        </a:rPr>
                        <a:t>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1784">
                <a:tc>
                  <a:txBody>
                    <a:bodyPr/>
                    <a:lstStyle/>
                    <a:p>
                      <a:pPr algn="r"/>
                      <a:r>
                        <a:rPr lang="en-US" sz="1800" b="1" dirty="0" smtClean="0"/>
                        <a:t> Total, Tide &amp; Current Data</a:t>
                      </a: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Arial" pitchFamily="34" charset="0"/>
                          <a:cs typeface="Arial" pitchFamily="34" charset="0"/>
                        </a:rPr>
                        <a:t>33,678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Arial" pitchFamily="34" charset="0"/>
                          <a:cs typeface="Arial" pitchFamily="34" charset="0"/>
                        </a:rPr>
                        <a:t>32,729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Arial" pitchFamily="34" charset="0"/>
                          <a:cs typeface="Arial" pitchFamily="34" charset="0"/>
                        </a:rPr>
                        <a:t>28,979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228600"/>
            <a:ext cx="7772400" cy="838200"/>
          </a:xfrm>
        </p:spPr>
        <p:txBody>
          <a:bodyPr/>
          <a:lstStyle/>
          <a:p>
            <a:r>
              <a:rPr lang="en-US" sz="4000" smtClean="0"/>
              <a:t>Performance Metrics</a:t>
            </a:r>
          </a:p>
        </p:txBody>
      </p:sp>
      <p:graphicFrame>
        <p:nvGraphicFramePr>
          <p:cNvPr id="5" name="Content Placeholder 4"/>
          <p:cNvGraphicFramePr>
            <a:graphicFrameLocks noGrp="1"/>
          </p:cNvGraphicFramePr>
          <p:nvPr>
            <p:ph idx="1"/>
          </p:nvPr>
        </p:nvGraphicFramePr>
        <p:xfrm>
          <a:off x="228600" y="1182688"/>
          <a:ext cx="8382001" cy="2057400"/>
        </p:xfrm>
        <a:graphic>
          <a:graphicData uri="http://schemas.openxmlformats.org/drawingml/2006/table">
            <a:tbl>
              <a:tblPr>
                <a:tableStyleId>{616DA210-FB5B-4158-B5E0-FEB733F419BA}</a:tableStyleId>
              </a:tblPr>
              <a:tblGrid>
                <a:gridCol w="4876801"/>
                <a:gridCol w="1143000"/>
                <a:gridCol w="1219200"/>
                <a:gridCol w="1143000"/>
              </a:tblGrid>
              <a:tr h="783772">
                <a:tc>
                  <a:txBody>
                    <a:bodyPr/>
                    <a:lstStyle/>
                    <a:p>
                      <a:pPr algn="ctr" fontAlgn="b"/>
                      <a:r>
                        <a:rPr lang="en-US" sz="2200" b="0" u="none" strike="noStrike" dirty="0">
                          <a:solidFill>
                            <a:schemeClr val="bg1">
                              <a:lumMod val="95000"/>
                            </a:schemeClr>
                          </a:solidFill>
                          <a:latin typeface="+mn-lt"/>
                        </a:rPr>
                        <a:t>Corporate Performance Measure</a:t>
                      </a:r>
                      <a:endParaRPr lang="en-US" sz="2200" b="0" i="0" u="none" strike="noStrike" dirty="0">
                        <a:solidFill>
                          <a:schemeClr val="bg1">
                            <a:lumMod val="95000"/>
                          </a:schemeClr>
                        </a:solidFill>
                        <a:latin typeface="+mn-lt"/>
                      </a:endParaRPr>
                    </a:p>
                  </a:txBody>
                  <a:tcPr marL="9525" marR="9525" marT="9525" marB="0" anchor="ctr">
                    <a:solidFill>
                      <a:srgbClr val="3D546F"/>
                    </a:solidFill>
                  </a:tcPr>
                </a:tc>
                <a:tc>
                  <a:txBody>
                    <a:bodyPr/>
                    <a:lstStyle/>
                    <a:p>
                      <a:pPr algn="ctr" fontAlgn="ctr"/>
                      <a:r>
                        <a:rPr lang="en-US" sz="2200" b="0" u="none" strike="noStrike" dirty="0">
                          <a:solidFill>
                            <a:schemeClr val="bg1">
                              <a:lumMod val="95000"/>
                            </a:schemeClr>
                          </a:solidFill>
                          <a:latin typeface="+mn-lt"/>
                        </a:rPr>
                        <a:t>FY2010</a:t>
                      </a:r>
                      <a:endParaRPr lang="en-US" sz="2200" b="0" i="0" u="none" strike="noStrike" dirty="0">
                        <a:solidFill>
                          <a:schemeClr val="bg1">
                            <a:lumMod val="95000"/>
                          </a:schemeClr>
                        </a:solidFill>
                        <a:latin typeface="+mn-lt"/>
                      </a:endParaRPr>
                    </a:p>
                  </a:txBody>
                  <a:tcPr marL="9525" marR="9525" marT="9525" marB="0" anchor="b">
                    <a:solidFill>
                      <a:srgbClr val="3D546F"/>
                    </a:solidFill>
                  </a:tcPr>
                </a:tc>
                <a:tc>
                  <a:txBody>
                    <a:bodyPr/>
                    <a:lstStyle/>
                    <a:p>
                      <a:pPr algn="ctr" fontAlgn="ctr"/>
                      <a:r>
                        <a:rPr lang="en-US" sz="2200" b="0" u="none" strike="noStrike" dirty="0">
                          <a:solidFill>
                            <a:schemeClr val="bg1">
                              <a:lumMod val="95000"/>
                            </a:schemeClr>
                          </a:solidFill>
                          <a:latin typeface="+mn-lt"/>
                        </a:rPr>
                        <a:t>FY2011</a:t>
                      </a:r>
                      <a:endParaRPr lang="en-US" sz="2200" b="0" i="0" u="none" strike="noStrike" dirty="0">
                        <a:solidFill>
                          <a:schemeClr val="bg1">
                            <a:lumMod val="95000"/>
                          </a:schemeClr>
                        </a:solidFill>
                        <a:latin typeface="+mn-lt"/>
                      </a:endParaRPr>
                    </a:p>
                  </a:txBody>
                  <a:tcPr marL="9525" marR="9525" marT="9525" marB="0" anchor="b">
                    <a:solidFill>
                      <a:srgbClr val="3D546F"/>
                    </a:solidFill>
                  </a:tcPr>
                </a:tc>
                <a:tc>
                  <a:txBody>
                    <a:bodyPr/>
                    <a:lstStyle/>
                    <a:p>
                      <a:pPr algn="ctr" fontAlgn="ctr"/>
                      <a:r>
                        <a:rPr lang="en-US" sz="2200" b="0" u="none" strike="noStrike" dirty="0">
                          <a:solidFill>
                            <a:schemeClr val="bg1">
                              <a:lumMod val="95000"/>
                            </a:schemeClr>
                          </a:solidFill>
                          <a:latin typeface="+mn-lt"/>
                        </a:rPr>
                        <a:t>FY2012</a:t>
                      </a:r>
                      <a:endParaRPr lang="en-US" sz="2200" b="0" i="0" u="none" strike="noStrike" dirty="0">
                        <a:solidFill>
                          <a:schemeClr val="bg1">
                            <a:lumMod val="95000"/>
                          </a:schemeClr>
                        </a:solidFill>
                        <a:latin typeface="+mn-lt"/>
                      </a:endParaRPr>
                    </a:p>
                  </a:txBody>
                  <a:tcPr marL="9525" marR="9525" marT="9525" marB="0" anchor="b">
                    <a:solidFill>
                      <a:srgbClr val="3D546F"/>
                    </a:solidFill>
                  </a:tcPr>
                </a:tc>
              </a:tr>
              <a:tr h="1273628">
                <a:tc>
                  <a:txBody>
                    <a:bodyPr/>
                    <a:lstStyle/>
                    <a:p>
                      <a:pPr algn="l" fontAlgn="ctr"/>
                      <a:r>
                        <a:rPr lang="en-US" sz="2200" u="none" strike="noStrike" dirty="0">
                          <a:latin typeface="+mn-lt"/>
                        </a:rPr>
                        <a:t>Percent of top 175 US Seaports with access to full suite of NOAA Navigation Products and Services*</a:t>
                      </a:r>
                      <a:endParaRPr lang="en-US" sz="2200" b="0" i="0" u="none" strike="noStrike" dirty="0">
                        <a:solidFill>
                          <a:srgbClr val="000000"/>
                        </a:solidFill>
                        <a:latin typeface="+mn-lt"/>
                      </a:endParaRPr>
                    </a:p>
                  </a:txBody>
                  <a:tcPr marL="9525" marR="9525" marT="9525" marB="0" anchor="ctr"/>
                </a:tc>
                <a:tc>
                  <a:txBody>
                    <a:bodyPr/>
                    <a:lstStyle/>
                    <a:p>
                      <a:pPr algn="ctr" fontAlgn="b"/>
                      <a:r>
                        <a:rPr lang="en-US" sz="2200" u="none" strike="noStrike" dirty="0">
                          <a:latin typeface="+mn-lt"/>
                        </a:rPr>
                        <a:t>65%</a:t>
                      </a:r>
                      <a:endParaRPr lang="en-US" sz="2200" b="0" i="0" u="none" strike="noStrike" dirty="0">
                        <a:solidFill>
                          <a:srgbClr val="000000"/>
                        </a:solidFill>
                        <a:latin typeface="+mn-lt"/>
                      </a:endParaRPr>
                    </a:p>
                  </a:txBody>
                  <a:tcPr marL="9525" marR="9525" marT="9525" marB="0" anchor="ctr"/>
                </a:tc>
                <a:tc>
                  <a:txBody>
                    <a:bodyPr/>
                    <a:lstStyle/>
                    <a:p>
                      <a:pPr algn="ctr" fontAlgn="b"/>
                      <a:r>
                        <a:rPr lang="en-US" sz="2200" u="none" strike="noStrike" dirty="0">
                          <a:latin typeface="+mn-lt"/>
                        </a:rPr>
                        <a:t>67%</a:t>
                      </a:r>
                      <a:endParaRPr lang="en-US" sz="2200" b="0" i="0" u="none" strike="noStrike" dirty="0">
                        <a:solidFill>
                          <a:srgbClr val="000000"/>
                        </a:solidFill>
                        <a:latin typeface="+mn-lt"/>
                      </a:endParaRPr>
                    </a:p>
                  </a:txBody>
                  <a:tcPr marL="9525" marR="9525" marT="9525" marB="0" anchor="ctr"/>
                </a:tc>
                <a:tc>
                  <a:txBody>
                    <a:bodyPr/>
                    <a:lstStyle/>
                    <a:p>
                      <a:pPr algn="ctr" fontAlgn="b"/>
                      <a:r>
                        <a:rPr lang="en-US" sz="2200" u="none" strike="noStrike" dirty="0">
                          <a:latin typeface="+mn-lt"/>
                        </a:rPr>
                        <a:t>70%</a:t>
                      </a:r>
                      <a:endParaRPr lang="en-US" sz="2200" b="0" i="0" u="none" strike="noStrike" dirty="0">
                        <a:solidFill>
                          <a:srgbClr val="000000"/>
                        </a:solidFill>
                        <a:latin typeface="+mn-lt"/>
                      </a:endParaRPr>
                    </a:p>
                  </a:txBody>
                  <a:tcPr marL="9525" marR="9525" marT="9525" marB="0" anchor="ctr"/>
                </a:tc>
              </a:tr>
            </a:tbl>
          </a:graphicData>
        </a:graphic>
      </p:graphicFrame>
      <p:sp>
        <p:nvSpPr>
          <p:cNvPr id="6" name="TextBox 5"/>
          <p:cNvSpPr txBox="1"/>
          <p:nvPr/>
        </p:nvSpPr>
        <p:spPr>
          <a:xfrm>
            <a:off x="152400" y="3240088"/>
            <a:ext cx="5562600" cy="646112"/>
          </a:xfrm>
          <a:prstGeom prst="rect">
            <a:avLst/>
          </a:prstGeom>
          <a:noFill/>
        </p:spPr>
        <p:txBody>
          <a:bodyPr>
            <a:spAutoFit/>
          </a:bodyPr>
          <a:lstStyle/>
          <a:p>
            <a:pPr>
              <a:defRPr/>
            </a:pPr>
            <a:r>
              <a:rPr lang="en-US" sz="1800" dirty="0">
                <a:latin typeface="+mn-lt"/>
              </a:rPr>
              <a:t>* Tracks access to updated ENCs, shoreline, tidal current predictions, </a:t>
            </a:r>
            <a:r>
              <a:rPr lang="en-US" sz="1800" dirty="0" err="1">
                <a:latin typeface="+mn-lt"/>
              </a:rPr>
              <a:t>Vdatum</a:t>
            </a:r>
            <a:r>
              <a:rPr lang="en-US" sz="1800" dirty="0">
                <a:latin typeface="+mn-lt"/>
              </a:rPr>
              <a:t> models, real-time data</a:t>
            </a:r>
          </a:p>
        </p:txBody>
      </p:sp>
      <p:grpSp>
        <p:nvGrpSpPr>
          <p:cNvPr id="2" name="Group 11"/>
          <p:cNvGrpSpPr>
            <a:grpSpLocks/>
          </p:cNvGrpSpPr>
          <p:nvPr/>
        </p:nvGrpSpPr>
        <p:grpSpPr bwMode="auto">
          <a:xfrm>
            <a:off x="152400" y="4114800"/>
            <a:ext cx="9144000" cy="2211388"/>
            <a:chOff x="152400" y="4114800"/>
            <a:chExt cx="9144000" cy="2211526"/>
          </a:xfrm>
        </p:grpSpPr>
        <p:sp>
          <p:nvSpPr>
            <p:cNvPr id="7" name="TextBox 6"/>
            <p:cNvSpPr txBox="1"/>
            <p:nvPr/>
          </p:nvSpPr>
          <p:spPr>
            <a:xfrm>
              <a:off x="152400" y="4572029"/>
              <a:ext cx="4572000" cy="1754297"/>
            </a:xfrm>
            <a:prstGeom prst="rect">
              <a:avLst/>
            </a:prstGeom>
            <a:noFill/>
          </p:spPr>
          <p:txBody>
            <a:bodyPr>
              <a:spAutoFit/>
            </a:bodyPr>
            <a:lstStyle/>
            <a:p>
              <a:pPr marL="182880" indent="-182880">
                <a:buFont typeface="Wingdings" pitchFamily="2" charset="2"/>
                <a:buChar char="§"/>
                <a:defRPr/>
              </a:pPr>
              <a:r>
                <a:rPr lang="en-US" sz="1800" dirty="0">
                  <a:latin typeface="+mn-lt"/>
                </a:rPr>
                <a:t>Establish new PORTS (New London)</a:t>
              </a:r>
            </a:p>
            <a:p>
              <a:pPr marL="182880" indent="-182880">
                <a:buFont typeface="Wingdings" pitchFamily="2" charset="2"/>
                <a:buChar char="§"/>
                <a:defRPr/>
              </a:pPr>
              <a:r>
                <a:rPr lang="en-US" sz="1800" dirty="0">
                  <a:latin typeface="+mn-lt"/>
                </a:rPr>
                <a:t>Conduct tidal current surveys (Al, HI, MA)</a:t>
              </a:r>
            </a:p>
            <a:p>
              <a:pPr marL="182880" indent="-182880">
                <a:buFont typeface="Wingdings" pitchFamily="2" charset="2"/>
                <a:buChar char="§"/>
                <a:defRPr/>
              </a:pPr>
              <a:r>
                <a:rPr lang="en-US" sz="1800" dirty="0">
                  <a:latin typeface="+mn-lt"/>
                </a:rPr>
                <a:t>Publish Annual Tide and Tidal Current Prediction Tables</a:t>
              </a:r>
            </a:p>
            <a:p>
              <a:pPr marL="182880" indent="-182880">
                <a:buFont typeface="Wingdings" pitchFamily="2" charset="2"/>
                <a:buChar char="§"/>
                <a:defRPr/>
              </a:pPr>
              <a:r>
                <a:rPr lang="en-US" sz="1800" dirty="0">
                  <a:latin typeface="+mn-lt"/>
                </a:rPr>
                <a:t>New Operational Forecast Models (Tampa)</a:t>
              </a:r>
            </a:p>
          </p:txBody>
        </p:sp>
        <p:sp>
          <p:nvSpPr>
            <p:cNvPr id="8" name="TextBox 7"/>
            <p:cNvSpPr txBox="1"/>
            <p:nvPr/>
          </p:nvSpPr>
          <p:spPr>
            <a:xfrm>
              <a:off x="4648200" y="4572029"/>
              <a:ext cx="4648200" cy="1754297"/>
            </a:xfrm>
            <a:prstGeom prst="rect">
              <a:avLst/>
            </a:prstGeom>
            <a:noFill/>
          </p:spPr>
          <p:txBody>
            <a:bodyPr>
              <a:spAutoFit/>
            </a:bodyPr>
            <a:lstStyle/>
            <a:p>
              <a:pPr marL="182880" indent="-182880">
                <a:buFont typeface="Wingdings" pitchFamily="2" charset="2"/>
                <a:buChar char="§"/>
                <a:defRPr/>
              </a:pPr>
              <a:r>
                <a:rPr lang="en-US" sz="1800" dirty="0">
                  <a:latin typeface="+mn-lt"/>
                </a:rPr>
                <a:t>Publish local sea level trends for 159 global sea level stations</a:t>
              </a:r>
            </a:p>
            <a:p>
              <a:pPr marL="182880" indent="-182880">
                <a:buFont typeface="Wingdings" pitchFamily="2" charset="2"/>
                <a:buChar char="§"/>
                <a:defRPr/>
              </a:pPr>
              <a:r>
                <a:rPr lang="en-US" sz="1800" dirty="0">
                  <a:latin typeface="+mn-lt"/>
                </a:rPr>
                <a:t>Collect water level data at 5 Arctic locations</a:t>
              </a:r>
            </a:p>
            <a:p>
              <a:pPr marL="182880" indent="-182880">
                <a:buFont typeface="Wingdings" pitchFamily="2" charset="2"/>
                <a:buChar char="§"/>
                <a:defRPr/>
              </a:pPr>
              <a:r>
                <a:rPr lang="en-US" sz="1800" dirty="0">
                  <a:latin typeface="+mn-lt"/>
                </a:rPr>
                <a:t>Complete technical report on Barrow, AK water level project</a:t>
              </a:r>
            </a:p>
          </p:txBody>
        </p:sp>
        <p:sp>
          <p:nvSpPr>
            <p:cNvPr id="9" name="TextBox 8"/>
            <p:cNvSpPr txBox="1"/>
            <p:nvPr/>
          </p:nvSpPr>
          <p:spPr>
            <a:xfrm>
              <a:off x="1866900" y="4114800"/>
              <a:ext cx="5410200" cy="461992"/>
            </a:xfrm>
            <a:prstGeom prst="rect">
              <a:avLst/>
            </a:prstGeom>
            <a:noFill/>
          </p:spPr>
          <p:txBody>
            <a:bodyPr>
              <a:spAutoFit/>
            </a:bodyPr>
            <a:lstStyle/>
            <a:p>
              <a:pPr algn="ctr">
                <a:defRPr/>
              </a:pPr>
              <a:r>
                <a:rPr lang="en-US" u="sng" dirty="0">
                  <a:latin typeface="+mn-lt"/>
                </a:rPr>
                <a:t>CO-OPS FY2011 Milestones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304800"/>
            <a:ext cx="7772400" cy="1143000"/>
          </a:xfrm>
        </p:spPr>
        <p:txBody>
          <a:bodyPr/>
          <a:lstStyle/>
          <a:p>
            <a:r>
              <a:rPr lang="en-US" b="1" smtClean="0"/>
              <a:t>Questions</a:t>
            </a:r>
          </a:p>
        </p:txBody>
      </p:sp>
      <p:cxnSp>
        <p:nvCxnSpPr>
          <p:cNvPr id="4" name="Straight Connector 3"/>
          <p:cNvCxnSpPr/>
          <p:nvPr/>
        </p:nvCxnSpPr>
        <p:spPr>
          <a:xfrm>
            <a:off x="1143000" y="1447800"/>
            <a:ext cx="6858000" cy="0"/>
          </a:xfrm>
          <a:prstGeom prst="line">
            <a:avLst/>
          </a:prstGeom>
          <a:ln w="57150" cmpd="thickThin">
            <a:solidFill>
              <a:srgbClr val="3D546F"/>
            </a:solidFill>
          </a:ln>
        </p:spPr>
        <p:style>
          <a:lnRef idx="1">
            <a:schemeClr val="accent1"/>
          </a:lnRef>
          <a:fillRef idx="0">
            <a:schemeClr val="accent1"/>
          </a:fillRef>
          <a:effectRef idx="0">
            <a:schemeClr val="accent1"/>
          </a:effectRef>
          <a:fontRef idx="minor">
            <a:schemeClr val="tx1"/>
          </a:fontRef>
        </p:style>
      </p:cxnSp>
      <p:pic>
        <p:nvPicPr>
          <p:cNvPr id="15364" name="Content Placeholder 4" descr="Non Sequitir.gif"/>
          <p:cNvPicPr>
            <a:picLocks noGrp="1" noChangeAspect="1"/>
          </p:cNvPicPr>
          <p:nvPr>
            <p:ph idx="1"/>
          </p:nvPr>
        </p:nvPicPr>
        <p:blipFill>
          <a:blip r:embed="rId2" cstate="print"/>
          <a:srcRect/>
          <a:stretch>
            <a:fillRect/>
          </a:stretch>
        </p:blipFill>
        <p:spPr>
          <a:xfrm>
            <a:off x="93663" y="2133600"/>
            <a:ext cx="8956675" cy="2911475"/>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228600"/>
            <a:ext cx="7772400" cy="1143000"/>
          </a:xfrm>
        </p:spPr>
        <p:txBody>
          <a:bodyPr/>
          <a:lstStyle/>
          <a:p>
            <a:r>
              <a:rPr lang="en-US" smtClean="0"/>
              <a:t>Issues</a:t>
            </a:r>
          </a:p>
        </p:txBody>
      </p:sp>
      <p:sp>
        <p:nvSpPr>
          <p:cNvPr id="16387" name="Content Placeholder 2"/>
          <p:cNvSpPr>
            <a:spLocks noGrp="1"/>
          </p:cNvSpPr>
          <p:nvPr>
            <p:ph idx="1"/>
          </p:nvPr>
        </p:nvSpPr>
        <p:spPr>
          <a:xfrm>
            <a:off x="381000" y="2057400"/>
            <a:ext cx="7772400" cy="4114800"/>
          </a:xfrm>
        </p:spPr>
        <p:txBody>
          <a:bodyPr/>
          <a:lstStyle/>
          <a:p>
            <a:r>
              <a:rPr lang="en-US" sz="2800" smtClean="0"/>
              <a:t>Challenging budget climate</a:t>
            </a:r>
          </a:p>
          <a:p>
            <a:endParaRPr lang="en-US" sz="2800" smtClean="0"/>
          </a:p>
          <a:p>
            <a:r>
              <a:rPr lang="en-US" sz="2800" smtClean="0"/>
              <a:t>Federal funding for PORTS</a:t>
            </a:r>
            <a:r>
              <a:rPr lang="en-US" sz="2800" smtClean="0">
                <a:latin typeface="Corbel" pitchFamily="34" charset="0"/>
              </a:rPr>
              <a:t>®</a:t>
            </a:r>
          </a:p>
          <a:p>
            <a:endParaRPr lang="en-US" sz="2800" smtClean="0"/>
          </a:p>
          <a:p>
            <a:r>
              <a:rPr lang="en-US" sz="2800" smtClean="0"/>
              <a:t>The Arctic</a:t>
            </a:r>
          </a:p>
        </p:txBody>
      </p:sp>
      <p:cxnSp>
        <p:nvCxnSpPr>
          <p:cNvPr id="4" name="Straight Connector 3"/>
          <p:cNvCxnSpPr/>
          <p:nvPr/>
        </p:nvCxnSpPr>
        <p:spPr>
          <a:xfrm>
            <a:off x="1143000" y="1295400"/>
            <a:ext cx="6858000" cy="0"/>
          </a:xfrm>
          <a:prstGeom prst="line">
            <a:avLst/>
          </a:prstGeom>
          <a:ln w="57150" cmpd="thickThin">
            <a:solidFill>
              <a:srgbClr val="3D546F"/>
            </a:solidFill>
          </a:ln>
        </p:spPr>
        <p:style>
          <a:lnRef idx="1">
            <a:schemeClr val="accent1"/>
          </a:lnRef>
          <a:fillRef idx="0">
            <a:schemeClr val="accent1"/>
          </a:fillRef>
          <a:effectRef idx="0">
            <a:schemeClr val="accent1"/>
          </a:effectRef>
          <a:fontRef idx="minor">
            <a:schemeClr val="tx1"/>
          </a:fontRef>
        </p:style>
      </p:cxnSp>
      <p:grpSp>
        <p:nvGrpSpPr>
          <p:cNvPr id="16389" name="Group 6"/>
          <p:cNvGrpSpPr>
            <a:grpSpLocks/>
          </p:cNvGrpSpPr>
          <p:nvPr/>
        </p:nvGrpSpPr>
        <p:grpSpPr bwMode="auto">
          <a:xfrm>
            <a:off x="5867400" y="3429000"/>
            <a:ext cx="2851150" cy="2514600"/>
            <a:chOff x="5788076" y="2198133"/>
            <a:chExt cx="2850630" cy="2514599"/>
          </a:xfrm>
        </p:grpSpPr>
        <p:pic>
          <p:nvPicPr>
            <p:cNvPr id="5" name="Picture 4" descr="Barrow in July.JPG"/>
            <p:cNvPicPr>
              <a:picLocks noChangeAspect="1"/>
            </p:cNvPicPr>
            <p:nvPr/>
          </p:nvPicPr>
          <p:blipFill>
            <a:blip r:embed="rId2" cstate="print"/>
            <a:stretch>
              <a:fillRect/>
            </a:stretch>
          </p:blipFill>
          <p:spPr>
            <a:xfrm>
              <a:off x="5788076" y="2198133"/>
              <a:ext cx="2850630" cy="2133599"/>
            </a:xfrm>
            <a:prstGeom prst="rect">
              <a:avLst/>
            </a:prstGeom>
            <a:ln>
              <a:noFill/>
            </a:ln>
            <a:effectLst>
              <a:outerShdw blurRad="292100" dist="139700" dir="2700000" algn="tl" rotWithShape="0">
                <a:srgbClr val="333333">
                  <a:alpha val="65000"/>
                </a:srgbClr>
              </a:outerShdw>
            </a:effectLst>
          </p:spPr>
        </p:pic>
        <p:sp>
          <p:nvSpPr>
            <p:cNvPr id="16391" name="TextBox 5"/>
            <p:cNvSpPr txBox="1">
              <a:spLocks noChangeArrowheads="1"/>
            </p:cNvSpPr>
            <p:nvPr/>
          </p:nvSpPr>
          <p:spPr bwMode="auto">
            <a:xfrm>
              <a:off x="6019800" y="4343400"/>
              <a:ext cx="2590800" cy="369332"/>
            </a:xfrm>
            <a:prstGeom prst="rect">
              <a:avLst/>
            </a:prstGeom>
            <a:noFill/>
            <a:ln w="9525">
              <a:noFill/>
              <a:miter lim="800000"/>
              <a:headEnd/>
              <a:tailEnd/>
            </a:ln>
          </p:spPr>
          <p:txBody>
            <a:bodyPr>
              <a:spAutoFit/>
            </a:bodyPr>
            <a:lstStyle/>
            <a:p>
              <a:r>
                <a:rPr lang="en-US" sz="1800" i="1">
                  <a:latin typeface="Arial" pitchFamily="34" charset="0"/>
                  <a:cs typeface="Arial" pitchFamily="34" charset="0"/>
                </a:rPr>
                <a:t>Barrow, Alaska in July</a:t>
              </a:r>
            </a:p>
          </p:txBody>
        </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Title 1"/>
          <p:cNvSpPr>
            <a:spLocks noGrp="1"/>
          </p:cNvSpPr>
          <p:nvPr>
            <p:ph type="title"/>
          </p:nvPr>
        </p:nvSpPr>
        <p:spPr>
          <a:xfrm>
            <a:off x="685800" y="152400"/>
            <a:ext cx="7772400" cy="1143000"/>
          </a:xfrm>
        </p:spPr>
        <p:txBody>
          <a:bodyPr/>
          <a:lstStyle/>
          <a:p>
            <a:r>
              <a:rPr lang="en-US" smtClean="0"/>
              <a:t>Outline</a:t>
            </a:r>
          </a:p>
        </p:txBody>
      </p:sp>
      <p:sp>
        <p:nvSpPr>
          <p:cNvPr id="3075" name="Content Placeholder 2"/>
          <p:cNvSpPr>
            <a:spLocks noGrp="1"/>
          </p:cNvSpPr>
          <p:nvPr>
            <p:ph idx="1"/>
          </p:nvPr>
        </p:nvSpPr>
        <p:spPr>
          <a:xfrm>
            <a:off x="1143000" y="1371600"/>
            <a:ext cx="6858000" cy="4800600"/>
          </a:xfrm>
        </p:spPr>
        <p:txBody>
          <a:bodyPr/>
          <a:lstStyle/>
          <a:p>
            <a:pPr marL="457200" indent="-457200">
              <a:buFont typeface="Albertus"/>
              <a:buAutoNum type="arabicPeriod"/>
            </a:pPr>
            <a:r>
              <a:rPr lang="en-US" sz="2600" smtClean="0"/>
              <a:t>Mapping and Charting Support Services Program</a:t>
            </a:r>
          </a:p>
          <a:p>
            <a:pPr lvl="1">
              <a:buFontTx/>
              <a:buNone/>
            </a:pPr>
            <a:endParaRPr lang="en-US" sz="1200" smtClean="0"/>
          </a:p>
          <a:p>
            <a:pPr marL="457200" indent="-457200">
              <a:buFont typeface="Albertus"/>
              <a:buAutoNum type="arabicPeriod"/>
            </a:pPr>
            <a:r>
              <a:rPr lang="en-US" sz="2600" smtClean="0"/>
              <a:t>Maritime Services Program</a:t>
            </a:r>
          </a:p>
          <a:p>
            <a:pPr lvl="1">
              <a:buFontTx/>
              <a:buNone/>
            </a:pPr>
            <a:endParaRPr lang="en-US" sz="1200" smtClean="0"/>
          </a:p>
          <a:p>
            <a:pPr marL="457200" indent="-457200">
              <a:buFont typeface="Albertus"/>
              <a:buAutoNum type="arabicPeriod"/>
            </a:pPr>
            <a:r>
              <a:rPr lang="en-US" sz="2600" smtClean="0"/>
              <a:t>COASTAL Program</a:t>
            </a:r>
          </a:p>
          <a:p>
            <a:pPr lvl="1">
              <a:buFont typeface="Arial" pitchFamily="34" charset="0"/>
              <a:buChar char="•"/>
            </a:pPr>
            <a:endParaRPr lang="en-US" sz="1200" smtClean="0"/>
          </a:p>
          <a:p>
            <a:pPr marL="457200" indent="-457200">
              <a:buFont typeface="Albertus"/>
              <a:buAutoNum type="arabicPeriod"/>
            </a:pPr>
            <a:r>
              <a:rPr lang="en-US" sz="2600" smtClean="0"/>
              <a:t>Budget and Performance Metrics</a:t>
            </a:r>
          </a:p>
          <a:p>
            <a:pPr lvl="2">
              <a:buFontTx/>
              <a:buNone/>
            </a:pPr>
            <a:endParaRPr lang="en-US" smtClean="0"/>
          </a:p>
        </p:txBody>
      </p:sp>
      <p:cxnSp>
        <p:nvCxnSpPr>
          <p:cNvPr id="7" name="Straight Connector 6"/>
          <p:cNvCxnSpPr/>
          <p:nvPr/>
        </p:nvCxnSpPr>
        <p:spPr>
          <a:xfrm>
            <a:off x="1143000" y="1219200"/>
            <a:ext cx="6858000" cy="0"/>
          </a:xfrm>
          <a:prstGeom prst="line">
            <a:avLst/>
          </a:prstGeom>
          <a:ln w="57150" cmpd="thickThin">
            <a:solidFill>
              <a:srgbClr val="3D546F"/>
            </a:solidFill>
          </a:ln>
        </p:spPr>
        <p:style>
          <a:lnRef idx="1">
            <a:schemeClr val="accent1"/>
          </a:lnRef>
          <a:fillRef idx="0">
            <a:schemeClr val="accent1"/>
          </a:fillRef>
          <a:effectRef idx="0">
            <a:schemeClr val="accent1"/>
          </a:effectRef>
          <a:fontRef idx="minor">
            <a:schemeClr val="tx1"/>
          </a:fontRef>
        </p:style>
      </p:cxnSp>
      <p:pic>
        <p:nvPicPr>
          <p:cNvPr id="8" name="Picture 7" descr="hsrp_photo.jpg"/>
          <p:cNvPicPr>
            <a:picLocks noChangeAspect="1"/>
          </p:cNvPicPr>
          <p:nvPr/>
        </p:nvPicPr>
        <p:blipFill>
          <a:blip r:embed="rId3" cstate="print"/>
          <a:stretch>
            <a:fillRect/>
          </a:stretch>
        </p:blipFill>
        <p:spPr>
          <a:xfrm>
            <a:off x="2819400" y="4464050"/>
            <a:ext cx="3832225" cy="178435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Title 1"/>
          <p:cNvSpPr>
            <a:spLocks noGrp="1"/>
          </p:cNvSpPr>
          <p:nvPr>
            <p:ph type="title"/>
          </p:nvPr>
        </p:nvSpPr>
        <p:spPr>
          <a:xfrm>
            <a:off x="228600" y="274638"/>
            <a:ext cx="8686800" cy="1143000"/>
          </a:xfrm>
        </p:spPr>
        <p:txBody>
          <a:bodyPr/>
          <a:lstStyle/>
          <a:p>
            <a:r>
              <a:rPr lang="en-US" sz="3600" smtClean="0"/>
              <a:t>Mapping and Charting Support Services</a:t>
            </a:r>
          </a:p>
        </p:txBody>
      </p:sp>
      <p:sp>
        <p:nvSpPr>
          <p:cNvPr id="4099" name="Text Placeholder 2"/>
          <p:cNvSpPr>
            <a:spLocks noGrp="1"/>
          </p:cNvSpPr>
          <p:nvPr>
            <p:ph type="body" idx="1"/>
          </p:nvPr>
        </p:nvSpPr>
        <p:spPr>
          <a:xfrm>
            <a:off x="76200" y="1417638"/>
            <a:ext cx="4040188" cy="639762"/>
          </a:xfrm>
        </p:spPr>
        <p:txBody>
          <a:bodyPr/>
          <a:lstStyle/>
          <a:p>
            <a:r>
              <a:rPr lang="en-US" smtClean="0"/>
              <a:t>Recent Accomplishments</a:t>
            </a:r>
          </a:p>
        </p:txBody>
      </p:sp>
      <p:sp>
        <p:nvSpPr>
          <p:cNvPr id="4100" name="Content Placeholder 3"/>
          <p:cNvSpPr>
            <a:spLocks noGrp="1"/>
          </p:cNvSpPr>
          <p:nvPr>
            <p:ph sz="half" idx="2"/>
          </p:nvPr>
        </p:nvSpPr>
        <p:spPr>
          <a:xfrm>
            <a:off x="76200" y="2133600"/>
            <a:ext cx="4800600" cy="4267200"/>
          </a:xfrm>
        </p:spPr>
        <p:txBody>
          <a:bodyPr/>
          <a:lstStyle/>
          <a:p>
            <a:pPr>
              <a:defRPr/>
            </a:pPr>
            <a:r>
              <a:rPr lang="en-US" sz="2200" dirty="0" smtClean="0"/>
              <a:t>Support for 46 hydro/shoreline surveys</a:t>
            </a:r>
          </a:p>
          <a:p>
            <a:pPr lvl="1">
              <a:buFont typeface="Arial" pitchFamily="34" charset="0"/>
              <a:buChar char="•"/>
              <a:defRPr/>
            </a:pPr>
            <a:r>
              <a:rPr lang="en-US" dirty="0" smtClean="0"/>
              <a:t>CO-OPS provides tidal information and marine boundaries</a:t>
            </a:r>
          </a:p>
          <a:p>
            <a:pPr lvl="1">
              <a:buFont typeface="Arial" pitchFamily="34" charset="0"/>
              <a:buChar char="•"/>
              <a:defRPr/>
            </a:pPr>
            <a:endParaRPr lang="en-US" sz="800" dirty="0" smtClean="0"/>
          </a:p>
          <a:p>
            <a:pPr>
              <a:defRPr/>
            </a:pPr>
            <a:r>
              <a:rPr lang="en-US" sz="2200" dirty="0" smtClean="0"/>
              <a:t>NOS VDatum Program surveys completed </a:t>
            </a:r>
            <a:r>
              <a:rPr lang="en-US" sz="2000" dirty="0" smtClean="0"/>
              <a:t>(</a:t>
            </a:r>
            <a:r>
              <a:rPr lang="en-US" sz="1800" dirty="0" smtClean="0"/>
              <a:t>Maine, Massachusetts, Alaska</a:t>
            </a:r>
            <a:r>
              <a:rPr lang="en-US" sz="2000" dirty="0" smtClean="0"/>
              <a:t>)</a:t>
            </a:r>
          </a:p>
          <a:p>
            <a:pPr>
              <a:defRPr/>
            </a:pPr>
            <a:endParaRPr lang="en-US" sz="800" dirty="0" smtClean="0"/>
          </a:p>
          <a:p>
            <a:pPr marL="342900" lvl="1" indent="-342900">
              <a:buFontTx/>
              <a:buChar char="•"/>
              <a:defRPr/>
            </a:pPr>
            <a:r>
              <a:rPr lang="en-US" dirty="0" smtClean="0"/>
              <a:t>NOAA, USACE, USGS Data Interoperability</a:t>
            </a:r>
          </a:p>
          <a:p>
            <a:pPr lvl="1">
              <a:buFont typeface="Arial" pitchFamily="34" charset="0"/>
              <a:buChar char="•"/>
              <a:defRPr/>
            </a:pPr>
            <a:r>
              <a:rPr lang="en-US" dirty="0" smtClean="0"/>
              <a:t>Trilateral Agency pilot project</a:t>
            </a:r>
          </a:p>
        </p:txBody>
      </p:sp>
      <p:sp>
        <p:nvSpPr>
          <p:cNvPr id="4101" name="Text Placeholder 4"/>
          <p:cNvSpPr>
            <a:spLocks noGrp="1"/>
          </p:cNvSpPr>
          <p:nvPr>
            <p:ph type="body" sz="quarter" idx="3"/>
          </p:nvPr>
        </p:nvSpPr>
        <p:spPr>
          <a:xfrm>
            <a:off x="5026025" y="1417638"/>
            <a:ext cx="3584575" cy="639762"/>
          </a:xfrm>
        </p:spPr>
        <p:txBody>
          <a:bodyPr/>
          <a:lstStyle/>
          <a:p>
            <a:r>
              <a:rPr lang="en-US" smtClean="0"/>
              <a:t>Future Outlook</a:t>
            </a:r>
          </a:p>
        </p:txBody>
      </p:sp>
      <p:sp>
        <p:nvSpPr>
          <p:cNvPr id="8198" name="Content Placeholder 5"/>
          <p:cNvSpPr>
            <a:spLocks noGrp="1"/>
          </p:cNvSpPr>
          <p:nvPr>
            <p:ph sz="quarter" idx="4"/>
          </p:nvPr>
        </p:nvSpPr>
        <p:spPr>
          <a:xfrm>
            <a:off x="5029200" y="2057400"/>
            <a:ext cx="3962400" cy="3951288"/>
          </a:xfrm>
        </p:spPr>
        <p:txBody>
          <a:bodyPr/>
          <a:lstStyle/>
          <a:p>
            <a:r>
              <a:rPr lang="en-US" sz="2200" smtClean="0"/>
              <a:t>Approx. 35 hydro/shoreline projects planned</a:t>
            </a:r>
          </a:p>
          <a:p>
            <a:endParaRPr lang="en-US" sz="800" smtClean="0"/>
          </a:p>
          <a:p>
            <a:r>
              <a:rPr lang="en-US" sz="2200" smtClean="0"/>
              <a:t>VDatum surveys planned (</a:t>
            </a:r>
            <a:r>
              <a:rPr lang="en-US" sz="1800" smtClean="0"/>
              <a:t>Alaska, Puerto Rico</a:t>
            </a:r>
            <a:r>
              <a:rPr lang="en-US" sz="2200" smtClean="0"/>
              <a:t>)</a:t>
            </a:r>
          </a:p>
          <a:p>
            <a:endParaRPr lang="en-US" sz="2200" smtClean="0"/>
          </a:p>
        </p:txBody>
      </p:sp>
      <p:cxnSp>
        <p:nvCxnSpPr>
          <p:cNvPr id="7" name="Straight Connector 6"/>
          <p:cNvCxnSpPr/>
          <p:nvPr/>
        </p:nvCxnSpPr>
        <p:spPr>
          <a:xfrm>
            <a:off x="1143000" y="1371600"/>
            <a:ext cx="6858000" cy="0"/>
          </a:xfrm>
          <a:prstGeom prst="line">
            <a:avLst/>
          </a:prstGeom>
          <a:ln w="57150" cmpd="thickThin">
            <a:solidFill>
              <a:srgbClr val="3D546F"/>
            </a:solidFill>
          </a:ln>
        </p:spPr>
        <p:style>
          <a:lnRef idx="1">
            <a:schemeClr val="accent1"/>
          </a:lnRef>
          <a:fillRef idx="0">
            <a:schemeClr val="accent1"/>
          </a:fillRef>
          <a:effectRef idx="0">
            <a:schemeClr val="accent1"/>
          </a:effectRef>
          <a:fontRef idx="minor">
            <a:schemeClr val="tx1"/>
          </a:fontRef>
        </p:style>
      </p:cxnSp>
      <p:pic>
        <p:nvPicPr>
          <p:cNvPr id="10" name="Picture 9" descr="ma_vdatum.jpg"/>
          <p:cNvPicPr>
            <a:picLocks noChangeAspect="1"/>
          </p:cNvPicPr>
          <p:nvPr/>
        </p:nvPicPr>
        <p:blipFill>
          <a:blip r:embed="rId3" cstate="print"/>
          <a:stretch>
            <a:fillRect/>
          </a:stretch>
        </p:blipFill>
        <p:spPr>
          <a:xfrm>
            <a:off x="5619750" y="3886200"/>
            <a:ext cx="2609850" cy="209073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Title 1"/>
          <p:cNvSpPr>
            <a:spLocks noGrp="1"/>
          </p:cNvSpPr>
          <p:nvPr>
            <p:ph type="title"/>
          </p:nvPr>
        </p:nvSpPr>
        <p:spPr>
          <a:xfrm>
            <a:off x="228600" y="304800"/>
            <a:ext cx="8686800" cy="1143000"/>
          </a:xfrm>
        </p:spPr>
        <p:txBody>
          <a:bodyPr/>
          <a:lstStyle/>
          <a:p>
            <a:pPr>
              <a:lnSpc>
                <a:spcPct val="135000"/>
              </a:lnSpc>
              <a:defRPr/>
            </a:pPr>
            <a:r>
              <a:rPr lang="en-US" sz="3600" dirty="0" smtClean="0"/>
              <a:t>Mapping and Charting Support Services</a:t>
            </a:r>
            <a:r>
              <a:rPr lang="en-US" sz="4000" dirty="0" smtClean="0"/>
              <a:t/>
            </a:r>
            <a:br>
              <a:rPr lang="en-US" sz="4000" dirty="0" smtClean="0"/>
            </a:br>
            <a:r>
              <a:rPr lang="en-US" sz="2400" b="1" dirty="0" smtClean="0">
                <a:solidFill>
                  <a:schemeClr val="accent2">
                    <a:lumMod val="50000"/>
                  </a:schemeClr>
                </a:solidFill>
              </a:rPr>
              <a:t>National Water Level Observation Network</a:t>
            </a:r>
          </a:p>
        </p:txBody>
      </p:sp>
      <p:sp>
        <p:nvSpPr>
          <p:cNvPr id="5123" name="Text Placeholder 2"/>
          <p:cNvSpPr>
            <a:spLocks noGrp="1"/>
          </p:cNvSpPr>
          <p:nvPr>
            <p:ph type="body" idx="1"/>
          </p:nvPr>
        </p:nvSpPr>
        <p:spPr>
          <a:xfrm>
            <a:off x="228600" y="1306513"/>
            <a:ext cx="4040188" cy="639762"/>
          </a:xfrm>
        </p:spPr>
        <p:txBody>
          <a:bodyPr/>
          <a:lstStyle/>
          <a:p>
            <a:r>
              <a:rPr lang="en-US" smtClean="0"/>
              <a:t>Recent Accomplishments</a:t>
            </a:r>
          </a:p>
        </p:txBody>
      </p:sp>
      <p:sp>
        <p:nvSpPr>
          <p:cNvPr id="5124" name="Content Placeholder 3"/>
          <p:cNvSpPr>
            <a:spLocks noGrp="1"/>
          </p:cNvSpPr>
          <p:nvPr>
            <p:ph sz="half" idx="2"/>
          </p:nvPr>
        </p:nvSpPr>
        <p:spPr>
          <a:xfrm>
            <a:off x="228600" y="1992313"/>
            <a:ext cx="4495800" cy="2579687"/>
          </a:xfrm>
        </p:spPr>
        <p:txBody>
          <a:bodyPr/>
          <a:lstStyle/>
          <a:p>
            <a:r>
              <a:rPr lang="en-US" sz="2200" smtClean="0"/>
              <a:t>Six stations hardened</a:t>
            </a:r>
          </a:p>
          <a:p>
            <a:endParaRPr lang="en-US" sz="800" smtClean="0"/>
          </a:p>
          <a:p>
            <a:r>
              <a:rPr lang="en-US" sz="2200" b="1" smtClean="0"/>
              <a:t>181 </a:t>
            </a:r>
            <a:r>
              <a:rPr lang="en-US" sz="2200" smtClean="0"/>
              <a:t>of </a:t>
            </a:r>
            <a:r>
              <a:rPr lang="en-US" sz="2200" b="1" smtClean="0"/>
              <a:t>207</a:t>
            </a:r>
            <a:r>
              <a:rPr lang="en-US" sz="2200" smtClean="0"/>
              <a:t> water level stations have meteorological sensors</a:t>
            </a:r>
          </a:p>
          <a:p>
            <a:endParaRPr lang="en-US" sz="800" smtClean="0"/>
          </a:p>
          <a:p>
            <a:r>
              <a:rPr lang="en-US" sz="2200" smtClean="0"/>
              <a:t>Completed microwave water level sensor test and evaluation report</a:t>
            </a:r>
          </a:p>
          <a:p>
            <a:endParaRPr lang="en-US" sz="2200" smtClean="0"/>
          </a:p>
        </p:txBody>
      </p:sp>
      <p:sp>
        <p:nvSpPr>
          <p:cNvPr id="5125" name="Text Placeholder 4"/>
          <p:cNvSpPr>
            <a:spLocks noGrp="1"/>
          </p:cNvSpPr>
          <p:nvPr>
            <p:ph type="body" sz="quarter" idx="3"/>
          </p:nvPr>
        </p:nvSpPr>
        <p:spPr>
          <a:xfrm>
            <a:off x="5254625" y="1306513"/>
            <a:ext cx="3508375" cy="639762"/>
          </a:xfrm>
        </p:spPr>
        <p:txBody>
          <a:bodyPr/>
          <a:lstStyle/>
          <a:p>
            <a:r>
              <a:rPr lang="en-US" smtClean="0"/>
              <a:t>Future Outlook</a:t>
            </a:r>
          </a:p>
        </p:txBody>
      </p:sp>
      <p:sp>
        <p:nvSpPr>
          <p:cNvPr id="8198" name="Content Placeholder 5"/>
          <p:cNvSpPr>
            <a:spLocks noGrp="1"/>
          </p:cNvSpPr>
          <p:nvPr>
            <p:ph sz="quarter" idx="4"/>
          </p:nvPr>
        </p:nvSpPr>
        <p:spPr>
          <a:xfrm>
            <a:off x="5181600" y="1992313"/>
            <a:ext cx="3962400" cy="3951287"/>
          </a:xfrm>
        </p:spPr>
        <p:txBody>
          <a:bodyPr/>
          <a:lstStyle/>
          <a:p>
            <a:pPr>
              <a:spcBef>
                <a:spcPts val="600"/>
              </a:spcBef>
            </a:pPr>
            <a:r>
              <a:rPr lang="en-US" sz="2200" smtClean="0"/>
              <a:t>Constructing two new Sentinel stations in Texas</a:t>
            </a:r>
          </a:p>
          <a:p>
            <a:pPr>
              <a:spcBef>
                <a:spcPts val="600"/>
              </a:spcBef>
            </a:pPr>
            <a:endParaRPr lang="en-US" sz="800" smtClean="0"/>
          </a:p>
          <a:p>
            <a:pPr>
              <a:spcBef>
                <a:spcPts val="600"/>
              </a:spcBef>
            </a:pPr>
            <a:r>
              <a:rPr lang="en-US" sz="2200" smtClean="0"/>
              <a:t>Five stations planned to be hardened</a:t>
            </a:r>
          </a:p>
          <a:p>
            <a:endParaRPr lang="en-US" smtClean="0"/>
          </a:p>
        </p:txBody>
      </p:sp>
      <p:cxnSp>
        <p:nvCxnSpPr>
          <p:cNvPr id="7" name="Straight Connector 6"/>
          <p:cNvCxnSpPr/>
          <p:nvPr/>
        </p:nvCxnSpPr>
        <p:spPr>
          <a:xfrm>
            <a:off x="1143000" y="990600"/>
            <a:ext cx="6858000" cy="0"/>
          </a:xfrm>
          <a:prstGeom prst="line">
            <a:avLst/>
          </a:prstGeom>
          <a:ln w="57150" cmpd="thickThin">
            <a:solidFill>
              <a:srgbClr val="3D546F"/>
            </a:solidFill>
          </a:ln>
        </p:spPr>
        <p:style>
          <a:lnRef idx="1">
            <a:schemeClr val="accent1"/>
          </a:lnRef>
          <a:fillRef idx="0">
            <a:schemeClr val="accent1"/>
          </a:fillRef>
          <a:effectRef idx="0">
            <a:schemeClr val="accent1"/>
          </a:effectRef>
          <a:fontRef idx="minor">
            <a:schemeClr val="tx1"/>
          </a:fontRef>
        </p:style>
      </p:cxnSp>
      <p:pic>
        <p:nvPicPr>
          <p:cNvPr id="8" name="Picture 7" descr="Texas_point.jpg"/>
          <p:cNvPicPr>
            <a:picLocks noChangeAspect="1"/>
          </p:cNvPicPr>
          <p:nvPr/>
        </p:nvPicPr>
        <p:blipFill>
          <a:blip r:embed="rId3" cstate="print"/>
          <a:stretch>
            <a:fillRect/>
          </a:stretch>
        </p:blipFill>
        <p:spPr>
          <a:xfrm>
            <a:off x="5029200" y="3784600"/>
            <a:ext cx="1905000" cy="2540000"/>
          </a:xfrm>
          <a:prstGeom prst="rect">
            <a:avLst/>
          </a:prstGeom>
          <a:ln>
            <a:noFill/>
          </a:ln>
          <a:effectLst>
            <a:outerShdw blurRad="292100" dist="139700" dir="2700000" algn="tl" rotWithShape="0">
              <a:srgbClr val="333333">
                <a:alpha val="65000"/>
              </a:srgbClr>
            </a:outerShdw>
          </a:effectLst>
        </p:spPr>
      </p:pic>
      <p:sp>
        <p:nvSpPr>
          <p:cNvPr id="5129" name="TextBox 9"/>
          <p:cNvSpPr txBox="1">
            <a:spLocks noChangeArrowheads="1"/>
          </p:cNvSpPr>
          <p:nvPr/>
        </p:nvSpPr>
        <p:spPr bwMode="auto">
          <a:xfrm>
            <a:off x="6934200" y="4876800"/>
            <a:ext cx="2209800" cy="923925"/>
          </a:xfrm>
          <a:prstGeom prst="rect">
            <a:avLst/>
          </a:prstGeom>
          <a:noFill/>
          <a:ln w="9525">
            <a:noFill/>
            <a:miter lim="800000"/>
            <a:headEnd/>
            <a:tailEnd/>
          </a:ln>
        </p:spPr>
        <p:txBody>
          <a:bodyPr>
            <a:spAutoFit/>
          </a:bodyPr>
          <a:lstStyle/>
          <a:p>
            <a:r>
              <a:rPr lang="en-US" sz="1800" i="1">
                <a:latin typeface="Arial" pitchFamily="34" charset="0"/>
                <a:cs typeface="Arial" pitchFamily="34" charset="0"/>
              </a:rPr>
              <a:t>Construction of the new Texas Point Sentinel station</a:t>
            </a:r>
          </a:p>
        </p:txBody>
      </p:sp>
      <p:pic>
        <p:nvPicPr>
          <p:cNvPr id="10" name="Picture 9" descr="8720218 Mayport Bar Pilots Dock, FL.JPG"/>
          <p:cNvPicPr>
            <a:picLocks noChangeAspect="1"/>
          </p:cNvPicPr>
          <p:nvPr/>
        </p:nvPicPr>
        <p:blipFill>
          <a:blip r:embed="rId4" cstate="print"/>
          <a:stretch>
            <a:fillRect/>
          </a:stretch>
        </p:blipFill>
        <p:spPr>
          <a:xfrm>
            <a:off x="2514600" y="4191000"/>
            <a:ext cx="1600200" cy="2133600"/>
          </a:xfrm>
          <a:prstGeom prst="rect">
            <a:avLst/>
          </a:prstGeom>
          <a:ln>
            <a:noFill/>
          </a:ln>
          <a:effectLst>
            <a:outerShdw blurRad="292100" dist="139700" dir="2700000" algn="tl" rotWithShape="0">
              <a:srgbClr val="333333">
                <a:alpha val="65000"/>
              </a:srgbClr>
            </a:outerShdw>
          </a:effectLst>
        </p:spPr>
      </p:pic>
      <p:sp>
        <p:nvSpPr>
          <p:cNvPr id="5131" name="TextBox 10"/>
          <p:cNvSpPr txBox="1">
            <a:spLocks noChangeArrowheads="1"/>
          </p:cNvSpPr>
          <p:nvPr/>
        </p:nvSpPr>
        <p:spPr bwMode="auto">
          <a:xfrm>
            <a:off x="152400" y="5400675"/>
            <a:ext cx="2438400" cy="923925"/>
          </a:xfrm>
          <a:prstGeom prst="rect">
            <a:avLst/>
          </a:prstGeom>
          <a:noFill/>
          <a:ln w="9525">
            <a:noFill/>
            <a:miter lim="800000"/>
            <a:headEnd/>
            <a:tailEnd/>
          </a:ln>
        </p:spPr>
        <p:txBody>
          <a:bodyPr>
            <a:spAutoFit/>
          </a:bodyPr>
          <a:lstStyle/>
          <a:p>
            <a:r>
              <a:rPr lang="en-US" sz="1800" i="1">
                <a:latin typeface="Arial" pitchFamily="34" charset="0"/>
                <a:cs typeface="Arial" pitchFamily="34" charset="0"/>
              </a:rPr>
              <a:t>Hardened station at Mayport Bar Pilot’s Dock, Florida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52400"/>
            <a:ext cx="8229600" cy="914400"/>
          </a:xfrm>
        </p:spPr>
        <p:txBody>
          <a:bodyPr/>
          <a:lstStyle/>
          <a:p>
            <a:r>
              <a:rPr lang="en-US" sz="4000" smtClean="0"/>
              <a:t>Maritime Services</a:t>
            </a:r>
          </a:p>
        </p:txBody>
      </p:sp>
      <p:sp>
        <p:nvSpPr>
          <p:cNvPr id="6147" name="Text Placeholder 5"/>
          <p:cNvSpPr>
            <a:spLocks noGrp="1"/>
          </p:cNvSpPr>
          <p:nvPr>
            <p:ph type="body" idx="1"/>
          </p:nvPr>
        </p:nvSpPr>
        <p:spPr>
          <a:xfrm>
            <a:off x="2000250" y="990600"/>
            <a:ext cx="5143500" cy="533400"/>
          </a:xfrm>
        </p:spPr>
        <p:txBody>
          <a:bodyPr/>
          <a:lstStyle/>
          <a:p>
            <a:pPr algn="ctr">
              <a:defRPr/>
            </a:pPr>
            <a:r>
              <a:rPr lang="en-US" dirty="0" smtClean="0">
                <a:solidFill>
                  <a:schemeClr val="accent2">
                    <a:lumMod val="50000"/>
                  </a:schemeClr>
                </a:solidFill>
              </a:rPr>
              <a:t>Tide and Currents Predictions</a:t>
            </a:r>
          </a:p>
        </p:txBody>
      </p:sp>
      <p:sp>
        <p:nvSpPr>
          <p:cNvPr id="6148" name="Content Placeholder 6"/>
          <p:cNvSpPr>
            <a:spLocks noGrp="1"/>
          </p:cNvSpPr>
          <p:nvPr>
            <p:ph sz="half" idx="2"/>
          </p:nvPr>
        </p:nvSpPr>
        <p:spPr>
          <a:xfrm>
            <a:off x="76200" y="2057400"/>
            <a:ext cx="4419600" cy="2286000"/>
          </a:xfrm>
        </p:spPr>
        <p:txBody>
          <a:bodyPr/>
          <a:lstStyle/>
          <a:p>
            <a:pPr>
              <a:spcBef>
                <a:spcPts val="600"/>
              </a:spcBef>
              <a:defRPr/>
            </a:pPr>
            <a:r>
              <a:rPr lang="en-US" sz="2000" dirty="0" smtClean="0"/>
              <a:t>Conducted tidal currents surveys in </a:t>
            </a:r>
            <a:r>
              <a:rPr lang="en-US" sz="2000" dirty="0" smtClean="0">
                <a:solidFill>
                  <a:schemeClr val="accent2">
                    <a:lumMod val="50000"/>
                  </a:schemeClr>
                </a:solidFill>
                <a:hlinkClick r:id="rId3" action="ppaction://hlinksldjump"/>
              </a:rPr>
              <a:t>Hawaii</a:t>
            </a:r>
            <a:r>
              <a:rPr lang="en-US" sz="2000" dirty="0" smtClean="0"/>
              <a:t>, Alaska, Connecticut, and New York</a:t>
            </a:r>
          </a:p>
          <a:p>
            <a:pPr>
              <a:spcBef>
                <a:spcPts val="600"/>
              </a:spcBef>
              <a:defRPr/>
            </a:pPr>
            <a:r>
              <a:rPr lang="en-US" sz="2000" dirty="0" smtClean="0"/>
              <a:t>Released </a:t>
            </a:r>
            <a:r>
              <a:rPr lang="en-US" sz="2000" i="1" dirty="0" smtClean="0"/>
              <a:t>NOAA Tide Predictions</a:t>
            </a:r>
            <a:endParaRPr lang="en-US" sz="2000" dirty="0" smtClean="0"/>
          </a:p>
          <a:p>
            <a:pPr>
              <a:spcBef>
                <a:spcPts val="600"/>
              </a:spcBef>
              <a:defRPr/>
            </a:pPr>
            <a:r>
              <a:rPr lang="en-US" sz="2000" dirty="0" smtClean="0"/>
              <a:t>Published special tidal currents predictions</a:t>
            </a:r>
          </a:p>
          <a:p>
            <a:pPr lvl="1">
              <a:spcBef>
                <a:spcPts val="600"/>
              </a:spcBef>
              <a:buFont typeface="Arial" pitchFamily="34" charset="0"/>
              <a:buChar char="•"/>
              <a:defRPr/>
            </a:pPr>
            <a:r>
              <a:rPr lang="en-US" sz="1600" dirty="0" smtClean="0"/>
              <a:t>Miami, Kodiak, Prince William Sound, Cook Inlet, Hudson River</a:t>
            </a:r>
          </a:p>
        </p:txBody>
      </p:sp>
      <p:cxnSp>
        <p:nvCxnSpPr>
          <p:cNvPr id="8" name="Straight Connector 7"/>
          <p:cNvCxnSpPr/>
          <p:nvPr/>
        </p:nvCxnSpPr>
        <p:spPr>
          <a:xfrm>
            <a:off x="1143000" y="990600"/>
            <a:ext cx="6858000" cy="0"/>
          </a:xfrm>
          <a:prstGeom prst="line">
            <a:avLst/>
          </a:prstGeom>
          <a:ln w="57150" cmpd="thickThin">
            <a:solidFill>
              <a:srgbClr val="3D546F"/>
            </a:solidFill>
          </a:ln>
        </p:spPr>
        <p:style>
          <a:lnRef idx="1">
            <a:schemeClr val="accent1"/>
          </a:lnRef>
          <a:fillRef idx="0">
            <a:schemeClr val="accent1"/>
          </a:fillRef>
          <a:effectRef idx="0">
            <a:schemeClr val="accent1"/>
          </a:effectRef>
          <a:fontRef idx="minor">
            <a:schemeClr val="tx1"/>
          </a:fontRef>
        </p:style>
      </p:cxnSp>
      <p:sp>
        <p:nvSpPr>
          <p:cNvPr id="6150" name="Text Placeholder 2"/>
          <p:cNvSpPr>
            <a:spLocks noGrp="1"/>
          </p:cNvSpPr>
          <p:nvPr>
            <p:ph type="body" idx="1"/>
          </p:nvPr>
        </p:nvSpPr>
        <p:spPr>
          <a:xfrm>
            <a:off x="76200" y="1417638"/>
            <a:ext cx="4040188" cy="639762"/>
          </a:xfrm>
        </p:spPr>
        <p:txBody>
          <a:bodyPr/>
          <a:lstStyle/>
          <a:p>
            <a:r>
              <a:rPr lang="en-US" smtClean="0"/>
              <a:t>Recent Accomplishments</a:t>
            </a:r>
          </a:p>
        </p:txBody>
      </p:sp>
      <p:sp>
        <p:nvSpPr>
          <p:cNvPr id="6151" name="Text Placeholder 4"/>
          <p:cNvSpPr>
            <a:spLocks noGrp="1"/>
          </p:cNvSpPr>
          <p:nvPr>
            <p:ph type="body" sz="quarter" idx="3"/>
          </p:nvPr>
        </p:nvSpPr>
        <p:spPr>
          <a:xfrm>
            <a:off x="5254625" y="1417638"/>
            <a:ext cx="3584575" cy="639762"/>
          </a:xfrm>
        </p:spPr>
        <p:txBody>
          <a:bodyPr/>
          <a:lstStyle/>
          <a:p>
            <a:r>
              <a:rPr lang="en-US" smtClean="0"/>
              <a:t>Future Outlook</a:t>
            </a:r>
          </a:p>
        </p:txBody>
      </p:sp>
      <p:pic>
        <p:nvPicPr>
          <p:cNvPr id="13" name="Picture 12" descr="CItowing 861.jpg"/>
          <p:cNvPicPr>
            <a:picLocks noChangeAspect="1"/>
          </p:cNvPicPr>
          <p:nvPr/>
        </p:nvPicPr>
        <p:blipFill>
          <a:blip r:embed="rId4" cstate="print"/>
          <a:stretch>
            <a:fillRect/>
          </a:stretch>
        </p:blipFill>
        <p:spPr>
          <a:xfrm>
            <a:off x="1371600" y="4762500"/>
            <a:ext cx="1981200" cy="1485900"/>
          </a:xfrm>
          <a:prstGeom prst="rect">
            <a:avLst/>
          </a:prstGeom>
          <a:ln>
            <a:noFill/>
          </a:ln>
          <a:effectLst>
            <a:outerShdw blurRad="292100" dist="139700" dir="2700000" algn="tl" rotWithShape="0">
              <a:srgbClr val="333333">
                <a:alpha val="65000"/>
              </a:srgbClr>
            </a:outerShdw>
          </a:effectLst>
        </p:spPr>
      </p:pic>
      <p:pic>
        <p:nvPicPr>
          <p:cNvPr id="15" name="Picture 14" descr="honolulu on noaa tides.jpg"/>
          <p:cNvPicPr>
            <a:picLocks noChangeAspect="1"/>
          </p:cNvPicPr>
          <p:nvPr/>
        </p:nvPicPr>
        <p:blipFill>
          <a:blip r:embed="rId5" cstate="print"/>
          <a:stretch>
            <a:fillRect/>
          </a:stretch>
        </p:blipFill>
        <p:spPr>
          <a:xfrm>
            <a:off x="4572000" y="3321050"/>
            <a:ext cx="4389438" cy="2393950"/>
          </a:xfrm>
          <a:prstGeom prst="rect">
            <a:avLst/>
          </a:prstGeom>
          <a:ln>
            <a:noFill/>
          </a:ln>
          <a:effectLst>
            <a:outerShdw blurRad="292100" dist="139700" dir="2700000" algn="tl" rotWithShape="0">
              <a:srgbClr val="333333">
                <a:alpha val="65000"/>
              </a:srgbClr>
            </a:outerShdw>
          </a:effectLst>
        </p:spPr>
      </p:pic>
      <p:sp>
        <p:nvSpPr>
          <p:cNvPr id="16" name="Content Placeholder 6"/>
          <p:cNvSpPr>
            <a:spLocks noGrp="1"/>
          </p:cNvSpPr>
          <p:nvPr>
            <p:ph sz="half" idx="2"/>
          </p:nvPr>
        </p:nvSpPr>
        <p:spPr>
          <a:xfrm>
            <a:off x="5029200" y="2057400"/>
            <a:ext cx="4114800" cy="1676400"/>
          </a:xfrm>
        </p:spPr>
        <p:txBody>
          <a:bodyPr/>
          <a:lstStyle/>
          <a:p>
            <a:pPr>
              <a:spcBef>
                <a:spcPts val="600"/>
              </a:spcBef>
            </a:pPr>
            <a:r>
              <a:rPr lang="en-US" sz="2000" smtClean="0"/>
              <a:t>Currents surveys planned</a:t>
            </a:r>
          </a:p>
          <a:p>
            <a:pPr lvl="1">
              <a:spcBef>
                <a:spcPts val="600"/>
              </a:spcBef>
              <a:buFont typeface="Arial" pitchFamily="34" charset="0"/>
              <a:buChar char="•"/>
            </a:pPr>
            <a:r>
              <a:rPr lang="en-US" sz="1600" smtClean="0"/>
              <a:t>Boston, San Francisco Bay, Florida Keys, Fernandina Beach, FL, Johns Pass, FL, Kachemak Bay</a:t>
            </a:r>
          </a:p>
          <a:p>
            <a:pPr>
              <a:spcBef>
                <a:spcPts val="600"/>
              </a:spcBef>
            </a:pPr>
            <a:endParaRPr lang="en-US" sz="20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7170" name="Picture 4" descr="Hawaii deployment 1-labels.JPG"/>
          <p:cNvPicPr>
            <a:picLocks noChangeAspect="1"/>
          </p:cNvPicPr>
          <p:nvPr/>
        </p:nvPicPr>
        <p:blipFill>
          <a:blip r:embed="rId3" cstate="print"/>
          <a:srcRect/>
          <a:stretch>
            <a:fillRect/>
          </a:stretch>
        </p:blipFill>
        <p:spPr bwMode="auto">
          <a:xfrm>
            <a:off x="0" y="0"/>
            <a:ext cx="9144000" cy="6210300"/>
          </a:xfrm>
          <a:prstGeom prst="rect">
            <a:avLst/>
          </a:prstGeom>
          <a:noFill/>
          <a:ln w="9525">
            <a:noFill/>
            <a:miter lim="800000"/>
            <a:headEnd/>
            <a:tailEnd/>
          </a:ln>
        </p:spPr>
      </p:pic>
      <p:pic>
        <p:nvPicPr>
          <p:cNvPr id="7" name="Picture 6" descr="Hawaii deployment 2-labels.JPG"/>
          <p:cNvPicPr>
            <a:picLocks noChangeAspect="1"/>
          </p:cNvPicPr>
          <p:nvPr/>
        </p:nvPicPr>
        <p:blipFill>
          <a:blip r:embed="rId4" cstate="print"/>
          <a:srcRect/>
          <a:stretch>
            <a:fillRect/>
          </a:stretch>
        </p:blipFill>
        <p:spPr bwMode="auto">
          <a:xfrm>
            <a:off x="0" y="0"/>
            <a:ext cx="9144000" cy="6210300"/>
          </a:xfrm>
          <a:prstGeom prst="rect">
            <a:avLst/>
          </a:prstGeom>
          <a:noFill/>
          <a:ln w="9525">
            <a:noFill/>
            <a:miter lim="800000"/>
            <a:headEnd/>
            <a:tailEnd/>
          </a:ln>
        </p:spPr>
      </p:pic>
      <p:sp>
        <p:nvSpPr>
          <p:cNvPr id="6" name="Right Arrow 5">
            <a:hlinkClick r:id="" action="ppaction://hlinkshowjump?jump=previousslide"/>
          </p:cNvPr>
          <p:cNvSpPr/>
          <p:nvPr/>
        </p:nvSpPr>
        <p:spPr>
          <a:xfrm>
            <a:off x="8610600" y="5078413"/>
            <a:ext cx="457200" cy="331787"/>
          </a:xfrm>
          <a:prstGeom prst="rightArrow">
            <a:avLst/>
          </a:prstGeom>
          <a:solidFill>
            <a:schemeClr val="bg1">
              <a:lumMod val="75000"/>
            </a:schemeClr>
          </a:solidFill>
          <a:ln w="158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12"/>
          <p:cNvGrpSpPr>
            <a:grpSpLocks/>
          </p:cNvGrpSpPr>
          <p:nvPr/>
        </p:nvGrpSpPr>
        <p:grpSpPr bwMode="auto">
          <a:xfrm>
            <a:off x="0" y="2590800"/>
            <a:ext cx="7086600" cy="4267200"/>
            <a:chOff x="0" y="2590800"/>
            <a:chExt cx="7086600" cy="4267200"/>
          </a:xfrm>
        </p:grpSpPr>
        <p:pic>
          <p:nvPicPr>
            <p:cNvPr id="7174" name="Picture 11" descr="Kahului Currents_Page_1.jpg"/>
            <p:cNvPicPr>
              <a:picLocks noChangeAspect="1"/>
            </p:cNvPicPr>
            <p:nvPr/>
          </p:nvPicPr>
          <p:blipFill>
            <a:blip r:embed="rId5" cstate="print"/>
            <a:srcRect/>
            <a:stretch>
              <a:fillRect/>
            </a:stretch>
          </p:blipFill>
          <p:spPr bwMode="auto">
            <a:xfrm>
              <a:off x="0" y="3153359"/>
              <a:ext cx="7086600" cy="3704641"/>
            </a:xfrm>
            <a:prstGeom prst="rect">
              <a:avLst/>
            </a:prstGeom>
            <a:noFill/>
            <a:ln w="9525">
              <a:noFill/>
              <a:miter lim="800000"/>
              <a:headEnd/>
              <a:tailEnd/>
            </a:ln>
          </p:spPr>
        </p:pic>
        <p:grpSp>
          <p:nvGrpSpPr>
            <p:cNvPr id="7175" name="Group 10"/>
            <p:cNvGrpSpPr>
              <a:grpSpLocks/>
            </p:cNvGrpSpPr>
            <p:nvPr/>
          </p:nvGrpSpPr>
          <p:grpSpPr bwMode="auto">
            <a:xfrm>
              <a:off x="2057400" y="2590800"/>
              <a:ext cx="4953000" cy="2750652"/>
              <a:chOff x="4006542" y="2590800"/>
              <a:chExt cx="4953000" cy="2750652"/>
            </a:xfrm>
          </p:grpSpPr>
          <p:sp>
            <p:nvSpPr>
              <p:cNvPr id="8" name="Down Arrow 7"/>
              <p:cNvSpPr/>
              <p:nvPr/>
            </p:nvSpPr>
            <p:spPr>
              <a:xfrm rot="18245760" flipH="1">
                <a:off x="4143861" y="5036344"/>
                <a:ext cx="168275" cy="442913"/>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7968942" y="2590800"/>
                <a:ext cx="9906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76200"/>
            <a:ext cx="8229600" cy="1066800"/>
          </a:xfrm>
        </p:spPr>
        <p:txBody>
          <a:bodyPr/>
          <a:lstStyle/>
          <a:p>
            <a:r>
              <a:rPr lang="en-US" sz="4000" smtClean="0"/>
              <a:t>Maritime Services</a:t>
            </a:r>
          </a:p>
        </p:txBody>
      </p:sp>
      <p:sp>
        <p:nvSpPr>
          <p:cNvPr id="8195" name="Text Placeholder 2"/>
          <p:cNvSpPr>
            <a:spLocks noGrp="1"/>
          </p:cNvSpPr>
          <p:nvPr>
            <p:ph type="body" idx="1"/>
          </p:nvPr>
        </p:nvSpPr>
        <p:spPr>
          <a:xfrm>
            <a:off x="76200" y="1371600"/>
            <a:ext cx="4040188" cy="639763"/>
          </a:xfrm>
        </p:spPr>
        <p:txBody>
          <a:bodyPr/>
          <a:lstStyle/>
          <a:p>
            <a:r>
              <a:rPr lang="en-US" smtClean="0"/>
              <a:t>Recent Accomplishments</a:t>
            </a:r>
          </a:p>
        </p:txBody>
      </p:sp>
      <p:sp>
        <p:nvSpPr>
          <p:cNvPr id="8196" name="Content Placeholder 2"/>
          <p:cNvSpPr>
            <a:spLocks noGrp="1"/>
          </p:cNvSpPr>
          <p:nvPr>
            <p:ph sz="half" idx="2"/>
          </p:nvPr>
        </p:nvSpPr>
        <p:spPr>
          <a:xfrm>
            <a:off x="152400" y="2057400"/>
            <a:ext cx="4268788" cy="3951288"/>
          </a:xfrm>
        </p:spPr>
        <p:txBody>
          <a:bodyPr/>
          <a:lstStyle/>
          <a:p>
            <a:pPr>
              <a:spcBef>
                <a:spcPts val="600"/>
              </a:spcBef>
            </a:pPr>
            <a:r>
              <a:rPr lang="en-US" sz="2200" smtClean="0">
                <a:cs typeface="Arial" pitchFamily="34" charset="0"/>
              </a:rPr>
              <a:t>Added visibility and waves to PORTS</a:t>
            </a:r>
            <a:r>
              <a:rPr lang="en-US" sz="2200" baseline="30000" smtClean="0">
                <a:cs typeface="Arial" pitchFamily="34" charset="0"/>
                <a:sym typeface="Symbol" pitchFamily="18" charset="2"/>
              </a:rPr>
              <a:t></a:t>
            </a:r>
          </a:p>
          <a:p>
            <a:pPr>
              <a:spcBef>
                <a:spcPts val="600"/>
              </a:spcBef>
            </a:pPr>
            <a:endParaRPr lang="en-US" sz="800" baseline="30000" smtClean="0">
              <a:cs typeface="Arial" pitchFamily="34" charset="0"/>
              <a:sym typeface="Symbol" pitchFamily="18" charset="2"/>
            </a:endParaRPr>
          </a:p>
          <a:p>
            <a:pPr>
              <a:spcBef>
                <a:spcPts val="600"/>
              </a:spcBef>
            </a:pPr>
            <a:r>
              <a:rPr lang="en-US" sz="2200" smtClean="0">
                <a:cs typeface="Arial" pitchFamily="34" charset="0"/>
              </a:rPr>
              <a:t>Published Columbia River PORTS</a:t>
            </a:r>
            <a:r>
              <a:rPr lang="en-US" sz="2200" baseline="30000" smtClean="0">
                <a:cs typeface="Arial" pitchFamily="34" charset="0"/>
                <a:sym typeface="Symbol" pitchFamily="18" charset="2"/>
              </a:rPr>
              <a:t></a:t>
            </a:r>
            <a:r>
              <a:rPr lang="en-US" sz="2200" smtClean="0">
                <a:cs typeface="Arial" pitchFamily="34" charset="0"/>
                <a:sym typeface="Symbol" pitchFamily="18" charset="2"/>
              </a:rPr>
              <a:t> Economic Study</a:t>
            </a:r>
          </a:p>
          <a:p>
            <a:pPr>
              <a:spcBef>
                <a:spcPts val="600"/>
              </a:spcBef>
            </a:pPr>
            <a:endParaRPr lang="en-US" sz="800" smtClean="0">
              <a:cs typeface="Arial" pitchFamily="34" charset="0"/>
              <a:sym typeface="Symbol" pitchFamily="18" charset="2"/>
            </a:endParaRPr>
          </a:p>
          <a:p>
            <a:pPr>
              <a:spcBef>
                <a:spcPts val="600"/>
              </a:spcBef>
            </a:pPr>
            <a:r>
              <a:rPr lang="en-US" sz="2200" smtClean="0"/>
              <a:t>Installed air gap sensor in Jacksonville, Florida</a:t>
            </a:r>
          </a:p>
        </p:txBody>
      </p:sp>
      <p:sp>
        <p:nvSpPr>
          <p:cNvPr id="8197" name="Text Placeholder 4"/>
          <p:cNvSpPr>
            <a:spLocks noGrp="1"/>
          </p:cNvSpPr>
          <p:nvPr>
            <p:ph type="body" sz="quarter" idx="3"/>
          </p:nvPr>
        </p:nvSpPr>
        <p:spPr>
          <a:xfrm>
            <a:off x="4873625" y="1371600"/>
            <a:ext cx="4041775" cy="639763"/>
          </a:xfrm>
        </p:spPr>
        <p:txBody>
          <a:bodyPr/>
          <a:lstStyle/>
          <a:p>
            <a:r>
              <a:rPr lang="en-US" smtClean="0"/>
              <a:t>Future Outlook</a:t>
            </a:r>
          </a:p>
        </p:txBody>
      </p:sp>
      <p:sp>
        <p:nvSpPr>
          <p:cNvPr id="13" name="Content Placeholder 12"/>
          <p:cNvSpPr>
            <a:spLocks noGrp="1"/>
          </p:cNvSpPr>
          <p:nvPr>
            <p:ph sz="quarter" idx="4"/>
          </p:nvPr>
        </p:nvSpPr>
        <p:spPr>
          <a:xfrm>
            <a:off x="4873625" y="2057400"/>
            <a:ext cx="4041775" cy="2168525"/>
          </a:xfrm>
        </p:spPr>
        <p:txBody>
          <a:bodyPr/>
          <a:lstStyle/>
          <a:p>
            <a:pPr>
              <a:spcBef>
                <a:spcPts val="600"/>
              </a:spcBef>
              <a:defRPr/>
            </a:pPr>
            <a:r>
              <a:rPr lang="en-US" sz="2200" dirty="0" smtClean="0"/>
              <a:t>Installing a PORTS</a:t>
            </a:r>
            <a:r>
              <a:rPr lang="en-US" sz="2200" baseline="30000" dirty="0" smtClean="0"/>
              <a:t>®</a:t>
            </a:r>
            <a:r>
              <a:rPr lang="en-US" sz="2200" dirty="0" smtClean="0"/>
              <a:t> in New London, Connecticut</a:t>
            </a:r>
          </a:p>
          <a:p>
            <a:pPr>
              <a:spcBef>
                <a:spcPts val="600"/>
              </a:spcBef>
              <a:defRPr/>
            </a:pPr>
            <a:endParaRPr lang="en-US" sz="800" dirty="0" smtClean="0"/>
          </a:p>
          <a:p>
            <a:pPr>
              <a:spcBef>
                <a:spcPts val="600"/>
              </a:spcBef>
              <a:defRPr/>
            </a:pPr>
            <a:r>
              <a:rPr lang="en-US" sz="2200" dirty="0" smtClean="0"/>
              <a:t>Future PORTS</a:t>
            </a:r>
            <a:r>
              <a:rPr lang="en-US" sz="2200" baseline="30000" dirty="0" smtClean="0"/>
              <a:t> ®</a:t>
            </a:r>
            <a:endParaRPr lang="en-US" sz="2200" dirty="0" smtClean="0"/>
          </a:p>
          <a:p>
            <a:pPr lvl="1">
              <a:spcBef>
                <a:spcPts val="600"/>
              </a:spcBef>
              <a:defRPr/>
            </a:pPr>
            <a:r>
              <a:rPr lang="en-US" dirty="0" smtClean="0"/>
              <a:t>Jacksonville ?</a:t>
            </a:r>
          </a:p>
          <a:p>
            <a:pPr lvl="1">
              <a:spcBef>
                <a:spcPts val="600"/>
              </a:spcBef>
              <a:defRPr/>
            </a:pPr>
            <a:r>
              <a:rPr lang="en-US" dirty="0" smtClean="0"/>
              <a:t>Humboldt Bay ?</a:t>
            </a:r>
            <a:endParaRPr lang="en-US" dirty="0" smtClean="0">
              <a:solidFill>
                <a:schemeClr val="accent2">
                  <a:lumMod val="50000"/>
                </a:schemeClr>
              </a:solidFill>
            </a:endParaRPr>
          </a:p>
          <a:p>
            <a:pPr>
              <a:buFontTx/>
              <a:buNone/>
              <a:defRPr/>
            </a:pPr>
            <a:endParaRPr lang="en-US" dirty="0"/>
          </a:p>
        </p:txBody>
      </p:sp>
      <p:cxnSp>
        <p:nvCxnSpPr>
          <p:cNvPr id="7" name="Straight Connector 6"/>
          <p:cNvCxnSpPr/>
          <p:nvPr/>
        </p:nvCxnSpPr>
        <p:spPr>
          <a:xfrm>
            <a:off x="1143000" y="990600"/>
            <a:ext cx="6858000" cy="0"/>
          </a:xfrm>
          <a:prstGeom prst="line">
            <a:avLst/>
          </a:prstGeom>
          <a:ln w="57150" cmpd="thickThin">
            <a:solidFill>
              <a:srgbClr val="3D546F"/>
            </a:solidFill>
          </a:ln>
        </p:spPr>
        <p:style>
          <a:lnRef idx="1">
            <a:schemeClr val="accent1"/>
          </a:lnRef>
          <a:fillRef idx="0">
            <a:schemeClr val="accent1"/>
          </a:fillRef>
          <a:effectRef idx="0">
            <a:schemeClr val="accent1"/>
          </a:effectRef>
          <a:fontRef idx="minor">
            <a:schemeClr val="tx1"/>
          </a:fontRef>
        </p:style>
      </p:cxnSp>
      <p:sp>
        <p:nvSpPr>
          <p:cNvPr id="18" name="Text Placeholder 5"/>
          <p:cNvSpPr txBox="1">
            <a:spLocks/>
          </p:cNvSpPr>
          <p:nvPr/>
        </p:nvSpPr>
        <p:spPr bwMode="auto">
          <a:xfrm>
            <a:off x="2551113" y="990600"/>
            <a:ext cx="4041775" cy="457200"/>
          </a:xfrm>
          <a:prstGeom prst="rect">
            <a:avLst/>
          </a:prstGeom>
          <a:noFill/>
          <a:ln w="9525">
            <a:noFill/>
            <a:miter lim="800000"/>
            <a:headEnd/>
            <a:tailEnd/>
          </a:ln>
        </p:spPr>
        <p:txBody>
          <a:bodyPr anchor="b"/>
          <a:lstStyle/>
          <a:p>
            <a:pPr algn="ctr" eaLnBrk="0" hangingPunct="0">
              <a:spcBef>
                <a:spcPct val="20000"/>
              </a:spcBef>
              <a:defRPr/>
            </a:pPr>
            <a:r>
              <a:rPr lang="en-US" b="1" kern="0" dirty="0">
                <a:solidFill>
                  <a:schemeClr val="accent2">
                    <a:lumMod val="50000"/>
                  </a:schemeClr>
                </a:solidFill>
                <a:latin typeface="+mn-lt"/>
              </a:rPr>
              <a:t>Real-Time Data</a:t>
            </a:r>
          </a:p>
        </p:txBody>
      </p:sp>
      <p:grpSp>
        <p:nvGrpSpPr>
          <p:cNvPr id="8201" name="Group 13"/>
          <p:cNvGrpSpPr>
            <a:grpSpLocks/>
          </p:cNvGrpSpPr>
          <p:nvPr/>
        </p:nvGrpSpPr>
        <p:grpSpPr bwMode="auto">
          <a:xfrm>
            <a:off x="2019300" y="4351338"/>
            <a:ext cx="5105400" cy="1897062"/>
            <a:chOff x="2590800" y="4350603"/>
            <a:chExt cx="5105400" cy="1897797"/>
          </a:xfrm>
        </p:grpSpPr>
        <p:pic>
          <p:nvPicPr>
            <p:cNvPr id="9" name="Picture 8" descr="Dames POint AG 2_April 2011_O'TechUSA.jpg"/>
            <p:cNvPicPr>
              <a:picLocks noChangeAspect="1"/>
            </p:cNvPicPr>
            <p:nvPr/>
          </p:nvPicPr>
          <p:blipFill>
            <a:blip r:embed="rId3" cstate="print"/>
            <a:stretch>
              <a:fillRect/>
            </a:stretch>
          </p:blipFill>
          <p:spPr>
            <a:xfrm>
              <a:off x="5181600" y="4350603"/>
              <a:ext cx="2514600" cy="1886681"/>
            </a:xfrm>
            <a:prstGeom prst="rect">
              <a:avLst/>
            </a:prstGeom>
            <a:ln>
              <a:noFill/>
            </a:ln>
            <a:effectLst>
              <a:outerShdw blurRad="292100" dist="139700" dir="2700000" algn="tl" rotWithShape="0">
                <a:srgbClr val="333333">
                  <a:alpha val="65000"/>
                </a:srgbClr>
              </a:outerShdw>
            </a:effectLst>
          </p:spPr>
        </p:pic>
        <p:sp>
          <p:nvSpPr>
            <p:cNvPr id="8203" name="TextBox 5"/>
            <p:cNvSpPr txBox="1">
              <a:spLocks noChangeArrowheads="1"/>
            </p:cNvSpPr>
            <p:nvPr/>
          </p:nvSpPr>
          <p:spPr bwMode="auto">
            <a:xfrm>
              <a:off x="2590800" y="5417403"/>
              <a:ext cx="2590800" cy="830997"/>
            </a:xfrm>
            <a:prstGeom prst="rect">
              <a:avLst/>
            </a:prstGeom>
            <a:noFill/>
            <a:ln w="9525">
              <a:noFill/>
              <a:miter lim="800000"/>
              <a:headEnd/>
              <a:tailEnd/>
            </a:ln>
          </p:spPr>
          <p:txBody>
            <a:bodyPr>
              <a:spAutoFit/>
            </a:bodyPr>
            <a:lstStyle/>
            <a:p>
              <a:pPr algn="r"/>
              <a:r>
                <a:rPr lang="en-US" sz="1600" i="1">
                  <a:latin typeface="Arial" pitchFamily="34" charset="0"/>
                  <a:cs typeface="Arial" pitchFamily="34" charset="0"/>
                </a:rPr>
                <a:t>A cruise ship navigates below the air gap sensor at the Dames Point Bridge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792162"/>
          </a:xfrm>
        </p:spPr>
        <p:txBody>
          <a:bodyPr/>
          <a:lstStyle/>
          <a:p>
            <a:r>
              <a:rPr lang="en-US" smtClean="0"/>
              <a:t>Maritime Services</a:t>
            </a:r>
          </a:p>
        </p:txBody>
      </p:sp>
      <p:sp>
        <p:nvSpPr>
          <p:cNvPr id="9219" name="Text Placeholder 2"/>
          <p:cNvSpPr>
            <a:spLocks noGrp="1"/>
          </p:cNvSpPr>
          <p:nvPr>
            <p:ph type="body" idx="1"/>
          </p:nvPr>
        </p:nvSpPr>
        <p:spPr>
          <a:xfrm>
            <a:off x="152400" y="1417638"/>
            <a:ext cx="4040188" cy="639762"/>
          </a:xfrm>
        </p:spPr>
        <p:txBody>
          <a:bodyPr/>
          <a:lstStyle/>
          <a:p>
            <a:r>
              <a:rPr lang="en-US" smtClean="0"/>
              <a:t>Recent Accomplishments</a:t>
            </a:r>
          </a:p>
        </p:txBody>
      </p:sp>
      <p:sp>
        <p:nvSpPr>
          <p:cNvPr id="9220" name="Content Placeholder 3"/>
          <p:cNvSpPr>
            <a:spLocks noGrp="1"/>
          </p:cNvSpPr>
          <p:nvPr>
            <p:ph sz="half" idx="2"/>
          </p:nvPr>
        </p:nvSpPr>
        <p:spPr>
          <a:xfrm>
            <a:off x="76200" y="2057400"/>
            <a:ext cx="4495800" cy="4191000"/>
          </a:xfrm>
        </p:spPr>
        <p:txBody>
          <a:bodyPr/>
          <a:lstStyle/>
          <a:p>
            <a:pPr>
              <a:spcBef>
                <a:spcPts val="600"/>
              </a:spcBef>
            </a:pPr>
            <a:r>
              <a:rPr lang="en-US" sz="2200" smtClean="0"/>
              <a:t>Transitioning Operational Forecast Systems to high-performance computers</a:t>
            </a:r>
          </a:p>
          <a:p>
            <a:pPr lvl="1">
              <a:spcBef>
                <a:spcPts val="600"/>
              </a:spcBef>
              <a:buFont typeface="Arial" pitchFamily="34" charset="0"/>
              <a:buChar char="•"/>
            </a:pPr>
            <a:r>
              <a:rPr lang="en-US" smtClean="0"/>
              <a:t>Models run faster, with products available earlier</a:t>
            </a:r>
          </a:p>
          <a:p>
            <a:pPr lvl="1">
              <a:spcBef>
                <a:spcPts val="600"/>
              </a:spcBef>
              <a:buFont typeface="Arial" pitchFamily="34" charset="0"/>
              <a:buChar char="•"/>
            </a:pPr>
            <a:r>
              <a:rPr lang="en-US" smtClean="0"/>
              <a:t>Standardized web page design</a:t>
            </a:r>
          </a:p>
          <a:p>
            <a:pPr lvl="1">
              <a:spcBef>
                <a:spcPts val="600"/>
              </a:spcBef>
              <a:buFont typeface="Arial" pitchFamily="34" charset="0"/>
              <a:buChar char="•"/>
            </a:pPr>
            <a:endParaRPr lang="en-US" sz="800" smtClean="0"/>
          </a:p>
          <a:p>
            <a:pPr>
              <a:spcBef>
                <a:spcPts val="600"/>
              </a:spcBef>
            </a:pPr>
            <a:r>
              <a:rPr lang="en-US" sz="2200" smtClean="0"/>
              <a:t>Expanded the suite of hydrodynamic models</a:t>
            </a:r>
          </a:p>
          <a:p>
            <a:pPr lvl="1">
              <a:spcBef>
                <a:spcPts val="600"/>
              </a:spcBef>
              <a:buFont typeface="Arial" pitchFamily="34" charset="0"/>
              <a:buChar char="•"/>
            </a:pPr>
            <a:r>
              <a:rPr lang="en-US" smtClean="0"/>
              <a:t>Released Tampa Bay and Delaware Bay</a:t>
            </a:r>
          </a:p>
          <a:p>
            <a:pPr lvl="1">
              <a:spcBef>
                <a:spcPts val="600"/>
              </a:spcBef>
              <a:buFont typeface="Arial" pitchFamily="34" charset="0"/>
              <a:buChar char="•"/>
            </a:pPr>
            <a:r>
              <a:rPr lang="en-US" smtClean="0"/>
              <a:t>Upgraded Chesapeake Bay</a:t>
            </a:r>
          </a:p>
        </p:txBody>
      </p:sp>
      <p:sp>
        <p:nvSpPr>
          <p:cNvPr id="9221" name="Text Placeholder 4"/>
          <p:cNvSpPr>
            <a:spLocks noGrp="1"/>
          </p:cNvSpPr>
          <p:nvPr>
            <p:ph type="body" sz="quarter" idx="3"/>
          </p:nvPr>
        </p:nvSpPr>
        <p:spPr>
          <a:xfrm>
            <a:off x="4949825" y="1447800"/>
            <a:ext cx="4041775" cy="639763"/>
          </a:xfrm>
        </p:spPr>
        <p:txBody>
          <a:bodyPr/>
          <a:lstStyle/>
          <a:p>
            <a:r>
              <a:rPr lang="en-US" smtClean="0"/>
              <a:t>Future Outlook</a:t>
            </a:r>
          </a:p>
        </p:txBody>
      </p:sp>
      <p:sp>
        <p:nvSpPr>
          <p:cNvPr id="6" name="Content Placeholder 5"/>
          <p:cNvSpPr>
            <a:spLocks noGrp="1"/>
          </p:cNvSpPr>
          <p:nvPr>
            <p:ph sz="quarter" idx="4"/>
          </p:nvPr>
        </p:nvSpPr>
        <p:spPr>
          <a:xfrm>
            <a:off x="4876800" y="2057400"/>
            <a:ext cx="4041775" cy="4068763"/>
          </a:xfrm>
        </p:spPr>
        <p:txBody>
          <a:bodyPr/>
          <a:lstStyle/>
          <a:p>
            <a:r>
              <a:rPr lang="en-US" sz="2200" smtClean="0"/>
              <a:t>New Operational Forecast Systems</a:t>
            </a:r>
          </a:p>
          <a:p>
            <a:pPr lvl="1">
              <a:buFont typeface="Arial" pitchFamily="34" charset="0"/>
              <a:buChar char="•"/>
            </a:pPr>
            <a:r>
              <a:rPr lang="en-US" smtClean="0"/>
              <a:t>Columbia River </a:t>
            </a:r>
          </a:p>
          <a:p>
            <a:pPr lvl="1">
              <a:buFont typeface="Arial" pitchFamily="34" charset="0"/>
              <a:buChar char="•"/>
            </a:pPr>
            <a:r>
              <a:rPr lang="en-US" smtClean="0"/>
              <a:t>Northern Gulf of Mexico</a:t>
            </a:r>
          </a:p>
        </p:txBody>
      </p:sp>
      <p:pic>
        <p:nvPicPr>
          <p:cNvPr id="7" name="Picture 6" descr="tbofs_4.18.11.jpg"/>
          <p:cNvPicPr>
            <a:picLocks noChangeAspect="1"/>
          </p:cNvPicPr>
          <p:nvPr/>
        </p:nvPicPr>
        <p:blipFill>
          <a:blip r:embed="rId3" cstate="print"/>
          <a:stretch>
            <a:fillRect/>
          </a:stretch>
        </p:blipFill>
        <p:spPr>
          <a:xfrm>
            <a:off x="5715000" y="3657600"/>
            <a:ext cx="2776538" cy="2032000"/>
          </a:xfrm>
          <a:prstGeom prst="rect">
            <a:avLst/>
          </a:prstGeom>
          <a:ln>
            <a:noFill/>
          </a:ln>
          <a:effectLst>
            <a:outerShdw blurRad="292100" dist="139700" dir="2700000" algn="tl" rotWithShape="0">
              <a:srgbClr val="333333">
                <a:alpha val="65000"/>
              </a:srgbClr>
            </a:outerShdw>
          </a:effectLst>
        </p:spPr>
      </p:pic>
      <p:sp>
        <p:nvSpPr>
          <p:cNvPr id="9224" name="TextBox 5"/>
          <p:cNvSpPr txBox="1">
            <a:spLocks noChangeArrowheads="1"/>
          </p:cNvSpPr>
          <p:nvPr/>
        </p:nvSpPr>
        <p:spPr bwMode="auto">
          <a:xfrm>
            <a:off x="5715000" y="5708650"/>
            <a:ext cx="3048000" cy="615950"/>
          </a:xfrm>
          <a:prstGeom prst="rect">
            <a:avLst/>
          </a:prstGeom>
          <a:noFill/>
          <a:ln w="9525">
            <a:noFill/>
            <a:miter lim="800000"/>
            <a:headEnd/>
            <a:tailEnd/>
          </a:ln>
        </p:spPr>
        <p:txBody>
          <a:bodyPr>
            <a:spAutoFit/>
          </a:bodyPr>
          <a:lstStyle/>
          <a:p>
            <a:r>
              <a:rPr lang="en-US" sz="1700" i="1">
                <a:latin typeface="Arial" pitchFamily="34" charset="0"/>
                <a:cs typeface="Arial" pitchFamily="34" charset="0"/>
              </a:rPr>
              <a:t>Snapshot of water level Nowcast at Tampa Bay</a:t>
            </a:r>
          </a:p>
        </p:txBody>
      </p:sp>
      <p:sp>
        <p:nvSpPr>
          <p:cNvPr id="9" name="Text Placeholder 5"/>
          <p:cNvSpPr txBox="1">
            <a:spLocks/>
          </p:cNvSpPr>
          <p:nvPr/>
        </p:nvSpPr>
        <p:spPr bwMode="auto">
          <a:xfrm>
            <a:off x="2217738" y="1066800"/>
            <a:ext cx="4708525" cy="457200"/>
          </a:xfrm>
          <a:prstGeom prst="rect">
            <a:avLst/>
          </a:prstGeom>
          <a:noFill/>
          <a:ln w="9525">
            <a:noFill/>
            <a:miter lim="800000"/>
            <a:headEnd/>
            <a:tailEnd/>
          </a:ln>
        </p:spPr>
        <p:txBody>
          <a:bodyPr anchor="b"/>
          <a:lstStyle/>
          <a:p>
            <a:pPr algn="ctr" eaLnBrk="0" hangingPunct="0">
              <a:spcBef>
                <a:spcPct val="20000"/>
              </a:spcBef>
              <a:defRPr/>
            </a:pPr>
            <a:r>
              <a:rPr lang="en-US" b="1" kern="0" dirty="0">
                <a:solidFill>
                  <a:schemeClr val="accent2">
                    <a:lumMod val="50000"/>
                  </a:schemeClr>
                </a:solidFill>
                <a:latin typeface="+mn-lt"/>
              </a:rPr>
              <a:t>Operational Forecast Systems</a:t>
            </a:r>
          </a:p>
        </p:txBody>
      </p:sp>
      <p:cxnSp>
        <p:nvCxnSpPr>
          <p:cNvPr id="10" name="Straight Connector 9"/>
          <p:cNvCxnSpPr/>
          <p:nvPr/>
        </p:nvCxnSpPr>
        <p:spPr>
          <a:xfrm>
            <a:off x="1143000" y="1066800"/>
            <a:ext cx="6858000" cy="0"/>
          </a:xfrm>
          <a:prstGeom prst="line">
            <a:avLst/>
          </a:prstGeom>
          <a:ln w="57150" cmpd="thickThin">
            <a:solidFill>
              <a:srgbClr val="3D546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228600"/>
            <a:ext cx="8382000" cy="1143000"/>
          </a:xfrm>
        </p:spPr>
        <p:txBody>
          <a:bodyPr/>
          <a:lstStyle/>
          <a:p>
            <a:r>
              <a:rPr lang="en-US" smtClean="0"/>
              <a:t>COASTAL</a:t>
            </a:r>
            <a:r>
              <a:rPr lang="en-US" sz="2000" smtClean="0"/>
              <a:t/>
            </a:r>
            <a:br>
              <a:rPr lang="en-US" sz="2000" smtClean="0"/>
            </a:br>
            <a:r>
              <a:rPr lang="en-US" sz="2000" i="1" smtClean="0"/>
              <a:t>Coastal Oceanographic Applications and Services of Tides And Lakes</a:t>
            </a:r>
            <a:endParaRPr lang="en-US" i="1" smtClean="0"/>
          </a:p>
        </p:txBody>
      </p:sp>
      <p:sp>
        <p:nvSpPr>
          <p:cNvPr id="10243" name="Text Placeholder 2"/>
          <p:cNvSpPr>
            <a:spLocks noGrp="1"/>
          </p:cNvSpPr>
          <p:nvPr>
            <p:ph type="body" idx="1"/>
          </p:nvPr>
        </p:nvSpPr>
        <p:spPr>
          <a:xfrm>
            <a:off x="152400" y="1768475"/>
            <a:ext cx="4040188" cy="639763"/>
          </a:xfrm>
        </p:spPr>
        <p:txBody>
          <a:bodyPr/>
          <a:lstStyle/>
          <a:p>
            <a:r>
              <a:rPr lang="en-US" smtClean="0"/>
              <a:t>Recent Accomplishments</a:t>
            </a:r>
          </a:p>
        </p:txBody>
      </p:sp>
      <p:sp>
        <p:nvSpPr>
          <p:cNvPr id="10244" name="Text Placeholder 4"/>
          <p:cNvSpPr>
            <a:spLocks noGrp="1"/>
          </p:cNvSpPr>
          <p:nvPr>
            <p:ph type="body" sz="quarter" idx="3"/>
          </p:nvPr>
        </p:nvSpPr>
        <p:spPr>
          <a:xfrm>
            <a:off x="4724400" y="1768475"/>
            <a:ext cx="4041775" cy="639763"/>
          </a:xfrm>
        </p:spPr>
        <p:txBody>
          <a:bodyPr/>
          <a:lstStyle/>
          <a:p>
            <a:r>
              <a:rPr lang="en-US" smtClean="0"/>
              <a:t>Future Outlook</a:t>
            </a:r>
          </a:p>
        </p:txBody>
      </p:sp>
      <p:cxnSp>
        <p:nvCxnSpPr>
          <p:cNvPr id="7" name="Straight Connector 6"/>
          <p:cNvCxnSpPr/>
          <p:nvPr/>
        </p:nvCxnSpPr>
        <p:spPr>
          <a:xfrm>
            <a:off x="1143000" y="1447800"/>
            <a:ext cx="6858000" cy="0"/>
          </a:xfrm>
          <a:prstGeom prst="line">
            <a:avLst/>
          </a:prstGeom>
          <a:ln w="57150" cmpd="thickThin">
            <a:solidFill>
              <a:srgbClr val="3D546F"/>
            </a:solidFill>
          </a:ln>
        </p:spPr>
        <p:style>
          <a:lnRef idx="1">
            <a:schemeClr val="accent1"/>
          </a:lnRef>
          <a:fillRef idx="0">
            <a:schemeClr val="accent1"/>
          </a:fillRef>
          <a:effectRef idx="0">
            <a:schemeClr val="accent1"/>
          </a:effectRef>
          <a:fontRef idx="minor">
            <a:schemeClr val="tx1"/>
          </a:fontRef>
        </p:style>
      </p:cxnSp>
      <p:sp>
        <p:nvSpPr>
          <p:cNvPr id="10246" name="Content Placeholder 13"/>
          <p:cNvSpPr>
            <a:spLocks noGrp="1"/>
          </p:cNvSpPr>
          <p:nvPr>
            <p:ph sz="half" idx="2"/>
          </p:nvPr>
        </p:nvSpPr>
        <p:spPr>
          <a:xfrm>
            <a:off x="152400" y="2449513"/>
            <a:ext cx="4040188" cy="3951287"/>
          </a:xfrm>
        </p:spPr>
        <p:txBody>
          <a:bodyPr/>
          <a:lstStyle/>
          <a:p>
            <a:r>
              <a:rPr lang="en-US" sz="2200" smtClean="0"/>
              <a:t>Supported national tsunami warning and mitigation efforts</a:t>
            </a:r>
          </a:p>
          <a:p>
            <a:endParaRPr lang="en-US" sz="800" smtClean="0"/>
          </a:p>
          <a:p>
            <a:r>
              <a:rPr lang="en-US" sz="2200" smtClean="0"/>
              <a:t>Supported National Weather Service storm surge warning forecasts</a:t>
            </a:r>
          </a:p>
          <a:p>
            <a:pPr lvl="1"/>
            <a:r>
              <a:rPr lang="en-US" smtClean="0"/>
              <a:t>Storm Quicklook </a:t>
            </a:r>
          </a:p>
          <a:p>
            <a:pPr lvl="1"/>
            <a:r>
              <a:rPr lang="en-US" smtClean="0"/>
              <a:t>SLOSH Model Input</a:t>
            </a:r>
          </a:p>
          <a:p>
            <a:endParaRPr lang="en-US" sz="2200" smtClean="0"/>
          </a:p>
        </p:txBody>
      </p:sp>
      <p:grpSp>
        <p:nvGrpSpPr>
          <p:cNvPr id="10247" name="Group 22"/>
          <p:cNvGrpSpPr>
            <a:grpSpLocks/>
          </p:cNvGrpSpPr>
          <p:nvPr/>
        </p:nvGrpSpPr>
        <p:grpSpPr bwMode="auto">
          <a:xfrm>
            <a:off x="3429000" y="2887663"/>
            <a:ext cx="4343400" cy="3325812"/>
            <a:chOff x="2286001" y="2819401"/>
            <a:chExt cx="4343399" cy="3326338"/>
          </a:xfrm>
        </p:grpSpPr>
        <p:pic>
          <p:nvPicPr>
            <p:cNvPr id="17" name="Picture 2"/>
            <p:cNvPicPr>
              <a:picLocks noChangeAspect="1" noChangeArrowheads="1"/>
            </p:cNvPicPr>
            <p:nvPr/>
          </p:nvPicPr>
          <p:blipFill>
            <a:blip r:embed="rId3" cstate="print"/>
            <a:srcRect/>
            <a:stretch>
              <a:fillRect/>
            </a:stretch>
          </p:blipFill>
          <p:spPr bwMode="auto">
            <a:xfrm>
              <a:off x="3900489" y="2819401"/>
              <a:ext cx="2728911" cy="3281881"/>
            </a:xfrm>
            <a:prstGeom prst="rect">
              <a:avLst/>
            </a:prstGeom>
            <a:ln>
              <a:noFill/>
            </a:ln>
            <a:effectLst>
              <a:outerShdw blurRad="292100" dist="139700" dir="2700000" algn="tl" rotWithShape="0">
                <a:srgbClr val="333333">
                  <a:alpha val="65000"/>
                </a:srgbClr>
              </a:outerShdw>
            </a:effectLst>
          </p:spPr>
        </p:pic>
        <p:pic>
          <p:nvPicPr>
            <p:cNvPr id="10251" name="Picture 20" descr="Kahului.jpg"/>
            <p:cNvPicPr>
              <a:picLocks noChangeAspect="1"/>
            </p:cNvPicPr>
            <p:nvPr/>
          </p:nvPicPr>
          <p:blipFill>
            <a:blip r:embed="rId4" cstate="print"/>
            <a:srcRect/>
            <a:stretch>
              <a:fillRect/>
            </a:stretch>
          </p:blipFill>
          <p:spPr bwMode="auto">
            <a:xfrm>
              <a:off x="2286001" y="4656138"/>
              <a:ext cx="1676400" cy="1489601"/>
            </a:xfrm>
            <a:prstGeom prst="rect">
              <a:avLst/>
            </a:prstGeom>
            <a:noFill/>
            <a:ln w="9525">
              <a:noFill/>
              <a:miter lim="800000"/>
              <a:headEnd/>
              <a:tailEnd/>
            </a:ln>
          </p:spPr>
        </p:pic>
        <p:cxnSp>
          <p:nvCxnSpPr>
            <p:cNvPr id="18" name="Straight Arrow Connector 12"/>
            <p:cNvCxnSpPr>
              <a:cxnSpLocks noChangeShapeType="1"/>
            </p:cNvCxnSpPr>
            <p:nvPr/>
          </p:nvCxnSpPr>
          <p:spPr bwMode="auto">
            <a:xfrm flipV="1">
              <a:off x="3810001" y="4580216"/>
              <a:ext cx="1066800" cy="304848"/>
            </a:xfrm>
            <a:prstGeom prst="straightConnector1">
              <a:avLst/>
            </a:prstGeom>
            <a:noFill/>
            <a:ln w="38100" algn="ctr">
              <a:solidFill>
                <a:schemeClr val="accent2">
                  <a:lumMod val="50000"/>
                </a:schemeClr>
              </a:solidFill>
              <a:round/>
              <a:headEnd/>
              <a:tailEnd type="arrow" w="med" len="med"/>
            </a:ln>
          </p:spPr>
        </p:cxnSp>
      </p:grpSp>
      <p:sp>
        <p:nvSpPr>
          <p:cNvPr id="24" name="Content Placeholder 13"/>
          <p:cNvSpPr>
            <a:spLocks noGrp="1"/>
          </p:cNvSpPr>
          <p:nvPr>
            <p:ph sz="half" idx="2"/>
          </p:nvPr>
        </p:nvSpPr>
        <p:spPr>
          <a:xfrm>
            <a:off x="4648200" y="2408238"/>
            <a:ext cx="4495800" cy="827087"/>
          </a:xfrm>
        </p:spPr>
        <p:txBody>
          <a:bodyPr/>
          <a:lstStyle/>
          <a:p>
            <a:r>
              <a:rPr lang="en-US" sz="2200" smtClean="0"/>
              <a:t>Mobile Bay Storm Surge project</a:t>
            </a:r>
          </a:p>
          <a:p>
            <a:endParaRPr lang="en-US" sz="2200" smtClean="0"/>
          </a:p>
        </p:txBody>
      </p:sp>
      <p:sp>
        <p:nvSpPr>
          <p:cNvPr id="12" name="TextBox 11"/>
          <p:cNvSpPr txBox="1"/>
          <p:nvPr/>
        </p:nvSpPr>
        <p:spPr>
          <a:xfrm>
            <a:off x="2667000" y="1447800"/>
            <a:ext cx="3810000" cy="457200"/>
          </a:xfrm>
          <a:prstGeom prst="rect">
            <a:avLst/>
          </a:prstGeom>
          <a:noFill/>
        </p:spPr>
        <p:txBody>
          <a:bodyPr>
            <a:spAutoFit/>
          </a:bodyPr>
          <a:lstStyle/>
          <a:p>
            <a:pPr algn="ctr">
              <a:defRPr/>
            </a:pPr>
            <a:r>
              <a:rPr lang="en-US" b="1" dirty="0">
                <a:solidFill>
                  <a:schemeClr val="accent2">
                    <a:lumMod val="50000"/>
                  </a:schemeClr>
                </a:solidFill>
                <a:latin typeface="Arial" pitchFamily="34" charset="0"/>
                <a:cs typeface="Arial" pitchFamily="34" charset="0"/>
              </a:rPr>
              <a:t>Coastal Hazards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16165C"/>
      </a:hlink>
      <a:folHlink>
        <a:srgbClr val="16165C"/>
      </a:folHlink>
    </a:clrScheme>
    <a:fontScheme name="Custom 10">
      <a:majorFont>
        <a:latin typeface="Albertus"/>
        <a:ea typeface=""/>
        <a:cs typeface=""/>
      </a:majorFont>
      <a:minorFont>
        <a:latin typeface="Albertu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2078</TotalTime>
  <Words>2430</Words>
  <Application>Microsoft Macintosh PowerPoint</Application>
  <PresentationFormat>On-screen Show (4:3)</PresentationFormat>
  <Paragraphs>281</Paragraphs>
  <Slides>15</Slides>
  <Notes>13</Notes>
  <HiddenSlides>2</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Default Design</vt:lpstr>
      <vt:lpstr>NOAA Navigation Services CO-OPS Update</vt:lpstr>
      <vt:lpstr>Outline</vt:lpstr>
      <vt:lpstr>Mapping and Charting Support Services</vt:lpstr>
      <vt:lpstr>Mapping and Charting Support Services National Water Level Observation Network</vt:lpstr>
      <vt:lpstr>Maritime Services</vt:lpstr>
      <vt:lpstr>Slide 6</vt:lpstr>
      <vt:lpstr>Maritime Services</vt:lpstr>
      <vt:lpstr>Maritime Services</vt:lpstr>
      <vt:lpstr>COASTAL Coastal Oceanographic Applications and Services of Tides And Lakes</vt:lpstr>
      <vt:lpstr>COASTAL Coastal Oceanographic Applications and Services of Tides And Lakes</vt:lpstr>
      <vt:lpstr>COASTAL Coastal Oceanographic Applications and Services of Tides And Lakes</vt:lpstr>
      <vt:lpstr>Budget</vt:lpstr>
      <vt:lpstr>Performance Metrics</vt:lpstr>
      <vt:lpstr>Questions</vt:lpstr>
      <vt:lpstr>Issues</vt:lpstr>
    </vt:vector>
  </TitlesOfParts>
  <Company>NOAA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Ashley.Chappell</dc:creator>
  <cp:lastModifiedBy>Scott Sherman</cp:lastModifiedBy>
  <cp:revision>219</cp:revision>
  <dcterms:created xsi:type="dcterms:W3CDTF">2011-05-12T12:55:21Z</dcterms:created>
  <dcterms:modified xsi:type="dcterms:W3CDTF">2011-05-12T12:55:52Z</dcterms:modified>
</cp:coreProperties>
</file>