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sldIdLst>
    <p:sldId id="256" r:id="rId2"/>
    <p:sldId id="263" r:id="rId3"/>
    <p:sldId id="257" r:id="rId4"/>
    <p:sldId id="267" r:id="rId5"/>
    <p:sldId id="264" r:id="rId6"/>
    <p:sldId id="258" r:id="rId7"/>
    <p:sldId id="265" r:id="rId8"/>
    <p:sldId id="275" r:id="rId9"/>
    <p:sldId id="268" r:id="rId10"/>
    <p:sldId id="269" r:id="rId11"/>
    <p:sldId id="266" r:id="rId12"/>
    <p:sldId id="273" r:id="rId13"/>
    <p:sldId id="274" r:id="rId14"/>
    <p:sldId id="271" r:id="rId15"/>
    <p:sldId id="276" r:id="rId16"/>
    <p:sldId id="270" r:id="rId17"/>
    <p:sldId id="272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napVertSplitter="1" vertBarState="minimized" horzBarState="maximized">
    <p:restoredLeft sz="15620"/>
    <p:restoredTop sz="64746" autoAdjust="0"/>
  </p:normalViewPr>
  <p:slideViewPr>
    <p:cSldViewPr>
      <p:cViewPr varScale="1">
        <p:scale>
          <a:sx n="120" d="100"/>
          <a:sy n="120" d="100"/>
        </p:scale>
        <p:origin x="-13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E4E52A-13F7-4828-B276-55B5869DAFAF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7233BC-FF67-4BF9-82BB-6397B841A1F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jpeg"/><Relationship Id="rId5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4" Type="http://schemas.openxmlformats.org/officeDocument/2006/relationships/image" Target="../media/image15.png"/><Relationship Id="rId10" Type="http://schemas.openxmlformats.org/officeDocument/2006/relationships/image" Target="../media/image20.jpeg"/><Relationship Id="rId5" Type="http://schemas.openxmlformats.org/officeDocument/2006/relationships/image" Target="../media/image16.png"/><Relationship Id="rId7" Type="http://schemas.openxmlformats.org/officeDocument/2006/relationships/image" Target="../media/image17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9" Type="http://schemas.openxmlformats.org/officeDocument/2006/relationships/image" Target="../media/image19.png"/><Relationship Id="rId3" Type="http://schemas.openxmlformats.org/officeDocument/2006/relationships/image" Target="../media/image14.png"/><Relationship Id="rId6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924800" cy="3124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Can NOAA Navigation Services Support Coastal</a:t>
            </a:r>
            <a:br>
              <a:rPr lang="en-US" dirty="0" smtClean="0"/>
            </a:br>
            <a:r>
              <a:rPr lang="en-US" dirty="0" smtClean="0"/>
              <a:t>Science </a:t>
            </a:r>
            <a:r>
              <a:rPr lang="en-US" sz="4400" dirty="0" smtClean="0"/>
              <a:t>(and Management)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in the Pacific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19600"/>
            <a:ext cx="8077200" cy="1905000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Hydrographic Services Review Panel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Honolulu, HI, May 5, 2011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Joyce E. Miller, Certified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Hydrographer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HSRP Member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1980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Mapping Products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1371600"/>
            <a:ext cx="4114800" cy="4444663"/>
            <a:chOff x="228600" y="1371600"/>
            <a:chExt cx="4114800" cy="4444663"/>
          </a:xfrm>
        </p:grpSpPr>
        <p:pic>
          <p:nvPicPr>
            <p:cNvPr id="5" name="Picture 4" descr="Source_derived"/>
            <p:cNvPicPr/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28600" y="1371600"/>
              <a:ext cx="4114800" cy="32004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87483" y="4800600"/>
              <a:ext cx="3494225" cy="101566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Satellite data, bathymetry and</a:t>
              </a:r>
            </a:p>
            <a:p>
              <a:pPr algn="ctr"/>
              <a:r>
                <a:rPr lang="en-US" sz="2000" dirty="0" smtClean="0"/>
                <a:t>dense </a:t>
              </a:r>
              <a:r>
                <a:rPr lang="en-US" sz="2000" u="sng" dirty="0" smtClean="0"/>
                <a:t>optical ground-truth</a:t>
              </a:r>
            </a:p>
            <a:p>
              <a:pPr algn="ctr"/>
              <a:r>
                <a:rPr lang="en-US" sz="2000" u="sng" dirty="0" smtClean="0"/>
                <a:t>data</a:t>
              </a:r>
              <a:r>
                <a:rPr lang="en-US" sz="2000" dirty="0" smtClean="0"/>
                <a:t> needed to create a…</a:t>
              </a:r>
              <a:endParaRPr lang="en-US" sz="2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95800" y="1371600"/>
            <a:ext cx="4316730" cy="4259997"/>
            <a:chOff x="4495800" y="1371600"/>
            <a:chExt cx="4316730" cy="4259997"/>
          </a:xfrm>
        </p:grpSpPr>
        <p:pic>
          <p:nvPicPr>
            <p:cNvPr id="4" name="Picture 3" descr="Source_to_product_draft5"/>
            <p:cNvPicPr/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495800" y="1371600"/>
              <a:ext cx="4316730" cy="322054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334000" y="4800600"/>
              <a:ext cx="2485360" cy="83099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Seamless Benthic</a:t>
              </a:r>
            </a:p>
            <a:p>
              <a:pPr algn="ctr"/>
              <a:r>
                <a:rPr lang="en-US" sz="2400" dirty="0" smtClean="0"/>
                <a:t>Habitat Map</a:t>
              </a:r>
              <a:endParaRPr lang="en-US" sz="2400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94360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040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 Coral Mapping Status 0-150 m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33400" y="1447801"/>
          <a:ext cx="8153402" cy="440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372"/>
                <a:gridCol w="854428"/>
                <a:gridCol w="730956"/>
                <a:gridCol w="754945"/>
                <a:gridCol w="754945"/>
                <a:gridCol w="754945"/>
                <a:gridCol w="1132416"/>
                <a:gridCol w="1434395"/>
              </a:tblGrid>
              <a:tr h="56857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CNMI /Guam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Main HI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NWHI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Am. Samoa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PRIA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Totals</a:t>
                      </a:r>
                      <a:r>
                        <a:rPr lang="en-US" sz="1400" baseline="0" dirty="0" smtClean="0"/>
                        <a:t> Pacific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Atlantic/</a:t>
                      </a:r>
                    </a:p>
                    <a:p>
                      <a:pPr algn="ctr"/>
                      <a:r>
                        <a:rPr lang="en-US" sz="1400" dirty="0" smtClean="0"/>
                        <a:t>Caribbean</a:t>
                      </a:r>
                      <a:endParaRPr lang="en-US" sz="1400" dirty="0"/>
                    </a:p>
                  </a:txBody>
                  <a:tcPr/>
                </a:tc>
              </a:tr>
              <a:tr h="5090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0-150 m Seafloor</a:t>
                      </a:r>
                      <a:r>
                        <a:rPr lang="en-US" sz="1400" baseline="0" dirty="0" smtClean="0"/>
                        <a:t>  (sq. km.)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1,149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5,921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12,722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20,692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22,480</a:t>
                      </a:r>
                      <a:endParaRPr lang="en-US" sz="1400" dirty="0"/>
                    </a:p>
                  </a:txBody>
                  <a:tcPr/>
                </a:tc>
              </a:tr>
              <a:tr h="36106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% M</a:t>
                      </a:r>
                      <a:r>
                        <a:rPr lang="en-US" sz="1400" baseline="0" dirty="0" smtClean="0"/>
                        <a:t>PA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74%</a:t>
                      </a:r>
                      <a:endParaRPr lang="en-US" sz="1400" dirty="0"/>
                    </a:p>
                  </a:txBody>
                  <a:tcPr/>
                </a:tc>
              </a:tr>
              <a:tr h="36388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0-150 m Bathymetry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81.8%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~90%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25.5%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86.8%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14%</a:t>
                      </a:r>
                      <a:endParaRPr lang="en-US" sz="1400" dirty="0"/>
                    </a:p>
                  </a:txBody>
                  <a:tcPr/>
                </a:tc>
              </a:tr>
              <a:tr h="5090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Bathy (&gt;</a:t>
                      </a:r>
                      <a:r>
                        <a:rPr lang="en-US" sz="1400" baseline="0" dirty="0" smtClean="0"/>
                        <a:t> 150 m) </a:t>
                      </a:r>
                    </a:p>
                    <a:p>
                      <a:r>
                        <a:rPr lang="en-US" sz="1400" baseline="0" dirty="0" smtClean="0"/>
                        <a:t>(sq. km.)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12,608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~90%*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42,225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1,302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4,159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61,</a:t>
                      </a:r>
                      <a:r>
                        <a:rPr lang="en-US" sz="1400" baseline="0" dirty="0" smtClean="0"/>
                        <a:t>205+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344</a:t>
                      </a:r>
                      <a:endParaRPr lang="en-US" sz="1400" dirty="0"/>
                    </a:p>
                  </a:txBody>
                  <a:tcPr/>
                </a:tc>
              </a:tr>
              <a:tr h="5090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0-30 m Benthic Habitat Map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80.6%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15.5%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65%</a:t>
                      </a:r>
                      <a:endParaRPr lang="en-US" sz="1400" dirty="0"/>
                    </a:p>
                  </a:txBody>
                  <a:tcPr/>
                </a:tc>
              </a:tr>
              <a:tr h="5090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20-150 m Optical Data  (linear km.)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3185</a:t>
                      </a:r>
                    </a:p>
                    <a:p>
                      <a:pPr algn="ctr"/>
                      <a:r>
                        <a:rPr lang="en-US" sz="1400" dirty="0" smtClean="0"/>
                        <a:t>~2%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17%</a:t>
                      </a:r>
                      <a:endParaRPr lang="en-US" sz="1400" dirty="0"/>
                    </a:p>
                  </a:txBody>
                  <a:tcPr/>
                </a:tc>
              </a:tr>
              <a:tr h="5090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0-150</a:t>
                      </a:r>
                      <a:r>
                        <a:rPr lang="en-US" sz="1400" baseline="0" dirty="0" smtClean="0"/>
                        <a:t> m Derived Products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71.2%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15.4%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8%</a:t>
                      </a:r>
                      <a:endParaRPr lang="en-US" sz="1400" dirty="0"/>
                    </a:p>
                  </a:txBody>
                  <a:tcPr/>
                </a:tc>
              </a:tr>
              <a:tr h="5090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30-150 m Benthic Habitat Maps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17%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6172200"/>
            <a:ext cx="751192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Statistics from “NOAA CRCP Mapping Accomplishments and Unmet Needs,  3/2011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533400" y="1447800"/>
            <a:ext cx="8153400" cy="441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534400" cy="6278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Mapping Collaboration &amp; Integration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495800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CRCP has spent ~$26M since 2001 on coral reef mapping and other NOAA groups and external partners have spent ~$37M in collaborative efforts</a:t>
            </a:r>
          </a:p>
          <a:p>
            <a:r>
              <a:rPr lang="en-US" dirty="0" smtClean="0"/>
              <a:t>Primary State and Federal Partners</a:t>
            </a:r>
          </a:p>
          <a:p>
            <a:pPr lvl="1"/>
            <a:r>
              <a:rPr lang="en-US" dirty="0" smtClean="0"/>
              <a:t>University of Hawaii, School of Ocean and Earth Sciences</a:t>
            </a:r>
          </a:p>
          <a:p>
            <a:pPr lvl="2"/>
            <a:r>
              <a:rPr lang="en-US" dirty="0" smtClean="0"/>
              <a:t>Pacific Islands Benthic Habitat Mapping Center</a:t>
            </a:r>
          </a:p>
          <a:p>
            <a:pPr lvl="2"/>
            <a:r>
              <a:rPr lang="en-US" dirty="0" smtClean="0"/>
              <a:t>Joint Institute for Marine and Atmospheric Research (JIMAR)</a:t>
            </a:r>
          </a:p>
          <a:p>
            <a:pPr lvl="2"/>
            <a:r>
              <a:rPr lang="en-US" dirty="0" smtClean="0"/>
              <a:t>Hawaii Mapping Research Group</a:t>
            </a:r>
          </a:p>
          <a:p>
            <a:pPr lvl="1"/>
            <a:r>
              <a:rPr lang="en-US" dirty="0" smtClean="0"/>
              <a:t>State of Hawaii, DLNR and DBEDT</a:t>
            </a:r>
          </a:p>
          <a:p>
            <a:pPr lvl="1"/>
            <a:r>
              <a:rPr lang="en-US" dirty="0" smtClean="0"/>
              <a:t>US Naval Oceanographic Office</a:t>
            </a:r>
          </a:p>
          <a:p>
            <a:pPr lvl="1"/>
            <a:r>
              <a:rPr lang="en-US" dirty="0" smtClean="0"/>
              <a:t>Naval Facilities Engineering Command</a:t>
            </a:r>
          </a:p>
          <a:p>
            <a:pPr lvl="1"/>
            <a:r>
              <a:rPr lang="en-US" dirty="0" smtClean="0"/>
              <a:t>Military Sealift Command</a:t>
            </a:r>
          </a:p>
          <a:p>
            <a:pPr lvl="1"/>
            <a:r>
              <a:rPr lang="en-US" dirty="0" smtClean="0"/>
              <a:t>US Geological Survey</a:t>
            </a:r>
          </a:p>
          <a:p>
            <a:pPr lvl="1"/>
            <a:r>
              <a:rPr lang="en-US" dirty="0" smtClean="0"/>
              <a:t>US Army Corps of Engineers</a:t>
            </a:r>
          </a:p>
          <a:p>
            <a:pPr lvl="1"/>
            <a:r>
              <a:rPr lang="en-US" dirty="0" smtClean="0"/>
              <a:t>US Fish and Wildlife Service</a:t>
            </a:r>
          </a:p>
          <a:p>
            <a:pPr lvl="1"/>
            <a:r>
              <a:rPr lang="en-US" dirty="0" smtClean="0"/>
              <a:t>Numerous state and local agencies in Caribbean &amp; Florida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86740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990600"/>
          </a:xfrm>
        </p:spPr>
        <p:txBody>
          <a:bodyPr/>
          <a:lstStyle/>
          <a:p>
            <a:pPr algn="ctr"/>
            <a:r>
              <a:rPr lang="en-US" dirty="0" smtClean="0"/>
              <a:t>NOAA Collaborations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315200" cy="4953000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Coral Reef Conservation Program</a:t>
            </a:r>
          </a:p>
          <a:p>
            <a:r>
              <a:rPr lang="en-US" dirty="0" smtClean="0"/>
              <a:t>Pacific Islands Benthic Habitat Mapping Center (NOAA-UH)</a:t>
            </a:r>
          </a:p>
          <a:p>
            <a:r>
              <a:rPr lang="en-US" dirty="0" smtClean="0"/>
              <a:t>JIMAR (NOAA-UH)</a:t>
            </a:r>
          </a:p>
          <a:p>
            <a:r>
              <a:rPr lang="en-US" dirty="0" smtClean="0"/>
              <a:t>Pacific Islands Fisheries Science Center, NMFS</a:t>
            </a:r>
          </a:p>
          <a:p>
            <a:r>
              <a:rPr lang="en-US" dirty="0" smtClean="0"/>
              <a:t>Office of Coast Survey – Honolulu, Saipan, Tinian, Rota and </a:t>
            </a:r>
          </a:p>
          <a:p>
            <a:pPr>
              <a:buNone/>
            </a:pPr>
            <a:r>
              <a:rPr lang="en-US" dirty="0" smtClean="0"/>
              <a:t>     Apra Harbors</a:t>
            </a:r>
          </a:p>
          <a:p>
            <a:r>
              <a:rPr lang="en-US" dirty="0" smtClean="0"/>
              <a:t>Office of National Marine Sanctuaries</a:t>
            </a:r>
          </a:p>
          <a:p>
            <a:r>
              <a:rPr lang="en-US" dirty="0" smtClean="0"/>
              <a:t>4 Pacific Marine National Monuments</a:t>
            </a:r>
          </a:p>
          <a:p>
            <a:r>
              <a:rPr lang="en-US" dirty="0" smtClean="0"/>
              <a:t>National Center for Coastal and Ocean Science</a:t>
            </a:r>
          </a:p>
          <a:p>
            <a:r>
              <a:rPr lang="en-US" dirty="0" smtClean="0"/>
              <a:t>Office of Marine and Aviation Operations </a:t>
            </a:r>
          </a:p>
          <a:p>
            <a:r>
              <a:rPr lang="en-US" dirty="0" smtClean="0"/>
              <a:t>Biogeography Branch</a:t>
            </a:r>
          </a:p>
          <a:p>
            <a:r>
              <a:rPr lang="en-US" dirty="0" smtClean="0"/>
              <a:t>Hawaii Undersea Research Laboratory, NOAA-UH</a:t>
            </a:r>
          </a:p>
          <a:p>
            <a:r>
              <a:rPr lang="en-US" dirty="0" smtClean="0"/>
              <a:t>Joint Hydrographic Center, Univ. of NH</a:t>
            </a:r>
          </a:p>
          <a:p>
            <a:r>
              <a:rPr lang="en-US" dirty="0" smtClean="0"/>
              <a:t>Office of Ocean Exploration</a:t>
            </a:r>
          </a:p>
          <a:p>
            <a:r>
              <a:rPr lang="en-US" dirty="0" smtClean="0"/>
              <a:t>VENTS Program (Mariana Area)</a:t>
            </a:r>
          </a:p>
          <a:p>
            <a:r>
              <a:rPr lang="en-US" dirty="0" smtClean="0"/>
              <a:t>National Geophysical Data Center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5029200" cy="838200"/>
          </a:xfrm>
        </p:spPr>
        <p:txBody>
          <a:bodyPr/>
          <a:lstStyle/>
          <a:p>
            <a:pPr algn="ctr"/>
            <a:r>
              <a:rPr lang="en-US" dirty="0" smtClean="0"/>
              <a:t>What’s Missing?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43600" y="838200"/>
            <a:ext cx="2842345" cy="29621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4693" y="1524000"/>
            <a:ext cx="5696507" cy="4343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6019800"/>
            <a:ext cx="46482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NWHI Bathymetry Coverage 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019800" y="4038600"/>
            <a:ext cx="2895600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Needed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en-US" sz="2400" dirty="0" smtClean="0"/>
              <a:t>Satellite imagery</a:t>
            </a:r>
            <a:r>
              <a:rPr lang="en-US" sz="2400" b="1" dirty="0" smtClean="0"/>
              <a:t> 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Lidar 0-20 m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Multibeam  &gt; 20 m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Optical validation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Integrated 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90800" cy="18288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What’s </a:t>
            </a:r>
            <a:br>
              <a:rPr lang="en-US" sz="4000" dirty="0" smtClean="0"/>
            </a:br>
            <a:r>
              <a:rPr lang="en-US" sz="4000" dirty="0" smtClean="0"/>
              <a:t>Missing?</a:t>
            </a:r>
            <a:br>
              <a:rPr lang="en-US" sz="4000" dirty="0" smtClean="0"/>
            </a:br>
            <a:r>
              <a:rPr lang="en-US" sz="4000" dirty="0" smtClean="0"/>
              <a:t>MHI/Overall</a:t>
            </a:r>
            <a:endParaRPr lang="en-US" sz="4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8600" y="457200"/>
            <a:ext cx="8286750" cy="6286500"/>
            <a:chOff x="304800" y="457200"/>
            <a:chExt cx="8286750" cy="6286500"/>
          </a:xfrm>
        </p:grpSpPr>
        <p:grpSp>
          <p:nvGrpSpPr>
            <p:cNvPr id="11" name="Group 10"/>
            <p:cNvGrpSpPr/>
            <p:nvPr/>
          </p:nvGrpSpPr>
          <p:grpSpPr>
            <a:xfrm>
              <a:off x="3733800" y="457200"/>
              <a:ext cx="4857750" cy="6286500"/>
              <a:chOff x="3886200" y="304800"/>
              <a:chExt cx="4857750" cy="62865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86200" y="304800"/>
                <a:ext cx="4857750" cy="6286500"/>
              </a:xfrm>
              <a:prstGeom prst="rect">
                <a:avLst/>
              </a:prstGeom>
              <a:noFill/>
              <a:ln w="9525">
                <a:solidFill>
                  <a:schemeClr val="tx2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860369" y="1981200"/>
                <a:ext cx="8452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LiDAR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724400" y="1295400"/>
                <a:ext cx="1080167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Launch</a:t>
                </a:r>
              </a:p>
              <a:p>
                <a:pPr algn="ctr"/>
                <a:r>
                  <a:rPr lang="en-US" sz="1400" dirty="0" smtClean="0"/>
                  <a:t>Multibeam </a:t>
                </a:r>
              </a:p>
              <a:p>
                <a:pPr algn="ctr"/>
                <a:r>
                  <a:rPr lang="en-US" sz="1400" dirty="0" smtClean="0"/>
                  <a:t>Data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114800" y="3505200"/>
                <a:ext cx="1334596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Ship</a:t>
                </a:r>
              </a:p>
              <a:p>
                <a:pPr algn="ctr"/>
                <a:r>
                  <a:rPr lang="en-US" dirty="0" smtClean="0"/>
                  <a:t>Multibeam </a:t>
                </a:r>
              </a:p>
              <a:p>
                <a:pPr algn="ctr"/>
                <a:r>
                  <a:rPr lang="en-US" dirty="0" smtClean="0"/>
                  <a:t>Data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4343400" y="2895600"/>
                <a:ext cx="1219200" cy="158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6477000" y="1524000"/>
                <a:ext cx="685800" cy="11430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705600" y="2895600"/>
                <a:ext cx="762000" cy="1295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4800" y="3048000"/>
              <a:ext cx="3234988" cy="258532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Very shallow – important</a:t>
              </a:r>
            </a:p>
            <a:p>
              <a:r>
                <a:rPr lang="en-US" dirty="0" smtClean="0"/>
                <a:t>for piers, construction, coastal </a:t>
              </a:r>
            </a:p>
            <a:p>
              <a:r>
                <a:rPr lang="en-US" dirty="0" smtClean="0"/>
                <a:t>management</a:t>
              </a:r>
            </a:p>
            <a:p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Gaps between LiDAR (if </a:t>
              </a:r>
            </a:p>
            <a:p>
              <a:r>
                <a:rPr lang="en-US" dirty="0" smtClean="0"/>
                <a:t>available ) and multibeam </a:t>
              </a:r>
            </a:p>
            <a:p>
              <a:r>
                <a:rPr lang="en-US" dirty="0" smtClean="0"/>
                <a:t>data 15-100 m --Important  for </a:t>
              </a:r>
            </a:p>
            <a:p>
              <a:r>
                <a:rPr lang="en-US" dirty="0" smtClean="0"/>
                <a:t>fisheries and coral science </a:t>
              </a:r>
            </a:p>
            <a:p>
              <a:r>
                <a:rPr lang="en-US" dirty="0" smtClean="0"/>
                <a:t>and coastal management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5486400" cy="780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What’s Missing?</a:t>
            </a:r>
            <a:endParaRPr lang="en-US" dirty="0"/>
          </a:p>
        </p:txBody>
      </p:sp>
      <p:pic>
        <p:nvPicPr>
          <p:cNvPr id="4" name="Picture 3" descr="SAI_CRCP_M_DataSources2_W"/>
          <p:cNvPicPr/>
          <p:nvPr/>
        </p:nvPicPr>
        <p:blipFill>
          <a:blip r:embed="rId2" cstate="email"/>
          <a:stretch>
            <a:fillRect/>
          </a:stretch>
        </p:blipFill>
        <p:spPr bwMode="auto">
          <a:xfrm>
            <a:off x="762000" y="1219200"/>
            <a:ext cx="3276600" cy="449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4" descr="SAI_CRCP_M_Products_Interpolated2_W"/>
          <p:cNvPicPr/>
          <p:nvPr/>
        </p:nvPicPr>
        <p:blipFill>
          <a:blip r:embed="rId3" cstate="email"/>
          <a:stretch>
            <a:fillRect/>
          </a:stretch>
        </p:blipFill>
        <p:spPr bwMode="auto">
          <a:xfrm>
            <a:off x="4572000" y="1219200"/>
            <a:ext cx="3657600" cy="4495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5791200"/>
            <a:ext cx="385086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Primary Data</a:t>
            </a:r>
          </a:p>
          <a:p>
            <a:r>
              <a:rPr lang="en-US" dirty="0" smtClean="0"/>
              <a:t>Bathymetry 0-20 m, “Bathtub Ring”</a:t>
            </a:r>
          </a:p>
          <a:p>
            <a:r>
              <a:rPr lang="en-US" dirty="0" smtClean="0"/>
              <a:t>Sufficient groundtruth data 20-150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5906869"/>
            <a:ext cx="345024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Products</a:t>
            </a:r>
          </a:p>
          <a:p>
            <a:r>
              <a:rPr lang="en-US" dirty="0" smtClean="0"/>
              <a:t>Integrated Benthic Habitat Maps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3748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Challenges – How can NOAA Navigation Services support </a:t>
            </a:r>
            <a:r>
              <a:rPr lang="en-US" sz="4000" dirty="0" err="1" smtClean="0"/>
              <a:t>Pacfic</a:t>
            </a:r>
            <a:r>
              <a:rPr lang="en-US" sz="4000" dirty="0" smtClean="0"/>
              <a:t> Coastal Science?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153400" cy="43434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200" dirty="0" smtClean="0"/>
              <a:t>Ship time is steadily shrinking, cannot access remote areas without a ship and a launch.  “Buy-back days” are now expected and costs are increasing rapidly (e.g., fuel)</a:t>
            </a:r>
          </a:p>
          <a:p>
            <a:r>
              <a:rPr lang="en-US" sz="2200" dirty="0" smtClean="0"/>
              <a:t>Uncertainties in NOAA process for assignment of ship time, cruise schedules uncertain until well into the FY </a:t>
            </a:r>
          </a:p>
          <a:p>
            <a:r>
              <a:rPr lang="en-US" sz="2200" dirty="0" smtClean="0"/>
              <a:t>Overall funding uncertainties make maintenance and retention of mapping assets difficult (boats, equipment and personnel). Sharing of maintenance costs and equipment.  </a:t>
            </a:r>
          </a:p>
          <a:p>
            <a:r>
              <a:rPr lang="en-US" sz="2200" dirty="0" smtClean="0"/>
              <a:t>Ability to do collaborative mapping is restricted due to difficulties in transferring funds between line offices or between NOAA and other federal/state groups.  Need effective and rapid funds transfer methods.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94360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Photos\Ahi_Photos\AHIMoloka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707096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48400" y="152400"/>
            <a:ext cx="2534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empus Sans ITC" pitchFamily="82" charset="0"/>
              </a:rPr>
              <a:t>Questions?</a:t>
            </a:r>
            <a:endParaRPr lang="en-US" sz="4000" dirty="0">
              <a:latin typeface="Tempus Sans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096000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mpus Sans ITC" pitchFamily="82" charset="0"/>
              </a:rPr>
              <a:t>North Coast of </a:t>
            </a:r>
            <a:r>
              <a:rPr lang="en-US" dirty="0" err="1" smtClean="0">
                <a:latin typeface="Tempus Sans ITC" pitchFamily="82" charset="0"/>
              </a:rPr>
              <a:t>Moloka’i</a:t>
            </a:r>
            <a:endParaRPr lang="en-US" dirty="0"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116128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Pacific Islands Region  </a:t>
            </a:r>
            <a:br>
              <a:rPr lang="en-US" sz="3600" dirty="0" smtClean="0"/>
            </a:br>
            <a:r>
              <a:rPr lang="en-US" sz="3600" dirty="0" smtClean="0"/>
              <a:t>Primary National Mapping  Drivers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657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400" dirty="0" smtClean="0"/>
              <a:t>Coral Reef Conservation Act: National Action Plan to Conserve Coral Reefs (2000) –  “produce comprehensive digital maps of all coral reefs in the U.S. States and Trust Territories within 5 to 7 years.”</a:t>
            </a:r>
          </a:p>
          <a:p>
            <a:r>
              <a:rPr lang="en-US" sz="2400" dirty="0" smtClean="0"/>
              <a:t>Magnuson Stevens Reauthorization Act of 2006 – define Essential Fish Habitat (EFH), Habitat Areas of Particular Concern (HAPC) and Annual Catch Limits (ACLs)</a:t>
            </a:r>
          </a:p>
          <a:p>
            <a:r>
              <a:rPr lang="en-US" sz="2400" dirty="0" smtClean="0"/>
              <a:t>Endangered Species Act (ESA) – if species is endangered or threatened, must define Critical Habitat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79120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8199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 smtClean="0"/>
              <a:t>U.S. Pacific Islands – Vast &amp; Remote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1600200"/>
            <a:ext cx="3203249" cy="42780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50+ islands and atolls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     -Hawaii</a:t>
            </a: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    -NWHI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     -CNMI</a:t>
            </a: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    -Terr. of Guam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     -Terr. of Am. Samoa</a:t>
            </a:r>
          </a:p>
          <a:p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    -PRIA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4 Monuments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-Papahānaumokuākea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-Mariana Trench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-Rose Atoll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-PRI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World Heritage Site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600201"/>
            <a:ext cx="4953000" cy="432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7695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85800" y="1295400"/>
            <a:ext cx="31486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Pacific Mapping </a:t>
            </a:r>
          </a:p>
          <a:p>
            <a:pPr algn="ctr"/>
            <a:r>
              <a:rPr lang="en-US" sz="3200" dirty="0" smtClean="0"/>
              <a:t>has been</a:t>
            </a:r>
            <a:endParaRPr lang="en-US" sz="32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7695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304800" y="3886200"/>
            <a:ext cx="8534400" cy="2152710"/>
            <a:chOff x="304800" y="3886200"/>
            <a:chExt cx="8534400" cy="2152710"/>
          </a:xfrm>
        </p:grpSpPr>
        <p:pic>
          <p:nvPicPr>
            <p:cNvPr id="7" name="Picture 6" descr="ahi_uracas_pan.jp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04800" y="3886200"/>
              <a:ext cx="8534400" cy="16645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828800" y="5638800"/>
              <a:ext cx="5863593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Volcanic islands and coral atolls – usually very steep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77000" y="3962400"/>
              <a:ext cx="21908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R/V </a:t>
              </a:r>
              <a:r>
                <a:rPr lang="en-US" sz="1400" i="1" dirty="0" smtClean="0"/>
                <a:t>AHI</a:t>
              </a:r>
              <a:r>
                <a:rPr lang="en-US" sz="1400" dirty="0" smtClean="0"/>
                <a:t> at </a:t>
              </a:r>
              <a:r>
                <a:rPr lang="en-US" sz="1400" dirty="0" err="1" smtClean="0"/>
                <a:t>Uracus</a:t>
              </a:r>
              <a:r>
                <a:rPr lang="en-US" sz="1400" dirty="0" smtClean="0"/>
                <a:t>, CNMI</a:t>
              </a:r>
              <a:endParaRPr lang="en-US" sz="1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48200" y="152400"/>
            <a:ext cx="4191000" cy="3657600"/>
            <a:chOff x="4648200" y="152400"/>
            <a:chExt cx="4191000" cy="3657600"/>
          </a:xfrm>
        </p:grpSpPr>
        <p:grpSp>
          <p:nvGrpSpPr>
            <p:cNvPr id="13" name="Group 12"/>
            <p:cNvGrpSpPr/>
            <p:nvPr/>
          </p:nvGrpSpPr>
          <p:grpSpPr>
            <a:xfrm>
              <a:off x="4648200" y="152400"/>
              <a:ext cx="4191000" cy="3657600"/>
              <a:chOff x="4724400" y="381000"/>
              <a:chExt cx="4267200" cy="3984486"/>
            </a:xfrm>
          </p:grpSpPr>
          <p:pic>
            <p:nvPicPr>
              <p:cNvPr id="6" name="Picture 5" descr="AHI_HII.jpg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4724400" y="381000"/>
                <a:ext cx="4267200" cy="3200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199644" y="3657600"/>
                <a:ext cx="3209085" cy="70788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/>
                  <a:t>Remote -- dedicated </a:t>
                </a:r>
              </a:p>
              <a:p>
                <a:pPr algn="ctr"/>
                <a:r>
                  <a:rPr lang="en-US" sz="2000" dirty="0" smtClean="0"/>
                  <a:t> ships and launches needed</a:t>
                </a:r>
                <a:endParaRPr lang="en-US" sz="20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934200" y="228600"/>
              <a:ext cx="18716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NOAA Ship </a:t>
              </a:r>
              <a:r>
                <a:rPr lang="en-US" sz="1400" i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Hi’ialakai</a:t>
              </a:r>
            </a:p>
            <a:p>
              <a:pPr algn="ctr"/>
              <a:r>
                <a:rPr lang="en-US" sz="1400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&amp; R/V </a:t>
              </a:r>
              <a:r>
                <a:rPr lang="en-US" sz="1400" i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AHI</a:t>
              </a:r>
              <a:endParaRPr lang="en-US" sz="1400" i="1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0" y="152400"/>
            <a:ext cx="4194433" cy="3657600"/>
            <a:chOff x="228600" y="152400"/>
            <a:chExt cx="4194433" cy="3657600"/>
          </a:xfrm>
        </p:grpSpPr>
        <p:pic>
          <p:nvPicPr>
            <p:cNvPr id="4" name="Picture 3" descr="KIN-5P 2002 (2).jpg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228600" y="152400"/>
              <a:ext cx="4191000" cy="29378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38374" y="3160189"/>
              <a:ext cx="2865746" cy="64981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Coral Centric (0-150 m)</a:t>
              </a:r>
            </a:p>
            <a:p>
              <a:pPr algn="ctr"/>
              <a:r>
                <a:rPr lang="en-US" sz="2000" dirty="0" smtClean="0"/>
                <a:t> Few lagoons or estuaries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90800" y="152400"/>
              <a:ext cx="1832233" cy="52322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Corals &amp; Giant 	Clams</a:t>
              </a:r>
            </a:p>
            <a:p>
              <a:pPr algn="ctr"/>
              <a:r>
                <a:rPr lang="en-US" sz="1400" dirty="0" smtClean="0"/>
                <a:t>Kingman Reef</a:t>
              </a:r>
              <a:endParaRPr lang="en-US" sz="1400" dirty="0"/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685800"/>
            <a:ext cx="777282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38800" y="5715000"/>
            <a:ext cx="3206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Diagram from </a:t>
            </a:r>
            <a:r>
              <a:rPr lang="en-US" sz="1000" dirty="0" err="1" smtClean="0"/>
              <a:t>OzCoasts</a:t>
            </a:r>
            <a:r>
              <a:rPr lang="en-US" sz="1000" dirty="0" smtClean="0"/>
              <a:t>:  http://www.ozcoasts.org.au/</a:t>
            </a:r>
            <a:endParaRPr lang="en-US" sz="1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94360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01000" cy="780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Benthic Habitat Maps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3962400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*Identify coral resources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*Design statistically valid “random stratified sampling” biological monitoring protocols, based upon </a:t>
            </a:r>
            <a:r>
              <a:rPr lang="en-US" sz="3200" b="1" dirty="0" smtClean="0">
                <a:solidFill>
                  <a:schemeClr val="tx2"/>
                </a:solidFill>
              </a:rPr>
              <a:t>depth and bottom type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*Site locations for biological and climate change monitoring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*Design/evaluate Marine Protected Areas (MPAs)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Evaluate &amp; monitor fish populations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Define Annual Catch Limits (ACLs)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Correlate fish populations with Essential Fish Habitat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Identify critical habitat for Endangered Species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Life history and preferences for overfished and/or invasive species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Also specific management needs (energy routes and sites; groundings, storm/tsunami models and damage, harbors …)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94360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28600"/>
            <a:ext cx="4267200" cy="1466088"/>
          </a:xfrm>
          <a:ln w="127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Data for Benthic Habitat Mapping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0" y="1905000"/>
            <a:ext cx="5943600" cy="458690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2514600" y="228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 rot="509434">
            <a:off x="1571212" y="792449"/>
            <a:ext cx="2056488" cy="3571104"/>
          </a:xfrm>
          <a:prstGeom prst="triangle">
            <a:avLst>
              <a:gd name="adj" fmla="val 49952"/>
            </a:avLst>
          </a:prstGeom>
          <a:solidFill>
            <a:schemeClr val="bg1">
              <a:lumMod val="75000"/>
              <a:alpha val="87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endCxn id="9" idx="3"/>
          </p:cNvCxnSpPr>
          <p:nvPr/>
        </p:nvCxnSpPr>
        <p:spPr>
          <a:xfrm rot="10800000" flipV="1">
            <a:off x="2334850" y="4343412"/>
            <a:ext cx="4370773" cy="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838200"/>
            <a:ext cx="2252796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Multispectral Satellite</a:t>
            </a:r>
          </a:p>
          <a:p>
            <a:pPr algn="ctr"/>
            <a:r>
              <a:rPr lang="en-US" sz="1400" dirty="0" smtClean="0"/>
              <a:t>Imagery  (0-30 m)</a:t>
            </a:r>
          </a:p>
          <a:p>
            <a:pPr algn="ctr"/>
            <a:r>
              <a:rPr lang="en-US" sz="1400" dirty="0" smtClean="0"/>
              <a:t>Estimated Depths (0-12 m)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1981200"/>
            <a:ext cx="1654877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LiDAR Bathymetry</a:t>
            </a:r>
          </a:p>
          <a:p>
            <a:pPr algn="ctr"/>
            <a:r>
              <a:rPr lang="en-US" sz="1400" dirty="0" smtClean="0"/>
              <a:t>&amp; “Backscatter”</a:t>
            </a:r>
          </a:p>
          <a:p>
            <a:pPr algn="ctr"/>
            <a:r>
              <a:rPr lang="en-US" sz="1400" dirty="0" smtClean="0"/>
              <a:t>(0-30+ m)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2590800"/>
            <a:ext cx="167640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Ship-based</a:t>
            </a:r>
          </a:p>
          <a:p>
            <a:pPr algn="ctr"/>
            <a:r>
              <a:rPr lang="en-US" sz="1400" dirty="0" smtClean="0"/>
              <a:t>Multibeam Sonar</a:t>
            </a:r>
          </a:p>
          <a:p>
            <a:pPr algn="ctr"/>
            <a:r>
              <a:rPr lang="en-US" sz="1400" dirty="0" smtClean="0"/>
              <a:t>Bathymetry </a:t>
            </a:r>
          </a:p>
          <a:p>
            <a:pPr algn="ctr"/>
            <a:r>
              <a:rPr lang="en-US" sz="1400" dirty="0" smtClean="0"/>
              <a:t>&amp; Backscatter</a:t>
            </a:r>
          </a:p>
          <a:p>
            <a:pPr algn="ctr"/>
            <a:r>
              <a:rPr lang="en-US" sz="1400" dirty="0" smtClean="0"/>
              <a:t>(30-1000+ m)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2337815">
            <a:off x="5209012" y="4833960"/>
            <a:ext cx="193067" cy="17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2401">
            <a:off x="3279489" y="4349892"/>
            <a:ext cx="223720" cy="10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19800" y="5486400"/>
            <a:ext cx="238495" cy="1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Freeform 15"/>
          <p:cNvSpPr/>
          <p:nvPr/>
        </p:nvSpPr>
        <p:spPr>
          <a:xfrm>
            <a:off x="6223000" y="4436533"/>
            <a:ext cx="190500" cy="1339145"/>
          </a:xfrm>
          <a:custGeom>
            <a:avLst/>
            <a:gdLst>
              <a:gd name="connsiteX0" fmla="*/ 0 w 190500"/>
              <a:gd name="connsiteY0" fmla="*/ 0 h 1339145"/>
              <a:gd name="connsiteX1" fmla="*/ 186267 w 190500"/>
              <a:gd name="connsiteY1" fmla="*/ 1159934 h 1339145"/>
              <a:gd name="connsiteX2" fmla="*/ 25400 w 190500"/>
              <a:gd name="connsiteY2" fmla="*/ 1075267 h 133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1339145">
                <a:moveTo>
                  <a:pt x="0" y="0"/>
                </a:moveTo>
                <a:cubicBezTo>
                  <a:pt x="91017" y="490361"/>
                  <a:pt x="182034" y="980723"/>
                  <a:pt x="186267" y="1159934"/>
                </a:cubicBezTo>
                <a:cubicBezTo>
                  <a:pt x="190500" y="1339145"/>
                  <a:pt x="107950" y="1207206"/>
                  <a:pt x="25400" y="107526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86200" y="2895600"/>
            <a:ext cx="167640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Launch-based</a:t>
            </a:r>
          </a:p>
          <a:p>
            <a:pPr algn="ctr"/>
            <a:r>
              <a:rPr lang="en-US" sz="1400" dirty="0" smtClean="0"/>
              <a:t>Multibeam Sonar</a:t>
            </a:r>
          </a:p>
          <a:p>
            <a:pPr algn="ctr"/>
            <a:r>
              <a:rPr lang="en-US" sz="1400" dirty="0" smtClean="0"/>
              <a:t>Bathymetry </a:t>
            </a:r>
          </a:p>
          <a:p>
            <a:pPr algn="ctr"/>
            <a:r>
              <a:rPr lang="en-US" sz="1400" dirty="0" smtClean="0"/>
              <a:t>&amp; Backscatter</a:t>
            </a:r>
          </a:p>
          <a:p>
            <a:pPr algn="ctr"/>
            <a:r>
              <a:rPr lang="en-US" sz="1400" dirty="0" smtClean="0"/>
              <a:t>(10-250 m)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86600" y="4419600"/>
            <a:ext cx="167640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Optical Validation</a:t>
            </a:r>
          </a:p>
          <a:p>
            <a:pPr algn="ctr"/>
            <a:r>
              <a:rPr lang="en-US" sz="1400" dirty="0" smtClean="0"/>
              <a:t>Divers (0-30 m)</a:t>
            </a:r>
          </a:p>
          <a:p>
            <a:pPr algn="ctr"/>
            <a:r>
              <a:rPr lang="en-US" sz="1400" dirty="0" smtClean="0"/>
              <a:t>Towed Camera,</a:t>
            </a:r>
          </a:p>
          <a:p>
            <a:pPr algn="ctr"/>
            <a:r>
              <a:rPr lang="en-US" sz="1400" dirty="0" smtClean="0"/>
              <a:t>ROV, AUV</a:t>
            </a:r>
          </a:p>
          <a:p>
            <a:pPr algn="ctr"/>
            <a:r>
              <a:rPr lang="en-US" sz="1400" dirty="0" smtClean="0"/>
              <a:t>(20-250+ m)</a:t>
            </a:r>
            <a:endParaRPr lang="en-US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6096000" y="3733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</p:cNvCxnSpPr>
          <p:nvPr/>
        </p:nvCxnSpPr>
        <p:spPr>
          <a:xfrm rot="5400000">
            <a:off x="4394776" y="3937575"/>
            <a:ext cx="202049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28600" y="152400"/>
            <a:ext cx="2857500" cy="2857500"/>
            <a:chOff x="228600" y="152400"/>
            <a:chExt cx="2857500" cy="28575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152400"/>
              <a:ext cx="2857500" cy="2857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04800" y="228600"/>
              <a:ext cx="1740092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UH R/V 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Kilo Moana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600" y="2590800"/>
              <a:ext cx="2197589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Kongsberg EM122 and EM1002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2800" y="152400"/>
            <a:ext cx="5524500" cy="2514600"/>
            <a:chOff x="3352800" y="152400"/>
            <a:chExt cx="5524500" cy="25146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10200" y="152400"/>
              <a:ext cx="3467100" cy="23345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43600" y="228600"/>
              <a:ext cx="2628476" cy="4924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UH/NOAA R/V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Ka`imikai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-o-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Kanaloa</a:t>
              </a:r>
              <a:endParaRPr lang="en-US" sz="1200" i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</a:rPr>
                <a:t>SeaBeam</a:t>
              </a:r>
              <a:r>
                <a:rPr lang="en-US" sz="1200" dirty="0" smtClean="0">
                  <a:solidFill>
                    <a:schemeClr val="bg1"/>
                  </a:solidFill>
                </a:rPr>
                <a:t> 210 &amp;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Pices</a:t>
              </a:r>
              <a:r>
                <a:rPr lang="en-US" sz="1200" dirty="0" smtClean="0">
                  <a:solidFill>
                    <a:schemeClr val="bg1"/>
                  </a:solidFill>
                </a:rPr>
                <a:t> Submersibles 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2800" y="838200"/>
              <a:ext cx="2438400" cy="1828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4343400" y="2895600"/>
            <a:ext cx="2286000" cy="1656522"/>
            <a:chOff x="4343400" y="2895600"/>
            <a:chExt cx="2286000" cy="165652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3400" y="2895600"/>
              <a:ext cx="2286000" cy="1656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724400" y="2895600"/>
              <a:ext cx="16002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NOAA Ship </a:t>
              </a:r>
              <a:endParaRPr lang="en-US" sz="1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  <a:p>
              <a:pPr algn="ctr"/>
              <a:r>
                <a:rPr lang="en-US" sz="1400" i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Oscar Elton Sette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2400" y="3048000"/>
            <a:ext cx="4191000" cy="3657600"/>
            <a:chOff x="228600" y="3048000"/>
            <a:chExt cx="4191000" cy="3407899"/>
          </a:xfrm>
        </p:grpSpPr>
        <p:grpSp>
          <p:nvGrpSpPr>
            <p:cNvPr id="12" name="Group 11"/>
            <p:cNvGrpSpPr/>
            <p:nvPr/>
          </p:nvGrpSpPr>
          <p:grpSpPr>
            <a:xfrm>
              <a:off x="228600" y="3048000"/>
              <a:ext cx="4191000" cy="3407899"/>
              <a:chOff x="4724400" y="152400"/>
              <a:chExt cx="4191000" cy="340789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724400" y="152400"/>
                <a:ext cx="4191000" cy="3407899"/>
                <a:chOff x="4801985" y="381000"/>
                <a:chExt cx="4267200" cy="3712469"/>
              </a:xfrm>
            </p:grpSpPr>
            <p:pic>
              <p:nvPicPr>
                <p:cNvPr id="15" name="Picture 14" descr="AHI_HII.jpg"/>
                <p:cNvPicPr>
                  <a:picLocks noChangeAspect="1"/>
                </p:cNvPicPr>
                <p:nvPr/>
              </p:nvPicPr>
              <p:blipFill>
                <a:blip r:embed="rId6" cstate="email"/>
                <a:stretch>
                  <a:fillRect/>
                </a:stretch>
              </p:blipFill>
              <p:spPr>
                <a:xfrm>
                  <a:off x="4801985" y="381000"/>
                  <a:ext cx="4267200" cy="32004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6710138" y="3657600"/>
                  <a:ext cx="188090" cy="43586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endParaRPr lang="en-US" sz="2000" dirty="0" smtClean="0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6934200" y="228600"/>
                <a:ext cx="1871603" cy="5232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NOAA Ship </a:t>
                </a:r>
                <a:r>
                  <a:rPr lang="en-US" sz="1400" i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Hi’ialakai</a:t>
                </a:r>
              </a:p>
              <a:p>
                <a:pPr algn="ctr"/>
                <a:r>
                  <a:rPr lang="en-US" sz="1400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&amp; R/V </a:t>
                </a:r>
                <a:r>
                  <a:rPr lang="en-US" sz="1400" i="1" dirty="0" smtClean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AHI</a:t>
                </a:r>
                <a:endParaRPr lang="en-US" sz="1400" i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28600" y="5122373"/>
              <a:ext cx="2276008" cy="7181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Ship has Kongsberg 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EM300 and EM3002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</a:rPr>
                <a:t>R/V 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AHI</a:t>
              </a:r>
              <a:r>
                <a:rPr lang="en-US" sz="1400" dirty="0" smtClean="0">
                  <a:solidFill>
                    <a:schemeClr val="bg1"/>
                  </a:solidFill>
                </a:rPr>
                <a:t> has Reson 8101ER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5600" y="2514600"/>
            <a:ext cx="2438400" cy="1627632"/>
            <a:chOff x="6705600" y="2514600"/>
            <a:chExt cx="2438400" cy="162763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05600" y="2514600"/>
              <a:ext cx="2438400" cy="16276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7193981" y="2514600"/>
              <a:ext cx="1569019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NOAA Ship</a:t>
              </a:r>
            </a:p>
            <a:p>
              <a:pPr algn="ctr"/>
              <a:r>
                <a:rPr lang="en-US" sz="1400" i="1" dirty="0" err="1" smtClean="0">
                  <a:solidFill>
                    <a:schemeClr val="accent1">
                      <a:lumMod val="75000"/>
                    </a:schemeClr>
                  </a:solidFill>
                </a:rPr>
                <a:t>Okeanos</a:t>
              </a:r>
              <a:r>
                <a:rPr lang="en-US" sz="1400" i="1" dirty="0" smtClean="0">
                  <a:solidFill>
                    <a:schemeClr val="accent1">
                      <a:lumMod val="75000"/>
                    </a:schemeClr>
                  </a:solidFill>
                </a:rPr>
                <a:t> Explorer</a:t>
              </a:r>
              <a:endParaRPr lang="en-US" sz="14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4953000"/>
            <a:ext cx="774327" cy="1096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4572000"/>
            <a:ext cx="22860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3" name="Picture 9" descr="C:\Documents and Settings\jmiller\Desktop\HSRP\AUV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4267200"/>
            <a:ext cx="2362200" cy="1564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" y="607695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648200" y="5715000"/>
            <a:ext cx="184326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Towed Cameras/ROV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5600" y="5715000"/>
            <a:ext cx="115781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SeaBed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AUV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780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Mapping Products</a:t>
            </a:r>
            <a:endParaRPr lang="en-US" dirty="0"/>
          </a:p>
        </p:txBody>
      </p:sp>
      <p:pic>
        <p:nvPicPr>
          <p:cNvPr id="4" name="Picture 3" descr="LayeredMaps_fig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600" y="1447800"/>
            <a:ext cx="8534400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6142" y="5181600"/>
            <a:ext cx="8460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Some Derivative Products can be created from bathymetry and backscatter </a:t>
            </a:r>
          </a:p>
          <a:p>
            <a:pPr algn="ctr"/>
            <a:r>
              <a:rPr lang="en-US" sz="2000" dirty="0" smtClean="0"/>
              <a:t>data with a limited amount of optical ground-truth data.  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943600"/>
            <a:ext cx="7747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2385</TotalTime>
  <Words>1220</Words>
  <Application>Microsoft Macintosh PowerPoint</Application>
  <PresentationFormat>On-screen Show (4:3)</PresentationFormat>
  <Paragraphs>239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How Can NOAA Navigation Services Support Coastal Science (and Management)  in the Pacific</vt:lpstr>
      <vt:lpstr>Pacific Islands Region   Primary National Mapping  Drivers</vt:lpstr>
      <vt:lpstr>U.S. Pacific Islands – Vast &amp; Remote</vt:lpstr>
      <vt:lpstr>Slide 4</vt:lpstr>
      <vt:lpstr>Slide 5</vt:lpstr>
      <vt:lpstr> Benthic Habitat Maps </vt:lpstr>
      <vt:lpstr>Data for Benthic Habitat Mapping</vt:lpstr>
      <vt:lpstr>Resources</vt:lpstr>
      <vt:lpstr>Mapping Products</vt:lpstr>
      <vt:lpstr>Mapping Products</vt:lpstr>
      <vt:lpstr>  Coral Mapping Status 0-150 m</vt:lpstr>
      <vt:lpstr>Mapping Collaboration &amp; Integration</vt:lpstr>
      <vt:lpstr>NOAA Collaborations</vt:lpstr>
      <vt:lpstr>What’s Missing?</vt:lpstr>
      <vt:lpstr>What’s  Missing? MHI/Overall</vt:lpstr>
      <vt:lpstr>What’s Missing?</vt:lpstr>
      <vt:lpstr>Challenges – How can NOAA Navigation Services support Pacfic Coastal Science? </vt:lpstr>
      <vt:lpstr>Slide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Mapping </dc:title>
  <dc:creator>Joyce Miller</dc:creator>
  <cp:lastModifiedBy>Scott Sherman</cp:lastModifiedBy>
  <cp:revision>244</cp:revision>
  <dcterms:created xsi:type="dcterms:W3CDTF">2011-05-12T15:23:56Z</dcterms:created>
  <dcterms:modified xsi:type="dcterms:W3CDTF">2011-05-12T15:24:09Z</dcterms:modified>
</cp:coreProperties>
</file>