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Default Extension="wmf" ContentType="image/x-wmf"/>
  <Override PartName="/ppt/slides/slide2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sldIdLst>
    <p:sldId id="256" r:id="rId2"/>
    <p:sldId id="273" r:id="rId3"/>
    <p:sldId id="257" r:id="rId4"/>
    <p:sldId id="281" r:id="rId5"/>
    <p:sldId id="288" r:id="rId6"/>
    <p:sldId id="280" r:id="rId7"/>
    <p:sldId id="263" r:id="rId8"/>
    <p:sldId id="282" r:id="rId9"/>
    <p:sldId id="261" r:id="rId10"/>
    <p:sldId id="283" r:id="rId11"/>
    <p:sldId id="259" r:id="rId12"/>
    <p:sldId id="284" r:id="rId13"/>
    <p:sldId id="258" r:id="rId14"/>
    <p:sldId id="260" r:id="rId15"/>
    <p:sldId id="262" r:id="rId16"/>
    <p:sldId id="265" r:id="rId17"/>
    <p:sldId id="289" r:id="rId18"/>
    <p:sldId id="274" r:id="rId19"/>
    <p:sldId id="266" r:id="rId20"/>
    <p:sldId id="268" r:id="rId21"/>
    <p:sldId id="267" r:id="rId22"/>
    <p:sldId id="269" r:id="rId23"/>
    <p:sldId id="264" r:id="rId24"/>
    <p:sldId id="287" r:id="rId25"/>
    <p:sldId id="276" r:id="rId26"/>
    <p:sldId id="277" r:id="rId27"/>
    <p:sldId id="270" r:id="rId28"/>
    <p:sldId id="286" r:id="rId29"/>
    <p:sldId id="271" r:id="rId30"/>
    <p:sldId id="272" r:id="rId31"/>
  </p:sldIdLst>
  <p:sldSz cx="9144000" cy="6858000" type="screen4x3"/>
  <p:notesSz cx="6997700" cy="9271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vertBarState="minimized" horzBarState="maximized">
    <p:restoredLeft sz="15620"/>
    <p:restoredTop sz="94660"/>
  </p:normalViewPr>
  <p:slideViewPr>
    <p:cSldViewPr>
      <p:cViewPr varScale="1">
        <p:scale>
          <a:sx n="120" d="100"/>
          <a:sy n="120" d="100"/>
        </p:scale>
        <p:origin x="-130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12"/>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theme" Target="theme/theme1.xml"/><Relationship Id="rId31" Type="http://schemas.openxmlformats.org/officeDocument/2006/relationships/slide" Target="slides/slide30.xml"/><Relationship Id="rId34" Type="http://schemas.openxmlformats.org/officeDocument/2006/relationships/viewProps" Target="viewProps.xml"/><Relationship Id="rId7" Type="http://schemas.openxmlformats.org/officeDocument/2006/relationships/slide" Target="slides/slide6.xml"/><Relationship Id="rId36" Type="http://schemas.openxmlformats.org/officeDocument/2006/relationships/tableStyles" Target="tableStyle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printerSettings" Target="printerSettings/printerSettings1.bin"/><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B5D7B1-2307-4B9B-91DE-5B1EE428DC1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AE45C6-C020-425B-BD0A-0BFD78AAC7A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1B2272B-8AB7-4929-9531-A1F69EB58E5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7A8E02-8618-474D-91F0-BF7A18D1DEE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B3DC08E-1847-453D-BF7C-460F9FB65F1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30F8F96-1D60-4A8B-B64B-4A05439F3359}"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D33FE0A-E236-4017-AA4A-6FF21223E0B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7CCD34A-4A0C-453D-B4CE-419EDB53B01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810BE8C-3C07-4A96-9EAB-4DA2050A3D3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F4D884A-CC56-45C7-9D61-7FC87342976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CE54706-CD19-4A6C-BF60-4134C0623C2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9E5D24A-C30B-4869-9D8C-4E2EBF5ECD2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3" Type="http://schemas.openxmlformats.org/officeDocument/2006/relationships/image" Target="../media/image18.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 Id="rId5"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endParaRPr lang="en-US"/>
          </a:p>
        </p:txBody>
      </p:sp>
      <p:sp>
        <p:nvSpPr>
          <p:cNvPr id="2051" name="Rectangle 3"/>
          <p:cNvSpPr>
            <a:spLocks noGrp="1" noChangeArrowheads="1"/>
          </p:cNvSpPr>
          <p:nvPr>
            <p:ph type="subTitle" idx="1"/>
          </p:nvPr>
        </p:nvSpPr>
        <p:spPr/>
        <p:txBody>
          <a:bodyPr/>
          <a:lstStyle/>
          <a:p>
            <a:endParaRPr lang="en-US"/>
          </a:p>
        </p:txBody>
      </p:sp>
      <p:pic>
        <p:nvPicPr>
          <p:cNvPr id="2052" name="Picture 4" descr="CIMG211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053" name="Text Box 5"/>
          <p:cNvSpPr txBox="1">
            <a:spLocks noChangeArrowheads="1"/>
          </p:cNvSpPr>
          <p:nvPr/>
        </p:nvSpPr>
        <p:spPr bwMode="auto">
          <a:xfrm>
            <a:off x="2286000" y="4724400"/>
            <a:ext cx="2286000" cy="579438"/>
          </a:xfrm>
          <a:prstGeom prst="rect">
            <a:avLst/>
          </a:prstGeom>
          <a:noFill/>
          <a:ln w="9525">
            <a:noFill/>
            <a:miter lim="800000"/>
            <a:headEnd/>
            <a:tailEnd/>
          </a:ln>
          <a:effectLst/>
        </p:spPr>
        <p:txBody>
          <a:bodyPr>
            <a:spAutoFit/>
          </a:bodyPr>
          <a:lstStyle/>
          <a:p>
            <a:pPr algn="ctr">
              <a:spcBef>
                <a:spcPct val="50000"/>
              </a:spcBef>
            </a:pPr>
            <a:r>
              <a:rPr lang="en-US" sz="3200">
                <a:solidFill>
                  <a:srgbClr val="FF3300"/>
                </a:solidFill>
                <a:latin typeface="Times New Roman" pitchFamily="18" charset="0"/>
              </a:rPr>
              <a:t>DK4164</a:t>
            </a:r>
          </a:p>
        </p:txBody>
      </p:sp>
      <p:sp>
        <p:nvSpPr>
          <p:cNvPr id="2055" name="Oval 7"/>
          <p:cNvSpPr>
            <a:spLocks noChangeArrowheads="1"/>
          </p:cNvSpPr>
          <p:nvPr/>
        </p:nvSpPr>
        <p:spPr bwMode="auto">
          <a:xfrm>
            <a:off x="4648200" y="4800600"/>
            <a:ext cx="762000" cy="457200"/>
          </a:xfrm>
          <a:prstGeom prst="ellipse">
            <a:avLst/>
          </a:prstGeom>
          <a:noFill/>
          <a:ln w="9525">
            <a:solidFill>
              <a:srgbClr val="FF0000"/>
            </a:solidFill>
            <a:round/>
            <a:headEnd/>
            <a:tailEnd/>
          </a:ln>
          <a:effectLst/>
        </p:spPr>
        <p:txBody>
          <a:bodyPr wrap="none" anchor="ctr"/>
          <a:lstStyle/>
          <a:p>
            <a:endParaRPr lang="en-US"/>
          </a:p>
        </p:txBody>
      </p:sp>
      <p:sp>
        <p:nvSpPr>
          <p:cNvPr id="2056" name="Rectangle 8"/>
          <p:cNvSpPr>
            <a:spLocks noChangeArrowheads="1"/>
          </p:cNvSpPr>
          <p:nvPr/>
        </p:nvSpPr>
        <p:spPr bwMode="auto">
          <a:xfrm>
            <a:off x="0" y="228600"/>
            <a:ext cx="9144000" cy="2165350"/>
          </a:xfrm>
          <a:prstGeom prst="rect">
            <a:avLst/>
          </a:prstGeom>
          <a:noFill/>
          <a:ln w="9525">
            <a:noFill/>
            <a:miter lim="800000"/>
            <a:headEnd/>
            <a:tailEnd/>
          </a:ln>
          <a:effectLst/>
        </p:spPr>
        <p:txBody>
          <a:bodyPr>
            <a:spAutoFit/>
          </a:bodyPr>
          <a:lstStyle/>
          <a:p>
            <a:pPr algn="ctr">
              <a:spcBef>
                <a:spcPct val="20000"/>
              </a:spcBef>
            </a:pPr>
            <a:r>
              <a:rPr lang="en-US" sz="4000">
                <a:solidFill>
                  <a:srgbClr val="FF3300"/>
                </a:solidFill>
                <a:latin typeface="Times New Roman" pitchFamily="18" charset="0"/>
              </a:rPr>
              <a:t>Hawaii DOT Leveling and RTN Plan</a:t>
            </a:r>
          </a:p>
          <a:p>
            <a:pPr algn="ctr">
              <a:spcBef>
                <a:spcPct val="20000"/>
              </a:spcBef>
            </a:pPr>
            <a:r>
              <a:rPr lang="en-US" sz="4000">
                <a:solidFill>
                  <a:srgbClr val="FF3300"/>
                </a:solidFill>
                <a:latin typeface="Times New Roman" pitchFamily="18" charset="0"/>
              </a:rPr>
              <a:t>May 5, 2011</a:t>
            </a:r>
          </a:p>
          <a:p>
            <a:pPr algn="ctr">
              <a:spcBef>
                <a:spcPct val="20000"/>
              </a:spcBef>
            </a:pPr>
            <a:r>
              <a:rPr lang="en-US" sz="4000" b="1">
                <a:solidFill>
                  <a:srgbClr val="FF3300"/>
                </a:solidFill>
                <a:latin typeface="Times New Roman" pitchFamily="18" charset="0"/>
              </a:rPr>
              <a:t>HSRP Public Meeting</a:t>
            </a:r>
            <a:r>
              <a:rPr lang="en-US" sz="4000">
                <a:latin typeface="Times New Roman" pitchFamily="18" charset="0"/>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0"/>
            <a:ext cx="8229600" cy="762000"/>
          </a:xfrm>
        </p:spPr>
        <p:txBody>
          <a:bodyPr/>
          <a:lstStyle/>
          <a:p>
            <a:r>
              <a:rPr lang="en-US"/>
              <a:t>Existing Benchmark Kauai</a:t>
            </a:r>
          </a:p>
        </p:txBody>
      </p:sp>
      <p:pic>
        <p:nvPicPr>
          <p:cNvPr id="30724" name="Picture 4" descr="Kauai"/>
          <p:cNvPicPr>
            <a:picLocks noChangeAspect="1" noChangeArrowheads="1"/>
          </p:cNvPicPr>
          <p:nvPr/>
        </p:nvPicPr>
        <p:blipFill>
          <a:blip r:embed="rId2" cstate="print"/>
          <a:srcRect/>
          <a:stretch>
            <a:fillRect/>
          </a:stretch>
        </p:blipFill>
        <p:spPr bwMode="auto">
          <a:xfrm>
            <a:off x="0" y="685800"/>
            <a:ext cx="9144000" cy="61722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srcRect/>
          <a:stretch>
            <a:fillRect/>
          </a:stretch>
        </p:blipFill>
        <p:spPr bwMode="auto">
          <a:xfrm>
            <a:off x="0" y="609600"/>
            <a:ext cx="9144000" cy="6248400"/>
          </a:xfrm>
          <a:prstGeom prst="rect">
            <a:avLst/>
          </a:prstGeom>
          <a:noFill/>
          <a:ln w="9525">
            <a:noFill/>
            <a:miter lim="800000"/>
            <a:headEnd/>
            <a:tailEnd/>
          </a:ln>
          <a:effectLst/>
        </p:spPr>
      </p:pic>
      <p:sp>
        <p:nvSpPr>
          <p:cNvPr id="5125" name="Rectangle 5"/>
          <p:cNvSpPr>
            <a:spLocks noGrp="1" noChangeArrowheads="1"/>
          </p:cNvSpPr>
          <p:nvPr>
            <p:ph type="title"/>
          </p:nvPr>
        </p:nvSpPr>
        <p:spPr>
          <a:xfrm>
            <a:off x="457200" y="0"/>
            <a:ext cx="8229600" cy="762000"/>
          </a:xfrm>
          <a:noFill/>
          <a:ln/>
        </p:spPr>
        <p:txBody>
          <a:bodyPr/>
          <a:lstStyle/>
          <a:p>
            <a:r>
              <a:rPr lang="en-US"/>
              <a:t>Proposed Benchmark Kauai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731838"/>
          </a:xfrm>
        </p:spPr>
        <p:txBody>
          <a:bodyPr/>
          <a:lstStyle/>
          <a:p>
            <a:r>
              <a:rPr lang="en-US"/>
              <a:t>Existing Benchmark Big Island</a:t>
            </a:r>
          </a:p>
        </p:txBody>
      </p:sp>
      <p:pic>
        <p:nvPicPr>
          <p:cNvPr id="31748" name="Picture 4" descr="Big_island"/>
          <p:cNvPicPr>
            <a:picLocks noChangeAspect="1" noChangeArrowheads="1"/>
          </p:cNvPicPr>
          <p:nvPr/>
        </p:nvPicPr>
        <p:blipFill>
          <a:blip r:embed="rId2" cstate="print"/>
          <a:srcRect/>
          <a:stretch>
            <a:fillRect/>
          </a:stretch>
        </p:blipFill>
        <p:spPr bwMode="auto">
          <a:xfrm>
            <a:off x="0" y="685800"/>
            <a:ext cx="9144000" cy="61722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cstate="print"/>
          <a:srcRect/>
          <a:stretch>
            <a:fillRect/>
          </a:stretch>
        </p:blipFill>
        <p:spPr bwMode="auto">
          <a:xfrm>
            <a:off x="0" y="609600"/>
            <a:ext cx="9144000" cy="6248400"/>
          </a:xfrm>
          <a:prstGeom prst="rect">
            <a:avLst/>
          </a:prstGeom>
          <a:noFill/>
          <a:ln w="9525">
            <a:noFill/>
            <a:miter lim="800000"/>
            <a:headEnd/>
            <a:tailEnd/>
          </a:ln>
          <a:effectLst/>
        </p:spPr>
      </p:pic>
      <p:sp>
        <p:nvSpPr>
          <p:cNvPr id="4103" name="Rectangle 7"/>
          <p:cNvSpPr>
            <a:spLocks noGrp="1" noChangeArrowheads="1"/>
          </p:cNvSpPr>
          <p:nvPr>
            <p:ph type="title"/>
          </p:nvPr>
        </p:nvSpPr>
        <p:spPr>
          <a:xfrm>
            <a:off x="457200" y="0"/>
            <a:ext cx="8229600" cy="762000"/>
          </a:xfrm>
          <a:noFill/>
          <a:ln/>
        </p:spPr>
        <p:txBody>
          <a:bodyPr/>
          <a:lstStyle/>
          <a:p>
            <a:r>
              <a:rPr lang="en-US"/>
              <a:t>Proposed Benchmark Big Island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srcRect/>
          <a:stretch>
            <a:fillRect/>
          </a:stretch>
        </p:blipFill>
        <p:spPr bwMode="auto">
          <a:xfrm>
            <a:off x="0" y="609600"/>
            <a:ext cx="9144000" cy="6248400"/>
          </a:xfrm>
          <a:prstGeom prst="rect">
            <a:avLst/>
          </a:prstGeom>
          <a:noFill/>
          <a:ln w="9525">
            <a:noFill/>
            <a:miter lim="800000"/>
            <a:headEnd/>
            <a:tailEnd/>
          </a:ln>
          <a:effectLst/>
        </p:spPr>
      </p:pic>
      <p:sp>
        <p:nvSpPr>
          <p:cNvPr id="6150" name="Rectangle 6"/>
          <p:cNvSpPr>
            <a:spLocks noGrp="1" noChangeArrowheads="1"/>
          </p:cNvSpPr>
          <p:nvPr>
            <p:ph type="title"/>
          </p:nvPr>
        </p:nvSpPr>
        <p:spPr>
          <a:xfrm>
            <a:off x="457200" y="0"/>
            <a:ext cx="8229600" cy="762000"/>
          </a:xfrm>
          <a:noFill/>
          <a:ln/>
        </p:spPr>
        <p:txBody>
          <a:bodyPr/>
          <a:lstStyle/>
          <a:p>
            <a:r>
              <a:rPr lang="en-US"/>
              <a:t>Proposed Benchmark Lanai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srcRect/>
          <a:stretch>
            <a:fillRect/>
          </a:stretch>
        </p:blipFill>
        <p:spPr bwMode="auto">
          <a:xfrm>
            <a:off x="0" y="685800"/>
            <a:ext cx="9144000" cy="6172200"/>
          </a:xfrm>
          <a:prstGeom prst="rect">
            <a:avLst/>
          </a:prstGeom>
          <a:noFill/>
          <a:ln w="9525">
            <a:noFill/>
            <a:miter lim="800000"/>
            <a:headEnd/>
            <a:tailEnd/>
          </a:ln>
          <a:effectLst/>
        </p:spPr>
      </p:pic>
      <p:sp>
        <p:nvSpPr>
          <p:cNvPr id="8197" name="Rectangle 5"/>
          <p:cNvSpPr>
            <a:spLocks noGrp="1" noChangeArrowheads="1"/>
          </p:cNvSpPr>
          <p:nvPr>
            <p:ph type="title"/>
          </p:nvPr>
        </p:nvSpPr>
        <p:spPr>
          <a:xfrm>
            <a:off x="457200" y="0"/>
            <a:ext cx="8229600" cy="762000"/>
          </a:xfrm>
          <a:noFill/>
          <a:ln/>
        </p:spPr>
        <p:txBody>
          <a:bodyPr/>
          <a:lstStyle/>
          <a:p>
            <a:r>
              <a:rPr lang="en-US"/>
              <a:t>Proposed Benchmark Molokai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Estimated miles of leveling</a:t>
            </a:r>
          </a:p>
        </p:txBody>
      </p:sp>
      <p:sp>
        <p:nvSpPr>
          <p:cNvPr id="11267" name="Rectangle 3"/>
          <p:cNvSpPr>
            <a:spLocks noGrp="1" noChangeArrowheads="1"/>
          </p:cNvSpPr>
          <p:nvPr>
            <p:ph type="body" idx="1"/>
          </p:nvPr>
        </p:nvSpPr>
        <p:spPr>
          <a:xfrm>
            <a:off x="0" y="1600200"/>
            <a:ext cx="9144000" cy="5257800"/>
          </a:xfrm>
        </p:spPr>
        <p:txBody>
          <a:bodyPr/>
          <a:lstStyle/>
          <a:p>
            <a:r>
              <a:rPr lang="en-US"/>
              <a:t>Oahu</a:t>
            </a:r>
          </a:p>
          <a:p>
            <a:pPr lvl="1"/>
            <a:r>
              <a:rPr lang="en-US"/>
              <a:t>Estimate of 211 miles</a:t>
            </a:r>
          </a:p>
          <a:p>
            <a:r>
              <a:rPr lang="en-US"/>
              <a:t>Maui</a:t>
            </a:r>
          </a:p>
          <a:p>
            <a:pPr lvl="1"/>
            <a:r>
              <a:rPr lang="en-US"/>
              <a:t>Estimate of 251 miles</a:t>
            </a:r>
          </a:p>
          <a:p>
            <a:r>
              <a:rPr lang="en-US"/>
              <a:t>Kauai</a:t>
            </a:r>
          </a:p>
          <a:p>
            <a:pPr lvl="1"/>
            <a:r>
              <a:rPr lang="en-US"/>
              <a:t>Estimate of 128 miles</a:t>
            </a:r>
          </a:p>
          <a:p>
            <a:r>
              <a:rPr lang="en-US"/>
              <a:t>Big Island</a:t>
            </a:r>
          </a:p>
          <a:p>
            <a:pPr lvl="1"/>
            <a:r>
              <a:rPr lang="en-US"/>
              <a:t>Estimate of 410 miles</a:t>
            </a:r>
          </a:p>
          <a:p>
            <a:pPr lvl="1">
              <a:buFontTx/>
              <a:buNone/>
            </a:pPr>
            <a:r>
              <a:rPr lang="en-US"/>
              <a:t>Data to be submitted to NGS to be included in NSRS.</a:t>
            </a:r>
          </a:p>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0"/>
            <a:ext cx="8229600" cy="1143000"/>
          </a:xfrm>
        </p:spPr>
        <p:txBody>
          <a:bodyPr/>
          <a:lstStyle/>
          <a:p>
            <a:r>
              <a:rPr lang="en-US">
                <a:latin typeface="Times New Roman" pitchFamily="18" charset="0"/>
              </a:rPr>
              <a:t>Phase 2 – CORS / VRS</a:t>
            </a:r>
          </a:p>
        </p:txBody>
      </p:sp>
      <p:pic>
        <p:nvPicPr>
          <p:cNvPr id="36868" name="Picture 4" descr="RS_network"/>
          <p:cNvPicPr>
            <a:picLocks noGrp="1" noChangeAspect="1" noChangeArrowheads="1"/>
          </p:cNvPicPr>
          <p:nvPr>
            <p:ph type="body" idx="1"/>
          </p:nvPr>
        </p:nvPicPr>
        <p:blipFill>
          <a:blip r:embed="rId2" cstate="print"/>
          <a:srcRect/>
          <a:stretch>
            <a:fillRect/>
          </a:stretch>
        </p:blipFill>
        <p:spPr>
          <a:xfrm>
            <a:off x="609600" y="1044575"/>
            <a:ext cx="8002588" cy="5813425"/>
          </a:xfrm>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0" y="762000"/>
            <a:ext cx="9144000" cy="6096000"/>
          </a:xfrm>
        </p:spPr>
        <p:txBody>
          <a:bodyPr/>
          <a:lstStyle/>
          <a:p>
            <a:r>
              <a:rPr lang="en-US" sz="2800"/>
              <a:t>GPS Receivers:</a:t>
            </a:r>
          </a:p>
          <a:p>
            <a:pPr lvl="1"/>
            <a:r>
              <a:rPr lang="en-US" sz="2400"/>
              <a:t>Current GNSS Receivers and Geodetic Antennas</a:t>
            </a:r>
          </a:p>
          <a:p>
            <a:r>
              <a:rPr lang="en-US" sz="2800"/>
              <a:t>Equipment:</a:t>
            </a:r>
          </a:p>
          <a:p>
            <a:pPr lvl="1"/>
            <a:r>
              <a:rPr lang="en-US" sz="2400"/>
              <a:t>Solar panels, backup batteries, battery enclosure box</a:t>
            </a:r>
          </a:p>
          <a:p>
            <a:pPr lvl="1"/>
            <a:r>
              <a:rPr lang="en-US" sz="2400"/>
              <a:t>Modem radio where no internet exist to provide a single base solution</a:t>
            </a:r>
          </a:p>
          <a:p>
            <a:r>
              <a:rPr lang="en-US" sz="2800"/>
              <a:t>Construction:</a:t>
            </a:r>
          </a:p>
          <a:p>
            <a:pPr lvl="1"/>
            <a:r>
              <a:rPr lang="en-US" sz="2400"/>
              <a:t>In Federal, State or County property where possible</a:t>
            </a:r>
          </a:p>
          <a:p>
            <a:pPr lvl="1"/>
            <a:r>
              <a:rPr lang="en-US" sz="2400"/>
              <a:t>Sites may change depending on site issues (high buildings, trees, transmission towers, mountains, etc.)</a:t>
            </a:r>
          </a:p>
          <a:p>
            <a:r>
              <a:rPr lang="en-US" sz="2800"/>
              <a:t>Servers</a:t>
            </a:r>
          </a:p>
          <a:p>
            <a:pPr lvl="1"/>
            <a:r>
              <a:rPr lang="en-US" sz="2400"/>
              <a:t>Central server with redundant server located in each county.</a:t>
            </a:r>
          </a:p>
          <a:p>
            <a:endParaRPr lang="en-US" sz="2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990600"/>
          </a:xfrm>
        </p:spPr>
        <p:txBody>
          <a:bodyPr/>
          <a:lstStyle/>
          <a:p>
            <a:r>
              <a:rPr lang="en-US" sz="3400">
                <a:solidFill>
                  <a:schemeClr val="tx1"/>
                </a:solidFill>
              </a:rPr>
              <a:t>Purpose of the Height Modernization in Hawaii</a:t>
            </a:r>
          </a:p>
        </p:txBody>
      </p:sp>
      <p:sp>
        <p:nvSpPr>
          <p:cNvPr id="20484" name="Rectangle 4"/>
          <p:cNvSpPr>
            <a:spLocks noGrp="1" noChangeArrowheads="1"/>
          </p:cNvSpPr>
          <p:nvPr>
            <p:ph type="body" idx="1"/>
          </p:nvPr>
        </p:nvSpPr>
        <p:spPr>
          <a:xfrm>
            <a:off x="0" y="1219200"/>
            <a:ext cx="9144000" cy="5638800"/>
          </a:xfrm>
          <a:noFill/>
          <a:ln/>
        </p:spPr>
        <p:txBody>
          <a:bodyPr/>
          <a:lstStyle/>
          <a:p>
            <a:pPr>
              <a:lnSpc>
                <a:spcPct val="90000"/>
              </a:lnSpc>
            </a:pPr>
            <a:r>
              <a:rPr lang="en-US" sz="2400"/>
              <a:t>The purpose of the Height Modernization in Hawaii came about because We (State of Hawaii, State of Hawaii DOT or NGS) have not updated the benchmarks since the 70’s (Oahu only).  A good portion of the benchmarks were lost due to construction, vandalism and highway widening, new subdivision etc… </a:t>
            </a:r>
          </a:p>
          <a:p>
            <a:pPr>
              <a:lnSpc>
                <a:spcPct val="90000"/>
              </a:lnSpc>
            </a:pPr>
            <a:r>
              <a:rPr lang="en-US" sz="2400"/>
              <a:t>After looking at vertical issues, we proceeded to look at the horizontal controls and decided there is also a need to be updated. </a:t>
            </a:r>
          </a:p>
          <a:p>
            <a:pPr>
              <a:lnSpc>
                <a:spcPct val="90000"/>
              </a:lnSpc>
            </a:pPr>
            <a:r>
              <a:rPr lang="en-US" sz="2400"/>
              <a:t>Comparing with what the other states are doing to address this same issues, we decided to do a Height Modernization project with some additional activities to make the most of it.</a:t>
            </a:r>
          </a:p>
          <a:p>
            <a:pPr>
              <a:lnSpc>
                <a:spcPct val="90000"/>
              </a:lnSpc>
            </a:pPr>
            <a:r>
              <a:rPr lang="en-US" sz="2400"/>
              <a:t>We decide to take it one step further and create a new Geoid model.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57200" y="1143000"/>
            <a:ext cx="8229600" cy="4983163"/>
          </a:xfrm>
        </p:spPr>
        <p:txBody>
          <a:bodyPr/>
          <a:lstStyle/>
          <a:p>
            <a:pPr>
              <a:lnSpc>
                <a:spcPct val="80000"/>
              </a:lnSpc>
            </a:pPr>
            <a:r>
              <a:rPr lang="en-US" sz="2800"/>
              <a:t>Oahu - 7 Stations</a:t>
            </a:r>
          </a:p>
          <a:p>
            <a:pPr>
              <a:lnSpc>
                <a:spcPct val="80000"/>
              </a:lnSpc>
              <a:buFontTx/>
              <a:buNone/>
            </a:pPr>
            <a:endParaRPr lang="en-US" sz="2800"/>
          </a:p>
          <a:p>
            <a:pPr>
              <a:lnSpc>
                <a:spcPct val="80000"/>
              </a:lnSpc>
            </a:pPr>
            <a:r>
              <a:rPr lang="en-US" sz="2800"/>
              <a:t>Maui - 8 Stations with a possible 9</a:t>
            </a:r>
            <a:r>
              <a:rPr lang="en-US" sz="2800" baseline="30000"/>
              <a:t>th</a:t>
            </a:r>
            <a:r>
              <a:rPr lang="en-US" sz="2800"/>
              <a:t> station</a:t>
            </a:r>
          </a:p>
          <a:p>
            <a:pPr>
              <a:lnSpc>
                <a:spcPct val="80000"/>
              </a:lnSpc>
              <a:buFontTx/>
              <a:buNone/>
            </a:pPr>
            <a:endParaRPr lang="en-US" sz="2800"/>
          </a:p>
          <a:p>
            <a:pPr>
              <a:lnSpc>
                <a:spcPct val="80000"/>
              </a:lnSpc>
            </a:pPr>
            <a:r>
              <a:rPr lang="en-US" sz="2800"/>
              <a:t>Kauai – 6 Stations</a:t>
            </a:r>
          </a:p>
          <a:p>
            <a:pPr>
              <a:lnSpc>
                <a:spcPct val="80000"/>
              </a:lnSpc>
              <a:buFontTx/>
              <a:buNone/>
            </a:pPr>
            <a:endParaRPr lang="en-US" sz="2800"/>
          </a:p>
          <a:p>
            <a:pPr>
              <a:lnSpc>
                <a:spcPct val="80000"/>
              </a:lnSpc>
            </a:pPr>
            <a:r>
              <a:rPr lang="en-US" sz="2800"/>
              <a:t>Big Island – 9 Stations</a:t>
            </a:r>
          </a:p>
          <a:p>
            <a:pPr>
              <a:lnSpc>
                <a:spcPct val="80000"/>
              </a:lnSpc>
              <a:buFontTx/>
              <a:buNone/>
            </a:pPr>
            <a:r>
              <a:rPr lang="en-US" sz="2800">
                <a:solidFill>
                  <a:srgbClr val="FF3300"/>
                </a:solidFill>
                <a:latin typeface="Times New Roman" pitchFamily="18" charset="0"/>
              </a:rPr>
              <a:t>   </a:t>
            </a:r>
          </a:p>
          <a:p>
            <a:pPr>
              <a:lnSpc>
                <a:spcPct val="80000"/>
              </a:lnSpc>
              <a:buFontTx/>
              <a:buNone/>
            </a:pPr>
            <a:r>
              <a:rPr lang="en-US" u="sng">
                <a:solidFill>
                  <a:srgbClr val="FF3300"/>
                </a:solidFill>
                <a:latin typeface="Times New Roman" pitchFamily="18" charset="0"/>
              </a:rPr>
              <a:t>NOTE 1: Will level to as many VRS stations</a:t>
            </a:r>
          </a:p>
          <a:p>
            <a:pPr>
              <a:lnSpc>
                <a:spcPct val="80000"/>
              </a:lnSpc>
              <a:buFontTx/>
              <a:buNone/>
            </a:pPr>
            <a:r>
              <a:rPr lang="en-US" sz="2800">
                <a:solidFill>
                  <a:srgbClr val="FF3300"/>
                </a:solidFill>
                <a:latin typeface="Times New Roman" pitchFamily="18" charset="0"/>
              </a:rPr>
              <a:t>NOTE 2: Include at least 20% in the National CORS network system</a:t>
            </a:r>
          </a:p>
          <a:p>
            <a:pPr>
              <a:lnSpc>
                <a:spcPct val="80000"/>
              </a:lnSpc>
            </a:pPr>
            <a:endParaRPr lang="en-US" sz="2800">
              <a:solidFill>
                <a:srgbClr val="FF3300"/>
              </a:solidFill>
              <a:latin typeface="Times New Roman" pitchFamily="18" charset="0"/>
            </a:endParaRPr>
          </a:p>
          <a:p>
            <a:pPr>
              <a:lnSpc>
                <a:spcPct val="80000"/>
              </a:lnSpc>
            </a:pPr>
            <a:endParaRPr lang="en-US" sz="2800"/>
          </a:p>
        </p:txBody>
      </p:sp>
      <p:sp>
        <p:nvSpPr>
          <p:cNvPr id="10244" name="Rectangle 4"/>
          <p:cNvSpPr>
            <a:spLocks noGrp="1" noChangeArrowheads="1"/>
          </p:cNvSpPr>
          <p:nvPr>
            <p:ph type="title"/>
          </p:nvPr>
        </p:nvSpPr>
        <p:spPr>
          <a:noFill/>
          <a:ln/>
        </p:spPr>
        <p:txBody>
          <a:bodyPr/>
          <a:lstStyle/>
          <a:p>
            <a:r>
              <a:rPr lang="en-US">
                <a:latin typeface="Times New Roman" pitchFamily="18" charset="0"/>
              </a:rPr>
              <a:t>VRS Network</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b="1"/>
              <a:t>A Good Money Saver</a:t>
            </a:r>
          </a:p>
        </p:txBody>
      </p:sp>
      <p:sp>
        <p:nvSpPr>
          <p:cNvPr id="34819" name="Rectangle 3"/>
          <p:cNvSpPr>
            <a:spLocks noGrp="1" noChangeArrowheads="1"/>
          </p:cNvSpPr>
          <p:nvPr>
            <p:ph type="body" idx="1"/>
          </p:nvPr>
        </p:nvSpPr>
        <p:spPr/>
        <p:txBody>
          <a:bodyPr/>
          <a:lstStyle/>
          <a:p>
            <a:r>
              <a:rPr lang="en-US">
                <a:solidFill>
                  <a:schemeClr val="accent2"/>
                </a:solidFill>
              </a:rPr>
              <a:t>There is no need for buying a base station</a:t>
            </a:r>
          </a:p>
          <a:p>
            <a:r>
              <a:rPr lang="en-US">
                <a:solidFill>
                  <a:srgbClr val="FF0000"/>
                </a:solidFill>
              </a:rPr>
              <a:t>There is no need to leave a person to watch the base station</a:t>
            </a:r>
          </a:p>
          <a:p>
            <a:r>
              <a:rPr lang="en-US">
                <a:solidFill>
                  <a:srgbClr val="669900"/>
                </a:solidFill>
              </a:rPr>
              <a:t>The VRS System will allow user to complete lager project faster with less cost</a:t>
            </a:r>
          </a:p>
          <a:p>
            <a:endParaRPr lang="en-US"/>
          </a:p>
        </p:txBody>
      </p:sp>
      <p:pic>
        <p:nvPicPr>
          <p:cNvPr id="34820" name="Picture 4" descr="MCj04413240000[1]"/>
          <p:cNvPicPr>
            <a:picLocks noChangeAspect="1" noChangeArrowheads="1"/>
          </p:cNvPicPr>
          <p:nvPr/>
        </p:nvPicPr>
        <p:blipFill>
          <a:blip r:embed="rId2" cstate="print"/>
          <a:srcRect/>
          <a:stretch>
            <a:fillRect/>
          </a:stretch>
        </p:blipFill>
        <p:spPr bwMode="auto">
          <a:xfrm>
            <a:off x="0" y="4114800"/>
            <a:ext cx="2743200" cy="2743200"/>
          </a:xfrm>
          <a:prstGeom prst="rect">
            <a:avLst/>
          </a:prstGeom>
          <a:noFill/>
        </p:spPr>
      </p:pic>
      <p:pic>
        <p:nvPicPr>
          <p:cNvPr id="34821" name="Picture 5" descr="MCj04398470000[1]"/>
          <p:cNvPicPr>
            <a:picLocks noChangeAspect="1" noChangeArrowheads="1"/>
          </p:cNvPicPr>
          <p:nvPr/>
        </p:nvPicPr>
        <p:blipFill>
          <a:blip r:embed="rId3" cstate="print"/>
          <a:srcRect/>
          <a:stretch>
            <a:fillRect/>
          </a:stretch>
        </p:blipFill>
        <p:spPr bwMode="auto">
          <a:xfrm>
            <a:off x="6019800" y="4572000"/>
            <a:ext cx="2819400" cy="21336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9144000" cy="838200"/>
          </a:xfrm>
        </p:spPr>
        <p:txBody>
          <a:bodyPr/>
          <a:lstStyle/>
          <a:p>
            <a:r>
              <a:rPr lang="en-US"/>
              <a:t>HARN Projects Completed</a:t>
            </a:r>
          </a:p>
        </p:txBody>
      </p:sp>
      <p:sp>
        <p:nvSpPr>
          <p:cNvPr id="23555" name="Rectangle 3"/>
          <p:cNvSpPr>
            <a:spLocks noGrp="1" noChangeArrowheads="1"/>
          </p:cNvSpPr>
          <p:nvPr>
            <p:ph type="body" idx="1"/>
          </p:nvPr>
        </p:nvSpPr>
        <p:spPr>
          <a:xfrm>
            <a:off x="0" y="914400"/>
            <a:ext cx="9144000" cy="5943600"/>
          </a:xfrm>
        </p:spPr>
        <p:txBody>
          <a:bodyPr/>
          <a:lstStyle/>
          <a:p>
            <a:pPr>
              <a:lnSpc>
                <a:spcPct val="90000"/>
              </a:lnSpc>
            </a:pPr>
            <a:r>
              <a:rPr lang="en-US"/>
              <a:t>3 HARN projects completed</a:t>
            </a:r>
          </a:p>
          <a:p>
            <a:pPr lvl="1">
              <a:lnSpc>
                <a:spcPct val="90000"/>
              </a:lnSpc>
            </a:pPr>
            <a:r>
              <a:rPr lang="en-US"/>
              <a:t>2004 HARN (Demonstration Project)</a:t>
            </a:r>
          </a:p>
          <a:p>
            <a:pPr lvl="2">
              <a:lnSpc>
                <a:spcPct val="90000"/>
              </a:lnSpc>
            </a:pPr>
            <a:r>
              <a:rPr lang="en-US"/>
              <a:t>4 “A” Order station installed</a:t>
            </a:r>
          </a:p>
          <a:p>
            <a:pPr lvl="2">
              <a:lnSpc>
                <a:spcPct val="90000"/>
              </a:lnSpc>
            </a:pPr>
            <a:r>
              <a:rPr lang="en-US"/>
              <a:t>7 Station upgraded from 1</a:t>
            </a:r>
            <a:r>
              <a:rPr lang="en-US" baseline="30000"/>
              <a:t>st</a:t>
            </a:r>
            <a:r>
              <a:rPr lang="en-US"/>
              <a:t> Order to “A”</a:t>
            </a:r>
          </a:p>
          <a:p>
            <a:pPr lvl="2">
              <a:lnSpc>
                <a:spcPct val="90000"/>
              </a:lnSpc>
            </a:pPr>
            <a:r>
              <a:rPr lang="en-US"/>
              <a:t>2 existing benchmarks have now 1</a:t>
            </a:r>
            <a:r>
              <a:rPr lang="en-US" baseline="30000"/>
              <a:t>st</a:t>
            </a:r>
            <a:r>
              <a:rPr lang="en-US"/>
              <a:t> order horizontal positions</a:t>
            </a:r>
          </a:p>
          <a:p>
            <a:pPr lvl="3">
              <a:lnSpc>
                <a:spcPct val="90000"/>
              </a:lnSpc>
            </a:pPr>
            <a:r>
              <a:rPr lang="en-US"/>
              <a:t>Area Covered Kahe to Kaimuki</a:t>
            </a:r>
          </a:p>
          <a:p>
            <a:pPr lvl="1">
              <a:lnSpc>
                <a:spcPct val="90000"/>
              </a:lnSpc>
            </a:pPr>
            <a:r>
              <a:rPr lang="en-US"/>
              <a:t>2006 HARN (User Densification Project)</a:t>
            </a:r>
          </a:p>
          <a:p>
            <a:pPr lvl="2">
              <a:lnSpc>
                <a:spcPct val="90000"/>
              </a:lnSpc>
            </a:pPr>
            <a:r>
              <a:rPr lang="en-US"/>
              <a:t>23 Station added in this project</a:t>
            </a:r>
          </a:p>
          <a:p>
            <a:pPr lvl="3">
              <a:lnSpc>
                <a:spcPct val="90000"/>
              </a:lnSpc>
            </a:pPr>
            <a:r>
              <a:rPr lang="en-US" sz="2400"/>
              <a:t>Areas covered Ewa Beach and Waipahu</a:t>
            </a:r>
            <a:endParaRPr lang="en-US"/>
          </a:p>
          <a:p>
            <a:pPr lvl="1">
              <a:lnSpc>
                <a:spcPct val="90000"/>
              </a:lnSpc>
            </a:pPr>
            <a:r>
              <a:rPr lang="en-US"/>
              <a:t>2008 HARN</a:t>
            </a:r>
          </a:p>
          <a:p>
            <a:pPr lvl="2">
              <a:lnSpc>
                <a:spcPct val="90000"/>
              </a:lnSpc>
            </a:pPr>
            <a:r>
              <a:rPr lang="en-US"/>
              <a:t>10 New “B” order station added</a:t>
            </a:r>
          </a:p>
          <a:p>
            <a:pPr lvl="2">
              <a:lnSpc>
                <a:spcPct val="90000"/>
              </a:lnSpc>
            </a:pPr>
            <a:r>
              <a:rPr lang="en-US"/>
              <a:t>3 existing benchmarks have now “B” order</a:t>
            </a:r>
          </a:p>
          <a:p>
            <a:pPr lvl="3">
              <a:lnSpc>
                <a:spcPct val="90000"/>
              </a:lnSpc>
            </a:pPr>
            <a:r>
              <a:rPr lang="en-US"/>
              <a:t>Areas covered Downtown to Diamond Head</a:t>
            </a:r>
          </a:p>
          <a:p>
            <a:pPr>
              <a:lnSpc>
                <a:spcPct val="90000"/>
              </a:lnSpc>
            </a:pPr>
            <a:endParaRPr lang="en-US"/>
          </a:p>
        </p:txBody>
      </p:sp>
    </p:spTree>
  </p:cSld>
  <p:clrMapOvr>
    <a:masterClrMapping/>
  </p:clrMapOvr>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80" name="Picture 4"/>
          <p:cNvPicPr>
            <a:picLocks noGrp="1" noChangeAspect="1" noChangeArrowheads="1"/>
          </p:cNvPicPr>
          <p:nvPr>
            <p:ph type="body" idx="1"/>
          </p:nvPr>
        </p:nvPicPr>
        <p:blipFill>
          <a:blip r:embed="rId2" cstate="print"/>
          <a:srcRect/>
          <a:stretch>
            <a:fillRect/>
          </a:stretch>
        </p:blipFill>
        <p:spPr>
          <a:xfrm>
            <a:off x="0" y="0"/>
            <a:ext cx="9144000" cy="6858000"/>
          </a:xfrm>
          <a:noFill/>
          <a:ln/>
        </p:spPr>
      </p:pic>
    </p:spTree>
  </p:cSld>
  <p:clrMapOvr>
    <a:masterClrMapping/>
  </p:clrMapOvr>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0"/>
            <a:ext cx="8229600" cy="914400"/>
          </a:xfrm>
        </p:spPr>
        <p:txBody>
          <a:bodyPr/>
          <a:lstStyle/>
          <a:p>
            <a:r>
              <a:rPr lang="en-US"/>
              <a:t>Future Funding Phase 3 to 5</a:t>
            </a:r>
          </a:p>
        </p:txBody>
      </p:sp>
      <p:sp>
        <p:nvSpPr>
          <p:cNvPr id="17411" name="Rectangle 3"/>
          <p:cNvSpPr>
            <a:spLocks noGrp="1" noChangeArrowheads="1"/>
          </p:cNvSpPr>
          <p:nvPr>
            <p:ph type="body" idx="1"/>
          </p:nvPr>
        </p:nvSpPr>
        <p:spPr>
          <a:xfrm>
            <a:off x="0" y="1371600"/>
            <a:ext cx="9144000" cy="5486400"/>
          </a:xfrm>
        </p:spPr>
        <p:txBody>
          <a:bodyPr/>
          <a:lstStyle/>
          <a:p>
            <a:r>
              <a:rPr lang="en-US">
                <a:latin typeface="Times New Roman" pitchFamily="18" charset="0"/>
              </a:rPr>
              <a:t>Future Funding will go through CIP same as Phase 1 and 2</a:t>
            </a:r>
          </a:p>
          <a:p>
            <a:r>
              <a:rPr lang="en-US">
                <a:latin typeface="Times New Roman" pitchFamily="18" charset="0"/>
              </a:rPr>
              <a:t>Phase 3 – LIDAR and Airborne Gravity </a:t>
            </a:r>
            <a:endParaRPr lang="en-US">
              <a:solidFill>
                <a:srgbClr val="FF3300"/>
              </a:solidFill>
              <a:latin typeface="Times New Roman" pitchFamily="18" charset="0"/>
            </a:endParaRPr>
          </a:p>
          <a:p>
            <a:r>
              <a:rPr lang="en-US">
                <a:latin typeface="Times New Roman" pitchFamily="18" charset="0"/>
              </a:rPr>
              <a:t>Phase 4 - Research and Development</a:t>
            </a:r>
          </a:p>
          <a:p>
            <a:pPr lvl="1"/>
            <a:r>
              <a:rPr lang="en-US" sz="3200">
                <a:latin typeface="Times New Roman" pitchFamily="18" charset="0"/>
              </a:rPr>
              <a:t>Calculating of a new Geoid Model for the State of Hawaii</a:t>
            </a:r>
          </a:p>
          <a:p>
            <a:pPr lvl="1"/>
            <a:r>
              <a:rPr lang="en-US" sz="3200">
                <a:latin typeface="Times New Roman" pitchFamily="18" charset="0"/>
              </a:rPr>
              <a:t>NGS to advise as needed</a:t>
            </a:r>
            <a:endParaRPr lang="en-US" sz="3200">
              <a:solidFill>
                <a:srgbClr val="FF3300"/>
              </a:solidFill>
              <a:latin typeface="Times New Roman" pitchFamily="18" charset="0"/>
            </a:endParaRPr>
          </a:p>
          <a:p>
            <a:r>
              <a:rPr lang="en-US">
                <a:latin typeface="Times New Roman" pitchFamily="18" charset="0"/>
              </a:rPr>
              <a:t>Phase 5 - Reference Center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Who will Benefit MOST</a:t>
            </a:r>
          </a:p>
        </p:txBody>
      </p:sp>
      <p:sp>
        <p:nvSpPr>
          <p:cNvPr id="33795" name="Rectangle 3"/>
          <p:cNvSpPr>
            <a:spLocks noGrp="1" noChangeArrowheads="1"/>
          </p:cNvSpPr>
          <p:nvPr>
            <p:ph type="body" idx="1"/>
          </p:nvPr>
        </p:nvSpPr>
        <p:spPr>
          <a:xfrm>
            <a:off x="0" y="1524000"/>
            <a:ext cx="9144000" cy="3810000"/>
          </a:xfrm>
        </p:spPr>
        <p:txBody>
          <a:bodyPr/>
          <a:lstStyle/>
          <a:p>
            <a:pPr>
              <a:lnSpc>
                <a:spcPct val="90000"/>
              </a:lnSpc>
            </a:pPr>
            <a:r>
              <a:rPr lang="en-US"/>
              <a:t>Private Sector (Engineers, Surveyors, Planners, Contractors, and Construction company’s, etc.)</a:t>
            </a:r>
          </a:p>
          <a:p>
            <a:pPr>
              <a:lnSpc>
                <a:spcPct val="90000"/>
              </a:lnSpc>
            </a:pPr>
            <a:r>
              <a:rPr lang="en-US"/>
              <a:t>Government Sector (Federal, State, County)</a:t>
            </a:r>
          </a:p>
          <a:p>
            <a:pPr>
              <a:lnSpc>
                <a:spcPct val="90000"/>
              </a:lnSpc>
            </a:pPr>
            <a:r>
              <a:rPr lang="en-US"/>
              <a:t>Military</a:t>
            </a:r>
          </a:p>
          <a:p>
            <a:pPr>
              <a:lnSpc>
                <a:spcPct val="90000"/>
              </a:lnSpc>
            </a:pPr>
            <a:r>
              <a:rPr lang="en-US"/>
              <a:t>GIS Community</a:t>
            </a:r>
          </a:p>
          <a:p>
            <a:pPr>
              <a:lnSpc>
                <a:spcPct val="90000"/>
              </a:lnSpc>
            </a:pPr>
            <a:r>
              <a:rPr lang="en-US"/>
              <a:t>And the </a:t>
            </a:r>
            <a:r>
              <a:rPr lang="en-US" b="1" u="sng">
                <a:solidFill>
                  <a:srgbClr val="FF3300"/>
                </a:solidFill>
              </a:rPr>
              <a:t>Tax Payers</a:t>
            </a:r>
            <a:r>
              <a:rPr lang="en-US"/>
              <a:t> in general (lower cost for surveying, engineering, etc.)</a:t>
            </a:r>
          </a:p>
          <a:p>
            <a:pPr>
              <a:lnSpc>
                <a:spcPct val="90000"/>
              </a:lnSpc>
            </a:pPr>
            <a:endParaRPr lang="en-US"/>
          </a:p>
        </p:txBody>
      </p:sp>
      <p:pic>
        <p:nvPicPr>
          <p:cNvPr id="33796" name="Picture 4" descr="MCj04415080000[1]"/>
          <p:cNvPicPr>
            <a:picLocks noChangeAspect="1" noChangeArrowheads="1"/>
          </p:cNvPicPr>
          <p:nvPr/>
        </p:nvPicPr>
        <p:blipFill>
          <a:blip r:embed="rId2" cstate="print"/>
          <a:srcRect/>
          <a:stretch>
            <a:fillRect/>
          </a:stretch>
        </p:blipFill>
        <p:spPr bwMode="auto">
          <a:xfrm>
            <a:off x="7315200" y="5029200"/>
            <a:ext cx="1828800" cy="1828800"/>
          </a:xfrm>
          <a:prstGeom prst="rect">
            <a:avLst/>
          </a:prstGeom>
          <a:noFill/>
        </p:spPr>
      </p:pic>
      <p:pic>
        <p:nvPicPr>
          <p:cNvPr id="33797" name="Picture 5" descr="MCj04413150000[1]"/>
          <p:cNvPicPr>
            <a:picLocks noChangeAspect="1" noChangeArrowheads="1"/>
          </p:cNvPicPr>
          <p:nvPr/>
        </p:nvPicPr>
        <p:blipFill>
          <a:blip r:embed="rId3" cstate="print"/>
          <a:srcRect/>
          <a:stretch>
            <a:fillRect/>
          </a:stretch>
        </p:blipFill>
        <p:spPr bwMode="auto">
          <a:xfrm>
            <a:off x="0" y="4876800"/>
            <a:ext cx="2667000" cy="1981200"/>
          </a:xfrm>
          <a:prstGeom prst="rect">
            <a:avLst/>
          </a:prstGeom>
          <a:noFill/>
        </p:spPr>
      </p:pic>
      <p:pic>
        <p:nvPicPr>
          <p:cNvPr id="33798" name="Picture 6" descr="MCj04414590000[1]"/>
          <p:cNvPicPr>
            <a:picLocks noChangeAspect="1" noChangeArrowheads="1"/>
          </p:cNvPicPr>
          <p:nvPr/>
        </p:nvPicPr>
        <p:blipFill>
          <a:blip r:embed="rId4" cstate="print"/>
          <a:srcRect/>
          <a:stretch>
            <a:fillRect/>
          </a:stretch>
        </p:blipFill>
        <p:spPr bwMode="auto">
          <a:xfrm>
            <a:off x="0" y="0"/>
            <a:ext cx="1752600" cy="2620963"/>
          </a:xfrm>
          <a:prstGeom prst="rect">
            <a:avLst/>
          </a:prstGeom>
          <a:noFill/>
        </p:spPr>
      </p:pic>
      <p:pic>
        <p:nvPicPr>
          <p:cNvPr id="33799" name="Picture 7" descr="MCj04413140000[1]"/>
          <p:cNvPicPr>
            <a:picLocks noChangeAspect="1" noChangeArrowheads="1"/>
          </p:cNvPicPr>
          <p:nvPr/>
        </p:nvPicPr>
        <p:blipFill>
          <a:blip r:embed="rId5" cstate="print"/>
          <a:srcRect/>
          <a:stretch>
            <a:fillRect/>
          </a:stretch>
        </p:blipFill>
        <p:spPr bwMode="auto">
          <a:xfrm>
            <a:off x="7010400" y="0"/>
            <a:ext cx="2133600" cy="16764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Contact Information</a:t>
            </a:r>
          </a:p>
        </p:txBody>
      </p:sp>
      <p:sp>
        <p:nvSpPr>
          <p:cNvPr id="18435" name="Rectangle 3"/>
          <p:cNvSpPr>
            <a:spLocks noGrp="1" noChangeArrowheads="1"/>
          </p:cNvSpPr>
          <p:nvPr>
            <p:ph type="body" idx="1"/>
          </p:nvPr>
        </p:nvSpPr>
        <p:spPr>
          <a:xfrm>
            <a:off x="0" y="1600200"/>
            <a:ext cx="9144000" cy="5257800"/>
          </a:xfrm>
        </p:spPr>
        <p:txBody>
          <a:bodyPr/>
          <a:lstStyle/>
          <a:p>
            <a:pPr>
              <a:buFontTx/>
              <a:buNone/>
            </a:pPr>
            <a:r>
              <a:rPr lang="en-US" sz="5400"/>
              <a:t>  Christopher Guerin</a:t>
            </a:r>
          </a:p>
          <a:p>
            <a:pPr>
              <a:buFontTx/>
              <a:buNone/>
            </a:pPr>
            <a:r>
              <a:rPr lang="en-US"/>
              <a:t>    601 Kamokila Blvd. Room 600</a:t>
            </a:r>
          </a:p>
          <a:p>
            <a:pPr>
              <a:buFontTx/>
              <a:buNone/>
            </a:pPr>
            <a:r>
              <a:rPr lang="en-US"/>
              <a:t>    Kapolei, Hawaii. 96707</a:t>
            </a:r>
          </a:p>
          <a:p>
            <a:pPr>
              <a:buFontTx/>
              <a:buNone/>
            </a:pPr>
            <a:r>
              <a:rPr lang="en-US"/>
              <a:t>    808-692-7602 Phone</a:t>
            </a:r>
          </a:p>
          <a:p>
            <a:pPr>
              <a:buFontTx/>
              <a:buNone/>
            </a:pPr>
            <a:r>
              <a:rPr lang="en-US"/>
              <a:t>    808-692-7608 Fax</a:t>
            </a:r>
          </a:p>
          <a:p>
            <a:pPr>
              <a:buFontTx/>
              <a:buNone/>
            </a:pPr>
            <a:r>
              <a:rPr lang="en-US"/>
              <a:t>    </a:t>
            </a:r>
            <a:r>
              <a:rPr lang="en-US" sz="4400"/>
              <a:t>christopher.guerin@hawaii.gov</a:t>
            </a:r>
          </a:p>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44000" cy="1066800"/>
          </a:xfrm>
        </p:spPr>
        <p:txBody>
          <a:bodyPr/>
          <a:lstStyle/>
          <a:p>
            <a:pPr algn="l"/>
            <a:r>
              <a:rPr lang="en-US" sz="3600"/>
              <a:t>Plans for Hawaii DOT </a:t>
            </a:r>
            <a:r>
              <a:rPr lang="en-US" sz="3600">
                <a:solidFill>
                  <a:schemeClr val="tx1"/>
                </a:solidFill>
              </a:rPr>
              <a:t>Height Modernization</a:t>
            </a:r>
          </a:p>
        </p:txBody>
      </p:sp>
      <p:sp>
        <p:nvSpPr>
          <p:cNvPr id="3075" name="Rectangle 3"/>
          <p:cNvSpPr>
            <a:spLocks noGrp="1" noChangeArrowheads="1"/>
          </p:cNvSpPr>
          <p:nvPr>
            <p:ph type="body" idx="1"/>
          </p:nvPr>
        </p:nvSpPr>
        <p:spPr>
          <a:xfrm>
            <a:off x="0" y="1295400"/>
            <a:ext cx="9144000" cy="5562600"/>
          </a:xfrm>
        </p:spPr>
        <p:txBody>
          <a:bodyPr/>
          <a:lstStyle/>
          <a:p>
            <a:r>
              <a:rPr lang="en-US" sz="2700">
                <a:latin typeface="Times New Roman" pitchFamily="18" charset="0"/>
              </a:rPr>
              <a:t>Phase 1 – Digital Leveling (</a:t>
            </a:r>
            <a:r>
              <a:rPr lang="en-US" sz="2700" b="1">
                <a:latin typeface="Times New Roman" pitchFamily="18" charset="0"/>
              </a:rPr>
              <a:t>Currently at Con office)</a:t>
            </a:r>
          </a:p>
          <a:p>
            <a:r>
              <a:rPr lang="en-US" sz="2700">
                <a:latin typeface="Times New Roman" pitchFamily="18" charset="0"/>
              </a:rPr>
              <a:t>Order of Survey</a:t>
            </a:r>
          </a:p>
          <a:p>
            <a:pPr lvl="1"/>
            <a:r>
              <a:rPr lang="en-US" sz="2700">
                <a:solidFill>
                  <a:srgbClr val="FF3300"/>
                </a:solidFill>
                <a:latin typeface="Times New Roman" pitchFamily="18" charset="0"/>
              </a:rPr>
              <a:t>First order, class II (Following NGS Guidelines)</a:t>
            </a:r>
          </a:p>
          <a:p>
            <a:pPr lvl="1"/>
            <a:r>
              <a:rPr lang="en-US" sz="2700">
                <a:latin typeface="Times New Roman" pitchFamily="18" charset="0"/>
              </a:rPr>
              <a:t>Tied at a NOAA tidal station</a:t>
            </a:r>
          </a:p>
          <a:p>
            <a:r>
              <a:rPr lang="en-US" sz="2700">
                <a:latin typeface="Times New Roman" pitchFamily="18" charset="0"/>
              </a:rPr>
              <a:t>Digital Level ONLY</a:t>
            </a:r>
            <a:endParaRPr lang="en-US" sz="2700" b="1" u="sng">
              <a:latin typeface="Times New Roman" pitchFamily="18" charset="0"/>
            </a:endParaRPr>
          </a:p>
          <a:p>
            <a:pPr lvl="1"/>
            <a:r>
              <a:rPr lang="en-US" sz="2700" b="1" u="sng">
                <a:latin typeface="Times New Roman" pitchFamily="18" charset="0"/>
              </a:rPr>
              <a:t>ONLY</a:t>
            </a:r>
            <a:r>
              <a:rPr lang="en-US" sz="2700">
                <a:latin typeface="Times New Roman" pitchFamily="18" charset="0"/>
              </a:rPr>
              <a:t> digital level will be accepted</a:t>
            </a:r>
          </a:p>
          <a:p>
            <a:pPr lvl="1"/>
            <a:r>
              <a:rPr lang="en-US" sz="2700">
                <a:latin typeface="Times New Roman" pitchFamily="18" charset="0"/>
              </a:rPr>
              <a:t>First order instruments will be used</a:t>
            </a:r>
          </a:p>
          <a:p>
            <a:pPr lvl="1"/>
            <a:r>
              <a:rPr lang="en-US" sz="2700">
                <a:latin typeface="Times New Roman" pitchFamily="18" charset="0"/>
              </a:rPr>
              <a:t>Thermister – Upper and Lower will be used</a:t>
            </a:r>
          </a:p>
          <a:p>
            <a:pPr lvl="1"/>
            <a:r>
              <a:rPr lang="en-US" sz="2700">
                <a:latin typeface="Times New Roman" pitchFamily="18" charset="0"/>
              </a:rPr>
              <a:t>Collimation Check must be completed daily</a:t>
            </a:r>
          </a:p>
          <a:p>
            <a:r>
              <a:rPr lang="en-US" sz="2700">
                <a:latin typeface="Times New Roman" pitchFamily="18" charset="0"/>
              </a:rPr>
              <a:t>Invar Rods</a:t>
            </a:r>
          </a:p>
          <a:p>
            <a:pPr lvl="1"/>
            <a:r>
              <a:rPr lang="en-US" sz="2700">
                <a:latin typeface="Times New Roman" pitchFamily="18" charset="0"/>
              </a:rPr>
              <a:t>Single piece, barcode, calibrated rod with brace poles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Question</a:t>
            </a:r>
          </a:p>
        </p:txBody>
      </p:sp>
      <p:sp>
        <p:nvSpPr>
          <p:cNvPr id="19459" name="Rectangle 3"/>
          <p:cNvSpPr>
            <a:spLocks noGrp="1" noChangeArrowheads="1"/>
          </p:cNvSpPr>
          <p:nvPr>
            <p:ph type="body" idx="1"/>
          </p:nvPr>
        </p:nvSpPr>
        <p:spPr/>
        <p:txBody>
          <a:bodyPr/>
          <a:lstStyle/>
          <a:p>
            <a:r>
              <a:rPr lang="en-US"/>
              <a:t>Thank you for allowing me to present our current and future plans for The Height Modernization for the State of Hawaii</a:t>
            </a:r>
          </a:p>
          <a:p>
            <a:endParaRPr lang="en-US"/>
          </a:p>
          <a:p>
            <a:r>
              <a:rPr lang="en-US"/>
              <a:t>Any Questions?</a:t>
            </a:r>
          </a:p>
          <a:p>
            <a:endParaRPr lang="en-US"/>
          </a:p>
        </p:txBody>
      </p:sp>
      <p:pic>
        <p:nvPicPr>
          <p:cNvPr id="19460" name="Picture 4" descr="MCj00787110000[1]"/>
          <p:cNvPicPr>
            <a:picLocks noChangeAspect="1" noChangeArrowheads="1"/>
          </p:cNvPicPr>
          <p:nvPr/>
        </p:nvPicPr>
        <p:blipFill>
          <a:blip r:embed="rId2" cstate="print"/>
          <a:srcRect/>
          <a:stretch>
            <a:fillRect/>
          </a:stretch>
        </p:blipFill>
        <p:spPr bwMode="auto">
          <a:xfrm>
            <a:off x="6934200" y="2667000"/>
            <a:ext cx="1622425" cy="393382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Oahu Benchmark Recovery</a:t>
            </a:r>
          </a:p>
        </p:txBody>
      </p:sp>
      <p:sp>
        <p:nvSpPr>
          <p:cNvPr id="28675" name="Rectangle 3"/>
          <p:cNvSpPr>
            <a:spLocks noGrp="1" noChangeArrowheads="1"/>
          </p:cNvSpPr>
          <p:nvPr>
            <p:ph type="body" idx="1"/>
          </p:nvPr>
        </p:nvSpPr>
        <p:spPr>
          <a:xfrm>
            <a:off x="0" y="1600200"/>
            <a:ext cx="9144000" cy="5257800"/>
          </a:xfrm>
        </p:spPr>
        <p:txBody>
          <a:bodyPr/>
          <a:lstStyle/>
          <a:p>
            <a:pPr>
              <a:lnSpc>
                <a:spcPct val="90000"/>
              </a:lnSpc>
            </a:pPr>
            <a:r>
              <a:rPr lang="en-US"/>
              <a:t>Cadastral Engineering Section has completed the benchmark recovery for Oahu. Field work only.</a:t>
            </a:r>
          </a:p>
          <a:p>
            <a:pPr>
              <a:lnSpc>
                <a:spcPct val="90000"/>
              </a:lnSpc>
              <a:buFontTx/>
              <a:buNone/>
            </a:pPr>
            <a:endParaRPr lang="en-US"/>
          </a:p>
          <a:p>
            <a:pPr>
              <a:lnSpc>
                <a:spcPct val="90000"/>
              </a:lnSpc>
            </a:pPr>
            <a:r>
              <a:rPr lang="en-US"/>
              <a:t>A total of 341 benchmarks was searched for</a:t>
            </a:r>
          </a:p>
          <a:p>
            <a:pPr>
              <a:lnSpc>
                <a:spcPct val="90000"/>
              </a:lnSpc>
              <a:buFontTx/>
              <a:buNone/>
            </a:pPr>
            <a:endParaRPr lang="en-US"/>
          </a:p>
          <a:p>
            <a:pPr>
              <a:lnSpc>
                <a:spcPct val="90000"/>
              </a:lnSpc>
            </a:pPr>
            <a:r>
              <a:rPr lang="en-US" b="1" u="sng"/>
              <a:t>ONLY 197 benchmarks recovered</a:t>
            </a:r>
          </a:p>
          <a:p>
            <a:pPr>
              <a:lnSpc>
                <a:spcPct val="90000"/>
              </a:lnSpc>
            </a:pPr>
            <a:endParaRPr lang="en-US"/>
          </a:p>
          <a:p>
            <a:pPr>
              <a:lnSpc>
                <a:spcPct val="90000"/>
              </a:lnSpc>
            </a:pPr>
            <a:r>
              <a:rPr lang="en-US"/>
              <a:t>144 benchmarks destroyed, damaged or could not be found.</a:t>
            </a:r>
          </a:p>
          <a:p>
            <a:pPr>
              <a:lnSpc>
                <a:spcPct val="90000"/>
              </a:lnSpc>
            </a:pP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z="4000"/>
              <a:t>Benchmark Recovery other Islands</a:t>
            </a:r>
          </a:p>
        </p:txBody>
      </p:sp>
      <p:sp>
        <p:nvSpPr>
          <p:cNvPr id="35843" name="Rectangle 3"/>
          <p:cNvSpPr>
            <a:spLocks noGrp="1" noChangeArrowheads="1"/>
          </p:cNvSpPr>
          <p:nvPr>
            <p:ph type="body" idx="1"/>
          </p:nvPr>
        </p:nvSpPr>
        <p:spPr/>
        <p:txBody>
          <a:bodyPr/>
          <a:lstStyle/>
          <a:p>
            <a:pPr>
              <a:lnSpc>
                <a:spcPct val="90000"/>
              </a:lnSpc>
            </a:pPr>
            <a:r>
              <a:rPr lang="en-US"/>
              <a:t>Currently the DOT has not started searching for existing beachmarks on the outer islands due to time and cost issues.</a:t>
            </a:r>
          </a:p>
          <a:p>
            <a:pPr lvl="1">
              <a:lnSpc>
                <a:spcPct val="90000"/>
              </a:lnSpc>
            </a:pPr>
            <a:r>
              <a:rPr lang="en-US"/>
              <a:t>Big Island, Maui, Lanai, Molokai and Kauai</a:t>
            </a:r>
          </a:p>
          <a:p>
            <a:pPr>
              <a:lnSpc>
                <a:spcPct val="90000"/>
              </a:lnSpc>
            </a:pPr>
            <a:r>
              <a:rPr lang="en-US"/>
              <a:t>We (State of Hawaii and NGS) have to depend on the surveying, Engineering and the GIS community to help in the search until the digital leveling contracts can be executed in the near future.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0"/>
            <a:ext cx="8229600" cy="655638"/>
          </a:xfrm>
        </p:spPr>
        <p:txBody>
          <a:bodyPr/>
          <a:lstStyle/>
          <a:p>
            <a:r>
              <a:rPr lang="en-US"/>
              <a:t>Existing Benchmarks Oahu</a:t>
            </a:r>
          </a:p>
        </p:txBody>
      </p:sp>
      <p:pic>
        <p:nvPicPr>
          <p:cNvPr id="27652" name="Picture 4" descr="Oahu"/>
          <p:cNvPicPr>
            <a:picLocks noChangeAspect="1" noChangeArrowheads="1"/>
          </p:cNvPicPr>
          <p:nvPr/>
        </p:nvPicPr>
        <p:blipFill>
          <a:blip r:embed="rId2" cstate="print"/>
          <a:srcRect/>
          <a:stretch>
            <a:fillRect/>
          </a:stretch>
        </p:blipFill>
        <p:spPr bwMode="auto">
          <a:xfrm>
            <a:off x="0" y="609600"/>
            <a:ext cx="91440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a:effectLst/>
        </p:spPr>
      </p:pic>
      <p:sp>
        <p:nvSpPr>
          <p:cNvPr id="9221" name="Rectangle 5"/>
          <p:cNvSpPr>
            <a:spLocks noGrp="1" noChangeArrowheads="1"/>
          </p:cNvSpPr>
          <p:nvPr>
            <p:ph type="title"/>
          </p:nvPr>
        </p:nvSpPr>
        <p:spPr>
          <a:xfrm>
            <a:off x="457200" y="0"/>
            <a:ext cx="8229600" cy="762000"/>
          </a:xfrm>
          <a:noFill/>
          <a:ln/>
        </p:spPr>
        <p:txBody>
          <a:bodyPr/>
          <a:lstStyle/>
          <a:p>
            <a:r>
              <a:rPr lang="en-US"/>
              <a:t>Proposed Benchmark Oahu</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9144000" cy="655638"/>
          </a:xfrm>
        </p:spPr>
        <p:txBody>
          <a:bodyPr/>
          <a:lstStyle/>
          <a:p>
            <a:r>
              <a:rPr lang="en-US"/>
              <a:t>Existing Benchmark Maui</a:t>
            </a:r>
          </a:p>
        </p:txBody>
      </p:sp>
      <p:pic>
        <p:nvPicPr>
          <p:cNvPr id="29700" name="Picture 4" descr="Maui"/>
          <p:cNvPicPr>
            <a:picLocks noGrp="1" noChangeAspect="1" noChangeArrowheads="1"/>
          </p:cNvPicPr>
          <p:nvPr>
            <p:ph type="body" idx="1"/>
          </p:nvPr>
        </p:nvPicPr>
        <p:blipFill>
          <a:blip r:embed="rId2" cstate="print"/>
          <a:srcRect/>
          <a:stretch>
            <a:fillRect/>
          </a:stretch>
        </p:blipFill>
        <p:spPr>
          <a:xfrm>
            <a:off x="0" y="685800"/>
            <a:ext cx="9144000" cy="6172200"/>
          </a:xfrm>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a:effectLst/>
        </p:spPr>
      </p:pic>
      <p:sp>
        <p:nvSpPr>
          <p:cNvPr id="7173" name="Rectangle 5"/>
          <p:cNvSpPr>
            <a:spLocks noGrp="1" noChangeArrowheads="1"/>
          </p:cNvSpPr>
          <p:nvPr>
            <p:ph type="title"/>
          </p:nvPr>
        </p:nvSpPr>
        <p:spPr>
          <a:xfrm>
            <a:off x="457200" y="0"/>
            <a:ext cx="8229600" cy="762000"/>
          </a:xfrm>
          <a:noFill/>
          <a:ln/>
        </p:spPr>
        <p:txBody>
          <a:bodyPr/>
          <a:lstStyle/>
          <a:p>
            <a:r>
              <a:rPr lang="en-US"/>
              <a:t>Proposed Benchmark Maui</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660</TotalTime>
  <Words>840</Words>
  <Application>Microsoft Macintosh PowerPoint</Application>
  <PresentationFormat>On-screen Show (4:3)</PresentationFormat>
  <Paragraphs>117</Paragraphs>
  <Slides>30</Slides>
  <Notes>0</Notes>
  <HiddenSlides>0</HiddenSlides>
  <MMClips>0</MMClips>
  <ScaleCrop>false</ScaleCrop>
  <HeadingPairs>
    <vt:vector size="4" baseType="variant">
      <vt:variant>
        <vt:lpstr>Design Template</vt:lpstr>
      </vt:variant>
      <vt:variant>
        <vt:i4>1</vt:i4>
      </vt:variant>
      <vt:variant>
        <vt:lpstr>Slide Titles</vt:lpstr>
      </vt:variant>
      <vt:variant>
        <vt:i4>30</vt:i4>
      </vt:variant>
    </vt:vector>
  </HeadingPairs>
  <TitlesOfParts>
    <vt:vector size="31" baseType="lpstr">
      <vt:lpstr>Default Design</vt:lpstr>
      <vt:lpstr>Slide 1</vt:lpstr>
      <vt:lpstr>Purpose of the Height Modernization in Hawaii</vt:lpstr>
      <vt:lpstr>Plans for Hawaii DOT Height Modernization</vt:lpstr>
      <vt:lpstr>Oahu Benchmark Recovery</vt:lpstr>
      <vt:lpstr>Benchmark Recovery other Islands</vt:lpstr>
      <vt:lpstr>Existing Benchmarks Oahu</vt:lpstr>
      <vt:lpstr>Proposed Benchmark Oahu</vt:lpstr>
      <vt:lpstr>Existing Benchmark Maui</vt:lpstr>
      <vt:lpstr>Proposed Benchmark Maui</vt:lpstr>
      <vt:lpstr>Existing Benchmark Kauai</vt:lpstr>
      <vt:lpstr>Proposed Benchmark Kauai </vt:lpstr>
      <vt:lpstr>Existing Benchmark Big Island</vt:lpstr>
      <vt:lpstr>Proposed Benchmark Big Island </vt:lpstr>
      <vt:lpstr>Proposed Benchmark Lanai </vt:lpstr>
      <vt:lpstr>Proposed Benchmark Molokai </vt:lpstr>
      <vt:lpstr>Estimated miles of leveling</vt:lpstr>
      <vt:lpstr>Phase 2 – CORS / VRS</vt:lpstr>
      <vt:lpstr>Slide 18</vt:lpstr>
      <vt:lpstr>Slide 19</vt:lpstr>
      <vt:lpstr>Slide 20</vt:lpstr>
      <vt:lpstr>Slide 21</vt:lpstr>
      <vt:lpstr>Slide 22</vt:lpstr>
      <vt:lpstr>VRS Network</vt:lpstr>
      <vt:lpstr>A Good Money Saver</vt:lpstr>
      <vt:lpstr>HARN Projects Completed</vt:lpstr>
      <vt:lpstr>Slide 26</vt:lpstr>
      <vt:lpstr>Future Funding Phase 3 to 5</vt:lpstr>
      <vt:lpstr>Who will Benefit MOST</vt:lpstr>
      <vt:lpstr>Contact Information</vt:lpstr>
      <vt:lpstr>Question</vt:lpstr>
    </vt:vector>
  </TitlesOfParts>
  <Company>State of Hawaii, Highways Division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hwy_dc14</dc:creator>
  <cp:lastModifiedBy>Scott Sherman</cp:lastModifiedBy>
  <cp:revision>17</cp:revision>
  <dcterms:created xsi:type="dcterms:W3CDTF">2011-05-12T15:09:49Z</dcterms:created>
  <dcterms:modified xsi:type="dcterms:W3CDTF">2011-05-12T15:10:11Z</dcterms:modified>
</cp:coreProperties>
</file>