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docProps/custom.xml" ContentType="application/vnd.openxmlformats-officedocument.custom-properties+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62" r:id="rId1"/>
  </p:sldMasterIdLst>
  <p:notesMasterIdLst>
    <p:notesMasterId r:id="rId25"/>
  </p:notesMasterIdLst>
  <p:handoutMasterIdLst>
    <p:handoutMasterId r:id="rId26"/>
  </p:handoutMasterIdLst>
  <p:sldIdLst>
    <p:sldId id="478" r:id="rId2"/>
    <p:sldId id="467" r:id="rId3"/>
    <p:sldId id="487" r:id="rId4"/>
    <p:sldId id="489" r:id="rId5"/>
    <p:sldId id="479" r:id="rId6"/>
    <p:sldId id="483" r:id="rId7"/>
    <p:sldId id="500" r:id="rId8"/>
    <p:sldId id="493" r:id="rId9"/>
    <p:sldId id="495" r:id="rId10"/>
    <p:sldId id="496" r:id="rId11"/>
    <p:sldId id="485" r:id="rId12"/>
    <p:sldId id="511" r:id="rId13"/>
    <p:sldId id="502" r:id="rId14"/>
    <p:sldId id="503" r:id="rId15"/>
    <p:sldId id="507" r:id="rId16"/>
    <p:sldId id="510" r:id="rId17"/>
    <p:sldId id="509" r:id="rId18"/>
    <p:sldId id="508" r:id="rId19"/>
    <p:sldId id="310" r:id="rId20"/>
    <p:sldId id="475" r:id="rId21"/>
    <p:sldId id="481" r:id="rId22"/>
    <p:sldId id="480" r:id="rId23"/>
    <p:sldId id="486" r:id="rId2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CC99"/>
    <a:srgbClr val="FAE4AC"/>
    <a:srgbClr val="F8DBA6"/>
    <a:srgbClr val="FFFF00"/>
    <a:srgbClr val="0099FF"/>
    <a:srgbClr val="0000CC"/>
    <a:srgbClr val="FF0000"/>
    <a:srgbClr val="CC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napVertSplitter="1" vertBarState="minimized">
    <p:restoredLeft sz="12672" autoAdjust="0"/>
    <p:restoredTop sz="98795" autoAdjust="0"/>
  </p:normalViewPr>
  <p:slideViewPr>
    <p:cSldViewPr>
      <p:cViewPr>
        <p:scale>
          <a:sx n="80" d="100"/>
          <a:sy n="80" d="100"/>
        </p:scale>
        <p:origin x="-2456" y="-944"/>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50" d="100"/>
          <a:sy n="50" d="100"/>
        </p:scale>
        <p:origin x="-1992" y="-324"/>
      </p:cViewPr>
      <p:guideLst>
        <p:guide orient="horz" pos="2927"/>
        <p:guide pos="2208"/>
      </p:guideLst>
    </p:cSldViewPr>
  </p:notes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interSettings" Target="printerSettings/printerSettings1.bin"/><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esProps" Target="presProps.xml"/><Relationship Id="rId26" Type="http://schemas.openxmlformats.org/officeDocument/2006/relationships/handoutMaster" Target="handoutMasters/handoutMaster1.xml"/><Relationship Id="rId30" Type="http://schemas.openxmlformats.org/officeDocument/2006/relationships/theme" Target="theme/theme1.xml"/><Relationship Id="rId11" Type="http://schemas.openxmlformats.org/officeDocument/2006/relationships/slide" Target="slides/slide10.xml"/><Relationship Id="rId29" Type="http://schemas.openxmlformats.org/officeDocument/2006/relationships/viewProps" Target="view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51" tIns="46576" rIns="93151" bIns="46576" numCol="1" anchor="t" anchorCtr="0" compatLnSpc="1">
            <a:prstTxWarp prst="textNoShape">
              <a:avLst/>
            </a:prstTxWarp>
          </a:bodyPr>
          <a:lstStyle>
            <a:lvl1pPr defTabSz="931863" eaLnBrk="1" hangingPunct="1">
              <a:defRPr sz="1200">
                <a:latin typeface="Times New Roman" pitchFamily="18" charset="0"/>
              </a:defRPr>
            </a:lvl1pPr>
          </a:lstStyle>
          <a:p>
            <a:pPr>
              <a:defRPr/>
            </a:pPr>
            <a:endParaRPr lang="en-US"/>
          </a:p>
        </p:txBody>
      </p:sp>
      <p:sp>
        <p:nvSpPr>
          <p:cNvPr id="67587" name="Rectangle 3"/>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3151" tIns="46576" rIns="93151" bIns="46576" numCol="1" anchor="t" anchorCtr="0" compatLnSpc="1">
            <a:prstTxWarp prst="textNoShape">
              <a:avLst/>
            </a:prstTxWarp>
          </a:bodyPr>
          <a:lstStyle>
            <a:lvl1pPr algn="r" defTabSz="931863" eaLnBrk="1" hangingPunct="1">
              <a:defRPr sz="1200">
                <a:latin typeface="Times New Roman" pitchFamily="18" charset="0"/>
              </a:defRPr>
            </a:lvl1pPr>
          </a:lstStyle>
          <a:p>
            <a:pPr>
              <a:defRPr/>
            </a:pPr>
            <a:endParaRPr lang="en-US"/>
          </a:p>
        </p:txBody>
      </p:sp>
      <p:sp>
        <p:nvSpPr>
          <p:cNvPr id="67588" name="Rectangle 4"/>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3151" tIns="46576" rIns="93151" bIns="46576" numCol="1" anchor="b" anchorCtr="0" compatLnSpc="1">
            <a:prstTxWarp prst="textNoShape">
              <a:avLst/>
            </a:prstTxWarp>
          </a:bodyPr>
          <a:lstStyle>
            <a:lvl1pPr defTabSz="931863" eaLnBrk="1" hangingPunct="1">
              <a:defRPr sz="1200">
                <a:latin typeface="Times New Roman" pitchFamily="18" charset="0"/>
              </a:defRPr>
            </a:lvl1pPr>
          </a:lstStyle>
          <a:p>
            <a:pPr>
              <a:defRPr/>
            </a:pPr>
            <a:endParaRPr lang="en-US"/>
          </a:p>
        </p:txBody>
      </p:sp>
      <p:sp>
        <p:nvSpPr>
          <p:cNvPr id="67589" name="Rectangle 5"/>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3151" tIns="46576" rIns="93151" bIns="46576" numCol="1" anchor="b" anchorCtr="0" compatLnSpc="1">
            <a:prstTxWarp prst="textNoShape">
              <a:avLst/>
            </a:prstTxWarp>
          </a:bodyPr>
          <a:lstStyle>
            <a:lvl1pPr algn="r" defTabSz="931863" eaLnBrk="1" hangingPunct="1">
              <a:defRPr sz="1200">
                <a:latin typeface="Times New Roman" pitchFamily="18" charset="0"/>
              </a:defRPr>
            </a:lvl1pPr>
          </a:lstStyle>
          <a:p>
            <a:pPr>
              <a:defRPr/>
            </a:pPr>
            <a:fld id="{154E74B4-1B39-45BB-9366-075EC4555A4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51" tIns="46576" rIns="93151" bIns="46576" numCol="1" anchor="t" anchorCtr="0" compatLnSpc="1">
            <a:prstTxWarp prst="textNoShape">
              <a:avLst/>
            </a:prstTxWarp>
          </a:bodyPr>
          <a:lstStyle>
            <a:lvl1pPr defTabSz="931863" eaLnBrk="1" hangingPunct="1">
              <a:defRPr sz="120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973513" y="0"/>
            <a:ext cx="3036887" cy="463550"/>
          </a:xfrm>
          <a:prstGeom prst="rect">
            <a:avLst/>
          </a:prstGeom>
          <a:noFill/>
          <a:ln w="9525">
            <a:noFill/>
            <a:miter lim="800000"/>
            <a:headEnd/>
            <a:tailEnd/>
          </a:ln>
          <a:effectLst/>
        </p:spPr>
        <p:txBody>
          <a:bodyPr vert="horz" wrap="square" lIns="93151" tIns="46576" rIns="93151" bIns="46576" numCol="1" anchor="t" anchorCtr="0" compatLnSpc="1">
            <a:prstTxWarp prst="textNoShape">
              <a:avLst/>
            </a:prstTxWarp>
          </a:bodyPr>
          <a:lstStyle>
            <a:lvl1pPr algn="r" defTabSz="931863" eaLnBrk="1" hangingPunct="1">
              <a:defRPr sz="1200">
                <a:latin typeface="Times New Roman" pitchFamily="18"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151" tIns="46576" rIns="93151" bIns="465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2850"/>
            <a:ext cx="3036888" cy="463550"/>
          </a:xfrm>
          <a:prstGeom prst="rect">
            <a:avLst/>
          </a:prstGeom>
          <a:noFill/>
          <a:ln w="9525">
            <a:noFill/>
            <a:miter lim="800000"/>
            <a:headEnd/>
            <a:tailEnd/>
          </a:ln>
          <a:effectLst/>
        </p:spPr>
        <p:txBody>
          <a:bodyPr vert="horz" wrap="square" lIns="93151" tIns="46576" rIns="93151" bIns="46576" numCol="1" anchor="b" anchorCtr="0" compatLnSpc="1">
            <a:prstTxWarp prst="textNoShape">
              <a:avLst/>
            </a:prstTxWarp>
          </a:bodyPr>
          <a:lstStyle>
            <a:lvl1pPr defTabSz="931863" eaLnBrk="1" hangingPunct="1">
              <a:defRPr sz="1200">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a:effectLst/>
        </p:spPr>
        <p:txBody>
          <a:bodyPr vert="horz" wrap="square" lIns="93151" tIns="46576" rIns="93151" bIns="46576" numCol="1" anchor="b" anchorCtr="0" compatLnSpc="1">
            <a:prstTxWarp prst="textNoShape">
              <a:avLst/>
            </a:prstTxWarp>
          </a:bodyPr>
          <a:lstStyle>
            <a:lvl1pPr algn="r" defTabSz="931863" eaLnBrk="1" hangingPunct="1">
              <a:defRPr sz="1200">
                <a:latin typeface="Times New Roman" pitchFamily="18" charset="0"/>
              </a:defRPr>
            </a:lvl1pPr>
          </a:lstStyle>
          <a:p>
            <a:pPr>
              <a:defRPr/>
            </a:pPr>
            <a:fld id="{7F52B1A6-DE07-4B4B-9D15-6C9B36F8917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Slide Number Placeholder 3"/>
          <p:cNvSpPr>
            <a:spLocks noGrp="1"/>
          </p:cNvSpPr>
          <p:nvPr>
            <p:ph type="sldNum" sz="quarter" idx="5"/>
          </p:nvPr>
        </p:nvSpPr>
        <p:spPr>
          <a:noFill/>
        </p:spPr>
        <p:txBody>
          <a:bodyPr/>
          <a:lstStyle/>
          <a:p>
            <a:fld id="{9DFCD0E0-FE84-4140-B280-3E87041C5121}"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Slide Number Placeholder 3"/>
          <p:cNvSpPr>
            <a:spLocks noGrp="1"/>
          </p:cNvSpPr>
          <p:nvPr>
            <p:ph type="sldNum" sz="quarter" idx="5"/>
          </p:nvPr>
        </p:nvSpPr>
        <p:spPr>
          <a:noFill/>
        </p:spPr>
        <p:txBody>
          <a:bodyPr/>
          <a:lstStyle/>
          <a:p>
            <a:fld id="{9DFCD0E0-FE84-4140-B280-3E87041C5121}" type="slidenum">
              <a:rPr lang="en-US" smtClean="0"/>
              <a:pPr/>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94F265B1-1763-4FBA-BEFB-4C63968CDEF8}" type="slidenum">
              <a:rPr lang="en-US" smtClean="0"/>
              <a:pPr/>
              <a:t>19</a:t>
            </a:fld>
            <a:endParaRPr lang="en-US" smtClean="0"/>
          </a:p>
        </p:txBody>
      </p:sp>
      <p:sp>
        <p:nvSpPr>
          <p:cNvPr id="22531" name="Rectangle 2"/>
          <p:cNvSpPr>
            <a:spLocks noGrp="1" noRot="1" noChangeAspect="1" noChangeArrowheads="1" noTextEdit="1"/>
          </p:cNvSpPr>
          <p:nvPr>
            <p:ph type="sldImg"/>
          </p:nvPr>
        </p:nvSpPr>
        <p:spPr>
          <a:xfrm>
            <a:off x="1189038" y="735013"/>
            <a:ext cx="4629150" cy="3471862"/>
          </a:xfrm>
          <a:solidFill>
            <a:srgbClr val="FFFFFF"/>
          </a:solidFill>
          <a:ln/>
        </p:spPr>
      </p:sp>
      <p:sp>
        <p:nvSpPr>
          <p:cNvPr id="22532" name="Rectangle 3"/>
          <p:cNvSpPr>
            <a:spLocks noGrp="1" noChangeArrowheads="1"/>
          </p:cNvSpPr>
          <p:nvPr>
            <p:ph type="body" idx="1"/>
          </p:nvPr>
        </p:nvSpPr>
        <p:spPr>
          <a:xfrm>
            <a:off x="931863" y="4441825"/>
            <a:ext cx="5141912" cy="4135438"/>
          </a:xfrm>
          <a:solidFill>
            <a:srgbClr val="FFFFFF"/>
          </a:solidFill>
          <a:ln>
            <a:solidFill>
              <a:srgbClr val="000000"/>
            </a:solidFill>
          </a:ln>
        </p:spPr>
        <p:txBody>
          <a:bodyPr/>
          <a:lstStyle/>
          <a:p>
            <a:pPr eaLnBrk="1" hangingPunct="1"/>
            <a:r>
              <a:rPr lang="en-US" sz="1600" b="1" smtClean="0">
                <a:latin typeface="Arial" charset="0"/>
              </a:rP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smtClean="0"/>
          </a:p>
        </p:txBody>
      </p:sp>
      <p:sp>
        <p:nvSpPr>
          <p:cNvPr id="18436" name="Slide Number Placeholder 3"/>
          <p:cNvSpPr>
            <a:spLocks noGrp="1"/>
          </p:cNvSpPr>
          <p:nvPr>
            <p:ph type="sldNum" sz="quarter" idx="5"/>
          </p:nvPr>
        </p:nvSpPr>
        <p:spPr>
          <a:noFill/>
        </p:spPr>
        <p:txBody>
          <a:bodyPr/>
          <a:lstStyle/>
          <a:p>
            <a:fld id="{F88E87D5-3023-4E01-AD6A-5CD917784DF2}" type="slidenum">
              <a:rPr lang="en-US" smtClean="0"/>
              <a:pPr/>
              <a:t>20</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Slide Number Placeholder 3"/>
          <p:cNvSpPr>
            <a:spLocks noGrp="1"/>
          </p:cNvSpPr>
          <p:nvPr>
            <p:ph type="sldNum" sz="quarter" idx="5"/>
          </p:nvPr>
        </p:nvSpPr>
        <p:spPr>
          <a:noFill/>
        </p:spPr>
        <p:txBody>
          <a:bodyPr/>
          <a:lstStyle/>
          <a:p>
            <a:fld id="{9DFCD0E0-FE84-4140-B280-3E87041C5121}" type="slidenum">
              <a:rPr lang="en-US" smtClean="0"/>
              <a:pPr/>
              <a:t>21</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Slide Number Placeholder 3"/>
          <p:cNvSpPr>
            <a:spLocks noGrp="1"/>
          </p:cNvSpPr>
          <p:nvPr>
            <p:ph type="sldNum" sz="quarter" idx="5"/>
          </p:nvPr>
        </p:nvSpPr>
        <p:spPr>
          <a:noFill/>
        </p:spPr>
        <p:txBody>
          <a:bodyPr/>
          <a:lstStyle/>
          <a:p>
            <a:fld id="{9DFCD0E0-FE84-4140-B280-3E87041C5121}" type="slidenum">
              <a:rPr lang="en-US" smtClean="0"/>
              <a:pPr/>
              <a:t>22</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Slide Number Placeholder 3"/>
          <p:cNvSpPr>
            <a:spLocks noGrp="1"/>
          </p:cNvSpPr>
          <p:nvPr>
            <p:ph type="sldNum" sz="quarter" idx="5"/>
          </p:nvPr>
        </p:nvSpPr>
        <p:spPr>
          <a:noFill/>
        </p:spPr>
        <p:txBody>
          <a:bodyPr/>
          <a:lstStyle/>
          <a:p>
            <a:fld id="{9DFCD0E0-FE84-4140-B280-3E87041C5121}" type="slidenum">
              <a:rPr lang="en-US" smtClean="0"/>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5DB7A3-5F30-427F-85A5-C4CD1959A34C}" type="slidenum">
              <a:rPr lang="en-US"/>
              <a:pPr/>
              <a:t>3</a:t>
            </a:fld>
            <a:endParaRPr 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r>
              <a:rPr lang="en-US"/>
              <a:t>We face a number of hazards and threats and run the full spectrum from wildfires to civil disorder</a:t>
            </a:r>
          </a:p>
          <a:p>
            <a:endParaRPr 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FBF7D7-776E-4EB2-95CA-DF0C977E569D}" type="slidenum">
              <a:rPr lang="en-US"/>
              <a:pPr/>
              <a:t>4</a:t>
            </a:fld>
            <a:endParaRPr lang="en-US"/>
          </a:p>
        </p:txBody>
      </p:sp>
      <p:sp>
        <p:nvSpPr>
          <p:cNvPr id="475138" name="Rectangle 2"/>
          <p:cNvSpPr>
            <a:spLocks noGrp="1" noRot="1" noChangeAspect="1" noChangeArrowheads="1" noTextEdit="1"/>
          </p:cNvSpPr>
          <p:nvPr>
            <p:ph type="sldImg"/>
          </p:nvPr>
        </p:nvSpPr>
        <p:spPr>
          <a:xfrm>
            <a:off x="1189038" y="735013"/>
            <a:ext cx="4629150" cy="3471862"/>
          </a:xfrm>
          <a:ln/>
        </p:spPr>
      </p:sp>
      <p:sp>
        <p:nvSpPr>
          <p:cNvPr id="475139" name="Rectangle 3"/>
          <p:cNvSpPr>
            <a:spLocks noGrp="1" noChangeArrowheads="1"/>
          </p:cNvSpPr>
          <p:nvPr>
            <p:ph type="body" idx="1"/>
          </p:nvPr>
        </p:nvSpPr>
        <p:spPr>
          <a:xfrm>
            <a:off x="931863" y="4441825"/>
            <a:ext cx="5141912" cy="4137025"/>
          </a:xfrm>
        </p:spPr>
        <p:txBody>
          <a:bodyPr/>
          <a:lstStyle/>
          <a:p>
            <a:endParaRPr lang="en-US" sz="1600" b="1"/>
          </a:p>
          <a:p>
            <a:r>
              <a:rPr lang="en-US" sz="1600" b="1"/>
              <a:t>Hawaii’s hazard profile displays a wide range of natural and technological hazards.  Not surprising, water related hazards top the list, with Hurricanes, Flooding and Tsunamis posing the highest risk.  Earthquake and Volcanic activity also pose notable risks.</a:t>
            </a:r>
          </a:p>
          <a:p>
            <a:endParaRPr lang="en-US" sz="1600" b="1"/>
          </a:p>
          <a:p>
            <a:r>
              <a:rPr lang="en-US" sz="1600" b="1"/>
              <a:t>	Hazard ranking is determined by likelihood of occurrence and effects on population and property.</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Slide Number Placeholder 3"/>
          <p:cNvSpPr>
            <a:spLocks noGrp="1"/>
          </p:cNvSpPr>
          <p:nvPr>
            <p:ph type="sldNum" sz="quarter" idx="5"/>
          </p:nvPr>
        </p:nvSpPr>
        <p:spPr>
          <a:noFill/>
        </p:spPr>
        <p:txBody>
          <a:bodyPr/>
          <a:lstStyle/>
          <a:p>
            <a:fld id="{9DFCD0E0-FE84-4140-B280-3E87041C5121}"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Slide Number Placeholder 3"/>
          <p:cNvSpPr>
            <a:spLocks noGrp="1"/>
          </p:cNvSpPr>
          <p:nvPr>
            <p:ph type="sldNum" sz="quarter" idx="5"/>
          </p:nvPr>
        </p:nvSpPr>
        <p:spPr>
          <a:noFill/>
        </p:spPr>
        <p:txBody>
          <a:bodyPr/>
          <a:lstStyle/>
          <a:p>
            <a:fld id="{9DFCD0E0-FE84-4140-B280-3E87041C5121}"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cap="flat"/>
        </p:spPr>
      </p:sp>
      <p:sp>
        <p:nvSpPr>
          <p:cNvPr id="72707" name="Rectangle 3"/>
          <p:cNvSpPr>
            <a:spLocks noGrp="1" noChangeArrowheads="1"/>
          </p:cNvSpPr>
          <p:nvPr>
            <p:ph type="body" idx="1"/>
          </p:nvPr>
        </p:nvSpPr>
        <p:spPr>
          <a:noFill/>
          <a:ln/>
        </p:spPr>
        <p:txBody>
          <a:bodyPr/>
          <a:lstStyle/>
          <a:p>
            <a:endParaRPr lang="en-US" sz="18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Forum meetings are meetings</a:t>
            </a:r>
            <a:r>
              <a:rPr lang="en-US" baseline="0" dirty="0" smtClean="0"/>
              <a:t> of the experts to provide input, provide a mechanism for public  participation and state adoption of updated plans</a:t>
            </a:r>
            <a:endParaRPr lang="en-US" dirty="0"/>
          </a:p>
        </p:txBody>
      </p:sp>
      <p:sp>
        <p:nvSpPr>
          <p:cNvPr id="4" name="Slide Number Placeholder 3"/>
          <p:cNvSpPr>
            <a:spLocks noGrp="1"/>
          </p:cNvSpPr>
          <p:nvPr>
            <p:ph type="sldNum" sz="quarter" idx="10"/>
          </p:nvPr>
        </p:nvSpPr>
        <p:spPr/>
        <p:txBody>
          <a:bodyPr/>
          <a:lstStyle/>
          <a:p>
            <a:fld id="{EE58A6C4-272C-47C4-9E81-C07D4D47F07C}"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Slide Number Placeholder 3"/>
          <p:cNvSpPr>
            <a:spLocks noGrp="1"/>
          </p:cNvSpPr>
          <p:nvPr>
            <p:ph type="sldNum" sz="quarter" idx="5"/>
          </p:nvPr>
        </p:nvSpPr>
        <p:spPr>
          <a:noFill/>
        </p:spPr>
        <p:txBody>
          <a:bodyPr/>
          <a:lstStyle/>
          <a:p>
            <a:fld id="{9DFCD0E0-FE84-4140-B280-3E87041C5121}" type="slidenum">
              <a:rPr lang="en-US" smtClean="0"/>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Slide Number Placeholder 3"/>
          <p:cNvSpPr>
            <a:spLocks noGrp="1"/>
          </p:cNvSpPr>
          <p:nvPr>
            <p:ph type="sldNum" sz="quarter" idx="5"/>
          </p:nvPr>
        </p:nvSpPr>
        <p:spPr>
          <a:noFill/>
        </p:spPr>
        <p:txBody>
          <a:bodyPr/>
          <a:lstStyle/>
          <a:p>
            <a:fld id="{9DFCD0E0-FE84-4140-B280-3E87041C5121}" type="slidenum">
              <a:rPr lang="en-US" smtClean="0"/>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pPr>
              <a:defRPr/>
            </a:pPr>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036144A3-4684-49B4-8E86-E6568EEFB690}"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DAF868-2C24-4A34-9D7F-3044EEE6127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0163B3B-A760-4F11-95BF-80FADB40252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pPr>
              <a:defRPr/>
            </a:pPr>
            <a:endParaRPr lang="en-US"/>
          </a:p>
        </p:txBody>
      </p:sp>
      <p:sp>
        <p:nvSpPr>
          <p:cNvPr id="5" name="Footer Placeholder 4"/>
          <p:cNvSpPr>
            <a:spLocks noGrp="1"/>
          </p:cNvSpPr>
          <p:nvPr>
            <p:ph type="ftr" sz="quarter" idx="11"/>
          </p:nvPr>
        </p:nvSpPr>
        <p:spPr>
          <a:xfrm>
            <a:off x="457200" y="6480969"/>
            <a:ext cx="4260056" cy="300831"/>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A5BA08-AD3E-4A7F-ABAA-7EF5EEBD432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pPr>
              <a:defRPr/>
            </a:pPr>
            <a:endParaRPr lang="en-US"/>
          </a:p>
        </p:txBody>
      </p:sp>
      <p:sp>
        <p:nvSpPr>
          <p:cNvPr id="5" name="Footer Placeholder 4"/>
          <p:cNvSpPr>
            <a:spLocks noGrp="1"/>
          </p:cNvSpPr>
          <p:nvPr>
            <p:ph type="ftr" sz="quarter" idx="11"/>
          </p:nvPr>
        </p:nvSpPr>
        <p:spPr>
          <a:xfrm>
            <a:off x="2619376" y="6480969"/>
            <a:ext cx="4260056" cy="300831"/>
          </a:xfrm>
        </p:spPr>
        <p:txBody>
          <a:bodyPr/>
          <a:lstStyle/>
          <a:p>
            <a:pPr>
              <a:defRPr/>
            </a:pPr>
            <a:endParaRPr lang="en-US"/>
          </a:p>
        </p:txBody>
      </p:sp>
      <p:sp>
        <p:nvSpPr>
          <p:cNvPr id="6" name="Slide Number Placeholder 5"/>
          <p:cNvSpPr>
            <a:spLocks noGrp="1"/>
          </p:cNvSpPr>
          <p:nvPr>
            <p:ph type="sldNum" sz="quarter" idx="12"/>
          </p:nvPr>
        </p:nvSpPr>
        <p:spPr>
          <a:xfrm>
            <a:off x="8451056" y="809624"/>
            <a:ext cx="502920" cy="300831"/>
          </a:xfrm>
        </p:spPr>
        <p:txBody>
          <a:bodyPr/>
          <a:lstStyle/>
          <a:p>
            <a:pPr>
              <a:defRPr/>
            </a:pPr>
            <a:fld id="{D838CEF3-F420-4022-8E48-5E4DBAB3D82A}" type="slidenum">
              <a:rPr lang="en-US" smtClean="0"/>
              <a:pPr>
                <a:defRPr/>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pPr>
              <a:defRPr/>
            </a:pPr>
            <a:endParaRPr lang="en-US"/>
          </a:p>
        </p:txBody>
      </p:sp>
      <p:sp>
        <p:nvSpPr>
          <p:cNvPr id="6" name="Footer Placeholder 5"/>
          <p:cNvSpPr>
            <a:spLocks noGrp="1"/>
          </p:cNvSpPr>
          <p:nvPr>
            <p:ph type="ftr" sz="quarter" idx="11"/>
          </p:nvPr>
        </p:nvSpPr>
        <p:spPr>
          <a:xfrm>
            <a:off x="457200" y="6480969"/>
            <a:ext cx="4260056" cy="301752"/>
          </a:xfrm>
        </p:spPr>
        <p:txBody>
          <a:bodyPr/>
          <a:lstStyle/>
          <a:p>
            <a:pPr>
              <a:defRPr/>
            </a:pPr>
            <a:endParaRPr lang="en-US"/>
          </a:p>
        </p:txBody>
      </p:sp>
      <p:sp>
        <p:nvSpPr>
          <p:cNvPr id="7" name="Slide Number Placeholder 6"/>
          <p:cNvSpPr>
            <a:spLocks noGrp="1"/>
          </p:cNvSpPr>
          <p:nvPr>
            <p:ph type="sldNum" sz="quarter" idx="12"/>
          </p:nvPr>
        </p:nvSpPr>
        <p:spPr>
          <a:xfrm>
            <a:off x="7589520" y="6480969"/>
            <a:ext cx="502920" cy="301752"/>
          </a:xfrm>
        </p:spPr>
        <p:txBody>
          <a:bodyPr/>
          <a:lstStyle/>
          <a:p>
            <a:pPr>
              <a:defRPr/>
            </a:pPr>
            <a:fld id="{A4B85C08-4B2A-4E18-BE99-2D466C84437B}"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pPr>
              <a:defRPr/>
            </a:pPr>
            <a:endParaRPr lang="en-US"/>
          </a:p>
        </p:txBody>
      </p:sp>
      <p:sp>
        <p:nvSpPr>
          <p:cNvPr id="8" name="Footer Placeholder 7"/>
          <p:cNvSpPr>
            <a:spLocks noGrp="1"/>
          </p:cNvSpPr>
          <p:nvPr>
            <p:ph type="ftr" sz="quarter" idx="11"/>
          </p:nvPr>
        </p:nvSpPr>
        <p:spPr>
          <a:xfrm>
            <a:off x="457200" y="6480969"/>
            <a:ext cx="4261104" cy="301752"/>
          </a:xfrm>
        </p:spPr>
        <p:txBody>
          <a:bodyPr/>
          <a:lstStyle/>
          <a:p>
            <a:pPr>
              <a:defRPr/>
            </a:pPr>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pPr>
              <a:defRPr/>
            </a:pPr>
            <a:fld id="{7EA49ED2-3387-4B9A-B6AE-D794F9CA58D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BFBD30F-4563-4D94-A62D-A73FEE87D23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pPr>
              <a:defRPr/>
            </a:pPr>
            <a:endParaRPr lang="en-US"/>
          </a:p>
        </p:txBody>
      </p:sp>
      <p:sp>
        <p:nvSpPr>
          <p:cNvPr id="3" name="Footer Placeholder 2"/>
          <p:cNvSpPr>
            <a:spLocks noGrp="1"/>
          </p:cNvSpPr>
          <p:nvPr>
            <p:ph type="ftr" sz="quarter" idx="11"/>
          </p:nvPr>
        </p:nvSpPr>
        <p:spPr>
          <a:xfrm>
            <a:off x="457200" y="6481890"/>
            <a:ext cx="4260056" cy="300831"/>
          </a:xfrm>
        </p:spPr>
        <p:txBody>
          <a:bodyPr/>
          <a:lstStyle/>
          <a:p>
            <a:pPr>
              <a:defRPr/>
            </a:pPr>
            <a:endParaRPr lang="en-US"/>
          </a:p>
        </p:txBody>
      </p:sp>
      <p:sp>
        <p:nvSpPr>
          <p:cNvPr id="4" name="Slide Number Placeholder 3"/>
          <p:cNvSpPr>
            <a:spLocks noGrp="1"/>
          </p:cNvSpPr>
          <p:nvPr>
            <p:ph type="sldNum" sz="quarter" idx="12"/>
          </p:nvPr>
        </p:nvSpPr>
        <p:spPr>
          <a:xfrm>
            <a:off x="7589520" y="6480969"/>
            <a:ext cx="502920" cy="301752"/>
          </a:xfrm>
        </p:spPr>
        <p:txBody>
          <a:bodyPr/>
          <a:lstStyle/>
          <a:p>
            <a:pPr>
              <a:defRPr/>
            </a:pPr>
            <a:fld id="{5EE58646-606A-441A-8A7A-35425EC2DEC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pPr>
              <a:defRPr/>
            </a:pPr>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pPr>
              <a:defRPr/>
            </a:pPr>
            <a:fld id="{789E1512-C2FA-41EA-BA76-D568267C0CE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pPr>
              <a:defRPr/>
            </a:pPr>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pPr>
              <a:defRPr/>
            </a:pPr>
            <a:fld id="{5F736522-531B-49A4-BD8D-A0FE008B339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2.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202471E3-24ED-4B25-A29B-82B6D8537422}" type="slidenum">
              <a:rPr lang="en-US" smtClean="0"/>
              <a:pPr>
                <a:defRPr/>
              </a:pPr>
              <a:t>‹#›</a:t>
            </a:fld>
            <a:endParaRPr lang="en-US"/>
          </a:p>
        </p:txBody>
      </p:sp>
      <p:pic>
        <p:nvPicPr>
          <p:cNvPr id="10" name="Picture 9" descr="SCD_logo_Large"/>
          <p:cNvPicPr>
            <a:picLocks noChangeAspect="1" noChangeArrowheads="1"/>
          </p:cNvPicPr>
          <p:nvPr userDrawn="1"/>
        </p:nvPicPr>
        <p:blipFill>
          <a:blip r:embed="rId13" cstate="print"/>
          <a:srcRect/>
          <a:stretch>
            <a:fillRect/>
          </a:stretch>
        </p:blipFill>
        <p:spPr bwMode="auto">
          <a:xfrm>
            <a:off x="76200" y="77788"/>
            <a:ext cx="990600" cy="989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3"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4" Type="http://schemas.openxmlformats.org/officeDocument/2006/relationships/image" Target="../media/image6.jpeg"/><Relationship Id="rId5" Type="http://schemas.openxmlformats.org/officeDocument/2006/relationships/image" Target="../media/image7.jpeg"/><Relationship Id="rId7"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jpeg"/><Relationship Id="rId6"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3" Type="http://schemas.openxmlformats.org/officeDocument/2006/relationships/oleObject" Target="file:///\\Pv3\D\jdrive" TargetMode="Externa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hawaiian_islands_map_1280x960.jpg"/>
          <p:cNvPicPr>
            <a:picLocks noChangeAspect="1"/>
          </p:cNvPicPr>
          <p:nvPr/>
        </p:nvPicPr>
        <p:blipFill>
          <a:blip r:embed="rId2" cstate="print"/>
          <a:stretch>
            <a:fillRect/>
          </a:stretch>
        </p:blipFill>
        <p:spPr>
          <a:xfrm>
            <a:off x="0" y="0"/>
            <a:ext cx="9144000" cy="6858000"/>
          </a:xfrm>
          <a:prstGeom prst="rect">
            <a:avLst/>
          </a:prstGeom>
        </p:spPr>
      </p:pic>
      <p:sp>
        <p:nvSpPr>
          <p:cNvPr id="8" name="Title 1"/>
          <p:cNvSpPr txBox="1">
            <a:spLocks/>
          </p:cNvSpPr>
          <p:nvPr/>
        </p:nvSpPr>
        <p:spPr>
          <a:xfrm>
            <a:off x="457200" y="228600"/>
            <a:ext cx="8229600" cy="1981200"/>
          </a:xfrm>
          <a:prstGeom prst="rect">
            <a:avLst/>
          </a:prstGeom>
          <a:noFill/>
          <a:ln w="38100" cap="flat" cmpd="sng" algn="ctr">
            <a:noFill/>
            <a:prstDash val="solid"/>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chorCtr="1">
            <a:normAutofit/>
            <a:scene3d>
              <a:camera prst="orthographicFront"/>
              <a:lightRig rig="balanced" dir="t">
                <a:rot lat="0" lon="0" rev="2100000"/>
              </a:lightRig>
            </a:scene3d>
            <a:sp3d extrusionH="57150" prstMaterial="metal">
              <a:bevelT w="38100" h="25400"/>
              <a:contourClr>
                <a:schemeClr val="bg2"/>
              </a:contourClr>
            </a:sp3d>
          </a:bodyPr>
          <a:lstStyle/>
          <a:p>
            <a:pPr marL="1588" marR="0" lvl="0" algn="ctr" defTabSz="914400" rtl="0" eaLnBrk="1" fontAlgn="auto" latinLnBrk="0" hangingPunct="1">
              <a:lnSpc>
                <a:spcPct val="100000"/>
              </a:lnSpc>
              <a:spcBef>
                <a:spcPct val="0"/>
              </a:spcBef>
              <a:spcAft>
                <a:spcPts val="0"/>
              </a:spcAft>
              <a:buClrTx/>
              <a:buSzTx/>
              <a:buFontTx/>
              <a:buNone/>
              <a:tabLst/>
              <a:defRPr/>
            </a:pPr>
            <a:r>
              <a:rPr lang="en-US" sz="4400" b="1" dirty="0" smtClean="0">
                <a:ln w="50800"/>
                <a:solidFill>
                  <a:schemeClr val="tx1"/>
                </a:solidFill>
                <a:effectLst>
                  <a:outerShdw blurRad="50800" dist="38100" dir="10800000" algn="r" rotWithShape="0">
                    <a:prstClr val="black">
                      <a:alpha val="40000"/>
                    </a:prstClr>
                  </a:outerShdw>
                </a:effectLst>
              </a:rPr>
              <a:t>Hawaii State Civil Defense</a:t>
            </a:r>
            <a:endParaRPr kumimoji="0" lang="en-US" sz="4200" b="1" i="0" u="none" strike="noStrike" kern="1200" cap="none" spc="0" normalizeH="0" baseline="0" noProof="0" dirty="0" smtClean="0">
              <a:ln w="50800"/>
              <a:solidFill>
                <a:schemeClr val="tx1"/>
              </a:solidFill>
              <a:effectLst>
                <a:outerShdw blurRad="50800" dist="38100" dir="10800000" algn="r" rotWithShape="0">
                  <a:prstClr val="black">
                    <a:alpha val="40000"/>
                  </a:prstClr>
                </a:outerShdw>
              </a:effectLst>
              <a:uLnTx/>
              <a:uFillTx/>
              <a:latin typeface="+mn-lt"/>
              <a:ea typeface="+mn-ea"/>
              <a:cs typeface="+mn-cs"/>
            </a:endParaRPr>
          </a:p>
        </p:txBody>
      </p:sp>
      <p:sp>
        <p:nvSpPr>
          <p:cNvPr id="12" name="TextBox 11"/>
          <p:cNvSpPr txBox="1"/>
          <p:nvPr/>
        </p:nvSpPr>
        <p:spPr>
          <a:xfrm>
            <a:off x="609600" y="5358714"/>
            <a:ext cx="4953000" cy="1077218"/>
          </a:xfrm>
          <a:prstGeom prst="rect">
            <a:avLst/>
          </a:prstGeom>
          <a:noFill/>
        </p:spPr>
        <p:txBody>
          <a:bodyPr wrap="square" rtlCol="0">
            <a:spAutoFit/>
          </a:bodyPr>
          <a:lstStyle/>
          <a:p>
            <a:r>
              <a:rPr lang="en-US" sz="1600" b="1" i="1" dirty="0" smtClean="0">
                <a:solidFill>
                  <a:srgbClr val="FFCC99"/>
                </a:solidFill>
                <a:latin typeface="Century Gothic" pitchFamily="34" charset="0"/>
              </a:rPr>
              <a:t>Presentation to: </a:t>
            </a:r>
          </a:p>
          <a:p>
            <a:r>
              <a:rPr lang="en-US" sz="1600" b="1" dirty="0" smtClean="0">
                <a:solidFill>
                  <a:srgbClr val="FFCC99"/>
                </a:solidFill>
                <a:latin typeface="Century Gothic" pitchFamily="34" charset="0"/>
              </a:rPr>
              <a:t>Hydrographic Services Review Panel</a:t>
            </a:r>
          </a:p>
          <a:p>
            <a:r>
              <a:rPr lang="en-US" sz="1600" b="1" dirty="0" smtClean="0">
                <a:solidFill>
                  <a:srgbClr val="FFCC99"/>
                </a:solidFill>
                <a:latin typeface="Century Gothic" pitchFamily="34" charset="0"/>
              </a:rPr>
              <a:t>Honolulu, Hawaii</a:t>
            </a:r>
          </a:p>
          <a:p>
            <a:r>
              <a:rPr lang="en-US" sz="1600" b="1" dirty="0" smtClean="0">
                <a:solidFill>
                  <a:srgbClr val="FFCC99"/>
                </a:solidFill>
                <a:latin typeface="Century Gothic" pitchFamily="34" charset="0"/>
              </a:rPr>
              <a:t>May 6, 2011</a:t>
            </a:r>
            <a:endParaRPr lang="en-US" sz="1600" b="1" dirty="0">
              <a:solidFill>
                <a:srgbClr val="FFCC99"/>
              </a:solidFill>
              <a:latin typeface="Century Gothic" pitchFamily="34" charset="0"/>
            </a:endParaRPr>
          </a:p>
        </p:txBody>
      </p:sp>
      <p:pic>
        <p:nvPicPr>
          <p:cNvPr id="5" name="Picture 19" descr="scd seal no background"/>
          <p:cNvPicPr>
            <a:picLocks noChangeAspect="1" noChangeArrowheads="1"/>
          </p:cNvPicPr>
          <p:nvPr/>
        </p:nvPicPr>
        <p:blipFill>
          <a:blip r:embed="rId3" cstate="print"/>
          <a:srcRect/>
          <a:stretch>
            <a:fillRect/>
          </a:stretch>
        </p:blipFill>
        <p:spPr bwMode="auto">
          <a:xfrm>
            <a:off x="34925" y="44450"/>
            <a:ext cx="1152525" cy="11525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1676400"/>
            <a:ext cx="8534403" cy="4648200"/>
          </a:xfrm>
        </p:spPr>
        <p:txBody>
          <a:bodyPr>
            <a:noAutofit/>
          </a:bodyPr>
          <a:lstStyle/>
          <a:p>
            <a:pPr marL="566738" indent="-566738">
              <a:buClr>
                <a:schemeClr val="tx1"/>
              </a:buClr>
              <a:buSzPct val="60000"/>
              <a:buNone/>
            </a:pPr>
            <a:r>
              <a:rPr lang="en-US" sz="2400" b="1" dirty="0" smtClean="0">
                <a:latin typeface="Calibri" pitchFamily="34" charset="0"/>
              </a:rPr>
              <a:t>Identify and Profile Hazards</a:t>
            </a:r>
          </a:p>
          <a:p>
            <a:pPr marL="566738" indent="-566738">
              <a:buClr>
                <a:schemeClr val="tx1"/>
              </a:buClr>
              <a:buSzPct val="60000"/>
              <a:buFont typeface="Wingdings" pitchFamily="2" charset="2"/>
              <a:buChar char="þ"/>
            </a:pPr>
            <a:r>
              <a:rPr lang="en-US" sz="2400" dirty="0" smtClean="0">
                <a:latin typeface="Calibri" pitchFamily="34" charset="0"/>
              </a:rPr>
              <a:t>Characterize and analyze natural hazard risks for the State of Hawaii</a:t>
            </a:r>
          </a:p>
          <a:p>
            <a:pPr marL="566738" indent="-566738">
              <a:buClr>
                <a:schemeClr val="tx1"/>
              </a:buClr>
              <a:buSzPct val="60000"/>
              <a:buNone/>
            </a:pPr>
            <a:r>
              <a:rPr lang="en-US" sz="2400" b="1" dirty="0" smtClean="0">
                <a:latin typeface="Calibri" pitchFamily="34" charset="0"/>
              </a:rPr>
              <a:t>Risk and Vulnerability</a:t>
            </a:r>
          </a:p>
          <a:p>
            <a:pPr marL="566738" indent="-566738">
              <a:buClr>
                <a:schemeClr val="tx1"/>
              </a:buClr>
              <a:buSzPct val="60000"/>
              <a:buFont typeface="Wingdings" pitchFamily="2" charset="2"/>
              <a:buChar char="þ"/>
            </a:pPr>
            <a:r>
              <a:rPr lang="en-US" sz="2400" dirty="0" smtClean="0">
                <a:latin typeface="Calibri" pitchFamily="34" charset="0"/>
              </a:rPr>
              <a:t>Describe vulnerability (examples: identify jurisdictions most threatened by specific hazards; HAZUS modeling)</a:t>
            </a:r>
          </a:p>
          <a:p>
            <a:pPr marL="566738" indent="-566738">
              <a:buClr>
                <a:schemeClr val="tx1"/>
              </a:buClr>
              <a:buSzPct val="60000"/>
              <a:buNone/>
            </a:pPr>
            <a:r>
              <a:rPr lang="en-US" sz="2400" b="1" dirty="0" smtClean="0">
                <a:latin typeface="Calibri" pitchFamily="34" charset="0"/>
              </a:rPr>
              <a:t>Mitigation Strategy</a:t>
            </a:r>
          </a:p>
          <a:p>
            <a:pPr marL="566738" indent="-566738">
              <a:buClrTx/>
              <a:buSzPct val="60000"/>
              <a:buFont typeface="Wingdings" pitchFamily="2" charset="2"/>
              <a:buChar char="þ"/>
            </a:pPr>
            <a:r>
              <a:rPr lang="en-US" sz="2400" dirty="0" smtClean="0">
                <a:latin typeface="Calibri" pitchFamily="34" charset="0"/>
              </a:rPr>
              <a:t>Description of State goals and objectives  to mitigate and reduce potential losses</a:t>
            </a:r>
          </a:p>
          <a:p>
            <a:pPr marL="566738" indent="-566738">
              <a:buClrTx/>
              <a:buSzPct val="60000"/>
              <a:buFont typeface="Wingdings" pitchFamily="2" charset="2"/>
              <a:buChar char="þ"/>
            </a:pPr>
            <a:r>
              <a:rPr lang="en-US" sz="2400" dirty="0" smtClean="0">
                <a:latin typeface="Calibri" pitchFamily="34" charset="0"/>
              </a:rPr>
              <a:t>Identification, evaluation, and prioritization of cost-effective, environmentally sound, and technically feasible mitigation actions and activities to reduce loss</a:t>
            </a:r>
          </a:p>
          <a:p>
            <a:pPr marL="566738" indent="-566738">
              <a:buClr>
                <a:schemeClr val="tx1"/>
              </a:buClr>
              <a:buSzPct val="60000"/>
              <a:buFont typeface="Wingdings" pitchFamily="2" charset="2"/>
              <a:buChar char="þ"/>
            </a:pPr>
            <a:endParaRPr lang="en-US" sz="2400" dirty="0" smtClean="0">
              <a:latin typeface="Calibri" pitchFamily="34" charset="0"/>
            </a:endParaRPr>
          </a:p>
          <a:p>
            <a:pPr marL="566738" indent="-566738">
              <a:buClr>
                <a:schemeClr val="tx1"/>
              </a:buClr>
              <a:buSzPct val="60000"/>
              <a:buFont typeface="Wingdings" pitchFamily="2" charset="2"/>
              <a:buChar char="þ"/>
            </a:pPr>
            <a:endParaRPr lang="en-US" sz="2400" dirty="0" smtClean="0">
              <a:latin typeface="Calibri" pitchFamily="34" charset="0"/>
            </a:endParaRPr>
          </a:p>
        </p:txBody>
      </p:sp>
      <p:sp>
        <p:nvSpPr>
          <p:cNvPr id="8" name="Title 1"/>
          <p:cNvSpPr txBox="1">
            <a:spLocks/>
          </p:cNvSpPr>
          <p:nvPr/>
        </p:nvSpPr>
        <p:spPr>
          <a:xfrm>
            <a:off x="609600" y="-30162"/>
            <a:ext cx="7924800" cy="1325562"/>
          </a:xfrm>
          <a:prstGeom prst="rect">
            <a:avLst/>
          </a:prstGeom>
        </p:spPr>
        <p:txBody>
          <a:bodyPr vert="horz" anchor="b">
            <a:noAutofit/>
          </a:bodyPr>
          <a:lstStyle/>
          <a:p>
            <a:pPr marL="0" marR="18288"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all"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alibri" pitchFamily="34" charset="0"/>
                <a:ea typeface="+mj-ea"/>
                <a:cs typeface="+mj-cs"/>
              </a:rPr>
              <a:t>Plan ELEMENTS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a:xfrm>
            <a:off x="609600" y="76200"/>
            <a:ext cx="7924800" cy="1325562"/>
          </a:xfrm>
        </p:spPr>
        <p:txBody>
          <a:bodyPr>
            <a:noAutofit/>
          </a:bodyPr>
          <a:lstStyle/>
          <a:p>
            <a:pPr algn="ctr" eaLnBrk="1" hangingPunct="1"/>
            <a:r>
              <a:rPr lang="en-US" sz="5400" b="1" dirty="0" smtClean="0">
                <a:solidFill>
                  <a:schemeClr val="tx1"/>
                </a:solidFill>
                <a:latin typeface="Calibri" pitchFamily="34" charset="0"/>
              </a:rPr>
              <a:t>PARTNERSHIPS</a:t>
            </a:r>
          </a:p>
        </p:txBody>
      </p:sp>
      <p:sp>
        <p:nvSpPr>
          <p:cNvPr id="4" name="Content Placeholder 2"/>
          <p:cNvSpPr txBox="1">
            <a:spLocks/>
          </p:cNvSpPr>
          <p:nvPr/>
        </p:nvSpPr>
        <p:spPr>
          <a:xfrm>
            <a:off x="609600" y="1371600"/>
            <a:ext cx="7696200" cy="5181600"/>
          </a:xfrm>
          <a:prstGeom prst="rect">
            <a:avLst/>
          </a:prstGeom>
        </p:spPr>
        <p:txBody>
          <a:bodyPr vert="horz" anchor="t">
            <a:noAutofit/>
          </a:bodyPr>
          <a:lstStyle/>
          <a:p>
            <a:pPr marL="457200" marR="0" lvl="0" indent="-457200" algn="l" defTabSz="914400" rtl="0" eaLnBrk="1" fontAlgn="auto" latinLnBrk="0" hangingPunct="1">
              <a:spcBef>
                <a:spcPts val="0"/>
              </a:spcBef>
              <a:spcAft>
                <a:spcPts val="0"/>
              </a:spcAft>
              <a:buClr>
                <a:schemeClr val="tx1"/>
              </a:buClr>
              <a:buSzPct val="75000"/>
              <a:buFont typeface="Wingdings" pitchFamily="2" charset="2"/>
              <a:buChar char=""/>
              <a:tabLst/>
              <a:defRPr/>
            </a:pPr>
            <a:r>
              <a:rPr lang="en-US" sz="2800" dirty="0" smtClean="0">
                <a:latin typeface="Calibri" pitchFamily="34" charset="0"/>
              </a:rPr>
              <a:t>USGS</a:t>
            </a:r>
          </a:p>
          <a:p>
            <a:pPr marL="457200" marR="0" lvl="0" indent="-457200" algn="l" defTabSz="914400" rtl="0" eaLnBrk="1" fontAlgn="auto" latinLnBrk="0" hangingPunct="1">
              <a:spcBef>
                <a:spcPts val="0"/>
              </a:spcBef>
              <a:spcAft>
                <a:spcPts val="0"/>
              </a:spcAft>
              <a:buClr>
                <a:schemeClr val="tx1"/>
              </a:buClr>
              <a:buSzPct val="75000"/>
              <a:buFont typeface="Wingdings" pitchFamily="2" charset="2"/>
              <a:buChar char=""/>
              <a:tabLst/>
              <a:defRPr/>
            </a:pPr>
            <a:r>
              <a:rPr lang="en-US" sz="2800" dirty="0" smtClean="0">
                <a:latin typeface="Calibri" pitchFamily="34" charset="0"/>
              </a:rPr>
              <a:t>NOAA</a:t>
            </a:r>
          </a:p>
          <a:p>
            <a:pPr marL="914400" lvl="1" indent="-457200" eaLnBrk="1" fontAlgn="auto" hangingPunct="1">
              <a:spcBef>
                <a:spcPts val="0"/>
              </a:spcBef>
              <a:spcAft>
                <a:spcPts val="0"/>
              </a:spcAft>
              <a:buClr>
                <a:schemeClr val="tx1"/>
              </a:buClr>
              <a:buSzPct val="75000"/>
              <a:buFont typeface="Wingdings" pitchFamily="2" charset="2"/>
              <a:buChar char=""/>
              <a:defRPr/>
            </a:pPr>
            <a:r>
              <a:rPr lang="en-US" sz="2800" dirty="0" smtClean="0">
                <a:latin typeface="Calibri" pitchFamily="34" charset="0"/>
              </a:rPr>
              <a:t>NTHMP</a:t>
            </a:r>
          </a:p>
          <a:p>
            <a:pPr marL="914400" lvl="1" indent="-457200" eaLnBrk="1" fontAlgn="auto" hangingPunct="1">
              <a:spcBef>
                <a:spcPts val="0"/>
              </a:spcBef>
              <a:spcAft>
                <a:spcPts val="0"/>
              </a:spcAft>
              <a:buClr>
                <a:schemeClr val="tx1"/>
              </a:buClr>
              <a:buSzPct val="75000"/>
              <a:buFont typeface="Wingdings" pitchFamily="2" charset="2"/>
              <a:buChar char=""/>
              <a:defRPr/>
            </a:pPr>
            <a:r>
              <a:rPr lang="en-US" sz="2800" dirty="0" smtClean="0">
                <a:latin typeface="Calibri" pitchFamily="34" charset="0"/>
              </a:rPr>
              <a:t>ITIC</a:t>
            </a:r>
          </a:p>
          <a:p>
            <a:pPr marL="914400" lvl="1" indent="-457200" eaLnBrk="1" fontAlgn="auto" hangingPunct="1">
              <a:spcBef>
                <a:spcPts val="0"/>
              </a:spcBef>
              <a:spcAft>
                <a:spcPts val="0"/>
              </a:spcAft>
              <a:buClr>
                <a:schemeClr val="tx1"/>
              </a:buClr>
              <a:buSzPct val="75000"/>
              <a:buFont typeface="Wingdings" pitchFamily="2" charset="2"/>
              <a:buChar char=""/>
              <a:defRPr/>
            </a:pPr>
            <a:r>
              <a:rPr lang="en-US" sz="2800" dirty="0" smtClean="0">
                <a:latin typeface="Calibri" pitchFamily="34" charset="0"/>
              </a:rPr>
              <a:t>NWS</a:t>
            </a:r>
          </a:p>
          <a:p>
            <a:pPr marL="914400" lvl="1" indent="-457200" eaLnBrk="1" fontAlgn="auto" hangingPunct="1">
              <a:spcBef>
                <a:spcPts val="0"/>
              </a:spcBef>
              <a:spcAft>
                <a:spcPts val="0"/>
              </a:spcAft>
              <a:buClr>
                <a:schemeClr val="tx1"/>
              </a:buClr>
              <a:buSzPct val="75000"/>
              <a:buFont typeface="Wingdings" pitchFamily="2" charset="2"/>
              <a:buChar char=""/>
              <a:defRPr/>
            </a:pPr>
            <a:r>
              <a:rPr lang="en-US" sz="2800" dirty="0" smtClean="0">
                <a:latin typeface="Calibri" pitchFamily="34" charset="0"/>
              </a:rPr>
              <a:t>PTWC</a:t>
            </a:r>
          </a:p>
          <a:p>
            <a:pPr marL="914400" lvl="1" indent="-457200" eaLnBrk="1" fontAlgn="auto" hangingPunct="1">
              <a:spcBef>
                <a:spcPts val="0"/>
              </a:spcBef>
              <a:spcAft>
                <a:spcPts val="0"/>
              </a:spcAft>
              <a:buClr>
                <a:schemeClr val="tx1"/>
              </a:buClr>
              <a:buSzPct val="75000"/>
              <a:buFont typeface="Wingdings" pitchFamily="2" charset="2"/>
              <a:buChar char=""/>
              <a:defRPr/>
            </a:pPr>
            <a:r>
              <a:rPr lang="en-US" sz="2800" dirty="0" smtClean="0">
                <a:latin typeface="Calibri" pitchFamily="34" charset="0"/>
              </a:rPr>
              <a:t>UH Sea Grant</a:t>
            </a:r>
          </a:p>
          <a:p>
            <a:pPr marL="457200" marR="0" lvl="0" indent="-457200" algn="l" defTabSz="914400" rtl="0" eaLnBrk="1" fontAlgn="auto" latinLnBrk="0" hangingPunct="1">
              <a:spcBef>
                <a:spcPts val="0"/>
              </a:spcBef>
              <a:spcAft>
                <a:spcPts val="0"/>
              </a:spcAft>
              <a:buClr>
                <a:schemeClr val="tx1"/>
              </a:buClr>
              <a:buSzPct val="75000"/>
              <a:buFont typeface="Wingdings" pitchFamily="2" charset="2"/>
              <a:buChar char=""/>
              <a:tabLst/>
              <a:defRPr/>
            </a:pPr>
            <a:r>
              <a:rPr lang="en-US" sz="2800" dirty="0" smtClean="0">
                <a:latin typeface="Calibri" pitchFamily="34" charset="0"/>
              </a:rPr>
              <a:t>FEMA</a:t>
            </a:r>
          </a:p>
          <a:p>
            <a:pPr marL="914400" lvl="1" indent="-457200" eaLnBrk="1" fontAlgn="auto" hangingPunct="1">
              <a:spcBef>
                <a:spcPts val="0"/>
              </a:spcBef>
              <a:spcAft>
                <a:spcPts val="0"/>
              </a:spcAft>
              <a:buClr>
                <a:schemeClr val="tx1"/>
              </a:buClr>
              <a:buSzPct val="75000"/>
              <a:buFont typeface="Wingdings" pitchFamily="2" charset="2"/>
              <a:buChar char=""/>
              <a:defRPr/>
            </a:pPr>
            <a:r>
              <a:rPr lang="en-US" sz="2800" dirty="0" smtClean="0">
                <a:latin typeface="Calibri" pitchFamily="34" charset="0"/>
              </a:rPr>
              <a:t>Disaster Assistance</a:t>
            </a:r>
          </a:p>
          <a:p>
            <a:pPr marL="914400" lvl="1" indent="-457200" eaLnBrk="1" fontAlgn="auto" hangingPunct="1">
              <a:spcBef>
                <a:spcPts val="0"/>
              </a:spcBef>
              <a:spcAft>
                <a:spcPts val="0"/>
              </a:spcAft>
              <a:buClr>
                <a:schemeClr val="tx1"/>
              </a:buClr>
              <a:buSzPct val="75000"/>
              <a:buFont typeface="Wingdings" pitchFamily="2" charset="2"/>
              <a:buChar char=""/>
              <a:defRPr/>
            </a:pPr>
            <a:r>
              <a:rPr lang="en-US" sz="2800" dirty="0" smtClean="0">
                <a:latin typeface="Calibri" pitchFamily="34" charset="0"/>
              </a:rPr>
              <a:t>Grant Assistance</a:t>
            </a:r>
          </a:p>
          <a:p>
            <a:pPr marL="457200" marR="0" lvl="0" indent="-457200" algn="l" defTabSz="914400" rtl="0" eaLnBrk="1" fontAlgn="auto" latinLnBrk="0" hangingPunct="1">
              <a:spcBef>
                <a:spcPts val="0"/>
              </a:spcBef>
              <a:spcAft>
                <a:spcPts val="0"/>
              </a:spcAft>
              <a:buClr>
                <a:schemeClr val="tx1"/>
              </a:buClr>
              <a:buSzPct val="75000"/>
              <a:buFont typeface="Wingdings" pitchFamily="2" charset="2"/>
              <a:buChar char=""/>
              <a:tabLst/>
              <a:defRPr/>
            </a:pPr>
            <a:r>
              <a:rPr lang="en-US" sz="2800" dirty="0" smtClean="0">
                <a:latin typeface="Calibri" pitchFamily="34" charset="0"/>
              </a:rPr>
              <a:t>State Agencies</a:t>
            </a:r>
          </a:p>
          <a:p>
            <a:pPr marL="457200" marR="0" lvl="0" indent="-457200" algn="l" defTabSz="914400" rtl="0" eaLnBrk="1" fontAlgn="auto" latinLnBrk="0" hangingPunct="1">
              <a:spcBef>
                <a:spcPts val="0"/>
              </a:spcBef>
              <a:spcAft>
                <a:spcPts val="0"/>
              </a:spcAft>
              <a:buClr>
                <a:schemeClr val="tx1"/>
              </a:buClr>
              <a:buSzPct val="75000"/>
              <a:buFont typeface="Wingdings" pitchFamily="2" charset="2"/>
              <a:buChar char=""/>
              <a:tabLst/>
              <a:defRPr/>
            </a:pPr>
            <a:r>
              <a:rPr lang="en-US" sz="2800" noProof="0" dirty="0" smtClean="0">
                <a:latin typeface="Calibri" pitchFamily="34" charset="0"/>
              </a:rPr>
              <a:t>County Agencies</a:t>
            </a:r>
            <a:endPar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a:xfrm>
            <a:off x="609600" y="76200"/>
            <a:ext cx="7924800" cy="1325562"/>
          </a:xfrm>
        </p:spPr>
        <p:txBody>
          <a:bodyPr>
            <a:noAutofit/>
          </a:bodyPr>
          <a:lstStyle/>
          <a:p>
            <a:pPr algn="ctr" eaLnBrk="1" hangingPunct="1"/>
            <a:r>
              <a:rPr lang="en-US" sz="5400" b="1" dirty="0" smtClean="0">
                <a:solidFill>
                  <a:schemeClr val="tx1"/>
                </a:solidFill>
                <a:latin typeface="Calibri" pitchFamily="34" charset="0"/>
              </a:rPr>
              <a:t>PARTNERSHIPS</a:t>
            </a:r>
          </a:p>
        </p:txBody>
      </p:sp>
      <p:sp>
        <p:nvSpPr>
          <p:cNvPr id="4" name="Content Placeholder 2"/>
          <p:cNvSpPr txBox="1">
            <a:spLocks/>
          </p:cNvSpPr>
          <p:nvPr/>
        </p:nvSpPr>
        <p:spPr>
          <a:xfrm>
            <a:off x="609600" y="1371600"/>
            <a:ext cx="7696200" cy="5181600"/>
          </a:xfrm>
          <a:prstGeom prst="rect">
            <a:avLst/>
          </a:prstGeom>
        </p:spPr>
        <p:txBody>
          <a:bodyPr vert="horz" anchor="t">
            <a:noAutofit/>
          </a:bodyPr>
          <a:lstStyle/>
          <a:p>
            <a:pPr marL="457200" marR="0" lvl="0" indent="-457200" algn="l" defTabSz="914400" rtl="0" eaLnBrk="1" fontAlgn="auto" latinLnBrk="0" hangingPunct="1">
              <a:spcBef>
                <a:spcPts val="0"/>
              </a:spcBef>
              <a:spcAft>
                <a:spcPts val="0"/>
              </a:spcAft>
              <a:buClr>
                <a:schemeClr val="tx1"/>
              </a:buClr>
              <a:buSzPct val="75000"/>
              <a:buFont typeface="Wingdings" pitchFamily="2" charset="2"/>
              <a:buChar char=""/>
              <a:tabLst/>
              <a:defRPr/>
            </a:pPr>
            <a:r>
              <a:rPr lang="en-US" sz="2800" dirty="0" smtClean="0">
                <a:latin typeface="Calibri" pitchFamily="34" charset="0"/>
              </a:rPr>
              <a:t>USGS</a:t>
            </a:r>
          </a:p>
          <a:p>
            <a:pPr marL="457200" marR="0" lvl="0" indent="-457200" algn="l" defTabSz="914400" rtl="0" eaLnBrk="1" fontAlgn="auto" latinLnBrk="0" hangingPunct="1">
              <a:spcBef>
                <a:spcPts val="0"/>
              </a:spcBef>
              <a:spcAft>
                <a:spcPts val="0"/>
              </a:spcAft>
              <a:buClr>
                <a:schemeClr val="tx1"/>
              </a:buClr>
              <a:buSzPct val="75000"/>
              <a:buFont typeface="Wingdings" pitchFamily="2" charset="2"/>
              <a:buChar char=""/>
              <a:tabLst/>
              <a:defRPr/>
            </a:pPr>
            <a:r>
              <a:rPr lang="en-US" sz="2800" dirty="0" smtClean="0">
                <a:latin typeface="Calibri" pitchFamily="34" charset="0"/>
              </a:rPr>
              <a:t>NOAA</a:t>
            </a:r>
          </a:p>
          <a:p>
            <a:pPr marL="914400" lvl="1" indent="-457200" eaLnBrk="1" fontAlgn="auto" hangingPunct="1">
              <a:spcBef>
                <a:spcPts val="0"/>
              </a:spcBef>
              <a:spcAft>
                <a:spcPts val="0"/>
              </a:spcAft>
              <a:buClr>
                <a:schemeClr val="tx1"/>
              </a:buClr>
              <a:buSzPct val="75000"/>
              <a:buFont typeface="Wingdings" pitchFamily="2" charset="2"/>
              <a:buChar char=""/>
              <a:defRPr/>
            </a:pPr>
            <a:r>
              <a:rPr lang="en-US" sz="2800" dirty="0" smtClean="0">
                <a:latin typeface="Calibri" pitchFamily="34" charset="0"/>
              </a:rPr>
              <a:t>NTHMP</a:t>
            </a:r>
          </a:p>
          <a:p>
            <a:pPr marL="914400" lvl="1" indent="-457200" eaLnBrk="1" fontAlgn="auto" hangingPunct="1">
              <a:spcBef>
                <a:spcPts val="0"/>
              </a:spcBef>
              <a:spcAft>
                <a:spcPts val="0"/>
              </a:spcAft>
              <a:buClr>
                <a:schemeClr val="tx1"/>
              </a:buClr>
              <a:buSzPct val="75000"/>
              <a:buFont typeface="Wingdings" pitchFamily="2" charset="2"/>
              <a:buChar char=""/>
              <a:defRPr/>
            </a:pPr>
            <a:r>
              <a:rPr lang="en-US" sz="2800" dirty="0" smtClean="0">
                <a:latin typeface="Calibri" pitchFamily="34" charset="0"/>
              </a:rPr>
              <a:t>ITIC</a:t>
            </a:r>
          </a:p>
          <a:p>
            <a:pPr marL="914400" lvl="1" indent="-457200" eaLnBrk="1" fontAlgn="auto" hangingPunct="1">
              <a:spcBef>
                <a:spcPts val="0"/>
              </a:spcBef>
              <a:spcAft>
                <a:spcPts val="0"/>
              </a:spcAft>
              <a:buClr>
                <a:schemeClr val="tx1"/>
              </a:buClr>
              <a:buSzPct val="75000"/>
              <a:buFont typeface="Wingdings" pitchFamily="2" charset="2"/>
              <a:buChar char=""/>
              <a:defRPr/>
            </a:pPr>
            <a:r>
              <a:rPr lang="en-US" sz="2800" dirty="0" smtClean="0">
                <a:latin typeface="Calibri" pitchFamily="34" charset="0"/>
              </a:rPr>
              <a:t>NWS</a:t>
            </a:r>
          </a:p>
          <a:p>
            <a:pPr marL="914400" lvl="1" indent="-457200" eaLnBrk="1" fontAlgn="auto" hangingPunct="1">
              <a:spcBef>
                <a:spcPts val="0"/>
              </a:spcBef>
              <a:spcAft>
                <a:spcPts val="0"/>
              </a:spcAft>
              <a:buClr>
                <a:schemeClr val="tx1"/>
              </a:buClr>
              <a:buSzPct val="75000"/>
              <a:buFont typeface="Wingdings" pitchFamily="2" charset="2"/>
              <a:buChar char=""/>
              <a:defRPr/>
            </a:pPr>
            <a:r>
              <a:rPr lang="en-US" sz="2800" dirty="0" smtClean="0">
                <a:latin typeface="Calibri" pitchFamily="34" charset="0"/>
              </a:rPr>
              <a:t>PTWC</a:t>
            </a:r>
          </a:p>
          <a:p>
            <a:pPr marL="914400" lvl="1" indent="-457200" eaLnBrk="1" fontAlgn="auto" hangingPunct="1">
              <a:spcBef>
                <a:spcPts val="0"/>
              </a:spcBef>
              <a:spcAft>
                <a:spcPts val="0"/>
              </a:spcAft>
              <a:buClr>
                <a:schemeClr val="tx1"/>
              </a:buClr>
              <a:buSzPct val="75000"/>
              <a:buFont typeface="Wingdings" pitchFamily="2" charset="2"/>
              <a:buChar char=""/>
              <a:defRPr/>
            </a:pPr>
            <a:r>
              <a:rPr lang="en-US" sz="2800" dirty="0" smtClean="0">
                <a:latin typeface="Calibri" pitchFamily="34" charset="0"/>
              </a:rPr>
              <a:t>UH Sea Grant</a:t>
            </a:r>
          </a:p>
          <a:p>
            <a:pPr marL="457200" marR="0" lvl="0" indent="-457200" algn="l" defTabSz="914400" rtl="0" eaLnBrk="1" fontAlgn="auto" latinLnBrk="0" hangingPunct="1">
              <a:spcBef>
                <a:spcPts val="0"/>
              </a:spcBef>
              <a:spcAft>
                <a:spcPts val="0"/>
              </a:spcAft>
              <a:buClr>
                <a:schemeClr val="tx1"/>
              </a:buClr>
              <a:buSzPct val="75000"/>
              <a:buFont typeface="Wingdings" pitchFamily="2" charset="2"/>
              <a:buChar char=""/>
              <a:tabLst/>
              <a:defRPr/>
            </a:pPr>
            <a:r>
              <a:rPr lang="en-US" sz="2800" dirty="0" smtClean="0">
                <a:latin typeface="Calibri" pitchFamily="34" charset="0"/>
              </a:rPr>
              <a:t>FEMA</a:t>
            </a:r>
          </a:p>
          <a:p>
            <a:pPr marL="914400" lvl="1" indent="-457200" eaLnBrk="1" fontAlgn="auto" hangingPunct="1">
              <a:spcBef>
                <a:spcPts val="0"/>
              </a:spcBef>
              <a:spcAft>
                <a:spcPts val="0"/>
              </a:spcAft>
              <a:buClr>
                <a:schemeClr val="tx1"/>
              </a:buClr>
              <a:buSzPct val="75000"/>
              <a:buFont typeface="Wingdings" pitchFamily="2" charset="2"/>
              <a:buChar char=""/>
              <a:defRPr/>
            </a:pPr>
            <a:r>
              <a:rPr lang="en-US" sz="2800" dirty="0" smtClean="0">
                <a:latin typeface="Calibri" pitchFamily="34" charset="0"/>
              </a:rPr>
              <a:t>Disaster Assistance</a:t>
            </a:r>
          </a:p>
          <a:p>
            <a:pPr marL="914400" lvl="1" indent="-457200" eaLnBrk="1" fontAlgn="auto" hangingPunct="1">
              <a:spcBef>
                <a:spcPts val="0"/>
              </a:spcBef>
              <a:spcAft>
                <a:spcPts val="0"/>
              </a:spcAft>
              <a:buClr>
                <a:schemeClr val="tx1"/>
              </a:buClr>
              <a:buSzPct val="75000"/>
              <a:buFont typeface="Wingdings" pitchFamily="2" charset="2"/>
              <a:buChar char=""/>
              <a:defRPr/>
            </a:pPr>
            <a:r>
              <a:rPr lang="en-US" sz="2800" dirty="0" smtClean="0">
                <a:latin typeface="Calibri" pitchFamily="34" charset="0"/>
              </a:rPr>
              <a:t>Grant Assistance</a:t>
            </a:r>
          </a:p>
          <a:p>
            <a:pPr marL="457200" marR="0" lvl="0" indent="-457200" algn="l" defTabSz="914400" rtl="0" eaLnBrk="1" fontAlgn="auto" latinLnBrk="0" hangingPunct="1">
              <a:spcBef>
                <a:spcPts val="0"/>
              </a:spcBef>
              <a:spcAft>
                <a:spcPts val="0"/>
              </a:spcAft>
              <a:buClr>
                <a:schemeClr val="tx1"/>
              </a:buClr>
              <a:buSzPct val="75000"/>
              <a:buFont typeface="Wingdings" pitchFamily="2" charset="2"/>
              <a:buChar char=""/>
              <a:tabLst/>
              <a:defRPr/>
            </a:pPr>
            <a:r>
              <a:rPr lang="en-US" sz="2800" dirty="0" smtClean="0">
                <a:latin typeface="Calibri" pitchFamily="34" charset="0"/>
              </a:rPr>
              <a:t>State Agencies</a:t>
            </a:r>
          </a:p>
          <a:p>
            <a:pPr marL="457200" marR="0" lvl="0" indent="-457200" algn="l" defTabSz="914400" rtl="0" eaLnBrk="1" fontAlgn="auto" latinLnBrk="0" hangingPunct="1">
              <a:spcBef>
                <a:spcPts val="0"/>
              </a:spcBef>
              <a:spcAft>
                <a:spcPts val="0"/>
              </a:spcAft>
              <a:buClr>
                <a:schemeClr val="tx1"/>
              </a:buClr>
              <a:buSzPct val="75000"/>
              <a:buFont typeface="Wingdings" pitchFamily="2" charset="2"/>
              <a:buChar char=""/>
              <a:tabLst/>
              <a:defRPr/>
            </a:pPr>
            <a:r>
              <a:rPr lang="en-US" sz="2800" noProof="0" dirty="0" smtClean="0">
                <a:latin typeface="Calibri" pitchFamily="34" charset="0"/>
              </a:rPr>
              <a:t>County Agencies</a:t>
            </a:r>
            <a:endPar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J:\Emergency\TSUNAMI\March 10, 2011,Tsunami WARNING\Pics\DLNR Photos from Don Ford\Picture 171.jpg"/>
          <p:cNvPicPr>
            <a:picLocks noChangeAspect="1" noChangeArrowheads="1"/>
          </p:cNvPicPr>
          <p:nvPr/>
        </p:nvPicPr>
        <p:blipFill>
          <a:blip r:embed="rId3" cstate="print"/>
          <a:srcRect/>
          <a:stretch>
            <a:fillRect/>
          </a:stretch>
        </p:blipFill>
        <p:spPr bwMode="auto">
          <a:xfrm>
            <a:off x="990600" y="914400"/>
            <a:ext cx="7314612" cy="54864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descr="J:\Emergency\TSUNAMI\March 10, 2011,Tsunami WARNING\Pics\Kailua-Kona Damage Assessment photos\King Kam Hotel  Beach area 6.JPG"/>
          <p:cNvPicPr>
            <a:picLocks noChangeAspect="1" noChangeArrowheads="1"/>
          </p:cNvPicPr>
          <p:nvPr/>
        </p:nvPicPr>
        <p:blipFill>
          <a:blip r:embed="rId2" cstate="print"/>
          <a:srcRect/>
          <a:stretch>
            <a:fillRect/>
          </a:stretch>
        </p:blipFill>
        <p:spPr bwMode="auto">
          <a:xfrm>
            <a:off x="990600" y="838200"/>
            <a:ext cx="7315200" cy="5486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J:\Emergency\TSUNAMI\March 10, 2011,Tsunami WARNING\Pics\Kailua-Kona Damage Assessment photos\House at Keauhou Bay Harbor.JPG"/>
          <p:cNvPicPr>
            <a:picLocks noChangeAspect="1" noChangeArrowheads="1"/>
          </p:cNvPicPr>
          <p:nvPr/>
        </p:nvPicPr>
        <p:blipFill>
          <a:blip r:embed="rId2" cstate="print"/>
          <a:srcRect/>
          <a:stretch>
            <a:fillRect/>
          </a:stretch>
        </p:blipFill>
        <p:spPr bwMode="auto">
          <a:xfrm>
            <a:off x="990600" y="914400"/>
            <a:ext cx="7315200" cy="5486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 descr="J:\Emergency\TSUNAMI\March 10, 2011,Tsunami WARNING\Kailua-Kona Damage Assessment\DSCN3308.JPG"/>
          <p:cNvPicPr>
            <a:picLocks noChangeAspect="1" noChangeArrowheads="1"/>
          </p:cNvPicPr>
          <p:nvPr/>
        </p:nvPicPr>
        <p:blipFill>
          <a:blip r:embed="rId2" cstate="print"/>
          <a:srcRect/>
          <a:stretch>
            <a:fillRect/>
          </a:stretch>
        </p:blipFill>
        <p:spPr bwMode="auto">
          <a:xfrm>
            <a:off x="990600" y="990600"/>
            <a:ext cx="7315200" cy="5486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2" descr="J:\Emergency\TSUNAMI\March 10, 2011,Tsunami WARNING\Kailua-Kona Damage Assessment\DSCN3362.JPG"/>
          <p:cNvPicPr>
            <a:picLocks noChangeAspect="1" noChangeArrowheads="1"/>
          </p:cNvPicPr>
          <p:nvPr/>
        </p:nvPicPr>
        <p:blipFill>
          <a:blip r:embed="rId2" cstate="print"/>
          <a:srcRect/>
          <a:stretch>
            <a:fillRect/>
          </a:stretch>
        </p:blipFill>
        <p:spPr bwMode="auto">
          <a:xfrm>
            <a:off x="990600" y="990600"/>
            <a:ext cx="7315200" cy="5486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J:\Emergency\TSUNAMI\March 10, 2011,Tsunami WARNING\Kailua-Kona Damage Assessment\DSCN3387.JPG"/>
          <p:cNvPicPr>
            <a:picLocks noChangeAspect="1" noChangeArrowheads="1"/>
          </p:cNvPicPr>
          <p:nvPr/>
        </p:nvPicPr>
        <p:blipFill>
          <a:blip r:embed="rId2" cstate="print"/>
          <a:srcRect/>
          <a:stretch>
            <a:fillRect/>
          </a:stretch>
        </p:blipFill>
        <p:spPr bwMode="auto">
          <a:xfrm>
            <a:off x="-127000" y="0"/>
            <a:ext cx="9271000" cy="6858000"/>
          </a:xfrm>
          <a:prstGeom prst="rect">
            <a:avLst/>
          </a:prstGeom>
          <a:noFill/>
        </p:spPr>
      </p:pic>
      <p:sp>
        <p:nvSpPr>
          <p:cNvPr id="5" name="TextBox 4"/>
          <p:cNvSpPr txBox="1"/>
          <p:nvPr/>
        </p:nvSpPr>
        <p:spPr>
          <a:xfrm>
            <a:off x="762000" y="1066800"/>
            <a:ext cx="7543800" cy="1323439"/>
          </a:xfrm>
          <a:prstGeom prst="rect">
            <a:avLst/>
          </a:prstGeom>
          <a:noFill/>
        </p:spPr>
        <p:txBody>
          <a:bodyPr>
            <a:spAutoFit/>
          </a:bodyPr>
          <a:lstStyle/>
          <a:p>
            <a:pPr algn="ctr">
              <a:defRPr/>
            </a:pPr>
            <a:r>
              <a:rPr lang="en-US" sz="8000" b="1" dirty="0" smtClean="0">
                <a:solidFill>
                  <a:schemeClr val="bg2">
                    <a:lumMod val="50000"/>
                  </a:schemeClr>
                </a:solidFill>
                <a:latin typeface="Papyrus" pitchFamily="66" charset="0"/>
              </a:rPr>
              <a:t>Mahalo</a:t>
            </a:r>
            <a:endParaRPr lang="en-US" sz="8000" b="1" dirty="0">
              <a:solidFill>
                <a:schemeClr val="bg2">
                  <a:lumMod val="50000"/>
                </a:schemeClr>
              </a:solidFill>
              <a:latin typeface="Papyru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 name="TextBox 2"/>
          <p:cNvSpPr txBox="1"/>
          <p:nvPr/>
        </p:nvSpPr>
        <p:spPr>
          <a:xfrm>
            <a:off x="685800" y="2743200"/>
            <a:ext cx="7543800" cy="1323439"/>
          </a:xfrm>
          <a:prstGeom prst="rect">
            <a:avLst/>
          </a:prstGeom>
          <a:noFill/>
        </p:spPr>
        <p:txBody>
          <a:bodyPr>
            <a:spAutoFit/>
          </a:bodyPr>
          <a:lstStyle/>
          <a:p>
            <a:pPr algn="ctr">
              <a:defRPr/>
            </a:pPr>
            <a:r>
              <a:rPr lang="en-US" sz="8000" b="1" dirty="0" smtClean="0">
                <a:latin typeface="Papyrus" pitchFamily="66" charset="0"/>
              </a:rPr>
              <a:t>Mahalo</a:t>
            </a:r>
            <a:endParaRPr lang="en-US" sz="8000" b="1" dirty="0">
              <a:latin typeface="Papyrus" pitchFamily="66"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381000"/>
            <a:ext cx="7162800" cy="1325562"/>
          </a:xfrm>
        </p:spPr>
        <p:txBody>
          <a:bodyPr>
            <a:normAutofit/>
          </a:bodyPr>
          <a:lstStyle/>
          <a:p>
            <a:pPr algn="ctr" eaLnBrk="1" hangingPunct="1"/>
            <a:r>
              <a:rPr lang="en-US" sz="6600" b="1" dirty="0" smtClean="0">
                <a:solidFill>
                  <a:schemeClr val="tx1"/>
                </a:solidFill>
                <a:latin typeface="Calibri" pitchFamily="34" charset="0"/>
              </a:rPr>
              <a:t>MISSION</a:t>
            </a:r>
          </a:p>
        </p:txBody>
      </p:sp>
      <p:sp>
        <p:nvSpPr>
          <p:cNvPr id="3" name="Content Placeholder 2"/>
          <p:cNvSpPr>
            <a:spLocks noGrp="1"/>
          </p:cNvSpPr>
          <p:nvPr>
            <p:ph idx="1"/>
          </p:nvPr>
        </p:nvSpPr>
        <p:spPr>
          <a:xfrm>
            <a:off x="304800" y="1828800"/>
            <a:ext cx="8458200" cy="4724400"/>
          </a:xfrm>
        </p:spPr>
        <p:txBody>
          <a:bodyPr>
            <a:normAutofit fontScale="92500"/>
          </a:bodyPr>
          <a:lstStyle/>
          <a:p>
            <a:pPr marL="457200" indent="-457200" algn="ctr">
              <a:buNone/>
              <a:defRPr/>
            </a:pPr>
            <a:r>
              <a:rPr lang="en-US" b="1" dirty="0" smtClean="0">
                <a:latin typeface="Calibri" pitchFamily="34" charset="0"/>
              </a:rPr>
              <a:t>Prepare for and respond to disasters and emergencies.</a:t>
            </a:r>
          </a:p>
          <a:p>
            <a:pPr marL="457200" indent="-457200" algn="ctr">
              <a:buNone/>
              <a:defRPr/>
            </a:pPr>
            <a:endParaRPr lang="en-US" sz="1600" dirty="0" smtClean="0">
              <a:latin typeface="Calibri" pitchFamily="34" charset="0"/>
            </a:endParaRPr>
          </a:p>
          <a:p>
            <a:pPr marL="457200" indent="-457200" eaLnBrk="1" hangingPunct="1">
              <a:buClr>
                <a:schemeClr val="tx1"/>
              </a:buClr>
              <a:buSzPct val="75000"/>
              <a:buFont typeface="Wingdings" pitchFamily="2" charset="2"/>
              <a:buChar char=""/>
              <a:defRPr/>
            </a:pPr>
            <a:r>
              <a:rPr lang="en-US" sz="2800" dirty="0" smtClean="0">
                <a:latin typeface="Calibri" pitchFamily="34" charset="0"/>
              </a:rPr>
              <a:t>Prevent or minimize loss of life and reduce damage or destruction to property and the environment.</a:t>
            </a:r>
          </a:p>
          <a:p>
            <a:pPr marL="457200" indent="-457200" eaLnBrk="1" hangingPunct="1">
              <a:buClr>
                <a:schemeClr val="tx1"/>
              </a:buClr>
              <a:buSzPct val="75000"/>
              <a:buFont typeface="Wingdings" pitchFamily="2" charset="2"/>
              <a:buChar char=""/>
              <a:defRPr/>
            </a:pPr>
            <a:r>
              <a:rPr lang="en-US" sz="2800" dirty="0" smtClean="0">
                <a:latin typeface="Calibri" pitchFamily="34" charset="0"/>
              </a:rPr>
              <a:t>Provide for public safety, health and welfare of citizens.</a:t>
            </a:r>
          </a:p>
          <a:p>
            <a:pPr marL="457200" indent="-457200" eaLnBrk="1" hangingPunct="1">
              <a:buClr>
                <a:schemeClr val="tx1"/>
              </a:buClr>
              <a:buSzPct val="75000"/>
              <a:buFont typeface="Wingdings" pitchFamily="2" charset="2"/>
              <a:buChar char=""/>
              <a:defRPr/>
            </a:pPr>
            <a:r>
              <a:rPr lang="en-US" sz="2800" dirty="0" smtClean="0">
                <a:latin typeface="Calibri" pitchFamily="34" charset="0"/>
              </a:rPr>
              <a:t>Restore vital services and lifeline utilities.</a:t>
            </a:r>
          </a:p>
          <a:p>
            <a:pPr marL="457200" indent="-457200" eaLnBrk="1" hangingPunct="1">
              <a:buClr>
                <a:schemeClr val="tx1"/>
              </a:buClr>
              <a:buSzPct val="75000"/>
              <a:buFont typeface="Wingdings" pitchFamily="2" charset="2"/>
              <a:buChar char=""/>
              <a:defRPr/>
            </a:pPr>
            <a:r>
              <a:rPr lang="en-US" sz="2800" dirty="0" smtClean="0">
                <a:latin typeface="Calibri" pitchFamily="34" charset="0"/>
              </a:rPr>
              <a:t>Ensure there is continuity of government or preservation of the structure of government.</a:t>
            </a:r>
          </a:p>
          <a:p>
            <a:pPr marL="457200" indent="-457200" eaLnBrk="1" hangingPunct="1">
              <a:buClr>
                <a:schemeClr val="tx1"/>
              </a:buClr>
              <a:buSzPct val="75000"/>
              <a:buFont typeface="Wingdings" pitchFamily="2" charset="2"/>
              <a:buChar char=""/>
              <a:defRPr/>
            </a:pPr>
            <a:r>
              <a:rPr lang="en-US" sz="2800" dirty="0" smtClean="0">
                <a:latin typeface="Calibri" pitchFamily="34" charset="0"/>
              </a:rPr>
              <a:t>Manage resources for response and recovery.</a:t>
            </a:r>
          </a:p>
          <a:p>
            <a:pPr marL="457200" indent="-457200" eaLnBrk="1" hangingPunct="1">
              <a:buFont typeface="Wingdings" pitchFamily="2" charset="2"/>
              <a:buNone/>
              <a:defRPr/>
            </a:pPr>
            <a:r>
              <a:rPr lang="en-US" dirty="0" smtClean="0">
                <a:latin typeface="Calibri" pitchFamily="34" charset="0"/>
              </a:rPr>
              <a:t> </a:t>
            </a:r>
          </a:p>
          <a:p>
            <a:pPr eaLnBrk="1" hangingPunct="1">
              <a:defRPr/>
            </a:pP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1600200"/>
            <a:ext cx="8686800" cy="4800600"/>
          </a:xfrm>
        </p:spPr>
        <p:txBody>
          <a:bodyPr>
            <a:normAutofit/>
          </a:bodyPr>
          <a:lstStyle/>
          <a:p>
            <a:pPr marL="465138" indent="-465138" eaLnBrk="1" hangingPunct="1">
              <a:buClrTx/>
              <a:buFont typeface="Wingdings" pitchFamily="2" charset="2"/>
              <a:buChar char="þ"/>
            </a:pPr>
            <a:r>
              <a:rPr lang="en-US" sz="2800" dirty="0" smtClean="0">
                <a:latin typeface="Calibri" pitchFamily="34" charset="0"/>
              </a:rPr>
              <a:t>Build towards disaster resiliency</a:t>
            </a:r>
          </a:p>
          <a:p>
            <a:pPr marL="465138" indent="-465138" eaLnBrk="1" hangingPunct="1">
              <a:buClrTx/>
              <a:buFont typeface="Wingdings" pitchFamily="2" charset="2"/>
              <a:buChar char="þ"/>
            </a:pPr>
            <a:r>
              <a:rPr lang="en-US" sz="2800" dirty="0" smtClean="0">
                <a:latin typeface="Calibri" pitchFamily="34" charset="0"/>
              </a:rPr>
              <a:t>Participate on planning teams</a:t>
            </a:r>
          </a:p>
          <a:p>
            <a:pPr marL="465138" indent="-465138" eaLnBrk="1" hangingPunct="1">
              <a:buClrTx/>
              <a:buFont typeface="Wingdings" pitchFamily="2" charset="2"/>
              <a:buChar char="þ"/>
            </a:pPr>
            <a:r>
              <a:rPr lang="en-US" sz="2800" dirty="0" smtClean="0">
                <a:latin typeface="Calibri" pitchFamily="34" charset="0"/>
              </a:rPr>
              <a:t>Develop and implement Continuity of Operations Plans</a:t>
            </a:r>
          </a:p>
          <a:p>
            <a:pPr marL="465138" indent="-465138" eaLnBrk="1" hangingPunct="1">
              <a:buClrTx/>
              <a:buFont typeface="Wingdings" pitchFamily="2" charset="2"/>
              <a:buChar char="þ"/>
            </a:pPr>
            <a:r>
              <a:rPr lang="en-US" sz="2800" dirty="0" smtClean="0">
                <a:latin typeface="Calibri" pitchFamily="34" charset="0"/>
              </a:rPr>
              <a:t>Support pre-disaster response agreements</a:t>
            </a:r>
          </a:p>
          <a:p>
            <a:pPr marL="465138" indent="-465138" eaLnBrk="1" hangingPunct="1">
              <a:buClrTx/>
              <a:buFont typeface="Wingdings" pitchFamily="2" charset="2"/>
              <a:buChar char="þ"/>
            </a:pPr>
            <a:r>
              <a:rPr lang="en-US" sz="2800" dirty="0" smtClean="0">
                <a:latin typeface="Calibri" pitchFamily="34" charset="0"/>
              </a:rPr>
              <a:t>Provide damage assessments to the State Emergency Operating Center</a:t>
            </a:r>
          </a:p>
          <a:p>
            <a:pPr marL="465138" indent="-465138" eaLnBrk="1" hangingPunct="1">
              <a:buClrTx/>
              <a:buFont typeface="Wingdings" pitchFamily="2" charset="2"/>
              <a:buChar char="þ"/>
            </a:pPr>
            <a:r>
              <a:rPr lang="en-US" sz="2800" dirty="0" smtClean="0">
                <a:latin typeface="Calibri" pitchFamily="34" charset="0"/>
              </a:rPr>
              <a:t>Recover quickly to provide services</a:t>
            </a:r>
          </a:p>
          <a:p>
            <a:pPr marL="465138" indent="-465138" eaLnBrk="1" hangingPunct="1">
              <a:buClrTx/>
              <a:buFont typeface="Wingdings" pitchFamily="2" charset="2"/>
              <a:buChar char="þ"/>
            </a:pPr>
            <a:r>
              <a:rPr lang="en-US" sz="2800" dirty="0" smtClean="0">
                <a:latin typeface="Calibri" pitchFamily="34" charset="0"/>
              </a:rPr>
              <a:t>Support community disaster recovery operations</a:t>
            </a:r>
          </a:p>
          <a:p>
            <a:pPr marL="465138" indent="-465138" eaLnBrk="1" hangingPunct="1">
              <a:buClrTx/>
              <a:buFont typeface="Wingdings" pitchFamily="2" charset="2"/>
              <a:buChar char="þ"/>
            </a:pPr>
            <a:r>
              <a:rPr lang="en-US" sz="2800" dirty="0" smtClean="0">
                <a:latin typeface="Calibri" pitchFamily="34" charset="0"/>
              </a:rPr>
              <a:t>Building Code Enhancements</a:t>
            </a:r>
          </a:p>
        </p:txBody>
      </p:sp>
      <p:sp>
        <p:nvSpPr>
          <p:cNvPr id="5" name="Title 1"/>
          <p:cNvSpPr txBox="1">
            <a:spLocks/>
          </p:cNvSpPr>
          <p:nvPr/>
        </p:nvSpPr>
        <p:spPr>
          <a:xfrm>
            <a:off x="609600" y="228600"/>
            <a:ext cx="7924800" cy="1143000"/>
          </a:xfrm>
          <a:prstGeom prst="rect">
            <a:avLst/>
          </a:prstGeom>
        </p:spPr>
        <p:txBody>
          <a:bodyPr vert="horz" anchor="ct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n-US" sz="5400" b="1" dirty="0" smtClean="0">
                <a:ln w="6350">
                  <a:solidFill>
                    <a:schemeClr val="accent1">
                      <a:shade val="43000"/>
                    </a:schemeClr>
                  </a:solidFill>
                </a:ln>
                <a:effectLst>
                  <a:outerShdw blurRad="26000" dist="26000" dir="14500000" algn="tl" rotWithShape="0">
                    <a:srgbClr val="000000">
                      <a:alpha val="40000"/>
                    </a:srgbClr>
                  </a:outerShdw>
                </a:effectLst>
                <a:latin typeface="Calibri" pitchFamily="34" charset="0"/>
                <a:ea typeface="+mj-ea"/>
                <a:cs typeface="+mj-cs"/>
              </a:rPr>
              <a:t>PRIVATE SECTOR SUPPORT</a:t>
            </a:r>
            <a:endParaRPr kumimoji="0" lang="en-US" sz="28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alibri" pitchFamily="34" charset="0"/>
              <a:ea typeface="+mj-ea"/>
              <a:cs typeface="+mj-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427038"/>
            <a:ext cx="7924800" cy="1325562"/>
          </a:xfrm>
        </p:spPr>
        <p:txBody>
          <a:bodyPr>
            <a:noAutofit/>
          </a:bodyPr>
          <a:lstStyle/>
          <a:p>
            <a:pPr algn="ctr" eaLnBrk="1" hangingPunct="1"/>
            <a:r>
              <a:rPr lang="en-US" sz="5400" b="1" dirty="0" smtClean="0">
                <a:solidFill>
                  <a:schemeClr val="tx1"/>
                </a:solidFill>
                <a:latin typeface="Calibri" pitchFamily="34" charset="0"/>
              </a:rPr>
              <a:t>PILLARS OF EMERGENCY MANAGEMENT</a:t>
            </a:r>
          </a:p>
        </p:txBody>
      </p:sp>
      <p:sp>
        <p:nvSpPr>
          <p:cNvPr id="4" name="Content Placeholder 2"/>
          <p:cNvSpPr txBox="1">
            <a:spLocks/>
          </p:cNvSpPr>
          <p:nvPr/>
        </p:nvSpPr>
        <p:spPr>
          <a:xfrm>
            <a:off x="304800" y="2057400"/>
            <a:ext cx="8458200" cy="3352800"/>
          </a:xfrm>
          <a:prstGeom prst="rect">
            <a:avLst/>
          </a:prstGeom>
        </p:spPr>
        <p:txBody>
          <a:bodyPr vert="horz" anchor="t">
            <a:normAutofit lnSpcReduction="10000"/>
          </a:bodyPr>
          <a:lstStyle/>
          <a:p>
            <a:pPr marL="457200" marR="0" lvl="0" indent="-457200"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30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57200" marR="0" lvl="0" indent="-457200" algn="l" defTabSz="914400" rtl="0" eaLnBrk="1" fontAlgn="auto" latinLnBrk="0" hangingPunct="1">
              <a:lnSpc>
                <a:spcPct val="100000"/>
              </a:lnSpc>
              <a:spcBef>
                <a:spcPct val="20000"/>
              </a:spcBef>
              <a:spcAft>
                <a:spcPts val="0"/>
              </a:spcAft>
              <a:buClr>
                <a:schemeClr val="tx1"/>
              </a:buClr>
              <a:buSzPct val="75000"/>
              <a:buFont typeface="Wingdings" pitchFamily="2" charset="2"/>
              <a:buChar char=""/>
              <a:tabLst/>
              <a:defRPr/>
            </a:pPr>
            <a:r>
              <a:rPr lang="en-US" sz="4000" noProof="0" dirty="0" smtClean="0">
                <a:latin typeface="Calibri" pitchFamily="34" charset="0"/>
              </a:rPr>
              <a:t>Recovery</a:t>
            </a:r>
          </a:p>
          <a:p>
            <a:pPr marL="457200" marR="0" lvl="0" indent="-457200" algn="l" defTabSz="914400" rtl="0" eaLnBrk="1" fontAlgn="auto" latinLnBrk="0" hangingPunct="1">
              <a:lnSpc>
                <a:spcPct val="100000"/>
              </a:lnSpc>
              <a:spcBef>
                <a:spcPct val="20000"/>
              </a:spcBef>
              <a:spcAft>
                <a:spcPts val="0"/>
              </a:spcAft>
              <a:buClr>
                <a:schemeClr val="tx1"/>
              </a:buClr>
              <a:buSzPct val="75000"/>
              <a:buFont typeface="Wingdings" pitchFamily="2" charset="2"/>
              <a:buChar char=""/>
              <a:tabLst/>
              <a:defRPr/>
            </a:pPr>
            <a:r>
              <a:rPr kumimoji="0" lang="en-US" sz="4000" b="0" i="0" u="none" strike="noStrike" kern="1200" cap="none" spc="0" normalizeH="0" baseline="0" dirty="0" smtClean="0">
                <a:ln>
                  <a:noFill/>
                </a:ln>
                <a:solidFill>
                  <a:schemeClr val="tx1"/>
                </a:solidFill>
                <a:effectLst/>
                <a:uLnTx/>
                <a:uFillTx/>
                <a:latin typeface="Calibri" pitchFamily="34" charset="0"/>
                <a:ea typeface="+mn-ea"/>
                <a:cs typeface="+mn-cs"/>
              </a:rPr>
              <a:t>Prevention</a:t>
            </a:r>
          </a:p>
          <a:p>
            <a:pPr marL="457200" marR="0" lvl="0" indent="-457200" algn="l" defTabSz="914400" rtl="0" eaLnBrk="1" fontAlgn="auto" latinLnBrk="0" hangingPunct="1">
              <a:lnSpc>
                <a:spcPct val="100000"/>
              </a:lnSpc>
              <a:spcBef>
                <a:spcPct val="20000"/>
              </a:spcBef>
              <a:spcAft>
                <a:spcPts val="0"/>
              </a:spcAft>
              <a:buClr>
                <a:schemeClr val="tx1"/>
              </a:buClr>
              <a:buSzPct val="75000"/>
              <a:buFont typeface="Wingdings" pitchFamily="2" charset="2"/>
              <a:buChar char=""/>
              <a:tabLst/>
              <a:defRPr/>
            </a:pPr>
            <a:r>
              <a:rPr lang="en-US" sz="4000" noProof="0" dirty="0" smtClean="0">
                <a:latin typeface="Calibri" pitchFamily="34" charset="0"/>
              </a:rPr>
              <a:t>Protection</a:t>
            </a:r>
          </a:p>
          <a:p>
            <a:pPr marL="457200" marR="0" lvl="0" indent="-457200" algn="l" defTabSz="914400" rtl="0" eaLnBrk="1" fontAlgn="auto" latinLnBrk="0" hangingPunct="1">
              <a:lnSpc>
                <a:spcPct val="100000"/>
              </a:lnSpc>
              <a:spcBef>
                <a:spcPct val="20000"/>
              </a:spcBef>
              <a:spcAft>
                <a:spcPts val="0"/>
              </a:spcAft>
              <a:buClr>
                <a:schemeClr val="tx1"/>
              </a:buClr>
              <a:buSzPct val="75000"/>
              <a:buFont typeface="Wingdings" pitchFamily="2" charset="2"/>
              <a:buChar char=""/>
              <a:tabLst/>
              <a:defRPr/>
            </a:pPr>
            <a:r>
              <a:rPr kumimoji="0" lang="en-US" sz="4000" b="0" i="0" u="none" strike="noStrike" kern="1200" cap="none" spc="0" normalizeH="0" baseline="0" dirty="0" smtClean="0">
                <a:ln>
                  <a:noFill/>
                </a:ln>
                <a:solidFill>
                  <a:schemeClr val="tx1"/>
                </a:solidFill>
                <a:effectLst/>
                <a:uLnTx/>
                <a:uFillTx/>
                <a:latin typeface="Calibri" pitchFamily="34" charset="0"/>
                <a:ea typeface="+mn-ea"/>
                <a:cs typeface="+mn-cs"/>
              </a:rPr>
              <a:t>Mitigation</a:t>
            </a:r>
            <a:endParaRPr kumimoji="0" lang="en-US" sz="40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381000"/>
            <a:ext cx="7162800" cy="1325562"/>
          </a:xfrm>
        </p:spPr>
        <p:txBody>
          <a:bodyPr>
            <a:normAutofit fontScale="90000"/>
          </a:bodyPr>
          <a:lstStyle/>
          <a:p>
            <a:pPr algn="ctr" eaLnBrk="1" hangingPunct="1"/>
            <a:r>
              <a:rPr lang="en-US" sz="6600" b="1" dirty="0" smtClean="0">
                <a:solidFill>
                  <a:schemeClr val="tx1"/>
                </a:solidFill>
                <a:latin typeface="Calibri" pitchFamily="34" charset="0"/>
              </a:rPr>
              <a:t>STRATEGIC AREAS OF EMPHASIS</a:t>
            </a:r>
          </a:p>
        </p:txBody>
      </p:sp>
      <p:sp>
        <p:nvSpPr>
          <p:cNvPr id="5" name="Content Placeholder 2"/>
          <p:cNvSpPr>
            <a:spLocks noGrp="1"/>
          </p:cNvSpPr>
          <p:nvPr>
            <p:ph idx="1"/>
          </p:nvPr>
        </p:nvSpPr>
        <p:spPr>
          <a:xfrm>
            <a:off x="304800" y="1828800"/>
            <a:ext cx="8458200" cy="4724400"/>
          </a:xfrm>
        </p:spPr>
        <p:txBody>
          <a:bodyPr>
            <a:normAutofit lnSpcReduction="10000"/>
          </a:bodyPr>
          <a:lstStyle/>
          <a:p>
            <a:pPr marL="457200" indent="-457200" algn="ctr">
              <a:buNone/>
              <a:defRPr/>
            </a:pPr>
            <a:endParaRPr lang="en-US" sz="1600" dirty="0" smtClean="0">
              <a:latin typeface="Calibri" pitchFamily="34" charset="0"/>
            </a:endParaRPr>
          </a:p>
          <a:p>
            <a:pPr marL="457200" indent="-457200" eaLnBrk="1" hangingPunct="1">
              <a:buClr>
                <a:schemeClr val="tx1"/>
              </a:buClr>
              <a:buSzPct val="75000"/>
              <a:buFont typeface="Wingdings" pitchFamily="2" charset="2"/>
              <a:buChar char=""/>
              <a:defRPr/>
            </a:pPr>
            <a:r>
              <a:rPr lang="en-US" sz="2800" dirty="0" smtClean="0">
                <a:latin typeface="Calibri" pitchFamily="34" charset="0"/>
              </a:rPr>
              <a:t>Homeland Security</a:t>
            </a:r>
          </a:p>
          <a:p>
            <a:pPr marL="457200" indent="-457200" eaLnBrk="1" hangingPunct="1">
              <a:buClr>
                <a:schemeClr val="tx1"/>
              </a:buClr>
              <a:buSzPct val="75000"/>
              <a:buFont typeface="Wingdings" pitchFamily="2" charset="2"/>
              <a:buChar char=""/>
              <a:defRPr/>
            </a:pPr>
            <a:r>
              <a:rPr lang="en-US" sz="2800" dirty="0" smtClean="0">
                <a:latin typeface="Calibri" pitchFamily="34" charset="0"/>
              </a:rPr>
              <a:t>Prevention and Protection</a:t>
            </a:r>
          </a:p>
          <a:p>
            <a:pPr marL="457200" indent="-457200" eaLnBrk="1" hangingPunct="1">
              <a:buClr>
                <a:schemeClr val="tx1"/>
              </a:buClr>
              <a:buSzPct val="75000"/>
              <a:buFont typeface="Wingdings" pitchFamily="2" charset="2"/>
              <a:buChar char=""/>
              <a:defRPr/>
            </a:pPr>
            <a:r>
              <a:rPr lang="en-US" sz="2800" dirty="0" smtClean="0">
                <a:latin typeface="Calibri" pitchFamily="34" charset="0"/>
              </a:rPr>
              <a:t>Partnerships</a:t>
            </a:r>
          </a:p>
          <a:p>
            <a:pPr marL="457200" indent="-457200" eaLnBrk="1" hangingPunct="1">
              <a:buClr>
                <a:schemeClr val="tx1"/>
              </a:buClr>
              <a:buSzPct val="75000"/>
              <a:buFont typeface="Wingdings" pitchFamily="2" charset="2"/>
              <a:buChar char=""/>
              <a:defRPr/>
            </a:pPr>
            <a:r>
              <a:rPr lang="en-US" sz="2800" dirty="0" smtClean="0">
                <a:latin typeface="Calibri" pitchFamily="34" charset="0"/>
              </a:rPr>
              <a:t>Information Superiority</a:t>
            </a:r>
          </a:p>
          <a:p>
            <a:pPr marL="457200" indent="-457200" eaLnBrk="1" hangingPunct="1">
              <a:buClr>
                <a:schemeClr val="tx1"/>
              </a:buClr>
              <a:buSzPct val="75000"/>
              <a:buFont typeface="Wingdings" pitchFamily="2" charset="2"/>
              <a:buChar char=""/>
              <a:defRPr/>
            </a:pPr>
            <a:r>
              <a:rPr lang="en-US" sz="2800" dirty="0" smtClean="0">
                <a:latin typeface="Calibri" pitchFamily="34" charset="0"/>
              </a:rPr>
              <a:t>Emergency Communications, Coordination, and Control</a:t>
            </a:r>
          </a:p>
          <a:p>
            <a:pPr marL="457200" indent="-457200" eaLnBrk="1" hangingPunct="1">
              <a:buClr>
                <a:schemeClr val="tx1"/>
              </a:buClr>
              <a:buSzPct val="75000"/>
              <a:buNone/>
              <a:defRPr/>
            </a:pPr>
            <a:endParaRPr lang="en-US" sz="2800" dirty="0" smtClean="0">
              <a:latin typeface="Calibri" pitchFamily="34" charset="0"/>
            </a:endParaRPr>
          </a:p>
          <a:p>
            <a:pPr marL="457200" indent="-457200" eaLnBrk="1" hangingPunct="1">
              <a:buClr>
                <a:schemeClr val="tx1"/>
              </a:buClr>
              <a:buSzPct val="75000"/>
              <a:buFont typeface="Wingdings" pitchFamily="2" charset="2"/>
              <a:buChar char=""/>
              <a:defRPr/>
            </a:pPr>
            <a:endParaRPr lang="en-US" sz="2800" dirty="0" smtClean="0">
              <a:latin typeface="Calibri" pitchFamily="34" charset="0"/>
            </a:endParaRPr>
          </a:p>
          <a:p>
            <a:pPr marL="457200" indent="-457200" eaLnBrk="1" hangingPunct="1">
              <a:buFont typeface="Wingdings" pitchFamily="2" charset="2"/>
              <a:buNone/>
              <a:defRPr/>
            </a:pPr>
            <a:r>
              <a:rPr lang="en-US" dirty="0" smtClean="0">
                <a:latin typeface="Calibri" pitchFamily="34" charset="0"/>
              </a:rPr>
              <a:t> </a:t>
            </a:r>
          </a:p>
          <a:p>
            <a:pPr eaLnBrk="1" hangingPunct="1">
              <a:defRPr/>
            </a:pP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074" name="Title 1"/>
          <p:cNvSpPr>
            <a:spLocks noGrp="1"/>
          </p:cNvSpPr>
          <p:nvPr>
            <p:ph type="title"/>
          </p:nvPr>
        </p:nvSpPr>
        <p:spPr>
          <a:xfrm>
            <a:off x="609600" y="427038"/>
            <a:ext cx="7924800" cy="1325562"/>
          </a:xfrm>
        </p:spPr>
        <p:txBody>
          <a:bodyPr>
            <a:noAutofit/>
          </a:bodyPr>
          <a:lstStyle/>
          <a:p>
            <a:pPr algn="ctr" eaLnBrk="1" hangingPunct="1"/>
            <a:r>
              <a:rPr lang="en-US" sz="5400" b="1" dirty="0" smtClean="0">
                <a:solidFill>
                  <a:schemeClr val="tx1"/>
                </a:solidFill>
                <a:latin typeface="Calibri" pitchFamily="34" charset="0"/>
              </a:rPr>
              <a:t>MITIGATION: RISK REDUCTION</a:t>
            </a:r>
          </a:p>
        </p:txBody>
      </p:sp>
      <p:sp>
        <p:nvSpPr>
          <p:cNvPr id="4" name="Content Placeholder 2"/>
          <p:cNvSpPr txBox="1">
            <a:spLocks/>
          </p:cNvSpPr>
          <p:nvPr/>
        </p:nvSpPr>
        <p:spPr>
          <a:xfrm>
            <a:off x="609600" y="1981200"/>
            <a:ext cx="7696200" cy="4572000"/>
          </a:xfrm>
          <a:prstGeom prst="rect">
            <a:avLst/>
          </a:prstGeom>
        </p:spPr>
        <p:txBody>
          <a:bodyPr vert="horz" anchor="t">
            <a:normAutofit fontScale="70000" lnSpcReduction="20000"/>
          </a:bodyPr>
          <a:lstStyle/>
          <a:p>
            <a:pPr marL="457200" marR="0" lvl="0" indent="-457200" algn="l" defTabSz="914400" rtl="0" eaLnBrk="1" fontAlgn="auto" latinLnBrk="0" hangingPunct="1">
              <a:lnSpc>
                <a:spcPct val="170000"/>
              </a:lnSpc>
              <a:spcBef>
                <a:spcPts val="0"/>
              </a:spcBef>
              <a:spcAft>
                <a:spcPts val="0"/>
              </a:spcAft>
              <a:buClr>
                <a:schemeClr val="tx1"/>
              </a:buClr>
              <a:buSzPct val="60000"/>
              <a:buFont typeface="Wingdings" pitchFamily="2" charset="2"/>
              <a:buChar char="þ"/>
              <a:tabLst/>
              <a:defRPr/>
            </a:pPr>
            <a:r>
              <a:rPr lang="en-US" sz="4000" noProof="0" dirty="0" smtClean="0">
                <a:latin typeface="Calibri" pitchFamily="34" charset="0"/>
              </a:rPr>
              <a:t>Climate Change</a:t>
            </a:r>
          </a:p>
          <a:p>
            <a:pPr marL="457200" marR="0" lvl="0" indent="-457200" algn="l" defTabSz="914400" rtl="0" eaLnBrk="1" fontAlgn="auto" latinLnBrk="0" hangingPunct="1">
              <a:lnSpc>
                <a:spcPct val="170000"/>
              </a:lnSpc>
              <a:spcBef>
                <a:spcPts val="0"/>
              </a:spcBef>
              <a:spcAft>
                <a:spcPts val="0"/>
              </a:spcAft>
              <a:buClr>
                <a:schemeClr val="tx1"/>
              </a:buClr>
              <a:buSzPct val="60000"/>
              <a:buFont typeface="Wingdings" pitchFamily="2" charset="2"/>
              <a:buChar char="þ"/>
              <a:tabLst/>
              <a:defRPr/>
            </a:pPr>
            <a:r>
              <a:rPr lang="en-US" sz="4000" dirty="0" smtClean="0">
                <a:latin typeface="Calibri" pitchFamily="34" charset="0"/>
              </a:rPr>
              <a:t>Sea Level Rise</a:t>
            </a:r>
          </a:p>
          <a:p>
            <a:pPr marL="457200" marR="0" lvl="0" indent="-457200" algn="l" defTabSz="914400" rtl="0" eaLnBrk="1" fontAlgn="auto" latinLnBrk="0" hangingPunct="1">
              <a:lnSpc>
                <a:spcPct val="170000"/>
              </a:lnSpc>
              <a:spcBef>
                <a:spcPts val="0"/>
              </a:spcBef>
              <a:spcAft>
                <a:spcPts val="0"/>
              </a:spcAft>
              <a:buClr>
                <a:schemeClr val="tx1"/>
              </a:buClr>
              <a:buSzPct val="60000"/>
              <a:buFont typeface="Wingdings" pitchFamily="2" charset="2"/>
              <a:buChar char="þ"/>
              <a:tabLst/>
              <a:defRPr/>
            </a:pPr>
            <a:r>
              <a:rPr lang="en-US" sz="4000" noProof="0" dirty="0" smtClean="0">
                <a:latin typeface="Calibri" pitchFamily="34" charset="0"/>
              </a:rPr>
              <a:t>Severe Weather Events</a:t>
            </a:r>
          </a:p>
          <a:p>
            <a:pPr marL="457200" marR="0" lvl="0" indent="-457200" algn="l" defTabSz="914400" rtl="0" eaLnBrk="1" fontAlgn="auto" latinLnBrk="0" hangingPunct="1">
              <a:lnSpc>
                <a:spcPct val="170000"/>
              </a:lnSpc>
              <a:spcBef>
                <a:spcPts val="0"/>
              </a:spcBef>
              <a:spcAft>
                <a:spcPts val="0"/>
              </a:spcAft>
              <a:buClr>
                <a:schemeClr val="tx1"/>
              </a:buClr>
              <a:buSzPct val="60000"/>
              <a:buFont typeface="Wingdings" pitchFamily="2" charset="2"/>
              <a:buChar char="þ"/>
              <a:tabLst/>
              <a:defRPr/>
            </a:pPr>
            <a:r>
              <a:rPr lang="en-US" sz="4000" dirty="0" smtClean="0">
                <a:latin typeface="Calibri" pitchFamily="34" charset="0"/>
              </a:rPr>
              <a:t>Catastrophic Seismic Events</a:t>
            </a:r>
          </a:p>
          <a:p>
            <a:pPr marL="457200" marR="0" lvl="0" indent="-457200" algn="l" defTabSz="914400" rtl="0" eaLnBrk="1" fontAlgn="auto" latinLnBrk="0" hangingPunct="1">
              <a:lnSpc>
                <a:spcPct val="170000"/>
              </a:lnSpc>
              <a:spcBef>
                <a:spcPts val="0"/>
              </a:spcBef>
              <a:spcAft>
                <a:spcPts val="0"/>
              </a:spcAft>
              <a:buClr>
                <a:schemeClr val="tx1"/>
              </a:buClr>
              <a:buSzPct val="60000"/>
              <a:buFont typeface="Wingdings" pitchFamily="2" charset="2"/>
              <a:buChar char="þ"/>
              <a:tabLst/>
              <a:defRPr/>
            </a:pPr>
            <a:r>
              <a:rPr lang="en-US" sz="4000" noProof="0" dirty="0" smtClean="0">
                <a:latin typeface="Calibri" pitchFamily="34" charset="0"/>
              </a:rPr>
              <a:t>EXAMPLES:</a:t>
            </a:r>
          </a:p>
          <a:p>
            <a:pPr marL="914400" lvl="1" indent="-457200" eaLnBrk="1" fontAlgn="auto" hangingPunct="1">
              <a:lnSpc>
                <a:spcPct val="170000"/>
              </a:lnSpc>
              <a:spcBef>
                <a:spcPts val="0"/>
              </a:spcBef>
              <a:spcAft>
                <a:spcPts val="0"/>
              </a:spcAft>
              <a:buClr>
                <a:schemeClr val="tx1"/>
              </a:buClr>
              <a:buSzPct val="60000"/>
              <a:buFont typeface="Wingdings" pitchFamily="2" charset="2"/>
              <a:buChar char=""/>
              <a:defRPr/>
            </a:pPr>
            <a:r>
              <a:rPr lang="en-US" sz="4000" noProof="0" dirty="0" smtClean="0">
                <a:latin typeface="Calibri" pitchFamily="34" charset="0"/>
              </a:rPr>
              <a:t>January 2011 Flood Event</a:t>
            </a:r>
          </a:p>
          <a:p>
            <a:pPr marL="914400" lvl="1" indent="-457200" eaLnBrk="1" fontAlgn="auto" hangingPunct="1">
              <a:lnSpc>
                <a:spcPct val="170000"/>
              </a:lnSpc>
              <a:spcBef>
                <a:spcPts val="0"/>
              </a:spcBef>
              <a:spcAft>
                <a:spcPts val="0"/>
              </a:spcAft>
              <a:buClr>
                <a:schemeClr val="tx1"/>
              </a:buClr>
              <a:buSzPct val="60000"/>
              <a:buFont typeface="Wingdings" pitchFamily="2" charset="2"/>
              <a:buChar char=""/>
              <a:defRPr/>
            </a:pPr>
            <a:r>
              <a:rPr lang="en-US" sz="4000" dirty="0" smtClean="0">
                <a:latin typeface="Calibri" pitchFamily="34" charset="0"/>
              </a:rPr>
              <a:t>March 11, 2011 Honshu Earthquake</a:t>
            </a:r>
            <a:endParaRPr lang="en-US" sz="4000" noProof="0" dirty="0" smtClean="0">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3777" name="Picture 5" descr="npo000032"/>
          <p:cNvPicPr>
            <a:picLocks noChangeAspect="1" noChangeArrowheads="1"/>
          </p:cNvPicPr>
          <p:nvPr/>
        </p:nvPicPr>
        <p:blipFill>
          <a:blip r:embed="rId3" cstate="print"/>
          <a:srcRect/>
          <a:stretch>
            <a:fillRect/>
          </a:stretch>
        </p:blipFill>
        <p:spPr bwMode="auto">
          <a:xfrm>
            <a:off x="0" y="0"/>
            <a:ext cx="3059113" cy="3429000"/>
          </a:xfrm>
          <a:prstGeom prst="rect">
            <a:avLst/>
          </a:prstGeom>
          <a:noFill/>
          <a:ln w="9525" algn="ctr">
            <a:noFill/>
            <a:miter lim="800000"/>
            <a:headEnd/>
            <a:tailEnd/>
          </a:ln>
          <a:effectLst/>
        </p:spPr>
      </p:pic>
      <p:sp>
        <p:nvSpPr>
          <p:cNvPr id="373764" name="Rectangle 4"/>
          <p:cNvSpPr>
            <a:spLocks noGrp="1" noChangeArrowheads="1"/>
          </p:cNvSpPr>
          <p:nvPr>
            <p:ph type="title"/>
          </p:nvPr>
        </p:nvSpPr>
        <p:spPr>
          <a:xfrm>
            <a:off x="0" y="115888"/>
            <a:ext cx="3024188" cy="503237"/>
          </a:xfrm>
          <a:effectLst>
            <a:outerShdw dist="40161" dir="1106097" algn="ctr" rotWithShape="0">
              <a:schemeClr val="tx1"/>
            </a:outerShdw>
          </a:effectLst>
        </p:spPr>
        <p:txBody>
          <a:bodyPr/>
          <a:lstStyle/>
          <a:p>
            <a:r>
              <a:rPr lang="en-US" sz="2000"/>
              <a:t>WILDFIRES</a:t>
            </a:r>
          </a:p>
        </p:txBody>
      </p:sp>
      <p:pic>
        <p:nvPicPr>
          <p:cNvPr id="373778" name="Picture 6" descr="npo000034"/>
          <p:cNvPicPr>
            <a:picLocks noChangeAspect="1" noChangeArrowheads="1"/>
          </p:cNvPicPr>
          <p:nvPr/>
        </p:nvPicPr>
        <p:blipFill>
          <a:blip r:embed="rId4" cstate="print"/>
          <a:srcRect/>
          <a:stretch>
            <a:fillRect/>
          </a:stretch>
        </p:blipFill>
        <p:spPr bwMode="auto">
          <a:xfrm>
            <a:off x="2987675" y="3429000"/>
            <a:ext cx="2989263" cy="3429000"/>
          </a:xfrm>
          <a:prstGeom prst="rect">
            <a:avLst/>
          </a:prstGeom>
          <a:noFill/>
          <a:ln w="9525" algn="ctr">
            <a:noFill/>
            <a:miter lim="800000"/>
            <a:headEnd/>
            <a:tailEnd/>
          </a:ln>
          <a:effectLst/>
        </p:spPr>
      </p:pic>
      <p:sp>
        <p:nvSpPr>
          <p:cNvPr id="373767" name="Rectangle 7"/>
          <p:cNvSpPr>
            <a:spLocks noChangeArrowheads="1"/>
          </p:cNvSpPr>
          <p:nvPr/>
        </p:nvSpPr>
        <p:spPr bwMode="auto">
          <a:xfrm>
            <a:off x="3348038" y="5876925"/>
            <a:ext cx="2339975" cy="701675"/>
          </a:xfrm>
          <a:prstGeom prst="rect">
            <a:avLst/>
          </a:prstGeom>
          <a:noFill/>
          <a:ln w="9525">
            <a:noFill/>
            <a:miter lim="800000"/>
            <a:headEnd/>
            <a:tailEnd/>
          </a:ln>
          <a:effectLst>
            <a:outerShdw dist="45791" dir="3378596" algn="ctr" rotWithShape="0">
              <a:srgbClr val="5F5F5F"/>
            </a:outerShdw>
          </a:effectLst>
        </p:spPr>
        <p:txBody>
          <a:bodyPr>
            <a:spAutoFit/>
          </a:bodyPr>
          <a:lstStyle/>
          <a:p>
            <a:pPr algn="ctr"/>
            <a:r>
              <a:rPr lang="en-US" sz="2000" b="1">
                <a:solidFill>
                  <a:srgbClr val="FFFF00"/>
                </a:solidFill>
              </a:rPr>
              <a:t>VOLCANIC</a:t>
            </a:r>
          </a:p>
          <a:p>
            <a:pPr algn="ctr"/>
            <a:r>
              <a:rPr lang="en-US" sz="2000" b="1">
                <a:solidFill>
                  <a:srgbClr val="FFFF00"/>
                </a:solidFill>
              </a:rPr>
              <a:t>ACTIVITY</a:t>
            </a:r>
          </a:p>
        </p:txBody>
      </p:sp>
      <p:pic>
        <p:nvPicPr>
          <p:cNvPr id="373780" name="Picture 8" descr="npo000036"/>
          <p:cNvPicPr>
            <a:picLocks noChangeAspect="1" noChangeArrowheads="1"/>
          </p:cNvPicPr>
          <p:nvPr/>
        </p:nvPicPr>
        <p:blipFill>
          <a:blip r:embed="rId5" cstate="print"/>
          <a:srcRect/>
          <a:stretch>
            <a:fillRect/>
          </a:stretch>
        </p:blipFill>
        <p:spPr bwMode="auto">
          <a:xfrm>
            <a:off x="3059113" y="7938"/>
            <a:ext cx="2917825" cy="3406775"/>
          </a:xfrm>
          <a:prstGeom prst="rect">
            <a:avLst/>
          </a:prstGeom>
          <a:noFill/>
          <a:ln w="9525" algn="ctr">
            <a:noFill/>
            <a:miter lim="800000"/>
            <a:headEnd/>
            <a:tailEnd/>
          </a:ln>
          <a:effectLst/>
        </p:spPr>
      </p:pic>
      <p:sp>
        <p:nvSpPr>
          <p:cNvPr id="373769" name="Rectangle 9"/>
          <p:cNvSpPr>
            <a:spLocks noChangeArrowheads="1"/>
          </p:cNvSpPr>
          <p:nvPr/>
        </p:nvSpPr>
        <p:spPr bwMode="auto">
          <a:xfrm>
            <a:off x="3167063" y="152400"/>
            <a:ext cx="2628900" cy="396875"/>
          </a:xfrm>
          <a:prstGeom prst="rect">
            <a:avLst/>
          </a:prstGeom>
          <a:noFill/>
          <a:ln w="9525">
            <a:noFill/>
            <a:miter lim="800000"/>
            <a:headEnd/>
            <a:tailEnd/>
          </a:ln>
          <a:effectLst>
            <a:outerShdw dist="40161" dir="1106097" algn="ctr" rotWithShape="0">
              <a:schemeClr val="tx1"/>
            </a:outerShdw>
          </a:effectLst>
        </p:spPr>
        <p:txBody>
          <a:bodyPr>
            <a:spAutoFit/>
          </a:bodyPr>
          <a:lstStyle/>
          <a:p>
            <a:pPr algn="ctr"/>
            <a:r>
              <a:rPr lang="en-US" sz="2000" b="1">
                <a:solidFill>
                  <a:srgbClr val="FFFF00"/>
                </a:solidFill>
              </a:rPr>
              <a:t>HIGH SURF</a:t>
            </a:r>
          </a:p>
        </p:txBody>
      </p:sp>
      <p:pic>
        <p:nvPicPr>
          <p:cNvPr id="373782" name="Picture 10" descr="npo000038"/>
          <p:cNvPicPr>
            <a:picLocks noChangeAspect="1" noChangeArrowheads="1"/>
          </p:cNvPicPr>
          <p:nvPr/>
        </p:nvPicPr>
        <p:blipFill>
          <a:blip r:embed="rId6" cstate="print"/>
          <a:srcRect/>
          <a:stretch>
            <a:fillRect/>
          </a:stretch>
        </p:blipFill>
        <p:spPr bwMode="auto">
          <a:xfrm>
            <a:off x="0" y="3429000"/>
            <a:ext cx="3059113" cy="3429000"/>
          </a:xfrm>
          <a:prstGeom prst="rect">
            <a:avLst/>
          </a:prstGeom>
          <a:noFill/>
          <a:ln w="9525" algn="ctr">
            <a:noFill/>
            <a:miter lim="800000"/>
            <a:headEnd/>
            <a:tailEnd/>
          </a:ln>
          <a:effectLst/>
        </p:spPr>
      </p:pic>
      <p:sp>
        <p:nvSpPr>
          <p:cNvPr id="373771" name="Rectangle 11"/>
          <p:cNvSpPr>
            <a:spLocks noChangeArrowheads="1"/>
          </p:cNvSpPr>
          <p:nvPr/>
        </p:nvSpPr>
        <p:spPr bwMode="auto">
          <a:xfrm>
            <a:off x="900113" y="5913438"/>
            <a:ext cx="1258887" cy="701675"/>
          </a:xfrm>
          <a:prstGeom prst="rect">
            <a:avLst/>
          </a:prstGeom>
          <a:noFill/>
          <a:ln w="9525">
            <a:noFill/>
            <a:miter lim="800000"/>
            <a:headEnd/>
            <a:tailEnd/>
          </a:ln>
          <a:effectLst>
            <a:outerShdw dist="53882" dir="2700000" algn="ctr" rotWithShape="0">
              <a:schemeClr val="tx1"/>
            </a:outerShdw>
          </a:effectLst>
        </p:spPr>
        <p:txBody>
          <a:bodyPr wrap="none">
            <a:spAutoFit/>
          </a:bodyPr>
          <a:lstStyle/>
          <a:p>
            <a:pPr algn="ctr"/>
            <a:r>
              <a:rPr lang="en-US" sz="2000" b="1">
                <a:solidFill>
                  <a:srgbClr val="FFFF00"/>
                </a:solidFill>
              </a:rPr>
              <a:t>FUNNEL</a:t>
            </a:r>
          </a:p>
          <a:p>
            <a:pPr algn="ctr"/>
            <a:r>
              <a:rPr lang="en-US" sz="2000" b="1">
                <a:solidFill>
                  <a:srgbClr val="FFFF00"/>
                </a:solidFill>
              </a:rPr>
              <a:t>CLOUDS</a:t>
            </a:r>
          </a:p>
        </p:txBody>
      </p:sp>
      <p:pic>
        <p:nvPicPr>
          <p:cNvPr id="373784" name="Picture 12" descr="npo00003a"/>
          <p:cNvPicPr>
            <a:picLocks noChangeAspect="1" noChangeArrowheads="1"/>
          </p:cNvPicPr>
          <p:nvPr/>
        </p:nvPicPr>
        <p:blipFill>
          <a:blip r:embed="rId7" cstate="print"/>
          <a:srcRect/>
          <a:stretch>
            <a:fillRect/>
          </a:stretch>
        </p:blipFill>
        <p:spPr bwMode="auto">
          <a:xfrm>
            <a:off x="5940425" y="0"/>
            <a:ext cx="3240088" cy="3429000"/>
          </a:xfrm>
          <a:prstGeom prst="rect">
            <a:avLst/>
          </a:prstGeom>
          <a:noFill/>
          <a:ln w="9525" algn="ctr">
            <a:noFill/>
            <a:miter lim="800000"/>
            <a:headEnd/>
            <a:tailEnd/>
          </a:ln>
          <a:effectLst/>
        </p:spPr>
      </p:pic>
      <p:sp>
        <p:nvSpPr>
          <p:cNvPr id="373773" name="Rectangle 13"/>
          <p:cNvSpPr>
            <a:spLocks noChangeArrowheads="1"/>
          </p:cNvSpPr>
          <p:nvPr/>
        </p:nvSpPr>
        <p:spPr bwMode="auto">
          <a:xfrm>
            <a:off x="6335713" y="115888"/>
            <a:ext cx="2413000" cy="396875"/>
          </a:xfrm>
          <a:prstGeom prst="rect">
            <a:avLst/>
          </a:prstGeom>
          <a:noFill/>
          <a:ln w="9525">
            <a:noFill/>
            <a:miter lim="800000"/>
            <a:headEnd/>
            <a:tailEnd/>
          </a:ln>
          <a:effectLst>
            <a:outerShdw dist="28398" dir="9206097" algn="ctr" rotWithShape="0">
              <a:schemeClr val="tx1"/>
            </a:outerShdw>
          </a:effectLst>
        </p:spPr>
        <p:txBody>
          <a:bodyPr>
            <a:spAutoFit/>
          </a:bodyPr>
          <a:lstStyle/>
          <a:p>
            <a:pPr algn="ctr"/>
            <a:r>
              <a:rPr lang="en-US" sz="2000" b="1">
                <a:solidFill>
                  <a:srgbClr val="FFFF00"/>
                </a:solidFill>
              </a:rPr>
              <a:t>LANDSLIDES</a:t>
            </a:r>
          </a:p>
        </p:txBody>
      </p:sp>
      <p:pic>
        <p:nvPicPr>
          <p:cNvPr id="373786" name="Picture 14" descr="npo00003c"/>
          <p:cNvPicPr>
            <a:picLocks noChangeAspect="1" noChangeArrowheads="1"/>
          </p:cNvPicPr>
          <p:nvPr/>
        </p:nvPicPr>
        <p:blipFill>
          <a:blip r:embed="rId8" cstate="print"/>
          <a:srcRect/>
          <a:stretch>
            <a:fillRect/>
          </a:stretch>
        </p:blipFill>
        <p:spPr bwMode="auto">
          <a:xfrm>
            <a:off x="5927725" y="3429000"/>
            <a:ext cx="3216275" cy="3429000"/>
          </a:xfrm>
          <a:prstGeom prst="rect">
            <a:avLst/>
          </a:prstGeom>
          <a:noFill/>
          <a:ln w="9525" algn="ctr">
            <a:noFill/>
            <a:miter lim="800000"/>
            <a:headEnd/>
            <a:tailEnd/>
          </a:ln>
          <a:effectLst/>
        </p:spPr>
      </p:pic>
      <p:sp>
        <p:nvSpPr>
          <p:cNvPr id="373776" name="Rectangle 16"/>
          <p:cNvSpPr>
            <a:spLocks noChangeArrowheads="1"/>
          </p:cNvSpPr>
          <p:nvPr/>
        </p:nvSpPr>
        <p:spPr bwMode="auto">
          <a:xfrm>
            <a:off x="6861175" y="5842000"/>
            <a:ext cx="1527175" cy="701675"/>
          </a:xfrm>
          <a:prstGeom prst="rect">
            <a:avLst/>
          </a:prstGeom>
          <a:noFill/>
          <a:ln w="9525">
            <a:noFill/>
            <a:miter lim="800000"/>
            <a:headEnd/>
            <a:tailEnd/>
          </a:ln>
          <a:effectLst>
            <a:outerShdw dist="53882" dir="2700000" algn="ctr" rotWithShape="0">
              <a:schemeClr val="tx1"/>
            </a:outerShdw>
          </a:effectLst>
        </p:spPr>
        <p:txBody>
          <a:bodyPr wrap="none">
            <a:spAutoFit/>
          </a:bodyPr>
          <a:lstStyle/>
          <a:p>
            <a:pPr algn="ctr"/>
            <a:r>
              <a:rPr lang="en-US" sz="2000" b="1">
                <a:solidFill>
                  <a:srgbClr val="FFFF00"/>
                </a:solidFill>
              </a:rPr>
              <a:t>CIVIL </a:t>
            </a:r>
          </a:p>
          <a:p>
            <a:pPr algn="ctr"/>
            <a:r>
              <a:rPr lang="en-US" sz="2000" b="1">
                <a:solidFill>
                  <a:srgbClr val="FFFF00"/>
                </a:solidFill>
              </a:rPr>
              <a:t>DISORDER</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4125" name="Rectangle 13"/>
          <p:cNvSpPr>
            <a:spLocks noChangeArrowheads="1"/>
          </p:cNvSpPr>
          <p:nvPr/>
        </p:nvSpPr>
        <p:spPr bwMode="auto">
          <a:xfrm>
            <a:off x="3868738" y="731838"/>
            <a:ext cx="269875" cy="274637"/>
          </a:xfrm>
          <a:prstGeom prst="rect">
            <a:avLst/>
          </a:prstGeom>
          <a:noFill/>
          <a:ln w="9525">
            <a:noFill/>
            <a:miter lim="800000"/>
            <a:headEnd/>
            <a:tailEnd/>
          </a:ln>
          <a:effectLst/>
        </p:spPr>
        <p:txBody>
          <a:bodyPr wrap="none" anchor="ctr"/>
          <a:lstStyle/>
          <a:p>
            <a:endParaRPr lang="en-US"/>
          </a:p>
        </p:txBody>
      </p:sp>
      <p:sp>
        <p:nvSpPr>
          <p:cNvPr id="474130" name="Rectangle 18"/>
          <p:cNvSpPr>
            <a:spLocks noChangeArrowheads="1"/>
          </p:cNvSpPr>
          <p:nvPr/>
        </p:nvSpPr>
        <p:spPr bwMode="auto">
          <a:xfrm>
            <a:off x="3024188" y="960438"/>
            <a:ext cx="266700" cy="274637"/>
          </a:xfrm>
          <a:prstGeom prst="rect">
            <a:avLst/>
          </a:prstGeom>
          <a:noFill/>
          <a:ln w="9525">
            <a:noFill/>
            <a:miter lim="800000"/>
            <a:headEnd/>
            <a:tailEnd/>
          </a:ln>
          <a:effectLst/>
        </p:spPr>
        <p:txBody>
          <a:bodyPr wrap="none" anchor="ctr"/>
          <a:lstStyle/>
          <a:p>
            <a:endParaRPr lang="en-US"/>
          </a:p>
        </p:txBody>
      </p:sp>
      <p:sp>
        <p:nvSpPr>
          <p:cNvPr id="474131" name="Rectangle 19"/>
          <p:cNvSpPr>
            <a:spLocks noChangeArrowheads="1"/>
          </p:cNvSpPr>
          <p:nvPr/>
        </p:nvSpPr>
        <p:spPr bwMode="auto">
          <a:xfrm>
            <a:off x="3981450" y="1006475"/>
            <a:ext cx="268288" cy="274638"/>
          </a:xfrm>
          <a:prstGeom prst="rect">
            <a:avLst/>
          </a:prstGeom>
          <a:noFill/>
          <a:ln w="9525">
            <a:noFill/>
            <a:miter lim="800000"/>
            <a:headEnd/>
            <a:tailEnd/>
          </a:ln>
          <a:effectLst/>
        </p:spPr>
        <p:txBody>
          <a:bodyPr wrap="none" anchor="ctr"/>
          <a:lstStyle/>
          <a:p>
            <a:endParaRPr lang="en-US"/>
          </a:p>
        </p:txBody>
      </p:sp>
      <p:sp>
        <p:nvSpPr>
          <p:cNvPr id="474132" name="Rectangle 20"/>
          <p:cNvSpPr>
            <a:spLocks noChangeArrowheads="1"/>
          </p:cNvSpPr>
          <p:nvPr/>
        </p:nvSpPr>
        <p:spPr bwMode="auto">
          <a:xfrm>
            <a:off x="6757988" y="960438"/>
            <a:ext cx="269875" cy="274637"/>
          </a:xfrm>
          <a:prstGeom prst="rect">
            <a:avLst/>
          </a:prstGeom>
          <a:noFill/>
          <a:ln w="9525">
            <a:noFill/>
            <a:miter lim="800000"/>
            <a:headEnd/>
            <a:tailEnd/>
          </a:ln>
          <a:effectLst/>
        </p:spPr>
        <p:txBody>
          <a:bodyPr wrap="none" anchor="ctr"/>
          <a:lstStyle/>
          <a:p>
            <a:endParaRPr lang="en-US"/>
          </a:p>
        </p:txBody>
      </p:sp>
      <p:grpSp>
        <p:nvGrpSpPr>
          <p:cNvPr id="2" name="Group 50"/>
          <p:cNvGrpSpPr>
            <a:grpSpLocks/>
          </p:cNvGrpSpPr>
          <p:nvPr/>
        </p:nvGrpSpPr>
        <p:grpSpPr bwMode="auto">
          <a:xfrm>
            <a:off x="319088" y="1397001"/>
            <a:ext cx="8609013" cy="4984750"/>
            <a:chOff x="179" y="857"/>
            <a:chExt cx="5423" cy="3140"/>
          </a:xfrm>
        </p:grpSpPr>
        <p:sp>
          <p:nvSpPr>
            <p:cNvPr id="474133" name="Rectangle 21"/>
            <p:cNvSpPr>
              <a:spLocks noChangeArrowheads="1"/>
            </p:cNvSpPr>
            <p:nvPr/>
          </p:nvSpPr>
          <p:spPr bwMode="auto">
            <a:xfrm>
              <a:off x="1823" y="867"/>
              <a:ext cx="179" cy="194"/>
            </a:xfrm>
            <a:prstGeom prst="rect">
              <a:avLst/>
            </a:prstGeom>
            <a:noFill/>
            <a:ln w="9525">
              <a:noFill/>
              <a:miter lim="800000"/>
              <a:headEnd/>
              <a:tailEnd/>
            </a:ln>
            <a:effectLst>
              <a:outerShdw dist="12700" algn="ctr" rotWithShape="0">
                <a:schemeClr val="tx1"/>
              </a:outerShdw>
            </a:effectLst>
          </p:spPr>
          <p:txBody>
            <a:bodyPr wrap="none" lIns="92075" tIns="46038" rIns="92075" bIns="46038">
              <a:spAutoFit/>
            </a:bodyPr>
            <a:lstStyle/>
            <a:p>
              <a:pPr algn="r" eaLnBrk="0" hangingPunct="0"/>
              <a:r>
                <a:rPr lang="en-US" sz="1400" dirty="0"/>
                <a:t>0</a:t>
              </a:r>
            </a:p>
          </p:txBody>
        </p:sp>
        <p:sp>
          <p:nvSpPr>
            <p:cNvPr id="474134" name="Rectangle 22"/>
            <p:cNvSpPr>
              <a:spLocks noChangeArrowheads="1"/>
            </p:cNvSpPr>
            <p:nvPr/>
          </p:nvSpPr>
          <p:spPr bwMode="auto">
            <a:xfrm>
              <a:off x="2410" y="867"/>
              <a:ext cx="179" cy="194"/>
            </a:xfrm>
            <a:prstGeom prst="rect">
              <a:avLst/>
            </a:prstGeom>
            <a:noFill/>
            <a:ln w="9525">
              <a:noFill/>
              <a:miter lim="800000"/>
              <a:headEnd/>
              <a:tailEnd/>
            </a:ln>
            <a:effectLst>
              <a:outerShdw dist="12700" algn="ctr" rotWithShape="0">
                <a:schemeClr val="tx1"/>
              </a:outerShdw>
            </a:effectLst>
          </p:spPr>
          <p:txBody>
            <a:bodyPr wrap="none" lIns="92075" tIns="46038" rIns="92075" bIns="46038">
              <a:spAutoFit/>
            </a:bodyPr>
            <a:lstStyle/>
            <a:p>
              <a:pPr algn="r" eaLnBrk="0" hangingPunct="0"/>
              <a:r>
                <a:rPr lang="en-US" sz="1400" dirty="0"/>
                <a:t>2</a:t>
              </a:r>
            </a:p>
          </p:txBody>
        </p:sp>
        <p:sp>
          <p:nvSpPr>
            <p:cNvPr id="474135" name="Rectangle 23"/>
            <p:cNvSpPr>
              <a:spLocks noChangeArrowheads="1"/>
            </p:cNvSpPr>
            <p:nvPr/>
          </p:nvSpPr>
          <p:spPr bwMode="auto">
            <a:xfrm>
              <a:off x="2925" y="857"/>
              <a:ext cx="179" cy="194"/>
            </a:xfrm>
            <a:prstGeom prst="rect">
              <a:avLst/>
            </a:prstGeom>
            <a:noFill/>
            <a:ln w="9525">
              <a:noFill/>
              <a:miter lim="800000"/>
              <a:headEnd/>
              <a:tailEnd/>
            </a:ln>
            <a:effectLst>
              <a:outerShdw dist="12700" algn="ctr" rotWithShape="0">
                <a:schemeClr val="tx1"/>
              </a:outerShdw>
            </a:effectLst>
          </p:spPr>
          <p:txBody>
            <a:bodyPr wrap="none" lIns="92075" tIns="46038" rIns="92075" bIns="46038">
              <a:spAutoFit/>
            </a:bodyPr>
            <a:lstStyle/>
            <a:p>
              <a:pPr algn="r" eaLnBrk="0" hangingPunct="0"/>
              <a:r>
                <a:rPr lang="en-US" sz="1400" dirty="0"/>
                <a:t>4</a:t>
              </a:r>
            </a:p>
          </p:txBody>
        </p:sp>
        <p:sp>
          <p:nvSpPr>
            <p:cNvPr id="474136" name="Rectangle 24"/>
            <p:cNvSpPr>
              <a:spLocks noChangeArrowheads="1"/>
            </p:cNvSpPr>
            <p:nvPr/>
          </p:nvSpPr>
          <p:spPr bwMode="auto">
            <a:xfrm>
              <a:off x="3488" y="867"/>
              <a:ext cx="179" cy="194"/>
            </a:xfrm>
            <a:prstGeom prst="rect">
              <a:avLst/>
            </a:prstGeom>
            <a:noFill/>
            <a:ln w="9525">
              <a:noFill/>
              <a:miter lim="800000"/>
              <a:headEnd/>
              <a:tailEnd/>
            </a:ln>
            <a:effectLst>
              <a:outerShdw dist="12700" algn="ctr" rotWithShape="0">
                <a:schemeClr val="tx1"/>
              </a:outerShdw>
            </a:effectLst>
          </p:spPr>
          <p:txBody>
            <a:bodyPr wrap="none" lIns="92075" tIns="46038" rIns="92075" bIns="46038">
              <a:spAutoFit/>
            </a:bodyPr>
            <a:lstStyle/>
            <a:p>
              <a:pPr algn="r" eaLnBrk="0" hangingPunct="0"/>
              <a:r>
                <a:rPr lang="en-US" sz="1400" dirty="0"/>
                <a:t>6</a:t>
              </a:r>
            </a:p>
          </p:txBody>
        </p:sp>
        <p:sp>
          <p:nvSpPr>
            <p:cNvPr id="474137" name="Rectangle 25"/>
            <p:cNvSpPr>
              <a:spLocks noChangeArrowheads="1"/>
            </p:cNvSpPr>
            <p:nvPr/>
          </p:nvSpPr>
          <p:spPr bwMode="auto">
            <a:xfrm>
              <a:off x="4003" y="867"/>
              <a:ext cx="179" cy="194"/>
            </a:xfrm>
            <a:prstGeom prst="rect">
              <a:avLst/>
            </a:prstGeom>
            <a:noFill/>
            <a:ln w="9525">
              <a:noFill/>
              <a:miter lim="800000"/>
              <a:headEnd/>
              <a:tailEnd/>
            </a:ln>
            <a:effectLst>
              <a:outerShdw dist="17961" dir="2700000" algn="ctr" rotWithShape="0">
                <a:schemeClr val="tx1"/>
              </a:outerShdw>
            </a:effectLst>
          </p:spPr>
          <p:txBody>
            <a:bodyPr wrap="none" lIns="92075" tIns="46038" rIns="92075" bIns="46038">
              <a:spAutoFit/>
            </a:bodyPr>
            <a:lstStyle/>
            <a:p>
              <a:pPr algn="r" eaLnBrk="0" hangingPunct="0"/>
              <a:r>
                <a:rPr lang="en-US" sz="1400" dirty="0"/>
                <a:t>8</a:t>
              </a:r>
            </a:p>
          </p:txBody>
        </p:sp>
        <p:sp>
          <p:nvSpPr>
            <p:cNvPr id="474138" name="Rectangle 26"/>
            <p:cNvSpPr>
              <a:spLocks noChangeArrowheads="1"/>
            </p:cNvSpPr>
            <p:nvPr/>
          </p:nvSpPr>
          <p:spPr bwMode="auto">
            <a:xfrm>
              <a:off x="4518" y="867"/>
              <a:ext cx="240" cy="194"/>
            </a:xfrm>
            <a:prstGeom prst="rect">
              <a:avLst/>
            </a:prstGeom>
            <a:noFill/>
            <a:ln w="9525">
              <a:noFill/>
              <a:miter lim="800000"/>
              <a:headEnd/>
              <a:tailEnd/>
            </a:ln>
            <a:effectLst>
              <a:outerShdw dist="12700" algn="ctr" rotWithShape="0">
                <a:schemeClr val="tx1"/>
              </a:outerShdw>
            </a:effectLst>
          </p:spPr>
          <p:txBody>
            <a:bodyPr wrap="none" lIns="92075" tIns="46038" rIns="92075" bIns="46038">
              <a:spAutoFit/>
            </a:bodyPr>
            <a:lstStyle/>
            <a:p>
              <a:pPr algn="r" eaLnBrk="0" hangingPunct="0"/>
              <a:r>
                <a:rPr lang="en-US" sz="1400" dirty="0"/>
                <a:t>10</a:t>
              </a:r>
            </a:p>
          </p:txBody>
        </p:sp>
        <p:grpSp>
          <p:nvGrpSpPr>
            <p:cNvPr id="3" name="Group 49"/>
            <p:cNvGrpSpPr>
              <a:grpSpLocks/>
            </p:cNvGrpSpPr>
            <p:nvPr/>
          </p:nvGrpSpPr>
          <p:grpSpPr bwMode="auto">
            <a:xfrm>
              <a:off x="179" y="1026"/>
              <a:ext cx="5423" cy="2971"/>
              <a:chOff x="179" y="1026"/>
              <a:chExt cx="5423" cy="2971"/>
            </a:xfrm>
          </p:grpSpPr>
          <p:sp>
            <p:nvSpPr>
              <p:cNvPr id="474118" name="Rectangle 6"/>
              <p:cNvSpPr>
                <a:spLocks noChangeArrowheads="1"/>
              </p:cNvSpPr>
              <p:nvPr/>
            </p:nvSpPr>
            <p:spPr bwMode="auto">
              <a:xfrm>
                <a:off x="179" y="1026"/>
                <a:ext cx="5402" cy="2970"/>
              </a:xfrm>
              <a:prstGeom prst="rect">
                <a:avLst/>
              </a:prstGeom>
              <a:gradFill rotWithShape="0">
                <a:gsLst>
                  <a:gs pos="0">
                    <a:srgbClr val="2D5B89">
                      <a:gamma/>
                      <a:tint val="0"/>
                      <a:invGamma/>
                    </a:srgbClr>
                  </a:gs>
                  <a:gs pos="100000">
                    <a:srgbClr val="2D5B89"/>
                  </a:gs>
                </a:gsLst>
                <a:lin ang="0" scaled="1"/>
              </a:gradFill>
              <a:ln w="9525">
                <a:noFill/>
                <a:miter lim="800000"/>
                <a:headEnd/>
                <a:tailEnd/>
              </a:ln>
              <a:effectLst>
                <a:outerShdw dist="89803" dir="2700000" algn="ctr" rotWithShape="0">
                  <a:srgbClr val="000066">
                    <a:alpha val="50000"/>
                  </a:srgbClr>
                </a:outerShdw>
              </a:effectLst>
            </p:spPr>
            <p:txBody>
              <a:bodyPr wrap="none" anchor="ctr"/>
              <a:lstStyle/>
              <a:p>
                <a:endParaRPr lang="en-US"/>
              </a:p>
            </p:txBody>
          </p:sp>
          <p:sp>
            <p:nvSpPr>
              <p:cNvPr id="474119" name="Line 7"/>
              <p:cNvSpPr>
                <a:spLocks noChangeShapeType="1"/>
              </p:cNvSpPr>
              <p:nvPr/>
            </p:nvSpPr>
            <p:spPr bwMode="auto">
              <a:xfrm>
                <a:off x="1371" y="1029"/>
                <a:ext cx="0" cy="2968"/>
              </a:xfrm>
              <a:prstGeom prst="line">
                <a:avLst/>
              </a:prstGeom>
              <a:noFill/>
              <a:ln w="9525">
                <a:noFill/>
                <a:round/>
                <a:headEnd type="none" w="sm" len="sm"/>
                <a:tailEnd type="none" w="sm" len="sm"/>
              </a:ln>
              <a:effectLst>
                <a:outerShdw dist="89803" dir="2700000" algn="ctr" rotWithShape="0">
                  <a:srgbClr val="000066">
                    <a:alpha val="50000"/>
                  </a:srgbClr>
                </a:outerShdw>
              </a:effectLst>
            </p:spPr>
            <p:txBody>
              <a:bodyPr/>
              <a:lstStyle/>
              <a:p>
                <a:endParaRPr lang="en-US"/>
              </a:p>
            </p:txBody>
          </p:sp>
          <p:sp>
            <p:nvSpPr>
              <p:cNvPr id="474120" name="Line 8"/>
              <p:cNvSpPr>
                <a:spLocks noChangeShapeType="1"/>
              </p:cNvSpPr>
              <p:nvPr/>
            </p:nvSpPr>
            <p:spPr bwMode="auto">
              <a:xfrm>
                <a:off x="3441" y="1029"/>
                <a:ext cx="0" cy="2968"/>
              </a:xfrm>
              <a:prstGeom prst="line">
                <a:avLst/>
              </a:prstGeom>
              <a:noFill/>
              <a:ln w="9525">
                <a:noFill/>
                <a:round/>
                <a:headEnd type="none" w="sm" len="sm"/>
                <a:tailEnd type="none" w="sm" len="sm"/>
              </a:ln>
              <a:effectLst>
                <a:outerShdw dist="89803" dir="2700000" algn="ctr" rotWithShape="0">
                  <a:srgbClr val="000066">
                    <a:alpha val="50000"/>
                  </a:srgbClr>
                </a:outerShdw>
              </a:effectLst>
            </p:spPr>
            <p:txBody>
              <a:bodyPr/>
              <a:lstStyle/>
              <a:p>
                <a:endParaRPr lang="en-US"/>
              </a:p>
            </p:txBody>
          </p:sp>
          <p:sp>
            <p:nvSpPr>
              <p:cNvPr id="474121" name="Line 9"/>
              <p:cNvSpPr>
                <a:spLocks noChangeShapeType="1"/>
              </p:cNvSpPr>
              <p:nvPr/>
            </p:nvSpPr>
            <p:spPr bwMode="auto">
              <a:xfrm>
                <a:off x="2452" y="1029"/>
                <a:ext cx="0" cy="2968"/>
              </a:xfrm>
              <a:prstGeom prst="line">
                <a:avLst/>
              </a:prstGeom>
              <a:noFill/>
              <a:ln w="9525">
                <a:noFill/>
                <a:round/>
                <a:headEnd type="none" w="sm" len="sm"/>
                <a:tailEnd type="none" w="sm" len="sm"/>
              </a:ln>
              <a:effectLst>
                <a:outerShdw dist="89803" dir="2700000" algn="ctr" rotWithShape="0">
                  <a:srgbClr val="000066">
                    <a:alpha val="50000"/>
                  </a:srgbClr>
                </a:outerShdw>
              </a:effectLst>
            </p:spPr>
            <p:txBody>
              <a:bodyPr/>
              <a:lstStyle/>
              <a:p>
                <a:endParaRPr lang="en-US"/>
              </a:p>
            </p:txBody>
          </p:sp>
          <p:sp>
            <p:nvSpPr>
              <p:cNvPr id="474122" name="Line 10"/>
              <p:cNvSpPr>
                <a:spLocks noChangeShapeType="1"/>
              </p:cNvSpPr>
              <p:nvPr/>
            </p:nvSpPr>
            <p:spPr bwMode="auto">
              <a:xfrm>
                <a:off x="3441" y="1029"/>
                <a:ext cx="0" cy="2968"/>
              </a:xfrm>
              <a:prstGeom prst="line">
                <a:avLst/>
              </a:prstGeom>
              <a:noFill/>
              <a:ln w="9525">
                <a:noFill/>
                <a:round/>
                <a:headEnd type="none" w="sm" len="sm"/>
                <a:tailEnd type="none" w="sm" len="sm"/>
              </a:ln>
              <a:effectLst>
                <a:outerShdw dist="89803" dir="2700000" algn="ctr" rotWithShape="0">
                  <a:srgbClr val="000066">
                    <a:alpha val="50000"/>
                  </a:srgbClr>
                </a:outerShdw>
              </a:effectLst>
            </p:spPr>
            <p:txBody>
              <a:bodyPr/>
              <a:lstStyle/>
              <a:p>
                <a:endParaRPr lang="en-US"/>
              </a:p>
            </p:txBody>
          </p:sp>
          <p:sp>
            <p:nvSpPr>
              <p:cNvPr id="474123" name="Line 11"/>
              <p:cNvSpPr>
                <a:spLocks noChangeShapeType="1"/>
              </p:cNvSpPr>
              <p:nvPr/>
            </p:nvSpPr>
            <p:spPr bwMode="auto">
              <a:xfrm>
                <a:off x="4523" y="1029"/>
                <a:ext cx="0" cy="2968"/>
              </a:xfrm>
              <a:prstGeom prst="line">
                <a:avLst/>
              </a:prstGeom>
              <a:noFill/>
              <a:ln w="9525">
                <a:noFill/>
                <a:round/>
                <a:headEnd type="none" w="sm" len="sm"/>
                <a:tailEnd type="none" w="sm" len="sm"/>
              </a:ln>
              <a:effectLst>
                <a:outerShdw dist="89803" dir="2700000" algn="ctr" rotWithShape="0">
                  <a:srgbClr val="000066">
                    <a:alpha val="50000"/>
                  </a:srgbClr>
                </a:outerShdw>
              </a:effectLst>
            </p:spPr>
            <p:txBody>
              <a:bodyPr/>
              <a:lstStyle/>
              <a:p>
                <a:endParaRPr lang="en-US"/>
              </a:p>
            </p:txBody>
          </p:sp>
          <p:sp>
            <p:nvSpPr>
              <p:cNvPr id="474124" name="Line 12"/>
              <p:cNvSpPr>
                <a:spLocks noChangeShapeType="1"/>
              </p:cNvSpPr>
              <p:nvPr/>
            </p:nvSpPr>
            <p:spPr bwMode="auto">
              <a:xfrm>
                <a:off x="5602" y="1029"/>
                <a:ext cx="0" cy="2968"/>
              </a:xfrm>
              <a:prstGeom prst="line">
                <a:avLst/>
              </a:prstGeom>
              <a:noFill/>
              <a:ln w="9525">
                <a:noFill/>
                <a:round/>
                <a:headEnd type="none" w="sm" len="sm"/>
                <a:tailEnd type="none" w="sm" len="sm"/>
              </a:ln>
              <a:effectLst>
                <a:outerShdw dist="89803" dir="2700000" algn="ctr" rotWithShape="0">
                  <a:srgbClr val="000066">
                    <a:alpha val="50000"/>
                  </a:srgbClr>
                </a:outerShdw>
              </a:effectLst>
            </p:spPr>
            <p:txBody>
              <a:bodyPr/>
              <a:lstStyle/>
              <a:p>
                <a:endParaRPr lang="en-US"/>
              </a:p>
            </p:txBody>
          </p:sp>
        </p:grpSp>
        <p:sp>
          <p:nvSpPr>
            <p:cNvPr id="474126" name="Rectangle 14"/>
            <p:cNvSpPr>
              <a:spLocks noChangeArrowheads="1"/>
            </p:cNvSpPr>
            <p:nvPr/>
          </p:nvSpPr>
          <p:spPr bwMode="auto">
            <a:xfrm>
              <a:off x="307" y="1036"/>
              <a:ext cx="1451" cy="2926"/>
            </a:xfrm>
            <a:prstGeom prst="rect">
              <a:avLst/>
            </a:prstGeom>
            <a:noFill/>
            <a:ln w="9525">
              <a:noFill/>
              <a:miter lim="800000"/>
              <a:headEnd/>
              <a:tailEnd/>
            </a:ln>
            <a:effectLst>
              <a:outerShdw algn="ctr" rotWithShape="0">
                <a:srgbClr val="000026"/>
              </a:outerShdw>
            </a:effectLst>
          </p:spPr>
          <p:txBody>
            <a:bodyPr wrap="square" lIns="92075" tIns="46038" rIns="92075" bIns="46038">
              <a:spAutoFit/>
            </a:bodyPr>
            <a:lstStyle/>
            <a:p>
              <a:pPr eaLnBrk="0" hangingPunct="0">
                <a:lnSpc>
                  <a:spcPct val="118000"/>
                </a:lnSpc>
              </a:pPr>
              <a:r>
                <a:rPr lang="en-US" sz="1400" b="1" dirty="0" smtClean="0">
                  <a:solidFill>
                    <a:srgbClr val="000066"/>
                  </a:solidFill>
                  <a:latin typeface="+mn-lt"/>
                </a:rPr>
                <a:t>Hurricane</a:t>
              </a:r>
            </a:p>
            <a:p>
              <a:pPr eaLnBrk="0" hangingPunct="0">
                <a:lnSpc>
                  <a:spcPct val="118000"/>
                </a:lnSpc>
              </a:pPr>
              <a:r>
                <a:rPr lang="en-US" sz="1400" b="1" dirty="0" smtClean="0">
                  <a:solidFill>
                    <a:srgbClr val="000066"/>
                  </a:solidFill>
                  <a:latin typeface="+mn-lt"/>
                </a:rPr>
                <a:t>Flash Flood</a:t>
              </a:r>
            </a:p>
            <a:p>
              <a:pPr eaLnBrk="0" hangingPunct="0">
                <a:lnSpc>
                  <a:spcPct val="118000"/>
                </a:lnSpc>
              </a:pPr>
              <a:r>
                <a:rPr lang="en-US" sz="1400" b="1" dirty="0" smtClean="0">
                  <a:solidFill>
                    <a:srgbClr val="000066"/>
                  </a:solidFill>
                  <a:latin typeface="+mn-lt"/>
                </a:rPr>
                <a:t>Tsunami</a:t>
              </a:r>
            </a:p>
            <a:p>
              <a:pPr eaLnBrk="0" hangingPunct="0">
                <a:lnSpc>
                  <a:spcPct val="118000"/>
                </a:lnSpc>
              </a:pPr>
              <a:r>
                <a:rPr lang="en-US" sz="1400" b="1" dirty="0" smtClean="0">
                  <a:solidFill>
                    <a:srgbClr val="000066"/>
                  </a:solidFill>
                  <a:latin typeface="+mn-lt"/>
                </a:rPr>
                <a:t>Earthquake</a:t>
              </a:r>
            </a:p>
            <a:p>
              <a:pPr eaLnBrk="0" hangingPunct="0">
                <a:lnSpc>
                  <a:spcPct val="118000"/>
                </a:lnSpc>
              </a:pPr>
              <a:r>
                <a:rPr lang="en-US" sz="1400" b="1" dirty="0" smtClean="0">
                  <a:solidFill>
                    <a:srgbClr val="000066"/>
                  </a:solidFill>
                  <a:latin typeface="+mn-lt"/>
                </a:rPr>
                <a:t>Volcano</a:t>
              </a:r>
            </a:p>
            <a:p>
              <a:pPr eaLnBrk="0" hangingPunct="0">
                <a:lnSpc>
                  <a:spcPct val="118000"/>
                </a:lnSpc>
              </a:pPr>
              <a:r>
                <a:rPr lang="en-US" sz="1400" b="1" dirty="0" smtClean="0">
                  <a:solidFill>
                    <a:srgbClr val="000066"/>
                  </a:solidFill>
                  <a:latin typeface="+mn-lt"/>
                </a:rPr>
                <a:t>Landslide</a:t>
              </a:r>
            </a:p>
            <a:p>
              <a:pPr eaLnBrk="0" hangingPunct="0">
                <a:lnSpc>
                  <a:spcPct val="118000"/>
                </a:lnSpc>
              </a:pPr>
              <a:r>
                <a:rPr lang="en-US" sz="1400" b="1" dirty="0" smtClean="0">
                  <a:solidFill>
                    <a:srgbClr val="000066"/>
                  </a:solidFill>
                  <a:latin typeface="+mn-lt"/>
                </a:rPr>
                <a:t>Urban Fire</a:t>
              </a:r>
            </a:p>
            <a:p>
              <a:pPr eaLnBrk="0" hangingPunct="0">
                <a:lnSpc>
                  <a:spcPct val="118000"/>
                </a:lnSpc>
              </a:pPr>
              <a:r>
                <a:rPr lang="en-US" sz="1400" b="1" dirty="0" smtClean="0">
                  <a:solidFill>
                    <a:srgbClr val="000066"/>
                  </a:solidFill>
                  <a:latin typeface="+mn-lt"/>
                </a:rPr>
                <a:t>Power Failure</a:t>
              </a:r>
            </a:p>
            <a:p>
              <a:pPr eaLnBrk="0" hangingPunct="0">
                <a:lnSpc>
                  <a:spcPct val="118000"/>
                </a:lnSpc>
              </a:pPr>
              <a:r>
                <a:rPr lang="en-US" sz="1400" b="1" dirty="0" smtClean="0">
                  <a:solidFill>
                    <a:srgbClr val="000066"/>
                  </a:solidFill>
                  <a:latin typeface="+mn-lt"/>
                </a:rPr>
                <a:t>Wild Fire</a:t>
              </a:r>
            </a:p>
            <a:p>
              <a:pPr eaLnBrk="0" hangingPunct="0">
                <a:lnSpc>
                  <a:spcPct val="118000"/>
                </a:lnSpc>
              </a:pPr>
              <a:r>
                <a:rPr lang="en-US" sz="1400" b="1" dirty="0" smtClean="0">
                  <a:solidFill>
                    <a:srgbClr val="000066"/>
                  </a:solidFill>
                  <a:latin typeface="+mn-lt"/>
                </a:rPr>
                <a:t>HAZMAT (trans/oil spill)</a:t>
              </a:r>
            </a:p>
            <a:p>
              <a:pPr eaLnBrk="0" hangingPunct="0">
                <a:lnSpc>
                  <a:spcPct val="118000"/>
                </a:lnSpc>
              </a:pPr>
              <a:r>
                <a:rPr lang="en-US" sz="1400" b="1" dirty="0" smtClean="0">
                  <a:solidFill>
                    <a:srgbClr val="000066"/>
                  </a:solidFill>
                  <a:latin typeface="+mn-lt"/>
                </a:rPr>
                <a:t>Drought</a:t>
              </a:r>
            </a:p>
            <a:p>
              <a:pPr eaLnBrk="0" hangingPunct="0">
                <a:lnSpc>
                  <a:spcPct val="118000"/>
                </a:lnSpc>
              </a:pPr>
              <a:r>
                <a:rPr lang="en-US" sz="1400" b="1" dirty="0" smtClean="0">
                  <a:solidFill>
                    <a:srgbClr val="000066"/>
                  </a:solidFill>
                  <a:latin typeface="+mn-lt"/>
                </a:rPr>
                <a:t>Aircraft Incident</a:t>
              </a:r>
            </a:p>
            <a:p>
              <a:pPr eaLnBrk="0" hangingPunct="0">
                <a:lnSpc>
                  <a:spcPct val="118000"/>
                </a:lnSpc>
              </a:pPr>
              <a:r>
                <a:rPr lang="en-US" sz="1400" b="1" dirty="0" smtClean="0">
                  <a:solidFill>
                    <a:srgbClr val="000066"/>
                  </a:solidFill>
                  <a:latin typeface="+mn-lt"/>
                </a:rPr>
                <a:t>HAZMAT (fixed)</a:t>
              </a:r>
            </a:p>
            <a:p>
              <a:pPr eaLnBrk="0" hangingPunct="0">
                <a:lnSpc>
                  <a:spcPct val="118000"/>
                </a:lnSpc>
              </a:pPr>
              <a:r>
                <a:rPr lang="en-US" sz="1400" b="1" dirty="0" smtClean="0">
                  <a:solidFill>
                    <a:srgbClr val="000066"/>
                  </a:solidFill>
                  <a:latin typeface="+mn-lt"/>
                </a:rPr>
                <a:t>Tornado/Water Spout</a:t>
              </a:r>
            </a:p>
            <a:p>
              <a:pPr eaLnBrk="0" hangingPunct="0">
                <a:lnSpc>
                  <a:spcPct val="118000"/>
                </a:lnSpc>
              </a:pPr>
              <a:r>
                <a:rPr lang="en-US" sz="1400" b="1" dirty="0" smtClean="0">
                  <a:solidFill>
                    <a:srgbClr val="000066"/>
                  </a:solidFill>
                  <a:latin typeface="+mn-lt"/>
                </a:rPr>
                <a:t>Dam Failure</a:t>
              </a:r>
            </a:p>
            <a:p>
              <a:pPr eaLnBrk="0" hangingPunct="0">
                <a:lnSpc>
                  <a:spcPct val="118000"/>
                </a:lnSpc>
              </a:pPr>
              <a:r>
                <a:rPr lang="en-US" sz="1400" b="1" dirty="0" smtClean="0">
                  <a:solidFill>
                    <a:srgbClr val="000066"/>
                  </a:solidFill>
                  <a:latin typeface="+mn-lt"/>
                </a:rPr>
                <a:t>Radiological </a:t>
              </a:r>
            </a:p>
            <a:p>
              <a:pPr eaLnBrk="0" hangingPunct="0">
                <a:lnSpc>
                  <a:spcPct val="118000"/>
                </a:lnSpc>
              </a:pPr>
              <a:r>
                <a:rPr lang="en-US" sz="1400" b="1" dirty="0" smtClean="0">
                  <a:solidFill>
                    <a:srgbClr val="000066"/>
                  </a:solidFill>
                  <a:latin typeface="+mn-lt"/>
                </a:rPr>
                <a:t>Terrorism</a:t>
              </a:r>
            </a:p>
            <a:p>
              <a:pPr eaLnBrk="0" hangingPunct="0">
                <a:lnSpc>
                  <a:spcPct val="118000"/>
                </a:lnSpc>
              </a:pPr>
              <a:r>
                <a:rPr lang="en-US" sz="1400" b="1" dirty="0" smtClean="0">
                  <a:solidFill>
                    <a:srgbClr val="000066"/>
                  </a:solidFill>
                  <a:latin typeface="+mn-lt"/>
                </a:rPr>
                <a:t>Civil Disorder</a:t>
              </a:r>
              <a:endParaRPr lang="en-US" sz="1400" b="1" dirty="0">
                <a:solidFill>
                  <a:srgbClr val="000066"/>
                </a:solidFill>
                <a:latin typeface="+mn-lt"/>
              </a:endParaRPr>
            </a:p>
          </p:txBody>
        </p:sp>
        <p:sp>
          <p:nvSpPr>
            <p:cNvPr id="474127" name="Line 15"/>
            <p:cNvSpPr>
              <a:spLocks noChangeShapeType="1"/>
            </p:cNvSpPr>
            <p:nvPr/>
          </p:nvSpPr>
          <p:spPr bwMode="auto">
            <a:xfrm>
              <a:off x="1901" y="1127"/>
              <a:ext cx="2670" cy="0"/>
            </a:xfrm>
            <a:prstGeom prst="line">
              <a:avLst/>
            </a:prstGeom>
            <a:noFill/>
            <a:ln w="127000">
              <a:solidFill>
                <a:srgbClr val="000066"/>
              </a:solidFill>
              <a:round/>
              <a:headEnd type="none" w="sm" len="sm"/>
              <a:tailEnd type="none" w="sm" len="sm"/>
            </a:ln>
            <a:effectLst/>
          </p:spPr>
          <p:txBody>
            <a:bodyPr/>
            <a:lstStyle/>
            <a:p>
              <a:endParaRPr lang="en-US"/>
            </a:p>
          </p:txBody>
        </p:sp>
        <p:sp>
          <p:nvSpPr>
            <p:cNvPr id="474128" name="Line 16"/>
            <p:cNvSpPr>
              <a:spLocks noChangeShapeType="1"/>
            </p:cNvSpPr>
            <p:nvPr/>
          </p:nvSpPr>
          <p:spPr bwMode="auto">
            <a:xfrm>
              <a:off x="1901" y="1273"/>
              <a:ext cx="2670" cy="0"/>
            </a:xfrm>
            <a:prstGeom prst="line">
              <a:avLst/>
            </a:prstGeom>
            <a:noFill/>
            <a:ln w="127000">
              <a:solidFill>
                <a:srgbClr val="000066"/>
              </a:solidFill>
              <a:round/>
              <a:headEnd type="none" w="sm" len="sm"/>
              <a:tailEnd type="none" w="sm" len="sm"/>
            </a:ln>
            <a:effectLst/>
          </p:spPr>
          <p:txBody>
            <a:bodyPr/>
            <a:lstStyle/>
            <a:p>
              <a:endParaRPr lang="en-US"/>
            </a:p>
          </p:txBody>
        </p:sp>
        <p:sp>
          <p:nvSpPr>
            <p:cNvPr id="474129" name="Line 17"/>
            <p:cNvSpPr>
              <a:spLocks noChangeShapeType="1"/>
            </p:cNvSpPr>
            <p:nvPr/>
          </p:nvSpPr>
          <p:spPr bwMode="auto">
            <a:xfrm>
              <a:off x="1901" y="1409"/>
              <a:ext cx="2670" cy="0"/>
            </a:xfrm>
            <a:prstGeom prst="line">
              <a:avLst/>
            </a:prstGeom>
            <a:noFill/>
            <a:ln w="127000">
              <a:solidFill>
                <a:srgbClr val="000066"/>
              </a:solidFill>
              <a:round/>
              <a:headEnd type="none" w="sm" len="sm"/>
              <a:tailEnd type="none" w="sm" len="sm"/>
            </a:ln>
            <a:effectLst/>
          </p:spPr>
          <p:txBody>
            <a:bodyPr/>
            <a:lstStyle/>
            <a:p>
              <a:endParaRPr lang="en-US"/>
            </a:p>
          </p:txBody>
        </p:sp>
        <p:sp>
          <p:nvSpPr>
            <p:cNvPr id="474139" name="Line 27"/>
            <p:cNvSpPr>
              <a:spLocks noChangeShapeType="1"/>
            </p:cNvSpPr>
            <p:nvPr/>
          </p:nvSpPr>
          <p:spPr bwMode="auto">
            <a:xfrm>
              <a:off x="1901" y="1552"/>
              <a:ext cx="2107" cy="0"/>
            </a:xfrm>
            <a:prstGeom prst="line">
              <a:avLst/>
            </a:prstGeom>
            <a:noFill/>
            <a:ln w="127000">
              <a:solidFill>
                <a:srgbClr val="2952A5"/>
              </a:solidFill>
              <a:round/>
              <a:headEnd type="none" w="sm" len="sm"/>
              <a:tailEnd type="none" w="sm" len="sm"/>
            </a:ln>
            <a:effectLst/>
          </p:spPr>
          <p:txBody>
            <a:bodyPr/>
            <a:lstStyle/>
            <a:p>
              <a:endParaRPr lang="en-US"/>
            </a:p>
          </p:txBody>
        </p:sp>
        <p:sp>
          <p:nvSpPr>
            <p:cNvPr id="474140" name="Line 28"/>
            <p:cNvSpPr>
              <a:spLocks noChangeShapeType="1"/>
            </p:cNvSpPr>
            <p:nvPr/>
          </p:nvSpPr>
          <p:spPr bwMode="auto">
            <a:xfrm>
              <a:off x="1901" y="1718"/>
              <a:ext cx="2107" cy="0"/>
            </a:xfrm>
            <a:prstGeom prst="line">
              <a:avLst/>
            </a:prstGeom>
            <a:noFill/>
            <a:ln w="127000">
              <a:solidFill>
                <a:srgbClr val="2952A5"/>
              </a:solidFill>
              <a:round/>
              <a:headEnd type="none" w="sm" len="sm"/>
              <a:tailEnd type="none" w="sm" len="sm"/>
            </a:ln>
            <a:effectLst/>
          </p:spPr>
          <p:txBody>
            <a:bodyPr/>
            <a:lstStyle/>
            <a:p>
              <a:endParaRPr lang="en-US"/>
            </a:p>
          </p:txBody>
        </p:sp>
        <p:sp>
          <p:nvSpPr>
            <p:cNvPr id="474141" name="Line 29"/>
            <p:cNvSpPr>
              <a:spLocks noChangeShapeType="1"/>
            </p:cNvSpPr>
            <p:nvPr/>
          </p:nvSpPr>
          <p:spPr bwMode="auto">
            <a:xfrm>
              <a:off x="1901" y="1871"/>
              <a:ext cx="1545" cy="0"/>
            </a:xfrm>
            <a:prstGeom prst="line">
              <a:avLst/>
            </a:prstGeom>
            <a:noFill/>
            <a:ln w="127000">
              <a:solidFill>
                <a:srgbClr val="3F7EBD"/>
              </a:solidFill>
              <a:round/>
              <a:headEnd type="none" w="sm" len="sm"/>
              <a:tailEnd type="none" w="sm" len="sm"/>
            </a:ln>
            <a:effectLst/>
          </p:spPr>
          <p:txBody>
            <a:bodyPr/>
            <a:lstStyle/>
            <a:p>
              <a:endParaRPr lang="en-US"/>
            </a:p>
          </p:txBody>
        </p:sp>
        <p:sp>
          <p:nvSpPr>
            <p:cNvPr id="474142" name="Line 30"/>
            <p:cNvSpPr>
              <a:spLocks noChangeShapeType="1"/>
            </p:cNvSpPr>
            <p:nvPr/>
          </p:nvSpPr>
          <p:spPr bwMode="auto">
            <a:xfrm>
              <a:off x="1901" y="2017"/>
              <a:ext cx="1545" cy="0"/>
            </a:xfrm>
            <a:prstGeom prst="line">
              <a:avLst/>
            </a:prstGeom>
            <a:noFill/>
            <a:ln w="127000">
              <a:solidFill>
                <a:srgbClr val="3F7EBD"/>
              </a:solidFill>
              <a:round/>
              <a:headEnd type="none" w="sm" len="sm"/>
              <a:tailEnd type="none" w="sm" len="sm"/>
            </a:ln>
            <a:effectLst/>
          </p:spPr>
          <p:txBody>
            <a:bodyPr/>
            <a:lstStyle/>
            <a:p>
              <a:endParaRPr lang="en-US"/>
            </a:p>
          </p:txBody>
        </p:sp>
        <p:sp>
          <p:nvSpPr>
            <p:cNvPr id="474143" name="Line 31"/>
            <p:cNvSpPr>
              <a:spLocks noChangeShapeType="1"/>
            </p:cNvSpPr>
            <p:nvPr/>
          </p:nvSpPr>
          <p:spPr bwMode="auto">
            <a:xfrm>
              <a:off x="1901" y="2177"/>
              <a:ext cx="1545" cy="0"/>
            </a:xfrm>
            <a:prstGeom prst="line">
              <a:avLst/>
            </a:prstGeom>
            <a:noFill/>
            <a:ln w="127000">
              <a:solidFill>
                <a:srgbClr val="3F7EBD"/>
              </a:solidFill>
              <a:round/>
              <a:headEnd type="none" w="sm" len="sm"/>
              <a:tailEnd type="none" w="sm" len="sm"/>
            </a:ln>
            <a:effectLst/>
          </p:spPr>
          <p:txBody>
            <a:bodyPr/>
            <a:lstStyle/>
            <a:p>
              <a:endParaRPr lang="en-US"/>
            </a:p>
          </p:txBody>
        </p:sp>
        <p:sp>
          <p:nvSpPr>
            <p:cNvPr id="474144" name="Line 32"/>
            <p:cNvSpPr>
              <a:spLocks noChangeShapeType="1"/>
            </p:cNvSpPr>
            <p:nvPr/>
          </p:nvSpPr>
          <p:spPr bwMode="auto">
            <a:xfrm>
              <a:off x="1901" y="2312"/>
              <a:ext cx="1311" cy="0"/>
            </a:xfrm>
            <a:prstGeom prst="line">
              <a:avLst/>
            </a:prstGeom>
            <a:noFill/>
            <a:ln w="127000">
              <a:solidFill>
                <a:srgbClr val="679ACD"/>
              </a:solidFill>
              <a:round/>
              <a:headEnd type="none" w="sm" len="sm"/>
              <a:tailEnd type="none" w="sm" len="sm"/>
            </a:ln>
            <a:effectLst/>
          </p:spPr>
          <p:txBody>
            <a:bodyPr/>
            <a:lstStyle/>
            <a:p>
              <a:endParaRPr lang="en-US"/>
            </a:p>
          </p:txBody>
        </p:sp>
        <p:sp>
          <p:nvSpPr>
            <p:cNvPr id="474145" name="Line 33"/>
            <p:cNvSpPr>
              <a:spLocks noChangeShapeType="1"/>
            </p:cNvSpPr>
            <p:nvPr/>
          </p:nvSpPr>
          <p:spPr bwMode="auto">
            <a:xfrm>
              <a:off x="1901" y="2458"/>
              <a:ext cx="1311" cy="0"/>
            </a:xfrm>
            <a:prstGeom prst="line">
              <a:avLst/>
            </a:prstGeom>
            <a:noFill/>
            <a:ln w="127000">
              <a:solidFill>
                <a:srgbClr val="679ACD"/>
              </a:solidFill>
              <a:round/>
              <a:headEnd type="none" w="sm" len="sm"/>
              <a:tailEnd type="none" w="sm" len="sm"/>
            </a:ln>
            <a:effectLst/>
          </p:spPr>
          <p:txBody>
            <a:bodyPr/>
            <a:lstStyle/>
            <a:p>
              <a:endParaRPr lang="en-US"/>
            </a:p>
          </p:txBody>
        </p:sp>
        <p:sp>
          <p:nvSpPr>
            <p:cNvPr id="474146" name="Line 34"/>
            <p:cNvSpPr>
              <a:spLocks noChangeShapeType="1"/>
            </p:cNvSpPr>
            <p:nvPr/>
          </p:nvSpPr>
          <p:spPr bwMode="auto">
            <a:xfrm>
              <a:off x="1901" y="2639"/>
              <a:ext cx="982" cy="0"/>
            </a:xfrm>
            <a:prstGeom prst="line">
              <a:avLst/>
            </a:prstGeom>
            <a:noFill/>
            <a:ln w="127000">
              <a:solidFill>
                <a:srgbClr val="8993F3"/>
              </a:solidFill>
              <a:round/>
              <a:headEnd type="none" w="sm" len="sm"/>
              <a:tailEnd type="none" w="sm" len="sm"/>
            </a:ln>
            <a:effectLst/>
          </p:spPr>
          <p:txBody>
            <a:bodyPr/>
            <a:lstStyle/>
            <a:p>
              <a:endParaRPr lang="en-US"/>
            </a:p>
          </p:txBody>
        </p:sp>
        <p:sp>
          <p:nvSpPr>
            <p:cNvPr id="474147" name="Line 35"/>
            <p:cNvSpPr>
              <a:spLocks noChangeShapeType="1"/>
            </p:cNvSpPr>
            <p:nvPr/>
          </p:nvSpPr>
          <p:spPr bwMode="auto">
            <a:xfrm>
              <a:off x="1901" y="2799"/>
              <a:ext cx="982" cy="0"/>
            </a:xfrm>
            <a:prstGeom prst="line">
              <a:avLst/>
            </a:prstGeom>
            <a:noFill/>
            <a:ln w="127000">
              <a:solidFill>
                <a:srgbClr val="8993F3"/>
              </a:solidFill>
              <a:round/>
              <a:headEnd type="none" w="sm" len="sm"/>
              <a:tailEnd type="none" w="sm" len="sm"/>
            </a:ln>
            <a:effectLst/>
          </p:spPr>
          <p:txBody>
            <a:bodyPr/>
            <a:lstStyle/>
            <a:p>
              <a:endParaRPr lang="en-US"/>
            </a:p>
          </p:txBody>
        </p:sp>
        <p:sp>
          <p:nvSpPr>
            <p:cNvPr id="474148" name="Line 36"/>
            <p:cNvSpPr>
              <a:spLocks noChangeShapeType="1"/>
            </p:cNvSpPr>
            <p:nvPr/>
          </p:nvSpPr>
          <p:spPr bwMode="auto">
            <a:xfrm>
              <a:off x="1901" y="2945"/>
              <a:ext cx="654" cy="0"/>
            </a:xfrm>
            <a:prstGeom prst="line">
              <a:avLst/>
            </a:prstGeom>
            <a:noFill/>
            <a:ln w="127000">
              <a:solidFill>
                <a:srgbClr val="5F5F5F"/>
              </a:solidFill>
              <a:round/>
              <a:headEnd type="none" w="sm" len="sm"/>
              <a:tailEnd type="none" w="sm" len="sm"/>
            </a:ln>
            <a:effectLst/>
          </p:spPr>
          <p:txBody>
            <a:bodyPr/>
            <a:lstStyle/>
            <a:p>
              <a:endParaRPr lang="en-US"/>
            </a:p>
          </p:txBody>
        </p:sp>
        <p:sp>
          <p:nvSpPr>
            <p:cNvPr id="474149" name="Line 37"/>
            <p:cNvSpPr>
              <a:spLocks noChangeShapeType="1"/>
            </p:cNvSpPr>
            <p:nvPr/>
          </p:nvSpPr>
          <p:spPr bwMode="auto">
            <a:xfrm>
              <a:off x="1901" y="3084"/>
              <a:ext cx="654" cy="0"/>
            </a:xfrm>
            <a:prstGeom prst="line">
              <a:avLst/>
            </a:prstGeom>
            <a:noFill/>
            <a:ln w="127000">
              <a:solidFill>
                <a:srgbClr val="5F5F5F"/>
              </a:solidFill>
              <a:round/>
              <a:headEnd type="none" w="sm" len="sm"/>
              <a:tailEnd type="none" w="sm" len="sm"/>
            </a:ln>
            <a:effectLst/>
          </p:spPr>
          <p:txBody>
            <a:bodyPr/>
            <a:lstStyle/>
            <a:p>
              <a:endParaRPr lang="en-US"/>
            </a:p>
          </p:txBody>
        </p:sp>
        <p:sp>
          <p:nvSpPr>
            <p:cNvPr id="474150" name="Line 38"/>
            <p:cNvSpPr>
              <a:spLocks noChangeShapeType="1"/>
            </p:cNvSpPr>
            <p:nvPr/>
          </p:nvSpPr>
          <p:spPr bwMode="auto">
            <a:xfrm>
              <a:off x="1901" y="3251"/>
              <a:ext cx="654" cy="0"/>
            </a:xfrm>
            <a:prstGeom prst="line">
              <a:avLst/>
            </a:prstGeom>
            <a:noFill/>
            <a:ln w="127000">
              <a:solidFill>
                <a:srgbClr val="5F5F5F"/>
              </a:solidFill>
              <a:round/>
              <a:headEnd type="none" w="sm" len="sm"/>
              <a:tailEnd type="none" w="sm" len="sm"/>
            </a:ln>
            <a:effectLst/>
          </p:spPr>
          <p:txBody>
            <a:bodyPr/>
            <a:lstStyle/>
            <a:p>
              <a:endParaRPr lang="en-US"/>
            </a:p>
          </p:txBody>
        </p:sp>
        <p:sp>
          <p:nvSpPr>
            <p:cNvPr id="474151" name="Line 39"/>
            <p:cNvSpPr>
              <a:spLocks noChangeShapeType="1"/>
            </p:cNvSpPr>
            <p:nvPr/>
          </p:nvSpPr>
          <p:spPr bwMode="auto">
            <a:xfrm>
              <a:off x="1901" y="3397"/>
              <a:ext cx="654" cy="0"/>
            </a:xfrm>
            <a:prstGeom prst="line">
              <a:avLst/>
            </a:prstGeom>
            <a:noFill/>
            <a:ln w="127000">
              <a:solidFill>
                <a:srgbClr val="5F5F5F"/>
              </a:solidFill>
              <a:round/>
              <a:headEnd type="none" w="sm" len="sm"/>
              <a:tailEnd type="none" w="sm" len="sm"/>
            </a:ln>
            <a:effectLst/>
          </p:spPr>
          <p:txBody>
            <a:bodyPr/>
            <a:lstStyle/>
            <a:p>
              <a:endParaRPr lang="en-US"/>
            </a:p>
          </p:txBody>
        </p:sp>
        <p:sp>
          <p:nvSpPr>
            <p:cNvPr id="474152" name="Line 40"/>
            <p:cNvSpPr>
              <a:spLocks noChangeShapeType="1"/>
            </p:cNvSpPr>
            <p:nvPr/>
          </p:nvSpPr>
          <p:spPr bwMode="auto">
            <a:xfrm>
              <a:off x="1899" y="3532"/>
              <a:ext cx="375" cy="0"/>
            </a:xfrm>
            <a:prstGeom prst="line">
              <a:avLst/>
            </a:prstGeom>
            <a:noFill/>
            <a:ln w="127000">
              <a:solidFill>
                <a:schemeClr val="tx1"/>
              </a:solidFill>
              <a:round/>
              <a:headEnd type="none" w="sm" len="sm"/>
              <a:tailEnd type="none" w="sm" len="sm"/>
            </a:ln>
            <a:effectLst/>
          </p:spPr>
          <p:txBody>
            <a:bodyPr/>
            <a:lstStyle/>
            <a:p>
              <a:endParaRPr lang="en-US"/>
            </a:p>
          </p:txBody>
        </p:sp>
        <p:sp>
          <p:nvSpPr>
            <p:cNvPr id="474156" name="Line 44"/>
            <p:cNvSpPr>
              <a:spLocks noChangeShapeType="1"/>
            </p:cNvSpPr>
            <p:nvPr/>
          </p:nvSpPr>
          <p:spPr bwMode="auto">
            <a:xfrm>
              <a:off x="1902" y="3673"/>
              <a:ext cx="102" cy="0"/>
            </a:xfrm>
            <a:prstGeom prst="line">
              <a:avLst/>
            </a:prstGeom>
            <a:noFill/>
            <a:ln w="127000">
              <a:solidFill>
                <a:schemeClr val="tx1"/>
              </a:solidFill>
              <a:round/>
              <a:headEnd type="none" w="sm" len="sm"/>
              <a:tailEnd type="none" w="sm" len="sm"/>
            </a:ln>
            <a:effectLst/>
          </p:spPr>
          <p:txBody>
            <a:bodyPr/>
            <a:lstStyle/>
            <a:p>
              <a:endParaRPr lang="en-US"/>
            </a:p>
          </p:txBody>
        </p:sp>
        <p:sp>
          <p:nvSpPr>
            <p:cNvPr id="474160" name="Line 48"/>
            <p:cNvSpPr>
              <a:spLocks noChangeShapeType="1"/>
            </p:cNvSpPr>
            <p:nvPr/>
          </p:nvSpPr>
          <p:spPr bwMode="auto">
            <a:xfrm>
              <a:off x="1905" y="3861"/>
              <a:ext cx="102" cy="0"/>
            </a:xfrm>
            <a:prstGeom prst="line">
              <a:avLst/>
            </a:prstGeom>
            <a:noFill/>
            <a:ln w="127000">
              <a:solidFill>
                <a:schemeClr val="tx1"/>
              </a:solidFill>
              <a:round/>
              <a:headEnd type="none" w="sm" len="sm"/>
              <a:tailEnd type="none" w="sm" len="sm"/>
            </a:ln>
            <a:effectLst/>
          </p:spPr>
          <p:txBody>
            <a:bodyPr/>
            <a:lstStyle/>
            <a:p>
              <a:endParaRPr lang="en-US"/>
            </a:p>
          </p:txBody>
        </p:sp>
      </p:grpSp>
      <p:sp>
        <p:nvSpPr>
          <p:cNvPr id="47" name="Title 1"/>
          <p:cNvSpPr txBox="1">
            <a:spLocks/>
          </p:cNvSpPr>
          <p:nvPr/>
        </p:nvSpPr>
        <p:spPr>
          <a:xfrm>
            <a:off x="762000" y="350838"/>
            <a:ext cx="7924800" cy="1325562"/>
          </a:xfrm>
          <a:prstGeom prst="rect">
            <a:avLst/>
          </a:prstGeom>
        </p:spPr>
        <p:txBody>
          <a:bodyP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alibri" pitchFamily="34" charset="0"/>
                <a:ea typeface="+mj-ea"/>
                <a:cs typeface="+mj-cs"/>
              </a:rPr>
              <a:t>HAWAII HAZARD PROFILE</a:t>
            </a:r>
          </a:p>
        </p:txBody>
      </p:sp>
      <p:sp>
        <p:nvSpPr>
          <p:cNvPr id="48" name="TextBox 47"/>
          <p:cNvSpPr txBox="1"/>
          <p:nvPr/>
        </p:nvSpPr>
        <p:spPr>
          <a:xfrm>
            <a:off x="2971800" y="6487180"/>
            <a:ext cx="6019800" cy="307777"/>
          </a:xfrm>
          <a:prstGeom prst="rect">
            <a:avLst/>
          </a:prstGeom>
          <a:noFill/>
        </p:spPr>
        <p:txBody>
          <a:bodyPr wrap="square" rtlCol="0">
            <a:spAutoFit/>
          </a:bodyPr>
          <a:lstStyle/>
          <a:p>
            <a:r>
              <a:rPr lang="en-US" sz="1400" dirty="0" smtClean="0">
                <a:latin typeface="Calibri" pitchFamily="34" charset="0"/>
              </a:rPr>
              <a:t>Threat ranking includes likelihood and effect on population and property</a:t>
            </a:r>
            <a:endParaRPr lang="en-US" sz="1400" dirty="0">
              <a:latin typeface="Calibri" pitchFamily="34" charset="0"/>
            </a:endParaRPr>
          </a:p>
        </p:txBody>
      </p:sp>
      <p:sp>
        <p:nvSpPr>
          <p:cNvPr id="49" name="TextBox 48"/>
          <p:cNvSpPr txBox="1"/>
          <p:nvPr/>
        </p:nvSpPr>
        <p:spPr>
          <a:xfrm>
            <a:off x="533400" y="6487633"/>
            <a:ext cx="2057400" cy="307777"/>
          </a:xfrm>
          <a:prstGeom prst="rect">
            <a:avLst/>
          </a:prstGeom>
          <a:noFill/>
        </p:spPr>
        <p:txBody>
          <a:bodyPr wrap="square" rtlCol="0">
            <a:spAutoFit/>
          </a:bodyPr>
          <a:lstStyle/>
          <a:p>
            <a:r>
              <a:rPr lang="en-US" sz="1400" dirty="0" smtClean="0">
                <a:latin typeface="Calibri" pitchFamily="34" charset="0"/>
              </a:rPr>
              <a:t>September 2006</a:t>
            </a:r>
            <a:endParaRPr lang="en-US" sz="1400" dirty="0">
              <a:latin typeface="Calibri"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1325562"/>
          </a:xfrm>
        </p:spPr>
        <p:txBody>
          <a:bodyPr>
            <a:normAutofit/>
          </a:bodyPr>
          <a:lstStyle/>
          <a:p>
            <a:pPr algn="ctr" eaLnBrk="1" hangingPunct="1"/>
            <a:r>
              <a:rPr lang="en-US" sz="6600" b="1" dirty="0" smtClean="0">
                <a:solidFill>
                  <a:schemeClr val="tx1"/>
                </a:solidFill>
                <a:latin typeface="Calibri" pitchFamily="34" charset="0"/>
              </a:rPr>
              <a:t>VISION</a:t>
            </a:r>
          </a:p>
        </p:txBody>
      </p:sp>
      <p:sp>
        <p:nvSpPr>
          <p:cNvPr id="3" name="Content Placeholder 2"/>
          <p:cNvSpPr>
            <a:spLocks noGrp="1"/>
          </p:cNvSpPr>
          <p:nvPr>
            <p:ph idx="1"/>
          </p:nvPr>
        </p:nvSpPr>
        <p:spPr>
          <a:xfrm>
            <a:off x="381000" y="1295400"/>
            <a:ext cx="8458200" cy="1524000"/>
          </a:xfrm>
        </p:spPr>
        <p:txBody>
          <a:bodyPr>
            <a:normAutofit/>
          </a:bodyPr>
          <a:lstStyle/>
          <a:p>
            <a:pPr marL="0" indent="0" algn="ctr">
              <a:buNone/>
              <a:defRPr/>
            </a:pPr>
            <a:r>
              <a:rPr lang="en-US" b="1" dirty="0" smtClean="0">
                <a:latin typeface="Calibri" pitchFamily="34" charset="0"/>
              </a:rPr>
              <a:t>Leading the State in prevention, protection, and rapid assistance during disasters with a full range of resources and effective partnerships.</a:t>
            </a:r>
            <a:r>
              <a:rPr lang="en-US" dirty="0" smtClean="0">
                <a:latin typeface="Calibri" pitchFamily="34" charset="0"/>
              </a:rPr>
              <a:t> </a:t>
            </a:r>
          </a:p>
        </p:txBody>
      </p:sp>
      <p:sp>
        <p:nvSpPr>
          <p:cNvPr id="4" name="Content Placeholder 2"/>
          <p:cNvSpPr txBox="1">
            <a:spLocks/>
          </p:cNvSpPr>
          <p:nvPr/>
        </p:nvSpPr>
        <p:spPr>
          <a:xfrm>
            <a:off x="381000" y="3048000"/>
            <a:ext cx="8458200" cy="3352800"/>
          </a:xfrm>
          <a:prstGeom prst="rect">
            <a:avLst/>
          </a:prstGeom>
        </p:spPr>
        <p:txBody>
          <a:bodyPr vert="horz" anchor="t">
            <a:normAutofit lnSpcReduction="10000"/>
          </a:bodyPr>
          <a:lstStyle/>
          <a:p>
            <a:pPr marL="457200" marR="0" lvl="0" indent="-457200"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3000" b="1" i="0" u="none" strike="noStrike" kern="1200" cap="none" spc="0" normalizeH="0" baseline="0" noProof="0" dirty="0" smtClean="0">
                <a:ln>
                  <a:noFill/>
                </a:ln>
                <a:solidFill>
                  <a:schemeClr val="tx1"/>
                </a:solidFill>
                <a:effectLst/>
                <a:uLnTx/>
                <a:uFillTx/>
                <a:latin typeface="Calibri" pitchFamily="34" charset="0"/>
                <a:ea typeface="+mn-ea"/>
                <a:cs typeface="+mn-cs"/>
              </a:rPr>
              <a:t>Strategic Areas of</a:t>
            </a:r>
            <a:r>
              <a:rPr kumimoji="0" lang="en-US" sz="3000" b="1" i="0" u="none" strike="noStrike" kern="1200" cap="none" spc="0" normalizeH="0" noProof="0" dirty="0" smtClean="0">
                <a:ln>
                  <a:noFill/>
                </a:ln>
                <a:solidFill>
                  <a:schemeClr val="tx1"/>
                </a:solidFill>
                <a:effectLst/>
                <a:uLnTx/>
                <a:uFillTx/>
                <a:latin typeface="Calibri" pitchFamily="34" charset="0"/>
                <a:ea typeface="+mn-ea"/>
                <a:cs typeface="+mn-cs"/>
              </a:rPr>
              <a:t> Emphasis:</a:t>
            </a:r>
            <a:endParaRPr kumimoji="0" lang="en-US" sz="30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57200" marR="0" lvl="0" indent="-457200" algn="l" defTabSz="914400" rtl="0" eaLnBrk="1" fontAlgn="auto" latinLnBrk="0" hangingPunct="1">
              <a:lnSpc>
                <a:spcPct val="100000"/>
              </a:lnSpc>
              <a:spcBef>
                <a:spcPct val="20000"/>
              </a:spcBef>
              <a:spcAft>
                <a:spcPts val="0"/>
              </a:spcAft>
              <a:buClr>
                <a:schemeClr val="tx1"/>
              </a:buClr>
              <a:buSzPct val="75000"/>
              <a:buFont typeface="Wingdings"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Homeland Security</a:t>
            </a:r>
          </a:p>
          <a:p>
            <a:pPr marL="457200" marR="0" lvl="0" indent="-457200" algn="l" defTabSz="914400" rtl="0" eaLnBrk="1" fontAlgn="auto" latinLnBrk="0" hangingPunct="1">
              <a:lnSpc>
                <a:spcPct val="100000"/>
              </a:lnSpc>
              <a:spcBef>
                <a:spcPct val="20000"/>
              </a:spcBef>
              <a:spcAft>
                <a:spcPts val="0"/>
              </a:spcAft>
              <a:buClr>
                <a:schemeClr val="tx1"/>
              </a:buClr>
              <a:buSzPct val="75000"/>
              <a:buFont typeface="Wingdings" pitchFamily="2" charset="2"/>
              <a:buChar char=""/>
              <a:tabLst/>
              <a:defRPr/>
            </a:pPr>
            <a:r>
              <a:rPr kumimoji="0" lang="en-US" sz="2800" b="0" i="0" u="none" strike="noStrike" kern="1200" cap="none" spc="0" normalizeH="0" baseline="0" noProof="0" dirty="0" smtClean="0">
                <a:ln>
                  <a:noFill/>
                </a:ln>
                <a:solidFill>
                  <a:schemeClr val="accent2">
                    <a:lumMod val="75000"/>
                  </a:schemeClr>
                </a:solidFill>
                <a:effectLst/>
                <a:uLnTx/>
                <a:uFillTx/>
                <a:latin typeface="Calibri" pitchFamily="34" charset="0"/>
                <a:ea typeface="+mn-ea"/>
                <a:cs typeface="+mn-cs"/>
              </a:rPr>
              <a:t>Prevention and Protection</a:t>
            </a:r>
          </a:p>
          <a:p>
            <a:pPr marL="457200" marR="0" lvl="0" indent="-457200" algn="l" defTabSz="914400" rtl="0" eaLnBrk="1" fontAlgn="auto" latinLnBrk="0" hangingPunct="1">
              <a:lnSpc>
                <a:spcPct val="100000"/>
              </a:lnSpc>
              <a:spcBef>
                <a:spcPct val="20000"/>
              </a:spcBef>
              <a:spcAft>
                <a:spcPts val="0"/>
              </a:spcAft>
              <a:buClr>
                <a:schemeClr val="tx1"/>
              </a:buClr>
              <a:buSzPct val="75000"/>
              <a:buFont typeface="Wingdings" pitchFamily="2" charset="2"/>
              <a:buChar char=""/>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Calibri" pitchFamily="34" charset="0"/>
                <a:ea typeface="+mn-ea"/>
                <a:cs typeface="+mn-cs"/>
              </a:rPr>
              <a:t>Partnerships</a:t>
            </a:r>
          </a:p>
          <a:p>
            <a:pPr marL="457200" marR="0" lvl="0" indent="-457200" algn="l" defTabSz="914400" rtl="0" eaLnBrk="1" fontAlgn="auto" latinLnBrk="0" hangingPunct="1">
              <a:lnSpc>
                <a:spcPct val="100000"/>
              </a:lnSpc>
              <a:spcBef>
                <a:spcPct val="20000"/>
              </a:spcBef>
              <a:spcAft>
                <a:spcPts val="0"/>
              </a:spcAft>
              <a:buClr>
                <a:schemeClr val="tx1"/>
              </a:buClr>
              <a:buSzPct val="75000"/>
              <a:buFont typeface="Wingdings"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Information Superiority</a:t>
            </a:r>
          </a:p>
          <a:p>
            <a:pPr marL="457200" marR="0" lvl="0" indent="-457200" algn="l" defTabSz="914400" rtl="0" eaLnBrk="1" fontAlgn="auto" latinLnBrk="0" hangingPunct="1">
              <a:lnSpc>
                <a:spcPct val="100000"/>
              </a:lnSpc>
              <a:spcBef>
                <a:spcPct val="20000"/>
              </a:spcBef>
              <a:spcAft>
                <a:spcPts val="0"/>
              </a:spcAft>
              <a:buClr>
                <a:schemeClr val="tx1"/>
              </a:buClr>
              <a:buSzPct val="75000"/>
              <a:buFont typeface="Wingdings"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ea typeface="+mn-ea"/>
                <a:cs typeface="+mn-cs"/>
              </a:rPr>
              <a:t>Emergency Communications, Coordination, and Control</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a:xfrm>
            <a:off x="609600" y="427038"/>
            <a:ext cx="7924800" cy="1325562"/>
          </a:xfrm>
        </p:spPr>
        <p:txBody>
          <a:bodyPr>
            <a:noAutofit/>
          </a:bodyPr>
          <a:lstStyle/>
          <a:p>
            <a:pPr algn="ctr" eaLnBrk="1" hangingPunct="1"/>
            <a:r>
              <a:rPr lang="en-US" sz="5400" b="1" dirty="0" smtClean="0">
                <a:solidFill>
                  <a:schemeClr val="tx1"/>
                </a:solidFill>
                <a:latin typeface="Calibri" pitchFamily="34" charset="0"/>
              </a:rPr>
              <a:t>PREVENTION AND PROTECTION</a:t>
            </a:r>
          </a:p>
        </p:txBody>
      </p:sp>
      <p:sp>
        <p:nvSpPr>
          <p:cNvPr id="4" name="Content Placeholder 2"/>
          <p:cNvSpPr txBox="1">
            <a:spLocks/>
          </p:cNvSpPr>
          <p:nvPr/>
        </p:nvSpPr>
        <p:spPr>
          <a:xfrm>
            <a:off x="609600" y="2133600"/>
            <a:ext cx="7696200" cy="4191000"/>
          </a:xfrm>
          <a:prstGeom prst="rect">
            <a:avLst/>
          </a:prstGeom>
        </p:spPr>
        <p:txBody>
          <a:bodyPr vert="horz" anchor="t">
            <a:normAutofit fontScale="77500" lnSpcReduction="20000"/>
          </a:bodyPr>
          <a:lstStyle/>
          <a:p>
            <a:pPr marR="0" lvl="0"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4100" b="1" i="0" u="none" strike="noStrike" kern="1200" cap="none" spc="0" normalizeH="0" baseline="0" noProof="0" dirty="0" smtClean="0">
                <a:ln>
                  <a:noFill/>
                </a:ln>
                <a:solidFill>
                  <a:schemeClr val="tx1"/>
                </a:solidFill>
                <a:effectLst/>
                <a:uLnTx/>
                <a:uFillTx/>
                <a:latin typeface="Calibri" pitchFamily="34" charset="0"/>
                <a:ea typeface="+mn-ea"/>
                <a:cs typeface="+mn-cs"/>
              </a:rPr>
              <a:t>Mitigate to reduce or eliminate</a:t>
            </a:r>
            <a:r>
              <a:rPr kumimoji="0" lang="en-US" sz="4100" b="1" i="0" u="none" strike="noStrike" kern="1200" cap="none" spc="0" normalizeH="0" noProof="0" dirty="0" smtClean="0">
                <a:ln>
                  <a:noFill/>
                </a:ln>
                <a:solidFill>
                  <a:schemeClr val="tx1"/>
                </a:solidFill>
                <a:effectLst/>
                <a:uLnTx/>
                <a:uFillTx/>
                <a:latin typeface="Calibri" pitchFamily="34" charset="0"/>
                <a:ea typeface="+mn-ea"/>
                <a:cs typeface="+mn-cs"/>
              </a:rPr>
              <a:t> risk to people and property in the State of Hawaii.</a:t>
            </a:r>
            <a:endParaRPr kumimoji="0" lang="en-US" sz="41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690563" marR="0" lvl="0" indent="-457200" algn="l" defTabSz="914400" rtl="0" eaLnBrk="1" fontAlgn="auto" latinLnBrk="0" hangingPunct="1">
              <a:lnSpc>
                <a:spcPct val="100000"/>
              </a:lnSpc>
              <a:spcBef>
                <a:spcPct val="20000"/>
              </a:spcBef>
              <a:spcAft>
                <a:spcPts val="0"/>
              </a:spcAft>
              <a:buClr>
                <a:schemeClr val="tx1"/>
              </a:buClr>
              <a:buSzPct val="60000"/>
              <a:buFont typeface="Wingdings" pitchFamily="2" charset="2"/>
              <a:buChar char=""/>
              <a:tabLst/>
              <a:defRPr/>
            </a:pPr>
            <a:r>
              <a:rPr lang="en-US" sz="4000" noProof="0" dirty="0" smtClean="0">
                <a:latin typeface="Calibri" pitchFamily="34" charset="0"/>
              </a:rPr>
              <a:t>Early Warning Systems</a:t>
            </a:r>
          </a:p>
          <a:p>
            <a:pPr marL="1147763" lvl="2" indent="-457200" eaLnBrk="1" fontAlgn="auto" hangingPunct="1">
              <a:spcBef>
                <a:spcPct val="20000"/>
              </a:spcBef>
              <a:spcAft>
                <a:spcPts val="0"/>
              </a:spcAft>
              <a:buClr>
                <a:schemeClr val="tx1"/>
              </a:buClr>
              <a:buSzPct val="60000"/>
              <a:buFont typeface="Wingdings" pitchFamily="2" charset="2"/>
              <a:buChar char=""/>
              <a:defRPr/>
            </a:pPr>
            <a:r>
              <a:rPr lang="en-US" sz="4000" dirty="0" smtClean="0">
                <a:latin typeface="Calibri" pitchFamily="34" charset="0"/>
              </a:rPr>
              <a:t>Stream and River Flood Gage Network</a:t>
            </a:r>
          </a:p>
          <a:p>
            <a:pPr marL="1147763" lvl="2" indent="-457200" eaLnBrk="1" fontAlgn="auto" hangingPunct="1">
              <a:spcBef>
                <a:spcPct val="20000"/>
              </a:spcBef>
              <a:spcAft>
                <a:spcPts val="0"/>
              </a:spcAft>
              <a:buClr>
                <a:schemeClr val="tx1"/>
              </a:buClr>
              <a:buSzPct val="60000"/>
              <a:buFont typeface="Wingdings" pitchFamily="2" charset="2"/>
              <a:buChar char=""/>
              <a:defRPr/>
            </a:pPr>
            <a:r>
              <a:rPr lang="en-US" sz="4000" dirty="0" smtClean="0">
                <a:latin typeface="Calibri" pitchFamily="34" charset="0"/>
              </a:rPr>
              <a:t>DART Network</a:t>
            </a:r>
            <a:endParaRPr lang="en-US" sz="4000" noProof="0" dirty="0" smtClean="0">
              <a:latin typeface="Calibri" pitchFamily="34" charset="0"/>
            </a:endParaRPr>
          </a:p>
          <a:p>
            <a:pPr marL="690563" indent="-457200" eaLnBrk="1" fontAlgn="auto" hangingPunct="1">
              <a:spcBef>
                <a:spcPct val="20000"/>
              </a:spcBef>
              <a:spcAft>
                <a:spcPts val="0"/>
              </a:spcAft>
              <a:buClr>
                <a:schemeClr val="tx1"/>
              </a:buClr>
              <a:buSzPct val="60000"/>
              <a:buFont typeface="Wingdings" pitchFamily="2" charset="2"/>
              <a:buChar char=""/>
              <a:defRPr/>
            </a:pPr>
            <a:r>
              <a:rPr lang="en-US" sz="4000" dirty="0" smtClean="0">
                <a:latin typeface="Calibri" pitchFamily="34" charset="0"/>
              </a:rPr>
              <a:t>Coastal Inundation Analyses</a:t>
            </a:r>
          </a:p>
          <a:p>
            <a:pPr marL="690563" marR="0" lvl="0" indent="-457200" algn="l" defTabSz="914400" rtl="0" eaLnBrk="1" fontAlgn="auto" latinLnBrk="0" hangingPunct="1">
              <a:lnSpc>
                <a:spcPct val="100000"/>
              </a:lnSpc>
              <a:spcBef>
                <a:spcPct val="20000"/>
              </a:spcBef>
              <a:spcAft>
                <a:spcPts val="0"/>
              </a:spcAft>
              <a:buClr>
                <a:schemeClr val="tx1"/>
              </a:buClr>
              <a:buSzPct val="60000"/>
              <a:buFont typeface="Wingdings" pitchFamily="2" charset="2"/>
              <a:buChar char=""/>
              <a:tabLst/>
              <a:defRPr/>
            </a:pPr>
            <a:r>
              <a:rPr kumimoji="0" lang="en-US" sz="4000" b="0" i="0" u="none" strike="noStrike" kern="1200" cap="none" spc="0" normalizeH="0" baseline="0" dirty="0" smtClean="0">
                <a:ln>
                  <a:noFill/>
                </a:ln>
                <a:solidFill>
                  <a:schemeClr val="tx1"/>
                </a:solidFill>
                <a:effectLst/>
                <a:uLnTx/>
                <a:uFillTx/>
                <a:latin typeface="Calibri" pitchFamily="34" charset="0"/>
                <a:ea typeface="+mn-ea"/>
                <a:cs typeface="+mn-cs"/>
              </a:rPr>
              <a:t>Tsunami Wave Modeling</a:t>
            </a:r>
          </a:p>
          <a:p>
            <a:pPr marL="690563" marR="0" lvl="0" indent="-457200" algn="l" defTabSz="914400" rtl="0" eaLnBrk="1" fontAlgn="auto" latinLnBrk="0" hangingPunct="1">
              <a:lnSpc>
                <a:spcPct val="100000"/>
              </a:lnSpc>
              <a:spcBef>
                <a:spcPct val="20000"/>
              </a:spcBef>
              <a:spcAft>
                <a:spcPts val="0"/>
              </a:spcAft>
              <a:buClr>
                <a:schemeClr val="tx1"/>
              </a:buClr>
              <a:buSzPct val="60000"/>
              <a:buFont typeface="Wingdings" pitchFamily="2" charset="2"/>
              <a:buChar char=""/>
              <a:tabLst/>
              <a:defRPr/>
            </a:pPr>
            <a:r>
              <a:rPr kumimoji="0" lang="en-US" sz="4000" b="0" i="0" u="none" strike="noStrike" kern="1200" cap="none" spc="0" normalizeH="0" baseline="0" dirty="0" smtClean="0">
                <a:ln>
                  <a:noFill/>
                </a:ln>
                <a:solidFill>
                  <a:schemeClr val="tx1"/>
                </a:solidFill>
                <a:effectLst/>
                <a:uLnTx/>
                <a:uFillTx/>
                <a:latin typeface="Calibri" pitchFamily="34" charset="0"/>
                <a:ea typeface="+mn-ea"/>
                <a:cs typeface="+mn-cs"/>
              </a:rPr>
              <a:t>Catastrophic</a:t>
            </a:r>
            <a:r>
              <a:rPr kumimoji="0" lang="en-US" sz="4000" b="0" i="0" u="none" strike="noStrike" kern="1200" cap="none" spc="0" normalizeH="0" dirty="0" smtClean="0">
                <a:ln>
                  <a:noFill/>
                </a:ln>
                <a:solidFill>
                  <a:schemeClr val="tx1"/>
                </a:solidFill>
                <a:effectLst/>
                <a:uLnTx/>
                <a:uFillTx/>
                <a:latin typeface="Calibri" pitchFamily="34" charset="0"/>
                <a:ea typeface="+mn-ea"/>
                <a:cs typeface="+mn-cs"/>
              </a:rPr>
              <a:t> Hurricane Planning</a:t>
            </a:r>
            <a:endParaRPr kumimoji="0" lang="en-US" sz="4000" b="0" i="0" u="none" strike="noStrike" kern="1200" cap="none" spc="0" normalizeH="0" baseline="0" dirty="0" smtClean="0">
              <a:ln>
                <a:noFill/>
              </a:ln>
              <a:solidFill>
                <a:schemeClr val="tx1"/>
              </a:solidFill>
              <a:effectLst/>
              <a:uLnTx/>
              <a:uFillTx/>
              <a:latin typeface="Calibri" pitchFamily="34" charset="0"/>
              <a:ea typeface="+mn-ea"/>
              <a:cs typeface="+mn-cs"/>
            </a:endParaRPr>
          </a:p>
          <a:p>
            <a:pPr marL="690563" marR="0" lvl="0" indent="-457200" algn="l" defTabSz="914400" rtl="0" eaLnBrk="1" fontAlgn="auto" latinLnBrk="0" hangingPunct="1">
              <a:lnSpc>
                <a:spcPct val="100000"/>
              </a:lnSpc>
              <a:spcBef>
                <a:spcPct val="20000"/>
              </a:spcBef>
              <a:spcAft>
                <a:spcPts val="0"/>
              </a:spcAft>
              <a:buClr>
                <a:schemeClr val="tx1"/>
              </a:buClr>
              <a:buSzPct val="60000"/>
              <a:buFont typeface="Wingdings" pitchFamily="2" charset="2"/>
              <a:buChar char=""/>
              <a:tabLst/>
              <a:defRPr/>
            </a:pPr>
            <a:r>
              <a:rPr lang="en-US" sz="4000" noProof="0" dirty="0" smtClean="0">
                <a:latin typeface="Calibri" pitchFamily="34" charset="0"/>
              </a:rPr>
              <a:t>Public Awareness and Education</a:t>
            </a:r>
          </a:p>
          <a:p>
            <a:pPr marL="457200" marR="0" lvl="0" indent="-457200" algn="l" defTabSz="914400" rtl="0" eaLnBrk="1" fontAlgn="auto" latinLnBrk="0" hangingPunct="1">
              <a:lnSpc>
                <a:spcPct val="100000"/>
              </a:lnSpc>
              <a:spcBef>
                <a:spcPct val="20000"/>
              </a:spcBef>
              <a:spcAft>
                <a:spcPts val="0"/>
              </a:spcAft>
              <a:buClr>
                <a:schemeClr val="tx1"/>
              </a:buClr>
              <a:buSzPct val="75000"/>
              <a:buFont typeface="Wingdings" pitchFamily="2" charset="2"/>
              <a:buChar char=""/>
              <a:tabLst/>
              <a:defRPr/>
            </a:pPr>
            <a:endParaRPr kumimoji="0" lang="en-US" sz="40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609600" y="427038"/>
            <a:ext cx="7924800" cy="1325562"/>
          </a:xfrm>
          <a:prstGeom prst="rect">
            <a:avLst/>
          </a:prstGeom>
        </p:spPr>
        <p:txBody>
          <a:bodyP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n-US" sz="5400" b="1" noProof="0" dirty="0" smtClean="0">
                <a:ln w="6350">
                  <a:solidFill>
                    <a:schemeClr val="accent1">
                      <a:shade val="43000"/>
                    </a:schemeClr>
                  </a:solidFill>
                </a:ln>
                <a:effectLst>
                  <a:outerShdw blurRad="26000" dist="26000" dir="14500000" algn="tl" rotWithShape="0">
                    <a:srgbClr val="000000">
                      <a:alpha val="40000"/>
                    </a:srgbClr>
                  </a:outerShdw>
                </a:effectLst>
                <a:latin typeface="Calibri" pitchFamily="34" charset="0"/>
                <a:ea typeface="+mj-ea"/>
                <a:cs typeface="+mj-cs"/>
              </a:rPr>
              <a:t>MITIGATION</a:t>
            </a:r>
            <a:endParaRPr kumimoji="0" lang="en-US" sz="54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alibri" pitchFamily="34" charset="0"/>
              <a:ea typeface="+mj-ea"/>
              <a:cs typeface="+mj-cs"/>
            </a:endParaRPr>
          </a:p>
        </p:txBody>
      </p:sp>
      <p:sp>
        <p:nvSpPr>
          <p:cNvPr id="5" name="Content Placeholder 2"/>
          <p:cNvSpPr txBox="1">
            <a:spLocks/>
          </p:cNvSpPr>
          <p:nvPr/>
        </p:nvSpPr>
        <p:spPr>
          <a:xfrm>
            <a:off x="609600" y="1600200"/>
            <a:ext cx="7696200" cy="4572000"/>
          </a:xfrm>
          <a:prstGeom prst="rect">
            <a:avLst/>
          </a:prstGeom>
        </p:spPr>
        <p:txBody>
          <a:bodyPr vert="horz" anchor="t">
            <a:normAutofit fontScale="92500" lnSpcReduction="10000"/>
          </a:bodyPr>
          <a:lstStyle/>
          <a:p>
            <a:pPr marL="457200" marR="0" lvl="0" indent="-457200" algn="l" defTabSz="914400" rtl="0" eaLnBrk="1" fontAlgn="auto" latinLnBrk="0" hangingPunct="1">
              <a:spcBef>
                <a:spcPts val="0"/>
              </a:spcBef>
              <a:spcAft>
                <a:spcPts val="0"/>
              </a:spcAft>
              <a:buClr>
                <a:schemeClr val="tx1"/>
              </a:buClr>
              <a:buSzPct val="60000"/>
              <a:buFont typeface="Wingdings" pitchFamily="2" charset="2"/>
              <a:buChar char="þ"/>
              <a:tabLst/>
              <a:defRPr/>
            </a:pPr>
            <a:r>
              <a:rPr lang="en-US" sz="3200" dirty="0" smtClean="0">
                <a:latin typeface="Calibri" pitchFamily="34" charset="0"/>
              </a:rPr>
              <a:t>State required to maintain a Multi-Hazard Mitigation Plan (per Stafford Act), to include:</a:t>
            </a:r>
          </a:p>
          <a:p>
            <a:pPr marL="914400" lvl="1" indent="-457200" eaLnBrk="1" fontAlgn="auto" hangingPunct="1">
              <a:spcBef>
                <a:spcPts val="0"/>
              </a:spcBef>
              <a:spcAft>
                <a:spcPts val="0"/>
              </a:spcAft>
              <a:buClr>
                <a:schemeClr val="tx1"/>
              </a:buClr>
              <a:buSzPct val="60000"/>
              <a:buFont typeface="Wingdings" pitchFamily="2" charset="2"/>
              <a:buChar char="þ"/>
              <a:defRPr/>
            </a:pPr>
            <a:r>
              <a:rPr lang="en-US" sz="3200" dirty="0" smtClean="0">
                <a:latin typeface="Calibri" pitchFamily="34" charset="0"/>
              </a:rPr>
              <a:t>Hazard Identification and Assessment </a:t>
            </a:r>
          </a:p>
          <a:p>
            <a:pPr marL="914400" lvl="1" indent="-457200" eaLnBrk="1" fontAlgn="auto" hangingPunct="1">
              <a:spcBef>
                <a:spcPts val="0"/>
              </a:spcBef>
              <a:spcAft>
                <a:spcPts val="0"/>
              </a:spcAft>
              <a:buClr>
                <a:schemeClr val="tx1"/>
              </a:buClr>
              <a:buSzPct val="60000"/>
              <a:buFont typeface="Wingdings" pitchFamily="2" charset="2"/>
              <a:buChar char="þ"/>
              <a:defRPr/>
            </a:pPr>
            <a:r>
              <a:rPr lang="en-US" sz="3200" dirty="0" smtClean="0">
                <a:latin typeface="Calibri" pitchFamily="34" charset="0"/>
              </a:rPr>
              <a:t>Risk &amp; Vulnerability Analysis</a:t>
            </a:r>
          </a:p>
          <a:p>
            <a:pPr marL="914400" lvl="1" indent="-457200" eaLnBrk="1" fontAlgn="auto" hangingPunct="1">
              <a:spcBef>
                <a:spcPts val="0"/>
              </a:spcBef>
              <a:spcAft>
                <a:spcPts val="0"/>
              </a:spcAft>
              <a:buClr>
                <a:schemeClr val="tx1"/>
              </a:buClr>
              <a:buSzPct val="60000"/>
              <a:buFont typeface="Wingdings" pitchFamily="2" charset="2"/>
              <a:buChar char="þ"/>
              <a:defRPr/>
            </a:pPr>
            <a:r>
              <a:rPr lang="en-US" sz="3200" dirty="0" smtClean="0">
                <a:latin typeface="Calibri" pitchFamily="34" charset="0"/>
              </a:rPr>
              <a:t>Mitigation Strategy, </a:t>
            </a:r>
          </a:p>
          <a:p>
            <a:pPr marL="914400" lvl="1" indent="-457200" eaLnBrk="1" fontAlgn="auto" hangingPunct="1">
              <a:spcBef>
                <a:spcPts val="0"/>
              </a:spcBef>
              <a:spcAft>
                <a:spcPts val="0"/>
              </a:spcAft>
              <a:buClr>
                <a:schemeClr val="tx1"/>
              </a:buClr>
              <a:buSzPct val="60000"/>
              <a:buFont typeface="Wingdings" pitchFamily="2" charset="2"/>
              <a:buChar char="þ"/>
              <a:defRPr/>
            </a:pPr>
            <a:r>
              <a:rPr lang="en-US" sz="3200" dirty="0" smtClean="0">
                <a:latin typeface="Calibri" pitchFamily="34" charset="0"/>
              </a:rPr>
              <a:t>Local Planning Coordination </a:t>
            </a:r>
          </a:p>
          <a:p>
            <a:pPr marL="457200" indent="-457200" eaLnBrk="1" fontAlgn="auto" hangingPunct="1">
              <a:spcBef>
                <a:spcPts val="0"/>
              </a:spcBef>
              <a:spcAft>
                <a:spcPts val="0"/>
              </a:spcAft>
              <a:buClr>
                <a:schemeClr val="tx1"/>
              </a:buClr>
              <a:buSzPct val="60000"/>
              <a:buFont typeface="Wingdings" pitchFamily="2" charset="2"/>
              <a:buChar char="þ"/>
              <a:defRPr/>
            </a:pPr>
            <a:r>
              <a:rPr lang="en-US" sz="3200" dirty="0" smtClean="0">
                <a:latin typeface="Calibri" pitchFamily="34" charset="0"/>
              </a:rPr>
              <a:t>Updated Plan ensures the State qualifies to receive:</a:t>
            </a:r>
          </a:p>
          <a:p>
            <a:pPr marL="914400" lvl="1" indent="-457200" eaLnBrk="1" fontAlgn="auto" hangingPunct="1">
              <a:spcBef>
                <a:spcPts val="0"/>
              </a:spcBef>
              <a:spcAft>
                <a:spcPts val="0"/>
              </a:spcAft>
              <a:buClr>
                <a:schemeClr val="tx1"/>
              </a:buClr>
              <a:buSzPct val="60000"/>
              <a:buFont typeface="Wingdings" pitchFamily="2" charset="2"/>
              <a:buChar char="þ"/>
              <a:defRPr/>
            </a:pPr>
            <a:r>
              <a:rPr lang="en-US" sz="3200" dirty="0" smtClean="0">
                <a:latin typeface="Calibri" pitchFamily="34" charset="0"/>
              </a:rPr>
              <a:t>Non-emergency Stafford Act funding</a:t>
            </a:r>
          </a:p>
          <a:p>
            <a:pPr marL="914400" lvl="1" indent="-457200" eaLnBrk="1" fontAlgn="auto" hangingPunct="1">
              <a:spcBef>
                <a:spcPts val="0"/>
              </a:spcBef>
              <a:spcAft>
                <a:spcPts val="0"/>
              </a:spcAft>
              <a:buClr>
                <a:schemeClr val="tx1"/>
              </a:buClr>
              <a:buSzPct val="60000"/>
              <a:buFont typeface="Wingdings" pitchFamily="2" charset="2"/>
              <a:buChar char="þ"/>
              <a:defRPr/>
            </a:pPr>
            <a:r>
              <a:rPr lang="en-US" sz="3200" noProof="0" dirty="0" smtClean="0">
                <a:latin typeface="Calibri" pitchFamily="34" charset="0"/>
              </a:rPr>
              <a:t>Public Assistance Categories C - 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 y="1444088"/>
          <a:ext cx="8153400" cy="4651912"/>
        </p:xfrm>
        <a:graphic>
          <a:graphicData uri="http://schemas.openxmlformats.org/drawingml/2006/table">
            <a:tbl>
              <a:tblPr firstRow="1" bandRow="1">
                <a:tableStyleId>{8799B23B-EC83-4686-B30A-512413B5E67A}</a:tableStyleId>
              </a:tblPr>
              <a:tblGrid>
                <a:gridCol w="838200"/>
                <a:gridCol w="3810000"/>
                <a:gridCol w="3505200"/>
              </a:tblGrid>
              <a:tr h="367576">
                <a:tc>
                  <a:txBody>
                    <a:bodyPr/>
                    <a:lstStyle/>
                    <a:p>
                      <a:endParaRPr lang="en-US" b="1" dirty="0">
                        <a:latin typeface="Candara" pitchFamily="34" charset="0"/>
                      </a:endParaRPr>
                    </a:p>
                  </a:txBody>
                  <a:tcPr/>
                </a:tc>
                <a:tc>
                  <a:txBody>
                    <a:bodyPr/>
                    <a:lstStyle/>
                    <a:p>
                      <a:pPr algn="ctr"/>
                      <a:r>
                        <a:rPr lang="en-US" dirty="0" smtClean="0"/>
                        <a:t>TYPE</a:t>
                      </a:r>
                      <a:endParaRPr lang="en-US" b="1" dirty="0">
                        <a:latin typeface="Candara" pitchFamily="34" charset="0"/>
                      </a:endParaRPr>
                    </a:p>
                  </a:txBody>
                  <a:tcPr/>
                </a:tc>
                <a:tc>
                  <a:txBody>
                    <a:bodyPr/>
                    <a:lstStyle/>
                    <a:p>
                      <a:pPr algn="ctr"/>
                      <a:r>
                        <a:rPr lang="en-US" dirty="0" smtClean="0"/>
                        <a:t>CATEGORY</a:t>
                      </a:r>
                      <a:endParaRPr lang="en-US" b="1" dirty="0">
                        <a:latin typeface="Candara" pitchFamily="34" charset="0"/>
                      </a:endParaRPr>
                    </a:p>
                  </a:txBody>
                  <a:tcPr/>
                </a:tc>
              </a:tr>
              <a:tr h="808668">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EMERGENCY WORK</a:t>
                      </a:r>
                      <a:endParaRPr lang="en-US" sz="2000" b="1" dirty="0" smtClean="0">
                        <a:solidFill>
                          <a:srgbClr val="EDEDA5"/>
                        </a:solidFill>
                        <a:latin typeface="Candara" pitchFamily="34" charset="0"/>
                      </a:endParaRPr>
                    </a:p>
                  </a:txBody>
                  <a:tcPr vert="vert270">
                    <a:cell3D prstMaterial="dkEdge">
                      <a:bevel prst="convex"/>
                      <a:lightRig rig="flood" dir="t"/>
                    </a:cell3D>
                  </a:tcPr>
                </a:tc>
                <a:tc>
                  <a:txBody>
                    <a:bodyPr/>
                    <a:lstStyle/>
                    <a:p>
                      <a:r>
                        <a:rPr lang="en-US" sz="1800" dirty="0" smtClean="0"/>
                        <a:t>Debris Removal</a:t>
                      </a:r>
                      <a:endParaRPr lang="en-US" b="1" dirty="0">
                        <a:solidFill>
                          <a:schemeClr val="accent1">
                            <a:lumMod val="75000"/>
                          </a:schemeClr>
                        </a:solidFill>
                        <a:latin typeface="Candara" pitchFamily="34" charset="0"/>
                      </a:endParaRPr>
                    </a:p>
                  </a:txBody>
                  <a:tcPr anchor="ctr">
                    <a:cell3D prstMaterial="dkEdge">
                      <a:bevel prst="convex"/>
                      <a:lightRig rig="flood" dir="t"/>
                    </a:cell3D>
                  </a:tcPr>
                </a:tc>
                <a:tc>
                  <a:txBody>
                    <a:bodyPr/>
                    <a:lstStyle/>
                    <a:p>
                      <a:pPr algn="ctr"/>
                      <a:r>
                        <a:rPr lang="en-US" dirty="0" smtClean="0"/>
                        <a:t>A</a:t>
                      </a:r>
                      <a:endParaRPr lang="en-US" b="1" dirty="0">
                        <a:solidFill>
                          <a:schemeClr val="accent1">
                            <a:lumMod val="75000"/>
                          </a:schemeClr>
                        </a:solidFill>
                        <a:latin typeface="Candara" pitchFamily="34" charset="0"/>
                      </a:endParaRPr>
                    </a:p>
                  </a:txBody>
                  <a:tcPr anchor="ctr">
                    <a:cell3D prstMaterial="dkEdge">
                      <a:bevel prst="convex"/>
                      <a:lightRig rig="flood" dir="t"/>
                    </a:cell3D>
                  </a:tcPr>
                </a:tc>
              </a:tr>
              <a:tr h="808668">
                <a:tc vMerge="1">
                  <a:txBody>
                    <a:bodyPr/>
                    <a:lstStyle/>
                    <a:p>
                      <a:endParaRPr lang="en-US" dirty="0"/>
                    </a:p>
                  </a:txBody>
                  <a:tcPr/>
                </a:tc>
                <a:tc>
                  <a:txBody>
                    <a:bodyPr/>
                    <a:lstStyle/>
                    <a:p>
                      <a:r>
                        <a:rPr lang="en-US" sz="1800" dirty="0" smtClean="0"/>
                        <a:t>Emergency</a:t>
                      </a:r>
                      <a:r>
                        <a:rPr lang="en-US" sz="1800" baseline="0" dirty="0" smtClean="0"/>
                        <a:t> </a:t>
                      </a:r>
                      <a:r>
                        <a:rPr lang="en-US" sz="1800" dirty="0" smtClean="0"/>
                        <a:t>Protective Measures</a:t>
                      </a:r>
                      <a:endParaRPr lang="en-US" b="1" dirty="0">
                        <a:solidFill>
                          <a:schemeClr val="accent1">
                            <a:lumMod val="75000"/>
                          </a:schemeClr>
                        </a:solidFill>
                        <a:latin typeface="Candara" pitchFamily="34" charset="0"/>
                      </a:endParaRPr>
                    </a:p>
                  </a:txBody>
                  <a:tcPr anchor="ctr">
                    <a:cell3D prstMaterial="dkEdge">
                      <a:bevel prst="convex"/>
                      <a:lightRig rig="flood" dir="t"/>
                    </a:cell3D>
                  </a:tcPr>
                </a:tc>
                <a:tc>
                  <a:txBody>
                    <a:bodyPr/>
                    <a:lstStyle/>
                    <a:p>
                      <a:pPr algn="ctr"/>
                      <a:r>
                        <a:rPr lang="en-US" dirty="0" smtClean="0"/>
                        <a:t>B</a:t>
                      </a:r>
                      <a:endParaRPr lang="en-US" b="1" dirty="0">
                        <a:solidFill>
                          <a:schemeClr val="accent1">
                            <a:lumMod val="75000"/>
                          </a:schemeClr>
                        </a:solidFill>
                        <a:latin typeface="Candara" pitchFamily="34" charset="0"/>
                      </a:endParaRPr>
                    </a:p>
                  </a:txBody>
                  <a:tcPr anchor="ctr">
                    <a:cell3D prstMaterial="dkEdge">
                      <a:bevel prst="convex"/>
                      <a:lightRig rig="flood" dir="t"/>
                    </a:cell3D>
                  </a:tcPr>
                </a:tc>
              </a:tr>
              <a:tr h="589602">
                <a:tc rowSpan="5">
                  <a:txBody>
                    <a:bodyPr/>
                    <a:lstStyle/>
                    <a:p>
                      <a:pPr algn="ctr"/>
                      <a:r>
                        <a:rPr lang="en-US" sz="2000" b="1" dirty="0" smtClean="0"/>
                        <a:t>PERMANENT</a:t>
                      </a:r>
                      <a:r>
                        <a:rPr lang="en-US" sz="2000" b="1" baseline="0" dirty="0" smtClean="0"/>
                        <a:t> WORK</a:t>
                      </a:r>
                      <a:endParaRPr lang="en-US" sz="2000" b="1" dirty="0">
                        <a:solidFill>
                          <a:srgbClr val="EDEDA5"/>
                        </a:solidFill>
                        <a:latin typeface="Candara" pitchFamily="34" charset="0"/>
                      </a:endParaRPr>
                    </a:p>
                  </a:txBody>
                  <a:tcPr vert="vert270">
                    <a:cell3D prstMaterial="dkEdge">
                      <a:bevel prst="relaxedInset"/>
                      <a:lightRig rig="flood" dir="t"/>
                    </a:cell3D>
                  </a:tcPr>
                </a:tc>
                <a:tc>
                  <a:txBody>
                    <a:bodyPr/>
                    <a:lstStyle/>
                    <a:p>
                      <a:r>
                        <a:rPr lang="en-US" sz="1800" dirty="0" smtClean="0"/>
                        <a:t>Road Systems</a:t>
                      </a:r>
                      <a:endParaRPr lang="en-US" b="1" dirty="0">
                        <a:solidFill>
                          <a:schemeClr val="accent1">
                            <a:lumMod val="75000"/>
                          </a:schemeClr>
                        </a:solidFill>
                        <a:latin typeface="Candara" pitchFamily="34" charset="0"/>
                      </a:endParaRPr>
                    </a:p>
                  </a:txBody>
                  <a:tcPr anchor="ctr">
                    <a:cell3D prstMaterial="dkEdge">
                      <a:bevel prst="relaxedInset"/>
                      <a:lightRig rig="flood" dir="t"/>
                    </a:cell3D>
                  </a:tcPr>
                </a:tc>
                <a:tc>
                  <a:txBody>
                    <a:bodyPr/>
                    <a:lstStyle/>
                    <a:p>
                      <a:pPr algn="ctr"/>
                      <a:r>
                        <a:rPr lang="en-US" dirty="0" smtClean="0"/>
                        <a:t>C</a:t>
                      </a:r>
                      <a:endParaRPr lang="en-US" b="1" dirty="0">
                        <a:solidFill>
                          <a:schemeClr val="accent1">
                            <a:lumMod val="75000"/>
                          </a:schemeClr>
                        </a:solidFill>
                        <a:latin typeface="Candara" pitchFamily="34" charset="0"/>
                      </a:endParaRPr>
                    </a:p>
                  </a:txBody>
                  <a:tcPr anchor="ctr">
                    <a:cell3D prstMaterial="dkEdge">
                      <a:bevel prst="relaxedInset"/>
                      <a:lightRig rig="flood" dir="t"/>
                    </a:cell3D>
                  </a:tcPr>
                </a:tc>
              </a:tr>
              <a:tr h="524092">
                <a:tc vMerge="1">
                  <a:txBody>
                    <a:bodyPr/>
                    <a:lstStyle/>
                    <a:p>
                      <a:endParaRPr lang="en-US" dirty="0"/>
                    </a:p>
                  </a:txBody>
                  <a:tcPr/>
                </a:tc>
                <a:tc>
                  <a:txBody>
                    <a:bodyPr/>
                    <a:lstStyle/>
                    <a:p>
                      <a:r>
                        <a:rPr lang="en-US" sz="1800" dirty="0" smtClean="0"/>
                        <a:t>Water Control</a:t>
                      </a:r>
                      <a:r>
                        <a:rPr lang="en-US" sz="1800" baseline="0" dirty="0" smtClean="0"/>
                        <a:t> Facilities</a:t>
                      </a:r>
                      <a:endParaRPr lang="en-US" b="1" dirty="0">
                        <a:solidFill>
                          <a:schemeClr val="accent1">
                            <a:lumMod val="75000"/>
                          </a:schemeClr>
                        </a:solidFill>
                        <a:latin typeface="Candara" pitchFamily="34" charset="0"/>
                      </a:endParaRPr>
                    </a:p>
                  </a:txBody>
                  <a:tcPr anchor="ctr">
                    <a:cell3D prstMaterial="dkEdge">
                      <a:bevel prst="relaxedInset"/>
                      <a:lightRig rig="flood" dir="t"/>
                    </a:cell3D>
                  </a:tcPr>
                </a:tc>
                <a:tc>
                  <a:txBody>
                    <a:bodyPr/>
                    <a:lstStyle/>
                    <a:p>
                      <a:pPr algn="ctr"/>
                      <a:r>
                        <a:rPr lang="en-US" dirty="0" smtClean="0"/>
                        <a:t>D</a:t>
                      </a:r>
                      <a:endParaRPr lang="en-US" b="1" dirty="0">
                        <a:solidFill>
                          <a:schemeClr val="accent1">
                            <a:lumMod val="75000"/>
                          </a:schemeClr>
                        </a:solidFill>
                        <a:latin typeface="Candara" pitchFamily="34" charset="0"/>
                      </a:endParaRPr>
                    </a:p>
                  </a:txBody>
                  <a:tcPr anchor="ctr">
                    <a:cell3D prstMaterial="dkEdge">
                      <a:bevel prst="relaxedInset"/>
                      <a:lightRig rig="flood" dir="t"/>
                    </a:cell3D>
                  </a:tcPr>
                </a:tc>
              </a:tr>
              <a:tr h="505122">
                <a:tc vMerge="1">
                  <a:txBody>
                    <a:bodyPr/>
                    <a:lstStyle/>
                    <a:p>
                      <a:endParaRPr lang="en-US" dirty="0"/>
                    </a:p>
                  </a:txBody>
                  <a:tcPr/>
                </a:tc>
                <a:tc>
                  <a:txBody>
                    <a:bodyPr/>
                    <a:lstStyle/>
                    <a:p>
                      <a:r>
                        <a:rPr lang="en-US" sz="1800" dirty="0" smtClean="0"/>
                        <a:t>Buildings</a:t>
                      </a:r>
                      <a:r>
                        <a:rPr lang="en-US" sz="1800" baseline="0" dirty="0" smtClean="0"/>
                        <a:t> and </a:t>
                      </a:r>
                      <a:r>
                        <a:rPr lang="en-US" sz="1800" dirty="0" smtClean="0"/>
                        <a:t>Equipment</a:t>
                      </a:r>
                      <a:endParaRPr lang="en-US" b="1" dirty="0">
                        <a:solidFill>
                          <a:schemeClr val="accent1">
                            <a:lumMod val="75000"/>
                          </a:schemeClr>
                        </a:solidFill>
                        <a:latin typeface="Candara" pitchFamily="34" charset="0"/>
                      </a:endParaRPr>
                    </a:p>
                  </a:txBody>
                  <a:tcPr anchor="ctr">
                    <a:cell3D prstMaterial="dkEdge">
                      <a:bevel prst="relaxedInset"/>
                      <a:lightRig rig="flood" dir="t"/>
                    </a:cell3D>
                  </a:tcPr>
                </a:tc>
                <a:tc>
                  <a:txBody>
                    <a:bodyPr/>
                    <a:lstStyle/>
                    <a:p>
                      <a:pPr algn="ctr"/>
                      <a:r>
                        <a:rPr lang="en-US" dirty="0" smtClean="0"/>
                        <a:t>E</a:t>
                      </a:r>
                      <a:endParaRPr lang="en-US" b="1" dirty="0">
                        <a:solidFill>
                          <a:schemeClr val="accent1">
                            <a:lumMod val="75000"/>
                          </a:schemeClr>
                        </a:solidFill>
                        <a:latin typeface="Candara" pitchFamily="34" charset="0"/>
                      </a:endParaRPr>
                    </a:p>
                  </a:txBody>
                  <a:tcPr anchor="ctr">
                    <a:cell3D prstMaterial="dkEdge">
                      <a:bevel prst="relaxedInset"/>
                      <a:lightRig rig="flood" dir="t"/>
                    </a:cell3D>
                  </a:tcPr>
                </a:tc>
              </a:tr>
              <a:tr h="524092">
                <a:tc vMerge="1">
                  <a:txBody>
                    <a:bodyPr/>
                    <a:lstStyle/>
                    <a:p>
                      <a:endParaRPr lang="en-US" dirty="0"/>
                    </a:p>
                  </a:txBody>
                  <a:tcPr/>
                </a:tc>
                <a:tc>
                  <a:txBody>
                    <a:bodyPr/>
                    <a:lstStyle/>
                    <a:p>
                      <a:r>
                        <a:rPr lang="en-US" dirty="0" smtClean="0"/>
                        <a:t>Utilities</a:t>
                      </a:r>
                      <a:endParaRPr lang="en-US" b="1" dirty="0">
                        <a:solidFill>
                          <a:schemeClr val="accent1">
                            <a:lumMod val="75000"/>
                          </a:schemeClr>
                        </a:solidFill>
                        <a:latin typeface="Candara" pitchFamily="34" charset="0"/>
                      </a:endParaRPr>
                    </a:p>
                  </a:txBody>
                  <a:tcPr anchor="ctr">
                    <a:cell3D prstMaterial="dkEdge">
                      <a:bevel prst="relaxedInset"/>
                      <a:lightRig rig="flood" dir="t"/>
                    </a:cell3D>
                  </a:tcPr>
                </a:tc>
                <a:tc>
                  <a:txBody>
                    <a:bodyPr/>
                    <a:lstStyle/>
                    <a:p>
                      <a:pPr algn="ctr"/>
                      <a:r>
                        <a:rPr lang="en-US" dirty="0" smtClean="0"/>
                        <a:t>F</a:t>
                      </a:r>
                      <a:endParaRPr lang="en-US" b="1" dirty="0">
                        <a:solidFill>
                          <a:schemeClr val="accent1">
                            <a:lumMod val="75000"/>
                          </a:schemeClr>
                        </a:solidFill>
                        <a:latin typeface="Candara" pitchFamily="34" charset="0"/>
                      </a:endParaRPr>
                    </a:p>
                  </a:txBody>
                  <a:tcPr anchor="ctr">
                    <a:cell3D prstMaterial="dkEdge">
                      <a:bevel prst="relaxedInset"/>
                      <a:lightRig rig="flood" dir="t"/>
                    </a:cell3D>
                  </a:tcPr>
                </a:tc>
              </a:tr>
              <a:tr h="524092">
                <a:tc vMerge="1">
                  <a:txBody>
                    <a:bodyPr/>
                    <a:lstStyle/>
                    <a:p>
                      <a:pPr algn="ctr"/>
                      <a:endParaRPr lang="en-US" sz="2000" b="1" dirty="0">
                        <a:solidFill>
                          <a:schemeClr val="tx2">
                            <a:lumMod val="20000"/>
                            <a:lumOff val="80000"/>
                          </a:schemeClr>
                        </a:solidFill>
                        <a:latin typeface="+mn-lt"/>
                      </a:endParaRPr>
                    </a:p>
                  </a:txBody>
                  <a:tcPr vert="vert270"/>
                </a:tc>
                <a:tc>
                  <a:txBody>
                    <a:bodyPr/>
                    <a:lstStyle/>
                    <a:p>
                      <a:r>
                        <a:rPr lang="en-US" dirty="0" smtClean="0"/>
                        <a:t>Parks, Recreational</a:t>
                      </a:r>
                      <a:r>
                        <a:rPr lang="en-US" baseline="0" dirty="0" smtClean="0"/>
                        <a:t> , and Other</a:t>
                      </a:r>
                      <a:endParaRPr lang="en-US" b="1" dirty="0">
                        <a:solidFill>
                          <a:schemeClr val="accent1">
                            <a:lumMod val="75000"/>
                          </a:schemeClr>
                        </a:solidFill>
                        <a:latin typeface="Candara" pitchFamily="34" charset="0"/>
                      </a:endParaRPr>
                    </a:p>
                  </a:txBody>
                  <a:tcPr anchor="ctr">
                    <a:cell3D prstMaterial="dkEdge">
                      <a:bevel prst="relaxedInset"/>
                      <a:lightRig rig="flood" dir="t"/>
                    </a:cell3D>
                  </a:tcPr>
                </a:tc>
                <a:tc>
                  <a:txBody>
                    <a:bodyPr/>
                    <a:lstStyle/>
                    <a:p>
                      <a:pPr algn="ctr"/>
                      <a:r>
                        <a:rPr lang="en-US" dirty="0" smtClean="0"/>
                        <a:t>G</a:t>
                      </a:r>
                      <a:endParaRPr lang="en-US" b="1" dirty="0">
                        <a:solidFill>
                          <a:schemeClr val="accent1">
                            <a:lumMod val="75000"/>
                          </a:schemeClr>
                        </a:solidFill>
                        <a:latin typeface="Candara" pitchFamily="34" charset="0"/>
                      </a:endParaRPr>
                    </a:p>
                  </a:txBody>
                  <a:tcPr anchor="ctr">
                    <a:cell3D prstMaterial="dkEdge">
                      <a:bevel prst="relaxedInset"/>
                      <a:lightRig rig="flood" dir="t"/>
                    </a:cell3D>
                  </a:tcPr>
                </a:tc>
              </a:tr>
            </a:tbl>
          </a:graphicData>
        </a:graphic>
      </p:graphicFrame>
      <p:sp>
        <p:nvSpPr>
          <p:cNvPr id="8" name="Title 1"/>
          <p:cNvSpPr txBox="1">
            <a:spLocks/>
          </p:cNvSpPr>
          <p:nvPr/>
        </p:nvSpPr>
        <p:spPr>
          <a:xfrm>
            <a:off x="457200" y="304800"/>
            <a:ext cx="8153400" cy="1325562"/>
          </a:xfrm>
          <a:prstGeom prst="rect">
            <a:avLst/>
          </a:prstGeom>
        </p:spPr>
        <p:txBody>
          <a:bodyP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n-US" sz="5400" b="1" dirty="0" smtClean="0">
                <a:ln w="6350">
                  <a:solidFill>
                    <a:schemeClr val="accent1">
                      <a:shade val="43000"/>
                    </a:schemeClr>
                  </a:solidFill>
                </a:ln>
                <a:effectLst>
                  <a:outerShdw blurRad="26000" dist="26000" dir="14500000" algn="tl" rotWithShape="0">
                    <a:srgbClr val="000000">
                      <a:alpha val="40000"/>
                    </a:srgbClr>
                  </a:outerShdw>
                </a:effectLst>
                <a:latin typeface="Calibri" pitchFamily="34" charset="0"/>
                <a:ea typeface="+mj-ea"/>
                <a:cs typeface="+mj-cs"/>
              </a:rPr>
              <a:t>EMERGENCY CATEGORIES</a:t>
            </a:r>
            <a:endParaRPr kumimoji="0" lang="en-US" sz="54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alibri" pitchFamily="34" charset="0"/>
              <a:ea typeface="+mj-ea"/>
              <a:cs typeface="+mj-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038600" y="1447800"/>
            <a:ext cx="4953000" cy="5105400"/>
          </a:xfrm>
        </p:spPr>
        <p:txBody>
          <a:bodyPr>
            <a:normAutofit/>
          </a:bodyPr>
          <a:lstStyle/>
          <a:p>
            <a:pPr marL="457200" indent="-347663">
              <a:buClr>
                <a:schemeClr val="accent6">
                  <a:lumMod val="50000"/>
                </a:schemeClr>
              </a:buClr>
              <a:buSzPct val="80000"/>
              <a:buFont typeface="Wingdings 2" pitchFamily="18" charset="2"/>
              <a:buChar char=""/>
            </a:pPr>
            <a:r>
              <a:rPr lang="en-US" sz="2000" b="1" dirty="0" smtClean="0">
                <a:latin typeface="Calibri" pitchFamily="34" charset="0"/>
              </a:rPr>
              <a:t>Governor’s Order to Adopt</a:t>
            </a:r>
          </a:p>
          <a:p>
            <a:pPr marL="457200" indent="-347663">
              <a:buClr>
                <a:schemeClr val="accent6">
                  <a:lumMod val="50000"/>
                </a:schemeClr>
              </a:buClr>
              <a:buSzPct val="80000"/>
              <a:buFont typeface="Wingdings 2" pitchFamily="18" charset="2"/>
              <a:buChar char=""/>
            </a:pPr>
            <a:r>
              <a:rPr lang="en-US" sz="2000" b="1" dirty="0" smtClean="0">
                <a:latin typeface="Calibri" pitchFamily="34" charset="0"/>
              </a:rPr>
              <a:t>Executive Summary</a:t>
            </a:r>
          </a:p>
          <a:p>
            <a:pPr marL="457200" indent="-347663">
              <a:buClr>
                <a:schemeClr val="accent6">
                  <a:lumMod val="50000"/>
                </a:schemeClr>
              </a:buClr>
              <a:buSzPct val="80000"/>
              <a:buFont typeface="Wingdings 2" pitchFamily="18" charset="2"/>
              <a:buChar char=""/>
            </a:pPr>
            <a:r>
              <a:rPr lang="en-US" sz="2000" b="1" dirty="0" smtClean="0">
                <a:latin typeface="Calibri" pitchFamily="34" charset="0"/>
              </a:rPr>
              <a:t>Table of Contents</a:t>
            </a:r>
          </a:p>
          <a:p>
            <a:pPr marL="457200" indent="-347663">
              <a:buClr>
                <a:schemeClr val="accent6">
                  <a:lumMod val="50000"/>
                </a:schemeClr>
              </a:buClr>
              <a:buSzPct val="80000"/>
              <a:buFont typeface="Wingdings 2" pitchFamily="18" charset="2"/>
              <a:buChar char=""/>
            </a:pPr>
            <a:r>
              <a:rPr lang="en-US" sz="2000" b="1" dirty="0" smtClean="0">
                <a:latin typeface="Calibri" pitchFamily="34" charset="0"/>
              </a:rPr>
              <a:t>Chapter 1: </a:t>
            </a:r>
            <a:r>
              <a:rPr lang="en-US" sz="2000" dirty="0" smtClean="0">
                <a:latin typeface="Calibri" pitchFamily="34" charset="0"/>
              </a:rPr>
              <a:t>2007 Evaluation and Introduction to the 2010 Plan</a:t>
            </a:r>
          </a:p>
          <a:p>
            <a:pPr marL="457200" indent="-347663">
              <a:buClr>
                <a:schemeClr val="accent6">
                  <a:lumMod val="50000"/>
                </a:schemeClr>
              </a:buClr>
              <a:buSzPct val="80000"/>
              <a:buFont typeface="Wingdings 2" pitchFamily="18" charset="2"/>
              <a:buChar char=""/>
            </a:pPr>
            <a:r>
              <a:rPr lang="en-US" sz="2000" b="1" dirty="0" smtClean="0">
                <a:latin typeface="Calibri" pitchFamily="34" charset="0"/>
              </a:rPr>
              <a:t>Chapter 2: </a:t>
            </a:r>
            <a:r>
              <a:rPr lang="en-US" sz="2000" dirty="0" smtClean="0">
                <a:latin typeface="Calibri" pitchFamily="34" charset="0"/>
              </a:rPr>
              <a:t>Planning Process</a:t>
            </a:r>
          </a:p>
          <a:p>
            <a:pPr marL="457200" indent="-347663">
              <a:buClr>
                <a:schemeClr val="accent6">
                  <a:lumMod val="50000"/>
                </a:schemeClr>
              </a:buClr>
              <a:buSzPct val="80000"/>
              <a:buFont typeface="Wingdings 2" pitchFamily="18" charset="2"/>
              <a:buChar char=""/>
            </a:pPr>
            <a:r>
              <a:rPr lang="en-US" sz="2000" b="1" dirty="0" smtClean="0">
                <a:latin typeface="Calibri" pitchFamily="34" charset="0"/>
              </a:rPr>
              <a:t>Chapter 3: </a:t>
            </a:r>
            <a:r>
              <a:rPr lang="en-US" sz="2000" dirty="0" smtClean="0">
                <a:latin typeface="Calibri" pitchFamily="34" charset="0"/>
              </a:rPr>
              <a:t>Identifying and Profiling Hazards</a:t>
            </a:r>
          </a:p>
          <a:p>
            <a:pPr marL="457200" indent="-347663">
              <a:buClr>
                <a:schemeClr val="accent6">
                  <a:lumMod val="50000"/>
                </a:schemeClr>
              </a:buClr>
              <a:buSzPct val="80000"/>
              <a:buFont typeface="Wingdings 2" pitchFamily="18" charset="2"/>
              <a:buChar char=""/>
            </a:pPr>
            <a:r>
              <a:rPr lang="en-US" sz="2000" b="1" dirty="0" smtClean="0">
                <a:latin typeface="Calibri" pitchFamily="34" charset="0"/>
              </a:rPr>
              <a:t>Chapter 4: </a:t>
            </a:r>
            <a:r>
              <a:rPr lang="en-US" sz="2000" dirty="0" smtClean="0">
                <a:latin typeface="Calibri" pitchFamily="34" charset="0"/>
              </a:rPr>
              <a:t>Characterization of Assets, Resources, Socioeconomic Factors</a:t>
            </a:r>
          </a:p>
          <a:p>
            <a:pPr marL="457200" indent="-347663">
              <a:buClr>
                <a:schemeClr val="accent6">
                  <a:lumMod val="50000"/>
                </a:schemeClr>
              </a:buClr>
              <a:buSzPct val="80000"/>
              <a:buFont typeface="Wingdings 2" pitchFamily="18" charset="2"/>
              <a:buChar char=""/>
            </a:pPr>
            <a:r>
              <a:rPr lang="en-US" sz="2000" b="1" dirty="0" smtClean="0">
                <a:latin typeface="Calibri" pitchFamily="34" charset="0"/>
              </a:rPr>
              <a:t>Chapter 5: </a:t>
            </a:r>
            <a:r>
              <a:rPr lang="en-US" sz="2000" dirty="0" smtClean="0">
                <a:latin typeface="Calibri" pitchFamily="34" charset="0"/>
              </a:rPr>
              <a:t>Risk and Vulnerability Assessment</a:t>
            </a:r>
          </a:p>
          <a:p>
            <a:pPr marL="457200" indent="-347663">
              <a:buClr>
                <a:schemeClr val="accent6">
                  <a:lumMod val="50000"/>
                </a:schemeClr>
              </a:buClr>
              <a:buSzPct val="80000"/>
              <a:buFont typeface="Wingdings 2" pitchFamily="18" charset="2"/>
              <a:buChar char=""/>
            </a:pPr>
            <a:r>
              <a:rPr lang="en-US" sz="2000" b="1" dirty="0" smtClean="0">
                <a:latin typeface="Calibri" pitchFamily="34" charset="0"/>
              </a:rPr>
              <a:t>Chapter 6:  </a:t>
            </a:r>
            <a:r>
              <a:rPr lang="en-US" sz="2000" dirty="0" smtClean="0">
                <a:latin typeface="Calibri" pitchFamily="34" charset="0"/>
              </a:rPr>
              <a:t>Current Mitigation Actions and Capability Assessment</a:t>
            </a:r>
          </a:p>
          <a:p>
            <a:pPr marL="457200" indent="-347663">
              <a:buClr>
                <a:schemeClr val="accent6">
                  <a:lumMod val="50000"/>
                </a:schemeClr>
              </a:buClr>
              <a:buSzPct val="80000"/>
              <a:buFont typeface="Wingdings 2" pitchFamily="18" charset="2"/>
              <a:buChar char=""/>
            </a:pPr>
            <a:r>
              <a:rPr lang="en-US" sz="2000" b="1" dirty="0" smtClean="0">
                <a:latin typeface="Calibri" pitchFamily="34" charset="0"/>
              </a:rPr>
              <a:t>Chapter 7: </a:t>
            </a:r>
            <a:r>
              <a:rPr lang="en-US" sz="2000" dirty="0" smtClean="0">
                <a:latin typeface="Calibri" pitchFamily="34" charset="0"/>
              </a:rPr>
              <a:t>Mitigation Strategy</a:t>
            </a:r>
          </a:p>
          <a:p>
            <a:pPr marL="457200" indent="-347663">
              <a:buClr>
                <a:schemeClr val="accent6">
                  <a:lumMod val="50000"/>
                </a:schemeClr>
              </a:buClr>
              <a:buSzPct val="80000"/>
              <a:buFont typeface="Wingdings 2" pitchFamily="18" charset="2"/>
              <a:buChar char=""/>
            </a:pPr>
            <a:r>
              <a:rPr lang="en-US" sz="2000" b="1" dirty="0" smtClean="0">
                <a:latin typeface="Calibri" pitchFamily="34" charset="0"/>
              </a:rPr>
              <a:t>Chapter 8: </a:t>
            </a:r>
            <a:r>
              <a:rPr lang="en-US" sz="2000" dirty="0" smtClean="0">
                <a:latin typeface="Calibri" pitchFamily="34" charset="0"/>
              </a:rPr>
              <a:t>Plan Maintenance Procedures</a:t>
            </a:r>
          </a:p>
          <a:p>
            <a:pPr marL="457200" indent="-457200">
              <a:buClr>
                <a:schemeClr val="accent6">
                  <a:lumMod val="75000"/>
                </a:schemeClr>
              </a:buClr>
              <a:buSzPct val="80000"/>
              <a:buFont typeface="+mj-lt"/>
              <a:buAutoNum type="arabicPeriod"/>
            </a:pPr>
            <a:endParaRPr lang="en-US" sz="2000" b="1" dirty="0">
              <a:solidFill>
                <a:schemeClr val="accent6">
                  <a:lumMod val="75000"/>
                </a:schemeClr>
              </a:solidFill>
              <a:latin typeface="Calibri" pitchFamily="34" charset="0"/>
            </a:endParaRPr>
          </a:p>
        </p:txBody>
      </p:sp>
      <p:graphicFrame>
        <p:nvGraphicFramePr>
          <p:cNvPr id="2" name="Object 2"/>
          <p:cNvGraphicFramePr>
            <a:graphicFrameLocks noChangeAspect="1"/>
          </p:cNvGraphicFramePr>
          <p:nvPr/>
        </p:nvGraphicFramePr>
        <p:xfrm>
          <a:off x="304800" y="1416050"/>
          <a:ext cx="3598862" cy="4908550"/>
        </p:xfrm>
        <a:graphic>
          <a:graphicData uri="http://schemas.openxmlformats.org/presentationml/2006/ole">
            <p:oleObj spid="_x0000_s1026" name="Acrobat Document" r:id="rId3" imgW="6108700" imgH="8140700" progId="AcroExch.Document.7">
              <p:link updateAutomatic="1"/>
            </p:oleObj>
          </a:graphicData>
        </a:graphic>
      </p:graphicFrame>
      <p:sp>
        <p:nvSpPr>
          <p:cNvPr id="8" name="Title 1"/>
          <p:cNvSpPr txBox="1">
            <a:spLocks/>
          </p:cNvSpPr>
          <p:nvPr/>
        </p:nvSpPr>
        <p:spPr>
          <a:xfrm>
            <a:off x="685800" y="-76200"/>
            <a:ext cx="7924800" cy="1325562"/>
          </a:xfrm>
          <a:prstGeom prst="rect">
            <a:avLst/>
          </a:prstGeom>
        </p:spPr>
        <p:txBody>
          <a:bodyPr vert="horz" anchor="b">
            <a:noAutofit/>
          </a:bodyPr>
          <a:lstStyle/>
          <a:p>
            <a:pPr marL="0" marR="18288"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all"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alibri" pitchFamily="34" charset="0"/>
                <a:ea typeface="+mj-ea"/>
                <a:cs typeface="+mj-cs"/>
              </a:rPr>
              <a:t>Plan organization</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8362</TotalTime>
  <Words>734</Words>
  <Application>Microsoft Macintosh PowerPoint</Application>
  <PresentationFormat>On-screen Show (4:3)</PresentationFormat>
  <Paragraphs>197</Paragraphs>
  <Slides>23</Slides>
  <Notes>15</Notes>
  <HiddenSlides>4</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23</vt:i4>
      </vt:variant>
    </vt:vector>
  </HeadingPairs>
  <TitlesOfParts>
    <vt:vector size="25" baseType="lpstr">
      <vt:lpstr>Verve</vt:lpstr>
      <vt:lpstr>\\Pv3\D\jdrive</vt:lpstr>
      <vt:lpstr>Slide 1</vt:lpstr>
      <vt:lpstr>MISSION</vt:lpstr>
      <vt:lpstr>WILDFIRES</vt:lpstr>
      <vt:lpstr>Slide 4</vt:lpstr>
      <vt:lpstr>VISION</vt:lpstr>
      <vt:lpstr>PREVENTION AND PROTECTION</vt:lpstr>
      <vt:lpstr>Slide 7</vt:lpstr>
      <vt:lpstr>Slide 8</vt:lpstr>
      <vt:lpstr>Slide 9</vt:lpstr>
      <vt:lpstr>Slide 10</vt:lpstr>
      <vt:lpstr>PARTNERSHIPS</vt:lpstr>
      <vt:lpstr>PARTNERSHIPS</vt:lpstr>
      <vt:lpstr>Slide 13</vt:lpstr>
      <vt:lpstr>Slide 14</vt:lpstr>
      <vt:lpstr>Slide 15</vt:lpstr>
      <vt:lpstr>Slide 16</vt:lpstr>
      <vt:lpstr>Slide 17</vt:lpstr>
      <vt:lpstr>Slide 18</vt:lpstr>
      <vt:lpstr>Slide 19</vt:lpstr>
      <vt:lpstr>Slide 20</vt:lpstr>
      <vt:lpstr>PILLARS OF EMERGENCY MANAGEMENT</vt:lpstr>
      <vt:lpstr>STRATEGIC AREAS OF EMPHASIS</vt:lpstr>
      <vt:lpstr>MITIGATION: RISK REDUCTION</vt:lpstr>
    </vt:vector>
  </TitlesOfParts>
  <Company>Hawaii State Civil Defense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lahcook</dc:creator>
  <cp:lastModifiedBy>Scott Sherman</cp:lastModifiedBy>
  <cp:revision>745</cp:revision>
  <dcterms:created xsi:type="dcterms:W3CDTF">2011-05-12T17:35:36Z</dcterms:created>
  <dcterms:modified xsi:type="dcterms:W3CDTF">2011-05-12T17:35:57Z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000800b421000000000001024110</vt:lpwstr>
  </property>
</Properties>
</file>