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Layouts/slideLayout23.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slideLayouts/slideLayout18.xml" ContentType="application/vnd.openxmlformats-officedocument.presentationml.slideLayout+xml"/>
  <Override PartName="/ppt/embeddings/oleObject1.bin" ContentType="application/vnd.openxmlformats-officedocument.oleObject"/>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vml" ContentType="application/vnd.openxmlformats-officedocument.vmlDrawin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Default Extension="bin" ContentType="application/vnd.openxmlformats-officedocument.presentationml.printerSettings"/>
  <Override PartName="/ppt/slideMasters/slideMaster2.xml" ContentType="application/vnd.openxmlformats-officedocument.presentationml.slideMaster+xml"/>
  <Override PartName="/ppt/slideLayouts/slideLayout15.xml" ContentType="application/vnd.openxmlformats-officedocument.presentationml.slideLayout+xml"/>
  <Override PartName="/ppt/slides/slide9.xml" ContentType="application/vnd.openxmlformats-officedocument.presentationml.slide+xml"/>
  <Default Extension="rels" ContentType="application/vnd.openxmlformats-package.relationships+xml"/>
  <Override PartName="/ppt/slideLayouts/slideLayout19.xml" ContentType="application/vnd.openxmlformats-officedocument.presentationml.slideLayout+xml"/>
  <Override PartName="/ppt/slides/slide6.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 id="2147483649" r:id="rId2"/>
  </p:sldMasterIdLst>
  <p:notesMasterIdLst>
    <p:notesMasterId r:id="rId12"/>
  </p:notesMasterIdLst>
  <p:handoutMasterIdLst>
    <p:handoutMasterId r:id="rId13"/>
  </p:handoutMasterIdLst>
  <p:sldIdLst>
    <p:sldId id="282" r:id="rId3"/>
    <p:sldId id="327" r:id="rId4"/>
    <p:sldId id="325" r:id="rId5"/>
    <p:sldId id="319" r:id="rId6"/>
    <p:sldId id="339" r:id="rId7"/>
    <p:sldId id="336" r:id="rId8"/>
    <p:sldId id="340" r:id="rId9"/>
    <p:sldId id="341" r:id="rId10"/>
    <p:sldId id="333" r:id="rId1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FF0000"/>
    </p:penClr>
  </p:showPr>
  <p:clrMru>
    <a:srgbClr val="0000FF"/>
    <a:srgbClr val="0066FF"/>
    <a:srgbClr val="FF6699"/>
    <a:srgbClr val="FF66CC"/>
    <a:srgbClr val="F8FE00"/>
    <a:srgbClr val="008000"/>
    <a:srgbClr val="66FFFF"/>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p:restoredLeft sz="10691" autoAdjust="0"/>
    <p:restoredTop sz="94050" autoAdjust="0"/>
  </p:normalViewPr>
  <p:slideViewPr>
    <p:cSldViewPr>
      <p:cViewPr>
        <p:scale>
          <a:sx n="100" d="100"/>
          <a:sy n="100" d="100"/>
        </p:scale>
        <p:origin x="-1880"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2.xml"/><Relationship Id="rId7" Type="http://schemas.openxmlformats.org/officeDocument/2006/relationships/slide" Target="slides/slide5.xml"/><Relationship Id="rId11" Type="http://schemas.openxmlformats.org/officeDocument/2006/relationships/slide" Target="slides/slide9.xml"/><Relationship Id="rId1" Type="http://schemas.openxmlformats.org/officeDocument/2006/relationships/slideMaster" Target="slideMasters/slideMaster1.xml"/><Relationship Id="rId6" Type="http://schemas.openxmlformats.org/officeDocument/2006/relationships/slide" Target="slides/slide4.xml"/><Relationship Id="rId16" Type="http://schemas.openxmlformats.org/officeDocument/2006/relationships/viewProps" Target="viewProps.xml"/><Relationship Id="rId8" Type="http://schemas.openxmlformats.org/officeDocument/2006/relationships/slide" Target="slides/slide6.xml"/><Relationship Id="rId13" Type="http://schemas.openxmlformats.org/officeDocument/2006/relationships/handoutMaster" Target="handoutMasters/handoutMaster1.xml"/><Relationship Id="rId10" Type="http://schemas.openxmlformats.org/officeDocument/2006/relationships/slide" Target="slides/slide8.xml"/><Relationship Id="rId5" Type="http://schemas.openxmlformats.org/officeDocument/2006/relationships/slide" Target="slides/slide3.xml"/><Relationship Id="rId15" Type="http://schemas.openxmlformats.org/officeDocument/2006/relationships/presProps" Target="presProps.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9" Type="http://schemas.openxmlformats.org/officeDocument/2006/relationships/slide" Target="slides/slide7.xml"/><Relationship Id="rId3" Type="http://schemas.openxmlformats.org/officeDocument/2006/relationships/slide" Target="slides/slide1.xml"/><Relationship Id="rId1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pitchFamily="34" charset="0"/>
              </a:defRPr>
            </a:lvl1pPr>
          </a:lstStyle>
          <a:p>
            <a:pPr>
              <a:defRPr/>
            </a:pPr>
            <a:endParaRPr lang="en-US"/>
          </a:p>
        </p:txBody>
      </p:sp>
      <p:sp>
        <p:nvSpPr>
          <p:cNvPr id="9728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pitchFamily="34" charset="0"/>
              </a:defRPr>
            </a:lvl1pPr>
          </a:lstStyle>
          <a:p>
            <a:pPr>
              <a:defRPr/>
            </a:pPr>
            <a:endParaRPr lang="en-US"/>
          </a:p>
        </p:txBody>
      </p:sp>
      <p:sp>
        <p:nvSpPr>
          <p:cNvPr id="9728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pitchFamily="34" charset="0"/>
              </a:defRPr>
            </a:lvl1pPr>
          </a:lstStyle>
          <a:p>
            <a:pPr>
              <a:defRPr/>
            </a:pPr>
            <a:endParaRPr lang="en-US"/>
          </a:p>
        </p:txBody>
      </p:sp>
      <p:sp>
        <p:nvSpPr>
          <p:cNvPr id="9728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pitchFamily="34" charset="0"/>
              </a:defRPr>
            </a:lvl1pPr>
          </a:lstStyle>
          <a:p>
            <a:pPr>
              <a:defRPr/>
            </a:pPr>
            <a:fld id="{30D72C1F-67A8-47DF-B9C8-1F7CBC25770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pitchFamily="34"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pitchFamily="34"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pitchFamily="34" charset="0"/>
              </a:defRPr>
            </a:lvl1pPr>
          </a:lstStyle>
          <a:p>
            <a:pPr>
              <a:defRPr/>
            </a:pPr>
            <a:endParaRPr lang="en-US"/>
          </a:p>
        </p:txBody>
      </p:sp>
      <p:sp>
        <p:nvSpPr>
          <p:cNvPr id="512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pitchFamily="34" charset="0"/>
              </a:defRPr>
            </a:lvl1pPr>
          </a:lstStyle>
          <a:p>
            <a:pPr>
              <a:defRPr/>
            </a:pPr>
            <a:fld id="{A49B1F54-4AD5-44DA-B2DE-8C908C69D9D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DAE0EC10-B8B7-41E6-97BE-AB1CA74F234C}" type="slidenum">
              <a:rPr lang="en-US" smtClean="0">
                <a:latin typeface="Arial" charset="0"/>
              </a:rPr>
              <a:pPr/>
              <a:t>2</a:t>
            </a:fld>
            <a:endParaRPr lang="en-US" smtClean="0">
              <a:latin typeface="Arial"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r>
              <a:rPr lang="en-US" smtClean="0">
                <a:latin typeface="Arial" charset="0"/>
              </a:rPr>
              <a:t>This Venn Diagram displays how Maritime Safety, Maritime Security and Maritime Stewardship are interwoven into tactical operations. As a few examples, on any given day, my personnel may be required to work with a variety of interagency partners:</a:t>
            </a:r>
          </a:p>
          <a:p>
            <a:pPr eaLnBrk="1" hangingPunct="1">
              <a:buFontTx/>
              <a:buChar char="-"/>
            </a:pPr>
            <a:r>
              <a:rPr lang="en-US" smtClean="0">
                <a:latin typeface="Arial" charset="0"/>
              </a:rPr>
              <a:t>For Marine Environmental Protection and oil spills, we work closely with the maritime industry and the State Department of Health and Environmental Response</a:t>
            </a:r>
          </a:p>
          <a:p>
            <a:pPr eaLnBrk="1" hangingPunct="1">
              <a:buFontTx/>
              <a:buChar char="-"/>
            </a:pPr>
            <a:r>
              <a:rPr lang="en-US" smtClean="0">
                <a:latin typeface="Arial" charset="0"/>
              </a:rPr>
              <a:t>For Maritime Search and Rescue, our natural partners are the County Fire Departments and Departments of Ocean Safety, we’ve responded to over 200 cases this year</a:t>
            </a:r>
          </a:p>
          <a:p>
            <a:pPr eaLnBrk="1" hangingPunct="1">
              <a:buFontTx/>
              <a:buChar char="-"/>
            </a:pPr>
            <a:r>
              <a:rPr lang="en-US" smtClean="0">
                <a:latin typeface="Arial" charset="0"/>
              </a:rPr>
              <a:t>Our Ports Waterways and Coastal Security missions are coordinated in conjunction with our federal law enforcement partners, the State Department of Transportation Harbors Division, and over 64 private sector facility owners who are responsible for developing plans to address MTSA and SAFEPORT security requirements.</a:t>
            </a:r>
          </a:p>
          <a:p>
            <a:pPr eaLnBrk="1" hangingPunct="1">
              <a:buFontTx/>
              <a:buChar char="-"/>
            </a:pPr>
            <a:r>
              <a:rPr lang="en-US" smtClean="0">
                <a:latin typeface="Arial" charset="0"/>
              </a:rPr>
              <a:t>And we provide direct support to the US Navy to protect High Value Units as they transit into and out of Pearl Harbor</a:t>
            </a:r>
          </a:p>
          <a:p>
            <a:pPr eaLnBrk="1" hangingPunct="1">
              <a:buFontTx/>
              <a:buChar char="-"/>
            </a:pPr>
            <a:r>
              <a:rPr lang="en-US" smtClean="0">
                <a:latin typeface="Arial" charset="0"/>
              </a:rPr>
              <a:t>All of these myriad activities are coordinated through the Multi-Mission Command Center that we toured earlier.</a:t>
            </a:r>
          </a:p>
          <a:p>
            <a:pPr eaLnBrk="1" hangingPunct="1">
              <a:buFontTx/>
              <a:buChar char="-"/>
            </a:pPr>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A620C05-8DA9-4518-89B1-978016427868}" type="slidenum">
              <a:rPr lang="en-US" smtClean="0">
                <a:latin typeface="Arial" charset="0"/>
              </a:rPr>
              <a:pPr/>
              <a:t>3</a:t>
            </a:fld>
            <a:endParaRPr lang="en-US" smtClean="0">
              <a:latin typeface="Arial" charset="0"/>
            </a:endParaRPr>
          </a:p>
        </p:txBody>
      </p:sp>
      <p:sp>
        <p:nvSpPr>
          <p:cNvPr id="14339" name="Rectangle 2"/>
          <p:cNvSpPr>
            <a:spLocks noGrp="1" noRot="1" noChangeAspect="1" noChangeArrowheads="1" noTextEdit="1"/>
          </p:cNvSpPr>
          <p:nvPr>
            <p:ph type="sldImg"/>
          </p:nvPr>
        </p:nvSpPr>
        <p:spPr>
          <a:xfrm>
            <a:off x="1149350" y="679450"/>
            <a:ext cx="4633913" cy="3476625"/>
          </a:xfrm>
          <a:ln/>
        </p:spPr>
      </p:sp>
      <p:sp>
        <p:nvSpPr>
          <p:cNvPr id="14340" name="Rectangle 3"/>
          <p:cNvSpPr>
            <a:spLocks noGrp="1" noChangeArrowheads="1"/>
          </p:cNvSpPr>
          <p:nvPr>
            <p:ph type="body" idx="1"/>
          </p:nvPr>
        </p:nvSpPr>
        <p:spPr>
          <a:xfrm>
            <a:off x="885825" y="4383088"/>
            <a:ext cx="5086350" cy="4232275"/>
          </a:xfrm>
          <a:noFill/>
          <a:ln/>
        </p:spPr>
        <p:txBody>
          <a:bodyPr lIns="92953" tIns="46477" rIns="92953" bIns="46477"/>
          <a:lstStyle/>
          <a:p>
            <a:pPr eaLnBrk="1" hangingPunct="1"/>
            <a:r>
              <a:rPr lang="en-US" smtClean="0">
                <a:latin typeface="Arial" charset="0"/>
              </a:rPr>
              <a:t>Sector Honolulu AOR for: </a:t>
            </a:r>
          </a:p>
          <a:p>
            <a:pPr eaLnBrk="1" hangingPunct="1"/>
            <a:endParaRPr lang="en-US" smtClean="0">
              <a:latin typeface="Arial" charset="0"/>
            </a:endParaRPr>
          </a:p>
          <a:p>
            <a:pPr eaLnBrk="1" hangingPunct="1"/>
            <a:r>
              <a:rPr lang="en-US" smtClean="0">
                <a:latin typeface="Arial" charset="0"/>
              </a:rPr>
              <a:t>COTP – Captain of the Port </a:t>
            </a:r>
          </a:p>
          <a:p>
            <a:pPr eaLnBrk="1" hangingPunct="1"/>
            <a:r>
              <a:rPr lang="en-US" smtClean="0">
                <a:latin typeface="Arial" charset="0"/>
              </a:rPr>
              <a:t>FOSC – Federal On Scene Coordinator</a:t>
            </a:r>
          </a:p>
          <a:p>
            <a:pPr eaLnBrk="1" hangingPunct="1"/>
            <a:r>
              <a:rPr lang="en-US" smtClean="0">
                <a:latin typeface="Arial" charset="0"/>
              </a:rPr>
              <a:t>FMSC – Federal Maritime Security Coordinator OCMI  </a:t>
            </a:r>
          </a:p>
          <a:p>
            <a:pPr eaLnBrk="1" hangingPunct="1"/>
            <a:endParaRPr lang="en-US" smtClean="0">
              <a:latin typeface="Arial" charset="0"/>
            </a:endParaRPr>
          </a:p>
          <a:p>
            <a:pPr eaLnBrk="1" hangingPunct="1"/>
            <a:r>
              <a:rPr lang="en-US" smtClean="0">
                <a:latin typeface="Arial" charset="0"/>
              </a:rPr>
              <a:t>Officer in Charge, Marine Inspection – covers all areas within D14 except those covered by Sector Guam.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A1BF7A08-06F3-4C56-B1C7-D8A8AFE7159C}" type="slidenum">
              <a:rPr lang="en-US" smtClean="0">
                <a:latin typeface="Arial" charset="0"/>
              </a:rPr>
              <a:pPr/>
              <a:t>4</a:t>
            </a:fld>
            <a:endParaRPr lang="en-US" smtClean="0">
              <a:latin typeface="Arial"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sz="1400" smtClean="0">
                <a:latin typeface="Arial" charset="0"/>
              </a:rPr>
              <a:t>Top 6 case types:</a:t>
            </a:r>
          </a:p>
          <a:p>
            <a:pPr eaLnBrk="1" hangingPunct="1"/>
            <a:r>
              <a:rPr lang="en-US" smtClean="0">
                <a:latin typeface="Arial" charset="0"/>
              </a:rPr>
              <a:t>119 Disabled</a:t>
            </a:r>
          </a:p>
          <a:p>
            <a:pPr eaLnBrk="1" hangingPunct="1"/>
            <a:r>
              <a:rPr lang="en-US" smtClean="0">
                <a:latin typeface="Arial" charset="0"/>
              </a:rPr>
              <a:t>50 PIW</a:t>
            </a:r>
          </a:p>
          <a:p>
            <a:pPr eaLnBrk="1" hangingPunct="1"/>
            <a:r>
              <a:rPr lang="en-US" smtClean="0">
                <a:latin typeface="Arial" charset="0"/>
              </a:rPr>
              <a:t>31 Aground</a:t>
            </a:r>
          </a:p>
          <a:p>
            <a:pPr eaLnBrk="1" hangingPunct="1"/>
            <a:r>
              <a:rPr lang="en-US" smtClean="0">
                <a:latin typeface="Arial" charset="0"/>
              </a:rPr>
              <a:t>23 red /orange flare</a:t>
            </a:r>
          </a:p>
          <a:p>
            <a:pPr eaLnBrk="1" hangingPunct="1"/>
            <a:r>
              <a:rPr lang="en-US" smtClean="0">
                <a:latin typeface="Arial" charset="0"/>
              </a:rPr>
              <a:t>20 MEDEVAC</a:t>
            </a:r>
          </a:p>
          <a:p>
            <a:pPr eaLnBrk="1" hangingPunct="1"/>
            <a:r>
              <a:rPr lang="en-US" smtClean="0">
                <a:latin typeface="Arial" charset="0"/>
              </a:rPr>
              <a:t>16 Taking on water</a:t>
            </a:r>
          </a:p>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F57224-577E-4C7A-9FDE-6701A3D194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5DA15B-E300-4480-8D46-28D419330D8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200C7-06F6-475C-BA5A-6F920696E7F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AE7B279-47B7-4DAB-9E1E-D50C3912FC2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D695B46-7DE3-48E1-9A2F-F62337DA573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FA5AF1-7891-42D3-BF22-44C68BD0C33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BB922E-D617-498D-B34C-FFBC5DAF9F4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D3839C-DC68-4C17-9D9A-A5B53152677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6C572C-EBE2-49AF-8EB2-1F4594A30AD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94E01E7-DB12-4D79-9F4A-75D272099ACA}"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2B38BA5-915E-479D-AA65-6DFB913E7E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F148C0-3921-4CB5-969B-6971D262C143}"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E9CC5A-B6D7-43F2-8A8C-E14FA54462B4}"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86F7EB-9F39-430F-901D-021B9C736F9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F76940-B4B1-4922-A192-389F31905CC8}"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CD4ABD-9A13-485B-9F39-64BFC4594184}"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6EA858-06D1-427E-B6F2-5512B6168EA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3E3369-B720-4CEB-933A-E96F10E34AC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4A48E90-8363-4F3C-BDD3-76EC7C449D3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B32C3A-5473-4DEB-ACE1-C5DFD48D42E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4612B1D-7B13-4969-A4D7-3C6C504E23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A19343-8C33-4936-BB12-D79EAF9153D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73997-49D9-40F6-BF58-4A63524B064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EAE2B2-4C0D-42A3-BDCE-745771D548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theme" Target="../theme/theme1.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image" Target="../media/image2.png"/><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1.png"/><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4" Type="http://schemas.openxmlformats.org/officeDocument/2006/relationships/slideLayout" Target="../slideLayouts/slideLayout17.xml"/><Relationship Id="rId10" Type="http://schemas.openxmlformats.org/officeDocument/2006/relationships/slideLayout" Target="../slideLayouts/slideLayout23.xml"/><Relationship Id="rId5" Type="http://schemas.openxmlformats.org/officeDocument/2006/relationships/slideLayout" Target="../slideLayouts/slideLayout18.xml"/><Relationship Id="rId7" Type="http://schemas.openxmlformats.org/officeDocument/2006/relationships/slideLayout" Target="../slideLayouts/slideLayout20.xml"/><Relationship Id="rId11" Type="http://schemas.openxmlformats.org/officeDocument/2006/relationships/slideLayout" Target="../slideLayouts/slideLayout24.xml"/><Relationship Id="rId12"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9" Type="http://schemas.openxmlformats.org/officeDocument/2006/relationships/slideLayout" Target="../slideLayouts/slideLayout22.xml"/><Relationship Id="rId3" Type="http://schemas.openxmlformats.org/officeDocument/2006/relationships/slideLayout" Target="../slideLayouts/slideLayout16.xml"/><Relationship Id="rId6"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615A9CC8-7292-4741-8CA4-BC14C4CFB3F9}" type="slidenum">
              <a:rPr lang="en-US"/>
              <a:pPr>
                <a:defRPr/>
              </a:pPr>
              <a:t>‹#›</a:t>
            </a:fld>
            <a:endParaRPr lang="en-US"/>
          </a:p>
        </p:txBody>
      </p:sp>
      <p:pic>
        <p:nvPicPr>
          <p:cNvPr id="2055" name="Picture 7" descr="DHS_GrayTypeLogo"/>
          <p:cNvPicPr>
            <a:picLocks noChangeAspect="1" noChangeArrowheads="1"/>
          </p:cNvPicPr>
          <p:nvPr userDrawn="1"/>
        </p:nvPicPr>
        <p:blipFill>
          <a:blip r:embed="rId15" cstate="print"/>
          <a:srcRect/>
          <a:stretch>
            <a:fillRect/>
          </a:stretch>
        </p:blipFill>
        <p:spPr bwMode="auto">
          <a:xfrm>
            <a:off x="533400" y="5791200"/>
            <a:ext cx="2235200" cy="649288"/>
          </a:xfrm>
          <a:prstGeom prst="rect">
            <a:avLst/>
          </a:prstGeom>
          <a:noFill/>
          <a:ln w="9525">
            <a:noFill/>
            <a:miter lim="800000"/>
            <a:headEnd/>
            <a:tailEnd/>
          </a:ln>
        </p:spPr>
      </p:pic>
      <p:pic>
        <p:nvPicPr>
          <p:cNvPr id="2056" name="Picture 5" descr="sector patch"/>
          <p:cNvPicPr>
            <a:picLocks noChangeAspect="1" noChangeArrowheads="1"/>
          </p:cNvPicPr>
          <p:nvPr userDrawn="1"/>
        </p:nvPicPr>
        <p:blipFill>
          <a:blip r:embed="rId16" cstate="print"/>
          <a:srcRect/>
          <a:stretch>
            <a:fillRect/>
          </a:stretch>
        </p:blipFill>
        <p:spPr bwMode="auto">
          <a:xfrm>
            <a:off x="7391400" y="5562600"/>
            <a:ext cx="143192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16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116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116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BD622520-7A15-4A7F-8349-A07A7FDD34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4" Type="http://schemas.openxmlformats.org/officeDocument/2006/relationships/image" Target="../media/image5.jpeg"/><Relationship Id="rId5" Type="http://schemas.openxmlformats.org/officeDocument/2006/relationships/image" Target="../media/image6.jpeg"/><Relationship Id="rId7" Type="http://schemas.openxmlformats.org/officeDocument/2006/relationships/image" Target="../media/image7.jpeg"/><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jpeg"/><Relationship Id="rId6" Type="http://schemas.openxmlformats.org/officeDocument/2006/relationships/hyperlink" Target="http://rds.yahoo.com/_ylt=A2KJke6f_LVNMWAAGAqJzbkF;_ylu=X3oDMTBqZDBmZGhuBHBvcwM4MgRzZWMDc3IEdnRpZAM-/SIG=1lel59tms/EXP=1303801119/**http:/images.search.yahoo.com/images/view?back=http://images.search.yahoo.com/search/images?p=buoy+sea+hawaii&amp;b=64&amp;ni=21&amp;ei=utf-8&amp;xargs=0&amp;pstart=1&amp;fr=yfp-t-701&amp;w=200&amp;h=150&amp;imgurl=www.explorebiodiversity.com/Hawaii/hikes/Oceanfurry/images/bouy.jpg&amp;rurl=http://www.explorebiodiversity.com/Hawaii/hikes/Oceanfurry/Oceanfurry.html&amp;size=8KB&amp;name=bouy&amp;p=buoy+sea+hawaii&amp;oid=47f40f5632094008c238ab6a0ec2d80a&amp;fr2=&amp;no=82&amp;tt=163&amp;b=64&amp;ni=21&amp;sigr=12arcvmir&amp;sigi=123qi2kt5&amp;sigb=13gg828v9&amp;.crumb=o70x2u0rlpo"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8.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hyperlink" Target="http://upload.wikimedia.org/wikipedia/commons/f/fd/Diamond_Head.jpg" TargetMode="External"/><Relationship Id="rId3"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676400" y="5791200"/>
            <a:ext cx="6172200" cy="830263"/>
          </a:xfrm>
          <a:prstGeom prst="rect">
            <a:avLst/>
          </a:prstGeom>
          <a:noFill/>
          <a:ln w="9525">
            <a:noFill/>
            <a:miter lim="800000"/>
            <a:headEnd/>
            <a:tailEnd/>
          </a:ln>
          <a:effectLst/>
        </p:spPr>
        <p:txBody>
          <a:bodyPr>
            <a:spAutoFit/>
          </a:bodyPr>
          <a:lstStyle/>
          <a:p>
            <a:pPr algn="ctr">
              <a:spcBef>
                <a:spcPts val="0"/>
              </a:spcBef>
              <a:defRPr/>
            </a:pPr>
            <a:r>
              <a:rPr lang="en-US" sz="2000" b="1" dirty="0">
                <a:effectLst>
                  <a:outerShdw blurRad="38100" dist="38100" dir="2700000" algn="tl">
                    <a:srgbClr val="000000">
                      <a:alpha val="43137"/>
                    </a:srgbClr>
                  </a:outerShdw>
                </a:effectLst>
                <a:latin typeface="Arial" pitchFamily="34" charset="0"/>
              </a:rPr>
              <a:t>U.S. COAST GUARD </a:t>
            </a:r>
          </a:p>
          <a:p>
            <a:pPr algn="ctr">
              <a:spcBef>
                <a:spcPts val="0"/>
              </a:spcBef>
              <a:defRPr/>
            </a:pPr>
            <a:r>
              <a:rPr lang="en-US" sz="1400" dirty="0">
                <a:effectLst>
                  <a:outerShdw blurRad="38100" dist="38100" dir="2700000" algn="tl">
                    <a:srgbClr val="000000">
                      <a:alpha val="43137"/>
                    </a:srgbClr>
                  </a:outerShdw>
                </a:effectLst>
                <a:latin typeface="Arial" pitchFamily="34" charset="0"/>
              </a:rPr>
              <a:t>Presented by LCDR Marcella Granquist</a:t>
            </a:r>
          </a:p>
          <a:p>
            <a:pPr algn="ctr">
              <a:spcBef>
                <a:spcPts val="0"/>
              </a:spcBef>
              <a:defRPr/>
            </a:pPr>
            <a:r>
              <a:rPr lang="en-US" sz="1400" dirty="0">
                <a:effectLst>
                  <a:outerShdw blurRad="38100" dist="38100" dir="2700000" algn="tl">
                    <a:srgbClr val="000000">
                      <a:alpha val="43137"/>
                    </a:srgbClr>
                  </a:outerShdw>
                </a:effectLst>
                <a:latin typeface="Arial" pitchFamily="34" charset="0"/>
              </a:rPr>
              <a:t>Waterways Management Division, Sector Honolulu </a:t>
            </a:r>
          </a:p>
        </p:txBody>
      </p:sp>
      <p:pic>
        <p:nvPicPr>
          <p:cNvPr id="4099" name="Picture 2083" descr="CIMG0698"/>
          <p:cNvPicPr>
            <a:picLocks noChangeAspect="1" noChangeArrowheads="1"/>
          </p:cNvPicPr>
          <p:nvPr/>
        </p:nvPicPr>
        <p:blipFill>
          <a:blip r:embed="rId2" cstate="print"/>
          <a:srcRect/>
          <a:stretch>
            <a:fillRect/>
          </a:stretch>
        </p:blipFill>
        <p:spPr bwMode="auto">
          <a:xfrm>
            <a:off x="609600" y="152400"/>
            <a:ext cx="7924800" cy="5334000"/>
          </a:xfrm>
          <a:prstGeom prst="rect">
            <a:avLst/>
          </a:prstGeom>
          <a:noFill/>
          <a:ln w="9525">
            <a:noFill/>
            <a:miter lim="800000"/>
            <a:headEnd/>
            <a:tailEnd/>
          </a:ln>
        </p:spPr>
      </p:pic>
      <p:sp>
        <p:nvSpPr>
          <p:cNvPr id="5" name="Text Box 4"/>
          <p:cNvSpPr txBox="1">
            <a:spLocks noChangeArrowheads="1"/>
          </p:cNvSpPr>
          <p:nvPr/>
        </p:nvSpPr>
        <p:spPr bwMode="auto">
          <a:xfrm>
            <a:off x="457200" y="4267200"/>
            <a:ext cx="8153400" cy="708025"/>
          </a:xfrm>
          <a:prstGeom prst="rect">
            <a:avLst/>
          </a:prstGeom>
          <a:noFill/>
          <a:ln w="9525">
            <a:noFill/>
            <a:miter lim="800000"/>
            <a:headEnd/>
            <a:tailEnd/>
          </a:ln>
          <a:effectLst/>
        </p:spPr>
        <p:txBody>
          <a:bodyPr>
            <a:spAutoFit/>
          </a:bodyPr>
          <a:lstStyle/>
          <a:p>
            <a:pPr algn="ctr">
              <a:spcBef>
                <a:spcPct val="50000"/>
              </a:spcBef>
              <a:defRPr/>
            </a:pPr>
            <a:r>
              <a:rPr lang="en-US" sz="2000" b="1" i="1" dirty="0">
                <a:solidFill>
                  <a:schemeClr val="bg1"/>
                </a:solidFill>
                <a:effectLst>
                  <a:outerShdw blurRad="38100" dist="38100" dir="2700000" algn="tl">
                    <a:srgbClr val="000000">
                      <a:alpha val="43137"/>
                    </a:srgbClr>
                  </a:outerShdw>
                </a:effectLst>
                <a:latin typeface="Arial" pitchFamily="34" charset="0"/>
              </a:rPr>
              <a:t>NOAA Hazards &amp; Coastal Management Stakeholder Panel  Waikiki, Hawaii – May 6,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Freeform 2"/>
          <p:cNvSpPr>
            <a:spLocks/>
          </p:cNvSpPr>
          <p:nvPr/>
        </p:nvSpPr>
        <p:spPr bwMode="auto">
          <a:xfrm>
            <a:off x="3962400" y="2895600"/>
            <a:ext cx="1903413" cy="1666875"/>
          </a:xfrm>
          <a:custGeom>
            <a:avLst/>
            <a:gdLst>
              <a:gd name="T0" fmla="*/ 0 w 1199"/>
              <a:gd name="T1" fmla="*/ 2147483647 h 1050"/>
              <a:gd name="T2" fmla="*/ 2147483647 w 1199"/>
              <a:gd name="T3" fmla="*/ 2147483647 h 1050"/>
              <a:gd name="T4" fmla="*/ 2147483647 w 1199"/>
              <a:gd name="T5" fmla="*/ 2147483647 h 1050"/>
              <a:gd name="T6" fmla="*/ 2147483647 w 1199"/>
              <a:gd name="T7" fmla="*/ 2147483647 h 1050"/>
              <a:gd name="T8" fmla="*/ 2147483647 w 1199"/>
              <a:gd name="T9" fmla="*/ 2147483647 h 1050"/>
              <a:gd name="T10" fmla="*/ 2147483647 w 1199"/>
              <a:gd name="T11" fmla="*/ 2147483647 h 1050"/>
              <a:gd name="T12" fmla="*/ 2147483647 w 1199"/>
              <a:gd name="T13" fmla="*/ 2147483647 h 1050"/>
              <a:gd name="T14" fmla="*/ 2147483647 w 1199"/>
              <a:gd name="T15" fmla="*/ 2147483647 h 1050"/>
              <a:gd name="T16" fmla="*/ 2147483647 w 1199"/>
              <a:gd name="T17" fmla="*/ 2147483647 h 1050"/>
              <a:gd name="T18" fmla="*/ 2147483647 w 1199"/>
              <a:gd name="T19" fmla="*/ 2147483647 h 1050"/>
              <a:gd name="T20" fmla="*/ 2147483647 w 1199"/>
              <a:gd name="T21" fmla="*/ 2147483647 h 1050"/>
              <a:gd name="T22" fmla="*/ 2147483647 w 1199"/>
              <a:gd name="T23" fmla="*/ 2147483647 h 1050"/>
              <a:gd name="T24" fmla="*/ 2147483647 w 1199"/>
              <a:gd name="T25" fmla="*/ 2147483647 h 1050"/>
              <a:gd name="T26" fmla="*/ 2147483647 w 1199"/>
              <a:gd name="T27" fmla="*/ 2147483647 h 1050"/>
              <a:gd name="T28" fmla="*/ 2147483647 w 1199"/>
              <a:gd name="T29" fmla="*/ 2147483647 h 1050"/>
              <a:gd name="T30" fmla="*/ 2147483647 w 1199"/>
              <a:gd name="T31" fmla="*/ 2147483647 h 1050"/>
              <a:gd name="T32" fmla="*/ 2147483647 w 1199"/>
              <a:gd name="T33" fmla="*/ 2147483647 h 1050"/>
              <a:gd name="T34" fmla="*/ 2147483647 w 1199"/>
              <a:gd name="T35" fmla="*/ 2147483647 h 1050"/>
              <a:gd name="T36" fmla="*/ 2147483647 w 1199"/>
              <a:gd name="T37" fmla="*/ 2147483647 h 1050"/>
              <a:gd name="T38" fmla="*/ 2147483647 w 1199"/>
              <a:gd name="T39" fmla="*/ 0 h 1050"/>
              <a:gd name="T40" fmla="*/ 2147483647 w 1199"/>
              <a:gd name="T41" fmla="*/ 2147483647 h 1050"/>
              <a:gd name="T42" fmla="*/ 2147483647 w 1199"/>
              <a:gd name="T43" fmla="*/ 2147483647 h 1050"/>
              <a:gd name="T44" fmla="*/ 2147483647 w 1199"/>
              <a:gd name="T45" fmla="*/ 2147483647 h 1050"/>
              <a:gd name="T46" fmla="*/ 2147483647 w 1199"/>
              <a:gd name="T47" fmla="*/ 2147483647 h 1050"/>
              <a:gd name="T48" fmla="*/ 2147483647 w 1199"/>
              <a:gd name="T49" fmla="*/ 2147483647 h 1050"/>
              <a:gd name="T50" fmla="*/ 0 w 1199"/>
              <a:gd name="T51" fmla="*/ 2147483647 h 10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99"/>
              <a:gd name="T79" fmla="*/ 0 h 1050"/>
              <a:gd name="T80" fmla="*/ 1199 w 1199"/>
              <a:gd name="T81" fmla="*/ 1050 h 105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99" h="1050">
                <a:moveTo>
                  <a:pt x="0" y="164"/>
                </a:moveTo>
                <a:lnTo>
                  <a:pt x="17" y="294"/>
                </a:lnTo>
                <a:lnTo>
                  <a:pt x="41" y="401"/>
                </a:lnTo>
                <a:lnTo>
                  <a:pt x="95" y="539"/>
                </a:lnTo>
                <a:lnTo>
                  <a:pt x="188" y="696"/>
                </a:lnTo>
                <a:lnTo>
                  <a:pt x="312" y="842"/>
                </a:lnTo>
                <a:lnTo>
                  <a:pt x="437" y="950"/>
                </a:lnTo>
                <a:lnTo>
                  <a:pt x="531" y="1011"/>
                </a:lnTo>
                <a:lnTo>
                  <a:pt x="600" y="1050"/>
                </a:lnTo>
                <a:lnTo>
                  <a:pt x="735" y="968"/>
                </a:lnTo>
                <a:lnTo>
                  <a:pt x="873" y="855"/>
                </a:lnTo>
                <a:lnTo>
                  <a:pt x="977" y="744"/>
                </a:lnTo>
                <a:lnTo>
                  <a:pt x="1092" y="566"/>
                </a:lnTo>
                <a:lnTo>
                  <a:pt x="1161" y="392"/>
                </a:lnTo>
                <a:lnTo>
                  <a:pt x="1193" y="243"/>
                </a:lnTo>
                <a:lnTo>
                  <a:pt x="1199" y="116"/>
                </a:lnTo>
                <a:lnTo>
                  <a:pt x="1050" y="59"/>
                </a:lnTo>
                <a:lnTo>
                  <a:pt x="932" y="27"/>
                </a:lnTo>
                <a:lnTo>
                  <a:pt x="794" y="8"/>
                </a:lnTo>
                <a:lnTo>
                  <a:pt x="701" y="0"/>
                </a:lnTo>
                <a:lnTo>
                  <a:pt x="557" y="3"/>
                </a:lnTo>
                <a:lnTo>
                  <a:pt x="423" y="17"/>
                </a:lnTo>
                <a:lnTo>
                  <a:pt x="296" y="45"/>
                </a:lnTo>
                <a:lnTo>
                  <a:pt x="188" y="77"/>
                </a:lnTo>
                <a:lnTo>
                  <a:pt x="63" y="131"/>
                </a:lnTo>
                <a:lnTo>
                  <a:pt x="0" y="164"/>
                </a:lnTo>
                <a:close/>
              </a:path>
            </a:pathLst>
          </a:custGeom>
          <a:solidFill>
            <a:srgbClr val="94B0FE"/>
          </a:solidFill>
          <a:ln w="9525">
            <a:solidFill>
              <a:schemeClr val="tx1"/>
            </a:solidFill>
            <a:round/>
            <a:headEnd/>
            <a:tailEnd/>
          </a:ln>
        </p:spPr>
        <p:txBody>
          <a:bodyPr/>
          <a:lstStyle/>
          <a:p>
            <a:endParaRPr lang="en-US"/>
          </a:p>
        </p:txBody>
      </p:sp>
      <p:sp>
        <p:nvSpPr>
          <p:cNvPr id="5123" name="AutoShape 3" descr="blankInterior"/>
          <p:cNvSpPr>
            <a:spLocks noChangeAspect="1" noChangeArrowheads="1"/>
          </p:cNvSpPr>
          <p:nvPr/>
        </p:nvSpPr>
        <p:spPr bwMode="auto">
          <a:xfrm>
            <a:off x="0" y="0"/>
            <a:ext cx="9144000" cy="6858000"/>
          </a:xfrm>
          <a:prstGeom prst="rect">
            <a:avLst/>
          </a:prstGeom>
          <a:noFill/>
          <a:ln w="9525">
            <a:noFill/>
            <a:miter lim="800000"/>
            <a:headEnd/>
            <a:tailEnd/>
          </a:ln>
        </p:spPr>
        <p:txBody>
          <a:bodyPr/>
          <a:lstStyle/>
          <a:p>
            <a:endParaRPr lang="en-US"/>
          </a:p>
        </p:txBody>
      </p:sp>
      <p:sp>
        <p:nvSpPr>
          <p:cNvPr id="5124" name="Rectangle 4"/>
          <p:cNvSpPr>
            <a:spLocks noChangeArrowheads="1"/>
          </p:cNvSpPr>
          <p:nvPr/>
        </p:nvSpPr>
        <p:spPr bwMode="auto">
          <a:xfrm>
            <a:off x="1135063" y="152400"/>
            <a:ext cx="6624637" cy="685800"/>
          </a:xfrm>
          <a:prstGeom prst="rect">
            <a:avLst/>
          </a:prstGeom>
          <a:noFill/>
          <a:ln w="9525">
            <a:noFill/>
            <a:miter lim="800000"/>
            <a:headEnd/>
            <a:tailEnd/>
          </a:ln>
        </p:spPr>
        <p:txBody>
          <a:bodyPr anchor="ctr"/>
          <a:lstStyle/>
          <a:p>
            <a:pPr algn="ctr"/>
            <a:r>
              <a:rPr lang="en-US" sz="3200" b="1" i="1">
                <a:cs typeface="Tahoma" pitchFamily="34" charset="0"/>
              </a:rPr>
              <a:t>U.S. Coast Guard Roles</a:t>
            </a:r>
            <a:endParaRPr lang="en-US" sz="3200" b="1" i="1"/>
          </a:p>
        </p:txBody>
      </p:sp>
      <p:sp>
        <p:nvSpPr>
          <p:cNvPr id="5125" name="Rectangle 5"/>
          <p:cNvSpPr>
            <a:spLocks noChangeArrowheads="1"/>
          </p:cNvSpPr>
          <p:nvPr/>
        </p:nvSpPr>
        <p:spPr bwMode="auto">
          <a:xfrm>
            <a:off x="0" y="914400"/>
            <a:ext cx="8153400" cy="5029200"/>
          </a:xfrm>
          <a:prstGeom prst="rect">
            <a:avLst/>
          </a:prstGeom>
          <a:noFill/>
          <a:ln w="9525">
            <a:noFill/>
            <a:miter lim="800000"/>
            <a:headEnd/>
            <a:tailEnd/>
          </a:ln>
        </p:spPr>
        <p:txBody>
          <a:bodyPr/>
          <a:lstStyle/>
          <a:p>
            <a:pPr marL="609600" indent="-609600">
              <a:spcBef>
                <a:spcPct val="20000"/>
              </a:spcBef>
              <a:buFontTx/>
              <a:buChar char="•"/>
            </a:pPr>
            <a:endParaRPr lang="en-US" sz="2400">
              <a:cs typeface="Tahoma" pitchFamily="34" charset="0"/>
            </a:endParaRPr>
          </a:p>
          <a:p>
            <a:pPr marL="990600" lvl="1" indent="-533400">
              <a:spcBef>
                <a:spcPct val="20000"/>
              </a:spcBef>
            </a:pPr>
            <a:r>
              <a:rPr lang="en-US" sz="1200" i="1">
                <a:cs typeface="Tahoma" pitchFamily="34" charset="0"/>
              </a:rPr>
              <a:t>	</a:t>
            </a:r>
            <a:endParaRPr lang="en-US" sz="2000">
              <a:cs typeface="Tahoma" pitchFamily="34" charset="0"/>
            </a:endParaRPr>
          </a:p>
          <a:p>
            <a:pPr marL="609600" indent="-609600">
              <a:spcBef>
                <a:spcPct val="20000"/>
              </a:spcBef>
            </a:pPr>
            <a:r>
              <a:rPr lang="en-US" sz="2400">
                <a:solidFill>
                  <a:schemeClr val="bg1"/>
                </a:solidFill>
                <a:cs typeface="Tahoma" pitchFamily="34" charset="0"/>
              </a:rPr>
              <a:t> </a:t>
            </a:r>
          </a:p>
        </p:txBody>
      </p:sp>
      <p:sp>
        <p:nvSpPr>
          <p:cNvPr id="5126" name="Oval 6"/>
          <p:cNvSpPr>
            <a:spLocks noChangeArrowheads="1"/>
          </p:cNvSpPr>
          <p:nvPr/>
        </p:nvSpPr>
        <p:spPr bwMode="auto">
          <a:xfrm>
            <a:off x="3962400" y="1371600"/>
            <a:ext cx="3886200" cy="3429000"/>
          </a:xfrm>
          <a:prstGeom prst="ellipse">
            <a:avLst/>
          </a:prstGeom>
          <a:noFill/>
          <a:ln w="9525">
            <a:solidFill>
              <a:schemeClr val="tx1"/>
            </a:solidFill>
            <a:round/>
            <a:headEnd/>
            <a:tailEnd/>
          </a:ln>
        </p:spPr>
        <p:txBody>
          <a:bodyPr wrap="none" anchor="ctr"/>
          <a:lstStyle/>
          <a:p>
            <a:endParaRPr lang="en-US"/>
          </a:p>
        </p:txBody>
      </p:sp>
      <p:sp>
        <p:nvSpPr>
          <p:cNvPr id="5127" name="Oval 7"/>
          <p:cNvSpPr>
            <a:spLocks noChangeArrowheads="1"/>
          </p:cNvSpPr>
          <p:nvPr/>
        </p:nvSpPr>
        <p:spPr bwMode="auto">
          <a:xfrm>
            <a:off x="1981200" y="1371600"/>
            <a:ext cx="3886200" cy="3429000"/>
          </a:xfrm>
          <a:prstGeom prst="ellipse">
            <a:avLst/>
          </a:prstGeom>
          <a:noFill/>
          <a:ln w="9525">
            <a:solidFill>
              <a:schemeClr val="tx1"/>
            </a:solidFill>
            <a:round/>
            <a:headEnd/>
            <a:tailEnd/>
          </a:ln>
        </p:spPr>
        <p:txBody>
          <a:bodyPr wrap="none" anchor="ctr"/>
          <a:lstStyle/>
          <a:p>
            <a:endParaRPr lang="en-US"/>
          </a:p>
        </p:txBody>
      </p:sp>
      <p:sp>
        <p:nvSpPr>
          <p:cNvPr id="5128" name="Oval 8"/>
          <p:cNvSpPr>
            <a:spLocks noChangeArrowheads="1"/>
          </p:cNvSpPr>
          <p:nvPr/>
        </p:nvSpPr>
        <p:spPr bwMode="auto">
          <a:xfrm>
            <a:off x="3048000" y="2895600"/>
            <a:ext cx="3886200" cy="3429000"/>
          </a:xfrm>
          <a:prstGeom prst="ellipse">
            <a:avLst/>
          </a:prstGeom>
          <a:noFill/>
          <a:ln w="9525">
            <a:solidFill>
              <a:schemeClr val="tx1"/>
            </a:solidFill>
            <a:round/>
            <a:headEnd/>
            <a:tailEnd/>
          </a:ln>
        </p:spPr>
        <p:txBody>
          <a:bodyPr wrap="none" anchor="ctr"/>
          <a:lstStyle/>
          <a:p>
            <a:endParaRPr lang="en-US"/>
          </a:p>
        </p:txBody>
      </p:sp>
      <p:sp>
        <p:nvSpPr>
          <p:cNvPr id="5129" name="Text Box 9"/>
          <p:cNvSpPr txBox="1">
            <a:spLocks noChangeArrowheads="1"/>
          </p:cNvSpPr>
          <p:nvPr/>
        </p:nvSpPr>
        <p:spPr bwMode="auto">
          <a:xfrm>
            <a:off x="3429000" y="2209800"/>
            <a:ext cx="3025775" cy="461963"/>
          </a:xfrm>
          <a:prstGeom prst="rect">
            <a:avLst/>
          </a:prstGeom>
          <a:noFill/>
          <a:ln w="9525">
            <a:noFill/>
            <a:miter lim="800000"/>
            <a:headEnd/>
            <a:tailEnd/>
          </a:ln>
        </p:spPr>
        <p:txBody>
          <a:bodyPr>
            <a:spAutoFit/>
          </a:bodyPr>
          <a:lstStyle/>
          <a:p>
            <a:pPr algn="ctr"/>
            <a:r>
              <a:rPr lang="en-US" sz="1200"/>
              <a:t>Ports, Waterways</a:t>
            </a:r>
          </a:p>
          <a:p>
            <a:pPr algn="ctr"/>
            <a:r>
              <a:rPr lang="en-US" sz="1200"/>
              <a:t>&amp; Coastal Security</a:t>
            </a:r>
          </a:p>
        </p:txBody>
      </p:sp>
      <p:sp>
        <p:nvSpPr>
          <p:cNvPr id="5130" name="Text Box 10"/>
          <p:cNvSpPr txBox="1">
            <a:spLocks noChangeArrowheads="1"/>
          </p:cNvSpPr>
          <p:nvPr/>
        </p:nvSpPr>
        <p:spPr bwMode="auto">
          <a:xfrm>
            <a:off x="5791200" y="2057400"/>
            <a:ext cx="1730375" cy="366713"/>
          </a:xfrm>
          <a:prstGeom prst="rect">
            <a:avLst/>
          </a:prstGeom>
          <a:noFill/>
          <a:ln w="9525">
            <a:noFill/>
            <a:miter lim="800000"/>
            <a:headEnd/>
            <a:tailEnd/>
          </a:ln>
        </p:spPr>
        <p:txBody>
          <a:bodyPr>
            <a:spAutoFit/>
          </a:bodyPr>
          <a:lstStyle/>
          <a:p>
            <a:pPr algn="ctr">
              <a:spcBef>
                <a:spcPct val="50000"/>
              </a:spcBef>
            </a:pPr>
            <a:r>
              <a:rPr lang="en-US" b="1" i="1"/>
              <a:t>Security</a:t>
            </a:r>
          </a:p>
        </p:txBody>
      </p:sp>
      <p:sp>
        <p:nvSpPr>
          <p:cNvPr id="5131" name="Text Box 11"/>
          <p:cNvSpPr txBox="1">
            <a:spLocks noChangeArrowheads="1"/>
          </p:cNvSpPr>
          <p:nvPr/>
        </p:nvSpPr>
        <p:spPr bwMode="auto">
          <a:xfrm>
            <a:off x="2362200" y="2057400"/>
            <a:ext cx="1730375" cy="366713"/>
          </a:xfrm>
          <a:prstGeom prst="rect">
            <a:avLst/>
          </a:prstGeom>
          <a:noFill/>
          <a:ln w="9525">
            <a:noFill/>
            <a:miter lim="800000"/>
            <a:headEnd/>
            <a:tailEnd/>
          </a:ln>
        </p:spPr>
        <p:txBody>
          <a:bodyPr>
            <a:spAutoFit/>
          </a:bodyPr>
          <a:lstStyle/>
          <a:p>
            <a:pPr algn="ctr">
              <a:spcBef>
                <a:spcPct val="50000"/>
              </a:spcBef>
            </a:pPr>
            <a:r>
              <a:rPr lang="en-US" b="1" i="1"/>
              <a:t>Safety</a:t>
            </a:r>
          </a:p>
        </p:txBody>
      </p:sp>
      <p:sp>
        <p:nvSpPr>
          <p:cNvPr id="5132" name="Text Box 12"/>
          <p:cNvSpPr txBox="1">
            <a:spLocks noChangeArrowheads="1"/>
          </p:cNvSpPr>
          <p:nvPr/>
        </p:nvSpPr>
        <p:spPr bwMode="auto">
          <a:xfrm>
            <a:off x="4267200" y="5562600"/>
            <a:ext cx="1730375" cy="366713"/>
          </a:xfrm>
          <a:prstGeom prst="rect">
            <a:avLst/>
          </a:prstGeom>
          <a:noFill/>
          <a:ln w="9525">
            <a:noFill/>
            <a:miter lim="800000"/>
            <a:headEnd/>
            <a:tailEnd/>
          </a:ln>
        </p:spPr>
        <p:txBody>
          <a:bodyPr>
            <a:spAutoFit/>
          </a:bodyPr>
          <a:lstStyle/>
          <a:p>
            <a:pPr>
              <a:spcBef>
                <a:spcPct val="50000"/>
              </a:spcBef>
            </a:pPr>
            <a:r>
              <a:rPr lang="en-US" b="1" i="1"/>
              <a:t>Stewardship</a:t>
            </a:r>
          </a:p>
        </p:txBody>
      </p:sp>
      <p:sp>
        <p:nvSpPr>
          <p:cNvPr id="5133" name="Text Box 13"/>
          <p:cNvSpPr txBox="1">
            <a:spLocks noChangeArrowheads="1"/>
          </p:cNvSpPr>
          <p:nvPr/>
        </p:nvSpPr>
        <p:spPr bwMode="auto">
          <a:xfrm>
            <a:off x="3200400" y="4953000"/>
            <a:ext cx="1828800" cy="457200"/>
          </a:xfrm>
          <a:prstGeom prst="rect">
            <a:avLst/>
          </a:prstGeom>
          <a:noFill/>
          <a:ln w="9525">
            <a:noFill/>
            <a:miter lim="800000"/>
            <a:headEnd/>
            <a:tailEnd/>
          </a:ln>
        </p:spPr>
        <p:txBody>
          <a:bodyPr>
            <a:spAutoFit/>
          </a:bodyPr>
          <a:lstStyle/>
          <a:p>
            <a:pPr algn="ctr">
              <a:spcBef>
                <a:spcPct val="50000"/>
              </a:spcBef>
            </a:pPr>
            <a:r>
              <a:rPr lang="en-US" sz="1200"/>
              <a:t>Marine Environmental Protection</a:t>
            </a:r>
          </a:p>
        </p:txBody>
      </p:sp>
      <p:sp>
        <p:nvSpPr>
          <p:cNvPr id="5134" name="Text Box 14"/>
          <p:cNvSpPr txBox="1">
            <a:spLocks noChangeArrowheads="1"/>
          </p:cNvSpPr>
          <p:nvPr/>
        </p:nvSpPr>
        <p:spPr bwMode="auto">
          <a:xfrm>
            <a:off x="5029200" y="4953000"/>
            <a:ext cx="1828800" cy="457200"/>
          </a:xfrm>
          <a:prstGeom prst="rect">
            <a:avLst/>
          </a:prstGeom>
          <a:noFill/>
          <a:ln w="9525">
            <a:noFill/>
            <a:miter lim="800000"/>
            <a:headEnd/>
            <a:tailEnd/>
          </a:ln>
        </p:spPr>
        <p:txBody>
          <a:bodyPr>
            <a:spAutoFit/>
          </a:bodyPr>
          <a:lstStyle/>
          <a:p>
            <a:pPr algn="ctr">
              <a:spcBef>
                <a:spcPct val="50000"/>
              </a:spcBef>
            </a:pPr>
            <a:r>
              <a:rPr lang="en-US" sz="1200"/>
              <a:t>Living Marine Resources</a:t>
            </a:r>
          </a:p>
        </p:txBody>
      </p:sp>
      <p:sp>
        <p:nvSpPr>
          <p:cNvPr id="5135" name="Text Box 15"/>
          <p:cNvSpPr txBox="1">
            <a:spLocks noChangeArrowheads="1"/>
          </p:cNvSpPr>
          <p:nvPr/>
        </p:nvSpPr>
        <p:spPr bwMode="auto">
          <a:xfrm>
            <a:off x="2819400" y="4038600"/>
            <a:ext cx="1828800" cy="461963"/>
          </a:xfrm>
          <a:prstGeom prst="rect">
            <a:avLst/>
          </a:prstGeom>
          <a:noFill/>
          <a:ln w="9525">
            <a:noFill/>
            <a:miter lim="800000"/>
            <a:headEnd/>
            <a:tailEnd/>
          </a:ln>
        </p:spPr>
        <p:txBody>
          <a:bodyPr>
            <a:spAutoFit/>
          </a:bodyPr>
          <a:lstStyle/>
          <a:p>
            <a:pPr algn="ctr"/>
            <a:r>
              <a:rPr lang="en-US" sz="1200"/>
              <a:t>Aids to </a:t>
            </a:r>
          </a:p>
          <a:p>
            <a:pPr algn="ctr"/>
            <a:r>
              <a:rPr lang="en-US" sz="1200"/>
              <a:t>Navigation</a:t>
            </a:r>
          </a:p>
        </p:txBody>
      </p:sp>
      <p:sp>
        <p:nvSpPr>
          <p:cNvPr id="5136" name="Text Box 16"/>
          <p:cNvSpPr txBox="1">
            <a:spLocks noChangeArrowheads="1"/>
          </p:cNvSpPr>
          <p:nvPr/>
        </p:nvSpPr>
        <p:spPr bwMode="auto">
          <a:xfrm>
            <a:off x="5105400" y="4114800"/>
            <a:ext cx="1828800" cy="461963"/>
          </a:xfrm>
          <a:prstGeom prst="rect">
            <a:avLst/>
          </a:prstGeom>
          <a:noFill/>
          <a:ln w="9525">
            <a:noFill/>
            <a:miter lim="800000"/>
            <a:headEnd/>
            <a:tailEnd/>
          </a:ln>
        </p:spPr>
        <p:txBody>
          <a:bodyPr>
            <a:spAutoFit/>
          </a:bodyPr>
          <a:lstStyle/>
          <a:p>
            <a:pPr algn="ctr"/>
            <a:r>
              <a:rPr lang="en-US" sz="1200"/>
              <a:t>Other Law </a:t>
            </a:r>
          </a:p>
          <a:p>
            <a:pPr algn="ctr"/>
            <a:r>
              <a:rPr lang="en-US" sz="1200"/>
              <a:t>Enforcement</a:t>
            </a:r>
          </a:p>
        </p:txBody>
      </p:sp>
      <p:sp>
        <p:nvSpPr>
          <p:cNvPr id="5137" name="Text Box 17"/>
          <p:cNvSpPr txBox="1">
            <a:spLocks noChangeArrowheads="1"/>
          </p:cNvSpPr>
          <p:nvPr/>
        </p:nvSpPr>
        <p:spPr bwMode="auto">
          <a:xfrm>
            <a:off x="3429000" y="3276600"/>
            <a:ext cx="2971800" cy="584200"/>
          </a:xfrm>
          <a:prstGeom prst="rect">
            <a:avLst/>
          </a:prstGeom>
          <a:noFill/>
          <a:ln w="9525">
            <a:noFill/>
            <a:miter lim="800000"/>
            <a:headEnd/>
            <a:tailEnd/>
          </a:ln>
        </p:spPr>
        <p:txBody>
          <a:bodyPr>
            <a:spAutoFit/>
          </a:bodyPr>
          <a:lstStyle/>
          <a:p>
            <a:pPr algn="ctr"/>
            <a:r>
              <a:rPr lang="en-US" sz="1600" b="1"/>
              <a:t>Multi-Mission</a:t>
            </a:r>
          </a:p>
          <a:p>
            <a:pPr algn="ctr"/>
            <a:r>
              <a:rPr lang="en-US" sz="1600" b="1"/>
              <a:t>Service </a:t>
            </a:r>
          </a:p>
        </p:txBody>
      </p:sp>
      <p:sp>
        <p:nvSpPr>
          <p:cNvPr id="5138" name="Text Box 18"/>
          <p:cNvSpPr txBox="1">
            <a:spLocks noChangeArrowheads="1"/>
          </p:cNvSpPr>
          <p:nvPr/>
        </p:nvSpPr>
        <p:spPr bwMode="auto">
          <a:xfrm>
            <a:off x="5867400" y="2667000"/>
            <a:ext cx="1828800" cy="274638"/>
          </a:xfrm>
          <a:prstGeom prst="rect">
            <a:avLst/>
          </a:prstGeom>
          <a:noFill/>
          <a:ln w="9525">
            <a:noFill/>
            <a:miter lim="800000"/>
            <a:headEnd/>
            <a:tailEnd/>
          </a:ln>
        </p:spPr>
        <p:txBody>
          <a:bodyPr>
            <a:spAutoFit/>
          </a:bodyPr>
          <a:lstStyle/>
          <a:p>
            <a:pPr algn="ctr">
              <a:spcBef>
                <a:spcPct val="50000"/>
              </a:spcBef>
            </a:pPr>
            <a:r>
              <a:rPr lang="en-US" sz="1200"/>
              <a:t>Defense Readiness</a:t>
            </a:r>
          </a:p>
        </p:txBody>
      </p:sp>
      <p:sp>
        <p:nvSpPr>
          <p:cNvPr id="5139" name="Text Box 19"/>
          <p:cNvSpPr txBox="1">
            <a:spLocks noChangeArrowheads="1"/>
          </p:cNvSpPr>
          <p:nvPr/>
        </p:nvSpPr>
        <p:spPr bwMode="auto">
          <a:xfrm>
            <a:off x="1981200" y="3124200"/>
            <a:ext cx="1828800" cy="274638"/>
          </a:xfrm>
          <a:prstGeom prst="rect">
            <a:avLst/>
          </a:prstGeom>
          <a:noFill/>
          <a:ln w="9525">
            <a:noFill/>
            <a:miter lim="800000"/>
            <a:headEnd/>
            <a:tailEnd/>
          </a:ln>
        </p:spPr>
        <p:txBody>
          <a:bodyPr>
            <a:spAutoFit/>
          </a:bodyPr>
          <a:lstStyle/>
          <a:p>
            <a:pPr algn="ctr">
              <a:spcBef>
                <a:spcPct val="50000"/>
              </a:spcBef>
            </a:pPr>
            <a:r>
              <a:rPr lang="en-US" sz="1200"/>
              <a:t>Marine Safety</a:t>
            </a:r>
          </a:p>
        </p:txBody>
      </p:sp>
      <p:sp>
        <p:nvSpPr>
          <p:cNvPr id="5140" name="Text Box 20"/>
          <p:cNvSpPr txBox="1">
            <a:spLocks noChangeArrowheads="1"/>
          </p:cNvSpPr>
          <p:nvPr/>
        </p:nvSpPr>
        <p:spPr bwMode="auto">
          <a:xfrm>
            <a:off x="2057400" y="2590800"/>
            <a:ext cx="1828800" cy="274638"/>
          </a:xfrm>
          <a:prstGeom prst="rect">
            <a:avLst/>
          </a:prstGeom>
          <a:noFill/>
          <a:ln w="9525">
            <a:noFill/>
            <a:miter lim="800000"/>
            <a:headEnd/>
            <a:tailEnd/>
          </a:ln>
        </p:spPr>
        <p:txBody>
          <a:bodyPr>
            <a:spAutoFit/>
          </a:bodyPr>
          <a:lstStyle/>
          <a:p>
            <a:pPr algn="ctr">
              <a:spcBef>
                <a:spcPct val="50000"/>
              </a:spcBef>
            </a:pPr>
            <a:r>
              <a:rPr lang="en-US" sz="1200"/>
              <a:t>Search  &amp; Rescue</a:t>
            </a:r>
          </a:p>
        </p:txBody>
      </p:sp>
      <p:pic>
        <p:nvPicPr>
          <p:cNvPr id="5141" name="Picture 22" descr="AHI"/>
          <p:cNvPicPr>
            <a:picLocks noChangeAspect="1" noChangeArrowheads="1"/>
          </p:cNvPicPr>
          <p:nvPr/>
        </p:nvPicPr>
        <p:blipFill>
          <a:blip r:embed="rId3" cstate="print"/>
          <a:srcRect/>
          <a:stretch>
            <a:fillRect/>
          </a:stretch>
        </p:blipFill>
        <p:spPr bwMode="auto">
          <a:xfrm>
            <a:off x="7620000" y="0"/>
            <a:ext cx="1524000" cy="2165350"/>
          </a:xfrm>
          <a:prstGeom prst="rect">
            <a:avLst/>
          </a:prstGeom>
          <a:noFill/>
          <a:ln w="9525">
            <a:noFill/>
            <a:miter lim="800000"/>
            <a:headEnd/>
            <a:tailEnd/>
          </a:ln>
        </p:spPr>
      </p:pic>
      <p:pic>
        <p:nvPicPr>
          <p:cNvPr id="5142" name="Picture 24" descr="station maui"/>
          <p:cNvPicPr>
            <a:picLocks noChangeAspect="1" noChangeArrowheads="1"/>
          </p:cNvPicPr>
          <p:nvPr/>
        </p:nvPicPr>
        <p:blipFill>
          <a:blip r:embed="rId4" cstate="print"/>
          <a:srcRect/>
          <a:stretch>
            <a:fillRect/>
          </a:stretch>
        </p:blipFill>
        <p:spPr bwMode="auto">
          <a:xfrm>
            <a:off x="7391400" y="4230688"/>
            <a:ext cx="1752600" cy="1179512"/>
          </a:xfrm>
          <a:prstGeom prst="rect">
            <a:avLst/>
          </a:prstGeom>
          <a:noFill/>
          <a:ln w="9525">
            <a:noFill/>
            <a:miter lim="800000"/>
            <a:headEnd/>
            <a:tailEnd/>
          </a:ln>
        </p:spPr>
      </p:pic>
      <p:sp>
        <p:nvSpPr>
          <p:cNvPr id="5143" name="Text Box 16"/>
          <p:cNvSpPr txBox="1">
            <a:spLocks noChangeArrowheads="1"/>
          </p:cNvSpPr>
          <p:nvPr/>
        </p:nvSpPr>
        <p:spPr bwMode="auto">
          <a:xfrm>
            <a:off x="6248400" y="3200400"/>
            <a:ext cx="1447800" cy="276225"/>
          </a:xfrm>
          <a:prstGeom prst="rect">
            <a:avLst/>
          </a:prstGeom>
          <a:noFill/>
          <a:ln w="9525">
            <a:noFill/>
            <a:miter lim="800000"/>
            <a:headEnd/>
            <a:tailEnd/>
          </a:ln>
        </p:spPr>
        <p:txBody>
          <a:bodyPr>
            <a:spAutoFit/>
          </a:bodyPr>
          <a:lstStyle/>
          <a:p>
            <a:pPr algn="ctr"/>
            <a:r>
              <a:rPr lang="en-US" sz="1200"/>
              <a:t>Escorts</a:t>
            </a:r>
          </a:p>
        </p:txBody>
      </p:sp>
      <p:pic>
        <p:nvPicPr>
          <p:cNvPr id="5144" name="Picture 8"/>
          <p:cNvPicPr>
            <a:picLocks noChangeAspect="1" noChangeArrowheads="1"/>
          </p:cNvPicPr>
          <p:nvPr/>
        </p:nvPicPr>
        <p:blipFill>
          <a:blip r:embed="rId5" cstate="print"/>
          <a:srcRect/>
          <a:stretch>
            <a:fillRect/>
          </a:stretch>
        </p:blipFill>
        <p:spPr bwMode="auto">
          <a:xfrm>
            <a:off x="0" y="3048000"/>
            <a:ext cx="1574800" cy="2352675"/>
          </a:xfrm>
          <a:prstGeom prst="rect">
            <a:avLst/>
          </a:prstGeom>
          <a:noFill/>
          <a:ln w="38100" algn="ctr">
            <a:solidFill>
              <a:schemeClr val="tx1"/>
            </a:solidFill>
            <a:miter lim="800000"/>
            <a:headEnd/>
            <a:tailEnd/>
          </a:ln>
        </p:spPr>
      </p:pic>
      <p:pic>
        <p:nvPicPr>
          <p:cNvPr id="5145" name="Picture 28" descr="Go to fullsize image">
            <a:hlinkClick r:id="rId6"/>
          </p:cNvPr>
          <p:cNvPicPr>
            <a:picLocks noChangeAspect="1" noChangeArrowheads="1"/>
          </p:cNvPicPr>
          <p:nvPr/>
        </p:nvPicPr>
        <p:blipFill>
          <a:blip r:embed="rId7" cstate="print"/>
          <a:srcRect/>
          <a:stretch>
            <a:fillRect/>
          </a:stretch>
        </p:blipFill>
        <p:spPr bwMode="auto">
          <a:xfrm>
            <a:off x="0" y="0"/>
            <a:ext cx="19304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17463" y="0"/>
            <a:ext cx="9161463" cy="6858000"/>
          </a:xfrm>
          <a:prstGeom prst="rect">
            <a:avLst/>
          </a:prstGeom>
          <a:noFill/>
          <a:ln w="9525">
            <a:solidFill>
              <a:schemeClr val="bg1"/>
            </a:solidFill>
            <a:miter lim="800000"/>
            <a:headEnd/>
            <a:tailEnd/>
          </a:ln>
        </p:spPr>
      </p:pic>
      <p:sp>
        <p:nvSpPr>
          <p:cNvPr id="6147" name="Rectangle 3"/>
          <p:cNvSpPr>
            <a:spLocks noGrp="1" noChangeArrowheads="1"/>
          </p:cNvSpPr>
          <p:nvPr>
            <p:ph type="title"/>
          </p:nvPr>
        </p:nvSpPr>
        <p:spPr>
          <a:xfrm>
            <a:off x="304800" y="381000"/>
            <a:ext cx="8229600" cy="838200"/>
          </a:xfrm>
          <a:noFill/>
        </p:spPr>
        <p:txBody>
          <a:bodyPr anchor="b"/>
          <a:lstStyle/>
          <a:p>
            <a:pPr eaLnBrk="1" hangingPunct="1"/>
            <a:r>
              <a:rPr lang="en-US" sz="3200" smtClean="0">
                <a:solidFill>
                  <a:srgbClr val="000000"/>
                </a:solidFill>
              </a:rPr>
              <a:t>Captain of the Port (COTP) </a:t>
            </a:r>
            <a:br>
              <a:rPr lang="en-US" sz="3200" smtClean="0">
                <a:solidFill>
                  <a:srgbClr val="000000"/>
                </a:solidFill>
              </a:rPr>
            </a:br>
            <a:r>
              <a:rPr lang="en-US" sz="3200" smtClean="0">
                <a:solidFill>
                  <a:srgbClr val="000000"/>
                </a:solidFill>
              </a:rPr>
              <a:t>Area of Responsibility</a:t>
            </a:r>
          </a:p>
        </p:txBody>
      </p:sp>
      <p:sp>
        <p:nvSpPr>
          <p:cNvPr id="6148" name="Oval 4"/>
          <p:cNvSpPr>
            <a:spLocks noChangeArrowheads="1"/>
          </p:cNvSpPr>
          <p:nvPr/>
        </p:nvSpPr>
        <p:spPr bwMode="auto">
          <a:xfrm rot="1065891">
            <a:off x="4795838" y="2322513"/>
            <a:ext cx="830262" cy="600075"/>
          </a:xfrm>
          <a:prstGeom prst="ellipse">
            <a:avLst/>
          </a:prstGeom>
          <a:noFill/>
          <a:ln w="25400" algn="ctr">
            <a:solidFill>
              <a:srgbClr val="0062C8"/>
            </a:solidFill>
            <a:round/>
            <a:headEnd/>
            <a:tailEnd/>
          </a:ln>
        </p:spPr>
        <p:txBody>
          <a:bodyPr wrap="none" anchor="ctr"/>
          <a:lstStyle/>
          <a:p>
            <a:endParaRPr lang="en-US"/>
          </a:p>
        </p:txBody>
      </p:sp>
      <p:sp>
        <p:nvSpPr>
          <p:cNvPr id="6149" name="Text Box 5"/>
          <p:cNvSpPr txBox="1">
            <a:spLocks noChangeArrowheads="1"/>
          </p:cNvSpPr>
          <p:nvPr/>
        </p:nvSpPr>
        <p:spPr bwMode="auto">
          <a:xfrm>
            <a:off x="3429000" y="5334000"/>
            <a:ext cx="5715000" cy="784225"/>
          </a:xfrm>
          <a:prstGeom prst="rect">
            <a:avLst/>
          </a:prstGeom>
          <a:noFill/>
          <a:ln w="9525" algn="ctr">
            <a:solidFill>
              <a:schemeClr val="bg1"/>
            </a:solidFill>
            <a:miter lim="800000"/>
            <a:headEnd/>
            <a:tailEnd/>
          </a:ln>
        </p:spPr>
        <p:txBody>
          <a:bodyPr>
            <a:spAutoFit/>
          </a:bodyPr>
          <a:lstStyle/>
          <a:p>
            <a:pPr eaLnBrk="0" hangingPunct="0">
              <a:spcBef>
                <a:spcPct val="50000"/>
              </a:spcBef>
            </a:pPr>
            <a:r>
              <a:rPr lang="en-US">
                <a:solidFill>
                  <a:srgbClr val="2E41CA"/>
                </a:solidFill>
              </a:rPr>
              <a:t>COTP Search &amp; Rescue Responsibility span 200NM</a:t>
            </a:r>
          </a:p>
          <a:p>
            <a:pPr eaLnBrk="0" hangingPunct="0">
              <a:spcBef>
                <a:spcPct val="50000"/>
              </a:spcBef>
            </a:pPr>
            <a:r>
              <a:rPr lang="en-US">
                <a:solidFill>
                  <a:srgbClr val="FF0000"/>
                </a:solidFill>
              </a:rPr>
              <a:t>All Other Responsibilities span 2,500NM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762000"/>
          </a:xfrm>
        </p:spPr>
        <p:txBody>
          <a:bodyPr/>
          <a:lstStyle/>
          <a:p>
            <a:pPr eaLnBrk="1" hangingPunct="1"/>
            <a:r>
              <a:rPr lang="en-US" sz="2800" i="1" smtClean="0"/>
              <a:t>Fiscal Year 2010 Operations Summary for Hawaii</a:t>
            </a:r>
          </a:p>
        </p:txBody>
      </p:sp>
      <p:sp>
        <p:nvSpPr>
          <p:cNvPr id="7171" name="Rectangle 3"/>
          <p:cNvSpPr>
            <a:spLocks noGrp="1" noChangeArrowheads="1"/>
          </p:cNvSpPr>
          <p:nvPr>
            <p:ph type="body" sz="half" idx="1"/>
          </p:nvPr>
        </p:nvSpPr>
        <p:spPr>
          <a:xfrm>
            <a:off x="304800" y="990600"/>
            <a:ext cx="4419600" cy="4525963"/>
          </a:xfrm>
        </p:spPr>
        <p:txBody>
          <a:bodyPr/>
          <a:lstStyle/>
          <a:p>
            <a:pPr eaLnBrk="1" hangingPunct="1">
              <a:lnSpc>
                <a:spcPct val="80000"/>
              </a:lnSpc>
              <a:defRPr/>
            </a:pPr>
            <a:r>
              <a:rPr lang="en-US" sz="1950" dirty="0" smtClean="0"/>
              <a:t> 264</a:t>
            </a:r>
            <a:r>
              <a:rPr lang="en-US" sz="1950" dirty="0" smtClean="0">
                <a:solidFill>
                  <a:srgbClr val="006600"/>
                </a:solidFill>
              </a:rPr>
              <a:t> </a:t>
            </a:r>
            <a:r>
              <a:rPr lang="en-US" sz="1950" dirty="0" smtClean="0"/>
              <a:t>Search &amp; Rescue Cases</a:t>
            </a:r>
          </a:p>
          <a:p>
            <a:pPr eaLnBrk="1" hangingPunct="1">
              <a:lnSpc>
                <a:spcPct val="80000"/>
              </a:lnSpc>
              <a:buFontTx/>
              <a:buNone/>
              <a:defRPr/>
            </a:pPr>
            <a:endParaRPr lang="en-US" sz="1950" dirty="0" smtClean="0"/>
          </a:p>
          <a:p>
            <a:pPr eaLnBrk="1" hangingPunct="1">
              <a:lnSpc>
                <a:spcPct val="80000"/>
              </a:lnSpc>
              <a:defRPr/>
            </a:pPr>
            <a:r>
              <a:rPr lang="en-US" sz="1950" dirty="0" smtClean="0"/>
              <a:t>   45 Lives Saved</a:t>
            </a:r>
          </a:p>
          <a:p>
            <a:pPr eaLnBrk="1" hangingPunct="1">
              <a:lnSpc>
                <a:spcPct val="80000"/>
              </a:lnSpc>
              <a:buFontTx/>
              <a:buNone/>
              <a:defRPr/>
            </a:pPr>
            <a:endParaRPr lang="en-US" sz="1950" dirty="0" smtClean="0"/>
          </a:p>
          <a:p>
            <a:pPr eaLnBrk="1" hangingPunct="1">
              <a:lnSpc>
                <a:spcPct val="80000"/>
              </a:lnSpc>
              <a:defRPr/>
            </a:pPr>
            <a:r>
              <a:rPr lang="en-US" sz="1950" dirty="0" smtClean="0"/>
              <a:t>  361 People Assisted</a:t>
            </a:r>
          </a:p>
          <a:p>
            <a:pPr eaLnBrk="1" hangingPunct="1">
              <a:lnSpc>
                <a:spcPct val="80000"/>
              </a:lnSpc>
              <a:buFontTx/>
              <a:buNone/>
              <a:defRPr/>
            </a:pPr>
            <a:endParaRPr lang="en-US" sz="1950" dirty="0" smtClean="0"/>
          </a:p>
          <a:p>
            <a:pPr eaLnBrk="1" hangingPunct="1">
              <a:lnSpc>
                <a:spcPct val="80000"/>
              </a:lnSpc>
              <a:defRPr/>
            </a:pPr>
            <a:r>
              <a:rPr lang="en-US" sz="1950" dirty="0" smtClean="0"/>
              <a:t>$1.52M Property Saved</a:t>
            </a:r>
          </a:p>
          <a:p>
            <a:pPr eaLnBrk="1" hangingPunct="1">
              <a:lnSpc>
                <a:spcPct val="80000"/>
              </a:lnSpc>
              <a:buFontTx/>
              <a:buNone/>
              <a:defRPr/>
            </a:pPr>
            <a:endParaRPr lang="en-US" sz="1950" dirty="0" smtClean="0"/>
          </a:p>
          <a:p>
            <a:pPr eaLnBrk="1" hangingPunct="1">
              <a:lnSpc>
                <a:spcPct val="80000"/>
              </a:lnSpc>
              <a:defRPr/>
            </a:pPr>
            <a:r>
              <a:rPr lang="en-US" sz="1950" dirty="0" smtClean="0"/>
              <a:t>  725 Vessel </a:t>
            </a:r>
            <a:r>
              <a:rPr lang="en-US" sz="1950" dirty="0" err="1" smtClean="0"/>
              <a:t>Boardings</a:t>
            </a:r>
            <a:endParaRPr lang="en-US" sz="1950" dirty="0" smtClean="0"/>
          </a:p>
          <a:p>
            <a:pPr eaLnBrk="1" hangingPunct="1">
              <a:lnSpc>
                <a:spcPct val="80000"/>
              </a:lnSpc>
              <a:buFontTx/>
              <a:buNone/>
              <a:defRPr/>
            </a:pPr>
            <a:endParaRPr lang="en-US" sz="1950" dirty="0" smtClean="0"/>
          </a:p>
          <a:p>
            <a:pPr eaLnBrk="1" hangingPunct="1">
              <a:lnSpc>
                <a:spcPct val="80000"/>
              </a:lnSpc>
              <a:defRPr/>
            </a:pPr>
            <a:r>
              <a:rPr lang="en-US" sz="1950" dirty="0" smtClean="0"/>
              <a:t>  784 Pollution Incident Cases</a:t>
            </a:r>
          </a:p>
          <a:p>
            <a:pPr eaLnBrk="1" hangingPunct="1">
              <a:lnSpc>
                <a:spcPct val="80000"/>
              </a:lnSpc>
              <a:defRPr/>
            </a:pPr>
            <a:endParaRPr lang="en-US" sz="1950" dirty="0" smtClean="0"/>
          </a:p>
          <a:p>
            <a:pPr eaLnBrk="1" hangingPunct="1">
              <a:lnSpc>
                <a:spcPct val="80000"/>
              </a:lnSpc>
              <a:defRPr/>
            </a:pPr>
            <a:r>
              <a:rPr lang="en-US" sz="1950" dirty="0" smtClean="0"/>
              <a:t>2,396 Mariner Docs Issued</a:t>
            </a:r>
          </a:p>
          <a:p>
            <a:pPr eaLnBrk="1" hangingPunct="1">
              <a:lnSpc>
                <a:spcPct val="80000"/>
              </a:lnSpc>
              <a:defRPr/>
            </a:pPr>
            <a:endParaRPr lang="en-US" sz="1950" dirty="0" smtClean="0"/>
          </a:p>
          <a:p>
            <a:pPr eaLnBrk="1" hangingPunct="1">
              <a:lnSpc>
                <a:spcPct val="80000"/>
              </a:lnSpc>
              <a:defRPr/>
            </a:pPr>
            <a:r>
              <a:rPr lang="en-US" sz="1950" dirty="0" smtClean="0"/>
              <a:t>  449 Federal Aids to Navigation    </a:t>
            </a:r>
          </a:p>
          <a:p>
            <a:pPr eaLnBrk="1" hangingPunct="1">
              <a:lnSpc>
                <a:spcPct val="80000"/>
              </a:lnSpc>
              <a:buFontTx/>
              <a:buNone/>
              <a:defRPr/>
            </a:pPr>
            <a:r>
              <a:rPr lang="en-US" sz="1950" dirty="0" smtClean="0"/>
              <a:t>                 Maintained</a:t>
            </a:r>
          </a:p>
          <a:p>
            <a:pPr eaLnBrk="1" hangingPunct="1">
              <a:lnSpc>
                <a:spcPct val="80000"/>
              </a:lnSpc>
              <a:buFontTx/>
              <a:buNone/>
              <a:defRPr/>
            </a:pPr>
            <a:endParaRPr lang="en-US" sz="2000" dirty="0" smtClean="0"/>
          </a:p>
        </p:txBody>
      </p:sp>
      <p:sp>
        <p:nvSpPr>
          <p:cNvPr id="7172" name="Rectangle 4"/>
          <p:cNvSpPr>
            <a:spLocks noGrp="1" noChangeArrowheads="1"/>
          </p:cNvSpPr>
          <p:nvPr>
            <p:ph type="body" sz="half" idx="2"/>
          </p:nvPr>
        </p:nvSpPr>
        <p:spPr>
          <a:xfrm>
            <a:off x="4495800" y="990600"/>
            <a:ext cx="4648200" cy="4525963"/>
          </a:xfrm>
        </p:spPr>
        <p:txBody>
          <a:bodyPr/>
          <a:lstStyle/>
          <a:p>
            <a:pPr eaLnBrk="1" hangingPunct="1">
              <a:lnSpc>
                <a:spcPct val="80000"/>
              </a:lnSpc>
              <a:defRPr/>
            </a:pPr>
            <a:r>
              <a:rPr lang="en-US" sz="1950" dirty="0" smtClean="0"/>
              <a:t>779</a:t>
            </a:r>
            <a:r>
              <a:rPr lang="en-US" sz="1950" dirty="0" smtClean="0">
                <a:solidFill>
                  <a:srgbClr val="006600"/>
                </a:solidFill>
              </a:rPr>
              <a:t> </a:t>
            </a:r>
            <a:r>
              <a:rPr lang="en-US" sz="1950" dirty="0" smtClean="0"/>
              <a:t>Vessel Inspections</a:t>
            </a:r>
          </a:p>
          <a:p>
            <a:pPr eaLnBrk="1" hangingPunct="1">
              <a:lnSpc>
                <a:spcPct val="80000"/>
              </a:lnSpc>
              <a:buFontTx/>
              <a:buNone/>
              <a:defRPr/>
            </a:pPr>
            <a:endParaRPr lang="en-US" sz="1950" dirty="0" smtClean="0">
              <a:solidFill>
                <a:srgbClr val="006600"/>
              </a:solidFill>
            </a:endParaRPr>
          </a:p>
          <a:p>
            <a:pPr eaLnBrk="1" hangingPunct="1">
              <a:lnSpc>
                <a:spcPct val="80000"/>
              </a:lnSpc>
              <a:defRPr/>
            </a:pPr>
            <a:r>
              <a:rPr lang="en-US" sz="1950" dirty="0" smtClean="0"/>
              <a:t>279 Marine Casualty Investigations</a:t>
            </a:r>
          </a:p>
          <a:p>
            <a:pPr eaLnBrk="1" hangingPunct="1">
              <a:lnSpc>
                <a:spcPct val="80000"/>
              </a:lnSpc>
              <a:buFontTx/>
              <a:buNone/>
              <a:defRPr/>
            </a:pPr>
            <a:endParaRPr lang="en-US" sz="1950" dirty="0" smtClean="0"/>
          </a:p>
          <a:p>
            <a:pPr eaLnBrk="1" hangingPunct="1">
              <a:lnSpc>
                <a:spcPct val="80000"/>
              </a:lnSpc>
              <a:defRPr/>
            </a:pPr>
            <a:r>
              <a:rPr lang="en-US" sz="1950" dirty="0" smtClean="0"/>
              <a:t>102 Marine Events Permitted for   </a:t>
            </a:r>
          </a:p>
          <a:p>
            <a:pPr eaLnBrk="1" hangingPunct="1">
              <a:lnSpc>
                <a:spcPct val="80000"/>
              </a:lnSpc>
              <a:buFontTx/>
              <a:buNone/>
              <a:defRPr/>
            </a:pPr>
            <a:r>
              <a:rPr lang="en-US" sz="1950" dirty="0" smtClean="0"/>
              <a:t>            707 Hawaii Events Reviewed </a:t>
            </a:r>
          </a:p>
          <a:p>
            <a:pPr eaLnBrk="1" hangingPunct="1">
              <a:lnSpc>
                <a:spcPct val="80000"/>
              </a:lnSpc>
              <a:defRPr/>
            </a:pPr>
            <a:endParaRPr lang="en-US" sz="1950" dirty="0" smtClean="0"/>
          </a:p>
          <a:p>
            <a:pPr eaLnBrk="1" hangingPunct="1">
              <a:lnSpc>
                <a:spcPct val="80000"/>
              </a:lnSpc>
              <a:defRPr/>
            </a:pPr>
            <a:r>
              <a:rPr lang="en-US" sz="1950" dirty="0" smtClean="0"/>
              <a:t>352 Container Inspections</a:t>
            </a:r>
          </a:p>
          <a:p>
            <a:pPr eaLnBrk="1" hangingPunct="1">
              <a:lnSpc>
                <a:spcPct val="80000"/>
              </a:lnSpc>
              <a:defRPr/>
            </a:pPr>
            <a:endParaRPr lang="en-US" sz="1950" dirty="0" smtClean="0"/>
          </a:p>
          <a:p>
            <a:pPr eaLnBrk="1" hangingPunct="1">
              <a:lnSpc>
                <a:spcPct val="80000"/>
              </a:lnSpc>
              <a:defRPr/>
            </a:pPr>
            <a:r>
              <a:rPr lang="en-US" sz="1950" dirty="0" smtClean="0"/>
              <a:t>209 Maritime Facility Inspections</a:t>
            </a:r>
          </a:p>
          <a:p>
            <a:pPr eaLnBrk="1" hangingPunct="1">
              <a:lnSpc>
                <a:spcPct val="80000"/>
              </a:lnSpc>
              <a:defRPr/>
            </a:pPr>
            <a:endParaRPr lang="en-US" sz="1950" dirty="0" smtClean="0"/>
          </a:p>
          <a:p>
            <a:pPr eaLnBrk="1" hangingPunct="1">
              <a:lnSpc>
                <a:spcPct val="80000"/>
              </a:lnSpc>
              <a:defRPr/>
            </a:pPr>
            <a:r>
              <a:rPr lang="en-US" sz="1950" dirty="0" smtClean="0"/>
              <a:t>  18 Explosive Load Monitors</a:t>
            </a:r>
          </a:p>
          <a:p>
            <a:pPr eaLnBrk="1" hangingPunct="1">
              <a:lnSpc>
                <a:spcPct val="80000"/>
              </a:lnSpc>
              <a:defRPr/>
            </a:pPr>
            <a:endParaRPr lang="en-US" sz="1950" dirty="0" smtClean="0"/>
          </a:p>
          <a:p>
            <a:pPr eaLnBrk="1" hangingPunct="1">
              <a:lnSpc>
                <a:spcPct val="80000"/>
              </a:lnSpc>
              <a:defRPr/>
            </a:pPr>
            <a:r>
              <a:rPr lang="en-US" sz="1950" dirty="0" smtClean="0"/>
              <a:t>  22 Waterway Construction Projects  </a:t>
            </a:r>
          </a:p>
          <a:p>
            <a:pPr eaLnBrk="1" hangingPunct="1">
              <a:lnSpc>
                <a:spcPct val="80000"/>
              </a:lnSpc>
              <a:buFontTx/>
              <a:buNone/>
              <a:defRPr/>
            </a:pPr>
            <a:r>
              <a:rPr lang="en-US" sz="1950" dirty="0" smtClean="0"/>
              <a:t>                Reviewed</a:t>
            </a:r>
          </a:p>
          <a:p>
            <a:pPr eaLnBrk="1" hangingPunct="1">
              <a:lnSpc>
                <a:spcPct val="80000"/>
              </a:lnSpc>
              <a:buFontTx/>
              <a:buNone/>
              <a:defRPr/>
            </a:pPr>
            <a:endParaRPr lang="en-US" sz="195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15962"/>
          </a:xfrm>
        </p:spPr>
        <p:txBody>
          <a:bodyPr/>
          <a:lstStyle/>
          <a:p>
            <a:r>
              <a:rPr lang="en-US" sz="3600" b="1" i="1" smtClean="0"/>
              <a:t>Our Partners…</a:t>
            </a:r>
          </a:p>
        </p:txBody>
      </p:sp>
      <p:sp>
        <p:nvSpPr>
          <p:cNvPr id="8195" name="Content Placeholder 2"/>
          <p:cNvSpPr>
            <a:spLocks noGrp="1"/>
          </p:cNvSpPr>
          <p:nvPr>
            <p:ph sz="half" idx="1"/>
          </p:nvPr>
        </p:nvSpPr>
        <p:spPr>
          <a:xfrm>
            <a:off x="457200" y="1143000"/>
            <a:ext cx="4038600" cy="4525963"/>
          </a:xfrm>
        </p:spPr>
        <p:txBody>
          <a:bodyPr/>
          <a:lstStyle/>
          <a:p>
            <a:r>
              <a:rPr lang="en-US" sz="2400" b="1" smtClean="0"/>
              <a:t>All Waterways Users</a:t>
            </a:r>
          </a:p>
          <a:p>
            <a:pPr lvl="1"/>
            <a:r>
              <a:rPr lang="en-US" sz="2200" smtClean="0"/>
              <a:t>Commercial</a:t>
            </a:r>
          </a:p>
          <a:p>
            <a:pPr lvl="1"/>
            <a:r>
              <a:rPr lang="en-US" sz="2200" smtClean="0"/>
              <a:t>Recreational</a:t>
            </a:r>
          </a:p>
          <a:p>
            <a:r>
              <a:rPr lang="en-US" sz="2400" b="1" smtClean="0"/>
              <a:t>State of Hawaii</a:t>
            </a:r>
          </a:p>
          <a:p>
            <a:pPr lvl="1"/>
            <a:r>
              <a:rPr lang="en-US" sz="2200" smtClean="0"/>
              <a:t>DOT</a:t>
            </a:r>
          </a:p>
          <a:p>
            <a:pPr lvl="1"/>
            <a:r>
              <a:rPr lang="en-US" sz="2200" smtClean="0"/>
              <a:t>DLNR/DOBOR</a:t>
            </a:r>
          </a:p>
          <a:p>
            <a:pPr lvl="1"/>
            <a:r>
              <a:rPr lang="en-US" sz="2200" smtClean="0"/>
              <a:t>Civil Defense</a:t>
            </a:r>
          </a:p>
          <a:p>
            <a:pPr lvl="1"/>
            <a:r>
              <a:rPr lang="en-US" sz="2200" smtClean="0"/>
              <a:t>Police/Fire Depts</a:t>
            </a:r>
          </a:p>
          <a:p>
            <a:pPr lvl="1"/>
            <a:r>
              <a:rPr lang="en-US" sz="2200" smtClean="0"/>
              <a:t>Health Dept</a:t>
            </a:r>
          </a:p>
          <a:p>
            <a:r>
              <a:rPr lang="en-US" sz="2400" b="1" smtClean="0"/>
              <a:t>County Agencies</a:t>
            </a:r>
          </a:p>
          <a:p>
            <a:pPr lvl="1"/>
            <a:endParaRPr lang="en-US" smtClean="0"/>
          </a:p>
          <a:p>
            <a:pPr lvl="1"/>
            <a:endParaRPr lang="en-US" smtClean="0"/>
          </a:p>
        </p:txBody>
      </p:sp>
      <p:sp>
        <p:nvSpPr>
          <p:cNvPr id="8196" name="Content Placeholder 3"/>
          <p:cNvSpPr>
            <a:spLocks noGrp="1"/>
          </p:cNvSpPr>
          <p:nvPr>
            <p:ph sz="half" idx="2"/>
          </p:nvPr>
        </p:nvSpPr>
        <p:spPr>
          <a:xfrm>
            <a:off x="4343400" y="1143000"/>
            <a:ext cx="4343400" cy="4754563"/>
          </a:xfrm>
        </p:spPr>
        <p:txBody>
          <a:bodyPr/>
          <a:lstStyle/>
          <a:p>
            <a:r>
              <a:rPr lang="en-US" sz="2400" b="1" smtClean="0"/>
              <a:t>Other Federal Agencies</a:t>
            </a:r>
          </a:p>
          <a:p>
            <a:pPr lvl="1"/>
            <a:r>
              <a:rPr lang="en-US" sz="2200" smtClean="0"/>
              <a:t>DOD/Military</a:t>
            </a:r>
          </a:p>
          <a:p>
            <a:pPr lvl="1"/>
            <a:r>
              <a:rPr lang="en-US" sz="2200" smtClean="0"/>
              <a:t>DOT</a:t>
            </a:r>
          </a:p>
          <a:p>
            <a:pPr lvl="1"/>
            <a:r>
              <a:rPr lang="en-US" sz="2200" smtClean="0"/>
              <a:t>FEMA</a:t>
            </a:r>
          </a:p>
          <a:p>
            <a:pPr lvl="1"/>
            <a:r>
              <a:rPr lang="en-US" sz="2200" smtClean="0"/>
              <a:t>NOAA</a:t>
            </a:r>
          </a:p>
          <a:p>
            <a:pPr lvl="1"/>
            <a:r>
              <a:rPr lang="en-US" sz="2200" smtClean="0"/>
              <a:t>U.S. State Department</a:t>
            </a:r>
          </a:p>
          <a:p>
            <a:r>
              <a:rPr lang="en-US" sz="2400" b="1" smtClean="0"/>
              <a:t>Community Groups</a:t>
            </a:r>
          </a:p>
          <a:p>
            <a:pPr lvl="1"/>
            <a:r>
              <a:rPr lang="en-US" sz="2200" smtClean="0"/>
              <a:t>Industry Advisory Board</a:t>
            </a:r>
          </a:p>
          <a:p>
            <a:pPr lvl="1"/>
            <a:r>
              <a:rPr lang="en-US" sz="2200" smtClean="0"/>
              <a:t>H.O.S.T.</a:t>
            </a:r>
          </a:p>
          <a:p>
            <a:pPr lvl="1"/>
            <a:r>
              <a:rPr lang="en-US" sz="2200" smtClean="0"/>
              <a:t>Neighborhood Boards</a:t>
            </a:r>
          </a:p>
        </p:txBody>
      </p:sp>
      <p:sp>
        <p:nvSpPr>
          <p:cNvPr id="8197" name="Rectangle 4"/>
          <p:cNvSpPr>
            <a:spLocks noChangeArrowheads="1"/>
          </p:cNvSpPr>
          <p:nvPr/>
        </p:nvSpPr>
        <p:spPr bwMode="auto">
          <a:xfrm>
            <a:off x="3048000" y="5486400"/>
            <a:ext cx="3505200" cy="492125"/>
          </a:xfrm>
          <a:prstGeom prst="rect">
            <a:avLst/>
          </a:prstGeom>
          <a:noFill/>
          <a:ln w="9525">
            <a:noFill/>
            <a:miter lim="800000"/>
            <a:headEnd/>
            <a:tailEnd/>
          </a:ln>
        </p:spPr>
        <p:txBody>
          <a:bodyPr>
            <a:spAutoFit/>
          </a:bodyPr>
          <a:lstStyle/>
          <a:p>
            <a:pPr algn="ctr"/>
            <a:r>
              <a:rPr lang="en-US" sz="2600" b="1"/>
              <a:t>Many, many others…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28600"/>
            <a:ext cx="8229600" cy="685800"/>
          </a:xfrm>
        </p:spPr>
        <p:txBody>
          <a:bodyPr/>
          <a:lstStyle/>
          <a:p>
            <a:r>
              <a:rPr lang="en-US" sz="3000" b="1" i="1" smtClean="0"/>
              <a:t>NOAA Products &amp; Services Used</a:t>
            </a:r>
          </a:p>
        </p:txBody>
      </p:sp>
      <p:sp>
        <p:nvSpPr>
          <p:cNvPr id="9219" name="Content Placeholder 6"/>
          <p:cNvSpPr>
            <a:spLocks noGrp="1"/>
          </p:cNvSpPr>
          <p:nvPr>
            <p:ph idx="1"/>
          </p:nvPr>
        </p:nvSpPr>
        <p:spPr>
          <a:xfrm>
            <a:off x="228600" y="990600"/>
            <a:ext cx="8763000" cy="4876800"/>
          </a:xfrm>
        </p:spPr>
        <p:txBody>
          <a:bodyPr/>
          <a:lstStyle/>
          <a:p>
            <a:r>
              <a:rPr lang="en-US" sz="2000" smtClean="0"/>
              <a:t>Hardcopy &amp; On-line Charts </a:t>
            </a:r>
            <a:r>
              <a:rPr lang="en-US" sz="1500" smtClean="0">
                <a:solidFill>
                  <a:srgbClr val="0000FF"/>
                </a:solidFill>
              </a:rPr>
              <a:t>http://www.nauticalcharts.noaa.gov/mcd/OnLineViewer.html</a:t>
            </a:r>
          </a:p>
          <a:p>
            <a:endParaRPr lang="en-US" sz="1000" smtClean="0"/>
          </a:p>
          <a:p>
            <a:r>
              <a:rPr lang="en-US" sz="2000" smtClean="0"/>
              <a:t>Coast Pilot </a:t>
            </a:r>
            <a:r>
              <a:rPr lang="en-US" sz="1600" smtClean="0">
                <a:solidFill>
                  <a:srgbClr val="0000FF"/>
                </a:solidFill>
              </a:rPr>
              <a:t>http://www.nauticalcharts.noaa.gov/nsd/coastpilot_w.php?book=7</a:t>
            </a:r>
          </a:p>
          <a:p>
            <a:endParaRPr lang="en-US" sz="1000" smtClean="0"/>
          </a:p>
          <a:p>
            <a:r>
              <a:rPr lang="en-US" sz="2000" smtClean="0"/>
              <a:t>On-line Weather - Forecasted, Current &amp; Historical Data</a:t>
            </a:r>
          </a:p>
          <a:p>
            <a:pPr>
              <a:buFontTx/>
              <a:buNone/>
            </a:pPr>
            <a:r>
              <a:rPr lang="en-US" sz="2000" smtClean="0"/>
              <a:t>	</a:t>
            </a:r>
            <a:r>
              <a:rPr lang="en-US" sz="1800" smtClean="0"/>
              <a:t>(Search &amp; Rescue, Pollution Responses, and Maritime Incident Investigations)</a:t>
            </a:r>
          </a:p>
          <a:p>
            <a:endParaRPr lang="en-US" sz="1000" smtClean="0"/>
          </a:p>
          <a:p>
            <a:r>
              <a:rPr lang="en-US" sz="2000" smtClean="0"/>
              <a:t>NOAA Buoys, Tide Gauges &amp; Survey Teams </a:t>
            </a:r>
          </a:p>
          <a:p>
            <a:pPr>
              <a:buFontTx/>
              <a:buNone/>
            </a:pPr>
            <a:r>
              <a:rPr lang="en-US" sz="2000" smtClean="0"/>
              <a:t>	</a:t>
            </a:r>
            <a:r>
              <a:rPr lang="en-US" sz="1800" smtClean="0"/>
              <a:t>(Pre/Post Tsunami, Heavy Weather Conditions, and Recovery Operations)</a:t>
            </a:r>
          </a:p>
          <a:p>
            <a:endParaRPr lang="en-US" sz="1000" smtClean="0"/>
          </a:p>
          <a:p>
            <a:r>
              <a:rPr lang="en-US" sz="2000" smtClean="0"/>
              <a:t>Hydrographic Surveys</a:t>
            </a:r>
          </a:p>
          <a:p>
            <a:pPr>
              <a:buFontTx/>
              <a:buNone/>
            </a:pPr>
            <a:r>
              <a:rPr lang="en-US" sz="2000" smtClean="0"/>
              <a:t>	</a:t>
            </a:r>
            <a:r>
              <a:rPr lang="en-US" sz="1800" smtClean="0"/>
              <a:t>(Maritime Incident Investigations &amp; Waterway Construction/Project Reviews)</a:t>
            </a:r>
          </a:p>
          <a:p>
            <a:endParaRPr lang="en-US" sz="1000" smtClean="0"/>
          </a:p>
          <a:p>
            <a:r>
              <a:rPr lang="en-US" sz="2000" i="1" smtClean="0">
                <a:solidFill>
                  <a:schemeClr val="accent2"/>
                </a:solidFill>
              </a:rPr>
              <a:t>Forthcoming</a:t>
            </a:r>
            <a:r>
              <a:rPr lang="en-US" sz="2000" smtClean="0"/>
              <a:t> 2011 Tidal Current Information </a:t>
            </a:r>
          </a:p>
          <a:p>
            <a:pPr>
              <a:buFontTx/>
              <a:buNone/>
            </a:pPr>
            <a:r>
              <a:rPr lang="en-US" sz="2000" smtClean="0"/>
              <a:t>	</a:t>
            </a:r>
            <a:r>
              <a:rPr lang="en-US" sz="1800" smtClean="0"/>
              <a:t>(Search &amp; Rescue, Positioning Aids to Navigation, and Facilitating Commerce)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15962"/>
          </a:xfrm>
        </p:spPr>
        <p:txBody>
          <a:bodyPr/>
          <a:lstStyle/>
          <a:p>
            <a:r>
              <a:rPr lang="en-US" sz="3200" b="1" i="1" smtClean="0"/>
              <a:t>Foreseeable Challenges</a:t>
            </a:r>
          </a:p>
        </p:txBody>
      </p:sp>
      <p:sp>
        <p:nvSpPr>
          <p:cNvPr id="10243" name="Content Placeholder 2"/>
          <p:cNvSpPr>
            <a:spLocks noGrp="1"/>
          </p:cNvSpPr>
          <p:nvPr>
            <p:ph idx="1"/>
          </p:nvPr>
        </p:nvSpPr>
        <p:spPr>
          <a:xfrm>
            <a:off x="152400" y="1371600"/>
            <a:ext cx="8763000" cy="4038600"/>
          </a:xfrm>
        </p:spPr>
        <p:txBody>
          <a:bodyPr/>
          <a:lstStyle/>
          <a:p>
            <a:r>
              <a:rPr lang="en-US" sz="1900" smtClean="0"/>
              <a:t>As vessels continue to be built larger and carry more cargo per voyage, a need to modify harbors to best accommodate them in a safe and efficient manner will necessitate the need for current survey data</a:t>
            </a:r>
          </a:p>
          <a:p>
            <a:endParaRPr lang="en-US" sz="2000" smtClean="0"/>
          </a:p>
          <a:p>
            <a:r>
              <a:rPr lang="en-US" sz="1900" smtClean="0"/>
              <a:t>As extreme weather and natural disasters continue to be unpredictable,  the availability of real-time, accurate, and easily accessible data could better inform the growing maritime industry as well as the increasing number of public waterway users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7" name="Title 1"/>
          <p:cNvSpPr>
            <a:spLocks noGrp="1"/>
          </p:cNvSpPr>
          <p:nvPr>
            <p:ph type="title"/>
          </p:nvPr>
        </p:nvSpPr>
        <p:spPr>
          <a:xfrm>
            <a:off x="457200" y="274638"/>
            <a:ext cx="8229600" cy="639762"/>
          </a:xfrm>
        </p:spPr>
        <p:txBody>
          <a:bodyPr/>
          <a:lstStyle/>
          <a:p>
            <a:r>
              <a:rPr lang="en-US" sz="3200" b="1" i="1" smtClean="0">
                <a:cs typeface="Times New Roman" pitchFamily="18" charset="0"/>
              </a:rPr>
              <a:t>Recommendation</a:t>
            </a:r>
            <a:endParaRPr lang="en-US" sz="3200" i="1" smtClean="0"/>
          </a:p>
        </p:txBody>
      </p:sp>
      <p:sp>
        <p:nvSpPr>
          <p:cNvPr id="4" name="Content Placeholder 6"/>
          <p:cNvSpPr txBox="1">
            <a:spLocks/>
          </p:cNvSpPr>
          <p:nvPr/>
        </p:nvSpPr>
        <p:spPr bwMode="auto">
          <a:xfrm>
            <a:off x="304800" y="914400"/>
            <a:ext cx="3276600" cy="1143000"/>
          </a:xfrm>
          <a:prstGeom prst="rect">
            <a:avLst/>
          </a:prstGeom>
          <a:noFill/>
          <a:ln w="9525">
            <a:noFill/>
            <a:miter lim="800000"/>
            <a:headEnd/>
            <a:tailEnd/>
          </a:ln>
        </p:spPr>
        <p:txBody>
          <a:bodyPr/>
          <a:lstStyle/>
          <a:p>
            <a:pPr algn="ctr" eaLnBrk="0" hangingPunct="0">
              <a:spcBef>
                <a:spcPct val="20000"/>
              </a:spcBef>
              <a:defRPr/>
            </a:pPr>
            <a:r>
              <a:rPr lang="en-US" sz="2000" kern="0" dirty="0">
                <a:latin typeface="+mn-lt"/>
              </a:rPr>
              <a:t>Implement PORTS</a:t>
            </a:r>
            <a:r>
              <a:rPr lang="en-US" sz="2000" kern="0" baseline="30000" dirty="0">
                <a:latin typeface="+mn-lt"/>
              </a:rPr>
              <a:t>®</a:t>
            </a:r>
            <a:r>
              <a:rPr lang="en-US" sz="2000" kern="0" dirty="0">
                <a:latin typeface="+mn-lt"/>
              </a:rPr>
              <a:t> in </a:t>
            </a:r>
            <a:r>
              <a:rPr lang="en-US" sz="2000" kern="0" dirty="0" err="1">
                <a:latin typeface="+mn-lt"/>
              </a:rPr>
              <a:t>Kalaeloa</a:t>
            </a:r>
            <a:r>
              <a:rPr lang="en-US" sz="2000" kern="0" dirty="0">
                <a:latin typeface="+mn-lt"/>
              </a:rPr>
              <a:t> Barbers Point Harbor, Oahu, Hawaii</a:t>
            </a:r>
            <a:endParaRPr lang="en-US" sz="2000" kern="0" baseline="30000" dirty="0">
              <a:latin typeface="+mn-lt"/>
            </a:endParaRPr>
          </a:p>
        </p:txBody>
      </p:sp>
      <p:pic>
        <p:nvPicPr>
          <p:cNvPr id="1029" name="Picture 26" descr="Q:\Prevention Pier 4\INVESTIGATIONS DIVISION\MARINE CASUALTY\Marine Casualty cases\VOGETRADER Grounding\Pictures and Video\VOGETRADERair sta photos\100205-G-6629S-001-Vessel Aground(500).jpg"/>
          <p:cNvPicPr>
            <a:picLocks noChangeAspect="1" noChangeArrowheads="1"/>
          </p:cNvPicPr>
          <p:nvPr/>
        </p:nvPicPr>
        <p:blipFill>
          <a:blip r:embed="rId3" cstate="print"/>
          <a:srcRect/>
          <a:stretch>
            <a:fillRect/>
          </a:stretch>
        </p:blipFill>
        <p:spPr bwMode="auto">
          <a:xfrm>
            <a:off x="3810000" y="914400"/>
            <a:ext cx="5000625" cy="2986088"/>
          </a:xfrm>
          <a:prstGeom prst="rect">
            <a:avLst/>
          </a:prstGeom>
          <a:noFill/>
          <a:ln w="9525">
            <a:noFill/>
            <a:miter lim="800000"/>
            <a:headEnd/>
            <a:tailEnd/>
          </a:ln>
        </p:spPr>
      </p:pic>
      <p:sp>
        <p:nvSpPr>
          <p:cNvPr id="1030" name="Text Box 7"/>
          <p:cNvSpPr txBox="1">
            <a:spLocks noChangeArrowheads="1"/>
          </p:cNvSpPr>
          <p:nvPr/>
        </p:nvSpPr>
        <p:spPr bwMode="auto">
          <a:xfrm>
            <a:off x="3657600" y="914400"/>
            <a:ext cx="5334000" cy="292100"/>
          </a:xfrm>
          <a:prstGeom prst="rect">
            <a:avLst/>
          </a:prstGeom>
          <a:solidFill>
            <a:schemeClr val="bg1"/>
          </a:solidFill>
          <a:ln w="12700">
            <a:noFill/>
            <a:miter lim="800000"/>
            <a:headEnd/>
            <a:tailEnd/>
          </a:ln>
        </p:spPr>
        <p:txBody>
          <a:bodyPr>
            <a:spAutoFit/>
          </a:bodyPr>
          <a:lstStyle/>
          <a:p>
            <a:pPr>
              <a:spcAft>
                <a:spcPts val="600"/>
              </a:spcAft>
              <a:buFont typeface="Arial" charset="0"/>
              <a:buNone/>
            </a:pPr>
            <a:r>
              <a:rPr lang="en-US" sz="1300"/>
              <a:t>        2010 Vessel Grounding outside Barbers Pt. Channel Entrance</a:t>
            </a:r>
            <a:endParaRPr lang="en-US" sz="1300">
              <a:latin typeface="Times New Roman" pitchFamily="18" charset="0"/>
              <a:cs typeface="Times New Roman" pitchFamily="18" charset="0"/>
            </a:endParaRPr>
          </a:p>
        </p:txBody>
      </p:sp>
      <p:sp>
        <p:nvSpPr>
          <p:cNvPr id="7" name="Content Placeholder 6"/>
          <p:cNvSpPr txBox="1">
            <a:spLocks/>
          </p:cNvSpPr>
          <p:nvPr/>
        </p:nvSpPr>
        <p:spPr bwMode="auto">
          <a:xfrm>
            <a:off x="3810000" y="3962400"/>
            <a:ext cx="5181600" cy="1905000"/>
          </a:xfrm>
          <a:prstGeom prst="rect">
            <a:avLst/>
          </a:prstGeom>
          <a:noFill/>
          <a:ln w="9525">
            <a:noFill/>
            <a:miter lim="800000"/>
            <a:headEnd/>
            <a:tailEnd/>
          </a:ln>
        </p:spPr>
        <p:txBody>
          <a:bodyPr/>
          <a:lstStyle/>
          <a:p>
            <a:pPr eaLnBrk="0" hangingPunct="0">
              <a:spcBef>
                <a:spcPct val="20000"/>
              </a:spcBef>
              <a:defRPr/>
            </a:pPr>
            <a:r>
              <a:rPr lang="en-US" sz="1600" b="1" kern="0" dirty="0">
                <a:latin typeface="+mn-lt"/>
              </a:rPr>
              <a:t>This harbor, which contains specialized cargo handling facilities not found in Honolulu Harbor, is subject to unpredictable cross currents outside the entrance channel, and is visited by increasingly larger vessels, at a greater frequency, carrying more bulk quantities of materials per voyage.</a:t>
            </a:r>
            <a:endParaRPr lang="en-US" sz="1600" b="1" kern="0" baseline="30000" dirty="0">
              <a:latin typeface="+mn-lt"/>
            </a:endParaRPr>
          </a:p>
        </p:txBody>
      </p:sp>
      <p:graphicFrame>
        <p:nvGraphicFramePr>
          <p:cNvPr id="1026" name="Object 4"/>
          <p:cNvGraphicFramePr>
            <a:graphicFrameLocks noChangeAspect="1"/>
          </p:cNvGraphicFramePr>
          <p:nvPr/>
        </p:nvGraphicFramePr>
        <p:xfrm>
          <a:off x="228600" y="1901825"/>
          <a:ext cx="3505200" cy="3832225"/>
        </p:xfrm>
        <a:graphic>
          <a:graphicData uri="http://schemas.openxmlformats.org/presentationml/2006/ole">
            <p:oleObj spid="_x0000_s1026" name="Acrobat Document" r:id="rId4" imgW="2730500" imgH="2984500" progId="">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1266" name="Picture 4" descr="Image:Diamond Head.jpg">
            <a:hlinkClick r:id="rId2"/>
          </p:cNvPr>
          <p:cNvPicPr>
            <a:picLocks noChangeAspect="1" noChangeArrowheads="1"/>
          </p:cNvPicPr>
          <p:nvPr/>
        </p:nvPicPr>
        <p:blipFill>
          <a:blip r:embed="rId3" cstate="print"/>
          <a:srcRect/>
          <a:stretch>
            <a:fillRect/>
          </a:stretch>
        </p:blipFill>
        <p:spPr bwMode="auto">
          <a:xfrm>
            <a:off x="914400" y="304800"/>
            <a:ext cx="7315200" cy="5105400"/>
          </a:xfrm>
          <a:prstGeom prst="rect">
            <a:avLst/>
          </a:prstGeom>
          <a:noFill/>
          <a:ln w="9525">
            <a:noFill/>
            <a:miter lim="800000"/>
            <a:headEnd/>
            <a:tailEnd/>
          </a:ln>
        </p:spPr>
      </p:pic>
      <p:sp>
        <p:nvSpPr>
          <p:cNvPr id="147461" name="Text Box 5"/>
          <p:cNvSpPr txBox="1">
            <a:spLocks noChangeArrowheads="1"/>
          </p:cNvSpPr>
          <p:nvPr/>
        </p:nvSpPr>
        <p:spPr bwMode="auto">
          <a:xfrm>
            <a:off x="2667000" y="3810000"/>
            <a:ext cx="3519488" cy="862013"/>
          </a:xfrm>
          <a:prstGeom prst="rect">
            <a:avLst/>
          </a:prstGeom>
          <a:noFill/>
          <a:ln w="63500" algn="ctr">
            <a:noFill/>
            <a:miter lim="800000"/>
            <a:headEnd/>
            <a:tailEnd/>
          </a:ln>
          <a:effectLst/>
        </p:spPr>
        <p:txBody>
          <a:bodyPr>
            <a:spAutoFit/>
          </a:bodyPr>
          <a:lstStyle/>
          <a:p>
            <a:pPr algn="ctr">
              <a:spcBef>
                <a:spcPct val="50000"/>
              </a:spcBef>
              <a:defRPr/>
            </a:pPr>
            <a:r>
              <a:rPr lang="en-US" sz="5000" b="1" i="1" dirty="0" err="1">
                <a:effectLst>
                  <a:outerShdw blurRad="38100" dist="38100" dir="2700000" algn="tl">
                    <a:srgbClr val="000000">
                      <a:alpha val="43137"/>
                    </a:srgbClr>
                  </a:outerShdw>
                </a:effectLst>
                <a:latin typeface="Apple Chancery" pitchFamily="66" charset="0"/>
                <a:ea typeface="Gungsuh" pitchFamily="18" charset="-127"/>
              </a:rPr>
              <a:t>Mahalo</a:t>
            </a:r>
            <a:endParaRPr lang="en-US" sz="5000" b="1" i="1" dirty="0">
              <a:effectLst>
                <a:outerShdw blurRad="38100" dist="38100" dir="2700000" algn="tl">
                  <a:srgbClr val="000000">
                    <a:alpha val="43137"/>
                  </a:srgbClr>
                </a:outerShdw>
              </a:effectLst>
              <a:latin typeface="Apple Chancery" pitchFamily="66" charset="0"/>
              <a:ea typeface="Gungsuh" pitchFamily="18"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4129</TotalTime>
  <Words>777</Words>
  <Application>Microsoft Macintosh PowerPoint</Application>
  <PresentationFormat>On-screen Show (4:3)</PresentationFormat>
  <Paragraphs>130</Paragraphs>
  <Slides>9</Slides>
  <Notes>3</Notes>
  <HiddenSlides>0</HiddenSlides>
  <MMClips>0</MMClips>
  <ScaleCrop>false</ScaleCrop>
  <HeadingPairs>
    <vt:vector size="6" baseType="variant">
      <vt:variant>
        <vt:lpstr>Design Template</vt:lpstr>
      </vt:variant>
      <vt:variant>
        <vt:i4>2</vt:i4>
      </vt:variant>
      <vt:variant>
        <vt:lpstr>Embedded OLE Servers</vt:lpstr>
      </vt:variant>
      <vt:variant>
        <vt:i4>1</vt:i4>
      </vt:variant>
      <vt:variant>
        <vt:lpstr>Slide Titles</vt:lpstr>
      </vt:variant>
      <vt:variant>
        <vt:i4>9</vt:i4>
      </vt:variant>
    </vt:vector>
  </HeadingPairs>
  <TitlesOfParts>
    <vt:vector size="12" baseType="lpstr">
      <vt:lpstr>Default Design</vt:lpstr>
      <vt:lpstr>Custom Design</vt:lpstr>
      <vt:lpstr>Acrobat Document</vt:lpstr>
      <vt:lpstr>Slide 1</vt:lpstr>
      <vt:lpstr>Slide 2</vt:lpstr>
      <vt:lpstr>Captain of the Port (COTP)  Area of Responsibility</vt:lpstr>
      <vt:lpstr>Fiscal Year 2010 Operations Summary for Hawaii</vt:lpstr>
      <vt:lpstr>Our Partners…</vt:lpstr>
      <vt:lpstr>NOAA Products &amp; Services Used</vt:lpstr>
      <vt:lpstr>Foreseeable Challenges</vt:lpstr>
      <vt:lpstr>Recommendation</vt:lpstr>
      <vt:lpstr>Slide 9</vt:lpstr>
    </vt:vector>
  </TitlesOfParts>
  <Company>United States Coast 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WPB/CPB Homeports</dc:title>
  <dc:creator>rnstrickland</dc:creator>
  <cp:lastModifiedBy>Scott Sherman</cp:lastModifiedBy>
  <cp:revision>200</cp:revision>
  <dcterms:created xsi:type="dcterms:W3CDTF">2011-05-12T17:38:47Z</dcterms:created>
  <dcterms:modified xsi:type="dcterms:W3CDTF">2011-05-12T17:39:02Z</dcterms:modified>
</cp:coreProperties>
</file>