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s/slide22.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Default Extension="gif" ContentType="image/gif"/>
  <Override PartName="/ppt/slides/slide19.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26"/>
  </p:notesMasterIdLst>
  <p:handoutMasterIdLst>
    <p:handoutMasterId r:id="rId27"/>
  </p:handoutMasterIdLst>
  <p:sldIdLst>
    <p:sldId id="269" r:id="rId2"/>
    <p:sldId id="281" r:id="rId3"/>
    <p:sldId id="287" r:id="rId4"/>
    <p:sldId id="289" r:id="rId5"/>
    <p:sldId id="282" r:id="rId6"/>
    <p:sldId id="286" r:id="rId7"/>
    <p:sldId id="290" r:id="rId8"/>
    <p:sldId id="291" r:id="rId9"/>
    <p:sldId id="283" r:id="rId10"/>
    <p:sldId id="288" r:id="rId11"/>
    <p:sldId id="295" r:id="rId12"/>
    <p:sldId id="277" r:id="rId13"/>
    <p:sldId id="294" r:id="rId14"/>
    <p:sldId id="296" r:id="rId15"/>
    <p:sldId id="293" r:id="rId16"/>
    <p:sldId id="298" r:id="rId17"/>
    <p:sldId id="303" r:id="rId18"/>
    <p:sldId id="300" r:id="rId19"/>
    <p:sldId id="304" r:id="rId20"/>
    <p:sldId id="301" r:id="rId21"/>
    <p:sldId id="302" r:id="rId22"/>
    <p:sldId id="306" r:id="rId23"/>
    <p:sldId id="284" r:id="rId24"/>
    <p:sldId id="299" r:id="rId25"/>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0033CC"/>
    <a:srgbClr val="000099"/>
    <a:srgbClr val="0000FF"/>
    <a:srgbClr val="0066CC"/>
    <a:srgbClr val="0039EE"/>
    <a:srgbClr val="3366FF"/>
    <a:srgbClr val="6699FF"/>
    <a:srgbClr val="0099FF"/>
    <a:srgbClr val="3399FF"/>
    <a:srgbClr val="0066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napVertSplitter="1" vertBarState="minimized" horzBarState="maximized">
    <p:restoredLeft sz="15640" autoAdjust="0"/>
    <p:restoredTop sz="93732" autoAdjust="0"/>
  </p:normalViewPr>
  <p:slideViewPr>
    <p:cSldViewPr>
      <p:cViewPr varScale="1">
        <p:scale>
          <a:sx n="120" d="100"/>
          <a:sy n="120" d="100"/>
        </p:scale>
        <p:origin x="-130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31" Type="http://schemas.openxmlformats.org/officeDocument/2006/relationships/theme" Target="theme/theme1.xml"/><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handoutMaster" Target="handoutMasters/handoutMaster1.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printerSettings" Target="printerSettings/printerSettings1.bin"/><Relationship Id="rId26" Type="http://schemas.openxmlformats.org/officeDocument/2006/relationships/notesMaster" Target="notesMasters/notesMaster1.xml"/><Relationship Id="rId30" Type="http://schemas.openxmlformats.org/officeDocument/2006/relationships/viewProps" Target="viewProps.xml"/><Relationship Id="rId11" Type="http://schemas.openxmlformats.org/officeDocument/2006/relationships/slide" Target="slides/slide10.xml"/><Relationship Id="rId29" Type="http://schemas.openxmlformats.org/officeDocument/2006/relationships/presProps" Target="presProps.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63550"/>
          </a:xfrm>
          <a:prstGeom prst="rect">
            <a:avLst/>
          </a:prstGeom>
          <a:noFill/>
          <a:ln w="9525">
            <a:noFill/>
            <a:miter lim="800000"/>
            <a:headEnd/>
            <a:tailEnd/>
          </a:ln>
          <a:effectLst/>
        </p:spPr>
        <p:txBody>
          <a:bodyPr vert="horz" wrap="square" lIns="92298" tIns="46148" rIns="92298" bIns="46148" numCol="1" anchor="t" anchorCtr="0" compatLnSpc="1">
            <a:prstTxWarp prst="textNoShape">
              <a:avLst/>
            </a:prstTxWarp>
          </a:bodyPr>
          <a:lstStyle>
            <a:lvl1pPr defTabSz="922223">
              <a:defRPr sz="1200"/>
            </a:lvl1pPr>
          </a:lstStyle>
          <a:p>
            <a:pPr>
              <a:defRPr/>
            </a:pPr>
            <a:endParaRPr lang="en-US"/>
          </a:p>
        </p:txBody>
      </p:sp>
      <p:sp>
        <p:nvSpPr>
          <p:cNvPr id="29699" name="Rectangle 3"/>
          <p:cNvSpPr>
            <a:spLocks noGrp="1" noChangeArrowheads="1"/>
          </p:cNvSpPr>
          <p:nvPr>
            <p:ph type="dt" sz="quarter" idx="1"/>
          </p:nvPr>
        </p:nvSpPr>
        <p:spPr bwMode="auto">
          <a:xfrm>
            <a:off x="3886200" y="0"/>
            <a:ext cx="2971800" cy="463550"/>
          </a:xfrm>
          <a:prstGeom prst="rect">
            <a:avLst/>
          </a:prstGeom>
          <a:noFill/>
          <a:ln w="9525">
            <a:noFill/>
            <a:miter lim="800000"/>
            <a:headEnd/>
            <a:tailEnd/>
          </a:ln>
          <a:effectLst/>
        </p:spPr>
        <p:txBody>
          <a:bodyPr vert="horz" wrap="square" lIns="92298" tIns="46148" rIns="92298" bIns="46148" numCol="1" anchor="t" anchorCtr="0" compatLnSpc="1">
            <a:prstTxWarp prst="textNoShape">
              <a:avLst/>
            </a:prstTxWarp>
          </a:bodyPr>
          <a:lstStyle>
            <a:lvl1pPr algn="r" defTabSz="922223">
              <a:defRPr sz="1200"/>
            </a:lvl1pPr>
          </a:lstStyle>
          <a:p>
            <a:pPr>
              <a:defRPr/>
            </a:pPr>
            <a:endParaRPr lang="en-US"/>
          </a:p>
        </p:txBody>
      </p:sp>
      <p:sp>
        <p:nvSpPr>
          <p:cNvPr id="29700" name="Rectangle 4"/>
          <p:cNvSpPr>
            <a:spLocks noGrp="1" noChangeArrowheads="1"/>
          </p:cNvSpPr>
          <p:nvPr>
            <p:ph type="ftr" sz="quarter" idx="2"/>
          </p:nvPr>
        </p:nvSpPr>
        <p:spPr bwMode="auto">
          <a:xfrm>
            <a:off x="0" y="8832850"/>
            <a:ext cx="2971800" cy="463550"/>
          </a:xfrm>
          <a:prstGeom prst="rect">
            <a:avLst/>
          </a:prstGeom>
          <a:noFill/>
          <a:ln w="9525">
            <a:noFill/>
            <a:miter lim="800000"/>
            <a:headEnd/>
            <a:tailEnd/>
          </a:ln>
          <a:effectLst/>
        </p:spPr>
        <p:txBody>
          <a:bodyPr vert="horz" wrap="square" lIns="92298" tIns="46148" rIns="92298" bIns="46148" numCol="1" anchor="b" anchorCtr="0" compatLnSpc="1">
            <a:prstTxWarp prst="textNoShape">
              <a:avLst/>
            </a:prstTxWarp>
          </a:bodyPr>
          <a:lstStyle>
            <a:lvl1pPr defTabSz="922223">
              <a:defRPr sz="1200"/>
            </a:lvl1pPr>
          </a:lstStyle>
          <a:p>
            <a:pPr>
              <a:defRPr/>
            </a:pPr>
            <a:endParaRPr lang="en-US"/>
          </a:p>
        </p:txBody>
      </p:sp>
      <p:sp>
        <p:nvSpPr>
          <p:cNvPr id="29701" name="Rectangle 5"/>
          <p:cNvSpPr>
            <a:spLocks noGrp="1" noChangeArrowheads="1"/>
          </p:cNvSpPr>
          <p:nvPr>
            <p:ph type="sldNum" sz="quarter" idx="3"/>
          </p:nvPr>
        </p:nvSpPr>
        <p:spPr bwMode="auto">
          <a:xfrm>
            <a:off x="3886200" y="8832850"/>
            <a:ext cx="2971800" cy="463550"/>
          </a:xfrm>
          <a:prstGeom prst="rect">
            <a:avLst/>
          </a:prstGeom>
          <a:noFill/>
          <a:ln w="9525">
            <a:noFill/>
            <a:miter lim="800000"/>
            <a:headEnd/>
            <a:tailEnd/>
          </a:ln>
          <a:effectLst/>
        </p:spPr>
        <p:txBody>
          <a:bodyPr vert="horz" wrap="square" lIns="92298" tIns="46148" rIns="92298" bIns="46148" numCol="1" anchor="b" anchorCtr="0" compatLnSpc="1">
            <a:prstTxWarp prst="textNoShape">
              <a:avLst/>
            </a:prstTxWarp>
          </a:bodyPr>
          <a:lstStyle>
            <a:lvl1pPr algn="r" defTabSz="922223">
              <a:defRPr sz="1200"/>
            </a:lvl1pPr>
          </a:lstStyle>
          <a:p>
            <a:pPr>
              <a:defRPr/>
            </a:pPr>
            <a:fld id="{86E9F111-26CB-49C3-AF51-74ED2A1FF5A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63550"/>
          </a:xfrm>
          <a:prstGeom prst="rect">
            <a:avLst/>
          </a:prstGeom>
          <a:noFill/>
          <a:ln w="9525">
            <a:noFill/>
            <a:miter lim="800000"/>
            <a:headEnd/>
            <a:tailEnd/>
          </a:ln>
          <a:effectLst/>
        </p:spPr>
        <p:txBody>
          <a:bodyPr vert="horz" wrap="square" lIns="92298" tIns="46148" rIns="92298" bIns="46148" numCol="1" anchor="t" anchorCtr="0" compatLnSpc="1">
            <a:prstTxWarp prst="textNoShape">
              <a:avLst/>
            </a:prstTxWarp>
          </a:bodyPr>
          <a:lstStyle>
            <a:lvl1pPr defTabSz="922223">
              <a:defRPr sz="1200"/>
            </a:lvl1pPr>
          </a:lstStyle>
          <a:p>
            <a:pPr>
              <a:defRPr/>
            </a:pPr>
            <a:endParaRPr lang="en-US"/>
          </a:p>
        </p:txBody>
      </p:sp>
      <p:sp>
        <p:nvSpPr>
          <p:cNvPr id="4099" name="Rectangle 3"/>
          <p:cNvSpPr>
            <a:spLocks noGrp="1" noChangeArrowheads="1"/>
          </p:cNvSpPr>
          <p:nvPr>
            <p:ph type="dt" idx="1"/>
          </p:nvPr>
        </p:nvSpPr>
        <p:spPr bwMode="auto">
          <a:xfrm>
            <a:off x="3886200" y="0"/>
            <a:ext cx="2971800" cy="463550"/>
          </a:xfrm>
          <a:prstGeom prst="rect">
            <a:avLst/>
          </a:prstGeom>
          <a:noFill/>
          <a:ln w="9525">
            <a:noFill/>
            <a:miter lim="800000"/>
            <a:headEnd/>
            <a:tailEnd/>
          </a:ln>
          <a:effectLst/>
        </p:spPr>
        <p:txBody>
          <a:bodyPr vert="horz" wrap="square" lIns="92298" tIns="46148" rIns="92298" bIns="46148" numCol="1" anchor="t" anchorCtr="0" compatLnSpc="1">
            <a:prstTxWarp prst="textNoShape">
              <a:avLst/>
            </a:prstTxWarp>
          </a:bodyPr>
          <a:lstStyle>
            <a:lvl1pPr algn="r" defTabSz="922223">
              <a:defRPr sz="12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06488" y="698500"/>
            <a:ext cx="46466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416425"/>
            <a:ext cx="5029200" cy="4181475"/>
          </a:xfrm>
          <a:prstGeom prst="rect">
            <a:avLst/>
          </a:prstGeom>
          <a:noFill/>
          <a:ln w="9525">
            <a:noFill/>
            <a:miter lim="800000"/>
            <a:headEnd/>
            <a:tailEnd/>
          </a:ln>
          <a:effectLst/>
        </p:spPr>
        <p:txBody>
          <a:bodyPr vert="horz" wrap="square" lIns="92298" tIns="46148" rIns="92298" bIns="461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832850"/>
            <a:ext cx="2971800" cy="463550"/>
          </a:xfrm>
          <a:prstGeom prst="rect">
            <a:avLst/>
          </a:prstGeom>
          <a:noFill/>
          <a:ln w="9525">
            <a:noFill/>
            <a:miter lim="800000"/>
            <a:headEnd/>
            <a:tailEnd/>
          </a:ln>
          <a:effectLst/>
        </p:spPr>
        <p:txBody>
          <a:bodyPr vert="horz" wrap="square" lIns="92298" tIns="46148" rIns="92298" bIns="46148" numCol="1" anchor="b" anchorCtr="0" compatLnSpc="1">
            <a:prstTxWarp prst="textNoShape">
              <a:avLst/>
            </a:prstTxWarp>
          </a:bodyPr>
          <a:lstStyle>
            <a:lvl1pPr defTabSz="922223">
              <a:defRPr sz="1200"/>
            </a:lvl1pPr>
          </a:lstStyle>
          <a:p>
            <a:pPr>
              <a:defRPr/>
            </a:pPr>
            <a:endParaRPr lang="en-US"/>
          </a:p>
        </p:txBody>
      </p:sp>
      <p:sp>
        <p:nvSpPr>
          <p:cNvPr id="4103" name="Rectangle 7"/>
          <p:cNvSpPr>
            <a:spLocks noGrp="1" noChangeArrowheads="1"/>
          </p:cNvSpPr>
          <p:nvPr>
            <p:ph type="sldNum" sz="quarter" idx="5"/>
          </p:nvPr>
        </p:nvSpPr>
        <p:spPr bwMode="auto">
          <a:xfrm>
            <a:off x="3886200" y="8832850"/>
            <a:ext cx="2971800" cy="463550"/>
          </a:xfrm>
          <a:prstGeom prst="rect">
            <a:avLst/>
          </a:prstGeom>
          <a:noFill/>
          <a:ln w="9525">
            <a:noFill/>
            <a:miter lim="800000"/>
            <a:headEnd/>
            <a:tailEnd/>
          </a:ln>
          <a:effectLst/>
        </p:spPr>
        <p:txBody>
          <a:bodyPr vert="horz" wrap="square" lIns="92298" tIns="46148" rIns="92298" bIns="46148" numCol="1" anchor="b" anchorCtr="0" compatLnSpc="1">
            <a:prstTxWarp prst="textNoShape">
              <a:avLst/>
            </a:prstTxWarp>
          </a:bodyPr>
          <a:lstStyle>
            <a:lvl1pPr algn="r" defTabSz="922223">
              <a:defRPr sz="1200"/>
            </a:lvl1pPr>
          </a:lstStyle>
          <a:p>
            <a:pPr>
              <a:defRPr/>
            </a:pPr>
            <a:fld id="{B84A1D27-42B3-44E7-801D-B96231F620A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pPr defTabSz="920750"/>
            <a:fld id="{26E195DC-FEDF-41F5-B43D-4C18F74201DC}" type="slidenum">
              <a:rPr lang="en-US" smtClean="0"/>
              <a:pPr defTabSz="920750"/>
              <a:t>1</a:t>
            </a:fld>
            <a:endParaRPr lang="en-US"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84A1D27-42B3-44E7-801D-B96231F620A9}"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pic>
        <p:nvPicPr>
          <p:cNvPr id="4" name="Picture 4" descr="Logo with transparent background.gif"/>
          <p:cNvPicPr>
            <a:picLocks noChangeAspect="1"/>
          </p:cNvPicPr>
          <p:nvPr userDrawn="1"/>
        </p:nvPicPr>
        <p:blipFill>
          <a:blip r:embed="rId2" cstate="print"/>
          <a:srcRect/>
          <a:stretch>
            <a:fillRect/>
          </a:stretch>
        </p:blipFill>
        <p:spPr bwMode="auto">
          <a:xfrm>
            <a:off x="8077200" y="6096000"/>
            <a:ext cx="533400" cy="533400"/>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lvl1pPr>
              <a:defRPr>
                <a:latin typeface="Tw Cen MT" pitchFamily="34" charset="0"/>
                <a:cs typeface="Times New Roman"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atin typeface="Tw Cen MT" pitchFamily="34" charset="0"/>
                <a:cs typeface="Times New Roman" pitchFamily="18"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pic>
        <p:nvPicPr>
          <p:cNvPr id="4" name="Picture 4" descr="Logo with transparent background.gif"/>
          <p:cNvPicPr>
            <a:picLocks noChangeAspect="1"/>
          </p:cNvPicPr>
          <p:nvPr userDrawn="1"/>
        </p:nvPicPr>
        <p:blipFill>
          <a:blip r:embed="rId2" cstate="print"/>
          <a:srcRect/>
          <a:stretch>
            <a:fillRect/>
          </a:stretch>
        </p:blipFill>
        <p:spPr bwMode="auto">
          <a:xfrm>
            <a:off x="8077200" y="6096000"/>
            <a:ext cx="533400" cy="533400"/>
          </a:xfrm>
          <a:prstGeom prst="rect">
            <a:avLst/>
          </a:prstGeom>
          <a:noFill/>
          <a:ln w="9525">
            <a:noFill/>
            <a:miter lim="800000"/>
            <a:headEnd/>
            <a:tailEnd/>
          </a:ln>
        </p:spPr>
      </p:pic>
      <p:sp>
        <p:nvSpPr>
          <p:cNvPr id="2" name="Title 1"/>
          <p:cNvSpPr>
            <a:spLocks noGrp="1"/>
          </p:cNvSpPr>
          <p:nvPr>
            <p:ph type="title"/>
          </p:nvPr>
        </p:nvSpPr>
        <p:spPr>
          <a:xfrm>
            <a:off x="685800" y="304800"/>
            <a:ext cx="7772400" cy="762000"/>
          </a:xfrm>
        </p:spPr>
        <p:txBody>
          <a:bodyPr/>
          <a:lstStyle>
            <a:lvl1pPr>
              <a:defRPr sz="3600">
                <a:latin typeface="Tw Cen MT" pitchFamily="34"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371600"/>
            <a:ext cx="7772400" cy="4419600"/>
          </a:xfrm>
        </p:spPr>
        <p:txBody>
          <a:bodyPr/>
          <a:lstStyle>
            <a:lvl1pPr>
              <a:defRPr>
                <a:latin typeface="Tw Cen MT" pitchFamily="34" charset="0"/>
              </a:defRPr>
            </a:lvl1pPr>
            <a:lvl2pPr>
              <a:defRPr>
                <a:latin typeface="Tw Cen MT" pitchFamily="34" charset="0"/>
              </a:defRPr>
            </a:lvl2pPr>
            <a:lvl3pPr>
              <a:defRPr>
                <a:latin typeface="Tw Cen MT" pitchFamily="34" charset="0"/>
              </a:defRPr>
            </a:lvl3pPr>
            <a:lvl4pPr>
              <a:defRPr>
                <a:latin typeface="Tw Cen MT" pitchFamily="34" charset="0"/>
              </a:defRPr>
            </a:lvl4pPr>
            <a:lvl5pPr>
              <a:defRPr>
                <a:latin typeface="Tw Cen M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14" Type="http://schemas.openxmlformats.org/officeDocument/2006/relationships/image" Target="../media/image2.png"/><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image" Target="../media/image1.jpeg"/><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theme" Target="../theme/theme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3" descr="Logo with transparent background.gif"/>
          <p:cNvPicPr>
            <a:picLocks noChangeAspect="1"/>
          </p:cNvPicPr>
          <p:nvPr userDrawn="1"/>
        </p:nvPicPr>
        <p:blipFill>
          <a:blip r:embed="rId14" cstate="print"/>
          <a:srcRect/>
          <a:stretch>
            <a:fillRect/>
          </a:stretch>
        </p:blipFill>
        <p:spPr bwMode="auto">
          <a:xfrm>
            <a:off x="8077200" y="6096000"/>
            <a:ext cx="533400" cy="5334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0" r:id="rId1"/>
    <p:sldLayoutId id="2147483711"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ransition>
    <p:fade/>
  </p:transition>
  <p:txStyles>
    <p:titleStyle>
      <a:lvl1pPr algn="ctr" rtl="0" eaLnBrk="0" fontAlgn="base" hangingPunct="0">
        <a:spcBef>
          <a:spcPct val="0"/>
        </a:spcBef>
        <a:spcAft>
          <a:spcPct val="0"/>
        </a:spcAft>
        <a:defRPr sz="3600">
          <a:solidFill>
            <a:schemeClr val="tx1"/>
          </a:solidFill>
          <a:latin typeface="Tw Cen MT" pitchFamily="34" charset="0"/>
          <a:ea typeface="+mj-ea"/>
          <a:cs typeface="Times New Roman" pitchFamily="18" charset="0"/>
        </a:defRPr>
      </a:lvl1pPr>
      <a:lvl2pPr algn="ctr" rtl="0" eaLnBrk="0" fontAlgn="base" hangingPunct="0">
        <a:spcBef>
          <a:spcPct val="0"/>
        </a:spcBef>
        <a:spcAft>
          <a:spcPct val="0"/>
        </a:spcAft>
        <a:defRPr sz="3600">
          <a:solidFill>
            <a:schemeClr val="tx1"/>
          </a:solidFill>
          <a:latin typeface="Times New Roman" pitchFamily="18" charset="0"/>
          <a:cs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cs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cs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w Cen MT"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w Cen MT" pitchFamily="34" charset="0"/>
        </a:defRPr>
      </a:lvl2pPr>
      <a:lvl3pPr marL="1143000" indent="-228600" algn="l" rtl="0" eaLnBrk="0" fontAlgn="base" hangingPunct="0">
        <a:spcBef>
          <a:spcPct val="20000"/>
        </a:spcBef>
        <a:spcAft>
          <a:spcPct val="0"/>
        </a:spcAft>
        <a:buChar char="•"/>
        <a:defRPr sz="2400">
          <a:solidFill>
            <a:schemeClr val="tx1"/>
          </a:solidFill>
          <a:latin typeface="Tw Cen MT" pitchFamily="34" charset="0"/>
        </a:defRPr>
      </a:lvl3pPr>
      <a:lvl4pPr marL="1600200" indent="-228600" algn="l" rtl="0" eaLnBrk="0" fontAlgn="base" hangingPunct="0">
        <a:spcBef>
          <a:spcPct val="20000"/>
        </a:spcBef>
        <a:spcAft>
          <a:spcPct val="0"/>
        </a:spcAft>
        <a:buChar char="–"/>
        <a:defRPr sz="2000">
          <a:solidFill>
            <a:schemeClr val="tx1"/>
          </a:solidFill>
          <a:latin typeface="Tw Cen MT" pitchFamily="34" charset="0"/>
        </a:defRPr>
      </a:lvl4pPr>
      <a:lvl5pPr marL="2057400" indent="-228600" algn="l" rtl="0" eaLnBrk="0" fontAlgn="base" hangingPunct="0">
        <a:spcBef>
          <a:spcPct val="20000"/>
        </a:spcBef>
        <a:spcAft>
          <a:spcPct val="0"/>
        </a:spcAft>
        <a:buChar char="»"/>
        <a:defRPr sz="2000">
          <a:solidFill>
            <a:schemeClr val="tx1"/>
          </a:solidFill>
          <a:latin typeface="Tw Cen MT"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image" Target="../media/image4.jpe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eg"/><Relationship Id="rId5"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4" Type="http://schemas.openxmlformats.org/officeDocument/2006/relationships/image" Target="../media/image8.jpeg"/><Relationship Id="rId1" Type="http://schemas.openxmlformats.org/officeDocument/2006/relationships/slideLayout" Target="../slideLayouts/slideLayout2.xml"/><Relationship Id="rId2" Type="http://schemas.openxmlformats.org/officeDocument/2006/relationships/image" Target="../media/image7.jpeg"/><Relationship Id="rId3" Type="http://schemas.openxmlformats.org/officeDocument/2006/relationships/hyperlink" Target="http://www.nauticalcharts.noaa.gov/nsd/images/bay_hydro2.jpg" TargetMode="External"/><Relationship Id="rId5" Type="http://schemas.openxmlformats.org/officeDocument/2006/relationships/image" Target="../media/image9.jpeg"/></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16.jpeg"/><Relationship Id="rId4" Type="http://schemas.openxmlformats.org/officeDocument/2006/relationships/image" Target="../media/image13.gif"/><Relationship Id="rId5" Type="http://schemas.openxmlformats.org/officeDocument/2006/relationships/image" Target="../media/image14.png"/><Relationship Id="rId7" Type="http://schemas.openxmlformats.org/officeDocument/2006/relationships/hyperlink" Target="http://www.mapps.org/index.cfm" TargetMode="External"/><Relationship Id="rId1" Type="http://schemas.openxmlformats.org/officeDocument/2006/relationships/slideLayout" Target="../slideLayouts/slideLayout2.xml"/><Relationship Id="rId2" Type="http://schemas.openxmlformats.org/officeDocument/2006/relationships/image" Target="../media/image11.jpeg"/><Relationship Id="rId3" Type="http://schemas.openxmlformats.org/officeDocument/2006/relationships/image" Target="../media/image12.gif"/><Relationship Id="rId6" Type="http://schemas.openxmlformats.org/officeDocument/2006/relationships/image" Target="../media/image15.png"/></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4" Type="http://schemas.openxmlformats.org/officeDocument/2006/relationships/image" Target="../media/image19.png"/><Relationship Id="rId1" Type="http://schemas.openxmlformats.org/officeDocument/2006/relationships/slideLayout" Target="../slideLayouts/slideLayout2.xml"/><Relationship Id="rId2" Type="http://schemas.openxmlformats.org/officeDocument/2006/relationships/image" Target="../media/image17.jpeg"/><Relationship Id="rId3" Type="http://schemas.openxmlformats.org/officeDocument/2006/relationships/image" Target="../media/image18.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685800" y="3200400"/>
            <a:ext cx="7772400" cy="1470025"/>
          </a:xfrm>
        </p:spPr>
        <p:txBody>
          <a:bodyPr/>
          <a:lstStyle/>
          <a:p>
            <a:pPr eaLnBrk="1" hangingPunct="1"/>
            <a:r>
              <a:rPr lang="en-US" dirty="0" smtClean="0"/>
              <a:t>NOAA National Ocean Service</a:t>
            </a:r>
            <a:br>
              <a:rPr lang="en-US" dirty="0" smtClean="0"/>
            </a:br>
            <a:r>
              <a:rPr lang="en-US" dirty="0" smtClean="0"/>
              <a:t>Management and Budget Office</a:t>
            </a:r>
            <a:br>
              <a:rPr lang="en-US" dirty="0" smtClean="0"/>
            </a:br>
            <a:r>
              <a:rPr lang="en-US" dirty="0" smtClean="0"/>
              <a:t>Policy, Planning &amp; Analysis Division</a:t>
            </a:r>
          </a:p>
        </p:txBody>
      </p:sp>
      <p:sp>
        <p:nvSpPr>
          <p:cNvPr id="4099" name="Subtitle 2"/>
          <p:cNvSpPr>
            <a:spLocks noGrp="1"/>
          </p:cNvSpPr>
          <p:nvPr>
            <p:ph type="subTitle" idx="1"/>
          </p:nvPr>
        </p:nvSpPr>
        <p:spPr>
          <a:xfrm>
            <a:off x="1371600" y="5105400"/>
            <a:ext cx="6400800" cy="762000"/>
          </a:xfrm>
        </p:spPr>
        <p:txBody>
          <a:bodyPr/>
          <a:lstStyle/>
          <a:p>
            <a:pPr eaLnBrk="1" hangingPunct="1"/>
            <a:r>
              <a:rPr lang="en-US" dirty="0" smtClean="0"/>
              <a:t>Paul Bradley</a:t>
            </a:r>
          </a:p>
          <a:p>
            <a:pPr eaLnBrk="1" hangingPunct="1"/>
            <a:r>
              <a:rPr lang="en-US" sz="1600" dirty="0" smtClean="0"/>
              <a:t>May 6, 2011</a:t>
            </a:r>
          </a:p>
        </p:txBody>
      </p:sp>
      <p:pic>
        <p:nvPicPr>
          <p:cNvPr id="5" name="Picture 4" descr="DOC NRT6 CA Nav Manager.JPG"/>
          <p:cNvPicPr>
            <a:picLocks/>
          </p:cNvPicPr>
          <p:nvPr/>
        </p:nvPicPr>
        <p:blipFill>
          <a:blip r:embed="rId3" cstate="print"/>
          <a:stretch>
            <a:fillRect/>
          </a:stretch>
        </p:blipFill>
        <p:spPr>
          <a:xfrm>
            <a:off x="3182620" y="417216"/>
            <a:ext cx="2743200" cy="20116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 name="Picture 8" descr="Crescent City.jpg"/>
          <p:cNvPicPr>
            <a:picLocks/>
          </p:cNvPicPr>
          <p:nvPr/>
        </p:nvPicPr>
        <p:blipFill>
          <a:blip r:embed="rId4" cstate="print"/>
          <a:stretch>
            <a:fillRect/>
          </a:stretch>
        </p:blipFill>
        <p:spPr>
          <a:xfrm>
            <a:off x="6096000" y="417216"/>
            <a:ext cx="2743200" cy="20116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10" descr="NOAA Chart Use 1.JPG"/>
          <p:cNvPicPr>
            <a:picLocks/>
          </p:cNvPicPr>
          <p:nvPr/>
        </p:nvPicPr>
        <p:blipFill>
          <a:blip r:embed="rId5" cstate="print"/>
          <a:stretch>
            <a:fillRect/>
          </a:stretch>
        </p:blipFill>
        <p:spPr>
          <a:xfrm>
            <a:off x="269240" y="417216"/>
            <a:ext cx="2743200" cy="20116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t>Congressional Appropriations</a:t>
            </a:r>
            <a:endParaRPr lang="en-US" b="1" dirty="0"/>
          </a:p>
        </p:txBody>
      </p:sp>
      <p:sp>
        <p:nvSpPr>
          <p:cNvPr id="6" name="Content Placeholder 5"/>
          <p:cNvSpPr>
            <a:spLocks noGrp="1"/>
          </p:cNvSpPr>
          <p:nvPr>
            <p:ph idx="1"/>
          </p:nvPr>
        </p:nvSpPr>
        <p:spPr>
          <a:xfrm>
            <a:off x="304800" y="1143000"/>
            <a:ext cx="8686800" cy="4419600"/>
          </a:xfrm>
        </p:spPr>
        <p:txBody>
          <a:bodyPr/>
          <a:lstStyle/>
          <a:p>
            <a:r>
              <a:rPr lang="en-US" sz="2400" b="1" dirty="0" smtClean="0"/>
              <a:t>Feb: </a:t>
            </a:r>
            <a:r>
              <a:rPr lang="en-US" sz="2400" dirty="0" smtClean="0"/>
              <a:t> Receive President’s Budget Request</a:t>
            </a:r>
          </a:p>
          <a:p>
            <a:r>
              <a:rPr lang="en-US" sz="2400" b="1" dirty="0" smtClean="0"/>
              <a:t>Mar-Apr: </a:t>
            </a:r>
            <a:r>
              <a:rPr lang="en-US" sz="2400" dirty="0" smtClean="0"/>
              <a:t> </a:t>
            </a:r>
          </a:p>
          <a:p>
            <a:pPr lvl="1"/>
            <a:r>
              <a:rPr lang="en-US" sz="2000" dirty="0" smtClean="0"/>
              <a:t>Budget Committees set “top-line” limit on discretionary spending</a:t>
            </a:r>
          </a:p>
          <a:p>
            <a:pPr lvl="1"/>
            <a:r>
              <a:rPr lang="en-US" sz="2000" dirty="0" smtClean="0"/>
              <a:t>Members submit priority requests to Appropriation Committees</a:t>
            </a:r>
          </a:p>
          <a:p>
            <a:r>
              <a:rPr lang="en-US" sz="2400" b="1" dirty="0" smtClean="0"/>
              <a:t>May:</a:t>
            </a:r>
            <a:r>
              <a:rPr lang="en-US" sz="2400" dirty="0" smtClean="0"/>
              <a:t> “Top-line” spending number is allocated across 12 Appropriations Subcommittees, in both houses</a:t>
            </a:r>
          </a:p>
          <a:p>
            <a:r>
              <a:rPr lang="en-US" sz="2400" b="1" dirty="0" smtClean="0"/>
              <a:t>Feb-Jun:</a:t>
            </a:r>
            <a:r>
              <a:rPr lang="en-US" sz="2400" dirty="0" smtClean="0"/>
              <a:t> Committees hold budget oversight hearings</a:t>
            </a:r>
          </a:p>
          <a:p>
            <a:r>
              <a:rPr lang="en-US" sz="2400" b="1" dirty="0" smtClean="0"/>
              <a:t>May-Jul:</a:t>
            </a:r>
            <a:r>
              <a:rPr lang="en-US" sz="2400" dirty="0" smtClean="0"/>
              <a:t> Subcommittees start the “mark-up” process</a:t>
            </a:r>
          </a:p>
          <a:p>
            <a:r>
              <a:rPr lang="en-US" sz="2400" b="1" dirty="0" smtClean="0"/>
              <a:t>Sept:</a:t>
            </a:r>
            <a:r>
              <a:rPr lang="en-US" sz="2400" dirty="0" smtClean="0"/>
              <a:t> Theoretically, individual appropriations bills are passed</a:t>
            </a:r>
          </a:p>
          <a:p>
            <a:r>
              <a:rPr lang="en-US" sz="2400" b="1" dirty="0" smtClean="0"/>
              <a:t>Oct-Dec (and beyond):</a:t>
            </a:r>
            <a:r>
              <a:rPr lang="en-US" sz="2400" dirty="0" smtClean="0"/>
              <a:t> appropriations bills (or Omnibus, or Continuing Resolution) are actually passed</a:t>
            </a:r>
          </a:p>
          <a:p>
            <a:endParaRPr lang="en-US" sz="2800" dirty="0" smtClean="0"/>
          </a:p>
          <a:p>
            <a:endParaRPr lang="en-US" dirty="0"/>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Congressional Committees</a:t>
            </a:r>
            <a:endParaRPr lang="en-US" b="1" dirty="0"/>
          </a:p>
        </p:txBody>
      </p:sp>
      <p:sp>
        <p:nvSpPr>
          <p:cNvPr id="3" name="Content Placeholder 2"/>
          <p:cNvSpPr>
            <a:spLocks noGrp="1"/>
          </p:cNvSpPr>
          <p:nvPr>
            <p:ph idx="1"/>
          </p:nvPr>
        </p:nvSpPr>
        <p:spPr>
          <a:xfrm>
            <a:off x="685800" y="1371600"/>
            <a:ext cx="8229600" cy="4419600"/>
          </a:xfrm>
        </p:spPr>
        <p:txBody>
          <a:bodyPr/>
          <a:lstStyle/>
          <a:p>
            <a:r>
              <a:rPr lang="en-US" b="1" dirty="0" smtClean="0"/>
              <a:t>Authorization bills: </a:t>
            </a:r>
            <a:r>
              <a:rPr lang="en-US" dirty="0" smtClean="0"/>
              <a:t> </a:t>
            </a:r>
          </a:p>
          <a:p>
            <a:pPr lvl="1"/>
            <a:r>
              <a:rPr lang="en-US" sz="2400" dirty="0" smtClean="0"/>
              <a:t>establish, continue, or modify federal programs; authorize spending and provide guidance on appropriate funding levels</a:t>
            </a:r>
          </a:p>
          <a:p>
            <a:pPr lvl="1"/>
            <a:r>
              <a:rPr lang="en-US" sz="2400" dirty="0" smtClean="0"/>
              <a:t>1 Committee in the Senate</a:t>
            </a:r>
          </a:p>
          <a:p>
            <a:pPr lvl="1"/>
            <a:r>
              <a:rPr lang="en-US" sz="2400" dirty="0" smtClean="0"/>
              <a:t>3 Committees in the House</a:t>
            </a:r>
          </a:p>
          <a:p>
            <a:r>
              <a:rPr lang="en-US" b="1" dirty="0" smtClean="0"/>
              <a:t>Appropriation bills:  </a:t>
            </a:r>
          </a:p>
          <a:p>
            <a:pPr lvl="1"/>
            <a:r>
              <a:rPr lang="en-US" sz="2400" dirty="0" smtClean="0"/>
              <a:t>Direct spending and allocate funds to Federal </a:t>
            </a:r>
            <a:r>
              <a:rPr lang="en-US" sz="2400" dirty="0" err="1" smtClean="0"/>
              <a:t>gov’t</a:t>
            </a:r>
            <a:endParaRPr lang="en-US" sz="2400" dirty="0" smtClean="0"/>
          </a:p>
          <a:p>
            <a:pPr lvl="1"/>
            <a:r>
              <a:rPr lang="en-US" sz="2400" dirty="0" smtClean="0"/>
              <a:t>1 Committee in each Senate and House</a:t>
            </a:r>
          </a:p>
          <a:p>
            <a:pPr lvl="1"/>
            <a:r>
              <a:rPr lang="en-US" sz="2400" dirty="0" smtClean="0"/>
              <a:t>1 Subcommittee with jurisdiction over NOAA</a:t>
            </a:r>
          </a:p>
          <a:p>
            <a:pPr lvl="1"/>
            <a:endParaRPr lang="en-US" sz="2400" dirty="0" smtClean="0"/>
          </a:p>
          <a:p>
            <a:endParaRPr lang="en-US" dirty="0"/>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457200"/>
            <a:ext cx="7772400" cy="1143000"/>
          </a:xfrm>
        </p:spPr>
        <p:txBody>
          <a:bodyPr/>
          <a:lstStyle/>
          <a:p>
            <a:pPr>
              <a:lnSpc>
                <a:spcPct val="90000"/>
              </a:lnSpc>
            </a:pPr>
            <a:r>
              <a:rPr lang="en-US" b="1" dirty="0" smtClean="0"/>
              <a:t>Senate Appropriations Committee</a:t>
            </a:r>
            <a:endParaRPr lang="en-US" sz="2800" b="1" dirty="0" smtClean="0"/>
          </a:p>
        </p:txBody>
      </p:sp>
      <p:sp>
        <p:nvSpPr>
          <p:cNvPr id="10243" name="Content Placeholder 2"/>
          <p:cNvSpPr>
            <a:spLocks noGrp="1"/>
          </p:cNvSpPr>
          <p:nvPr>
            <p:ph idx="1"/>
          </p:nvPr>
        </p:nvSpPr>
        <p:spPr>
          <a:xfrm>
            <a:off x="685800" y="1981200"/>
            <a:ext cx="7696200" cy="4267200"/>
          </a:xfrm>
        </p:spPr>
        <p:txBody>
          <a:bodyPr numCol="2"/>
          <a:lstStyle/>
          <a:p>
            <a:pPr>
              <a:spcBef>
                <a:spcPts val="0"/>
              </a:spcBef>
            </a:pPr>
            <a:r>
              <a:rPr lang="en-US" sz="2400" b="1" dirty="0" smtClean="0"/>
              <a:t>Barbara Mikulski (MD)</a:t>
            </a:r>
          </a:p>
          <a:p>
            <a:pPr>
              <a:spcBef>
                <a:spcPts val="0"/>
              </a:spcBef>
            </a:pPr>
            <a:r>
              <a:rPr lang="en-US" sz="2400" b="1" dirty="0" smtClean="0"/>
              <a:t>Daniel Inouye (HI)</a:t>
            </a:r>
          </a:p>
          <a:p>
            <a:pPr>
              <a:spcBef>
                <a:spcPts val="0"/>
              </a:spcBef>
            </a:pPr>
            <a:r>
              <a:rPr lang="en-US" sz="2400" dirty="0" smtClean="0"/>
              <a:t>Patrick Leahy (VT)</a:t>
            </a:r>
          </a:p>
          <a:p>
            <a:pPr>
              <a:spcBef>
                <a:spcPts val="0"/>
              </a:spcBef>
            </a:pPr>
            <a:r>
              <a:rPr lang="en-US" sz="2400" dirty="0" smtClean="0"/>
              <a:t>Herb Kohl (WI)</a:t>
            </a:r>
          </a:p>
          <a:p>
            <a:pPr>
              <a:spcBef>
                <a:spcPts val="0"/>
              </a:spcBef>
            </a:pPr>
            <a:r>
              <a:rPr lang="en-US" sz="2400" b="1" dirty="0" smtClean="0"/>
              <a:t>Dianne Feinstein (CA)</a:t>
            </a:r>
          </a:p>
          <a:p>
            <a:pPr>
              <a:spcBef>
                <a:spcPts val="0"/>
              </a:spcBef>
            </a:pPr>
            <a:r>
              <a:rPr lang="en-US" sz="2400" dirty="0" smtClean="0"/>
              <a:t>Jack Reed (RI)</a:t>
            </a:r>
          </a:p>
          <a:p>
            <a:pPr>
              <a:spcBef>
                <a:spcPts val="0"/>
              </a:spcBef>
            </a:pPr>
            <a:r>
              <a:rPr lang="en-US" sz="2400" dirty="0" smtClean="0"/>
              <a:t>Frank Lautenberg (NJ)</a:t>
            </a:r>
          </a:p>
          <a:p>
            <a:pPr>
              <a:spcBef>
                <a:spcPts val="0"/>
              </a:spcBef>
            </a:pPr>
            <a:r>
              <a:rPr lang="en-US" sz="2400" dirty="0" smtClean="0"/>
              <a:t>Bill Nelson (FL)</a:t>
            </a:r>
          </a:p>
          <a:p>
            <a:pPr>
              <a:spcBef>
                <a:spcPts val="0"/>
              </a:spcBef>
            </a:pPr>
            <a:r>
              <a:rPr lang="en-US" sz="2400" dirty="0" smtClean="0"/>
              <a:t>Mark Pryor (AR)</a:t>
            </a:r>
          </a:p>
          <a:p>
            <a:pPr>
              <a:spcBef>
                <a:spcPts val="0"/>
              </a:spcBef>
            </a:pPr>
            <a:r>
              <a:rPr lang="en-US" sz="2400" dirty="0" smtClean="0"/>
              <a:t>Sherrod Brown (OH)</a:t>
            </a:r>
          </a:p>
          <a:p>
            <a:pPr>
              <a:spcBef>
                <a:spcPts val="0"/>
              </a:spcBef>
            </a:pPr>
            <a:endParaRPr lang="en-US" sz="2400" dirty="0" smtClean="0"/>
          </a:p>
          <a:p>
            <a:pPr>
              <a:spcBef>
                <a:spcPts val="0"/>
              </a:spcBef>
            </a:pPr>
            <a:r>
              <a:rPr lang="en-US" sz="2400" b="1" dirty="0" smtClean="0"/>
              <a:t>Kay Bailey Hutchison (TX)</a:t>
            </a:r>
          </a:p>
          <a:p>
            <a:pPr>
              <a:spcBef>
                <a:spcPts val="0"/>
              </a:spcBef>
            </a:pPr>
            <a:r>
              <a:rPr lang="en-US" sz="2400" dirty="0" smtClean="0"/>
              <a:t>Richard Shelby (AL)</a:t>
            </a:r>
          </a:p>
          <a:p>
            <a:pPr>
              <a:spcBef>
                <a:spcPts val="0"/>
              </a:spcBef>
            </a:pPr>
            <a:r>
              <a:rPr lang="en-US" sz="2400" dirty="0" smtClean="0"/>
              <a:t>Mitch McConnell (KY)</a:t>
            </a:r>
          </a:p>
          <a:p>
            <a:pPr>
              <a:spcBef>
                <a:spcPts val="0"/>
              </a:spcBef>
            </a:pPr>
            <a:r>
              <a:rPr lang="en-US" sz="2400" dirty="0" smtClean="0"/>
              <a:t>Lamar Alexander (TN)</a:t>
            </a:r>
          </a:p>
          <a:p>
            <a:pPr>
              <a:spcBef>
                <a:spcPts val="0"/>
              </a:spcBef>
            </a:pPr>
            <a:r>
              <a:rPr lang="en-US" sz="2400" b="1" dirty="0" smtClean="0"/>
              <a:t>Lisa Murkowski (AK)</a:t>
            </a:r>
          </a:p>
          <a:p>
            <a:pPr>
              <a:spcBef>
                <a:spcPts val="0"/>
              </a:spcBef>
            </a:pPr>
            <a:r>
              <a:rPr lang="en-US" sz="2400" dirty="0" smtClean="0"/>
              <a:t>Ron Johnson (WI)</a:t>
            </a:r>
          </a:p>
          <a:p>
            <a:pPr>
              <a:spcBef>
                <a:spcPts val="0"/>
              </a:spcBef>
            </a:pPr>
            <a:r>
              <a:rPr lang="en-US" sz="2400" b="1" dirty="0" smtClean="0"/>
              <a:t>Susan Collins (ME)</a:t>
            </a:r>
          </a:p>
          <a:p>
            <a:pPr>
              <a:spcBef>
                <a:spcPts val="0"/>
              </a:spcBef>
            </a:pPr>
            <a:r>
              <a:rPr lang="en-US" sz="2400" b="1" dirty="0" smtClean="0"/>
              <a:t>Lindsey Graham (SC)</a:t>
            </a:r>
          </a:p>
          <a:p>
            <a:endParaRPr lang="en-US" sz="2400" dirty="0" smtClean="0"/>
          </a:p>
          <a:p>
            <a:endParaRPr lang="en-US" sz="2400" dirty="0" smtClean="0"/>
          </a:p>
        </p:txBody>
      </p:sp>
      <p:sp>
        <p:nvSpPr>
          <p:cNvPr id="5" name="TextBox 4"/>
          <p:cNvSpPr txBox="1"/>
          <p:nvPr/>
        </p:nvSpPr>
        <p:spPr>
          <a:xfrm>
            <a:off x="609600" y="1219200"/>
            <a:ext cx="7924800" cy="461665"/>
          </a:xfrm>
          <a:prstGeom prst="rect">
            <a:avLst/>
          </a:prstGeom>
          <a:noFill/>
        </p:spPr>
        <p:txBody>
          <a:bodyPr>
            <a:spAutoFit/>
          </a:bodyPr>
          <a:lstStyle/>
          <a:p>
            <a:pPr algn="ctr">
              <a:defRPr/>
            </a:pPr>
            <a:r>
              <a:rPr lang="en-US" b="1" dirty="0" smtClean="0">
                <a:latin typeface="+mn-lt"/>
              </a:rPr>
              <a:t>Commerce, Justice, Science (CJS) Subcommittee</a:t>
            </a:r>
            <a:endParaRPr lang="en-US" b="1" dirty="0">
              <a:latin typeface="+mn-lt"/>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457200"/>
            <a:ext cx="7772400" cy="1143000"/>
          </a:xfrm>
        </p:spPr>
        <p:txBody>
          <a:bodyPr/>
          <a:lstStyle/>
          <a:p>
            <a:pPr>
              <a:lnSpc>
                <a:spcPct val="90000"/>
              </a:lnSpc>
            </a:pPr>
            <a:r>
              <a:rPr lang="en-US" b="1" dirty="0" smtClean="0"/>
              <a:t>House Appropriations Committee</a:t>
            </a:r>
            <a:endParaRPr lang="en-US" sz="2800" b="1" dirty="0" smtClean="0"/>
          </a:p>
        </p:txBody>
      </p:sp>
      <p:sp>
        <p:nvSpPr>
          <p:cNvPr id="10243" name="Content Placeholder 2"/>
          <p:cNvSpPr>
            <a:spLocks noGrp="1"/>
          </p:cNvSpPr>
          <p:nvPr>
            <p:ph idx="1"/>
          </p:nvPr>
        </p:nvSpPr>
        <p:spPr>
          <a:xfrm>
            <a:off x="685800" y="1981200"/>
            <a:ext cx="7696200" cy="4267200"/>
          </a:xfrm>
        </p:spPr>
        <p:txBody>
          <a:bodyPr numCol="2"/>
          <a:lstStyle/>
          <a:p>
            <a:pPr>
              <a:spcBef>
                <a:spcPts val="0"/>
              </a:spcBef>
            </a:pPr>
            <a:r>
              <a:rPr lang="en-US" sz="2800" dirty="0" smtClean="0"/>
              <a:t>Frank Wolf (VA)</a:t>
            </a:r>
          </a:p>
          <a:p>
            <a:pPr>
              <a:spcBef>
                <a:spcPts val="0"/>
              </a:spcBef>
            </a:pPr>
            <a:r>
              <a:rPr lang="en-US" sz="2800" dirty="0" smtClean="0"/>
              <a:t>John Culberson (TX)</a:t>
            </a:r>
          </a:p>
          <a:p>
            <a:pPr>
              <a:spcBef>
                <a:spcPts val="0"/>
              </a:spcBef>
            </a:pPr>
            <a:r>
              <a:rPr lang="en-US" sz="2800" dirty="0" smtClean="0"/>
              <a:t>Robert Aderholt (AL)</a:t>
            </a:r>
          </a:p>
          <a:p>
            <a:pPr>
              <a:spcBef>
                <a:spcPts val="0"/>
              </a:spcBef>
            </a:pPr>
            <a:r>
              <a:rPr lang="en-US" sz="2800" dirty="0" smtClean="0"/>
              <a:t>Jo Bonner (AL)</a:t>
            </a:r>
          </a:p>
          <a:p>
            <a:pPr>
              <a:spcBef>
                <a:spcPts val="0"/>
              </a:spcBef>
            </a:pPr>
            <a:r>
              <a:rPr lang="en-US" sz="2800" dirty="0" smtClean="0"/>
              <a:t>Steve Austria (OH)</a:t>
            </a:r>
          </a:p>
          <a:p>
            <a:pPr>
              <a:spcBef>
                <a:spcPts val="0"/>
              </a:spcBef>
            </a:pPr>
            <a:r>
              <a:rPr lang="en-US" sz="2800" dirty="0" smtClean="0"/>
              <a:t>Tom Graves (GA)</a:t>
            </a:r>
          </a:p>
          <a:p>
            <a:pPr>
              <a:spcBef>
                <a:spcPts val="0"/>
              </a:spcBef>
            </a:pPr>
            <a:r>
              <a:rPr lang="en-US" sz="2800" dirty="0" smtClean="0"/>
              <a:t>Kevin Yoder (KS)</a:t>
            </a:r>
          </a:p>
          <a:p>
            <a:pPr>
              <a:spcBef>
                <a:spcPts val="0"/>
              </a:spcBef>
            </a:pPr>
            <a:endParaRPr lang="en-US" sz="2800" dirty="0" smtClean="0"/>
          </a:p>
          <a:p>
            <a:pPr>
              <a:spcBef>
                <a:spcPts val="0"/>
              </a:spcBef>
            </a:pPr>
            <a:endParaRPr lang="en-US" sz="2800" dirty="0" smtClean="0"/>
          </a:p>
          <a:p>
            <a:pPr>
              <a:spcBef>
                <a:spcPts val="0"/>
              </a:spcBef>
            </a:pPr>
            <a:r>
              <a:rPr lang="en-US" sz="2800" dirty="0" smtClean="0"/>
              <a:t>Chaka Fattah (PA)</a:t>
            </a:r>
          </a:p>
          <a:p>
            <a:pPr>
              <a:spcBef>
                <a:spcPts val="0"/>
              </a:spcBef>
            </a:pPr>
            <a:r>
              <a:rPr lang="en-US" sz="2800" dirty="0" smtClean="0"/>
              <a:t>Adam Schiff (CA)</a:t>
            </a:r>
          </a:p>
          <a:p>
            <a:pPr>
              <a:spcBef>
                <a:spcPts val="0"/>
              </a:spcBef>
            </a:pPr>
            <a:r>
              <a:rPr lang="en-US" sz="2800" dirty="0" smtClean="0"/>
              <a:t>Michael Honda (CA)</a:t>
            </a:r>
          </a:p>
          <a:p>
            <a:pPr>
              <a:spcBef>
                <a:spcPts val="0"/>
              </a:spcBef>
            </a:pPr>
            <a:r>
              <a:rPr lang="en-US" sz="2800" dirty="0" smtClean="0"/>
              <a:t>José Serrano (NY)</a:t>
            </a:r>
          </a:p>
          <a:p>
            <a:pPr>
              <a:spcBef>
                <a:spcPts val="0"/>
              </a:spcBef>
            </a:pPr>
            <a:endParaRPr lang="en-US" sz="2800" dirty="0" smtClean="0"/>
          </a:p>
          <a:p>
            <a:endParaRPr lang="en-US" sz="2800" dirty="0" smtClean="0"/>
          </a:p>
        </p:txBody>
      </p:sp>
      <p:sp>
        <p:nvSpPr>
          <p:cNvPr id="5" name="TextBox 4"/>
          <p:cNvSpPr txBox="1"/>
          <p:nvPr/>
        </p:nvSpPr>
        <p:spPr>
          <a:xfrm>
            <a:off x="609600" y="1219200"/>
            <a:ext cx="7924800" cy="461665"/>
          </a:xfrm>
          <a:prstGeom prst="rect">
            <a:avLst/>
          </a:prstGeom>
          <a:noFill/>
        </p:spPr>
        <p:txBody>
          <a:bodyPr>
            <a:spAutoFit/>
          </a:bodyPr>
          <a:lstStyle/>
          <a:p>
            <a:pPr algn="ctr">
              <a:defRPr/>
            </a:pPr>
            <a:r>
              <a:rPr lang="en-US" b="1" dirty="0" smtClean="0">
                <a:latin typeface="+mn-lt"/>
              </a:rPr>
              <a:t>Commerce, Justice, Science (CJS) Subcommittee</a:t>
            </a:r>
            <a:endParaRPr lang="en-US" b="1" dirty="0">
              <a:latin typeface="+mn-lt"/>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228600"/>
            <a:ext cx="7772400" cy="1143000"/>
          </a:xfrm>
        </p:spPr>
        <p:txBody>
          <a:bodyPr/>
          <a:lstStyle/>
          <a:p>
            <a:pPr>
              <a:lnSpc>
                <a:spcPct val="90000"/>
              </a:lnSpc>
            </a:pPr>
            <a:r>
              <a:rPr lang="en-US" b="1" dirty="0" smtClean="0"/>
              <a:t>Authorizing Committees</a:t>
            </a:r>
            <a:endParaRPr lang="en-US" sz="2800" b="1" dirty="0" smtClean="0"/>
          </a:p>
        </p:txBody>
      </p:sp>
      <p:sp>
        <p:nvSpPr>
          <p:cNvPr id="10243" name="Content Placeholder 2"/>
          <p:cNvSpPr>
            <a:spLocks noGrp="1"/>
          </p:cNvSpPr>
          <p:nvPr>
            <p:ph idx="1"/>
          </p:nvPr>
        </p:nvSpPr>
        <p:spPr>
          <a:xfrm>
            <a:off x="685800" y="1371600"/>
            <a:ext cx="8153400" cy="4267200"/>
          </a:xfrm>
        </p:spPr>
        <p:txBody>
          <a:bodyPr numCol="1"/>
          <a:lstStyle/>
          <a:p>
            <a:pPr>
              <a:spcBef>
                <a:spcPts val="0"/>
              </a:spcBef>
              <a:spcAft>
                <a:spcPts val="0"/>
              </a:spcAft>
            </a:pPr>
            <a:r>
              <a:rPr lang="en-US" sz="2800" dirty="0" smtClean="0"/>
              <a:t>Senate Committee on Commerce, Science, and Transportation</a:t>
            </a:r>
          </a:p>
          <a:p>
            <a:pPr lvl="1">
              <a:spcBef>
                <a:spcPts val="0"/>
              </a:spcBef>
              <a:spcAft>
                <a:spcPts val="600"/>
              </a:spcAft>
            </a:pPr>
            <a:r>
              <a:rPr lang="en-US" sz="2400" dirty="0" smtClean="0"/>
              <a:t>Subcommittee on Oceans, Atmosphere, Fisheries and Coast Guard</a:t>
            </a:r>
          </a:p>
          <a:p>
            <a:pPr>
              <a:spcBef>
                <a:spcPts val="0"/>
              </a:spcBef>
              <a:spcAft>
                <a:spcPts val="0"/>
              </a:spcAft>
            </a:pPr>
            <a:r>
              <a:rPr lang="en-US" sz="2800" dirty="0" smtClean="0"/>
              <a:t>House Committee on Natural Resources</a:t>
            </a:r>
          </a:p>
          <a:p>
            <a:pPr lvl="1">
              <a:spcBef>
                <a:spcPts val="0"/>
              </a:spcBef>
              <a:spcAft>
                <a:spcPts val="600"/>
              </a:spcAft>
            </a:pPr>
            <a:r>
              <a:rPr lang="en-US" sz="2400" dirty="0" smtClean="0"/>
              <a:t>Subcommittee on Fisheries, Wildlife, Oceans, and Insular Affairs</a:t>
            </a:r>
          </a:p>
          <a:p>
            <a:pPr>
              <a:spcBef>
                <a:spcPts val="0"/>
              </a:spcBef>
              <a:spcAft>
                <a:spcPts val="600"/>
              </a:spcAft>
            </a:pPr>
            <a:r>
              <a:rPr lang="en-US" sz="2800" dirty="0" smtClean="0"/>
              <a:t>House Committee on Science, Space, and Technology</a:t>
            </a:r>
            <a:endParaRPr lang="en-US" sz="2400" dirty="0" smtClean="0"/>
          </a:p>
          <a:p>
            <a:pPr>
              <a:spcBef>
                <a:spcPts val="0"/>
              </a:spcBef>
              <a:spcAft>
                <a:spcPts val="600"/>
              </a:spcAft>
            </a:pPr>
            <a:r>
              <a:rPr lang="en-US" sz="2800" dirty="0" smtClean="0"/>
              <a:t>House Committee on Transportation and Infrastructure</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76200"/>
            <a:ext cx="7772400" cy="1143000"/>
          </a:xfrm>
        </p:spPr>
        <p:txBody>
          <a:bodyPr/>
          <a:lstStyle/>
          <a:p>
            <a:pPr>
              <a:lnSpc>
                <a:spcPct val="90000"/>
              </a:lnSpc>
            </a:pPr>
            <a:r>
              <a:rPr lang="en-US" b="1" dirty="0" smtClean="0"/>
              <a:t>Governing Statutes</a:t>
            </a:r>
            <a:endParaRPr lang="en-US" sz="2800" b="1" dirty="0" smtClean="0"/>
          </a:p>
        </p:txBody>
      </p:sp>
      <p:sp>
        <p:nvSpPr>
          <p:cNvPr id="10243" name="Content Placeholder 2"/>
          <p:cNvSpPr>
            <a:spLocks noGrp="1"/>
          </p:cNvSpPr>
          <p:nvPr>
            <p:ph idx="1"/>
          </p:nvPr>
        </p:nvSpPr>
        <p:spPr>
          <a:xfrm>
            <a:off x="685800" y="990600"/>
            <a:ext cx="7696200" cy="3429000"/>
          </a:xfrm>
        </p:spPr>
        <p:txBody>
          <a:bodyPr/>
          <a:lstStyle/>
          <a:p>
            <a:r>
              <a:rPr lang="en-US" sz="2800" dirty="0" smtClean="0"/>
              <a:t>Coast and Geodetic Survey Act of 1947 </a:t>
            </a:r>
          </a:p>
          <a:p>
            <a:pPr lvl="1"/>
            <a:r>
              <a:rPr lang="en-US" sz="2300" dirty="0" smtClean="0"/>
              <a:t>NOAA to provide nautical charts and products for safe maritime commerce and navigation  </a:t>
            </a:r>
          </a:p>
          <a:p>
            <a:r>
              <a:rPr lang="en-US" sz="2800" dirty="0" smtClean="0"/>
              <a:t>Hydrographic Service Improvement Act of 1998</a:t>
            </a:r>
          </a:p>
          <a:p>
            <a:pPr lvl="1"/>
            <a:r>
              <a:rPr lang="en-US" sz="2300" dirty="0" smtClean="0"/>
              <a:t>Amended in 2002 and 2008</a:t>
            </a:r>
          </a:p>
          <a:p>
            <a:pPr lvl="1"/>
            <a:r>
              <a:rPr lang="en-US" sz="2300" dirty="0" smtClean="0"/>
              <a:t>Reiterate purpose and authorize increased funding for NOAA's navigation services</a:t>
            </a:r>
          </a:p>
          <a:p>
            <a:pPr lvl="1"/>
            <a:r>
              <a:rPr lang="en-US" sz="2300" dirty="0" smtClean="0"/>
              <a:t>Establishment of HSRP mandated in 2002 Amendment</a:t>
            </a:r>
          </a:p>
          <a:p>
            <a:r>
              <a:rPr lang="en-US" sz="2800" dirty="0" smtClean="0"/>
              <a:t>Title 33 of Code of Federal Regulations  </a:t>
            </a:r>
          </a:p>
          <a:p>
            <a:pPr lvl="1"/>
            <a:r>
              <a:rPr lang="en-US" sz="2300" dirty="0" smtClean="0"/>
              <a:t>NOAA nautical charts, U.S. Coast Pilots, tidal and current information must be carried on all self-propelled vessels, including passenger vessels, &gt; than 1600 gross tons</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76200"/>
            <a:ext cx="7772400" cy="1143000"/>
          </a:xfrm>
        </p:spPr>
        <p:txBody>
          <a:bodyPr/>
          <a:lstStyle/>
          <a:p>
            <a:pPr>
              <a:lnSpc>
                <a:spcPct val="90000"/>
              </a:lnSpc>
            </a:pPr>
            <a:r>
              <a:rPr lang="en-US" b="1" dirty="0" smtClean="0"/>
              <a:t>Legislative Issues</a:t>
            </a:r>
            <a:endParaRPr lang="en-US" sz="2800" b="1" dirty="0" smtClean="0"/>
          </a:p>
        </p:txBody>
      </p:sp>
      <p:sp>
        <p:nvSpPr>
          <p:cNvPr id="10243" name="Content Placeholder 2"/>
          <p:cNvSpPr>
            <a:spLocks noGrp="1"/>
          </p:cNvSpPr>
          <p:nvPr>
            <p:ph idx="1"/>
          </p:nvPr>
        </p:nvSpPr>
        <p:spPr>
          <a:xfrm>
            <a:off x="685800" y="990600"/>
            <a:ext cx="8153400" cy="3429000"/>
          </a:xfrm>
        </p:spPr>
        <p:txBody>
          <a:bodyPr/>
          <a:lstStyle/>
          <a:p>
            <a:r>
              <a:rPr lang="en-US" sz="2800" dirty="0" smtClean="0"/>
              <a:t>HSIA Reauthorization</a:t>
            </a:r>
          </a:p>
          <a:p>
            <a:pPr lvl="1"/>
            <a:r>
              <a:rPr lang="en-US" sz="2400" dirty="0" smtClean="0"/>
              <a:t> Authorizes NOAA Navigation Services through FY 2012</a:t>
            </a:r>
          </a:p>
          <a:p>
            <a:r>
              <a:rPr lang="en-US" sz="2800" dirty="0" smtClean="0"/>
              <a:t>H.R. 295 </a:t>
            </a:r>
          </a:p>
          <a:p>
            <a:pPr lvl="1"/>
            <a:r>
              <a:rPr lang="en-US" sz="2200" dirty="0" smtClean="0"/>
              <a:t>To amend HSIA to authorize funds to acquire hydrographic data and provide hydrographic services specific to the Arctic for safe navigation, delineating the U.S. extended continental shelf, and the monitoring and description of coastal changes. </a:t>
            </a:r>
          </a:p>
          <a:p>
            <a:pPr lvl="1"/>
            <a:r>
              <a:rPr lang="en-US" sz="2200" dirty="0" smtClean="0"/>
              <a:t>Authorizes $5M for hydrographic data acquisition, coastal change analysis</a:t>
            </a:r>
          </a:p>
          <a:p>
            <a:pPr lvl="1"/>
            <a:r>
              <a:rPr lang="en-US" sz="2200" dirty="0" smtClean="0"/>
              <a:t>Authorizes $2M for hydrographic services needed to delineate the U.S. Extended Continental Shelf</a:t>
            </a:r>
          </a:p>
          <a:p>
            <a:pPr lvl="1"/>
            <a:r>
              <a:rPr lang="en-US" sz="2200" dirty="0" smtClean="0"/>
              <a:t>Hearing May 12</a:t>
            </a:r>
          </a:p>
          <a:p>
            <a:pPr lvl="1"/>
            <a:r>
              <a:rPr lang="en-US" sz="2200" dirty="0" smtClean="0"/>
              <a:t>No Senate counterpart</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763000" cy="1143000"/>
          </a:xfrm>
        </p:spPr>
        <p:txBody>
          <a:bodyPr/>
          <a:lstStyle/>
          <a:p>
            <a:pPr>
              <a:lnSpc>
                <a:spcPct val="90000"/>
              </a:lnSpc>
            </a:pPr>
            <a:r>
              <a:rPr lang="en-US" b="1" dirty="0" smtClean="0"/>
              <a:t>Administration/Policy Issues, Opportunities</a:t>
            </a:r>
            <a:endParaRPr lang="en-US" sz="2800" b="1" dirty="0" smtClean="0"/>
          </a:p>
        </p:txBody>
      </p:sp>
      <p:sp>
        <p:nvSpPr>
          <p:cNvPr id="10243" name="Content Placeholder 2"/>
          <p:cNvSpPr>
            <a:spLocks noGrp="1"/>
          </p:cNvSpPr>
          <p:nvPr>
            <p:ph idx="1"/>
          </p:nvPr>
        </p:nvSpPr>
        <p:spPr>
          <a:xfrm>
            <a:off x="685800" y="990600"/>
            <a:ext cx="8153400" cy="3429000"/>
          </a:xfrm>
        </p:spPr>
        <p:txBody>
          <a:bodyPr/>
          <a:lstStyle/>
          <a:p>
            <a:r>
              <a:rPr lang="en-US" sz="2800" dirty="0" smtClean="0"/>
              <a:t>National Ocean Policy</a:t>
            </a:r>
          </a:p>
          <a:p>
            <a:pPr lvl="1"/>
            <a:r>
              <a:rPr lang="en-US" sz="2400" dirty="0" smtClean="0"/>
              <a:t>Development of 9 SAPs</a:t>
            </a:r>
          </a:p>
          <a:p>
            <a:pPr lvl="1"/>
            <a:r>
              <a:rPr lang="en-US" sz="2400" dirty="0" smtClean="0"/>
              <a:t>CMSP: needs robust geospatial foundation</a:t>
            </a:r>
          </a:p>
          <a:p>
            <a:r>
              <a:rPr lang="en-US" sz="2800" dirty="0" smtClean="0"/>
              <a:t>National Export Initiative</a:t>
            </a:r>
          </a:p>
          <a:p>
            <a:pPr lvl="1"/>
            <a:r>
              <a:rPr lang="en-US" sz="2400" dirty="0" smtClean="0"/>
              <a:t>Announced March 2010; Double U.S. exports by 2015</a:t>
            </a:r>
          </a:p>
          <a:p>
            <a:pPr lvl="1"/>
            <a:r>
              <a:rPr lang="en-US" sz="2400" dirty="0" smtClean="0"/>
              <a:t>Information infrastructure support</a:t>
            </a:r>
          </a:p>
          <a:p>
            <a:r>
              <a:rPr lang="en-US" sz="2800" dirty="0" smtClean="0"/>
              <a:t>Committee on the Marine Transportation System</a:t>
            </a:r>
          </a:p>
          <a:p>
            <a:pPr lvl="1"/>
            <a:r>
              <a:rPr lang="en-US" sz="2400" dirty="0" smtClean="0"/>
              <a:t>Cabinet-level Committee (18 Depts., agencies, etc.)</a:t>
            </a:r>
          </a:p>
          <a:p>
            <a:pPr lvl="1"/>
            <a:r>
              <a:rPr lang="en-US" sz="2400" dirty="0" smtClean="0"/>
              <a:t>Coordinating Board (25+ Federal agencies); NOAA Chair</a:t>
            </a:r>
          </a:p>
          <a:p>
            <a:r>
              <a:rPr lang="en-US" sz="2800" dirty="0" smtClean="0"/>
              <a:t>Harbor Maintenance Trust Fund</a:t>
            </a:r>
          </a:p>
          <a:p>
            <a:r>
              <a:rPr lang="en-US" sz="2800" dirty="0" smtClean="0"/>
              <a:t>NOAA’s Next Generation Strategic Plan</a:t>
            </a:r>
            <a:endParaRPr lang="en-US" sz="2200" dirty="0" smtClean="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76200"/>
            <a:ext cx="7772400" cy="1143000"/>
          </a:xfrm>
        </p:spPr>
        <p:txBody>
          <a:bodyPr/>
          <a:lstStyle/>
          <a:p>
            <a:pPr>
              <a:lnSpc>
                <a:spcPct val="90000"/>
              </a:lnSpc>
            </a:pPr>
            <a:r>
              <a:rPr lang="en-US" b="1" dirty="0" smtClean="0"/>
              <a:t>Congressional Outreach</a:t>
            </a:r>
            <a:endParaRPr lang="en-US" sz="2800" b="1" dirty="0" smtClean="0"/>
          </a:p>
        </p:txBody>
      </p:sp>
      <p:sp>
        <p:nvSpPr>
          <p:cNvPr id="10243" name="Content Placeholder 2"/>
          <p:cNvSpPr>
            <a:spLocks noGrp="1"/>
          </p:cNvSpPr>
          <p:nvPr>
            <p:ph idx="1"/>
          </p:nvPr>
        </p:nvSpPr>
        <p:spPr>
          <a:xfrm>
            <a:off x="685800" y="990600"/>
            <a:ext cx="8153400" cy="3429000"/>
          </a:xfrm>
        </p:spPr>
        <p:txBody>
          <a:bodyPr/>
          <a:lstStyle/>
          <a:p>
            <a:r>
              <a:rPr lang="en-US" sz="2800" dirty="0" smtClean="0"/>
              <a:t>Strengthen existing relationships</a:t>
            </a:r>
          </a:p>
          <a:p>
            <a:r>
              <a:rPr lang="en-US" sz="2800" dirty="0" smtClean="0"/>
              <a:t>Identify new </a:t>
            </a:r>
            <a:r>
              <a:rPr lang="en-US" sz="2800" dirty="0" err="1" smtClean="0"/>
              <a:t>Nav</a:t>
            </a:r>
            <a:r>
              <a:rPr lang="en-US" sz="2800" dirty="0" smtClean="0"/>
              <a:t> Services champions</a:t>
            </a:r>
          </a:p>
          <a:p>
            <a:r>
              <a:rPr lang="en-US" sz="2800" dirty="0" smtClean="0"/>
              <a:t>Pursue Congressional briefings</a:t>
            </a:r>
          </a:p>
          <a:p>
            <a:r>
              <a:rPr lang="en-US" sz="2800" dirty="0" smtClean="0"/>
              <a:t>Site visits, tours, etc.</a:t>
            </a:r>
          </a:p>
          <a:p>
            <a:pPr lvl="1"/>
            <a:r>
              <a:rPr lang="en-US" sz="2400" dirty="0" smtClean="0"/>
              <a:t>Bay Hydro II</a:t>
            </a:r>
          </a:p>
          <a:p>
            <a:pPr lvl="1"/>
            <a:r>
              <a:rPr lang="en-US" sz="2400" dirty="0" smtClean="0"/>
              <a:t>Poplar Island</a:t>
            </a:r>
          </a:p>
          <a:p>
            <a:pPr lvl="1"/>
            <a:r>
              <a:rPr lang="en-US" sz="2400" dirty="0" smtClean="0"/>
              <a:t>New Orleans/LMR</a:t>
            </a:r>
          </a:p>
          <a:p>
            <a:endParaRPr lang="en-US" sz="2800" dirty="0" smtClean="0"/>
          </a:p>
        </p:txBody>
      </p:sp>
      <p:pic>
        <p:nvPicPr>
          <p:cNvPr id="1026" name="Picture 2" descr="http://blog.nola.com/news_impact/2008/03/large_napterminal.JPG"/>
          <p:cNvPicPr>
            <a:picLocks noChangeAspect="1" noChangeArrowheads="1"/>
          </p:cNvPicPr>
          <p:nvPr/>
        </p:nvPicPr>
        <p:blipFill>
          <a:blip r:embed="rId2" cstate="print"/>
          <a:srcRect/>
          <a:stretch>
            <a:fillRect/>
          </a:stretch>
        </p:blipFill>
        <p:spPr bwMode="auto">
          <a:xfrm>
            <a:off x="3048000" y="4395882"/>
            <a:ext cx="2971800" cy="1928718"/>
          </a:xfrm>
          <a:prstGeom prst="rect">
            <a:avLst/>
          </a:prstGeom>
          <a:noFill/>
        </p:spPr>
      </p:pic>
      <p:pic>
        <p:nvPicPr>
          <p:cNvPr id="1028" name="Picture 4" descr="bay_hydro_2">
            <a:hlinkClick r:id="rId3" tooltip="Bay Hydro II"/>
          </p:cNvPr>
          <p:cNvPicPr>
            <a:picLocks noChangeAspect="1" noChangeArrowheads="1"/>
          </p:cNvPicPr>
          <p:nvPr/>
        </p:nvPicPr>
        <p:blipFill>
          <a:blip r:embed="rId4" cstate="print"/>
          <a:srcRect/>
          <a:stretch>
            <a:fillRect/>
          </a:stretch>
        </p:blipFill>
        <p:spPr bwMode="auto">
          <a:xfrm>
            <a:off x="6172200" y="1905000"/>
            <a:ext cx="2743200" cy="1909268"/>
          </a:xfrm>
          <a:prstGeom prst="rect">
            <a:avLst/>
          </a:prstGeom>
          <a:noFill/>
        </p:spPr>
      </p:pic>
      <p:pic>
        <p:nvPicPr>
          <p:cNvPr id="1030" name="Picture 6" descr="http://www.nab.usace.army.mil/Projects/PoplarIsland/photos/poplar_island_aerial.jpg"/>
          <p:cNvPicPr>
            <a:picLocks noChangeAspect="1" noChangeArrowheads="1"/>
          </p:cNvPicPr>
          <p:nvPr/>
        </p:nvPicPr>
        <p:blipFill>
          <a:blip r:embed="rId5" cstate="print"/>
          <a:srcRect/>
          <a:stretch>
            <a:fillRect/>
          </a:stretch>
        </p:blipFill>
        <p:spPr bwMode="auto">
          <a:xfrm>
            <a:off x="6172200" y="3962400"/>
            <a:ext cx="2743200" cy="2057400"/>
          </a:xfrm>
          <a:prstGeom prst="rect">
            <a:avLst/>
          </a:prstGeom>
          <a:noFill/>
        </p:spPr>
      </p:pic>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76200"/>
            <a:ext cx="7772400" cy="1143000"/>
          </a:xfrm>
        </p:spPr>
        <p:txBody>
          <a:bodyPr/>
          <a:lstStyle/>
          <a:p>
            <a:pPr>
              <a:lnSpc>
                <a:spcPct val="90000"/>
              </a:lnSpc>
            </a:pPr>
            <a:r>
              <a:rPr lang="en-US" b="1" dirty="0" smtClean="0"/>
              <a:t>Constituent Affairs</a:t>
            </a:r>
            <a:endParaRPr lang="en-US" sz="2800" b="1" dirty="0" smtClean="0"/>
          </a:p>
        </p:txBody>
      </p:sp>
      <p:sp>
        <p:nvSpPr>
          <p:cNvPr id="6" name="Content Placeholder 5"/>
          <p:cNvSpPr>
            <a:spLocks noGrp="1"/>
          </p:cNvSpPr>
          <p:nvPr>
            <p:ph idx="1"/>
          </p:nvPr>
        </p:nvSpPr>
        <p:spPr>
          <a:xfrm>
            <a:off x="685800" y="1143000"/>
            <a:ext cx="7772400" cy="4419600"/>
          </a:xfrm>
        </p:spPr>
        <p:txBody>
          <a:bodyPr/>
          <a:lstStyle/>
          <a:p>
            <a:pPr>
              <a:buNone/>
            </a:pPr>
            <a:r>
              <a:rPr lang="en-US" dirty="0" smtClean="0"/>
              <a:t>Constituents:</a:t>
            </a:r>
          </a:p>
          <a:p>
            <a:pPr marL="457200"/>
            <a:r>
              <a:rPr lang="en-US" sz="2800" dirty="0" smtClean="0"/>
              <a:t>326 public/private ports</a:t>
            </a:r>
          </a:p>
          <a:p>
            <a:pPr marL="457200"/>
            <a:r>
              <a:rPr lang="en-US" sz="2800" dirty="0" smtClean="0"/>
              <a:t>3700 marine terminals </a:t>
            </a:r>
          </a:p>
          <a:p>
            <a:pPr marL="457200"/>
            <a:r>
              <a:rPr lang="en-US" sz="2800" dirty="0" smtClean="0"/>
              <a:t>12 million cruise passengers</a:t>
            </a:r>
          </a:p>
          <a:p>
            <a:pPr marL="457200"/>
            <a:r>
              <a:rPr lang="en-US" sz="2800" dirty="0" smtClean="0"/>
              <a:t>78 million recreational boaters</a:t>
            </a:r>
          </a:p>
          <a:p>
            <a:pPr marL="457200"/>
            <a:r>
              <a:rPr lang="en-US" sz="2800" dirty="0" smtClean="0"/>
              <a:t>110,000 fishing vessels</a:t>
            </a:r>
          </a:p>
          <a:p>
            <a:pPr>
              <a:buNone/>
            </a:pPr>
            <a:r>
              <a:rPr lang="en-US" dirty="0" smtClean="0"/>
              <a:t>Significance of the MTS:</a:t>
            </a:r>
          </a:p>
          <a:p>
            <a:pPr marL="457200"/>
            <a:r>
              <a:rPr lang="en-US" sz="2800" dirty="0" smtClean="0"/>
              <a:t>13 million jobs, $1 trillion+ annually to U.S. GDP</a:t>
            </a:r>
          </a:p>
          <a:p>
            <a:pPr marL="457200"/>
            <a:r>
              <a:rPr lang="en-US" sz="2800" dirty="0" smtClean="0"/>
              <a:t>95% of U.S. foreign trade in/out by ship</a:t>
            </a:r>
          </a:p>
          <a:p>
            <a:pPr>
              <a:buNone/>
            </a:pPr>
            <a:endParaRPr lang="en-US" sz="2800" dirty="0" smtClean="0"/>
          </a:p>
        </p:txBody>
      </p:sp>
      <p:pic>
        <p:nvPicPr>
          <p:cNvPr id="40962" name="Picture 2" descr="CMTS"/>
          <p:cNvPicPr>
            <a:picLocks noChangeAspect="1" noChangeArrowheads="1"/>
          </p:cNvPicPr>
          <p:nvPr/>
        </p:nvPicPr>
        <p:blipFill>
          <a:blip r:embed="rId2" cstate="print"/>
          <a:srcRect/>
          <a:stretch>
            <a:fillRect/>
          </a:stretch>
        </p:blipFill>
        <p:spPr bwMode="auto">
          <a:xfrm>
            <a:off x="6400800" y="1371600"/>
            <a:ext cx="1885950" cy="3143250"/>
          </a:xfrm>
          <a:prstGeom prst="rect">
            <a:avLst/>
          </a:prstGeom>
          <a:noFill/>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t>Outline</a:t>
            </a:r>
            <a:endParaRPr lang="en-US" sz="4400" b="1" dirty="0"/>
          </a:p>
        </p:txBody>
      </p:sp>
      <p:sp>
        <p:nvSpPr>
          <p:cNvPr id="3" name="Content Placeholder 2"/>
          <p:cNvSpPr>
            <a:spLocks noGrp="1"/>
          </p:cNvSpPr>
          <p:nvPr>
            <p:ph idx="1"/>
          </p:nvPr>
        </p:nvSpPr>
        <p:spPr>
          <a:xfrm>
            <a:off x="685800" y="1219200"/>
            <a:ext cx="7772400" cy="4419600"/>
          </a:xfrm>
        </p:spPr>
        <p:txBody>
          <a:bodyPr/>
          <a:lstStyle/>
          <a:p>
            <a:r>
              <a:rPr lang="en-US" sz="3600" dirty="0" smtClean="0"/>
              <a:t>NOAA Budget Process</a:t>
            </a:r>
          </a:p>
          <a:p>
            <a:r>
              <a:rPr lang="en-US" sz="3600" dirty="0" smtClean="0"/>
              <a:t>Congressional Appropriations Process</a:t>
            </a:r>
          </a:p>
          <a:p>
            <a:r>
              <a:rPr lang="en-US" sz="3600" dirty="0" smtClean="0"/>
              <a:t>Legislative Issues</a:t>
            </a:r>
          </a:p>
          <a:p>
            <a:r>
              <a:rPr lang="en-US" sz="3600" dirty="0" smtClean="0"/>
              <a:t>Administration Policy Issues</a:t>
            </a:r>
          </a:p>
          <a:p>
            <a:r>
              <a:rPr lang="en-US" sz="3600" dirty="0" smtClean="0"/>
              <a:t>Outreach</a:t>
            </a:r>
          </a:p>
          <a:p>
            <a:pPr lvl="1"/>
            <a:r>
              <a:rPr lang="en-US" dirty="0" smtClean="0"/>
              <a:t>Congressional</a:t>
            </a:r>
          </a:p>
          <a:p>
            <a:pPr lvl="1"/>
            <a:r>
              <a:rPr lang="en-US" dirty="0" smtClean="0"/>
              <a:t>Constituent</a:t>
            </a:r>
          </a:p>
          <a:p>
            <a:pPr lvl="1"/>
            <a:r>
              <a:rPr lang="en-US" dirty="0" smtClean="0"/>
              <a:t>Administration/NOAA</a:t>
            </a:r>
            <a:endParaRPr lang="en-US"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76200"/>
            <a:ext cx="7772400" cy="1143000"/>
          </a:xfrm>
        </p:spPr>
        <p:txBody>
          <a:bodyPr/>
          <a:lstStyle/>
          <a:p>
            <a:pPr>
              <a:lnSpc>
                <a:spcPct val="90000"/>
              </a:lnSpc>
            </a:pPr>
            <a:r>
              <a:rPr lang="en-US" b="1" dirty="0" smtClean="0"/>
              <a:t>Constituent Affairs</a:t>
            </a:r>
            <a:endParaRPr lang="en-US" sz="2800" b="1" dirty="0" smtClean="0"/>
          </a:p>
        </p:txBody>
      </p:sp>
      <p:sp>
        <p:nvSpPr>
          <p:cNvPr id="10243" name="Content Placeholder 2"/>
          <p:cNvSpPr>
            <a:spLocks noGrp="1"/>
          </p:cNvSpPr>
          <p:nvPr>
            <p:ph idx="1"/>
          </p:nvPr>
        </p:nvSpPr>
        <p:spPr>
          <a:xfrm>
            <a:off x="685800" y="990600"/>
            <a:ext cx="7772400" cy="3429000"/>
          </a:xfrm>
        </p:spPr>
        <p:txBody>
          <a:bodyPr/>
          <a:lstStyle/>
          <a:p>
            <a:r>
              <a:rPr lang="en-US" sz="2800" dirty="0" smtClean="0"/>
              <a:t>Budget support</a:t>
            </a:r>
          </a:p>
          <a:p>
            <a:r>
              <a:rPr lang="en-US" sz="2800" dirty="0" smtClean="0"/>
              <a:t>Strengthen relationships with traditional and non-traditional stakeholders</a:t>
            </a:r>
          </a:p>
          <a:p>
            <a:r>
              <a:rPr lang="en-US" sz="2800" dirty="0" smtClean="0"/>
              <a:t>Explore new partnerships</a:t>
            </a:r>
          </a:p>
          <a:p>
            <a:r>
              <a:rPr lang="en-US" sz="2800" dirty="0" smtClean="0"/>
              <a:t>Outreach opportunities</a:t>
            </a:r>
          </a:p>
          <a:p>
            <a:pPr lvl="1"/>
            <a:r>
              <a:rPr lang="en-US" sz="2400" dirty="0" err="1" smtClean="0"/>
              <a:t>OpSail</a:t>
            </a:r>
            <a:r>
              <a:rPr lang="en-US" sz="2400" dirty="0" smtClean="0"/>
              <a:t> 2012</a:t>
            </a:r>
          </a:p>
          <a:p>
            <a:pPr lvl="1"/>
            <a:r>
              <a:rPr lang="en-US" sz="2400" dirty="0" smtClean="0"/>
              <a:t>America’s Cup 2013</a:t>
            </a:r>
          </a:p>
          <a:p>
            <a:endParaRPr lang="en-US" sz="2800" dirty="0" smtClean="0"/>
          </a:p>
          <a:p>
            <a:endParaRPr lang="en-US" sz="2800" dirty="0" smtClean="0"/>
          </a:p>
        </p:txBody>
      </p:sp>
      <p:pic>
        <p:nvPicPr>
          <p:cNvPr id="38914" name="Picture 2" descr="http://www.festevents.org/image/event/t_134.jpg"/>
          <p:cNvPicPr>
            <a:picLocks noChangeAspect="1" noChangeArrowheads="1"/>
          </p:cNvPicPr>
          <p:nvPr/>
        </p:nvPicPr>
        <p:blipFill>
          <a:blip r:embed="rId2" cstate="print"/>
          <a:srcRect/>
          <a:stretch>
            <a:fillRect/>
          </a:stretch>
        </p:blipFill>
        <p:spPr bwMode="auto">
          <a:xfrm>
            <a:off x="6172200" y="1981200"/>
            <a:ext cx="2019300" cy="1238250"/>
          </a:xfrm>
          <a:prstGeom prst="rect">
            <a:avLst/>
          </a:prstGeom>
          <a:noFill/>
        </p:spPr>
      </p:pic>
      <p:pic>
        <p:nvPicPr>
          <p:cNvPr id="38916" name="Picture 4" descr="http://www.seeklogo.com/images/A/America_s_Cup-logo-5A0EB1011B-seeklogo.com.gif"/>
          <p:cNvPicPr>
            <a:picLocks noChangeAspect="1" noChangeArrowheads="1"/>
          </p:cNvPicPr>
          <p:nvPr/>
        </p:nvPicPr>
        <p:blipFill>
          <a:blip r:embed="rId3" cstate="print"/>
          <a:srcRect/>
          <a:stretch>
            <a:fillRect/>
          </a:stretch>
        </p:blipFill>
        <p:spPr bwMode="auto">
          <a:xfrm>
            <a:off x="6172200" y="3276600"/>
            <a:ext cx="1524000" cy="1524000"/>
          </a:xfrm>
          <a:prstGeom prst="rect">
            <a:avLst/>
          </a:prstGeom>
          <a:noFill/>
        </p:spPr>
      </p:pic>
      <p:pic>
        <p:nvPicPr>
          <p:cNvPr id="38918" name="Picture 6" descr="AAPA - American Association of Port Authorities - Alliance of the Ports of Canada, the Caribbean, Latin America, and the United States"/>
          <p:cNvPicPr>
            <a:picLocks noChangeAspect="1" noChangeArrowheads="1"/>
          </p:cNvPicPr>
          <p:nvPr/>
        </p:nvPicPr>
        <p:blipFill>
          <a:blip r:embed="rId4" cstate="print"/>
          <a:srcRect t="13793" r="33610"/>
          <a:stretch>
            <a:fillRect/>
          </a:stretch>
        </p:blipFill>
        <p:spPr bwMode="auto">
          <a:xfrm>
            <a:off x="228600" y="4953000"/>
            <a:ext cx="3048000" cy="952501"/>
          </a:xfrm>
          <a:prstGeom prst="rect">
            <a:avLst/>
          </a:prstGeom>
          <a:noFill/>
        </p:spPr>
      </p:pic>
      <p:pic>
        <p:nvPicPr>
          <p:cNvPr id="38920" name="Picture 8" descr="http://www.americanpilots.org/_images_/apa_logo.png"/>
          <p:cNvPicPr>
            <a:picLocks noChangeAspect="1" noChangeArrowheads="1"/>
          </p:cNvPicPr>
          <p:nvPr/>
        </p:nvPicPr>
        <p:blipFill>
          <a:blip r:embed="rId5" cstate="print"/>
          <a:srcRect/>
          <a:stretch>
            <a:fillRect/>
          </a:stretch>
        </p:blipFill>
        <p:spPr bwMode="auto">
          <a:xfrm>
            <a:off x="3276600" y="4857750"/>
            <a:ext cx="1162050" cy="1162050"/>
          </a:xfrm>
          <a:prstGeom prst="rect">
            <a:avLst/>
          </a:prstGeom>
          <a:noFill/>
        </p:spPr>
      </p:pic>
      <p:pic>
        <p:nvPicPr>
          <p:cNvPr id="38922" name="Picture 10" descr="http://www.oceanleadership.org/wp-content/uploads/2009/12/cso-logo-300x176.png"/>
          <p:cNvPicPr>
            <a:picLocks noChangeAspect="1" noChangeArrowheads="1"/>
          </p:cNvPicPr>
          <p:nvPr/>
        </p:nvPicPr>
        <p:blipFill>
          <a:blip r:embed="rId6" cstate="print"/>
          <a:srcRect/>
          <a:stretch>
            <a:fillRect/>
          </a:stretch>
        </p:blipFill>
        <p:spPr bwMode="auto">
          <a:xfrm>
            <a:off x="7467600" y="4953000"/>
            <a:ext cx="1600200" cy="938784"/>
          </a:xfrm>
          <a:prstGeom prst="rect">
            <a:avLst/>
          </a:prstGeom>
          <a:noFill/>
        </p:spPr>
      </p:pic>
      <p:pic>
        <p:nvPicPr>
          <p:cNvPr id="38924" name="Picture 12" descr="Management Association for Private Photogrammetric Surveyors">
            <a:hlinkClick r:id="rId7"/>
          </p:cNvPr>
          <p:cNvPicPr>
            <a:picLocks noChangeAspect="1" noChangeArrowheads="1"/>
          </p:cNvPicPr>
          <p:nvPr/>
        </p:nvPicPr>
        <p:blipFill>
          <a:blip r:embed="rId8" cstate="print"/>
          <a:srcRect r="29323"/>
          <a:stretch>
            <a:fillRect/>
          </a:stretch>
        </p:blipFill>
        <p:spPr bwMode="auto">
          <a:xfrm>
            <a:off x="4495800" y="4953000"/>
            <a:ext cx="2895600" cy="962633"/>
          </a:xfrm>
          <a:prstGeom prst="rect">
            <a:avLst/>
          </a:prstGeom>
          <a:noFill/>
        </p:spPr>
      </p:pic>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76200"/>
            <a:ext cx="7772400" cy="1143000"/>
          </a:xfrm>
        </p:spPr>
        <p:txBody>
          <a:bodyPr/>
          <a:lstStyle/>
          <a:p>
            <a:pPr>
              <a:lnSpc>
                <a:spcPct val="90000"/>
              </a:lnSpc>
            </a:pPr>
            <a:r>
              <a:rPr lang="en-US" b="1" dirty="0" smtClean="0"/>
              <a:t>Administration Outreach (</a:t>
            </a:r>
            <a:r>
              <a:rPr lang="en-US" b="1" dirty="0" err="1" smtClean="0"/>
              <a:t>Inreach</a:t>
            </a:r>
            <a:r>
              <a:rPr lang="en-US" b="1" dirty="0" smtClean="0"/>
              <a:t>?)</a:t>
            </a:r>
            <a:endParaRPr lang="en-US" sz="2800" b="1" dirty="0" smtClean="0"/>
          </a:p>
        </p:txBody>
      </p:sp>
      <p:sp>
        <p:nvSpPr>
          <p:cNvPr id="10243" name="Content Placeholder 2"/>
          <p:cNvSpPr>
            <a:spLocks noGrp="1"/>
          </p:cNvSpPr>
          <p:nvPr>
            <p:ph idx="1"/>
          </p:nvPr>
        </p:nvSpPr>
        <p:spPr>
          <a:xfrm>
            <a:off x="685800" y="990600"/>
            <a:ext cx="7848600" cy="3429000"/>
          </a:xfrm>
        </p:spPr>
        <p:txBody>
          <a:bodyPr/>
          <a:lstStyle/>
          <a:p>
            <a:r>
              <a:rPr lang="en-US" sz="2800" dirty="0" smtClean="0"/>
              <a:t>Strengthen messages</a:t>
            </a:r>
          </a:p>
          <a:p>
            <a:r>
              <a:rPr lang="en-US" sz="2800" dirty="0" smtClean="0"/>
              <a:t>Identify opportunities to “tell the story”</a:t>
            </a:r>
          </a:p>
          <a:p>
            <a:r>
              <a:rPr lang="en-US" sz="2800" dirty="0" smtClean="0"/>
              <a:t>Site visits, meetings beyond the Beltway, etc.</a:t>
            </a:r>
          </a:p>
          <a:p>
            <a:r>
              <a:rPr lang="en-US" sz="2800" dirty="0" smtClean="0"/>
              <a:t>Constituent meetings</a:t>
            </a:r>
          </a:p>
          <a:p>
            <a:endParaRPr lang="en-US" sz="2800" dirty="0" smtClean="0"/>
          </a:p>
          <a:p>
            <a:endParaRPr lang="en-US" sz="2800" dirty="0" smtClean="0"/>
          </a:p>
        </p:txBody>
      </p:sp>
      <p:pic>
        <p:nvPicPr>
          <p:cNvPr id="8" name="Content Placeholder 3" descr="noaaOrganization_2011_final_01.png"/>
          <p:cNvPicPr>
            <a:picLocks noChangeAspect="1"/>
          </p:cNvPicPr>
          <p:nvPr/>
        </p:nvPicPr>
        <p:blipFill>
          <a:blip r:embed="rId2" cstate="print"/>
          <a:srcRect t="8428" b="34169"/>
          <a:stretch>
            <a:fillRect/>
          </a:stretch>
        </p:blipFill>
        <p:spPr bwMode="auto">
          <a:xfrm>
            <a:off x="785004" y="3048000"/>
            <a:ext cx="7573992" cy="3200400"/>
          </a:xfrm>
          <a:prstGeom prst="rect">
            <a:avLst/>
          </a:prstGeom>
          <a:noFill/>
          <a:ln w="9525">
            <a:noFill/>
            <a:miter lim="800000"/>
            <a:headEnd/>
            <a:tailEnd/>
          </a:ln>
        </p:spPr>
      </p:pic>
      <p:sp>
        <p:nvSpPr>
          <p:cNvPr id="9" name="Oval 8"/>
          <p:cNvSpPr/>
          <p:nvPr/>
        </p:nvSpPr>
        <p:spPr>
          <a:xfrm>
            <a:off x="1600200" y="2895600"/>
            <a:ext cx="7162800" cy="2057400"/>
          </a:xfrm>
          <a:prstGeom prst="ellipse">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sz="2400" dirty="0" smtClean="0"/>
              <a:t>Budget process is long, complex, and starts up to 2 years before start of fiscal year</a:t>
            </a:r>
          </a:p>
          <a:p>
            <a:r>
              <a:rPr lang="en-US" sz="2400" dirty="0" smtClean="0"/>
              <a:t>Timeline for Congressional appropriations is uncertain and politically-charged </a:t>
            </a:r>
          </a:p>
          <a:p>
            <a:r>
              <a:rPr lang="en-US" sz="2400" dirty="0" smtClean="0"/>
              <a:t>Constituent support is critical during the budget formulation and Congressional appropriations process</a:t>
            </a:r>
          </a:p>
          <a:p>
            <a:r>
              <a:rPr lang="en-US" sz="2400" dirty="0" smtClean="0"/>
              <a:t>No major legislative issues or needs</a:t>
            </a:r>
          </a:p>
          <a:p>
            <a:r>
              <a:rPr lang="en-US" sz="2400" dirty="0" smtClean="0"/>
              <a:t>Awareness and outreach are the biggest challenges</a:t>
            </a:r>
          </a:p>
        </p:txBody>
      </p:sp>
      <p:pic>
        <p:nvPicPr>
          <p:cNvPr id="4" name="Picture 4" descr="http://www.nauticalcharts.noaa.gov/images/boat_bottom2.jpg"/>
          <p:cNvPicPr>
            <a:picLocks noChangeAspect="1" noChangeArrowheads="1"/>
          </p:cNvPicPr>
          <p:nvPr/>
        </p:nvPicPr>
        <p:blipFill>
          <a:blip r:embed="rId2" cstate="print"/>
          <a:srcRect l="9375" r="12500"/>
          <a:stretch>
            <a:fillRect/>
          </a:stretch>
        </p:blipFill>
        <p:spPr bwMode="auto">
          <a:xfrm>
            <a:off x="2675004" y="4800600"/>
            <a:ext cx="3792442" cy="2057400"/>
          </a:xfrm>
          <a:prstGeom prst="rect">
            <a:avLst/>
          </a:prstGeom>
          <a:noFill/>
        </p:spPr>
      </p:pic>
      <p:pic>
        <p:nvPicPr>
          <p:cNvPr id="5" name="Picture 2" descr="NGS collage image"/>
          <p:cNvPicPr>
            <a:picLocks noChangeAspect="1" noChangeArrowheads="1"/>
          </p:cNvPicPr>
          <p:nvPr/>
        </p:nvPicPr>
        <p:blipFill>
          <a:blip r:embed="rId3" cstate="print"/>
          <a:srcRect r="2500"/>
          <a:stretch>
            <a:fillRect/>
          </a:stretch>
        </p:blipFill>
        <p:spPr bwMode="auto">
          <a:xfrm>
            <a:off x="-9554" y="4800600"/>
            <a:ext cx="2971800" cy="2057400"/>
          </a:xfrm>
          <a:prstGeom prst="rect">
            <a:avLst/>
          </a:prstGeom>
          <a:noFill/>
        </p:spPr>
      </p:pic>
      <p:pic>
        <p:nvPicPr>
          <p:cNvPr id="6" name="Picture 6" descr="PORTS graphic including a ship, water level gage, current meter and data collection platform."/>
          <p:cNvPicPr>
            <a:picLocks noChangeAspect="1" noChangeArrowheads="1"/>
          </p:cNvPicPr>
          <p:nvPr/>
        </p:nvPicPr>
        <p:blipFill>
          <a:blip r:embed="rId4" cstate="print"/>
          <a:srcRect/>
          <a:stretch>
            <a:fillRect/>
          </a:stretch>
        </p:blipFill>
        <p:spPr bwMode="auto">
          <a:xfrm>
            <a:off x="6467446" y="4800600"/>
            <a:ext cx="2676554" cy="2057400"/>
          </a:xfrm>
          <a:prstGeom prst="rect">
            <a:avLst/>
          </a:prstGeom>
          <a:noFill/>
        </p:spPr>
      </p:pic>
    </p:spTree>
  </p:cSld>
  <p:clrMapOvr>
    <a:masterClrMapping/>
  </p:clrMapOvr>
  <p:transition>
    <p:fade/>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8" name="Table 7"/>
          <p:cNvGraphicFramePr>
            <a:graphicFrameLocks noGrp="1"/>
          </p:cNvGraphicFramePr>
          <p:nvPr/>
        </p:nvGraphicFramePr>
        <p:xfrm>
          <a:off x="145212" y="990600"/>
          <a:ext cx="8853577" cy="4648200"/>
        </p:xfrm>
        <a:graphic>
          <a:graphicData uri="http://schemas.openxmlformats.org/drawingml/2006/table">
            <a:tbl>
              <a:tblPr firstRow="1" bandRow="1">
                <a:tableStyleId>{5C22544A-7EE6-4342-B048-85BDC9FD1C3A}</a:tableStyleId>
              </a:tblPr>
              <a:tblGrid>
                <a:gridCol w="381000"/>
                <a:gridCol w="625450"/>
                <a:gridCol w="517600"/>
                <a:gridCol w="503225"/>
                <a:gridCol w="503225"/>
                <a:gridCol w="503225"/>
                <a:gridCol w="503225"/>
                <a:gridCol w="503225"/>
                <a:gridCol w="575602"/>
                <a:gridCol w="485873"/>
                <a:gridCol w="616305"/>
                <a:gridCol w="503225"/>
                <a:gridCol w="425575"/>
                <a:gridCol w="142233"/>
                <a:gridCol w="554914"/>
                <a:gridCol w="503225"/>
                <a:gridCol w="503225"/>
                <a:gridCol w="503225"/>
              </a:tblGrid>
              <a:tr h="435204">
                <a:tc>
                  <a:txBody>
                    <a:bodyPr/>
                    <a:lstStyle/>
                    <a:p>
                      <a:pPr algn="ctr"/>
                      <a:endParaRPr lang="en-US" sz="1800" dirty="0"/>
                    </a:p>
                  </a:txBody>
                  <a:tcPr/>
                </a:tc>
                <a:tc gridSpan="2">
                  <a:txBody>
                    <a:bodyPr/>
                    <a:lstStyle/>
                    <a:p>
                      <a:pPr algn="ctr"/>
                      <a:r>
                        <a:rPr lang="en-US" sz="1800" dirty="0" smtClean="0"/>
                        <a:t>2010</a:t>
                      </a:r>
                      <a:endParaRPr lang="en-US" sz="1800" dirty="0"/>
                    </a:p>
                  </a:txBody>
                  <a:tcPr/>
                </a:tc>
                <a:tc hMerge="1">
                  <a:txBody>
                    <a:bodyPr/>
                    <a:lstStyle/>
                    <a:p>
                      <a:pPr algn="ctr"/>
                      <a:endParaRPr lang="en-US" sz="1800" dirty="0"/>
                    </a:p>
                  </a:txBody>
                  <a:tcPr/>
                </a:tc>
                <a:tc gridSpan="13">
                  <a:txBody>
                    <a:bodyPr/>
                    <a:lstStyle/>
                    <a:p>
                      <a:pPr algn="ctr"/>
                      <a:r>
                        <a:rPr lang="en-US" sz="1800" dirty="0" smtClean="0"/>
                        <a:t>2011</a:t>
                      </a:r>
                      <a:endParaRPr lang="en-US" sz="1800"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pPr algn="ctr"/>
                      <a:endParaRPr lang="en-US" dirty="0"/>
                    </a:p>
                  </a:txBody>
                  <a:tcPr/>
                </a:tc>
                <a:tc gridSpan="2">
                  <a:txBody>
                    <a:bodyPr/>
                    <a:lstStyle/>
                    <a:p>
                      <a:pPr algn="ctr"/>
                      <a:r>
                        <a:rPr lang="en-US" sz="1800" dirty="0" smtClean="0"/>
                        <a:t>2012</a:t>
                      </a:r>
                      <a:endParaRPr lang="en-US" sz="1800" dirty="0"/>
                    </a:p>
                  </a:txBody>
                  <a:tcPr/>
                </a:tc>
                <a:tc hMerge="1">
                  <a:txBody>
                    <a:bodyPr/>
                    <a:lstStyle/>
                    <a:p>
                      <a:pPr algn="ctr"/>
                      <a:endParaRPr lang="en-US" dirty="0"/>
                    </a:p>
                  </a:txBody>
                  <a:tcPr/>
                </a:tc>
              </a:tr>
              <a:tr h="384991">
                <a:tc>
                  <a:txBody>
                    <a:bodyPr/>
                    <a:lstStyle/>
                    <a:p>
                      <a:pPr algn="ctr"/>
                      <a:endParaRPr lang="en-US" sz="1400" dirty="0"/>
                    </a:p>
                  </a:txBody>
                  <a:tcPr/>
                </a:tc>
                <a:tc>
                  <a:txBody>
                    <a:bodyPr/>
                    <a:lstStyle/>
                    <a:p>
                      <a:pPr algn="ctr"/>
                      <a:r>
                        <a:rPr lang="en-US" sz="1400" dirty="0" smtClean="0"/>
                        <a:t>Nov</a:t>
                      </a:r>
                      <a:endParaRPr lang="en-US" sz="1400" dirty="0"/>
                    </a:p>
                  </a:txBody>
                  <a:tcPr/>
                </a:tc>
                <a:tc>
                  <a:txBody>
                    <a:bodyPr/>
                    <a:lstStyle/>
                    <a:p>
                      <a:pPr algn="ctr"/>
                      <a:r>
                        <a:rPr lang="en-US" sz="1400" dirty="0" smtClean="0"/>
                        <a:t>Dec</a:t>
                      </a:r>
                      <a:endParaRPr lang="en-US" sz="1400" dirty="0"/>
                    </a:p>
                  </a:txBody>
                  <a:tcPr/>
                </a:tc>
                <a:tc>
                  <a:txBody>
                    <a:bodyPr/>
                    <a:lstStyle/>
                    <a:p>
                      <a:pPr algn="ctr"/>
                      <a:r>
                        <a:rPr lang="en-US" sz="1400" dirty="0" smtClean="0"/>
                        <a:t>Jan</a:t>
                      </a:r>
                      <a:endParaRPr lang="en-US" sz="1400" dirty="0"/>
                    </a:p>
                  </a:txBody>
                  <a:tcPr/>
                </a:tc>
                <a:tc>
                  <a:txBody>
                    <a:bodyPr/>
                    <a:lstStyle/>
                    <a:p>
                      <a:pPr algn="ctr"/>
                      <a:r>
                        <a:rPr lang="en-US" sz="1400" dirty="0" smtClean="0"/>
                        <a:t>Feb</a:t>
                      </a:r>
                      <a:endParaRPr lang="en-US" sz="1400" dirty="0"/>
                    </a:p>
                  </a:txBody>
                  <a:tcPr/>
                </a:tc>
                <a:tc>
                  <a:txBody>
                    <a:bodyPr/>
                    <a:lstStyle/>
                    <a:p>
                      <a:pPr algn="ctr"/>
                      <a:r>
                        <a:rPr lang="en-US" sz="1400" dirty="0" smtClean="0"/>
                        <a:t>Mar</a:t>
                      </a:r>
                      <a:endParaRPr lang="en-US" sz="1400" dirty="0"/>
                    </a:p>
                  </a:txBody>
                  <a:tcPr/>
                </a:tc>
                <a:tc>
                  <a:txBody>
                    <a:bodyPr/>
                    <a:lstStyle/>
                    <a:p>
                      <a:pPr algn="ctr"/>
                      <a:r>
                        <a:rPr lang="en-US" sz="1400" dirty="0" smtClean="0"/>
                        <a:t>Apr</a:t>
                      </a:r>
                      <a:endParaRPr lang="en-US" sz="1400" dirty="0"/>
                    </a:p>
                  </a:txBody>
                  <a:tcPr/>
                </a:tc>
                <a:tc>
                  <a:txBody>
                    <a:bodyPr/>
                    <a:lstStyle/>
                    <a:p>
                      <a:pPr algn="ctr"/>
                      <a:r>
                        <a:rPr lang="en-US" sz="1400" dirty="0" smtClean="0"/>
                        <a:t>May</a:t>
                      </a:r>
                      <a:endParaRPr lang="en-US" sz="1400" dirty="0"/>
                    </a:p>
                  </a:txBody>
                  <a:tcPr/>
                </a:tc>
                <a:tc>
                  <a:txBody>
                    <a:bodyPr/>
                    <a:lstStyle/>
                    <a:p>
                      <a:pPr algn="ctr"/>
                      <a:r>
                        <a:rPr lang="en-US" sz="1400" dirty="0" smtClean="0"/>
                        <a:t>Jun</a:t>
                      </a:r>
                      <a:endParaRPr lang="en-US" sz="1400" dirty="0"/>
                    </a:p>
                  </a:txBody>
                  <a:tcPr/>
                </a:tc>
                <a:tc>
                  <a:txBody>
                    <a:bodyPr/>
                    <a:lstStyle/>
                    <a:p>
                      <a:pPr algn="ctr"/>
                      <a:r>
                        <a:rPr lang="en-US" sz="1400" dirty="0" smtClean="0"/>
                        <a:t>Jul</a:t>
                      </a:r>
                      <a:endParaRPr lang="en-US" sz="1400" dirty="0"/>
                    </a:p>
                  </a:txBody>
                  <a:tcPr/>
                </a:tc>
                <a:tc>
                  <a:txBody>
                    <a:bodyPr/>
                    <a:lstStyle/>
                    <a:p>
                      <a:pPr algn="ctr"/>
                      <a:r>
                        <a:rPr lang="en-US" sz="1400" dirty="0" smtClean="0"/>
                        <a:t>Aug</a:t>
                      </a:r>
                      <a:endParaRPr lang="en-US" sz="1400" dirty="0"/>
                    </a:p>
                  </a:txBody>
                  <a:tcPr/>
                </a:tc>
                <a:tc>
                  <a:txBody>
                    <a:bodyPr/>
                    <a:lstStyle/>
                    <a:p>
                      <a:pPr algn="ctr"/>
                      <a:r>
                        <a:rPr lang="en-US" sz="1400" dirty="0" smtClean="0"/>
                        <a:t>Sep</a:t>
                      </a:r>
                      <a:endParaRPr lang="en-US" sz="1400" dirty="0"/>
                    </a:p>
                  </a:txBody>
                  <a:tcPr/>
                </a:tc>
                <a:tc gridSpan="2">
                  <a:txBody>
                    <a:bodyPr/>
                    <a:lstStyle/>
                    <a:p>
                      <a:pPr algn="ctr"/>
                      <a:r>
                        <a:rPr lang="en-US" sz="1400" dirty="0" smtClean="0"/>
                        <a:t>Oct</a:t>
                      </a:r>
                      <a:endParaRPr lang="en-US" sz="1400" dirty="0"/>
                    </a:p>
                  </a:txBody>
                  <a:tcPr/>
                </a:tc>
                <a:tc hMerge="1">
                  <a:txBody>
                    <a:bodyPr/>
                    <a:lstStyle/>
                    <a:p>
                      <a:pPr algn="ctr"/>
                      <a:endParaRPr lang="en-US" sz="1400" dirty="0"/>
                    </a:p>
                  </a:txBody>
                  <a:tcPr/>
                </a:tc>
                <a:tc>
                  <a:txBody>
                    <a:bodyPr/>
                    <a:lstStyle/>
                    <a:p>
                      <a:pPr algn="ctr"/>
                      <a:r>
                        <a:rPr lang="en-US" sz="1400" dirty="0" smtClean="0"/>
                        <a:t>Nov</a:t>
                      </a:r>
                      <a:endParaRPr lang="en-US" sz="1400" dirty="0"/>
                    </a:p>
                  </a:txBody>
                  <a:tcPr/>
                </a:tc>
                <a:tc>
                  <a:txBody>
                    <a:bodyPr/>
                    <a:lstStyle/>
                    <a:p>
                      <a:pPr algn="ctr"/>
                      <a:r>
                        <a:rPr lang="en-US" sz="1400" dirty="0" smtClean="0"/>
                        <a:t>Dec</a:t>
                      </a:r>
                      <a:endParaRPr lang="en-US" sz="1400" dirty="0"/>
                    </a:p>
                  </a:txBody>
                  <a:tcPr/>
                </a:tc>
                <a:tc>
                  <a:txBody>
                    <a:bodyPr/>
                    <a:lstStyle/>
                    <a:p>
                      <a:pPr algn="ctr"/>
                      <a:r>
                        <a:rPr lang="en-US" sz="1400" dirty="0" smtClean="0"/>
                        <a:t>Jan</a:t>
                      </a:r>
                      <a:endParaRPr lang="en-US" sz="1400" dirty="0"/>
                    </a:p>
                  </a:txBody>
                  <a:tcPr/>
                </a:tc>
                <a:tc>
                  <a:txBody>
                    <a:bodyPr/>
                    <a:lstStyle/>
                    <a:p>
                      <a:pPr algn="ctr"/>
                      <a:r>
                        <a:rPr lang="en-US" sz="1400" dirty="0" smtClean="0"/>
                        <a:t>Feb</a:t>
                      </a:r>
                      <a:endParaRPr lang="en-US" sz="1400" dirty="0"/>
                    </a:p>
                  </a:txBody>
                  <a:tcPr/>
                </a:tc>
              </a:tr>
              <a:tr h="1265449">
                <a:tc>
                  <a:txBody>
                    <a:bodyPr/>
                    <a:lstStyle/>
                    <a:p>
                      <a:pPr algn="ctr"/>
                      <a:r>
                        <a:rPr lang="en-US" sz="1400" b="1" dirty="0" smtClean="0"/>
                        <a:t>FY 2011</a:t>
                      </a:r>
                      <a:endParaRPr lang="en-US" sz="1400" b="1" dirty="0"/>
                    </a:p>
                  </a:txBody>
                  <a:tcPr vert="vert270">
                    <a:solidFill>
                      <a:schemeClr val="bg1">
                        <a:lumMod val="75000"/>
                      </a:schemeClr>
                    </a:solidFill>
                  </a:tcPr>
                </a:tc>
                <a:tc gridSpan="11">
                  <a:txBody>
                    <a:bodyPr/>
                    <a:lstStyle/>
                    <a:p>
                      <a:r>
                        <a:rPr lang="en-US" sz="1200" dirty="0" smtClean="0"/>
                        <a:t>Execution Phase: Currently operating under a CR</a:t>
                      </a:r>
                      <a:endParaRPr lang="en-US" sz="1200" dirty="0"/>
                    </a:p>
                  </a:txBody>
                  <a:tcPr>
                    <a:solidFill>
                      <a:schemeClr val="bg1">
                        <a:lumMod val="75000"/>
                      </a:schemeClr>
                    </a:solidFill>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tc gridSpan="6">
                  <a:txBody>
                    <a:bodyPr/>
                    <a:lstStyle/>
                    <a:p>
                      <a:endParaRPr lang="en-US" sz="1400" dirty="0"/>
                    </a:p>
                  </a:txBody>
                  <a:tcPr>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tr>
              <a:tr h="1265449">
                <a:tc>
                  <a:txBody>
                    <a:bodyPr/>
                    <a:lstStyle/>
                    <a:p>
                      <a:pPr algn="ctr"/>
                      <a:r>
                        <a:rPr lang="en-US" sz="1400" b="1" dirty="0" smtClean="0"/>
                        <a:t>FY 2012</a:t>
                      </a:r>
                      <a:endParaRPr lang="en-US" sz="1400" b="1" dirty="0"/>
                    </a:p>
                  </a:txBody>
                  <a:tcPr vert="vert270"/>
                </a:tc>
                <a:tc>
                  <a:txBody>
                    <a:bodyPr/>
                    <a:lstStyle/>
                    <a:p>
                      <a:r>
                        <a:rPr lang="en-US" sz="1000" dirty="0" smtClean="0"/>
                        <a:t>OMB pass-back &amp; appeals</a:t>
                      </a:r>
                      <a:endParaRPr lang="en-US" sz="1000" dirty="0"/>
                    </a:p>
                  </a:txBody>
                  <a:tcPr/>
                </a:tc>
                <a:tc gridSpan="2">
                  <a:txBody>
                    <a:bodyPr/>
                    <a:lstStyle/>
                    <a:p>
                      <a:r>
                        <a:rPr lang="en-US" sz="1200" dirty="0" smtClean="0"/>
                        <a:t>Prepare President’s Budget</a:t>
                      </a:r>
                      <a:endParaRPr lang="en-US" sz="1200" dirty="0"/>
                    </a:p>
                  </a:txBody>
                  <a:tcPr/>
                </a:tc>
                <a:tc hMerge="1">
                  <a:txBody>
                    <a:bodyPr/>
                    <a:lstStyle/>
                    <a:p>
                      <a:endParaRPr lang="en-US" sz="1400" dirty="0"/>
                    </a:p>
                  </a:txBody>
                  <a:tcPr/>
                </a:tc>
                <a:tc gridSpan="2">
                  <a:txBody>
                    <a:bodyPr/>
                    <a:lstStyle/>
                    <a:p>
                      <a:r>
                        <a:rPr lang="en-US" sz="1200" dirty="0" smtClean="0"/>
                        <a:t>President’s Budget Rollout</a:t>
                      </a:r>
                      <a:endParaRPr lang="en-US" sz="1200" dirty="0"/>
                    </a:p>
                  </a:txBody>
                  <a:tcPr/>
                </a:tc>
                <a:tc hMerge="1">
                  <a:txBody>
                    <a:bodyPr/>
                    <a:lstStyle/>
                    <a:p>
                      <a:endParaRPr lang="en-US" sz="1400" dirty="0"/>
                    </a:p>
                  </a:txBody>
                  <a:tcPr/>
                </a:tc>
                <a:tc gridSpan="6">
                  <a:txBody>
                    <a:bodyPr/>
                    <a:lstStyle/>
                    <a:p>
                      <a:r>
                        <a:rPr lang="en-US" sz="1200" dirty="0" smtClean="0"/>
                        <a:t>Congressional Action: Appropriations</a:t>
                      </a:r>
                      <a:endParaRPr lang="en-US" sz="12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tc gridSpan="6">
                  <a:txBody>
                    <a:bodyPr/>
                    <a:lstStyle/>
                    <a:p>
                      <a:r>
                        <a:rPr lang="en-US" sz="1200" dirty="0" smtClean="0"/>
                        <a:t>Execution Phase begins</a:t>
                      </a:r>
                      <a:endParaRPr lang="en-US" sz="1200" dirty="0"/>
                    </a:p>
                  </a:txBody>
                  <a:tcPr/>
                </a:tc>
                <a:tc hMerge="1">
                  <a:txBody>
                    <a:bodyPr/>
                    <a:lstStyle/>
                    <a:p>
                      <a:endParaRPr lang="en-US"/>
                    </a:p>
                  </a:txBody>
                  <a:tcPr/>
                </a:tc>
                <a:tc hMerge="1">
                  <a:txBody>
                    <a:bodyPr/>
                    <a:lstStyle/>
                    <a:p>
                      <a:endParaRPr lang="en-US"/>
                    </a:p>
                  </a:txBody>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tr>
              <a:tr h="1297107">
                <a:tc>
                  <a:txBody>
                    <a:bodyPr/>
                    <a:lstStyle/>
                    <a:p>
                      <a:pPr algn="ctr"/>
                      <a:r>
                        <a:rPr lang="en-US" sz="1400" b="1" dirty="0" smtClean="0"/>
                        <a:t>FY 2013</a:t>
                      </a:r>
                      <a:endParaRPr lang="en-US" sz="1400" b="1" dirty="0"/>
                    </a:p>
                  </a:txBody>
                  <a:tcPr vert="vert270"/>
                </a:tc>
                <a:tc gridSpan="2">
                  <a:txBody>
                    <a:bodyPr/>
                    <a:lstStyle/>
                    <a:p>
                      <a:endParaRPr lang="en-US" sz="1200" dirty="0"/>
                    </a:p>
                  </a:txBody>
                  <a:tcPr/>
                </a:tc>
                <a:tc hMerge="1">
                  <a:txBody>
                    <a:bodyPr/>
                    <a:lstStyle/>
                    <a:p>
                      <a:endParaRPr lang="en-US" sz="1400" dirty="0"/>
                    </a:p>
                  </a:txBody>
                  <a:tcPr/>
                </a:tc>
                <a:tc gridSpan="2">
                  <a:txBody>
                    <a:bodyPr/>
                    <a:lstStyle/>
                    <a:p>
                      <a:r>
                        <a:rPr lang="en-US" sz="1200" dirty="0" smtClean="0"/>
                        <a:t>LOs develop LO budget submissions</a:t>
                      </a:r>
                      <a:endParaRPr lang="en-US" sz="1200" dirty="0"/>
                    </a:p>
                  </a:txBody>
                  <a:tcPr/>
                </a:tc>
                <a:tc hMerge="1">
                  <a:txBody>
                    <a:bodyPr/>
                    <a:lstStyle/>
                    <a:p>
                      <a:endParaRPr lang="en-US" sz="1400" dirty="0"/>
                    </a:p>
                  </a:txBody>
                  <a:tcPr/>
                </a:tc>
                <a:tc gridSpan="3">
                  <a:txBody>
                    <a:bodyPr/>
                    <a:lstStyle/>
                    <a:p>
                      <a:r>
                        <a:rPr lang="en-US" sz="1200" dirty="0" smtClean="0"/>
                        <a:t>Review line</a:t>
                      </a:r>
                      <a:r>
                        <a:rPr lang="en-US" sz="1200" baseline="0" dirty="0" smtClean="0"/>
                        <a:t> office </a:t>
                      </a:r>
                      <a:r>
                        <a:rPr lang="en-US" sz="1200" dirty="0" smtClean="0"/>
                        <a:t>proposals</a:t>
                      </a:r>
                      <a:r>
                        <a:rPr lang="en-US" sz="1200" baseline="0" dirty="0" smtClean="0"/>
                        <a:t> and p</a:t>
                      </a:r>
                      <a:r>
                        <a:rPr lang="en-US" sz="1200" dirty="0" smtClean="0"/>
                        <a:t>repare</a:t>
                      </a:r>
                      <a:r>
                        <a:rPr lang="en-US" sz="1200" baseline="0" dirty="0" smtClean="0"/>
                        <a:t> DOC Submission</a:t>
                      </a:r>
                      <a:endParaRPr lang="en-US" sz="1200" dirty="0"/>
                    </a:p>
                  </a:txBody>
                  <a:tcPr/>
                </a:tc>
                <a:tc hMerge="1">
                  <a:txBody>
                    <a:bodyPr/>
                    <a:lstStyle/>
                    <a:p>
                      <a:endParaRPr lang="en-US" sz="1400" dirty="0"/>
                    </a:p>
                  </a:txBody>
                  <a:tcPr/>
                </a:tc>
                <a:tc hMerge="1">
                  <a:txBody>
                    <a:bodyPr/>
                    <a:lstStyle/>
                    <a:p>
                      <a:endParaRPr lang="en-US" sz="1400" dirty="0"/>
                    </a:p>
                  </a:txBody>
                  <a:tcPr/>
                </a:tc>
                <a:tc>
                  <a:txBody>
                    <a:bodyPr/>
                    <a:lstStyle/>
                    <a:p>
                      <a:endParaRPr lang="en-US" sz="1200" dirty="0"/>
                    </a:p>
                  </a:txBody>
                  <a:tcPr/>
                </a:tc>
                <a:tc gridSpan="3">
                  <a:txBody>
                    <a:bodyPr/>
                    <a:lstStyle/>
                    <a:p>
                      <a:r>
                        <a:rPr lang="en-US" sz="1200" dirty="0" smtClean="0"/>
                        <a:t>DOC passback &amp;</a:t>
                      </a:r>
                      <a:r>
                        <a:rPr lang="en-US" sz="1200" baseline="0" dirty="0" smtClean="0"/>
                        <a:t> appeals;</a:t>
                      </a:r>
                    </a:p>
                    <a:p>
                      <a:r>
                        <a:rPr lang="en-US" sz="1200" dirty="0" smtClean="0"/>
                        <a:t>prepare OMB Submission</a:t>
                      </a:r>
                      <a:endParaRPr lang="en-US" sz="1200" dirty="0"/>
                    </a:p>
                  </a:txBody>
                  <a:tcPr/>
                </a:tc>
                <a:tc hMerge="1">
                  <a:txBody>
                    <a:bodyPr/>
                    <a:lstStyle/>
                    <a:p>
                      <a:endParaRPr lang="en-US" sz="1100" dirty="0"/>
                    </a:p>
                  </a:txBody>
                  <a:tcPr/>
                </a:tc>
                <a:tc hMerge="1">
                  <a:txBody>
                    <a:bodyPr/>
                    <a:lstStyle/>
                    <a:p>
                      <a:endParaRPr lang="en-US" sz="1100" dirty="0"/>
                    </a:p>
                  </a:txBody>
                  <a:tcPr/>
                </a:tc>
                <a:tc>
                  <a:txBody>
                    <a:bodyPr/>
                    <a:lstStyle/>
                    <a:p>
                      <a:endParaRPr lang="en-US" sz="1200" dirty="0"/>
                    </a:p>
                  </a:txBody>
                  <a:tcPr/>
                </a:tc>
                <a:tc gridSpan="2">
                  <a:txBody>
                    <a:bodyPr/>
                    <a:lstStyle/>
                    <a:p>
                      <a:r>
                        <a:rPr lang="en-US" sz="1200" dirty="0" smtClean="0"/>
                        <a:t>OMB pass-back &amp; appeals</a:t>
                      </a:r>
                      <a:endParaRPr lang="en-US" sz="1200" dirty="0"/>
                    </a:p>
                  </a:txBody>
                  <a:tcPr/>
                </a:tc>
                <a:tc hMerge="1">
                  <a:txBody>
                    <a:bodyPr/>
                    <a:lstStyle/>
                    <a:p>
                      <a:endParaRPr lang="en-US"/>
                    </a:p>
                  </a:txBody>
                  <a:tcPr/>
                </a:tc>
                <a:tc gridSpan="2">
                  <a:txBody>
                    <a:bodyPr/>
                    <a:lstStyle/>
                    <a:p>
                      <a:r>
                        <a:rPr lang="en-US" sz="1200" dirty="0" smtClean="0"/>
                        <a:t>Prepare President's Budget</a:t>
                      </a:r>
                      <a:endParaRPr lang="en-US" sz="1200" dirty="0"/>
                    </a:p>
                  </a:txBody>
                  <a:tcPr/>
                </a:tc>
                <a:tc hMerge="1">
                  <a:txBody>
                    <a:bodyPr/>
                    <a:lstStyle/>
                    <a:p>
                      <a:endParaRPr lang="en-US" sz="1200" dirty="0"/>
                    </a:p>
                  </a:txBody>
                  <a:tcPr/>
                </a:tc>
                <a:tc>
                  <a:txBody>
                    <a:bodyPr/>
                    <a:lstStyle/>
                    <a:p>
                      <a:r>
                        <a:rPr lang="en-US" sz="1200" dirty="0" smtClean="0"/>
                        <a:t>PB Roll-out</a:t>
                      </a:r>
                      <a:endParaRPr lang="en-US" sz="1200" dirty="0"/>
                    </a:p>
                  </a:txBody>
                  <a:tcPr/>
                </a:tc>
              </a:tr>
            </a:tbl>
          </a:graphicData>
        </a:graphic>
      </p:graphicFrame>
      <p:sp>
        <p:nvSpPr>
          <p:cNvPr id="9" name="Rectangle 8"/>
          <p:cNvSpPr/>
          <p:nvPr/>
        </p:nvSpPr>
        <p:spPr>
          <a:xfrm>
            <a:off x="1676400" y="1447800"/>
            <a:ext cx="990600" cy="4191000"/>
          </a:xfrm>
          <a:prstGeom prst="rect">
            <a:avLst/>
          </a:prstGeom>
          <a:solidFill>
            <a:srgbClr val="A53545">
              <a:alpha val="4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76200"/>
            <a:ext cx="7772400" cy="1143000"/>
          </a:xfrm>
        </p:spPr>
        <p:txBody>
          <a:bodyPr/>
          <a:lstStyle/>
          <a:p>
            <a:pPr>
              <a:lnSpc>
                <a:spcPct val="90000"/>
              </a:lnSpc>
            </a:pPr>
            <a:r>
              <a:rPr lang="en-US" dirty="0" smtClean="0"/>
              <a:t>HSIA Authorization Amounts</a:t>
            </a:r>
            <a:endParaRPr lang="en-US" sz="2800" dirty="0" smtClean="0"/>
          </a:p>
        </p:txBody>
      </p:sp>
      <p:graphicFrame>
        <p:nvGraphicFramePr>
          <p:cNvPr id="6" name="Content Placeholder 5"/>
          <p:cNvGraphicFramePr>
            <a:graphicFrameLocks noGrp="1"/>
          </p:cNvGraphicFramePr>
          <p:nvPr>
            <p:ph idx="1"/>
          </p:nvPr>
        </p:nvGraphicFramePr>
        <p:xfrm>
          <a:off x="685800" y="1371600"/>
          <a:ext cx="7772400" cy="2768600"/>
        </p:xfrm>
        <a:graphic>
          <a:graphicData uri="http://schemas.openxmlformats.org/drawingml/2006/table">
            <a:tbl>
              <a:tblPr firstRow="1" bandRow="1">
                <a:tableStyleId>{5C22544A-7EE6-4342-B048-85BDC9FD1C3A}</a:tableStyleId>
              </a:tblPr>
              <a:tblGrid>
                <a:gridCol w="4648200"/>
                <a:gridCol w="1600200"/>
                <a:gridCol w="1524000"/>
              </a:tblGrid>
              <a:tr h="370840">
                <a:tc>
                  <a:txBody>
                    <a:bodyPr/>
                    <a:lstStyle/>
                    <a:p>
                      <a:r>
                        <a:rPr lang="en-US" dirty="0" smtClean="0"/>
                        <a:t>Purpose</a:t>
                      </a:r>
                      <a:endParaRPr lang="en-US" dirty="0"/>
                    </a:p>
                  </a:txBody>
                  <a:tcPr/>
                </a:tc>
                <a:tc>
                  <a:txBody>
                    <a:bodyPr/>
                    <a:lstStyle/>
                    <a:p>
                      <a:r>
                        <a:rPr lang="en-US" dirty="0" smtClean="0"/>
                        <a:t>FY 2012 Authorization Amount</a:t>
                      </a:r>
                      <a:endParaRPr lang="en-US" dirty="0"/>
                    </a:p>
                  </a:txBody>
                  <a:tcPr/>
                </a:tc>
                <a:tc>
                  <a:txBody>
                    <a:bodyPr/>
                    <a:lstStyle/>
                    <a:p>
                      <a:r>
                        <a:rPr lang="en-US" dirty="0" smtClean="0"/>
                        <a:t>FY 2012 President’s Request</a:t>
                      </a:r>
                      <a:endParaRPr lang="en-US" dirty="0"/>
                    </a:p>
                  </a:txBody>
                  <a:tcPr/>
                </a:tc>
              </a:tr>
              <a:tr h="370840">
                <a:tc>
                  <a:txBody>
                    <a:bodyPr/>
                    <a:lstStyle/>
                    <a:p>
                      <a:r>
                        <a:rPr lang="en-US" dirty="0" smtClean="0"/>
                        <a:t>Carry out</a:t>
                      </a:r>
                      <a:r>
                        <a:rPr lang="en-US" baseline="0" dirty="0" smtClean="0"/>
                        <a:t> nautical mapping and charting</a:t>
                      </a:r>
                      <a:endParaRPr lang="en-US" dirty="0"/>
                    </a:p>
                  </a:txBody>
                  <a:tcPr/>
                </a:tc>
                <a:tc>
                  <a:txBody>
                    <a:bodyPr/>
                    <a:lstStyle/>
                    <a:p>
                      <a:r>
                        <a:rPr lang="en-US" dirty="0" smtClean="0"/>
                        <a:t>$58.0 million</a:t>
                      </a:r>
                      <a:endParaRPr lang="en-US" dirty="0"/>
                    </a:p>
                  </a:txBody>
                  <a:tcPr/>
                </a:tc>
                <a:tc>
                  <a:txBody>
                    <a:bodyPr/>
                    <a:lstStyle/>
                    <a:p>
                      <a:r>
                        <a:rPr lang="en-US" dirty="0" smtClean="0"/>
                        <a:t>$67.7</a:t>
                      </a:r>
                      <a:r>
                        <a:rPr lang="en-US" baseline="0" dirty="0" smtClean="0"/>
                        <a:t> million</a:t>
                      </a:r>
                      <a:endParaRPr lang="en-US" dirty="0"/>
                    </a:p>
                  </a:txBody>
                  <a:tcPr/>
                </a:tc>
              </a:tr>
              <a:tr h="370840">
                <a:tc>
                  <a:txBody>
                    <a:bodyPr/>
                    <a:lstStyle/>
                    <a:p>
                      <a:r>
                        <a:rPr lang="en-US" dirty="0" smtClean="0"/>
                        <a:t>Contract</a:t>
                      </a:r>
                      <a:r>
                        <a:rPr lang="en-US" baseline="0" dirty="0" smtClean="0"/>
                        <a:t> for hydrographic surveys</a:t>
                      </a:r>
                      <a:endParaRPr lang="en-US" dirty="0"/>
                    </a:p>
                  </a:txBody>
                  <a:tcPr/>
                </a:tc>
                <a:tc>
                  <a:txBody>
                    <a:bodyPr/>
                    <a:lstStyle/>
                    <a:p>
                      <a:r>
                        <a:rPr lang="en-US" dirty="0" smtClean="0"/>
                        <a:t>$34.0 million</a:t>
                      </a:r>
                      <a:endParaRPr lang="en-US" dirty="0"/>
                    </a:p>
                  </a:txBody>
                  <a:tcPr/>
                </a:tc>
                <a:tc>
                  <a:txBody>
                    <a:bodyPr/>
                    <a:lstStyle/>
                    <a:p>
                      <a:r>
                        <a:rPr lang="en-US" dirty="0" smtClean="0"/>
                        <a:t>$31.2 million</a:t>
                      </a:r>
                      <a:endParaRPr lang="en-US" dirty="0"/>
                    </a:p>
                  </a:txBody>
                  <a:tcPr/>
                </a:tc>
              </a:tr>
              <a:tr h="370840">
                <a:tc>
                  <a:txBody>
                    <a:bodyPr/>
                    <a:lstStyle/>
                    <a:p>
                      <a:r>
                        <a:rPr lang="en-US" dirty="0" smtClean="0"/>
                        <a:t>Operate hydrographic</a:t>
                      </a:r>
                      <a:r>
                        <a:rPr lang="en-US" baseline="0" dirty="0" smtClean="0"/>
                        <a:t> survey vessels</a:t>
                      </a:r>
                      <a:endParaRPr lang="en-US" dirty="0"/>
                    </a:p>
                  </a:txBody>
                  <a:tcPr/>
                </a:tc>
                <a:tc>
                  <a:txBody>
                    <a:bodyPr/>
                    <a:lstStyle/>
                    <a:p>
                      <a:r>
                        <a:rPr lang="en-US" dirty="0" smtClean="0"/>
                        <a:t>$27.4 million</a:t>
                      </a:r>
                      <a:endParaRPr lang="en-US" dirty="0"/>
                    </a:p>
                  </a:txBody>
                  <a:tcPr/>
                </a:tc>
                <a:tc>
                  <a:txBody>
                    <a:bodyPr/>
                    <a:lstStyle/>
                    <a:p>
                      <a:endParaRPr lang="en-US" dirty="0"/>
                    </a:p>
                  </a:txBody>
                  <a:tcPr/>
                </a:tc>
              </a:tr>
              <a:tr h="370840">
                <a:tc>
                  <a:txBody>
                    <a:bodyPr/>
                    <a:lstStyle/>
                    <a:p>
                      <a:r>
                        <a:rPr lang="en-US" dirty="0" smtClean="0"/>
                        <a:t>Carry out geodetic</a:t>
                      </a:r>
                      <a:r>
                        <a:rPr lang="en-US" baseline="0" dirty="0" smtClean="0"/>
                        <a:t> functions</a:t>
                      </a:r>
                      <a:endParaRPr lang="en-US" dirty="0"/>
                    </a:p>
                  </a:txBody>
                  <a:tcPr/>
                </a:tc>
                <a:tc>
                  <a:txBody>
                    <a:bodyPr/>
                    <a:lstStyle/>
                    <a:p>
                      <a:r>
                        <a:rPr lang="en-US" dirty="0" smtClean="0"/>
                        <a:t>$34.6 million</a:t>
                      </a:r>
                      <a:endParaRPr lang="en-US" dirty="0"/>
                    </a:p>
                  </a:txBody>
                  <a:tcPr/>
                </a:tc>
                <a:tc>
                  <a:txBody>
                    <a:bodyPr/>
                    <a:lstStyle/>
                    <a:p>
                      <a:r>
                        <a:rPr lang="en-US" dirty="0" smtClean="0"/>
                        <a:t>$29.5 million</a:t>
                      </a:r>
                      <a:endParaRPr lang="en-US" dirty="0"/>
                    </a:p>
                  </a:txBody>
                  <a:tcPr/>
                </a:tc>
              </a:tr>
              <a:tr h="370840">
                <a:tc>
                  <a:txBody>
                    <a:bodyPr/>
                    <a:lstStyle/>
                    <a:p>
                      <a:r>
                        <a:rPr lang="en-US" dirty="0" smtClean="0"/>
                        <a:t>Tide and current measurements</a:t>
                      </a:r>
                      <a:endParaRPr lang="en-US" dirty="0"/>
                    </a:p>
                  </a:txBody>
                  <a:tcPr/>
                </a:tc>
                <a:tc>
                  <a:txBody>
                    <a:bodyPr/>
                    <a:lstStyle/>
                    <a:p>
                      <a:r>
                        <a:rPr lang="en-US" dirty="0" smtClean="0"/>
                        <a:t>$28.5 million</a:t>
                      </a:r>
                      <a:endParaRPr lang="en-US" dirty="0"/>
                    </a:p>
                  </a:txBody>
                  <a:tcPr/>
                </a:tc>
                <a:tc>
                  <a:txBody>
                    <a:bodyPr/>
                    <a:lstStyle/>
                    <a:p>
                      <a:r>
                        <a:rPr lang="en-US" dirty="0" smtClean="0"/>
                        <a:t>$29.0 million</a:t>
                      </a:r>
                      <a:endParaRPr lang="en-US"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t>Budget: The Players</a:t>
            </a:r>
            <a:endParaRPr lang="en-US" sz="4400" b="1" dirty="0"/>
          </a:p>
        </p:txBody>
      </p:sp>
      <p:sp>
        <p:nvSpPr>
          <p:cNvPr id="3" name="Content Placeholder 2"/>
          <p:cNvSpPr>
            <a:spLocks noGrp="1"/>
          </p:cNvSpPr>
          <p:nvPr>
            <p:ph idx="1"/>
          </p:nvPr>
        </p:nvSpPr>
        <p:spPr/>
        <p:txBody>
          <a:bodyPr/>
          <a:lstStyle/>
          <a:p>
            <a:r>
              <a:rPr lang="en-US" dirty="0" smtClean="0"/>
              <a:t>NOAA:</a:t>
            </a:r>
          </a:p>
          <a:p>
            <a:pPr lvl="1"/>
            <a:r>
              <a:rPr lang="en-US" dirty="0" smtClean="0"/>
              <a:t>Line Offices</a:t>
            </a:r>
          </a:p>
          <a:p>
            <a:pPr lvl="1"/>
            <a:r>
              <a:rPr lang="en-US" dirty="0" smtClean="0"/>
              <a:t>NOAA Budget Office</a:t>
            </a:r>
          </a:p>
          <a:p>
            <a:r>
              <a:rPr lang="en-US" dirty="0" smtClean="0"/>
              <a:t>Dept of Commerce Budget Office</a:t>
            </a:r>
          </a:p>
          <a:p>
            <a:r>
              <a:rPr lang="en-US" dirty="0" smtClean="0"/>
              <a:t>Office of Management and Budget (OMB)</a:t>
            </a:r>
          </a:p>
          <a:p>
            <a:r>
              <a:rPr lang="en-US" dirty="0" smtClean="0"/>
              <a:t>Congressional Budget Committees</a:t>
            </a:r>
          </a:p>
          <a:p>
            <a:r>
              <a:rPr lang="en-US" dirty="0" smtClean="0"/>
              <a:t>Congressional Appropriations Committees</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Content Placeholder 3" descr="noaaOrganization_2011_final_01.png"/>
          <p:cNvPicPr>
            <a:picLocks noGrp="1" noChangeAspect="1"/>
          </p:cNvPicPr>
          <p:nvPr>
            <p:ph idx="1"/>
          </p:nvPr>
        </p:nvPicPr>
        <p:blipFill>
          <a:blip r:embed="rId2" cstate="print"/>
          <a:stretch>
            <a:fillRect/>
          </a:stretch>
        </p:blipFill>
        <p:spPr>
          <a:xfrm>
            <a:off x="762000" y="215900"/>
            <a:ext cx="7573992" cy="5575300"/>
          </a:xfrm>
        </p:spPr>
      </p:pic>
      <p:sp>
        <p:nvSpPr>
          <p:cNvPr id="5" name="TextBox 4"/>
          <p:cNvSpPr txBox="1"/>
          <p:nvPr/>
        </p:nvSpPr>
        <p:spPr>
          <a:xfrm>
            <a:off x="1143000" y="5791200"/>
            <a:ext cx="838200" cy="400110"/>
          </a:xfrm>
          <a:prstGeom prst="rect">
            <a:avLst/>
          </a:prstGeom>
          <a:noFill/>
        </p:spPr>
        <p:txBody>
          <a:bodyPr wrap="square" rtlCol="0">
            <a:spAutoFit/>
          </a:bodyPr>
          <a:lstStyle/>
          <a:p>
            <a:pPr algn="ctr"/>
            <a:r>
              <a:rPr lang="en-US" sz="2000" dirty="0" smtClean="0">
                <a:latin typeface="Tw Cen MT" pitchFamily="34" charset="0"/>
              </a:rPr>
              <a:t>NMFS</a:t>
            </a:r>
            <a:endParaRPr lang="en-US" sz="2000" dirty="0">
              <a:latin typeface="Tw Cen MT" pitchFamily="34" charset="0"/>
            </a:endParaRPr>
          </a:p>
        </p:txBody>
      </p:sp>
      <p:sp>
        <p:nvSpPr>
          <p:cNvPr id="6" name="TextBox 5"/>
          <p:cNvSpPr txBox="1"/>
          <p:nvPr/>
        </p:nvSpPr>
        <p:spPr>
          <a:xfrm>
            <a:off x="2362200" y="5791200"/>
            <a:ext cx="838200" cy="400110"/>
          </a:xfrm>
          <a:prstGeom prst="rect">
            <a:avLst/>
          </a:prstGeom>
          <a:noFill/>
        </p:spPr>
        <p:txBody>
          <a:bodyPr wrap="square" rtlCol="0">
            <a:spAutoFit/>
          </a:bodyPr>
          <a:lstStyle/>
          <a:p>
            <a:pPr algn="ctr"/>
            <a:r>
              <a:rPr lang="en-US" sz="2000" dirty="0" smtClean="0">
                <a:latin typeface="Tw Cen MT" pitchFamily="34" charset="0"/>
              </a:rPr>
              <a:t>NOS</a:t>
            </a:r>
            <a:endParaRPr lang="en-US" sz="2000" dirty="0">
              <a:latin typeface="Tw Cen MT" pitchFamily="34" charset="0"/>
            </a:endParaRPr>
          </a:p>
        </p:txBody>
      </p:sp>
      <p:sp>
        <p:nvSpPr>
          <p:cNvPr id="7" name="TextBox 6"/>
          <p:cNvSpPr txBox="1"/>
          <p:nvPr/>
        </p:nvSpPr>
        <p:spPr>
          <a:xfrm>
            <a:off x="3505200" y="5791200"/>
            <a:ext cx="838200" cy="400110"/>
          </a:xfrm>
          <a:prstGeom prst="rect">
            <a:avLst/>
          </a:prstGeom>
          <a:noFill/>
        </p:spPr>
        <p:txBody>
          <a:bodyPr wrap="square" lIns="0" rIns="0" rtlCol="0">
            <a:spAutoFit/>
          </a:bodyPr>
          <a:lstStyle/>
          <a:p>
            <a:pPr algn="ctr"/>
            <a:r>
              <a:rPr lang="en-US" sz="2000" dirty="0" smtClean="0">
                <a:latin typeface="Tw Cen MT" pitchFamily="34" charset="0"/>
              </a:rPr>
              <a:t>NESDIS</a:t>
            </a:r>
            <a:endParaRPr lang="en-US" sz="2000" dirty="0">
              <a:latin typeface="Tw Cen MT" pitchFamily="34" charset="0"/>
            </a:endParaRPr>
          </a:p>
        </p:txBody>
      </p:sp>
      <p:sp>
        <p:nvSpPr>
          <p:cNvPr id="8" name="TextBox 7"/>
          <p:cNvSpPr txBox="1"/>
          <p:nvPr/>
        </p:nvSpPr>
        <p:spPr>
          <a:xfrm>
            <a:off x="4724400" y="5791200"/>
            <a:ext cx="838200" cy="400110"/>
          </a:xfrm>
          <a:prstGeom prst="rect">
            <a:avLst/>
          </a:prstGeom>
          <a:noFill/>
        </p:spPr>
        <p:txBody>
          <a:bodyPr wrap="square" rtlCol="0">
            <a:spAutoFit/>
          </a:bodyPr>
          <a:lstStyle/>
          <a:p>
            <a:pPr algn="ctr"/>
            <a:r>
              <a:rPr lang="en-US" sz="2000" dirty="0" smtClean="0">
                <a:latin typeface="Tw Cen MT" pitchFamily="34" charset="0"/>
              </a:rPr>
              <a:t>OAR</a:t>
            </a:r>
            <a:endParaRPr lang="en-US" sz="2000" dirty="0">
              <a:latin typeface="Tw Cen MT" pitchFamily="34" charset="0"/>
            </a:endParaRPr>
          </a:p>
        </p:txBody>
      </p:sp>
      <p:sp>
        <p:nvSpPr>
          <p:cNvPr id="9" name="TextBox 8"/>
          <p:cNvSpPr txBox="1"/>
          <p:nvPr/>
        </p:nvSpPr>
        <p:spPr>
          <a:xfrm>
            <a:off x="5867400" y="5791200"/>
            <a:ext cx="838200" cy="400110"/>
          </a:xfrm>
          <a:prstGeom prst="rect">
            <a:avLst/>
          </a:prstGeom>
          <a:noFill/>
        </p:spPr>
        <p:txBody>
          <a:bodyPr wrap="square" rtlCol="0">
            <a:spAutoFit/>
          </a:bodyPr>
          <a:lstStyle/>
          <a:p>
            <a:pPr algn="ctr"/>
            <a:r>
              <a:rPr lang="en-US" sz="2000" dirty="0" smtClean="0">
                <a:latin typeface="Tw Cen MT" pitchFamily="34" charset="0"/>
              </a:rPr>
              <a:t>NWS</a:t>
            </a:r>
            <a:endParaRPr lang="en-US" sz="2000" dirty="0">
              <a:latin typeface="Tw Cen MT" pitchFamily="34" charset="0"/>
            </a:endParaRPr>
          </a:p>
        </p:txBody>
      </p:sp>
      <p:sp>
        <p:nvSpPr>
          <p:cNvPr id="10" name="TextBox 9"/>
          <p:cNvSpPr txBox="1"/>
          <p:nvPr/>
        </p:nvSpPr>
        <p:spPr>
          <a:xfrm>
            <a:off x="7086600" y="5791200"/>
            <a:ext cx="838200" cy="400110"/>
          </a:xfrm>
          <a:prstGeom prst="rect">
            <a:avLst/>
          </a:prstGeom>
          <a:noFill/>
        </p:spPr>
        <p:txBody>
          <a:bodyPr wrap="square" rtlCol="0">
            <a:spAutoFit/>
          </a:bodyPr>
          <a:lstStyle/>
          <a:p>
            <a:pPr algn="ctr"/>
            <a:r>
              <a:rPr lang="en-US" sz="2000" dirty="0" smtClean="0">
                <a:latin typeface="Tw Cen MT" pitchFamily="34" charset="0"/>
              </a:rPr>
              <a:t>PPI</a:t>
            </a:r>
            <a:endParaRPr lang="en-US" sz="2000" dirty="0">
              <a:latin typeface="Tw Cen MT" pitchFamily="34" charset="0"/>
            </a:endParaRPr>
          </a:p>
        </p:txBody>
      </p:sp>
      <p:sp>
        <p:nvSpPr>
          <p:cNvPr id="11" name="TextBox 10"/>
          <p:cNvSpPr txBox="1"/>
          <p:nvPr/>
        </p:nvSpPr>
        <p:spPr>
          <a:xfrm>
            <a:off x="5029200" y="3302913"/>
            <a:ext cx="1295400" cy="430887"/>
          </a:xfrm>
          <a:prstGeom prst="rect">
            <a:avLst/>
          </a:prstGeom>
          <a:solidFill>
            <a:schemeClr val="bg1">
              <a:alpha val="70000"/>
            </a:schemeClr>
          </a:solidFill>
        </p:spPr>
        <p:txBody>
          <a:bodyPr wrap="square" lIns="0" rIns="0" rtlCol="0">
            <a:spAutoFit/>
          </a:bodyPr>
          <a:lstStyle/>
          <a:p>
            <a:pPr algn="ctr"/>
            <a:r>
              <a:rPr lang="en-US" sz="2200" dirty="0" smtClean="0">
                <a:latin typeface="Tw Cen MT" pitchFamily="34" charset="0"/>
              </a:rPr>
              <a:t>Budget</a:t>
            </a:r>
            <a:endParaRPr lang="en-US" sz="2200" dirty="0">
              <a:latin typeface="Tw Cen MT" pitchFamily="34" charset="0"/>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t>NOAA Budget Process</a:t>
            </a:r>
            <a:endParaRPr lang="en-US" sz="4400" b="1" dirty="0"/>
          </a:p>
        </p:txBody>
      </p:sp>
      <p:sp>
        <p:nvSpPr>
          <p:cNvPr id="3" name="Content Placeholder 2"/>
          <p:cNvSpPr>
            <a:spLocks noGrp="1"/>
          </p:cNvSpPr>
          <p:nvPr>
            <p:ph idx="1"/>
          </p:nvPr>
        </p:nvSpPr>
        <p:spPr>
          <a:xfrm>
            <a:off x="685800" y="1295400"/>
            <a:ext cx="7772400" cy="4419600"/>
          </a:xfrm>
        </p:spPr>
        <p:txBody>
          <a:bodyPr/>
          <a:lstStyle/>
          <a:p>
            <a:r>
              <a:rPr lang="en-US" dirty="0" smtClean="0">
                <a:latin typeface="TradeGothic"/>
              </a:rPr>
              <a:t>Begins 18 months to 2 years before start of fiscal year</a:t>
            </a:r>
          </a:p>
          <a:p>
            <a:r>
              <a:rPr lang="en-US" dirty="0" smtClean="0">
                <a:latin typeface="TradeGothic"/>
              </a:rPr>
              <a:t>Draws upon agency’s strategic documents</a:t>
            </a:r>
          </a:p>
          <a:p>
            <a:r>
              <a:rPr lang="en-US" dirty="0" smtClean="0">
                <a:latin typeface="TradeGothic"/>
              </a:rPr>
              <a:t>Includes three iterations: DOC, OMB, and Congressional (President’s Budget)</a:t>
            </a:r>
          </a:p>
          <a:p>
            <a:r>
              <a:rPr lang="en-US" dirty="0" smtClean="0">
                <a:latin typeface="TradeGothic"/>
              </a:rPr>
              <a:t>Each iteration is presented and defended in turn by NOAA</a:t>
            </a:r>
          </a:p>
          <a:p>
            <a:endParaRPr lang="en-US" dirty="0" smtClean="0">
              <a:latin typeface="TradeGothic"/>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sz="4400" b="1" dirty="0" smtClean="0"/>
              <a:t>DOC Budget Submission</a:t>
            </a:r>
            <a:endParaRPr lang="en-US" sz="4400" b="1" dirty="0"/>
          </a:p>
        </p:txBody>
      </p:sp>
      <p:sp>
        <p:nvSpPr>
          <p:cNvPr id="3" name="Content Placeholder 2"/>
          <p:cNvSpPr>
            <a:spLocks noGrp="1"/>
          </p:cNvSpPr>
          <p:nvPr>
            <p:ph idx="1"/>
          </p:nvPr>
        </p:nvSpPr>
        <p:spPr>
          <a:xfrm>
            <a:off x="685800" y="1143000"/>
            <a:ext cx="7772400" cy="4419600"/>
          </a:xfrm>
        </p:spPr>
        <p:txBody>
          <a:bodyPr/>
          <a:lstStyle/>
          <a:p>
            <a:pPr eaLnBrk="1" hangingPunct="1">
              <a:spcBef>
                <a:spcPts val="0"/>
              </a:spcBef>
              <a:buSzPct val="100000"/>
              <a:buNone/>
              <a:defRPr/>
            </a:pPr>
            <a:r>
              <a:rPr lang="en-US" sz="2800" b="1" dirty="0" smtClean="0"/>
              <a:t>Jan – Feb:  </a:t>
            </a:r>
          </a:p>
          <a:p>
            <a:pPr marL="742950" indent="-285750" eaLnBrk="1" hangingPunct="1">
              <a:spcBef>
                <a:spcPts val="0"/>
              </a:spcBef>
              <a:buSzPct val="100000"/>
              <a:defRPr/>
            </a:pPr>
            <a:r>
              <a:rPr lang="en-US" sz="2200" dirty="0" smtClean="0"/>
              <a:t>Line Offices finalize budgets for submission to NOAA Budget Office </a:t>
            </a:r>
          </a:p>
          <a:p>
            <a:pPr eaLnBrk="1" hangingPunct="1">
              <a:spcBef>
                <a:spcPts val="0"/>
              </a:spcBef>
              <a:buSzPct val="100000"/>
              <a:buNone/>
              <a:defRPr/>
            </a:pPr>
            <a:r>
              <a:rPr lang="en-US" sz="2800" b="1" dirty="0" smtClean="0"/>
              <a:t>March – April: </a:t>
            </a:r>
          </a:p>
          <a:p>
            <a:pPr lvl="1" eaLnBrk="1" hangingPunct="1">
              <a:spcBef>
                <a:spcPts val="0"/>
              </a:spcBef>
              <a:buSzPct val="100000"/>
              <a:buFont typeface="Arial" pitchFamily="34" charset="0"/>
              <a:buChar char="•"/>
              <a:defRPr/>
            </a:pPr>
            <a:r>
              <a:rPr lang="en-US" sz="2200" dirty="0" smtClean="0"/>
              <a:t>NOAA Budget reviews and analyzes budget proposals for DOC Submission</a:t>
            </a:r>
          </a:p>
          <a:p>
            <a:pPr lvl="1" eaLnBrk="1" hangingPunct="1">
              <a:spcBef>
                <a:spcPts val="0"/>
              </a:spcBef>
              <a:buSzPct val="100000"/>
              <a:buFont typeface="Arial" pitchFamily="34" charset="0"/>
              <a:buChar char="•"/>
              <a:defRPr/>
            </a:pPr>
            <a:r>
              <a:rPr lang="en-US" sz="2200" dirty="0" smtClean="0"/>
              <a:t>NOAA CFO makes recommendations to Undersecretary for NOAA</a:t>
            </a:r>
          </a:p>
          <a:p>
            <a:pPr lvl="1" eaLnBrk="1" hangingPunct="1">
              <a:spcBef>
                <a:spcPts val="0"/>
              </a:spcBef>
              <a:buSzPct val="100000"/>
              <a:buFont typeface="Arial" pitchFamily="34" charset="0"/>
              <a:buChar char="•"/>
              <a:defRPr/>
            </a:pPr>
            <a:r>
              <a:rPr lang="en-US" sz="2200" dirty="0" smtClean="0"/>
              <a:t>Undersecretary finalizes budget decisions </a:t>
            </a:r>
          </a:p>
          <a:p>
            <a:pPr lvl="1" eaLnBrk="1" hangingPunct="1">
              <a:spcBef>
                <a:spcPts val="0"/>
              </a:spcBef>
              <a:buSzPct val="100000"/>
              <a:buFont typeface="Arial" pitchFamily="34" charset="0"/>
              <a:buChar char="•"/>
              <a:defRPr/>
            </a:pPr>
            <a:r>
              <a:rPr lang="en-US" sz="2200" dirty="0" smtClean="0"/>
              <a:t>LOs &amp; NOAA budget prepare DOC Submission</a:t>
            </a:r>
          </a:p>
          <a:p>
            <a:pPr eaLnBrk="1" hangingPunct="1">
              <a:spcBef>
                <a:spcPts val="0"/>
              </a:spcBef>
              <a:buSzPct val="100000"/>
              <a:buNone/>
              <a:defRPr/>
            </a:pPr>
            <a:r>
              <a:rPr lang="en-US" sz="2800" b="1" dirty="0" smtClean="0"/>
              <a:t>May – June:</a:t>
            </a:r>
          </a:p>
          <a:p>
            <a:pPr lvl="1" eaLnBrk="1" hangingPunct="1">
              <a:spcBef>
                <a:spcPts val="0"/>
              </a:spcBef>
              <a:buSzPct val="100000"/>
              <a:buFont typeface="Arial" pitchFamily="34" charset="0"/>
              <a:buChar char="•"/>
              <a:defRPr/>
            </a:pPr>
            <a:r>
              <a:rPr lang="en-US" sz="2200" dirty="0" smtClean="0"/>
              <a:t>NOAA Submits budget to DOC for review and analysis</a:t>
            </a:r>
          </a:p>
          <a:p>
            <a:pPr lvl="1" eaLnBrk="1" hangingPunct="1">
              <a:spcBef>
                <a:spcPts val="0"/>
              </a:spcBef>
              <a:buSzPct val="100000"/>
              <a:buFont typeface="Arial" pitchFamily="34" charset="0"/>
              <a:buChar char="•"/>
              <a:defRPr/>
            </a:pPr>
            <a:r>
              <a:rPr lang="en-US" sz="2200" dirty="0" smtClean="0"/>
              <a:t>Line Offices &amp; NOAA brief DOC and respond to questions</a:t>
            </a: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t>OMB Budget Submission</a:t>
            </a:r>
            <a:endParaRPr lang="en-US" sz="4400" b="1" dirty="0"/>
          </a:p>
        </p:txBody>
      </p:sp>
      <p:sp>
        <p:nvSpPr>
          <p:cNvPr id="3" name="Content Placeholder 2"/>
          <p:cNvSpPr>
            <a:spLocks noGrp="1"/>
          </p:cNvSpPr>
          <p:nvPr>
            <p:ph idx="1"/>
          </p:nvPr>
        </p:nvSpPr>
        <p:spPr>
          <a:xfrm>
            <a:off x="685800" y="1295400"/>
            <a:ext cx="7772400" cy="4419600"/>
          </a:xfrm>
        </p:spPr>
        <p:txBody>
          <a:bodyPr/>
          <a:lstStyle/>
          <a:p>
            <a:pPr eaLnBrk="1" hangingPunct="1">
              <a:spcBef>
                <a:spcPts val="0"/>
              </a:spcBef>
              <a:buSzPct val="100000"/>
              <a:buNone/>
              <a:defRPr/>
            </a:pPr>
            <a:r>
              <a:rPr lang="en-US" sz="2800" b="1" dirty="0" smtClean="0"/>
              <a:t>July:</a:t>
            </a:r>
          </a:p>
          <a:p>
            <a:pPr marL="800100" eaLnBrk="1" hangingPunct="1">
              <a:spcBef>
                <a:spcPts val="0"/>
              </a:spcBef>
              <a:buSzPct val="100000"/>
              <a:defRPr/>
            </a:pPr>
            <a:r>
              <a:rPr lang="en-US" sz="2400" dirty="0" smtClean="0"/>
              <a:t>NOAA receives DOC initial </a:t>
            </a:r>
            <a:r>
              <a:rPr lang="en-US" sz="2400" dirty="0" err="1" smtClean="0"/>
              <a:t>passback</a:t>
            </a:r>
            <a:r>
              <a:rPr lang="en-US" sz="2400" dirty="0" smtClean="0"/>
              <a:t> (with Secretary’s decisions)</a:t>
            </a:r>
          </a:p>
          <a:p>
            <a:pPr marL="800100" eaLnBrk="1" hangingPunct="1">
              <a:spcBef>
                <a:spcPts val="0"/>
              </a:spcBef>
              <a:buSzPct val="100000"/>
              <a:defRPr/>
            </a:pPr>
            <a:r>
              <a:rPr lang="en-US" sz="2400" dirty="0" smtClean="0"/>
              <a:t>LOs and NOAA budget develop appeal requests</a:t>
            </a:r>
          </a:p>
          <a:p>
            <a:pPr eaLnBrk="1" hangingPunct="1">
              <a:spcBef>
                <a:spcPts val="0"/>
              </a:spcBef>
              <a:buSzPct val="100000"/>
              <a:buNone/>
              <a:defRPr/>
            </a:pPr>
            <a:r>
              <a:rPr lang="en-US" sz="2800" b="1" dirty="0" smtClean="0"/>
              <a:t>August – September:</a:t>
            </a:r>
          </a:p>
          <a:p>
            <a:pPr marL="800100" eaLnBrk="1" hangingPunct="1">
              <a:spcBef>
                <a:spcPts val="0"/>
              </a:spcBef>
              <a:buSzPct val="100000"/>
              <a:defRPr/>
            </a:pPr>
            <a:r>
              <a:rPr lang="en-US" sz="2400" dirty="0" smtClean="0"/>
              <a:t>NOAA receives DOC final </a:t>
            </a:r>
            <a:r>
              <a:rPr lang="en-US" sz="2400" dirty="0" err="1" smtClean="0"/>
              <a:t>passback</a:t>
            </a:r>
            <a:r>
              <a:rPr lang="en-US" sz="2400" dirty="0" smtClean="0"/>
              <a:t> </a:t>
            </a:r>
          </a:p>
          <a:p>
            <a:pPr marL="800100" eaLnBrk="1" hangingPunct="1">
              <a:spcBef>
                <a:spcPts val="0"/>
              </a:spcBef>
              <a:buSzPct val="100000"/>
              <a:defRPr/>
            </a:pPr>
            <a:r>
              <a:rPr lang="en-US" sz="2400" dirty="0" smtClean="0"/>
              <a:t>LOs and NOAA budget prepare OMB Submission</a:t>
            </a:r>
          </a:p>
          <a:p>
            <a:pPr marL="800100" eaLnBrk="1" hangingPunct="1">
              <a:spcBef>
                <a:spcPts val="0"/>
              </a:spcBef>
              <a:buSzPct val="100000"/>
              <a:defRPr/>
            </a:pPr>
            <a:r>
              <a:rPr lang="en-US" sz="2400" dirty="0" smtClean="0"/>
              <a:t>DOC submits budget to OMB mid-September</a:t>
            </a:r>
          </a:p>
          <a:p>
            <a:pPr eaLnBrk="1" hangingPunct="1">
              <a:spcBef>
                <a:spcPts val="0"/>
              </a:spcBef>
              <a:buSzPct val="100000"/>
              <a:buNone/>
              <a:defRPr/>
            </a:pPr>
            <a:r>
              <a:rPr lang="en-US" sz="2800" b="1" dirty="0" smtClean="0"/>
              <a:t>November:</a:t>
            </a:r>
          </a:p>
          <a:p>
            <a:pPr marL="800100" eaLnBrk="1" hangingPunct="1">
              <a:spcBef>
                <a:spcPts val="0"/>
              </a:spcBef>
              <a:buSzPct val="100000"/>
              <a:defRPr/>
            </a:pPr>
            <a:r>
              <a:rPr lang="en-US" sz="2400" dirty="0" smtClean="0"/>
              <a:t>DOC/NOAA receives initial OMB </a:t>
            </a:r>
            <a:r>
              <a:rPr lang="en-US" sz="2400" dirty="0" err="1" smtClean="0"/>
              <a:t>passback</a:t>
            </a:r>
            <a:endParaRPr lang="en-US" sz="2400" dirty="0" smtClean="0"/>
          </a:p>
          <a:p>
            <a:pPr marL="800100" eaLnBrk="1" hangingPunct="1">
              <a:spcBef>
                <a:spcPts val="0"/>
              </a:spcBef>
              <a:buSzPct val="100000"/>
              <a:defRPr/>
            </a:pPr>
            <a:r>
              <a:rPr lang="en-US" sz="2400" dirty="0" smtClean="0"/>
              <a:t>NOAA budget reviews and coordinates appeal requests</a:t>
            </a:r>
          </a:p>
          <a:p>
            <a:pPr eaLnBrk="1" hangingPunct="1">
              <a:spcBef>
                <a:spcPts val="0"/>
              </a:spcBef>
              <a:buSzPct val="100000"/>
              <a:buNone/>
              <a:defRPr/>
            </a:pPr>
            <a:endParaRPr lang="en-US" sz="2400" b="1" dirty="0" smtClean="0">
              <a:latin typeface="TradeGothic"/>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t>President’s Budget</a:t>
            </a:r>
            <a:endParaRPr lang="en-US" sz="4400" b="1" dirty="0"/>
          </a:p>
        </p:txBody>
      </p:sp>
      <p:sp>
        <p:nvSpPr>
          <p:cNvPr id="3" name="Content Placeholder 2"/>
          <p:cNvSpPr>
            <a:spLocks noGrp="1"/>
          </p:cNvSpPr>
          <p:nvPr>
            <p:ph idx="1"/>
          </p:nvPr>
        </p:nvSpPr>
        <p:spPr>
          <a:xfrm>
            <a:off x="685800" y="1143000"/>
            <a:ext cx="7772400" cy="4419600"/>
          </a:xfrm>
        </p:spPr>
        <p:txBody>
          <a:bodyPr/>
          <a:lstStyle/>
          <a:p>
            <a:pPr eaLnBrk="1" hangingPunct="1">
              <a:spcBef>
                <a:spcPts val="0"/>
              </a:spcBef>
              <a:buSzPct val="100000"/>
              <a:buNone/>
              <a:defRPr/>
            </a:pPr>
            <a:r>
              <a:rPr lang="en-US" sz="2800" b="1" dirty="0" smtClean="0"/>
              <a:t>December – January:</a:t>
            </a:r>
          </a:p>
          <a:p>
            <a:pPr marL="800100" eaLnBrk="1" hangingPunct="1">
              <a:spcBef>
                <a:spcPts val="0"/>
              </a:spcBef>
              <a:buSzPct val="100000"/>
              <a:defRPr/>
            </a:pPr>
            <a:r>
              <a:rPr lang="en-US" sz="2400" dirty="0" smtClean="0"/>
              <a:t>OMB final </a:t>
            </a:r>
            <a:r>
              <a:rPr lang="en-US" sz="2400" dirty="0" err="1" smtClean="0"/>
              <a:t>passback</a:t>
            </a:r>
            <a:endParaRPr lang="en-US" sz="2400" dirty="0" smtClean="0"/>
          </a:p>
          <a:p>
            <a:pPr marL="800100" eaLnBrk="1" hangingPunct="1">
              <a:spcBef>
                <a:spcPts val="0"/>
              </a:spcBef>
              <a:buSzPct val="100000"/>
              <a:defRPr/>
            </a:pPr>
            <a:r>
              <a:rPr lang="en-US" sz="2400" dirty="0" smtClean="0"/>
              <a:t>LOs and NOAA budget prepare President’s Budget</a:t>
            </a:r>
          </a:p>
          <a:p>
            <a:pPr eaLnBrk="1" hangingPunct="1">
              <a:spcBef>
                <a:spcPts val="0"/>
              </a:spcBef>
              <a:buSzPct val="100000"/>
              <a:buNone/>
              <a:defRPr/>
            </a:pPr>
            <a:r>
              <a:rPr lang="en-US" sz="2800" b="1" dirty="0" smtClean="0"/>
              <a:t>February – March:</a:t>
            </a:r>
          </a:p>
          <a:p>
            <a:pPr marL="800100" eaLnBrk="1" hangingPunct="1">
              <a:spcBef>
                <a:spcPts val="0"/>
              </a:spcBef>
              <a:buSzPct val="100000"/>
              <a:defRPr/>
            </a:pPr>
            <a:r>
              <a:rPr lang="en-US" sz="2400" dirty="0" smtClean="0"/>
              <a:t>Submit President’s budget to Congress first Monday in February</a:t>
            </a:r>
          </a:p>
          <a:p>
            <a:pPr marL="800100" eaLnBrk="1" hangingPunct="1">
              <a:spcBef>
                <a:spcPts val="0"/>
              </a:spcBef>
              <a:buSzPct val="100000"/>
              <a:defRPr/>
            </a:pPr>
            <a:r>
              <a:rPr lang="en-US" sz="2400" dirty="0" smtClean="0"/>
              <a:t>President’s Budget rollout (meetings, briefings, responses to questions)</a:t>
            </a:r>
          </a:p>
          <a:p>
            <a:pPr eaLnBrk="1" hangingPunct="1">
              <a:spcBef>
                <a:spcPts val="0"/>
              </a:spcBef>
              <a:buSzPct val="100000"/>
              <a:buNone/>
              <a:defRPr/>
            </a:pPr>
            <a:r>
              <a:rPr lang="en-US" sz="2800" b="1" dirty="0" smtClean="0"/>
              <a:t>April – September (and beyond):</a:t>
            </a:r>
          </a:p>
          <a:p>
            <a:pPr marL="800100" eaLnBrk="1" hangingPunct="1">
              <a:spcBef>
                <a:spcPts val="0"/>
              </a:spcBef>
              <a:buSzPct val="100000"/>
              <a:defRPr/>
            </a:pPr>
            <a:r>
              <a:rPr lang="en-US" sz="2400" dirty="0" smtClean="0"/>
              <a:t>Congressional Action on Appropriations</a:t>
            </a:r>
          </a:p>
          <a:p>
            <a:pPr marL="800100" eaLnBrk="1" hangingPunct="1">
              <a:spcBef>
                <a:spcPts val="0"/>
              </a:spcBef>
              <a:buSzPct val="100000"/>
              <a:defRPr/>
            </a:pPr>
            <a:r>
              <a:rPr lang="en-US" sz="2400" dirty="0" smtClean="0"/>
              <a:t>Hearings</a:t>
            </a:r>
          </a:p>
          <a:p>
            <a:pPr marL="800100" eaLnBrk="1" hangingPunct="1">
              <a:spcBef>
                <a:spcPts val="0"/>
              </a:spcBef>
              <a:buSzPct val="100000"/>
              <a:defRPr/>
            </a:pPr>
            <a:r>
              <a:rPr lang="en-US" sz="2400" dirty="0" smtClean="0"/>
              <a:t>Mark Up and Floor Action</a:t>
            </a:r>
          </a:p>
          <a:p>
            <a:pPr marL="800100" eaLnBrk="1" hangingPunct="1">
              <a:spcBef>
                <a:spcPts val="0"/>
              </a:spcBef>
              <a:buSzPct val="100000"/>
              <a:defRPr/>
            </a:pPr>
            <a:r>
              <a:rPr lang="en-US" sz="2400" dirty="0" smtClean="0"/>
              <a:t>Continuing Resolutions (if needed)</a:t>
            </a:r>
          </a:p>
          <a:p>
            <a:pPr eaLnBrk="1" hangingPunct="1">
              <a:spcBef>
                <a:spcPts val="0"/>
              </a:spcBef>
              <a:buSzPct val="100000"/>
              <a:buNone/>
              <a:defRPr/>
            </a:pPr>
            <a:endParaRPr lang="en-US" sz="2400" b="1" dirty="0" smtClean="0">
              <a:latin typeface="TradeGothic"/>
            </a:endParaRP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 name="Rectangle 39"/>
          <p:cNvSpPr/>
          <p:nvPr/>
        </p:nvSpPr>
        <p:spPr>
          <a:xfrm>
            <a:off x="838200" y="2590800"/>
            <a:ext cx="3048000" cy="685800"/>
          </a:xfrm>
          <a:prstGeom prst="rect">
            <a:avLst/>
          </a:prstGeom>
          <a:gradFill>
            <a:gsLst>
              <a:gs pos="0">
                <a:srgbClr val="000099"/>
              </a:gs>
              <a:gs pos="26000">
                <a:srgbClr val="0033CC"/>
              </a:gs>
            </a:gsLst>
            <a:lin ang="108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bg1"/>
                </a:solidFill>
              </a:rPr>
              <a:t>Appropriations/Execution</a:t>
            </a:r>
            <a:endParaRPr lang="en-US" sz="1400" dirty="0">
              <a:solidFill>
                <a:schemeClr val="bg1"/>
              </a:solidFill>
            </a:endParaRPr>
          </a:p>
        </p:txBody>
      </p:sp>
      <p:sp>
        <p:nvSpPr>
          <p:cNvPr id="2" name="Title 1"/>
          <p:cNvSpPr>
            <a:spLocks noGrp="1"/>
          </p:cNvSpPr>
          <p:nvPr>
            <p:ph type="title"/>
          </p:nvPr>
        </p:nvSpPr>
        <p:spPr/>
        <p:txBody>
          <a:bodyPr/>
          <a:lstStyle/>
          <a:p>
            <a:r>
              <a:rPr lang="en-US" dirty="0" smtClean="0"/>
              <a:t>Budget Timeline</a:t>
            </a:r>
            <a:endParaRPr lang="en-US" dirty="0"/>
          </a:p>
        </p:txBody>
      </p:sp>
      <p:graphicFrame>
        <p:nvGraphicFramePr>
          <p:cNvPr id="7" name="Table 6"/>
          <p:cNvGraphicFramePr>
            <a:graphicFrameLocks noGrp="1"/>
          </p:cNvGraphicFramePr>
          <p:nvPr/>
        </p:nvGraphicFramePr>
        <p:xfrm>
          <a:off x="838200" y="1397000"/>
          <a:ext cx="8238744" cy="82019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484632"/>
                <a:gridCol w="484632"/>
                <a:gridCol w="484632"/>
                <a:gridCol w="484632"/>
                <a:gridCol w="484632"/>
                <a:gridCol w="484632"/>
                <a:gridCol w="484632"/>
                <a:gridCol w="484632"/>
                <a:gridCol w="484632"/>
                <a:gridCol w="484632"/>
                <a:gridCol w="484632"/>
                <a:gridCol w="484632"/>
                <a:gridCol w="484632"/>
                <a:gridCol w="484632"/>
                <a:gridCol w="484632"/>
                <a:gridCol w="484632"/>
                <a:gridCol w="484632"/>
              </a:tblGrid>
              <a:tr h="435204">
                <a:tc gridSpan="3">
                  <a:txBody>
                    <a:bodyPr/>
                    <a:lstStyle/>
                    <a:p>
                      <a:pPr algn="ctr"/>
                      <a:r>
                        <a:rPr lang="en-US" sz="1800" dirty="0" smtClean="0">
                          <a:latin typeface="Tw Cen MT" pitchFamily="34" charset="0"/>
                        </a:rPr>
                        <a:t>2010</a:t>
                      </a:r>
                      <a:endParaRPr lang="en-US" sz="1800" dirty="0">
                        <a:latin typeface="Tw Cen MT" pitchFamily="34" charset="0"/>
                      </a:endParaRPr>
                    </a:p>
                  </a:txBody>
                  <a:tcPr anchor="ctr"/>
                </a:tc>
                <a:tc hMerge="1">
                  <a:txBody>
                    <a:bodyPr/>
                    <a:lstStyle/>
                    <a:p>
                      <a:pPr algn="ctr"/>
                      <a:endParaRPr lang="en-US" sz="1800" dirty="0">
                        <a:latin typeface="Tw Cen MT" pitchFamily="34" charset="0"/>
                      </a:endParaRPr>
                    </a:p>
                  </a:txBody>
                  <a:tcPr/>
                </a:tc>
                <a:tc hMerge="1">
                  <a:txBody>
                    <a:bodyPr/>
                    <a:lstStyle/>
                    <a:p>
                      <a:pPr algn="ctr"/>
                      <a:endParaRPr lang="en-US" sz="1800" dirty="0"/>
                    </a:p>
                  </a:txBody>
                  <a:tcPr/>
                </a:tc>
                <a:tc gridSpan="12">
                  <a:txBody>
                    <a:bodyPr/>
                    <a:lstStyle/>
                    <a:p>
                      <a:pPr algn="ctr"/>
                      <a:r>
                        <a:rPr lang="en-US" sz="1800" dirty="0" smtClean="0">
                          <a:latin typeface="Tw Cen MT" pitchFamily="34" charset="0"/>
                        </a:rPr>
                        <a:t>2011</a:t>
                      </a:r>
                      <a:endParaRPr lang="en-US" sz="1800" dirty="0">
                        <a:latin typeface="Tw Cen MT" pitchFamily="34" charset="0"/>
                      </a:endParaRPr>
                    </a:p>
                  </a:txBody>
                  <a:tcPr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pPr algn="ctr"/>
                      <a:endParaRPr lang="en-US" dirty="0"/>
                    </a:p>
                  </a:txBody>
                  <a:tcPr/>
                </a:tc>
                <a:tc gridSpan="2">
                  <a:txBody>
                    <a:bodyPr/>
                    <a:lstStyle/>
                    <a:p>
                      <a:pPr algn="ctr"/>
                      <a:r>
                        <a:rPr lang="en-US" sz="1800" dirty="0" smtClean="0">
                          <a:latin typeface="Tw Cen MT" pitchFamily="34" charset="0"/>
                        </a:rPr>
                        <a:t>2012</a:t>
                      </a:r>
                      <a:endParaRPr lang="en-US" sz="1800" dirty="0">
                        <a:latin typeface="Tw Cen MT" pitchFamily="34" charset="0"/>
                      </a:endParaRPr>
                    </a:p>
                  </a:txBody>
                  <a:tcPr anchor="ctr"/>
                </a:tc>
                <a:tc hMerge="1">
                  <a:txBody>
                    <a:bodyPr/>
                    <a:lstStyle/>
                    <a:p>
                      <a:pPr algn="ctr"/>
                      <a:endParaRPr lang="en-US" dirty="0"/>
                    </a:p>
                  </a:txBody>
                  <a:tcPr/>
                </a:tc>
              </a:tr>
              <a:tr h="384991">
                <a:tc>
                  <a:txBody>
                    <a:bodyPr/>
                    <a:lstStyle/>
                    <a:p>
                      <a:pPr algn="ctr"/>
                      <a:r>
                        <a:rPr lang="en-US" sz="1300" dirty="0" smtClean="0">
                          <a:latin typeface="Tw Cen MT" pitchFamily="34" charset="0"/>
                        </a:rPr>
                        <a:t>Oct</a:t>
                      </a:r>
                      <a:endParaRPr lang="en-US" sz="1300" dirty="0">
                        <a:latin typeface="Tw Cen MT" pitchFamily="34" charset="0"/>
                      </a:endParaRPr>
                    </a:p>
                  </a:txBody>
                  <a:tcPr anchor="ctr"/>
                </a:tc>
                <a:tc>
                  <a:txBody>
                    <a:bodyPr/>
                    <a:lstStyle/>
                    <a:p>
                      <a:pPr algn="ctr"/>
                      <a:r>
                        <a:rPr lang="en-US" sz="1300" dirty="0" smtClean="0">
                          <a:latin typeface="Tw Cen MT" pitchFamily="34" charset="0"/>
                        </a:rPr>
                        <a:t>Nov</a:t>
                      </a:r>
                      <a:endParaRPr lang="en-US" sz="1300" dirty="0">
                        <a:latin typeface="Tw Cen MT" pitchFamily="34" charset="0"/>
                      </a:endParaRPr>
                    </a:p>
                  </a:txBody>
                  <a:tcPr anchor="ctr"/>
                </a:tc>
                <a:tc>
                  <a:txBody>
                    <a:bodyPr/>
                    <a:lstStyle/>
                    <a:p>
                      <a:pPr algn="ctr"/>
                      <a:r>
                        <a:rPr lang="en-US" sz="1300" dirty="0" smtClean="0">
                          <a:latin typeface="Tw Cen MT" pitchFamily="34" charset="0"/>
                        </a:rPr>
                        <a:t>Dec</a:t>
                      </a:r>
                      <a:endParaRPr lang="en-US" sz="1300" dirty="0">
                        <a:latin typeface="Tw Cen MT" pitchFamily="34" charset="0"/>
                      </a:endParaRPr>
                    </a:p>
                  </a:txBody>
                  <a:tcPr anchor="ctr"/>
                </a:tc>
                <a:tc>
                  <a:txBody>
                    <a:bodyPr/>
                    <a:lstStyle/>
                    <a:p>
                      <a:pPr algn="ctr"/>
                      <a:r>
                        <a:rPr lang="en-US" sz="1300" dirty="0" smtClean="0">
                          <a:latin typeface="Tw Cen MT" pitchFamily="34" charset="0"/>
                        </a:rPr>
                        <a:t>Jan</a:t>
                      </a:r>
                      <a:endParaRPr lang="en-US" sz="1300" dirty="0">
                        <a:latin typeface="Tw Cen MT" pitchFamily="34" charset="0"/>
                      </a:endParaRPr>
                    </a:p>
                  </a:txBody>
                  <a:tcPr anchor="ctr"/>
                </a:tc>
                <a:tc>
                  <a:txBody>
                    <a:bodyPr/>
                    <a:lstStyle/>
                    <a:p>
                      <a:pPr algn="ctr"/>
                      <a:r>
                        <a:rPr lang="en-US" sz="1300" dirty="0" smtClean="0">
                          <a:latin typeface="Tw Cen MT" pitchFamily="34" charset="0"/>
                        </a:rPr>
                        <a:t>Feb</a:t>
                      </a:r>
                      <a:endParaRPr lang="en-US" sz="1300" dirty="0">
                        <a:latin typeface="Tw Cen MT" pitchFamily="34" charset="0"/>
                      </a:endParaRPr>
                    </a:p>
                  </a:txBody>
                  <a:tcPr anchor="ctr"/>
                </a:tc>
                <a:tc>
                  <a:txBody>
                    <a:bodyPr/>
                    <a:lstStyle/>
                    <a:p>
                      <a:pPr algn="ctr"/>
                      <a:r>
                        <a:rPr lang="en-US" sz="1300" dirty="0" smtClean="0">
                          <a:latin typeface="Tw Cen MT" pitchFamily="34" charset="0"/>
                        </a:rPr>
                        <a:t>Mar</a:t>
                      </a:r>
                      <a:endParaRPr lang="en-US" sz="1300" dirty="0">
                        <a:latin typeface="Tw Cen MT" pitchFamily="34" charset="0"/>
                      </a:endParaRPr>
                    </a:p>
                  </a:txBody>
                  <a:tcPr anchor="ctr"/>
                </a:tc>
                <a:tc>
                  <a:txBody>
                    <a:bodyPr/>
                    <a:lstStyle/>
                    <a:p>
                      <a:pPr algn="ctr"/>
                      <a:r>
                        <a:rPr lang="en-US" sz="1300" dirty="0" smtClean="0">
                          <a:latin typeface="Tw Cen MT" pitchFamily="34" charset="0"/>
                        </a:rPr>
                        <a:t>Apr</a:t>
                      </a:r>
                      <a:endParaRPr lang="en-US" sz="1300" dirty="0">
                        <a:latin typeface="Tw Cen MT" pitchFamily="34" charset="0"/>
                      </a:endParaRPr>
                    </a:p>
                  </a:txBody>
                  <a:tcPr anchor="ctr"/>
                </a:tc>
                <a:tc>
                  <a:txBody>
                    <a:bodyPr/>
                    <a:lstStyle/>
                    <a:p>
                      <a:pPr algn="ctr"/>
                      <a:r>
                        <a:rPr lang="en-US" sz="1300" dirty="0" smtClean="0">
                          <a:latin typeface="Tw Cen MT" pitchFamily="34" charset="0"/>
                        </a:rPr>
                        <a:t>May</a:t>
                      </a:r>
                      <a:endParaRPr lang="en-US" sz="1300" dirty="0">
                        <a:latin typeface="Tw Cen MT" pitchFamily="34" charset="0"/>
                      </a:endParaRPr>
                    </a:p>
                  </a:txBody>
                  <a:tcPr anchor="ctr"/>
                </a:tc>
                <a:tc>
                  <a:txBody>
                    <a:bodyPr/>
                    <a:lstStyle/>
                    <a:p>
                      <a:pPr algn="ctr"/>
                      <a:r>
                        <a:rPr lang="en-US" sz="1300" dirty="0" smtClean="0">
                          <a:latin typeface="Tw Cen MT" pitchFamily="34" charset="0"/>
                        </a:rPr>
                        <a:t>Jun</a:t>
                      </a:r>
                      <a:endParaRPr lang="en-US" sz="1300" dirty="0">
                        <a:latin typeface="Tw Cen MT" pitchFamily="34" charset="0"/>
                      </a:endParaRPr>
                    </a:p>
                  </a:txBody>
                  <a:tcPr anchor="ctr"/>
                </a:tc>
                <a:tc>
                  <a:txBody>
                    <a:bodyPr/>
                    <a:lstStyle/>
                    <a:p>
                      <a:pPr algn="ctr"/>
                      <a:r>
                        <a:rPr lang="en-US" sz="1300" dirty="0" smtClean="0">
                          <a:latin typeface="Tw Cen MT" pitchFamily="34" charset="0"/>
                        </a:rPr>
                        <a:t>Jul</a:t>
                      </a:r>
                      <a:endParaRPr lang="en-US" sz="1300" dirty="0">
                        <a:latin typeface="Tw Cen MT" pitchFamily="34" charset="0"/>
                      </a:endParaRPr>
                    </a:p>
                  </a:txBody>
                  <a:tcPr anchor="ctr"/>
                </a:tc>
                <a:tc>
                  <a:txBody>
                    <a:bodyPr/>
                    <a:lstStyle/>
                    <a:p>
                      <a:pPr algn="ctr"/>
                      <a:r>
                        <a:rPr lang="en-US" sz="1300" dirty="0" smtClean="0">
                          <a:latin typeface="Tw Cen MT" pitchFamily="34" charset="0"/>
                        </a:rPr>
                        <a:t>Aug</a:t>
                      </a:r>
                      <a:endParaRPr lang="en-US" sz="1300" dirty="0">
                        <a:latin typeface="Tw Cen MT" pitchFamily="34" charset="0"/>
                      </a:endParaRPr>
                    </a:p>
                  </a:txBody>
                  <a:tcPr anchor="ctr"/>
                </a:tc>
                <a:tc>
                  <a:txBody>
                    <a:bodyPr/>
                    <a:lstStyle/>
                    <a:p>
                      <a:pPr algn="ctr"/>
                      <a:r>
                        <a:rPr lang="en-US" sz="1300" dirty="0" smtClean="0">
                          <a:latin typeface="Tw Cen MT" pitchFamily="34" charset="0"/>
                        </a:rPr>
                        <a:t>Sep</a:t>
                      </a:r>
                      <a:endParaRPr lang="en-US" sz="1300" dirty="0">
                        <a:latin typeface="Tw Cen MT" pitchFamily="34" charset="0"/>
                      </a:endParaRPr>
                    </a:p>
                  </a:txBody>
                  <a:tcPr anchor="ctr"/>
                </a:tc>
                <a:tc>
                  <a:txBody>
                    <a:bodyPr/>
                    <a:lstStyle/>
                    <a:p>
                      <a:pPr algn="ctr"/>
                      <a:r>
                        <a:rPr lang="en-US" sz="1300" dirty="0" smtClean="0">
                          <a:latin typeface="Tw Cen MT" pitchFamily="34" charset="0"/>
                        </a:rPr>
                        <a:t>Oct</a:t>
                      </a:r>
                      <a:endParaRPr lang="en-US" sz="1300" dirty="0">
                        <a:latin typeface="Tw Cen MT" pitchFamily="34" charset="0"/>
                      </a:endParaRPr>
                    </a:p>
                  </a:txBody>
                  <a:tcPr anchor="ctr"/>
                </a:tc>
                <a:tc>
                  <a:txBody>
                    <a:bodyPr/>
                    <a:lstStyle/>
                    <a:p>
                      <a:pPr algn="ctr"/>
                      <a:r>
                        <a:rPr lang="en-US" sz="1300" dirty="0" smtClean="0">
                          <a:latin typeface="Tw Cen MT" pitchFamily="34" charset="0"/>
                        </a:rPr>
                        <a:t>Nov</a:t>
                      </a:r>
                      <a:endParaRPr lang="en-US" sz="1300" dirty="0">
                        <a:latin typeface="Tw Cen MT" pitchFamily="34" charset="0"/>
                      </a:endParaRPr>
                    </a:p>
                  </a:txBody>
                  <a:tcPr anchor="ctr"/>
                </a:tc>
                <a:tc>
                  <a:txBody>
                    <a:bodyPr/>
                    <a:lstStyle/>
                    <a:p>
                      <a:pPr algn="ctr"/>
                      <a:r>
                        <a:rPr lang="en-US" sz="1300" dirty="0" smtClean="0">
                          <a:latin typeface="Tw Cen MT" pitchFamily="34" charset="0"/>
                        </a:rPr>
                        <a:t>Dec</a:t>
                      </a:r>
                      <a:endParaRPr lang="en-US" sz="1300" dirty="0">
                        <a:latin typeface="Tw Cen MT" pitchFamily="34" charset="0"/>
                      </a:endParaRPr>
                    </a:p>
                  </a:txBody>
                  <a:tcPr anchor="ctr"/>
                </a:tc>
                <a:tc>
                  <a:txBody>
                    <a:bodyPr/>
                    <a:lstStyle/>
                    <a:p>
                      <a:pPr algn="ctr"/>
                      <a:r>
                        <a:rPr lang="en-US" sz="1300" dirty="0" smtClean="0">
                          <a:latin typeface="Tw Cen MT" pitchFamily="34" charset="0"/>
                        </a:rPr>
                        <a:t>Jan</a:t>
                      </a:r>
                      <a:endParaRPr lang="en-US" sz="1300" dirty="0">
                        <a:latin typeface="Tw Cen MT" pitchFamily="34" charset="0"/>
                      </a:endParaRPr>
                    </a:p>
                  </a:txBody>
                  <a:tcPr anchor="ctr"/>
                </a:tc>
                <a:tc>
                  <a:txBody>
                    <a:bodyPr/>
                    <a:lstStyle/>
                    <a:p>
                      <a:pPr algn="ctr"/>
                      <a:r>
                        <a:rPr lang="en-US" sz="1300" dirty="0" smtClean="0">
                          <a:latin typeface="Tw Cen MT" pitchFamily="34" charset="0"/>
                        </a:rPr>
                        <a:t>Feb</a:t>
                      </a:r>
                      <a:endParaRPr lang="en-US" sz="1300" dirty="0">
                        <a:latin typeface="Tw Cen MT" pitchFamily="34" charset="0"/>
                      </a:endParaRPr>
                    </a:p>
                  </a:txBody>
                  <a:tcPr anchor="ctr"/>
                </a:tc>
              </a:tr>
            </a:tbl>
          </a:graphicData>
        </a:graphic>
      </p:graphicFrame>
      <p:sp>
        <p:nvSpPr>
          <p:cNvPr id="8" name="TextBox 7"/>
          <p:cNvSpPr txBox="1"/>
          <p:nvPr/>
        </p:nvSpPr>
        <p:spPr>
          <a:xfrm>
            <a:off x="0" y="2590800"/>
            <a:ext cx="838200" cy="707886"/>
          </a:xfrm>
          <a:prstGeom prst="rect">
            <a:avLst/>
          </a:prstGeom>
          <a:noFill/>
        </p:spPr>
        <p:txBody>
          <a:bodyPr wrap="square" rtlCol="0">
            <a:spAutoFit/>
          </a:bodyPr>
          <a:lstStyle/>
          <a:p>
            <a:pPr algn="ctr"/>
            <a:r>
              <a:rPr lang="en-US" sz="2000" dirty="0" smtClean="0">
                <a:latin typeface="Tw Cen MT" pitchFamily="34" charset="0"/>
              </a:rPr>
              <a:t>FY 2011</a:t>
            </a:r>
          </a:p>
        </p:txBody>
      </p:sp>
      <p:sp>
        <p:nvSpPr>
          <p:cNvPr id="9" name="TextBox 8"/>
          <p:cNvSpPr txBox="1"/>
          <p:nvPr/>
        </p:nvSpPr>
        <p:spPr>
          <a:xfrm>
            <a:off x="0" y="3532257"/>
            <a:ext cx="838200" cy="707886"/>
          </a:xfrm>
          <a:prstGeom prst="rect">
            <a:avLst/>
          </a:prstGeom>
          <a:noFill/>
        </p:spPr>
        <p:txBody>
          <a:bodyPr wrap="square" rtlCol="0">
            <a:spAutoFit/>
          </a:bodyPr>
          <a:lstStyle/>
          <a:p>
            <a:pPr algn="ctr"/>
            <a:r>
              <a:rPr lang="en-US" sz="2000" dirty="0" smtClean="0">
                <a:latin typeface="Tw Cen MT" pitchFamily="34" charset="0"/>
              </a:rPr>
              <a:t>FY 2012</a:t>
            </a:r>
          </a:p>
        </p:txBody>
      </p:sp>
      <p:sp>
        <p:nvSpPr>
          <p:cNvPr id="10" name="TextBox 9"/>
          <p:cNvSpPr txBox="1"/>
          <p:nvPr/>
        </p:nvSpPr>
        <p:spPr>
          <a:xfrm>
            <a:off x="0" y="4473714"/>
            <a:ext cx="838200" cy="707886"/>
          </a:xfrm>
          <a:prstGeom prst="rect">
            <a:avLst/>
          </a:prstGeom>
          <a:noFill/>
        </p:spPr>
        <p:txBody>
          <a:bodyPr wrap="square" rtlCol="0">
            <a:spAutoFit/>
          </a:bodyPr>
          <a:lstStyle/>
          <a:p>
            <a:pPr algn="ctr"/>
            <a:r>
              <a:rPr lang="en-US" sz="2000" dirty="0" smtClean="0">
                <a:latin typeface="Tw Cen MT" pitchFamily="34" charset="0"/>
              </a:rPr>
              <a:t>FY 2013</a:t>
            </a:r>
          </a:p>
        </p:txBody>
      </p:sp>
      <p:sp>
        <p:nvSpPr>
          <p:cNvPr id="23" name="Rectangle 22"/>
          <p:cNvSpPr/>
          <p:nvPr/>
        </p:nvSpPr>
        <p:spPr>
          <a:xfrm>
            <a:off x="1066800" y="3581400"/>
            <a:ext cx="762000" cy="685800"/>
          </a:xfrm>
          <a:prstGeom prst="rect">
            <a:avLst/>
          </a:prstGeom>
          <a:solidFill>
            <a:srgbClr val="6699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rPr>
              <a:t>OMB </a:t>
            </a:r>
            <a:r>
              <a:rPr lang="en-US" sz="1400" dirty="0" err="1" smtClean="0">
                <a:solidFill>
                  <a:schemeClr val="tx1"/>
                </a:solidFill>
              </a:rPr>
              <a:t>Passback</a:t>
            </a:r>
            <a:endParaRPr lang="en-US" sz="1400" dirty="0">
              <a:solidFill>
                <a:schemeClr val="tx1"/>
              </a:solidFill>
            </a:endParaRPr>
          </a:p>
        </p:txBody>
      </p:sp>
      <p:sp>
        <p:nvSpPr>
          <p:cNvPr id="26" name="Rectangle 25"/>
          <p:cNvSpPr/>
          <p:nvPr/>
        </p:nvSpPr>
        <p:spPr>
          <a:xfrm>
            <a:off x="1828800" y="3581400"/>
            <a:ext cx="907542" cy="685800"/>
          </a:xfrm>
          <a:prstGeom prst="rect">
            <a:avLst/>
          </a:prstGeom>
          <a:solidFill>
            <a:srgbClr val="3366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rPr>
              <a:t>Prepare  Pres. Bud.</a:t>
            </a:r>
            <a:endParaRPr lang="en-US" sz="1400" dirty="0">
              <a:solidFill>
                <a:schemeClr val="tx1"/>
              </a:solidFill>
            </a:endParaRPr>
          </a:p>
        </p:txBody>
      </p:sp>
      <p:sp>
        <p:nvSpPr>
          <p:cNvPr id="27" name="Rectangle 26"/>
          <p:cNvSpPr/>
          <p:nvPr/>
        </p:nvSpPr>
        <p:spPr>
          <a:xfrm>
            <a:off x="2738628" y="3581400"/>
            <a:ext cx="990600" cy="685800"/>
          </a:xfrm>
          <a:prstGeom prst="rect">
            <a:avLst/>
          </a:prstGeom>
          <a:solidFill>
            <a:srgbClr val="0066C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rPr>
              <a:t>Rollout Pres. Bud.</a:t>
            </a:r>
            <a:endParaRPr lang="en-US" sz="1400" dirty="0">
              <a:solidFill>
                <a:schemeClr val="tx1"/>
              </a:solidFill>
            </a:endParaRPr>
          </a:p>
        </p:txBody>
      </p:sp>
      <p:sp>
        <p:nvSpPr>
          <p:cNvPr id="28" name="Rectangle 27"/>
          <p:cNvSpPr/>
          <p:nvPr/>
        </p:nvSpPr>
        <p:spPr>
          <a:xfrm>
            <a:off x="6629400" y="3581400"/>
            <a:ext cx="2438400" cy="685800"/>
          </a:xfrm>
          <a:prstGeom prst="rect">
            <a:avLst/>
          </a:prstGeom>
          <a:solidFill>
            <a:srgbClr val="00009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bg1"/>
                </a:solidFill>
              </a:rPr>
              <a:t>Budget Execution</a:t>
            </a:r>
            <a:endParaRPr lang="en-US" sz="1400" dirty="0">
              <a:solidFill>
                <a:schemeClr val="bg1"/>
              </a:solidFill>
            </a:endParaRPr>
          </a:p>
        </p:txBody>
      </p:sp>
      <p:sp>
        <p:nvSpPr>
          <p:cNvPr id="29" name="Rectangle 28"/>
          <p:cNvSpPr/>
          <p:nvPr/>
        </p:nvSpPr>
        <p:spPr>
          <a:xfrm>
            <a:off x="3731514" y="3581400"/>
            <a:ext cx="2897886" cy="685800"/>
          </a:xfrm>
          <a:prstGeom prst="rect">
            <a:avLst/>
          </a:prstGeom>
          <a:solidFill>
            <a:srgbClr val="0033C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bg1"/>
                </a:solidFill>
              </a:rPr>
              <a:t>Congress: Budget &amp; Appropriations</a:t>
            </a:r>
            <a:endParaRPr lang="en-US" sz="1400" dirty="0">
              <a:solidFill>
                <a:schemeClr val="bg1"/>
              </a:solidFill>
            </a:endParaRPr>
          </a:p>
        </p:txBody>
      </p:sp>
      <p:sp>
        <p:nvSpPr>
          <p:cNvPr id="30" name="Rectangle 29"/>
          <p:cNvSpPr/>
          <p:nvPr/>
        </p:nvSpPr>
        <p:spPr>
          <a:xfrm>
            <a:off x="7010400" y="4495800"/>
            <a:ext cx="609600" cy="685800"/>
          </a:xfrm>
          <a:prstGeom prst="rect">
            <a:avLst/>
          </a:prstGeom>
          <a:solidFill>
            <a:srgbClr val="6699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rPr>
              <a:t>OMB Pass-back</a:t>
            </a:r>
            <a:endParaRPr lang="en-US" sz="1400" dirty="0">
              <a:solidFill>
                <a:schemeClr val="tx1"/>
              </a:solidFill>
            </a:endParaRPr>
          </a:p>
        </p:txBody>
      </p:sp>
      <p:sp>
        <p:nvSpPr>
          <p:cNvPr id="31" name="Rectangle 30"/>
          <p:cNvSpPr/>
          <p:nvPr/>
        </p:nvSpPr>
        <p:spPr>
          <a:xfrm>
            <a:off x="7620000" y="4495800"/>
            <a:ext cx="990600" cy="685800"/>
          </a:xfrm>
          <a:prstGeom prst="rect">
            <a:avLst/>
          </a:prstGeom>
          <a:solidFill>
            <a:srgbClr val="3366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bg1"/>
                </a:solidFill>
              </a:rPr>
              <a:t>Prepare  Pres. Bud.</a:t>
            </a:r>
            <a:endParaRPr lang="en-US" sz="1400" dirty="0">
              <a:solidFill>
                <a:schemeClr val="bg1"/>
              </a:solidFill>
            </a:endParaRPr>
          </a:p>
        </p:txBody>
      </p:sp>
      <p:sp>
        <p:nvSpPr>
          <p:cNvPr id="32" name="Rectangle 31"/>
          <p:cNvSpPr/>
          <p:nvPr/>
        </p:nvSpPr>
        <p:spPr>
          <a:xfrm>
            <a:off x="8610600" y="4495800"/>
            <a:ext cx="457200" cy="685800"/>
          </a:xfrm>
          <a:prstGeom prst="rect">
            <a:avLst/>
          </a:prstGeom>
          <a:solidFill>
            <a:srgbClr val="0039E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bg1"/>
                </a:solidFill>
              </a:rPr>
              <a:t>Roll Pres. Bud.</a:t>
            </a:r>
            <a:endParaRPr lang="en-US" sz="1400" dirty="0">
              <a:solidFill>
                <a:schemeClr val="bg1"/>
              </a:solidFill>
            </a:endParaRPr>
          </a:p>
        </p:txBody>
      </p:sp>
      <p:sp>
        <p:nvSpPr>
          <p:cNvPr id="35" name="Rectangle 34"/>
          <p:cNvSpPr/>
          <p:nvPr/>
        </p:nvSpPr>
        <p:spPr>
          <a:xfrm>
            <a:off x="3886200" y="2590800"/>
            <a:ext cx="2819400" cy="685800"/>
          </a:xfrm>
          <a:prstGeom prst="rect">
            <a:avLst/>
          </a:prstGeom>
          <a:solidFill>
            <a:srgbClr val="00009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bg1"/>
                </a:solidFill>
              </a:rPr>
              <a:t>Budget Execution</a:t>
            </a:r>
            <a:endParaRPr lang="en-US" sz="1400" dirty="0">
              <a:solidFill>
                <a:schemeClr val="bg1"/>
              </a:solidFill>
            </a:endParaRPr>
          </a:p>
        </p:txBody>
      </p:sp>
      <p:sp>
        <p:nvSpPr>
          <p:cNvPr id="25" name="Rectangle 24"/>
          <p:cNvSpPr/>
          <p:nvPr/>
        </p:nvSpPr>
        <p:spPr>
          <a:xfrm>
            <a:off x="5181600" y="4495800"/>
            <a:ext cx="1447800" cy="685800"/>
          </a:xfrm>
          <a:prstGeom prst="rect">
            <a:avLst/>
          </a:prstGeom>
          <a:solidFill>
            <a:srgbClr val="99CC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rPr>
              <a:t>DOC </a:t>
            </a:r>
            <a:r>
              <a:rPr lang="en-US" sz="1400" dirty="0" err="1" smtClean="0">
                <a:solidFill>
                  <a:schemeClr val="tx1"/>
                </a:solidFill>
              </a:rPr>
              <a:t>Passback</a:t>
            </a:r>
            <a:r>
              <a:rPr lang="en-US" sz="1400" dirty="0" smtClean="0">
                <a:solidFill>
                  <a:schemeClr val="tx1"/>
                </a:solidFill>
              </a:rPr>
              <a:t>; Prepare OMB</a:t>
            </a:r>
            <a:endParaRPr lang="en-US" sz="1400" dirty="0">
              <a:solidFill>
                <a:schemeClr val="tx1"/>
              </a:solidFill>
            </a:endParaRPr>
          </a:p>
        </p:txBody>
      </p:sp>
      <p:sp>
        <p:nvSpPr>
          <p:cNvPr id="36" name="Rectangle 35"/>
          <p:cNvSpPr/>
          <p:nvPr/>
        </p:nvSpPr>
        <p:spPr>
          <a:xfrm>
            <a:off x="3276600" y="4495800"/>
            <a:ext cx="1447800" cy="685800"/>
          </a:xfrm>
          <a:prstGeom prst="rect">
            <a:avLst/>
          </a:prstGeom>
          <a:solidFill>
            <a:srgbClr val="CCEC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rPr>
              <a:t>NOS Review; Prepare DOC</a:t>
            </a:r>
            <a:endParaRPr lang="en-US" sz="1400" dirty="0">
              <a:solidFill>
                <a:schemeClr val="tx1"/>
              </a:solidFill>
            </a:endParaRPr>
          </a:p>
        </p:txBody>
      </p:sp>
      <p:sp>
        <p:nvSpPr>
          <p:cNvPr id="37" name="Rectangle 36"/>
          <p:cNvSpPr/>
          <p:nvPr/>
        </p:nvSpPr>
        <p:spPr>
          <a:xfrm>
            <a:off x="3276600" y="1828800"/>
            <a:ext cx="990600" cy="3581400"/>
          </a:xfrm>
          <a:prstGeom prst="rect">
            <a:avLst/>
          </a:prstGeom>
          <a:solidFill>
            <a:srgbClr val="FFC000">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8" name="Rectangle 37"/>
          <p:cNvSpPr/>
          <p:nvPr/>
        </p:nvSpPr>
        <p:spPr>
          <a:xfrm>
            <a:off x="2286000" y="4495800"/>
            <a:ext cx="990600" cy="685800"/>
          </a:xfrm>
          <a:prstGeom prst="rect">
            <a:avLst/>
          </a:pr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rPr>
              <a:t>LOs Develop Budgets  </a:t>
            </a:r>
            <a:endParaRPr lang="en-US" sz="1400" dirty="0">
              <a:solidFill>
                <a:schemeClr val="tx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 calcmode="lin" valueType="num">
                                      <p:cBhvr additive="base">
                                        <p:cTn id="7" dur="500" fill="hold"/>
                                        <p:tgtEl>
                                          <p:spTgt spid="37"/>
                                        </p:tgtEl>
                                        <p:attrNameLst>
                                          <p:attrName>ppt_x</p:attrName>
                                        </p:attrNameLst>
                                      </p:cBhvr>
                                      <p:tavLst>
                                        <p:tav tm="0">
                                          <p:val>
                                            <p:strVal val="#ppt_x"/>
                                          </p:val>
                                        </p:tav>
                                        <p:tav tm="100000">
                                          <p:val>
                                            <p:strVal val="#ppt_x"/>
                                          </p:val>
                                        </p:tav>
                                      </p:tavLst>
                                    </p:anim>
                                    <p:anim calcmode="lin" valueType="num">
                                      <p:cBhvr additive="base">
                                        <p:cTn id="8"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Lst>
  </p:timing>
</p:sld>
</file>

<file path=ppt/theme/theme1.xml><?xml version="1.0" encoding="utf-8"?>
<a:theme xmlns:a="http://schemas.openxmlformats.org/drawingml/2006/main" name="Default Design">
  <a:themeElements>
    <a:clrScheme name="Coast Survey">
      <a:dk1>
        <a:sysClr val="windowText" lastClr="000000"/>
      </a:dk1>
      <a:lt1>
        <a:sysClr val="window" lastClr="FFFFFF"/>
      </a:lt1>
      <a:dk2>
        <a:srgbClr val="002395"/>
      </a:dk2>
      <a:lt2>
        <a:srgbClr val="EEECE1"/>
      </a:lt2>
      <a:accent1>
        <a:srgbClr val="0088CE"/>
      </a:accent1>
      <a:accent2>
        <a:srgbClr val="C0504D"/>
      </a:accent2>
      <a:accent3>
        <a:srgbClr val="668C3A"/>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6390</TotalTime>
  <Words>1380</Words>
  <Application>Microsoft Macintosh PowerPoint</Application>
  <PresentationFormat>On-screen Show (4:3)</PresentationFormat>
  <Paragraphs>286</Paragraphs>
  <Slides>24</Slides>
  <Notes>2</Notes>
  <HiddenSlides>0</HiddenSlides>
  <MMClips>0</MMClips>
  <ScaleCrop>false</ScaleCrop>
  <HeadingPairs>
    <vt:vector size="4" baseType="variant">
      <vt:variant>
        <vt:lpstr>Design Template</vt:lpstr>
      </vt:variant>
      <vt:variant>
        <vt:i4>1</vt:i4>
      </vt:variant>
      <vt:variant>
        <vt:lpstr>Slide Titles</vt:lpstr>
      </vt:variant>
      <vt:variant>
        <vt:i4>24</vt:i4>
      </vt:variant>
    </vt:vector>
  </HeadingPairs>
  <TitlesOfParts>
    <vt:vector size="25" baseType="lpstr">
      <vt:lpstr>Default Design</vt:lpstr>
      <vt:lpstr>NOAA National Ocean Service Management and Budget Office Policy, Planning &amp; Analysis Division</vt:lpstr>
      <vt:lpstr>Outline</vt:lpstr>
      <vt:lpstr>Budget: The Players</vt:lpstr>
      <vt:lpstr>Slide 4</vt:lpstr>
      <vt:lpstr>NOAA Budget Process</vt:lpstr>
      <vt:lpstr>DOC Budget Submission</vt:lpstr>
      <vt:lpstr>OMB Budget Submission</vt:lpstr>
      <vt:lpstr>President’s Budget</vt:lpstr>
      <vt:lpstr>Budget Timeline</vt:lpstr>
      <vt:lpstr>Congressional Appropriations</vt:lpstr>
      <vt:lpstr>Congressional Committees</vt:lpstr>
      <vt:lpstr>Senate Appropriations Committee</vt:lpstr>
      <vt:lpstr>House Appropriations Committee</vt:lpstr>
      <vt:lpstr>Authorizing Committees</vt:lpstr>
      <vt:lpstr>Governing Statutes</vt:lpstr>
      <vt:lpstr>Legislative Issues</vt:lpstr>
      <vt:lpstr>Administration/Policy Issues, Opportunities</vt:lpstr>
      <vt:lpstr>Congressional Outreach</vt:lpstr>
      <vt:lpstr>Constituent Affairs</vt:lpstr>
      <vt:lpstr>Constituent Affairs</vt:lpstr>
      <vt:lpstr>Administration Outreach (Inreach?)</vt:lpstr>
      <vt:lpstr>Summary</vt:lpstr>
      <vt:lpstr>Slide 23</vt:lpstr>
      <vt:lpstr>HSIA Authorization Amounts</vt:lpstr>
    </vt:vector>
  </TitlesOfParts>
  <Company>NOAA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Ashley.Chappell</dc:creator>
  <cp:lastModifiedBy>Scott Sherman</cp:lastModifiedBy>
  <cp:revision>217</cp:revision>
  <dcterms:created xsi:type="dcterms:W3CDTF">2011-05-12T17:30:30Z</dcterms:created>
  <dcterms:modified xsi:type="dcterms:W3CDTF">2011-05-12T17:30:44Z</dcterms:modified>
</cp:coreProperties>
</file>