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3.xml" ContentType="application/vnd.openxmlformats-officedocument.presentationml.notes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Default Extension="tiff" ContentType="image/tiff"/>
  <Override PartName="/ppt/slides/slide9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Default Extension="rels" ContentType="application/vnd.openxmlformats-package.relationships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62" r:id="rId4"/>
    <p:sldId id="263" r:id="rId5"/>
    <p:sldId id="264" r:id="rId6"/>
    <p:sldId id="258" r:id="rId7"/>
    <p:sldId id="265" r:id="rId8"/>
    <p:sldId id="266" r:id="rId9"/>
    <p:sldId id="259" r:id="rId10"/>
    <p:sldId id="267" r:id="rId11"/>
  </p:sldIdLst>
  <p:sldSz cx="9144000" cy="6858000" type="screen4x3"/>
  <p:notesSz cx="6858000" cy="9080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CC"/>
    <a:srgbClr val="000099"/>
    <a:srgbClr val="FFFF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 horzBarState="maximized">
    <p:restoredLeft sz="15294" autoAdjust="0"/>
    <p:restoredTop sz="62544" autoAdjust="0"/>
  </p:normalViewPr>
  <p:slideViewPr>
    <p:cSldViewPr>
      <p:cViewPr>
        <p:scale>
          <a:sx n="100" d="100"/>
          <a:sy n="100" d="100"/>
        </p:scale>
        <p:origin x="-1880" y="-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72" d="100"/>
          <a:sy n="72" d="100"/>
        </p:scale>
        <p:origin x="-1440" y="-78"/>
      </p:cViewPr>
      <p:guideLst>
        <p:guide orient="horz" pos="286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44472-D061-4F5E-AE23-948E7323E70D}" type="datetimeFigureOut">
              <a:rPr lang="en-US" smtClean="0"/>
              <a:pPr/>
              <a:t>5/12/11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1038"/>
            <a:ext cx="4540250" cy="3405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3238"/>
            <a:ext cx="5486400" cy="4086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4899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4899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0058E-4EDD-45AA-B574-FC9A58D06F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0058E-4EDD-45AA-B574-FC9A58D06FF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0058E-4EDD-45AA-B574-FC9A58D06FF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0058E-4EDD-45AA-B574-FC9A58D06FF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0058E-4EDD-45AA-B574-FC9A58D06FF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0058E-4EDD-45AA-B574-FC9A58D06FF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0058E-4EDD-45AA-B574-FC9A58D06FF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0058E-4EDD-45AA-B574-FC9A58D06FF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0058E-4EDD-45AA-B574-FC9A58D06FF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0058E-4EDD-45AA-B574-FC9A58D06FF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0058E-4EDD-45AA-B574-FC9A58D06FF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 cstate="print">
            <a:alphaModFix amt="7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Relationship Id="rId5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tiff"/><Relationship Id="rId5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5" Type="http://schemas.openxmlformats.org/officeDocument/2006/relationships/image" Target="../media/image13.jpe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eg"/><Relationship Id="rId6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458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“…how NOAA might improve its navigation and science-related products and services.”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48000"/>
            <a:ext cx="8153400" cy="175260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John Rooney, Ph.D.</a:t>
            </a:r>
          </a:p>
          <a:p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Pacific Islands Benthic Habitat Mapping Center (PIBHMC)</a:t>
            </a:r>
          </a:p>
          <a:p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Coral Reef Ecosystem Division</a:t>
            </a:r>
          </a:p>
          <a:p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NOAA Pacific Islands Fisheries Science Center</a:t>
            </a:r>
            <a:endParaRPr lang="en-US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CB2009022212 sub adult eMegaptera novangliae fluke with Maui in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156" y="-1"/>
            <a:ext cx="8626244" cy="11734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04800"/>
            <a:ext cx="8305800" cy="2246769"/>
          </a:xfrm>
          <a:prstGeom prst="rect">
            <a:avLst/>
          </a:prstGeom>
          <a:solidFill>
            <a:schemeClr val="bg1">
              <a:lumMod val="95000"/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Requests for recommendations: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Help maintain availability of R/V AHI. 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Collect bathymetric LIDAR to fill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nearshore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gap.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Support collection of mapping data for CMSP. 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Initiate long-term agreement to share data with DOD.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0" y="2514600"/>
            <a:ext cx="2911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Eras Bold ITC" pitchFamily="34" charset="0"/>
              </a:rPr>
              <a:t>…the End</a:t>
            </a:r>
            <a:endParaRPr lang="en-US" sz="4400" dirty="0">
              <a:latin typeface="Eras Bold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05CREDbrochure-sai-krig-coral-w-s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4636" y="-228600"/>
            <a:ext cx="529936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05375" y="4038600"/>
            <a:ext cx="4238625" cy="32766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Picture 4" descr="Tut_bathymetry_mb&amp;IKON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429000"/>
            <a:ext cx="5257800" cy="40667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5410200" cy="388054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PIBHMC:</a:t>
            </a:r>
          </a:p>
          <a:p>
            <a:pPr>
              <a:spcAft>
                <a:spcPts val="900"/>
              </a:spcAft>
            </a:pP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• Pacific Islands Region - coral reef  	ecosystems</a:t>
            </a:r>
          </a:p>
          <a:p>
            <a:pPr>
              <a:spcAft>
                <a:spcPts val="900"/>
              </a:spcAft>
            </a:pP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• Funded by NOAA CRCP &amp; partners</a:t>
            </a:r>
          </a:p>
          <a:p>
            <a:pPr>
              <a:spcAft>
                <a:spcPts val="900"/>
              </a:spcAft>
            </a:pP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• depth, substrate, biological  communities </a:t>
            </a:r>
          </a:p>
          <a:p>
            <a:pPr>
              <a:spcAft>
                <a:spcPts val="900"/>
              </a:spcAft>
            </a:pP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• Provide data 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/>
              </a:rPr>
              <a:t>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CMSP &amp;  management </a:t>
            </a:r>
          </a:p>
          <a:p>
            <a:pPr>
              <a:spcAft>
                <a:spcPts val="900"/>
              </a:spcAft>
            </a:pP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•  Stats</a:t>
            </a:r>
            <a:endParaRPr lang="en-US" sz="21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en-US" sz="21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886200"/>
            <a:ext cx="188064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Bathymetry</a:t>
            </a: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228600"/>
            <a:ext cx="1930337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Coral Cover</a:t>
            </a: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6096000"/>
            <a:ext cx="30748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Hard/Soft Substrate</a:t>
            </a: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My Pictures\Maps&amp;Mapping\Saipan\cam_0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362200"/>
            <a:ext cx="3759200" cy="2819400"/>
          </a:xfrm>
          <a:prstGeom prst="rect">
            <a:avLst/>
          </a:prstGeom>
          <a:noFill/>
        </p:spPr>
      </p:pic>
      <p:pic>
        <p:nvPicPr>
          <p:cNvPr id="7" name="Content Placeholder 5" descr="ReefRunway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52591" y="-381000"/>
            <a:ext cx="6191409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990600"/>
            <a:ext cx="5638800" cy="5247590"/>
          </a:xfrm>
          <a:prstGeom prst="rect">
            <a:avLst/>
          </a:prstGeom>
          <a:solidFill>
            <a:schemeClr val="tx2">
              <a:lumMod val="7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900"/>
              </a:spcBef>
            </a:pPr>
            <a:r>
              <a:rPr 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• delineate MPAs</a:t>
            </a:r>
          </a:p>
          <a:p>
            <a:pPr marL="457200" indent="-457200">
              <a:spcBef>
                <a:spcPts val="900"/>
              </a:spcBef>
            </a:pPr>
            <a:r>
              <a:rPr 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• plan sub-sea pipeline and cable routes</a:t>
            </a:r>
          </a:p>
          <a:p>
            <a:pPr marL="457200" indent="-457200">
              <a:spcBef>
                <a:spcPts val="900"/>
              </a:spcBef>
            </a:pPr>
            <a:r>
              <a:rPr 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• designate anchorage areas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900"/>
              </a:spcBef>
            </a:pPr>
            <a:r>
              <a:rPr 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• delineate EFH &amp; HAPC </a:t>
            </a:r>
          </a:p>
          <a:p>
            <a:pPr marL="457200" indent="-457200">
              <a:spcBef>
                <a:spcPts val="900"/>
              </a:spcBef>
            </a:pPr>
            <a:r>
              <a:rPr 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• environmental impact assessment</a:t>
            </a:r>
          </a:p>
          <a:p>
            <a:pPr marL="457200" indent="-457200">
              <a:spcBef>
                <a:spcPts val="900"/>
              </a:spcBef>
            </a:pPr>
            <a:r>
              <a:rPr 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• characterize fish communities and fish/habitat associations</a:t>
            </a:r>
          </a:p>
          <a:p>
            <a:pPr marL="457200" indent="-457200">
              <a:spcBef>
                <a:spcPts val="900"/>
              </a:spcBef>
            </a:pPr>
            <a:r>
              <a:rPr 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• stratification of biological surveying</a:t>
            </a:r>
          </a:p>
          <a:p>
            <a:pPr marL="457200" indent="-457200">
              <a:spcBef>
                <a:spcPts val="900"/>
              </a:spcBef>
            </a:pPr>
            <a:r>
              <a:rPr 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• site selection for research</a:t>
            </a:r>
          </a:p>
          <a:p>
            <a:pPr marL="457200" indent="-457200">
              <a:spcBef>
                <a:spcPts val="900"/>
              </a:spcBef>
            </a:pPr>
            <a:r>
              <a:rPr 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• tsunami inundation maps</a:t>
            </a:r>
          </a:p>
          <a:p>
            <a:pPr marL="457200" indent="-457200">
              <a:spcBef>
                <a:spcPts val="900"/>
              </a:spcBef>
            </a:pPr>
            <a:r>
              <a:rPr 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• safe navigation</a:t>
            </a:r>
          </a:p>
          <a:p>
            <a:pPr>
              <a:spcBef>
                <a:spcPts val="900"/>
              </a:spcBef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81000"/>
            <a:ext cx="3886200" cy="492443"/>
          </a:xfrm>
          <a:prstGeom prst="rect">
            <a:avLst/>
          </a:prstGeom>
          <a:solidFill>
            <a:schemeClr val="accent5">
              <a:lumMod val="40000"/>
              <a:lumOff val="60000"/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Uses of map products: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KBay.T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5589984" cy="3810000"/>
          </a:xfrm>
          <a:prstGeom prst="rect">
            <a:avLst/>
          </a:prstGeom>
        </p:spPr>
      </p:pic>
      <p:pic>
        <p:nvPicPr>
          <p:cNvPr id="4" name="Picture 3" descr="MHI_Bathy_Synthes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295400" y="3856161"/>
            <a:ext cx="6705600" cy="3001839"/>
          </a:xfrm>
          <a:prstGeom prst="rect">
            <a:avLst/>
          </a:prstGeom>
        </p:spPr>
      </p:pic>
      <p:pic>
        <p:nvPicPr>
          <p:cNvPr id="5" name="Picture 4" descr="Guam-CNMI_labels_islan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0"/>
            <a:ext cx="526228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6858000" cy="4170372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Bathymetry Syntheses:</a:t>
            </a:r>
          </a:p>
          <a:p>
            <a:pPr>
              <a:spcAft>
                <a:spcPts val="400"/>
              </a:spcAft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Northwestern Hawaiian Islands</a:t>
            </a:r>
          </a:p>
          <a:p>
            <a:pPr>
              <a:spcAft>
                <a:spcPts val="400"/>
              </a:spcAft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American Samoa</a:t>
            </a:r>
          </a:p>
          <a:p>
            <a:pPr>
              <a:spcAft>
                <a:spcPts val="400"/>
              </a:spcAft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CNMI and Guam</a:t>
            </a:r>
          </a:p>
          <a:p>
            <a:pPr>
              <a:spcAft>
                <a:spcPts val="400"/>
              </a:spcAft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Pacific Remote Islands Area</a:t>
            </a:r>
          </a:p>
          <a:p>
            <a:pPr>
              <a:spcAft>
                <a:spcPts val="400"/>
              </a:spcAft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Main Hawaiian Islands - 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SOEST</a:t>
            </a:r>
            <a:endParaRPr lang="en-US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Data Exchange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smtClean="0">
                <a:solidFill>
                  <a:srgbClr val="FFFF00"/>
                </a:solidFill>
              </a:rPr>
              <a:t>NGDC, NAVOCEANO, OCS, PMEL, 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      HMRG, HURL, etc.</a:t>
            </a:r>
            <a:endParaRPr lang="en-US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PIBHMC website 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http://www.soest.hawaii.edu/pibhmc/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My Pictures\Maps&amp;Mapping\Mapping\StudySites-CRED-Pacif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84354"/>
            <a:ext cx="5562600" cy="4773646"/>
          </a:xfrm>
          <a:prstGeom prst="rect">
            <a:avLst/>
          </a:prstGeom>
          <a:noFill/>
        </p:spPr>
      </p:pic>
      <p:pic>
        <p:nvPicPr>
          <p:cNvPr id="6" name="Picture 5" descr="Pagan_Chart81092_source_survey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609600"/>
            <a:ext cx="3657600" cy="568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5410200" cy="3046988"/>
          </a:xfrm>
          <a:prstGeom prst="rect">
            <a:avLst/>
          </a:prstGeom>
          <a:solidFill>
            <a:srgbClr val="000099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Shared Challenges:</a:t>
            </a:r>
          </a:p>
          <a:p>
            <a:pPr marL="0" lvl="1">
              <a:spcAft>
                <a:spcPts val="400"/>
              </a:spcAft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- Long distances between island  groups</a:t>
            </a:r>
          </a:p>
          <a:p>
            <a:pPr>
              <a:spcAft>
                <a:spcPts val="400"/>
              </a:spcAft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-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50+ islands, atolls &amp; banks</a:t>
            </a:r>
          </a:p>
          <a:p>
            <a:pPr>
              <a:spcAft>
                <a:spcPts val="400"/>
              </a:spcAft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- Many other banks </a:t>
            </a:r>
          </a:p>
          <a:p>
            <a:pPr>
              <a:spcAft>
                <a:spcPts val="400"/>
              </a:spcAft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- Existing chart data old &amp; incomplete</a:t>
            </a:r>
          </a:p>
          <a:p>
            <a:pPr>
              <a:spcAft>
                <a:spcPts val="400"/>
              </a:spcAft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- Funding reductions </a:t>
            </a:r>
          </a:p>
          <a:p>
            <a:pPr>
              <a:spcAft>
                <a:spcPts val="400"/>
              </a:spcAft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- requests: critical needs/ improved 	efficiency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4119" y="6019800"/>
            <a:ext cx="3779881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NOAA Chart No. 81092, Dec. 2007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uam_GU_1-3_arc-second_MHW_DEM_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057400" y="2743200"/>
            <a:ext cx="9144000" cy="5502793"/>
          </a:xfrm>
          <a:prstGeom prst="rect">
            <a:avLst/>
          </a:prstGeom>
        </p:spPr>
      </p:pic>
      <p:pic>
        <p:nvPicPr>
          <p:cNvPr id="12" name="Content Placeholder 5" descr="ReefRunway.bmp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-1143000" y="5067300"/>
            <a:ext cx="6928483" cy="3581400"/>
          </a:xfrm>
        </p:spPr>
      </p:pic>
      <p:pic>
        <p:nvPicPr>
          <p:cNvPr id="13" name="Picture 12" descr="saipan_5m_harb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3916837"/>
            <a:ext cx="3962400" cy="29411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67200" y="685800"/>
            <a:ext cx="5410200" cy="3793219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6" name="Picture 2" descr="C:\Documents and Settings\jrooney\My Documents\NOAA_CRCP\HydroServiceRvwPanelMtng5-2011\figs\Emily on AHI at Tutuil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7200"/>
            <a:ext cx="4443813" cy="2971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000099"/>
          </a:solidFill>
        </p:spPr>
        <p:txBody>
          <a:bodyPr>
            <a:noAutofit/>
          </a:bodyPr>
          <a:lstStyle/>
          <a:p>
            <a:pPr algn="ctr"/>
            <a:r>
              <a:rPr lang="en-US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Regional Asset </a:t>
            </a:r>
            <a:r>
              <a:rPr lang="en-US" sz="2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Survey launch R/V AHI &amp; </a:t>
            </a:r>
            <a:r>
              <a:rPr lang="en-US" sz="2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Reson</a:t>
            </a:r>
            <a:r>
              <a:rPr lang="en-US" sz="2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8101ER</a:t>
            </a:r>
            <a:endParaRPr lang="en-US" sz="2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0800" y="4267200"/>
            <a:ext cx="192232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harbor surveys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71800" y="4495800"/>
            <a:ext cx="2395656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tsunami inundation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5410200"/>
            <a:ext cx="2592376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damage assessment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t_5m_bath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000" y="-609600"/>
            <a:ext cx="12156141" cy="939338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5400000" flipH="1" flipV="1">
            <a:off x="7010400" y="3657600"/>
            <a:ext cx="1828800" cy="762000"/>
          </a:xfrm>
          <a:prstGeom prst="straightConnector1">
            <a:avLst/>
          </a:prstGeom>
          <a:ln w="184150">
            <a:solidFill>
              <a:srgbClr val="FF0000"/>
            </a:solidFill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72201" y="51054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nearshore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bathymetry gap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tOceanCouncil-CMS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8699"/>
            <a:ext cx="9144000" cy="63806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419600"/>
            <a:ext cx="83058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#2. Coastal and Marine Spatial Planning: 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Implement comprehensive, integrated, ecosystem-based coastal and marine spatial planning and management in the United States.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ra_bty_1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3219</TotalTime>
  <Words>361</Words>
  <Application>Microsoft Macintosh PowerPoint</Application>
  <PresentationFormat>On-screen Show (4:3)</PresentationFormat>
  <Paragraphs>65</Paragraphs>
  <Slides>10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“…how NOAA might improve its navigation and science-related products and services.”</vt:lpstr>
      <vt:lpstr>Slide 2</vt:lpstr>
      <vt:lpstr>Slide 3</vt:lpstr>
      <vt:lpstr>Slide 4</vt:lpstr>
      <vt:lpstr>Slide 5</vt:lpstr>
      <vt:lpstr>Regional Asset - Survey launch R/V AHI &amp; Reson 8101ER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Scott Sherman</cp:lastModifiedBy>
  <cp:revision>341</cp:revision>
  <dcterms:created xsi:type="dcterms:W3CDTF">2011-05-12T17:33:59Z</dcterms:created>
  <dcterms:modified xsi:type="dcterms:W3CDTF">2011-05-12T17:34:22Z</dcterms:modified>
</cp:coreProperties>
</file>