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A8BF3D-9CA6-4C79-BBE4-560EE4AC3487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AB3025-B726-4D61-9771-21E844CF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83775D-A8AF-42BF-B5F4-1602F1F8C5B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with transparent background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6096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w Cen MT" pitchFamily="34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Tw Cen MT" pitchFamily="34" charset="0"/>
                <a:cs typeface="Times New Roman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with transparent background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6096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>
            <a:lvl1pPr>
              <a:defRPr sz="3600">
                <a:latin typeface="Tw Cen MT" pitchFamily="34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19600"/>
          </a:xfrm>
        </p:spPr>
        <p:txBody>
          <a:bodyPr/>
          <a:lstStyle>
            <a:lvl1pPr>
              <a:defRPr>
                <a:latin typeface="Tw Cen MT" pitchFamily="34" charset="0"/>
              </a:defRPr>
            </a:lvl1pPr>
            <a:lvl2pPr>
              <a:defRPr>
                <a:latin typeface="Tw Cen MT" pitchFamily="34" charset="0"/>
              </a:defRPr>
            </a:lvl2pPr>
            <a:lvl3pPr>
              <a:defRPr>
                <a:latin typeface="Tw Cen MT" pitchFamily="34" charset="0"/>
              </a:defRPr>
            </a:lvl3pPr>
            <a:lvl4pPr>
              <a:defRPr>
                <a:latin typeface="Tw Cen MT" pitchFamily="34" charset="0"/>
              </a:defRPr>
            </a:lvl4pPr>
            <a:lvl5pPr>
              <a:defRPr>
                <a:latin typeface="Tw Cen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3" descr="Logo with transparent background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77200" y="6096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w Cen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w Cen M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w Cen M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w Cen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w Cen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8077200" cy="1066800"/>
          </a:xfrm>
        </p:spPr>
        <p:txBody>
          <a:bodyPr/>
          <a:lstStyle/>
          <a:p>
            <a:r>
              <a:rPr lang="en-US" sz="3200" b="1" smtClean="0"/>
              <a:t>HSRP Strategic Effectiveness Sub-Committee Proposed Focus and Scope</a:t>
            </a:r>
            <a:r>
              <a:rPr lang="en-US" sz="2800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800" smtClean="0"/>
              <a:t>Members:</a:t>
            </a:r>
          </a:p>
          <a:p>
            <a:pPr lvl="1"/>
            <a:r>
              <a:rPr lang="en-US" sz="2000" smtClean="0"/>
              <a:t>Dr. David Jay, Portland State University</a:t>
            </a:r>
          </a:p>
          <a:p>
            <a:pPr lvl="1"/>
            <a:r>
              <a:rPr lang="en-US" sz="2000" smtClean="0"/>
              <a:t>Dr. Michelle Dionne, Wells National Estuarine Reserve Center</a:t>
            </a:r>
          </a:p>
          <a:p>
            <a:pPr lvl="1"/>
            <a:r>
              <a:rPr lang="en-US" sz="2000" smtClean="0"/>
              <a:t>Captain Sherri Hickman, Galveston/Houston Pilots</a:t>
            </a:r>
          </a:p>
          <a:p>
            <a:pPr lvl="1"/>
            <a:r>
              <a:rPr lang="en-US" sz="2000" smtClean="0"/>
              <a:t>Mr. William Hanson, Great Lakes Dredging</a:t>
            </a:r>
          </a:p>
          <a:p>
            <a:pPr lvl="1"/>
            <a:r>
              <a:rPr lang="en-US" sz="2000" smtClean="0"/>
              <a:t>Dr. Gary Jeffress, Texas A&amp;M University </a:t>
            </a:r>
          </a:p>
          <a:p>
            <a:pPr lvl="1"/>
            <a:endParaRPr lang="en-US" sz="2000" smtClean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mtClean="0"/>
              <a:t>Outreach Suggestions –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305800" cy="5181600"/>
          </a:xfrm>
        </p:spPr>
        <p:txBody>
          <a:bodyPr/>
          <a:lstStyle/>
          <a:p>
            <a:r>
              <a:rPr lang="en-US" sz="2800" u="sng" smtClean="0"/>
              <a:t>Define (new) users</a:t>
            </a:r>
            <a:r>
              <a:rPr lang="en-US" sz="2800" smtClean="0"/>
              <a:t>: what are their needs?</a:t>
            </a:r>
          </a:p>
          <a:p>
            <a:r>
              <a:rPr lang="en-US" sz="2800" u="sng" smtClean="0"/>
              <a:t>Each tide gauge</a:t>
            </a:r>
            <a:r>
              <a:rPr lang="en-US" sz="2800" smtClean="0"/>
              <a:t> and PORTS instrument should have a Facebook page</a:t>
            </a:r>
          </a:p>
          <a:p>
            <a:r>
              <a:rPr lang="en-US" sz="2800" u="sng" smtClean="0"/>
              <a:t>Provide apps</a:t>
            </a:r>
            <a:r>
              <a:rPr lang="en-US" sz="2800" smtClean="0"/>
              <a:t> for Google maps, Iphone, etc.</a:t>
            </a:r>
          </a:p>
          <a:p>
            <a:r>
              <a:rPr lang="en-US" sz="2800" u="sng" smtClean="0"/>
              <a:t>Logo</a:t>
            </a:r>
            <a:r>
              <a:rPr lang="en-US" sz="2800" smtClean="0"/>
              <a:t>: can NOAA require that its logo appear with any use of its products?</a:t>
            </a:r>
          </a:p>
          <a:p>
            <a:r>
              <a:rPr lang="en-US" sz="2800" u="sng" smtClean="0"/>
              <a:t>Use media opportunities</a:t>
            </a:r>
            <a:r>
              <a:rPr lang="en-US" sz="2800" smtClean="0"/>
              <a:t>: e.g., TV weather clips </a:t>
            </a:r>
          </a:p>
          <a:p>
            <a:r>
              <a:rPr lang="en-US" sz="2800" u="sng" smtClean="0"/>
              <a:t>Mascot</a:t>
            </a:r>
            <a:r>
              <a:rPr lang="en-US" sz="2800" smtClean="0"/>
              <a:t>: is there a NOAA “Smokey”?</a:t>
            </a:r>
          </a:p>
          <a:p>
            <a:r>
              <a:rPr lang="en-US" sz="2800" u="sng" smtClean="0"/>
              <a:t>User fees</a:t>
            </a:r>
            <a:r>
              <a:rPr lang="en-US" sz="2800" smtClean="0"/>
              <a:t>:</a:t>
            </a:r>
          </a:p>
          <a:p>
            <a:pPr lvl="1"/>
            <a:r>
              <a:rPr lang="en-US" sz="2400" smtClean="0"/>
              <a:t>From GPS units</a:t>
            </a:r>
          </a:p>
          <a:p>
            <a:pPr lvl="1"/>
            <a:r>
              <a:rPr lang="en-US" sz="2400" smtClean="0"/>
              <a:t>“Subscriptions” for superior access 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4000" b="1" smtClean="0"/>
              <a:t>Four Topic Areas –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572000"/>
          </a:xfrm>
        </p:spPr>
        <p:txBody>
          <a:bodyPr/>
          <a:lstStyle/>
          <a:p>
            <a:r>
              <a:rPr lang="en-US" sz="2800" smtClean="0"/>
              <a:t>Improving and supporting the PORTS system </a:t>
            </a:r>
            <a:endParaRPr lang="en-US" smtClean="0"/>
          </a:p>
          <a:p>
            <a:r>
              <a:rPr lang="en-US" sz="2800" smtClean="0"/>
              <a:t>Responding to changing water levels and inundation threats</a:t>
            </a:r>
            <a:r>
              <a:rPr lang="en-US" smtClean="0"/>
              <a:t> </a:t>
            </a:r>
            <a:endParaRPr lang="en-US" sz="3600" smtClean="0"/>
          </a:p>
          <a:p>
            <a:r>
              <a:rPr lang="en-US" sz="2800" smtClean="0"/>
              <a:t>Improving NOAA's products and services </a:t>
            </a:r>
          </a:p>
          <a:p>
            <a:r>
              <a:rPr lang="en-US" sz="2800" smtClean="0"/>
              <a:t>Improving outreach and branding </a:t>
            </a: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848600" cy="762000"/>
          </a:xfrm>
        </p:spPr>
        <p:txBody>
          <a:bodyPr/>
          <a:lstStyle/>
          <a:p>
            <a:r>
              <a:rPr lang="en-US" smtClean="0"/>
              <a:t>PORTS Issues – </a:t>
            </a: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2800" u="sng" smtClean="0"/>
              <a:t>PORTS is critical</a:t>
            </a:r>
            <a:r>
              <a:rPr lang="en-US" sz="2800" smtClean="0"/>
              <a:t> for safe navigation and important to diverse management activities and agencies</a:t>
            </a:r>
          </a:p>
          <a:p>
            <a:r>
              <a:rPr lang="en-US" sz="2800" u="sng" smtClean="0"/>
              <a:t>PORTS considerations</a:t>
            </a:r>
            <a:r>
              <a:rPr lang="en-US" sz="2800" smtClean="0"/>
              <a:t>: </a:t>
            </a:r>
          </a:p>
          <a:p>
            <a:pPr lvl="1"/>
            <a:r>
              <a:rPr lang="en-US" sz="2400" smtClean="0"/>
              <a:t>The 21 PORTS systems are diverse in instrumentation and models, </a:t>
            </a:r>
          </a:p>
          <a:p>
            <a:pPr lvl="1"/>
            <a:r>
              <a:rPr lang="en-US" sz="2400" smtClean="0"/>
              <a:t>They are inconsistently funded and not fully supported by NOAA</a:t>
            </a:r>
          </a:p>
          <a:p>
            <a:pPr lvl="1"/>
            <a:r>
              <a:rPr lang="en-US" sz="2400" smtClean="0"/>
              <a:t>Many lack needed components and upgrades</a:t>
            </a:r>
          </a:p>
          <a:p>
            <a:pPr lvl="1"/>
            <a:r>
              <a:rPr lang="en-US" sz="2400" smtClean="0"/>
              <a:t>Models are often locally chosen and/or incomplete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mtClean="0"/>
              <a:t>Suggestions for PORTS –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800" u="sng" smtClean="0"/>
              <a:t>Clarify funding mechanism</a:t>
            </a:r>
            <a:r>
              <a:rPr lang="en-US" sz="2800" smtClean="0"/>
              <a:t> – with user fees, or???</a:t>
            </a:r>
          </a:p>
          <a:p>
            <a:r>
              <a:rPr lang="en-US" sz="2800" u="sng" smtClean="0"/>
              <a:t>Upgrade PORTS instrumentation</a:t>
            </a:r>
            <a:r>
              <a:rPr lang="en-US" sz="2800" smtClean="0"/>
              <a:t> to a standard minimum level, augment as needed</a:t>
            </a:r>
          </a:p>
          <a:p>
            <a:r>
              <a:rPr lang="en-US" sz="2800" u="sng" smtClean="0"/>
              <a:t>Expand PORTS</a:t>
            </a:r>
            <a:r>
              <a:rPr lang="en-US" sz="2800" smtClean="0"/>
              <a:t> to other seaports where cost/ benefit analysis suggests this makes sense</a:t>
            </a:r>
          </a:p>
          <a:p>
            <a:r>
              <a:rPr lang="en-US" sz="2800" u="sng" smtClean="0"/>
              <a:t>Improve modeling</a:t>
            </a:r>
            <a:r>
              <a:rPr lang="en-US" sz="2800" smtClean="0"/>
              <a:t> for navigation, ecosystem mgt and other needs; e.g., sediment transport</a:t>
            </a:r>
          </a:p>
          <a:p>
            <a:r>
              <a:rPr lang="en-US" sz="2800" u="sng" smtClean="0"/>
              <a:t>Better connect PORTS</a:t>
            </a:r>
            <a:r>
              <a:rPr lang="en-US" sz="2800" smtClean="0"/>
              <a:t> to diverse US and international observing system efforts</a:t>
            </a:r>
          </a:p>
          <a:p>
            <a:pPr lvl="1"/>
            <a:r>
              <a:rPr lang="en-US" sz="2400" smtClean="0"/>
              <a:t>Data exchange</a:t>
            </a:r>
          </a:p>
          <a:p>
            <a:pPr lvl="1"/>
            <a:r>
              <a:rPr lang="en-US" sz="2400" smtClean="0"/>
              <a:t>Innovation 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mtClean="0"/>
              <a:t>Water Levels and Inundation Issues –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105400"/>
          </a:xfrm>
        </p:spPr>
        <p:txBody>
          <a:bodyPr/>
          <a:lstStyle/>
          <a:p>
            <a:r>
              <a:rPr lang="en-US" sz="2400" u="sng" smtClean="0"/>
              <a:t>Changing MSL, tides, waves and surge</a:t>
            </a:r>
            <a:r>
              <a:rPr lang="en-US" sz="2400" smtClean="0"/>
              <a:t> and tsunamis pose challenges to safety, coastal infrastructure, transportation and ecosystems </a:t>
            </a:r>
          </a:p>
          <a:p>
            <a:r>
              <a:rPr lang="en-US" sz="2400" u="sng" smtClean="0"/>
              <a:t>The long US coastline is diverse</a:t>
            </a:r>
            <a:r>
              <a:rPr lang="en-US" sz="2400" smtClean="0"/>
              <a:t>, needs are variable</a:t>
            </a:r>
          </a:p>
          <a:p>
            <a:r>
              <a:rPr lang="en-US" sz="2400" u="sng" smtClean="0"/>
              <a:t>Historic NOAA data</a:t>
            </a:r>
            <a:r>
              <a:rPr lang="en-US" sz="2400" smtClean="0"/>
              <a:t> are inaccessible and poorly cataloged</a:t>
            </a:r>
          </a:p>
          <a:p>
            <a:r>
              <a:rPr lang="en-US" sz="2400" u="sng" smtClean="0"/>
              <a:t>Coupling diverse models</a:t>
            </a:r>
            <a:r>
              <a:rPr lang="en-US" sz="2400" smtClean="0"/>
              <a:t> is a huge challenge; e.g.,</a:t>
            </a:r>
          </a:p>
          <a:p>
            <a:pPr lvl="1"/>
            <a:r>
              <a:rPr lang="en-US" sz="2000" smtClean="0"/>
              <a:t>PORTS</a:t>
            </a:r>
          </a:p>
          <a:p>
            <a:pPr lvl="1"/>
            <a:r>
              <a:rPr lang="en-US" sz="2000" smtClean="0"/>
              <a:t>Tsunami</a:t>
            </a:r>
          </a:p>
          <a:p>
            <a:pPr lvl="1"/>
            <a:r>
              <a:rPr lang="en-US" sz="2000" smtClean="0"/>
              <a:t>Storm surge and wave</a:t>
            </a:r>
          </a:p>
          <a:p>
            <a:pPr lvl="1"/>
            <a:r>
              <a:rPr lang="en-US" sz="2000" smtClean="0"/>
              <a:t>Sediment transport</a:t>
            </a:r>
          </a:p>
          <a:p>
            <a:pPr lvl="1"/>
            <a:r>
              <a:rPr lang="en-US" sz="2000" smtClean="0"/>
              <a:t>Coastal and open ocean</a:t>
            </a:r>
          </a:p>
          <a:p>
            <a:endParaRPr lang="en-US" sz="2400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sz="3200" smtClean="0"/>
              <a:t>Water Levels and Inundation Suggestions –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305800" cy="5105400"/>
          </a:xfrm>
        </p:spPr>
        <p:txBody>
          <a:bodyPr/>
          <a:lstStyle/>
          <a:p>
            <a:r>
              <a:rPr lang="en-US" sz="2800" u="sng" smtClean="0"/>
              <a:t>Improve data delivery and model coupling</a:t>
            </a:r>
            <a:r>
              <a:rPr lang="en-US" sz="2800" smtClean="0"/>
              <a:t> for:</a:t>
            </a:r>
          </a:p>
          <a:p>
            <a:pPr lvl="1"/>
            <a:r>
              <a:rPr lang="en-US" sz="2400" smtClean="0"/>
              <a:t>Mapping, planning and management </a:t>
            </a:r>
          </a:p>
          <a:p>
            <a:pPr lvl="1"/>
            <a:r>
              <a:rPr lang="en-US" sz="2400" smtClean="0"/>
              <a:t>For crisis response (real time)</a:t>
            </a:r>
          </a:p>
          <a:p>
            <a:r>
              <a:rPr lang="en-US" sz="2800" u="sng" smtClean="0"/>
              <a:t>Prioritize</a:t>
            </a:r>
            <a:r>
              <a:rPr lang="en-US" sz="2800" smtClean="0"/>
              <a:t> coastal areas in need of improved mapping</a:t>
            </a:r>
          </a:p>
          <a:p>
            <a:r>
              <a:rPr lang="en-US" sz="2800" u="sng" smtClean="0"/>
              <a:t>Incorporate geodetic information</a:t>
            </a:r>
            <a:r>
              <a:rPr lang="en-US" sz="2800" smtClean="0"/>
              <a:t>:</a:t>
            </a:r>
          </a:p>
          <a:p>
            <a:pPr lvl="1"/>
            <a:r>
              <a:rPr lang="en-US" sz="2400" smtClean="0"/>
              <a:t>Install GPS units routinely on gauges</a:t>
            </a:r>
          </a:p>
          <a:p>
            <a:pPr lvl="1"/>
            <a:r>
              <a:rPr lang="en-US" sz="2400" smtClean="0"/>
              <a:t>Update epoch semi-continuously, not every ~20 years</a:t>
            </a:r>
          </a:p>
          <a:p>
            <a:r>
              <a:rPr lang="en-US" sz="2800" u="sng" smtClean="0"/>
              <a:t>Recover historic NOAA data</a:t>
            </a:r>
            <a:r>
              <a:rPr lang="en-US" sz="2800" smtClean="0"/>
              <a:t>:</a:t>
            </a:r>
          </a:p>
          <a:p>
            <a:pPr lvl="1"/>
            <a:r>
              <a:rPr lang="en-US" sz="2400" smtClean="0"/>
              <a:t>Data recovery is cheaper than data collection</a:t>
            </a:r>
          </a:p>
          <a:p>
            <a:pPr lvl="1"/>
            <a:r>
              <a:rPr lang="en-US" sz="2400" smtClean="0"/>
              <a:t>Long records are of great value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3200" smtClean="0"/>
              <a:t>Products and Service Issues –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r>
              <a:rPr lang="en-US" sz="2800" u="sng" smtClean="0"/>
              <a:t>Demand for products and services is rising</a:t>
            </a:r>
            <a:r>
              <a:rPr lang="en-US" sz="2800" smtClean="0"/>
              <a:t> more rapidly than ability to deliver:</a:t>
            </a:r>
          </a:p>
          <a:p>
            <a:pPr lvl="1"/>
            <a:r>
              <a:rPr lang="en-US" sz="2400" smtClean="0"/>
              <a:t>Larger ships and more traffic</a:t>
            </a:r>
          </a:p>
          <a:p>
            <a:pPr lvl="1"/>
            <a:r>
              <a:rPr lang="en-US" sz="2400" smtClean="0"/>
              <a:t>More coastal planning is needed for more people</a:t>
            </a:r>
          </a:p>
          <a:p>
            <a:r>
              <a:rPr lang="en-US" sz="2800" u="sng" smtClean="0"/>
              <a:t>Diverse coastal inundation threats</a:t>
            </a:r>
            <a:r>
              <a:rPr lang="en-US" sz="2800" smtClean="0"/>
              <a:t> in many areas</a:t>
            </a:r>
          </a:p>
          <a:p>
            <a:pPr lvl="1"/>
            <a:r>
              <a:rPr lang="en-US" sz="2400" smtClean="0"/>
              <a:t>Katrina emphasizes the need for coordination of datum levels and models</a:t>
            </a:r>
          </a:p>
          <a:p>
            <a:pPr lvl="1"/>
            <a:r>
              <a:rPr lang="en-US" sz="2400" smtClean="0"/>
              <a:t>Coastal erosion due to diverse causes threaten public safety, ecosystems and infrastructure</a:t>
            </a:r>
          </a:p>
          <a:p>
            <a:r>
              <a:rPr lang="en-US" sz="2800" smtClean="0"/>
              <a:t> </a:t>
            </a:r>
            <a:r>
              <a:rPr lang="en-US" sz="2800" u="sng" smtClean="0"/>
              <a:t>Specific needs </a:t>
            </a:r>
            <a:r>
              <a:rPr lang="en-US" sz="2800" smtClean="0"/>
              <a:t>in remote areas:</a:t>
            </a:r>
          </a:p>
          <a:p>
            <a:pPr lvl="1"/>
            <a:r>
              <a:rPr lang="en-US" sz="2400" smtClean="0"/>
              <a:t>Arctic</a:t>
            </a:r>
          </a:p>
          <a:p>
            <a:pPr lvl="1"/>
            <a:r>
              <a:rPr lang="en-US" sz="2400" smtClean="0"/>
              <a:t>Pacific Islands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Products and Service Suggestions –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400" u="sng" smtClean="0"/>
              <a:t>Better use of NOAA fleet</a:t>
            </a:r>
            <a:r>
              <a:rPr lang="en-US" sz="2400" smtClean="0"/>
              <a:t> via public-private partnerships</a:t>
            </a:r>
          </a:p>
          <a:p>
            <a:r>
              <a:rPr lang="en-US" sz="2400" u="sng" smtClean="0"/>
              <a:t>Improve dissemination</a:t>
            </a:r>
            <a:r>
              <a:rPr lang="en-US" sz="2400" smtClean="0"/>
              <a:t> of datum levels and integrated coastal mapping</a:t>
            </a:r>
          </a:p>
          <a:p>
            <a:r>
              <a:rPr lang="en-US" sz="2400" u="sng" smtClean="0"/>
              <a:t>Integrate of real-time GPS</a:t>
            </a:r>
            <a:r>
              <a:rPr lang="en-US" sz="2400" smtClean="0"/>
              <a:t> into surveys</a:t>
            </a:r>
          </a:p>
          <a:p>
            <a:r>
              <a:rPr lang="en-US" sz="2400" u="sng" smtClean="0"/>
              <a:t>Improve coordination</a:t>
            </a:r>
            <a:r>
              <a:rPr lang="en-US" sz="2400" smtClean="0"/>
              <a:t> with other agencies that have tide gauges and bathymetric data</a:t>
            </a:r>
          </a:p>
          <a:p>
            <a:r>
              <a:rPr lang="en-US" sz="2400" u="sng" smtClean="0"/>
              <a:t>Improve mapping</a:t>
            </a:r>
            <a:r>
              <a:rPr lang="en-US" sz="2400" smtClean="0"/>
              <a:t> of areas outside of navigation channels</a:t>
            </a:r>
          </a:p>
          <a:p>
            <a:r>
              <a:rPr lang="en-US" sz="2400" u="sng" smtClean="0"/>
              <a:t>Prioritize</a:t>
            </a:r>
            <a:r>
              <a:rPr lang="en-US" sz="2400" smtClean="0"/>
              <a:t> specific apps and services that will bring broader recognition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Outreach Issues –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419600"/>
          </a:xfrm>
        </p:spPr>
        <p:txBody>
          <a:bodyPr/>
          <a:lstStyle/>
          <a:p>
            <a:r>
              <a:rPr lang="en-US" smtClean="0"/>
              <a:t>NOAA is poorly known by the public</a:t>
            </a:r>
          </a:p>
          <a:p>
            <a:r>
              <a:rPr lang="en-US" smtClean="0"/>
              <a:t>NOAA products are often not “user friendly” </a:t>
            </a:r>
          </a:p>
          <a:p>
            <a:r>
              <a:rPr lang="en-US" smtClean="0"/>
              <a:t>Many people use NOAA services and products without knowing their source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Coast Survey">
      <a:dk1>
        <a:sysClr val="windowText" lastClr="000000"/>
      </a:dk1>
      <a:lt1>
        <a:sysClr val="window" lastClr="FFFFFF"/>
      </a:lt1>
      <a:dk2>
        <a:srgbClr val="002395"/>
      </a:dk2>
      <a:lt2>
        <a:srgbClr val="EEECE1"/>
      </a:lt2>
      <a:accent1>
        <a:srgbClr val="0088CE"/>
      </a:accent1>
      <a:accent2>
        <a:srgbClr val="C0504D"/>
      </a:accent2>
      <a:accent3>
        <a:srgbClr val="668C3A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581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Times New Roman</vt:lpstr>
      <vt:lpstr>Calibri</vt:lpstr>
      <vt:lpstr>Default Design</vt:lpstr>
      <vt:lpstr>HSRP Strategic Effectiveness Sub-Committee Proposed Focus and Scope </vt:lpstr>
      <vt:lpstr>Four Topic Areas – </vt:lpstr>
      <vt:lpstr>PORTS Issues – </vt:lpstr>
      <vt:lpstr>Suggestions for PORTS –</vt:lpstr>
      <vt:lpstr>Water Levels and Inundation Issues – </vt:lpstr>
      <vt:lpstr>Water Levels and Inundation Suggestions –</vt:lpstr>
      <vt:lpstr>Products and Service Issues – </vt:lpstr>
      <vt:lpstr>Products and Service Suggestions – </vt:lpstr>
      <vt:lpstr>Outreach Issues – </vt:lpstr>
      <vt:lpstr>Outreach Suggestions – </vt:lpstr>
    </vt:vector>
  </TitlesOfParts>
  <Company>NOS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kathy.watson</dc:creator>
  <cp:lastModifiedBy>kathy.watson</cp:lastModifiedBy>
  <cp:revision>23</cp:revision>
  <dcterms:created xsi:type="dcterms:W3CDTF">2012-05-09T20:01:53Z</dcterms:created>
  <dcterms:modified xsi:type="dcterms:W3CDTF">2012-06-08T12:22:18Z</dcterms:modified>
</cp:coreProperties>
</file>