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2" r:id="rId5"/>
    <p:sldId id="264" r:id="rId6"/>
    <p:sldId id="263" r:id="rId7"/>
    <p:sldId id="269" r:id="rId8"/>
    <p:sldId id="261" r:id="rId9"/>
    <p:sldId id="265" r:id="rId10"/>
    <p:sldId id="268" r:id="rId11"/>
    <p:sldId id="277" r:id="rId12"/>
    <p:sldId id="266" r:id="rId13"/>
    <p:sldId id="267" r:id="rId14"/>
    <p:sldId id="272" r:id="rId15"/>
    <p:sldId id="275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45B4BF-4B50-4E14-A41A-5EEBEEE05097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319F4F-FF51-44A2-8EBA-63EC15088D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895600"/>
            <a:ext cx="6480048" cy="146304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Water Level &amp; Tides in Western Alaska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219200"/>
            <a:ext cx="6480048" cy="1752600"/>
          </a:xfrm>
        </p:spPr>
        <p:txBody>
          <a:bodyPr/>
          <a:lstStyle/>
          <a:p>
            <a:r>
              <a:rPr lang="en-US" dirty="0" smtClean="0"/>
              <a:t>Bering Sea Storm, November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648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Aimee Fish, NOAA National Weather Service Alaska Region</a:t>
            </a:r>
          </a:p>
          <a:p>
            <a:pPr algn="r"/>
            <a:r>
              <a:rPr lang="en-US" dirty="0" smtClean="0"/>
              <a:t>Alaska HSRP:  May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from Villages: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bad will it be?</a:t>
            </a:r>
          </a:p>
          <a:p>
            <a:r>
              <a:rPr lang="en-US" dirty="0" smtClean="0"/>
              <a:t>How high will the water get?</a:t>
            </a:r>
          </a:p>
          <a:p>
            <a:pPr lvl="1"/>
            <a:r>
              <a:rPr lang="en-US" dirty="0" smtClean="0"/>
              <a:t>Impossible to answer without tidal prediction</a:t>
            </a:r>
          </a:p>
          <a:p>
            <a:r>
              <a:rPr lang="en-US" dirty="0" smtClean="0"/>
              <a:t>“When is high tide?”  </a:t>
            </a:r>
          </a:p>
          <a:p>
            <a:pPr lvl="1"/>
            <a:r>
              <a:rPr lang="en-US" dirty="0" smtClean="0"/>
              <a:t>Silence on the phone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5753100" cy="5362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4343">
            <a:off x="5004609" y="555919"/>
            <a:ext cx="3352800" cy="602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feasible to install NWLONs in all villages</a:t>
            </a:r>
          </a:p>
          <a:p>
            <a:pPr lvl="1"/>
            <a:r>
              <a:rPr lang="en-US" dirty="0" smtClean="0"/>
              <a:t>Grassroots water level observation program</a:t>
            </a:r>
          </a:p>
          <a:p>
            <a:pPr lvl="1"/>
            <a:r>
              <a:rPr lang="en-US" dirty="0" smtClean="0"/>
              <a:t>Less expensive platforms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Tidal Predictions</a:t>
            </a:r>
          </a:p>
          <a:p>
            <a:pPr lvl="1"/>
            <a:r>
              <a:rPr lang="en-US" dirty="0" smtClean="0"/>
              <a:t>Lots of historic data, few predictions </a:t>
            </a:r>
            <a:r>
              <a:rPr lang="en-US" sz="2000" dirty="0" smtClean="0"/>
              <a:t>(e.g., </a:t>
            </a:r>
            <a:r>
              <a:rPr lang="en-US" sz="2000" dirty="0" err="1" smtClean="0"/>
              <a:t>Golovin</a:t>
            </a:r>
            <a:r>
              <a:rPr lang="en-US" sz="2000" dirty="0" smtClean="0"/>
              <a:t>:  9/16/1899 – 9/23/1899)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Relax criteria for Alaska!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Bad data worse than no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predictions based on short observations better than no predictions at all?</a:t>
            </a:r>
          </a:p>
          <a:p>
            <a:endParaRPr lang="en-US" dirty="0" smtClean="0"/>
          </a:p>
          <a:p>
            <a:r>
              <a:rPr lang="en-US" dirty="0" smtClean="0"/>
              <a:t>Data is “nourishment” for a forecast</a:t>
            </a:r>
          </a:p>
          <a:p>
            <a:endParaRPr lang="en-US" dirty="0"/>
          </a:p>
        </p:txBody>
      </p:sp>
      <p:pic>
        <p:nvPicPr>
          <p:cNvPr id="25602" name="Picture 2" descr="C:\Documents and Settings\aimee.fish\Local Settings\Temporary Internet Files\Content.IE5\S1C76XUD\MC9004405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67200"/>
            <a:ext cx="2209800" cy="228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food worse than </a:t>
            </a:r>
            <a:r>
              <a:rPr lang="en-US" u="sng" dirty="0" smtClean="0"/>
              <a:t>no</a:t>
            </a:r>
            <a:r>
              <a:rPr lang="en-US" dirty="0" smtClean="0"/>
              <a:t> food?</a:t>
            </a:r>
            <a:endParaRPr lang="en-US" dirty="0"/>
          </a:p>
        </p:txBody>
      </p:sp>
      <p:pic>
        <p:nvPicPr>
          <p:cNvPr id="27660" name="Picture 12" descr="C:\Documents and Settings\aimee.fish\Local Settings\Temporary Internet Files\Content.IE5\MHA7KD4X\MC900433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1828800" cy="1828800"/>
          </a:xfrm>
          <a:prstGeom prst="rect">
            <a:avLst/>
          </a:prstGeom>
          <a:noFill/>
        </p:spPr>
      </p:pic>
      <p:pic>
        <p:nvPicPr>
          <p:cNvPr id="23" name="Picture 22" descr="rotton e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2924175" cy="2924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54774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Yes</a:t>
            </a:r>
            <a:r>
              <a:rPr lang="en-US" sz="5400" dirty="0" smtClean="0"/>
              <a:t>!!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food worse than </a:t>
            </a:r>
            <a:r>
              <a:rPr lang="en-US" u="sng" dirty="0" smtClean="0"/>
              <a:t>no</a:t>
            </a:r>
            <a:r>
              <a:rPr lang="en-US" dirty="0" smtClean="0"/>
              <a:t> food?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4774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No</a:t>
            </a:r>
            <a:r>
              <a:rPr lang="en-US" sz="5400" dirty="0" smtClean="0"/>
              <a:t>!!</a:t>
            </a:r>
            <a:endParaRPr lang="en-US" sz="5400" dirty="0"/>
          </a:p>
        </p:txBody>
      </p:sp>
      <p:pic>
        <p:nvPicPr>
          <p:cNvPr id="6" name="Picture 5" descr="Strawberries-Old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528" y="1752600"/>
            <a:ext cx="4949743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438"/>
            <a:ext cx="7467600" cy="3687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  <p:pic>
        <p:nvPicPr>
          <p:cNvPr id="27654" name="Picture 6" descr="C:\Documents and Settings\aimee.fish\Local Settings\Temporary Internet Files\Content.IE5\630BQ5A1\MC9002871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363" y="3792538"/>
            <a:ext cx="2589212" cy="266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Complex Coastline = Complex Forecast</a:t>
            </a:r>
            <a:endParaRPr lang="en-US" sz="3200" dirty="0"/>
          </a:p>
        </p:txBody>
      </p:sp>
      <p:pic>
        <p:nvPicPr>
          <p:cNvPr id="23556" name="Picture 4" descr="https://lh6.googleusercontent.com/DDA8ljk_ieHt03iWehO5fQmGVC70PA1YQWE7LWjeWQHQ4eUIRS_zN3dj9A4o1ACxWfWkAUSxMbhzm7epj9n6nIGcvwfo5iruv2TUDEruOudvxMdoZ3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791200" cy="452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2011</a:t>
            </a:r>
            <a:endParaRPr lang="en-US" dirty="0"/>
          </a:p>
        </p:txBody>
      </p:sp>
      <p:pic>
        <p:nvPicPr>
          <p:cNvPr id="5" name="Content Placeholder 4" descr="Bering Satelli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942954" cy="3154363"/>
          </a:xfrm>
          <a:ln>
            <a:solidFill>
              <a:schemeClr val="accent1"/>
            </a:solidFill>
          </a:ln>
        </p:spPr>
      </p:pic>
      <p:pic>
        <p:nvPicPr>
          <p:cNvPr id="4" name="Picture 3" descr="https://lh4.googleusercontent.com/7140CfKLOFxiTJgslKPpaeiuE1LnKKSqLFdGLOTictnCWEJXtfXB9NKp4MlAXPGjuvCenQ7BjB7rmgDSQLav8FFw1fH_5F64YNDvLxdPPtThZkS3LG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429000"/>
            <a:ext cx="43434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34050" y="3239869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620869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925669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3450" y="5029200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6325" y="4992469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2075" y="4933950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5900" y="4876800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5029200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900" y="5040094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1352252"/>
            <a:ext cx="3886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&gt;35 communities with damage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~1,000 miles of coastline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Presidential Disaster Declaration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Damage estimates are still coming in due to 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461867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40-foot seas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Wind gusts to 93 mph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Blizzard conditions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Storm Surge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24400" y="4588609"/>
            <a:ext cx="22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2011</a:t>
            </a:r>
            <a:endParaRPr lang="en-US" dirty="0"/>
          </a:p>
        </p:txBody>
      </p:sp>
      <p:pic>
        <p:nvPicPr>
          <p:cNvPr id="6" name="Content Placeholder 5" descr="AK Conus Map with NWLON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2117" y="1535620"/>
            <a:ext cx="6074483" cy="417938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2743200" y="2438400"/>
            <a:ext cx="1066800" cy="1752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</a:t>
            </a:r>
            <a:r>
              <a:rPr lang="en-US" dirty="0" smtClean="0"/>
              <a:t> </a:t>
            </a:r>
            <a:r>
              <a:rPr lang="en-US" dirty="0" smtClean="0"/>
              <a:t>to Storm Surge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124200" cy="23466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2" name="Picture 8" descr="File:Nome Front Street Flooding 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124200" cy="2349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File:Erosion in Shishmar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2489200" cy="1866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386308"/>
            <a:ext cx="2362200" cy="18140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 descr="https://lh3.googleusercontent.com/VPUyN4V3jaAe5TxkFGwzSSOntuIeXVG9fdaGaWF4PswlClFAOVXnIQUxyAXheluS_fCAQfCILfdI7SvvlzFIfO45_jBuIK8xX2o1PV8hjwLJSZCXl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5374" y="2253629"/>
            <a:ext cx="2471026" cy="323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Golovin</a:t>
            </a:r>
            <a:r>
              <a:rPr lang="en-US" dirty="0" smtClean="0"/>
              <a:t>, AK</a:t>
            </a:r>
            <a:endParaRPr lang="en-US" dirty="0"/>
          </a:p>
        </p:txBody>
      </p:sp>
      <p:pic>
        <p:nvPicPr>
          <p:cNvPr id="20482" name="Picture 2" descr="File:PAGL Favorable Wind Direction M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400175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Golovin</a:t>
            </a:r>
            <a:r>
              <a:rPr lang="en-US" dirty="0" smtClean="0"/>
              <a:t>, AK</a:t>
            </a:r>
            <a:endParaRPr lang="en-US" dirty="0"/>
          </a:p>
        </p:txBody>
      </p:sp>
      <p:pic>
        <p:nvPicPr>
          <p:cNvPr id="19458" name="Picture 2" descr="http://faiweb.fai.nwsar.gov/mediawiki-1.16.5/images/5/5f/Golovin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581400" cy="2686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MLLW</a:t>
            </a:r>
            <a:endParaRPr lang="en-US" dirty="0"/>
          </a:p>
        </p:txBody>
      </p:sp>
      <p:pic>
        <p:nvPicPr>
          <p:cNvPr id="19460" name="Picture 4" descr="File:PAGL Sept 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05200"/>
            <a:ext cx="3581400" cy="26227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5574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September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Golovin</a:t>
            </a:r>
            <a:r>
              <a:rPr lang="en-US" dirty="0" smtClean="0"/>
              <a:t>, AK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1" y="1600200"/>
            <a:ext cx="7391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Decisions</a:t>
            </a:r>
            <a:br>
              <a:rPr lang="en-US" dirty="0" smtClean="0"/>
            </a:br>
            <a:r>
              <a:rPr lang="en-US" sz="3100" dirty="0" smtClean="0"/>
              <a:t>November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Evacuate due to surge?  If so, when?</a:t>
            </a:r>
          </a:p>
          <a:p>
            <a:pPr lvl="1"/>
            <a:r>
              <a:rPr lang="en-US" dirty="0" smtClean="0"/>
              <a:t>Blizzard</a:t>
            </a:r>
          </a:p>
          <a:p>
            <a:pPr lvl="1"/>
            <a:r>
              <a:rPr lang="en-US" dirty="0" smtClean="0"/>
              <a:t>Cold and very windy</a:t>
            </a:r>
          </a:p>
          <a:p>
            <a:pPr lvl="1"/>
            <a:r>
              <a:rPr lang="en-US" dirty="0" smtClean="0"/>
              <a:t>One private generator for evacuation area, little fuel</a:t>
            </a:r>
          </a:p>
          <a:p>
            <a:r>
              <a:rPr lang="en-US" dirty="0" smtClean="0"/>
              <a:t>Water and Power </a:t>
            </a:r>
            <a:r>
              <a:rPr lang="en-US" dirty="0" smtClean="0"/>
              <a:t>s</a:t>
            </a:r>
            <a:r>
              <a:rPr lang="en-US" dirty="0" smtClean="0"/>
              <a:t>tation threatened?</a:t>
            </a:r>
          </a:p>
          <a:p>
            <a:pPr lvl="1"/>
            <a:r>
              <a:rPr lang="en-US" dirty="0" smtClean="0"/>
              <a:t>Will the plants be inundated?</a:t>
            </a:r>
          </a:p>
          <a:p>
            <a:pPr lvl="1"/>
            <a:r>
              <a:rPr lang="en-US" dirty="0" smtClean="0"/>
              <a:t>Should we shut down power and water?</a:t>
            </a:r>
          </a:p>
          <a:p>
            <a:pPr lvl="1"/>
            <a:r>
              <a:rPr lang="en-US" dirty="0" smtClean="0"/>
              <a:t>When?</a:t>
            </a:r>
            <a:endParaRPr lang="en-US" dirty="0" smtClean="0"/>
          </a:p>
          <a:p>
            <a:r>
              <a:rPr lang="en-US" sz="3700" dirty="0" smtClean="0"/>
              <a:t>How bad will it be?   2004 or 2005?</a:t>
            </a:r>
            <a:endParaRPr lang="en-US" sz="37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Tropical Storm Surge</a:t>
            </a:r>
            <a:br>
              <a:rPr lang="en-US" dirty="0" smtClean="0"/>
            </a:br>
            <a:r>
              <a:rPr lang="en-US" sz="3100" dirty="0" smtClean="0"/>
              <a:t>Water Level forecast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495800" cy="2904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30526"/>
            <a:ext cx="4572000" cy="295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Golovin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667000"/>
            <a:ext cx="6096000" cy="17543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Golovin</a:t>
            </a:r>
            <a:r>
              <a:rPr lang="en-US" sz="3600" dirty="0" smtClean="0"/>
              <a:t> was lucky, they </a:t>
            </a:r>
            <a:r>
              <a:rPr lang="en-US" sz="3600" i="1" u="sng" dirty="0" smtClean="0"/>
              <a:t>had</a:t>
            </a:r>
            <a:r>
              <a:rPr lang="en-US" sz="3600" dirty="0" smtClean="0"/>
              <a:t> tide predictions;</a:t>
            </a:r>
          </a:p>
          <a:p>
            <a:pPr algn="ctr"/>
            <a:r>
              <a:rPr lang="en-US" sz="3600" dirty="0" smtClean="0"/>
              <a:t>most villages do not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422</TotalTime>
  <Words>308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Water Level &amp; Tides in Western Alaska</vt:lpstr>
      <vt:lpstr>November 2011</vt:lpstr>
      <vt:lpstr>November 2011</vt:lpstr>
      <vt:lpstr>Vulnerable to Storm Surge</vt:lpstr>
      <vt:lpstr>Golovin, AK</vt:lpstr>
      <vt:lpstr>Golovin, AK</vt:lpstr>
      <vt:lpstr>Golovin, AK</vt:lpstr>
      <vt:lpstr>Community Decisions November 2011</vt:lpstr>
      <vt:lpstr>Extra Tropical Storm Surge Water Level forecast</vt:lpstr>
      <vt:lpstr>Questions from Villages:</vt:lpstr>
      <vt:lpstr>Slide 11</vt:lpstr>
      <vt:lpstr>What can we do?</vt:lpstr>
      <vt:lpstr>Bad data worse than no data?</vt:lpstr>
      <vt:lpstr>Bad food worse than no food?</vt:lpstr>
      <vt:lpstr>Bad food worse than no food?</vt:lpstr>
      <vt:lpstr>Thank you!</vt:lpstr>
      <vt:lpstr>Complex Coastline = Complex Forecast</vt:lpstr>
    </vt:vector>
  </TitlesOfParts>
  <Company>Alaska 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aimee.fish</dc:creator>
  <cp:lastModifiedBy>aimee.fish</cp:lastModifiedBy>
  <cp:revision>27</cp:revision>
  <dcterms:created xsi:type="dcterms:W3CDTF">2012-05-23T13:15:50Z</dcterms:created>
  <dcterms:modified xsi:type="dcterms:W3CDTF">2012-05-23T20:18:10Z</dcterms:modified>
</cp:coreProperties>
</file>