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4"/>
  </p:notesMasterIdLst>
  <p:sldIdLst>
    <p:sldId id="256" r:id="rId3"/>
    <p:sldId id="495" r:id="rId4"/>
    <p:sldId id="470" r:id="rId5"/>
    <p:sldId id="467" r:id="rId6"/>
    <p:sldId id="517" r:id="rId7"/>
    <p:sldId id="554" r:id="rId8"/>
    <p:sldId id="555" r:id="rId9"/>
    <p:sldId id="556" r:id="rId10"/>
    <p:sldId id="557" r:id="rId11"/>
    <p:sldId id="549" r:id="rId12"/>
    <p:sldId id="500" r:id="rId13"/>
    <p:sldId id="501" r:id="rId14"/>
    <p:sldId id="474" r:id="rId15"/>
    <p:sldId id="475" r:id="rId16"/>
    <p:sldId id="476" r:id="rId17"/>
    <p:sldId id="553" r:id="rId18"/>
    <p:sldId id="483" r:id="rId19"/>
    <p:sldId id="537" r:id="rId20"/>
    <p:sldId id="550" r:id="rId21"/>
    <p:sldId id="526" r:id="rId22"/>
    <p:sldId id="405"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3300"/>
    <a:srgbClr val="9933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4" autoAdjust="0"/>
    <p:restoredTop sz="60215" autoAdjust="0"/>
  </p:normalViewPr>
  <p:slideViewPr>
    <p:cSldViewPr>
      <p:cViewPr>
        <p:scale>
          <a:sx n="47" d="100"/>
          <a:sy n="47" d="100"/>
        </p:scale>
        <p:origin x="-21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notesViewPr>
    <p:cSldViewPr>
      <p:cViewPr>
        <p:scale>
          <a:sx n="100" d="100"/>
          <a:sy n="100" d="100"/>
        </p:scale>
        <p:origin x="-1524" y="570"/>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7ephmts\Documents\Ets\GLNavTeam\GL%20Nav%20funding%20PB%20and%20Appro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07531380753141"/>
          <c:y val="8.9770354906054728E-2"/>
          <c:w val="0.86192468619246865"/>
          <c:h val="0.71189979123173275"/>
        </c:manualLayout>
      </c:layout>
      <c:bar3DChart>
        <c:barDir val="col"/>
        <c:grouping val="clustered"/>
        <c:varyColors val="0"/>
        <c:ser>
          <c:idx val="0"/>
          <c:order val="0"/>
          <c:tx>
            <c:strRef>
              <c:f>Sheet1!$A$2</c:f>
              <c:strCache>
                <c:ptCount val="1"/>
                <c:pt idx="0">
                  <c:v>Number</c:v>
                </c:pt>
              </c:strCache>
            </c:strRef>
          </c:tx>
          <c:spPr>
            <a:solidFill>
              <a:schemeClr val="accent6">
                <a:lumMod val="75000"/>
              </a:schemeClr>
            </a:solidFill>
            <a:ln w="13960">
              <a:solidFill>
                <a:schemeClr val="tx1"/>
              </a:solidFill>
              <a:prstDash val="solid"/>
            </a:ln>
          </c:spPr>
          <c:invertIfNegative val="0"/>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Sheet1!$B$2:$P$2</c:f>
              <c:numCache>
                <c:formatCode>General</c:formatCode>
                <c:ptCount val="15"/>
                <c:pt idx="0">
                  <c:v>29</c:v>
                </c:pt>
                <c:pt idx="1">
                  <c:v>19</c:v>
                </c:pt>
                <c:pt idx="2">
                  <c:v>21</c:v>
                </c:pt>
                <c:pt idx="3">
                  <c:v>17</c:v>
                </c:pt>
                <c:pt idx="4">
                  <c:v>15</c:v>
                </c:pt>
                <c:pt idx="5">
                  <c:v>11</c:v>
                </c:pt>
                <c:pt idx="6">
                  <c:v>0</c:v>
                </c:pt>
                <c:pt idx="7">
                  <c:v>24</c:v>
                </c:pt>
                <c:pt idx="8">
                  <c:v>18</c:v>
                </c:pt>
                <c:pt idx="9">
                  <c:v>17</c:v>
                </c:pt>
                <c:pt idx="10">
                  <c:v>0</c:v>
                </c:pt>
                <c:pt idx="11">
                  <c:v>0</c:v>
                </c:pt>
                <c:pt idx="12">
                  <c:v>0</c:v>
                </c:pt>
                <c:pt idx="13">
                  <c:v>6</c:v>
                </c:pt>
                <c:pt idx="14">
                  <c:v>0</c:v>
                </c:pt>
              </c:numCache>
            </c:numRef>
          </c:val>
        </c:ser>
        <c:ser>
          <c:idx val="1"/>
          <c:order val="1"/>
          <c:tx>
            <c:strRef>
              <c:f>Sheet1!$A$3</c:f>
              <c:strCache>
                <c:ptCount val="1"/>
              </c:strCache>
            </c:strRef>
          </c:tx>
          <c:spPr>
            <a:solidFill>
              <a:srgbClr val="222268"/>
            </a:solidFill>
            <a:ln w="13960">
              <a:solidFill>
                <a:schemeClr val="tx1"/>
              </a:solidFill>
              <a:prstDash val="solid"/>
            </a:ln>
          </c:spPr>
          <c:invertIfNegative val="0"/>
          <c:cat>
            <c:numRef>
              <c:f>Sheet1!$B$1:$P$1</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Sheet1!$B$3:$P$3</c:f>
              <c:numCache>
                <c:formatCode>General</c:formatCode>
                <c:ptCount val="15"/>
              </c:numCache>
            </c:numRef>
          </c:val>
        </c:ser>
        <c:dLbls>
          <c:showLegendKey val="0"/>
          <c:showVal val="0"/>
          <c:showCatName val="0"/>
          <c:showSerName val="0"/>
          <c:showPercent val="0"/>
          <c:showBubbleSize val="0"/>
        </c:dLbls>
        <c:gapWidth val="150"/>
        <c:gapDepth val="0"/>
        <c:shape val="box"/>
        <c:axId val="117950720"/>
        <c:axId val="117952896"/>
        <c:axId val="0"/>
      </c:bar3DChart>
      <c:catAx>
        <c:axId val="117950720"/>
        <c:scaling>
          <c:orientation val="minMax"/>
        </c:scaling>
        <c:delete val="0"/>
        <c:axPos val="b"/>
        <c:title>
          <c:tx>
            <c:rich>
              <a:bodyPr/>
              <a:lstStyle/>
              <a:p>
                <a:pPr>
                  <a:defRPr sz="2253" b="1" i="0" u="none" strike="noStrike" baseline="0">
                    <a:solidFill>
                      <a:schemeClr val="tx1"/>
                    </a:solidFill>
                    <a:latin typeface="Arial"/>
                    <a:ea typeface="Arial"/>
                    <a:cs typeface="Arial"/>
                  </a:defRPr>
                </a:pPr>
                <a:r>
                  <a:rPr lang="en-US"/>
                  <a:t>Fiscal Year</a:t>
                </a:r>
              </a:p>
            </c:rich>
          </c:tx>
          <c:layout>
            <c:manualLayout>
              <c:xMode val="edge"/>
              <c:yMode val="edge"/>
              <c:x val="0.46025104602509925"/>
              <c:y val="0.88308977035490754"/>
            </c:manualLayout>
          </c:layout>
          <c:overlay val="0"/>
          <c:spPr>
            <a:noFill/>
            <a:ln w="27919">
              <a:noFill/>
            </a:ln>
          </c:spPr>
        </c:title>
        <c:numFmt formatCode="General" sourceLinked="1"/>
        <c:majorTickMark val="out"/>
        <c:minorTickMark val="none"/>
        <c:tickLblPos val="low"/>
        <c:spPr>
          <a:ln w="3490">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en-US"/>
          </a:p>
        </c:txPr>
        <c:crossAx val="117952896"/>
        <c:crosses val="autoZero"/>
        <c:auto val="1"/>
        <c:lblAlgn val="ctr"/>
        <c:lblOffset val="100"/>
        <c:tickLblSkip val="1"/>
        <c:tickMarkSkip val="1"/>
        <c:noMultiLvlLbl val="0"/>
      </c:catAx>
      <c:valAx>
        <c:axId val="117952896"/>
        <c:scaling>
          <c:orientation val="minMax"/>
        </c:scaling>
        <c:delete val="0"/>
        <c:axPos val="l"/>
        <c:majorGridlines>
          <c:spPr>
            <a:ln w="3490">
              <a:solidFill>
                <a:schemeClr val="tx1"/>
              </a:solidFill>
              <a:prstDash val="solid"/>
            </a:ln>
          </c:spPr>
        </c:majorGridlines>
        <c:title>
          <c:tx>
            <c:rich>
              <a:bodyPr/>
              <a:lstStyle/>
              <a:p>
                <a:pPr>
                  <a:defRPr sz="2253" b="1" i="0" u="none" strike="noStrike" baseline="0">
                    <a:solidFill>
                      <a:schemeClr val="tx1"/>
                    </a:solidFill>
                    <a:latin typeface="Arial"/>
                    <a:ea typeface="Arial"/>
                    <a:cs typeface="Arial"/>
                  </a:defRPr>
                </a:pPr>
                <a:r>
                  <a:rPr lang="en-US"/>
                  <a:t># Projects Funded</a:t>
                </a:r>
              </a:p>
            </c:rich>
          </c:tx>
          <c:layout>
            <c:manualLayout>
              <c:xMode val="edge"/>
              <c:yMode val="edge"/>
              <c:x val="6.9735006973501767E-2"/>
              <c:y val="0.19415448851774691"/>
            </c:manualLayout>
          </c:layout>
          <c:overlay val="0"/>
          <c:spPr>
            <a:noFill/>
            <a:ln w="27919">
              <a:noFill/>
            </a:ln>
          </c:spPr>
        </c:title>
        <c:numFmt formatCode="General" sourceLinked="1"/>
        <c:majorTickMark val="out"/>
        <c:minorTickMark val="none"/>
        <c:tickLblPos val="nextTo"/>
        <c:spPr>
          <a:ln w="3490">
            <a:solidFill>
              <a:schemeClr val="tx1"/>
            </a:solidFill>
            <a:prstDash val="solid"/>
          </a:ln>
        </c:spPr>
        <c:txPr>
          <a:bodyPr rot="0" vert="horz"/>
          <a:lstStyle/>
          <a:p>
            <a:pPr>
              <a:defRPr sz="2253" b="1" i="0" u="none" strike="noStrike" baseline="0">
                <a:solidFill>
                  <a:schemeClr val="tx1"/>
                </a:solidFill>
                <a:latin typeface="Arial"/>
                <a:ea typeface="Arial"/>
                <a:cs typeface="Arial"/>
              </a:defRPr>
            </a:pPr>
            <a:endParaRPr lang="en-US"/>
          </a:p>
        </c:txPr>
        <c:crossAx val="117950720"/>
        <c:crosses val="autoZero"/>
        <c:crossBetween val="between"/>
      </c:valAx>
      <c:spPr>
        <a:noFill/>
        <a:ln w="27919">
          <a:noFill/>
        </a:ln>
      </c:spPr>
    </c:plotArea>
    <c:plotVisOnly val="1"/>
    <c:dispBlanksAs val="gap"/>
    <c:showDLblsOverMax val="0"/>
  </c:chart>
  <c:spPr>
    <a:noFill/>
    <a:ln>
      <a:noFill/>
    </a:ln>
  </c:spPr>
  <c:txPr>
    <a:bodyPr/>
    <a:lstStyle/>
    <a:p>
      <a:pPr>
        <a:defRPr sz="225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45735880385891"/>
          <c:y val="6.7648715443416413E-2"/>
          <c:w val="0.77423076173587657"/>
          <c:h val="0.72817601410593014"/>
        </c:manualLayout>
      </c:layout>
      <c:barChart>
        <c:barDir val="col"/>
        <c:grouping val="stacked"/>
        <c:varyColors val="0"/>
        <c:ser>
          <c:idx val="0"/>
          <c:order val="0"/>
          <c:tx>
            <c:v>President's Budget</c:v>
          </c:tx>
          <c:spPr>
            <a:solidFill>
              <a:srgbClr val="FF0000"/>
            </a:solidFill>
          </c:spPr>
          <c:invertIfNegative val="0"/>
          <c:cat>
            <c:numRef>
              <c:f>Sheet1!$A$4:$A$12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Sheet1!$E$4:$E$12</c:f>
              <c:numCache>
                <c:formatCode>"$"#,##0</c:formatCode>
                <c:ptCount val="9"/>
                <c:pt idx="0">
                  <c:v>93125</c:v>
                </c:pt>
                <c:pt idx="1">
                  <c:v>89286</c:v>
                </c:pt>
                <c:pt idx="2">
                  <c:v>92956</c:v>
                </c:pt>
                <c:pt idx="3">
                  <c:v>90015</c:v>
                </c:pt>
                <c:pt idx="4">
                  <c:v>79957</c:v>
                </c:pt>
                <c:pt idx="5">
                  <c:v>85906</c:v>
                </c:pt>
                <c:pt idx="6">
                  <c:v>94940</c:v>
                </c:pt>
                <c:pt idx="7">
                  <c:v>102500</c:v>
                </c:pt>
                <c:pt idx="8">
                  <c:v>111580</c:v>
                </c:pt>
              </c:numCache>
            </c:numRef>
          </c:val>
        </c:ser>
        <c:ser>
          <c:idx val="1"/>
          <c:order val="1"/>
          <c:tx>
            <c:v>Adds and National Provisions</c:v>
          </c:tx>
          <c:spPr>
            <a:solidFill>
              <a:srgbClr val="2AAC18"/>
            </a:solidFill>
          </c:spPr>
          <c:invertIfNegative val="0"/>
          <c:cat>
            <c:numRef>
              <c:f>Sheet1!$A$4:$A$12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Sheet1!$D$4:$D$11</c:f>
              <c:numCache>
                <c:formatCode>"$"#,##0</c:formatCode>
                <c:ptCount val="8"/>
                <c:pt idx="0">
                  <c:v>29423</c:v>
                </c:pt>
                <c:pt idx="1">
                  <c:v>24255</c:v>
                </c:pt>
                <c:pt idx="2">
                  <c:v>4344</c:v>
                </c:pt>
                <c:pt idx="3">
                  <c:v>-215</c:v>
                </c:pt>
                <c:pt idx="4">
                  <c:v>7343</c:v>
                </c:pt>
                <c:pt idx="5">
                  <c:v>-2413</c:v>
                </c:pt>
                <c:pt idx="6">
                  <c:v>23000</c:v>
                </c:pt>
                <c:pt idx="7">
                  <c:v>16300</c:v>
                </c:pt>
              </c:numCache>
            </c:numRef>
          </c:val>
        </c:ser>
        <c:ser>
          <c:idx val="2"/>
          <c:order val="2"/>
          <c:tx>
            <c:v>ARRA</c:v>
          </c:tx>
          <c:spPr>
            <a:solidFill>
              <a:srgbClr val="7030A0"/>
            </a:solidFill>
          </c:spPr>
          <c:invertIfNegative val="0"/>
          <c:val>
            <c:numRef>
              <c:f>Sheet1!$C$4:$C$11</c:f>
              <c:numCache>
                <c:formatCode>"$"#,##0</c:formatCode>
                <c:ptCount val="8"/>
                <c:pt idx="0">
                  <c:v>0</c:v>
                </c:pt>
                <c:pt idx="1">
                  <c:v>72300</c:v>
                </c:pt>
                <c:pt idx="2">
                  <c:v>1700</c:v>
                </c:pt>
                <c:pt idx="3">
                  <c:v>0</c:v>
                </c:pt>
                <c:pt idx="4">
                  <c:v>0</c:v>
                </c:pt>
                <c:pt idx="5">
                  <c:v>0</c:v>
                </c:pt>
                <c:pt idx="6">
                  <c:v>0</c:v>
                </c:pt>
                <c:pt idx="7">
                  <c:v>0</c:v>
                </c:pt>
              </c:numCache>
            </c:numRef>
          </c:val>
        </c:ser>
        <c:dLbls>
          <c:showLegendKey val="0"/>
          <c:showVal val="0"/>
          <c:showCatName val="0"/>
          <c:showSerName val="0"/>
          <c:showPercent val="0"/>
          <c:showBubbleSize val="0"/>
        </c:dLbls>
        <c:gapWidth val="150"/>
        <c:overlap val="100"/>
        <c:axId val="120451840"/>
        <c:axId val="120453760"/>
      </c:barChart>
      <c:catAx>
        <c:axId val="120451840"/>
        <c:scaling>
          <c:orientation val="minMax"/>
        </c:scaling>
        <c:delete val="0"/>
        <c:axPos val="b"/>
        <c:title>
          <c:tx>
            <c:rich>
              <a:bodyPr/>
              <a:lstStyle/>
              <a:p>
                <a:pPr>
                  <a:defRPr sz="1350" b="1" i="0" u="none" strike="noStrike" baseline="0">
                    <a:solidFill>
                      <a:srgbClr val="000000"/>
                    </a:solidFill>
                    <a:latin typeface="Arial"/>
                    <a:ea typeface="Arial"/>
                    <a:cs typeface="Arial"/>
                  </a:defRPr>
                </a:pPr>
                <a:r>
                  <a:rPr lang="en-US" dirty="0"/>
                  <a:t>Fiscal </a:t>
                </a:r>
                <a:r>
                  <a:rPr lang="en-US" dirty="0" smtClean="0"/>
                  <a:t>Year</a:t>
                </a:r>
                <a:endParaRPr lang="en-US" dirty="0"/>
              </a:p>
            </c:rich>
          </c:tx>
          <c:layout>
            <c:manualLayout>
              <c:xMode val="edge"/>
              <c:yMode val="edge"/>
              <c:x val="0.49600936142959512"/>
              <c:y val="0.9246050493688331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en-US"/>
          </a:p>
        </c:txPr>
        <c:crossAx val="120453760"/>
        <c:crosses val="autoZero"/>
        <c:auto val="1"/>
        <c:lblAlgn val="ctr"/>
        <c:lblOffset val="100"/>
        <c:tickLblSkip val="1"/>
        <c:tickMarkSkip val="1"/>
        <c:noMultiLvlLbl val="0"/>
      </c:catAx>
      <c:valAx>
        <c:axId val="120453760"/>
        <c:scaling>
          <c:orientation val="minMax"/>
          <c:min val="60000"/>
        </c:scaling>
        <c:delete val="0"/>
        <c:axPos val="l"/>
        <c:majorGridlines>
          <c:spPr>
            <a:ln w="3175">
              <a:solidFill>
                <a:srgbClr val="000000"/>
              </a:solidFill>
              <a:prstDash val="solid"/>
            </a:ln>
          </c:spPr>
        </c:majorGridlines>
        <c:title>
          <c:tx>
            <c:rich>
              <a:bodyPr/>
              <a:lstStyle/>
              <a:p>
                <a:pPr>
                  <a:defRPr sz="1100" b="0" i="0" u="none" strike="noStrike" baseline="0">
                    <a:solidFill>
                      <a:srgbClr val="000000"/>
                    </a:solidFill>
                    <a:latin typeface="Calibri"/>
                    <a:ea typeface="Calibri"/>
                    <a:cs typeface="Calibri"/>
                  </a:defRPr>
                </a:pPr>
                <a:r>
                  <a:rPr lang="en-US" sz="1275" b="1" i="0" u="none" strike="noStrike" baseline="0">
                    <a:solidFill>
                      <a:srgbClr val="000000"/>
                    </a:solidFill>
                    <a:latin typeface="Arial"/>
                    <a:cs typeface="Arial"/>
                  </a:rPr>
                  <a:t>NAV O&amp;M and CDF Funds</a:t>
                </a:r>
              </a:p>
              <a:p>
                <a:pPr>
                  <a:defRPr sz="1100" b="0" i="0" u="none" strike="noStrike" baseline="0">
                    <a:solidFill>
                      <a:srgbClr val="000000"/>
                    </a:solidFill>
                    <a:latin typeface="Calibri"/>
                    <a:ea typeface="Calibri"/>
                    <a:cs typeface="Calibri"/>
                  </a:defRPr>
                </a:pPr>
                <a:r>
                  <a:rPr lang="en-US" sz="1275" b="1" i="0" u="none" strike="noStrike" baseline="0">
                    <a:solidFill>
                      <a:srgbClr val="000000"/>
                    </a:solidFill>
                    <a:latin typeface="Arial"/>
                    <a:cs typeface="Arial"/>
                  </a:rPr>
                  <a:t> </a:t>
                </a:r>
                <a:r>
                  <a:rPr lang="en-US" sz="1400" b="1" i="0" u="none" strike="noStrike" baseline="0">
                    <a:solidFill>
                      <a:srgbClr val="000000"/>
                    </a:solidFill>
                    <a:latin typeface="Arial"/>
                    <a:cs typeface="Arial"/>
                  </a:rPr>
                  <a:t>(in $000's)</a:t>
                </a:r>
              </a:p>
            </c:rich>
          </c:tx>
          <c:layout>
            <c:manualLayout>
              <c:xMode val="edge"/>
              <c:yMode val="edge"/>
              <c:x val="1.0262257696693313E-2"/>
              <c:y val="0.22619089280506657"/>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20451840"/>
        <c:crosses val="autoZero"/>
        <c:crossBetween val="between"/>
      </c:valAx>
      <c:spPr>
        <a:gradFill rotWithShape="0">
          <a:gsLst>
            <a:gs pos="0">
              <a:srgbClr val="FFFFCC">
                <a:gamma/>
                <a:shade val="88235"/>
                <a:invGamma/>
              </a:srgbClr>
            </a:gs>
            <a:gs pos="50000">
              <a:srgbClr val="FFFFCC"/>
            </a:gs>
            <a:gs pos="100000">
              <a:srgbClr val="FFFFCC">
                <a:gamma/>
                <a:shade val="88235"/>
                <a:invGamma/>
              </a:srgbClr>
            </a:gs>
          </a:gsLst>
          <a:lin ang="2700000" scaled="1"/>
        </a:gradFill>
        <a:ln w="12700">
          <a:solidFill>
            <a:srgbClr val="808080"/>
          </a:solidFill>
          <a:prstDash val="solid"/>
        </a:ln>
      </c:spPr>
    </c:plotArea>
    <c:legend>
      <c:legendPos val="l"/>
      <c:legendEntry>
        <c:idx val="0"/>
        <c:txPr>
          <a:bodyPr/>
          <a:lstStyle/>
          <a:p>
            <a:pPr>
              <a:defRPr sz="1000" b="0" i="0" u="none" strike="noStrike" baseline="0">
                <a:solidFill>
                  <a:srgbClr val="000000"/>
                </a:solidFill>
                <a:latin typeface="Arial"/>
                <a:ea typeface="Arial"/>
                <a:cs typeface="Arial"/>
              </a:defRPr>
            </a:pPr>
            <a:endParaRPr lang="en-US"/>
          </a:p>
        </c:txPr>
      </c:legendEntry>
      <c:legendEntry>
        <c:idx val="1"/>
        <c:txPr>
          <a:bodyPr/>
          <a:lstStyle/>
          <a:p>
            <a:pPr>
              <a:defRPr sz="1000" b="0" i="0" u="none" strike="noStrike" baseline="0">
                <a:solidFill>
                  <a:srgbClr val="000000"/>
                </a:solidFill>
                <a:latin typeface="Arial"/>
                <a:ea typeface="Arial"/>
                <a:cs typeface="Arial"/>
              </a:defRPr>
            </a:pPr>
            <a:endParaRPr lang="en-US"/>
          </a:p>
        </c:txPr>
      </c:legendEntry>
      <c:legendEntry>
        <c:idx val="2"/>
        <c:txPr>
          <a:bodyPr/>
          <a:lstStyle/>
          <a:p>
            <a:pPr>
              <a:defRPr sz="1000" b="0" i="0" u="none" strike="noStrike" baseline="0">
                <a:solidFill>
                  <a:srgbClr val="000000"/>
                </a:solidFill>
                <a:latin typeface="Arial"/>
                <a:ea typeface="Arial"/>
                <a:cs typeface="Arial"/>
              </a:defRPr>
            </a:pPr>
            <a:endParaRPr lang="en-US"/>
          </a:p>
        </c:txPr>
      </c:legendEntry>
      <c:layout>
        <c:manualLayout>
          <c:xMode val="edge"/>
          <c:yMode val="edge"/>
          <c:x val="8.7719308343614626E-3"/>
          <c:y val="0.86717780715366943"/>
          <c:w val="0.25312361895331065"/>
          <c:h val="0.12209207425714158"/>
        </c:manualLayout>
      </c:layout>
      <c:overlay val="0"/>
      <c:spPr>
        <a:solidFill>
          <a:srgbClr val="FFFFFF"/>
        </a:solidFill>
        <a:ln w="3175">
          <a:solidFill>
            <a:srgbClr val="000000"/>
          </a:solidFill>
          <a:prstDash val="solid"/>
        </a:ln>
      </c:spPr>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0.18421</cdr:x>
      <cdr:y>0.12409</cdr:y>
    </cdr:from>
    <cdr:to>
      <cdr:x>0.95789</cdr:x>
      <cdr:y>0.17139</cdr:y>
    </cdr:to>
    <cdr:sp macro="" textlink="">
      <cdr:nvSpPr>
        <cdr:cNvPr id="5" name="Rectangle 4"/>
        <cdr:cNvSpPr/>
      </cdr:nvSpPr>
      <cdr:spPr>
        <a:xfrm xmlns:a="http://schemas.openxmlformats.org/drawingml/2006/main">
          <a:off x="1600200" y="647700"/>
          <a:ext cx="6720840" cy="246888"/>
        </a:xfrm>
        <a:prstGeom xmlns:a="http://schemas.openxmlformats.org/drawingml/2006/main" prst="rect">
          <a:avLst/>
        </a:prstGeom>
        <a:solidFill xmlns:a="http://schemas.openxmlformats.org/drawingml/2006/main">
          <a:srgbClr val="66FF33">
            <a:alpha val="20000"/>
          </a:srgbClr>
        </a:solidFill>
        <a:ln xmlns:a="http://schemas.openxmlformats.org/drawingml/2006/main" w="12700" cap="flat" cmpd="sng" algn="ctr">
          <a:solidFill>
            <a:srgbClr val="FF0000">
              <a:shade val="50000"/>
              <a:alpha val="63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Arial"/>
            </a:defRPr>
          </a:lvl1pPr>
          <a:lvl2pPr marL="457200" indent="0">
            <a:defRPr sz="1100">
              <a:solidFill>
                <a:sysClr val="window" lastClr="FFFFFF"/>
              </a:solidFill>
              <a:latin typeface="Arial"/>
            </a:defRPr>
          </a:lvl2pPr>
          <a:lvl3pPr marL="914400" indent="0">
            <a:defRPr sz="1100">
              <a:solidFill>
                <a:sysClr val="window" lastClr="FFFFFF"/>
              </a:solidFill>
              <a:latin typeface="Arial"/>
            </a:defRPr>
          </a:lvl3pPr>
          <a:lvl4pPr marL="1371600" indent="0">
            <a:defRPr sz="1100">
              <a:solidFill>
                <a:sysClr val="window" lastClr="FFFFFF"/>
              </a:solidFill>
              <a:latin typeface="Arial"/>
            </a:defRPr>
          </a:lvl4pPr>
          <a:lvl5pPr marL="1828800" indent="0">
            <a:defRPr sz="1100">
              <a:solidFill>
                <a:sysClr val="window" lastClr="FFFFFF"/>
              </a:solidFill>
              <a:latin typeface="Arial"/>
            </a:defRPr>
          </a:lvl5pPr>
          <a:lvl6pPr marL="2286000" indent="0">
            <a:defRPr sz="1100">
              <a:solidFill>
                <a:sysClr val="window" lastClr="FFFFFF"/>
              </a:solidFill>
              <a:latin typeface="Arial"/>
            </a:defRPr>
          </a:lvl6pPr>
          <a:lvl7pPr marL="2743200" indent="0">
            <a:defRPr sz="1100">
              <a:solidFill>
                <a:sysClr val="window" lastClr="FFFFFF"/>
              </a:solidFill>
              <a:latin typeface="Arial"/>
            </a:defRPr>
          </a:lvl7pPr>
          <a:lvl8pPr marL="3200400" indent="0">
            <a:defRPr sz="1100">
              <a:solidFill>
                <a:sysClr val="window" lastClr="FFFFFF"/>
              </a:solidFill>
              <a:latin typeface="Arial"/>
            </a:defRPr>
          </a:lvl8pPr>
          <a:lvl9pPr marL="3657600" indent="0">
            <a:defRPr sz="1100">
              <a:solidFill>
                <a:sysClr val="window" lastClr="FFFFFF"/>
              </a:solidFill>
              <a:latin typeface="Arial"/>
            </a:defRPr>
          </a:lvl9pPr>
        </a:lstStyle>
        <a:p xmlns:a="http://schemas.openxmlformats.org/drawingml/2006/main">
          <a:endParaRPr lang="en-US"/>
        </a:p>
      </cdr:txBody>
    </cdr:sp>
  </cdr:relSizeAnchor>
  <cdr:relSizeAnchor xmlns:cdr="http://schemas.openxmlformats.org/drawingml/2006/chartDrawing">
    <cdr:from>
      <cdr:x>0.38596</cdr:x>
      <cdr:y>0.12409</cdr:y>
    </cdr:from>
    <cdr:to>
      <cdr:x>0.76316</cdr:x>
      <cdr:y>0.17421</cdr:y>
    </cdr:to>
    <cdr:sp macro="" textlink="">
      <cdr:nvSpPr>
        <cdr:cNvPr id="4" name="TextBox 14"/>
        <cdr:cNvSpPr txBox="1"/>
      </cdr:nvSpPr>
      <cdr:spPr>
        <a:xfrm xmlns:a="http://schemas.openxmlformats.org/drawingml/2006/main">
          <a:off x="3352800" y="647713"/>
          <a:ext cx="327661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en-US" dirty="0" smtClean="0">
              <a:latin typeface="Arial"/>
              <a:cs typeface="AngsanaUPC" pitchFamily="18" charset="-34"/>
            </a:rPr>
            <a:t>Executable – Backlog Reduction</a:t>
          </a:r>
          <a:r>
            <a:rPr lang="en-US" sz="1100" dirty="0" smtClean="0">
              <a:latin typeface="Arial"/>
              <a:cs typeface="AngsanaUPC" pitchFamily="18" charset="-34"/>
            </a:rPr>
            <a:t> Funding Range</a:t>
          </a:r>
          <a:endParaRPr lang="en-US" sz="1100" dirty="0">
            <a:latin typeface="Arial"/>
            <a:cs typeface="AngsanaUPC" pitchFamily="18" charset="-34"/>
          </a:endParaRPr>
        </a:p>
      </cdr:txBody>
    </cdr:sp>
  </cdr:relSizeAnchor>
  <cdr:relSizeAnchor xmlns:cdr="http://schemas.openxmlformats.org/drawingml/2006/chartDrawing">
    <cdr:from>
      <cdr:x>0.18421</cdr:x>
      <cdr:y>0.43066</cdr:y>
    </cdr:from>
    <cdr:to>
      <cdr:x>0.95789</cdr:x>
      <cdr:y>0.48321</cdr:y>
    </cdr:to>
    <cdr:sp macro="" textlink="">
      <cdr:nvSpPr>
        <cdr:cNvPr id="3" name="Rectangle 2"/>
        <cdr:cNvSpPr/>
      </cdr:nvSpPr>
      <cdr:spPr>
        <a:xfrm xmlns:a="http://schemas.openxmlformats.org/drawingml/2006/main">
          <a:off x="1600200" y="2247900"/>
          <a:ext cx="6720840" cy="274320"/>
        </a:xfrm>
        <a:prstGeom xmlns:a="http://schemas.openxmlformats.org/drawingml/2006/main" prst="rect">
          <a:avLst/>
        </a:prstGeom>
        <a:solidFill xmlns:a="http://schemas.openxmlformats.org/drawingml/2006/main">
          <a:srgbClr val="66FF33">
            <a:alpha val="20000"/>
          </a:srgbClr>
        </a:solidFill>
        <a:ln xmlns:a="http://schemas.openxmlformats.org/drawingml/2006/main" w="12700">
          <a:solidFill>
            <a:schemeClr val="accent1">
              <a:shade val="50000"/>
              <a:alpha val="63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1"/>
            <a:ext cx="2972115" cy="465140"/>
          </a:xfrm>
          <a:prstGeom prst="rect">
            <a:avLst/>
          </a:prstGeom>
          <a:noFill/>
          <a:ln w="9525">
            <a:noFill/>
            <a:miter lim="800000"/>
            <a:headEnd/>
            <a:tailEnd/>
          </a:ln>
          <a:effectLst/>
        </p:spPr>
        <p:txBody>
          <a:bodyPr vert="horz" wrap="square" lIns="91754" tIns="45877" rIns="91754" bIns="45877" numCol="1" anchor="t" anchorCtr="0" compatLnSpc="1">
            <a:prstTxWarp prst="textNoShape">
              <a:avLst/>
            </a:prstTxWarp>
          </a:bodyPr>
          <a:lstStyle>
            <a:lvl1pPr defTabSz="917642">
              <a:defRPr sz="1200"/>
            </a:lvl1pPr>
          </a:lstStyle>
          <a:p>
            <a:pPr>
              <a:defRPr/>
            </a:pPr>
            <a:endParaRPr lang="en-US"/>
          </a:p>
        </p:txBody>
      </p:sp>
      <p:sp>
        <p:nvSpPr>
          <p:cNvPr id="73731" name="Rectangle 3"/>
          <p:cNvSpPr>
            <a:spLocks noGrp="1" noChangeArrowheads="1"/>
          </p:cNvSpPr>
          <p:nvPr>
            <p:ph type="dt" idx="1"/>
          </p:nvPr>
        </p:nvSpPr>
        <p:spPr bwMode="auto">
          <a:xfrm>
            <a:off x="3884317" y="1"/>
            <a:ext cx="2972115" cy="465140"/>
          </a:xfrm>
          <a:prstGeom prst="rect">
            <a:avLst/>
          </a:prstGeom>
          <a:noFill/>
          <a:ln w="9525">
            <a:noFill/>
            <a:miter lim="800000"/>
            <a:headEnd/>
            <a:tailEnd/>
          </a:ln>
          <a:effectLst/>
        </p:spPr>
        <p:txBody>
          <a:bodyPr vert="horz" wrap="square" lIns="91754" tIns="45877" rIns="91754" bIns="45877" numCol="1" anchor="t" anchorCtr="0" compatLnSpc="1">
            <a:prstTxWarp prst="textNoShape">
              <a:avLst/>
            </a:prstTxWarp>
          </a:bodyPr>
          <a:lstStyle>
            <a:lvl1pPr algn="r" defTabSz="917642">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86115" y="4416430"/>
            <a:ext cx="5485772" cy="4183059"/>
          </a:xfrm>
          <a:prstGeom prst="rect">
            <a:avLst/>
          </a:prstGeom>
          <a:noFill/>
          <a:ln w="9525">
            <a:noFill/>
            <a:miter lim="800000"/>
            <a:headEnd/>
            <a:tailEnd/>
          </a:ln>
          <a:effectLst/>
        </p:spPr>
        <p:txBody>
          <a:bodyPr vert="horz" wrap="square" lIns="91754" tIns="45877" rIns="91754" bIns="458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1" y="8829663"/>
            <a:ext cx="2972115" cy="465140"/>
          </a:xfrm>
          <a:prstGeom prst="rect">
            <a:avLst/>
          </a:prstGeom>
          <a:noFill/>
          <a:ln w="9525">
            <a:noFill/>
            <a:miter lim="800000"/>
            <a:headEnd/>
            <a:tailEnd/>
          </a:ln>
          <a:effectLst/>
        </p:spPr>
        <p:txBody>
          <a:bodyPr vert="horz" wrap="square" lIns="91754" tIns="45877" rIns="91754" bIns="45877" numCol="1" anchor="b" anchorCtr="0" compatLnSpc="1">
            <a:prstTxWarp prst="textNoShape">
              <a:avLst/>
            </a:prstTxWarp>
          </a:bodyPr>
          <a:lstStyle>
            <a:lvl1pPr defTabSz="917642">
              <a:defRPr sz="1200"/>
            </a:lvl1pPr>
          </a:lstStyle>
          <a:p>
            <a:pPr>
              <a:defRPr/>
            </a:pPr>
            <a:endParaRPr lang="en-US"/>
          </a:p>
        </p:txBody>
      </p:sp>
      <p:sp>
        <p:nvSpPr>
          <p:cNvPr id="73735" name="Rectangle 7"/>
          <p:cNvSpPr>
            <a:spLocks noGrp="1" noChangeArrowheads="1"/>
          </p:cNvSpPr>
          <p:nvPr>
            <p:ph type="sldNum" sz="quarter" idx="5"/>
          </p:nvPr>
        </p:nvSpPr>
        <p:spPr bwMode="auto">
          <a:xfrm>
            <a:off x="3884317" y="8829663"/>
            <a:ext cx="2972115" cy="465140"/>
          </a:xfrm>
          <a:prstGeom prst="rect">
            <a:avLst/>
          </a:prstGeom>
          <a:noFill/>
          <a:ln w="9525">
            <a:noFill/>
            <a:miter lim="800000"/>
            <a:headEnd/>
            <a:tailEnd/>
          </a:ln>
          <a:effectLst/>
        </p:spPr>
        <p:txBody>
          <a:bodyPr vert="horz" wrap="square" lIns="91754" tIns="45877" rIns="91754" bIns="45877" numCol="1" anchor="b" anchorCtr="0" compatLnSpc="1">
            <a:prstTxWarp prst="textNoShape">
              <a:avLst/>
            </a:prstTxWarp>
          </a:bodyPr>
          <a:lstStyle>
            <a:lvl1pPr algn="r" defTabSz="917642">
              <a:defRPr sz="1200"/>
            </a:lvl1pPr>
          </a:lstStyle>
          <a:p>
            <a:pPr>
              <a:defRPr/>
            </a:pPr>
            <a:fld id="{EDBBD7A6-DE4C-4CB6-A6C6-9F05E7FF5970}" type="slidenum">
              <a:rPr lang="en-US"/>
              <a:pPr>
                <a:defRPr/>
              </a:pPr>
              <a:t>‹#›</a:t>
            </a:fld>
            <a:endParaRPr lang="en-US"/>
          </a:p>
        </p:txBody>
      </p:sp>
    </p:spTree>
    <p:extLst>
      <p:ext uri="{BB962C8B-B14F-4D97-AF65-F5344CB8AC3E}">
        <p14:creationId xmlns:p14="http://schemas.microsoft.com/office/powerpoint/2010/main" val="743637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61AA37D-D845-4685-AB7E-6D624B93814D}"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5736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22451-91E5-4BF9-86BF-75DA3C0FEBE5}" type="slidenum">
              <a:rPr lang="en-US"/>
              <a:pPr/>
              <a:t>10</a:t>
            </a:fld>
            <a:endParaRPr lang="en-US"/>
          </a:p>
        </p:txBody>
      </p:sp>
      <p:sp>
        <p:nvSpPr>
          <p:cNvPr id="82946" name="Rectangle 2"/>
          <p:cNvSpPr>
            <a:spLocks noGrp="1" noRot="1" noChangeAspect="1" noChangeArrowheads="1" noTextEdit="1"/>
          </p:cNvSpPr>
          <p:nvPr>
            <p:ph type="sldImg"/>
          </p:nvPr>
        </p:nvSpPr>
        <p:spPr>
          <a:xfrm>
            <a:off x="836613" y="452438"/>
            <a:ext cx="5113337" cy="3835400"/>
          </a:xfrm>
          <a:ln/>
        </p:spPr>
      </p:sp>
      <p:sp>
        <p:nvSpPr>
          <p:cNvPr id="82947" name="Rectangle 3"/>
          <p:cNvSpPr>
            <a:spLocks noGrp="1" noChangeArrowheads="1"/>
          </p:cNvSpPr>
          <p:nvPr>
            <p:ph type="body" idx="1"/>
          </p:nvPr>
        </p:nvSpPr>
        <p:spPr>
          <a:xfrm>
            <a:off x="965585" y="4419288"/>
            <a:ext cx="5033596" cy="4364021"/>
          </a:xfrm>
        </p:spPr>
        <p:txBody>
          <a:bodyPr/>
          <a:lstStyle/>
          <a:p>
            <a:r>
              <a:rPr lang="en-US" sz="1100" dirty="0" smtClean="0"/>
              <a:t>Many members ask about funding</a:t>
            </a:r>
            <a:r>
              <a:rPr lang="en-US" sz="1100" baseline="0" dirty="0" smtClean="0"/>
              <a:t> for recreational harbors.</a:t>
            </a:r>
          </a:p>
          <a:p>
            <a:endParaRPr lang="en-US" sz="1100" baseline="0" dirty="0" smtClean="0"/>
          </a:p>
          <a:p>
            <a:r>
              <a:rPr lang="en-US" sz="1100" dirty="0" smtClean="0"/>
              <a:t>Although</a:t>
            </a:r>
            <a:r>
              <a:rPr lang="en-US" sz="1100" baseline="0" dirty="0" smtClean="0"/>
              <a:t> 2014 and 15 are good funding years for GL, the news is not so positive for the recreational harbor stakeholders.  With funds so limited and the many needs throughout the country, the Corps prioritizes projects that support commercial shipping.  </a:t>
            </a:r>
            <a:endParaRPr lang="en-US" sz="1100" dirty="0" smtClean="0"/>
          </a:p>
          <a:p>
            <a:endParaRPr lang="en-US" sz="1100" dirty="0" smtClean="0"/>
          </a:p>
          <a:p>
            <a:r>
              <a:rPr lang="en-US" sz="1100" dirty="0" smtClean="0"/>
              <a:t>Number</a:t>
            </a:r>
            <a:r>
              <a:rPr lang="en-US" sz="1100" baseline="0" dirty="0" smtClean="0"/>
              <a:t> of projects includes dredging and  structural repair – only regular Corps funding – no contributed funds, no Sandy funds</a:t>
            </a:r>
          </a:p>
          <a:p>
            <a:endParaRPr lang="en-US" sz="1100" baseline="0" dirty="0" smtClean="0"/>
          </a:p>
          <a:p>
            <a:r>
              <a:rPr lang="en-US" sz="1100" baseline="0" dirty="0" smtClean="0"/>
              <a:t>Shallow  Draft/Recreational:  harbors that are authorized as deep draft but with no commercial traffic are included in the </a:t>
            </a:r>
            <a:r>
              <a:rPr lang="en-US" sz="1100" baseline="0" dirty="0" err="1" smtClean="0"/>
              <a:t>Rec</a:t>
            </a:r>
            <a:r>
              <a:rPr lang="en-US" sz="1100" baseline="0" dirty="0" smtClean="0"/>
              <a:t> count.</a:t>
            </a:r>
            <a:endParaRPr lang="en-US" sz="1100" dirty="0" smtClean="0"/>
          </a:p>
          <a:p>
            <a:endParaRPr lang="en-US" sz="1100" dirty="0" smtClean="0"/>
          </a:p>
          <a:p>
            <a:r>
              <a:rPr lang="en-US" sz="1100" u="sng" dirty="0" smtClean="0"/>
              <a:t>Background</a:t>
            </a:r>
          </a:p>
          <a:p>
            <a:r>
              <a:rPr lang="en-US" sz="1100" dirty="0" smtClean="0"/>
              <a:t>Last time </a:t>
            </a:r>
            <a:r>
              <a:rPr lang="en-US" sz="1100" dirty="0" err="1" smtClean="0"/>
              <a:t>rec</a:t>
            </a:r>
            <a:r>
              <a:rPr lang="en-US" sz="1100" dirty="0" smtClean="0"/>
              <a:t> harbors were in PB was 2006  (Lac</a:t>
            </a:r>
            <a:r>
              <a:rPr lang="en-US" sz="1100" baseline="0" dirty="0" smtClean="0"/>
              <a:t> La Belle)</a:t>
            </a:r>
            <a:endParaRPr lang="en-US" sz="1100" dirty="0" smtClean="0"/>
          </a:p>
          <a:p>
            <a:r>
              <a:rPr lang="en-US" sz="1100" dirty="0" smtClean="0"/>
              <a:t>2007</a:t>
            </a:r>
            <a:r>
              <a:rPr lang="en-US" sz="1100" baseline="0" dirty="0" smtClean="0"/>
              <a:t> and 2011 year long CR – only </a:t>
            </a:r>
            <a:r>
              <a:rPr lang="en-US" sz="1100" baseline="0" dirty="0" err="1" smtClean="0"/>
              <a:t>PB</a:t>
            </a:r>
            <a:r>
              <a:rPr lang="en-US" sz="1100" baseline="0" dirty="0" smtClean="0"/>
              <a:t> projects</a:t>
            </a:r>
          </a:p>
          <a:p>
            <a:r>
              <a:rPr lang="en-US" sz="1100" baseline="0" dirty="0" smtClean="0"/>
              <a:t>2008, 2009, 2010 Adds , regional provisions and </a:t>
            </a:r>
            <a:r>
              <a:rPr lang="en-US" sz="1100" baseline="0" dirty="0" err="1" smtClean="0"/>
              <a:t>ARRA</a:t>
            </a:r>
            <a:endParaRPr lang="en-US" sz="1100" baseline="0" dirty="0" smtClean="0"/>
          </a:p>
          <a:p>
            <a:r>
              <a:rPr lang="en-US" sz="1100" baseline="0" dirty="0" smtClean="0"/>
              <a:t>2012 – had appropriation with additional funds for ongoing work but no funds were allocated to </a:t>
            </a:r>
            <a:r>
              <a:rPr lang="en-US" sz="1100" baseline="0" dirty="0" err="1" smtClean="0"/>
              <a:t>rec</a:t>
            </a:r>
            <a:r>
              <a:rPr lang="en-US" sz="1100" baseline="0" dirty="0" smtClean="0"/>
              <a:t> harbors</a:t>
            </a:r>
          </a:p>
          <a:p>
            <a:pPr marL="342900" indent="-342900">
              <a:buAutoNum type="arabicPlain" startAt="2013"/>
            </a:pPr>
            <a:r>
              <a:rPr lang="en-US" sz="1100" baseline="0" dirty="0" smtClean="0"/>
              <a:t> - no funding other than Sandy and state of MI contributed funds so 0 in this table. </a:t>
            </a:r>
          </a:p>
          <a:p>
            <a:pPr marL="342900" indent="-342900">
              <a:buNone/>
            </a:pPr>
            <a:r>
              <a:rPr lang="en-US" sz="1100" baseline="0" dirty="0" smtClean="0"/>
              <a:t>2014  funding for </a:t>
            </a:r>
            <a:r>
              <a:rPr lang="en-US" sz="1100" baseline="0" dirty="0" err="1" smtClean="0"/>
              <a:t>rec</a:t>
            </a:r>
            <a:r>
              <a:rPr lang="en-US" sz="1100" baseline="0" dirty="0" smtClean="0"/>
              <a:t> harbors 5 dredging and 1 structure repair (including authorized deep draft with no </a:t>
            </a:r>
            <a:r>
              <a:rPr lang="en-US" sz="1100" baseline="0" dirty="0" err="1" smtClean="0"/>
              <a:t>comm</a:t>
            </a:r>
            <a:r>
              <a:rPr lang="en-US" sz="1100" baseline="0" dirty="0" smtClean="0"/>
              <a:t> traffic) funded in “additional funds for ongoing work”</a:t>
            </a:r>
            <a:endParaRPr lang="en-US" sz="1100" dirty="0" smtClean="0"/>
          </a:p>
          <a:p>
            <a:endParaRPr lang="en-US" sz="1100" dirty="0" smtClean="0"/>
          </a:p>
        </p:txBody>
      </p:sp>
    </p:spTree>
    <p:extLst>
      <p:ext uri="{BB962C8B-B14F-4D97-AF65-F5344CB8AC3E}">
        <p14:creationId xmlns:p14="http://schemas.microsoft.com/office/powerpoint/2010/main" val="405158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Rot="1" noChangeAspec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295576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B365424-7BE0-4E62-8537-8013FBE49328}" type="slidenum">
              <a:rPr lang="en-US" smtClean="0"/>
              <a:pPr/>
              <a:t>12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lnSpc>
                <a:spcPct val="90000"/>
              </a:lnSpc>
            </a:pPr>
            <a:r>
              <a:rPr lang="en-US" sz="900" b="1" u="sng" dirty="0" smtClean="0"/>
              <a:t>December 1970:</a:t>
            </a:r>
            <a:r>
              <a:rPr lang="en-US" sz="900" b="1" dirty="0" smtClean="0"/>
              <a:t>  </a:t>
            </a:r>
            <a:r>
              <a:rPr lang="en-US" sz="900" dirty="0" smtClean="0"/>
              <a:t>In December of 1970, Congress passed the River and Harbor and Flood Control Act of 1970 (P.L. 91-611).  Section 123 of that Act specifically authorized the USACE to construct, operate and maintain “spoil disposal” facilities on the Great Lakes for the confinement of dredged materials.  Costs of facilities were to be borne by the federal government and a non-federal sponsor.  The need for a particular CDF was to be established in conjunction with the USEPA and the affected states and local entities.  Further, Section 123 stated that spoil facilities were to be established for a period not to exceed 10 years.  The assumption at the time was that after 10 years, the nation’s waters would be sufficiently restored such that dredged material would no longer require confined disposal.  Amendments to that authority extended the timeframe in which CDFs could continue to be operated by the Corps. </a:t>
            </a:r>
          </a:p>
          <a:p>
            <a:pPr eaLnBrk="1" hangingPunct="1">
              <a:lnSpc>
                <a:spcPct val="90000"/>
              </a:lnSpc>
            </a:pPr>
            <a:endParaRPr lang="en-US" sz="900" dirty="0" smtClean="0"/>
          </a:p>
          <a:p>
            <a:pPr eaLnBrk="1" hangingPunct="1">
              <a:lnSpc>
                <a:spcPct val="90000"/>
              </a:lnSpc>
            </a:pPr>
            <a:r>
              <a:rPr lang="en-US" sz="900" b="1" u="sng" dirty="0" smtClean="0"/>
              <a:t>1970 to Present</a:t>
            </a:r>
            <a:r>
              <a:rPr lang="en-US" sz="900" u="sng" dirty="0" smtClean="0"/>
              <a:t>:</a:t>
            </a:r>
            <a:r>
              <a:rPr lang="en-US" sz="900" dirty="0" smtClean="0"/>
              <a:t> Most of this construction occurred between 1974 and 1980.  There are currently 20 active CDFs on the Great Lakes, which are more than 80 percent full. </a:t>
            </a:r>
          </a:p>
          <a:p>
            <a:pPr eaLnBrk="1" hangingPunct="1">
              <a:lnSpc>
                <a:spcPct val="90000"/>
              </a:lnSpc>
            </a:pPr>
            <a:endParaRPr lang="en-US" sz="900" dirty="0" smtClean="0"/>
          </a:p>
          <a:p>
            <a:pPr eaLnBrk="1" hangingPunct="1">
              <a:lnSpc>
                <a:spcPct val="90000"/>
              </a:lnSpc>
            </a:pPr>
            <a:r>
              <a:rPr lang="en-US" sz="900" b="1" u="sng" dirty="0" smtClean="0"/>
              <a:t>1988: </a:t>
            </a:r>
            <a:r>
              <a:rPr lang="en-US" sz="900" dirty="0" smtClean="0"/>
              <a:t>The Federal Standard (33 CFR 209, 335-338) is the least costly management alternative that is technically sound and complies with federal environmental laws and regulations.  If a state or local government imposes restrictions that are more costly than the Federal Standard, the additional costs must be borne by non-federal interests. The Federal Standard levels the playing field for dredging and related costs among states having disparate policies and requirements on dredged material management.  A state that may wish to have a policy prohibiting open water disposal regardless of testing and evaluation of its suitability will have to pay all costs beyond those associated with the Federal Standard.  The USEPA/USACE testing protocol that defines the “Federal Standard” is currently under revision, with the updated dredged material testing standards for open water disposal to take effect in 2011.  Those standards are expected to be even more stringent than those that exist today, further limiting disposal options. </a:t>
            </a:r>
          </a:p>
          <a:p>
            <a:pPr eaLnBrk="1" hangingPunct="1">
              <a:lnSpc>
                <a:spcPct val="90000"/>
              </a:lnSpc>
            </a:pPr>
            <a:endParaRPr lang="en-US" sz="900" dirty="0" smtClean="0"/>
          </a:p>
          <a:p>
            <a:pPr eaLnBrk="1" hangingPunct="1">
              <a:lnSpc>
                <a:spcPct val="90000"/>
              </a:lnSpc>
            </a:pPr>
            <a:r>
              <a:rPr lang="en-US" sz="900" b="1" u="sng" dirty="0" smtClean="0"/>
              <a:t>1996:</a:t>
            </a:r>
            <a:r>
              <a:rPr lang="en-US" sz="900" dirty="0" smtClean="0"/>
              <a:t> Section 201 of the Water Resources Development Act of 1996 created a national program for the construction of CDFs. This authority specified uniform cost-sharing requirements for all future CDFs.  The non-federal cost share is based on the depth of the navigation channel.  For deep draft channels on the Great Lakes (greater than 18 feet and less than 45 feet), the non-federal sponsor must provide 25 percent of CDF construction costs, plus an additional 10 percent </a:t>
            </a:r>
            <a:r>
              <a:rPr lang="en-US" sz="900" b="1" dirty="0" smtClean="0">
                <a:solidFill>
                  <a:srgbClr val="FF9900"/>
                </a:solidFill>
              </a:rPr>
              <a:t>(paid over as long as 30 years)</a:t>
            </a:r>
            <a:r>
              <a:rPr lang="en-US" sz="900" dirty="0" smtClean="0"/>
              <a:t> against which all lands, easements, rights-of-way and relocations may be credited. </a:t>
            </a:r>
            <a:endParaRPr lang="en-US" sz="800" dirty="0" smtClean="0"/>
          </a:p>
          <a:p>
            <a:pPr eaLnBrk="1" hangingPunct="1">
              <a:lnSpc>
                <a:spcPct val="90000"/>
              </a:lnSpc>
            </a:pPr>
            <a:endParaRPr lang="en-US" sz="900" dirty="0" smtClean="0"/>
          </a:p>
        </p:txBody>
      </p:sp>
    </p:spTree>
    <p:extLst>
      <p:ext uri="{BB962C8B-B14F-4D97-AF65-F5344CB8AC3E}">
        <p14:creationId xmlns:p14="http://schemas.microsoft.com/office/powerpoint/2010/main" val="61225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Rot="1" noChangeAspect="1" noChangeArrowheads="1" noTextEdit="1"/>
          </p:cNvSpPr>
          <p:nvPr>
            <p:ph type="sldImg"/>
          </p:nvPr>
        </p:nvSpPr>
        <p:spPr>
          <a:ln/>
        </p:spPr>
      </p:sp>
      <p:sp>
        <p:nvSpPr>
          <p:cNvPr id="1468419"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203674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71A0C3-A70C-4F9A-BFB1-22A86F4B1E58}" type="slidenum">
              <a:rPr lang="en-US" smtClean="0">
                <a:solidFill>
                  <a:srgbClr val="000000"/>
                </a:solidFill>
              </a:rPr>
              <a:pPr/>
              <a:t>14</a:t>
            </a:fld>
            <a:endParaRPr lang="en-US" dirty="0" smtClean="0">
              <a:solidFill>
                <a:srgbClr val="000000"/>
              </a:solidFill>
            </a:endParaRPr>
          </a:p>
        </p:txBody>
      </p:sp>
      <p:sp>
        <p:nvSpPr>
          <p:cNvPr id="135171" name="Rectangle 2"/>
          <p:cNvSpPr>
            <a:spLocks noGrp="1" noRot="1" noChangeAspect="1" noChangeArrowheads="1" noTextEdit="1"/>
          </p:cNvSpPr>
          <p:nvPr>
            <p:ph type="sldImg"/>
          </p:nvPr>
        </p:nvSpPr>
        <p:spPr bwMode="auto">
          <a:xfrm>
            <a:off x="2192338" y="769938"/>
            <a:ext cx="2330450" cy="1747837"/>
          </a:xfrm>
          <a:noFill/>
          <a:ln>
            <a:solidFill>
              <a:srgbClr val="000000"/>
            </a:solidFill>
            <a:miter lim="800000"/>
            <a:headEnd/>
            <a:tailEnd/>
          </a:ln>
        </p:spPr>
      </p:sp>
      <p:sp>
        <p:nvSpPr>
          <p:cNvPr id="135172" name="Rectangle 3"/>
          <p:cNvSpPr>
            <a:spLocks noGrp="1" noChangeArrowheads="1"/>
          </p:cNvSpPr>
          <p:nvPr>
            <p:ph type="body" idx="1"/>
          </p:nvPr>
        </p:nvSpPr>
        <p:spPr bwMode="auto">
          <a:xfrm>
            <a:off x="965960" y="2543177"/>
            <a:ext cx="5033238" cy="6240463"/>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charset="0"/>
                <a:ea typeface="+mn-ea"/>
                <a:cs typeface="+mn-cs"/>
              </a:rPr>
              <a:t>Breakwater maintenance preserves the design wave climate and provides a predictable and reliable and water column for marine pilots to navigate.  The loss of a predictable water column has the same economic consequences as shoaling. The harbors will not function indefinitely without regular breakwater maintenance, and a "fix as fails" approach is extremely expensive.</a:t>
            </a:r>
          </a:p>
          <a:p>
            <a:endParaRPr lang="en-US" sz="1400" baseline="0" dirty="0" smtClean="0"/>
          </a:p>
          <a:p>
            <a:r>
              <a:rPr lang="en-US" sz="1400" baseline="0" dirty="0" smtClean="0"/>
              <a:t>Increased wave climate in a harbor is unsafe for ships.  Example of Burns harbor with  9 barges and 1 tug sinking in the harbor in March </a:t>
            </a:r>
            <a:r>
              <a:rPr lang="en-US" sz="1400" baseline="0" smtClean="0"/>
              <a:t>1998 and three </a:t>
            </a:r>
            <a:r>
              <a:rPr lang="en-US" sz="1400" baseline="0" dirty="0" smtClean="0"/>
              <a:t>vessels sinking within the harbor in the 1970s due to deficiencies in the breakwater (sections that had lost 2 to 3 feet of design height caused waves climate in the harbor to increase to a point that barges  became unstable and sank); ERDC report documented the unusual amount of stone replacement maintenance needed at Burns due to the strength of the wave s and ice that routinely pound the structure.  </a:t>
            </a:r>
          </a:p>
          <a:p>
            <a:endParaRPr lang="en-US" sz="1400" baseline="0" dirty="0" smtClean="0"/>
          </a:p>
          <a:p>
            <a:r>
              <a:rPr lang="en-US" sz="1400" baseline="0" dirty="0" smtClean="0"/>
              <a:t>Higher waves in a harbor will also force vessels to lighten their load even more.  Thus, increased waves in a harbor have the same effect as increased shoaling in terms of economic consequences resulting from light loading.  </a:t>
            </a:r>
          </a:p>
          <a:p>
            <a:endParaRPr lang="en-US" sz="1400" baseline="0" dirty="0" smtClean="0"/>
          </a:p>
          <a:p>
            <a:r>
              <a:rPr lang="en-US" sz="1400" baseline="0" dirty="0" smtClean="0"/>
              <a:t>Dredging is how the Corps  controls available water depth in a channel; Coastal structures are how the Corps controls the wave climate in a harbor – both affect the safe navigability of the vessel and the amount of light loading required.</a:t>
            </a:r>
            <a:endParaRPr lang="en-US" sz="1400" dirty="0" smtClean="0"/>
          </a:p>
        </p:txBody>
      </p:sp>
    </p:spTree>
    <p:extLst>
      <p:ext uri="{BB962C8B-B14F-4D97-AF65-F5344CB8AC3E}">
        <p14:creationId xmlns:p14="http://schemas.microsoft.com/office/powerpoint/2010/main" val="323853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71A0C3-A70C-4F9A-BFB1-22A86F4B1E58}" type="slidenum">
              <a:rPr lang="en-US" smtClean="0">
                <a:solidFill>
                  <a:srgbClr val="000000"/>
                </a:solidFill>
              </a:rPr>
              <a:pPr/>
              <a:t>15</a:t>
            </a:fld>
            <a:endParaRPr lang="en-US" dirty="0" smtClean="0">
              <a:solidFill>
                <a:srgbClr val="000000"/>
              </a:solidFill>
            </a:endParaRPr>
          </a:p>
        </p:txBody>
      </p:sp>
      <p:sp>
        <p:nvSpPr>
          <p:cNvPr id="135171" name="Rectangle 2"/>
          <p:cNvSpPr>
            <a:spLocks noGrp="1" noRot="1" noChangeAspect="1" noChangeArrowheads="1" noTextEdit="1"/>
          </p:cNvSpPr>
          <p:nvPr>
            <p:ph type="sldImg"/>
          </p:nvPr>
        </p:nvSpPr>
        <p:spPr bwMode="auto">
          <a:xfrm>
            <a:off x="2192338" y="769938"/>
            <a:ext cx="2330450" cy="1747837"/>
          </a:xfrm>
          <a:noFill/>
          <a:ln>
            <a:solidFill>
              <a:srgbClr val="000000"/>
            </a:solidFill>
            <a:miter lim="800000"/>
            <a:headEnd/>
            <a:tailEnd/>
          </a:ln>
        </p:spPr>
      </p:sp>
      <p:sp>
        <p:nvSpPr>
          <p:cNvPr id="135172" name="Rectangle 3"/>
          <p:cNvSpPr>
            <a:spLocks noGrp="1" noChangeArrowheads="1"/>
          </p:cNvSpPr>
          <p:nvPr>
            <p:ph type="body" idx="1"/>
          </p:nvPr>
        </p:nvSpPr>
        <p:spPr bwMode="auto">
          <a:xfrm>
            <a:off x="965960" y="2543177"/>
            <a:ext cx="5033238" cy="6240463"/>
          </a:xfrm>
          <a:noFill/>
        </p:spPr>
        <p:txBody>
          <a:bodyPr wrap="square" numCol="1" anchor="t" anchorCtr="0" compatLnSpc="1">
            <a:prstTxWarp prst="textNoShape">
              <a:avLst/>
            </a:prstTxWarp>
          </a:bodyPr>
          <a:lstStyle/>
          <a:p>
            <a:r>
              <a:rPr lang="en-US" sz="1000" dirty="0" smtClean="0"/>
              <a:t>Left</a:t>
            </a:r>
            <a:r>
              <a:rPr lang="en-US" sz="1000" baseline="0" dirty="0" smtClean="0"/>
              <a:t> : Calumet steel sheet pile crumpled and twisted due to wave action</a:t>
            </a:r>
          </a:p>
          <a:p>
            <a:r>
              <a:rPr lang="en-US" sz="1000" baseline="0" dirty="0" smtClean="0"/>
              <a:t>Middle: Fairport – significant loss of stone – ability to restrain waves is significantly compromised</a:t>
            </a:r>
          </a:p>
          <a:p>
            <a:r>
              <a:rPr lang="en-US" sz="1000" baseline="0" dirty="0" smtClean="0"/>
              <a:t>Right: Chicago harbor – loss of height and shifting stone and cap</a:t>
            </a:r>
          </a:p>
          <a:p>
            <a:endParaRPr lang="en-US" sz="1000" dirty="0" smtClean="0"/>
          </a:p>
        </p:txBody>
      </p:sp>
    </p:spTree>
    <p:extLst>
      <p:ext uri="{BB962C8B-B14F-4D97-AF65-F5344CB8AC3E}">
        <p14:creationId xmlns:p14="http://schemas.microsoft.com/office/powerpoint/2010/main" val="330174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bwMode="auto">
          <a:xfrm>
            <a:off x="1123950" y="695325"/>
            <a:ext cx="4622800" cy="3467100"/>
          </a:xfrm>
          <a:noFill/>
          <a:ln>
            <a:solidFill>
              <a:srgbClr val="000000"/>
            </a:solidFill>
            <a:miter lim="800000"/>
            <a:headEnd/>
            <a:tailEnd/>
          </a:ln>
        </p:spPr>
      </p:sp>
      <p:sp>
        <p:nvSpPr>
          <p:cNvPr id="12291" name="Rectangle 3"/>
          <p:cNvSpPr>
            <a:spLocks noGrp="1" noChangeArrowheads="1"/>
          </p:cNvSpPr>
          <p:nvPr>
            <p:ph type="body" idx="1"/>
          </p:nvPr>
        </p:nvSpPr>
        <p:spPr bwMode="auto">
          <a:xfrm>
            <a:off x="1166553" y="4416433"/>
            <a:ext cx="4466806" cy="4184658"/>
          </a:xfrm>
          <a:noFill/>
        </p:spPr>
        <p:txBody>
          <a:bodyPr wrap="square" numCol="1" anchor="t" anchorCtr="0" compatLnSpc="1">
            <a:prstTxWarp prst="textNoShape">
              <a:avLst/>
            </a:prstTxWarp>
            <a:normAutofit fontScale="77500" lnSpcReduction="20000"/>
          </a:bodyPr>
          <a:lstStyle/>
          <a:p>
            <a:r>
              <a:rPr lang="en-US" dirty="0" smtClean="0">
                <a:latin typeface="+mn-lt"/>
              </a:rPr>
              <a:t>There are over 130 coastal cities and towns on the Great Lakes with federal navigation projects that include breakwaters; 63 of these projects currently support commercial navigation. Originally built to safeguard navigation in the federal harbors from waves and ice, these structures also provide critical flood and storm damage protection for buildings, roads, facilities and municipal infrastructure. In many cases, cities and downtowns have ‘grown up’ behind and are now safeguarded by federal breakwaters.</a:t>
            </a:r>
          </a:p>
          <a:p>
            <a:endParaRPr lang="en-US" dirty="0" smtClean="0">
              <a:latin typeface="+mn-lt"/>
            </a:endParaRPr>
          </a:p>
          <a:p>
            <a:r>
              <a:rPr lang="en-US" dirty="0" smtClean="0">
                <a:latin typeface="+mn-lt"/>
              </a:rPr>
              <a:t>Over 50 percent of the coastal structures on the Great Lakes were built prior to World War I (1918) and 80 percent are older than their typical 50-year design life. Federal funding for maintenance of projects is prioritized based on economic benefits related to commercial navigation. Federal breakwaters at harbors with small amounts of commercial navigation are a low priority for funding. Funding for structure repairs at harbors with significant levels of commercial navigation has also been under funded for the last decade. The Corps’ floating plant performs some preventive maintenance and minor repairs but does not have the capacity to perform major repairs or reconstruction.</a:t>
            </a:r>
          </a:p>
          <a:p>
            <a:endParaRPr lang="en-US" dirty="0" smtClean="0">
              <a:latin typeface="+mn-lt"/>
            </a:endParaRPr>
          </a:p>
          <a:p>
            <a:r>
              <a:rPr lang="en-US" dirty="0" smtClean="0">
                <a:latin typeface="+mn-lt"/>
              </a:rPr>
              <a:t>The GLNS has approximately $50 million in annual needs for structure repairs. The majority of these needs represent significant repairs or reconstruction of navigation structures. In 2007 the three Great Lakes Districts formed a regional, multi-disciplined breakwater assessment team that developed technical assessment criteria and began inspecting and rating breakwaters around the Great Lakes. The breakwater assessment team’s work will allow the Corps to prioritize these needs on a regional level so that the most urgent structures are given priority in the budget process each year.</a:t>
            </a:r>
          </a:p>
          <a:p>
            <a:endParaRPr lang="en-US" dirty="0" smtClean="0">
              <a:latin typeface="+mn-lt"/>
            </a:endParaRPr>
          </a:p>
          <a:p>
            <a:r>
              <a:rPr lang="en-US" dirty="0" smtClean="0">
                <a:latin typeface="+mn-lt"/>
              </a:rPr>
              <a:t>This slide demonstrates the different ratings that each of the harbor infrastructures received from the Condition Assessments. As you can see, three harbors have structures that have failed and 10 others are considered to be in high risk of failure. Out of the 13 harbors that were rated as already failed or in high risk of failure, 8 are commercial harbors.  The cost to restore a few of the major harbors into an acceptable state has also been provided on this slide.</a:t>
            </a:r>
          </a:p>
          <a:p>
            <a:endParaRPr lang="en-US" dirty="0" smtClean="0"/>
          </a:p>
          <a:p>
            <a:endParaRPr lang="en-US" dirty="0" smtClean="0"/>
          </a:p>
        </p:txBody>
      </p:sp>
    </p:spTree>
    <p:extLst>
      <p:ext uri="{BB962C8B-B14F-4D97-AF65-F5344CB8AC3E}">
        <p14:creationId xmlns:p14="http://schemas.microsoft.com/office/powerpoint/2010/main" val="425930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Rot="1" noChangeAspect="1" noChangeArrowheads="1" noTextEdit="1"/>
          </p:cNvSpPr>
          <p:nvPr>
            <p:ph type="sldImg"/>
          </p:nvPr>
        </p:nvSpPr>
        <p:spPr>
          <a:ln/>
        </p:spPr>
      </p:sp>
      <p:sp>
        <p:nvSpPr>
          <p:cNvPr id="1474563" name="Rectangle 3"/>
          <p:cNvSpPr>
            <a:spLocks noGrp="1" noChangeArrowheads="1"/>
          </p:cNvSpPr>
          <p:nvPr>
            <p:ph type="body" idx="1"/>
          </p:nvPr>
        </p:nvSpPr>
        <p:spPr/>
        <p:txBody>
          <a:bodyPr/>
          <a:lstStyle/>
          <a:p>
            <a:endParaRPr lang="en-US" smtClean="0"/>
          </a:p>
        </p:txBody>
      </p:sp>
    </p:spTree>
    <p:extLst>
      <p:ext uri="{BB962C8B-B14F-4D97-AF65-F5344CB8AC3E}">
        <p14:creationId xmlns:p14="http://schemas.microsoft.com/office/powerpoint/2010/main" val="101430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Rot="1" noChangeAspect="1" noChangeArrowheads="1" noTextEdit="1"/>
          </p:cNvSpPr>
          <p:nvPr>
            <p:ph type="sldImg"/>
          </p:nvPr>
        </p:nvSpPr>
        <p:spPr>
          <a:xfrm>
            <a:off x="1106488" y="696913"/>
            <a:ext cx="4649787" cy="3487737"/>
          </a:xfrm>
          <a:ln/>
        </p:spPr>
      </p:sp>
      <p:sp>
        <p:nvSpPr>
          <p:cNvPr id="1478659" name="Rectangle 3"/>
          <p:cNvSpPr>
            <a:spLocks noGrp="1" noChangeArrowheads="1"/>
          </p:cNvSpPr>
          <p:nvPr>
            <p:ph type="body" idx="1"/>
          </p:nvPr>
        </p:nvSpPr>
        <p:spPr>
          <a:xfrm>
            <a:off x="686117" y="4416432"/>
            <a:ext cx="5485772" cy="4183061"/>
          </a:xfrm>
        </p:spPr>
        <p:txBody>
          <a:bodyPr/>
          <a:lstStyle/>
          <a:p>
            <a:pPr lvl="1"/>
            <a:endParaRPr lang="en-US" dirty="0" smtClean="0"/>
          </a:p>
        </p:txBody>
      </p:sp>
    </p:spTree>
    <p:extLst>
      <p:ext uri="{BB962C8B-B14F-4D97-AF65-F5344CB8AC3E}">
        <p14:creationId xmlns:p14="http://schemas.microsoft.com/office/powerpoint/2010/main" val="39845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A15A7-2F14-4AF0-A8EF-19768AF4D167}" type="slidenum">
              <a:rPr lang="en-US"/>
              <a:pPr/>
              <a:t>19</a:t>
            </a:fld>
            <a:endParaRPr lang="en-US"/>
          </a:p>
        </p:txBody>
      </p:sp>
      <p:sp>
        <p:nvSpPr>
          <p:cNvPr id="187394" name="Rectangle 2"/>
          <p:cNvSpPr>
            <a:spLocks noGrp="1" noRot="1" noChangeAspect="1" noChangeArrowheads="1" noTextEdit="1"/>
          </p:cNvSpPr>
          <p:nvPr>
            <p:ph type="sldImg"/>
          </p:nvPr>
        </p:nvSpPr>
        <p:spPr>
          <a:xfrm>
            <a:off x="1106488" y="696913"/>
            <a:ext cx="4649787" cy="3487737"/>
          </a:xfrm>
          <a:ln/>
        </p:spPr>
      </p:sp>
      <p:sp>
        <p:nvSpPr>
          <p:cNvPr id="187395" name="Rectangle 3"/>
          <p:cNvSpPr>
            <a:spLocks noGrp="1" noChangeArrowheads="1"/>
          </p:cNvSpPr>
          <p:nvPr>
            <p:ph type="body" idx="1"/>
          </p:nvPr>
        </p:nvSpPr>
        <p:spPr/>
        <p:txBody>
          <a:bodyPr/>
          <a:lstStyle/>
          <a:p>
            <a:r>
              <a:rPr lang="en-US" dirty="0" smtClean="0"/>
              <a:t>Good news</a:t>
            </a:r>
            <a:r>
              <a:rPr lang="en-US" baseline="0" dirty="0" smtClean="0"/>
              <a:t> story – 2014 and 2015 healthy funding, recovering from low budget years 2010 – 2013 that coincided with low water levels.  </a:t>
            </a:r>
            <a:endParaRPr lang="en-US" dirty="0"/>
          </a:p>
        </p:txBody>
      </p:sp>
    </p:spTree>
    <p:extLst>
      <p:ext uri="{BB962C8B-B14F-4D97-AF65-F5344CB8AC3E}">
        <p14:creationId xmlns:p14="http://schemas.microsoft.com/office/powerpoint/2010/main" val="337225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2"/>
          <p:cNvSpPr>
            <a:spLocks noGrp="1" noRot="1" noChangeAspect="1" noChangeArrowheads="1" noTextEdit="1"/>
          </p:cNvSpPr>
          <p:nvPr>
            <p:ph type="sldImg"/>
          </p:nvPr>
        </p:nvSpPr>
        <p:spPr>
          <a:xfrm>
            <a:off x="1104900" y="696913"/>
            <a:ext cx="4648200" cy="3486150"/>
          </a:xfrm>
          <a:ln/>
        </p:spPr>
      </p:sp>
      <p:sp>
        <p:nvSpPr>
          <p:cNvPr id="1280003" name="Rectangle 3"/>
          <p:cNvSpPr>
            <a:spLocks noGrp="1" noChangeArrowheads="1"/>
          </p:cNvSpPr>
          <p:nvPr>
            <p:ph type="body" idx="1"/>
          </p:nvPr>
        </p:nvSpPr>
        <p:spPr>
          <a:xfrm>
            <a:off x="686117" y="4416432"/>
            <a:ext cx="5485772" cy="4183060"/>
          </a:xfrm>
          <a:noFill/>
          <a:ln w="9525"/>
        </p:spPr>
        <p:txBody>
          <a:bodyPr/>
          <a:lstStyle/>
          <a:p>
            <a:r>
              <a:rPr lang="en-US" dirty="0" smtClean="0"/>
              <a:t>140 projects</a:t>
            </a:r>
            <a:r>
              <a:rPr lang="en-US" baseline="0" dirty="0" smtClean="0"/>
              <a:t> – next slide will show details on geographic extent of system</a:t>
            </a:r>
          </a:p>
          <a:p>
            <a:endParaRPr lang="en-US" baseline="0" dirty="0" smtClean="0"/>
          </a:p>
          <a:p>
            <a:r>
              <a:rPr lang="en-US" baseline="0" dirty="0" smtClean="0"/>
              <a:t>Most tonnage is internal to the GL.  US-US or US-Canada.   A majority of the cargo consists of bulk commodities being transported from source generally on Lake Superior (mines, etc) to destination manufacturing center (mills, power plants, etc) on the lower lakes</a:t>
            </a:r>
            <a:endParaRPr lang="en-US" dirty="0" smtClean="0"/>
          </a:p>
          <a:p>
            <a:endParaRPr lang="en-US" dirty="0" smtClean="0"/>
          </a:p>
          <a:p>
            <a:r>
              <a:rPr lang="en-US" dirty="0" smtClean="0"/>
              <a:t>$3.6B a year over</a:t>
            </a:r>
            <a:r>
              <a:rPr lang="en-US" baseline="0" dirty="0" smtClean="0"/>
              <a:t> next least costly mode of transportation; According to </a:t>
            </a:r>
            <a:r>
              <a:rPr lang="en-US" baseline="0" dirty="0" err="1" smtClean="0"/>
              <a:t>Marad’s</a:t>
            </a:r>
            <a:r>
              <a:rPr lang="en-US" baseline="0" dirty="0" smtClean="0"/>
              <a:t> recent report (Feb 2013), s</a:t>
            </a:r>
            <a:r>
              <a:rPr lang="en-US" sz="1200" kern="1200" baseline="0" dirty="0" smtClean="0">
                <a:solidFill>
                  <a:schemeClr val="tx1"/>
                </a:solidFill>
                <a:latin typeface="Arial" charset="0"/>
                <a:ea typeface="+mn-ea"/>
                <a:cs typeface="+mn-cs"/>
              </a:rPr>
              <a:t>tudies have demonstrated that, on average, transportation cost savings from $10 to more than $20 per ton of bulk cargo are associated with the use of Lakers compared to the next most competitive transportation mode (rail or truck).</a:t>
            </a:r>
            <a:endParaRPr lang="en-US" dirty="0" smtClean="0"/>
          </a:p>
          <a:p>
            <a:pPr defTabSz="923775" eaLnBrk="1" fontAlgn="auto" hangingPunct="1">
              <a:spcBef>
                <a:spcPts val="0"/>
              </a:spcBef>
              <a:spcAft>
                <a:spcPts val="0"/>
              </a:spcAft>
              <a:defRPr/>
            </a:pPr>
            <a:endParaRPr lang="en-US" dirty="0" smtClean="0"/>
          </a:p>
          <a:p>
            <a:pPr defTabSz="923775" eaLnBrk="1" fontAlgn="auto" hangingPunct="1">
              <a:spcBef>
                <a:spcPts val="0"/>
              </a:spcBef>
              <a:spcAft>
                <a:spcPts val="0"/>
              </a:spcAft>
              <a:defRPr/>
            </a:pPr>
            <a:r>
              <a:rPr lang="en-US" dirty="0" smtClean="0"/>
              <a:t>The</a:t>
            </a:r>
            <a:r>
              <a:rPr lang="en-US" baseline="0" dirty="0" smtClean="0"/>
              <a:t> GLNS is extremely important to the nation and especially to the manufacturing industry in this country</a:t>
            </a:r>
            <a:endParaRPr lang="en-US" dirty="0" smtClean="0"/>
          </a:p>
          <a:p>
            <a:pPr defTabSz="923775" eaLnBrk="1" fontAlgn="auto" hangingPunct="1">
              <a:spcBef>
                <a:spcPts val="0"/>
              </a:spcBef>
              <a:spcAft>
                <a:spcPts val="0"/>
              </a:spcAft>
              <a:defRPr/>
            </a:pPr>
            <a:endParaRPr lang="en-US" dirty="0" smtClean="0"/>
          </a:p>
          <a:p>
            <a:pPr defTabSz="923775" eaLnBrk="1" fontAlgn="auto" hangingPunct="1">
              <a:spcBef>
                <a:spcPts val="0"/>
              </a:spcBef>
              <a:spcAft>
                <a:spcPts val="0"/>
              </a:spcAft>
              <a:defRPr/>
            </a:pPr>
            <a:endParaRPr lang="en-US" dirty="0" smtClean="0"/>
          </a:p>
        </p:txBody>
      </p:sp>
    </p:spTree>
    <p:extLst>
      <p:ext uri="{BB962C8B-B14F-4D97-AF65-F5344CB8AC3E}">
        <p14:creationId xmlns:p14="http://schemas.microsoft.com/office/powerpoint/2010/main" val="1441748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7"/>
          <p:cNvSpPr txBox="1">
            <a:spLocks noGrp="1" noChangeArrowheads="1"/>
          </p:cNvSpPr>
          <p:nvPr/>
        </p:nvSpPr>
        <p:spPr bwMode="auto">
          <a:xfrm>
            <a:off x="3885886" y="8829666"/>
            <a:ext cx="2970544" cy="465140"/>
          </a:xfrm>
          <a:prstGeom prst="rect">
            <a:avLst/>
          </a:prstGeom>
          <a:noFill/>
          <a:ln w="9525">
            <a:noFill/>
            <a:miter lim="800000"/>
            <a:headEnd/>
            <a:tailEnd/>
          </a:ln>
        </p:spPr>
        <p:txBody>
          <a:bodyPr lIns="90775" tIns="45388" rIns="90775" bIns="45388"/>
          <a:lstStyle/>
          <a:p>
            <a:pPr algn="r" defTabSz="922198"/>
            <a:fld id="{98192FB4-E556-45B7-8E4E-ECBFE05F4A46}" type="slidenum">
              <a:rPr lang="en-US" sz="1200"/>
              <a:pPr algn="r" defTabSz="922198"/>
              <a:t>20</a:t>
            </a:fld>
            <a:endParaRPr lang="en-US" sz="1200" dirty="0"/>
          </a:p>
        </p:txBody>
      </p:sp>
      <p:sp>
        <p:nvSpPr>
          <p:cNvPr id="1261571" name="Rectangle 2"/>
          <p:cNvSpPr>
            <a:spLocks noGrp="1" noRot="1" noChangeAspect="1" noChangeArrowheads="1" noTextEdit="1"/>
          </p:cNvSpPr>
          <p:nvPr>
            <p:ph type="sldImg"/>
          </p:nvPr>
        </p:nvSpPr>
        <p:spPr>
          <a:ln/>
        </p:spPr>
      </p:sp>
      <p:sp>
        <p:nvSpPr>
          <p:cNvPr id="1261572" name="Rectangle 3"/>
          <p:cNvSpPr>
            <a:spLocks noGrp="1" noChangeArrowheads="1"/>
          </p:cNvSpPr>
          <p:nvPr>
            <p:ph type="body" idx="1"/>
          </p:nvPr>
        </p:nvSpPr>
        <p:spPr>
          <a:noFill/>
          <a:ln w="9525"/>
        </p:spPr>
        <p:txBody>
          <a:bodyPr/>
          <a:lstStyle/>
          <a:p>
            <a:pPr algn="l" eaLnBrk="1" hangingPunct="1">
              <a:spcBef>
                <a:spcPct val="50000"/>
              </a:spcBef>
              <a:buFont typeface="Wingdings" pitchFamily="2" charset="2"/>
              <a:buChar char="ü"/>
            </a:pPr>
            <a:endParaRPr lang="en-US" dirty="0" smtClean="0"/>
          </a:p>
          <a:p>
            <a:endParaRPr lang="en-US" dirty="0" smtClean="0"/>
          </a:p>
        </p:txBody>
      </p:sp>
    </p:spTree>
    <p:extLst>
      <p:ext uri="{BB962C8B-B14F-4D97-AF65-F5344CB8AC3E}">
        <p14:creationId xmlns:p14="http://schemas.microsoft.com/office/powerpoint/2010/main" val="1066843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85579" y="8829823"/>
            <a:ext cx="2970868" cy="464981"/>
          </a:xfrm>
          <a:noFill/>
        </p:spPr>
        <p:txBody>
          <a:bodyPr lIns="90168" tIns="45082" rIns="90168" bIns="45082" anchor="t"/>
          <a:lstStyle/>
          <a:p>
            <a:pPr defTabSz="900594" eaLnBrk="0" hangingPunct="0"/>
            <a:fld id="{91872855-27C2-430A-AE90-64E4546FB65F}" type="slidenum">
              <a:rPr lang="en-US" b="1"/>
              <a:pPr defTabSz="900594" eaLnBrk="0" hangingPunct="0"/>
              <a:t>21</a:t>
            </a:fld>
            <a:endParaRPr lang="en-US" b="1"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97126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EE73F-FF1F-48A6-8E09-4ACF453B4A97}" type="slidenum">
              <a:rPr lang="en-US"/>
              <a:pPr/>
              <a:t>3</a:t>
            </a:fld>
            <a:endParaRPr lang="en-US"/>
          </a:p>
        </p:txBody>
      </p:sp>
      <p:sp>
        <p:nvSpPr>
          <p:cNvPr id="76802" name="Rectangle 2"/>
          <p:cNvSpPr>
            <a:spLocks noGrp="1" noRot="1" noChangeAspect="1" noChangeArrowheads="1" noTextEdit="1"/>
          </p:cNvSpPr>
          <p:nvPr>
            <p:ph type="sldImg"/>
          </p:nvPr>
        </p:nvSpPr>
        <p:spPr>
          <a:xfrm>
            <a:off x="1120775" y="693738"/>
            <a:ext cx="4624388" cy="3468687"/>
          </a:xfrm>
          <a:ln/>
        </p:spPr>
      </p:sp>
      <p:sp>
        <p:nvSpPr>
          <p:cNvPr id="76803" name="Rectangle 3"/>
          <p:cNvSpPr>
            <a:spLocks noGrp="1" noChangeArrowheads="1"/>
          </p:cNvSpPr>
          <p:nvPr>
            <p:ph type="body" idx="1"/>
          </p:nvPr>
        </p:nvSpPr>
        <p:spPr>
          <a:xfrm>
            <a:off x="913775" y="4397254"/>
            <a:ext cx="5030455" cy="4165478"/>
          </a:xfrm>
        </p:spPr>
        <p:txBody>
          <a:bodyPr/>
          <a:lstStyle/>
          <a:p>
            <a:r>
              <a:rPr lang="en-US" dirty="0" smtClean="0"/>
              <a:t>Great Lakes system is comprised of:</a:t>
            </a:r>
            <a:endParaRPr lang="en-US" dirty="0"/>
          </a:p>
          <a:p>
            <a:endParaRPr lang="en-US" dirty="0"/>
          </a:p>
          <a:p>
            <a:r>
              <a:rPr lang="en-US" dirty="0" smtClean="0"/>
              <a:t>140 </a:t>
            </a:r>
            <a:r>
              <a:rPr lang="en-US" dirty="0"/>
              <a:t>federal harbors on the great lakes: </a:t>
            </a:r>
            <a:r>
              <a:rPr lang="en-US" dirty="0" smtClean="0"/>
              <a:t>60 </a:t>
            </a:r>
            <a:r>
              <a:rPr lang="en-US" dirty="0"/>
              <a:t>commercial and </a:t>
            </a:r>
            <a:r>
              <a:rPr lang="en-US" dirty="0" smtClean="0"/>
              <a:t>80 recreational</a:t>
            </a:r>
          </a:p>
          <a:p>
            <a:endParaRPr lang="en-US" dirty="0" smtClean="0"/>
          </a:p>
          <a:p>
            <a:r>
              <a:rPr lang="en-US" dirty="0" smtClean="0"/>
              <a:t>Connecting</a:t>
            </a:r>
            <a:r>
              <a:rPr lang="en-US" baseline="0" dirty="0" smtClean="0"/>
              <a:t> channels:  St. </a:t>
            </a:r>
            <a:r>
              <a:rPr lang="en-US" baseline="0" dirty="0" err="1" smtClean="0"/>
              <a:t>Marys</a:t>
            </a:r>
            <a:r>
              <a:rPr lang="en-US" baseline="0" dirty="0" smtClean="0"/>
              <a:t>, Detroit River, St. Clair River, and Channels of Lake St. Clair</a:t>
            </a:r>
          </a:p>
          <a:p>
            <a:endParaRPr lang="en-US" baseline="0" dirty="0" smtClean="0"/>
          </a:p>
          <a:p>
            <a:r>
              <a:rPr lang="en-US" baseline="0" dirty="0" smtClean="0"/>
              <a:t>3 locks: </a:t>
            </a:r>
            <a:r>
              <a:rPr lang="en-US" baseline="0" dirty="0" err="1" smtClean="0"/>
              <a:t>Soo</a:t>
            </a:r>
            <a:r>
              <a:rPr lang="en-US" baseline="0" dirty="0" smtClean="0"/>
              <a:t>, Chicago, Black Rock (Buffalo)</a:t>
            </a:r>
            <a:endParaRPr lang="en-US" dirty="0"/>
          </a:p>
          <a:p>
            <a:endParaRPr lang="en-US" dirty="0"/>
          </a:p>
          <a:p>
            <a:r>
              <a:rPr lang="en-US" dirty="0"/>
              <a:t>We maintain the channels (dredging) and also maintain the navigation structures at each harbor.</a:t>
            </a:r>
          </a:p>
          <a:p>
            <a:endParaRPr lang="en-US" sz="1400" b="1" dirty="0"/>
          </a:p>
          <a:p>
            <a:endParaRPr lang="en-US" sz="900" dirty="0"/>
          </a:p>
        </p:txBody>
      </p:sp>
    </p:spTree>
    <p:extLst>
      <p:ext uri="{BB962C8B-B14F-4D97-AF65-F5344CB8AC3E}">
        <p14:creationId xmlns:p14="http://schemas.microsoft.com/office/powerpoint/2010/main" val="147978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 GL</a:t>
            </a:r>
            <a:r>
              <a:rPr lang="en-US" baseline="0" dirty="0" smtClean="0"/>
              <a:t> is a system of interdependent ports</a:t>
            </a:r>
          </a:p>
          <a:p>
            <a:pPr eaLnBrk="1" hangingPunct="1">
              <a:buFontTx/>
              <a:buChar char="-"/>
            </a:pPr>
            <a:r>
              <a:rPr lang="en-US" dirty="0" smtClean="0"/>
              <a:t>High</a:t>
            </a:r>
            <a:r>
              <a:rPr lang="en-US" baseline="0" dirty="0" smtClean="0"/>
              <a:t> tonnage harbors are dependent on low and moderate tonnage harbors</a:t>
            </a:r>
          </a:p>
          <a:p>
            <a:pPr eaLnBrk="1" hangingPunct="1">
              <a:buFontTx/>
              <a:buChar char="-"/>
            </a:pPr>
            <a:endParaRPr lang="en-US" baseline="0" dirty="0" smtClean="0"/>
          </a:p>
          <a:p>
            <a:pPr eaLnBrk="1" hangingPunct="1">
              <a:buFontTx/>
              <a:buNone/>
            </a:pPr>
            <a:endParaRPr lang="en-US" baseline="0" dirty="0" smtClean="0"/>
          </a:p>
          <a:p>
            <a:pPr eaLnBrk="1" hangingPunct="1">
              <a:buFontTx/>
              <a:buNone/>
            </a:pPr>
            <a:r>
              <a:rPr lang="en-US" baseline="0" dirty="0" smtClean="0"/>
              <a:t>There are four main categories to our </a:t>
            </a:r>
            <a:r>
              <a:rPr lang="en-US" baseline="0" dirty="0" err="1" smtClean="0"/>
              <a:t>Nav</a:t>
            </a:r>
            <a:r>
              <a:rPr lang="en-US" baseline="0" dirty="0" smtClean="0"/>
              <a:t> mission on the GL: dredging, dredged material management, navigation structures, locks</a:t>
            </a:r>
          </a:p>
          <a:p>
            <a:pPr eaLnBrk="1" hangingPunct="1">
              <a:buFontTx/>
              <a:buNone/>
            </a:pPr>
            <a:endParaRPr lang="en-US" baseline="0" dirty="0" smtClean="0"/>
          </a:p>
          <a:p>
            <a:pPr eaLnBrk="1" hangingPunct="1">
              <a:buFontTx/>
              <a:buNone/>
            </a:pPr>
            <a:r>
              <a:rPr lang="en-US" baseline="0" dirty="0" smtClean="0"/>
              <a:t>Must consider interrelationship of harbors in prioritizing projects – Managing the GL as a system is key to our approach</a:t>
            </a:r>
            <a:endParaRPr lang="en-US" dirty="0" smtClean="0"/>
          </a:p>
        </p:txBody>
      </p:sp>
      <p:sp>
        <p:nvSpPr>
          <p:cNvPr id="4" name="Slide Number Placeholder 3"/>
          <p:cNvSpPr>
            <a:spLocks noGrp="1"/>
          </p:cNvSpPr>
          <p:nvPr>
            <p:ph type="sldNum" sz="quarter" idx="10"/>
          </p:nvPr>
        </p:nvSpPr>
        <p:spPr/>
        <p:txBody>
          <a:bodyPr/>
          <a:lstStyle/>
          <a:p>
            <a:pPr>
              <a:defRPr/>
            </a:pPr>
            <a:fld id="{A1D06F5A-20AB-4757-9370-6C9C362ECA3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66483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2"/>
          <p:cNvSpPr>
            <a:spLocks noGrp="1" noRot="1" noChangeAspect="1" noChangeArrowheads="1" noTextEdit="1"/>
          </p:cNvSpPr>
          <p:nvPr>
            <p:ph type="sldImg"/>
          </p:nvPr>
        </p:nvSpPr>
        <p:spPr>
          <a:ln/>
        </p:spPr>
      </p:sp>
      <p:sp>
        <p:nvSpPr>
          <p:cNvPr id="1490947" name="Rectangle 3"/>
          <p:cNvSpPr>
            <a:spLocks noGrp="1" noChangeArrowheads="1"/>
          </p:cNvSpPr>
          <p:nvPr>
            <p:ph type="body" idx="1"/>
          </p:nvPr>
        </p:nvSpPr>
        <p:spPr/>
        <p:txBody>
          <a:bodyPr/>
          <a:lstStyle/>
          <a:p>
            <a:r>
              <a:rPr lang="en-US" dirty="0" smtClean="0"/>
              <a:t>Pictures of 2009  dredging at Lorain Harbor (left) and Kewaunee Harbor (right)</a:t>
            </a:r>
          </a:p>
        </p:txBody>
      </p:sp>
    </p:spTree>
    <p:extLst>
      <p:ext uri="{BB962C8B-B14F-4D97-AF65-F5344CB8AC3E}">
        <p14:creationId xmlns:p14="http://schemas.microsoft.com/office/powerpoint/2010/main" val="348265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29355"/>
            <a:fld id="{51530669-904E-417D-9DB1-D92E2D1F176A}" type="slidenum">
              <a:rPr lang="en-US">
                <a:solidFill>
                  <a:prstClr val="black"/>
                </a:solidFill>
              </a:rPr>
              <a:pPr defTabSz="929355"/>
              <a:t>6</a:t>
            </a:fld>
            <a:endParaRPr lang="en-US" dirty="0">
              <a:solidFill>
                <a:prstClr val="black"/>
              </a:solidFill>
            </a:endParaRPr>
          </a:p>
        </p:txBody>
      </p:sp>
      <p:sp>
        <p:nvSpPr>
          <p:cNvPr id="23555" name="Rectangle 2"/>
          <p:cNvSpPr>
            <a:spLocks noGrp="1" noRot="1" noChangeAspect="1" noChangeArrowheads="1" noTextEdit="1"/>
          </p:cNvSpPr>
          <p:nvPr>
            <p:ph type="sldImg"/>
          </p:nvPr>
        </p:nvSpPr>
        <p:spPr>
          <a:xfrm>
            <a:off x="1295400" y="688975"/>
            <a:ext cx="4587875" cy="3441700"/>
          </a:xfrm>
          <a:ln/>
        </p:spPr>
      </p:sp>
      <p:sp>
        <p:nvSpPr>
          <p:cNvPr id="23556" name="Rectangle 3"/>
          <p:cNvSpPr>
            <a:spLocks noGrp="1" noChangeArrowheads="1"/>
          </p:cNvSpPr>
          <p:nvPr>
            <p:ph type="body" idx="1"/>
          </p:nvPr>
        </p:nvSpPr>
        <p:spPr>
          <a:xfrm>
            <a:off x="954304" y="4362159"/>
            <a:ext cx="5257588" cy="4133146"/>
          </a:xfrm>
          <a:noFill/>
          <a:ln/>
        </p:spPr>
        <p:txBody>
          <a:bodyPr/>
          <a:lstStyle/>
          <a:p>
            <a:pPr eaLnBrk="1" hangingPunct="1"/>
            <a:r>
              <a:rPr lang="en-US" sz="1400" dirty="0"/>
              <a:t>Green dots show harbors that are funded in FY15 in PB. Note  that many (probably all) harbors are not funded to their full need due to highly constrained budgets. There are 23 projects funded in FY15. </a:t>
            </a:r>
          </a:p>
          <a:p>
            <a:pPr eaLnBrk="1" hangingPunct="1"/>
            <a:endParaRPr lang="en-US" sz="1400" dirty="0"/>
          </a:p>
        </p:txBody>
      </p:sp>
    </p:spTree>
    <p:extLst>
      <p:ext uri="{BB962C8B-B14F-4D97-AF65-F5344CB8AC3E}">
        <p14:creationId xmlns:p14="http://schemas.microsoft.com/office/powerpoint/2010/main" val="422958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A15A7-2F14-4AF0-A8EF-19768AF4D167}" type="slidenum">
              <a:rPr lang="en-US">
                <a:solidFill>
                  <a:prstClr val="black"/>
                </a:solidFill>
              </a:rPr>
              <a:pPr/>
              <a:t>7</a:t>
            </a:fld>
            <a:endParaRPr lang="en-US">
              <a:solidFill>
                <a:prstClr val="black"/>
              </a:solidFill>
            </a:endParaRPr>
          </a:p>
        </p:txBody>
      </p:sp>
      <p:sp>
        <p:nvSpPr>
          <p:cNvPr id="187394" name="Rectangle 2"/>
          <p:cNvSpPr>
            <a:spLocks noGrp="1" noRot="1" noChangeAspect="1" noChangeArrowheads="1" noTextEdit="1"/>
          </p:cNvSpPr>
          <p:nvPr>
            <p:ph type="sldImg"/>
          </p:nvPr>
        </p:nvSpPr>
        <p:spPr>
          <a:xfrm>
            <a:off x="576263" y="444500"/>
            <a:ext cx="5603875" cy="4202113"/>
          </a:xfrm>
          <a:ln/>
        </p:spPr>
      </p:sp>
      <p:sp>
        <p:nvSpPr>
          <p:cNvPr id="187395" name="Rectangle 3"/>
          <p:cNvSpPr>
            <a:spLocks noGrp="1" noChangeArrowheads="1"/>
          </p:cNvSpPr>
          <p:nvPr>
            <p:ph type="body" idx="1"/>
          </p:nvPr>
        </p:nvSpPr>
        <p:spPr>
          <a:xfrm>
            <a:off x="665886" y="4735557"/>
            <a:ext cx="5485772" cy="4114485"/>
          </a:xfrm>
        </p:spPr>
        <p:txBody>
          <a:bodyPr/>
          <a:lstStyle/>
          <a:p>
            <a:endParaRPr lang="en-US" sz="1400" dirty="0"/>
          </a:p>
        </p:txBody>
      </p:sp>
    </p:spTree>
    <p:extLst>
      <p:ext uri="{BB962C8B-B14F-4D97-AF65-F5344CB8AC3E}">
        <p14:creationId xmlns:p14="http://schemas.microsoft.com/office/powerpoint/2010/main" val="228167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A15A7-2F14-4AF0-A8EF-19768AF4D167}" type="slidenum">
              <a:rPr lang="en-US"/>
              <a:pPr/>
              <a:t>8</a:t>
            </a:fld>
            <a:endParaRPr lang="en-US"/>
          </a:p>
        </p:txBody>
      </p:sp>
      <p:sp>
        <p:nvSpPr>
          <p:cNvPr id="187394" name="Rectangle 2"/>
          <p:cNvSpPr>
            <a:spLocks noGrp="1" noRot="1" noChangeAspect="1" noChangeArrowheads="1" noTextEdit="1"/>
          </p:cNvSpPr>
          <p:nvPr>
            <p:ph type="sldImg"/>
          </p:nvPr>
        </p:nvSpPr>
        <p:spPr>
          <a:xfrm>
            <a:off x="1279525" y="692150"/>
            <a:ext cx="4613275" cy="3459163"/>
          </a:xfrm>
          <a:ln/>
        </p:spPr>
      </p:sp>
      <p:sp>
        <p:nvSpPr>
          <p:cNvPr id="1873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08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30592"/>
            <a:fld id="{51530669-904E-417D-9DB1-D92E2D1F176A}" type="slidenum">
              <a:rPr lang="en-US"/>
              <a:pPr defTabSz="930592"/>
              <a:t>9</a:t>
            </a:fld>
            <a:endParaRPr lang="en-US" dirty="0"/>
          </a:p>
        </p:txBody>
      </p:sp>
      <p:sp>
        <p:nvSpPr>
          <p:cNvPr id="23555" name="Rectangle 2"/>
          <p:cNvSpPr>
            <a:spLocks noGrp="1" noRot="1" noChangeAspect="1" noChangeArrowheads="1" noTextEdit="1"/>
          </p:cNvSpPr>
          <p:nvPr>
            <p:ph type="sldImg"/>
          </p:nvPr>
        </p:nvSpPr>
        <p:spPr>
          <a:xfrm>
            <a:off x="1295400" y="688975"/>
            <a:ext cx="4587875" cy="3440113"/>
          </a:xfrm>
          <a:ln/>
        </p:spPr>
      </p:sp>
      <p:sp>
        <p:nvSpPr>
          <p:cNvPr id="23556" name="Rectangle 3"/>
          <p:cNvSpPr>
            <a:spLocks noGrp="1" noChangeArrowheads="1"/>
          </p:cNvSpPr>
          <p:nvPr>
            <p:ph type="body" idx="1"/>
          </p:nvPr>
        </p:nvSpPr>
        <p:spPr>
          <a:xfrm>
            <a:off x="954304" y="4362155"/>
            <a:ext cx="5257587" cy="4133146"/>
          </a:xfrm>
          <a:noFill/>
          <a:ln/>
        </p:spPr>
        <p:txBody>
          <a:bodyPr/>
          <a:lstStyle/>
          <a:p>
            <a:pPr eaLnBrk="1" hangingPunct="1"/>
            <a:endParaRPr lang="en-US" sz="1400" dirty="0"/>
          </a:p>
          <a:p>
            <a:pPr eaLnBrk="1" hangingPunct="1"/>
            <a:endParaRPr lang="en-US" sz="1400" dirty="0"/>
          </a:p>
        </p:txBody>
      </p:sp>
    </p:spTree>
    <p:extLst>
      <p:ext uri="{BB962C8B-B14F-4D97-AF65-F5344CB8AC3E}">
        <p14:creationId xmlns:p14="http://schemas.microsoft.com/office/powerpoint/2010/main" val="220259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FFAD0B-A6C4-4600-811F-8A567A91366F}"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2365873-F655-4C38-B8C4-3A32AE7652BB}" type="slidenum">
              <a:rPr lang="en-US"/>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65153F1-49C8-45DA-9404-215067C9E29A}"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5606BB1-BDA8-48A1-B910-086A88060E0B}"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3C1A915-B3BC-46D5-95BF-92A574ABA5CB}"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7ED7998-1553-42F2-8D94-B34293C98069}"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2DC4856-BD60-479C-A236-9F866742BFA0}"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E71EFA8-12D6-4D38-A467-73D75670959A}"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0C274C0-CAF5-4DFB-A33B-EA80BCC5798C}" type="slidenum">
              <a:rPr lang="en-US"/>
              <a:pPr>
                <a:defRPr/>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5F109-C13D-4B1F-8A02-4DFC331D4485}"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CDDE3E-F6E3-4D3D-9397-BE1E98500185}"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886200"/>
          </a:xfrm>
        </p:spPr>
        <p:txBody>
          <a:bodyPr/>
          <a:lstStyle/>
          <a:p>
            <a:pPr lvl="0"/>
            <a:endParaRPr lang="en-US" noProof="0" smtClean="0"/>
          </a:p>
        </p:txBody>
      </p:sp>
      <p:sp>
        <p:nvSpPr>
          <p:cNvPr id="4" name="Rectangle 4"/>
          <p:cNvSpPr>
            <a:spLocks noGrp="1" noChangeArrowheads="1"/>
          </p:cNvSpPr>
          <p:nvPr>
            <p:ph type="sldNum" sz="quarter" idx="10"/>
          </p:nvPr>
        </p:nvSpPr>
        <p:spPr/>
        <p:txBody>
          <a:bodyPr/>
          <a:lstStyle>
            <a:lvl1pPr>
              <a:defRPr/>
            </a:lvl1pPr>
          </a:lstStyle>
          <a:p>
            <a:pPr>
              <a:defRPr/>
            </a:pPr>
            <a:fld id="{4EB29664-F127-43F8-862B-EC6368ECB1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46" descr="NOV2006 MV SELKIRK SETTLER on LAKE SUP CALM"/>
          <p:cNvPicPr>
            <a:picLocks noChangeAspect="1" noChangeArrowheads="1"/>
          </p:cNvPicPr>
          <p:nvPr userDrawn="1"/>
        </p:nvPicPr>
        <p:blipFill>
          <a:blip r:embed="rId13" cstate="print"/>
          <a:srcRect/>
          <a:stretch>
            <a:fillRect/>
          </a:stretch>
        </p:blipFill>
        <p:spPr bwMode="auto">
          <a:xfrm>
            <a:off x="5334000" y="1270000"/>
            <a:ext cx="3810000" cy="2997200"/>
          </a:xfrm>
          <a:prstGeom prst="rect">
            <a:avLst/>
          </a:prstGeom>
          <a:noFill/>
          <a:ln w="9525">
            <a:noFill/>
            <a:miter lim="800000"/>
            <a:headEnd/>
            <a:tailEnd/>
          </a:ln>
        </p:spPr>
      </p:pic>
      <p:pic>
        <p:nvPicPr>
          <p:cNvPr id="7171" name="Picture 47" descr="SooLocks1"/>
          <p:cNvPicPr>
            <a:picLocks noChangeAspect="1" noChangeArrowheads="1"/>
          </p:cNvPicPr>
          <p:nvPr userDrawn="1"/>
        </p:nvPicPr>
        <p:blipFill>
          <a:blip r:embed="rId14" cstate="print"/>
          <a:srcRect/>
          <a:stretch>
            <a:fillRect/>
          </a:stretch>
        </p:blipFill>
        <p:spPr bwMode="auto">
          <a:xfrm>
            <a:off x="3886200" y="3355975"/>
            <a:ext cx="5257800" cy="3502025"/>
          </a:xfrm>
          <a:prstGeom prst="rect">
            <a:avLst/>
          </a:prstGeom>
          <a:noFill/>
          <a:ln w="9525">
            <a:noFill/>
            <a:miter lim="800000"/>
            <a:headEnd/>
            <a:tailEnd/>
          </a:ln>
        </p:spPr>
      </p:pic>
      <p:grpSp>
        <p:nvGrpSpPr>
          <p:cNvPr id="7172" name="Group 27"/>
          <p:cNvGrpSpPr>
            <a:grpSpLocks/>
          </p:cNvGrpSpPr>
          <p:nvPr/>
        </p:nvGrpSpPr>
        <p:grpSpPr bwMode="auto">
          <a:xfrm>
            <a:off x="0" y="-3175"/>
            <a:ext cx="9144000" cy="6861175"/>
            <a:chOff x="0" y="0"/>
            <a:chExt cx="5760" cy="4322"/>
          </a:xfrm>
        </p:grpSpPr>
        <p:pic>
          <p:nvPicPr>
            <p:cNvPr id="7177"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a:ln w="9525">
              <a:noFill/>
              <a:miter lim="800000"/>
              <a:headEnd/>
              <a:tailEnd/>
            </a:ln>
          </p:spPr>
        </p:pic>
        <p:pic>
          <p:nvPicPr>
            <p:cNvPr id="7178"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a:ln w="9525">
              <a:noFill/>
              <a:miter lim="800000"/>
              <a:headEnd/>
              <a:tailEnd/>
            </a:ln>
          </p:spPr>
        </p:pic>
      </p:grpSp>
      <p:pic>
        <p:nvPicPr>
          <p:cNvPr id="7173" name="Picture 8" descr="USACE_logo"/>
          <p:cNvPicPr>
            <a:picLocks noChangeAspect="1" noChangeArrowheads="1"/>
          </p:cNvPicPr>
          <p:nvPr/>
        </p:nvPicPr>
        <p:blipFill>
          <a:blip r:embed="rId17" cstate="print"/>
          <a:srcRect/>
          <a:stretch>
            <a:fillRect/>
          </a:stretch>
        </p:blipFill>
        <p:spPr bwMode="auto">
          <a:xfrm>
            <a:off x="228600" y="5078413"/>
            <a:ext cx="1371600" cy="938212"/>
          </a:xfrm>
          <a:prstGeom prst="rect">
            <a:avLst/>
          </a:prstGeom>
          <a:noFill/>
          <a:ln w="9525">
            <a:noFill/>
            <a:miter lim="800000"/>
            <a:headEnd/>
            <a:tailEnd/>
          </a:ln>
        </p:spPr>
      </p:pic>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7175"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med">
    <p:fade/>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65F683-43CE-4140-881B-3FCB8CB49432}" type="slidenum">
              <a:rPr lang="en-US"/>
              <a:pPr>
                <a:defRPr/>
              </a:pPr>
              <a:t>‹#›</a:t>
            </a:fld>
            <a:endParaRPr lang="en-US"/>
          </a:p>
        </p:txBody>
      </p:sp>
      <p:pic>
        <p:nvPicPr>
          <p:cNvPr id="8197"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3" r:id="rId12"/>
  </p:sldLayoutIdLst>
  <p:transition spd="med">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http://crunch.tec.army.mil/dpn/images/lre/stjoe.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6200" y="511175"/>
            <a:ext cx="7772400" cy="1470025"/>
          </a:xfrm>
          <a:prstGeom prst="rect">
            <a:avLst/>
          </a:prstGeom>
          <a:noFill/>
          <a:ln w="9525">
            <a:noFill/>
            <a:miter lim="800000"/>
            <a:headEnd/>
            <a:tailEnd/>
          </a:ln>
          <a:effectLst/>
        </p:spPr>
        <p:txBody>
          <a:bodyPr anchor="ctr"/>
          <a:lstStyle/>
          <a:p>
            <a:pPr>
              <a:defRPr/>
            </a:pPr>
            <a:r>
              <a:rPr lang="en-US" sz="3200" b="1" dirty="0" smtClean="0"/>
              <a:t>Great Lakes Navigation Challenges: A USACE Perspective</a:t>
            </a:r>
            <a:endParaRPr lang="en-US" sz="3200" b="1" kern="0" dirty="0" smtClean="0">
              <a:solidFill>
                <a:schemeClr val="tx2"/>
              </a:solidFill>
              <a:latin typeface="+mj-lt"/>
              <a:ea typeface="+mj-ea"/>
              <a:cs typeface="+mj-cs"/>
            </a:endParaRPr>
          </a:p>
          <a:p>
            <a:pPr>
              <a:defRPr/>
            </a:pPr>
            <a:endParaRPr lang="en-US" sz="3200" b="1" kern="0" dirty="0">
              <a:solidFill>
                <a:schemeClr val="tx2"/>
              </a:solidFill>
              <a:latin typeface="+mj-lt"/>
              <a:ea typeface="+mj-ea"/>
              <a:cs typeface="+mj-cs"/>
            </a:endParaRPr>
          </a:p>
        </p:txBody>
      </p:sp>
      <p:sp>
        <p:nvSpPr>
          <p:cNvPr id="5" name="Text Box 4"/>
          <p:cNvSpPr txBox="1">
            <a:spLocks noChangeArrowheads="1"/>
          </p:cNvSpPr>
          <p:nvPr/>
        </p:nvSpPr>
        <p:spPr bwMode="auto">
          <a:xfrm>
            <a:off x="0" y="1828800"/>
            <a:ext cx="4419600" cy="2523768"/>
          </a:xfrm>
          <a:prstGeom prst="rect">
            <a:avLst/>
          </a:prstGeom>
          <a:noFill/>
          <a:ln w="9525">
            <a:noFill/>
            <a:miter lim="800000"/>
            <a:headEnd/>
            <a:tailEnd/>
          </a:ln>
        </p:spPr>
        <p:txBody>
          <a:bodyPr wrap="square">
            <a:spAutoFit/>
          </a:bodyPr>
          <a:lstStyle/>
          <a:p>
            <a:pPr>
              <a:spcBef>
                <a:spcPct val="50000"/>
              </a:spcBef>
            </a:pPr>
            <a:r>
              <a:rPr lang="en-US" sz="2400" b="1" dirty="0"/>
              <a:t/>
            </a:r>
            <a:br>
              <a:rPr lang="en-US" sz="2400" b="1" dirty="0"/>
            </a:br>
            <a:r>
              <a:rPr lang="en-US" sz="2400" b="1" dirty="0" smtClean="0"/>
              <a:t>Josh Feldmann</a:t>
            </a:r>
          </a:p>
          <a:p>
            <a:pPr>
              <a:spcBef>
                <a:spcPct val="50000"/>
              </a:spcBef>
            </a:pPr>
            <a:r>
              <a:rPr lang="en-US" sz="2000" dirty="0" smtClean="0"/>
              <a:t>U.S. Army Corps of Engineers</a:t>
            </a:r>
            <a:br>
              <a:rPr lang="en-US" sz="2000" dirty="0" smtClean="0"/>
            </a:br>
            <a:r>
              <a:rPr lang="en-US" sz="2000" dirty="0" smtClean="0"/>
              <a:t>Chief, Operations, Buffalo District</a:t>
            </a:r>
          </a:p>
          <a:p>
            <a:pPr>
              <a:spcBef>
                <a:spcPct val="50000"/>
              </a:spcBef>
            </a:pPr>
            <a:endParaRPr lang="en-US" sz="2000" dirty="0" smtClean="0"/>
          </a:p>
          <a:p>
            <a:pPr>
              <a:spcBef>
                <a:spcPct val="50000"/>
              </a:spcBef>
            </a:pPr>
            <a:r>
              <a:rPr lang="en-US" sz="2000" b="1" dirty="0" smtClean="0"/>
              <a:t>August 30, 2016</a:t>
            </a:r>
            <a:endParaRPr lang="en-US" sz="2000" b="1"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41325" y="152400"/>
            <a:ext cx="8229600" cy="1143000"/>
          </a:xfrm>
        </p:spPr>
        <p:txBody>
          <a:bodyPr/>
          <a:lstStyle/>
          <a:p>
            <a:r>
              <a:rPr lang="en-US" sz="2800" b="1" dirty="0">
                <a:solidFill>
                  <a:schemeClr val="tx1"/>
                </a:solidFill>
                <a:effectLst>
                  <a:outerShdw blurRad="38100" dist="38100" dir="2700000" algn="tl">
                    <a:srgbClr val="C0C0C0"/>
                  </a:outerShdw>
                </a:effectLst>
              </a:rPr>
              <a:t>Historical Shallow </a:t>
            </a:r>
            <a:r>
              <a:rPr lang="en-US" sz="2800" b="1" dirty="0" smtClean="0">
                <a:solidFill>
                  <a:schemeClr val="tx1"/>
                </a:solidFill>
                <a:effectLst>
                  <a:outerShdw blurRad="38100" dist="38100" dir="2700000" algn="tl">
                    <a:srgbClr val="C0C0C0"/>
                  </a:outerShdw>
                </a:effectLst>
              </a:rPr>
              <a:t>Draft/Recreational  </a:t>
            </a:r>
            <a:r>
              <a:rPr lang="en-US" sz="2800" b="1" dirty="0">
                <a:solidFill>
                  <a:schemeClr val="tx1"/>
                </a:solidFill>
                <a:effectLst>
                  <a:outerShdw blurRad="38100" dist="38100" dir="2700000" algn="tl">
                    <a:srgbClr val="C0C0C0"/>
                  </a:outerShdw>
                </a:effectLst>
              </a:rPr>
              <a:t/>
            </a:r>
            <a:br>
              <a:rPr lang="en-US" sz="2800" b="1" dirty="0">
                <a:solidFill>
                  <a:schemeClr val="tx1"/>
                </a:solidFill>
                <a:effectLst>
                  <a:outerShdw blurRad="38100" dist="38100" dir="2700000" algn="tl">
                    <a:srgbClr val="C0C0C0"/>
                  </a:outerShdw>
                </a:effectLst>
              </a:rPr>
            </a:br>
            <a:r>
              <a:rPr lang="en-US" sz="2800" b="1" dirty="0">
                <a:solidFill>
                  <a:schemeClr val="tx1"/>
                </a:solidFill>
                <a:effectLst>
                  <a:outerShdw blurRad="38100" dist="38100" dir="2700000" algn="tl">
                    <a:srgbClr val="C0C0C0"/>
                  </a:outerShdw>
                </a:effectLst>
              </a:rPr>
              <a:t>Harbor Funding</a:t>
            </a:r>
          </a:p>
        </p:txBody>
      </p:sp>
      <p:graphicFrame>
        <p:nvGraphicFramePr>
          <p:cNvPr id="8" name="Object 6"/>
          <p:cNvGraphicFramePr>
            <a:graphicFrameLocks noGrp="1" noChangeAspect="1"/>
          </p:cNvGraphicFramePr>
          <p:nvPr>
            <p:ph type="chart" idx="1"/>
          </p:nvPr>
        </p:nvGraphicFramePr>
        <p:xfrm>
          <a:off x="355600" y="1346200"/>
          <a:ext cx="8102600" cy="501808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p:cNvSpPr>
            <a:spLocks noGrp="1"/>
          </p:cNvSpPr>
          <p:nvPr>
            <p:ph type="sldNum" sz="quarter" idx="10"/>
          </p:nvPr>
        </p:nvSpPr>
        <p:spPr/>
        <p:txBody>
          <a:bodyPr/>
          <a:lstStyle/>
          <a:p>
            <a:fld id="{22AC2F21-2954-445C-ADC7-96603B9511F0}" type="slidenum">
              <a:rPr lang="en-US"/>
              <a:pPr/>
              <a:t>10</a:t>
            </a:fld>
            <a:endParaRPr lang="en-US"/>
          </a:p>
        </p:txBody>
      </p:sp>
      <p:sp>
        <p:nvSpPr>
          <p:cNvPr id="81922" name="Rectangle 2"/>
          <p:cNvSpPr>
            <a:spLocks noChangeArrowheads="1"/>
          </p:cNvSpPr>
          <p:nvPr/>
        </p:nvSpPr>
        <p:spPr bwMode="auto">
          <a:xfrm>
            <a:off x="9144000" y="2209800"/>
            <a:ext cx="1400175" cy="1281112"/>
          </a:xfrm>
          <a:prstGeom prst="rect">
            <a:avLst/>
          </a:prstGeom>
          <a:solidFill>
            <a:srgbClr val="003366">
              <a:alpha val="0"/>
            </a:srgbClr>
          </a:solidFill>
          <a:ln w="12700">
            <a:noFill/>
            <a:miter lim="800000"/>
            <a:headEnd/>
            <a:tailEnd/>
          </a:ln>
          <a:effectLst/>
        </p:spPr>
        <p:txBody>
          <a:bodyPr wrap="none" anchor="ctr"/>
          <a:lstStyle/>
          <a:p>
            <a:endParaRPr lang="en-US"/>
          </a:p>
        </p:txBody>
      </p:sp>
      <p:sp>
        <p:nvSpPr>
          <p:cNvPr id="81923" name="Line 3"/>
          <p:cNvSpPr>
            <a:spLocks noChangeShapeType="1"/>
          </p:cNvSpPr>
          <p:nvPr/>
        </p:nvSpPr>
        <p:spPr bwMode="auto">
          <a:xfrm>
            <a:off x="304800" y="1219200"/>
            <a:ext cx="8534400" cy="0"/>
          </a:xfrm>
          <a:prstGeom prst="line">
            <a:avLst/>
          </a:prstGeom>
          <a:noFill/>
          <a:ln w="38100">
            <a:solidFill>
              <a:schemeClr val="tx1"/>
            </a:solidFill>
            <a:round/>
            <a:headEnd/>
            <a:tailEnd/>
          </a:ln>
          <a:effectLst/>
        </p:spPr>
        <p:txBody>
          <a:bodyPr/>
          <a:lstStyle/>
          <a:p>
            <a:endParaRPr lang="en-US"/>
          </a:p>
        </p:txBody>
      </p:sp>
      <p:sp>
        <p:nvSpPr>
          <p:cNvPr id="81925" name="Text Box 5"/>
          <p:cNvSpPr txBox="1">
            <a:spLocks noChangeArrowheads="1"/>
          </p:cNvSpPr>
          <p:nvPr/>
        </p:nvSpPr>
        <p:spPr bwMode="auto">
          <a:xfrm>
            <a:off x="990600" y="4114800"/>
            <a:ext cx="3216275" cy="366713"/>
          </a:xfrm>
          <a:prstGeom prst="rect">
            <a:avLst/>
          </a:prstGeom>
          <a:noFill/>
          <a:ln w="9525">
            <a:noFill/>
            <a:miter lim="800000"/>
            <a:headEnd/>
            <a:tailEnd/>
          </a:ln>
          <a:effectLst/>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55443A8-109F-46D0-AEBF-3B07412E37DA}" type="slidenum">
              <a:rPr lang="en-US"/>
              <a:pPr/>
              <a:t>11</a:t>
            </a:fld>
            <a:endParaRPr lang="en-US"/>
          </a:p>
        </p:txBody>
      </p:sp>
      <p:sp>
        <p:nvSpPr>
          <p:cNvPr id="1467395" name="Rectangle 3"/>
          <p:cNvSpPr>
            <a:spLocks noGrp="1" noChangeArrowheads="1"/>
          </p:cNvSpPr>
          <p:nvPr>
            <p:ph type="title"/>
          </p:nvPr>
        </p:nvSpPr>
        <p:spPr>
          <a:xfrm>
            <a:off x="457200" y="688975"/>
            <a:ext cx="8229600" cy="546100"/>
          </a:xfrm>
          <a:noFill/>
          <a:ln/>
        </p:spPr>
        <p:txBody>
          <a:bodyPr/>
          <a:lstStyle/>
          <a:p>
            <a:r>
              <a:rPr lang="en-US" b="1" dirty="0"/>
              <a:t>Dredged Material Management </a:t>
            </a:r>
          </a:p>
        </p:txBody>
      </p:sp>
      <p:pic>
        <p:nvPicPr>
          <p:cNvPr id="1467399" name="Picture 7" descr="Aerial view - looking north east"/>
          <p:cNvPicPr>
            <a:picLocks noChangeAspect="1" noChangeArrowheads="1"/>
          </p:cNvPicPr>
          <p:nvPr/>
        </p:nvPicPr>
        <p:blipFill>
          <a:blip r:embed="rId3" cstate="print"/>
          <a:srcRect/>
          <a:stretch>
            <a:fillRect/>
          </a:stretch>
        </p:blipFill>
        <p:spPr bwMode="auto">
          <a:xfrm>
            <a:off x="3832225" y="1795463"/>
            <a:ext cx="3389313" cy="2025650"/>
          </a:xfrm>
          <a:prstGeom prst="rect">
            <a:avLst/>
          </a:prstGeom>
          <a:noFill/>
          <a:ln w="9525">
            <a:noFill/>
            <a:miter lim="800000"/>
            <a:headEnd/>
            <a:tailEnd/>
          </a:ln>
        </p:spPr>
      </p:pic>
      <p:pic>
        <p:nvPicPr>
          <p:cNvPr id="1467401" name="Picture 9"/>
          <p:cNvPicPr>
            <a:picLocks noChangeArrowheads="1"/>
          </p:cNvPicPr>
          <p:nvPr/>
        </p:nvPicPr>
        <p:blipFill>
          <a:blip r:embed="rId4" cstate="print"/>
          <a:srcRect/>
          <a:stretch>
            <a:fillRect/>
          </a:stretch>
        </p:blipFill>
        <p:spPr bwMode="auto">
          <a:xfrm>
            <a:off x="935038" y="2443163"/>
            <a:ext cx="2895600" cy="2627312"/>
          </a:xfrm>
          <a:prstGeom prst="rect">
            <a:avLst/>
          </a:prstGeom>
          <a:noFill/>
          <a:ln w="12700">
            <a:noFill/>
            <a:miter lim="800000"/>
            <a:headEnd/>
            <a:tailEnd/>
          </a:ln>
          <a:effectLst/>
        </p:spPr>
      </p:pic>
      <p:pic>
        <p:nvPicPr>
          <p:cNvPr id="1467400" name="Picture 8"/>
          <p:cNvPicPr>
            <a:picLocks noChangeArrowheads="1"/>
          </p:cNvPicPr>
          <p:nvPr/>
        </p:nvPicPr>
        <p:blipFill>
          <a:blip r:embed="rId5" cstate="print"/>
          <a:srcRect l="3644" t="5870" r="3403" b="16299"/>
          <a:stretch>
            <a:fillRect/>
          </a:stretch>
        </p:blipFill>
        <p:spPr bwMode="auto">
          <a:xfrm>
            <a:off x="3579813" y="3806825"/>
            <a:ext cx="3189287" cy="2362200"/>
          </a:xfrm>
          <a:prstGeom prst="rect">
            <a:avLst/>
          </a:prstGeom>
          <a:noFill/>
          <a:ln w="12700">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fld id="{7D3345A7-6C0A-4399-8FC8-22250A18B210}" type="slidenum">
              <a:rPr lang="en-US" smtClean="0"/>
              <a:pPr/>
              <a:t>12</a:t>
            </a:fld>
            <a:endParaRPr lang="en-US" smtClean="0"/>
          </a:p>
        </p:txBody>
      </p:sp>
      <p:sp>
        <p:nvSpPr>
          <p:cNvPr id="19459" name="Rectangle 4"/>
          <p:cNvSpPr>
            <a:spLocks noChangeArrowheads="1"/>
          </p:cNvSpPr>
          <p:nvPr/>
        </p:nvSpPr>
        <p:spPr bwMode="auto">
          <a:xfrm>
            <a:off x="114300" y="165100"/>
            <a:ext cx="8905875" cy="762000"/>
          </a:xfrm>
          <a:prstGeom prst="rect">
            <a:avLst/>
          </a:prstGeom>
          <a:noFill/>
          <a:ln w="9525">
            <a:noFill/>
            <a:miter lim="800000"/>
            <a:headEnd/>
            <a:tailEnd/>
          </a:ln>
        </p:spPr>
        <p:txBody>
          <a:bodyPr/>
          <a:lstStyle/>
          <a:p>
            <a:pPr algn="ctr"/>
            <a:r>
              <a:rPr lang="en-US" sz="2800">
                <a:solidFill>
                  <a:schemeClr val="tx1"/>
                </a:solidFill>
              </a:rPr>
              <a:t>Historical Perspective</a:t>
            </a:r>
          </a:p>
        </p:txBody>
      </p:sp>
      <p:sp>
        <p:nvSpPr>
          <p:cNvPr id="19460" name="Line 5"/>
          <p:cNvSpPr>
            <a:spLocks noChangeShapeType="1"/>
          </p:cNvSpPr>
          <p:nvPr/>
        </p:nvSpPr>
        <p:spPr bwMode="auto">
          <a:xfrm>
            <a:off x="993775" y="3101975"/>
            <a:ext cx="7129463" cy="0"/>
          </a:xfrm>
          <a:prstGeom prst="line">
            <a:avLst/>
          </a:prstGeom>
          <a:noFill/>
          <a:ln w="38100">
            <a:solidFill>
              <a:schemeClr val="accent2"/>
            </a:solidFill>
            <a:round/>
            <a:headEnd/>
            <a:tailEnd/>
          </a:ln>
        </p:spPr>
        <p:txBody>
          <a:bodyPr wrap="none" lIns="0" rIns="0" anchor="ctr" anchorCtr="1"/>
          <a:lstStyle/>
          <a:p>
            <a:endParaRPr lang="en-US"/>
          </a:p>
        </p:txBody>
      </p:sp>
      <p:sp>
        <p:nvSpPr>
          <p:cNvPr id="19461" name="Text Box 7"/>
          <p:cNvSpPr txBox="1">
            <a:spLocks noChangeArrowheads="1"/>
          </p:cNvSpPr>
          <p:nvPr/>
        </p:nvSpPr>
        <p:spPr bwMode="auto">
          <a:xfrm>
            <a:off x="2433638" y="2930525"/>
            <a:ext cx="503237" cy="336550"/>
          </a:xfrm>
          <a:prstGeom prst="rect">
            <a:avLst/>
          </a:prstGeom>
          <a:solidFill>
            <a:schemeClr val="bg1">
              <a:alpha val="74117"/>
            </a:schemeClr>
          </a:solidFill>
          <a:ln w="9525" algn="ctr">
            <a:noFill/>
            <a:miter lim="800000"/>
            <a:headEnd/>
            <a:tailEnd/>
          </a:ln>
        </p:spPr>
        <p:txBody>
          <a:bodyPr lIns="0" rIns="0" anchorCtr="1"/>
          <a:lstStyle/>
          <a:p>
            <a:pPr>
              <a:spcBef>
                <a:spcPct val="50000"/>
              </a:spcBef>
            </a:pPr>
            <a:r>
              <a:rPr lang="en-US" sz="1600">
                <a:solidFill>
                  <a:schemeClr val="tx1"/>
                </a:solidFill>
              </a:rPr>
              <a:t>1970</a:t>
            </a:r>
          </a:p>
        </p:txBody>
      </p:sp>
      <p:sp>
        <p:nvSpPr>
          <p:cNvPr id="19462" name="Text Box 8"/>
          <p:cNvSpPr txBox="1">
            <a:spLocks noChangeArrowheads="1"/>
          </p:cNvSpPr>
          <p:nvPr/>
        </p:nvSpPr>
        <p:spPr bwMode="auto">
          <a:xfrm>
            <a:off x="3824288" y="2935288"/>
            <a:ext cx="503237" cy="336550"/>
          </a:xfrm>
          <a:prstGeom prst="rect">
            <a:avLst/>
          </a:prstGeom>
          <a:solidFill>
            <a:schemeClr val="bg1">
              <a:alpha val="74117"/>
            </a:schemeClr>
          </a:solidFill>
          <a:ln w="9525" algn="ctr">
            <a:noFill/>
            <a:miter lim="800000"/>
            <a:headEnd/>
            <a:tailEnd/>
          </a:ln>
        </p:spPr>
        <p:txBody>
          <a:bodyPr lIns="0" rIns="0" anchorCtr="1"/>
          <a:lstStyle/>
          <a:p>
            <a:pPr>
              <a:spcBef>
                <a:spcPct val="50000"/>
              </a:spcBef>
            </a:pPr>
            <a:r>
              <a:rPr lang="en-US" sz="1600">
                <a:solidFill>
                  <a:schemeClr val="tx1"/>
                </a:solidFill>
              </a:rPr>
              <a:t>1980</a:t>
            </a:r>
          </a:p>
        </p:txBody>
      </p:sp>
      <p:sp>
        <p:nvSpPr>
          <p:cNvPr id="19463" name="Text Box 9"/>
          <p:cNvSpPr txBox="1">
            <a:spLocks noChangeArrowheads="1"/>
          </p:cNvSpPr>
          <p:nvPr/>
        </p:nvSpPr>
        <p:spPr bwMode="auto">
          <a:xfrm>
            <a:off x="5233988" y="2933700"/>
            <a:ext cx="503237" cy="336550"/>
          </a:xfrm>
          <a:prstGeom prst="rect">
            <a:avLst/>
          </a:prstGeom>
          <a:solidFill>
            <a:schemeClr val="bg1">
              <a:alpha val="74117"/>
            </a:schemeClr>
          </a:solidFill>
          <a:ln w="9525" algn="ctr">
            <a:noFill/>
            <a:miter lim="800000"/>
            <a:headEnd/>
            <a:tailEnd/>
          </a:ln>
        </p:spPr>
        <p:txBody>
          <a:bodyPr lIns="0" rIns="0" anchorCtr="1"/>
          <a:lstStyle/>
          <a:p>
            <a:pPr>
              <a:spcBef>
                <a:spcPct val="50000"/>
              </a:spcBef>
            </a:pPr>
            <a:r>
              <a:rPr lang="en-US" sz="1600">
                <a:solidFill>
                  <a:schemeClr val="tx1"/>
                </a:solidFill>
              </a:rPr>
              <a:t>1990</a:t>
            </a:r>
          </a:p>
        </p:txBody>
      </p:sp>
      <p:sp>
        <p:nvSpPr>
          <p:cNvPr id="19464" name="Text Box 17"/>
          <p:cNvSpPr txBox="1">
            <a:spLocks noChangeArrowheads="1"/>
          </p:cNvSpPr>
          <p:nvPr/>
        </p:nvSpPr>
        <p:spPr bwMode="auto">
          <a:xfrm>
            <a:off x="904875" y="1735138"/>
            <a:ext cx="1905000" cy="1190625"/>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latin typeface="Arial Narrow" pitchFamily="34" charset="0"/>
              </a:rPr>
              <a:t>Dredged material nearly exclusively disposed via open water placement</a:t>
            </a:r>
            <a:endParaRPr lang="en-US" sz="1800" b="0">
              <a:latin typeface="Arial Narrow" pitchFamily="34" charset="0"/>
            </a:endParaRPr>
          </a:p>
        </p:txBody>
      </p:sp>
      <p:sp>
        <p:nvSpPr>
          <p:cNvPr id="19465" name="Text Box 19"/>
          <p:cNvSpPr txBox="1">
            <a:spLocks noChangeArrowheads="1"/>
          </p:cNvSpPr>
          <p:nvPr/>
        </p:nvSpPr>
        <p:spPr bwMode="auto">
          <a:xfrm rot="-2592977">
            <a:off x="76200" y="4295775"/>
            <a:ext cx="3352800" cy="915988"/>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rPr>
              <a:t>1970 - River and Harbor Act and Flood Control Act of 1970</a:t>
            </a:r>
            <a:br>
              <a:rPr lang="en-US" sz="1800" b="0">
                <a:solidFill>
                  <a:schemeClr val="tx1"/>
                </a:solidFill>
              </a:rPr>
            </a:br>
            <a:r>
              <a:rPr lang="en-US" sz="1800" b="0">
                <a:solidFill>
                  <a:schemeClr val="tx1"/>
                </a:solidFill>
              </a:rPr>
              <a:t> (PL 91-611) passed</a:t>
            </a:r>
          </a:p>
        </p:txBody>
      </p:sp>
      <p:sp>
        <p:nvSpPr>
          <p:cNvPr id="19466" name="Text Box 20"/>
          <p:cNvSpPr txBox="1">
            <a:spLocks noChangeArrowheads="1"/>
          </p:cNvSpPr>
          <p:nvPr/>
        </p:nvSpPr>
        <p:spPr bwMode="auto">
          <a:xfrm rot="-2700000">
            <a:off x="1484313" y="4221163"/>
            <a:ext cx="4687887" cy="366712"/>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rPr>
              <a:t>1988 - Federal Standard defined</a:t>
            </a:r>
          </a:p>
        </p:txBody>
      </p:sp>
      <p:sp>
        <p:nvSpPr>
          <p:cNvPr id="19467" name="Text Box 22"/>
          <p:cNvSpPr txBox="1">
            <a:spLocks noChangeArrowheads="1"/>
          </p:cNvSpPr>
          <p:nvPr/>
        </p:nvSpPr>
        <p:spPr bwMode="auto">
          <a:xfrm rot="-2700000">
            <a:off x="2895600" y="4494213"/>
            <a:ext cx="4114800" cy="641350"/>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rPr>
              <a:t>1996 - Section 201 of the 1996 WRDA requires cost-sharing </a:t>
            </a:r>
            <a:endParaRPr lang="en-US" sz="1800" b="0"/>
          </a:p>
        </p:txBody>
      </p:sp>
      <p:sp>
        <p:nvSpPr>
          <p:cNvPr id="19468" name="Text Box 23"/>
          <p:cNvSpPr txBox="1">
            <a:spLocks noChangeArrowheads="1"/>
          </p:cNvSpPr>
          <p:nvPr/>
        </p:nvSpPr>
        <p:spPr bwMode="auto">
          <a:xfrm>
            <a:off x="1128713" y="2930525"/>
            <a:ext cx="503237" cy="336550"/>
          </a:xfrm>
          <a:prstGeom prst="rect">
            <a:avLst/>
          </a:prstGeom>
          <a:solidFill>
            <a:schemeClr val="bg1">
              <a:alpha val="74117"/>
            </a:schemeClr>
          </a:solidFill>
          <a:ln w="9525" algn="ctr">
            <a:noFill/>
            <a:miter lim="800000"/>
            <a:headEnd/>
            <a:tailEnd/>
          </a:ln>
        </p:spPr>
        <p:txBody>
          <a:bodyPr lIns="0" rIns="0" anchorCtr="1"/>
          <a:lstStyle/>
          <a:p>
            <a:pPr>
              <a:spcBef>
                <a:spcPct val="50000"/>
              </a:spcBef>
            </a:pPr>
            <a:r>
              <a:rPr lang="en-US" sz="1600">
                <a:solidFill>
                  <a:schemeClr val="tx1"/>
                </a:solidFill>
              </a:rPr>
              <a:t>1960</a:t>
            </a:r>
          </a:p>
        </p:txBody>
      </p:sp>
      <p:sp>
        <p:nvSpPr>
          <p:cNvPr id="19469" name="Text Box 25"/>
          <p:cNvSpPr txBox="1">
            <a:spLocks noChangeArrowheads="1"/>
          </p:cNvSpPr>
          <p:nvPr/>
        </p:nvSpPr>
        <p:spPr bwMode="auto">
          <a:xfrm>
            <a:off x="6610350" y="2938463"/>
            <a:ext cx="503238" cy="336550"/>
          </a:xfrm>
          <a:prstGeom prst="rect">
            <a:avLst/>
          </a:prstGeom>
          <a:solidFill>
            <a:schemeClr val="bg1">
              <a:alpha val="74117"/>
            </a:schemeClr>
          </a:solidFill>
          <a:ln w="9525" algn="ctr">
            <a:noFill/>
            <a:miter lim="800000"/>
            <a:headEnd/>
            <a:tailEnd/>
          </a:ln>
        </p:spPr>
        <p:txBody>
          <a:bodyPr lIns="0" rIns="0" anchorCtr="1"/>
          <a:lstStyle/>
          <a:p>
            <a:pPr>
              <a:spcBef>
                <a:spcPct val="50000"/>
              </a:spcBef>
            </a:pPr>
            <a:r>
              <a:rPr lang="en-US" sz="1600">
                <a:solidFill>
                  <a:schemeClr val="tx1"/>
                </a:solidFill>
              </a:rPr>
              <a:t>2000</a:t>
            </a:r>
          </a:p>
        </p:txBody>
      </p:sp>
      <p:sp>
        <p:nvSpPr>
          <p:cNvPr id="19470" name="AutoShape 28"/>
          <p:cNvSpPr>
            <a:spLocks noChangeArrowheads="1"/>
          </p:cNvSpPr>
          <p:nvPr/>
        </p:nvSpPr>
        <p:spPr bwMode="auto">
          <a:xfrm>
            <a:off x="76200" y="1066800"/>
            <a:ext cx="2614613" cy="2697163"/>
          </a:xfrm>
          <a:prstGeom prst="leftArrow">
            <a:avLst>
              <a:gd name="adj1" fmla="val 48944"/>
              <a:gd name="adj2" fmla="val 34884"/>
            </a:avLst>
          </a:prstGeom>
          <a:solidFill>
            <a:srgbClr val="0099FF">
              <a:alpha val="39999"/>
            </a:srgbClr>
          </a:solidFill>
          <a:ln w="9525" algn="ctr">
            <a:noFill/>
            <a:miter lim="800000"/>
            <a:headEnd/>
            <a:tailEnd/>
          </a:ln>
        </p:spPr>
        <p:txBody>
          <a:bodyPr wrap="none" lIns="0" rIns="0" anchor="ctr"/>
          <a:lstStyle/>
          <a:p>
            <a:endParaRPr lang="en-US"/>
          </a:p>
        </p:txBody>
      </p:sp>
      <p:sp>
        <p:nvSpPr>
          <p:cNvPr id="19471" name="AutoShape 29"/>
          <p:cNvSpPr>
            <a:spLocks noChangeArrowheads="1"/>
          </p:cNvSpPr>
          <p:nvPr/>
        </p:nvSpPr>
        <p:spPr bwMode="auto">
          <a:xfrm rot="10800000">
            <a:off x="7772400" y="1114425"/>
            <a:ext cx="1217613" cy="2644775"/>
          </a:xfrm>
          <a:prstGeom prst="leftArrow">
            <a:avLst>
              <a:gd name="adj1" fmla="val 48861"/>
              <a:gd name="adj2" fmla="val 70009"/>
            </a:avLst>
          </a:prstGeom>
          <a:solidFill>
            <a:srgbClr val="99CC00">
              <a:alpha val="54117"/>
            </a:srgbClr>
          </a:solidFill>
          <a:ln w="9525" algn="ctr">
            <a:noFill/>
            <a:miter lim="800000"/>
            <a:headEnd/>
            <a:tailEnd/>
          </a:ln>
        </p:spPr>
        <p:txBody>
          <a:bodyPr wrap="none" lIns="0" rIns="0" anchor="ctr"/>
          <a:lstStyle/>
          <a:p>
            <a:endParaRPr lang="en-US"/>
          </a:p>
        </p:txBody>
      </p:sp>
      <p:sp>
        <p:nvSpPr>
          <p:cNvPr id="19472" name="Rectangle 30"/>
          <p:cNvSpPr>
            <a:spLocks noChangeArrowheads="1"/>
          </p:cNvSpPr>
          <p:nvPr/>
        </p:nvSpPr>
        <p:spPr bwMode="auto">
          <a:xfrm>
            <a:off x="2709863" y="1773238"/>
            <a:ext cx="4605337" cy="1306512"/>
          </a:xfrm>
          <a:prstGeom prst="rect">
            <a:avLst/>
          </a:prstGeom>
          <a:solidFill>
            <a:srgbClr val="FFFF00">
              <a:alpha val="41176"/>
            </a:srgbClr>
          </a:solidFill>
          <a:ln w="9525" algn="ctr">
            <a:noFill/>
            <a:miter lim="800000"/>
            <a:headEnd/>
            <a:tailEnd/>
          </a:ln>
        </p:spPr>
        <p:txBody>
          <a:bodyPr wrap="none" lIns="0" rIns="0" anchor="ctr"/>
          <a:lstStyle/>
          <a:p>
            <a:endParaRPr lang="en-US"/>
          </a:p>
        </p:txBody>
      </p:sp>
      <p:sp>
        <p:nvSpPr>
          <p:cNvPr id="19473" name="Text Box 18"/>
          <p:cNvSpPr txBox="1">
            <a:spLocks noChangeArrowheads="1"/>
          </p:cNvSpPr>
          <p:nvPr/>
        </p:nvSpPr>
        <p:spPr bwMode="auto">
          <a:xfrm>
            <a:off x="3171825" y="1911350"/>
            <a:ext cx="3733800" cy="915988"/>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latin typeface="Arial Narrow" pitchFamily="34" charset="0"/>
              </a:rPr>
              <a:t>45 Great Lakes</a:t>
            </a:r>
            <a:r>
              <a:rPr lang="en-US" sz="1800" b="0">
                <a:latin typeface="Arial Narrow" pitchFamily="34" charset="0"/>
              </a:rPr>
              <a:t> </a:t>
            </a:r>
            <a:r>
              <a:rPr lang="en-US" sz="1800" b="0">
                <a:solidFill>
                  <a:schemeClr val="tx1"/>
                </a:solidFill>
                <a:latin typeface="Arial Narrow" pitchFamily="34" charset="0"/>
              </a:rPr>
              <a:t>CDFs constructed and/or operated by USACE at a cost of $900M (2009 dollars)</a:t>
            </a:r>
          </a:p>
        </p:txBody>
      </p:sp>
      <p:sp>
        <p:nvSpPr>
          <p:cNvPr id="19474" name="Rectangle 31"/>
          <p:cNvSpPr>
            <a:spLocks noChangeArrowheads="1"/>
          </p:cNvSpPr>
          <p:nvPr/>
        </p:nvSpPr>
        <p:spPr bwMode="auto">
          <a:xfrm>
            <a:off x="7315200" y="1785938"/>
            <a:ext cx="457200" cy="1306512"/>
          </a:xfrm>
          <a:prstGeom prst="rect">
            <a:avLst/>
          </a:prstGeom>
          <a:solidFill>
            <a:srgbClr val="FF0000"/>
          </a:solidFill>
          <a:ln w="9525" algn="ctr">
            <a:noFill/>
            <a:miter lim="800000"/>
            <a:headEnd/>
            <a:tailEnd/>
          </a:ln>
        </p:spPr>
        <p:txBody>
          <a:bodyPr wrap="none" lIns="0" rIns="0" anchor="ctr"/>
          <a:lstStyle/>
          <a:p>
            <a:endParaRPr lang="en-US"/>
          </a:p>
        </p:txBody>
      </p:sp>
      <p:sp>
        <p:nvSpPr>
          <p:cNvPr id="19475" name="Text Box 32"/>
          <p:cNvSpPr txBox="1">
            <a:spLocks noChangeArrowheads="1"/>
          </p:cNvSpPr>
          <p:nvPr/>
        </p:nvSpPr>
        <p:spPr bwMode="auto">
          <a:xfrm rot="-2700000">
            <a:off x="4635500" y="4056063"/>
            <a:ext cx="3733800" cy="641350"/>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rgbClr val="FF0000"/>
                </a:solidFill>
              </a:rPr>
              <a:t>Current CRITICAL situation.       DMM strategies must be developed.</a:t>
            </a:r>
          </a:p>
        </p:txBody>
      </p:sp>
      <p:sp>
        <p:nvSpPr>
          <p:cNvPr id="19476" name="Text Box 33"/>
          <p:cNvSpPr txBox="1">
            <a:spLocks noChangeArrowheads="1"/>
          </p:cNvSpPr>
          <p:nvPr/>
        </p:nvSpPr>
        <p:spPr bwMode="auto">
          <a:xfrm>
            <a:off x="7683500" y="1833563"/>
            <a:ext cx="1219200" cy="1190625"/>
          </a:xfrm>
          <a:prstGeom prst="rect">
            <a:avLst/>
          </a:prstGeom>
          <a:noFill/>
          <a:ln w="9525" algn="ctr">
            <a:noFill/>
            <a:miter lim="800000"/>
            <a:headEnd/>
            <a:tailEnd/>
          </a:ln>
        </p:spPr>
        <p:txBody>
          <a:bodyPr lIns="0" rIns="0" anchorCtr="1">
            <a:spAutoFit/>
          </a:bodyPr>
          <a:lstStyle/>
          <a:p>
            <a:pPr algn="ctr">
              <a:spcBef>
                <a:spcPct val="50000"/>
              </a:spcBef>
            </a:pPr>
            <a:r>
              <a:rPr lang="en-US" sz="1800" b="0">
                <a:solidFill>
                  <a:schemeClr val="tx1"/>
                </a:solidFill>
                <a:latin typeface="Arial Narrow" pitchFamily="34" charset="0"/>
              </a:rPr>
              <a:t>Execute sustainable DMM solutions</a:t>
            </a:r>
          </a:p>
        </p:txBody>
      </p:sp>
      <p:sp>
        <p:nvSpPr>
          <p:cNvPr id="19477" name="Line 35"/>
          <p:cNvSpPr>
            <a:spLocks noChangeShapeType="1"/>
          </p:cNvSpPr>
          <p:nvPr/>
        </p:nvSpPr>
        <p:spPr bwMode="auto">
          <a:xfrm>
            <a:off x="125413" y="914400"/>
            <a:ext cx="8866187" cy="0"/>
          </a:xfrm>
          <a:prstGeom prst="line">
            <a:avLst/>
          </a:prstGeom>
          <a:noFill/>
          <a:ln w="28575">
            <a:solidFill>
              <a:schemeClr val="tx1"/>
            </a:solidFill>
            <a:round/>
            <a:headEnd/>
            <a:tailEnd/>
          </a:ln>
        </p:spPr>
        <p:txBody>
          <a:bodyPr wrap="none" lIns="0" rIns="0" anchor="ctr" anchorCtr="1"/>
          <a:lstStyle/>
          <a:p>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55443A8-109F-46D0-AEBF-3B07412E37DA}" type="slidenum">
              <a:rPr lang="en-US"/>
              <a:pPr/>
              <a:t>13</a:t>
            </a:fld>
            <a:endParaRPr lang="en-US"/>
          </a:p>
        </p:txBody>
      </p:sp>
      <p:sp>
        <p:nvSpPr>
          <p:cNvPr id="1467395" name="Rectangle 3"/>
          <p:cNvSpPr>
            <a:spLocks noGrp="1" noChangeArrowheads="1"/>
          </p:cNvSpPr>
          <p:nvPr>
            <p:ph type="title"/>
          </p:nvPr>
        </p:nvSpPr>
        <p:spPr>
          <a:xfrm>
            <a:off x="457200" y="688975"/>
            <a:ext cx="8229600" cy="546100"/>
          </a:xfrm>
          <a:noFill/>
          <a:ln/>
        </p:spPr>
        <p:txBody>
          <a:bodyPr/>
          <a:lstStyle/>
          <a:p>
            <a:r>
              <a:rPr lang="en-US" b="1" dirty="0" smtClean="0">
                <a:solidFill>
                  <a:schemeClr val="tx1"/>
                </a:solidFill>
              </a:rPr>
              <a:t>Navigation Structures </a:t>
            </a:r>
            <a:endParaRPr lang="en-US" b="1" dirty="0">
              <a:solidFill>
                <a:schemeClr val="tx1"/>
              </a:solidFill>
            </a:endParaRPr>
          </a:p>
        </p:txBody>
      </p:sp>
      <p:pic>
        <p:nvPicPr>
          <p:cNvPr id="8" name="Picture 2" descr="rochester west pier4"/>
          <p:cNvPicPr>
            <a:picLocks noGrp="1" noChangeAspect="1" noChangeArrowheads="1"/>
          </p:cNvPicPr>
          <p:nvPr>
            <p:ph/>
          </p:nvPr>
        </p:nvPicPr>
        <p:blipFill>
          <a:blip r:embed="rId3" cstate="print"/>
          <a:srcRect/>
          <a:stretch>
            <a:fillRect/>
          </a:stretch>
        </p:blipFill>
        <p:spPr>
          <a:xfrm>
            <a:off x="914400" y="3505200"/>
            <a:ext cx="3505200" cy="2628900"/>
          </a:xfrm>
          <a:noFill/>
          <a:ln/>
        </p:spPr>
      </p:pic>
      <p:pic>
        <p:nvPicPr>
          <p:cNvPr id="7" name="Picture 2" descr="Petoskey Harbor Repairs - Placing Concrete 1"/>
          <p:cNvPicPr>
            <a:picLocks noGrp="1" noChangeAspect="1" noChangeArrowheads="1"/>
          </p:cNvPicPr>
          <p:nvPr>
            <p:ph/>
          </p:nvPr>
        </p:nvPicPr>
        <p:blipFill>
          <a:blip r:embed="rId4" cstate="print"/>
          <a:srcRect/>
          <a:stretch>
            <a:fillRect/>
          </a:stretch>
        </p:blipFill>
        <p:spPr>
          <a:xfrm>
            <a:off x="3962400" y="1752600"/>
            <a:ext cx="3810000" cy="2857500"/>
          </a:xfrm>
          <a:noFill/>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0"/>
          </p:nvPr>
        </p:nvSpPr>
        <p:spPr>
          <a:noFill/>
        </p:spPr>
        <p:txBody>
          <a:bodyPr/>
          <a:lstStyle/>
          <a:p>
            <a:fld id="{70D80572-7D2C-4680-A2AB-78192911E0BE}" type="slidenum">
              <a:rPr lang="en-US" smtClean="0"/>
              <a:pPr/>
              <a:t>14</a:t>
            </a:fld>
            <a:endParaRPr lang="en-US" dirty="0" smtClean="0"/>
          </a:p>
        </p:txBody>
      </p:sp>
      <p:sp>
        <p:nvSpPr>
          <p:cNvPr id="56323" name="Text Box 5"/>
          <p:cNvSpPr txBox="1">
            <a:spLocks noChangeArrowheads="1"/>
          </p:cNvSpPr>
          <p:nvPr/>
        </p:nvSpPr>
        <p:spPr bwMode="auto">
          <a:xfrm>
            <a:off x="34808" y="486087"/>
            <a:ext cx="9289945" cy="3317831"/>
          </a:xfrm>
          <a:prstGeom prst="rect">
            <a:avLst/>
          </a:prstGeom>
          <a:noFill/>
          <a:ln w="9525">
            <a:noFill/>
            <a:miter lim="800000"/>
            <a:headEnd/>
            <a:tailEnd/>
          </a:ln>
        </p:spPr>
        <p:txBody>
          <a:bodyPr wrap="square">
            <a:spAutoFit/>
          </a:bodyPr>
          <a:lstStyle/>
          <a:p>
            <a:pPr marL="403225" indent="-403225" algn="ctr">
              <a:spcBef>
                <a:spcPct val="50000"/>
              </a:spcBef>
            </a:pPr>
            <a:endParaRPr lang="en-US" sz="2400" dirty="0">
              <a:solidFill>
                <a:srgbClr val="000000"/>
              </a:solidFill>
            </a:endParaRPr>
          </a:p>
          <a:p>
            <a:pPr marL="403225" indent="-403225"/>
            <a:endParaRPr lang="en-US" sz="2000" dirty="0" smtClean="0"/>
          </a:p>
          <a:p>
            <a:pPr marL="804863" indent="-457200">
              <a:lnSpc>
                <a:spcPct val="35000"/>
              </a:lnSpc>
              <a:spcBef>
                <a:spcPct val="35000"/>
              </a:spcBef>
              <a:spcAft>
                <a:spcPct val="35000"/>
              </a:spcAft>
              <a:buFont typeface="Wingdings" pitchFamily="2" charset="2"/>
              <a:buNone/>
            </a:pPr>
            <a:r>
              <a:rPr lang="en-US" sz="1600" dirty="0" smtClean="0"/>
              <a:t>Navigation structures intended purposes:  </a:t>
            </a:r>
          </a:p>
          <a:p>
            <a:pPr marL="804863" indent="-457200">
              <a:spcBef>
                <a:spcPts val="0"/>
              </a:spcBef>
              <a:spcAft>
                <a:spcPts val="0"/>
              </a:spcAft>
              <a:buFont typeface="Arial" pitchFamily="34" charset="0"/>
              <a:buChar char="•"/>
            </a:pPr>
            <a:r>
              <a:rPr lang="en-US" sz="1600" dirty="0" smtClean="0"/>
              <a:t>Safeguard navigation from wave and ice damage (GL experience waves over 25 ft)</a:t>
            </a:r>
          </a:p>
          <a:p>
            <a:pPr marL="804863" indent="-457200">
              <a:spcBef>
                <a:spcPts val="0"/>
              </a:spcBef>
              <a:spcAft>
                <a:spcPts val="0"/>
              </a:spcAft>
              <a:buFont typeface="Arial" pitchFamily="34" charset="0"/>
              <a:buChar char="•"/>
            </a:pPr>
            <a:r>
              <a:rPr lang="en-US" sz="1600" dirty="0" smtClean="0"/>
              <a:t>Protect navigation channel from sediment shoaling</a:t>
            </a:r>
          </a:p>
          <a:p>
            <a:pPr marL="804863" indent="-457200">
              <a:spcBef>
                <a:spcPts val="0"/>
              </a:spcBef>
              <a:spcAft>
                <a:spcPts val="0"/>
              </a:spcAft>
              <a:buFont typeface="Arial" pitchFamily="34" charset="0"/>
              <a:buChar char="•"/>
            </a:pPr>
            <a:r>
              <a:rPr lang="en-US" sz="1600" dirty="0" smtClean="0"/>
              <a:t>Protect navigation channel from wave action (preserve the design wave climate to allow pilots to navigate the channel)</a:t>
            </a:r>
            <a:br>
              <a:rPr lang="en-US" sz="1600" dirty="0" smtClean="0"/>
            </a:br>
            <a:endParaRPr lang="en-US" sz="1600" dirty="0" smtClean="0"/>
          </a:p>
          <a:p>
            <a:pPr marL="804863" indent="-457200">
              <a:spcBef>
                <a:spcPct val="15000"/>
              </a:spcBef>
              <a:spcAft>
                <a:spcPct val="15000"/>
              </a:spcAft>
            </a:pPr>
            <a:r>
              <a:rPr lang="en-US" sz="1600" dirty="0" smtClean="0"/>
              <a:t>Additional benefits provided: </a:t>
            </a:r>
          </a:p>
          <a:p>
            <a:pPr marL="804863" indent="-457200">
              <a:spcBef>
                <a:spcPts val="0"/>
              </a:spcBef>
              <a:spcAft>
                <a:spcPts val="0"/>
              </a:spcAft>
              <a:buFont typeface="Arial" pitchFamily="34" charset="0"/>
              <a:buChar char="•"/>
            </a:pPr>
            <a:r>
              <a:rPr lang="en-US" sz="1600" dirty="0" smtClean="0"/>
              <a:t>Protect other navigation structures within harbor such as CDFs</a:t>
            </a:r>
          </a:p>
          <a:p>
            <a:pPr marL="804863" indent="-457200">
              <a:spcBef>
                <a:spcPts val="0"/>
              </a:spcBef>
              <a:spcAft>
                <a:spcPts val="0"/>
              </a:spcAft>
              <a:buFont typeface="Arial" pitchFamily="34" charset="0"/>
              <a:buChar char="•"/>
            </a:pPr>
            <a:r>
              <a:rPr lang="en-US" sz="1600" dirty="0" smtClean="0"/>
              <a:t>Protect critical city infrastructure (buildings, roads, power plants, water/wastewater plants)</a:t>
            </a:r>
          </a:p>
          <a:p>
            <a:pPr marL="804863" indent="-457200">
              <a:spcBef>
                <a:spcPts val="0"/>
              </a:spcBef>
              <a:spcAft>
                <a:spcPts val="0"/>
              </a:spcAft>
              <a:buFont typeface="Arial" pitchFamily="34" charset="0"/>
              <a:buChar char="•"/>
            </a:pPr>
            <a:r>
              <a:rPr lang="en-US" sz="1600" dirty="0" smtClean="0"/>
              <a:t>Provide essential flood and storm protection</a:t>
            </a:r>
          </a:p>
        </p:txBody>
      </p:sp>
      <p:sp>
        <p:nvSpPr>
          <p:cNvPr id="56324" name="Line 2"/>
          <p:cNvSpPr>
            <a:spLocks noChangeShapeType="1"/>
          </p:cNvSpPr>
          <p:nvPr/>
        </p:nvSpPr>
        <p:spPr bwMode="auto">
          <a:xfrm>
            <a:off x="304800" y="1066800"/>
            <a:ext cx="8534400" cy="0"/>
          </a:xfrm>
          <a:prstGeom prst="line">
            <a:avLst/>
          </a:prstGeom>
          <a:noFill/>
          <a:ln w="38100">
            <a:solidFill>
              <a:schemeClr val="tx1"/>
            </a:solidFill>
            <a:round/>
            <a:headEnd/>
            <a:tailEnd/>
          </a:ln>
        </p:spPr>
        <p:txBody>
          <a:bodyPr/>
          <a:lstStyle/>
          <a:p>
            <a:endParaRPr lang="en-US" dirty="0"/>
          </a:p>
        </p:txBody>
      </p:sp>
      <p:sp>
        <p:nvSpPr>
          <p:cNvPr id="77827" name="Rectangle 3"/>
          <p:cNvSpPr>
            <a:spLocks noGrp="1" noChangeArrowheads="1"/>
          </p:cNvSpPr>
          <p:nvPr>
            <p:ph type="title"/>
          </p:nvPr>
        </p:nvSpPr>
        <p:spPr>
          <a:xfrm>
            <a:off x="1057275" y="447675"/>
            <a:ext cx="7010400" cy="639763"/>
          </a:xfrm>
        </p:spPr>
        <p:txBody>
          <a:bodyPr/>
          <a:lstStyle/>
          <a:p>
            <a:pPr>
              <a:defRPr/>
            </a:pPr>
            <a:r>
              <a:rPr lang="en-US" sz="2400" b="1" dirty="0" smtClean="0">
                <a:solidFill>
                  <a:schemeClr val="tx1"/>
                </a:solidFill>
              </a:rPr>
              <a:t>Great Lakes Navigation Structures - Purposes</a:t>
            </a:r>
            <a:endParaRPr lang="en-US" sz="2400" b="1" dirty="0">
              <a:solidFill>
                <a:schemeClr val="tx1"/>
              </a:solidFill>
            </a:endParaRPr>
          </a:p>
        </p:txBody>
      </p:sp>
      <p:sp>
        <p:nvSpPr>
          <p:cNvPr id="56326" name="Text Box 4"/>
          <p:cNvSpPr txBox="1">
            <a:spLocks noChangeArrowheads="1"/>
          </p:cNvSpPr>
          <p:nvPr/>
        </p:nvSpPr>
        <p:spPr bwMode="auto">
          <a:xfrm>
            <a:off x="990600" y="4114800"/>
            <a:ext cx="3216275" cy="366713"/>
          </a:xfrm>
          <a:prstGeom prst="rect">
            <a:avLst/>
          </a:prstGeom>
          <a:noFill/>
          <a:ln w="9525">
            <a:noFill/>
            <a:miter lim="800000"/>
            <a:headEnd/>
            <a:tailEnd/>
          </a:ln>
        </p:spPr>
        <p:txBody>
          <a:bodyPr>
            <a:spAutoFit/>
          </a:bodyPr>
          <a:lstStyle/>
          <a:p>
            <a:endParaRPr lang="en-US" dirty="0">
              <a:solidFill>
                <a:srgbClr val="000000"/>
              </a:solidFill>
            </a:endParaRPr>
          </a:p>
        </p:txBody>
      </p:sp>
      <p:pic>
        <p:nvPicPr>
          <p:cNvPr id="7" name="Picture 4" descr="http://crunch.tec.army.mil/dpn/images/lre/stjoe.jpg"/>
          <p:cNvPicPr>
            <a:picLocks noChangeAspect="1" noChangeArrowheads="1"/>
          </p:cNvPicPr>
          <p:nvPr/>
        </p:nvPicPr>
        <p:blipFill>
          <a:blip r:embed="rId3" r:link="rId4" cstate="screen"/>
          <a:srcRect/>
          <a:stretch>
            <a:fillRect/>
          </a:stretch>
        </p:blipFill>
        <p:spPr bwMode="auto">
          <a:xfrm>
            <a:off x="6129687" y="4283235"/>
            <a:ext cx="3006438" cy="2543908"/>
          </a:xfrm>
          <a:prstGeom prst="rect">
            <a:avLst/>
          </a:prstGeom>
          <a:noFill/>
          <a:ln w="9525">
            <a:noFill/>
            <a:miter lim="800000"/>
            <a:headEnd/>
            <a:tailEnd/>
          </a:ln>
        </p:spPr>
      </p:pic>
      <p:sp>
        <p:nvSpPr>
          <p:cNvPr id="8" name="Text Box 8"/>
          <p:cNvSpPr txBox="1">
            <a:spLocks noChangeArrowheads="1"/>
          </p:cNvSpPr>
          <p:nvPr/>
        </p:nvSpPr>
        <p:spPr bwMode="auto">
          <a:xfrm>
            <a:off x="4093535" y="5459958"/>
            <a:ext cx="2041326" cy="738664"/>
          </a:xfrm>
          <a:prstGeom prst="rect">
            <a:avLst/>
          </a:prstGeom>
          <a:solidFill>
            <a:schemeClr val="bg1"/>
          </a:solidFill>
          <a:ln w="0" algn="ctr">
            <a:solidFill>
              <a:schemeClr val="tx1"/>
            </a:solidFill>
            <a:miter lim="800000"/>
            <a:headEnd/>
            <a:tailEnd/>
          </a:ln>
          <a:effectLst/>
        </p:spPr>
        <p:txBody>
          <a:bodyPr wrap="square">
            <a:spAutoFit/>
          </a:bodyPr>
          <a:lstStyle/>
          <a:p>
            <a:pPr>
              <a:spcBef>
                <a:spcPct val="50000"/>
              </a:spcBef>
            </a:pPr>
            <a:r>
              <a:rPr lang="en-US" sz="1400" b="1" dirty="0" smtClean="0"/>
              <a:t>Control wave climate within navigation channel and harbor</a:t>
            </a:r>
          </a:p>
        </p:txBody>
      </p:sp>
      <p:pic>
        <p:nvPicPr>
          <p:cNvPr id="9" name="Picture 5" descr="4584-00100A 8"/>
          <p:cNvPicPr>
            <a:picLocks noChangeAspect="1" noChangeArrowheads="1"/>
          </p:cNvPicPr>
          <p:nvPr/>
        </p:nvPicPr>
        <p:blipFill>
          <a:blip r:embed="rId5" cstate="screen"/>
          <a:srcRect/>
          <a:stretch>
            <a:fillRect/>
          </a:stretch>
        </p:blipFill>
        <p:spPr bwMode="auto">
          <a:xfrm>
            <a:off x="10615" y="4400236"/>
            <a:ext cx="3109190" cy="2438400"/>
          </a:xfrm>
          <a:prstGeom prst="rect">
            <a:avLst/>
          </a:prstGeom>
          <a:noFill/>
        </p:spPr>
      </p:pic>
      <p:sp>
        <p:nvSpPr>
          <p:cNvPr id="10" name="Text Box 8"/>
          <p:cNvSpPr txBox="1">
            <a:spLocks noChangeArrowheads="1"/>
          </p:cNvSpPr>
          <p:nvPr/>
        </p:nvSpPr>
        <p:spPr bwMode="auto">
          <a:xfrm>
            <a:off x="3102915" y="4451688"/>
            <a:ext cx="1905000" cy="738664"/>
          </a:xfrm>
          <a:prstGeom prst="rect">
            <a:avLst/>
          </a:prstGeom>
          <a:solidFill>
            <a:schemeClr val="bg1"/>
          </a:solidFill>
          <a:ln w="0" algn="ctr">
            <a:solidFill>
              <a:schemeClr val="tx1"/>
            </a:solidFill>
            <a:miter lim="800000"/>
            <a:headEnd/>
            <a:tailEnd/>
          </a:ln>
          <a:effectLst/>
        </p:spPr>
        <p:txBody>
          <a:bodyPr wrap="square">
            <a:spAutoFit/>
          </a:bodyPr>
          <a:lstStyle/>
          <a:p>
            <a:pPr>
              <a:spcBef>
                <a:spcPct val="50000"/>
              </a:spcBef>
            </a:pPr>
            <a:r>
              <a:rPr lang="en-US" sz="1400" b="1" dirty="0" smtClean="0"/>
              <a:t>Control and reduce shoaling in navigation channel</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0"/>
          </p:nvPr>
        </p:nvSpPr>
        <p:spPr>
          <a:noFill/>
        </p:spPr>
        <p:txBody>
          <a:bodyPr/>
          <a:lstStyle/>
          <a:p>
            <a:fld id="{70D80572-7D2C-4680-A2AB-78192911E0BE}" type="slidenum">
              <a:rPr lang="en-US" smtClean="0"/>
              <a:pPr/>
              <a:t>15</a:t>
            </a:fld>
            <a:endParaRPr lang="en-US" dirty="0" smtClean="0"/>
          </a:p>
        </p:txBody>
      </p:sp>
      <p:sp>
        <p:nvSpPr>
          <p:cNvPr id="56323" name="Text Box 5"/>
          <p:cNvSpPr txBox="1">
            <a:spLocks noChangeArrowheads="1"/>
          </p:cNvSpPr>
          <p:nvPr/>
        </p:nvSpPr>
        <p:spPr bwMode="auto">
          <a:xfrm>
            <a:off x="173038" y="751912"/>
            <a:ext cx="8915400" cy="4985980"/>
          </a:xfrm>
          <a:prstGeom prst="rect">
            <a:avLst/>
          </a:prstGeom>
          <a:noFill/>
          <a:ln w="9525">
            <a:noFill/>
            <a:miter lim="800000"/>
            <a:headEnd/>
            <a:tailEnd/>
          </a:ln>
        </p:spPr>
        <p:txBody>
          <a:bodyPr>
            <a:spAutoFit/>
          </a:bodyPr>
          <a:lstStyle/>
          <a:p>
            <a:pPr marL="403225" indent="-403225" algn="ctr">
              <a:spcBef>
                <a:spcPct val="50000"/>
              </a:spcBef>
            </a:pPr>
            <a:endParaRPr lang="en-US" sz="2400" dirty="0">
              <a:solidFill>
                <a:srgbClr val="000000"/>
              </a:solidFill>
            </a:endParaRPr>
          </a:p>
          <a:p>
            <a:pPr marL="747713" indent="-522288">
              <a:lnSpc>
                <a:spcPct val="90000"/>
              </a:lnSpc>
              <a:spcBef>
                <a:spcPct val="35000"/>
              </a:spcBef>
              <a:spcAft>
                <a:spcPct val="35000"/>
              </a:spcAft>
              <a:buFont typeface="Arial" pitchFamily="34" charset="0"/>
              <a:buChar char="•"/>
            </a:pPr>
            <a:r>
              <a:rPr lang="en-US" sz="2000" dirty="0" smtClean="0"/>
              <a:t>50% of GL coastal structures were built before WWI</a:t>
            </a:r>
          </a:p>
          <a:p>
            <a:pPr marL="747713" indent="-522288">
              <a:lnSpc>
                <a:spcPct val="90000"/>
              </a:lnSpc>
              <a:spcBef>
                <a:spcPct val="35000"/>
              </a:spcBef>
              <a:spcAft>
                <a:spcPct val="35000"/>
              </a:spcAft>
              <a:buFont typeface="Arial" pitchFamily="34" charset="0"/>
              <a:buChar char="•"/>
            </a:pPr>
            <a:r>
              <a:rPr lang="en-US" sz="2000" dirty="0" smtClean="0"/>
              <a:t>Over 80% of all coastal structures exceed 50 years of age</a:t>
            </a:r>
          </a:p>
          <a:p>
            <a:pPr marL="747713" indent="-522288">
              <a:lnSpc>
                <a:spcPct val="90000"/>
              </a:lnSpc>
              <a:spcBef>
                <a:spcPct val="35000"/>
              </a:spcBef>
              <a:spcAft>
                <a:spcPct val="35000"/>
              </a:spcAft>
              <a:buFont typeface="Arial" pitchFamily="34" charset="0"/>
              <a:buChar char="•"/>
            </a:pPr>
            <a:r>
              <a:rPr lang="en-US" sz="2000" dirty="0" smtClean="0"/>
              <a:t>45% have never undergone any significant repair effort due to funding constraints</a:t>
            </a:r>
          </a:p>
          <a:p>
            <a:pPr marL="747713" indent="-522288">
              <a:lnSpc>
                <a:spcPct val="90000"/>
              </a:lnSpc>
              <a:spcBef>
                <a:spcPct val="35000"/>
              </a:spcBef>
              <a:spcAft>
                <a:spcPct val="35000"/>
              </a:spcAft>
              <a:buFont typeface="Arial" pitchFamily="34" charset="0"/>
              <a:buChar char="•"/>
            </a:pPr>
            <a:r>
              <a:rPr lang="en-US" sz="2000" dirty="0" smtClean="0"/>
              <a:t>Over 30% of structures have timber crib core sections; recent low water levels have accelerated deterioration of the wood</a:t>
            </a:r>
          </a:p>
          <a:p>
            <a:pPr marL="747713" indent="-522288">
              <a:lnSpc>
                <a:spcPct val="90000"/>
              </a:lnSpc>
              <a:spcBef>
                <a:spcPct val="35000"/>
              </a:spcBef>
              <a:spcAft>
                <a:spcPct val="35000"/>
              </a:spcAft>
            </a:pPr>
            <a:endParaRPr lang="en-US" sz="2000" dirty="0" smtClean="0"/>
          </a:p>
          <a:p>
            <a:pPr marL="747713" indent="-522288">
              <a:lnSpc>
                <a:spcPct val="90000"/>
              </a:lnSpc>
              <a:spcBef>
                <a:spcPct val="35000"/>
              </a:spcBef>
              <a:spcAft>
                <a:spcPct val="35000"/>
              </a:spcAft>
              <a:buFont typeface="Arial" pitchFamily="34" charset="0"/>
              <a:buChar char="•"/>
            </a:pPr>
            <a:endParaRPr lang="en-US" sz="2000" b="1" dirty="0" smtClean="0">
              <a:solidFill>
                <a:srgbClr val="FFFFFF"/>
              </a:solidFill>
            </a:endParaRPr>
          </a:p>
          <a:p>
            <a:pPr marL="403225" indent="-403225">
              <a:buFontTx/>
              <a:buChar char="•"/>
            </a:pPr>
            <a:endParaRPr lang="en-US" sz="2000" dirty="0" smtClean="0"/>
          </a:p>
          <a:p>
            <a:pPr marL="804863" indent="-457200">
              <a:spcBef>
                <a:spcPct val="15000"/>
              </a:spcBef>
              <a:spcAft>
                <a:spcPct val="15000"/>
              </a:spcAft>
              <a:buFont typeface="Wingdings" pitchFamily="2" charset="2"/>
              <a:buChar char="v"/>
            </a:pPr>
            <a:endParaRPr lang="en-US" sz="2000" dirty="0" smtClean="0"/>
          </a:p>
          <a:p>
            <a:pPr marL="403225" indent="-403225">
              <a:buFontTx/>
              <a:buChar char="•"/>
            </a:pPr>
            <a:endParaRPr lang="en-US" sz="2000" dirty="0" smtClean="0"/>
          </a:p>
        </p:txBody>
      </p:sp>
      <p:sp>
        <p:nvSpPr>
          <p:cNvPr id="56324" name="Line 2"/>
          <p:cNvSpPr>
            <a:spLocks noChangeShapeType="1"/>
          </p:cNvSpPr>
          <p:nvPr/>
        </p:nvSpPr>
        <p:spPr bwMode="auto">
          <a:xfrm>
            <a:off x="304800" y="1066800"/>
            <a:ext cx="8534400" cy="0"/>
          </a:xfrm>
          <a:prstGeom prst="line">
            <a:avLst/>
          </a:prstGeom>
          <a:noFill/>
          <a:ln w="38100">
            <a:solidFill>
              <a:schemeClr val="tx1"/>
            </a:solidFill>
            <a:round/>
            <a:headEnd/>
            <a:tailEnd/>
          </a:ln>
        </p:spPr>
        <p:txBody>
          <a:bodyPr/>
          <a:lstStyle/>
          <a:p>
            <a:endParaRPr lang="en-US" dirty="0"/>
          </a:p>
        </p:txBody>
      </p:sp>
      <p:sp>
        <p:nvSpPr>
          <p:cNvPr id="77827" name="Rectangle 3"/>
          <p:cNvSpPr>
            <a:spLocks noGrp="1" noChangeArrowheads="1"/>
          </p:cNvSpPr>
          <p:nvPr>
            <p:ph type="title"/>
          </p:nvPr>
        </p:nvSpPr>
        <p:spPr>
          <a:xfrm>
            <a:off x="1057275" y="447675"/>
            <a:ext cx="7010400" cy="639763"/>
          </a:xfrm>
        </p:spPr>
        <p:txBody>
          <a:bodyPr/>
          <a:lstStyle/>
          <a:p>
            <a:pPr>
              <a:defRPr/>
            </a:pPr>
            <a:r>
              <a:rPr lang="en-US" sz="2400" b="1" dirty="0" smtClean="0">
                <a:solidFill>
                  <a:schemeClr val="tx1"/>
                </a:solidFill>
              </a:rPr>
              <a:t>Great Lakes Navigation Structure Conditions</a:t>
            </a:r>
            <a:endParaRPr lang="en-US" sz="2400" b="1" dirty="0">
              <a:solidFill>
                <a:schemeClr val="tx1"/>
              </a:solidFill>
            </a:endParaRPr>
          </a:p>
        </p:txBody>
      </p:sp>
      <p:sp>
        <p:nvSpPr>
          <p:cNvPr id="56326" name="Text Box 4"/>
          <p:cNvSpPr txBox="1">
            <a:spLocks noChangeArrowheads="1"/>
          </p:cNvSpPr>
          <p:nvPr/>
        </p:nvSpPr>
        <p:spPr bwMode="auto">
          <a:xfrm>
            <a:off x="990600" y="4114800"/>
            <a:ext cx="3216275" cy="366713"/>
          </a:xfrm>
          <a:prstGeom prst="rect">
            <a:avLst/>
          </a:prstGeom>
          <a:noFill/>
          <a:ln w="9525">
            <a:noFill/>
            <a:miter lim="800000"/>
            <a:headEnd/>
            <a:tailEnd/>
          </a:ln>
        </p:spPr>
        <p:txBody>
          <a:bodyPr>
            <a:spAutoFit/>
          </a:bodyPr>
          <a:lstStyle/>
          <a:p>
            <a:endParaRPr lang="en-US" dirty="0">
              <a:solidFill>
                <a:srgbClr val="000000"/>
              </a:solidFill>
            </a:endParaRPr>
          </a:p>
        </p:txBody>
      </p:sp>
      <p:pic>
        <p:nvPicPr>
          <p:cNvPr id="53249" name="Picture 1" descr="C:\Users\Marie.Strum.LRD\AppData\Local\Microsoft\Windows\Temporary Internet Files\Content.Outlook\1AD189F1\Cal Hbr Detached.JPG"/>
          <p:cNvPicPr>
            <a:picLocks noChangeAspect="1" noChangeArrowheads="1"/>
          </p:cNvPicPr>
          <p:nvPr/>
        </p:nvPicPr>
        <p:blipFill>
          <a:blip r:embed="rId3" cstate="screen"/>
          <a:srcRect/>
          <a:stretch>
            <a:fillRect/>
          </a:stretch>
        </p:blipFill>
        <p:spPr bwMode="auto">
          <a:xfrm>
            <a:off x="42532" y="3859622"/>
            <a:ext cx="3189768" cy="2392326"/>
          </a:xfrm>
          <a:prstGeom prst="rect">
            <a:avLst/>
          </a:prstGeom>
          <a:noFill/>
        </p:spPr>
      </p:pic>
      <p:pic>
        <p:nvPicPr>
          <p:cNvPr id="53250" name="Picture 2" descr="C:\Users\Marie.Strum.LRD\AppData\Local\Microsoft\Windows\Temporary Internet Files\Content.Outlook\1AD189F1\Chicago Outer BW.JPG"/>
          <p:cNvPicPr>
            <a:picLocks noChangeAspect="1" noChangeArrowheads="1"/>
          </p:cNvPicPr>
          <p:nvPr/>
        </p:nvPicPr>
        <p:blipFill>
          <a:blip r:embed="rId4" cstate="screen"/>
          <a:srcRect/>
          <a:stretch>
            <a:fillRect/>
          </a:stretch>
        </p:blipFill>
        <p:spPr bwMode="auto">
          <a:xfrm>
            <a:off x="5975498" y="4149524"/>
            <a:ext cx="3168502" cy="2106717"/>
          </a:xfrm>
          <a:prstGeom prst="rect">
            <a:avLst/>
          </a:prstGeom>
          <a:noFill/>
        </p:spPr>
      </p:pic>
      <p:pic>
        <p:nvPicPr>
          <p:cNvPr id="4098" name="Picture 2" descr="C:\Users\Marie.Strum.LRD\AppData\Local\Microsoft\Windows\Temporary Internet Files\Content.Outlook\1AD189F1\Fairport BW-1.JPG"/>
          <p:cNvPicPr>
            <a:picLocks noChangeAspect="1" noChangeArrowheads="1"/>
          </p:cNvPicPr>
          <p:nvPr/>
        </p:nvPicPr>
        <p:blipFill>
          <a:blip r:embed="rId5" cstate="screen"/>
          <a:srcRect/>
          <a:stretch>
            <a:fillRect/>
          </a:stretch>
        </p:blipFill>
        <p:spPr bwMode="auto">
          <a:xfrm>
            <a:off x="3040914" y="3859623"/>
            <a:ext cx="3189765" cy="2392323"/>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8" name="Title 636"/>
          <p:cNvSpPr>
            <a:spLocks noGrp="1"/>
          </p:cNvSpPr>
          <p:nvPr>
            <p:ph type="title"/>
          </p:nvPr>
        </p:nvSpPr>
        <p:spPr>
          <a:xfrm>
            <a:off x="457200" y="0"/>
            <a:ext cx="8229600" cy="457200"/>
          </a:xfrm>
        </p:spPr>
        <p:txBody>
          <a:bodyPr/>
          <a:lstStyle/>
          <a:p>
            <a:r>
              <a:rPr lang="en-US" sz="2000" b="1" dirty="0" smtClean="0"/>
              <a:t>Harbor Structure Condition Assessments</a:t>
            </a:r>
          </a:p>
        </p:txBody>
      </p:sp>
      <p:grpSp>
        <p:nvGrpSpPr>
          <p:cNvPr id="2" name="Group 704"/>
          <p:cNvGrpSpPr/>
          <p:nvPr/>
        </p:nvGrpSpPr>
        <p:grpSpPr>
          <a:xfrm>
            <a:off x="292100" y="381000"/>
            <a:ext cx="9021763" cy="6400800"/>
            <a:chOff x="-12700" y="466725"/>
            <a:chExt cx="9021763" cy="6400800"/>
          </a:xfrm>
        </p:grpSpPr>
        <p:sp>
          <p:nvSpPr>
            <p:cNvPr id="3075" name="Freeform 828"/>
            <p:cNvSpPr>
              <a:spLocks noChangeAspect="1"/>
            </p:cNvSpPr>
            <p:nvPr/>
          </p:nvSpPr>
          <p:spPr bwMode="ltGray">
            <a:xfrm>
              <a:off x="6440488" y="2865438"/>
              <a:ext cx="2301875" cy="1514475"/>
            </a:xfrm>
            <a:custGeom>
              <a:avLst/>
              <a:gdLst>
                <a:gd name="T0" fmla="*/ 2147483647 w 1238"/>
                <a:gd name="T1" fmla="*/ 2147483647 h 814"/>
                <a:gd name="T2" fmla="*/ 2147483647 w 1238"/>
                <a:gd name="T3" fmla="*/ 2147483647 h 814"/>
                <a:gd name="T4" fmla="*/ 2147483647 w 1238"/>
                <a:gd name="T5" fmla="*/ 2147483647 h 814"/>
                <a:gd name="T6" fmla="*/ 2147483647 w 1238"/>
                <a:gd name="T7" fmla="*/ 2147483647 h 814"/>
                <a:gd name="T8" fmla="*/ 2147483647 w 1238"/>
                <a:gd name="T9" fmla="*/ 2147483647 h 814"/>
                <a:gd name="T10" fmla="*/ 2147483647 w 1238"/>
                <a:gd name="T11" fmla="*/ 2147483647 h 814"/>
                <a:gd name="T12" fmla="*/ 2147483647 w 1238"/>
                <a:gd name="T13" fmla="*/ 2147483647 h 814"/>
                <a:gd name="T14" fmla="*/ 2147483647 w 1238"/>
                <a:gd name="T15" fmla="*/ 2147483647 h 814"/>
                <a:gd name="T16" fmla="*/ 2147483647 w 1238"/>
                <a:gd name="T17" fmla="*/ 2147483647 h 814"/>
                <a:gd name="T18" fmla="*/ 2147483647 w 1238"/>
                <a:gd name="T19" fmla="*/ 2147483647 h 814"/>
                <a:gd name="T20" fmla="*/ 2147483647 w 1238"/>
                <a:gd name="T21" fmla="*/ 2147483647 h 814"/>
                <a:gd name="T22" fmla="*/ 2147483647 w 1238"/>
                <a:gd name="T23" fmla="*/ 2147483647 h 814"/>
                <a:gd name="T24" fmla="*/ 2147483647 w 1238"/>
                <a:gd name="T25" fmla="*/ 2147483647 h 814"/>
                <a:gd name="T26" fmla="*/ 2147483647 w 1238"/>
                <a:gd name="T27" fmla="*/ 2147483647 h 814"/>
                <a:gd name="T28" fmla="*/ 2147483647 w 1238"/>
                <a:gd name="T29" fmla="*/ 2147483647 h 814"/>
                <a:gd name="T30" fmla="*/ 2147483647 w 1238"/>
                <a:gd name="T31" fmla="*/ 2147483647 h 814"/>
                <a:gd name="T32" fmla="*/ 2147483647 w 1238"/>
                <a:gd name="T33" fmla="*/ 2147483647 h 814"/>
                <a:gd name="T34" fmla="*/ 2147483647 w 1238"/>
                <a:gd name="T35" fmla="*/ 2147483647 h 814"/>
                <a:gd name="T36" fmla="*/ 2147483647 w 1238"/>
                <a:gd name="T37" fmla="*/ 2147483647 h 814"/>
                <a:gd name="T38" fmla="*/ 2147483647 w 1238"/>
                <a:gd name="T39" fmla="*/ 2147483647 h 814"/>
                <a:gd name="T40" fmla="*/ 2147483647 w 1238"/>
                <a:gd name="T41" fmla="*/ 2147483647 h 814"/>
                <a:gd name="T42" fmla="*/ 2147483647 w 1238"/>
                <a:gd name="T43" fmla="*/ 2147483647 h 814"/>
                <a:gd name="T44" fmla="*/ 2147483647 w 1238"/>
                <a:gd name="T45" fmla="*/ 2147483647 h 814"/>
                <a:gd name="T46" fmla="*/ 2147483647 w 1238"/>
                <a:gd name="T47" fmla="*/ 2147483647 h 814"/>
                <a:gd name="T48" fmla="*/ 2147483647 w 1238"/>
                <a:gd name="T49" fmla="*/ 2147483647 h 814"/>
                <a:gd name="T50" fmla="*/ 2147483647 w 1238"/>
                <a:gd name="T51" fmla="*/ 2147483647 h 814"/>
                <a:gd name="T52" fmla="*/ 2147483647 w 1238"/>
                <a:gd name="T53" fmla="*/ 2147483647 h 814"/>
                <a:gd name="T54" fmla="*/ 2147483647 w 1238"/>
                <a:gd name="T55" fmla="*/ 2147483647 h 814"/>
                <a:gd name="T56" fmla="*/ 2147483647 w 1238"/>
                <a:gd name="T57" fmla="*/ 2147483647 h 814"/>
                <a:gd name="T58" fmla="*/ 2147483647 w 1238"/>
                <a:gd name="T59" fmla="*/ 2147483647 h 814"/>
                <a:gd name="T60" fmla="*/ 2147483647 w 1238"/>
                <a:gd name="T61" fmla="*/ 2147483647 h 814"/>
                <a:gd name="T62" fmla="*/ 2147483647 w 1238"/>
                <a:gd name="T63" fmla="*/ 2147483647 h 814"/>
                <a:gd name="T64" fmla="*/ 2147483647 w 1238"/>
                <a:gd name="T65" fmla="*/ 2147483647 h 814"/>
                <a:gd name="T66" fmla="*/ 2147483647 w 1238"/>
                <a:gd name="T67" fmla="*/ 2147483647 h 814"/>
                <a:gd name="T68" fmla="*/ 2147483647 w 1238"/>
                <a:gd name="T69" fmla="*/ 2147483647 h 814"/>
                <a:gd name="T70" fmla="*/ 2147483647 w 1238"/>
                <a:gd name="T71" fmla="*/ 2147483647 h 814"/>
                <a:gd name="T72" fmla="*/ 2147483647 w 1238"/>
                <a:gd name="T73" fmla="*/ 2147483647 h 814"/>
                <a:gd name="T74" fmla="*/ 2147483647 w 1238"/>
                <a:gd name="T75" fmla="*/ 2147483647 h 814"/>
                <a:gd name="T76" fmla="*/ 2147483647 w 1238"/>
                <a:gd name="T77" fmla="*/ 2147483647 h 814"/>
                <a:gd name="T78" fmla="*/ 2147483647 w 1238"/>
                <a:gd name="T79" fmla="*/ 2147483647 h 814"/>
                <a:gd name="T80" fmla="*/ 2147483647 w 1238"/>
                <a:gd name="T81" fmla="*/ 2147483647 h 814"/>
                <a:gd name="T82" fmla="*/ 2147483647 w 1238"/>
                <a:gd name="T83" fmla="*/ 2147483647 h 814"/>
                <a:gd name="T84" fmla="*/ 2147483647 w 1238"/>
                <a:gd name="T85" fmla="*/ 2147483647 h 814"/>
                <a:gd name="T86" fmla="*/ 2147483647 w 1238"/>
                <a:gd name="T87" fmla="*/ 2147483647 h 814"/>
                <a:gd name="T88" fmla="*/ 2147483647 w 1238"/>
                <a:gd name="T89" fmla="*/ 2147483647 h 814"/>
                <a:gd name="T90" fmla="*/ 2147483647 w 1238"/>
                <a:gd name="T91" fmla="*/ 2147483647 h 814"/>
                <a:gd name="T92" fmla="*/ 2147483647 w 1238"/>
                <a:gd name="T93" fmla="*/ 2147483647 h 814"/>
                <a:gd name="T94" fmla="*/ 2147483647 w 1238"/>
                <a:gd name="T95" fmla="*/ 2147483647 h 814"/>
                <a:gd name="T96" fmla="*/ 2147483647 w 1238"/>
                <a:gd name="T97" fmla="*/ 2147483647 h 814"/>
                <a:gd name="T98" fmla="*/ 2147483647 w 1238"/>
                <a:gd name="T99" fmla="*/ 2147483647 h 814"/>
                <a:gd name="T100" fmla="*/ 2147483647 w 1238"/>
                <a:gd name="T101" fmla="*/ 2147483647 h 814"/>
                <a:gd name="T102" fmla="*/ 2147483647 w 1238"/>
                <a:gd name="T103" fmla="*/ 2147483647 h 814"/>
                <a:gd name="T104" fmla="*/ 2147483647 w 1238"/>
                <a:gd name="T105" fmla="*/ 2147483647 h 814"/>
                <a:gd name="T106" fmla="*/ 2147483647 w 1238"/>
                <a:gd name="T107" fmla="*/ 2147483647 h 814"/>
                <a:gd name="T108" fmla="*/ 2147483647 w 1238"/>
                <a:gd name="T109" fmla="*/ 2147483647 h 814"/>
                <a:gd name="T110" fmla="*/ 2147483647 w 1238"/>
                <a:gd name="T111" fmla="*/ 2147483647 h 814"/>
                <a:gd name="T112" fmla="*/ 2147483647 w 1238"/>
                <a:gd name="T113" fmla="*/ 2147483647 h 814"/>
                <a:gd name="T114" fmla="*/ 2147483647 w 1238"/>
                <a:gd name="T115" fmla="*/ 2147483647 h 814"/>
                <a:gd name="T116" fmla="*/ 2147483647 w 1238"/>
                <a:gd name="T117" fmla="*/ 2147483647 h 814"/>
                <a:gd name="T118" fmla="*/ 2147483647 w 1238"/>
                <a:gd name="T119" fmla="*/ 2147483647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close/>
                </a:path>
              </a:pathLst>
            </a:custGeom>
            <a:solidFill>
              <a:srgbClr val="3366FF"/>
            </a:solidFill>
            <a:ln w="9525" cap="flat" cmpd="sng">
              <a:noFill/>
              <a:prstDash val="solid"/>
              <a:round/>
              <a:headEnd type="none" w="med" len="med"/>
              <a:tailEnd type="none" w="med" len="med"/>
            </a:ln>
          </p:spPr>
          <p:txBody>
            <a:bodyPr/>
            <a:lstStyle/>
            <a:p>
              <a:pPr algn="ctr"/>
              <a:endParaRPr lang="en-US">
                <a:solidFill>
                  <a:srgbClr val="000000"/>
                </a:solidFill>
              </a:endParaRPr>
            </a:p>
          </p:txBody>
        </p:sp>
        <p:sp>
          <p:nvSpPr>
            <p:cNvPr id="3076" name="Freeform 829"/>
            <p:cNvSpPr>
              <a:spLocks noChangeAspect="1"/>
            </p:cNvSpPr>
            <p:nvPr/>
          </p:nvSpPr>
          <p:spPr bwMode="ltGray">
            <a:xfrm>
              <a:off x="6440488" y="2865438"/>
              <a:ext cx="2301875" cy="1514475"/>
            </a:xfrm>
            <a:custGeom>
              <a:avLst/>
              <a:gdLst>
                <a:gd name="T0" fmla="*/ 2147483647 w 1238"/>
                <a:gd name="T1" fmla="*/ 2147483647 h 814"/>
                <a:gd name="T2" fmla="*/ 2147483647 w 1238"/>
                <a:gd name="T3" fmla="*/ 2147483647 h 814"/>
                <a:gd name="T4" fmla="*/ 2147483647 w 1238"/>
                <a:gd name="T5" fmla="*/ 2147483647 h 814"/>
                <a:gd name="T6" fmla="*/ 2147483647 w 1238"/>
                <a:gd name="T7" fmla="*/ 2147483647 h 814"/>
                <a:gd name="T8" fmla="*/ 2147483647 w 1238"/>
                <a:gd name="T9" fmla="*/ 2147483647 h 814"/>
                <a:gd name="T10" fmla="*/ 2147483647 w 1238"/>
                <a:gd name="T11" fmla="*/ 2147483647 h 814"/>
                <a:gd name="T12" fmla="*/ 2147483647 w 1238"/>
                <a:gd name="T13" fmla="*/ 2147483647 h 814"/>
                <a:gd name="T14" fmla="*/ 2147483647 w 1238"/>
                <a:gd name="T15" fmla="*/ 2147483647 h 814"/>
                <a:gd name="T16" fmla="*/ 2147483647 w 1238"/>
                <a:gd name="T17" fmla="*/ 2147483647 h 814"/>
                <a:gd name="T18" fmla="*/ 2147483647 w 1238"/>
                <a:gd name="T19" fmla="*/ 2147483647 h 814"/>
                <a:gd name="T20" fmla="*/ 2147483647 w 1238"/>
                <a:gd name="T21" fmla="*/ 2147483647 h 814"/>
                <a:gd name="T22" fmla="*/ 2147483647 w 1238"/>
                <a:gd name="T23" fmla="*/ 2147483647 h 814"/>
                <a:gd name="T24" fmla="*/ 2147483647 w 1238"/>
                <a:gd name="T25" fmla="*/ 2147483647 h 814"/>
                <a:gd name="T26" fmla="*/ 2147483647 w 1238"/>
                <a:gd name="T27" fmla="*/ 2147483647 h 814"/>
                <a:gd name="T28" fmla="*/ 2147483647 w 1238"/>
                <a:gd name="T29" fmla="*/ 2147483647 h 814"/>
                <a:gd name="T30" fmla="*/ 2147483647 w 1238"/>
                <a:gd name="T31" fmla="*/ 2147483647 h 814"/>
                <a:gd name="T32" fmla="*/ 2147483647 w 1238"/>
                <a:gd name="T33" fmla="*/ 2147483647 h 814"/>
                <a:gd name="T34" fmla="*/ 2147483647 w 1238"/>
                <a:gd name="T35" fmla="*/ 2147483647 h 814"/>
                <a:gd name="T36" fmla="*/ 2147483647 w 1238"/>
                <a:gd name="T37" fmla="*/ 2147483647 h 814"/>
                <a:gd name="T38" fmla="*/ 2147483647 w 1238"/>
                <a:gd name="T39" fmla="*/ 2147483647 h 814"/>
                <a:gd name="T40" fmla="*/ 2147483647 w 1238"/>
                <a:gd name="T41" fmla="*/ 2147483647 h 814"/>
                <a:gd name="T42" fmla="*/ 2147483647 w 1238"/>
                <a:gd name="T43" fmla="*/ 2147483647 h 814"/>
                <a:gd name="T44" fmla="*/ 2147483647 w 1238"/>
                <a:gd name="T45" fmla="*/ 2147483647 h 814"/>
                <a:gd name="T46" fmla="*/ 2147483647 w 1238"/>
                <a:gd name="T47" fmla="*/ 2147483647 h 814"/>
                <a:gd name="T48" fmla="*/ 2147483647 w 1238"/>
                <a:gd name="T49" fmla="*/ 2147483647 h 814"/>
                <a:gd name="T50" fmla="*/ 2147483647 w 1238"/>
                <a:gd name="T51" fmla="*/ 2147483647 h 814"/>
                <a:gd name="T52" fmla="*/ 2147483647 w 1238"/>
                <a:gd name="T53" fmla="*/ 2147483647 h 814"/>
                <a:gd name="T54" fmla="*/ 2147483647 w 1238"/>
                <a:gd name="T55" fmla="*/ 2147483647 h 814"/>
                <a:gd name="T56" fmla="*/ 2147483647 w 1238"/>
                <a:gd name="T57" fmla="*/ 2147483647 h 814"/>
                <a:gd name="T58" fmla="*/ 2147483647 w 1238"/>
                <a:gd name="T59" fmla="*/ 2147483647 h 814"/>
                <a:gd name="T60" fmla="*/ 2147483647 w 1238"/>
                <a:gd name="T61" fmla="*/ 2147483647 h 814"/>
                <a:gd name="T62" fmla="*/ 2147483647 w 1238"/>
                <a:gd name="T63" fmla="*/ 2147483647 h 814"/>
                <a:gd name="T64" fmla="*/ 2147483647 w 1238"/>
                <a:gd name="T65" fmla="*/ 2147483647 h 814"/>
                <a:gd name="T66" fmla="*/ 2147483647 w 1238"/>
                <a:gd name="T67" fmla="*/ 2147483647 h 814"/>
                <a:gd name="T68" fmla="*/ 2147483647 w 1238"/>
                <a:gd name="T69" fmla="*/ 2147483647 h 814"/>
                <a:gd name="T70" fmla="*/ 2147483647 w 1238"/>
                <a:gd name="T71" fmla="*/ 2147483647 h 814"/>
                <a:gd name="T72" fmla="*/ 2147483647 w 1238"/>
                <a:gd name="T73" fmla="*/ 2147483647 h 814"/>
                <a:gd name="T74" fmla="*/ 2147483647 w 1238"/>
                <a:gd name="T75" fmla="*/ 2147483647 h 814"/>
                <a:gd name="T76" fmla="*/ 2147483647 w 1238"/>
                <a:gd name="T77" fmla="*/ 2147483647 h 814"/>
                <a:gd name="T78" fmla="*/ 2147483647 w 1238"/>
                <a:gd name="T79" fmla="*/ 2147483647 h 814"/>
                <a:gd name="T80" fmla="*/ 2147483647 w 1238"/>
                <a:gd name="T81" fmla="*/ 2147483647 h 814"/>
                <a:gd name="T82" fmla="*/ 2147483647 w 1238"/>
                <a:gd name="T83" fmla="*/ 2147483647 h 814"/>
                <a:gd name="T84" fmla="*/ 2147483647 w 1238"/>
                <a:gd name="T85" fmla="*/ 2147483647 h 814"/>
                <a:gd name="T86" fmla="*/ 2147483647 w 1238"/>
                <a:gd name="T87" fmla="*/ 2147483647 h 814"/>
                <a:gd name="T88" fmla="*/ 2147483647 w 1238"/>
                <a:gd name="T89" fmla="*/ 2147483647 h 814"/>
                <a:gd name="T90" fmla="*/ 2147483647 w 1238"/>
                <a:gd name="T91" fmla="*/ 2147483647 h 814"/>
                <a:gd name="T92" fmla="*/ 2147483647 w 1238"/>
                <a:gd name="T93" fmla="*/ 2147483647 h 814"/>
                <a:gd name="T94" fmla="*/ 2147483647 w 1238"/>
                <a:gd name="T95" fmla="*/ 2147483647 h 814"/>
                <a:gd name="T96" fmla="*/ 2147483647 w 1238"/>
                <a:gd name="T97" fmla="*/ 2147483647 h 814"/>
                <a:gd name="T98" fmla="*/ 2147483647 w 1238"/>
                <a:gd name="T99" fmla="*/ 2147483647 h 814"/>
                <a:gd name="T100" fmla="*/ 2147483647 w 1238"/>
                <a:gd name="T101" fmla="*/ 2147483647 h 814"/>
                <a:gd name="T102" fmla="*/ 2147483647 w 1238"/>
                <a:gd name="T103" fmla="*/ 2147483647 h 814"/>
                <a:gd name="T104" fmla="*/ 2147483647 w 1238"/>
                <a:gd name="T105" fmla="*/ 2147483647 h 814"/>
                <a:gd name="T106" fmla="*/ 2147483647 w 1238"/>
                <a:gd name="T107" fmla="*/ 2147483647 h 814"/>
                <a:gd name="T108" fmla="*/ 2147483647 w 1238"/>
                <a:gd name="T109" fmla="*/ 2147483647 h 814"/>
                <a:gd name="T110" fmla="*/ 2147483647 w 1238"/>
                <a:gd name="T111" fmla="*/ 2147483647 h 814"/>
                <a:gd name="T112" fmla="*/ 2147483647 w 1238"/>
                <a:gd name="T113" fmla="*/ 2147483647 h 814"/>
                <a:gd name="T114" fmla="*/ 2147483647 w 1238"/>
                <a:gd name="T115" fmla="*/ 2147483647 h 814"/>
                <a:gd name="T116" fmla="*/ 2147483647 w 1238"/>
                <a:gd name="T117" fmla="*/ 2147483647 h 814"/>
                <a:gd name="T118" fmla="*/ 2147483647 w 1238"/>
                <a:gd name="T119" fmla="*/ 2147483647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path>
              </a:pathLst>
            </a:custGeom>
            <a:noFill/>
            <a:ln w="0">
              <a:solidFill>
                <a:srgbClr val="000000"/>
              </a:solidFill>
              <a:prstDash val="solid"/>
              <a:round/>
              <a:headEnd/>
              <a:tailEnd/>
            </a:ln>
          </p:spPr>
          <p:txBody>
            <a:bodyPr/>
            <a:lstStyle/>
            <a:p>
              <a:pPr algn="ctr"/>
              <a:endParaRPr lang="en-US">
                <a:solidFill>
                  <a:srgbClr val="000000"/>
                </a:solidFill>
              </a:endParaRPr>
            </a:p>
          </p:txBody>
        </p:sp>
        <p:sp>
          <p:nvSpPr>
            <p:cNvPr id="3077" name="Freeform 830"/>
            <p:cNvSpPr>
              <a:spLocks noChangeAspect="1"/>
            </p:cNvSpPr>
            <p:nvPr/>
          </p:nvSpPr>
          <p:spPr bwMode="ltGray">
            <a:xfrm>
              <a:off x="436563" y="466725"/>
              <a:ext cx="6473825" cy="5219700"/>
            </a:xfrm>
            <a:custGeom>
              <a:avLst/>
              <a:gdLst>
                <a:gd name="T0" fmla="*/ 2147483647 w 3481"/>
                <a:gd name="T1" fmla="*/ 2147483647 h 2804"/>
                <a:gd name="T2" fmla="*/ 2147483647 w 3481"/>
                <a:gd name="T3" fmla="*/ 2147483647 h 2804"/>
                <a:gd name="T4" fmla="*/ 2147483647 w 3481"/>
                <a:gd name="T5" fmla="*/ 2147483647 h 2804"/>
                <a:gd name="T6" fmla="*/ 2147483647 w 3481"/>
                <a:gd name="T7" fmla="*/ 2147483647 h 2804"/>
                <a:gd name="T8" fmla="*/ 2147483647 w 3481"/>
                <a:gd name="T9" fmla="*/ 2147483647 h 2804"/>
                <a:gd name="T10" fmla="*/ 2147483647 w 3481"/>
                <a:gd name="T11" fmla="*/ 2147483647 h 2804"/>
                <a:gd name="T12" fmla="*/ 2147483647 w 3481"/>
                <a:gd name="T13" fmla="*/ 2147483647 h 2804"/>
                <a:gd name="T14" fmla="*/ 2147483647 w 3481"/>
                <a:gd name="T15" fmla="*/ 2147483647 h 2804"/>
                <a:gd name="T16" fmla="*/ 2147483647 w 3481"/>
                <a:gd name="T17" fmla="*/ 2147483647 h 2804"/>
                <a:gd name="T18" fmla="*/ 2147483647 w 3481"/>
                <a:gd name="T19" fmla="*/ 2147483647 h 2804"/>
                <a:gd name="T20" fmla="*/ 2147483647 w 3481"/>
                <a:gd name="T21" fmla="*/ 2147483647 h 2804"/>
                <a:gd name="T22" fmla="*/ 2147483647 w 3481"/>
                <a:gd name="T23" fmla="*/ 2147483647 h 2804"/>
                <a:gd name="T24" fmla="*/ 2147483647 w 3481"/>
                <a:gd name="T25" fmla="*/ 2147483647 h 2804"/>
                <a:gd name="T26" fmla="*/ 2147483647 w 3481"/>
                <a:gd name="T27" fmla="*/ 2147483647 h 2804"/>
                <a:gd name="T28" fmla="*/ 2147483647 w 3481"/>
                <a:gd name="T29" fmla="*/ 2147483647 h 2804"/>
                <a:gd name="T30" fmla="*/ 2147483647 w 3481"/>
                <a:gd name="T31" fmla="*/ 2147483647 h 2804"/>
                <a:gd name="T32" fmla="*/ 2147483647 w 3481"/>
                <a:gd name="T33" fmla="*/ 2147483647 h 2804"/>
                <a:gd name="T34" fmla="*/ 2147483647 w 3481"/>
                <a:gd name="T35" fmla="*/ 2147483647 h 2804"/>
                <a:gd name="T36" fmla="*/ 2147483647 w 3481"/>
                <a:gd name="T37" fmla="*/ 2147483647 h 2804"/>
                <a:gd name="T38" fmla="*/ 2147483647 w 3481"/>
                <a:gd name="T39" fmla="*/ 2147483647 h 2804"/>
                <a:gd name="T40" fmla="*/ 2147483647 w 3481"/>
                <a:gd name="T41" fmla="*/ 2147483647 h 2804"/>
                <a:gd name="T42" fmla="*/ 2147483647 w 3481"/>
                <a:gd name="T43" fmla="*/ 2147483647 h 2804"/>
                <a:gd name="T44" fmla="*/ 2147483647 w 3481"/>
                <a:gd name="T45" fmla="*/ 2147483647 h 2804"/>
                <a:gd name="T46" fmla="*/ 2147483647 w 3481"/>
                <a:gd name="T47" fmla="*/ 2147483647 h 2804"/>
                <a:gd name="T48" fmla="*/ 2147483647 w 3481"/>
                <a:gd name="T49" fmla="*/ 2147483647 h 2804"/>
                <a:gd name="T50" fmla="*/ 2147483647 w 3481"/>
                <a:gd name="T51" fmla="*/ 2147483647 h 2804"/>
                <a:gd name="T52" fmla="*/ 2147483647 w 3481"/>
                <a:gd name="T53" fmla="*/ 2147483647 h 2804"/>
                <a:gd name="T54" fmla="*/ 2147483647 w 3481"/>
                <a:gd name="T55" fmla="*/ 2147483647 h 2804"/>
                <a:gd name="T56" fmla="*/ 2147483647 w 3481"/>
                <a:gd name="T57" fmla="*/ 2147483647 h 2804"/>
                <a:gd name="T58" fmla="*/ 2147483647 w 3481"/>
                <a:gd name="T59" fmla="*/ 2147483647 h 2804"/>
                <a:gd name="T60" fmla="*/ 2147483647 w 3481"/>
                <a:gd name="T61" fmla="*/ 2147483647 h 2804"/>
                <a:gd name="T62" fmla="*/ 2147483647 w 3481"/>
                <a:gd name="T63" fmla="*/ 2147483647 h 2804"/>
                <a:gd name="T64" fmla="*/ 2147483647 w 3481"/>
                <a:gd name="T65" fmla="*/ 2147483647 h 2804"/>
                <a:gd name="T66" fmla="*/ 2147483647 w 3481"/>
                <a:gd name="T67" fmla="*/ 2147483647 h 2804"/>
                <a:gd name="T68" fmla="*/ 2147483647 w 3481"/>
                <a:gd name="T69" fmla="*/ 2147483647 h 2804"/>
                <a:gd name="T70" fmla="*/ 2147483647 w 3481"/>
                <a:gd name="T71" fmla="*/ 2147483647 h 2804"/>
                <a:gd name="T72" fmla="*/ 2147483647 w 3481"/>
                <a:gd name="T73" fmla="*/ 2147483647 h 2804"/>
                <a:gd name="T74" fmla="*/ 2147483647 w 3481"/>
                <a:gd name="T75" fmla="*/ 2147483647 h 2804"/>
                <a:gd name="T76" fmla="*/ 2147483647 w 3481"/>
                <a:gd name="T77" fmla="*/ 2147483647 h 2804"/>
                <a:gd name="T78" fmla="*/ 2147483647 w 3481"/>
                <a:gd name="T79" fmla="*/ 2147483647 h 2804"/>
                <a:gd name="T80" fmla="*/ 2147483647 w 3481"/>
                <a:gd name="T81" fmla="*/ 2147483647 h 2804"/>
                <a:gd name="T82" fmla="*/ 2147483647 w 3481"/>
                <a:gd name="T83" fmla="*/ 2147483647 h 2804"/>
                <a:gd name="T84" fmla="*/ 2147483647 w 3481"/>
                <a:gd name="T85" fmla="*/ 2147483647 h 2804"/>
                <a:gd name="T86" fmla="*/ 2147483647 w 3481"/>
                <a:gd name="T87" fmla="*/ 2147483647 h 2804"/>
                <a:gd name="T88" fmla="*/ 2147483647 w 3481"/>
                <a:gd name="T89" fmla="*/ 2147483647 h 2804"/>
                <a:gd name="T90" fmla="*/ 2147483647 w 3481"/>
                <a:gd name="T91" fmla="*/ 2147483647 h 2804"/>
                <a:gd name="T92" fmla="*/ 2147483647 w 3481"/>
                <a:gd name="T93" fmla="*/ 2147483647 h 2804"/>
                <a:gd name="T94" fmla="*/ 2147483647 w 3481"/>
                <a:gd name="T95" fmla="*/ 2147483647 h 2804"/>
                <a:gd name="T96" fmla="*/ 2147483647 w 3481"/>
                <a:gd name="T97" fmla="*/ 2147483647 h 2804"/>
                <a:gd name="T98" fmla="*/ 2147483647 w 3481"/>
                <a:gd name="T99" fmla="*/ 2147483647 h 2804"/>
                <a:gd name="T100" fmla="*/ 2147483647 w 3481"/>
                <a:gd name="T101" fmla="*/ 2147483647 h 2804"/>
                <a:gd name="T102" fmla="*/ 2147483647 w 3481"/>
                <a:gd name="T103" fmla="*/ 2147483647 h 2804"/>
                <a:gd name="T104" fmla="*/ 2147483647 w 3481"/>
                <a:gd name="T105" fmla="*/ 2147483647 h 2804"/>
                <a:gd name="T106" fmla="*/ 2147483647 w 3481"/>
                <a:gd name="T107" fmla="*/ 2147483647 h 2804"/>
                <a:gd name="T108" fmla="*/ 2147483647 w 3481"/>
                <a:gd name="T109" fmla="*/ 2147483647 h 2804"/>
                <a:gd name="T110" fmla="*/ 2147483647 w 3481"/>
                <a:gd name="T111" fmla="*/ 2147483647 h 2804"/>
                <a:gd name="T112" fmla="*/ 2147483647 w 3481"/>
                <a:gd name="T113" fmla="*/ 2147483647 h 2804"/>
                <a:gd name="T114" fmla="*/ 2147483647 w 3481"/>
                <a:gd name="T115" fmla="*/ 2147483647 h 2804"/>
                <a:gd name="T116" fmla="*/ 2147483647 w 3481"/>
                <a:gd name="T117" fmla="*/ 2147483647 h 2804"/>
                <a:gd name="T118" fmla="*/ 2147483647 w 3481"/>
                <a:gd name="T119" fmla="*/ 2147483647 h 2804"/>
                <a:gd name="T120" fmla="*/ 2147483647 w 3481"/>
                <a:gd name="T121" fmla="*/ 2147483647 h 2804"/>
                <a:gd name="T122" fmla="*/ 0 w 3481"/>
                <a:gd name="T123" fmla="*/ 2147483647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solidFill>
            <a:ln w="9525" cap="flat" cmpd="sng">
              <a:noFill/>
              <a:prstDash val="solid"/>
              <a:round/>
              <a:headEnd type="none" w="med" len="med"/>
              <a:tailEnd type="none" w="med" len="med"/>
            </a:ln>
          </p:spPr>
          <p:txBody>
            <a:bodyPr/>
            <a:lstStyle/>
            <a:p>
              <a:pPr algn="ctr"/>
              <a:endParaRPr lang="en-US">
                <a:solidFill>
                  <a:srgbClr val="000000"/>
                </a:solidFill>
              </a:endParaRPr>
            </a:p>
          </p:txBody>
        </p:sp>
        <p:sp>
          <p:nvSpPr>
            <p:cNvPr id="3078" name="Freeform 831"/>
            <p:cNvSpPr>
              <a:spLocks noChangeAspect="1"/>
            </p:cNvSpPr>
            <p:nvPr/>
          </p:nvSpPr>
          <p:spPr bwMode="ltGray">
            <a:xfrm>
              <a:off x="436563" y="466725"/>
              <a:ext cx="6473825" cy="5219700"/>
            </a:xfrm>
            <a:custGeom>
              <a:avLst/>
              <a:gdLst>
                <a:gd name="T0" fmla="*/ 2147483647 w 3481"/>
                <a:gd name="T1" fmla="*/ 2147483647 h 2804"/>
                <a:gd name="T2" fmla="*/ 2147483647 w 3481"/>
                <a:gd name="T3" fmla="*/ 2147483647 h 2804"/>
                <a:gd name="T4" fmla="*/ 2147483647 w 3481"/>
                <a:gd name="T5" fmla="*/ 2147483647 h 2804"/>
                <a:gd name="T6" fmla="*/ 2147483647 w 3481"/>
                <a:gd name="T7" fmla="*/ 2147483647 h 2804"/>
                <a:gd name="T8" fmla="*/ 2147483647 w 3481"/>
                <a:gd name="T9" fmla="*/ 2147483647 h 2804"/>
                <a:gd name="T10" fmla="*/ 2147483647 w 3481"/>
                <a:gd name="T11" fmla="*/ 2147483647 h 2804"/>
                <a:gd name="T12" fmla="*/ 2147483647 w 3481"/>
                <a:gd name="T13" fmla="*/ 2147483647 h 2804"/>
                <a:gd name="T14" fmla="*/ 2147483647 w 3481"/>
                <a:gd name="T15" fmla="*/ 2147483647 h 2804"/>
                <a:gd name="T16" fmla="*/ 2147483647 w 3481"/>
                <a:gd name="T17" fmla="*/ 2147483647 h 2804"/>
                <a:gd name="T18" fmla="*/ 2147483647 w 3481"/>
                <a:gd name="T19" fmla="*/ 2147483647 h 2804"/>
                <a:gd name="T20" fmla="*/ 2147483647 w 3481"/>
                <a:gd name="T21" fmla="*/ 2147483647 h 2804"/>
                <a:gd name="T22" fmla="*/ 2147483647 w 3481"/>
                <a:gd name="T23" fmla="*/ 2147483647 h 2804"/>
                <a:gd name="T24" fmla="*/ 2147483647 w 3481"/>
                <a:gd name="T25" fmla="*/ 2147483647 h 2804"/>
                <a:gd name="T26" fmla="*/ 2147483647 w 3481"/>
                <a:gd name="T27" fmla="*/ 2147483647 h 2804"/>
                <a:gd name="T28" fmla="*/ 2147483647 w 3481"/>
                <a:gd name="T29" fmla="*/ 2147483647 h 2804"/>
                <a:gd name="T30" fmla="*/ 2147483647 w 3481"/>
                <a:gd name="T31" fmla="*/ 2147483647 h 2804"/>
                <a:gd name="T32" fmla="*/ 2147483647 w 3481"/>
                <a:gd name="T33" fmla="*/ 2147483647 h 2804"/>
                <a:gd name="T34" fmla="*/ 2147483647 w 3481"/>
                <a:gd name="T35" fmla="*/ 2147483647 h 2804"/>
                <a:gd name="T36" fmla="*/ 2147483647 w 3481"/>
                <a:gd name="T37" fmla="*/ 2147483647 h 2804"/>
                <a:gd name="T38" fmla="*/ 2147483647 w 3481"/>
                <a:gd name="T39" fmla="*/ 2147483647 h 2804"/>
                <a:gd name="T40" fmla="*/ 2147483647 w 3481"/>
                <a:gd name="T41" fmla="*/ 2147483647 h 2804"/>
                <a:gd name="T42" fmla="*/ 2147483647 w 3481"/>
                <a:gd name="T43" fmla="*/ 2147483647 h 2804"/>
                <a:gd name="T44" fmla="*/ 2147483647 w 3481"/>
                <a:gd name="T45" fmla="*/ 2147483647 h 2804"/>
                <a:gd name="T46" fmla="*/ 2147483647 w 3481"/>
                <a:gd name="T47" fmla="*/ 2147483647 h 2804"/>
                <a:gd name="T48" fmla="*/ 2147483647 w 3481"/>
                <a:gd name="T49" fmla="*/ 2147483647 h 2804"/>
                <a:gd name="T50" fmla="*/ 2147483647 w 3481"/>
                <a:gd name="T51" fmla="*/ 2147483647 h 2804"/>
                <a:gd name="T52" fmla="*/ 2147483647 w 3481"/>
                <a:gd name="T53" fmla="*/ 2147483647 h 2804"/>
                <a:gd name="T54" fmla="*/ 2147483647 w 3481"/>
                <a:gd name="T55" fmla="*/ 2147483647 h 2804"/>
                <a:gd name="T56" fmla="*/ 2147483647 w 3481"/>
                <a:gd name="T57" fmla="*/ 2147483647 h 2804"/>
                <a:gd name="T58" fmla="*/ 2147483647 w 3481"/>
                <a:gd name="T59" fmla="*/ 2147483647 h 2804"/>
                <a:gd name="T60" fmla="*/ 2147483647 w 3481"/>
                <a:gd name="T61" fmla="*/ 2147483647 h 2804"/>
                <a:gd name="T62" fmla="*/ 2147483647 w 3481"/>
                <a:gd name="T63" fmla="*/ 2147483647 h 2804"/>
                <a:gd name="T64" fmla="*/ 2147483647 w 3481"/>
                <a:gd name="T65" fmla="*/ 2147483647 h 2804"/>
                <a:gd name="T66" fmla="*/ 2147483647 w 3481"/>
                <a:gd name="T67" fmla="*/ 2147483647 h 2804"/>
                <a:gd name="T68" fmla="*/ 2147483647 w 3481"/>
                <a:gd name="T69" fmla="*/ 2147483647 h 2804"/>
                <a:gd name="T70" fmla="*/ 2147483647 w 3481"/>
                <a:gd name="T71" fmla="*/ 2147483647 h 2804"/>
                <a:gd name="T72" fmla="*/ 2147483647 w 3481"/>
                <a:gd name="T73" fmla="*/ 2147483647 h 2804"/>
                <a:gd name="T74" fmla="*/ 2147483647 w 3481"/>
                <a:gd name="T75" fmla="*/ 2147483647 h 2804"/>
                <a:gd name="T76" fmla="*/ 2147483647 w 3481"/>
                <a:gd name="T77" fmla="*/ 2147483647 h 2804"/>
                <a:gd name="T78" fmla="*/ 2147483647 w 3481"/>
                <a:gd name="T79" fmla="*/ 2147483647 h 2804"/>
                <a:gd name="T80" fmla="*/ 2147483647 w 3481"/>
                <a:gd name="T81" fmla="*/ 2147483647 h 2804"/>
                <a:gd name="T82" fmla="*/ 2147483647 w 3481"/>
                <a:gd name="T83" fmla="*/ 2147483647 h 2804"/>
                <a:gd name="T84" fmla="*/ 2147483647 w 3481"/>
                <a:gd name="T85" fmla="*/ 2147483647 h 2804"/>
                <a:gd name="T86" fmla="*/ 2147483647 w 3481"/>
                <a:gd name="T87" fmla="*/ 2147483647 h 2804"/>
                <a:gd name="T88" fmla="*/ 2147483647 w 3481"/>
                <a:gd name="T89" fmla="*/ 2147483647 h 2804"/>
                <a:gd name="T90" fmla="*/ 2147483647 w 3481"/>
                <a:gd name="T91" fmla="*/ 2147483647 h 2804"/>
                <a:gd name="T92" fmla="*/ 2147483647 w 3481"/>
                <a:gd name="T93" fmla="*/ 2147483647 h 2804"/>
                <a:gd name="T94" fmla="*/ 2147483647 w 3481"/>
                <a:gd name="T95" fmla="*/ 2147483647 h 2804"/>
                <a:gd name="T96" fmla="*/ 2147483647 w 3481"/>
                <a:gd name="T97" fmla="*/ 2147483647 h 2804"/>
                <a:gd name="T98" fmla="*/ 2147483647 w 3481"/>
                <a:gd name="T99" fmla="*/ 2147483647 h 2804"/>
                <a:gd name="T100" fmla="*/ 2147483647 w 3481"/>
                <a:gd name="T101" fmla="*/ 2147483647 h 2804"/>
                <a:gd name="T102" fmla="*/ 2147483647 w 3481"/>
                <a:gd name="T103" fmla="*/ 2147483647 h 2804"/>
                <a:gd name="T104" fmla="*/ 2147483647 w 3481"/>
                <a:gd name="T105" fmla="*/ 2147483647 h 2804"/>
                <a:gd name="T106" fmla="*/ 2147483647 w 3481"/>
                <a:gd name="T107" fmla="*/ 2147483647 h 2804"/>
                <a:gd name="T108" fmla="*/ 2147483647 w 3481"/>
                <a:gd name="T109" fmla="*/ 2147483647 h 2804"/>
                <a:gd name="T110" fmla="*/ 2147483647 w 3481"/>
                <a:gd name="T111" fmla="*/ 2147483647 h 2804"/>
                <a:gd name="T112" fmla="*/ 2147483647 w 3481"/>
                <a:gd name="T113" fmla="*/ 2147483647 h 2804"/>
                <a:gd name="T114" fmla="*/ 2147483647 w 3481"/>
                <a:gd name="T115" fmla="*/ 2147483647 h 2804"/>
                <a:gd name="T116" fmla="*/ 2147483647 w 3481"/>
                <a:gd name="T117" fmla="*/ 2147483647 h 2804"/>
                <a:gd name="T118" fmla="*/ 2147483647 w 3481"/>
                <a:gd name="T119" fmla="*/ 2147483647 h 2804"/>
                <a:gd name="T120" fmla="*/ 2147483647 w 3481"/>
                <a:gd name="T121" fmla="*/ 2147483647 h 2804"/>
                <a:gd name="T122" fmla="*/ 0 w 3481"/>
                <a:gd name="T123" fmla="*/ 2147483647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path>
              </a:pathLst>
            </a:custGeom>
            <a:noFill/>
            <a:ln w="0">
              <a:solidFill>
                <a:srgbClr val="000000"/>
              </a:solidFill>
              <a:prstDash val="solid"/>
              <a:round/>
              <a:headEnd/>
              <a:tailEnd/>
            </a:ln>
          </p:spPr>
          <p:txBody>
            <a:bodyPr/>
            <a:lstStyle/>
            <a:p>
              <a:pPr algn="ctr"/>
              <a:endParaRPr lang="en-US">
                <a:solidFill>
                  <a:srgbClr val="000000"/>
                </a:solidFill>
              </a:endParaRPr>
            </a:p>
          </p:txBody>
        </p:sp>
        <p:sp useBgFill="1">
          <p:nvSpPr>
            <p:cNvPr id="3079" name="Freeform 832"/>
            <p:cNvSpPr>
              <a:spLocks noChangeAspect="1"/>
            </p:cNvSpPr>
            <p:nvPr/>
          </p:nvSpPr>
          <p:spPr bwMode="ltGray">
            <a:xfrm>
              <a:off x="1855788" y="1047750"/>
              <a:ext cx="334962" cy="225425"/>
            </a:xfrm>
            <a:custGeom>
              <a:avLst/>
              <a:gdLst>
                <a:gd name="T0" fmla="*/ 2147483647 w 180"/>
                <a:gd name="T1" fmla="*/ 0 h 121"/>
                <a:gd name="T2" fmla="*/ 2147483647 w 180"/>
                <a:gd name="T3" fmla="*/ 2147483647 h 121"/>
                <a:gd name="T4" fmla="*/ 2147483647 w 180"/>
                <a:gd name="T5" fmla="*/ 2147483647 h 121"/>
                <a:gd name="T6" fmla="*/ 2147483647 w 180"/>
                <a:gd name="T7" fmla="*/ 2147483647 h 121"/>
                <a:gd name="T8" fmla="*/ 2147483647 w 180"/>
                <a:gd name="T9" fmla="*/ 2147483647 h 121"/>
                <a:gd name="T10" fmla="*/ 2147483647 w 180"/>
                <a:gd name="T11" fmla="*/ 2147483647 h 121"/>
                <a:gd name="T12" fmla="*/ 0 w 180"/>
                <a:gd name="T13" fmla="*/ 2147483647 h 121"/>
                <a:gd name="T14" fmla="*/ 0 w 180"/>
                <a:gd name="T15" fmla="*/ 2147483647 h 121"/>
                <a:gd name="T16" fmla="*/ 2147483647 w 180"/>
                <a:gd name="T17" fmla="*/ 2147483647 h 121"/>
                <a:gd name="T18" fmla="*/ 2147483647 w 180"/>
                <a:gd name="T19" fmla="*/ 2147483647 h 121"/>
                <a:gd name="T20" fmla="*/ 2147483647 w 180"/>
                <a:gd name="T21" fmla="*/ 2147483647 h 121"/>
                <a:gd name="T22" fmla="*/ 2147483647 w 180"/>
                <a:gd name="T23" fmla="*/ 2147483647 h 121"/>
                <a:gd name="T24" fmla="*/ 2147483647 w 180"/>
                <a:gd name="T25" fmla="*/ 2147483647 h 121"/>
                <a:gd name="T26" fmla="*/ 2147483647 w 180"/>
                <a:gd name="T27" fmla="*/ 2147483647 h 121"/>
                <a:gd name="T28" fmla="*/ 2147483647 w 180"/>
                <a:gd name="T29" fmla="*/ 2147483647 h 121"/>
                <a:gd name="T30" fmla="*/ 2147483647 w 180"/>
                <a:gd name="T31" fmla="*/ 2147483647 h 121"/>
                <a:gd name="T32" fmla="*/ 2147483647 w 180"/>
                <a:gd name="T33" fmla="*/ 2147483647 h 121"/>
                <a:gd name="T34" fmla="*/ 2147483647 w 180"/>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21"/>
                <a:gd name="T56" fmla="*/ 180 w 180"/>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21">
                  <a:moveTo>
                    <a:pt x="161" y="0"/>
                  </a:moveTo>
                  <a:lnTo>
                    <a:pt x="121" y="11"/>
                  </a:lnTo>
                  <a:lnTo>
                    <a:pt x="80" y="31"/>
                  </a:lnTo>
                  <a:lnTo>
                    <a:pt x="40" y="52"/>
                  </a:lnTo>
                  <a:lnTo>
                    <a:pt x="30" y="61"/>
                  </a:lnTo>
                  <a:lnTo>
                    <a:pt x="9" y="71"/>
                  </a:lnTo>
                  <a:lnTo>
                    <a:pt x="0" y="80"/>
                  </a:lnTo>
                  <a:lnTo>
                    <a:pt x="0" y="102"/>
                  </a:lnTo>
                  <a:lnTo>
                    <a:pt x="9" y="121"/>
                  </a:lnTo>
                  <a:lnTo>
                    <a:pt x="50" y="121"/>
                  </a:lnTo>
                  <a:lnTo>
                    <a:pt x="61" y="102"/>
                  </a:lnTo>
                  <a:lnTo>
                    <a:pt x="101" y="80"/>
                  </a:lnTo>
                  <a:lnTo>
                    <a:pt x="111" y="61"/>
                  </a:lnTo>
                  <a:lnTo>
                    <a:pt x="130" y="52"/>
                  </a:lnTo>
                  <a:lnTo>
                    <a:pt x="151" y="52"/>
                  </a:lnTo>
                  <a:lnTo>
                    <a:pt x="171" y="31"/>
                  </a:lnTo>
                  <a:lnTo>
                    <a:pt x="180" y="11"/>
                  </a:lnTo>
                  <a:lnTo>
                    <a:pt x="161" y="0"/>
                  </a:lnTo>
                </a:path>
              </a:pathLst>
            </a:custGeom>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useBgFill="1">
          <p:nvSpPr>
            <p:cNvPr id="3080" name="Freeform 833"/>
            <p:cNvSpPr>
              <a:spLocks noChangeAspect="1"/>
            </p:cNvSpPr>
            <p:nvPr/>
          </p:nvSpPr>
          <p:spPr bwMode="ltGray">
            <a:xfrm>
              <a:off x="3357563" y="1311275"/>
              <a:ext cx="165100" cy="93663"/>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0 h 50"/>
                <a:gd name="T16" fmla="*/ 0 w 90"/>
                <a:gd name="T17" fmla="*/ 2147483647 h 50"/>
                <a:gd name="T18" fmla="*/ 2147483647 w 90"/>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0"/>
                <a:gd name="T32" fmla="*/ 90 w 9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0">
                  <a:moveTo>
                    <a:pt x="19" y="29"/>
                  </a:moveTo>
                  <a:lnTo>
                    <a:pt x="59" y="50"/>
                  </a:lnTo>
                  <a:lnTo>
                    <a:pt x="90" y="50"/>
                  </a:lnTo>
                  <a:lnTo>
                    <a:pt x="90" y="29"/>
                  </a:lnTo>
                  <a:lnTo>
                    <a:pt x="78" y="19"/>
                  </a:lnTo>
                  <a:lnTo>
                    <a:pt x="50" y="9"/>
                  </a:lnTo>
                  <a:lnTo>
                    <a:pt x="40" y="0"/>
                  </a:lnTo>
                  <a:lnTo>
                    <a:pt x="19" y="0"/>
                  </a:lnTo>
                  <a:lnTo>
                    <a:pt x="0" y="40"/>
                  </a:lnTo>
                  <a:lnTo>
                    <a:pt x="19" y="29"/>
                  </a:lnTo>
                </a:path>
              </a:pathLst>
            </a:custGeom>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useBgFill="1">
          <p:nvSpPr>
            <p:cNvPr id="3081" name="Freeform 834"/>
            <p:cNvSpPr>
              <a:spLocks noChangeAspect="1"/>
            </p:cNvSpPr>
            <p:nvPr/>
          </p:nvSpPr>
          <p:spPr bwMode="ltGray">
            <a:xfrm>
              <a:off x="4646613" y="2543175"/>
              <a:ext cx="782637" cy="301625"/>
            </a:xfrm>
            <a:custGeom>
              <a:avLst/>
              <a:gdLst>
                <a:gd name="T0" fmla="*/ 2147483647 w 422"/>
                <a:gd name="T1" fmla="*/ 2147483647 h 161"/>
                <a:gd name="T2" fmla="*/ 2147483647 w 422"/>
                <a:gd name="T3" fmla="*/ 2147483647 h 161"/>
                <a:gd name="T4" fmla="*/ 2147483647 w 422"/>
                <a:gd name="T5" fmla="*/ 2147483647 h 161"/>
                <a:gd name="T6" fmla="*/ 2147483647 w 422"/>
                <a:gd name="T7" fmla="*/ 2147483647 h 161"/>
                <a:gd name="T8" fmla="*/ 2147483647 w 422"/>
                <a:gd name="T9" fmla="*/ 2147483647 h 161"/>
                <a:gd name="T10" fmla="*/ 2147483647 w 422"/>
                <a:gd name="T11" fmla="*/ 2147483647 h 161"/>
                <a:gd name="T12" fmla="*/ 2147483647 w 422"/>
                <a:gd name="T13" fmla="*/ 2147483647 h 161"/>
                <a:gd name="T14" fmla="*/ 2147483647 w 422"/>
                <a:gd name="T15" fmla="*/ 2147483647 h 161"/>
                <a:gd name="T16" fmla="*/ 2147483647 w 422"/>
                <a:gd name="T17" fmla="*/ 2147483647 h 161"/>
                <a:gd name="T18" fmla="*/ 2147483647 w 422"/>
                <a:gd name="T19" fmla="*/ 2147483647 h 161"/>
                <a:gd name="T20" fmla="*/ 2147483647 w 422"/>
                <a:gd name="T21" fmla="*/ 2147483647 h 161"/>
                <a:gd name="T22" fmla="*/ 2147483647 w 422"/>
                <a:gd name="T23" fmla="*/ 2147483647 h 161"/>
                <a:gd name="T24" fmla="*/ 2147483647 w 422"/>
                <a:gd name="T25" fmla="*/ 2147483647 h 161"/>
                <a:gd name="T26" fmla="*/ 2147483647 w 422"/>
                <a:gd name="T27" fmla="*/ 2147483647 h 161"/>
                <a:gd name="T28" fmla="*/ 2147483647 w 422"/>
                <a:gd name="T29" fmla="*/ 2147483647 h 161"/>
                <a:gd name="T30" fmla="*/ 2147483647 w 422"/>
                <a:gd name="T31" fmla="*/ 2147483647 h 161"/>
                <a:gd name="T32" fmla="*/ 2147483647 w 422"/>
                <a:gd name="T33" fmla="*/ 2147483647 h 161"/>
                <a:gd name="T34" fmla="*/ 2147483647 w 422"/>
                <a:gd name="T35" fmla="*/ 2147483647 h 161"/>
                <a:gd name="T36" fmla="*/ 0 w 422"/>
                <a:gd name="T37" fmla="*/ 2147483647 h 161"/>
                <a:gd name="T38" fmla="*/ 2147483647 w 422"/>
                <a:gd name="T39" fmla="*/ 2147483647 h 161"/>
                <a:gd name="T40" fmla="*/ 2147483647 w 422"/>
                <a:gd name="T41" fmla="*/ 2147483647 h 161"/>
                <a:gd name="T42" fmla="*/ 2147483647 w 422"/>
                <a:gd name="T43" fmla="*/ 2147483647 h 161"/>
                <a:gd name="T44" fmla="*/ 2147483647 w 422"/>
                <a:gd name="T45" fmla="*/ 2147483647 h 161"/>
                <a:gd name="T46" fmla="*/ 2147483647 w 422"/>
                <a:gd name="T47" fmla="*/ 2147483647 h 161"/>
                <a:gd name="T48" fmla="*/ 2147483647 w 422"/>
                <a:gd name="T49" fmla="*/ 2147483647 h 161"/>
                <a:gd name="T50" fmla="*/ 2147483647 w 422"/>
                <a:gd name="T51" fmla="*/ 2147483647 h 161"/>
                <a:gd name="T52" fmla="*/ 2147483647 w 422"/>
                <a:gd name="T53" fmla="*/ 0 h 161"/>
                <a:gd name="T54" fmla="*/ 2147483647 w 422"/>
                <a:gd name="T55" fmla="*/ 2147483647 h 161"/>
                <a:gd name="T56" fmla="*/ 2147483647 w 422"/>
                <a:gd name="T57" fmla="*/ 2147483647 h 161"/>
                <a:gd name="T58" fmla="*/ 2147483647 w 422"/>
                <a:gd name="T59" fmla="*/ 0 h 161"/>
                <a:gd name="T60" fmla="*/ 2147483647 w 422"/>
                <a:gd name="T61" fmla="*/ 2147483647 h 161"/>
                <a:gd name="T62" fmla="*/ 2147483647 w 422"/>
                <a:gd name="T63" fmla="*/ 2147483647 h 161"/>
                <a:gd name="T64" fmla="*/ 2147483647 w 422"/>
                <a:gd name="T65" fmla="*/ 2147483647 h 161"/>
                <a:gd name="T66" fmla="*/ 2147483647 w 422"/>
                <a:gd name="T67" fmla="*/ 2147483647 h 161"/>
                <a:gd name="T68" fmla="*/ 2147483647 w 422"/>
                <a:gd name="T69" fmla="*/ 2147483647 h 161"/>
                <a:gd name="T70" fmla="*/ 2147483647 w 422"/>
                <a:gd name="T71" fmla="*/ 2147483647 h 161"/>
                <a:gd name="T72" fmla="*/ 2147483647 w 422"/>
                <a:gd name="T73" fmla="*/ 2147483647 h 161"/>
                <a:gd name="T74" fmla="*/ 2147483647 w 422"/>
                <a:gd name="T75" fmla="*/ 2147483647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2"/>
                <a:gd name="T115" fmla="*/ 0 h 161"/>
                <a:gd name="T116" fmla="*/ 422 w 422"/>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2" h="161">
                  <a:moveTo>
                    <a:pt x="412" y="40"/>
                  </a:moveTo>
                  <a:lnTo>
                    <a:pt x="403" y="52"/>
                  </a:lnTo>
                  <a:lnTo>
                    <a:pt x="422" y="61"/>
                  </a:lnTo>
                  <a:lnTo>
                    <a:pt x="412" y="102"/>
                  </a:lnTo>
                  <a:lnTo>
                    <a:pt x="381" y="142"/>
                  </a:lnTo>
                  <a:lnTo>
                    <a:pt x="372" y="161"/>
                  </a:lnTo>
                  <a:lnTo>
                    <a:pt x="353" y="161"/>
                  </a:lnTo>
                  <a:lnTo>
                    <a:pt x="332" y="152"/>
                  </a:lnTo>
                  <a:lnTo>
                    <a:pt x="353" y="121"/>
                  </a:lnTo>
                  <a:lnTo>
                    <a:pt x="332" y="131"/>
                  </a:lnTo>
                  <a:lnTo>
                    <a:pt x="272" y="131"/>
                  </a:lnTo>
                  <a:lnTo>
                    <a:pt x="251" y="121"/>
                  </a:lnTo>
                  <a:lnTo>
                    <a:pt x="201" y="102"/>
                  </a:lnTo>
                  <a:lnTo>
                    <a:pt x="182" y="92"/>
                  </a:lnTo>
                  <a:lnTo>
                    <a:pt x="130" y="81"/>
                  </a:lnTo>
                  <a:lnTo>
                    <a:pt x="101" y="71"/>
                  </a:lnTo>
                  <a:lnTo>
                    <a:pt x="61" y="61"/>
                  </a:lnTo>
                  <a:lnTo>
                    <a:pt x="30" y="40"/>
                  </a:lnTo>
                  <a:lnTo>
                    <a:pt x="0" y="21"/>
                  </a:lnTo>
                  <a:lnTo>
                    <a:pt x="61" y="21"/>
                  </a:lnTo>
                  <a:lnTo>
                    <a:pt x="101" y="12"/>
                  </a:lnTo>
                  <a:lnTo>
                    <a:pt x="111" y="31"/>
                  </a:lnTo>
                  <a:lnTo>
                    <a:pt x="130" y="40"/>
                  </a:lnTo>
                  <a:lnTo>
                    <a:pt x="170" y="40"/>
                  </a:lnTo>
                  <a:lnTo>
                    <a:pt x="191" y="31"/>
                  </a:lnTo>
                  <a:lnTo>
                    <a:pt x="201" y="12"/>
                  </a:lnTo>
                  <a:lnTo>
                    <a:pt x="232" y="0"/>
                  </a:lnTo>
                  <a:lnTo>
                    <a:pt x="272" y="21"/>
                  </a:lnTo>
                  <a:lnTo>
                    <a:pt x="282" y="31"/>
                  </a:lnTo>
                  <a:lnTo>
                    <a:pt x="322" y="0"/>
                  </a:lnTo>
                  <a:lnTo>
                    <a:pt x="341" y="21"/>
                  </a:lnTo>
                  <a:lnTo>
                    <a:pt x="353" y="40"/>
                  </a:lnTo>
                  <a:lnTo>
                    <a:pt x="362" y="61"/>
                  </a:lnTo>
                  <a:lnTo>
                    <a:pt x="372" y="40"/>
                  </a:lnTo>
                  <a:lnTo>
                    <a:pt x="381" y="21"/>
                  </a:lnTo>
                  <a:lnTo>
                    <a:pt x="403" y="21"/>
                  </a:lnTo>
                  <a:lnTo>
                    <a:pt x="403" y="40"/>
                  </a:lnTo>
                  <a:lnTo>
                    <a:pt x="412" y="40"/>
                  </a:lnTo>
                </a:path>
              </a:pathLst>
            </a:custGeom>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p:nvSpPr>
            <p:cNvPr id="3082" name="Freeform 835"/>
            <p:cNvSpPr>
              <a:spLocks noChangeAspect="1"/>
            </p:cNvSpPr>
            <p:nvPr/>
          </p:nvSpPr>
          <p:spPr bwMode="ltGray">
            <a:xfrm>
              <a:off x="4551363" y="2527300"/>
              <a:ext cx="57150" cy="71438"/>
            </a:xfrm>
            <a:custGeom>
              <a:avLst/>
              <a:gdLst>
                <a:gd name="T0" fmla="*/ 2147483647 w 30"/>
                <a:gd name="T1" fmla="*/ 0 h 41"/>
                <a:gd name="T2" fmla="*/ 0 w 30"/>
                <a:gd name="T3" fmla="*/ 2147483647 h 41"/>
                <a:gd name="T4" fmla="*/ 2147483647 w 30"/>
                <a:gd name="T5" fmla="*/ 2147483647 h 41"/>
                <a:gd name="T6" fmla="*/ 2147483647 w 30"/>
                <a:gd name="T7" fmla="*/ 2147483647 h 41"/>
                <a:gd name="T8" fmla="*/ 2147483647 w 30"/>
                <a:gd name="T9" fmla="*/ 2147483647 h 41"/>
                <a:gd name="T10" fmla="*/ 2147483647 w 30"/>
                <a:gd name="T11" fmla="*/ 0 h 41"/>
                <a:gd name="T12" fmla="*/ 0 60000 65536"/>
                <a:gd name="T13" fmla="*/ 0 60000 65536"/>
                <a:gd name="T14" fmla="*/ 0 60000 65536"/>
                <a:gd name="T15" fmla="*/ 0 60000 65536"/>
                <a:gd name="T16" fmla="*/ 0 60000 65536"/>
                <a:gd name="T17" fmla="*/ 0 60000 65536"/>
                <a:gd name="T18" fmla="*/ 0 w 30"/>
                <a:gd name="T19" fmla="*/ 0 h 41"/>
                <a:gd name="T20" fmla="*/ 30 w 3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0" h="41">
                  <a:moveTo>
                    <a:pt x="9" y="0"/>
                  </a:moveTo>
                  <a:lnTo>
                    <a:pt x="0" y="31"/>
                  </a:lnTo>
                  <a:lnTo>
                    <a:pt x="9" y="41"/>
                  </a:lnTo>
                  <a:lnTo>
                    <a:pt x="30" y="41"/>
                  </a:lnTo>
                  <a:lnTo>
                    <a:pt x="30" y="22"/>
                  </a:lnTo>
                  <a:lnTo>
                    <a:pt x="9" y="0"/>
                  </a:lnTo>
                </a:path>
              </a:pathLst>
            </a:custGeom>
            <a:solidFill>
              <a:srgbClr val="FFFFFF"/>
            </a:solidFill>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p:nvSpPr>
            <p:cNvPr id="3083" name="Freeform 836"/>
            <p:cNvSpPr>
              <a:spLocks noChangeAspect="1"/>
            </p:cNvSpPr>
            <p:nvPr/>
          </p:nvSpPr>
          <p:spPr bwMode="ltGray">
            <a:xfrm>
              <a:off x="4343400" y="2470150"/>
              <a:ext cx="150813" cy="128588"/>
            </a:xfrm>
            <a:custGeom>
              <a:avLst/>
              <a:gdLst>
                <a:gd name="T0" fmla="*/ 2147483647 w 81"/>
                <a:gd name="T1" fmla="*/ 2147483647 h 71"/>
                <a:gd name="T2" fmla="*/ 2147483647 w 81"/>
                <a:gd name="T3" fmla="*/ 2147483647 h 71"/>
                <a:gd name="T4" fmla="*/ 2147483647 w 81"/>
                <a:gd name="T5" fmla="*/ 2147483647 h 71"/>
                <a:gd name="T6" fmla="*/ 2147483647 w 81"/>
                <a:gd name="T7" fmla="*/ 2147483647 h 71"/>
                <a:gd name="T8" fmla="*/ 0 w 81"/>
                <a:gd name="T9" fmla="*/ 2147483647 h 71"/>
                <a:gd name="T10" fmla="*/ 2147483647 w 81"/>
                <a:gd name="T11" fmla="*/ 2147483647 h 71"/>
                <a:gd name="T12" fmla="*/ 2147483647 w 81"/>
                <a:gd name="T13" fmla="*/ 2147483647 h 71"/>
                <a:gd name="T14" fmla="*/ 2147483647 w 81"/>
                <a:gd name="T15" fmla="*/ 0 h 71"/>
                <a:gd name="T16" fmla="*/ 2147483647 w 81"/>
                <a:gd name="T17" fmla="*/ 2147483647 h 71"/>
                <a:gd name="T18" fmla="*/ 2147483647 w 81"/>
                <a:gd name="T19" fmla="*/ 2147483647 h 71"/>
                <a:gd name="T20" fmla="*/ 2147483647 w 81"/>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1"/>
                <a:gd name="T35" fmla="*/ 81 w 8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1">
                  <a:moveTo>
                    <a:pt x="81" y="61"/>
                  </a:moveTo>
                  <a:lnTo>
                    <a:pt x="62" y="52"/>
                  </a:lnTo>
                  <a:lnTo>
                    <a:pt x="50" y="61"/>
                  </a:lnTo>
                  <a:lnTo>
                    <a:pt x="12" y="71"/>
                  </a:lnTo>
                  <a:lnTo>
                    <a:pt x="0" y="52"/>
                  </a:lnTo>
                  <a:lnTo>
                    <a:pt x="50" y="40"/>
                  </a:lnTo>
                  <a:lnTo>
                    <a:pt x="41" y="21"/>
                  </a:lnTo>
                  <a:lnTo>
                    <a:pt x="50" y="0"/>
                  </a:lnTo>
                  <a:lnTo>
                    <a:pt x="71" y="11"/>
                  </a:lnTo>
                  <a:lnTo>
                    <a:pt x="81" y="30"/>
                  </a:lnTo>
                  <a:lnTo>
                    <a:pt x="81" y="61"/>
                  </a:lnTo>
                </a:path>
              </a:pathLst>
            </a:custGeom>
            <a:solidFill>
              <a:srgbClr val="FFFFFF"/>
            </a:solidFill>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p:nvSpPr>
            <p:cNvPr id="3084" name="Freeform 837"/>
            <p:cNvSpPr>
              <a:spLocks noChangeAspect="1"/>
            </p:cNvSpPr>
            <p:nvPr/>
          </p:nvSpPr>
          <p:spPr bwMode="ltGray">
            <a:xfrm>
              <a:off x="4268788" y="2359025"/>
              <a:ext cx="117475" cy="128588"/>
            </a:xfrm>
            <a:custGeom>
              <a:avLst/>
              <a:gdLst>
                <a:gd name="T0" fmla="*/ 0 w 61"/>
                <a:gd name="T1" fmla="*/ 0 h 71"/>
                <a:gd name="T2" fmla="*/ 0 w 61"/>
                <a:gd name="T3" fmla="*/ 2147483647 h 71"/>
                <a:gd name="T4" fmla="*/ 2147483647 w 61"/>
                <a:gd name="T5" fmla="*/ 2147483647 h 71"/>
                <a:gd name="T6" fmla="*/ 2147483647 w 61"/>
                <a:gd name="T7" fmla="*/ 2147483647 h 71"/>
                <a:gd name="T8" fmla="*/ 2147483647 w 61"/>
                <a:gd name="T9" fmla="*/ 2147483647 h 71"/>
                <a:gd name="T10" fmla="*/ 2147483647 w 61"/>
                <a:gd name="T11" fmla="*/ 2147483647 h 71"/>
                <a:gd name="T12" fmla="*/ 2147483647 w 61"/>
                <a:gd name="T13" fmla="*/ 2147483647 h 71"/>
                <a:gd name="T14" fmla="*/ 0 w 6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1"/>
                <a:gd name="T26" fmla="*/ 61 w 6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1">
                  <a:moveTo>
                    <a:pt x="0" y="0"/>
                  </a:moveTo>
                  <a:lnTo>
                    <a:pt x="0" y="10"/>
                  </a:lnTo>
                  <a:lnTo>
                    <a:pt x="12" y="41"/>
                  </a:lnTo>
                  <a:lnTo>
                    <a:pt x="31" y="71"/>
                  </a:lnTo>
                  <a:lnTo>
                    <a:pt x="61" y="50"/>
                  </a:lnTo>
                  <a:lnTo>
                    <a:pt x="40" y="21"/>
                  </a:lnTo>
                  <a:lnTo>
                    <a:pt x="21" y="10"/>
                  </a:lnTo>
                  <a:lnTo>
                    <a:pt x="0" y="0"/>
                  </a:lnTo>
                </a:path>
              </a:pathLst>
            </a:custGeom>
            <a:solidFill>
              <a:srgbClr val="FFFFFF"/>
            </a:solidFill>
            <a:ln w="0" cap="flat" cmpd="sng">
              <a:solidFill>
                <a:srgbClr val="003300"/>
              </a:solidFill>
              <a:prstDash val="solid"/>
              <a:round/>
              <a:headEnd type="none" w="med" len="med"/>
              <a:tailEnd type="none" w="med" len="med"/>
            </a:ln>
          </p:spPr>
          <p:txBody>
            <a:bodyPr/>
            <a:lstStyle/>
            <a:p>
              <a:pPr algn="ctr"/>
              <a:endParaRPr lang="en-US">
                <a:solidFill>
                  <a:srgbClr val="000000"/>
                </a:solidFill>
              </a:endParaRPr>
            </a:p>
          </p:txBody>
        </p:sp>
        <p:sp>
          <p:nvSpPr>
            <p:cNvPr id="3085" name="Freeform 839"/>
            <p:cNvSpPr>
              <a:spLocks noChangeAspect="1"/>
            </p:cNvSpPr>
            <p:nvPr/>
          </p:nvSpPr>
          <p:spPr bwMode="ltGray">
            <a:xfrm>
              <a:off x="6761163" y="4324350"/>
              <a:ext cx="95250" cy="257175"/>
            </a:xfrm>
            <a:custGeom>
              <a:avLst/>
              <a:gdLst>
                <a:gd name="T0" fmla="*/ 2147483647 w 50"/>
                <a:gd name="T1" fmla="*/ 2147483647 h 140"/>
                <a:gd name="T2" fmla="*/ 2147483647 w 50"/>
                <a:gd name="T3" fmla="*/ 2147483647 h 140"/>
                <a:gd name="T4" fmla="*/ 2147483647 w 50"/>
                <a:gd name="T5" fmla="*/ 2147483647 h 140"/>
                <a:gd name="T6" fmla="*/ 2147483647 w 50"/>
                <a:gd name="T7" fmla="*/ 2147483647 h 140"/>
                <a:gd name="T8" fmla="*/ 2147483647 w 50"/>
                <a:gd name="T9" fmla="*/ 2147483647 h 140"/>
                <a:gd name="T10" fmla="*/ 2147483647 w 50"/>
                <a:gd name="T11" fmla="*/ 2147483647 h 140"/>
                <a:gd name="T12" fmla="*/ 0 w 50"/>
                <a:gd name="T13" fmla="*/ 0 h 140"/>
                <a:gd name="T14" fmla="*/ 0 60000 65536"/>
                <a:gd name="T15" fmla="*/ 0 60000 65536"/>
                <a:gd name="T16" fmla="*/ 0 60000 65536"/>
                <a:gd name="T17" fmla="*/ 0 60000 65536"/>
                <a:gd name="T18" fmla="*/ 0 60000 65536"/>
                <a:gd name="T19" fmla="*/ 0 60000 65536"/>
                <a:gd name="T20" fmla="*/ 0 60000 65536"/>
                <a:gd name="T21" fmla="*/ 0 w 50"/>
                <a:gd name="T22" fmla="*/ 0 h 140"/>
                <a:gd name="T23" fmla="*/ 50 w 5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40">
                  <a:moveTo>
                    <a:pt x="50" y="140"/>
                  </a:moveTo>
                  <a:lnTo>
                    <a:pt x="50" y="121"/>
                  </a:lnTo>
                  <a:lnTo>
                    <a:pt x="50" y="100"/>
                  </a:lnTo>
                  <a:lnTo>
                    <a:pt x="38" y="71"/>
                  </a:lnTo>
                  <a:lnTo>
                    <a:pt x="28" y="50"/>
                  </a:lnTo>
                  <a:lnTo>
                    <a:pt x="19" y="31"/>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grpSp>
          <p:nvGrpSpPr>
            <p:cNvPr id="3" name="Group 840"/>
            <p:cNvGrpSpPr>
              <a:grpSpLocks/>
            </p:cNvGrpSpPr>
            <p:nvPr/>
          </p:nvGrpSpPr>
          <p:grpSpPr bwMode="auto">
            <a:xfrm>
              <a:off x="1763713" y="952500"/>
              <a:ext cx="1246187" cy="463550"/>
              <a:chOff x="1111" y="985"/>
              <a:chExt cx="785" cy="292"/>
            </a:xfrm>
          </p:grpSpPr>
          <p:sp>
            <p:nvSpPr>
              <p:cNvPr id="3745" name="Line 841"/>
              <p:cNvSpPr>
                <a:spLocks noChangeAspect="1" noChangeShapeType="1"/>
              </p:cNvSpPr>
              <p:nvPr/>
            </p:nvSpPr>
            <p:spPr bwMode="ltGray">
              <a:xfrm>
                <a:off x="1414" y="985"/>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6" name="Line 842"/>
              <p:cNvSpPr>
                <a:spLocks noChangeAspect="1" noChangeShapeType="1"/>
              </p:cNvSpPr>
              <p:nvPr/>
            </p:nvSpPr>
            <p:spPr bwMode="ltGray">
              <a:xfrm>
                <a:off x="1555" y="1060"/>
                <a:ext cx="9"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7" name="Line 843"/>
              <p:cNvSpPr>
                <a:spLocks noChangeAspect="1" noChangeShapeType="1"/>
              </p:cNvSpPr>
              <p:nvPr/>
            </p:nvSpPr>
            <p:spPr bwMode="ltGray">
              <a:xfrm>
                <a:off x="1711" y="1160"/>
                <a:ext cx="8" cy="5"/>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4" name="Group 844"/>
              <p:cNvGrpSpPr>
                <a:grpSpLocks/>
              </p:cNvGrpSpPr>
              <p:nvPr/>
            </p:nvGrpSpPr>
            <p:grpSpPr bwMode="auto">
              <a:xfrm>
                <a:off x="1111" y="985"/>
                <a:ext cx="785" cy="292"/>
                <a:chOff x="1111" y="985"/>
                <a:chExt cx="785" cy="292"/>
              </a:xfrm>
            </p:grpSpPr>
            <p:sp>
              <p:nvSpPr>
                <p:cNvPr id="3749" name="Line 845"/>
                <p:cNvSpPr>
                  <a:spLocks noChangeAspect="1" noChangeShapeType="1"/>
                </p:cNvSpPr>
                <p:nvPr/>
              </p:nvSpPr>
              <p:spPr bwMode="ltGray">
                <a:xfrm>
                  <a:off x="1111" y="1090"/>
                  <a:ext cx="22"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0" name="Freeform 846"/>
                <p:cNvSpPr>
                  <a:spLocks noChangeAspect="1"/>
                </p:cNvSpPr>
                <p:nvPr/>
              </p:nvSpPr>
              <p:spPr bwMode="ltGray">
                <a:xfrm>
                  <a:off x="1145" y="1089"/>
                  <a:ext cx="10" cy="1"/>
                </a:xfrm>
                <a:custGeom>
                  <a:avLst/>
                  <a:gdLst>
                    <a:gd name="T0" fmla="*/ 0 w 9"/>
                    <a:gd name="T1" fmla="*/ 1 h 2"/>
                    <a:gd name="T2" fmla="*/ 2 w 9"/>
                    <a:gd name="T3" fmla="*/ 1 h 2"/>
                    <a:gd name="T4" fmla="*/ 20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2" y="2"/>
                      </a:lnTo>
                      <a:lnTo>
                        <a:pt x="9"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51" name="Line 847"/>
                <p:cNvSpPr>
                  <a:spLocks noChangeAspect="1" noChangeShapeType="1"/>
                </p:cNvSpPr>
                <p:nvPr/>
              </p:nvSpPr>
              <p:spPr bwMode="ltGray">
                <a:xfrm flipV="1">
                  <a:off x="1167" y="1083"/>
                  <a:ext cx="10"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2" name="Line 848"/>
                <p:cNvSpPr>
                  <a:spLocks noChangeAspect="1" noChangeShapeType="1"/>
                </p:cNvSpPr>
                <p:nvPr/>
              </p:nvSpPr>
              <p:spPr bwMode="ltGray">
                <a:xfrm flipV="1">
                  <a:off x="1198" y="1060"/>
                  <a:ext cx="18" cy="1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3" name="Line 849"/>
                <p:cNvSpPr>
                  <a:spLocks noChangeAspect="1" noChangeShapeType="1"/>
                </p:cNvSpPr>
                <p:nvPr/>
              </p:nvSpPr>
              <p:spPr bwMode="ltGray">
                <a:xfrm flipV="1">
                  <a:off x="1225" y="1045"/>
                  <a:ext cx="7"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4" name="Line 850"/>
                <p:cNvSpPr>
                  <a:spLocks noChangeAspect="1" noChangeShapeType="1"/>
                </p:cNvSpPr>
                <p:nvPr/>
              </p:nvSpPr>
              <p:spPr bwMode="ltGray">
                <a:xfrm flipV="1">
                  <a:off x="1243" y="1031"/>
                  <a:ext cx="10"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5" name="Freeform 851"/>
                <p:cNvSpPr>
                  <a:spLocks noChangeAspect="1"/>
                </p:cNvSpPr>
                <p:nvPr/>
              </p:nvSpPr>
              <p:spPr bwMode="ltGray">
                <a:xfrm>
                  <a:off x="1270" y="1006"/>
                  <a:ext cx="20" cy="11"/>
                </a:xfrm>
                <a:custGeom>
                  <a:avLst/>
                  <a:gdLst>
                    <a:gd name="T0" fmla="*/ 0 w 17"/>
                    <a:gd name="T1" fmla="*/ 104 h 8"/>
                    <a:gd name="T2" fmla="*/ 15 w 17"/>
                    <a:gd name="T3" fmla="*/ 55 h 8"/>
                    <a:gd name="T4" fmla="*/ 64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8"/>
                      </a:moveTo>
                      <a:lnTo>
                        <a:pt x="4" y="4"/>
                      </a:lnTo>
                      <a:lnTo>
                        <a:pt x="17"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56" name="Line 852"/>
                <p:cNvSpPr>
                  <a:spLocks noChangeAspect="1" noChangeShapeType="1"/>
                </p:cNvSpPr>
                <p:nvPr/>
              </p:nvSpPr>
              <p:spPr bwMode="ltGray">
                <a:xfrm flipV="1">
                  <a:off x="1302" y="1001"/>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7" name="Line 853"/>
                <p:cNvSpPr>
                  <a:spLocks noChangeAspect="1" noChangeShapeType="1"/>
                </p:cNvSpPr>
                <p:nvPr/>
              </p:nvSpPr>
              <p:spPr bwMode="ltGray">
                <a:xfrm flipV="1">
                  <a:off x="1324" y="999"/>
                  <a:ext cx="12"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8" name="Line 854"/>
                <p:cNvSpPr>
                  <a:spLocks noChangeAspect="1" noChangeShapeType="1"/>
                </p:cNvSpPr>
                <p:nvPr/>
              </p:nvSpPr>
              <p:spPr bwMode="ltGray">
                <a:xfrm flipV="1">
                  <a:off x="1358" y="988"/>
                  <a:ext cx="22"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59" name="Freeform 855"/>
                <p:cNvSpPr>
                  <a:spLocks noChangeAspect="1"/>
                </p:cNvSpPr>
                <p:nvPr/>
              </p:nvSpPr>
              <p:spPr bwMode="ltGray">
                <a:xfrm>
                  <a:off x="1392" y="985"/>
                  <a:ext cx="10" cy="2"/>
                </a:xfrm>
                <a:custGeom>
                  <a:avLst/>
                  <a:gdLst>
                    <a:gd name="T0" fmla="*/ 0 w 9"/>
                    <a:gd name="T1" fmla="*/ 0 h 2"/>
                    <a:gd name="T2" fmla="*/ 2 w 9"/>
                    <a:gd name="T3" fmla="*/ 0 h 2"/>
                    <a:gd name="T4" fmla="*/ 20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2" y="0"/>
                      </a:lnTo>
                      <a:lnTo>
                        <a:pt x="9"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60" name="Line 856"/>
                <p:cNvSpPr>
                  <a:spLocks noChangeAspect="1" noChangeShapeType="1"/>
                </p:cNvSpPr>
                <p:nvPr/>
              </p:nvSpPr>
              <p:spPr bwMode="ltGray">
                <a:xfrm>
                  <a:off x="1448" y="992"/>
                  <a:ext cx="19"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1" name="Line 857"/>
                <p:cNvSpPr>
                  <a:spLocks noChangeAspect="1" noChangeShapeType="1"/>
                </p:cNvSpPr>
                <p:nvPr/>
              </p:nvSpPr>
              <p:spPr bwMode="ltGray">
                <a:xfrm>
                  <a:off x="1477" y="1011"/>
                  <a:ext cx="7"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2" name="Line 858"/>
                <p:cNvSpPr>
                  <a:spLocks noChangeAspect="1" noChangeShapeType="1"/>
                </p:cNvSpPr>
                <p:nvPr/>
              </p:nvSpPr>
              <p:spPr bwMode="ltGray">
                <a:xfrm>
                  <a:off x="1497" y="1022"/>
                  <a:ext cx="10"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3" name="Line 859"/>
                <p:cNvSpPr>
                  <a:spLocks noChangeAspect="1" noChangeShapeType="1"/>
                </p:cNvSpPr>
                <p:nvPr/>
              </p:nvSpPr>
              <p:spPr bwMode="ltGray">
                <a:xfrm>
                  <a:off x="1527" y="1040"/>
                  <a:ext cx="17"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4" name="Line 860"/>
                <p:cNvSpPr>
                  <a:spLocks noChangeAspect="1" noChangeShapeType="1"/>
                </p:cNvSpPr>
                <p:nvPr/>
              </p:nvSpPr>
              <p:spPr bwMode="ltGray">
                <a:xfrm>
                  <a:off x="1573" y="1072"/>
                  <a:ext cx="11"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5" name="Line 861"/>
                <p:cNvSpPr>
                  <a:spLocks noChangeAspect="1" noChangeShapeType="1"/>
                </p:cNvSpPr>
                <p:nvPr/>
              </p:nvSpPr>
              <p:spPr bwMode="ltGray">
                <a:xfrm>
                  <a:off x="1602" y="1089"/>
                  <a:ext cx="21" cy="1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6" name="Line 862"/>
                <p:cNvSpPr>
                  <a:spLocks noChangeAspect="1" noChangeShapeType="1"/>
                </p:cNvSpPr>
                <p:nvPr/>
              </p:nvSpPr>
              <p:spPr bwMode="ltGray">
                <a:xfrm>
                  <a:off x="1631" y="1108"/>
                  <a:ext cx="13"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7" name="Line 863"/>
                <p:cNvSpPr>
                  <a:spLocks noChangeAspect="1" noChangeShapeType="1"/>
                </p:cNvSpPr>
                <p:nvPr/>
              </p:nvSpPr>
              <p:spPr bwMode="ltGray">
                <a:xfrm flipH="1" flipV="1">
                  <a:off x="1661" y="1128"/>
                  <a:ext cx="19"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8" name="Line 864"/>
                <p:cNvSpPr>
                  <a:spLocks noChangeAspect="1" noChangeShapeType="1"/>
                </p:cNvSpPr>
                <p:nvPr/>
              </p:nvSpPr>
              <p:spPr bwMode="ltGray">
                <a:xfrm>
                  <a:off x="1681" y="1140"/>
                  <a:ext cx="19"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69" name="Line 865"/>
                <p:cNvSpPr>
                  <a:spLocks noChangeAspect="1" noChangeShapeType="1"/>
                </p:cNvSpPr>
                <p:nvPr/>
              </p:nvSpPr>
              <p:spPr bwMode="ltGray">
                <a:xfrm>
                  <a:off x="1728" y="1169"/>
                  <a:ext cx="12"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0" name="Line 866"/>
                <p:cNvSpPr>
                  <a:spLocks noChangeAspect="1" noChangeShapeType="1"/>
                </p:cNvSpPr>
                <p:nvPr/>
              </p:nvSpPr>
              <p:spPr bwMode="ltGray">
                <a:xfrm>
                  <a:off x="1759" y="1192"/>
                  <a:ext cx="19"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1" name="Line 867"/>
                <p:cNvSpPr>
                  <a:spLocks noChangeAspect="1" noChangeShapeType="1"/>
                </p:cNvSpPr>
                <p:nvPr/>
              </p:nvSpPr>
              <p:spPr bwMode="ltGray">
                <a:xfrm>
                  <a:off x="1787" y="1210"/>
                  <a:ext cx="11"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2" name="Line 868"/>
                <p:cNvSpPr>
                  <a:spLocks noChangeAspect="1" noChangeShapeType="1"/>
                </p:cNvSpPr>
                <p:nvPr/>
              </p:nvSpPr>
              <p:spPr bwMode="ltGray">
                <a:xfrm>
                  <a:off x="1808" y="1221"/>
                  <a:ext cx="7"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3" name="Line 869"/>
                <p:cNvSpPr>
                  <a:spLocks noChangeAspect="1" noChangeShapeType="1"/>
                </p:cNvSpPr>
                <p:nvPr/>
              </p:nvSpPr>
              <p:spPr bwMode="ltGray">
                <a:xfrm>
                  <a:off x="1836" y="1240"/>
                  <a:ext cx="21"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4" name="Line 870"/>
                <p:cNvSpPr>
                  <a:spLocks noChangeAspect="1" noChangeShapeType="1"/>
                </p:cNvSpPr>
                <p:nvPr/>
              </p:nvSpPr>
              <p:spPr bwMode="ltGray">
                <a:xfrm>
                  <a:off x="1865" y="1258"/>
                  <a:ext cx="10"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75" name="Line 871"/>
                <p:cNvSpPr>
                  <a:spLocks noChangeAspect="1" noChangeShapeType="1"/>
                </p:cNvSpPr>
                <p:nvPr/>
              </p:nvSpPr>
              <p:spPr bwMode="ltGray">
                <a:xfrm>
                  <a:off x="1886" y="1270"/>
                  <a:ext cx="10" cy="7"/>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sp>
          <p:nvSpPr>
            <p:cNvPr id="3087" name="Line 872"/>
            <p:cNvSpPr>
              <a:spLocks noChangeAspect="1" noChangeShapeType="1"/>
            </p:cNvSpPr>
            <p:nvPr/>
          </p:nvSpPr>
          <p:spPr bwMode="ltGray">
            <a:xfrm>
              <a:off x="3041650" y="1438275"/>
              <a:ext cx="25400" cy="1587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88" name="Line 873"/>
            <p:cNvSpPr>
              <a:spLocks noChangeAspect="1" noChangeShapeType="1"/>
            </p:cNvSpPr>
            <p:nvPr/>
          </p:nvSpPr>
          <p:spPr bwMode="ltGray">
            <a:xfrm>
              <a:off x="3086100" y="1465263"/>
              <a:ext cx="14288" cy="111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89" name="Line 874"/>
            <p:cNvSpPr>
              <a:spLocks noChangeAspect="1" noChangeShapeType="1"/>
            </p:cNvSpPr>
            <p:nvPr/>
          </p:nvSpPr>
          <p:spPr bwMode="ltGray">
            <a:xfrm>
              <a:off x="3117850" y="1485900"/>
              <a:ext cx="17463" cy="793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0" name="Line 875"/>
            <p:cNvSpPr>
              <a:spLocks noChangeAspect="1" noChangeShapeType="1"/>
            </p:cNvSpPr>
            <p:nvPr/>
          </p:nvSpPr>
          <p:spPr bwMode="ltGray">
            <a:xfrm>
              <a:off x="3162300" y="1514475"/>
              <a:ext cx="31750" cy="190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1" name="Line 876"/>
            <p:cNvSpPr>
              <a:spLocks noChangeAspect="1" noChangeShapeType="1"/>
            </p:cNvSpPr>
            <p:nvPr/>
          </p:nvSpPr>
          <p:spPr bwMode="ltGray">
            <a:xfrm>
              <a:off x="3208338" y="1544638"/>
              <a:ext cx="19050" cy="95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2" name="Line 877"/>
            <p:cNvSpPr>
              <a:spLocks noChangeAspect="1" noChangeShapeType="1"/>
            </p:cNvSpPr>
            <p:nvPr/>
          </p:nvSpPr>
          <p:spPr bwMode="ltGray">
            <a:xfrm>
              <a:off x="3240088" y="1565275"/>
              <a:ext cx="12700" cy="63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3" name="Line 878"/>
            <p:cNvSpPr>
              <a:spLocks noChangeAspect="1" noChangeShapeType="1"/>
            </p:cNvSpPr>
            <p:nvPr/>
          </p:nvSpPr>
          <p:spPr bwMode="ltGray">
            <a:xfrm>
              <a:off x="3287713" y="1592263"/>
              <a:ext cx="28575" cy="190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4" name="Line 879"/>
            <p:cNvSpPr>
              <a:spLocks noChangeAspect="1" noChangeShapeType="1"/>
            </p:cNvSpPr>
            <p:nvPr/>
          </p:nvSpPr>
          <p:spPr bwMode="ltGray">
            <a:xfrm>
              <a:off x="3333750" y="1622425"/>
              <a:ext cx="14288" cy="111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5" name="Line 880"/>
            <p:cNvSpPr>
              <a:spLocks noChangeAspect="1" noChangeShapeType="1"/>
            </p:cNvSpPr>
            <p:nvPr/>
          </p:nvSpPr>
          <p:spPr bwMode="ltGray">
            <a:xfrm>
              <a:off x="3352800" y="1641475"/>
              <a:ext cx="26988" cy="793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6" name="Line 881"/>
            <p:cNvSpPr>
              <a:spLocks noChangeAspect="1" noChangeShapeType="1"/>
            </p:cNvSpPr>
            <p:nvPr/>
          </p:nvSpPr>
          <p:spPr bwMode="ltGray">
            <a:xfrm>
              <a:off x="3408363" y="1673225"/>
              <a:ext cx="31750" cy="190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7" name="Line 882"/>
            <p:cNvSpPr>
              <a:spLocks noChangeAspect="1" noChangeShapeType="1"/>
            </p:cNvSpPr>
            <p:nvPr/>
          </p:nvSpPr>
          <p:spPr bwMode="ltGray">
            <a:xfrm flipH="1" flipV="1">
              <a:off x="3471863" y="1711325"/>
              <a:ext cx="33337" cy="2063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8" name="Line 883"/>
            <p:cNvSpPr>
              <a:spLocks noChangeAspect="1" noChangeShapeType="1"/>
            </p:cNvSpPr>
            <p:nvPr/>
          </p:nvSpPr>
          <p:spPr bwMode="ltGray">
            <a:xfrm>
              <a:off x="3490913" y="1722438"/>
              <a:ext cx="9525" cy="95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099" name="Line 884"/>
            <p:cNvSpPr>
              <a:spLocks noChangeAspect="1" noChangeShapeType="1"/>
            </p:cNvSpPr>
            <p:nvPr/>
          </p:nvSpPr>
          <p:spPr bwMode="ltGray">
            <a:xfrm>
              <a:off x="3535363" y="1751013"/>
              <a:ext cx="31750" cy="22225"/>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5" name="Group 885"/>
            <p:cNvGrpSpPr>
              <a:grpSpLocks/>
            </p:cNvGrpSpPr>
            <p:nvPr/>
          </p:nvGrpSpPr>
          <p:grpSpPr bwMode="auto">
            <a:xfrm>
              <a:off x="3579813" y="1778000"/>
              <a:ext cx="363537" cy="396875"/>
              <a:chOff x="2255" y="1505"/>
              <a:chExt cx="229" cy="250"/>
            </a:xfrm>
          </p:grpSpPr>
          <p:sp>
            <p:nvSpPr>
              <p:cNvPr id="3732" name="Freeform 886"/>
              <p:cNvSpPr>
                <a:spLocks noChangeAspect="1"/>
              </p:cNvSpPr>
              <p:nvPr/>
            </p:nvSpPr>
            <p:spPr bwMode="ltGray">
              <a:xfrm>
                <a:off x="2410" y="1607"/>
                <a:ext cx="10" cy="7"/>
              </a:xfrm>
              <a:custGeom>
                <a:avLst/>
                <a:gdLst>
                  <a:gd name="T0" fmla="*/ 0 w 8"/>
                  <a:gd name="T1" fmla="*/ 0 h 5"/>
                  <a:gd name="T2" fmla="*/ 46 w 8"/>
                  <a:gd name="T3" fmla="*/ 57 h 5"/>
                  <a:gd name="T4" fmla="*/ 46 w 8"/>
                  <a:gd name="T5" fmla="*/ 77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4"/>
                    </a:lnTo>
                    <a:lnTo>
                      <a:pt x="8" y="5"/>
                    </a:lnTo>
                  </a:path>
                </a:pathLst>
              </a:custGeom>
              <a:noFill/>
              <a:ln w="0">
                <a:solidFill>
                  <a:srgbClr val="FF9900"/>
                </a:solidFill>
                <a:prstDash val="solid"/>
                <a:round/>
                <a:headEnd/>
                <a:tailEnd/>
              </a:ln>
            </p:spPr>
            <p:txBody>
              <a:bodyPr/>
              <a:lstStyle/>
              <a:p>
                <a:pPr algn="ctr"/>
                <a:endParaRPr lang="en-US">
                  <a:solidFill>
                    <a:srgbClr val="000000"/>
                  </a:solidFill>
                </a:endParaRPr>
              </a:p>
            </p:txBody>
          </p:sp>
          <p:grpSp>
            <p:nvGrpSpPr>
              <p:cNvPr id="6" name="Group 887"/>
              <p:cNvGrpSpPr>
                <a:grpSpLocks/>
              </p:cNvGrpSpPr>
              <p:nvPr/>
            </p:nvGrpSpPr>
            <p:grpSpPr bwMode="auto">
              <a:xfrm>
                <a:off x="2255" y="1505"/>
                <a:ext cx="229" cy="250"/>
                <a:chOff x="2255" y="1505"/>
                <a:chExt cx="229" cy="250"/>
              </a:xfrm>
            </p:grpSpPr>
            <p:sp>
              <p:nvSpPr>
                <p:cNvPr id="3734" name="Line 888"/>
                <p:cNvSpPr>
                  <a:spLocks noChangeAspect="1" noChangeShapeType="1"/>
                </p:cNvSpPr>
                <p:nvPr/>
              </p:nvSpPr>
              <p:spPr bwMode="ltGray">
                <a:xfrm>
                  <a:off x="2255" y="1505"/>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5" name="Line 889"/>
                <p:cNvSpPr>
                  <a:spLocks noChangeAspect="1" noChangeShapeType="1"/>
                </p:cNvSpPr>
                <p:nvPr/>
              </p:nvSpPr>
              <p:spPr bwMode="ltGray">
                <a:xfrm>
                  <a:off x="2275" y="1521"/>
                  <a:ext cx="9"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6" name="Line 890"/>
                <p:cNvSpPr>
                  <a:spLocks noChangeAspect="1" noChangeShapeType="1"/>
                </p:cNvSpPr>
                <p:nvPr/>
              </p:nvSpPr>
              <p:spPr bwMode="ltGray">
                <a:xfrm>
                  <a:off x="2305" y="1536"/>
                  <a:ext cx="17" cy="1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7" name="Line 891"/>
                <p:cNvSpPr>
                  <a:spLocks noChangeAspect="1" noChangeShapeType="1"/>
                </p:cNvSpPr>
                <p:nvPr/>
              </p:nvSpPr>
              <p:spPr bwMode="ltGray">
                <a:xfrm>
                  <a:off x="2334" y="1556"/>
                  <a:ext cx="8"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8" name="Line 892"/>
                <p:cNvSpPr>
                  <a:spLocks noChangeAspect="1" noChangeShapeType="1"/>
                </p:cNvSpPr>
                <p:nvPr/>
              </p:nvSpPr>
              <p:spPr bwMode="ltGray">
                <a:xfrm>
                  <a:off x="2352" y="1569"/>
                  <a:ext cx="11"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9" name="Line 893"/>
                <p:cNvSpPr>
                  <a:spLocks noChangeAspect="1" noChangeShapeType="1"/>
                </p:cNvSpPr>
                <p:nvPr/>
              </p:nvSpPr>
              <p:spPr bwMode="ltGray">
                <a:xfrm>
                  <a:off x="2381" y="1586"/>
                  <a:ext cx="20"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0" name="Line 894"/>
                <p:cNvSpPr>
                  <a:spLocks noChangeAspect="1" noChangeShapeType="1"/>
                </p:cNvSpPr>
                <p:nvPr/>
              </p:nvSpPr>
              <p:spPr bwMode="ltGray">
                <a:xfrm>
                  <a:off x="2427" y="1623"/>
                  <a:ext cx="5"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1" name="Line 895"/>
                <p:cNvSpPr>
                  <a:spLocks noChangeAspect="1" noChangeShapeType="1"/>
                </p:cNvSpPr>
                <p:nvPr/>
              </p:nvSpPr>
              <p:spPr bwMode="ltGray">
                <a:xfrm>
                  <a:off x="2446" y="1652"/>
                  <a:ext cx="11" cy="1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2" name="Freeform 896"/>
                <p:cNvSpPr>
                  <a:spLocks noChangeAspect="1"/>
                </p:cNvSpPr>
                <p:nvPr/>
              </p:nvSpPr>
              <p:spPr bwMode="ltGray">
                <a:xfrm>
                  <a:off x="2464" y="1679"/>
                  <a:ext cx="2" cy="12"/>
                </a:xfrm>
                <a:custGeom>
                  <a:avLst/>
                  <a:gdLst>
                    <a:gd name="T0" fmla="*/ 0 w 2"/>
                    <a:gd name="T1" fmla="*/ 0 h 10"/>
                    <a:gd name="T2" fmla="*/ 2 w 2"/>
                    <a:gd name="T3" fmla="*/ 2 h 10"/>
                    <a:gd name="T4" fmla="*/ 2 w 2"/>
                    <a:gd name="T5" fmla="*/ 42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2" y="2"/>
                      </a:lnTo>
                      <a:lnTo>
                        <a:pt x="2" y="1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43" name="Line 897"/>
                <p:cNvSpPr>
                  <a:spLocks noChangeAspect="1" noChangeShapeType="1"/>
                </p:cNvSpPr>
                <p:nvPr/>
              </p:nvSpPr>
              <p:spPr bwMode="ltGray">
                <a:xfrm flipV="1">
                  <a:off x="2466" y="1715"/>
                  <a:ext cx="0"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44" name="Freeform 898"/>
                <p:cNvSpPr>
                  <a:spLocks noChangeAspect="1"/>
                </p:cNvSpPr>
                <p:nvPr/>
              </p:nvSpPr>
              <p:spPr bwMode="ltGray">
                <a:xfrm>
                  <a:off x="2476" y="1734"/>
                  <a:ext cx="8" cy="21"/>
                </a:xfrm>
                <a:custGeom>
                  <a:avLst/>
                  <a:gdLst>
                    <a:gd name="T0" fmla="*/ 0 w 7"/>
                    <a:gd name="T1" fmla="*/ 0 h 17"/>
                    <a:gd name="T2" fmla="*/ 2 w 7"/>
                    <a:gd name="T3" fmla="*/ 21 h 17"/>
                    <a:gd name="T4" fmla="*/ 19 w 7"/>
                    <a:gd name="T5" fmla="*/ 93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0" y="0"/>
                      </a:moveTo>
                      <a:lnTo>
                        <a:pt x="2" y="4"/>
                      </a:lnTo>
                      <a:lnTo>
                        <a:pt x="7" y="17"/>
                      </a:lnTo>
                    </a:path>
                  </a:pathLst>
                </a:custGeom>
                <a:noFill/>
                <a:ln w="0">
                  <a:solidFill>
                    <a:srgbClr val="FF9900"/>
                  </a:solidFill>
                  <a:prstDash val="solid"/>
                  <a:round/>
                  <a:headEnd/>
                  <a:tailEnd/>
                </a:ln>
              </p:spPr>
              <p:txBody>
                <a:bodyPr/>
                <a:lstStyle/>
                <a:p>
                  <a:pPr algn="ctr"/>
                  <a:endParaRPr lang="en-US">
                    <a:solidFill>
                      <a:srgbClr val="000000"/>
                    </a:solidFill>
                  </a:endParaRPr>
                </a:p>
              </p:txBody>
            </p:sp>
          </p:grpSp>
        </p:grpSp>
        <p:grpSp>
          <p:nvGrpSpPr>
            <p:cNvPr id="7" name="Group 899"/>
            <p:cNvGrpSpPr>
              <a:grpSpLocks/>
            </p:cNvGrpSpPr>
            <p:nvPr/>
          </p:nvGrpSpPr>
          <p:grpSpPr bwMode="auto">
            <a:xfrm>
              <a:off x="4310063" y="2447925"/>
              <a:ext cx="234950" cy="238125"/>
              <a:chOff x="2714" y="1927"/>
              <a:chExt cx="148" cy="150"/>
            </a:xfrm>
          </p:grpSpPr>
          <p:sp>
            <p:nvSpPr>
              <p:cNvPr id="3722" name="Line 900"/>
              <p:cNvSpPr>
                <a:spLocks noChangeAspect="1" noChangeShapeType="1"/>
              </p:cNvSpPr>
              <p:nvPr/>
            </p:nvSpPr>
            <p:spPr bwMode="ltGray">
              <a:xfrm flipV="1">
                <a:off x="2714" y="1951"/>
                <a:ext cx="18" cy="1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3" name="Line 901"/>
              <p:cNvSpPr>
                <a:spLocks noChangeAspect="1" noChangeShapeType="1"/>
              </p:cNvSpPr>
              <p:nvPr/>
            </p:nvSpPr>
            <p:spPr bwMode="ltGray">
              <a:xfrm flipV="1">
                <a:off x="2741" y="1938"/>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4" name="Freeform 902"/>
              <p:cNvSpPr>
                <a:spLocks noChangeAspect="1"/>
              </p:cNvSpPr>
              <p:nvPr/>
            </p:nvSpPr>
            <p:spPr bwMode="ltGray">
              <a:xfrm>
                <a:off x="2759" y="1927"/>
                <a:ext cx="11" cy="4"/>
              </a:xfrm>
              <a:custGeom>
                <a:avLst/>
                <a:gdLst>
                  <a:gd name="T0" fmla="*/ 0 w 9"/>
                  <a:gd name="T1" fmla="*/ 512 h 2"/>
                  <a:gd name="T2" fmla="*/ 1 w 9"/>
                  <a:gd name="T3" fmla="*/ 0 h 2"/>
                  <a:gd name="T4" fmla="*/ 43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1" y="0"/>
                    </a:lnTo>
                    <a:lnTo>
                      <a:pt x="9"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25" name="Freeform 903"/>
              <p:cNvSpPr>
                <a:spLocks noChangeAspect="1"/>
              </p:cNvSpPr>
              <p:nvPr/>
            </p:nvSpPr>
            <p:spPr bwMode="ltGray">
              <a:xfrm>
                <a:off x="2795" y="1927"/>
                <a:ext cx="21" cy="7"/>
              </a:xfrm>
              <a:custGeom>
                <a:avLst/>
                <a:gdLst>
                  <a:gd name="T0" fmla="*/ 0 w 18"/>
                  <a:gd name="T1" fmla="*/ 0 h 6"/>
                  <a:gd name="T2" fmla="*/ 41 w 18"/>
                  <a:gd name="T3" fmla="*/ 0 h 6"/>
                  <a:gd name="T4" fmla="*/ 61 w 18"/>
                  <a:gd name="T5" fmla="*/ 2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12" y="0"/>
                    </a:lnTo>
                    <a:lnTo>
                      <a:pt x="18" y="6"/>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26" name="Line 904"/>
              <p:cNvSpPr>
                <a:spLocks noChangeAspect="1" noChangeShapeType="1"/>
              </p:cNvSpPr>
              <p:nvPr/>
            </p:nvSpPr>
            <p:spPr bwMode="ltGray">
              <a:xfrm>
                <a:off x="2827" y="1941"/>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7" name="Line 905"/>
              <p:cNvSpPr>
                <a:spLocks noChangeAspect="1" noChangeShapeType="1"/>
              </p:cNvSpPr>
              <p:nvPr/>
            </p:nvSpPr>
            <p:spPr bwMode="ltGray">
              <a:xfrm>
                <a:off x="2844" y="1952"/>
                <a:ext cx="6"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8" name="Line 906"/>
              <p:cNvSpPr>
                <a:spLocks noChangeAspect="1" noChangeShapeType="1"/>
              </p:cNvSpPr>
              <p:nvPr/>
            </p:nvSpPr>
            <p:spPr bwMode="ltGray">
              <a:xfrm>
                <a:off x="2855" y="1987"/>
                <a:ext cx="2"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9" name="Freeform 907"/>
              <p:cNvSpPr>
                <a:spLocks noChangeAspect="1"/>
              </p:cNvSpPr>
              <p:nvPr/>
            </p:nvSpPr>
            <p:spPr bwMode="ltGray">
              <a:xfrm>
                <a:off x="2850" y="2021"/>
                <a:ext cx="5" cy="9"/>
              </a:xfrm>
              <a:custGeom>
                <a:avLst/>
                <a:gdLst>
                  <a:gd name="T0" fmla="*/ 3 w 6"/>
                  <a:gd name="T1" fmla="*/ 0 h 8"/>
                  <a:gd name="T2" fmla="*/ 3 w 6"/>
                  <a:gd name="T3" fmla="*/ 2 h 8"/>
                  <a:gd name="T4" fmla="*/ 0 w 6"/>
                  <a:gd name="T5" fmla="*/ 19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6" y="2"/>
                    </a:lnTo>
                    <a:lnTo>
                      <a:pt x="0" y="8"/>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730" name="Line 908"/>
              <p:cNvSpPr>
                <a:spLocks noChangeAspect="1" noChangeShapeType="1"/>
              </p:cNvSpPr>
              <p:nvPr/>
            </p:nvSpPr>
            <p:spPr bwMode="ltGray">
              <a:xfrm flipH="1">
                <a:off x="2838" y="2040"/>
                <a:ext cx="6"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31" name="Line 909"/>
              <p:cNvSpPr>
                <a:spLocks noChangeAspect="1" noChangeShapeType="1"/>
              </p:cNvSpPr>
              <p:nvPr/>
            </p:nvSpPr>
            <p:spPr bwMode="ltGray">
              <a:xfrm>
                <a:off x="2843" y="2066"/>
                <a:ext cx="19" cy="11"/>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8" name="Group 910"/>
            <p:cNvGrpSpPr>
              <a:grpSpLocks/>
            </p:cNvGrpSpPr>
            <p:nvPr/>
          </p:nvGrpSpPr>
          <p:grpSpPr bwMode="auto">
            <a:xfrm>
              <a:off x="4559300" y="2693988"/>
              <a:ext cx="361950" cy="212725"/>
              <a:chOff x="2872" y="2082"/>
              <a:chExt cx="228" cy="134"/>
            </a:xfrm>
          </p:grpSpPr>
          <p:sp>
            <p:nvSpPr>
              <p:cNvPr id="3713" name="Line 911"/>
              <p:cNvSpPr>
                <a:spLocks noChangeAspect="1" noChangeShapeType="1"/>
              </p:cNvSpPr>
              <p:nvPr/>
            </p:nvSpPr>
            <p:spPr bwMode="ltGray">
              <a:xfrm>
                <a:off x="2872" y="2082"/>
                <a:ext cx="10"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4" name="Line 912"/>
              <p:cNvSpPr>
                <a:spLocks noChangeAspect="1" noChangeShapeType="1"/>
              </p:cNvSpPr>
              <p:nvPr/>
            </p:nvSpPr>
            <p:spPr bwMode="ltGray">
              <a:xfrm>
                <a:off x="2892" y="2095"/>
                <a:ext cx="10"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5" name="Line 913"/>
              <p:cNvSpPr>
                <a:spLocks noChangeAspect="1" noChangeShapeType="1"/>
              </p:cNvSpPr>
              <p:nvPr/>
            </p:nvSpPr>
            <p:spPr bwMode="ltGray">
              <a:xfrm>
                <a:off x="2923" y="2110"/>
                <a:ext cx="18"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6" name="Line 914"/>
              <p:cNvSpPr>
                <a:spLocks noChangeAspect="1" noChangeShapeType="1"/>
              </p:cNvSpPr>
              <p:nvPr/>
            </p:nvSpPr>
            <p:spPr bwMode="ltGray">
              <a:xfrm>
                <a:off x="2953" y="2128"/>
                <a:ext cx="8"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7" name="Line 915"/>
              <p:cNvSpPr>
                <a:spLocks noChangeAspect="1" noChangeShapeType="1"/>
              </p:cNvSpPr>
              <p:nvPr/>
            </p:nvSpPr>
            <p:spPr bwMode="ltGray">
              <a:xfrm>
                <a:off x="2973" y="2142"/>
                <a:ext cx="9"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8" name="Line 916"/>
              <p:cNvSpPr>
                <a:spLocks noChangeAspect="1" noChangeShapeType="1"/>
              </p:cNvSpPr>
              <p:nvPr/>
            </p:nvSpPr>
            <p:spPr bwMode="ltGray">
              <a:xfrm>
                <a:off x="3002" y="2159"/>
                <a:ext cx="20"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9" name="Line 917"/>
              <p:cNvSpPr>
                <a:spLocks noChangeAspect="1" noChangeShapeType="1"/>
              </p:cNvSpPr>
              <p:nvPr/>
            </p:nvSpPr>
            <p:spPr bwMode="ltGray">
              <a:xfrm>
                <a:off x="3030" y="2177"/>
                <a:ext cx="12"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0" name="Line 918"/>
              <p:cNvSpPr>
                <a:spLocks noChangeAspect="1" noChangeShapeType="1"/>
              </p:cNvSpPr>
              <p:nvPr/>
            </p:nvSpPr>
            <p:spPr bwMode="ltGray">
              <a:xfrm>
                <a:off x="3051" y="2188"/>
                <a:ext cx="1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21" name="Line 919"/>
              <p:cNvSpPr>
                <a:spLocks noChangeAspect="1" noChangeShapeType="1"/>
              </p:cNvSpPr>
              <p:nvPr/>
            </p:nvSpPr>
            <p:spPr bwMode="ltGray">
              <a:xfrm>
                <a:off x="3082" y="2205"/>
                <a:ext cx="18" cy="11"/>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9" name="Group 920"/>
            <p:cNvGrpSpPr>
              <a:grpSpLocks/>
            </p:cNvGrpSpPr>
            <p:nvPr/>
          </p:nvGrpSpPr>
          <p:grpSpPr bwMode="auto">
            <a:xfrm>
              <a:off x="4941888" y="2919413"/>
              <a:ext cx="203200" cy="831850"/>
              <a:chOff x="3113" y="2224"/>
              <a:chExt cx="128" cy="524"/>
            </a:xfrm>
          </p:grpSpPr>
          <p:sp>
            <p:nvSpPr>
              <p:cNvPr id="3694" name="Line 921"/>
              <p:cNvSpPr>
                <a:spLocks noChangeAspect="1" noChangeShapeType="1"/>
              </p:cNvSpPr>
              <p:nvPr/>
            </p:nvSpPr>
            <p:spPr bwMode="ltGray">
              <a:xfrm>
                <a:off x="3113" y="2224"/>
                <a:ext cx="8"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5" name="Line 922"/>
              <p:cNvSpPr>
                <a:spLocks noChangeAspect="1" noChangeShapeType="1"/>
              </p:cNvSpPr>
              <p:nvPr/>
            </p:nvSpPr>
            <p:spPr bwMode="ltGray">
              <a:xfrm>
                <a:off x="3132" y="2233"/>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6" name="Freeform 923"/>
              <p:cNvSpPr>
                <a:spLocks noChangeAspect="1"/>
              </p:cNvSpPr>
              <p:nvPr/>
            </p:nvSpPr>
            <p:spPr bwMode="ltGray">
              <a:xfrm>
                <a:off x="3161" y="2253"/>
                <a:ext cx="14" cy="15"/>
              </a:xfrm>
              <a:custGeom>
                <a:avLst/>
                <a:gdLst>
                  <a:gd name="T0" fmla="*/ 0 w 12"/>
                  <a:gd name="T1" fmla="*/ 0 h 13"/>
                  <a:gd name="T2" fmla="*/ 35 w 12"/>
                  <a:gd name="T3" fmla="*/ 16 h 13"/>
                  <a:gd name="T4" fmla="*/ 41 w 12"/>
                  <a:gd name="T5" fmla="*/ 42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0"/>
                    </a:moveTo>
                    <a:lnTo>
                      <a:pt x="10" y="5"/>
                    </a:lnTo>
                    <a:lnTo>
                      <a:pt x="12" y="13"/>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97" name="Line 924"/>
              <p:cNvSpPr>
                <a:spLocks noChangeAspect="1" noChangeShapeType="1"/>
              </p:cNvSpPr>
              <p:nvPr/>
            </p:nvSpPr>
            <p:spPr bwMode="ltGray">
              <a:xfrm>
                <a:off x="3179" y="2279"/>
                <a:ext cx="0"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8" name="Line 925"/>
              <p:cNvSpPr>
                <a:spLocks noChangeAspect="1" noChangeShapeType="1"/>
              </p:cNvSpPr>
              <p:nvPr/>
            </p:nvSpPr>
            <p:spPr bwMode="ltGray">
              <a:xfrm>
                <a:off x="3179" y="2302"/>
                <a:ext cx="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9" name="Line 926"/>
              <p:cNvSpPr>
                <a:spLocks noChangeAspect="1" noChangeShapeType="1"/>
              </p:cNvSpPr>
              <p:nvPr/>
            </p:nvSpPr>
            <p:spPr bwMode="ltGray">
              <a:xfrm>
                <a:off x="3184" y="2336"/>
                <a:ext cx="2"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0" name="Line 927"/>
              <p:cNvSpPr>
                <a:spLocks noChangeAspect="1" noChangeShapeType="1"/>
              </p:cNvSpPr>
              <p:nvPr/>
            </p:nvSpPr>
            <p:spPr bwMode="ltGray">
              <a:xfrm>
                <a:off x="3188" y="2370"/>
                <a:ext cx="3"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1" name="Line 928"/>
              <p:cNvSpPr>
                <a:spLocks noChangeAspect="1" noChangeShapeType="1"/>
              </p:cNvSpPr>
              <p:nvPr/>
            </p:nvSpPr>
            <p:spPr bwMode="ltGray">
              <a:xfrm>
                <a:off x="3191" y="2394"/>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2" name="Line 929"/>
              <p:cNvSpPr>
                <a:spLocks noChangeAspect="1" noChangeShapeType="1"/>
              </p:cNvSpPr>
              <p:nvPr/>
            </p:nvSpPr>
            <p:spPr bwMode="ltGray">
              <a:xfrm>
                <a:off x="3199" y="2427"/>
                <a:ext cx="2"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3" name="Line 930"/>
              <p:cNvSpPr>
                <a:spLocks noChangeAspect="1" noChangeShapeType="1"/>
              </p:cNvSpPr>
              <p:nvPr/>
            </p:nvSpPr>
            <p:spPr bwMode="ltGray">
              <a:xfrm>
                <a:off x="3201" y="2462"/>
                <a:ext cx="4"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4" name="Line 931"/>
              <p:cNvSpPr>
                <a:spLocks noChangeAspect="1" noChangeShapeType="1"/>
              </p:cNvSpPr>
              <p:nvPr/>
            </p:nvSpPr>
            <p:spPr bwMode="ltGray">
              <a:xfrm>
                <a:off x="3205" y="2485"/>
                <a:ext cx="1"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5" name="Line 932"/>
              <p:cNvSpPr>
                <a:spLocks noChangeAspect="1" noChangeShapeType="1"/>
              </p:cNvSpPr>
              <p:nvPr/>
            </p:nvSpPr>
            <p:spPr bwMode="ltGray">
              <a:xfrm>
                <a:off x="3209" y="2522"/>
                <a:ext cx="2"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6" name="Line 933"/>
              <p:cNvSpPr>
                <a:spLocks noChangeAspect="1" noChangeShapeType="1"/>
              </p:cNvSpPr>
              <p:nvPr/>
            </p:nvSpPr>
            <p:spPr bwMode="ltGray">
              <a:xfrm>
                <a:off x="3213" y="2554"/>
                <a:ext cx="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7" name="Line 934"/>
              <p:cNvSpPr>
                <a:spLocks noChangeAspect="1" noChangeShapeType="1"/>
              </p:cNvSpPr>
              <p:nvPr/>
            </p:nvSpPr>
            <p:spPr bwMode="ltGray">
              <a:xfrm>
                <a:off x="3218" y="2577"/>
                <a:ext cx="1"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8" name="Line 935"/>
              <p:cNvSpPr>
                <a:spLocks noChangeAspect="1" noChangeShapeType="1"/>
              </p:cNvSpPr>
              <p:nvPr/>
            </p:nvSpPr>
            <p:spPr bwMode="ltGray">
              <a:xfrm>
                <a:off x="3221" y="2611"/>
                <a:ext cx="4"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09" name="Line 936"/>
              <p:cNvSpPr>
                <a:spLocks noChangeAspect="1" noChangeShapeType="1"/>
              </p:cNvSpPr>
              <p:nvPr/>
            </p:nvSpPr>
            <p:spPr bwMode="ltGray">
              <a:xfrm>
                <a:off x="3227" y="2645"/>
                <a:ext cx="1"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0" name="Line 937"/>
              <p:cNvSpPr>
                <a:spLocks noChangeAspect="1" noChangeShapeType="1"/>
              </p:cNvSpPr>
              <p:nvPr/>
            </p:nvSpPr>
            <p:spPr bwMode="ltGray">
              <a:xfrm>
                <a:off x="3230" y="2669"/>
                <a:ext cx="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1" name="Line 938"/>
              <p:cNvSpPr>
                <a:spLocks noChangeAspect="1" noChangeShapeType="1"/>
              </p:cNvSpPr>
              <p:nvPr/>
            </p:nvSpPr>
            <p:spPr bwMode="ltGray">
              <a:xfrm>
                <a:off x="3233" y="2701"/>
                <a:ext cx="4" cy="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712" name="Line 939"/>
              <p:cNvSpPr>
                <a:spLocks noChangeAspect="1" noChangeShapeType="1"/>
              </p:cNvSpPr>
              <p:nvPr/>
            </p:nvSpPr>
            <p:spPr bwMode="ltGray">
              <a:xfrm>
                <a:off x="3237" y="2736"/>
                <a:ext cx="4" cy="12"/>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10" name="Group 940"/>
            <p:cNvGrpSpPr>
              <a:grpSpLocks/>
            </p:cNvGrpSpPr>
            <p:nvPr/>
          </p:nvGrpSpPr>
          <p:grpSpPr bwMode="auto">
            <a:xfrm>
              <a:off x="5132388" y="3767138"/>
              <a:ext cx="73025" cy="739775"/>
              <a:chOff x="3233" y="2758"/>
              <a:chExt cx="46" cy="466"/>
            </a:xfrm>
          </p:grpSpPr>
          <p:grpSp>
            <p:nvGrpSpPr>
              <p:cNvPr id="11" name="Group 941"/>
              <p:cNvGrpSpPr>
                <a:grpSpLocks/>
              </p:cNvGrpSpPr>
              <p:nvPr/>
            </p:nvGrpSpPr>
            <p:grpSpPr bwMode="auto">
              <a:xfrm>
                <a:off x="3237" y="2758"/>
                <a:ext cx="42" cy="445"/>
                <a:chOff x="3237" y="2758"/>
                <a:chExt cx="42" cy="445"/>
              </a:xfrm>
            </p:grpSpPr>
            <p:sp>
              <p:nvSpPr>
                <p:cNvPr id="3679" name="Line 942"/>
                <p:cNvSpPr>
                  <a:spLocks noChangeAspect="1" noChangeShapeType="1"/>
                </p:cNvSpPr>
                <p:nvPr/>
              </p:nvSpPr>
              <p:spPr bwMode="ltGray">
                <a:xfrm>
                  <a:off x="3242" y="2758"/>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0" name="Line 943"/>
                <p:cNvSpPr>
                  <a:spLocks noChangeAspect="1" noChangeShapeType="1"/>
                </p:cNvSpPr>
                <p:nvPr/>
              </p:nvSpPr>
              <p:spPr bwMode="ltGray">
                <a:xfrm>
                  <a:off x="3247" y="2792"/>
                  <a:ext cx="2" cy="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1" name="Line 944"/>
                <p:cNvSpPr>
                  <a:spLocks noChangeAspect="1" noChangeShapeType="1"/>
                </p:cNvSpPr>
                <p:nvPr/>
              </p:nvSpPr>
              <p:spPr bwMode="ltGray">
                <a:xfrm>
                  <a:off x="3253" y="2827"/>
                  <a:ext cx="0" cy="1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2" name="Line 945"/>
                <p:cNvSpPr>
                  <a:spLocks noChangeAspect="1" noChangeShapeType="1"/>
                </p:cNvSpPr>
                <p:nvPr/>
              </p:nvSpPr>
              <p:spPr bwMode="ltGray">
                <a:xfrm>
                  <a:off x="3254" y="2851"/>
                  <a:ext cx="2"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3" name="Line 946"/>
                <p:cNvSpPr>
                  <a:spLocks noChangeAspect="1" noChangeShapeType="1"/>
                </p:cNvSpPr>
                <p:nvPr/>
              </p:nvSpPr>
              <p:spPr bwMode="ltGray">
                <a:xfrm>
                  <a:off x="3259" y="2884"/>
                  <a:ext cx="3"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4" name="Line 947"/>
                <p:cNvSpPr>
                  <a:spLocks noChangeAspect="1" noChangeShapeType="1"/>
                </p:cNvSpPr>
                <p:nvPr/>
              </p:nvSpPr>
              <p:spPr bwMode="ltGray">
                <a:xfrm>
                  <a:off x="3262" y="2919"/>
                  <a:ext cx="2"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5" name="Line 948"/>
                <p:cNvSpPr>
                  <a:spLocks noChangeAspect="1" noChangeShapeType="1"/>
                </p:cNvSpPr>
                <p:nvPr/>
              </p:nvSpPr>
              <p:spPr bwMode="ltGray">
                <a:xfrm>
                  <a:off x="3267" y="2944"/>
                  <a:ext cx="1"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6" name="Line 949"/>
                <p:cNvSpPr>
                  <a:spLocks noChangeAspect="1" noChangeShapeType="1"/>
                </p:cNvSpPr>
                <p:nvPr/>
              </p:nvSpPr>
              <p:spPr bwMode="ltGray">
                <a:xfrm>
                  <a:off x="3271" y="2979"/>
                  <a:ext cx="4"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7" name="Line 950"/>
                <p:cNvSpPr>
                  <a:spLocks noChangeAspect="1" noChangeShapeType="1"/>
                </p:cNvSpPr>
                <p:nvPr/>
              </p:nvSpPr>
              <p:spPr bwMode="ltGray">
                <a:xfrm>
                  <a:off x="3276" y="3010"/>
                  <a:ext cx="3"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88" name="Freeform 951"/>
                <p:cNvSpPr>
                  <a:spLocks noChangeAspect="1"/>
                </p:cNvSpPr>
                <p:nvPr/>
              </p:nvSpPr>
              <p:spPr bwMode="ltGray">
                <a:xfrm>
                  <a:off x="3276" y="3034"/>
                  <a:ext cx="3" cy="10"/>
                </a:xfrm>
                <a:custGeom>
                  <a:avLst/>
                  <a:gdLst>
                    <a:gd name="T0" fmla="*/ 42 w 2"/>
                    <a:gd name="T1" fmla="*/ 0 h 9"/>
                    <a:gd name="T2" fmla="*/ 42 w 2"/>
                    <a:gd name="T3" fmla="*/ 3 h 9"/>
                    <a:gd name="T4" fmla="*/ 0 w 2"/>
                    <a:gd name="T5" fmla="*/ 20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2" y="3"/>
                      </a:lnTo>
                      <a:lnTo>
                        <a:pt x="0" y="9"/>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89" name="Line 952"/>
                <p:cNvSpPr>
                  <a:spLocks noChangeAspect="1" noChangeShapeType="1"/>
                </p:cNvSpPr>
                <p:nvPr/>
              </p:nvSpPr>
              <p:spPr bwMode="ltGray">
                <a:xfrm flipH="1">
                  <a:off x="3267" y="3067"/>
                  <a:ext cx="4"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0" name="Line 953"/>
                <p:cNvSpPr>
                  <a:spLocks noChangeAspect="1" noChangeShapeType="1"/>
                </p:cNvSpPr>
                <p:nvPr/>
              </p:nvSpPr>
              <p:spPr bwMode="ltGray">
                <a:xfrm flipH="1">
                  <a:off x="3261" y="3102"/>
                  <a:ext cx="1"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1" name="Line 954"/>
                <p:cNvSpPr>
                  <a:spLocks noChangeAspect="1" noChangeShapeType="1"/>
                </p:cNvSpPr>
                <p:nvPr/>
              </p:nvSpPr>
              <p:spPr bwMode="ltGray">
                <a:xfrm flipH="1">
                  <a:off x="3256" y="3123"/>
                  <a:ext cx="3"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2" name="Line 955"/>
                <p:cNvSpPr>
                  <a:spLocks noChangeAspect="1" noChangeShapeType="1"/>
                </p:cNvSpPr>
                <p:nvPr/>
              </p:nvSpPr>
              <p:spPr bwMode="ltGray">
                <a:xfrm flipH="1">
                  <a:off x="3246" y="3157"/>
                  <a:ext cx="3"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93" name="Line 956"/>
                <p:cNvSpPr>
                  <a:spLocks noChangeAspect="1" noChangeShapeType="1"/>
                </p:cNvSpPr>
                <p:nvPr/>
              </p:nvSpPr>
              <p:spPr bwMode="ltGray">
                <a:xfrm flipH="1">
                  <a:off x="3237" y="3190"/>
                  <a:ext cx="4" cy="13"/>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678" name="Line 957"/>
              <p:cNvSpPr>
                <a:spLocks noChangeAspect="1" noChangeShapeType="1"/>
              </p:cNvSpPr>
              <p:nvPr/>
            </p:nvSpPr>
            <p:spPr bwMode="ltGray">
              <a:xfrm flipH="1">
                <a:off x="3233" y="3214"/>
                <a:ext cx="2" cy="10"/>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05" name="Line 958"/>
            <p:cNvSpPr>
              <a:spLocks noChangeAspect="1" noChangeShapeType="1"/>
            </p:cNvSpPr>
            <p:nvPr/>
          </p:nvSpPr>
          <p:spPr bwMode="ltGray">
            <a:xfrm>
              <a:off x="4794250" y="5238750"/>
              <a:ext cx="6350" cy="36513"/>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06" name="Line 959"/>
            <p:cNvSpPr>
              <a:spLocks noChangeAspect="1" noChangeShapeType="1"/>
            </p:cNvSpPr>
            <p:nvPr/>
          </p:nvSpPr>
          <p:spPr bwMode="ltGray">
            <a:xfrm>
              <a:off x="4805363" y="5292725"/>
              <a:ext cx="6350" cy="19050"/>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07" name="Line 960"/>
            <p:cNvSpPr>
              <a:spLocks noChangeAspect="1" noChangeShapeType="1"/>
            </p:cNvSpPr>
            <p:nvPr/>
          </p:nvSpPr>
          <p:spPr bwMode="ltGray">
            <a:xfrm>
              <a:off x="6869113" y="4503738"/>
              <a:ext cx="14287" cy="3175"/>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08" name="Line 961"/>
            <p:cNvSpPr>
              <a:spLocks noChangeAspect="1" noChangeShapeType="1"/>
            </p:cNvSpPr>
            <p:nvPr/>
          </p:nvSpPr>
          <p:spPr bwMode="ltGray">
            <a:xfrm>
              <a:off x="6900863" y="4511675"/>
              <a:ext cx="19050" cy="1588"/>
            </a:xfrm>
            <a:prstGeom prst="line">
              <a:avLst/>
            </a:prstGeom>
            <a:noFill/>
            <a:ln w="0">
              <a:solidFill>
                <a:srgbClr val="C8DCFF"/>
              </a:solidFill>
              <a:round/>
              <a:headEnd/>
              <a:tailEnd/>
            </a:ln>
          </p:spPr>
          <p:txBody>
            <a:bodyPr/>
            <a:lstStyle/>
            <a:p>
              <a:pPr algn="ctr"/>
              <a:endParaRPr lang="en-US">
                <a:solidFill>
                  <a:srgbClr val="000000"/>
                </a:solidFill>
              </a:endParaRPr>
            </a:p>
          </p:txBody>
        </p:sp>
        <p:grpSp>
          <p:nvGrpSpPr>
            <p:cNvPr id="12" name="Group 962"/>
            <p:cNvGrpSpPr>
              <a:grpSpLocks/>
            </p:cNvGrpSpPr>
            <p:nvPr/>
          </p:nvGrpSpPr>
          <p:grpSpPr bwMode="auto">
            <a:xfrm>
              <a:off x="4818063" y="5329238"/>
              <a:ext cx="501650" cy="123825"/>
              <a:chOff x="3034" y="3742"/>
              <a:chExt cx="316" cy="78"/>
            </a:xfrm>
          </p:grpSpPr>
          <p:sp>
            <p:nvSpPr>
              <p:cNvPr id="3665" name="Line 963"/>
              <p:cNvSpPr>
                <a:spLocks noChangeAspect="1" noChangeShapeType="1"/>
              </p:cNvSpPr>
              <p:nvPr/>
            </p:nvSpPr>
            <p:spPr bwMode="ltGray">
              <a:xfrm>
                <a:off x="3151" y="3809"/>
                <a:ext cx="13" cy="3"/>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13" name="Group 964"/>
              <p:cNvGrpSpPr>
                <a:grpSpLocks/>
              </p:cNvGrpSpPr>
              <p:nvPr/>
            </p:nvGrpSpPr>
            <p:grpSpPr bwMode="auto">
              <a:xfrm>
                <a:off x="3034" y="3742"/>
                <a:ext cx="316" cy="78"/>
                <a:chOff x="3034" y="3742"/>
                <a:chExt cx="316" cy="78"/>
              </a:xfrm>
            </p:grpSpPr>
            <p:sp>
              <p:nvSpPr>
                <p:cNvPr id="3667" name="Line 965"/>
                <p:cNvSpPr>
                  <a:spLocks noChangeAspect="1" noChangeShapeType="1"/>
                </p:cNvSpPr>
                <p:nvPr/>
              </p:nvSpPr>
              <p:spPr bwMode="ltGray">
                <a:xfrm>
                  <a:off x="3034" y="3742"/>
                  <a:ext cx="3"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8" name="Freeform 966"/>
                <p:cNvSpPr>
                  <a:spLocks noChangeAspect="1"/>
                </p:cNvSpPr>
                <p:nvPr/>
              </p:nvSpPr>
              <p:spPr bwMode="ltGray">
                <a:xfrm>
                  <a:off x="3041" y="3777"/>
                  <a:ext cx="10" cy="14"/>
                </a:xfrm>
                <a:custGeom>
                  <a:avLst/>
                  <a:gdLst>
                    <a:gd name="T0" fmla="*/ 0 w 10"/>
                    <a:gd name="T1" fmla="*/ 0 h 13"/>
                    <a:gd name="T2" fmla="*/ 4 w 10"/>
                    <a:gd name="T3" fmla="*/ 22 h 13"/>
                    <a:gd name="T4" fmla="*/ 10 w 10"/>
                    <a:gd name="T5" fmla="*/ 22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lnTo>
                        <a:pt x="4" y="13"/>
                      </a:lnTo>
                      <a:lnTo>
                        <a:pt x="10" y="13"/>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69" name="Line 967"/>
                <p:cNvSpPr>
                  <a:spLocks noChangeAspect="1" noChangeShapeType="1"/>
                </p:cNvSpPr>
                <p:nvPr/>
              </p:nvSpPr>
              <p:spPr bwMode="ltGray">
                <a:xfrm>
                  <a:off x="3119" y="3805"/>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0" name="Line 968"/>
                <p:cNvSpPr>
                  <a:spLocks noChangeAspect="1" noChangeShapeType="1"/>
                </p:cNvSpPr>
                <p:nvPr/>
              </p:nvSpPr>
              <p:spPr bwMode="ltGray">
                <a:xfrm>
                  <a:off x="3175" y="3814"/>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1" name="Freeform 969"/>
                <p:cNvSpPr>
                  <a:spLocks noChangeAspect="1"/>
                </p:cNvSpPr>
                <p:nvPr/>
              </p:nvSpPr>
              <p:spPr bwMode="ltGray">
                <a:xfrm>
                  <a:off x="3209" y="3814"/>
                  <a:ext cx="23" cy="6"/>
                </a:xfrm>
                <a:custGeom>
                  <a:avLst/>
                  <a:gdLst>
                    <a:gd name="T0" fmla="*/ 0 w 20"/>
                    <a:gd name="T1" fmla="*/ 20 h 5"/>
                    <a:gd name="T2" fmla="*/ 24 w 20"/>
                    <a:gd name="T3" fmla="*/ 20 h 5"/>
                    <a:gd name="T4" fmla="*/ 60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0" y="5"/>
                      </a:moveTo>
                      <a:lnTo>
                        <a:pt x="8" y="5"/>
                      </a:lnTo>
                      <a:lnTo>
                        <a:pt x="2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72" name="Line 970"/>
                <p:cNvSpPr>
                  <a:spLocks noChangeAspect="1" noChangeShapeType="1"/>
                </p:cNvSpPr>
                <p:nvPr/>
              </p:nvSpPr>
              <p:spPr bwMode="ltGray">
                <a:xfrm flipV="1">
                  <a:off x="3241" y="3787"/>
                  <a:ext cx="23" cy="2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3" name="Line 971"/>
                <p:cNvSpPr>
                  <a:spLocks noChangeAspect="1" noChangeShapeType="1"/>
                </p:cNvSpPr>
                <p:nvPr/>
              </p:nvSpPr>
              <p:spPr bwMode="ltGray">
                <a:xfrm flipV="1">
                  <a:off x="3261" y="3790"/>
                  <a:ext cx="7"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4" name="Line 972"/>
                <p:cNvSpPr>
                  <a:spLocks noChangeAspect="1" noChangeShapeType="1"/>
                </p:cNvSpPr>
                <p:nvPr/>
              </p:nvSpPr>
              <p:spPr bwMode="ltGray">
                <a:xfrm flipV="1">
                  <a:off x="3289" y="3766"/>
                  <a:ext cx="20"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5" name="Line 973"/>
                <p:cNvSpPr>
                  <a:spLocks noChangeAspect="1" noChangeShapeType="1"/>
                </p:cNvSpPr>
                <p:nvPr/>
              </p:nvSpPr>
              <p:spPr bwMode="ltGray">
                <a:xfrm flipV="1">
                  <a:off x="3318" y="3756"/>
                  <a:ext cx="12"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76" name="Line 974"/>
                <p:cNvSpPr>
                  <a:spLocks noChangeAspect="1" noChangeShapeType="1"/>
                </p:cNvSpPr>
                <p:nvPr/>
              </p:nvSpPr>
              <p:spPr bwMode="ltGray">
                <a:xfrm flipV="1">
                  <a:off x="3338" y="3742"/>
                  <a:ext cx="12" cy="7"/>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sp>
          <p:nvSpPr>
            <p:cNvPr id="3110" name="Line 975"/>
            <p:cNvSpPr>
              <a:spLocks noChangeAspect="1" noChangeShapeType="1"/>
            </p:cNvSpPr>
            <p:nvPr/>
          </p:nvSpPr>
          <p:spPr bwMode="ltGray">
            <a:xfrm flipV="1">
              <a:off x="6856413" y="4564063"/>
              <a:ext cx="0" cy="3175"/>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11" name="Line 976"/>
            <p:cNvSpPr>
              <a:spLocks noChangeAspect="1" noChangeShapeType="1"/>
            </p:cNvSpPr>
            <p:nvPr/>
          </p:nvSpPr>
          <p:spPr bwMode="ltGray">
            <a:xfrm flipV="1">
              <a:off x="6818313" y="4111625"/>
              <a:ext cx="14287" cy="9525"/>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12" name="Line 977"/>
            <p:cNvSpPr>
              <a:spLocks noChangeAspect="1" noChangeShapeType="1"/>
            </p:cNvSpPr>
            <p:nvPr/>
          </p:nvSpPr>
          <p:spPr bwMode="ltGray">
            <a:xfrm flipV="1">
              <a:off x="7234238" y="4019550"/>
              <a:ext cx="19050" cy="3175"/>
            </a:xfrm>
            <a:prstGeom prst="line">
              <a:avLst/>
            </a:prstGeom>
            <a:noFill/>
            <a:ln w="0">
              <a:solidFill>
                <a:srgbClr val="C8DCFF"/>
              </a:solidFill>
              <a:round/>
              <a:headEnd/>
              <a:tailEnd/>
            </a:ln>
          </p:spPr>
          <p:txBody>
            <a:bodyPr/>
            <a:lstStyle/>
            <a:p>
              <a:pPr algn="ctr"/>
              <a:endParaRPr lang="en-US">
                <a:solidFill>
                  <a:srgbClr val="000000"/>
                </a:solidFill>
              </a:endParaRPr>
            </a:p>
          </p:txBody>
        </p:sp>
        <p:sp>
          <p:nvSpPr>
            <p:cNvPr id="3113" name="Line 978"/>
            <p:cNvSpPr>
              <a:spLocks noChangeAspect="1" noChangeShapeType="1"/>
            </p:cNvSpPr>
            <p:nvPr/>
          </p:nvSpPr>
          <p:spPr bwMode="auto">
            <a:xfrm flipV="1">
              <a:off x="8101013" y="3460750"/>
              <a:ext cx="12700" cy="9525"/>
            </a:xfrm>
            <a:prstGeom prst="line">
              <a:avLst/>
            </a:prstGeom>
            <a:noFill/>
            <a:ln w="0">
              <a:solidFill>
                <a:srgbClr val="C8DCFF"/>
              </a:solidFill>
              <a:round/>
              <a:headEnd/>
              <a:tailEnd/>
            </a:ln>
          </p:spPr>
          <p:txBody>
            <a:bodyPr/>
            <a:lstStyle/>
            <a:p>
              <a:pPr algn="ctr"/>
              <a:endParaRPr lang="en-US">
                <a:solidFill>
                  <a:srgbClr val="000000"/>
                </a:solidFill>
              </a:endParaRPr>
            </a:p>
          </p:txBody>
        </p:sp>
        <p:grpSp>
          <p:nvGrpSpPr>
            <p:cNvPr id="14" name="Group 979"/>
            <p:cNvGrpSpPr>
              <a:grpSpLocks/>
            </p:cNvGrpSpPr>
            <p:nvPr/>
          </p:nvGrpSpPr>
          <p:grpSpPr bwMode="auto">
            <a:xfrm>
              <a:off x="6729413" y="3419475"/>
              <a:ext cx="1470025" cy="866775"/>
              <a:chOff x="4238" y="2539"/>
              <a:chExt cx="927" cy="546"/>
            </a:xfrm>
          </p:grpSpPr>
          <p:sp>
            <p:nvSpPr>
              <p:cNvPr id="3628" name="Line 980"/>
              <p:cNvSpPr>
                <a:spLocks noChangeAspect="1" noChangeShapeType="1"/>
              </p:cNvSpPr>
              <p:nvPr/>
            </p:nvSpPr>
            <p:spPr bwMode="ltGray">
              <a:xfrm flipH="1" flipV="1">
                <a:off x="4268" y="3067"/>
                <a:ext cx="14" cy="1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29" name="Line 981"/>
              <p:cNvSpPr>
                <a:spLocks noChangeAspect="1" noChangeShapeType="1"/>
              </p:cNvSpPr>
              <p:nvPr/>
            </p:nvSpPr>
            <p:spPr bwMode="ltGray">
              <a:xfrm>
                <a:off x="4259" y="3058"/>
                <a:ext cx="8"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0" name="Line 982"/>
              <p:cNvSpPr>
                <a:spLocks noChangeAspect="1" noChangeShapeType="1"/>
              </p:cNvSpPr>
              <p:nvPr/>
            </p:nvSpPr>
            <p:spPr bwMode="ltGray">
              <a:xfrm flipH="1" flipV="1">
                <a:off x="4238" y="3031"/>
                <a:ext cx="7"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1" name="Line 983"/>
              <p:cNvSpPr>
                <a:spLocks noChangeAspect="1" noChangeShapeType="1"/>
              </p:cNvSpPr>
              <p:nvPr/>
            </p:nvSpPr>
            <p:spPr bwMode="ltGray">
              <a:xfrm flipV="1">
                <a:off x="4246" y="3003"/>
                <a:ext cx="22"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2" name="Line 984"/>
              <p:cNvSpPr>
                <a:spLocks noChangeAspect="1" noChangeShapeType="1"/>
              </p:cNvSpPr>
              <p:nvPr/>
            </p:nvSpPr>
            <p:spPr bwMode="ltGray">
              <a:xfrm flipV="1">
                <a:off x="4276" y="2988"/>
                <a:ext cx="10"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3" name="Line 985"/>
              <p:cNvSpPr>
                <a:spLocks noChangeAspect="1" noChangeShapeType="1"/>
              </p:cNvSpPr>
              <p:nvPr/>
            </p:nvSpPr>
            <p:spPr bwMode="ltGray">
              <a:xfrm flipV="1">
                <a:off x="4323" y="2951"/>
                <a:ext cx="18"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4" name="Line 986"/>
              <p:cNvSpPr>
                <a:spLocks noChangeAspect="1" noChangeShapeType="1"/>
              </p:cNvSpPr>
              <p:nvPr/>
            </p:nvSpPr>
            <p:spPr bwMode="ltGray">
              <a:xfrm flipV="1">
                <a:off x="4353" y="2941"/>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5" name="Line 987"/>
              <p:cNvSpPr>
                <a:spLocks noChangeAspect="1" noChangeShapeType="1"/>
              </p:cNvSpPr>
              <p:nvPr/>
            </p:nvSpPr>
            <p:spPr bwMode="ltGray">
              <a:xfrm flipV="1">
                <a:off x="4377" y="2939"/>
                <a:ext cx="10"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6" name="Line 988"/>
              <p:cNvSpPr>
                <a:spLocks noChangeAspect="1" noChangeShapeType="1"/>
              </p:cNvSpPr>
              <p:nvPr/>
            </p:nvSpPr>
            <p:spPr bwMode="ltGray">
              <a:xfrm flipV="1">
                <a:off x="4409" y="2933"/>
                <a:ext cx="23"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7" name="Line 989"/>
              <p:cNvSpPr>
                <a:spLocks noChangeAspect="1" noChangeShapeType="1"/>
              </p:cNvSpPr>
              <p:nvPr/>
            </p:nvSpPr>
            <p:spPr bwMode="ltGray">
              <a:xfrm flipV="1">
                <a:off x="4443" y="2929"/>
                <a:ext cx="12"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8" name="Line 990"/>
              <p:cNvSpPr>
                <a:spLocks noChangeAspect="1" noChangeShapeType="1"/>
              </p:cNvSpPr>
              <p:nvPr/>
            </p:nvSpPr>
            <p:spPr bwMode="ltGray">
              <a:xfrm flipV="1">
                <a:off x="4466" y="2927"/>
                <a:ext cx="14"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39" name="Line 991"/>
              <p:cNvSpPr>
                <a:spLocks noChangeAspect="1" noChangeShapeType="1"/>
              </p:cNvSpPr>
              <p:nvPr/>
            </p:nvSpPr>
            <p:spPr bwMode="ltGray">
              <a:xfrm flipV="1">
                <a:off x="4502" y="2924"/>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0" name="Line 992"/>
              <p:cNvSpPr>
                <a:spLocks noChangeAspect="1" noChangeShapeType="1"/>
              </p:cNvSpPr>
              <p:nvPr/>
            </p:nvSpPr>
            <p:spPr bwMode="ltGray">
              <a:xfrm flipV="1">
                <a:off x="4536" y="2916"/>
                <a:ext cx="24"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1" name="Line 993"/>
              <p:cNvSpPr>
                <a:spLocks noChangeAspect="1" noChangeShapeType="1"/>
              </p:cNvSpPr>
              <p:nvPr/>
            </p:nvSpPr>
            <p:spPr bwMode="ltGray">
              <a:xfrm flipV="1">
                <a:off x="4592" y="2912"/>
                <a:ext cx="25"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2" name="Line 994"/>
              <p:cNvSpPr>
                <a:spLocks noChangeAspect="1" noChangeShapeType="1"/>
              </p:cNvSpPr>
              <p:nvPr/>
            </p:nvSpPr>
            <p:spPr bwMode="ltGray">
              <a:xfrm flipV="1">
                <a:off x="4627" y="2908"/>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3" name="Line 995"/>
              <p:cNvSpPr>
                <a:spLocks noChangeAspect="1" noChangeShapeType="1"/>
              </p:cNvSpPr>
              <p:nvPr/>
            </p:nvSpPr>
            <p:spPr bwMode="ltGray">
              <a:xfrm flipV="1">
                <a:off x="4652" y="2905"/>
                <a:ext cx="9"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4" name="Line 996"/>
              <p:cNvSpPr>
                <a:spLocks noChangeAspect="1" noChangeShapeType="1"/>
              </p:cNvSpPr>
              <p:nvPr/>
            </p:nvSpPr>
            <p:spPr bwMode="ltGray">
              <a:xfrm flipV="1">
                <a:off x="4684" y="2900"/>
                <a:ext cx="2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5" name="Line 997"/>
              <p:cNvSpPr>
                <a:spLocks noChangeAspect="1" noChangeShapeType="1"/>
              </p:cNvSpPr>
              <p:nvPr/>
            </p:nvSpPr>
            <p:spPr bwMode="ltGray">
              <a:xfrm>
                <a:off x="4719" y="2898"/>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6" name="Line 998"/>
              <p:cNvSpPr>
                <a:spLocks noChangeAspect="1" noChangeShapeType="1"/>
              </p:cNvSpPr>
              <p:nvPr/>
            </p:nvSpPr>
            <p:spPr bwMode="ltGray">
              <a:xfrm flipV="1">
                <a:off x="4741" y="2894"/>
                <a:ext cx="13"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7" name="Line 999"/>
              <p:cNvSpPr>
                <a:spLocks noChangeAspect="1" noChangeShapeType="1"/>
              </p:cNvSpPr>
              <p:nvPr/>
            </p:nvSpPr>
            <p:spPr bwMode="auto">
              <a:xfrm flipV="1">
                <a:off x="4776" y="2873"/>
                <a:ext cx="22"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8" name="Line 1000"/>
              <p:cNvSpPr>
                <a:spLocks noChangeAspect="1" noChangeShapeType="1"/>
              </p:cNvSpPr>
              <p:nvPr/>
            </p:nvSpPr>
            <p:spPr bwMode="auto">
              <a:xfrm>
                <a:off x="4810" y="2871"/>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49" name="Line 1001"/>
              <p:cNvSpPr>
                <a:spLocks noChangeAspect="1" noChangeShapeType="1"/>
              </p:cNvSpPr>
              <p:nvPr/>
            </p:nvSpPr>
            <p:spPr bwMode="auto">
              <a:xfrm flipV="1">
                <a:off x="4832" y="2866"/>
                <a:ext cx="14"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0" name="Line 1002"/>
              <p:cNvSpPr>
                <a:spLocks noChangeAspect="1" noChangeShapeType="1"/>
              </p:cNvSpPr>
              <p:nvPr/>
            </p:nvSpPr>
            <p:spPr bwMode="auto">
              <a:xfrm flipV="1">
                <a:off x="4869" y="2863"/>
                <a:ext cx="2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1" name="Line 1003"/>
              <p:cNvSpPr>
                <a:spLocks noChangeAspect="1" noChangeShapeType="1"/>
              </p:cNvSpPr>
              <p:nvPr/>
            </p:nvSpPr>
            <p:spPr bwMode="auto">
              <a:xfrm>
                <a:off x="4902" y="2859"/>
                <a:ext cx="10"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2" name="Line 1004"/>
              <p:cNvSpPr>
                <a:spLocks noChangeAspect="1" noChangeShapeType="1"/>
              </p:cNvSpPr>
              <p:nvPr/>
            </p:nvSpPr>
            <p:spPr bwMode="auto">
              <a:xfrm>
                <a:off x="4925" y="2857"/>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3" name="Line 1005"/>
              <p:cNvSpPr>
                <a:spLocks noChangeAspect="1" noChangeShapeType="1"/>
              </p:cNvSpPr>
              <p:nvPr/>
            </p:nvSpPr>
            <p:spPr bwMode="auto">
              <a:xfrm flipV="1">
                <a:off x="4950" y="2820"/>
                <a:ext cx="10" cy="1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4" name="Line 1006"/>
              <p:cNvSpPr>
                <a:spLocks noChangeAspect="1" noChangeShapeType="1"/>
              </p:cNvSpPr>
              <p:nvPr/>
            </p:nvSpPr>
            <p:spPr bwMode="auto">
              <a:xfrm flipV="1">
                <a:off x="4965" y="2798"/>
                <a:ext cx="5"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5" name="Line 1007"/>
              <p:cNvSpPr>
                <a:spLocks noChangeAspect="1" noChangeShapeType="1"/>
              </p:cNvSpPr>
              <p:nvPr/>
            </p:nvSpPr>
            <p:spPr bwMode="auto">
              <a:xfrm flipV="1">
                <a:off x="4975" y="2778"/>
                <a:ext cx="6"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6" name="Line 1008"/>
              <p:cNvSpPr>
                <a:spLocks noChangeAspect="1" noChangeShapeType="1"/>
              </p:cNvSpPr>
              <p:nvPr/>
            </p:nvSpPr>
            <p:spPr bwMode="auto">
              <a:xfrm flipV="1">
                <a:off x="4989" y="2736"/>
                <a:ext cx="12"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7" name="Line 1009"/>
              <p:cNvSpPr>
                <a:spLocks noChangeAspect="1" noChangeShapeType="1"/>
              </p:cNvSpPr>
              <p:nvPr/>
            </p:nvSpPr>
            <p:spPr bwMode="auto">
              <a:xfrm flipV="1">
                <a:off x="5007" y="2715"/>
                <a:ext cx="7"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8" name="Line 1010"/>
              <p:cNvSpPr>
                <a:spLocks noChangeAspect="1" noChangeShapeType="1"/>
              </p:cNvSpPr>
              <p:nvPr/>
            </p:nvSpPr>
            <p:spPr bwMode="auto">
              <a:xfrm flipV="1">
                <a:off x="5016" y="2695"/>
                <a:ext cx="5"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59" name="Line 1011"/>
              <p:cNvSpPr>
                <a:spLocks noChangeAspect="1" noChangeShapeType="1"/>
              </p:cNvSpPr>
              <p:nvPr/>
            </p:nvSpPr>
            <p:spPr bwMode="auto">
              <a:xfrm flipV="1">
                <a:off x="5033" y="2653"/>
                <a:ext cx="8"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0" name="Line 1012"/>
              <p:cNvSpPr>
                <a:spLocks noChangeAspect="1" noChangeShapeType="1"/>
              </p:cNvSpPr>
              <p:nvPr/>
            </p:nvSpPr>
            <p:spPr bwMode="auto">
              <a:xfrm flipV="1">
                <a:off x="5048" y="2634"/>
                <a:ext cx="5"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1" name="Line 1013"/>
              <p:cNvSpPr>
                <a:spLocks noChangeAspect="1" noChangeShapeType="1"/>
              </p:cNvSpPr>
              <p:nvPr/>
            </p:nvSpPr>
            <p:spPr bwMode="auto">
              <a:xfrm flipV="1">
                <a:off x="5060" y="2613"/>
                <a:ext cx="7"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2" name="Line 1014"/>
              <p:cNvSpPr>
                <a:spLocks noChangeAspect="1" noChangeShapeType="1"/>
              </p:cNvSpPr>
              <p:nvPr/>
            </p:nvSpPr>
            <p:spPr bwMode="auto">
              <a:xfrm flipV="1">
                <a:off x="5080" y="2575"/>
                <a:ext cx="13" cy="2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3" name="Line 1015"/>
              <p:cNvSpPr>
                <a:spLocks noChangeAspect="1" noChangeShapeType="1"/>
              </p:cNvSpPr>
              <p:nvPr/>
            </p:nvSpPr>
            <p:spPr bwMode="auto">
              <a:xfrm flipV="1">
                <a:off x="5124" y="2552"/>
                <a:ext cx="7"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64" name="Line 1016"/>
              <p:cNvSpPr>
                <a:spLocks noChangeAspect="1" noChangeShapeType="1"/>
              </p:cNvSpPr>
              <p:nvPr/>
            </p:nvSpPr>
            <p:spPr bwMode="auto">
              <a:xfrm flipV="1">
                <a:off x="5154" y="2539"/>
                <a:ext cx="11" cy="7"/>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15" name="Group 1017"/>
            <p:cNvGrpSpPr>
              <a:grpSpLocks/>
            </p:cNvGrpSpPr>
            <p:nvPr/>
          </p:nvGrpSpPr>
          <p:grpSpPr bwMode="auto">
            <a:xfrm>
              <a:off x="1257300" y="1023938"/>
              <a:ext cx="487363" cy="98425"/>
              <a:chOff x="686" y="890"/>
              <a:chExt cx="307" cy="62"/>
            </a:xfrm>
          </p:grpSpPr>
          <p:sp>
            <p:nvSpPr>
              <p:cNvPr id="3617" name="Line 1018"/>
              <p:cNvSpPr>
                <a:spLocks noChangeAspect="1" noChangeShapeType="1"/>
              </p:cNvSpPr>
              <p:nvPr/>
            </p:nvSpPr>
            <p:spPr bwMode="auto">
              <a:xfrm flipH="1" flipV="1">
                <a:off x="972" y="950"/>
                <a:ext cx="2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8" name="Line 1019"/>
              <p:cNvSpPr>
                <a:spLocks noChangeAspect="1" noChangeShapeType="1"/>
              </p:cNvSpPr>
              <p:nvPr/>
            </p:nvSpPr>
            <p:spPr bwMode="auto">
              <a:xfrm flipH="1" flipV="1">
                <a:off x="949" y="946"/>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9" name="Line 1020"/>
              <p:cNvSpPr>
                <a:spLocks noChangeAspect="1" noChangeShapeType="1"/>
              </p:cNvSpPr>
              <p:nvPr/>
            </p:nvSpPr>
            <p:spPr bwMode="auto">
              <a:xfrm flipH="1">
                <a:off x="924" y="943"/>
                <a:ext cx="13"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20" name="Line 1021"/>
              <p:cNvSpPr>
                <a:spLocks noChangeAspect="1" noChangeShapeType="1"/>
              </p:cNvSpPr>
              <p:nvPr/>
            </p:nvSpPr>
            <p:spPr bwMode="auto">
              <a:xfrm flipH="1" flipV="1">
                <a:off x="883" y="924"/>
                <a:ext cx="20"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21" name="Freeform 1022"/>
              <p:cNvSpPr>
                <a:spLocks noChangeAspect="1"/>
              </p:cNvSpPr>
              <p:nvPr/>
            </p:nvSpPr>
            <p:spPr bwMode="auto">
              <a:xfrm>
                <a:off x="862" y="915"/>
                <a:ext cx="9" cy="7"/>
              </a:xfrm>
              <a:custGeom>
                <a:avLst/>
                <a:gdLst>
                  <a:gd name="T0" fmla="*/ 19 w 8"/>
                  <a:gd name="T1" fmla="*/ 348 h 4"/>
                  <a:gd name="T2" fmla="*/ 2 w 8"/>
                  <a:gd name="T3" fmla="*/ 0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4"/>
                    </a:moveTo>
                    <a:lnTo>
                      <a:pt x="2" y="0"/>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22" name="Line 1023"/>
              <p:cNvSpPr>
                <a:spLocks noChangeAspect="1" noChangeShapeType="1"/>
              </p:cNvSpPr>
              <p:nvPr/>
            </p:nvSpPr>
            <p:spPr bwMode="auto">
              <a:xfrm flipH="1" flipV="1">
                <a:off x="840" y="911"/>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23" name="Line 1024"/>
              <p:cNvSpPr>
                <a:spLocks noChangeAspect="1" noChangeShapeType="1"/>
              </p:cNvSpPr>
              <p:nvPr/>
            </p:nvSpPr>
            <p:spPr bwMode="auto">
              <a:xfrm flipH="1" flipV="1">
                <a:off x="795" y="897"/>
                <a:ext cx="23"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24" name="Freeform 1025"/>
              <p:cNvSpPr>
                <a:spLocks noChangeAspect="1"/>
              </p:cNvSpPr>
              <p:nvPr/>
            </p:nvSpPr>
            <p:spPr bwMode="auto">
              <a:xfrm>
                <a:off x="773" y="893"/>
                <a:ext cx="12" cy="2"/>
              </a:xfrm>
              <a:custGeom>
                <a:avLst/>
                <a:gdLst>
                  <a:gd name="T0" fmla="*/ 87 w 9"/>
                  <a:gd name="T1" fmla="*/ 0 h 2"/>
                  <a:gd name="T2" fmla="*/ 65 w 9"/>
                  <a:gd name="T3" fmla="*/ 0 h 2"/>
                  <a:gd name="T4" fmla="*/ 0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lnTo>
                      <a:pt x="7" y="0"/>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25" name="Freeform 1026"/>
              <p:cNvSpPr>
                <a:spLocks noChangeAspect="1"/>
              </p:cNvSpPr>
              <p:nvPr/>
            </p:nvSpPr>
            <p:spPr bwMode="auto">
              <a:xfrm>
                <a:off x="750" y="893"/>
                <a:ext cx="10" cy="3"/>
              </a:xfrm>
              <a:custGeom>
                <a:avLst/>
                <a:gdLst>
                  <a:gd name="T0" fmla="*/ 10 w 10"/>
                  <a:gd name="T1" fmla="*/ 0 h 2"/>
                  <a:gd name="T2" fmla="*/ 8 w 10"/>
                  <a:gd name="T3" fmla="*/ 0 h 2"/>
                  <a:gd name="T4" fmla="*/ 0 w 10"/>
                  <a:gd name="T5" fmla="*/ 4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10" y="0"/>
                    </a:moveTo>
                    <a:lnTo>
                      <a:pt x="8" y="0"/>
                    </a:lnTo>
                    <a:lnTo>
                      <a:pt x="0" y="2"/>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26" name="Freeform 1027"/>
              <p:cNvSpPr>
                <a:spLocks noChangeAspect="1"/>
              </p:cNvSpPr>
              <p:nvPr/>
            </p:nvSpPr>
            <p:spPr bwMode="auto">
              <a:xfrm>
                <a:off x="705" y="898"/>
                <a:ext cx="22" cy="6"/>
              </a:xfrm>
              <a:custGeom>
                <a:avLst/>
                <a:gdLst>
                  <a:gd name="T0" fmla="*/ 60 w 19"/>
                  <a:gd name="T1" fmla="*/ 0 h 4"/>
                  <a:gd name="T2" fmla="*/ 19 w 19"/>
                  <a:gd name="T3" fmla="*/ 94 h 4"/>
                  <a:gd name="T4" fmla="*/ 0 w 19"/>
                  <a:gd name="T5" fmla="*/ 42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0"/>
                    </a:moveTo>
                    <a:lnTo>
                      <a:pt x="6" y="4"/>
                    </a:lnTo>
                    <a:lnTo>
                      <a:pt x="0" y="2"/>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27" name="Line 1028"/>
              <p:cNvSpPr>
                <a:spLocks noChangeAspect="1" noChangeShapeType="1"/>
              </p:cNvSpPr>
              <p:nvPr/>
            </p:nvSpPr>
            <p:spPr bwMode="auto">
              <a:xfrm flipH="1" flipV="1">
                <a:off x="686" y="890"/>
                <a:ext cx="10" cy="6"/>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16" name="Group 1029"/>
            <p:cNvGrpSpPr>
              <a:grpSpLocks/>
            </p:cNvGrpSpPr>
            <p:nvPr/>
          </p:nvGrpSpPr>
          <p:grpSpPr bwMode="auto">
            <a:xfrm>
              <a:off x="939800" y="995363"/>
              <a:ext cx="296863" cy="44450"/>
              <a:chOff x="753" y="1010"/>
              <a:chExt cx="186" cy="28"/>
            </a:xfrm>
          </p:grpSpPr>
          <p:sp>
            <p:nvSpPr>
              <p:cNvPr id="3610" name="Line 1030"/>
              <p:cNvSpPr>
                <a:spLocks noChangeAspect="1" noChangeShapeType="1"/>
              </p:cNvSpPr>
              <p:nvPr/>
            </p:nvSpPr>
            <p:spPr bwMode="auto">
              <a:xfrm flipH="1" flipV="1">
                <a:off x="930" y="1018"/>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1" name="Freeform 1031"/>
              <p:cNvSpPr>
                <a:spLocks noChangeAspect="1"/>
              </p:cNvSpPr>
              <p:nvPr/>
            </p:nvSpPr>
            <p:spPr bwMode="auto">
              <a:xfrm>
                <a:off x="887" y="1010"/>
                <a:ext cx="23" cy="1"/>
              </a:xfrm>
              <a:custGeom>
                <a:avLst/>
                <a:gdLst>
                  <a:gd name="T0" fmla="*/ 43 w 21"/>
                  <a:gd name="T1" fmla="*/ 0 h 1"/>
                  <a:gd name="T2" fmla="*/ 14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6" y="0"/>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12" name="Line 1032"/>
              <p:cNvSpPr>
                <a:spLocks noChangeAspect="1" noChangeShapeType="1"/>
              </p:cNvSpPr>
              <p:nvPr/>
            </p:nvSpPr>
            <p:spPr bwMode="auto">
              <a:xfrm flipH="1">
                <a:off x="864" y="1010"/>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3" name="Line 1033"/>
              <p:cNvSpPr>
                <a:spLocks noChangeAspect="1" noChangeShapeType="1"/>
              </p:cNvSpPr>
              <p:nvPr/>
            </p:nvSpPr>
            <p:spPr bwMode="auto">
              <a:xfrm flipH="1">
                <a:off x="841" y="1011"/>
                <a:ext cx="11"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4" name="Line 1034"/>
              <p:cNvSpPr>
                <a:spLocks noChangeAspect="1" noChangeShapeType="1"/>
              </p:cNvSpPr>
              <p:nvPr/>
            </p:nvSpPr>
            <p:spPr bwMode="auto">
              <a:xfrm flipH="1">
                <a:off x="798" y="1022"/>
                <a:ext cx="2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5" name="Line 1035"/>
              <p:cNvSpPr>
                <a:spLocks noChangeAspect="1" noChangeShapeType="1"/>
              </p:cNvSpPr>
              <p:nvPr/>
            </p:nvSpPr>
            <p:spPr bwMode="auto">
              <a:xfrm flipH="1">
                <a:off x="775" y="1034"/>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16" name="Line 1036"/>
              <p:cNvSpPr>
                <a:spLocks noChangeAspect="1" noChangeShapeType="1"/>
              </p:cNvSpPr>
              <p:nvPr/>
            </p:nvSpPr>
            <p:spPr bwMode="auto">
              <a:xfrm flipH="1">
                <a:off x="753" y="1038"/>
                <a:ext cx="11" cy="0"/>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17" name="Line 1037"/>
            <p:cNvSpPr>
              <a:spLocks noChangeAspect="1" noChangeShapeType="1"/>
            </p:cNvSpPr>
            <p:nvPr/>
          </p:nvSpPr>
          <p:spPr bwMode="auto">
            <a:xfrm flipH="1">
              <a:off x="903288" y="1042988"/>
              <a:ext cx="22225" cy="476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18" name="Line 1038"/>
            <p:cNvSpPr>
              <a:spLocks noChangeAspect="1" noChangeShapeType="1"/>
            </p:cNvSpPr>
            <p:nvPr/>
          </p:nvSpPr>
          <p:spPr bwMode="auto">
            <a:xfrm flipH="1" flipV="1">
              <a:off x="881063" y="1022350"/>
              <a:ext cx="12700" cy="1428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19" name="Line 1039"/>
            <p:cNvSpPr>
              <a:spLocks noChangeAspect="1" noChangeShapeType="1"/>
            </p:cNvSpPr>
            <p:nvPr/>
          </p:nvSpPr>
          <p:spPr bwMode="auto">
            <a:xfrm flipH="1" flipV="1">
              <a:off x="836613" y="968375"/>
              <a:ext cx="19050" cy="2857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0" name="Line 1040"/>
            <p:cNvSpPr>
              <a:spLocks noChangeAspect="1" noChangeShapeType="1"/>
            </p:cNvSpPr>
            <p:nvPr/>
          </p:nvSpPr>
          <p:spPr bwMode="auto">
            <a:xfrm flipH="1" flipV="1">
              <a:off x="715963" y="896938"/>
              <a:ext cx="12700" cy="1270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1" name="Line 1041"/>
            <p:cNvSpPr>
              <a:spLocks noChangeAspect="1" noChangeShapeType="1"/>
            </p:cNvSpPr>
            <p:nvPr/>
          </p:nvSpPr>
          <p:spPr bwMode="auto">
            <a:xfrm flipH="1" flipV="1">
              <a:off x="684213" y="885825"/>
              <a:ext cx="19050" cy="476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2" name="Freeform 1042"/>
            <p:cNvSpPr>
              <a:spLocks noChangeAspect="1"/>
            </p:cNvSpPr>
            <p:nvPr/>
          </p:nvSpPr>
          <p:spPr bwMode="auto">
            <a:xfrm>
              <a:off x="622300" y="854075"/>
              <a:ext cx="30163" cy="20638"/>
            </a:xfrm>
            <a:custGeom>
              <a:avLst/>
              <a:gdLst>
                <a:gd name="T0" fmla="*/ 2147483647 w 15"/>
                <a:gd name="T1" fmla="*/ 2147483647 h 11"/>
                <a:gd name="T2" fmla="*/ 2147483647 w 15"/>
                <a:gd name="T3" fmla="*/ 2147483647 h 11"/>
                <a:gd name="T4" fmla="*/ 0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11"/>
                  </a:moveTo>
                  <a:lnTo>
                    <a:pt x="9" y="9"/>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123" name="Line 1043"/>
            <p:cNvSpPr>
              <a:spLocks noChangeAspect="1" noChangeShapeType="1"/>
            </p:cNvSpPr>
            <p:nvPr/>
          </p:nvSpPr>
          <p:spPr bwMode="auto">
            <a:xfrm flipH="1" flipV="1">
              <a:off x="588963" y="830263"/>
              <a:ext cx="19050" cy="111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4" name="Freeform 1044"/>
            <p:cNvSpPr>
              <a:spLocks noChangeAspect="1"/>
            </p:cNvSpPr>
            <p:nvPr/>
          </p:nvSpPr>
          <p:spPr bwMode="auto">
            <a:xfrm>
              <a:off x="557213" y="812800"/>
              <a:ext cx="19050" cy="7938"/>
            </a:xfrm>
            <a:custGeom>
              <a:avLst/>
              <a:gdLst>
                <a:gd name="T0" fmla="*/ 2147483647 w 10"/>
                <a:gd name="T1" fmla="*/ 2147483647 h 4"/>
                <a:gd name="T2" fmla="*/ 2147483647 w 10"/>
                <a:gd name="T3" fmla="*/ 2147483647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125" name="Freeform 1045"/>
            <p:cNvSpPr>
              <a:spLocks noChangeAspect="1"/>
            </p:cNvSpPr>
            <p:nvPr/>
          </p:nvSpPr>
          <p:spPr bwMode="auto">
            <a:xfrm>
              <a:off x="488950" y="800100"/>
              <a:ext cx="36513" cy="6350"/>
            </a:xfrm>
            <a:custGeom>
              <a:avLst/>
              <a:gdLst>
                <a:gd name="T0" fmla="*/ 2147483647 w 19"/>
                <a:gd name="T1" fmla="*/ 2147483647 h 4"/>
                <a:gd name="T2" fmla="*/ 2147483647 w 19"/>
                <a:gd name="T3" fmla="*/ 0 h 4"/>
                <a:gd name="T4" fmla="*/ 0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4"/>
                  </a:moveTo>
                  <a:lnTo>
                    <a:pt x="2" y="0"/>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126" name="Line 1046"/>
            <p:cNvSpPr>
              <a:spLocks noChangeAspect="1" noChangeShapeType="1"/>
            </p:cNvSpPr>
            <p:nvPr/>
          </p:nvSpPr>
          <p:spPr bwMode="auto">
            <a:xfrm flipH="1">
              <a:off x="450850" y="801688"/>
              <a:ext cx="17463" cy="95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7" name="Line 1047"/>
            <p:cNvSpPr>
              <a:spLocks noChangeAspect="1" noChangeShapeType="1"/>
            </p:cNvSpPr>
            <p:nvPr/>
          </p:nvSpPr>
          <p:spPr bwMode="auto">
            <a:xfrm flipH="1" flipV="1">
              <a:off x="419100" y="801688"/>
              <a:ext cx="17463" cy="1270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8" name="Line 1048"/>
            <p:cNvSpPr>
              <a:spLocks noChangeAspect="1" noChangeShapeType="1"/>
            </p:cNvSpPr>
            <p:nvPr/>
          </p:nvSpPr>
          <p:spPr bwMode="auto">
            <a:xfrm flipH="1" flipV="1">
              <a:off x="369888" y="754063"/>
              <a:ext cx="25400" cy="2540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29" name="Line 1049"/>
            <p:cNvSpPr>
              <a:spLocks noChangeAspect="1" noChangeShapeType="1"/>
            </p:cNvSpPr>
            <p:nvPr/>
          </p:nvSpPr>
          <p:spPr bwMode="auto">
            <a:xfrm flipH="1" flipV="1">
              <a:off x="341313" y="728663"/>
              <a:ext cx="15875" cy="111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30" name="Freeform 1050"/>
            <p:cNvSpPr>
              <a:spLocks noChangeAspect="1"/>
            </p:cNvSpPr>
            <p:nvPr/>
          </p:nvSpPr>
          <p:spPr bwMode="auto">
            <a:xfrm>
              <a:off x="306388" y="725488"/>
              <a:ext cx="15875" cy="1587"/>
            </a:xfrm>
            <a:custGeom>
              <a:avLst/>
              <a:gdLst>
                <a:gd name="T0" fmla="*/ 2147483647 w 9"/>
                <a:gd name="T1" fmla="*/ 0 h 1588"/>
                <a:gd name="T2" fmla="*/ 2147483647 w 9"/>
                <a:gd name="T3" fmla="*/ 0 h 1588"/>
                <a:gd name="T4" fmla="*/ 0 w 9"/>
                <a:gd name="T5" fmla="*/ 0 h 1588"/>
                <a:gd name="T6" fmla="*/ 0 60000 65536"/>
                <a:gd name="T7" fmla="*/ 0 60000 65536"/>
                <a:gd name="T8" fmla="*/ 0 60000 65536"/>
                <a:gd name="T9" fmla="*/ 0 w 9"/>
                <a:gd name="T10" fmla="*/ 0 h 1588"/>
                <a:gd name="T11" fmla="*/ 9 w 9"/>
                <a:gd name="T12" fmla="*/ 1588 h 1588"/>
              </a:gdLst>
              <a:ahLst/>
              <a:cxnLst>
                <a:cxn ang="T6">
                  <a:pos x="T0" y="T1"/>
                </a:cxn>
                <a:cxn ang="T7">
                  <a:pos x="T2" y="T3"/>
                </a:cxn>
                <a:cxn ang="T8">
                  <a:pos x="T4" y="T5"/>
                </a:cxn>
              </a:cxnLst>
              <a:rect l="T9" t="T10" r="T11" b="T12"/>
              <a:pathLst>
                <a:path w="9" h="1588">
                  <a:moveTo>
                    <a:pt x="9" y="0"/>
                  </a:moveTo>
                  <a:lnTo>
                    <a:pt x="7" y="0"/>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131" name="Line 1051"/>
            <p:cNvSpPr>
              <a:spLocks noChangeAspect="1" noChangeShapeType="1"/>
            </p:cNvSpPr>
            <p:nvPr/>
          </p:nvSpPr>
          <p:spPr bwMode="auto">
            <a:xfrm flipH="1">
              <a:off x="230188" y="725488"/>
              <a:ext cx="41275" cy="158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32" name="Line 1052"/>
            <p:cNvSpPr>
              <a:spLocks noChangeAspect="1" noChangeShapeType="1"/>
            </p:cNvSpPr>
            <p:nvPr/>
          </p:nvSpPr>
          <p:spPr bwMode="auto">
            <a:xfrm flipH="1">
              <a:off x="195263" y="725488"/>
              <a:ext cx="20637" cy="158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33" name="Line 1053"/>
            <p:cNvSpPr>
              <a:spLocks noChangeAspect="1" noChangeShapeType="1"/>
            </p:cNvSpPr>
            <p:nvPr/>
          </p:nvSpPr>
          <p:spPr bwMode="auto">
            <a:xfrm flipH="1" flipV="1">
              <a:off x="158750" y="714375"/>
              <a:ext cx="19050" cy="95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34" name="Freeform 1054"/>
            <p:cNvSpPr>
              <a:spLocks noChangeAspect="1"/>
            </p:cNvSpPr>
            <p:nvPr/>
          </p:nvSpPr>
          <p:spPr bwMode="auto">
            <a:xfrm>
              <a:off x="109538" y="679450"/>
              <a:ext cx="15875" cy="28575"/>
            </a:xfrm>
            <a:custGeom>
              <a:avLst/>
              <a:gdLst>
                <a:gd name="T0" fmla="*/ 2147483647 w 8"/>
                <a:gd name="T1" fmla="*/ 2147483647 h 15"/>
                <a:gd name="T2" fmla="*/ 2147483647 w 8"/>
                <a:gd name="T3" fmla="*/ 2147483647 h 15"/>
                <a:gd name="T4" fmla="*/ 0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8" y="15"/>
                  </a:moveTo>
                  <a:lnTo>
                    <a:pt x="4" y="13"/>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135" name="Line 1055"/>
            <p:cNvSpPr>
              <a:spLocks noChangeAspect="1" noChangeShapeType="1"/>
            </p:cNvSpPr>
            <p:nvPr/>
          </p:nvSpPr>
          <p:spPr bwMode="auto">
            <a:xfrm flipH="1" flipV="1">
              <a:off x="1246188" y="2092325"/>
              <a:ext cx="28575" cy="15875"/>
            </a:xfrm>
            <a:prstGeom prst="line">
              <a:avLst/>
            </a:prstGeom>
            <a:noFill/>
            <a:ln w="0">
              <a:solidFill>
                <a:srgbClr val="DAFF24"/>
              </a:solidFill>
              <a:round/>
              <a:headEnd/>
              <a:tailEnd/>
            </a:ln>
          </p:spPr>
          <p:txBody>
            <a:bodyPr/>
            <a:lstStyle/>
            <a:p>
              <a:pPr algn="ctr"/>
              <a:endParaRPr lang="en-US">
                <a:solidFill>
                  <a:srgbClr val="000000"/>
                </a:solidFill>
              </a:endParaRPr>
            </a:p>
          </p:txBody>
        </p:sp>
        <p:grpSp>
          <p:nvGrpSpPr>
            <p:cNvPr id="17" name="Group 1056"/>
            <p:cNvGrpSpPr>
              <a:grpSpLocks/>
            </p:cNvGrpSpPr>
            <p:nvPr/>
          </p:nvGrpSpPr>
          <p:grpSpPr bwMode="auto">
            <a:xfrm>
              <a:off x="1249363" y="2097088"/>
              <a:ext cx="103187" cy="195262"/>
              <a:chOff x="787" y="1706"/>
              <a:chExt cx="65" cy="123"/>
            </a:xfrm>
          </p:grpSpPr>
          <p:sp>
            <p:nvSpPr>
              <p:cNvPr id="3605" name="Line 1057"/>
              <p:cNvSpPr>
                <a:spLocks noChangeAspect="1" noChangeShapeType="1"/>
              </p:cNvSpPr>
              <p:nvPr/>
            </p:nvSpPr>
            <p:spPr bwMode="auto">
              <a:xfrm>
                <a:off x="787" y="1706"/>
                <a:ext cx="8"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6" name="Freeform 1058"/>
              <p:cNvSpPr>
                <a:spLocks noChangeAspect="1"/>
              </p:cNvSpPr>
              <p:nvPr/>
            </p:nvSpPr>
            <p:spPr bwMode="auto">
              <a:xfrm>
                <a:off x="813" y="1727"/>
                <a:ext cx="19" cy="14"/>
              </a:xfrm>
              <a:custGeom>
                <a:avLst/>
                <a:gdLst>
                  <a:gd name="T0" fmla="*/ 0 w 16"/>
                  <a:gd name="T1" fmla="*/ 0 h 13"/>
                  <a:gd name="T2" fmla="*/ 46 w 16"/>
                  <a:gd name="T3" fmla="*/ 17 h 13"/>
                  <a:gd name="T4" fmla="*/ 63 w 16"/>
                  <a:gd name="T5" fmla="*/ 22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0" y="0"/>
                    </a:moveTo>
                    <a:lnTo>
                      <a:pt x="12" y="9"/>
                    </a:lnTo>
                    <a:lnTo>
                      <a:pt x="16" y="13"/>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07" name="Line 1059"/>
              <p:cNvSpPr>
                <a:spLocks noChangeAspect="1" noChangeShapeType="1"/>
              </p:cNvSpPr>
              <p:nvPr/>
            </p:nvSpPr>
            <p:spPr bwMode="auto">
              <a:xfrm>
                <a:off x="841" y="1750"/>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8" name="Freeform 1060"/>
              <p:cNvSpPr>
                <a:spLocks noChangeAspect="1"/>
              </p:cNvSpPr>
              <p:nvPr/>
            </p:nvSpPr>
            <p:spPr bwMode="auto">
              <a:xfrm>
                <a:off x="847" y="1783"/>
                <a:ext cx="5" cy="25"/>
              </a:xfrm>
              <a:custGeom>
                <a:avLst/>
                <a:gdLst>
                  <a:gd name="T0" fmla="*/ 0 w 4"/>
                  <a:gd name="T1" fmla="*/ 0 h 21"/>
                  <a:gd name="T2" fmla="*/ 21 w 4"/>
                  <a:gd name="T3" fmla="*/ 43 h 21"/>
                  <a:gd name="T4" fmla="*/ 21 w 4"/>
                  <a:gd name="T5" fmla="*/ 87 h 21"/>
                  <a:gd name="T6" fmla="*/ 0 60000 65536"/>
                  <a:gd name="T7" fmla="*/ 0 60000 65536"/>
                  <a:gd name="T8" fmla="*/ 0 60000 65536"/>
                  <a:gd name="T9" fmla="*/ 0 w 4"/>
                  <a:gd name="T10" fmla="*/ 0 h 21"/>
                  <a:gd name="T11" fmla="*/ 4 w 4"/>
                  <a:gd name="T12" fmla="*/ 21 h 21"/>
                </a:gdLst>
                <a:ahLst/>
                <a:cxnLst>
                  <a:cxn ang="T6">
                    <a:pos x="T0" y="T1"/>
                  </a:cxn>
                  <a:cxn ang="T7">
                    <a:pos x="T2" y="T3"/>
                  </a:cxn>
                  <a:cxn ang="T8">
                    <a:pos x="T4" y="T5"/>
                  </a:cxn>
                </a:cxnLst>
                <a:rect l="T9" t="T10" r="T11" b="T12"/>
                <a:pathLst>
                  <a:path w="4" h="21">
                    <a:moveTo>
                      <a:pt x="0" y="0"/>
                    </a:moveTo>
                    <a:lnTo>
                      <a:pt x="4" y="11"/>
                    </a:lnTo>
                    <a:lnTo>
                      <a:pt x="4" y="21"/>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09" name="Line 1061"/>
              <p:cNvSpPr>
                <a:spLocks noChangeAspect="1" noChangeShapeType="1"/>
              </p:cNvSpPr>
              <p:nvPr/>
            </p:nvSpPr>
            <p:spPr bwMode="auto">
              <a:xfrm>
                <a:off x="852" y="1818"/>
                <a:ext cx="0" cy="11"/>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18" name="Group 1062"/>
            <p:cNvGrpSpPr>
              <a:grpSpLocks/>
            </p:cNvGrpSpPr>
            <p:nvPr/>
          </p:nvGrpSpPr>
          <p:grpSpPr bwMode="auto">
            <a:xfrm>
              <a:off x="1382713" y="2306638"/>
              <a:ext cx="1123950" cy="817562"/>
              <a:chOff x="871" y="1838"/>
              <a:chExt cx="707" cy="515"/>
            </a:xfrm>
          </p:grpSpPr>
          <p:sp>
            <p:nvSpPr>
              <p:cNvPr id="3573" name="Line 1063"/>
              <p:cNvSpPr>
                <a:spLocks noChangeAspect="1" noChangeShapeType="1"/>
              </p:cNvSpPr>
              <p:nvPr/>
            </p:nvSpPr>
            <p:spPr bwMode="auto">
              <a:xfrm>
                <a:off x="871" y="1838"/>
                <a:ext cx="2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4" name="Line 1064"/>
              <p:cNvSpPr>
                <a:spLocks noChangeAspect="1" noChangeShapeType="1"/>
              </p:cNvSpPr>
              <p:nvPr/>
            </p:nvSpPr>
            <p:spPr bwMode="auto">
              <a:xfrm>
                <a:off x="903" y="1849"/>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5" name="Line 1065"/>
              <p:cNvSpPr>
                <a:spLocks noChangeAspect="1" noChangeShapeType="1"/>
              </p:cNvSpPr>
              <p:nvPr/>
            </p:nvSpPr>
            <p:spPr bwMode="auto">
              <a:xfrm>
                <a:off x="937" y="1860"/>
                <a:ext cx="20"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6" name="Line 1066"/>
              <p:cNvSpPr>
                <a:spLocks noChangeAspect="1" noChangeShapeType="1"/>
              </p:cNvSpPr>
              <p:nvPr/>
            </p:nvSpPr>
            <p:spPr bwMode="auto">
              <a:xfrm>
                <a:off x="969" y="1872"/>
                <a:ext cx="10"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7" name="Line 1067"/>
              <p:cNvSpPr>
                <a:spLocks noChangeAspect="1" noChangeShapeType="1"/>
              </p:cNvSpPr>
              <p:nvPr/>
            </p:nvSpPr>
            <p:spPr bwMode="auto">
              <a:xfrm>
                <a:off x="1004" y="1882"/>
                <a:ext cx="21"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8" name="Line 1068"/>
              <p:cNvSpPr>
                <a:spLocks noChangeAspect="1" noChangeShapeType="1"/>
              </p:cNvSpPr>
              <p:nvPr/>
            </p:nvSpPr>
            <p:spPr bwMode="auto">
              <a:xfrm>
                <a:off x="1034" y="1896"/>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9" name="Line 1069"/>
              <p:cNvSpPr>
                <a:spLocks noChangeAspect="1" noChangeShapeType="1"/>
              </p:cNvSpPr>
              <p:nvPr/>
            </p:nvSpPr>
            <p:spPr bwMode="auto">
              <a:xfrm>
                <a:off x="1067" y="1906"/>
                <a:ext cx="25"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0" name="Line 1070"/>
              <p:cNvSpPr>
                <a:spLocks noChangeAspect="1" noChangeShapeType="1"/>
              </p:cNvSpPr>
              <p:nvPr/>
            </p:nvSpPr>
            <p:spPr bwMode="auto">
              <a:xfrm>
                <a:off x="1099" y="1917"/>
                <a:ext cx="12"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1" name="Line 1071"/>
              <p:cNvSpPr>
                <a:spLocks noChangeAspect="1" noChangeShapeType="1"/>
              </p:cNvSpPr>
              <p:nvPr/>
            </p:nvSpPr>
            <p:spPr bwMode="auto">
              <a:xfrm>
                <a:off x="1133" y="1927"/>
                <a:ext cx="2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2" name="Line 1072"/>
              <p:cNvSpPr>
                <a:spLocks noChangeAspect="1" noChangeShapeType="1"/>
              </p:cNvSpPr>
              <p:nvPr/>
            </p:nvSpPr>
            <p:spPr bwMode="auto">
              <a:xfrm>
                <a:off x="1167" y="1939"/>
                <a:ext cx="8"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3" name="Line 1073"/>
              <p:cNvSpPr>
                <a:spLocks noChangeAspect="1" noChangeShapeType="1"/>
              </p:cNvSpPr>
              <p:nvPr/>
            </p:nvSpPr>
            <p:spPr bwMode="auto">
              <a:xfrm>
                <a:off x="1198" y="1951"/>
                <a:ext cx="23"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4" name="Line 1074"/>
              <p:cNvSpPr>
                <a:spLocks noChangeAspect="1" noChangeShapeType="1"/>
              </p:cNvSpPr>
              <p:nvPr/>
            </p:nvSpPr>
            <p:spPr bwMode="auto">
              <a:xfrm>
                <a:off x="1231" y="1961"/>
                <a:ext cx="10"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5" name="Line 1075"/>
              <p:cNvSpPr>
                <a:spLocks noChangeAspect="1" noChangeShapeType="1"/>
              </p:cNvSpPr>
              <p:nvPr/>
            </p:nvSpPr>
            <p:spPr bwMode="auto">
              <a:xfrm>
                <a:off x="1263" y="1973"/>
                <a:ext cx="2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6" name="Line 1076"/>
              <p:cNvSpPr>
                <a:spLocks noChangeAspect="1" noChangeShapeType="1"/>
              </p:cNvSpPr>
              <p:nvPr/>
            </p:nvSpPr>
            <p:spPr bwMode="auto">
              <a:xfrm>
                <a:off x="1297" y="1984"/>
                <a:ext cx="12"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7" name="Line 1077"/>
              <p:cNvSpPr>
                <a:spLocks noChangeAspect="1" noChangeShapeType="1"/>
              </p:cNvSpPr>
              <p:nvPr/>
            </p:nvSpPr>
            <p:spPr bwMode="auto">
              <a:xfrm>
                <a:off x="1330" y="1995"/>
                <a:ext cx="20"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8" name="Line 1078"/>
              <p:cNvSpPr>
                <a:spLocks noChangeAspect="1" noChangeShapeType="1"/>
              </p:cNvSpPr>
              <p:nvPr/>
            </p:nvSpPr>
            <p:spPr bwMode="auto">
              <a:xfrm>
                <a:off x="1362" y="2007"/>
                <a:ext cx="12"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89" name="Line 1079"/>
              <p:cNvSpPr>
                <a:spLocks noChangeAspect="1" noChangeShapeType="1"/>
              </p:cNvSpPr>
              <p:nvPr/>
            </p:nvSpPr>
            <p:spPr bwMode="auto">
              <a:xfrm>
                <a:off x="1393" y="2019"/>
                <a:ext cx="25"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0" name="Freeform 1080"/>
              <p:cNvSpPr>
                <a:spLocks noChangeAspect="1"/>
              </p:cNvSpPr>
              <p:nvPr/>
            </p:nvSpPr>
            <p:spPr bwMode="auto">
              <a:xfrm>
                <a:off x="1427" y="2029"/>
                <a:ext cx="9" cy="7"/>
              </a:xfrm>
              <a:custGeom>
                <a:avLst/>
                <a:gdLst>
                  <a:gd name="T0" fmla="*/ 0 w 8"/>
                  <a:gd name="T1" fmla="*/ 0 h 6"/>
                  <a:gd name="T2" fmla="*/ 2 w 8"/>
                  <a:gd name="T3" fmla="*/ 2 h 6"/>
                  <a:gd name="T4" fmla="*/ 19 w 8"/>
                  <a:gd name="T5" fmla="*/ 2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2" y="2"/>
                    </a:lnTo>
                    <a:lnTo>
                      <a:pt x="8" y="6"/>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591" name="Freeform 1081"/>
              <p:cNvSpPr>
                <a:spLocks noChangeAspect="1"/>
              </p:cNvSpPr>
              <p:nvPr/>
            </p:nvSpPr>
            <p:spPr bwMode="auto">
              <a:xfrm>
                <a:off x="1456" y="2049"/>
                <a:ext cx="21" cy="8"/>
              </a:xfrm>
              <a:custGeom>
                <a:avLst/>
                <a:gdLst>
                  <a:gd name="T0" fmla="*/ 0 w 18"/>
                  <a:gd name="T1" fmla="*/ 0 h 8"/>
                  <a:gd name="T2" fmla="*/ 20 w 18"/>
                  <a:gd name="T3" fmla="*/ 4 h 8"/>
                  <a:gd name="T4" fmla="*/ 61 w 18"/>
                  <a:gd name="T5" fmla="*/ 8 h 8"/>
                  <a:gd name="T6" fmla="*/ 0 60000 65536"/>
                  <a:gd name="T7" fmla="*/ 0 60000 65536"/>
                  <a:gd name="T8" fmla="*/ 0 60000 65536"/>
                  <a:gd name="T9" fmla="*/ 0 w 18"/>
                  <a:gd name="T10" fmla="*/ 0 h 8"/>
                  <a:gd name="T11" fmla="*/ 18 w 18"/>
                  <a:gd name="T12" fmla="*/ 8 h 8"/>
                </a:gdLst>
                <a:ahLst/>
                <a:cxnLst>
                  <a:cxn ang="T6">
                    <a:pos x="T0" y="T1"/>
                  </a:cxn>
                  <a:cxn ang="T7">
                    <a:pos x="T2" y="T3"/>
                  </a:cxn>
                  <a:cxn ang="T8">
                    <a:pos x="T4" y="T5"/>
                  </a:cxn>
                </a:cxnLst>
                <a:rect l="T9" t="T10" r="T11" b="T12"/>
                <a:pathLst>
                  <a:path w="18" h="8">
                    <a:moveTo>
                      <a:pt x="0" y="0"/>
                    </a:moveTo>
                    <a:lnTo>
                      <a:pt x="6" y="4"/>
                    </a:lnTo>
                    <a:lnTo>
                      <a:pt x="18" y="8"/>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592" name="Line 1082"/>
              <p:cNvSpPr>
                <a:spLocks noChangeAspect="1" noChangeShapeType="1"/>
              </p:cNvSpPr>
              <p:nvPr/>
            </p:nvSpPr>
            <p:spPr bwMode="auto">
              <a:xfrm>
                <a:off x="1488" y="2064"/>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3" name="Line 1083"/>
              <p:cNvSpPr>
                <a:spLocks noChangeAspect="1" noChangeShapeType="1"/>
              </p:cNvSpPr>
              <p:nvPr/>
            </p:nvSpPr>
            <p:spPr bwMode="auto">
              <a:xfrm>
                <a:off x="1514" y="2082"/>
                <a:ext cx="17" cy="1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4" name="Line 1084"/>
              <p:cNvSpPr>
                <a:spLocks noChangeAspect="1" noChangeShapeType="1"/>
              </p:cNvSpPr>
              <p:nvPr/>
            </p:nvSpPr>
            <p:spPr bwMode="auto">
              <a:xfrm>
                <a:off x="1536" y="2108"/>
                <a:ext cx="2"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5" name="Freeform 1085"/>
              <p:cNvSpPr>
                <a:spLocks noChangeAspect="1"/>
              </p:cNvSpPr>
              <p:nvPr/>
            </p:nvSpPr>
            <p:spPr bwMode="auto">
              <a:xfrm>
                <a:off x="1536" y="2144"/>
                <a:ext cx="2" cy="22"/>
              </a:xfrm>
              <a:custGeom>
                <a:avLst/>
                <a:gdLst>
                  <a:gd name="T0" fmla="*/ 0 w 2"/>
                  <a:gd name="T1" fmla="*/ 0 h 19"/>
                  <a:gd name="T2" fmla="*/ 0 w 2"/>
                  <a:gd name="T3" fmla="*/ 14 h 19"/>
                  <a:gd name="T4" fmla="*/ 0 w 2"/>
                  <a:gd name="T5" fmla="*/ 60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0"/>
                    </a:moveTo>
                    <a:lnTo>
                      <a:pt x="0" y="4"/>
                    </a:lnTo>
                    <a:lnTo>
                      <a:pt x="0" y="19"/>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596" name="Line 1086"/>
              <p:cNvSpPr>
                <a:spLocks noChangeAspect="1" noChangeShapeType="1"/>
              </p:cNvSpPr>
              <p:nvPr/>
            </p:nvSpPr>
            <p:spPr bwMode="auto">
              <a:xfrm flipH="1">
                <a:off x="1529" y="2178"/>
                <a:ext cx="6"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7" name="Line 1087"/>
              <p:cNvSpPr>
                <a:spLocks noChangeAspect="1" noChangeShapeType="1"/>
              </p:cNvSpPr>
              <p:nvPr/>
            </p:nvSpPr>
            <p:spPr bwMode="auto">
              <a:xfrm>
                <a:off x="1522" y="2212"/>
                <a:ext cx="1"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8" name="Line 1088"/>
              <p:cNvSpPr>
                <a:spLocks noChangeAspect="1" noChangeShapeType="1"/>
              </p:cNvSpPr>
              <p:nvPr/>
            </p:nvSpPr>
            <p:spPr bwMode="auto">
              <a:xfrm>
                <a:off x="1522" y="2244"/>
                <a:ext cx="1"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99" name="Line 1089"/>
              <p:cNvSpPr>
                <a:spLocks noChangeAspect="1" noChangeShapeType="1"/>
              </p:cNvSpPr>
              <p:nvPr/>
            </p:nvSpPr>
            <p:spPr bwMode="auto">
              <a:xfrm flipV="1">
                <a:off x="1524" y="2259"/>
                <a:ext cx="14" cy="1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0" name="Line 1090"/>
              <p:cNvSpPr>
                <a:spLocks noChangeAspect="1" noChangeShapeType="1"/>
              </p:cNvSpPr>
              <p:nvPr/>
            </p:nvSpPr>
            <p:spPr bwMode="auto">
              <a:xfrm flipV="1">
                <a:off x="1544" y="2240"/>
                <a:ext cx="7"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1" name="Line 1091"/>
              <p:cNvSpPr>
                <a:spLocks noChangeAspect="1" noChangeShapeType="1"/>
              </p:cNvSpPr>
              <p:nvPr/>
            </p:nvSpPr>
            <p:spPr bwMode="auto">
              <a:xfrm>
                <a:off x="1564" y="2244"/>
                <a:ext cx="4"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2" name="Freeform 1092"/>
              <p:cNvSpPr>
                <a:spLocks noChangeAspect="1"/>
              </p:cNvSpPr>
              <p:nvPr/>
            </p:nvSpPr>
            <p:spPr bwMode="auto">
              <a:xfrm>
                <a:off x="1569" y="2277"/>
                <a:ext cx="1" cy="11"/>
              </a:xfrm>
              <a:custGeom>
                <a:avLst/>
                <a:gdLst>
                  <a:gd name="T0" fmla="*/ 0 w 1"/>
                  <a:gd name="T1" fmla="*/ 0 h 10"/>
                  <a:gd name="T2" fmla="*/ 0 w 1"/>
                  <a:gd name="T3" fmla="*/ 2 h 10"/>
                  <a:gd name="T4" fmla="*/ 0 w 1"/>
                  <a:gd name="T5" fmla="*/ 2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2"/>
                    </a:lnTo>
                    <a:lnTo>
                      <a:pt x="0" y="1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603" name="Line 1093"/>
              <p:cNvSpPr>
                <a:spLocks noChangeAspect="1" noChangeShapeType="1"/>
              </p:cNvSpPr>
              <p:nvPr/>
            </p:nvSpPr>
            <p:spPr bwMode="auto">
              <a:xfrm>
                <a:off x="1569" y="2311"/>
                <a:ext cx="1"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604" name="Freeform 1094"/>
              <p:cNvSpPr>
                <a:spLocks noChangeAspect="1"/>
              </p:cNvSpPr>
              <p:nvPr/>
            </p:nvSpPr>
            <p:spPr bwMode="auto">
              <a:xfrm>
                <a:off x="1569" y="2346"/>
                <a:ext cx="9" cy="7"/>
              </a:xfrm>
              <a:custGeom>
                <a:avLst/>
                <a:gdLst>
                  <a:gd name="T0" fmla="*/ 0 w 8"/>
                  <a:gd name="T1" fmla="*/ 0 h 5"/>
                  <a:gd name="T2" fmla="*/ 0 w 8"/>
                  <a:gd name="T3" fmla="*/ 29 h 5"/>
                  <a:gd name="T4" fmla="*/ 19 w 8"/>
                  <a:gd name="T5" fmla="*/ 77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0" y="2"/>
                    </a:lnTo>
                    <a:lnTo>
                      <a:pt x="8" y="5"/>
                    </a:lnTo>
                  </a:path>
                </a:pathLst>
              </a:custGeom>
              <a:noFill/>
              <a:ln w="0">
                <a:solidFill>
                  <a:srgbClr val="FF9900"/>
                </a:solidFill>
                <a:prstDash val="solid"/>
                <a:round/>
                <a:headEnd/>
                <a:tailEnd/>
              </a:ln>
            </p:spPr>
            <p:txBody>
              <a:bodyPr/>
              <a:lstStyle/>
              <a:p>
                <a:pPr algn="ctr"/>
                <a:endParaRPr lang="en-US">
                  <a:solidFill>
                    <a:srgbClr val="000000"/>
                  </a:solidFill>
                </a:endParaRPr>
              </a:p>
            </p:txBody>
          </p:sp>
        </p:grpSp>
        <p:grpSp>
          <p:nvGrpSpPr>
            <p:cNvPr id="19" name="Group 1095"/>
            <p:cNvGrpSpPr>
              <a:grpSpLocks/>
            </p:cNvGrpSpPr>
            <p:nvPr/>
          </p:nvGrpSpPr>
          <p:grpSpPr bwMode="auto">
            <a:xfrm>
              <a:off x="1262063" y="4876800"/>
              <a:ext cx="1136650" cy="39688"/>
              <a:chOff x="795" y="3457"/>
              <a:chExt cx="715" cy="25"/>
            </a:xfrm>
          </p:grpSpPr>
          <p:sp>
            <p:nvSpPr>
              <p:cNvPr id="3552" name="Line 1096"/>
              <p:cNvSpPr>
                <a:spLocks noChangeAspect="1" noChangeShapeType="1"/>
              </p:cNvSpPr>
              <p:nvPr/>
            </p:nvSpPr>
            <p:spPr bwMode="auto">
              <a:xfrm flipH="1">
                <a:off x="1488" y="3480"/>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3" name="Line 1097"/>
              <p:cNvSpPr>
                <a:spLocks noChangeAspect="1" noChangeShapeType="1"/>
              </p:cNvSpPr>
              <p:nvPr/>
            </p:nvSpPr>
            <p:spPr bwMode="auto">
              <a:xfrm flipH="1">
                <a:off x="1466" y="3478"/>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4" name="Line 1098"/>
              <p:cNvSpPr>
                <a:spLocks noChangeAspect="1" noChangeShapeType="1"/>
              </p:cNvSpPr>
              <p:nvPr/>
            </p:nvSpPr>
            <p:spPr bwMode="auto">
              <a:xfrm flipH="1">
                <a:off x="1419" y="3478"/>
                <a:ext cx="2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5" name="Line 1099"/>
              <p:cNvSpPr>
                <a:spLocks noChangeAspect="1" noChangeShapeType="1"/>
              </p:cNvSpPr>
              <p:nvPr/>
            </p:nvSpPr>
            <p:spPr bwMode="auto">
              <a:xfrm flipH="1">
                <a:off x="1396" y="3475"/>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6" name="Line 1100"/>
              <p:cNvSpPr>
                <a:spLocks noChangeAspect="1" noChangeShapeType="1"/>
              </p:cNvSpPr>
              <p:nvPr/>
            </p:nvSpPr>
            <p:spPr bwMode="auto">
              <a:xfrm flipH="1">
                <a:off x="1348" y="3475"/>
                <a:ext cx="26"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7" name="Line 1101"/>
              <p:cNvSpPr>
                <a:spLocks noChangeAspect="1" noChangeShapeType="1"/>
              </p:cNvSpPr>
              <p:nvPr/>
            </p:nvSpPr>
            <p:spPr bwMode="auto">
              <a:xfrm flipH="1">
                <a:off x="1326" y="3473"/>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8" name="Line 1102"/>
              <p:cNvSpPr>
                <a:spLocks noChangeAspect="1" noChangeShapeType="1"/>
              </p:cNvSpPr>
              <p:nvPr/>
            </p:nvSpPr>
            <p:spPr bwMode="auto">
              <a:xfrm flipH="1">
                <a:off x="1282" y="3473"/>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9" name="Line 1103"/>
              <p:cNvSpPr>
                <a:spLocks noChangeAspect="1" noChangeShapeType="1"/>
              </p:cNvSpPr>
              <p:nvPr/>
            </p:nvSpPr>
            <p:spPr bwMode="auto">
              <a:xfrm flipH="1">
                <a:off x="1257" y="3471"/>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0" name="Line 1104"/>
              <p:cNvSpPr>
                <a:spLocks noChangeAspect="1" noChangeShapeType="1"/>
              </p:cNvSpPr>
              <p:nvPr/>
            </p:nvSpPr>
            <p:spPr bwMode="auto">
              <a:xfrm flipH="1">
                <a:off x="1212" y="3471"/>
                <a:ext cx="2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1" name="Line 1105"/>
              <p:cNvSpPr>
                <a:spLocks noChangeAspect="1" noChangeShapeType="1"/>
              </p:cNvSpPr>
              <p:nvPr/>
            </p:nvSpPr>
            <p:spPr bwMode="auto">
              <a:xfrm flipH="1">
                <a:off x="1190" y="3469"/>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2" name="Line 1106"/>
              <p:cNvSpPr>
                <a:spLocks noChangeAspect="1" noChangeShapeType="1"/>
              </p:cNvSpPr>
              <p:nvPr/>
            </p:nvSpPr>
            <p:spPr bwMode="auto">
              <a:xfrm flipH="1">
                <a:off x="1142" y="3469"/>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3" name="Line 1107"/>
              <p:cNvSpPr>
                <a:spLocks noChangeAspect="1" noChangeShapeType="1"/>
              </p:cNvSpPr>
              <p:nvPr/>
            </p:nvSpPr>
            <p:spPr bwMode="auto">
              <a:xfrm flipH="1">
                <a:off x="1119" y="3466"/>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4" name="Line 1108"/>
              <p:cNvSpPr>
                <a:spLocks noChangeAspect="1" noChangeShapeType="1"/>
              </p:cNvSpPr>
              <p:nvPr/>
            </p:nvSpPr>
            <p:spPr bwMode="auto">
              <a:xfrm flipH="1">
                <a:off x="1073" y="3466"/>
                <a:ext cx="2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5" name="Line 1109"/>
              <p:cNvSpPr>
                <a:spLocks noChangeAspect="1" noChangeShapeType="1"/>
              </p:cNvSpPr>
              <p:nvPr/>
            </p:nvSpPr>
            <p:spPr bwMode="auto">
              <a:xfrm flipH="1">
                <a:off x="1050" y="3464"/>
                <a:ext cx="10"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6" name="Line 1110"/>
              <p:cNvSpPr>
                <a:spLocks noChangeAspect="1" noChangeShapeType="1"/>
              </p:cNvSpPr>
              <p:nvPr/>
            </p:nvSpPr>
            <p:spPr bwMode="auto">
              <a:xfrm flipH="1">
                <a:off x="1005" y="3464"/>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7" name="Line 1111"/>
              <p:cNvSpPr>
                <a:spLocks noChangeAspect="1" noChangeShapeType="1"/>
              </p:cNvSpPr>
              <p:nvPr/>
            </p:nvSpPr>
            <p:spPr bwMode="auto">
              <a:xfrm flipH="1">
                <a:off x="979" y="3463"/>
                <a:ext cx="1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8" name="Line 1112"/>
              <p:cNvSpPr>
                <a:spLocks noChangeAspect="1" noChangeShapeType="1"/>
              </p:cNvSpPr>
              <p:nvPr/>
            </p:nvSpPr>
            <p:spPr bwMode="auto">
              <a:xfrm flipH="1">
                <a:off x="935" y="3463"/>
                <a:ext cx="2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69" name="Line 1113"/>
              <p:cNvSpPr>
                <a:spLocks noChangeAspect="1" noChangeShapeType="1"/>
              </p:cNvSpPr>
              <p:nvPr/>
            </p:nvSpPr>
            <p:spPr bwMode="auto">
              <a:xfrm flipH="1">
                <a:off x="912" y="3460"/>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0" name="Line 1114"/>
              <p:cNvSpPr>
                <a:spLocks noChangeAspect="1" noChangeShapeType="1"/>
              </p:cNvSpPr>
              <p:nvPr/>
            </p:nvSpPr>
            <p:spPr bwMode="auto">
              <a:xfrm flipH="1">
                <a:off x="866" y="3460"/>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1" name="Line 1115"/>
              <p:cNvSpPr>
                <a:spLocks noChangeAspect="1" noChangeShapeType="1"/>
              </p:cNvSpPr>
              <p:nvPr/>
            </p:nvSpPr>
            <p:spPr bwMode="auto">
              <a:xfrm flipH="1">
                <a:off x="842" y="3457"/>
                <a:ext cx="13"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72" name="Line 1116"/>
              <p:cNvSpPr>
                <a:spLocks noChangeAspect="1" noChangeShapeType="1"/>
              </p:cNvSpPr>
              <p:nvPr/>
            </p:nvSpPr>
            <p:spPr bwMode="auto">
              <a:xfrm flipH="1">
                <a:off x="795" y="3457"/>
                <a:ext cx="25" cy="3"/>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39" name="Line 1117"/>
            <p:cNvSpPr>
              <a:spLocks noChangeAspect="1" noChangeShapeType="1"/>
            </p:cNvSpPr>
            <p:nvPr/>
          </p:nvSpPr>
          <p:spPr bwMode="auto">
            <a:xfrm flipH="1">
              <a:off x="7658100" y="2266950"/>
              <a:ext cx="7938" cy="1588"/>
            </a:xfrm>
            <a:prstGeom prst="line">
              <a:avLst/>
            </a:prstGeom>
            <a:noFill/>
            <a:ln w="0">
              <a:solidFill>
                <a:srgbClr val="DAFF24"/>
              </a:solidFill>
              <a:round/>
              <a:headEnd/>
              <a:tailEnd/>
            </a:ln>
          </p:spPr>
          <p:txBody>
            <a:bodyPr/>
            <a:lstStyle/>
            <a:p>
              <a:pPr algn="ctr"/>
              <a:endParaRPr lang="en-US">
                <a:solidFill>
                  <a:srgbClr val="000000"/>
                </a:solidFill>
              </a:endParaRPr>
            </a:p>
          </p:txBody>
        </p:sp>
        <p:grpSp>
          <p:nvGrpSpPr>
            <p:cNvPr id="20" name="Group 1118"/>
            <p:cNvGrpSpPr>
              <a:grpSpLocks/>
            </p:cNvGrpSpPr>
            <p:nvPr/>
          </p:nvGrpSpPr>
          <p:grpSpPr bwMode="auto">
            <a:xfrm>
              <a:off x="2589213" y="5529263"/>
              <a:ext cx="0" cy="406400"/>
              <a:chOff x="1631" y="3868"/>
              <a:chExt cx="0" cy="256"/>
            </a:xfrm>
          </p:grpSpPr>
          <p:sp>
            <p:nvSpPr>
              <p:cNvPr id="3544" name="Line 1119"/>
              <p:cNvSpPr>
                <a:spLocks noChangeAspect="1" noChangeShapeType="1"/>
              </p:cNvSpPr>
              <p:nvPr/>
            </p:nvSpPr>
            <p:spPr bwMode="auto">
              <a:xfrm>
                <a:off x="1631" y="3868"/>
                <a:ext cx="0" cy="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5" name="Line 1120"/>
              <p:cNvSpPr>
                <a:spLocks noChangeAspect="1" noChangeShapeType="1"/>
              </p:cNvSpPr>
              <p:nvPr/>
            </p:nvSpPr>
            <p:spPr bwMode="auto">
              <a:xfrm>
                <a:off x="1631" y="3903"/>
                <a:ext cx="0"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6" name="Line 1121"/>
              <p:cNvSpPr>
                <a:spLocks noChangeAspect="1" noChangeShapeType="1"/>
              </p:cNvSpPr>
              <p:nvPr/>
            </p:nvSpPr>
            <p:spPr bwMode="auto">
              <a:xfrm>
                <a:off x="1631" y="3939"/>
                <a:ext cx="0"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7" name="Line 1122"/>
              <p:cNvSpPr>
                <a:spLocks noChangeAspect="1" noChangeShapeType="1"/>
              </p:cNvSpPr>
              <p:nvPr/>
            </p:nvSpPr>
            <p:spPr bwMode="auto">
              <a:xfrm>
                <a:off x="1631" y="3973"/>
                <a:ext cx="0"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8" name="Line 1123"/>
              <p:cNvSpPr>
                <a:spLocks noChangeAspect="1" noChangeShapeType="1"/>
              </p:cNvSpPr>
              <p:nvPr/>
            </p:nvSpPr>
            <p:spPr bwMode="auto">
              <a:xfrm>
                <a:off x="1631" y="4007"/>
                <a:ext cx="0"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9" name="Line 1124"/>
              <p:cNvSpPr>
                <a:spLocks noChangeAspect="1" noChangeShapeType="1"/>
              </p:cNvSpPr>
              <p:nvPr/>
            </p:nvSpPr>
            <p:spPr bwMode="auto">
              <a:xfrm>
                <a:off x="1631" y="4043"/>
                <a:ext cx="0"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0" name="Line 1125"/>
              <p:cNvSpPr>
                <a:spLocks noChangeAspect="1" noChangeShapeType="1"/>
              </p:cNvSpPr>
              <p:nvPr/>
            </p:nvSpPr>
            <p:spPr bwMode="auto">
              <a:xfrm>
                <a:off x="1631" y="4077"/>
                <a:ext cx="0"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51" name="Line 1126"/>
              <p:cNvSpPr>
                <a:spLocks noChangeAspect="1" noChangeShapeType="1"/>
              </p:cNvSpPr>
              <p:nvPr/>
            </p:nvSpPr>
            <p:spPr bwMode="auto">
              <a:xfrm>
                <a:off x="1631" y="4111"/>
                <a:ext cx="0" cy="13"/>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41" name="Line 1127"/>
            <p:cNvSpPr>
              <a:spLocks noChangeAspect="1" noChangeShapeType="1"/>
            </p:cNvSpPr>
            <p:nvPr/>
          </p:nvSpPr>
          <p:spPr bwMode="auto">
            <a:xfrm>
              <a:off x="2906713" y="5457825"/>
              <a:ext cx="33337" cy="1588"/>
            </a:xfrm>
            <a:prstGeom prst="line">
              <a:avLst/>
            </a:prstGeom>
            <a:noFill/>
            <a:ln w="0">
              <a:solidFill>
                <a:srgbClr val="DAFF24"/>
              </a:solidFill>
              <a:round/>
              <a:headEnd/>
              <a:tailEnd/>
            </a:ln>
          </p:spPr>
          <p:txBody>
            <a:bodyPr/>
            <a:lstStyle/>
            <a:p>
              <a:pPr algn="ctr"/>
              <a:endParaRPr lang="en-US">
                <a:solidFill>
                  <a:srgbClr val="000000"/>
                </a:solidFill>
              </a:endParaRPr>
            </a:p>
          </p:txBody>
        </p:sp>
        <p:grpSp>
          <p:nvGrpSpPr>
            <p:cNvPr id="21" name="Group 1128"/>
            <p:cNvGrpSpPr>
              <a:grpSpLocks/>
            </p:cNvGrpSpPr>
            <p:nvPr/>
          </p:nvGrpSpPr>
          <p:grpSpPr bwMode="auto">
            <a:xfrm>
              <a:off x="2960688" y="5457825"/>
              <a:ext cx="565150" cy="1588"/>
              <a:chOff x="1865" y="3823"/>
              <a:chExt cx="356" cy="1"/>
            </a:xfrm>
          </p:grpSpPr>
          <p:sp>
            <p:nvSpPr>
              <p:cNvPr id="3533" name="Line 1129"/>
              <p:cNvSpPr>
                <a:spLocks noChangeAspect="1" noChangeShapeType="1"/>
              </p:cNvSpPr>
              <p:nvPr/>
            </p:nvSpPr>
            <p:spPr bwMode="auto">
              <a:xfrm>
                <a:off x="1865" y="3823"/>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4" name="Line 1130"/>
              <p:cNvSpPr>
                <a:spLocks noChangeAspect="1" noChangeShapeType="1"/>
              </p:cNvSpPr>
              <p:nvPr/>
            </p:nvSpPr>
            <p:spPr bwMode="auto">
              <a:xfrm>
                <a:off x="1899" y="3823"/>
                <a:ext cx="24"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5" name="Line 1131"/>
              <p:cNvSpPr>
                <a:spLocks noChangeAspect="1" noChangeShapeType="1"/>
              </p:cNvSpPr>
              <p:nvPr/>
            </p:nvSpPr>
            <p:spPr bwMode="auto">
              <a:xfrm>
                <a:off x="1932" y="3823"/>
                <a:ext cx="1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6" name="Line 1132"/>
              <p:cNvSpPr>
                <a:spLocks noChangeAspect="1" noChangeShapeType="1"/>
              </p:cNvSpPr>
              <p:nvPr/>
            </p:nvSpPr>
            <p:spPr bwMode="auto">
              <a:xfrm>
                <a:off x="1967" y="3823"/>
                <a:ext cx="25"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7" name="Line 1133"/>
              <p:cNvSpPr>
                <a:spLocks noChangeAspect="1" noChangeShapeType="1"/>
              </p:cNvSpPr>
              <p:nvPr/>
            </p:nvSpPr>
            <p:spPr bwMode="auto">
              <a:xfrm>
                <a:off x="2003" y="3823"/>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8" name="Line 1134"/>
              <p:cNvSpPr>
                <a:spLocks noChangeAspect="1" noChangeShapeType="1"/>
              </p:cNvSpPr>
              <p:nvPr/>
            </p:nvSpPr>
            <p:spPr bwMode="auto">
              <a:xfrm>
                <a:off x="2036" y="3823"/>
                <a:ext cx="24"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9" name="Line 1135"/>
              <p:cNvSpPr>
                <a:spLocks noChangeAspect="1" noChangeShapeType="1"/>
              </p:cNvSpPr>
              <p:nvPr/>
            </p:nvSpPr>
            <p:spPr bwMode="auto">
              <a:xfrm>
                <a:off x="2074" y="3823"/>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0" name="Line 1136"/>
              <p:cNvSpPr>
                <a:spLocks noChangeAspect="1" noChangeShapeType="1"/>
              </p:cNvSpPr>
              <p:nvPr/>
            </p:nvSpPr>
            <p:spPr bwMode="auto">
              <a:xfrm>
                <a:off x="2107" y="3823"/>
                <a:ext cx="2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1" name="Line 1137"/>
              <p:cNvSpPr>
                <a:spLocks noChangeAspect="1" noChangeShapeType="1"/>
              </p:cNvSpPr>
              <p:nvPr/>
            </p:nvSpPr>
            <p:spPr bwMode="auto">
              <a:xfrm>
                <a:off x="2141" y="3823"/>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2" name="Line 1138"/>
              <p:cNvSpPr>
                <a:spLocks noChangeAspect="1" noChangeShapeType="1"/>
              </p:cNvSpPr>
              <p:nvPr/>
            </p:nvSpPr>
            <p:spPr bwMode="auto">
              <a:xfrm>
                <a:off x="2176" y="3823"/>
                <a:ext cx="2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43" name="Line 1139"/>
              <p:cNvSpPr>
                <a:spLocks noChangeAspect="1" noChangeShapeType="1"/>
              </p:cNvSpPr>
              <p:nvPr/>
            </p:nvSpPr>
            <p:spPr bwMode="auto">
              <a:xfrm>
                <a:off x="2210" y="3823"/>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43" name="Text Box 1140"/>
            <p:cNvSpPr txBox="1">
              <a:spLocks noChangeAspect="1" noChangeArrowheads="1"/>
            </p:cNvSpPr>
            <p:nvPr/>
          </p:nvSpPr>
          <p:spPr bwMode="auto">
            <a:xfrm>
              <a:off x="1897815" y="1198563"/>
              <a:ext cx="1425657"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Lake  Superior</a:t>
              </a:r>
              <a:endParaRPr lang="en-US" sz="2700">
                <a:solidFill>
                  <a:srgbClr val="FFFFFF"/>
                </a:solidFill>
                <a:latin typeface="Times New Roman" pitchFamily="18" charset="0"/>
              </a:endParaRPr>
            </a:p>
          </p:txBody>
        </p:sp>
        <p:sp>
          <p:nvSpPr>
            <p:cNvPr id="3144" name="Text Box 1141"/>
            <p:cNvSpPr txBox="1">
              <a:spLocks noChangeAspect="1" noChangeArrowheads="1"/>
            </p:cNvSpPr>
            <p:nvPr/>
          </p:nvSpPr>
          <p:spPr bwMode="auto">
            <a:xfrm rot="16500000">
              <a:off x="2047695" y="4316885"/>
              <a:ext cx="1454511"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Lake Michigan</a:t>
              </a:r>
              <a:endParaRPr lang="en-US" sz="2700">
                <a:solidFill>
                  <a:srgbClr val="FFFFFF"/>
                </a:solidFill>
                <a:latin typeface="Times New Roman" pitchFamily="18" charset="0"/>
              </a:endParaRPr>
            </a:p>
          </p:txBody>
        </p:sp>
        <p:sp>
          <p:nvSpPr>
            <p:cNvPr id="3145" name="Text Box 1142"/>
            <p:cNvSpPr txBox="1">
              <a:spLocks noChangeAspect="1" noChangeArrowheads="1"/>
            </p:cNvSpPr>
            <p:nvPr/>
          </p:nvSpPr>
          <p:spPr bwMode="auto">
            <a:xfrm rot="3600000">
              <a:off x="4596911" y="3205636"/>
              <a:ext cx="1190016"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Lake Huron</a:t>
              </a:r>
              <a:endParaRPr lang="en-US" sz="2700">
                <a:solidFill>
                  <a:srgbClr val="FFFFFF"/>
                </a:solidFill>
                <a:latin typeface="Times New Roman" pitchFamily="18" charset="0"/>
              </a:endParaRPr>
            </a:p>
          </p:txBody>
        </p:sp>
        <p:sp>
          <p:nvSpPr>
            <p:cNvPr id="3146" name="Text Box 1143"/>
            <p:cNvSpPr txBox="1">
              <a:spLocks noChangeAspect="1" noChangeArrowheads="1"/>
            </p:cNvSpPr>
            <p:nvPr/>
          </p:nvSpPr>
          <p:spPr bwMode="auto">
            <a:xfrm rot="20013707">
              <a:off x="5185162" y="4937598"/>
              <a:ext cx="1008876"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Lake Erie</a:t>
              </a:r>
            </a:p>
          </p:txBody>
        </p:sp>
        <p:sp>
          <p:nvSpPr>
            <p:cNvPr id="3147" name="Text Box 1144"/>
            <p:cNvSpPr txBox="1">
              <a:spLocks noChangeAspect="1" noChangeArrowheads="1"/>
            </p:cNvSpPr>
            <p:nvPr/>
          </p:nvSpPr>
          <p:spPr bwMode="auto">
            <a:xfrm rot="20350293">
              <a:off x="6622169" y="3908898"/>
              <a:ext cx="614537"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Lake</a:t>
              </a:r>
            </a:p>
          </p:txBody>
        </p:sp>
        <p:sp>
          <p:nvSpPr>
            <p:cNvPr id="3148" name="Text Box 1145"/>
            <p:cNvSpPr txBox="1">
              <a:spLocks noChangeAspect="1" noChangeArrowheads="1"/>
            </p:cNvSpPr>
            <p:nvPr/>
          </p:nvSpPr>
          <p:spPr bwMode="auto">
            <a:xfrm rot="21323866">
              <a:off x="7168008" y="3778723"/>
              <a:ext cx="832546" cy="348305"/>
            </a:xfrm>
            <a:prstGeom prst="rect">
              <a:avLst/>
            </a:prstGeom>
            <a:noFill/>
            <a:ln w="9525">
              <a:noFill/>
              <a:miter lim="800000"/>
              <a:headEnd/>
              <a:tailEnd/>
            </a:ln>
          </p:spPr>
          <p:txBody>
            <a:bodyPr wrap="none" lIns="101097" tIns="50548" rIns="101097" bIns="50548">
              <a:spAutoFit/>
            </a:bodyPr>
            <a:lstStyle/>
            <a:p>
              <a:pPr algn="ctr" defTabSz="1009650"/>
              <a:r>
                <a:rPr lang="en-US" sz="1600">
                  <a:solidFill>
                    <a:srgbClr val="FFFFFF"/>
                  </a:solidFill>
                  <a:latin typeface="Times New Roman" pitchFamily="18" charset="0"/>
                </a:rPr>
                <a:t>Ontario</a:t>
              </a:r>
            </a:p>
          </p:txBody>
        </p:sp>
        <p:grpSp>
          <p:nvGrpSpPr>
            <p:cNvPr id="22" name="Group 1146"/>
            <p:cNvGrpSpPr>
              <a:grpSpLocks/>
            </p:cNvGrpSpPr>
            <p:nvPr/>
          </p:nvGrpSpPr>
          <p:grpSpPr bwMode="auto">
            <a:xfrm>
              <a:off x="3562350" y="5457825"/>
              <a:ext cx="957263" cy="469900"/>
              <a:chOff x="2244" y="3823"/>
              <a:chExt cx="603" cy="296"/>
            </a:xfrm>
          </p:grpSpPr>
          <p:sp>
            <p:nvSpPr>
              <p:cNvPr id="3505" name="Line 1147"/>
              <p:cNvSpPr>
                <a:spLocks noChangeAspect="1" noChangeShapeType="1"/>
              </p:cNvSpPr>
              <p:nvPr/>
            </p:nvSpPr>
            <p:spPr bwMode="auto">
              <a:xfrm>
                <a:off x="2615" y="3860"/>
                <a:ext cx="20" cy="4"/>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23" name="Group 1148"/>
              <p:cNvGrpSpPr>
                <a:grpSpLocks/>
              </p:cNvGrpSpPr>
              <p:nvPr/>
            </p:nvGrpSpPr>
            <p:grpSpPr bwMode="auto">
              <a:xfrm>
                <a:off x="2244" y="3823"/>
                <a:ext cx="603" cy="296"/>
                <a:chOff x="2244" y="3823"/>
                <a:chExt cx="603" cy="296"/>
              </a:xfrm>
            </p:grpSpPr>
            <p:sp>
              <p:nvSpPr>
                <p:cNvPr id="3507" name="Line 1149"/>
                <p:cNvSpPr>
                  <a:spLocks noChangeAspect="1" noChangeShapeType="1"/>
                </p:cNvSpPr>
                <p:nvPr/>
              </p:nvSpPr>
              <p:spPr bwMode="auto">
                <a:xfrm>
                  <a:off x="2244" y="3823"/>
                  <a:ext cx="24"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8" name="Line 1150"/>
                <p:cNvSpPr>
                  <a:spLocks noChangeAspect="1" noChangeShapeType="1"/>
                </p:cNvSpPr>
                <p:nvPr/>
              </p:nvSpPr>
              <p:spPr bwMode="auto">
                <a:xfrm>
                  <a:off x="2280" y="3823"/>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9" name="Line 1151"/>
                <p:cNvSpPr>
                  <a:spLocks noChangeAspect="1" noChangeShapeType="1"/>
                </p:cNvSpPr>
                <p:nvPr/>
              </p:nvSpPr>
              <p:spPr bwMode="auto">
                <a:xfrm>
                  <a:off x="2315" y="3823"/>
                  <a:ext cx="24"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0" name="Line 1152"/>
                <p:cNvSpPr>
                  <a:spLocks noChangeAspect="1" noChangeShapeType="1"/>
                </p:cNvSpPr>
                <p:nvPr/>
              </p:nvSpPr>
              <p:spPr bwMode="auto">
                <a:xfrm>
                  <a:off x="2349" y="3823"/>
                  <a:ext cx="1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1" name="Line 1153"/>
                <p:cNvSpPr>
                  <a:spLocks noChangeAspect="1" noChangeShapeType="1"/>
                </p:cNvSpPr>
                <p:nvPr/>
              </p:nvSpPr>
              <p:spPr bwMode="auto">
                <a:xfrm>
                  <a:off x="2384" y="3823"/>
                  <a:ext cx="2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2" name="Line 1154"/>
                <p:cNvSpPr>
                  <a:spLocks noChangeAspect="1" noChangeShapeType="1"/>
                </p:cNvSpPr>
                <p:nvPr/>
              </p:nvSpPr>
              <p:spPr bwMode="auto">
                <a:xfrm>
                  <a:off x="2417" y="3823"/>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3" name="Line 1155"/>
                <p:cNvSpPr>
                  <a:spLocks noChangeAspect="1" noChangeShapeType="1"/>
                </p:cNvSpPr>
                <p:nvPr/>
              </p:nvSpPr>
              <p:spPr bwMode="auto">
                <a:xfrm>
                  <a:off x="2455" y="3823"/>
                  <a:ext cx="2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4" name="Line 1156"/>
                <p:cNvSpPr>
                  <a:spLocks noChangeAspect="1" noChangeShapeType="1"/>
                </p:cNvSpPr>
                <p:nvPr/>
              </p:nvSpPr>
              <p:spPr bwMode="auto">
                <a:xfrm>
                  <a:off x="2478" y="3831"/>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5" name="Line 1157"/>
                <p:cNvSpPr>
                  <a:spLocks noChangeAspect="1" noChangeShapeType="1"/>
                </p:cNvSpPr>
                <p:nvPr/>
              </p:nvSpPr>
              <p:spPr bwMode="auto">
                <a:xfrm>
                  <a:off x="2478" y="3865"/>
                  <a:ext cx="1" cy="2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6" name="Line 1158"/>
                <p:cNvSpPr>
                  <a:spLocks noChangeAspect="1" noChangeShapeType="1"/>
                </p:cNvSpPr>
                <p:nvPr/>
              </p:nvSpPr>
              <p:spPr bwMode="auto">
                <a:xfrm>
                  <a:off x="2478" y="3901"/>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7" name="Line 1159"/>
                <p:cNvSpPr>
                  <a:spLocks noChangeAspect="1" noChangeShapeType="1"/>
                </p:cNvSpPr>
                <p:nvPr/>
              </p:nvSpPr>
              <p:spPr bwMode="auto">
                <a:xfrm>
                  <a:off x="2478" y="3935"/>
                  <a:ext cx="1"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8" name="Line 1160"/>
                <p:cNvSpPr>
                  <a:spLocks noChangeAspect="1" noChangeShapeType="1"/>
                </p:cNvSpPr>
                <p:nvPr/>
              </p:nvSpPr>
              <p:spPr bwMode="auto">
                <a:xfrm>
                  <a:off x="2478" y="3970"/>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19" name="Line 1161"/>
                <p:cNvSpPr>
                  <a:spLocks noChangeAspect="1" noChangeShapeType="1"/>
                </p:cNvSpPr>
                <p:nvPr/>
              </p:nvSpPr>
              <p:spPr bwMode="auto">
                <a:xfrm>
                  <a:off x="2478" y="4005"/>
                  <a:ext cx="1"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0" name="Line 1162"/>
                <p:cNvSpPr>
                  <a:spLocks noChangeAspect="1" noChangeShapeType="1"/>
                </p:cNvSpPr>
                <p:nvPr/>
              </p:nvSpPr>
              <p:spPr bwMode="auto">
                <a:xfrm>
                  <a:off x="2478" y="4037"/>
                  <a:ext cx="1" cy="1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1" name="Line 1163"/>
                <p:cNvSpPr>
                  <a:spLocks noChangeAspect="1" noChangeShapeType="1"/>
                </p:cNvSpPr>
                <p:nvPr/>
              </p:nvSpPr>
              <p:spPr bwMode="auto">
                <a:xfrm>
                  <a:off x="2478" y="4076"/>
                  <a:ext cx="1"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2" name="Line 1164"/>
                <p:cNvSpPr>
                  <a:spLocks noChangeAspect="1" noChangeShapeType="1"/>
                </p:cNvSpPr>
                <p:nvPr/>
              </p:nvSpPr>
              <p:spPr bwMode="auto">
                <a:xfrm>
                  <a:off x="2478" y="4107"/>
                  <a:ext cx="1"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3" name="Line 1165"/>
                <p:cNvSpPr>
                  <a:spLocks noChangeAspect="1" noChangeShapeType="1"/>
                </p:cNvSpPr>
                <p:nvPr/>
              </p:nvSpPr>
              <p:spPr bwMode="auto">
                <a:xfrm flipV="1">
                  <a:off x="2477" y="3867"/>
                  <a:ext cx="2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4" name="Line 1166"/>
                <p:cNvSpPr>
                  <a:spLocks noChangeAspect="1" noChangeShapeType="1"/>
                </p:cNvSpPr>
                <p:nvPr/>
              </p:nvSpPr>
              <p:spPr bwMode="auto">
                <a:xfrm>
                  <a:off x="2511" y="3867"/>
                  <a:ext cx="10"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5" name="Line 1167"/>
                <p:cNvSpPr>
                  <a:spLocks noChangeAspect="1" noChangeShapeType="1"/>
                </p:cNvSpPr>
                <p:nvPr/>
              </p:nvSpPr>
              <p:spPr bwMode="auto">
                <a:xfrm flipV="1">
                  <a:off x="2546" y="3864"/>
                  <a:ext cx="22"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6" name="Line 1168"/>
                <p:cNvSpPr>
                  <a:spLocks noChangeAspect="1" noChangeShapeType="1"/>
                </p:cNvSpPr>
                <p:nvPr/>
              </p:nvSpPr>
              <p:spPr bwMode="auto">
                <a:xfrm>
                  <a:off x="2580" y="3864"/>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7" name="Line 1169"/>
                <p:cNvSpPr>
                  <a:spLocks noChangeAspect="1" noChangeShapeType="1"/>
                </p:cNvSpPr>
                <p:nvPr/>
              </p:nvSpPr>
              <p:spPr bwMode="auto">
                <a:xfrm flipV="1">
                  <a:off x="2650" y="3858"/>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8" name="Line 1170"/>
                <p:cNvSpPr>
                  <a:spLocks noChangeAspect="1" noChangeShapeType="1"/>
                </p:cNvSpPr>
                <p:nvPr/>
              </p:nvSpPr>
              <p:spPr bwMode="auto">
                <a:xfrm flipV="1">
                  <a:off x="2684" y="3855"/>
                  <a:ext cx="23"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29" name="Line 1171"/>
                <p:cNvSpPr>
                  <a:spLocks noChangeAspect="1" noChangeShapeType="1"/>
                </p:cNvSpPr>
                <p:nvPr/>
              </p:nvSpPr>
              <p:spPr bwMode="auto">
                <a:xfrm>
                  <a:off x="2717" y="3855"/>
                  <a:ext cx="13"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0" name="Line 1172"/>
                <p:cNvSpPr>
                  <a:spLocks noChangeAspect="1" noChangeShapeType="1"/>
                </p:cNvSpPr>
                <p:nvPr/>
              </p:nvSpPr>
              <p:spPr bwMode="auto">
                <a:xfrm>
                  <a:off x="2752" y="3853"/>
                  <a:ext cx="25"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1" name="Line 1173"/>
                <p:cNvSpPr>
                  <a:spLocks noChangeAspect="1" noChangeShapeType="1"/>
                </p:cNvSpPr>
                <p:nvPr/>
              </p:nvSpPr>
              <p:spPr bwMode="auto">
                <a:xfrm>
                  <a:off x="2787" y="3851"/>
                  <a:ext cx="11"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32" name="Line 1174"/>
                <p:cNvSpPr>
                  <a:spLocks noChangeAspect="1" noChangeShapeType="1"/>
                </p:cNvSpPr>
                <p:nvPr/>
              </p:nvSpPr>
              <p:spPr bwMode="auto">
                <a:xfrm>
                  <a:off x="2821" y="3848"/>
                  <a:ext cx="26" cy="2"/>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sp>
          <p:nvSpPr>
            <p:cNvPr id="3150" name="Line 1175"/>
            <p:cNvSpPr>
              <a:spLocks noChangeAspect="1" noChangeShapeType="1"/>
            </p:cNvSpPr>
            <p:nvPr/>
          </p:nvSpPr>
          <p:spPr bwMode="auto">
            <a:xfrm flipV="1">
              <a:off x="4535488" y="5495925"/>
              <a:ext cx="17462" cy="1588"/>
            </a:xfrm>
            <a:prstGeom prst="line">
              <a:avLst/>
            </a:prstGeom>
            <a:noFill/>
            <a:ln w="0">
              <a:solidFill>
                <a:srgbClr val="DAFF24"/>
              </a:solidFill>
              <a:round/>
              <a:headEnd/>
              <a:tailEnd/>
            </a:ln>
          </p:spPr>
          <p:txBody>
            <a:bodyPr/>
            <a:lstStyle/>
            <a:p>
              <a:pPr algn="ctr"/>
              <a:endParaRPr lang="en-US">
                <a:solidFill>
                  <a:srgbClr val="000000"/>
                </a:solidFill>
              </a:endParaRPr>
            </a:p>
          </p:txBody>
        </p:sp>
        <p:sp>
          <p:nvSpPr>
            <p:cNvPr id="3151" name="Line 1176"/>
            <p:cNvSpPr>
              <a:spLocks noChangeAspect="1" noChangeShapeType="1"/>
            </p:cNvSpPr>
            <p:nvPr/>
          </p:nvSpPr>
          <p:spPr bwMode="auto">
            <a:xfrm flipV="1">
              <a:off x="4589463" y="5494338"/>
              <a:ext cx="34925" cy="1587"/>
            </a:xfrm>
            <a:prstGeom prst="line">
              <a:avLst/>
            </a:prstGeom>
            <a:noFill/>
            <a:ln w="0">
              <a:solidFill>
                <a:srgbClr val="DAFF24"/>
              </a:solidFill>
              <a:round/>
              <a:headEnd/>
              <a:tailEnd/>
            </a:ln>
          </p:spPr>
          <p:txBody>
            <a:bodyPr/>
            <a:lstStyle/>
            <a:p>
              <a:pPr algn="ctr"/>
              <a:endParaRPr lang="en-US">
                <a:solidFill>
                  <a:srgbClr val="000000"/>
                </a:solidFill>
              </a:endParaRPr>
            </a:p>
          </p:txBody>
        </p:sp>
        <p:grpSp>
          <p:nvGrpSpPr>
            <p:cNvPr id="24" name="Group 1177"/>
            <p:cNvGrpSpPr>
              <a:grpSpLocks/>
            </p:cNvGrpSpPr>
            <p:nvPr/>
          </p:nvGrpSpPr>
          <p:grpSpPr bwMode="auto">
            <a:xfrm>
              <a:off x="5351463" y="4586288"/>
              <a:ext cx="3041650" cy="1357312"/>
              <a:chOff x="3370" y="3274"/>
              <a:chExt cx="1916" cy="855"/>
            </a:xfrm>
          </p:grpSpPr>
          <p:grpSp>
            <p:nvGrpSpPr>
              <p:cNvPr id="25" name="Group 1178"/>
              <p:cNvGrpSpPr>
                <a:grpSpLocks/>
              </p:cNvGrpSpPr>
              <p:nvPr/>
            </p:nvGrpSpPr>
            <p:grpSpPr bwMode="auto">
              <a:xfrm>
                <a:off x="3370" y="3274"/>
                <a:ext cx="949" cy="457"/>
                <a:chOff x="3370" y="3274"/>
                <a:chExt cx="949" cy="457"/>
              </a:xfrm>
            </p:grpSpPr>
            <p:grpSp>
              <p:nvGrpSpPr>
                <p:cNvPr id="26" name="Group 1179"/>
                <p:cNvGrpSpPr>
                  <a:grpSpLocks/>
                </p:cNvGrpSpPr>
                <p:nvPr/>
              </p:nvGrpSpPr>
              <p:grpSpPr bwMode="auto">
                <a:xfrm>
                  <a:off x="3370" y="3369"/>
                  <a:ext cx="794" cy="362"/>
                  <a:chOff x="3370" y="3369"/>
                  <a:chExt cx="794" cy="362"/>
                </a:xfrm>
              </p:grpSpPr>
              <p:sp>
                <p:nvSpPr>
                  <p:cNvPr id="3477" name="Line 1180"/>
                  <p:cNvSpPr>
                    <a:spLocks noChangeAspect="1" noChangeShapeType="1"/>
                  </p:cNvSpPr>
                  <p:nvPr/>
                </p:nvSpPr>
                <p:spPr bwMode="ltGray">
                  <a:xfrm flipV="1">
                    <a:off x="3370" y="3719"/>
                    <a:ext cx="19"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8" name="Line 1181"/>
                  <p:cNvSpPr>
                    <a:spLocks noChangeAspect="1" noChangeShapeType="1"/>
                  </p:cNvSpPr>
                  <p:nvPr/>
                </p:nvSpPr>
                <p:spPr bwMode="ltGray">
                  <a:xfrm flipV="1">
                    <a:off x="3400" y="3708"/>
                    <a:ext cx="10"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9" name="Line 1182"/>
                  <p:cNvSpPr>
                    <a:spLocks noChangeAspect="1" noChangeShapeType="1"/>
                  </p:cNvSpPr>
                  <p:nvPr/>
                </p:nvSpPr>
                <p:spPr bwMode="ltGray">
                  <a:xfrm flipV="1">
                    <a:off x="3418" y="3695"/>
                    <a:ext cx="11"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0" name="Line 1183"/>
                  <p:cNvSpPr>
                    <a:spLocks noChangeAspect="1" noChangeShapeType="1"/>
                  </p:cNvSpPr>
                  <p:nvPr/>
                </p:nvSpPr>
                <p:spPr bwMode="ltGray">
                  <a:xfrm flipV="1">
                    <a:off x="3450" y="3671"/>
                    <a:ext cx="20"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1" name="Line 1184"/>
                  <p:cNvSpPr>
                    <a:spLocks noChangeAspect="1" noChangeShapeType="1"/>
                  </p:cNvSpPr>
                  <p:nvPr/>
                </p:nvSpPr>
                <p:spPr bwMode="ltGray">
                  <a:xfrm flipV="1">
                    <a:off x="3480" y="3661"/>
                    <a:ext cx="7"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2" name="Line 1185"/>
                  <p:cNvSpPr>
                    <a:spLocks noChangeAspect="1" noChangeShapeType="1"/>
                  </p:cNvSpPr>
                  <p:nvPr/>
                </p:nvSpPr>
                <p:spPr bwMode="ltGray">
                  <a:xfrm flipV="1">
                    <a:off x="3504" y="3648"/>
                    <a:ext cx="5"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3" name="Line 1186"/>
                  <p:cNvSpPr>
                    <a:spLocks noChangeAspect="1" noChangeShapeType="1"/>
                  </p:cNvSpPr>
                  <p:nvPr/>
                </p:nvSpPr>
                <p:spPr bwMode="ltGray">
                  <a:xfrm flipV="1">
                    <a:off x="3528" y="3625"/>
                    <a:ext cx="19"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4" name="Line 1187"/>
                  <p:cNvSpPr>
                    <a:spLocks noChangeAspect="1" noChangeShapeType="1"/>
                  </p:cNvSpPr>
                  <p:nvPr/>
                </p:nvSpPr>
                <p:spPr bwMode="ltGray">
                  <a:xfrm flipV="1">
                    <a:off x="3557" y="3614"/>
                    <a:ext cx="11"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5" name="Freeform 1188"/>
                  <p:cNvSpPr>
                    <a:spLocks noChangeAspect="1"/>
                  </p:cNvSpPr>
                  <p:nvPr/>
                </p:nvSpPr>
                <p:spPr bwMode="ltGray">
                  <a:xfrm>
                    <a:off x="3576" y="3602"/>
                    <a:ext cx="13" cy="5"/>
                  </a:xfrm>
                  <a:custGeom>
                    <a:avLst/>
                    <a:gdLst>
                      <a:gd name="T0" fmla="*/ 0 w 10"/>
                      <a:gd name="T1" fmla="*/ 21 h 4"/>
                      <a:gd name="T2" fmla="*/ 64 w 10"/>
                      <a:gd name="T3" fmla="*/ 0 h 4"/>
                      <a:gd name="T4" fmla="*/ 83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lnTo>
                          <a:pt x="8" y="0"/>
                        </a:lnTo>
                        <a:lnTo>
                          <a:pt x="1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486" name="Line 1189"/>
                  <p:cNvSpPr>
                    <a:spLocks noChangeAspect="1" noChangeShapeType="1"/>
                  </p:cNvSpPr>
                  <p:nvPr/>
                </p:nvSpPr>
                <p:spPr bwMode="ltGray">
                  <a:xfrm flipV="1">
                    <a:off x="3609" y="3587"/>
                    <a:ext cx="2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7" name="Line 1190"/>
                  <p:cNvSpPr>
                    <a:spLocks noChangeAspect="1" noChangeShapeType="1"/>
                  </p:cNvSpPr>
                  <p:nvPr/>
                </p:nvSpPr>
                <p:spPr bwMode="ltGray">
                  <a:xfrm flipV="1">
                    <a:off x="3644" y="3578"/>
                    <a:ext cx="10"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8" name="Line 1191"/>
                  <p:cNvSpPr>
                    <a:spLocks noChangeAspect="1" noChangeShapeType="1"/>
                  </p:cNvSpPr>
                  <p:nvPr/>
                </p:nvSpPr>
                <p:spPr bwMode="ltGray">
                  <a:xfrm flipV="1">
                    <a:off x="3663" y="3569"/>
                    <a:ext cx="1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89" name="Line 1192"/>
                  <p:cNvSpPr>
                    <a:spLocks noChangeAspect="1" noChangeShapeType="1"/>
                  </p:cNvSpPr>
                  <p:nvPr/>
                </p:nvSpPr>
                <p:spPr bwMode="ltGray">
                  <a:xfrm flipV="1">
                    <a:off x="3697" y="3555"/>
                    <a:ext cx="2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0" name="Line 1193"/>
                  <p:cNvSpPr>
                    <a:spLocks noChangeAspect="1" noChangeShapeType="1"/>
                  </p:cNvSpPr>
                  <p:nvPr/>
                </p:nvSpPr>
                <p:spPr bwMode="ltGray">
                  <a:xfrm flipV="1">
                    <a:off x="3729" y="3548"/>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1" name="Line 1194"/>
                  <p:cNvSpPr>
                    <a:spLocks noChangeAspect="1" noChangeShapeType="1"/>
                  </p:cNvSpPr>
                  <p:nvPr/>
                </p:nvSpPr>
                <p:spPr bwMode="ltGray">
                  <a:xfrm flipV="1">
                    <a:off x="3751" y="3539"/>
                    <a:ext cx="10"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2" name="Line 1195"/>
                  <p:cNvSpPr>
                    <a:spLocks noChangeAspect="1" noChangeShapeType="1"/>
                  </p:cNvSpPr>
                  <p:nvPr/>
                </p:nvSpPr>
                <p:spPr bwMode="ltGray">
                  <a:xfrm flipV="1">
                    <a:off x="3785" y="3524"/>
                    <a:ext cx="19"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3" name="Line 1196"/>
                  <p:cNvSpPr>
                    <a:spLocks noChangeAspect="1" noChangeShapeType="1"/>
                  </p:cNvSpPr>
                  <p:nvPr/>
                </p:nvSpPr>
                <p:spPr bwMode="ltGray">
                  <a:xfrm flipV="1">
                    <a:off x="3816" y="3517"/>
                    <a:ext cx="11"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4" name="Line 1197"/>
                  <p:cNvSpPr>
                    <a:spLocks noChangeAspect="1" noChangeShapeType="1"/>
                  </p:cNvSpPr>
                  <p:nvPr/>
                </p:nvSpPr>
                <p:spPr bwMode="ltGray">
                  <a:xfrm flipV="1">
                    <a:off x="3839" y="3508"/>
                    <a:ext cx="10"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5" name="Line 1198"/>
                  <p:cNvSpPr>
                    <a:spLocks noChangeAspect="1" noChangeShapeType="1"/>
                  </p:cNvSpPr>
                  <p:nvPr/>
                </p:nvSpPr>
                <p:spPr bwMode="ltGray">
                  <a:xfrm flipV="1">
                    <a:off x="3870" y="3492"/>
                    <a:ext cx="23"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6" name="Line 1199"/>
                  <p:cNvSpPr>
                    <a:spLocks noChangeAspect="1" noChangeShapeType="1"/>
                  </p:cNvSpPr>
                  <p:nvPr/>
                </p:nvSpPr>
                <p:spPr bwMode="ltGray">
                  <a:xfrm flipV="1">
                    <a:off x="3904" y="3485"/>
                    <a:ext cx="11"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7" name="Line 1200"/>
                  <p:cNvSpPr>
                    <a:spLocks noChangeAspect="1" noChangeShapeType="1"/>
                  </p:cNvSpPr>
                  <p:nvPr/>
                </p:nvSpPr>
                <p:spPr bwMode="ltGray">
                  <a:xfrm flipV="1">
                    <a:off x="3924" y="3479"/>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8" name="Line 1201"/>
                  <p:cNvSpPr>
                    <a:spLocks noChangeAspect="1" noChangeShapeType="1"/>
                  </p:cNvSpPr>
                  <p:nvPr/>
                </p:nvSpPr>
                <p:spPr bwMode="ltGray">
                  <a:xfrm flipV="1">
                    <a:off x="3957" y="3463"/>
                    <a:ext cx="23" cy="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99" name="Line 1202"/>
                  <p:cNvSpPr>
                    <a:spLocks noChangeAspect="1" noChangeShapeType="1"/>
                  </p:cNvSpPr>
                  <p:nvPr/>
                </p:nvSpPr>
                <p:spPr bwMode="ltGray">
                  <a:xfrm flipV="1">
                    <a:off x="3989" y="3455"/>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0" name="Line 1203"/>
                  <p:cNvSpPr>
                    <a:spLocks noChangeAspect="1" noChangeShapeType="1"/>
                  </p:cNvSpPr>
                  <p:nvPr/>
                </p:nvSpPr>
                <p:spPr bwMode="ltGray">
                  <a:xfrm flipV="1">
                    <a:off x="4012" y="3445"/>
                    <a:ext cx="9" cy="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1" name="Line 1204"/>
                  <p:cNvSpPr>
                    <a:spLocks noChangeAspect="1" noChangeShapeType="1"/>
                  </p:cNvSpPr>
                  <p:nvPr/>
                </p:nvSpPr>
                <p:spPr bwMode="ltGray">
                  <a:xfrm flipV="1">
                    <a:off x="4041" y="3422"/>
                    <a:ext cx="23"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2" name="Line 1205"/>
                  <p:cNvSpPr>
                    <a:spLocks noChangeAspect="1" noChangeShapeType="1"/>
                  </p:cNvSpPr>
                  <p:nvPr/>
                </p:nvSpPr>
                <p:spPr bwMode="ltGray">
                  <a:xfrm flipV="1">
                    <a:off x="4073" y="3411"/>
                    <a:ext cx="11"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3" name="Line 1206"/>
                  <p:cNvSpPr>
                    <a:spLocks noChangeAspect="1" noChangeShapeType="1"/>
                  </p:cNvSpPr>
                  <p:nvPr/>
                </p:nvSpPr>
                <p:spPr bwMode="ltGray">
                  <a:xfrm flipV="1">
                    <a:off x="4123" y="3381"/>
                    <a:ext cx="22"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504" name="Line 1207"/>
                  <p:cNvSpPr>
                    <a:spLocks noChangeAspect="1" noChangeShapeType="1"/>
                  </p:cNvSpPr>
                  <p:nvPr/>
                </p:nvSpPr>
                <p:spPr bwMode="ltGray">
                  <a:xfrm flipV="1">
                    <a:off x="4153" y="3369"/>
                    <a:ext cx="11" cy="4"/>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27" name="Group 1208"/>
                <p:cNvGrpSpPr>
                  <a:grpSpLocks/>
                </p:cNvGrpSpPr>
                <p:nvPr/>
              </p:nvGrpSpPr>
              <p:grpSpPr bwMode="auto">
                <a:xfrm>
                  <a:off x="4092" y="3274"/>
                  <a:ext cx="227" cy="134"/>
                  <a:chOff x="4092" y="3274"/>
                  <a:chExt cx="227" cy="134"/>
                </a:xfrm>
              </p:grpSpPr>
              <p:sp>
                <p:nvSpPr>
                  <p:cNvPr id="3470" name="Line 1209"/>
                  <p:cNvSpPr>
                    <a:spLocks noChangeAspect="1" noChangeShapeType="1"/>
                  </p:cNvSpPr>
                  <p:nvPr/>
                </p:nvSpPr>
                <p:spPr bwMode="ltGray">
                  <a:xfrm flipV="1">
                    <a:off x="4092" y="3401"/>
                    <a:ext cx="12"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1" name="Line 1210"/>
                  <p:cNvSpPr>
                    <a:spLocks noChangeAspect="1" noChangeShapeType="1"/>
                  </p:cNvSpPr>
                  <p:nvPr/>
                </p:nvSpPr>
                <p:spPr bwMode="ltGray">
                  <a:xfrm flipV="1">
                    <a:off x="4174" y="3357"/>
                    <a:ext cx="10" cy="6"/>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2" name="Line 1211"/>
                  <p:cNvSpPr>
                    <a:spLocks noChangeAspect="1" noChangeShapeType="1"/>
                  </p:cNvSpPr>
                  <p:nvPr/>
                </p:nvSpPr>
                <p:spPr bwMode="ltGray">
                  <a:xfrm flipV="1">
                    <a:off x="4205" y="3334"/>
                    <a:ext cx="19"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3" name="Line 1212"/>
                  <p:cNvSpPr>
                    <a:spLocks noChangeAspect="1" noChangeShapeType="1"/>
                  </p:cNvSpPr>
                  <p:nvPr/>
                </p:nvSpPr>
                <p:spPr bwMode="ltGray">
                  <a:xfrm flipV="1">
                    <a:off x="4235" y="3323"/>
                    <a:ext cx="10"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4" name="Line 1213"/>
                  <p:cNvSpPr>
                    <a:spLocks noChangeAspect="1" noChangeShapeType="1"/>
                  </p:cNvSpPr>
                  <p:nvPr/>
                </p:nvSpPr>
                <p:spPr bwMode="ltGray">
                  <a:xfrm flipV="1">
                    <a:off x="4256" y="3313"/>
                    <a:ext cx="9" cy="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5" name="Line 1214"/>
                  <p:cNvSpPr>
                    <a:spLocks noChangeAspect="1" noChangeShapeType="1"/>
                  </p:cNvSpPr>
                  <p:nvPr/>
                </p:nvSpPr>
                <p:spPr bwMode="ltGray">
                  <a:xfrm flipV="1">
                    <a:off x="4286" y="3288"/>
                    <a:ext cx="21"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76" name="Freeform 1215"/>
                  <p:cNvSpPr>
                    <a:spLocks noChangeAspect="1"/>
                  </p:cNvSpPr>
                  <p:nvPr/>
                </p:nvSpPr>
                <p:spPr bwMode="ltGray">
                  <a:xfrm>
                    <a:off x="4316" y="3274"/>
                    <a:ext cx="3" cy="12"/>
                  </a:xfrm>
                  <a:custGeom>
                    <a:avLst/>
                    <a:gdLst>
                      <a:gd name="T0" fmla="*/ 0 w 2"/>
                      <a:gd name="T1" fmla="*/ 42 h 10"/>
                      <a:gd name="T2" fmla="*/ 42 w 2"/>
                      <a:gd name="T3" fmla="*/ 42 h 10"/>
                      <a:gd name="T4" fmla="*/ 42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10"/>
                        </a:moveTo>
                        <a:lnTo>
                          <a:pt x="2" y="10"/>
                        </a:lnTo>
                        <a:lnTo>
                          <a:pt x="2" y="0"/>
                        </a:lnTo>
                      </a:path>
                    </a:pathLst>
                  </a:custGeom>
                  <a:noFill/>
                  <a:ln w="0">
                    <a:solidFill>
                      <a:srgbClr val="FF9900"/>
                    </a:solidFill>
                    <a:prstDash val="solid"/>
                    <a:round/>
                    <a:headEnd/>
                    <a:tailEnd/>
                  </a:ln>
                </p:spPr>
                <p:txBody>
                  <a:bodyPr/>
                  <a:lstStyle/>
                  <a:p>
                    <a:pPr algn="ctr"/>
                    <a:endParaRPr lang="en-US">
                      <a:solidFill>
                        <a:srgbClr val="000000"/>
                      </a:solidFill>
                    </a:endParaRPr>
                  </a:p>
                </p:txBody>
              </p:sp>
            </p:grpSp>
          </p:grpSp>
          <p:grpSp>
            <p:nvGrpSpPr>
              <p:cNvPr id="28" name="Group 1216"/>
              <p:cNvGrpSpPr>
                <a:grpSpLocks/>
              </p:cNvGrpSpPr>
              <p:nvPr/>
            </p:nvGrpSpPr>
            <p:grpSpPr bwMode="auto">
              <a:xfrm>
                <a:off x="3867" y="3696"/>
                <a:ext cx="35" cy="433"/>
                <a:chOff x="3867" y="3696"/>
                <a:chExt cx="35" cy="433"/>
              </a:xfrm>
            </p:grpSpPr>
            <p:sp>
              <p:nvSpPr>
                <p:cNvPr id="3455" name="Line 1217"/>
                <p:cNvSpPr>
                  <a:spLocks noChangeAspect="1" noChangeShapeType="1"/>
                </p:cNvSpPr>
                <p:nvPr/>
              </p:nvSpPr>
              <p:spPr bwMode="auto">
                <a:xfrm>
                  <a:off x="3867" y="3696"/>
                  <a:ext cx="2" cy="1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6" name="Line 1218"/>
                <p:cNvSpPr>
                  <a:spLocks noChangeAspect="1" noChangeShapeType="1"/>
                </p:cNvSpPr>
                <p:nvPr/>
              </p:nvSpPr>
              <p:spPr bwMode="auto">
                <a:xfrm>
                  <a:off x="3869" y="3725"/>
                  <a:ext cx="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7" name="Line 1219"/>
                <p:cNvSpPr>
                  <a:spLocks noChangeAspect="1" noChangeShapeType="1"/>
                </p:cNvSpPr>
                <p:nvPr/>
              </p:nvSpPr>
              <p:spPr bwMode="auto">
                <a:xfrm>
                  <a:off x="3873" y="3761"/>
                  <a:ext cx="2"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8" name="Line 1220"/>
                <p:cNvSpPr>
                  <a:spLocks noChangeAspect="1" noChangeShapeType="1"/>
                </p:cNvSpPr>
                <p:nvPr/>
              </p:nvSpPr>
              <p:spPr bwMode="auto">
                <a:xfrm>
                  <a:off x="3876" y="3794"/>
                  <a:ext cx="3"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9" name="Line 1221"/>
                <p:cNvSpPr>
                  <a:spLocks noChangeAspect="1" noChangeShapeType="1"/>
                </p:cNvSpPr>
                <p:nvPr/>
              </p:nvSpPr>
              <p:spPr bwMode="auto">
                <a:xfrm>
                  <a:off x="3879" y="3830"/>
                  <a:ext cx="3"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0" name="Line 1222"/>
                <p:cNvSpPr>
                  <a:spLocks noChangeAspect="1" noChangeShapeType="1"/>
                </p:cNvSpPr>
                <p:nvPr/>
              </p:nvSpPr>
              <p:spPr bwMode="auto">
                <a:xfrm>
                  <a:off x="3882" y="3865"/>
                  <a:ext cx="1" cy="1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1" name="Line 1223"/>
                <p:cNvSpPr>
                  <a:spLocks noChangeAspect="1" noChangeShapeType="1"/>
                </p:cNvSpPr>
                <p:nvPr/>
              </p:nvSpPr>
              <p:spPr bwMode="auto">
                <a:xfrm>
                  <a:off x="3883" y="3896"/>
                  <a:ext cx="1" cy="25"/>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2" name="Line 1224"/>
                <p:cNvSpPr>
                  <a:spLocks noChangeAspect="1" noChangeShapeType="1"/>
                </p:cNvSpPr>
                <p:nvPr/>
              </p:nvSpPr>
              <p:spPr bwMode="auto">
                <a:xfrm>
                  <a:off x="3888" y="3932"/>
                  <a:ext cx="0" cy="1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3" name="Line 1225"/>
                <p:cNvSpPr>
                  <a:spLocks noChangeAspect="1" noChangeShapeType="1"/>
                </p:cNvSpPr>
                <p:nvPr/>
              </p:nvSpPr>
              <p:spPr bwMode="auto">
                <a:xfrm>
                  <a:off x="3889" y="3967"/>
                  <a:ext cx="2"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4" name="Line 1226"/>
                <p:cNvSpPr>
                  <a:spLocks noChangeAspect="1" noChangeShapeType="1"/>
                </p:cNvSpPr>
                <p:nvPr/>
              </p:nvSpPr>
              <p:spPr bwMode="auto">
                <a:xfrm>
                  <a:off x="3891" y="4002"/>
                  <a:ext cx="2"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5" name="Line 1227"/>
                <p:cNvSpPr>
                  <a:spLocks noChangeAspect="1" noChangeShapeType="1"/>
                </p:cNvSpPr>
                <p:nvPr/>
              </p:nvSpPr>
              <p:spPr bwMode="auto">
                <a:xfrm>
                  <a:off x="3894" y="4034"/>
                  <a:ext cx="1" cy="27"/>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6" name="Line 1228"/>
                <p:cNvSpPr>
                  <a:spLocks noChangeAspect="1" noChangeShapeType="1"/>
                </p:cNvSpPr>
                <p:nvPr/>
              </p:nvSpPr>
              <p:spPr bwMode="auto">
                <a:xfrm>
                  <a:off x="3895" y="4071"/>
                  <a:ext cx="3"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67" name="Line 1229"/>
                <p:cNvSpPr>
                  <a:spLocks noChangeAspect="1" noChangeShapeType="1"/>
                </p:cNvSpPr>
                <p:nvPr/>
              </p:nvSpPr>
              <p:spPr bwMode="auto">
                <a:xfrm>
                  <a:off x="3898" y="4105"/>
                  <a:ext cx="4" cy="24"/>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nvGrpSpPr>
              <p:cNvPr id="29" name="Group 1230"/>
              <p:cNvGrpSpPr>
                <a:grpSpLocks/>
              </p:cNvGrpSpPr>
              <p:nvPr/>
            </p:nvGrpSpPr>
            <p:grpSpPr bwMode="auto">
              <a:xfrm>
                <a:off x="4104" y="3550"/>
                <a:ext cx="1182" cy="105"/>
                <a:chOff x="4104" y="3550"/>
                <a:chExt cx="1182" cy="105"/>
              </a:xfrm>
            </p:grpSpPr>
            <p:sp>
              <p:nvSpPr>
                <p:cNvPr id="3415" name="Line 1231"/>
                <p:cNvSpPr>
                  <a:spLocks noChangeAspect="1" noChangeShapeType="1"/>
                </p:cNvSpPr>
                <p:nvPr/>
              </p:nvSpPr>
              <p:spPr bwMode="auto">
                <a:xfrm>
                  <a:off x="4104" y="3550"/>
                  <a:ext cx="1"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16" name="Line 1232"/>
                <p:cNvSpPr>
                  <a:spLocks noChangeAspect="1" noChangeShapeType="1"/>
                </p:cNvSpPr>
                <p:nvPr/>
              </p:nvSpPr>
              <p:spPr bwMode="auto">
                <a:xfrm flipV="1">
                  <a:off x="4105" y="3596"/>
                  <a:ext cx="0"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17" name="Line 1233"/>
                <p:cNvSpPr>
                  <a:spLocks noChangeAspect="1" noChangeShapeType="1"/>
                </p:cNvSpPr>
                <p:nvPr/>
              </p:nvSpPr>
              <p:spPr bwMode="auto">
                <a:xfrm>
                  <a:off x="4104" y="3619"/>
                  <a:ext cx="1" cy="2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18" name="Freeform 1234"/>
                <p:cNvSpPr>
                  <a:spLocks noChangeAspect="1"/>
                </p:cNvSpPr>
                <p:nvPr/>
              </p:nvSpPr>
              <p:spPr bwMode="auto">
                <a:xfrm>
                  <a:off x="4104" y="3654"/>
                  <a:ext cx="9" cy="1"/>
                </a:xfrm>
                <a:custGeom>
                  <a:avLst/>
                  <a:gdLst>
                    <a:gd name="T0" fmla="*/ 0 w 7"/>
                    <a:gd name="T1" fmla="*/ 0 h 2"/>
                    <a:gd name="T2" fmla="*/ 0 w 7"/>
                    <a:gd name="T3" fmla="*/ 1 h 2"/>
                    <a:gd name="T4" fmla="*/ 51 w 7"/>
                    <a:gd name="T5" fmla="*/ 1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0"/>
                      </a:moveTo>
                      <a:lnTo>
                        <a:pt x="0" y="2"/>
                      </a:lnTo>
                      <a:lnTo>
                        <a:pt x="7" y="2"/>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419" name="Line 1235"/>
                <p:cNvSpPr>
                  <a:spLocks noChangeAspect="1" noChangeShapeType="1"/>
                </p:cNvSpPr>
                <p:nvPr/>
              </p:nvSpPr>
              <p:spPr bwMode="auto">
                <a:xfrm flipV="1">
                  <a:off x="4133" y="3650"/>
                  <a:ext cx="26"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0" name="Line 1236"/>
                <p:cNvSpPr>
                  <a:spLocks noChangeAspect="1" noChangeShapeType="1"/>
                </p:cNvSpPr>
                <p:nvPr/>
              </p:nvSpPr>
              <p:spPr bwMode="auto">
                <a:xfrm>
                  <a:off x="4170" y="3650"/>
                  <a:ext cx="13"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1" name="Line 1237"/>
                <p:cNvSpPr>
                  <a:spLocks noChangeAspect="1" noChangeShapeType="1"/>
                </p:cNvSpPr>
                <p:nvPr/>
              </p:nvSpPr>
              <p:spPr bwMode="auto">
                <a:xfrm flipV="1">
                  <a:off x="4204" y="3647"/>
                  <a:ext cx="2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2" name="Line 1238"/>
                <p:cNvSpPr>
                  <a:spLocks noChangeAspect="1" noChangeShapeType="1"/>
                </p:cNvSpPr>
                <p:nvPr/>
              </p:nvSpPr>
              <p:spPr bwMode="auto">
                <a:xfrm flipV="1">
                  <a:off x="4238" y="3644"/>
                  <a:ext cx="11"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3" name="Line 1239"/>
                <p:cNvSpPr>
                  <a:spLocks noChangeAspect="1" noChangeShapeType="1"/>
                </p:cNvSpPr>
                <p:nvPr/>
              </p:nvSpPr>
              <p:spPr bwMode="auto">
                <a:xfrm flipV="1">
                  <a:off x="4272" y="3640"/>
                  <a:ext cx="25"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4" name="Line 1240"/>
                <p:cNvSpPr>
                  <a:spLocks noChangeAspect="1" noChangeShapeType="1"/>
                </p:cNvSpPr>
                <p:nvPr/>
              </p:nvSpPr>
              <p:spPr bwMode="auto">
                <a:xfrm>
                  <a:off x="4307" y="3640"/>
                  <a:ext cx="12"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25" name="Line 1241"/>
                <p:cNvSpPr>
                  <a:spLocks noChangeAspect="1" noChangeShapeType="1"/>
                </p:cNvSpPr>
                <p:nvPr/>
              </p:nvSpPr>
              <p:spPr bwMode="auto">
                <a:xfrm flipV="1">
                  <a:off x="4341" y="3636"/>
                  <a:ext cx="25" cy="1"/>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30" name="Group 1242"/>
                <p:cNvGrpSpPr>
                  <a:grpSpLocks/>
                </p:cNvGrpSpPr>
                <p:nvPr/>
              </p:nvGrpSpPr>
              <p:grpSpPr bwMode="auto">
                <a:xfrm>
                  <a:off x="4378" y="3562"/>
                  <a:ext cx="908" cy="74"/>
                  <a:chOff x="4378" y="3562"/>
                  <a:chExt cx="908" cy="74"/>
                </a:xfrm>
              </p:grpSpPr>
              <p:sp>
                <p:nvSpPr>
                  <p:cNvPr id="3427" name="Line 1243"/>
                  <p:cNvSpPr>
                    <a:spLocks noChangeAspect="1" noChangeShapeType="1"/>
                  </p:cNvSpPr>
                  <p:nvPr/>
                </p:nvSpPr>
                <p:spPr bwMode="auto">
                  <a:xfrm flipV="1">
                    <a:off x="4687" y="3608"/>
                    <a:ext cx="24" cy="4"/>
                  </a:xfrm>
                  <a:prstGeom prst="line">
                    <a:avLst/>
                  </a:prstGeom>
                  <a:noFill/>
                  <a:ln w="0">
                    <a:solidFill>
                      <a:srgbClr val="FF9900"/>
                    </a:solidFill>
                    <a:round/>
                    <a:headEnd/>
                    <a:tailEnd/>
                  </a:ln>
                </p:spPr>
                <p:txBody>
                  <a:bodyPr/>
                  <a:lstStyle/>
                  <a:p>
                    <a:pPr algn="ctr"/>
                    <a:endParaRPr lang="en-US">
                      <a:solidFill>
                        <a:srgbClr val="000000"/>
                      </a:solidFill>
                    </a:endParaRPr>
                  </a:p>
                </p:txBody>
              </p:sp>
              <p:grpSp>
                <p:nvGrpSpPr>
                  <p:cNvPr id="31" name="Group 1244"/>
                  <p:cNvGrpSpPr>
                    <a:grpSpLocks/>
                  </p:cNvGrpSpPr>
                  <p:nvPr/>
                </p:nvGrpSpPr>
                <p:grpSpPr bwMode="auto">
                  <a:xfrm>
                    <a:off x="4378" y="3574"/>
                    <a:ext cx="746" cy="62"/>
                    <a:chOff x="4378" y="3574"/>
                    <a:chExt cx="746" cy="62"/>
                  </a:xfrm>
                </p:grpSpPr>
                <p:sp>
                  <p:nvSpPr>
                    <p:cNvPr id="3434" name="Line 1245"/>
                    <p:cNvSpPr>
                      <a:spLocks noChangeAspect="1" noChangeShapeType="1"/>
                    </p:cNvSpPr>
                    <p:nvPr/>
                  </p:nvSpPr>
                  <p:spPr bwMode="auto">
                    <a:xfrm flipV="1">
                      <a:off x="4378" y="3633"/>
                      <a:ext cx="10"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5" name="Line 1246"/>
                    <p:cNvSpPr>
                      <a:spLocks noChangeAspect="1" noChangeShapeType="1"/>
                    </p:cNvSpPr>
                    <p:nvPr/>
                  </p:nvSpPr>
                  <p:spPr bwMode="auto">
                    <a:xfrm>
                      <a:off x="4411" y="3630"/>
                      <a:ext cx="23"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6" name="Line 1247"/>
                    <p:cNvSpPr>
                      <a:spLocks noChangeAspect="1" noChangeShapeType="1"/>
                    </p:cNvSpPr>
                    <p:nvPr/>
                  </p:nvSpPr>
                  <p:spPr bwMode="auto">
                    <a:xfrm>
                      <a:off x="4443" y="3629"/>
                      <a:ext cx="16" cy="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7" name="Line 1248"/>
                    <p:cNvSpPr>
                      <a:spLocks noChangeAspect="1" noChangeShapeType="1"/>
                    </p:cNvSpPr>
                    <p:nvPr/>
                  </p:nvSpPr>
                  <p:spPr bwMode="auto">
                    <a:xfrm flipV="1">
                      <a:off x="4481" y="3622"/>
                      <a:ext cx="22"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8" name="Line 1249"/>
                    <p:cNvSpPr>
                      <a:spLocks noChangeAspect="1" noChangeShapeType="1"/>
                    </p:cNvSpPr>
                    <p:nvPr/>
                  </p:nvSpPr>
                  <p:spPr bwMode="auto">
                    <a:xfrm flipV="1">
                      <a:off x="4514" y="3621"/>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9" name="Line 1250"/>
                    <p:cNvSpPr>
                      <a:spLocks noChangeAspect="1" noChangeShapeType="1"/>
                    </p:cNvSpPr>
                    <p:nvPr/>
                  </p:nvSpPr>
                  <p:spPr bwMode="auto">
                    <a:xfrm flipV="1">
                      <a:off x="4549" y="3619"/>
                      <a:ext cx="24"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0" name="Line 1251"/>
                    <p:cNvSpPr>
                      <a:spLocks noChangeAspect="1" noChangeShapeType="1"/>
                    </p:cNvSpPr>
                    <p:nvPr/>
                  </p:nvSpPr>
                  <p:spPr bwMode="auto">
                    <a:xfrm>
                      <a:off x="4584" y="3615"/>
                      <a:ext cx="12"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1" name="Line 1252"/>
                    <p:cNvSpPr>
                      <a:spLocks noChangeAspect="1" noChangeShapeType="1"/>
                    </p:cNvSpPr>
                    <p:nvPr/>
                  </p:nvSpPr>
                  <p:spPr bwMode="auto">
                    <a:xfrm flipV="1">
                      <a:off x="4618" y="3613"/>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2" name="Line 1253"/>
                    <p:cNvSpPr>
                      <a:spLocks noChangeAspect="1" noChangeShapeType="1"/>
                    </p:cNvSpPr>
                    <p:nvPr/>
                  </p:nvSpPr>
                  <p:spPr bwMode="auto">
                    <a:xfrm>
                      <a:off x="4652" y="3613"/>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3" name="Line 1254"/>
                    <p:cNvSpPr>
                      <a:spLocks noChangeAspect="1" noChangeShapeType="1"/>
                    </p:cNvSpPr>
                    <p:nvPr/>
                  </p:nvSpPr>
                  <p:spPr bwMode="auto">
                    <a:xfrm>
                      <a:off x="4722" y="3605"/>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4" name="Line 1255"/>
                    <p:cNvSpPr>
                      <a:spLocks noChangeAspect="1" noChangeShapeType="1"/>
                    </p:cNvSpPr>
                    <p:nvPr/>
                  </p:nvSpPr>
                  <p:spPr bwMode="auto">
                    <a:xfrm flipV="1">
                      <a:off x="4755" y="3601"/>
                      <a:ext cx="25"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5" name="Line 1256"/>
                    <p:cNvSpPr>
                      <a:spLocks noChangeAspect="1" noChangeShapeType="1"/>
                    </p:cNvSpPr>
                    <p:nvPr/>
                  </p:nvSpPr>
                  <p:spPr bwMode="auto">
                    <a:xfrm>
                      <a:off x="4791" y="3601"/>
                      <a:ext cx="11"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6" name="Line 1257"/>
                    <p:cNvSpPr>
                      <a:spLocks noChangeAspect="1" noChangeShapeType="1"/>
                    </p:cNvSpPr>
                    <p:nvPr/>
                  </p:nvSpPr>
                  <p:spPr bwMode="auto">
                    <a:xfrm flipV="1">
                      <a:off x="4825" y="3596"/>
                      <a:ext cx="23"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7" name="Line 1258"/>
                    <p:cNvSpPr>
                      <a:spLocks noChangeAspect="1" noChangeShapeType="1"/>
                    </p:cNvSpPr>
                    <p:nvPr/>
                  </p:nvSpPr>
                  <p:spPr bwMode="auto">
                    <a:xfrm flipV="1">
                      <a:off x="4858" y="3594"/>
                      <a:ext cx="14"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8" name="Line 1259"/>
                    <p:cNvSpPr>
                      <a:spLocks noChangeAspect="1" noChangeShapeType="1"/>
                    </p:cNvSpPr>
                    <p:nvPr/>
                  </p:nvSpPr>
                  <p:spPr bwMode="auto">
                    <a:xfrm>
                      <a:off x="4895" y="3592"/>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49" name="Line 1260"/>
                    <p:cNvSpPr>
                      <a:spLocks noChangeAspect="1" noChangeShapeType="1"/>
                    </p:cNvSpPr>
                    <p:nvPr/>
                  </p:nvSpPr>
                  <p:spPr bwMode="auto">
                    <a:xfrm>
                      <a:off x="4929" y="3589"/>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0" name="Line 1261"/>
                    <p:cNvSpPr>
                      <a:spLocks noChangeAspect="1" noChangeShapeType="1"/>
                    </p:cNvSpPr>
                    <p:nvPr/>
                  </p:nvSpPr>
                  <p:spPr bwMode="auto">
                    <a:xfrm flipV="1">
                      <a:off x="4965" y="3585"/>
                      <a:ext cx="23"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1" name="Line 1262"/>
                    <p:cNvSpPr>
                      <a:spLocks noChangeAspect="1" noChangeShapeType="1"/>
                    </p:cNvSpPr>
                    <p:nvPr/>
                  </p:nvSpPr>
                  <p:spPr bwMode="auto">
                    <a:xfrm flipV="1">
                      <a:off x="4998" y="3584"/>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2" name="Line 1263"/>
                    <p:cNvSpPr>
                      <a:spLocks noChangeAspect="1" noChangeShapeType="1"/>
                    </p:cNvSpPr>
                    <p:nvPr/>
                  </p:nvSpPr>
                  <p:spPr bwMode="auto">
                    <a:xfrm flipV="1">
                      <a:off x="5033" y="3580"/>
                      <a:ext cx="20"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3" name="Line 1264"/>
                    <p:cNvSpPr>
                      <a:spLocks noChangeAspect="1" noChangeShapeType="1"/>
                    </p:cNvSpPr>
                    <p:nvPr/>
                  </p:nvSpPr>
                  <p:spPr bwMode="auto">
                    <a:xfrm>
                      <a:off x="5067" y="3579"/>
                      <a:ext cx="13" cy="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54" name="Line 1265"/>
                    <p:cNvSpPr>
                      <a:spLocks noChangeAspect="1" noChangeShapeType="1"/>
                    </p:cNvSpPr>
                    <p:nvPr/>
                  </p:nvSpPr>
                  <p:spPr bwMode="auto">
                    <a:xfrm flipV="1">
                      <a:off x="5102" y="3574"/>
                      <a:ext cx="22" cy="2"/>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429" name="Line 1266"/>
                  <p:cNvSpPr>
                    <a:spLocks noChangeAspect="1" noChangeShapeType="1"/>
                  </p:cNvSpPr>
                  <p:nvPr/>
                </p:nvSpPr>
                <p:spPr bwMode="auto">
                  <a:xfrm flipV="1">
                    <a:off x="5135" y="3572"/>
                    <a:ext cx="11"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0" name="Line 1267"/>
                  <p:cNvSpPr>
                    <a:spLocks noChangeAspect="1" noChangeShapeType="1"/>
                  </p:cNvSpPr>
                  <p:nvPr/>
                </p:nvSpPr>
                <p:spPr bwMode="auto">
                  <a:xfrm flipV="1">
                    <a:off x="5170" y="3569"/>
                    <a:ext cx="25"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1" name="Line 1268"/>
                  <p:cNvSpPr>
                    <a:spLocks noChangeAspect="1" noChangeShapeType="1"/>
                  </p:cNvSpPr>
                  <p:nvPr/>
                </p:nvSpPr>
                <p:spPr bwMode="auto">
                  <a:xfrm>
                    <a:off x="5205" y="3567"/>
                    <a:ext cx="12" cy="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2" name="Line 1269"/>
                  <p:cNvSpPr>
                    <a:spLocks noChangeAspect="1" noChangeShapeType="1"/>
                  </p:cNvSpPr>
                  <p:nvPr/>
                </p:nvSpPr>
                <p:spPr bwMode="auto">
                  <a:xfrm flipV="1">
                    <a:off x="5239" y="3562"/>
                    <a:ext cx="21" cy="4"/>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33" name="Line 1270"/>
                  <p:cNvSpPr>
                    <a:spLocks noChangeAspect="1" noChangeShapeType="1"/>
                  </p:cNvSpPr>
                  <p:nvPr/>
                </p:nvSpPr>
                <p:spPr bwMode="auto">
                  <a:xfrm>
                    <a:off x="5274" y="3562"/>
                    <a:ext cx="12" cy="0"/>
                  </a:xfrm>
                  <a:prstGeom prst="line">
                    <a:avLst/>
                  </a:prstGeom>
                  <a:noFill/>
                  <a:ln w="0">
                    <a:solidFill>
                      <a:srgbClr val="FF9900"/>
                    </a:solidFill>
                    <a:round/>
                    <a:headEnd/>
                    <a:tailEnd/>
                  </a:ln>
                </p:spPr>
                <p:txBody>
                  <a:bodyPr/>
                  <a:lstStyle/>
                  <a:p>
                    <a:pPr algn="ctr"/>
                    <a:endParaRPr lang="en-US">
                      <a:solidFill>
                        <a:srgbClr val="000000"/>
                      </a:solidFill>
                    </a:endParaRPr>
                  </a:p>
                </p:txBody>
              </p:sp>
            </p:grpSp>
          </p:grpSp>
        </p:grpSp>
        <p:sp>
          <p:nvSpPr>
            <p:cNvPr id="3153" name="Line 1271"/>
            <p:cNvSpPr>
              <a:spLocks noChangeAspect="1" noChangeShapeType="1"/>
            </p:cNvSpPr>
            <p:nvPr/>
          </p:nvSpPr>
          <p:spPr bwMode="auto">
            <a:xfrm flipV="1">
              <a:off x="8648700" y="2922588"/>
              <a:ext cx="36513" cy="63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4" name="Line 1272"/>
            <p:cNvSpPr>
              <a:spLocks noChangeAspect="1" noChangeShapeType="1"/>
            </p:cNvSpPr>
            <p:nvPr/>
          </p:nvSpPr>
          <p:spPr bwMode="auto">
            <a:xfrm flipV="1">
              <a:off x="8704263" y="2917825"/>
              <a:ext cx="15875" cy="158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5" name="Line 1273"/>
            <p:cNvSpPr>
              <a:spLocks noChangeAspect="1" noChangeShapeType="1"/>
            </p:cNvSpPr>
            <p:nvPr/>
          </p:nvSpPr>
          <p:spPr bwMode="auto">
            <a:xfrm>
              <a:off x="8737600" y="2913063"/>
              <a:ext cx="19050" cy="476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6" name="Line 1274"/>
            <p:cNvSpPr>
              <a:spLocks noChangeAspect="1" noChangeShapeType="1"/>
            </p:cNvSpPr>
            <p:nvPr/>
          </p:nvSpPr>
          <p:spPr bwMode="auto">
            <a:xfrm flipV="1">
              <a:off x="8793163" y="2900363"/>
              <a:ext cx="33337" cy="635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7" name="Line 1275"/>
            <p:cNvSpPr>
              <a:spLocks noChangeAspect="1" noChangeShapeType="1"/>
            </p:cNvSpPr>
            <p:nvPr/>
          </p:nvSpPr>
          <p:spPr bwMode="auto">
            <a:xfrm flipV="1">
              <a:off x="8845550" y="2895600"/>
              <a:ext cx="20638" cy="476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8" name="Line 1276"/>
            <p:cNvSpPr>
              <a:spLocks noChangeAspect="1" noChangeShapeType="1"/>
            </p:cNvSpPr>
            <p:nvPr/>
          </p:nvSpPr>
          <p:spPr bwMode="auto">
            <a:xfrm flipV="1">
              <a:off x="8883650" y="2889250"/>
              <a:ext cx="19050" cy="158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59" name="Line 1277"/>
            <p:cNvSpPr>
              <a:spLocks noChangeAspect="1" noChangeShapeType="1"/>
            </p:cNvSpPr>
            <p:nvPr/>
          </p:nvSpPr>
          <p:spPr bwMode="auto">
            <a:xfrm flipV="1">
              <a:off x="8939213" y="2876550"/>
              <a:ext cx="34925" cy="793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60" name="Line 1278"/>
            <p:cNvSpPr>
              <a:spLocks noChangeAspect="1" noChangeShapeType="1"/>
            </p:cNvSpPr>
            <p:nvPr/>
          </p:nvSpPr>
          <p:spPr bwMode="auto">
            <a:xfrm>
              <a:off x="8990013" y="2873375"/>
              <a:ext cx="19050" cy="1588"/>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161" name="Line 1279"/>
            <p:cNvSpPr>
              <a:spLocks noChangeAspect="1" noChangeShapeType="1"/>
            </p:cNvSpPr>
            <p:nvPr/>
          </p:nvSpPr>
          <p:spPr bwMode="auto">
            <a:xfrm flipH="1">
              <a:off x="404813" y="1939925"/>
              <a:ext cx="25400" cy="22225"/>
            </a:xfrm>
            <a:prstGeom prst="line">
              <a:avLst/>
            </a:prstGeom>
            <a:noFill/>
            <a:ln w="0">
              <a:solidFill>
                <a:srgbClr val="DAFF24"/>
              </a:solidFill>
              <a:round/>
              <a:headEnd/>
              <a:tailEnd/>
            </a:ln>
          </p:spPr>
          <p:txBody>
            <a:bodyPr/>
            <a:lstStyle/>
            <a:p>
              <a:pPr algn="ctr"/>
              <a:endParaRPr lang="en-US">
                <a:solidFill>
                  <a:srgbClr val="000000"/>
                </a:solidFill>
              </a:endParaRPr>
            </a:p>
          </p:txBody>
        </p:sp>
        <p:grpSp>
          <p:nvGrpSpPr>
            <p:cNvPr id="3733" name="Group 1280"/>
            <p:cNvGrpSpPr>
              <a:grpSpLocks/>
            </p:cNvGrpSpPr>
            <p:nvPr/>
          </p:nvGrpSpPr>
          <p:grpSpPr bwMode="auto">
            <a:xfrm>
              <a:off x="265113" y="1979613"/>
              <a:ext cx="130175" cy="576262"/>
              <a:chOff x="167" y="1632"/>
              <a:chExt cx="82" cy="363"/>
            </a:xfrm>
          </p:grpSpPr>
          <p:sp>
            <p:nvSpPr>
              <p:cNvPr id="3400" name="Line 1281"/>
              <p:cNvSpPr>
                <a:spLocks noChangeAspect="1" noChangeShapeType="1"/>
              </p:cNvSpPr>
              <p:nvPr/>
            </p:nvSpPr>
            <p:spPr bwMode="auto">
              <a:xfrm flipH="1">
                <a:off x="239" y="1632"/>
                <a:ext cx="10" cy="3"/>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1" name="Line 1282"/>
              <p:cNvSpPr>
                <a:spLocks noChangeAspect="1" noChangeShapeType="1"/>
              </p:cNvSpPr>
              <p:nvPr/>
            </p:nvSpPr>
            <p:spPr bwMode="auto">
              <a:xfrm flipH="1">
                <a:off x="233" y="1660"/>
                <a:ext cx="2"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2" name="Line 1283"/>
              <p:cNvSpPr>
                <a:spLocks noChangeAspect="1" noChangeShapeType="1"/>
              </p:cNvSpPr>
              <p:nvPr/>
            </p:nvSpPr>
            <p:spPr bwMode="auto">
              <a:xfrm flipH="1">
                <a:off x="230" y="1693"/>
                <a:ext cx="3"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3" name="Line 1284"/>
              <p:cNvSpPr>
                <a:spLocks noChangeAspect="1" noChangeShapeType="1"/>
              </p:cNvSpPr>
              <p:nvPr/>
            </p:nvSpPr>
            <p:spPr bwMode="auto">
              <a:xfrm flipH="1">
                <a:off x="225" y="1730"/>
                <a:ext cx="3" cy="2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4" name="Line 1285"/>
              <p:cNvSpPr>
                <a:spLocks noChangeAspect="1" noChangeShapeType="1"/>
              </p:cNvSpPr>
              <p:nvPr/>
            </p:nvSpPr>
            <p:spPr bwMode="auto">
              <a:xfrm>
                <a:off x="225" y="1763"/>
                <a:ext cx="0"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5" name="Line 1286"/>
              <p:cNvSpPr>
                <a:spLocks noChangeAspect="1" noChangeShapeType="1"/>
              </p:cNvSpPr>
              <p:nvPr/>
            </p:nvSpPr>
            <p:spPr bwMode="auto">
              <a:xfrm flipH="1">
                <a:off x="218" y="1797"/>
                <a:ext cx="3" cy="2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6" name="Line 1287"/>
              <p:cNvSpPr>
                <a:spLocks noChangeAspect="1" noChangeShapeType="1"/>
              </p:cNvSpPr>
              <p:nvPr/>
            </p:nvSpPr>
            <p:spPr bwMode="auto">
              <a:xfrm>
                <a:off x="216" y="1832"/>
                <a:ext cx="2" cy="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7" name="Freeform 1288"/>
              <p:cNvSpPr>
                <a:spLocks noChangeAspect="1"/>
              </p:cNvSpPr>
              <p:nvPr/>
            </p:nvSpPr>
            <p:spPr bwMode="auto">
              <a:xfrm>
                <a:off x="206" y="1866"/>
                <a:ext cx="8" cy="20"/>
              </a:xfrm>
              <a:custGeom>
                <a:avLst/>
                <a:gdLst>
                  <a:gd name="T0" fmla="*/ 19 w 7"/>
                  <a:gd name="T1" fmla="*/ 0 h 17"/>
                  <a:gd name="T2" fmla="*/ 15 w 7"/>
                  <a:gd name="T3" fmla="*/ 29 h 17"/>
                  <a:gd name="T4" fmla="*/ 0 w 7"/>
                  <a:gd name="T5" fmla="*/ 64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7" y="0"/>
                    </a:moveTo>
                    <a:lnTo>
                      <a:pt x="5" y="8"/>
                    </a:lnTo>
                    <a:lnTo>
                      <a:pt x="0" y="17"/>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408" name="Line 1289"/>
              <p:cNvSpPr>
                <a:spLocks noChangeAspect="1" noChangeShapeType="1"/>
              </p:cNvSpPr>
              <p:nvPr/>
            </p:nvSpPr>
            <p:spPr bwMode="auto">
              <a:xfrm flipH="1">
                <a:off x="192" y="1896"/>
                <a:ext cx="7" cy="11"/>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09" name="Line 1290"/>
              <p:cNvSpPr>
                <a:spLocks noChangeAspect="1" noChangeShapeType="1"/>
              </p:cNvSpPr>
              <p:nvPr/>
            </p:nvSpPr>
            <p:spPr bwMode="auto">
              <a:xfrm flipH="1">
                <a:off x="167" y="1925"/>
                <a:ext cx="14" cy="20"/>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10" name="Line 1291"/>
              <p:cNvSpPr>
                <a:spLocks noChangeAspect="1" noChangeShapeType="1"/>
              </p:cNvSpPr>
              <p:nvPr/>
            </p:nvSpPr>
            <p:spPr bwMode="auto">
              <a:xfrm>
                <a:off x="167" y="1957"/>
                <a:ext cx="5" cy="9"/>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411" name="Line 1292"/>
              <p:cNvSpPr>
                <a:spLocks noChangeAspect="1" noChangeShapeType="1"/>
              </p:cNvSpPr>
              <p:nvPr/>
            </p:nvSpPr>
            <p:spPr bwMode="auto">
              <a:xfrm>
                <a:off x="177" y="1987"/>
                <a:ext cx="1" cy="8"/>
              </a:xfrm>
              <a:prstGeom prst="line">
                <a:avLst/>
              </a:prstGeom>
              <a:noFill/>
              <a:ln w="0">
                <a:solidFill>
                  <a:srgbClr val="FF9900"/>
                </a:solidFill>
                <a:round/>
                <a:headEnd/>
                <a:tailEnd/>
              </a:ln>
            </p:spPr>
            <p:txBody>
              <a:bodyPr/>
              <a:lstStyle/>
              <a:p>
                <a:pPr algn="ctr"/>
                <a:endParaRPr lang="en-US">
                  <a:solidFill>
                    <a:srgbClr val="000000"/>
                  </a:solidFill>
                </a:endParaRPr>
              </a:p>
            </p:txBody>
          </p:sp>
        </p:grpSp>
        <p:sp>
          <p:nvSpPr>
            <p:cNvPr id="3163" name="Rectangle 1293"/>
            <p:cNvSpPr>
              <a:spLocks noChangeAspect="1" noChangeArrowheads="1"/>
            </p:cNvSpPr>
            <p:nvPr/>
          </p:nvSpPr>
          <p:spPr bwMode="auto">
            <a:xfrm rot="17340000">
              <a:off x="2845354" y="3566547"/>
              <a:ext cx="49694"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 </a:t>
              </a:r>
              <a:endParaRPr lang="en-US" sz="2700">
                <a:solidFill>
                  <a:srgbClr val="808080"/>
                </a:solidFill>
                <a:latin typeface="Times New Roman" pitchFamily="18" charset="0"/>
              </a:endParaRPr>
            </a:p>
          </p:txBody>
        </p:sp>
        <p:sp>
          <p:nvSpPr>
            <p:cNvPr id="3164" name="Rectangle 1294"/>
            <p:cNvSpPr>
              <a:spLocks noChangeAspect="1" noChangeArrowheads="1"/>
            </p:cNvSpPr>
            <p:nvPr/>
          </p:nvSpPr>
          <p:spPr bwMode="auto">
            <a:xfrm rot="17340000">
              <a:off x="2746135" y="3493522"/>
              <a:ext cx="49694"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 </a:t>
              </a:r>
              <a:endParaRPr lang="en-US" sz="2700">
                <a:solidFill>
                  <a:srgbClr val="808080"/>
                </a:solidFill>
                <a:latin typeface="Times New Roman" pitchFamily="18" charset="0"/>
              </a:endParaRPr>
            </a:p>
          </p:txBody>
        </p:sp>
        <p:sp>
          <p:nvSpPr>
            <p:cNvPr id="3165" name="Rectangle 1295"/>
            <p:cNvSpPr>
              <a:spLocks noChangeAspect="1" noChangeArrowheads="1"/>
            </p:cNvSpPr>
            <p:nvPr/>
          </p:nvSpPr>
          <p:spPr bwMode="auto">
            <a:xfrm>
              <a:off x="2073902" y="2281238"/>
              <a:ext cx="198772"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MI</a:t>
              </a:r>
              <a:endParaRPr lang="en-US" sz="2700">
                <a:solidFill>
                  <a:srgbClr val="808080"/>
                </a:solidFill>
                <a:latin typeface="Times New Roman" pitchFamily="18" charset="0"/>
              </a:endParaRPr>
            </a:p>
          </p:txBody>
        </p:sp>
        <p:sp>
          <p:nvSpPr>
            <p:cNvPr id="3166" name="Rectangle 1296"/>
            <p:cNvSpPr>
              <a:spLocks noChangeAspect="1" noChangeArrowheads="1"/>
            </p:cNvSpPr>
            <p:nvPr/>
          </p:nvSpPr>
          <p:spPr bwMode="auto">
            <a:xfrm>
              <a:off x="3966202" y="4291013"/>
              <a:ext cx="198772"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MI</a:t>
              </a:r>
              <a:endParaRPr lang="en-US" sz="2700">
                <a:solidFill>
                  <a:srgbClr val="808080"/>
                </a:solidFill>
                <a:latin typeface="Times New Roman" pitchFamily="18" charset="0"/>
              </a:endParaRPr>
            </a:p>
          </p:txBody>
        </p:sp>
        <p:sp>
          <p:nvSpPr>
            <p:cNvPr id="3167" name="Rectangle 1297"/>
            <p:cNvSpPr>
              <a:spLocks noChangeAspect="1" noChangeArrowheads="1"/>
            </p:cNvSpPr>
            <p:nvPr/>
          </p:nvSpPr>
          <p:spPr bwMode="auto">
            <a:xfrm>
              <a:off x="7934704" y="4756150"/>
              <a:ext cx="250068"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NY</a:t>
              </a:r>
              <a:endParaRPr lang="en-US" sz="2700">
                <a:solidFill>
                  <a:srgbClr val="808080"/>
                </a:solidFill>
                <a:latin typeface="Times New Roman" pitchFamily="18" charset="0"/>
              </a:endParaRPr>
            </a:p>
          </p:txBody>
        </p:sp>
        <p:sp>
          <p:nvSpPr>
            <p:cNvPr id="3168" name="Rectangle 1298"/>
            <p:cNvSpPr>
              <a:spLocks noChangeAspect="1" noChangeArrowheads="1"/>
            </p:cNvSpPr>
            <p:nvPr/>
          </p:nvSpPr>
          <p:spPr bwMode="auto">
            <a:xfrm>
              <a:off x="6788100" y="5408613"/>
              <a:ext cx="227113" cy="215444"/>
            </a:xfrm>
            <a:prstGeom prst="rect">
              <a:avLst/>
            </a:prstGeom>
            <a:noFill/>
            <a:ln w="9525">
              <a:noFill/>
              <a:miter lim="800000"/>
              <a:headEnd/>
              <a:tailEnd/>
            </a:ln>
          </p:spPr>
          <p:txBody>
            <a:bodyPr wrap="none" lIns="0" tIns="0" rIns="0" bIns="0">
              <a:spAutoFit/>
            </a:bodyPr>
            <a:lstStyle/>
            <a:p>
              <a:pPr algn="ctr" defTabSz="1009650"/>
              <a:r>
                <a:rPr lang="en-US" sz="1400" dirty="0">
                  <a:solidFill>
                    <a:srgbClr val="808080"/>
                  </a:solidFill>
                  <a:latin typeface="AvantGarde Bk BT" pitchFamily="34" charset="0"/>
                </a:rPr>
                <a:t>PA</a:t>
              </a:r>
              <a:endParaRPr lang="en-US" sz="2700" dirty="0">
                <a:solidFill>
                  <a:srgbClr val="808080"/>
                </a:solidFill>
                <a:latin typeface="Times New Roman" pitchFamily="18" charset="0"/>
              </a:endParaRPr>
            </a:p>
          </p:txBody>
        </p:sp>
        <p:sp>
          <p:nvSpPr>
            <p:cNvPr id="3169" name="Rectangle 1299"/>
            <p:cNvSpPr>
              <a:spLocks noChangeAspect="1" noChangeArrowheads="1"/>
            </p:cNvSpPr>
            <p:nvPr/>
          </p:nvSpPr>
          <p:spPr bwMode="auto">
            <a:xfrm>
              <a:off x="1675679" y="5027613"/>
              <a:ext cx="149080"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IL</a:t>
              </a:r>
              <a:endParaRPr lang="en-US" sz="2700">
                <a:solidFill>
                  <a:srgbClr val="808080"/>
                </a:solidFill>
                <a:latin typeface="Times New Roman" pitchFamily="18" charset="0"/>
              </a:endParaRPr>
            </a:p>
          </p:txBody>
        </p:sp>
        <p:sp>
          <p:nvSpPr>
            <p:cNvPr id="3170" name="Rectangle 1300"/>
            <p:cNvSpPr>
              <a:spLocks noChangeAspect="1" noChangeArrowheads="1"/>
            </p:cNvSpPr>
            <p:nvPr/>
          </p:nvSpPr>
          <p:spPr bwMode="auto">
            <a:xfrm>
              <a:off x="1686450" y="2693988"/>
              <a:ext cx="219612" cy="215444"/>
            </a:xfrm>
            <a:prstGeom prst="rect">
              <a:avLst/>
            </a:prstGeom>
            <a:noFill/>
            <a:ln w="9525">
              <a:noFill/>
              <a:miter lim="800000"/>
              <a:headEnd/>
              <a:tailEnd/>
            </a:ln>
          </p:spPr>
          <p:txBody>
            <a:bodyPr wrap="none" lIns="0" tIns="0" rIns="0" bIns="0">
              <a:spAutoFit/>
            </a:bodyPr>
            <a:lstStyle/>
            <a:p>
              <a:pPr algn="ctr" defTabSz="1009650"/>
              <a:r>
                <a:rPr lang="en-US" sz="1400" dirty="0">
                  <a:solidFill>
                    <a:srgbClr val="808080"/>
                  </a:solidFill>
                  <a:latin typeface="AvantGarde Bk BT" pitchFamily="34" charset="0"/>
                </a:rPr>
                <a:t>WI</a:t>
              </a:r>
              <a:endParaRPr lang="en-US" sz="2700" dirty="0">
                <a:solidFill>
                  <a:srgbClr val="808080"/>
                </a:solidFill>
                <a:latin typeface="Times New Roman" pitchFamily="18" charset="0"/>
              </a:endParaRPr>
            </a:p>
          </p:txBody>
        </p:sp>
        <p:sp>
          <p:nvSpPr>
            <p:cNvPr id="3171" name="Rectangle 1301"/>
            <p:cNvSpPr>
              <a:spLocks noChangeAspect="1" noChangeArrowheads="1"/>
            </p:cNvSpPr>
            <p:nvPr/>
          </p:nvSpPr>
          <p:spPr bwMode="auto">
            <a:xfrm>
              <a:off x="2666132" y="5789613"/>
              <a:ext cx="179536"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IN</a:t>
              </a:r>
              <a:endParaRPr lang="en-US" sz="2700">
                <a:solidFill>
                  <a:srgbClr val="808080"/>
                </a:solidFill>
                <a:latin typeface="Times New Roman" pitchFamily="18" charset="0"/>
              </a:endParaRPr>
            </a:p>
          </p:txBody>
        </p:sp>
        <p:sp>
          <p:nvSpPr>
            <p:cNvPr id="3172" name="Rectangle 1302"/>
            <p:cNvSpPr>
              <a:spLocks noChangeAspect="1" noChangeArrowheads="1"/>
            </p:cNvSpPr>
            <p:nvPr/>
          </p:nvSpPr>
          <p:spPr bwMode="auto">
            <a:xfrm>
              <a:off x="6702767" y="3124200"/>
              <a:ext cx="750205" cy="215444"/>
            </a:xfrm>
            <a:prstGeom prst="rect">
              <a:avLst/>
            </a:prstGeom>
            <a:noFill/>
            <a:ln w="9525">
              <a:noFill/>
              <a:miter lim="800000"/>
              <a:headEnd/>
              <a:tailEnd/>
            </a:ln>
          </p:spPr>
          <p:txBody>
            <a:bodyPr wrap="none" lIns="0" tIns="0" rIns="0" bIns="0">
              <a:spAutoFit/>
            </a:bodyPr>
            <a:lstStyle/>
            <a:p>
              <a:pPr algn="ctr" defTabSz="1009650"/>
              <a:r>
                <a:rPr lang="en-US" sz="1400" dirty="0">
                  <a:solidFill>
                    <a:srgbClr val="808080"/>
                  </a:solidFill>
                  <a:latin typeface="AvantGarde Bk BT" pitchFamily="34" charset="0"/>
                </a:rPr>
                <a:t>CANADA</a:t>
              </a:r>
              <a:endParaRPr lang="en-US" sz="2700" dirty="0">
                <a:solidFill>
                  <a:srgbClr val="808080"/>
                </a:solidFill>
                <a:latin typeface="Times New Roman" pitchFamily="18" charset="0"/>
              </a:endParaRPr>
            </a:p>
          </p:txBody>
        </p:sp>
        <p:sp>
          <p:nvSpPr>
            <p:cNvPr id="3173" name="Rectangle 1303"/>
            <p:cNvSpPr>
              <a:spLocks noChangeAspect="1" noChangeArrowheads="1"/>
            </p:cNvSpPr>
            <p:nvPr/>
          </p:nvSpPr>
          <p:spPr bwMode="auto">
            <a:xfrm>
              <a:off x="4037298" y="5562600"/>
              <a:ext cx="269304" cy="215444"/>
            </a:xfrm>
            <a:prstGeom prst="rect">
              <a:avLst/>
            </a:prstGeom>
            <a:noFill/>
            <a:ln w="9525">
              <a:noFill/>
              <a:miter lim="800000"/>
              <a:headEnd/>
              <a:tailEnd/>
            </a:ln>
          </p:spPr>
          <p:txBody>
            <a:bodyPr wrap="none" lIns="0" tIns="0" rIns="0" bIns="0">
              <a:spAutoFit/>
            </a:bodyPr>
            <a:lstStyle/>
            <a:p>
              <a:pPr algn="ctr" defTabSz="1009650"/>
              <a:r>
                <a:rPr lang="en-US" sz="1400">
                  <a:solidFill>
                    <a:srgbClr val="808080"/>
                  </a:solidFill>
                  <a:latin typeface="AvantGarde Bk BT" pitchFamily="34" charset="0"/>
                </a:rPr>
                <a:t>OH</a:t>
              </a:r>
              <a:endParaRPr lang="en-US" sz="2700">
                <a:solidFill>
                  <a:srgbClr val="808080"/>
                </a:solidFill>
                <a:latin typeface="Times New Roman" pitchFamily="18" charset="0"/>
              </a:endParaRPr>
            </a:p>
          </p:txBody>
        </p:sp>
        <p:sp>
          <p:nvSpPr>
            <p:cNvPr id="3174" name="Rectangle 1304"/>
            <p:cNvSpPr>
              <a:spLocks noChangeAspect="1" noChangeArrowheads="1"/>
            </p:cNvSpPr>
            <p:nvPr/>
          </p:nvSpPr>
          <p:spPr bwMode="auto">
            <a:xfrm>
              <a:off x="4083812" y="1970088"/>
              <a:ext cx="64" cy="415498"/>
            </a:xfrm>
            <a:prstGeom prst="rect">
              <a:avLst/>
            </a:prstGeom>
            <a:noFill/>
            <a:ln w="9525">
              <a:noFill/>
              <a:miter lim="800000"/>
              <a:headEnd/>
              <a:tailEnd/>
            </a:ln>
          </p:spPr>
          <p:txBody>
            <a:bodyPr wrap="none" lIns="0" tIns="0" rIns="0" bIns="0">
              <a:spAutoFit/>
            </a:bodyPr>
            <a:lstStyle/>
            <a:p>
              <a:pPr algn="ctr" defTabSz="1009650"/>
              <a:endParaRPr lang="en-US" sz="2700">
                <a:solidFill>
                  <a:srgbClr val="808080"/>
                </a:solidFill>
                <a:latin typeface="Times New Roman" pitchFamily="18" charset="0"/>
              </a:endParaRPr>
            </a:p>
          </p:txBody>
        </p:sp>
        <p:sp>
          <p:nvSpPr>
            <p:cNvPr id="3175" name="Oval 1305"/>
            <p:cNvSpPr>
              <a:spLocks noChangeAspect="1" noChangeArrowheads="1"/>
            </p:cNvSpPr>
            <p:nvPr/>
          </p:nvSpPr>
          <p:spPr bwMode="auto">
            <a:xfrm>
              <a:off x="4745038" y="5210175"/>
              <a:ext cx="111125" cy="109538"/>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176" name="Oval 1338"/>
            <p:cNvSpPr>
              <a:spLocks noChangeAspect="1" noChangeArrowheads="1"/>
            </p:cNvSpPr>
            <p:nvPr/>
          </p:nvSpPr>
          <p:spPr bwMode="auto">
            <a:xfrm>
              <a:off x="4976813" y="5661025"/>
              <a:ext cx="109537" cy="109538"/>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177" name="Oval 1339"/>
            <p:cNvSpPr>
              <a:spLocks noChangeAspect="1" noChangeArrowheads="1"/>
            </p:cNvSpPr>
            <p:nvPr/>
          </p:nvSpPr>
          <p:spPr bwMode="auto">
            <a:xfrm>
              <a:off x="5097463" y="5667375"/>
              <a:ext cx="109537" cy="106363"/>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178" name="Oval 1340"/>
            <p:cNvSpPr>
              <a:spLocks noChangeAspect="1" noChangeArrowheads="1"/>
            </p:cNvSpPr>
            <p:nvPr/>
          </p:nvSpPr>
          <p:spPr bwMode="auto">
            <a:xfrm>
              <a:off x="5365750" y="5592763"/>
              <a:ext cx="109538" cy="109537"/>
            </a:xfrm>
            <a:prstGeom prst="ellipse">
              <a:avLst/>
            </a:prstGeom>
            <a:solidFill>
              <a:srgbClr val="FF0000"/>
            </a:solidFill>
            <a:ln w="3175">
              <a:solidFill>
                <a:schemeClr val="bg2"/>
              </a:solidFill>
              <a:round/>
              <a:headEnd/>
              <a:tailEnd/>
            </a:ln>
          </p:spPr>
          <p:txBody>
            <a:bodyPr wrap="none" anchor="ctr"/>
            <a:lstStyle/>
            <a:p>
              <a:pPr algn="ctr"/>
              <a:endParaRPr lang="en-US">
                <a:solidFill>
                  <a:srgbClr val="000000"/>
                </a:solidFill>
              </a:endParaRPr>
            </a:p>
          </p:txBody>
        </p:sp>
        <p:sp>
          <p:nvSpPr>
            <p:cNvPr id="3179" name="Oval 1341"/>
            <p:cNvSpPr>
              <a:spLocks noChangeAspect="1" noChangeArrowheads="1"/>
            </p:cNvSpPr>
            <p:nvPr/>
          </p:nvSpPr>
          <p:spPr bwMode="auto">
            <a:xfrm>
              <a:off x="5668963" y="5435600"/>
              <a:ext cx="107950" cy="112713"/>
            </a:xfrm>
            <a:prstGeom prst="ellipse">
              <a:avLst/>
            </a:prstGeom>
            <a:solidFill>
              <a:srgbClr val="FFC000"/>
            </a:solidFill>
            <a:ln w="3175">
              <a:solidFill>
                <a:schemeClr val="bg2"/>
              </a:solidFill>
              <a:round/>
              <a:headEnd/>
              <a:tailEnd/>
            </a:ln>
          </p:spPr>
          <p:txBody>
            <a:bodyPr wrap="none" anchor="ctr"/>
            <a:lstStyle/>
            <a:p>
              <a:pPr algn="ctr"/>
              <a:endParaRPr lang="en-US">
                <a:solidFill>
                  <a:srgbClr val="000000"/>
                </a:solidFill>
              </a:endParaRPr>
            </a:p>
          </p:txBody>
        </p:sp>
        <p:sp>
          <p:nvSpPr>
            <p:cNvPr id="3180" name="Oval 1342"/>
            <p:cNvSpPr>
              <a:spLocks noChangeAspect="1" noChangeArrowheads="1"/>
            </p:cNvSpPr>
            <p:nvPr/>
          </p:nvSpPr>
          <p:spPr bwMode="auto">
            <a:xfrm>
              <a:off x="5859463" y="5349875"/>
              <a:ext cx="109537" cy="117475"/>
            </a:xfrm>
            <a:prstGeom prst="ellipse">
              <a:avLst/>
            </a:prstGeom>
            <a:solidFill>
              <a:srgbClr val="FF0000"/>
            </a:solidFill>
            <a:ln w="3175">
              <a:solidFill>
                <a:schemeClr val="bg2"/>
              </a:solidFill>
              <a:round/>
              <a:headEnd/>
              <a:tailEnd/>
            </a:ln>
          </p:spPr>
          <p:txBody>
            <a:bodyPr wrap="none" anchor="ctr"/>
            <a:lstStyle/>
            <a:p>
              <a:pPr algn="ctr"/>
              <a:endParaRPr lang="en-US">
                <a:solidFill>
                  <a:srgbClr val="000000"/>
                </a:solidFill>
              </a:endParaRPr>
            </a:p>
          </p:txBody>
        </p:sp>
        <p:sp>
          <p:nvSpPr>
            <p:cNvPr id="3181" name="Oval 1343"/>
            <p:cNvSpPr>
              <a:spLocks noChangeAspect="1" noChangeArrowheads="1"/>
            </p:cNvSpPr>
            <p:nvPr/>
          </p:nvSpPr>
          <p:spPr bwMode="auto">
            <a:xfrm>
              <a:off x="6062663" y="5186363"/>
              <a:ext cx="107950" cy="112712"/>
            </a:xfrm>
            <a:prstGeom prst="ellipse">
              <a:avLst/>
            </a:prstGeom>
            <a:solidFill>
              <a:srgbClr val="FF0000"/>
            </a:solidFill>
            <a:ln w="3175">
              <a:solidFill>
                <a:schemeClr val="bg2"/>
              </a:solidFill>
              <a:round/>
              <a:headEnd/>
              <a:tailEnd/>
            </a:ln>
          </p:spPr>
          <p:txBody>
            <a:bodyPr wrap="none" anchor="ctr"/>
            <a:lstStyle/>
            <a:p>
              <a:pPr algn="ctr"/>
              <a:endParaRPr lang="en-US">
                <a:solidFill>
                  <a:srgbClr val="000000"/>
                </a:solidFill>
              </a:endParaRPr>
            </a:p>
          </p:txBody>
        </p:sp>
        <p:sp>
          <p:nvSpPr>
            <p:cNvPr id="3182" name="Oval 1344"/>
            <p:cNvSpPr>
              <a:spLocks noChangeAspect="1" noChangeArrowheads="1"/>
            </p:cNvSpPr>
            <p:nvPr/>
          </p:nvSpPr>
          <p:spPr bwMode="auto">
            <a:xfrm>
              <a:off x="6869113" y="4513263"/>
              <a:ext cx="109537" cy="106362"/>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183" name="Oval 1346"/>
            <p:cNvSpPr>
              <a:spLocks noChangeAspect="1" noChangeArrowheads="1"/>
            </p:cNvSpPr>
            <p:nvPr/>
          </p:nvSpPr>
          <p:spPr bwMode="auto">
            <a:xfrm>
              <a:off x="6599238" y="4881563"/>
              <a:ext cx="111125" cy="112712"/>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184" name="Oval 1347"/>
            <p:cNvSpPr>
              <a:spLocks noChangeAspect="1" noChangeArrowheads="1"/>
            </p:cNvSpPr>
            <p:nvPr/>
          </p:nvSpPr>
          <p:spPr bwMode="auto">
            <a:xfrm>
              <a:off x="6337300" y="5057775"/>
              <a:ext cx="109538" cy="109538"/>
            </a:xfrm>
            <a:prstGeom prst="ellipse">
              <a:avLst/>
            </a:prstGeom>
            <a:solidFill>
              <a:srgbClr val="00B050"/>
            </a:solidFill>
            <a:ln w="3175">
              <a:solidFill>
                <a:schemeClr val="bg2"/>
              </a:solidFill>
              <a:round/>
              <a:headEnd/>
              <a:tailEnd/>
            </a:ln>
          </p:spPr>
          <p:txBody>
            <a:bodyPr wrap="none" anchor="ctr"/>
            <a:lstStyle/>
            <a:p>
              <a:pPr algn="ctr"/>
              <a:endParaRPr lang="en-US">
                <a:solidFill>
                  <a:srgbClr val="000000"/>
                </a:solidFill>
              </a:endParaRPr>
            </a:p>
          </p:txBody>
        </p:sp>
        <p:sp>
          <p:nvSpPr>
            <p:cNvPr id="3185" name="Oval 1349"/>
            <p:cNvSpPr>
              <a:spLocks noChangeAspect="1" noChangeArrowheads="1"/>
            </p:cNvSpPr>
            <p:nvPr/>
          </p:nvSpPr>
          <p:spPr bwMode="auto">
            <a:xfrm>
              <a:off x="8001000" y="4043363"/>
              <a:ext cx="109538" cy="106362"/>
            </a:xfrm>
            <a:prstGeom prst="ellipse">
              <a:avLst/>
            </a:prstGeom>
            <a:solidFill>
              <a:srgbClr val="740000"/>
            </a:solidFill>
            <a:ln w="3175">
              <a:solidFill>
                <a:schemeClr val="bg2"/>
              </a:solidFill>
              <a:round/>
              <a:headEnd/>
              <a:tailEnd/>
            </a:ln>
          </p:spPr>
          <p:txBody>
            <a:bodyPr wrap="none" anchor="ctr"/>
            <a:lstStyle/>
            <a:p>
              <a:pPr algn="ctr"/>
              <a:endParaRPr lang="en-US">
                <a:solidFill>
                  <a:srgbClr val="000000"/>
                </a:solidFill>
              </a:endParaRPr>
            </a:p>
          </p:txBody>
        </p:sp>
        <p:sp>
          <p:nvSpPr>
            <p:cNvPr id="3186" name="Oval 1350"/>
            <p:cNvSpPr>
              <a:spLocks noChangeAspect="1" noChangeArrowheads="1"/>
            </p:cNvSpPr>
            <p:nvPr/>
          </p:nvSpPr>
          <p:spPr bwMode="auto">
            <a:xfrm>
              <a:off x="7383463" y="4222750"/>
              <a:ext cx="109537" cy="112713"/>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187" name="Oval 1357"/>
            <p:cNvSpPr>
              <a:spLocks noChangeAspect="1" noChangeArrowheads="1"/>
            </p:cNvSpPr>
            <p:nvPr/>
          </p:nvSpPr>
          <p:spPr bwMode="auto">
            <a:xfrm>
              <a:off x="6184900" y="5127625"/>
              <a:ext cx="109538" cy="109538"/>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188" name="Oval 1358"/>
            <p:cNvSpPr>
              <a:spLocks noChangeAspect="1" noChangeArrowheads="1"/>
            </p:cNvSpPr>
            <p:nvPr/>
          </p:nvSpPr>
          <p:spPr bwMode="auto">
            <a:xfrm>
              <a:off x="6824663" y="4394200"/>
              <a:ext cx="109537" cy="114300"/>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189" name="Text Box 1364"/>
            <p:cNvSpPr txBox="1">
              <a:spLocks noChangeAspect="1" noChangeArrowheads="1"/>
            </p:cNvSpPr>
            <p:nvPr/>
          </p:nvSpPr>
          <p:spPr bwMode="auto">
            <a:xfrm>
              <a:off x="7772400" y="4044950"/>
              <a:ext cx="993775"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Oswego</a:t>
              </a:r>
            </a:p>
          </p:txBody>
        </p:sp>
        <p:sp>
          <p:nvSpPr>
            <p:cNvPr id="3190" name="Text Box 1368"/>
            <p:cNvSpPr txBox="1">
              <a:spLocks noChangeAspect="1" noChangeArrowheads="1"/>
            </p:cNvSpPr>
            <p:nvPr/>
          </p:nvSpPr>
          <p:spPr bwMode="auto">
            <a:xfrm rot="1500000">
              <a:off x="7155306" y="4322151"/>
              <a:ext cx="97631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Rochester</a:t>
              </a:r>
            </a:p>
          </p:txBody>
        </p:sp>
        <p:sp>
          <p:nvSpPr>
            <p:cNvPr id="3191" name="Text Box 1373"/>
            <p:cNvSpPr txBox="1">
              <a:spLocks noChangeAspect="1" noChangeArrowheads="1"/>
            </p:cNvSpPr>
            <p:nvPr/>
          </p:nvSpPr>
          <p:spPr bwMode="auto">
            <a:xfrm rot="1500000">
              <a:off x="6704919" y="4629785"/>
              <a:ext cx="1479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Black Rock Lock/Tonawanda</a:t>
              </a:r>
            </a:p>
          </p:txBody>
        </p:sp>
        <p:sp>
          <p:nvSpPr>
            <p:cNvPr id="3192" name="Text Box 1374"/>
            <p:cNvSpPr txBox="1">
              <a:spLocks noChangeAspect="1" noChangeArrowheads="1"/>
            </p:cNvSpPr>
            <p:nvPr/>
          </p:nvSpPr>
          <p:spPr bwMode="auto">
            <a:xfrm rot="1500000">
              <a:off x="6621831" y="4583388"/>
              <a:ext cx="97790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Buffalo</a:t>
              </a:r>
            </a:p>
          </p:txBody>
        </p:sp>
        <p:sp>
          <p:nvSpPr>
            <p:cNvPr id="3193" name="Line 1375"/>
            <p:cNvSpPr>
              <a:spLocks noChangeAspect="1" noChangeShapeType="1"/>
            </p:cNvSpPr>
            <p:nvPr/>
          </p:nvSpPr>
          <p:spPr bwMode="auto">
            <a:xfrm>
              <a:off x="7015163" y="4308475"/>
              <a:ext cx="0" cy="0"/>
            </a:xfrm>
            <a:prstGeom prst="line">
              <a:avLst/>
            </a:prstGeom>
            <a:noFill/>
            <a:ln w="9525">
              <a:solidFill>
                <a:schemeClr val="tx1"/>
              </a:solidFill>
              <a:round/>
              <a:headEnd/>
              <a:tailEnd type="triangle" w="med" len="med"/>
            </a:ln>
          </p:spPr>
          <p:txBody>
            <a:bodyPr lIns="119558" tIns="59780" rIns="119558" bIns="59780">
              <a:spAutoFit/>
            </a:bodyPr>
            <a:lstStyle/>
            <a:p>
              <a:pPr algn="ctr"/>
              <a:endParaRPr lang="en-US">
                <a:solidFill>
                  <a:srgbClr val="000000"/>
                </a:solidFill>
              </a:endParaRPr>
            </a:p>
          </p:txBody>
        </p:sp>
        <p:sp>
          <p:nvSpPr>
            <p:cNvPr id="3194" name="Text Box 1378"/>
            <p:cNvSpPr txBox="1">
              <a:spLocks noChangeAspect="1" noChangeArrowheads="1"/>
            </p:cNvSpPr>
            <p:nvPr/>
          </p:nvSpPr>
          <p:spPr bwMode="auto">
            <a:xfrm rot="1500000">
              <a:off x="6351257" y="4967244"/>
              <a:ext cx="97155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Dunkirk</a:t>
              </a:r>
            </a:p>
          </p:txBody>
        </p:sp>
        <p:sp>
          <p:nvSpPr>
            <p:cNvPr id="3195" name="Text Box 1380"/>
            <p:cNvSpPr txBox="1">
              <a:spLocks noChangeAspect="1" noChangeArrowheads="1"/>
            </p:cNvSpPr>
            <p:nvPr/>
          </p:nvSpPr>
          <p:spPr bwMode="auto">
            <a:xfrm rot="1500000">
              <a:off x="6046121" y="5083145"/>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Erie</a:t>
              </a:r>
            </a:p>
          </p:txBody>
        </p:sp>
        <p:sp>
          <p:nvSpPr>
            <p:cNvPr id="3196" name="Text Box 1382"/>
            <p:cNvSpPr txBox="1">
              <a:spLocks noChangeAspect="1" noChangeArrowheads="1"/>
            </p:cNvSpPr>
            <p:nvPr/>
          </p:nvSpPr>
          <p:spPr bwMode="auto">
            <a:xfrm rot="1500000">
              <a:off x="5860129" y="5270530"/>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Ashtabula</a:t>
              </a:r>
            </a:p>
          </p:txBody>
        </p:sp>
        <p:sp>
          <p:nvSpPr>
            <p:cNvPr id="3197" name="Text Box 1383"/>
            <p:cNvSpPr txBox="1">
              <a:spLocks noChangeAspect="1" noChangeArrowheads="1"/>
            </p:cNvSpPr>
            <p:nvPr/>
          </p:nvSpPr>
          <p:spPr bwMode="auto">
            <a:xfrm rot="1500000">
              <a:off x="5968744" y="5195507"/>
              <a:ext cx="97313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Conneaut</a:t>
              </a:r>
            </a:p>
          </p:txBody>
        </p:sp>
        <p:sp>
          <p:nvSpPr>
            <p:cNvPr id="3198" name="Text Box 1384"/>
            <p:cNvSpPr txBox="1">
              <a:spLocks noChangeAspect="1" noChangeArrowheads="1"/>
            </p:cNvSpPr>
            <p:nvPr/>
          </p:nvSpPr>
          <p:spPr bwMode="auto">
            <a:xfrm rot="1500000">
              <a:off x="5892800" y="5435600"/>
              <a:ext cx="4699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Fairport</a:t>
              </a:r>
            </a:p>
          </p:txBody>
        </p:sp>
        <p:sp>
          <p:nvSpPr>
            <p:cNvPr id="3199" name="Text Box 1385"/>
            <p:cNvSpPr txBox="1">
              <a:spLocks noChangeAspect="1" noChangeArrowheads="1"/>
            </p:cNvSpPr>
            <p:nvPr/>
          </p:nvSpPr>
          <p:spPr bwMode="auto">
            <a:xfrm rot="1500000">
              <a:off x="5479129" y="5540345"/>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Cleveland</a:t>
              </a:r>
            </a:p>
          </p:txBody>
        </p:sp>
        <p:sp>
          <p:nvSpPr>
            <p:cNvPr id="3200" name="Text Box 1387"/>
            <p:cNvSpPr txBox="1">
              <a:spLocks noChangeAspect="1" noChangeArrowheads="1"/>
            </p:cNvSpPr>
            <p:nvPr/>
          </p:nvSpPr>
          <p:spPr bwMode="auto">
            <a:xfrm rot="1500000">
              <a:off x="5098054" y="5651195"/>
              <a:ext cx="973138"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Lorain</a:t>
              </a:r>
            </a:p>
          </p:txBody>
        </p:sp>
        <p:sp>
          <p:nvSpPr>
            <p:cNvPr id="3201" name="Text Box 1389"/>
            <p:cNvSpPr txBox="1">
              <a:spLocks noChangeAspect="1" noChangeArrowheads="1"/>
            </p:cNvSpPr>
            <p:nvPr/>
          </p:nvSpPr>
          <p:spPr bwMode="auto">
            <a:xfrm rot="1500000">
              <a:off x="4826921" y="5727730"/>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Huron</a:t>
              </a:r>
            </a:p>
          </p:txBody>
        </p:sp>
        <p:sp>
          <p:nvSpPr>
            <p:cNvPr id="3202" name="Text Box 1390"/>
            <p:cNvSpPr txBox="1">
              <a:spLocks noChangeAspect="1" noChangeArrowheads="1"/>
            </p:cNvSpPr>
            <p:nvPr/>
          </p:nvSpPr>
          <p:spPr bwMode="auto">
            <a:xfrm rot="1500000">
              <a:off x="4750721" y="5803930"/>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Sandusky</a:t>
              </a:r>
            </a:p>
          </p:txBody>
        </p:sp>
        <p:sp>
          <p:nvSpPr>
            <p:cNvPr id="3203" name="Text Box 1400"/>
            <p:cNvSpPr txBox="1">
              <a:spLocks noChangeAspect="1" noChangeArrowheads="1"/>
            </p:cNvSpPr>
            <p:nvPr/>
          </p:nvSpPr>
          <p:spPr bwMode="auto">
            <a:xfrm>
              <a:off x="4173538" y="5170488"/>
              <a:ext cx="668337"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Detroit River</a:t>
              </a:r>
            </a:p>
          </p:txBody>
        </p:sp>
        <p:sp>
          <p:nvSpPr>
            <p:cNvPr id="3204" name="Text Box 1411"/>
            <p:cNvSpPr txBox="1">
              <a:spLocks noChangeAspect="1" noChangeArrowheads="1"/>
            </p:cNvSpPr>
            <p:nvPr/>
          </p:nvSpPr>
          <p:spPr bwMode="auto">
            <a:xfrm>
              <a:off x="4946650" y="3976688"/>
              <a:ext cx="728663"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Harbor Beach</a:t>
              </a:r>
            </a:p>
          </p:txBody>
        </p:sp>
        <p:sp>
          <p:nvSpPr>
            <p:cNvPr id="3205" name="Text Box 1420"/>
            <p:cNvSpPr txBox="1">
              <a:spLocks noChangeAspect="1" noChangeArrowheads="1"/>
            </p:cNvSpPr>
            <p:nvPr/>
          </p:nvSpPr>
          <p:spPr bwMode="auto">
            <a:xfrm>
              <a:off x="4114800" y="3160713"/>
              <a:ext cx="49212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Alpena</a:t>
              </a:r>
            </a:p>
          </p:txBody>
        </p:sp>
        <p:sp>
          <p:nvSpPr>
            <p:cNvPr id="3206" name="Text Box 1422"/>
            <p:cNvSpPr txBox="1">
              <a:spLocks noChangeAspect="1" noChangeArrowheads="1"/>
            </p:cNvSpPr>
            <p:nvPr/>
          </p:nvSpPr>
          <p:spPr bwMode="auto">
            <a:xfrm>
              <a:off x="4089400" y="2743200"/>
              <a:ext cx="6350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Cheboygan</a:t>
              </a:r>
            </a:p>
          </p:txBody>
        </p:sp>
        <p:sp>
          <p:nvSpPr>
            <p:cNvPr id="3207" name="Text Box 1429"/>
            <p:cNvSpPr txBox="1">
              <a:spLocks noChangeAspect="1" noChangeArrowheads="1"/>
            </p:cNvSpPr>
            <p:nvPr/>
          </p:nvSpPr>
          <p:spPr bwMode="auto">
            <a:xfrm>
              <a:off x="3698875" y="3097213"/>
              <a:ext cx="56832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Charlevoix</a:t>
              </a:r>
            </a:p>
          </p:txBody>
        </p:sp>
        <p:sp>
          <p:nvSpPr>
            <p:cNvPr id="3208" name="Text Box 1437"/>
            <p:cNvSpPr txBox="1">
              <a:spLocks noChangeAspect="1" noChangeArrowheads="1"/>
            </p:cNvSpPr>
            <p:nvPr/>
          </p:nvSpPr>
          <p:spPr bwMode="auto">
            <a:xfrm>
              <a:off x="3257550" y="3402013"/>
              <a:ext cx="55245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Frankfort</a:t>
              </a:r>
            </a:p>
          </p:txBody>
        </p:sp>
        <p:sp>
          <p:nvSpPr>
            <p:cNvPr id="3209" name="Text Box 1440"/>
            <p:cNvSpPr txBox="1">
              <a:spLocks noChangeAspect="1" noChangeArrowheads="1"/>
            </p:cNvSpPr>
            <p:nvPr/>
          </p:nvSpPr>
          <p:spPr bwMode="auto">
            <a:xfrm>
              <a:off x="3122613" y="3814763"/>
              <a:ext cx="5588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Manistee</a:t>
              </a:r>
            </a:p>
          </p:txBody>
        </p:sp>
        <p:sp>
          <p:nvSpPr>
            <p:cNvPr id="3210" name="Text Box 1441"/>
            <p:cNvSpPr txBox="1">
              <a:spLocks noChangeAspect="1" noChangeArrowheads="1"/>
            </p:cNvSpPr>
            <p:nvPr/>
          </p:nvSpPr>
          <p:spPr bwMode="auto">
            <a:xfrm>
              <a:off x="3128963" y="3962400"/>
              <a:ext cx="58578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Ludington</a:t>
              </a:r>
            </a:p>
          </p:txBody>
        </p:sp>
        <p:sp>
          <p:nvSpPr>
            <p:cNvPr id="3211" name="Text Box 1444"/>
            <p:cNvSpPr txBox="1">
              <a:spLocks noChangeAspect="1" noChangeArrowheads="1"/>
            </p:cNvSpPr>
            <p:nvPr/>
          </p:nvSpPr>
          <p:spPr bwMode="auto">
            <a:xfrm>
              <a:off x="3148013" y="4338638"/>
              <a:ext cx="592137"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Muskegon</a:t>
              </a:r>
            </a:p>
          </p:txBody>
        </p:sp>
        <p:sp>
          <p:nvSpPr>
            <p:cNvPr id="3212" name="Text Box 1447"/>
            <p:cNvSpPr txBox="1">
              <a:spLocks noChangeAspect="1" noChangeArrowheads="1"/>
            </p:cNvSpPr>
            <p:nvPr/>
          </p:nvSpPr>
          <p:spPr bwMode="auto">
            <a:xfrm>
              <a:off x="3243263" y="4713288"/>
              <a:ext cx="5207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Holland</a:t>
              </a:r>
            </a:p>
          </p:txBody>
        </p:sp>
        <p:sp>
          <p:nvSpPr>
            <p:cNvPr id="3213" name="Text Box 1448"/>
            <p:cNvSpPr txBox="1">
              <a:spLocks noChangeAspect="1" noChangeArrowheads="1"/>
            </p:cNvSpPr>
            <p:nvPr/>
          </p:nvSpPr>
          <p:spPr bwMode="auto">
            <a:xfrm>
              <a:off x="3221038" y="4545013"/>
              <a:ext cx="65405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Grand Haven</a:t>
              </a:r>
            </a:p>
          </p:txBody>
        </p:sp>
        <p:sp>
          <p:nvSpPr>
            <p:cNvPr id="3214" name="Text Box 1449"/>
            <p:cNvSpPr txBox="1">
              <a:spLocks noChangeAspect="1" noChangeArrowheads="1"/>
            </p:cNvSpPr>
            <p:nvPr/>
          </p:nvSpPr>
          <p:spPr bwMode="auto">
            <a:xfrm>
              <a:off x="3048000" y="4987925"/>
              <a:ext cx="9906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South Haven</a:t>
              </a:r>
            </a:p>
          </p:txBody>
        </p:sp>
        <p:sp>
          <p:nvSpPr>
            <p:cNvPr id="3215" name="Text Box 1450"/>
            <p:cNvSpPr txBox="1">
              <a:spLocks noChangeAspect="1" noChangeArrowheads="1"/>
            </p:cNvSpPr>
            <p:nvPr/>
          </p:nvSpPr>
          <p:spPr bwMode="auto">
            <a:xfrm>
              <a:off x="3124200" y="5153025"/>
              <a:ext cx="630238"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St. Joseph</a:t>
              </a:r>
            </a:p>
          </p:txBody>
        </p:sp>
        <p:sp>
          <p:nvSpPr>
            <p:cNvPr id="3216" name="Text Box 1453"/>
            <p:cNvSpPr txBox="1">
              <a:spLocks noChangeAspect="1" noChangeArrowheads="1"/>
            </p:cNvSpPr>
            <p:nvPr/>
          </p:nvSpPr>
          <p:spPr bwMode="auto">
            <a:xfrm>
              <a:off x="2895600" y="5437188"/>
              <a:ext cx="792163"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Michigan City</a:t>
              </a:r>
            </a:p>
          </p:txBody>
        </p:sp>
        <p:sp>
          <p:nvSpPr>
            <p:cNvPr id="3217" name="Text Box 1455"/>
            <p:cNvSpPr txBox="1">
              <a:spLocks noChangeAspect="1" noChangeArrowheads="1"/>
            </p:cNvSpPr>
            <p:nvPr/>
          </p:nvSpPr>
          <p:spPr bwMode="auto">
            <a:xfrm rot="1500000">
              <a:off x="2690813" y="5740400"/>
              <a:ext cx="1135062"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Burns Waterway Harbor</a:t>
              </a:r>
            </a:p>
          </p:txBody>
        </p:sp>
        <p:sp>
          <p:nvSpPr>
            <p:cNvPr id="3218" name="Text Box 1456"/>
            <p:cNvSpPr txBox="1">
              <a:spLocks noChangeAspect="1" noChangeArrowheads="1"/>
            </p:cNvSpPr>
            <p:nvPr/>
          </p:nvSpPr>
          <p:spPr bwMode="auto">
            <a:xfrm rot="1500000">
              <a:off x="2563813" y="5670550"/>
              <a:ext cx="547687"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Calumet</a:t>
              </a:r>
            </a:p>
          </p:txBody>
        </p:sp>
        <p:sp>
          <p:nvSpPr>
            <p:cNvPr id="3219" name="Text Box 1457"/>
            <p:cNvSpPr txBox="1">
              <a:spLocks noChangeAspect="1" noChangeArrowheads="1"/>
            </p:cNvSpPr>
            <p:nvPr/>
          </p:nvSpPr>
          <p:spPr bwMode="auto">
            <a:xfrm>
              <a:off x="1919288" y="5588000"/>
              <a:ext cx="7366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Indiana Harbor</a:t>
              </a:r>
            </a:p>
          </p:txBody>
        </p:sp>
        <p:sp>
          <p:nvSpPr>
            <p:cNvPr id="3220" name="Text Box 1458"/>
            <p:cNvSpPr txBox="1">
              <a:spLocks noChangeAspect="1" noChangeArrowheads="1"/>
            </p:cNvSpPr>
            <p:nvPr/>
          </p:nvSpPr>
          <p:spPr bwMode="auto">
            <a:xfrm>
              <a:off x="1697038" y="5459413"/>
              <a:ext cx="75406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Chicago River</a:t>
              </a:r>
            </a:p>
          </p:txBody>
        </p:sp>
        <p:sp>
          <p:nvSpPr>
            <p:cNvPr id="3221" name="Text Box 1459"/>
            <p:cNvSpPr txBox="1">
              <a:spLocks noChangeAspect="1" noChangeArrowheads="1"/>
            </p:cNvSpPr>
            <p:nvPr/>
          </p:nvSpPr>
          <p:spPr bwMode="auto">
            <a:xfrm>
              <a:off x="1787525" y="5313363"/>
              <a:ext cx="757238"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Chicago Harbor</a:t>
              </a:r>
            </a:p>
          </p:txBody>
        </p:sp>
        <p:sp>
          <p:nvSpPr>
            <p:cNvPr id="3222" name="Text Box 1460"/>
            <p:cNvSpPr txBox="1">
              <a:spLocks noChangeAspect="1" noChangeArrowheads="1"/>
            </p:cNvSpPr>
            <p:nvPr/>
          </p:nvSpPr>
          <p:spPr bwMode="auto">
            <a:xfrm>
              <a:off x="1824038" y="5011738"/>
              <a:ext cx="58261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Waukegan</a:t>
              </a:r>
            </a:p>
          </p:txBody>
        </p:sp>
        <p:sp>
          <p:nvSpPr>
            <p:cNvPr id="3223" name="Text Box 1461"/>
            <p:cNvSpPr txBox="1">
              <a:spLocks noChangeAspect="1" noChangeArrowheads="1"/>
            </p:cNvSpPr>
            <p:nvPr/>
          </p:nvSpPr>
          <p:spPr bwMode="auto">
            <a:xfrm>
              <a:off x="1901825" y="4773613"/>
              <a:ext cx="50482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Kenosha</a:t>
              </a:r>
            </a:p>
          </p:txBody>
        </p:sp>
        <p:sp>
          <p:nvSpPr>
            <p:cNvPr id="3224" name="Text Box 1462"/>
            <p:cNvSpPr txBox="1">
              <a:spLocks noChangeAspect="1" noChangeArrowheads="1"/>
            </p:cNvSpPr>
            <p:nvPr/>
          </p:nvSpPr>
          <p:spPr bwMode="auto">
            <a:xfrm>
              <a:off x="1828800" y="4548188"/>
              <a:ext cx="58261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Milwaukee</a:t>
              </a:r>
            </a:p>
          </p:txBody>
        </p:sp>
        <p:sp>
          <p:nvSpPr>
            <p:cNvPr id="3225" name="Text Box 1463"/>
            <p:cNvSpPr txBox="1">
              <a:spLocks noChangeAspect="1" noChangeArrowheads="1"/>
            </p:cNvSpPr>
            <p:nvPr/>
          </p:nvSpPr>
          <p:spPr bwMode="auto">
            <a:xfrm>
              <a:off x="1624013" y="4267200"/>
              <a:ext cx="81438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 Washington</a:t>
              </a:r>
            </a:p>
          </p:txBody>
        </p:sp>
        <p:sp>
          <p:nvSpPr>
            <p:cNvPr id="3226" name="Text Box 1464"/>
            <p:cNvSpPr txBox="1">
              <a:spLocks noChangeAspect="1" noChangeArrowheads="1"/>
            </p:cNvSpPr>
            <p:nvPr/>
          </p:nvSpPr>
          <p:spPr bwMode="auto">
            <a:xfrm>
              <a:off x="1828800" y="4048125"/>
              <a:ext cx="66675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Sheboygan</a:t>
              </a:r>
            </a:p>
          </p:txBody>
        </p:sp>
        <p:sp>
          <p:nvSpPr>
            <p:cNvPr id="3227" name="Text Box 1465"/>
            <p:cNvSpPr txBox="1">
              <a:spLocks noChangeAspect="1" noChangeArrowheads="1"/>
            </p:cNvSpPr>
            <p:nvPr/>
          </p:nvSpPr>
          <p:spPr bwMode="auto">
            <a:xfrm>
              <a:off x="1928813" y="3830638"/>
              <a:ext cx="585787"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Manitowoc</a:t>
              </a:r>
            </a:p>
          </p:txBody>
        </p:sp>
        <p:sp>
          <p:nvSpPr>
            <p:cNvPr id="3228" name="Text Box 1469"/>
            <p:cNvSpPr txBox="1">
              <a:spLocks noChangeAspect="1" noChangeArrowheads="1"/>
            </p:cNvSpPr>
            <p:nvPr/>
          </p:nvSpPr>
          <p:spPr bwMode="auto">
            <a:xfrm>
              <a:off x="2590800" y="3505200"/>
              <a:ext cx="604838"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Kewaunee</a:t>
              </a:r>
            </a:p>
          </p:txBody>
        </p:sp>
        <p:sp>
          <p:nvSpPr>
            <p:cNvPr id="3229" name="Text Box 1470"/>
            <p:cNvSpPr txBox="1">
              <a:spLocks noChangeAspect="1" noChangeArrowheads="1"/>
            </p:cNvSpPr>
            <p:nvPr/>
          </p:nvSpPr>
          <p:spPr bwMode="auto">
            <a:xfrm>
              <a:off x="2647950" y="3352800"/>
              <a:ext cx="55245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Algoma</a:t>
              </a:r>
            </a:p>
          </p:txBody>
        </p:sp>
        <p:sp>
          <p:nvSpPr>
            <p:cNvPr id="3230" name="Text Box 1471"/>
            <p:cNvSpPr txBox="1">
              <a:spLocks noChangeAspect="1" noChangeArrowheads="1"/>
            </p:cNvSpPr>
            <p:nvPr/>
          </p:nvSpPr>
          <p:spPr bwMode="auto">
            <a:xfrm>
              <a:off x="2667000" y="3200400"/>
              <a:ext cx="715963"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Sturgeon Bay</a:t>
              </a:r>
            </a:p>
          </p:txBody>
        </p:sp>
        <p:sp>
          <p:nvSpPr>
            <p:cNvPr id="3231" name="Text Box 1475"/>
            <p:cNvSpPr txBox="1">
              <a:spLocks noChangeAspect="1" noChangeArrowheads="1"/>
            </p:cNvSpPr>
            <p:nvPr/>
          </p:nvSpPr>
          <p:spPr bwMode="auto">
            <a:xfrm>
              <a:off x="1922463" y="3048000"/>
              <a:ext cx="59213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Menominee</a:t>
              </a:r>
            </a:p>
          </p:txBody>
        </p:sp>
        <p:sp>
          <p:nvSpPr>
            <p:cNvPr id="3232" name="Text Box 1479"/>
            <p:cNvSpPr txBox="1">
              <a:spLocks noChangeAspect="1" noChangeArrowheads="1"/>
            </p:cNvSpPr>
            <p:nvPr/>
          </p:nvSpPr>
          <p:spPr bwMode="auto">
            <a:xfrm>
              <a:off x="2717800" y="2468563"/>
              <a:ext cx="6350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Manistique</a:t>
              </a:r>
            </a:p>
          </p:txBody>
        </p:sp>
        <p:sp>
          <p:nvSpPr>
            <p:cNvPr id="3233" name="Text Box 1480"/>
            <p:cNvSpPr txBox="1">
              <a:spLocks noChangeAspect="1" noChangeArrowheads="1"/>
            </p:cNvSpPr>
            <p:nvPr/>
          </p:nvSpPr>
          <p:spPr bwMode="auto">
            <a:xfrm>
              <a:off x="3762375" y="2362200"/>
              <a:ext cx="504825"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Detour</a:t>
              </a:r>
            </a:p>
          </p:txBody>
        </p:sp>
        <p:sp>
          <p:nvSpPr>
            <p:cNvPr id="3234" name="Text Box 1486"/>
            <p:cNvSpPr txBox="1">
              <a:spLocks noChangeAspect="1" noChangeArrowheads="1"/>
            </p:cNvSpPr>
            <p:nvPr/>
          </p:nvSpPr>
          <p:spPr bwMode="auto">
            <a:xfrm>
              <a:off x="2895600" y="2209800"/>
              <a:ext cx="457200" cy="271952"/>
            </a:xfrm>
            <a:prstGeom prst="rect">
              <a:avLst/>
            </a:prstGeom>
            <a:noFill/>
            <a:ln w="9525">
              <a:noFill/>
              <a:miter lim="800000"/>
              <a:headEnd/>
              <a:tailEnd/>
            </a:ln>
          </p:spPr>
          <p:txBody>
            <a:bodyPr wrap="square" lIns="86442" tIns="43221" rIns="86442" bIns="43221">
              <a:spAutoFit/>
            </a:bodyPr>
            <a:lstStyle/>
            <a:p>
              <a:pPr algn="ctr" defTabSz="1009650">
                <a:spcBef>
                  <a:spcPct val="50000"/>
                </a:spcBef>
              </a:pPr>
              <a:r>
                <a:rPr lang="en-US" sz="600" b="1" dirty="0">
                  <a:solidFill>
                    <a:srgbClr val="000000"/>
                  </a:solidFill>
                </a:rPr>
                <a:t>Grand Marais</a:t>
              </a:r>
            </a:p>
          </p:txBody>
        </p:sp>
        <p:sp>
          <p:nvSpPr>
            <p:cNvPr id="3235" name="Text Box 1487"/>
            <p:cNvSpPr txBox="1">
              <a:spLocks noChangeAspect="1" noChangeArrowheads="1"/>
            </p:cNvSpPr>
            <p:nvPr/>
          </p:nvSpPr>
          <p:spPr bwMode="auto">
            <a:xfrm>
              <a:off x="1981200" y="2057400"/>
              <a:ext cx="6858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Presque Isle</a:t>
              </a:r>
            </a:p>
          </p:txBody>
        </p:sp>
        <p:sp>
          <p:nvSpPr>
            <p:cNvPr id="3236" name="Text Box 1488"/>
            <p:cNvSpPr txBox="1">
              <a:spLocks noChangeAspect="1" noChangeArrowheads="1"/>
            </p:cNvSpPr>
            <p:nvPr/>
          </p:nvSpPr>
          <p:spPr bwMode="auto">
            <a:xfrm>
              <a:off x="2147888" y="2182813"/>
              <a:ext cx="59531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Marquette</a:t>
              </a:r>
            </a:p>
          </p:txBody>
        </p:sp>
        <p:sp>
          <p:nvSpPr>
            <p:cNvPr id="3237" name="Text Box 1493"/>
            <p:cNvSpPr txBox="1">
              <a:spLocks noChangeAspect="1" noChangeArrowheads="1"/>
            </p:cNvSpPr>
            <p:nvPr/>
          </p:nvSpPr>
          <p:spPr bwMode="auto">
            <a:xfrm>
              <a:off x="1447800" y="1672606"/>
              <a:ext cx="609600" cy="318119"/>
            </a:xfrm>
            <a:prstGeom prst="rect">
              <a:avLst/>
            </a:prstGeom>
            <a:noFill/>
            <a:ln w="9525">
              <a:noFill/>
              <a:miter lim="800000"/>
              <a:headEnd/>
              <a:tailEnd/>
            </a:ln>
          </p:spPr>
          <p:txBody>
            <a:bodyPr wrap="square" lIns="86442" tIns="43221" rIns="86442" bIns="43221">
              <a:spAutoFit/>
            </a:bodyPr>
            <a:lstStyle/>
            <a:p>
              <a:pPr algn="ctr" defTabSz="1009650">
                <a:spcBef>
                  <a:spcPct val="50000"/>
                </a:spcBef>
              </a:pPr>
              <a:r>
                <a:rPr lang="en-US" sz="600" b="1" dirty="0">
                  <a:solidFill>
                    <a:srgbClr val="000000"/>
                  </a:solidFill>
                </a:rPr>
                <a:t>Keweenaw </a:t>
              </a:r>
            </a:p>
            <a:p>
              <a:pPr algn="ctr" defTabSz="1009650">
                <a:spcBef>
                  <a:spcPct val="50000"/>
                </a:spcBef>
              </a:pPr>
              <a:r>
                <a:rPr lang="en-US" sz="600" b="1" dirty="0">
                  <a:solidFill>
                    <a:srgbClr val="000000"/>
                  </a:solidFill>
                </a:rPr>
                <a:t>Waterway</a:t>
              </a:r>
            </a:p>
          </p:txBody>
        </p:sp>
        <p:sp>
          <p:nvSpPr>
            <p:cNvPr id="3238" name="Text Box 1494"/>
            <p:cNvSpPr txBox="1">
              <a:spLocks noChangeAspect="1" noChangeArrowheads="1"/>
            </p:cNvSpPr>
            <p:nvPr/>
          </p:nvSpPr>
          <p:spPr bwMode="auto">
            <a:xfrm rot="1500000">
              <a:off x="1679575" y="2100263"/>
              <a:ext cx="636588"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Ontonagon</a:t>
              </a:r>
            </a:p>
          </p:txBody>
        </p:sp>
        <p:sp>
          <p:nvSpPr>
            <p:cNvPr id="3239" name="Text Box 1497"/>
            <p:cNvSpPr txBox="1">
              <a:spLocks noChangeAspect="1" noChangeArrowheads="1"/>
            </p:cNvSpPr>
            <p:nvPr/>
          </p:nvSpPr>
          <p:spPr bwMode="auto">
            <a:xfrm rot="1500000">
              <a:off x="995363" y="2195513"/>
              <a:ext cx="53181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Ashland</a:t>
              </a:r>
            </a:p>
          </p:txBody>
        </p:sp>
        <p:sp>
          <p:nvSpPr>
            <p:cNvPr id="3240" name="Text Box 1501"/>
            <p:cNvSpPr txBox="1">
              <a:spLocks noChangeAspect="1" noChangeArrowheads="1"/>
            </p:cNvSpPr>
            <p:nvPr/>
          </p:nvSpPr>
          <p:spPr bwMode="auto">
            <a:xfrm>
              <a:off x="152400" y="1524000"/>
              <a:ext cx="66833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Two Harbors</a:t>
              </a:r>
            </a:p>
          </p:txBody>
        </p:sp>
        <p:sp>
          <p:nvSpPr>
            <p:cNvPr id="3241" name="Text Box 1502"/>
            <p:cNvSpPr txBox="1">
              <a:spLocks noChangeAspect="1" noChangeArrowheads="1"/>
            </p:cNvSpPr>
            <p:nvPr/>
          </p:nvSpPr>
          <p:spPr bwMode="auto">
            <a:xfrm>
              <a:off x="76200" y="1649413"/>
              <a:ext cx="6858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Knife River</a:t>
              </a:r>
            </a:p>
          </p:txBody>
        </p:sp>
        <p:sp>
          <p:nvSpPr>
            <p:cNvPr id="3242" name="Text Box 1503"/>
            <p:cNvSpPr txBox="1">
              <a:spLocks noChangeAspect="1" noChangeArrowheads="1"/>
            </p:cNvSpPr>
            <p:nvPr/>
          </p:nvSpPr>
          <p:spPr bwMode="auto">
            <a:xfrm>
              <a:off x="-12700" y="1827213"/>
              <a:ext cx="546100" cy="271462"/>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Duluth-Superior</a:t>
              </a:r>
            </a:p>
          </p:txBody>
        </p:sp>
        <p:sp>
          <p:nvSpPr>
            <p:cNvPr id="3243" name="Line 1596"/>
            <p:cNvSpPr>
              <a:spLocks noChangeAspect="1" noChangeShapeType="1"/>
            </p:cNvSpPr>
            <p:nvPr/>
          </p:nvSpPr>
          <p:spPr bwMode="auto">
            <a:xfrm flipH="1" flipV="1">
              <a:off x="798513" y="941388"/>
              <a:ext cx="19050" cy="11112"/>
            </a:xfrm>
            <a:prstGeom prst="line">
              <a:avLst/>
            </a:prstGeom>
            <a:noFill/>
            <a:ln w="0">
              <a:solidFill>
                <a:srgbClr val="FF9900"/>
              </a:solidFill>
              <a:round/>
              <a:headEnd/>
              <a:tailEnd/>
            </a:ln>
          </p:spPr>
          <p:txBody>
            <a:bodyPr/>
            <a:lstStyle/>
            <a:p>
              <a:pPr algn="ctr"/>
              <a:endParaRPr lang="en-US">
                <a:solidFill>
                  <a:srgbClr val="000000"/>
                </a:solidFill>
              </a:endParaRPr>
            </a:p>
          </p:txBody>
        </p:sp>
        <p:sp>
          <p:nvSpPr>
            <p:cNvPr id="3244" name="Freeform 1597"/>
            <p:cNvSpPr>
              <a:spLocks noChangeAspect="1"/>
            </p:cNvSpPr>
            <p:nvPr/>
          </p:nvSpPr>
          <p:spPr bwMode="auto">
            <a:xfrm>
              <a:off x="766763" y="923925"/>
              <a:ext cx="19050" cy="7938"/>
            </a:xfrm>
            <a:custGeom>
              <a:avLst/>
              <a:gdLst>
                <a:gd name="T0" fmla="*/ 2147483647 w 10"/>
                <a:gd name="T1" fmla="*/ 2147483647 h 4"/>
                <a:gd name="T2" fmla="*/ 2147483647 w 10"/>
                <a:gd name="T3" fmla="*/ 2147483647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pPr algn="ctr"/>
              <a:endParaRPr lang="en-US">
                <a:solidFill>
                  <a:srgbClr val="000000"/>
                </a:solidFill>
              </a:endParaRPr>
            </a:p>
          </p:txBody>
        </p:sp>
        <p:sp>
          <p:nvSpPr>
            <p:cNvPr id="3249" name="Oval 1309"/>
            <p:cNvSpPr>
              <a:spLocks noChangeAspect="1" noChangeArrowheads="1"/>
            </p:cNvSpPr>
            <p:nvPr/>
          </p:nvSpPr>
          <p:spPr bwMode="auto">
            <a:xfrm>
              <a:off x="3113088" y="4352925"/>
              <a:ext cx="109537" cy="112713"/>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50" name="Oval 1310"/>
            <p:cNvSpPr>
              <a:spLocks noChangeAspect="1" noChangeArrowheads="1"/>
            </p:cNvSpPr>
            <p:nvPr/>
          </p:nvSpPr>
          <p:spPr bwMode="auto">
            <a:xfrm>
              <a:off x="3071813" y="3816350"/>
              <a:ext cx="107950" cy="114300"/>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51" name="Oval 1311"/>
            <p:cNvSpPr>
              <a:spLocks noChangeAspect="1" noChangeArrowheads="1"/>
            </p:cNvSpPr>
            <p:nvPr/>
          </p:nvSpPr>
          <p:spPr bwMode="auto">
            <a:xfrm>
              <a:off x="4484688" y="3182938"/>
              <a:ext cx="107950" cy="112712"/>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52" name="Oval 1313"/>
            <p:cNvSpPr>
              <a:spLocks noChangeAspect="1" noChangeArrowheads="1"/>
            </p:cNvSpPr>
            <p:nvPr/>
          </p:nvSpPr>
          <p:spPr bwMode="auto">
            <a:xfrm>
              <a:off x="3651250" y="3086100"/>
              <a:ext cx="111125" cy="114300"/>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53" name="Oval 1314"/>
            <p:cNvSpPr>
              <a:spLocks noChangeAspect="1" noChangeArrowheads="1"/>
            </p:cNvSpPr>
            <p:nvPr/>
          </p:nvSpPr>
          <p:spPr bwMode="auto">
            <a:xfrm>
              <a:off x="3070225" y="3983038"/>
              <a:ext cx="111125" cy="109537"/>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54" name="Oval 1315"/>
            <p:cNvSpPr>
              <a:spLocks noChangeAspect="1" noChangeArrowheads="1"/>
            </p:cNvSpPr>
            <p:nvPr/>
          </p:nvSpPr>
          <p:spPr bwMode="auto">
            <a:xfrm>
              <a:off x="3230563" y="3368675"/>
              <a:ext cx="111125" cy="109538"/>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55" name="Oval 1316"/>
            <p:cNvSpPr>
              <a:spLocks noChangeAspect="1" noChangeArrowheads="1"/>
            </p:cNvSpPr>
            <p:nvPr/>
          </p:nvSpPr>
          <p:spPr bwMode="auto">
            <a:xfrm>
              <a:off x="4887913" y="3995738"/>
              <a:ext cx="107950" cy="114300"/>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56" name="Oval 1318"/>
            <p:cNvSpPr>
              <a:spLocks noChangeAspect="1" noChangeArrowheads="1"/>
            </p:cNvSpPr>
            <p:nvPr/>
          </p:nvSpPr>
          <p:spPr bwMode="auto">
            <a:xfrm>
              <a:off x="2309813" y="4583113"/>
              <a:ext cx="107950" cy="112712"/>
            </a:xfrm>
            <a:prstGeom prst="ellipse">
              <a:avLst/>
            </a:prstGeom>
            <a:solidFill>
              <a:srgbClr val="FF0000"/>
            </a:solidFill>
            <a:ln w="3175">
              <a:solidFill>
                <a:schemeClr val="bg2"/>
              </a:solidFill>
              <a:round/>
              <a:headEnd/>
              <a:tailEnd/>
            </a:ln>
          </p:spPr>
          <p:txBody>
            <a:bodyPr wrap="none" anchor="ctr"/>
            <a:lstStyle/>
            <a:p>
              <a:pPr algn="ctr"/>
              <a:endParaRPr lang="en-US">
                <a:solidFill>
                  <a:srgbClr val="000000"/>
                </a:solidFill>
              </a:endParaRPr>
            </a:p>
          </p:txBody>
        </p:sp>
        <p:sp>
          <p:nvSpPr>
            <p:cNvPr id="3257" name="Oval 1319"/>
            <p:cNvSpPr>
              <a:spLocks noChangeAspect="1" noChangeArrowheads="1"/>
            </p:cNvSpPr>
            <p:nvPr/>
          </p:nvSpPr>
          <p:spPr bwMode="auto">
            <a:xfrm>
              <a:off x="2333625" y="4806950"/>
              <a:ext cx="107950" cy="109538"/>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58" name="Oval 1320"/>
            <p:cNvSpPr>
              <a:spLocks noChangeAspect="1" noChangeArrowheads="1"/>
            </p:cNvSpPr>
            <p:nvPr/>
          </p:nvSpPr>
          <p:spPr bwMode="auto">
            <a:xfrm>
              <a:off x="4024313" y="2801938"/>
              <a:ext cx="111125" cy="109537"/>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59" name="Oval 1321"/>
            <p:cNvSpPr>
              <a:spLocks noChangeAspect="1" noChangeArrowheads="1"/>
            </p:cNvSpPr>
            <p:nvPr/>
          </p:nvSpPr>
          <p:spPr bwMode="auto">
            <a:xfrm>
              <a:off x="2336800" y="5048250"/>
              <a:ext cx="109538" cy="109538"/>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0" name="Oval 1322"/>
            <p:cNvSpPr>
              <a:spLocks noChangeAspect="1" noChangeArrowheads="1"/>
            </p:cNvSpPr>
            <p:nvPr/>
          </p:nvSpPr>
          <p:spPr bwMode="auto">
            <a:xfrm>
              <a:off x="2366963" y="5489575"/>
              <a:ext cx="111125" cy="106363"/>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1" name="Oval 1323"/>
            <p:cNvSpPr>
              <a:spLocks noChangeAspect="1" noChangeArrowheads="1"/>
            </p:cNvSpPr>
            <p:nvPr/>
          </p:nvSpPr>
          <p:spPr bwMode="auto">
            <a:xfrm>
              <a:off x="2452688" y="5402263"/>
              <a:ext cx="107950" cy="109537"/>
            </a:xfrm>
            <a:prstGeom prst="ellipse">
              <a:avLst/>
            </a:prstGeom>
            <a:solidFill>
              <a:srgbClr val="FFC000"/>
            </a:solidFill>
            <a:ln w="3175">
              <a:solidFill>
                <a:schemeClr val="bg2"/>
              </a:solidFill>
              <a:round/>
              <a:headEnd/>
              <a:tailEnd/>
            </a:ln>
          </p:spPr>
          <p:txBody>
            <a:bodyPr wrap="none" anchor="ctr"/>
            <a:lstStyle/>
            <a:p>
              <a:pPr algn="ctr"/>
              <a:endParaRPr lang="en-US">
                <a:solidFill>
                  <a:srgbClr val="000000"/>
                </a:solidFill>
              </a:endParaRPr>
            </a:p>
          </p:txBody>
        </p:sp>
        <p:sp>
          <p:nvSpPr>
            <p:cNvPr id="3262" name="Oval 1324"/>
            <p:cNvSpPr>
              <a:spLocks noChangeAspect="1" noChangeArrowheads="1"/>
            </p:cNvSpPr>
            <p:nvPr/>
          </p:nvSpPr>
          <p:spPr bwMode="auto">
            <a:xfrm>
              <a:off x="2503488" y="5503863"/>
              <a:ext cx="109537" cy="114300"/>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3" name="Oval 1325"/>
            <p:cNvSpPr>
              <a:spLocks noChangeAspect="1" noChangeArrowheads="1"/>
            </p:cNvSpPr>
            <p:nvPr/>
          </p:nvSpPr>
          <p:spPr bwMode="auto">
            <a:xfrm>
              <a:off x="2432050" y="3860800"/>
              <a:ext cx="109538" cy="114300"/>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64" name="Oval 1327"/>
            <p:cNvSpPr>
              <a:spLocks noChangeAspect="1" noChangeArrowheads="1"/>
            </p:cNvSpPr>
            <p:nvPr/>
          </p:nvSpPr>
          <p:spPr bwMode="auto">
            <a:xfrm>
              <a:off x="2640013" y="3240088"/>
              <a:ext cx="111125" cy="106362"/>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65" name="Oval 1329"/>
            <p:cNvSpPr>
              <a:spLocks noChangeAspect="1" noChangeArrowheads="1"/>
            </p:cNvSpPr>
            <p:nvPr/>
          </p:nvSpPr>
          <p:spPr bwMode="auto">
            <a:xfrm>
              <a:off x="2541588" y="3517900"/>
              <a:ext cx="107950" cy="109538"/>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66" name="Oval 1330"/>
            <p:cNvSpPr>
              <a:spLocks noChangeAspect="1" noChangeArrowheads="1"/>
            </p:cNvSpPr>
            <p:nvPr/>
          </p:nvSpPr>
          <p:spPr bwMode="auto">
            <a:xfrm>
              <a:off x="2382838" y="4083050"/>
              <a:ext cx="107950" cy="112713"/>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7" name="Oval 1333"/>
            <p:cNvSpPr>
              <a:spLocks noChangeAspect="1" noChangeArrowheads="1"/>
            </p:cNvSpPr>
            <p:nvPr/>
          </p:nvSpPr>
          <p:spPr bwMode="auto">
            <a:xfrm>
              <a:off x="1984375" y="1808163"/>
              <a:ext cx="111125" cy="109537"/>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8" name="Oval 1334"/>
            <p:cNvSpPr>
              <a:spLocks noChangeAspect="1" noChangeArrowheads="1"/>
            </p:cNvSpPr>
            <p:nvPr/>
          </p:nvSpPr>
          <p:spPr bwMode="auto">
            <a:xfrm>
              <a:off x="2655888" y="2227263"/>
              <a:ext cx="109537" cy="112712"/>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69" name="Oval 1335"/>
            <p:cNvSpPr>
              <a:spLocks noChangeAspect="1" noChangeArrowheads="1"/>
            </p:cNvSpPr>
            <p:nvPr/>
          </p:nvSpPr>
          <p:spPr bwMode="auto">
            <a:xfrm>
              <a:off x="2555875" y="2108200"/>
              <a:ext cx="109538" cy="109538"/>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70" name="Oval 1336"/>
            <p:cNvSpPr>
              <a:spLocks noChangeAspect="1" noChangeArrowheads="1"/>
            </p:cNvSpPr>
            <p:nvPr/>
          </p:nvSpPr>
          <p:spPr bwMode="auto">
            <a:xfrm>
              <a:off x="1655763" y="1978025"/>
              <a:ext cx="107950" cy="109538"/>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71" name="Oval 1353"/>
            <p:cNvSpPr>
              <a:spLocks noChangeAspect="1" noChangeArrowheads="1"/>
            </p:cNvSpPr>
            <p:nvPr/>
          </p:nvSpPr>
          <p:spPr bwMode="auto">
            <a:xfrm>
              <a:off x="2330450" y="4300538"/>
              <a:ext cx="109538" cy="109537"/>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72" name="Oval 1355"/>
            <p:cNvSpPr>
              <a:spLocks noChangeAspect="1" noChangeArrowheads="1"/>
            </p:cNvSpPr>
            <p:nvPr/>
          </p:nvSpPr>
          <p:spPr bwMode="auto">
            <a:xfrm>
              <a:off x="2598738" y="5557838"/>
              <a:ext cx="109537" cy="114300"/>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73" name="AutoShape 1545"/>
            <p:cNvSpPr>
              <a:spLocks noChangeAspect="1" noChangeArrowheads="1"/>
            </p:cNvSpPr>
            <p:nvPr/>
          </p:nvSpPr>
          <p:spPr bwMode="auto">
            <a:xfrm>
              <a:off x="4106863" y="24431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4" name="AutoShape 1558"/>
            <p:cNvSpPr>
              <a:spLocks noChangeAspect="1" noChangeArrowheads="1"/>
            </p:cNvSpPr>
            <p:nvPr/>
          </p:nvSpPr>
          <p:spPr bwMode="auto">
            <a:xfrm>
              <a:off x="3159125" y="49911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5" name="AutoShape 1560"/>
            <p:cNvSpPr>
              <a:spLocks noChangeAspect="1" noChangeArrowheads="1"/>
            </p:cNvSpPr>
            <p:nvPr/>
          </p:nvSpPr>
          <p:spPr bwMode="auto">
            <a:xfrm>
              <a:off x="2586038" y="3352800"/>
              <a:ext cx="107950"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6" name="AutoShape 1562"/>
            <p:cNvSpPr>
              <a:spLocks noChangeAspect="1" noChangeArrowheads="1"/>
            </p:cNvSpPr>
            <p:nvPr/>
          </p:nvSpPr>
          <p:spPr bwMode="auto">
            <a:xfrm>
              <a:off x="2876550" y="5432425"/>
              <a:ext cx="107950" cy="109538"/>
            </a:xfrm>
            <a:prstGeom prst="triangle">
              <a:avLst>
                <a:gd name="adj" fmla="val 50000"/>
              </a:avLst>
            </a:prstGeom>
            <a:solidFill>
              <a:srgbClr val="FF00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7" name="AutoShape 1566"/>
            <p:cNvSpPr>
              <a:spLocks noChangeAspect="1" noChangeArrowheads="1"/>
            </p:cNvSpPr>
            <p:nvPr/>
          </p:nvSpPr>
          <p:spPr bwMode="auto">
            <a:xfrm>
              <a:off x="3214688" y="2490788"/>
              <a:ext cx="107950"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8" name="AutoShape 1573"/>
            <p:cNvSpPr>
              <a:spLocks noChangeAspect="1" noChangeArrowheads="1"/>
            </p:cNvSpPr>
            <p:nvPr/>
          </p:nvSpPr>
          <p:spPr bwMode="auto">
            <a:xfrm>
              <a:off x="3200400" y="2133600"/>
              <a:ext cx="109537"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79" name="Oval 1591"/>
            <p:cNvSpPr>
              <a:spLocks noChangeAspect="1" noChangeArrowheads="1"/>
            </p:cNvSpPr>
            <p:nvPr/>
          </p:nvSpPr>
          <p:spPr bwMode="auto">
            <a:xfrm>
              <a:off x="3173413" y="4552950"/>
              <a:ext cx="111125" cy="117475"/>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80" name="Oval 1592"/>
            <p:cNvSpPr>
              <a:spLocks noChangeAspect="1" noChangeArrowheads="1"/>
            </p:cNvSpPr>
            <p:nvPr/>
          </p:nvSpPr>
          <p:spPr bwMode="auto">
            <a:xfrm>
              <a:off x="3187700" y="4730750"/>
              <a:ext cx="109538" cy="112713"/>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81" name="Oval 1593"/>
            <p:cNvSpPr>
              <a:spLocks noChangeAspect="1" noChangeArrowheads="1"/>
            </p:cNvSpPr>
            <p:nvPr/>
          </p:nvSpPr>
          <p:spPr bwMode="auto">
            <a:xfrm>
              <a:off x="3090863" y="5162550"/>
              <a:ext cx="109537" cy="114300"/>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82" name="Oval 1595"/>
            <p:cNvSpPr>
              <a:spLocks noChangeAspect="1" noChangeArrowheads="1"/>
            </p:cNvSpPr>
            <p:nvPr/>
          </p:nvSpPr>
          <p:spPr bwMode="auto">
            <a:xfrm>
              <a:off x="2454275" y="3117850"/>
              <a:ext cx="109538" cy="109538"/>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83" name="Oval 1331"/>
            <p:cNvSpPr>
              <a:spLocks noChangeAspect="1" noChangeArrowheads="1"/>
            </p:cNvSpPr>
            <p:nvPr/>
          </p:nvSpPr>
          <p:spPr bwMode="auto">
            <a:xfrm>
              <a:off x="711200" y="1585913"/>
              <a:ext cx="109538" cy="104775"/>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84" name="Oval 1332"/>
            <p:cNvSpPr>
              <a:spLocks noChangeAspect="1" noChangeArrowheads="1"/>
            </p:cNvSpPr>
            <p:nvPr/>
          </p:nvSpPr>
          <p:spPr bwMode="auto">
            <a:xfrm>
              <a:off x="981075" y="2074863"/>
              <a:ext cx="107950" cy="114300"/>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85" name="Oval 1337"/>
            <p:cNvSpPr>
              <a:spLocks noChangeAspect="1" noChangeArrowheads="1"/>
            </p:cNvSpPr>
            <p:nvPr/>
          </p:nvSpPr>
          <p:spPr bwMode="auto">
            <a:xfrm>
              <a:off x="395288" y="1855788"/>
              <a:ext cx="107950" cy="109537"/>
            </a:xfrm>
            <a:prstGeom prst="ellipse">
              <a:avLst/>
            </a:prstGeom>
            <a:solidFill>
              <a:srgbClr val="FF9900"/>
            </a:solidFill>
            <a:ln w="3175">
              <a:solidFill>
                <a:schemeClr val="bg2"/>
              </a:solidFill>
              <a:round/>
              <a:headEnd/>
              <a:tailEnd/>
            </a:ln>
          </p:spPr>
          <p:txBody>
            <a:bodyPr wrap="none" anchor="ctr"/>
            <a:lstStyle/>
            <a:p>
              <a:pPr algn="ctr"/>
              <a:endParaRPr lang="en-US">
                <a:solidFill>
                  <a:srgbClr val="000000"/>
                </a:solidFill>
              </a:endParaRPr>
            </a:p>
          </p:txBody>
        </p:sp>
        <p:sp>
          <p:nvSpPr>
            <p:cNvPr id="3286" name="AutoShape 1581"/>
            <p:cNvSpPr>
              <a:spLocks noChangeAspect="1" noChangeArrowheads="1"/>
            </p:cNvSpPr>
            <p:nvPr/>
          </p:nvSpPr>
          <p:spPr bwMode="auto">
            <a:xfrm>
              <a:off x="593725" y="1682750"/>
              <a:ext cx="109538"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89" name="AutoShape 1562"/>
            <p:cNvSpPr>
              <a:spLocks noChangeAspect="1" noChangeArrowheads="1"/>
            </p:cNvSpPr>
            <p:nvPr/>
          </p:nvSpPr>
          <p:spPr bwMode="auto">
            <a:xfrm>
              <a:off x="2819400" y="5486400"/>
              <a:ext cx="107950" cy="109538"/>
            </a:xfrm>
            <a:prstGeom prst="triangle">
              <a:avLst>
                <a:gd name="adj" fmla="val 50000"/>
              </a:avLst>
            </a:prstGeom>
            <a:solidFill>
              <a:srgbClr val="FFC0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90" name="Oval 1594"/>
            <p:cNvSpPr>
              <a:spLocks noChangeAspect="1" noChangeArrowheads="1"/>
            </p:cNvSpPr>
            <p:nvPr/>
          </p:nvSpPr>
          <p:spPr bwMode="auto">
            <a:xfrm>
              <a:off x="2708275" y="5546725"/>
              <a:ext cx="119063" cy="112713"/>
            </a:xfrm>
            <a:prstGeom prst="ellipse">
              <a:avLst/>
            </a:prstGeom>
            <a:solidFill>
              <a:srgbClr val="FFFF00"/>
            </a:solidFill>
            <a:ln w="3175">
              <a:solidFill>
                <a:schemeClr val="bg2"/>
              </a:solidFill>
              <a:round/>
              <a:headEnd/>
              <a:tailEnd/>
            </a:ln>
          </p:spPr>
          <p:txBody>
            <a:bodyPr wrap="none" anchor="ctr"/>
            <a:lstStyle/>
            <a:p>
              <a:pPr algn="ctr"/>
              <a:endParaRPr lang="en-US">
                <a:solidFill>
                  <a:srgbClr val="000000"/>
                </a:solidFill>
              </a:endParaRPr>
            </a:p>
          </p:txBody>
        </p:sp>
        <p:sp>
          <p:nvSpPr>
            <p:cNvPr id="3291" name="Text Box 1455"/>
            <p:cNvSpPr txBox="1">
              <a:spLocks noChangeAspect="1" noChangeArrowheads="1"/>
            </p:cNvSpPr>
            <p:nvPr/>
          </p:nvSpPr>
          <p:spPr bwMode="auto">
            <a:xfrm rot="1500000">
              <a:off x="2803525" y="5684838"/>
              <a:ext cx="1135063"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Burns Small Boat Harbor</a:t>
              </a:r>
            </a:p>
          </p:txBody>
        </p:sp>
        <p:sp>
          <p:nvSpPr>
            <p:cNvPr id="3292" name="AutoShape 1532"/>
            <p:cNvSpPr>
              <a:spLocks noChangeAspect="1" noChangeArrowheads="1"/>
            </p:cNvSpPr>
            <p:nvPr/>
          </p:nvSpPr>
          <p:spPr bwMode="auto">
            <a:xfrm>
              <a:off x="4538663" y="5410200"/>
              <a:ext cx="109537"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93" name="Text Box 1400"/>
            <p:cNvSpPr txBox="1">
              <a:spLocks noChangeAspect="1" noChangeArrowheads="1"/>
            </p:cNvSpPr>
            <p:nvPr/>
          </p:nvSpPr>
          <p:spPr bwMode="auto">
            <a:xfrm>
              <a:off x="3962400" y="5381625"/>
              <a:ext cx="6858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Bolles Harbor</a:t>
              </a:r>
            </a:p>
          </p:txBody>
        </p:sp>
        <p:sp>
          <p:nvSpPr>
            <p:cNvPr id="3294" name="AutoShape 1532"/>
            <p:cNvSpPr>
              <a:spLocks noChangeAspect="1" noChangeArrowheads="1"/>
            </p:cNvSpPr>
            <p:nvPr/>
          </p:nvSpPr>
          <p:spPr bwMode="auto">
            <a:xfrm>
              <a:off x="4538663" y="3581400"/>
              <a:ext cx="109537"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295" name="Text Box 1420"/>
            <p:cNvSpPr txBox="1">
              <a:spLocks noChangeAspect="1" noChangeArrowheads="1"/>
            </p:cNvSpPr>
            <p:nvPr/>
          </p:nvSpPr>
          <p:spPr bwMode="auto">
            <a:xfrm>
              <a:off x="4114800" y="3554413"/>
              <a:ext cx="5334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Au Sable</a:t>
              </a:r>
            </a:p>
          </p:txBody>
        </p:sp>
        <p:sp>
          <p:nvSpPr>
            <p:cNvPr id="3298" name="Text Box 1374"/>
            <p:cNvSpPr txBox="1">
              <a:spLocks noChangeAspect="1" noChangeArrowheads="1"/>
            </p:cNvSpPr>
            <p:nvPr/>
          </p:nvSpPr>
          <p:spPr bwMode="auto">
            <a:xfrm rot="4009055">
              <a:off x="4490245" y="4158456"/>
              <a:ext cx="544512"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Caseville</a:t>
              </a:r>
            </a:p>
          </p:txBody>
        </p:sp>
        <p:sp>
          <p:nvSpPr>
            <p:cNvPr id="3299" name="AutoShape 1532"/>
            <p:cNvSpPr>
              <a:spLocks noChangeAspect="1" noChangeArrowheads="1"/>
            </p:cNvSpPr>
            <p:nvPr/>
          </p:nvSpPr>
          <p:spPr bwMode="auto">
            <a:xfrm>
              <a:off x="4614863" y="3962400"/>
              <a:ext cx="109537"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0" name="AutoShape 1532"/>
            <p:cNvSpPr>
              <a:spLocks noChangeAspect="1" noChangeArrowheads="1"/>
            </p:cNvSpPr>
            <p:nvPr/>
          </p:nvSpPr>
          <p:spPr bwMode="auto">
            <a:xfrm>
              <a:off x="4191000" y="28956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1" name="Text Box 1422"/>
            <p:cNvSpPr txBox="1">
              <a:spLocks noChangeAspect="1" noChangeArrowheads="1"/>
            </p:cNvSpPr>
            <p:nvPr/>
          </p:nvSpPr>
          <p:spPr bwMode="auto">
            <a:xfrm>
              <a:off x="4241800" y="2868613"/>
              <a:ext cx="7112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Hammond Bay</a:t>
              </a:r>
            </a:p>
          </p:txBody>
        </p:sp>
        <p:sp>
          <p:nvSpPr>
            <p:cNvPr id="3302" name="AutoShape 1532"/>
            <p:cNvSpPr>
              <a:spLocks noChangeAspect="1" noChangeArrowheads="1"/>
            </p:cNvSpPr>
            <p:nvPr/>
          </p:nvSpPr>
          <p:spPr bwMode="auto">
            <a:xfrm>
              <a:off x="4572000" y="3395663"/>
              <a:ext cx="109538"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3" name="Text Box 1420"/>
            <p:cNvSpPr txBox="1">
              <a:spLocks noChangeAspect="1" noChangeArrowheads="1"/>
            </p:cNvSpPr>
            <p:nvPr/>
          </p:nvSpPr>
          <p:spPr bwMode="auto">
            <a:xfrm>
              <a:off x="4114800" y="3352800"/>
              <a:ext cx="6096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Harrisville</a:t>
              </a:r>
            </a:p>
          </p:txBody>
        </p:sp>
        <p:sp>
          <p:nvSpPr>
            <p:cNvPr id="3304" name="AutoShape 1532"/>
            <p:cNvSpPr>
              <a:spLocks noChangeAspect="1" noChangeArrowheads="1"/>
            </p:cNvSpPr>
            <p:nvPr/>
          </p:nvSpPr>
          <p:spPr bwMode="auto">
            <a:xfrm>
              <a:off x="4953000" y="43434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5" name="Text Box 1411"/>
            <p:cNvSpPr txBox="1">
              <a:spLocks noChangeAspect="1" noChangeArrowheads="1"/>
            </p:cNvSpPr>
            <p:nvPr/>
          </p:nvSpPr>
          <p:spPr bwMode="auto">
            <a:xfrm>
              <a:off x="4876800" y="4316413"/>
              <a:ext cx="72866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Lexington</a:t>
              </a:r>
            </a:p>
          </p:txBody>
        </p:sp>
        <p:sp>
          <p:nvSpPr>
            <p:cNvPr id="3306" name="AutoShape 1532"/>
            <p:cNvSpPr>
              <a:spLocks noChangeAspect="1" noChangeArrowheads="1"/>
            </p:cNvSpPr>
            <p:nvPr/>
          </p:nvSpPr>
          <p:spPr bwMode="auto">
            <a:xfrm>
              <a:off x="3962400" y="26336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7" name="Text Box 1422"/>
            <p:cNvSpPr txBox="1">
              <a:spLocks noChangeAspect="1" noChangeArrowheads="1"/>
            </p:cNvSpPr>
            <p:nvPr/>
          </p:nvSpPr>
          <p:spPr bwMode="auto">
            <a:xfrm>
              <a:off x="3962400" y="2563813"/>
              <a:ext cx="7874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Mackinac Island</a:t>
              </a:r>
            </a:p>
          </p:txBody>
        </p:sp>
        <p:sp>
          <p:nvSpPr>
            <p:cNvPr id="3308" name="AutoShape 1532"/>
            <p:cNvSpPr>
              <a:spLocks noChangeAspect="1" noChangeArrowheads="1"/>
            </p:cNvSpPr>
            <p:nvPr/>
          </p:nvSpPr>
          <p:spPr bwMode="auto">
            <a:xfrm>
              <a:off x="3929063" y="2709863"/>
              <a:ext cx="109537"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09" name="Text Box 1422"/>
            <p:cNvSpPr txBox="1">
              <a:spLocks noChangeAspect="1" noChangeArrowheads="1"/>
            </p:cNvSpPr>
            <p:nvPr/>
          </p:nvSpPr>
          <p:spPr bwMode="auto">
            <a:xfrm>
              <a:off x="3962400" y="2667000"/>
              <a:ext cx="7874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Mackinaw City</a:t>
              </a:r>
            </a:p>
          </p:txBody>
        </p:sp>
        <p:sp>
          <p:nvSpPr>
            <p:cNvPr id="3310" name="AutoShape 1532"/>
            <p:cNvSpPr>
              <a:spLocks noChangeAspect="1" noChangeArrowheads="1"/>
            </p:cNvSpPr>
            <p:nvPr/>
          </p:nvSpPr>
          <p:spPr bwMode="auto">
            <a:xfrm>
              <a:off x="4343400" y="3852863"/>
              <a:ext cx="109538"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11" name="Text Box 1414"/>
            <p:cNvSpPr txBox="1">
              <a:spLocks noChangeAspect="1" noChangeArrowheads="1"/>
            </p:cNvSpPr>
            <p:nvPr/>
          </p:nvSpPr>
          <p:spPr bwMode="auto">
            <a:xfrm>
              <a:off x="3733800" y="3810000"/>
              <a:ext cx="7239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Point Lookout</a:t>
              </a:r>
            </a:p>
          </p:txBody>
        </p:sp>
        <p:sp>
          <p:nvSpPr>
            <p:cNvPr id="3312" name="AutoShape 1532"/>
            <p:cNvSpPr>
              <a:spLocks noChangeAspect="1" noChangeArrowheads="1"/>
            </p:cNvSpPr>
            <p:nvPr/>
          </p:nvSpPr>
          <p:spPr bwMode="auto">
            <a:xfrm>
              <a:off x="4800600" y="38528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13" name="Text Box 1411"/>
            <p:cNvSpPr txBox="1">
              <a:spLocks noChangeAspect="1" noChangeArrowheads="1"/>
            </p:cNvSpPr>
            <p:nvPr/>
          </p:nvSpPr>
          <p:spPr bwMode="auto">
            <a:xfrm>
              <a:off x="4800600" y="3810000"/>
              <a:ext cx="728663"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 Austin</a:t>
              </a:r>
            </a:p>
          </p:txBody>
        </p:sp>
        <p:sp>
          <p:nvSpPr>
            <p:cNvPr id="3314" name="AutoShape 1532"/>
            <p:cNvSpPr>
              <a:spLocks noChangeAspect="1" noChangeArrowheads="1"/>
            </p:cNvSpPr>
            <p:nvPr/>
          </p:nvSpPr>
          <p:spPr bwMode="auto">
            <a:xfrm>
              <a:off x="4953000" y="41576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15" name="Text Box 1411"/>
            <p:cNvSpPr txBox="1">
              <a:spLocks noChangeAspect="1" noChangeArrowheads="1"/>
            </p:cNvSpPr>
            <p:nvPr/>
          </p:nvSpPr>
          <p:spPr bwMode="auto">
            <a:xfrm>
              <a:off x="4986338" y="4114800"/>
              <a:ext cx="652462"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 Sanilac</a:t>
              </a:r>
            </a:p>
          </p:txBody>
        </p:sp>
        <p:sp>
          <p:nvSpPr>
            <p:cNvPr id="3316" name="AutoShape 1532"/>
            <p:cNvSpPr>
              <a:spLocks noChangeAspect="1" noChangeArrowheads="1"/>
            </p:cNvSpPr>
            <p:nvPr/>
          </p:nvSpPr>
          <p:spPr bwMode="auto">
            <a:xfrm>
              <a:off x="4462463" y="3733800"/>
              <a:ext cx="109537"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17" name="Text Box 1414"/>
            <p:cNvSpPr txBox="1">
              <a:spLocks noChangeAspect="1" noChangeArrowheads="1"/>
            </p:cNvSpPr>
            <p:nvPr/>
          </p:nvSpPr>
          <p:spPr bwMode="auto">
            <a:xfrm>
              <a:off x="4000500" y="3706813"/>
              <a:ext cx="5715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Tawas Bay</a:t>
              </a:r>
            </a:p>
          </p:txBody>
        </p:sp>
        <p:sp>
          <p:nvSpPr>
            <p:cNvPr id="3318" name="AutoShape 1532"/>
            <p:cNvSpPr>
              <a:spLocks noChangeAspect="1" noChangeArrowheads="1"/>
            </p:cNvSpPr>
            <p:nvPr/>
          </p:nvSpPr>
          <p:spPr bwMode="auto">
            <a:xfrm>
              <a:off x="3167063" y="3624263"/>
              <a:ext cx="109537"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19" name="Text Box 1440"/>
            <p:cNvSpPr txBox="1">
              <a:spLocks noChangeAspect="1" noChangeArrowheads="1"/>
            </p:cNvSpPr>
            <p:nvPr/>
          </p:nvSpPr>
          <p:spPr bwMode="auto">
            <a:xfrm>
              <a:off x="3200400" y="3581400"/>
              <a:ext cx="5588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Arcadia</a:t>
              </a:r>
            </a:p>
          </p:txBody>
        </p:sp>
        <p:sp>
          <p:nvSpPr>
            <p:cNvPr id="3320" name="AutoShape 1532"/>
            <p:cNvSpPr>
              <a:spLocks noChangeAspect="1" noChangeArrowheads="1"/>
            </p:cNvSpPr>
            <p:nvPr/>
          </p:nvSpPr>
          <p:spPr bwMode="auto">
            <a:xfrm>
              <a:off x="3548063" y="3319463"/>
              <a:ext cx="109537"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21" name="Text Box 1440"/>
            <p:cNvSpPr txBox="1">
              <a:spLocks noChangeAspect="1" noChangeArrowheads="1"/>
            </p:cNvSpPr>
            <p:nvPr/>
          </p:nvSpPr>
          <p:spPr bwMode="auto">
            <a:xfrm>
              <a:off x="3556000" y="3276600"/>
              <a:ext cx="6350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Greilickville</a:t>
              </a:r>
            </a:p>
          </p:txBody>
        </p:sp>
        <p:sp>
          <p:nvSpPr>
            <p:cNvPr id="3322" name="AutoShape 1532"/>
            <p:cNvSpPr>
              <a:spLocks noChangeAspect="1" noChangeArrowheads="1"/>
            </p:cNvSpPr>
            <p:nvPr/>
          </p:nvSpPr>
          <p:spPr bwMode="auto">
            <a:xfrm>
              <a:off x="3929063" y="28956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23" name="Text Box 1429"/>
            <p:cNvSpPr txBox="1">
              <a:spLocks noChangeAspect="1" noChangeArrowheads="1"/>
            </p:cNvSpPr>
            <p:nvPr/>
          </p:nvSpPr>
          <p:spPr bwMode="auto">
            <a:xfrm>
              <a:off x="3429000" y="2819400"/>
              <a:ext cx="644525"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Inland Route</a:t>
              </a:r>
            </a:p>
          </p:txBody>
        </p:sp>
        <p:sp>
          <p:nvSpPr>
            <p:cNvPr id="3324" name="AutoShape 1532"/>
            <p:cNvSpPr>
              <a:spLocks noChangeAspect="1" noChangeArrowheads="1"/>
            </p:cNvSpPr>
            <p:nvPr/>
          </p:nvSpPr>
          <p:spPr bwMode="auto">
            <a:xfrm>
              <a:off x="3471863" y="31242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25" name="Text Box 1429"/>
            <p:cNvSpPr txBox="1">
              <a:spLocks noChangeAspect="1" noChangeArrowheads="1"/>
            </p:cNvSpPr>
            <p:nvPr/>
          </p:nvSpPr>
          <p:spPr bwMode="auto">
            <a:xfrm>
              <a:off x="3124200" y="3097213"/>
              <a:ext cx="4572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Leland</a:t>
              </a:r>
            </a:p>
          </p:txBody>
        </p:sp>
        <p:sp>
          <p:nvSpPr>
            <p:cNvPr id="3327" name="Text Box 1450"/>
            <p:cNvSpPr txBox="1">
              <a:spLocks noChangeAspect="1" noChangeArrowheads="1"/>
            </p:cNvSpPr>
            <p:nvPr/>
          </p:nvSpPr>
          <p:spPr bwMode="auto">
            <a:xfrm>
              <a:off x="2951163" y="5334000"/>
              <a:ext cx="63023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New Buffalo</a:t>
              </a:r>
            </a:p>
          </p:txBody>
        </p:sp>
        <p:sp>
          <p:nvSpPr>
            <p:cNvPr id="3328" name="AutoShape 1532"/>
            <p:cNvSpPr>
              <a:spLocks noChangeAspect="1" noChangeArrowheads="1"/>
            </p:cNvSpPr>
            <p:nvPr/>
          </p:nvSpPr>
          <p:spPr bwMode="auto">
            <a:xfrm>
              <a:off x="3048000" y="4081463"/>
              <a:ext cx="109538"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29" name="Text Box 1441"/>
            <p:cNvSpPr txBox="1">
              <a:spLocks noChangeAspect="1" noChangeArrowheads="1"/>
            </p:cNvSpPr>
            <p:nvPr/>
          </p:nvSpPr>
          <p:spPr bwMode="auto">
            <a:xfrm>
              <a:off x="3071813" y="4038600"/>
              <a:ext cx="58578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Pentwater</a:t>
              </a:r>
            </a:p>
          </p:txBody>
        </p:sp>
        <p:sp>
          <p:nvSpPr>
            <p:cNvPr id="3330" name="AutoShape 1566"/>
            <p:cNvSpPr>
              <a:spLocks noChangeAspect="1" noChangeArrowheads="1"/>
            </p:cNvSpPr>
            <p:nvPr/>
          </p:nvSpPr>
          <p:spPr bwMode="auto">
            <a:xfrm>
              <a:off x="3778250" y="2971800"/>
              <a:ext cx="107950"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31" name="Text Box 1429"/>
            <p:cNvSpPr txBox="1">
              <a:spLocks noChangeAspect="1" noChangeArrowheads="1"/>
            </p:cNvSpPr>
            <p:nvPr/>
          </p:nvSpPr>
          <p:spPr bwMode="auto">
            <a:xfrm>
              <a:off x="3352800" y="2944813"/>
              <a:ext cx="5334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Petoskey</a:t>
              </a:r>
            </a:p>
          </p:txBody>
        </p:sp>
        <p:sp>
          <p:nvSpPr>
            <p:cNvPr id="3332" name="AutoShape 1532"/>
            <p:cNvSpPr>
              <a:spLocks noChangeAspect="1" noChangeArrowheads="1"/>
            </p:cNvSpPr>
            <p:nvPr/>
          </p:nvSpPr>
          <p:spPr bwMode="auto">
            <a:xfrm>
              <a:off x="3124200" y="3700463"/>
              <a:ext cx="109538" cy="109537"/>
            </a:xfrm>
            <a:prstGeom prst="triangle">
              <a:avLst>
                <a:gd name="adj" fmla="val 50000"/>
              </a:avLst>
            </a:prstGeom>
            <a:solidFill>
              <a:srgbClr val="FF00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33" name="Text Box 1440"/>
            <p:cNvSpPr txBox="1">
              <a:spLocks noChangeAspect="1" noChangeArrowheads="1"/>
            </p:cNvSpPr>
            <p:nvPr/>
          </p:nvSpPr>
          <p:spPr bwMode="auto">
            <a:xfrm>
              <a:off x="3124200" y="3706813"/>
              <a:ext cx="6858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Portage Lake</a:t>
              </a:r>
            </a:p>
          </p:txBody>
        </p:sp>
        <p:sp>
          <p:nvSpPr>
            <p:cNvPr id="3334" name="AutoShape 1558"/>
            <p:cNvSpPr>
              <a:spLocks noChangeAspect="1" noChangeArrowheads="1"/>
            </p:cNvSpPr>
            <p:nvPr/>
          </p:nvSpPr>
          <p:spPr bwMode="auto">
            <a:xfrm>
              <a:off x="3167063" y="48434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35" name="Text Box 1447"/>
            <p:cNvSpPr txBox="1">
              <a:spLocks noChangeAspect="1" noChangeArrowheads="1"/>
            </p:cNvSpPr>
            <p:nvPr/>
          </p:nvSpPr>
          <p:spPr bwMode="auto">
            <a:xfrm>
              <a:off x="3200400" y="4800600"/>
              <a:ext cx="6096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Saugatuck</a:t>
              </a:r>
            </a:p>
          </p:txBody>
        </p:sp>
        <p:sp>
          <p:nvSpPr>
            <p:cNvPr id="3336" name="AutoShape 1532"/>
            <p:cNvSpPr>
              <a:spLocks noChangeAspect="1" noChangeArrowheads="1"/>
            </p:cNvSpPr>
            <p:nvPr/>
          </p:nvSpPr>
          <p:spPr bwMode="auto">
            <a:xfrm>
              <a:off x="3048000" y="41910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37" name="Text Box 1441"/>
            <p:cNvSpPr txBox="1">
              <a:spLocks noChangeAspect="1" noChangeArrowheads="1"/>
            </p:cNvSpPr>
            <p:nvPr/>
          </p:nvSpPr>
          <p:spPr bwMode="auto">
            <a:xfrm>
              <a:off x="3071813" y="4164013"/>
              <a:ext cx="585787"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White Lake</a:t>
              </a:r>
            </a:p>
          </p:txBody>
        </p:sp>
        <p:sp>
          <p:nvSpPr>
            <p:cNvPr id="3338" name="AutoShape 1532"/>
            <p:cNvSpPr>
              <a:spLocks noChangeAspect="1" noChangeArrowheads="1"/>
            </p:cNvSpPr>
            <p:nvPr/>
          </p:nvSpPr>
          <p:spPr bwMode="auto">
            <a:xfrm>
              <a:off x="4876800" y="4767263"/>
              <a:ext cx="109538"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39" name="Text Box 1400"/>
            <p:cNvSpPr txBox="1">
              <a:spLocks noChangeAspect="1" noChangeArrowheads="1"/>
            </p:cNvSpPr>
            <p:nvPr/>
          </p:nvSpPr>
          <p:spPr bwMode="auto">
            <a:xfrm>
              <a:off x="4325938" y="4724400"/>
              <a:ext cx="668337"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Clinton River</a:t>
              </a:r>
            </a:p>
          </p:txBody>
        </p:sp>
        <p:sp>
          <p:nvSpPr>
            <p:cNvPr id="3340" name="AutoShape 1532"/>
            <p:cNvSpPr>
              <a:spLocks noChangeAspect="1" noChangeArrowheads="1"/>
            </p:cNvSpPr>
            <p:nvPr/>
          </p:nvSpPr>
          <p:spPr bwMode="auto">
            <a:xfrm>
              <a:off x="2438400" y="19478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41" name="Text Box 1487"/>
            <p:cNvSpPr txBox="1">
              <a:spLocks noChangeAspect="1" noChangeArrowheads="1"/>
            </p:cNvSpPr>
            <p:nvPr/>
          </p:nvSpPr>
          <p:spPr bwMode="auto">
            <a:xfrm>
              <a:off x="2057400" y="1954213"/>
              <a:ext cx="4572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Big Bay</a:t>
              </a:r>
            </a:p>
          </p:txBody>
        </p:sp>
        <p:sp>
          <p:nvSpPr>
            <p:cNvPr id="3342" name="AutoShape 1532"/>
            <p:cNvSpPr>
              <a:spLocks noChangeAspect="1" noChangeArrowheads="1"/>
            </p:cNvSpPr>
            <p:nvPr/>
          </p:nvSpPr>
          <p:spPr bwMode="auto">
            <a:xfrm>
              <a:off x="1447800" y="19812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43" name="Text Box 1494"/>
            <p:cNvSpPr txBox="1">
              <a:spLocks noChangeAspect="1" noChangeArrowheads="1"/>
            </p:cNvSpPr>
            <p:nvPr/>
          </p:nvSpPr>
          <p:spPr bwMode="auto">
            <a:xfrm rot="1500000">
              <a:off x="1455738" y="2106613"/>
              <a:ext cx="636587"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Black River</a:t>
              </a:r>
            </a:p>
          </p:txBody>
        </p:sp>
        <p:sp>
          <p:nvSpPr>
            <p:cNvPr id="3344" name="AutoShape 1532"/>
            <p:cNvSpPr>
              <a:spLocks noChangeAspect="1" noChangeArrowheads="1"/>
            </p:cNvSpPr>
            <p:nvPr/>
          </p:nvSpPr>
          <p:spPr bwMode="auto">
            <a:xfrm>
              <a:off x="2133600" y="16002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45" name="Text Box 1487"/>
            <p:cNvSpPr txBox="1">
              <a:spLocks noChangeAspect="1" noChangeArrowheads="1"/>
            </p:cNvSpPr>
            <p:nvPr/>
          </p:nvSpPr>
          <p:spPr bwMode="auto">
            <a:xfrm>
              <a:off x="1600200" y="1524000"/>
              <a:ext cx="6858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Eagle Harbor</a:t>
              </a:r>
            </a:p>
          </p:txBody>
        </p:sp>
        <p:sp>
          <p:nvSpPr>
            <p:cNvPr id="3346" name="AutoShape 1532"/>
            <p:cNvSpPr>
              <a:spLocks noChangeAspect="1" noChangeArrowheads="1"/>
            </p:cNvSpPr>
            <p:nvPr/>
          </p:nvSpPr>
          <p:spPr bwMode="auto">
            <a:xfrm>
              <a:off x="2133600" y="17954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47" name="Text Box 1487"/>
            <p:cNvSpPr txBox="1">
              <a:spLocks noChangeAspect="1" noChangeArrowheads="1"/>
            </p:cNvSpPr>
            <p:nvPr/>
          </p:nvSpPr>
          <p:spPr bwMode="auto">
            <a:xfrm>
              <a:off x="2133600" y="1752600"/>
              <a:ext cx="7620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Grand Traverse</a:t>
              </a:r>
            </a:p>
          </p:txBody>
        </p:sp>
        <p:sp>
          <p:nvSpPr>
            <p:cNvPr id="3348" name="AutoShape 1532"/>
            <p:cNvSpPr>
              <a:spLocks noChangeAspect="1" noChangeArrowheads="1"/>
            </p:cNvSpPr>
            <p:nvPr/>
          </p:nvSpPr>
          <p:spPr bwMode="auto">
            <a:xfrm>
              <a:off x="2209800" y="16764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49" name="Text Box 1487"/>
            <p:cNvSpPr txBox="1">
              <a:spLocks noChangeAspect="1" noChangeArrowheads="1"/>
            </p:cNvSpPr>
            <p:nvPr/>
          </p:nvSpPr>
          <p:spPr bwMode="auto">
            <a:xfrm>
              <a:off x="2209800" y="1649413"/>
              <a:ext cx="7620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Lac La Belle</a:t>
              </a:r>
            </a:p>
          </p:txBody>
        </p:sp>
        <p:sp>
          <p:nvSpPr>
            <p:cNvPr id="3350" name="AutoShape 1532"/>
            <p:cNvSpPr>
              <a:spLocks noChangeAspect="1" noChangeArrowheads="1"/>
            </p:cNvSpPr>
            <p:nvPr/>
          </p:nvSpPr>
          <p:spPr bwMode="auto">
            <a:xfrm>
              <a:off x="3548063" y="20574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51" name="Text Box 1487"/>
            <p:cNvSpPr txBox="1">
              <a:spLocks noChangeAspect="1" noChangeArrowheads="1"/>
            </p:cNvSpPr>
            <p:nvPr/>
          </p:nvSpPr>
          <p:spPr bwMode="auto">
            <a:xfrm>
              <a:off x="3048000" y="1990725"/>
              <a:ext cx="6096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Little Lake</a:t>
              </a:r>
            </a:p>
          </p:txBody>
        </p:sp>
        <p:sp>
          <p:nvSpPr>
            <p:cNvPr id="3352" name="AutoShape 1545"/>
            <p:cNvSpPr>
              <a:spLocks noChangeAspect="1" noChangeArrowheads="1"/>
            </p:cNvSpPr>
            <p:nvPr/>
          </p:nvSpPr>
          <p:spPr bwMode="auto">
            <a:xfrm>
              <a:off x="3700463" y="20240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53" name="Text Box 1487"/>
            <p:cNvSpPr txBox="1">
              <a:spLocks noChangeAspect="1" noChangeArrowheads="1"/>
            </p:cNvSpPr>
            <p:nvPr/>
          </p:nvSpPr>
          <p:spPr bwMode="auto">
            <a:xfrm>
              <a:off x="3733800" y="1981200"/>
              <a:ext cx="7620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Whitefish Point</a:t>
              </a:r>
            </a:p>
          </p:txBody>
        </p:sp>
        <p:sp>
          <p:nvSpPr>
            <p:cNvPr id="3354" name="AutoShape 1581"/>
            <p:cNvSpPr>
              <a:spLocks noChangeAspect="1" noChangeArrowheads="1"/>
            </p:cNvSpPr>
            <p:nvPr/>
          </p:nvSpPr>
          <p:spPr bwMode="auto">
            <a:xfrm>
              <a:off x="1338263" y="1185863"/>
              <a:ext cx="109537"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55" name="Text Box 1501"/>
            <p:cNvSpPr txBox="1">
              <a:spLocks noChangeAspect="1" noChangeArrowheads="1"/>
            </p:cNvSpPr>
            <p:nvPr/>
          </p:nvSpPr>
          <p:spPr bwMode="auto">
            <a:xfrm>
              <a:off x="779463" y="1143000"/>
              <a:ext cx="668337"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Grand Marais</a:t>
              </a:r>
            </a:p>
          </p:txBody>
        </p:sp>
        <p:sp>
          <p:nvSpPr>
            <p:cNvPr id="3356" name="AutoShape 1532"/>
            <p:cNvSpPr>
              <a:spLocks noChangeAspect="1" noChangeArrowheads="1"/>
            </p:cNvSpPr>
            <p:nvPr/>
          </p:nvSpPr>
          <p:spPr bwMode="auto">
            <a:xfrm>
              <a:off x="6477000" y="49530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57" name="Text Box 1378"/>
            <p:cNvSpPr txBox="1">
              <a:spLocks noChangeAspect="1" noChangeArrowheads="1"/>
            </p:cNvSpPr>
            <p:nvPr/>
          </p:nvSpPr>
          <p:spPr bwMode="auto">
            <a:xfrm rot="1500000">
              <a:off x="6275057" y="5043443"/>
              <a:ext cx="97155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Barcelona</a:t>
              </a:r>
            </a:p>
          </p:txBody>
        </p:sp>
        <p:sp>
          <p:nvSpPr>
            <p:cNvPr id="3358" name="AutoShape 1532"/>
            <p:cNvSpPr>
              <a:spLocks noChangeAspect="1" noChangeArrowheads="1"/>
            </p:cNvSpPr>
            <p:nvPr/>
          </p:nvSpPr>
          <p:spPr bwMode="auto">
            <a:xfrm>
              <a:off x="6705600" y="47244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59" name="Text Box 1378"/>
            <p:cNvSpPr txBox="1">
              <a:spLocks noChangeAspect="1" noChangeArrowheads="1"/>
            </p:cNvSpPr>
            <p:nvPr/>
          </p:nvSpPr>
          <p:spPr bwMode="auto">
            <a:xfrm rot="1500000">
              <a:off x="6545593" y="4854619"/>
              <a:ext cx="97155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Cattaraugus</a:t>
              </a:r>
            </a:p>
          </p:txBody>
        </p:sp>
        <p:sp>
          <p:nvSpPr>
            <p:cNvPr id="3360" name="AutoShape 1532"/>
            <p:cNvSpPr>
              <a:spLocks noChangeAspect="1" noChangeArrowheads="1"/>
            </p:cNvSpPr>
            <p:nvPr/>
          </p:nvSpPr>
          <p:spPr bwMode="auto">
            <a:xfrm>
              <a:off x="7739063" y="41910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61" name="Text Box 1368"/>
            <p:cNvSpPr txBox="1">
              <a:spLocks noChangeAspect="1" noChangeArrowheads="1"/>
            </p:cNvSpPr>
            <p:nvPr/>
          </p:nvSpPr>
          <p:spPr bwMode="auto">
            <a:xfrm rot="1500000">
              <a:off x="7641781" y="4322151"/>
              <a:ext cx="97631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Great Sodus Bay</a:t>
              </a:r>
            </a:p>
          </p:txBody>
        </p:sp>
        <p:sp>
          <p:nvSpPr>
            <p:cNvPr id="3362" name="AutoShape 1532"/>
            <p:cNvSpPr>
              <a:spLocks noChangeAspect="1" noChangeArrowheads="1"/>
            </p:cNvSpPr>
            <p:nvPr/>
          </p:nvSpPr>
          <p:spPr bwMode="auto">
            <a:xfrm>
              <a:off x="7467600" y="41910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63" name="Text Box 1368"/>
            <p:cNvSpPr txBox="1">
              <a:spLocks noChangeAspect="1" noChangeArrowheads="1"/>
            </p:cNvSpPr>
            <p:nvPr/>
          </p:nvSpPr>
          <p:spPr bwMode="auto">
            <a:xfrm rot="1500000">
              <a:off x="7336982" y="4322151"/>
              <a:ext cx="976312"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Irondequoit Bay</a:t>
              </a:r>
            </a:p>
          </p:txBody>
        </p:sp>
        <p:sp>
          <p:nvSpPr>
            <p:cNvPr id="3364" name="AutoShape 1532"/>
            <p:cNvSpPr>
              <a:spLocks noChangeAspect="1" noChangeArrowheads="1"/>
            </p:cNvSpPr>
            <p:nvPr/>
          </p:nvSpPr>
          <p:spPr bwMode="auto">
            <a:xfrm>
              <a:off x="7848600" y="41148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65" name="Text Box 1368"/>
            <p:cNvSpPr txBox="1">
              <a:spLocks noChangeAspect="1" noChangeArrowheads="1"/>
            </p:cNvSpPr>
            <p:nvPr/>
          </p:nvSpPr>
          <p:spPr bwMode="auto">
            <a:xfrm rot="1500000">
              <a:off x="7764906" y="4245951"/>
              <a:ext cx="976312"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Little Sodus Bay</a:t>
              </a:r>
            </a:p>
          </p:txBody>
        </p:sp>
        <p:sp>
          <p:nvSpPr>
            <p:cNvPr id="3366" name="AutoShape 1532"/>
            <p:cNvSpPr>
              <a:spLocks noChangeAspect="1" noChangeArrowheads="1"/>
            </p:cNvSpPr>
            <p:nvPr/>
          </p:nvSpPr>
          <p:spPr bwMode="auto">
            <a:xfrm>
              <a:off x="7010400" y="41910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67" name="Text Box 1373"/>
            <p:cNvSpPr txBox="1">
              <a:spLocks noChangeAspect="1" noChangeArrowheads="1"/>
            </p:cNvSpPr>
            <p:nvPr/>
          </p:nvSpPr>
          <p:spPr bwMode="auto">
            <a:xfrm rot="1500000">
              <a:off x="7016750" y="4319588"/>
              <a:ext cx="64611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Oak Orchard</a:t>
              </a:r>
            </a:p>
          </p:txBody>
        </p:sp>
        <p:sp>
          <p:nvSpPr>
            <p:cNvPr id="3368" name="AutoShape 1532"/>
            <p:cNvSpPr>
              <a:spLocks noChangeAspect="1" noChangeArrowheads="1"/>
            </p:cNvSpPr>
            <p:nvPr/>
          </p:nvSpPr>
          <p:spPr bwMode="auto">
            <a:xfrm>
              <a:off x="6900863" y="42338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69" name="Text Box 1373"/>
            <p:cNvSpPr txBox="1">
              <a:spLocks noChangeAspect="1" noChangeArrowheads="1"/>
            </p:cNvSpPr>
            <p:nvPr/>
          </p:nvSpPr>
          <p:spPr bwMode="auto">
            <a:xfrm rot="1500000">
              <a:off x="6789774" y="4272498"/>
              <a:ext cx="64611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err="1">
                  <a:solidFill>
                    <a:srgbClr val="000000"/>
                  </a:solidFill>
                </a:rPr>
                <a:t>Olcott</a:t>
              </a:r>
              <a:endParaRPr lang="en-US" sz="600" b="1" dirty="0">
                <a:solidFill>
                  <a:srgbClr val="000000"/>
                </a:solidFill>
              </a:endParaRPr>
            </a:p>
          </p:txBody>
        </p:sp>
        <p:sp>
          <p:nvSpPr>
            <p:cNvPr id="3370" name="AutoShape 1532"/>
            <p:cNvSpPr>
              <a:spLocks noChangeAspect="1" noChangeArrowheads="1"/>
            </p:cNvSpPr>
            <p:nvPr/>
          </p:nvSpPr>
          <p:spPr bwMode="auto">
            <a:xfrm>
              <a:off x="8120063" y="39290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71" name="Text Box 1364"/>
            <p:cNvSpPr txBox="1">
              <a:spLocks noChangeAspect="1" noChangeArrowheads="1"/>
            </p:cNvSpPr>
            <p:nvPr/>
          </p:nvSpPr>
          <p:spPr bwMode="auto">
            <a:xfrm>
              <a:off x="7997825" y="3895725"/>
              <a:ext cx="993775"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Port Ontario</a:t>
              </a:r>
            </a:p>
          </p:txBody>
        </p:sp>
        <p:sp>
          <p:nvSpPr>
            <p:cNvPr id="3372" name="AutoShape 1532"/>
            <p:cNvSpPr>
              <a:spLocks noChangeAspect="1" noChangeArrowheads="1"/>
            </p:cNvSpPr>
            <p:nvPr/>
          </p:nvSpPr>
          <p:spPr bwMode="auto">
            <a:xfrm>
              <a:off x="6858000" y="42672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73" name="Text Box 1373"/>
            <p:cNvSpPr txBox="1">
              <a:spLocks noChangeAspect="1" noChangeArrowheads="1"/>
            </p:cNvSpPr>
            <p:nvPr/>
          </p:nvSpPr>
          <p:spPr bwMode="auto">
            <a:xfrm rot="1500000">
              <a:off x="6789774" y="4348698"/>
              <a:ext cx="646112"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Wilson</a:t>
              </a:r>
            </a:p>
          </p:txBody>
        </p:sp>
        <p:sp>
          <p:nvSpPr>
            <p:cNvPr id="3374" name="AutoShape 1532"/>
            <p:cNvSpPr>
              <a:spLocks noChangeAspect="1" noChangeArrowheads="1"/>
            </p:cNvSpPr>
            <p:nvPr/>
          </p:nvSpPr>
          <p:spPr bwMode="auto">
            <a:xfrm>
              <a:off x="8001000" y="3505200"/>
              <a:ext cx="109538"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75" name="Text Box 1364"/>
            <p:cNvSpPr txBox="1">
              <a:spLocks noChangeAspect="1" noChangeArrowheads="1"/>
            </p:cNvSpPr>
            <p:nvPr/>
          </p:nvSpPr>
          <p:spPr bwMode="auto">
            <a:xfrm>
              <a:off x="7848600" y="3505200"/>
              <a:ext cx="993775"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Cape Vincent</a:t>
              </a:r>
            </a:p>
          </p:txBody>
        </p:sp>
        <p:sp>
          <p:nvSpPr>
            <p:cNvPr id="3376" name="AutoShape 1532"/>
            <p:cNvSpPr>
              <a:spLocks noChangeAspect="1" noChangeArrowheads="1"/>
            </p:cNvSpPr>
            <p:nvPr/>
          </p:nvSpPr>
          <p:spPr bwMode="auto">
            <a:xfrm>
              <a:off x="4691063" y="5486400"/>
              <a:ext cx="109537"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77" name="Text Box 1395"/>
            <p:cNvSpPr txBox="1">
              <a:spLocks noChangeAspect="1" noChangeArrowheads="1"/>
            </p:cNvSpPr>
            <p:nvPr/>
          </p:nvSpPr>
          <p:spPr bwMode="auto">
            <a:xfrm rot="-1500000">
              <a:off x="4156075" y="5624513"/>
              <a:ext cx="69532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Cooley Canal</a:t>
              </a:r>
            </a:p>
          </p:txBody>
        </p:sp>
        <p:sp>
          <p:nvSpPr>
            <p:cNvPr id="3378" name="AutoShape 1532"/>
            <p:cNvSpPr>
              <a:spLocks noChangeAspect="1" noChangeArrowheads="1"/>
            </p:cNvSpPr>
            <p:nvPr/>
          </p:nvSpPr>
          <p:spPr bwMode="auto">
            <a:xfrm>
              <a:off x="4843463" y="5529263"/>
              <a:ext cx="109537" cy="109537"/>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79" name="Text Box 1395"/>
            <p:cNvSpPr txBox="1">
              <a:spLocks noChangeAspect="1" noChangeArrowheads="1"/>
            </p:cNvSpPr>
            <p:nvPr/>
          </p:nvSpPr>
          <p:spPr bwMode="auto">
            <a:xfrm rot="-1500000">
              <a:off x="4352925" y="5643563"/>
              <a:ext cx="61277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 Clinton</a:t>
              </a:r>
            </a:p>
          </p:txBody>
        </p:sp>
        <p:sp>
          <p:nvSpPr>
            <p:cNvPr id="3380" name="AutoShape 1532"/>
            <p:cNvSpPr>
              <a:spLocks noChangeAspect="1" noChangeArrowheads="1"/>
            </p:cNvSpPr>
            <p:nvPr/>
          </p:nvSpPr>
          <p:spPr bwMode="auto">
            <a:xfrm>
              <a:off x="5181600" y="5562600"/>
              <a:ext cx="109538"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81" name="Text Box 1390"/>
            <p:cNvSpPr txBox="1">
              <a:spLocks noChangeAspect="1" noChangeArrowheads="1"/>
            </p:cNvSpPr>
            <p:nvPr/>
          </p:nvSpPr>
          <p:spPr bwMode="auto">
            <a:xfrm rot="1500000">
              <a:off x="4945729" y="5692745"/>
              <a:ext cx="971550"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Vermilion</a:t>
              </a:r>
            </a:p>
          </p:txBody>
        </p:sp>
        <p:sp>
          <p:nvSpPr>
            <p:cNvPr id="3382" name="AutoShape 1532"/>
            <p:cNvSpPr>
              <a:spLocks noChangeAspect="1" noChangeArrowheads="1"/>
            </p:cNvSpPr>
            <p:nvPr/>
          </p:nvSpPr>
          <p:spPr bwMode="auto">
            <a:xfrm>
              <a:off x="4919663" y="55292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83" name="Text Box 1395"/>
            <p:cNvSpPr txBox="1">
              <a:spLocks noChangeAspect="1" noChangeArrowheads="1"/>
            </p:cNvSpPr>
            <p:nvPr/>
          </p:nvSpPr>
          <p:spPr bwMode="auto">
            <a:xfrm rot="20100000">
              <a:off x="4388098" y="5707723"/>
              <a:ext cx="712787"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West Harbor</a:t>
              </a:r>
            </a:p>
          </p:txBody>
        </p:sp>
        <p:sp>
          <p:nvSpPr>
            <p:cNvPr id="3384" name="AutoShape 1532"/>
            <p:cNvSpPr>
              <a:spLocks noChangeAspect="1" noChangeArrowheads="1"/>
            </p:cNvSpPr>
            <p:nvPr/>
          </p:nvSpPr>
          <p:spPr bwMode="auto">
            <a:xfrm>
              <a:off x="5529263" y="5529263"/>
              <a:ext cx="109537" cy="109537"/>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85" name="Text Box 1387"/>
            <p:cNvSpPr txBox="1">
              <a:spLocks noChangeAspect="1" noChangeArrowheads="1"/>
            </p:cNvSpPr>
            <p:nvPr/>
          </p:nvSpPr>
          <p:spPr bwMode="auto">
            <a:xfrm rot="1500000">
              <a:off x="5537200" y="5657850"/>
              <a:ext cx="690563" cy="1809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Rocky River</a:t>
              </a:r>
            </a:p>
          </p:txBody>
        </p:sp>
        <p:sp>
          <p:nvSpPr>
            <p:cNvPr id="3386" name="AutoShape 1560"/>
            <p:cNvSpPr>
              <a:spLocks noChangeAspect="1" noChangeArrowheads="1"/>
            </p:cNvSpPr>
            <p:nvPr/>
          </p:nvSpPr>
          <p:spPr bwMode="auto">
            <a:xfrm>
              <a:off x="2362200" y="3200400"/>
              <a:ext cx="107950"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87" name="Text Box 1473"/>
            <p:cNvSpPr txBox="1">
              <a:spLocks noChangeAspect="1" noChangeArrowheads="1"/>
            </p:cNvSpPr>
            <p:nvPr/>
          </p:nvSpPr>
          <p:spPr bwMode="auto">
            <a:xfrm>
              <a:off x="1981200" y="3173413"/>
              <a:ext cx="4572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Oconto</a:t>
              </a:r>
            </a:p>
          </p:txBody>
        </p:sp>
        <p:sp>
          <p:nvSpPr>
            <p:cNvPr id="3388" name="AutoShape 1566"/>
            <p:cNvSpPr>
              <a:spLocks noChangeAspect="1" noChangeArrowheads="1"/>
            </p:cNvSpPr>
            <p:nvPr/>
          </p:nvSpPr>
          <p:spPr bwMode="auto">
            <a:xfrm>
              <a:off x="2482850" y="3733800"/>
              <a:ext cx="107950" cy="109538"/>
            </a:xfrm>
            <a:prstGeom prst="triangle">
              <a:avLst>
                <a:gd name="adj" fmla="val 50000"/>
              </a:avLst>
            </a:prstGeom>
            <a:solidFill>
              <a:srgbClr val="00B05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89" name="Text Box 1465"/>
            <p:cNvSpPr txBox="1">
              <a:spLocks noChangeAspect="1" noChangeArrowheads="1"/>
            </p:cNvSpPr>
            <p:nvPr/>
          </p:nvSpPr>
          <p:spPr bwMode="auto">
            <a:xfrm>
              <a:off x="1981200" y="3706813"/>
              <a:ext cx="585788"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Two Rivers</a:t>
              </a:r>
            </a:p>
          </p:txBody>
        </p:sp>
        <p:sp>
          <p:nvSpPr>
            <p:cNvPr id="3390" name="AutoShape 1532"/>
            <p:cNvSpPr>
              <a:spLocks noChangeAspect="1" noChangeArrowheads="1"/>
            </p:cNvSpPr>
            <p:nvPr/>
          </p:nvSpPr>
          <p:spPr bwMode="auto">
            <a:xfrm>
              <a:off x="957263" y="19050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91" name="Text Box 1475"/>
            <p:cNvSpPr txBox="1">
              <a:spLocks noChangeAspect="1" noChangeArrowheads="1"/>
            </p:cNvSpPr>
            <p:nvPr/>
          </p:nvSpPr>
          <p:spPr bwMode="auto">
            <a:xfrm>
              <a:off x="990600" y="1878013"/>
              <a:ext cx="592138"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Bayfield</a:t>
              </a:r>
            </a:p>
          </p:txBody>
        </p:sp>
        <p:sp>
          <p:nvSpPr>
            <p:cNvPr id="3392" name="AutoShape 1573"/>
            <p:cNvSpPr>
              <a:spLocks noChangeAspect="1" noChangeArrowheads="1"/>
            </p:cNvSpPr>
            <p:nvPr/>
          </p:nvSpPr>
          <p:spPr bwMode="auto">
            <a:xfrm>
              <a:off x="762000" y="1871663"/>
              <a:ext cx="109538"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93" name="Text Box 1475"/>
            <p:cNvSpPr txBox="1">
              <a:spLocks noChangeAspect="1" noChangeArrowheads="1"/>
            </p:cNvSpPr>
            <p:nvPr/>
          </p:nvSpPr>
          <p:spPr bwMode="auto">
            <a:xfrm rot="-2095455">
              <a:off x="692150" y="1620838"/>
              <a:ext cx="685800"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Cornucopia</a:t>
              </a:r>
            </a:p>
          </p:txBody>
        </p:sp>
        <p:sp>
          <p:nvSpPr>
            <p:cNvPr id="3394" name="AutoShape 1532"/>
            <p:cNvSpPr>
              <a:spLocks noChangeAspect="1" noChangeArrowheads="1"/>
            </p:cNvSpPr>
            <p:nvPr/>
          </p:nvSpPr>
          <p:spPr bwMode="auto">
            <a:xfrm>
              <a:off x="1033463" y="1795463"/>
              <a:ext cx="109537" cy="109537"/>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95" name="Text Box 1475"/>
            <p:cNvSpPr txBox="1">
              <a:spLocks noChangeAspect="1" noChangeArrowheads="1"/>
            </p:cNvSpPr>
            <p:nvPr/>
          </p:nvSpPr>
          <p:spPr bwMode="auto">
            <a:xfrm rot="-1831441">
              <a:off x="993775" y="1589088"/>
              <a:ext cx="568325"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La Pointe</a:t>
              </a:r>
            </a:p>
          </p:txBody>
        </p:sp>
        <p:sp>
          <p:nvSpPr>
            <p:cNvPr id="3396" name="AutoShape 1573"/>
            <p:cNvSpPr>
              <a:spLocks noChangeAspect="1" noChangeArrowheads="1"/>
            </p:cNvSpPr>
            <p:nvPr/>
          </p:nvSpPr>
          <p:spPr bwMode="auto">
            <a:xfrm>
              <a:off x="609600" y="1905000"/>
              <a:ext cx="109538"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97" name="Text Box 1475"/>
            <p:cNvSpPr txBox="1">
              <a:spLocks noChangeAspect="1" noChangeArrowheads="1"/>
            </p:cNvSpPr>
            <p:nvPr/>
          </p:nvSpPr>
          <p:spPr bwMode="auto">
            <a:xfrm rot="-2095455">
              <a:off x="190500" y="2035175"/>
              <a:ext cx="571500" cy="179388"/>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a:solidFill>
                    <a:srgbClr val="000000"/>
                  </a:solidFill>
                </a:rPr>
                <a:t>Port Wing</a:t>
              </a:r>
            </a:p>
          </p:txBody>
        </p:sp>
        <p:sp>
          <p:nvSpPr>
            <p:cNvPr id="3398" name="AutoShape 1532"/>
            <p:cNvSpPr>
              <a:spLocks noChangeAspect="1" noChangeArrowheads="1"/>
            </p:cNvSpPr>
            <p:nvPr/>
          </p:nvSpPr>
          <p:spPr bwMode="auto">
            <a:xfrm>
              <a:off x="1185863" y="2057400"/>
              <a:ext cx="109537"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3399" name="Text Box 1497"/>
            <p:cNvSpPr txBox="1">
              <a:spLocks noChangeAspect="1" noChangeArrowheads="1"/>
            </p:cNvSpPr>
            <p:nvPr/>
          </p:nvSpPr>
          <p:spPr bwMode="auto">
            <a:xfrm rot="1500000">
              <a:off x="1155993" y="2164564"/>
              <a:ext cx="531812" cy="17938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600" b="1" dirty="0">
                  <a:solidFill>
                    <a:srgbClr val="000000"/>
                  </a:solidFill>
                </a:rPr>
                <a:t>Saxon</a:t>
              </a:r>
            </a:p>
          </p:txBody>
        </p:sp>
        <p:sp>
          <p:nvSpPr>
            <p:cNvPr id="702" name="AutoShape 1560"/>
            <p:cNvSpPr>
              <a:spLocks noChangeAspect="1" noChangeArrowheads="1"/>
            </p:cNvSpPr>
            <p:nvPr/>
          </p:nvSpPr>
          <p:spPr bwMode="auto">
            <a:xfrm>
              <a:off x="2514600" y="2971800"/>
              <a:ext cx="107950" cy="109538"/>
            </a:xfrm>
            <a:prstGeom prst="triangle">
              <a:avLst>
                <a:gd name="adj" fmla="val 50000"/>
              </a:avLst>
            </a:prstGeom>
            <a:solidFill>
              <a:srgbClr val="FFFF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703" name="Text Box 1475"/>
            <p:cNvSpPr txBox="1">
              <a:spLocks noChangeAspect="1" noChangeArrowheads="1"/>
            </p:cNvSpPr>
            <p:nvPr/>
          </p:nvSpPr>
          <p:spPr bwMode="auto">
            <a:xfrm>
              <a:off x="1923421" y="2905125"/>
              <a:ext cx="743579" cy="179388"/>
            </a:xfrm>
            <a:prstGeom prst="rect">
              <a:avLst/>
            </a:prstGeom>
            <a:noFill/>
            <a:ln w="9525">
              <a:noFill/>
              <a:miter lim="800000"/>
              <a:headEnd/>
              <a:tailEnd/>
            </a:ln>
          </p:spPr>
          <p:txBody>
            <a:bodyPr wrap="square" lIns="86442" tIns="43221" rIns="86442" bIns="43221">
              <a:spAutoFit/>
            </a:bodyPr>
            <a:lstStyle/>
            <a:p>
              <a:pPr algn="ctr" defTabSz="1009650">
                <a:spcBef>
                  <a:spcPct val="50000"/>
                </a:spcBef>
              </a:pPr>
              <a:r>
                <a:rPr lang="en-US" sz="600" b="1" dirty="0">
                  <a:solidFill>
                    <a:srgbClr val="000000"/>
                  </a:solidFill>
                </a:rPr>
                <a:t>Cedar River</a:t>
              </a:r>
            </a:p>
          </p:txBody>
        </p:sp>
        <p:sp>
          <p:nvSpPr>
            <p:cNvPr id="704" name="AutoShape 1562"/>
            <p:cNvSpPr>
              <a:spLocks noChangeAspect="1" noChangeArrowheads="1"/>
            </p:cNvSpPr>
            <p:nvPr/>
          </p:nvSpPr>
          <p:spPr bwMode="auto">
            <a:xfrm>
              <a:off x="2940050" y="5376862"/>
              <a:ext cx="107950" cy="109538"/>
            </a:xfrm>
            <a:prstGeom prst="triangle">
              <a:avLst>
                <a:gd name="adj" fmla="val 50000"/>
              </a:avLst>
            </a:prstGeom>
            <a:solidFill>
              <a:srgbClr val="FF9900"/>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636" name="Oval 635"/>
            <p:cNvSpPr/>
            <p:nvPr/>
          </p:nvSpPr>
          <p:spPr>
            <a:xfrm>
              <a:off x="6248400" y="5191125"/>
              <a:ext cx="2590800" cy="1676400"/>
            </a:xfrm>
            <a:prstGeom prst="ellipse">
              <a:avLst/>
            </a:prstGeom>
            <a:solidFill>
              <a:srgbClr val="6ACEA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247" name="Text Box 1600"/>
            <p:cNvSpPr txBox="1">
              <a:spLocks noChangeArrowheads="1"/>
            </p:cNvSpPr>
            <p:nvPr/>
          </p:nvSpPr>
          <p:spPr bwMode="auto">
            <a:xfrm>
              <a:off x="7239000" y="6410325"/>
              <a:ext cx="919480" cy="215444"/>
            </a:xfrm>
            <a:prstGeom prst="rect">
              <a:avLst/>
            </a:prstGeom>
            <a:noFill/>
            <a:ln w="9525" algn="ctr">
              <a:noFill/>
              <a:miter lim="800000"/>
              <a:headEnd/>
              <a:tailEnd/>
            </a:ln>
          </p:spPr>
          <p:txBody>
            <a:bodyPr wrap="square">
              <a:spAutoFit/>
            </a:bodyPr>
            <a:lstStyle/>
            <a:p>
              <a:pPr algn="ctr">
                <a:spcBef>
                  <a:spcPct val="50000"/>
                </a:spcBef>
              </a:pPr>
              <a:r>
                <a:rPr lang="en-US" sz="800" b="1" dirty="0">
                  <a:solidFill>
                    <a:srgbClr val="000000"/>
                  </a:solidFill>
                </a:rPr>
                <a:t>Commercial</a:t>
              </a:r>
            </a:p>
          </p:txBody>
        </p:sp>
        <p:sp>
          <p:nvSpPr>
            <p:cNvPr id="3248" name="Text Box 1601"/>
            <p:cNvSpPr txBox="1">
              <a:spLocks noChangeArrowheads="1"/>
            </p:cNvSpPr>
            <p:nvPr/>
          </p:nvSpPr>
          <p:spPr bwMode="auto">
            <a:xfrm>
              <a:off x="7315200" y="6562725"/>
              <a:ext cx="843280" cy="215444"/>
            </a:xfrm>
            <a:prstGeom prst="rect">
              <a:avLst/>
            </a:prstGeom>
            <a:noFill/>
            <a:ln w="9525" algn="ctr">
              <a:noFill/>
              <a:miter lim="800000"/>
              <a:headEnd/>
              <a:tailEnd/>
            </a:ln>
          </p:spPr>
          <p:txBody>
            <a:bodyPr wrap="square">
              <a:spAutoFit/>
            </a:bodyPr>
            <a:lstStyle/>
            <a:p>
              <a:pPr algn="ctr">
                <a:spcBef>
                  <a:spcPct val="50000"/>
                </a:spcBef>
              </a:pPr>
              <a:r>
                <a:rPr lang="en-US" sz="800" b="1" dirty="0">
                  <a:solidFill>
                    <a:srgbClr val="000000"/>
                  </a:solidFill>
                </a:rPr>
                <a:t>Recreational</a:t>
              </a:r>
            </a:p>
          </p:txBody>
        </p:sp>
        <p:sp>
          <p:nvSpPr>
            <p:cNvPr id="3287" name="TextBox 887"/>
            <p:cNvSpPr txBox="1">
              <a:spLocks noChangeArrowheads="1"/>
            </p:cNvSpPr>
            <p:nvPr/>
          </p:nvSpPr>
          <p:spPr bwMode="auto">
            <a:xfrm>
              <a:off x="6240638" y="5114925"/>
              <a:ext cx="2674762" cy="1415772"/>
            </a:xfrm>
            <a:prstGeom prst="rect">
              <a:avLst/>
            </a:prstGeom>
            <a:noFill/>
            <a:ln w="9525">
              <a:noFill/>
              <a:miter lim="800000"/>
              <a:headEnd/>
              <a:tailEnd/>
            </a:ln>
          </p:spPr>
          <p:txBody>
            <a:bodyPr wrap="square">
              <a:spAutoFit/>
            </a:bodyPr>
            <a:lstStyle/>
            <a:p>
              <a:pPr algn="ctr"/>
              <a:endParaRPr lang="en-US" sz="1600" dirty="0">
                <a:solidFill>
                  <a:srgbClr val="808080"/>
                </a:solidFill>
              </a:endParaRPr>
            </a:p>
            <a:p>
              <a:pPr algn="ctr"/>
              <a:r>
                <a:rPr lang="en-US" sz="1400" b="1" dirty="0">
                  <a:solidFill>
                    <a:srgbClr val="00B050"/>
                  </a:solidFill>
                </a:rPr>
                <a:t>A – Failure Unlikely</a:t>
              </a:r>
            </a:p>
            <a:p>
              <a:pPr algn="ctr"/>
              <a:r>
                <a:rPr lang="en-US" sz="1400" b="1" dirty="0">
                  <a:solidFill>
                    <a:srgbClr val="FFFF00"/>
                  </a:solidFill>
                </a:rPr>
                <a:t>B – Low Risk of Failure</a:t>
              </a:r>
              <a:r>
                <a:rPr lang="en-US" sz="1400" b="1" dirty="0">
                  <a:solidFill>
                    <a:srgbClr val="000000"/>
                  </a:solidFill>
                </a:rPr>
                <a:t/>
              </a:r>
              <a:br>
                <a:rPr lang="en-US" sz="1400" b="1" dirty="0">
                  <a:solidFill>
                    <a:srgbClr val="000000"/>
                  </a:solidFill>
                </a:rPr>
              </a:br>
              <a:r>
                <a:rPr lang="en-US" sz="1400" b="1" dirty="0">
                  <a:solidFill>
                    <a:srgbClr val="FF9900"/>
                  </a:solidFill>
                </a:rPr>
                <a:t>C – Medium Risk of Failure</a:t>
              </a:r>
            </a:p>
            <a:p>
              <a:pPr algn="ctr"/>
              <a:r>
                <a:rPr lang="en-US" sz="1400" b="1" dirty="0">
                  <a:solidFill>
                    <a:srgbClr val="FF0000"/>
                  </a:solidFill>
                </a:rPr>
                <a:t>D – High Risk of Failure</a:t>
              </a:r>
            </a:p>
            <a:p>
              <a:pPr algn="ctr"/>
              <a:r>
                <a:rPr lang="en-US" sz="1400" b="1" dirty="0">
                  <a:solidFill>
                    <a:srgbClr val="740000"/>
                  </a:solidFill>
                </a:rPr>
                <a:t>F – Failed</a:t>
              </a:r>
            </a:p>
          </p:txBody>
        </p:sp>
      </p:grpSp>
      <p:sp>
        <p:nvSpPr>
          <p:cNvPr id="707" name="Rectangle 706"/>
          <p:cNvSpPr/>
          <p:nvPr/>
        </p:nvSpPr>
        <p:spPr>
          <a:xfrm>
            <a:off x="152400" y="2495550"/>
            <a:ext cx="1752600" cy="4210050"/>
          </a:xfrm>
          <a:prstGeom prst="rect">
            <a:avLst/>
          </a:prstGeom>
          <a:solidFill>
            <a:srgbClr val="6ACE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6" name="TextBox 705"/>
          <p:cNvSpPr txBox="1"/>
          <p:nvPr/>
        </p:nvSpPr>
        <p:spPr>
          <a:xfrm>
            <a:off x="180975" y="2533739"/>
            <a:ext cx="1752600" cy="4324261"/>
          </a:xfrm>
          <a:prstGeom prst="rect">
            <a:avLst/>
          </a:prstGeom>
          <a:noFill/>
        </p:spPr>
        <p:txBody>
          <a:bodyPr wrap="square" rtlCol="0">
            <a:spAutoFit/>
          </a:bodyPr>
          <a:lstStyle/>
          <a:p>
            <a:pPr algn="ctr"/>
            <a:r>
              <a:rPr lang="en-US" sz="1100" b="1" dirty="0">
                <a:solidFill>
                  <a:srgbClr val="000000"/>
                </a:solidFill>
              </a:rPr>
              <a:t>Cost to Restore Most Critical Harbors to Acceptable Level of Risk: </a:t>
            </a:r>
          </a:p>
          <a:p>
            <a:pPr algn="ctr"/>
            <a:endParaRPr lang="en-US" sz="1100" b="1" dirty="0">
              <a:solidFill>
                <a:srgbClr val="000000"/>
              </a:solidFill>
            </a:endParaRPr>
          </a:p>
          <a:p>
            <a:pPr algn="ctr"/>
            <a:r>
              <a:rPr lang="en-US" sz="1100" dirty="0">
                <a:solidFill>
                  <a:srgbClr val="000000"/>
                </a:solidFill>
              </a:rPr>
              <a:t>Ashtabula Harbor</a:t>
            </a:r>
          </a:p>
          <a:p>
            <a:pPr algn="ctr"/>
            <a:r>
              <a:rPr lang="en-US" sz="1100" dirty="0">
                <a:solidFill>
                  <a:srgbClr val="000000"/>
                </a:solidFill>
              </a:rPr>
              <a:t>$39.0M</a:t>
            </a:r>
          </a:p>
          <a:p>
            <a:pPr algn="ctr"/>
            <a:endParaRPr lang="en-US" sz="1100" dirty="0">
              <a:solidFill>
                <a:srgbClr val="000000"/>
              </a:solidFill>
            </a:endParaRPr>
          </a:p>
          <a:p>
            <a:pPr algn="ctr"/>
            <a:r>
              <a:rPr lang="en-US" sz="1100" dirty="0">
                <a:solidFill>
                  <a:srgbClr val="000000"/>
                </a:solidFill>
              </a:rPr>
              <a:t>Chicago Harbor</a:t>
            </a:r>
          </a:p>
          <a:p>
            <a:pPr algn="ctr"/>
            <a:r>
              <a:rPr lang="en-US" sz="1100" dirty="0" smtClean="0">
                <a:solidFill>
                  <a:srgbClr val="000000"/>
                </a:solidFill>
              </a:rPr>
              <a:t>$19.6M</a:t>
            </a:r>
            <a:endParaRPr lang="en-US" sz="1100" dirty="0">
              <a:solidFill>
                <a:srgbClr val="000000"/>
              </a:solidFill>
            </a:endParaRPr>
          </a:p>
          <a:p>
            <a:pPr algn="ctr"/>
            <a:endParaRPr lang="en-US" sz="1100" dirty="0">
              <a:solidFill>
                <a:srgbClr val="000000"/>
              </a:solidFill>
            </a:endParaRPr>
          </a:p>
          <a:p>
            <a:pPr algn="ctr"/>
            <a:r>
              <a:rPr lang="en-US" sz="1100" dirty="0">
                <a:solidFill>
                  <a:srgbClr val="000000"/>
                </a:solidFill>
              </a:rPr>
              <a:t>Cleveland Harbor</a:t>
            </a:r>
          </a:p>
          <a:p>
            <a:pPr algn="ctr"/>
            <a:r>
              <a:rPr lang="en-US" sz="1100" dirty="0" smtClean="0">
                <a:solidFill>
                  <a:srgbClr val="000000"/>
                </a:solidFill>
              </a:rPr>
              <a:t>$10.0M</a:t>
            </a:r>
            <a:endParaRPr lang="en-US" sz="1100" dirty="0">
              <a:solidFill>
                <a:srgbClr val="000000"/>
              </a:solidFill>
            </a:endParaRPr>
          </a:p>
          <a:p>
            <a:pPr algn="ctr"/>
            <a:endParaRPr lang="en-US" sz="1100" dirty="0">
              <a:solidFill>
                <a:srgbClr val="000000"/>
              </a:solidFill>
            </a:endParaRPr>
          </a:p>
          <a:p>
            <a:pPr algn="ctr"/>
            <a:r>
              <a:rPr lang="en-US" sz="1100" dirty="0">
                <a:solidFill>
                  <a:srgbClr val="000000"/>
                </a:solidFill>
              </a:rPr>
              <a:t>Fairport Harbor</a:t>
            </a:r>
          </a:p>
          <a:p>
            <a:pPr algn="ctr"/>
            <a:r>
              <a:rPr lang="en-US" sz="1100" dirty="0">
                <a:solidFill>
                  <a:srgbClr val="000000"/>
                </a:solidFill>
              </a:rPr>
              <a:t>$28.0M</a:t>
            </a:r>
          </a:p>
          <a:p>
            <a:pPr algn="ctr"/>
            <a:endParaRPr lang="en-US" sz="1100" dirty="0">
              <a:solidFill>
                <a:srgbClr val="000000"/>
              </a:solidFill>
            </a:endParaRPr>
          </a:p>
          <a:p>
            <a:pPr algn="ctr"/>
            <a:r>
              <a:rPr lang="en-US" sz="1100" dirty="0">
                <a:solidFill>
                  <a:srgbClr val="000000"/>
                </a:solidFill>
              </a:rPr>
              <a:t>Lorain Harbor</a:t>
            </a:r>
          </a:p>
          <a:p>
            <a:pPr algn="ctr"/>
            <a:r>
              <a:rPr lang="en-US" sz="1100" dirty="0">
                <a:solidFill>
                  <a:srgbClr val="000000"/>
                </a:solidFill>
              </a:rPr>
              <a:t>$14.0M</a:t>
            </a:r>
          </a:p>
          <a:p>
            <a:pPr algn="ctr"/>
            <a:endParaRPr lang="en-US" sz="1100" dirty="0">
              <a:solidFill>
                <a:srgbClr val="000000"/>
              </a:solidFill>
            </a:endParaRPr>
          </a:p>
          <a:p>
            <a:pPr algn="ctr"/>
            <a:r>
              <a:rPr lang="en-US" sz="1100" dirty="0">
                <a:solidFill>
                  <a:srgbClr val="000000"/>
                </a:solidFill>
              </a:rPr>
              <a:t>Milwaukee Harbor</a:t>
            </a:r>
          </a:p>
          <a:p>
            <a:pPr algn="ctr"/>
            <a:r>
              <a:rPr lang="en-US" sz="1100" dirty="0">
                <a:solidFill>
                  <a:srgbClr val="000000"/>
                </a:solidFill>
              </a:rPr>
              <a:t>$33.0M</a:t>
            </a:r>
          </a:p>
          <a:p>
            <a:pPr algn="ctr"/>
            <a:r>
              <a:rPr lang="en-US" sz="1100" dirty="0">
                <a:solidFill>
                  <a:srgbClr val="000000"/>
                </a:solidFill>
              </a:rPr>
              <a:t>________________</a:t>
            </a:r>
          </a:p>
          <a:p>
            <a:pPr algn="ctr"/>
            <a:r>
              <a:rPr lang="en-US" sz="1100" dirty="0">
                <a:solidFill>
                  <a:srgbClr val="000000"/>
                </a:solidFill>
              </a:rPr>
              <a:t>Total:  $</a:t>
            </a:r>
            <a:r>
              <a:rPr lang="en-US" sz="1100" dirty="0" smtClean="0">
                <a:solidFill>
                  <a:srgbClr val="000000"/>
                </a:solidFill>
              </a:rPr>
              <a:t>143.6M</a:t>
            </a:r>
            <a:endParaRPr lang="en-US" sz="1100" dirty="0">
              <a:solidFill>
                <a:srgbClr val="000000"/>
              </a:solidFill>
            </a:endParaRPr>
          </a:p>
          <a:p>
            <a:pPr algn="ctr"/>
            <a:endParaRPr lang="en-US" sz="1100" dirty="0">
              <a:solidFill>
                <a:srgbClr val="000000"/>
              </a:solidFill>
            </a:endParaRPr>
          </a:p>
        </p:txBody>
      </p:sp>
      <p:sp>
        <p:nvSpPr>
          <p:cNvPr id="709" name="AutoShape 1532"/>
          <p:cNvSpPr>
            <a:spLocks noChangeAspect="1" noChangeArrowheads="1"/>
          </p:cNvSpPr>
          <p:nvPr/>
        </p:nvSpPr>
        <p:spPr bwMode="auto">
          <a:xfrm>
            <a:off x="7434263" y="6519863"/>
            <a:ext cx="109537" cy="109537"/>
          </a:xfrm>
          <a:prstGeom prst="triangle">
            <a:avLst>
              <a:gd name="adj" fmla="val 50000"/>
            </a:avLst>
          </a:prstGeom>
          <a:solidFill>
            <a:schemeClr val="tx1"/>
          </a:solidFill>
          <a:ln w="3175" algn="ctr">
            <a:solidFill>
              <a:schemeClr val="bg2"/>
            </a:solidFill>
            <a:miter lim="800000"/>
            <a:headEnd/>
            <a:tailEnd/>
          </a:ln>
        </p:spPr>
        <p:txBody>
          <a:bodyPr wrap="none" anchor="ctr"/>
          <a:lstStyle/>
          <a:p>
            <a:pPr algn="ctr"/>
            <a:endParaRPr lang="en-US">
              <a:solidFill>
                <a:srgbClr val="000000"/>
              </a:solidFill>
            </a:endParaRPr>
          </a:p>
        </p:txBody>
      </p:sp>
      <p:sp>
        <p:nvSpPr>
          <p:cNvPr id="708" name="Oval 1341"/>
          <p:cNvSpPr>
            <a:spLocks noChangeAspect="1" noChangeArrowheads="1"/>
          </p:cNvSpPr>
          <p:nvPr/>
        </p:nvSpPr>
        <p:spPr bwMode="auto">
          <a:xfrm>
            <a:off x="7435850" y="6364287"/>
            <a:ext cx="107950" cy="112713"/>
          </a:xfrm>
          <a:prstGeom prst="ellipse">
            <a:avLst/>
          </a:prstGeom>
          <a:solidFill>
            <a:schemeClr val="tx1"/>
          </a:solidFill>
          <a:ln w="3175">
            <a:solidFill>
              <a:schemeClr val="bg2"/>
            </a:solidFill>
            <a:round/>
            <a:headEnd/>
            <a:tailEnd/>
          </a:ln>
        </p:spPr>
        <p:txBody>
          <a:bodyPr wrap="none" anchor="ctr"/>
          <a:lstStyle/>
          <a:p>
            <a:pPr algn="ctr"/>
            <a:endParaRPr lang="en-US">
              <a:solidFill>
                <a:srgbClr val="000000"/>
              </a:solidFill>
            </a:endParaRPr>
          </a:p>
        </p:txBody>
      </p:sp>
      <p:pic>
        <p:nvPicPr>
          <p:cNvPr id="249858" name="Picture 2"/>
          <p:cNvPicPr>
            <a:picLocks noChangeAspect="1" noChangeArrowheads="1"/>
          </p:cNvPicPr>
          <p:nvPr/>
        </p:nvPicPr>
        <p:blipFill>
          <a:blip r:embed="rId3" cstate="screen"/>
          <a:srcRect/>
          <a:stretch>
            <a:fillRect/>
          </a:stretch>
        </p:blipFill>
        <p:spPr bwMode="auto">
          <a:xfrm>
            <a:off x="5486400" y="381000"/>
            <a:ext cx="3580801" cy="2057400"/>
          </a:xfrm>
          <a:prstGeom prst="rect">
            <a:avLst/>
          </a:prstGeom>
          <a:ln>
            <a:noFill/>
          </a:ln>
          <a:effectLst>
            <a:softEdge rad="112500"/>
          </a:effectLst>
        </p:spPr>
      </p:pic>
      <p:sp>
        <p:nvSpPr>
          <p:cNvPr id="711" name="Slide Number Placeholder 3"/>
          <p:cNvSpPr>
            <a:spLocks noGrp="1"/>
          </p:cNvSpPr>
          <p:nvPr>
            <p:ph type="sldNum" sz="quarter" idx="10"/>
          </p:nvPr>
        </p:nvSpPr>
        <p:spPr>
          <a:xfrm>
            <a:off x="3657600" y="6381750"/>
            <a:ext cx="2133600" cy="476250"/>
          </a:xfrm>
        </p:spPr>
        <p:txBody>
          <a:bodyPr/>
          <a:lstStyle/>
          <a:p>
            <a:fld id="{1173C406-BD21-486C-9019-744088920703}" type="slidenum">
              <a:rPr lang="en-US" sz="1200">
                <a:solidFill>
                  <a:prstClr val="black"/>
                </a:solidFill>
              </a:rPr>
              <a:pPr/>
              <a:t>16</a:t>
            </a:fld>
            <a:endParaRPr lang="en-US" sz="1200" dirty="0">
              <a:solidFill>
                <a:prstClr val="black"/>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Rectangle 2"/>
          <p:cNvSpPr>
            <a:spLocks noGrp="1" noChangeArrowheads="1"/>
          </p:cNvSpPr>
          <p:nvPr>
            <p:ph type="title"/>
          </p:nvPr>
        </p:nvSpPr>
        <p:spPr>
          <a:xfrm>
            <a:off x="457200" y="688975"/>
            <a:ext cx="8229600" cy="546100"/>
          </a:xfrm>
          <a:noFill/>
          <a:ln/>
        </p:spPr>
        <p:txBody>
          <a:bodyPr/>
          <a:lstStyle/>
          <a:p>
            <a:r>
              <a:rPr lang="en-US" b="1" dirty="0" smtClean="0">
                <a:solidFill>
                  <a:schemeClr val="tx1"/>
                </a:solidFill>
              </a:rPr>
              <a:t>Lock </a:t>
            </a:r>
            <a:r>
              <a:rPr lang="en-US" b="1" dirty="0">
                <a:solidFill>
                  <a:schemeClr val="tx1"/>
                </a:solidFill>
              </a:rPr>
              <a:t>Reliability</a:t>
            </a:r>
          </a:p>
        </p:txBody>
      </p:sp>
      <p:sp>
        <p:nvSpPr>
          <p:cNvPr id="7" name="Slide Number Placeholder 3"/>
          <p:cNvSpPr>
            <a:spLocks noGrp="1"/>
          </p:cNvSpPr>
          <p:nvPr>
            <p:ph type="sldNum" sz="quarter" idx="10"/>
          </p:nvPr>
        </p:nvSpPr>
        <p:spPr/>
        <p:txBody>
          <a:bodyPr/>
          <a:lstStyle/>
          <a:p>
            <a:fld id="{8791C1CC-1688-4045-AB1A-D0FE22D4F582}" type="slidenum">
              <a:rPr lang="en-US"/>
              <a:pPr/>
              <a:t>17</a:t>
            </a:fld>
            <a:endParaRPr lang="en-US"/>
          </a:p>
        </p:txBody>
      </p:sp>
      <p:pic>
        <p:nvPicPr>
          <p:cNvPr id="1473542" name="Picture 6" descr="Bridge"/>
          <p:cNvPicPr>
            <a:picLocks noChangeAspect="1" noChangeArrowheads="1"/>
          </p:cNvPicPr>
          <p:nvPr/>
        </p:nvPicPr>
        <p:blipFill>
          <a:blip r:embed="rId3" cstate="screen"/>
          <a:srcRect/>
          <a:stretch>
            <a:fillRect/>
          </a:stretch>
        </p:blipFill>
        <p:spPr bwMode="auto">
          <a:xfrm>
            <a:off x="4646613" y="1554163"/>
            <a:ext cx="3370262" cy="2097087"/>
          </a:xfrm>
          <a:prstGeom prst="rect">
            <a:avLst/>
          </a:prstGeom>
          <a:noFill/>
          <a:ln w="19050">
            <a:solidFill>
              <a:schemeClr val="tx1"/>
            </a:solidFill>
            <a:miter lim="800000"/>
            <a:headEnd/>
            <a:tailEnd/>
          </a:ln>
        </p:spPr>
      </p:pic>
      <p:pic>
        <p:nvPicPr>
          <p:cNvPr id="1473543" name="Picture 7" descr="DSCN7739"/>
          <p:cNvPicPr>
            <a:picLocks noChangeAspect="1" noChangeArrowheads="1"/>
          </p:cNvPicPr>
          <p:nvPr/>
        </p:nvPicPr>
        <p:blipFill>
          <a:blip r:embed="rId4" cstate="screen"/>
          <a:srcRect/>
          <a:stretch>
            <a:fillRect/>
          </a:stretch>
        </p:blipFill>
        <p:spPr bwMode="auto">
          <a:xfrm>
            <a:off x="1063625" y="3695700"/>
            <a:ext cx="2838450" cy="2128838"/>
          </a:xfrm>
          <a:prstGeom prst="rect">
            <a:avLst/>
          </a:prstGeom>
          <a:noFill/>
          <a:ln w="9525">
            <a:solidFill>
              <a:schemeClr val="tx1"/>
            </a:solidFill>
            <a:miter lim="800000"/>
            <a:headEnd/>
            <a:tailEnd/>
          </a:ln>
        </p:spPr>
      </p:pic>
      <p:pic>
        <p:nvPicPr>
          <p:cNvPr id="1473545" name="Picture 9" descr="Sootest"/>
          <p:cNvPicPr>
            <a:picLocks noChangeAspect="1" noChangeArrowheads="1"/>
          </p:cNvPicPr>
          <p:nvPr/>
        </p:nvPicPr>
        <p:blipFill>
          <a:blip r:embed="rId5" cstate="screen">
            <a:lum bright="12000"/>
          </a:blip>
          <a:srcRect/>
          <a:stretch>
            <a:fillRect/>
          </a:stretch>
        </p:blipFill>
        <p:spPr bwMode="auto">
          <a:xfrm>
            <a:off x="477838" y="1404938"/>
            <a:ext cx="4086225" cy="2376487"/>
          </a:xfrm>
          <a:prstGeom prst="rect">
            <a:avLst/>
          </a:prstGeom>
          <a:noFill/>
          <a:ln w="28575">
            <a:noFill/>
            <a:miter lim="800000"/>
            <a:headEnd/>
            <a:tailEnd/>
          </a:ln>
          <a:effectLst>
            <a:outerShdw dist="107763" dir="2700000" algn="ctr" rotWithShape="0">
              <a:schemeClr val="tx2"/>
            </a:outerShdw>
          </a:effectLst>
        </p:spPr>
      </p:pic>
      <p:pic>
        <p:nvPicPr>
          <p:cNvPr id="1473546" name="Picture 10"/>
          <p:cNvPicPr>
            <a:picLocks noChangeAspect="1" noChangeArrowheads="1"/>
          </p:cNvPicPr>
          <p:nvPr/>
        </p:nvPicPr>
        <p:blipFill>
          <a:blip r:embed="rId6" cstate="screen"/>
          <a:srcRect/>
          <a:stretch>
            <a:fillRect/>
          </a:stretch>
        </p:blipFill>
        <p:spPr bwMode="auto">
          <a:xfrm>
            <a:off x="3937000" y="3681413"/>
            <a:ext cx="3940175" cy="2533650"/>
          </a:xfrm>
          <a:prstGeom prst="rect">
            <a:avLst/>
          </a:prstGeom>
          <a:noFill/>
          <a:ln w="25400">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8" name="Rectangle 6"/>
          <p:cNvSpPr>
            <a:spLocks noGrp="1" noChangeArrowheads="1"/>
          </p:cNvSpPr>
          <p:nvPr>
            <p:ph type="title"/>
          </p:nvPr>
        </p:nvSpPr>
        <p:spPr>
          <a:xfrm>
            <a:off x="0" y="-44450"/>
            <a:ext cx="9144000" cy="1143000"/>
          </a:xfrm>
          <a:noFill/>
          <a:ln/>
        </p:spPr>
        <p:txBody>
          <a:bodyPr/>
          <a:lstStyle/>
          <a:p>
            <a:r>
              <a:rPr lang="en-US" sz="3200" b="1" dirty="0">
                <a:solidFill>
                  <a:schemeClr val="tx1"/>
                </a:solidFill>
              </a:rPr>
              <a:t>The </a:t>
            </a:r>
            <a:r>
              <a:rPr lang="en-US" sz="3200" b="1" dirty="0" err="1">
                <a:solidFill>
                  <a:schemeClr val="tx1"/>
                </a:solidFill>
              </a:rPr>
              <a:t>Soo</a:t>
            </a:r>
            <a:r>
              <a:rPr lang="en-US" sz="3200" b="1" dirty="0">
                <a:solidFill>
                  <a:schemeClr val="tx1"/>
                </a:solidFill>
              </a:rPr>
              <a:t> Locks</a:t>
            </a:r>
            <a:r>
              <a:rPr lang="en-US" b="1" dirty="0">
                <a:solidFill>
                  <a:schemeClr val="tx1"/>
                </a:solidFill>
              </a:rPr>
              <a:t> </a:t>
            </a:r>
            <a:br>
              <a:rPr lang="en-US" b="1" dirty="0">
                <a:solidFill>
                  <a:schemeClr val="tx1"/>
                </a:solidFill>
              </a:rPr>
            </a:br>
            <a:r>
              <a:rPr lang="en-US" sz="2400" b="1" dirty="0" smtClean="0">
                <a:solidFill>
                  <a:schemeClr val="tx1"/>
                </a:solidFill>
              </a:rPr>
              <a:t>Lynch </a:t>
            </a:r>
            <a:r>
              <a:rPr lang="en-US" sz="2400" b="1" dirty="0">
                <a:solidFill>
                  <a:schemeClr val="tx1"/>
                </a:solidFill>
              </a:rPr>
              <a:t>Pin of the Great Lakes Navigation System</a:t>
            </a:r>
          </a:p>
        </p:txBody>
      </p:sp>
      <p:sp>
        <p:nvSpPr>
          <p:cNvPr id="7" name="Slide Number Placeholder 3"/>
          <p:cNvSpPr>
            <a:spLocks noGrp="1"/>
          </p:cNvSpPr>
          <p:nvPr>
            <p:ph type="sldNum" sz="quarter" idx="10"/>
          </p:nvPr>
        </p:nvSpPr>
        <p:spPr/>
        <p:txBody>
          <a:bodyPr/>
          <a:lstStyle/>
          <a:p>
            <a:fld id="{9BA60D15-547C-4B31-8D9A-9E227F4FDA76}" type="slidenum">
              <a:rPr lang="en-US">
                <a:solidFill>
                  <a:srgbClr val="000000"/>
                </a:solidFill>
              </a:rPr>
              <a:pPr/>
              <a:t>18</a:t>
            </a:fld>
            <a:endParaRPr lang="en-US">
              <a:solidFill>
                <a:srgbClr val="000000"/>
              </a:solidFill>
            </a:endParaRPr>
          </a:p>
        </p:txBody>
      </p:sp>
      <p:sp>
        <p:nvSpPr>
          <p:cNvPr id="1477634" name="Text Box 2"/>
          <p:cNvSpPr txBox="1">
            <a:spLocks noChangeArrowheads="1"/>
          </p:cNvSpPr>
          <p:nvPr/>
        </p:nvSpPr>
        <p:spPr bwMode="auto">
          <a:xfrm>
            <a:off x="0" y="1257301"/>
            <a:ext cx="5372100" cy="3477875"/>
          </a:xfrm>
          <a:prstGeom prst="rect">
            <a:avLst/>
          </a:prstGeom>
          <a:noFill/>
          <a:ln w="9525">
            <a:noFill/>
            <a:miter lim="800000"/>
            <a:headEnd/>
            <a:tailEnd/>
          </a:ln>
          <a:effectLst/>
        </p:spPr>
        <p:txBody>
          <a:bodyPr wrap="square">
            <a:spAutoFit/>
          </a:bodyPr>
          <a:lstStyle/>
          <a:p>
            <a:pPr marL="285750" indent="-285750">
              <a:buFont typeface="Wingdings" pitchFamily="2" charset="2"/>
              <a:buChar char="Ø"/>
              <a:tabLst>
                <a:tab pos="228600" algn="l"/>
              </a:tabLst>
            </a:pPr>
            <a:r>
              <a:rPr lang="en-US" sz="2000" dirty="0">
                <a:solidFill>
                  <a:srgbClr val="000000"/>
                </a:solidFill>
              </a:rPr>
              <a:t>70% of the commercial commodities transiting the </a:t>
            </a:r>
            <a:r>
              <a:rPr lang="en-US" sz="2000" dirty="0" err="1">
                <a:solidFill>
                  <a:srgbClr val="000000"/>
                </a:solidFill>
              </a:rPr>
              <a:t>Soo</a:t>
            </a:r>
            <a:r>
              <a:rPr lang="en-US" sz="2000" dirty="0">
                <a:solidFill>
                  <a:srgbClr val="000000"/>
                </a:solidFill>
              </a:rPr>
              <a:t> Locks are limited by size to the Poe Lock </a:t>
            </a:r>
          </a:p>
          <a:p>
            <a:pPr marL="571500" lvl="1" indent="-114300">
              <a:buFontTx/>
              <a:buChar char="•"/>
              <a:tabLst>
                <a:tab pos="228600" algn="l"/>
              </a:tabLst>
            </a:pPr>
            <a:r>
              <a:rPr lang="en-US" sz="2000" dirty="0" smtClean="0">
                <a:solidFill>
                  <a:srgbClr val="000000"/>
                </a:solidFill>
              </a:rPr>
              <a:t> Aging and deteriorating infrastructure; unscheduled outages increasing</a:t>
            </a:r>
          </a:p>
          <a:p>
            <a:pPr marL="571500" lvl="1" indent="-114300">
              <a:buFontTx/>
              <a:buChar char="•"/>
              <a:tabLst>
                <a:tab pos="228600" algn="l"/>
              </a:tabLst>
            </a:pPr>
            <a:r>
              <a:rPr lang="en-US" sz="2000" dirty="0" smtClean="0">
                <a:solidFill>
                  <a:srgbClr val="000000"/>
                </a:solidFill>
              </a:rPr>
              <a:t> There </a:t>
            </a:r>
            <a:r>
              <a:rPr lang="en-US" sz="2000" dirty="0">
                <a:solidFill>
                  <a:srgbClr val="000000"/>
                </a:solidFill>
              </a:rPr>
              <a:t>is currently no redundancy for the Poe </a:t>
            </a:r>
            <a:r>
              <a:rPr lang="en-US" sz="2000" dirty="0" smtClean="0">
                <a:solidFill>
                  <a:srgbClr val="000000"/>
                </a:solidFill>
              </a:rPr>
              <a:t>Lock</a:t>
            </a:r>
          </a:p>
          <a:p>
            <a:pPr marL="571500" lvl="1" indent="-114300">
              <a:buFont typeface="Arial" pitchFamily="34" charset="0"/>
              <a:buChar char="•"/>
              <a:tabLst>
                <a:tab pos="228600" algn="l"/>
              </a:tabLst>
            </a:pPr>
            <a:r>
              <a:rPr lang="en-US" sz="2000" dirty="0" smtClean="0">
                <a:solidFill>
                  <a:srgbClr val="000000"/>
                </a:solidFill>
              </a:rPr>
              <a:t> The economic impact of a 30-day </a:t>
            </a:r>
          </a:p>
          <a:p>
            <a:pPr marL="571500" lvl="1" indent="-114300">
              <a:tabLst>
                <a:tab pos="228600" algn="l"/>
              </a:tabLst>
            </a:pPr>
            <a:r>
              <a:rPr lang="en-US" sz="2000" dirty="0" smtClean="0">
                <a:solidFill>
                  <a:srgbClr val="000000"/>
                </a:solidFill>
              </a:rPr>
              <a:t>unscheduled closure of the </a:t>
            </a:r>
            <a:r>
              <a:rPr lang="en-US" sz="2000" dirty="0" err="1" smtClean="0">
                <a:solidFill>
                  <a:srgbClr val="000000"/>
                </a:solidFill>
              </a:rPr>
              <a:t>Soo</a:t>
            </a:r>
            <a:r>
              <a:rPr lang="en-US" sz="2000" dirty="0" smtClean="0">
                <a:solidFill>
                  <a:srgbClr val="000000"/>
                </a:solidFill>
              </a:rPr>
              <a:t> </a:t>
            </a:r>
            <a:br>
              <a:rPr lang="en-US" sz="2000" dirty="0" smtClean="0">
                <a:solidFill>
                  <a:srgbClr val="000000"/>
                </a:solidFill>
              </a:rPr>
            </a:br>
            <a:r>
              <a:rPr lang="en-US" sz="2000" dirty="0" smtClean="0">
                <a:solidFill>
                  <a:srgbClr val="000000"/>
                </a:solidFill>
              </a:rPr>
              <a:t>Locks = $160M </a:t>
            </a:r>
          </a:p>
          <a:p>
            <a:pPr marL="571500" lvl="1" indent="-114300">
              <a:buFontTx/>
              <a:buChar char="•"/>
              <a:tabLst>
                <a:tab pos="228600" algn="l"/>
              </a:tabLst>
            </a:pPr>
            <a:endParaRPr lang="en-US" sz="2000" dirty="0">
              <a:solidFill>
                <a:srgbClr val="000000"/>
              </a:solidFill>
            </a:endParaRPr>
          </a:p>
        </p:txBody>
      </p:sp>
      <p:pic>
        <p:nvPicPr>
          <p:cNvPr id="1477635" name="Picture 3" descr="DSCN0656"/>
          <p:cNvPicPr>
            <a:picLocks noChangeAspect="1" noChangeArrowheads="1"/>
          </p:cNvPicPr>
          <p:nvPr/>
        </p:nvPicPr>
        <p:blipFill>
          <a:blip r:embed="rId3" cstate="print"/>
          <a:srcRect/>
          <a:stretch>
            <a:fillRect/>
          </a:stretch>
        </p:blipFill>
        <p:spPr bwMode="auto">
          <a:xfrm>
            <a:off x="5273675" y="1331913"/>
            <a:ext cx="3686175" cy="2765425"/>
          </a:xfrm>
          <a:prstGeom prst="rect">
            <a:avLst/>
          </a:prstGeom>
          <a:noFill/>
          <a:ln w="25400">
            <a:solidFill>
              <a:srgbClr val="E7A219"/>
            </a:solidFill>
            <a:miter lim="800000"/>
            <a:headEnd/>
            <a:tailEnd/>
          </a:ln>
        </p:spPr>
      </p:pic>
      <p:sp>
        <p:nvSpPr>
          <p:cNvPr id="1477636" name="Text Box 4"/>
          <p:cNvSpPr txBox="1">
            <a:spLocks noChangeArrowheads="1"/>
          </p:cNvSpPr>
          <p:nvPr/>
        </p:nvSpPr>
        <p:spPr bwMode="auto">
          <a:xfrm>
            <a:off x="114300" y="4648200"/>
            <a:ext cx="9029700" cy="1631216"/>
          </a:xfrm>
          <a:prstGeom prst="rect">
            <a:avLst/>
          </a:prstGeom>
          <a:noFill/>
          <a:ln w="9525">
            <a:noFill/>
            <a:miter lim="800000"/>
            <a:headEnd/>
            <a:tailEnd/>
          </a:ln>
          <a:effectLst/>
        </p:spPr>
        <p:txBody>
          <a:bodyPr wrap="square">
            <a:spAutoFit/>
          </a:bodyPr>
          <a:lstStyle/>
          <a:p>
            <a:pPr marL="285750" indent="-285750">
              <a:buFont typeface="Wingdings" pitchFamily="2" charset="2"/>
              <a:buChar char="Ø"/>
              <a:tabLst>
                <a:tab pos="228600" algn="l"/>
              </a:tabLst>
            </a:pPr>
            <a:r>
              <a:rPr lang="en-US" sz="2000" b="1" dirty="0">
                <a:solidFill>
                  <a:srgbClr val="000000"/>
                </a:solidFill>
              </a:rPr>
              <a:t>Two major efforts are underway to improve reliability of the </a:t>
            </a:r>
            <a:r>
              <a:rPr lang="en-US" sz="2000" b="1" dirty="0" err="1">
                <a:solidFill>
                  <a:srgbClr val="000000"/>
                </a:solidFill>
              </a:rPr>
              <a:t>Soo</a:t>
            </a:r>
            <a:r>
              <a:rPr lang="en-US" sz="2000" b="1" dirty="0">
                <a:solidFill>
                  <a:srgbClr val="000000"/>
                </a:solidFill>
              </a:rPr>
              <a:t> Locks</a:t>
            </a:r>
          </a:p>
          <a:p>
            <a:pPr marL="971550" lvl="1" indent="-400050">
              <a:buFont typeface="Wingdings" pitchFamily="2" charset="2"/>
              <a:buAutoNum type="arabicPeriod"/>
              <a:tabLst>
                <a:tab pos="228600" algn="l"/>
              </a:tabLst>
            </a:pPr>
            <a:r>
              <a:rPr lang="en-US" sz="2000" b="1" dirty="0">
                <a:solidFill>
                  <a:srgbClr val="000000"/>
                </a:solidFill>
              </a:rPr>
              <a:t>Maintain existing infrastructure through Asset Renewal Plan</a:t>
            </a:r>
          </a:p>
          <a:p>
            <a:pPr marL="971550" lvl="1" indent="-400050">
              <a:buFont typeface="Wingdings" pitchFamily="2" charset="2"/>
              <a:buAutoNum type="arabicPeriod"/>
              <a:tabLst>
                <a:tab pos="228600" algn="l"/>
              </a:tabLst>
            </a:pPr>
            <a:r>
              <a:rPr lang="en-US" sz="2000" b="1" dirty="0" smtClean="0">
                <a:solidFill>
                  <a:srgbClr val="000000"/>
                </a:solidFill>
              </a:rPr>
              <a:t>New lock with </a:t>
            </a:r>
            <a:r>
              <a:rPr lang="en-US" sz="2000" b="1" dirty="0">
                <a:solidFill>
                  <a:srgbClr val="000000"/>
                </a:solidFill>
              </a:rPr>
              <a:t>the same dimensions as the Poe </a:t>
            </a:r>
            <a:r>
              <a:rPr lang="en-US" sz="2000" b="1" dirty="0" smtClean="0">
                <a:solidFill>
                  <a:srgbClr val="000000"/>
                </a:solidFill>
              </a:rPr>
              <a:t>Lock - BCR sensitivity analysis underway  </a:t>
            </a:r>
            <a:endParaRPr lang="en-US" sz="2000" b="1" dirty="0">
              <a:solidFill>
                <a:srgbClr val="000000"/>
              </a:solidFill>
            </a:endParaRPr>
          </a:p>
          <a:p>
            <a:pPr marL="285750" indent="-285750">
              <a:tabLst>
                <a:tab pos="228600" algn="l"/>
              </a:tabLst>
            </a:pPr>
            <a:endParaRPr lang="en-US" sz="2000" u="sng" dirty="0">
              <a:solidFill>
                <a:srgbClr val="000000"/>
              </a:solidFill>
            </a:endParaRPr>
          </a:p>
        </p:txBody>
      </p:sp>
    </p:spTree>
    <p:extLst>
      <p:ext uri="{BB962C8B-B14F-4D97-AF65-F5344CB8AC3E}">
        <p14:creationId xmlns:p14="http://schemas.microsoft.com/office/powerpoint/2010/main" val="416958206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52600" y="1676400"/>
            <a:ext cx="6705600" cy="228600"/>
          </a:xfrm>
          <a:prstGeom prst="rect">
            <a:avLst/>
          </a:prstGeom>
          <a:solidFill>
            <a:srgbClr val="66FF33">
              <a:alpha val="27000"/>
            </a:srgbClr>
          </a:solidFill>
          <a:ln w="12700">
            <a:solidFill>
              <a:schemeClr val="accent1">
                <a:shade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9" name="Straight Connector 8"/>
          <p:cNvCxnSpPr/>
          <p:nvPr/>
        </p:nvCxnSpPr>
        <p:spPr>
          <a:xfrm flipV="1">
            <a:off x="1752600" y="3339548"/>
            <a:ext cx="6751984" cy="13252"/>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nvGraphicFramePr>
        <p:xfrm>
          <a:off x="152400" y="1028700"/>
          <a:ext cx="8686799" cy="5372100"/>
        </p:xfrm>
        <a:graphic>
          <a:graphicData uri="http://schemas.openxmlformats.org/drawingml/2006/chart">
            <c:chart xmlns:c="http://schemas.openxmlformats.org/drawingml/2006/chart" xmlns:r="http://schemas.openxmlformats.org/officeDocument/2006/relationships" r:id="rId3"/>
          </a:graphicData>
        </a:graphic>
      </p:graphicFrame>
      <p:sp>
        <p:nvSpPr>
          <p:cNvPr id="186372" name="Rectangle 4"/>
          <p:cNvSpPr>
            <a:spLocks noGrp="1" noChangeArrowheads="1"/>
          </p:cNvSpPr>
          <p:nvPr>
            <p:ph type="title"/>
          </p:nvPr>
        </p:nvSpPr>
        <p:spPr>
          <a:xfrm>
            <a:off x="708025" y="117475"/>
            <a:ext cx="7696200" cy="946150"/>
          </a:xfrm>
          <a:noFill/>
          <a:ln/>
        </p:spPr>
        <p:txBody>
          <a:bodyPr/>
          <a:lstStyle/>
          <a:p>
            <a:r>
              <a:rPr lang="en-US" sz="2800" b="1" dirty="0" smtClean="0">
                <a:solidFill>
                  <a:schemeClr val="tx1"/>
                </a:solidFill>
              </a:rPr>
              <a:t>GL Navigation Funding History</a:t>
            </a:r>
            <a:endParaRPr lang="en-US" sz="2800" b="1" dirty="0">
              <a:solidFill>
                <a:schemeClr val="tx1"/>
              </a:solidFill>
            </a:endParaRPr>
          </a:p>
        </p:txBody>
      </p:sp>
      <p:sp>
        <p:nvSpPr>
          <p:cNvPr id="6" name="Slide Number Placeholder 3"/>
          <p:cNvSpPr>
            <a:spLocks noGrp="1"/>
          </p:cNvSpPr>
          <p:nvPr>
            <p:ph type="sldNum" sz="quarter" idx="10"/>
          </p:nvPr>
        </p:nvSpPr>
        <p:spPr/>
        <p:txBody>
          <a:bodyPr/>
          <a:lstStyle/>
          <a:p>
            <a:fld id="{36FED576-221D-43F3-91C1-0E2056DF7CAB}" type="slidenum">
              <a:rPr lang="en-US"/>
              <a:pPr/>
              <a:t>19</a:t>
            </a:fld>
            <a:endParaRPr lang="en-US"/>
          </a:p>
        </p:txBody>
      </p:sp>
      <p:sp>
        <p:nvSpPr>
          <p:cNvPr id="186371" name="Rectangle 3"/>
          <p:cNvSpPr>
            <a:spLocks noChangeArrowheads="1"/>
          </p:cNvSpPr>
          <p:nvPr/>
        </p:nvSpPr>
        <p:spPr bwMode="auto">
          <a:xfrm>
            <a:off x="1905000" y="838200"/>
            <a:ext cx="1400175" cy="1281112"/>
          </a:xfrm>
          <a:prstGeom prst="rect">
            <a:avLst/>
          </a:prstGeom>
          <a:solidFill>
            <a:srgbClr val="003366">
              <a:alpha val="0"/>
            </a:srgbClr>
          </a:solidFill>
          <a:ln w="12700">
            <a:noFill/>
            <a:miter lim="800000"/>
            <a:headEnd/>
            <a:tailEnd/>
          </a:ln>
          <a:effectLst/>
        </p:spPr>
        <p:txBody>
          <a:bodyPr wrap="none" anchor="ctr"/>
          <a:lstStyle/>
          <a:p>
            <a:endParaRPr lang="en-US"/>
          </a:p>
        </p:txBody>
      </p:sp>
      <p:sp>
        <p:nvSpPr>
          <p:cNvPr id="15" name="TextBox 14"/>
          <p:cNvSpPr txBox="1"/>
          <p:nvPr/>
        </p:nvSpPr>
        <p:spPr>
          <a:xfrm>
            <a:off x="3962400" y="3314337"/>
            <a:ext cx="2819400" cy="261610"/>
          </a:xfrm>
          <a:prstGeom prst="rect">
            <a:avLst/>
          </a:prstGeom>
          <a:noFill/>
        </p:spPr>
        <p:txBody>
          <a:bodyPr wrap="square" rtlCol="0">
            <a:spAutoFit/>
          </a:bodyPr>
          <a:lstStyle/>
          <a:p>
            <a:r>
              <a:rPr lang="en-US" sz="1100" dirty="0" smtClean="0">
                <a:latin typeface="+mn-lt"/>
                <a:cs typeface="AngsanaUPC" pitchFamily="18" charset="-34"/>
              </a:rPr>
              <a:t>Sustainable Funding Range</a:t>
            </a:r>
            <a:endParaRPr lang="en-US" sz="1100" dirty="0">
              <a:latin typeface="+mn-lt"/>
              <a:cs typeface="AngsanaUPC" pitchFamily="18" charset="-34"/>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30"/>
          <p:cNvSpPr>
            <a:spLocks noChangeAspect="1"/>
          </p:cNvSpPr>
          <p:nvPr/>
        </p:nvSpPr>
        <p:spPr bwMode="ltGray">
          <a:xfrm>
            <a:off x="685800" y="773113"/>
            <a:ext cx="6473825" cy="5219700"/>
          </a:xfrm>
          <a:custGeom>
            <a:avLst/>
            <a:gdLst>
              <a:gd name="T0" fmla="*/ 2147483647 w 3481"/>
              <a:gd name="T1" fmla="*/ 2147483647 h 2804"/>
              <a:gd name="T2" fmla="*/ 2147483647 w 3481"/>
              <a:gd name="T3" fmla="*/ 2147483647 h 2804"/>
              <a:gd name="T4" fmla="*/ 2147483647 w 3481"/>
              <a:gd name="T5" fmla="*/ 2147483647 h 2804"/>
              <a:gd name="T6" fmla="*/ 2147483647 w 3481"/>
              <a:gd name="T7" fmla="*/ 2147483647 h 2804"/>
              <a:gd name="T8" fmla="*/ 2147483647 w 3481"/>
              <a:gd name="T9" fmla="*/ 2147483647 h 2804"/>
              <a:gd name="T10" fmla="*/ 2147483647 w 3481"/>
              <a:gd name="T11" fmla="*/ 2147483647 h 2804"/>
              <a:gd name="T12" fmla="*/ 2147483647 w 3481"/>
              <a:gd name="T13" fmla="*/ 2147483647 h 2804"/>
              <a:gd name="T14" fmla="*/ 2147483647 w 3481"/>
              <a:gd name="T15" fmla="*/ 2147483647 h 2804"/>
              <a:gd name="T16" fmla="*/ 2147483647 w 3481"/>
              <a:gd name="T17" fmla="*/ 2147483647 h 2804"/>
              <a:gd name="T18" fmla="*/ 2147483647 w 3481"/>
              <a:gd name="T19" fmla="*/ 2147483647 h 2804"/>
              <a:gd name="T20" fmla="*/ 2147483647 w 3481"/>
              <a:gd name="T21" fmla="*/ 2147483647 h 2804"/>
              <a:gd name="T22" fmla="*/ 2147483647 w 3481"/>
              <a:gd name="T23" fmla="*/ 2147483647 h 2804"/>
              <a:gd name="T24" fmla="*/ 2147483647 w 3481"/>
              <a:gd name="T25" fmla="*/ 2147483647 h 2804"/>
              <a:gd name="T26" fmla="*/ 2147483647 w 3481"/>
              <a:gd name="T27" fmla="*/ 2147483647 h 2804"/>
              <a:gd name="T28" fmla="*/ 2147483647 w 3481"/>
              <a:gd name="T29" fmla="*/ 2147483647 h 2804"/>
              <a:gd name="T30" fmla="*/ 2147483647 w 3481"/>
              <a:gd name="T31" fmla="*/ 2147483647 h 2804"/>
              <a:gd name="T32" fmla="*/ 2147483647 w 3481"/>
              <a:gd name="T33" fmla="*/ 2147483647 h 2804"/>
              <a:gd name="T34" fmla="*/ 2147483647 w 3481"/>
              <a:gd name="T35" fmla="*/ 2147483647 h 2804"/>
              <a:gd name="T36" fmla="*/ 2147483647 w 3481"/>
              <a:gd name="T37" fmla="*/ 2147483647 h 2804"/>
              <a:gd name="T38" fmla="*/ 2147483647 w 3481"/>
              <a:gd name="T39" fmla="*/ 2147483647 h 2804"/>
              <a:gd name="T40" fmla="*/ 2147483647 w 3481"/>
              <a:gd name="T41" fmla="*/ 2147483647 h 2804"/>
              <a:gd name="T42" fmla="*/ 2147483647 w 3481"/>
              <a:gd name="T43" fmla="*/ 2147483647 h 2804"/>
              <a:gd name="T44" fmla="*/ 2147483647 w 3481"/>
              <a:gd name="T45" fmla="*/ 2147483647 h 2804"/>
              <a:gd name="T46" fmla="*/ 2147483647 w 3481"/>
              <a:gd name="T47" fmla="*/ 2147483647 h 2804"/>
              <a:gd name="T48" fmla="*/ 2147483647 w 3481"/>
              <a:gd name="T49" fmla="*/ 2147483647 h 2804"/>
              <a:gd name="T50" fmla="*/ 2147483647 w 3481"/>
              <a:gd name="T51" fmla="*/ 2147483647 h 2804"/>
              <a:gd name="T52" fmla="*/ 2147483647 w 3481"/>
              <a:gd name="T53" fmla="*/ 2147483647 h 2804"/>
              <a:gd name="T54" fmla="*/ 2147483647 w 3481"/>
              <a:gd name="T55" fmla="*/ 2147483647 h 2804"/>
              <a:gd name="T56" fmla="*/ 2147483647 w 3481"/>
              <a:gd name="T57" fmla="*/ 2147483647 h 2804"/>
              <a:gd name="T58" fmla="*/ 2147483647 w 3481"/>
              <a:gd name="T59" fmla="*/ 2147483647 h 2804"/>
              <a:gd name="T60" fmla="*/ 2147483647 w 3481"/>
              <a:gd name="T61" fmla="*/ 2147483647 h 2804"/>
              <a:gd name="T62" fmla="*/ 2147483647 w 3481"/>
              <a:gd name="T63" fmla="*/ 2147483647 h 2804"/>
              <a:gd name="T64" fmla="*/ 2147483647 w 3481"/>
              <a:gd name="T65" fmla="*/ 2147483647 h 2804"/>
              <a:gd name="T66" fmla="*/ 2147483647 w 3481"/>
              <a:gd name="T67" fmla="*/ 2147483647 h 2804"/>
              <a:gd name="T68" fmla="*/ 2147483647 w 3481"/>
              <a:gd name="T69" fmla="*/ 2147483647 h 2804"/>
              <a:gd name="T70" fmla="*/ 2147483647 w 3481"/>
              <a:gd name="T71" fmla="*/ 2147483647 h 2804"/>
              <a:gd name="T72" fmla="*/ 2147483647 w 3481"/>
              <a:gd name="T73" fmla="*/ 2147483647 h 2804"/>
              <a:gd name="T74" fmla="*/ 2147483647 w 3481"/>
              <a:gd name="T75" fmla="*/ 2147483647 h 2804"/>
              <a:gd name="T76" fmla="*/ 2147483647 w 3481"/>
              <a:gd name="T77" fmla="*/ 2147483647 h 2804"/>
              <a:gd name="T78" fmla="*/ 2147483647 w 3481"/>
              <a:gd name="T79" fmla="*/ 2147483647 h 2804"/>
              <a:gd name="T80" fmla="*/ 2147483647 w 3481"/>
              <a:gd name="T81" fmla="*/ 2147483647 h 2804"/>
              <a:gd name="T82" fmla="*/ 2147483647 w 3481"/>
              <a:gd name="T83" fmla="*/ 2147483647 h 2804"/>
              <a:gd name="T84" fmla="*/ 2147483647 w 3481"/>
              <a:gd name="T85" fmla="*/ 2147483647 h 2804"/>
              <a:gd name="T86" fmla="*/ 2147483647 w 3481"/>
              <a:gd name="T87" fmla="*/ 2147483647 h 2804"/>
              <a:gd name="T88" fmla="*/ 2147483647 w 3481"/>
              <a:gd name="T89" fmla="*/ 2147483647 h 2804"/>
              <a:gd name="T90" fmla="*/ 2147483647 w 3481"/>
              <a:gd name="T91" fmla="*/ 2147483647 h 2804"/>
              <a:gd name="T92" fmla="*/ 2147483647 w 3481"/>
              <a:gd name="T93" fmla="*/ 2147483647 h 2804"/>
              <a:gd name="T94" fmla="*/ 2147483647 w 3481"/>
              <a:gd name="T95" fmla="*/ 2147483647 h 2804"/>
              <a:gd name="T96" fmla="*/ 2147483647 w 3481"/>
              <a:gd name="T97" fmla="*/ 2147483647 h 2804"/>
              <a:gd name="T98" fmla="*/ 2147483647 w 3481"/>
              <a:gd name="T99" fmla="*/ 2147483647 h 2804"/>
              <a:gd name="T100" fmla="*/ 2147483647 w 3481"/>
              <a:gd name="T101" fmla="*/ 2147483647 h 2804"/>
              <a:gd name="T102" fmla="*/ 2147483647 w 3481"/>
              <a:gd name="T103" fmla="*/ 2147483647 h 2804"/>
              <a:gd name="T104" fmla="*/ 2147483647 w 3481"/>
              <a:gd name="T105" fmla="*/ 2147483647 h 2804"/>
              <a:gd name="T106" fmla="*/ 2147483647 w 3481"/>
              <a:gd name="T107" fmla="*/ 2147483647 h 2804"/>
              <a:gd name="T108" fmla="*/ 2147483647 w 3481"/>
              <a:gd name="T109" fmla="*/ 2147483647 h 2804"/>
              <a:gd name="T110" fmla="*/ 2147483647 w 3481"/>
              <a:gd name="T111" fmla="*/ 2147483647 h 2804"/>
              <a:gd name="T112" fmla="*/ 2147483647 w 3481"/>
              <a:gd name="T113" fmla="*/ 2147483647 h 2804"/>
              <a:gd name="T114" fmla="*/ 2147483647 w 3481"/>
              <a:gd name="T115" fmla="*/ 2147483647 h 2804"/>
              <a:gd name="T116" fmla="*/ 2147483647 w 3481"/>
              <a:gd name="T117" fmla="*/ 2147483647 h 2804"/>
              <a:gd name="T118" fmla="*/ 2147483647 w 3481"/>
              <a:gd name="T119" fmla="*/ 2147483647 h 2804"/>
              <a:gd name="T120" fmla="*/ 2147483647 w 3481"/>
              <a:gd name="T121" fmla="*/ 2147483647 h 2804"/>
              <a:gd name="T122" fmla="*/ 0 w 3481"/>
              <a:gd name="T123" fmla="*/ 2147483647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alpha val="25000"/>
            </a:srgbClr>
          </a:solidFill>
          <a:ln w="9525" cap="flat" cmpd="sng">
            <a:noFill/>
            <a:prstDash val="solid"/>
            <a:round/>
            <a:headEnd type="none" w="med" len="med"/>
            <a:tailEnd type="none" w="med" len="med"/>
          </a:ln>
        </p:spPr>
        <p:txBody>
          <a:bodyPr/>
          <a:lstStyle/>
          <a:p>
            <a:endParaRPr lang="en-US"/>
          </a:p>
        </p:txBody>
      </p:sp>
      <p:sp>
        <p:nvSpPr>
          <p:cNvPr id="1278978" name="Text Box 2"/>
          <p:cNvSpPr txBox="1">
            <a:spLocks noChangeArrowheads="1"/>
          </p:cNvSpPr>
          <p:nvPr/>
        </p:nvSpPr>
        <p:spPr bwMode="auto">
          <a:xfrm>
            <a:off x="203200" y="152400"/>
            <a:ext cx="8940800" cy="1077218"/>
          </a:xfrm>
          <a:prstGeom prst="rect">
            <a:avLst/>
          </a:prstGeom>
          <a:noFill/>
          <a:ln w="9525">
            <a:noFill/>
            <a:miter lim="800000"/>
            <a:headEnd/>
            <a:tailEnd/>
          </a:ln>
        </p:spPr>
        <p:txBody>
          <a:bodyPr>
            <a:spAutoFit/>
          </a:bodyPr>
          <a:lstStyle/>
          <a:p>
            <a:pPr algn="ctr" eaLnBrk="1" hangingPunct="1">
              <a:spcBef>
                <a:spcPct val="50000"/>
              </a:spcBef>
            </a:pPr>
            <a:r>
              <a:rPr lang="en-US" sz="3200" b="1" dirty="0" smtClean="0"/>
              <a:t>Great Lakes Navigation System</a:t>
            </a:r>
            <a:br>
              <a:rPr lang="en-US" sz="3200" b="1" dirty="0" smtClean="0"/>
            </a:br>
            <a:r>
              <a:rPr lang="en-US" sz="3200" b="1" dirty="0" smtClean="0"/>
              <a:t>Economic Data</a:t>
            </a:r>
            <a:endParaRPr lang="en-US" sz="3200" b="1" dirty="0"/>
          </a:p>
        </p:txBody>
      </p:sp>
      <p:sp>
        <p:nvSpPr>
          <p:cNvPr id="1278979" name="Text Box 4"/>
          <p:cNvSpPr txBox="1">
            <a:spLocks noChangeArrowheads="1"/>
          </p:cNvSpPr>
          <p:nvPr/>
        </p:nvSpPr>
        <p:spPr bwMode="auto">
          <a:xfrm>
            <a:off x="457200" y="1411843"/>
            <a:ext cx="8458200" cy="4339650"/>
          </a:xfrm>
          <a:prstGeom prst="rect">
            <a:avLst/>
          </a:prstGeom>
          <a:noFill/>
          <a:ln w="9525">
            <a:noFill/>
            <a:miter lim="800000"/>
            <a:headEnd/>
            <a:tailEnd/>
          </a:ln>
        </p:spPr>
        <p:txBody>
          <a:bodyPr wrap="square">
            <a:spAutoFit/>
          </a:bodyPr>
          <a:lstStyle/>
          <a:p>
            <a:pPr>
              <a:buFont typeface="Arial" pitchFamily="34" charset="0"/>
              <a:buChar char="•"/>
            </a:pPr>
            <a:r>
              <a:rPr lang="en-US" sz="2000" dirty="0" smtClean="0"/>
              <a:t>   A non-linear interdependent system of 140 deep and shallow draft projects; commercial ports are dependent on each other for the efficiency and health of the system.</a:t>
            </a:r>
          </a:p>
          <a:p>
            <a:pPr>
              <a:buFont typeface="Arial" pitchFamily="34" charset="0"/>
              <a:buChar char="•"/>
            </a:pPr>
            <a:endParaRPr lang="en-US" sz="2000" dirty="0" smtClean="0"/>
          </a:p>
          <a:p>
            <a:pPr>
              <a:buFont typeface="Arial" pitchFamily="34" charset="0"/>
              <a:buChar char="•"/>
            </a:pPr>
            <a:r>
              <a:rPr lang="en-US" sz="2000" dirty="0" smtClean="0"/>
              <a:t> 145M tons (5-year average) – (USACE Waterborne Commerce Statistics)</a:t>
            </a:r>
          </a:p>
          <a:p>
            <a:pPr>
              <a:buFont typeface="Arial" pitchFamily="34" charset="0"/>
              <a:buChar char="•"/>
            </a:pPr>
            <a:endParaRPr lang="en-US" sz="2000" dirty="0" smtClean="0"/>
          </a:p>
          <a:p>
            <a:pPr>
              <a:buFont typeface="Arial" pitchFamily="34" charset="0"/>
              <a:buChar char="•"/>
            </a:pPr>
            <a:r>
              <a:rPr lang="en-US" sz="2000" dirty="0" smtClean="0"/>
              <a:t> 20% of tonnage is exported – to Canada or overseas (USACE Waterborne Commerce Statistics)</a:t>
            </a:r>
          </a:p>
          <a:p>
            <a:pPr>
              <a:buFont typeface="Arial" pitchFamily="34" charset="0"/>
              <a:buChar char="•"/>
            </a:pPr>
            <a:endParaRPr lang="en-US" sz="2000" dirty="0" smtClean="0"/>
          </a:p>
          <a:p>
            <a:pPr>
              <a:buFont typeface="Arial" pitchFamily="34" charset="0"/>
              <a:buChar char="•"/>
            </a:pPr>
            <a:r>
              <a:rPr lang="en-US" sz="2000" dirty="0" smtClean="0"/>
              <a:t> GLNS saves the country </a:t>
            </a:r>
            <a:r>
              <a:rPr lang="en-US" sz="2000" b="1" dirty="0" smtClean="0"/>
              <a:t>$3.6 billion </a:t>
            </a:r>
            <a:r>
              <a:rPr lang="en-US" sz="2000" dirty="0" smtClean="0"/>
              <a:t>per year compared to the next least costly mode of transportation (USACE Inland </a:t>
            </a:r>
            <a:r>
              <a:rPr lang="en-US" sz="2000" dirty="0" err="1" smtClean="0"/>
              <a:t>Nav</a:t>
            </a:r>
            <a:r>
              <a:rPr lang="en-US" sz="2000" dirty="0" smtClean="0"/>
              <a:t> Center of Expertise)</a:t>
            </a:r>
          </a:p>
          <a:p>
            <a:pPr algn="l">
              <a:buFont typeface="Arial" pitchFamily="34" charset="0"/>
              <a:buChar char="•"/>
            </a:pPr>
            <a:endParaRPr lang="en-US" sz="1600"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Slide Number Placeholder 5"/>
          <p:cNvSpPr txBox="1">
            <a:spLocks noGrp="1"/>
          </p:cNvSpPr>
          <p:nvPr/>
        </p:nvSpPr>
        <p:spPr bwMode="auto">
          <a:xfrm>
            <a:off x="6858000" y="6248400"/>
            <a:ext cx="2133600" cy="476250"/>
          </a:xfrm>
          <a:prstGeom prst="rect">
            <a:avLst/>
          </a:prstGeom>
          <a:noFill/>
          <a:ln w="9525">
            <a:noFill/>
            <a:miter lim="800000"/>
            <a:headEnd/>
            <a:tailEnd/>
          </a:ln>
        </p:spPr>
        <p:txBody>
          <a:bodyPr/>
          <a:lstStyle/>
          <a:p>
            <a:pPr algn="r"/>
            <a:endParaRPr lang="en-US" sz="1400" b="0"/>
          </a:p>
          <a:p>
            <a:pPr algn="r"/>
            <a:fld id="{990B479A-BB1E-495D-9AB4-7FB2CD019832}" type="slidenum">
              <a:rPr lang="en-US" sz="1400"/>
              <a:pPr algn="r"/>
              <a:t>20</a:t>
            </a:fld>
            <a:endParaRPr lang="en-US" sz="1400"/>
          </a:p>
        </p:txBody>
      </p:sp>
      <p:pic>
        <p:nvPicPr>
          <p:cNvPr id="1260547" name="Picture 4" descr="coils"/>
          <p:cNvPicPr>
            <a:picLocks noChangeAspect="1" noChangeArrowheads="1"/>
          </p:cNvPicPr>
          <p:nvPr/>
        </p:nvPicPr>
        <p:blipFill>
          <a:blip r:embed="rId3" cstate="email"/>
          <a:srcRect/>
          <a:stretch>
            <a:fillRect/>
          </a:stretch>
        </p:blipFill>
        <p:spPr bwMode="auto">
          <a:xfrm>
            <a:off x="6229350" y="4114800"/>
            <a:ext cx="2228850" cy="2514600"/>
          </a:xfrm>
          <a:prstGeom prst="rect">
            <a:avLst/>
          </a:prstGeom>
          <a:noFill/>
          <a:ln w="19050" algn="ctr">
            <a:solidFill>
              <a:srgbClr val="CC0000"/>
            </a:solidFill>
            <a:miter lim="800000"/>
            <a:headEnd/>
            <a:tailEnd/>
          </a:ln>
        </p:spPr>
      </p:pic>
      <p:pic>
        <p:nvPicPr>
          <p:cNvPr id="1260548" name="Picture 8" descr="2439427517_210bf4684b_b"/>
          <p:cNvPicPr>
            <a:picLocks noChangeAspect="1" noChangeArrowheads="1"/>
          </p:cNvPicPr>
          <p:nvPr/>
        </p:nvPicPr>
        <p:blipFill>
          <a:blip r:embed="rId4" cstate="email"/>
          <a:srcRect/>
          <a:stretch>
            <a:fillRect/>
          </a:stretch>
        </p:blipFill>
        <p:spPr bwMode="auto">
          <a:xfrm>
            <a:off x="2678113" y="4114800"/>
            <a:ext cx="3352800" cy="2514600"/>
          </a:xfrm>
          <a:prstGeom prst="rect">
            <a:avLst/>
          </a:prstGeom>
          <a:noFill/>
          <a:ln w="19050" algn="ctr">
            <a:solidFill>
              <a:srgbClr val="CC0000"/>
            </a:solidFill>
            <a:miter lim="800000"/>
            <a:headEnd/>
            <a:tailEnd/>
          </a:ln>
        </p:spPr>
      </p:pic>
      <p:pic>
        <p:nvPicPr>
          <p:cNvPr id="1260549" name="Picture 10" descr="2495840675_99d22b09b4_b"/>
          <p:cNvPicPr>
            <a:picLocks noChangeAspect="1" noChangeArrowheads="1"/>
          </p:cNvPicPr>
          <p:nvPr/>
        </p:nvPicPr>
        <p:blipFill>
          <a:blip r:embed="rId5" cstate="email"/>
          <a:srcRect/>
          <a:stretch>
            <a:fillRect/>
          </a:stretch>
        </p:blipFill>
        <p:spPr bwMode="auto">
          <a:xfrm>
            <a:off x="590550" y="4114800"/>
            <a:ext cx="1885950" cy="2514600"/>
          </a:xfrm>
          <a:prstGeom prst="rect">
            <a:avLst/>
          </a:prstGeom>
          <a:noFill/>
          <a:ln w="19050">
            <a:solidFill>
              <a:srgbClr val="CC0000"/>
            </a:solidFill>
            <a:miter lim="800000"/>
            <a:headEnd/>
            <a:tailEnd/>
          </a:ln>
        </p:spPr>
      </p:pic>
      <p:sp>
        <p:nvSpPr>
          <p:cNvPr id="1260550" name="Text Box 11"/>
          <p:cNvSpPr txBox="1">
            <a:spLocks noChangeArrowheads="1"/>
          </p:cNvSpPr>
          <p:nvPr/>
        </p:nvSpPr>
        <p:spPr bwMode="auto">
          <a:xfrm>
            <a:off x="0" y="1253903"/>
            <a:ext cx="4876800" cy="701675"/>
          </a:xfrm>
          <a:prstGeom prst="rect">
            <a:avLst/>
          </a:prstGeom>
          <a:noFill/>
          <a:ln w="9525">
            <a:noFill/>
            <a:miter lim="800000"/>
            <a:headEnd/>
            <a:tailEnd/>
          </a:ln>
        </p:spPr>
        <p:txBody>
          <a:bodyPr>
            <a:spAutoFit/>
          </a:bodyPr>
          <a:lstStyle/>
          <a:p>
            <a:pPr>
              <a:spcBef>
                <a:spcPct val="50000"/>
              </a:spcBef>
            </a:pPr>
            <a:r>
              <a:rPr lang="en-US" sz="2000" dirty="0" smtClean="0">
                <a:solidFill>
                  <a:schemeClr val="tx1"/>
                </a:solidFill>
              </a:rPr>
              <a:t>Great </a:t>
            </a:r>
            <a:r>
              <a:rPr lang="en-US" sz="2000" dirty="0">
                <a:solidFill>
                  <a:schemeClr val="tx1"/>
                </a:solidFill>
              </a:rPr>
              <a:t>Lakes Navigation System’s  Transporting Rates Savings </a:t>
            </a:r>
          </a:p>
        </p:txBody>
      </p:sp>
      <p:sp>
        <p:nvSpPr>
          <p:cNvPr id="1260551" name="Text Box 12"/>
          <p:cNvSpPr txBox="1">
            <a:spLocks noChangeArrowheads="1"/>
          </p:cNvSpPr>
          <p:nvPr/>
        </p:nvSpPr>
        <p:spPr bwMode="auto">
          <a:xfrm>
            <a:off x="4495800" y="1149132"/>
            <a:ext cx="4800600" cy="800219"/>
          </a:xfrm>
          <a:prstGeom prst="rect">
            <a:avLst/>
          </a:prstGeom>
          <a:noFill/>
          <a:ln w="9525">
            <a:noFill/>
            <a:miter lim="800000"/>
            <a:headEnd/>
            <a:tailEnd/>
          </a:ln>
        </p:spPr>
        <p:txBody>
          <a:bodyPr wrap="square">
            <a:spAutoFit/>
          </a:bodyPr>
          <a:lstStyle/>
          <a:p>
            <a:pPr algn="l">
              <a:spcBef>
                <a:spcPct val="50000"/>
              </a:spcBef>
            </a:pPr>
            <a:r>
              <a:rPr lang="en-US" sz="2300" dirty="0">
                <a:solidFill>
                  <a:srgbClr val="FF0000"/>
                </a:solidFill>
              </a:rPr>
              <a:t>$3.6 </a:t>
            </a:r>
            <a:r>
              <a:rPr lang="en-US" sz="2300" u="sng" dirty="0" smtClean="0">
                <a:solidFill>
                  <a:srgbClr val="FF0000"/>
                </a:solidFill>
              </a:rPr>
              <a:t>BILLION</a:t>
            </a:r>
            <a:r>
              <a:rPr lang="en-US" sz="2300" dirty="0" smtClean="0">
                <a:solidFill>
                  <a:srgbClr val="FF0000"/>
                </a:solidFill>
              </a:rPr>
              <a:t>/year</a:t>
            </a:r>
            <a:br>
              <a:rPr lang="en-US" sz="2300" dirty="0" smtClean="0">
                <a:solidFill>
                  <a:srgbClr val="FF0000"/>
                </a:solidFill>
              </a:rPr>
            </a:br>
            <a:r>
              <a:rPr lang="en-US" sz="2300" dirty="0" smtClean="0">
                <a:solidFill>
                  <a:srgbClr val="FF0000"/>
                </a:solidFill>
              </a:rPr>
              <a:t>for a $90 </a:t>
            </a:r>
            <a:r>
              <a:rPr lang="en-US" sz="2300" u="sng" dirty="0" smtClean="0">
                <a:solidFill>
                  <a:srgbClr val="FF0000"/>
                </a:solidFill>
              </a:rPr>
              <a:t>Million</a:t>
            </a:r>
            <a:r>
              <a:rPr lang="en-US" sz="2300" dirty="0" smtClean="0">
                <a:solidFill>
                  <a:srgbClr val="FF0000"/>
                </a:solidFill>
              </a:rPr>
              <a:t>/yr total investment!</a:t>
            </a:r>
            <a:r>
              <a:rPr lang="en-US" sz="2300" dirty="0" smtClean="0">
                <a:solidFill>
                  <a:srgbClr val="0000CC"/>
                </a:solidFill>
              </a:rPr>
              <a:t> </a:t>
            </a:r>
            <a:endParaRPr lang="en-US" sz="2300" dirty="0">
              <a:solidFill>
                <a:srgbClr val="0000CC"/>
              </a:solidFill>
            </a:endParaRPr>
          </a:p>
        </p:txBody>
      </p:sp>
      <p:sp>
        <p:nvSpPr>
          <p:cNvPr id="1260552" name="AutoShape 13"/>
          <p:cNvSpPr>
            <a:spLocks noChangeArrowheads="1"/>
          </p:cNvSpPr>
          <p:nvPr/>
        </p:nvSpPr>
        <p:spPr bwMode="auto">
          <a:xfrm>
            <a:off x="3918858" y="1422406"/>
            <a:ext cx="609600" cy="228600"/>
          </a:xfrm>
          <a:prstGeom prst="rightArrow">
            <a:avLst>
              <a:gd name="adj1" fmla="val 50000"/>
              <a:gd name="adj2" fmla="val 66667"/>
            </a:avLst>
          </a:prstGeom>
          <a:solidFill>
            <a:srgbClr val="CC0000"/>
          </a:solidFill>
          <a:ln w="9525">
            <a:solidFill>
              <a:schemeClr val="tx1"/>
            </a:solidFill>
            <a:miter lim="800000"/>
            <a:headEnd/>
            <a:tailEnd/>
          </a:ln>
        </p:spPr>
        <p:txBody>
          <a:bodyPr wrap="none" anchor="ctr"/>
          <a:lstStyle/>
          <a:p>
            <a:pPr algn="l"/>
            <a:endParaRPr lang="en-US" sz="1200">
              <a:solidFill>
                <a:srgbClr val="0000CC"/>
              </a:solidFill>
            </a:endParaRPr>
          </a:p>
        </p:txBody>
      </p:sp>
      <p:sp>
        <p:nvSpPr>
          <p:cNvPr id="1260553" name="Text Box 14"/>
          <p:cNvSpPr txBox="1">
            <a:spLocks noChangeArrowheads="1"/>
          </p:cNvSpPr>
          <p:nvPr/>
        </p:nvSpPr>
        <p:spPr bwMode="auto">
          <a:xfrm>
            <a:off x="152400" y="2286000"/>
            <a:ext cx="4419600" cy="1616075"/>
          </a:xfrm>
          <a:prstGeom prst="rect">
            <a:avLst/>
          </a:prstGeom>
          <a:noFill/>
          <a:ln w="9525">
            <a:noFill/>
            <a:miter lim="800000"/>
            <a:headEnd/>
            <a:tailEnd/>
          </a:ln>
        </p:spPr>
        <p:txBody>
          <a:bodyPr>
            <a:spAutoFit/>
          </a:bodyPr>
          <a:lstStyle/>
          <a:p>
            <a:pPr algn="l">
              <a:spcBef>
                <a:spcPct val="50000"/>
              </a:spcBef>
              <a:buClr>
                <a:schemeClr val="bg2"/>
              </a:buClr>
              <a:buFont typeface="Wingdings" pitchFamily="2" charset="2"/>
              <a:buChar char="ü"/>
            </a:pPr>
            <a:r>
              <a:rPr lang="en-US" sz="2000" dirty="0">
                <a:solidFill>
                  <a:schemeClr val="bg2"/>
                </a:solidFill>
              </a:rPr>
              <a:t> </a:t>
            </a:r>
            <a:r>
              <a:rPr lang="en-US" sz="2000" dirty="0">
                <a:solidFill>
                  <a:schemeClr val="tx1"/>
                </a:solidFill>
              </a:rPr>
              <a:t>More competitive American steel</a:t>
            </a:r>
          </a:p>
          <a:p>
            <a:pPr algn="l">
              <a:spcBef>
                <a:spcPct val="50000"/>
              </a:spcBef>
              <a:buFont typeface="Wingdings" pitchFamily="2" charset="2"/>
              <a:buChar char="ü"/>
            </a:pPr>
            <a:r>
              <a:rPr lang="en-US" sz="2000" dirty="0">
                <a:solidFill>
                  <a:schemeClr val="tx1"/>
                </a:solidFill>
              </a:rPr>
              <a:t> Lower cost energy</a:t>
            </a:r>
          </a:p>
          <a:p>
            <a:pPr algn="l">
              <a:spcBef>
                <a:spcPct val="50000"/>
              </a:spcBef>
              <a:buFont typeface="Wingdings" pitchFamily="2" charset="2"/>
              <a:buChar char="ü"/>
            </a:pPr>
            <a:r>
              <a:rPr lang="en-US" sz="2000" dirty="0">
                <a:solidFill>
                  <a:schemeClr val="tx1"/>
                </a:solidFill>
              </a:rPr>
              <a:t> Lower cost concrete (construction)</a:t>
            </a:r>
          </a:p>
        </p:txBody>
      </p:sp>
      <p:sp>
        <p:nvSpPr>
          <p:cNvPr id="1260554" name="Text Box 15"/>
          <p:cNvSpPr txBox="1">
            <a:spLocks noChangeArrowheads="1"/>
          </p:cNvSpPr>
          <p:nvPr/>
        </p:nvSpPr>
        <p:spPr bwMode="auto">
          <a:xfrm>
            <a:off x="4706256" y="2270125"/>
            <a:ext cx="4495800" cy="1920875"/>
          </a:xfrm>
          <a:prstGeom prst="rect">
            <a:avLst/>
          </a:prstGeom>
          <a:noFill/>
          <a:ln w="9525">
            <a:noFill/>
            <a:miter lim="800000"/>
            <a:headEnd/>
            <a:tailEnd/>
          </a:ln>
        </p:spPr>
        <p:txBody>
          <a:bodyPr>
            <a:spAutoFit/>
          </a:bodyPr>
          <a:lstStyle/>
          <a:p>
            <a:pPr algn="l">
              <a:spcBef>
                <a:spcPct val="50000"/>
              </a:spcBef>
              <a:buClr>
                <a:schemeClr val="bg2"/>
              </a:buClr>
              <a:buFont typeface="Wingdings" pitchFamily="2" charset="2"/>
              <a:buChar char="ü"/>
            </a:pPr>
            <a:r>
              <a:rPr lang="en-US" sz="2000" dirty="0"/>
              <a:t> </a:t>
            </a:r>
            <a:r>
              <a:rPr lang="en-US" sz="2000" dirty="0">
                <a:solidFill>
                  <a:schemeClr val="tx1"/>
                </a:solidFill>
              </a:rPr>
              <a:t>More competitive Grain for Export</a:t>
            </a:r>
          </a:p>
          <a:p>
            <a:pPr algn="l">
              <a:spcBef>
                <a:spcPct val="50000"/>
              </a:spcBef>
              <a:buFont typeface="Wingdings" pitchFamily="2" charset="2"/>
              <a:buChar char="ü"/>
            </a:pPr>
            <a:r>
              <a:rPr lang="en-US" sz="2000" dirty="0">
                <a:solidFill>
                  <a:schemeClr val="tx1"/>
                </a:solidFill>
              </a:rPr>
              <a:t> Less fuel consumption and greenhouse gas emissions</a:t>
            </a:r>
          </a:p>
          <a:p>
            <a:pPr algn="l">
              <a:spcBef>
                <a:spcPct val="50000"/>
              </a:spcBef>
              <a:buFont typeface="Wingdings" pitchFamily="2" charset="2"/>
              <a:buChar char="ü"/>
            </a:pPr>
            <a:r>
              <a:rPr lang="en-US" sz="2000" dirty="0">
                <a:solidFill>
                  <a:schemeClr val="tx1"/>
                </a:solidFill>
              </a:rPr>
              <a:t> Less congested highways/rails </a:t>
            </a:r>
          </a:p>
        </p:txBody>
      </p:sp>
      <p:sp>
        <p:nvSpPr>
          <p:cNvPr id="918540" name="Text Box 2"/>
          <p:cNvSpPr txBox="1">
            <a:spLocks noChangeArrowheads="1"/>
          </p:cNvSpPr>
          <p:nvPr/>
        </p:nvSpPr>
        <p:spPr bwMode="auto">
          <a:xfrm>
            <a:off x="203200" y="465372"/>
            <a:ext cx="8940800" cy="492443"/>
          </a:xfrm>
          <a:prstGeom prst="rect">
            <a:avLst/>
          </a:prstGeom>
          <a:noFill/>
          <a:ln w="9525">
            <a:noFill/>
            <a:miter lim="800000"/>
            <a:headEnd/>
            <a:tailEnd/>
          </a:ln>
        </p:spPr>
        <p:txBody>
          <a:bodyPr>
            <a:spAutoFit/>
          </a:bodyPr>
          <a:lstStyle/>
          <a:p>
            <a:pPr eaLnBrk="1" hangingPunct="1">
              <a:spcBef>
                <a:spcPct val="50000"/>
              </a:spcBef>
              <a:defRPr/>
            </a:pPr>
            <a:r>
              <a:rPr lang="en-US" sz="2600" b="1" dirty="0" smtClean="0">
                <a:solidFill>
                  <a:schemeClr val="tx1"/>
                </a:solidFill>
              </a:rPr>
              <a:t>Great </a:t>
            </a:r>
            <a:r>
              <a:rPr lang="en-US" sz="2600" b="1" dirty="0">
                <a:solidFill>
                  <a:schemeClr val="tx1"/>
                </a:solidFill>
              </a:rPr>
              <a:t>Lakes Navigation System </a:t>
            </a:r>
            <a:r>
              <a:rPr lang="en-US" sz="2600" b="1" dirty="0" smtClean="0">
                <a:solidFill>
                  <a:schemeClr val="tx1"/>
                </a:solidFill>
              </a:rPr>
              <a:t>– A Great Investment</a:t>
            </a:r>
            <a:endParaRPr lang="en-US" sz="2600" b="1" dirty="0">
              <a:solidFill>
                <a:schemeClr val="tx1"/>
              </a:solidFill>
            </a:endParaRPr>
          </a:p>
        </p:txBody>
      </p:sp>
      <p:sp>
        <p:nvSpPr>
          <p:cNvPr id="1260556" name="Line 6"/>
          <p:cNvSpPr>
            <a:spLocks noChangeShapeType="1"/>
          </p:cNvSpPr>
          <p:nvPr/>
        </p:nvSpPr>
        <p:spPr bwMode="auto">
          <a:xfrm>
            <a:off x="188688" y="1055922"/>
            <a:ext cx="8534400" cy="0"/>
          </a:xfrm>
          <a:prstGeom prst="line">
            <a:avLst/>
          </a:prstGeom>
          <a:noFill/>
          <a:ln w="38100">
            <a:solidFill>
              <a:schemeClr val="tx1"/>
            </a:solidFill>
            <a:round/>
            <a:headEnd/>
            <a:tailEnd/>
          </a:ln>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p:spPr>
        <p:txBody>
          <a:bodyPr/>
          <a:lstStyle/>
          <a:p>
            <a:fld id="{D9C6B008-5655-4173-B039-076E858E0DA4}" type="slidenum">
              <a:rPr lang="en-US"/>
              <a:pPr/>
              <a:t>21</a:t>
            </a:fld>
            <a:endParaRPr lang="en-US"/>
          </a:p>
        </p:txBody>
      </p:sp>
      <p:sp>
        <p:nvSpPr>
          <p:cNvPr id="76852" name="Rectangle 52"/>
          <p:cNvSpPr>
            <a:spLocks noChangeArrowheads="1"/>
          </p:cNvSpPr>
          <p:nvPr/>
        </p:nvSpPr>
        <p:spPr bwMode="auto">
          <a:xfrm>
            <a:off x="3494088" y="309563"/>
            <a:ext cx="1925637" cy="519112"/>
          </a:xfrm>
          <a:prstGeom prst="rect">
            <a:avLst/>
          </a:prstGeom>
          <a:noFill/>
          <a:ln w="9525">
            <a:noFill/>
            <a:miter lim="800000"/>
            <a:headEnd/>
            <a:tailEnd/>
          </a:ln>
          <a:effectLst/>
        </p:spPr>
        <p:txBody>
          <a:bodyPr wrap="none">
            <a:spAutoFit/>
          </a:bodyPr>
          <a:lstStyle/>
          <a:p>
            <a:pPr>
              <a:spcBef>
                <a:spcPct val="0"/>
              </a:spcBef>
              <a:defRPr/>
            </a:pPr>
            <a:r>
              <a:rPr lang="en-US" sz="2800" dirty="0">
                <a:solidFill>
                  <a:schemeClr val="tx1"/>
                </a:solidFill>
                <a:effectLst>
                  <a:outerShdw blurRad="38100" dist="38100" dir="2700000" algn="tl">
                    <a:srgbClr val="C0C0C0"/>
                  </a:outerShdw>
                </a:effectLst>
              </a:rPr>
              <a:t>Questions</a:t>
            </a:r>
          </a:p>
        </p:txBody>
      </p:sp>
      <p:pic>
        <p:nvPicPr>
          <p:cNvPr id="1026" name="Picture 2"/>
          <p:cNvPicPr>
            <a:picLocks noChangeAspect="1" noChangeArrowheads="1"/>
          </p:cNvPicPr>
          <p:nvPr/>
        </p:nvPicPr>
        <p:blipFill>
          <a:blip r:embed="rId3" cstate="email"/>
          <a:srcRect/>
          <a:stretch>
            <a:fillRect/>
          </a:stretch>
        </p:blipFill>
        <p:spPr bwMode="auto">
          <a:xfrm>
            <a:off x="841783" y="866774"/>
            <a:ext cx="7273517" cy="4762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8382000" y="3359150"/>
            <a:ext cx="762000" cy="148841"/>
          </a:xfrm>
          <a:prstGeom prst="rect">
            <a:avLst/>
          </a:prstGeom>
          <a:noFill/>
          <a:ln w="9525" algn="ctr">
            <a:noFill/>
            <a:miter lim="800000"/>
            <a:headEnd/>
            <a:tailEnd/>
          </a:ln>
          <a:effectLst/>
        </p:spPr>
        <p:txBody>
          <a:bodyPr wrap="square" lIns="86442" tIns="43221" rIns="86442" bIns="43221">
            <a:spAutoFit/>
          </a:bodyPr>
          <a:lstStyle/>
          <a:p>
            <a:pPr defTabSz="1009650">
              <a:spcBef>
                <a:spcPct val="50000"/>
              </a:spcBef>
            </a:pPr>
            <a:r>
              <a:rPr lang="en-US" sz="400" b="1" dirty="0" smtClean="0"/>
              <a:t>  Ogdensburg</a:t>
            </a:r>
            <a:endParaRPr lang="en-US" sz="400" b="1" dirty="0"/>
          </a:p>
        </p:txBody>
      </p:sp>
      <p:sp>
        <p:nvSpPr>
          <p:cNvPr id="75779" name="Freeform 3"/>
          <p:cNvSpPr>
            <a:spLocks noChangeAspect="1"/>
          </p:cNvSpPr>
          <p:nvPr/>
        </p:nvSpPr>
        <p:spPr bwMode="ltGray">
          <a:xfrm>
            <a:off x="6351588" y="3114675"/>
            <a:ext cx="2301875" cy="1514475"/>
          </a:xfrm>
          <a:custGeom>
            <a:avLst/>
            <a:gdLst/>
            <a:ahLst/>
            <a:cxnLst>
              <a:cxn ang="0">
                <a:pos x="1219" y="9"/>
              </a:cxn>
              <a:cxn ang="0">
                <a:pos x="1157" y="50"/>
              </a:cxn>
              <a:cxn ang="0">
                <a:pos x="1086" y="128"/>
              </a:cxn>
              <a:cxn ang="0">
                <a:pos x="1007" y="230"/>
              </a:cxn>
              <a:cxn ang="0">
                <a:pos x="936" y="290"/>
              </a:cxn>
              <a:cxn ang="0">
                <a:pos x="887" y="330"/>
              </a:cxn>
              <a:cxn ang="0">
                <a:pos x="745" y="401"/>
              </a:cxn>
              <a:cxn ang="0">
                <a:pos x="725" y="414"/>
              </a:cxn>
              <a:cxn ang="0">
                <a:pos x="716" y="412"/>
              </a:cxn>
              <a:cxn ang="0">
                <a:pos x="704" y="411"/>
              </a:cxn>
              <a:cxn ang="0">
                <a:pos x="645" y="391"/>
              </a:cxn>
              <a:cxn ang="0">
                <a:pos x="614" y="401"/>
              </a:cxn>
              <a:cxn ang="0">
                <a:pos x="614" y="432"/>
              </a:cxn>
              <a:cxn ang="0">
                <a:pos x="645" y="411"/>
              </a:cxn>
              <a:cxn ang="0">
                <a:pos x="687" y="424"/>
              </a:cxn>
              <a:cxn ang="0">
                <a:pos x="687" y="441"/>
              </a:cxn>
              <a:cxn ang="0">
                <a:pos x="704" y="432"/>
              </a:cxn>
              <a:cxn ang="0">
                <a:pos x="725" y="460"/>
              </a:cxn>
              <a:cxn ang="0">
                <a:pos x="725" y="491"/>
              </a:cxn>
              <a:cxn ang="0">
                <a:pos x="675" y="512"/>
              </a:cxn>
              <a:cxn ang="0">
                <a:pos x="654" y="491"/>
              </a:cxn>
              <a:cxn ang="0">
                <a:pos x="604" y="491"/>
              </a:cxn>
              <a:cxn ang="0">
                <a:pos x="564" y="472"/>
              </a:cxn>
              <a:cxn ang="0">
                <a:pos x="462" y="482"/>
              </a:cxn>
              <a:cxn ang="0">
                <a:pos x="382" y="512"/>
              </a:cxn>
              <a:cxn ang="0">
                <a:pos x="253" y="541"/>
              </a:cxn>
              <a:cxn ang="0">
                <a:pos x="192" y="562"/>
              </a:cxn>
              <a:cxn ang="0">
                <a:pos x="121" y="612"/>
              </a:cxn>
              <a:cxn ang="0">
                <a:pos x="80" y="652"/>
              </a:cxn>
              <a:cxn ang="0">
                <a:pos x="52" y="693"/>
              </a:cxn>
              <a:cxn ang="0">
                <a:pos x="11" y="764"/>
              </a:cxn>
              <a:cxn ang="0">
                <a:pos x="11" y="783"/>
              </a:cxn>
              <a:cxn ang="0">
                <a:pos x="80" y="802"/>
              </a:cxn>
              <a:cxn ang="0">
                <a:pos x="142" y="814"/>
              </a:cxn>
              <a:cxn ang="0">
                <a:pos x="211" y="783"/>
              </a:cxn>
              <a:cxn ang="0">
                <a:pos x="343" y="733"/>
              </a:cxn>
              <a:cxn ang="0">
                <a:pos x="493" y="723"/>
              </a:cxn>
              <a:cxn ang="0">
                <a:pos x="543" y="743"/>
              </a:cxn>
              <a:cxn ang="0">
                <a:pos x="595" y="752"/>
              </a:cxn>
              <a:cxn ang="0">
                <a:pos x="645" y="723"/>
              </a:cxn>
              <a:cxn ang="0">
                <a:pos x="735" y="733"/>
              </a:cxn>
              <a:cxn ang="0">
                <a:pos x="775" y="712"/>
              </a:cxn>
              <a:cxn ang="0">
                <a:pos x="816" y="683"/>
              </a:cxn>
              <a:cxn ang="0">
                <a:pos x="856" y="652"/>
              </a:cxn>
              <a:cxn ang="0">
                <a:pos x="875" y="622"/>
              </a:cxn>
              <a:cxn ang="0">
                <a:pos x="927" y="593"/>
              </a:cxn>
              <a:cxn ang="0">
                <a:pos x="936" y="562"/>
              </a:cxn>
              <a:cxn ang="0">
                <a:pos x="915" y="501"/>
              </a:cxn>
              <a:cxn ang="0">
                <a:pos x="936" y="451"/>
              </a:cxn>
              <a:cxn ang="0">
                <a:pos x="927" y="432"/>
              </a:cxn>
              <a:cxn ang="0">
                <a:pos x="896" y="422"/>
              </a:cxn>
              <a:cxn ang="0">
                <a:pos x="875" y="391"/>
              </a:cxn>
              <a:cxn ang="0">
                <a:pos x="927" y="361"/>
              </a:cxn>
              <a:cxn ang="0">
                <a:pos x="967" y="320"/>
              </a:cxn>
              <a:cxn ang="0">
                <a:pos x="996" y="270"/>
              </a:cxn>
              <a:cxn ang="0">
                <a:pos x="1027" y="230"/>
              </a:cxn>
              <a:cxn ang="0">
                <a:pos x="1086" y="140"/>
              </a:cxn>
              <a:cxn ang="0">
                <a:pos x="1148" y="59"/>
              </a:cxn>
              <a:cxn ang="0">
                <a:pos x="1188" y="38"/>
              </a:cxn>
              <a:cxn ang="0">
                <a:pos x="1238" y="29"/>
              </a:cxn>
            </a:cxnLst>
            <a:rect l="0" t="0" r="r" b="b"/>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close/>
              </a:path>
            </a:pathLst>
          </a:custGeom>
          <a:solidFill>
            <a:srgbClr val="3366FF"/>
          </a:solidFill>
          <a:ln w="9525" cap="flat" cmpd="sng">
            <a:noFill/>
            <a:prstDash val="solid"/>
            <a:round/>
            <a:headEnd type="none" w="med" len="med"/>
            <a:tailEnd type="none" w="med" len="med"/>
          </a:ln>
          <a:effectLst/>
        </p:spPr>
        <p:txBody>
          <a:bodyPr/>
          <a:lstStyle/>
          <a:p>
            <a:endParaRPr lang="en-US"/>
          </a:p>
        </p:txBody>
      </p:sp>
      <p:sp>
        <p:nvSpPr>
          <p:cNvPr id="75780" name="Freeform 4"/>
          <p:cNvSpPr>
            <a:spLocks noChangeAspect="1"/>
          </p:cNvSpPr>
          <p:nvPr/>
        </p:nvSpPr>
        <p:spPr bwMode="ltGray">
          <a:xfrm>
            <a:off x="6351588" y="3114675"/>
            <a:ext cx="2301875" cy="1514475"/>
          </a:xfrm>
          <a:custGeom>
            <a:avLst/>
            <a:gdLst/>
            <a:ahLst/>
            <a:cxnLst>
              <a:cxn ang="0">
                <a:pos x="1219" y="9"/>
              </a:cxn>
              <a:cxn ang="0">
                <a:pos x="1157" y="50"/>
              </a:cxn>
              <a:cxn ang="0">
                <a:pos x="1086" y="128"/>
              </a:cxn>
              <a:cxn ang="0">
                <a:pos x="1007" y="230"/>
              </a:cxn>
              <a:cxn ang="0">
                <a:pos x="936" y="290"/>
              </a:cxn>
              <a:cxn ang="0">
                <a:pos x="887" y="330"/>
              </a:cxn>
              <a:cxn ang="0">
                <a:pos x="745" y="401"/>
              </a:cxn>
              <a:cxn ang="0">
                <a:pos x="725" y="414"/>
              </a:cxn>
              <a:cxn ang="0">
                <a:pos x="716" y="412"/>
              </a:cxn>
              <a:cxn ang="0">
                <a:pos x="704" y="411"/>
              </a:cxn>
              <a:cxn ang="0">
                <a:pos x="645" y="391"/>
              </a:cxn>
              <a:cxn ang="0">
                <a:pos x="614" y="401"/>
              </a:cxn>
              <a:cxn ang="0">
                <a:pos x="614" y="432"/>
              </a:cxn>
              <a:cxn ang="0">
                <a:pos x="645" y="411"/>
              </a:cxn>
              <a:cxn ang="0">
                <a:pos x="687" y="424"/>
              </a:cxn>
              <a:cxn ang="0">
                <a:pos x="687" y="441"/>
              </a:cxn>
              <a:cxn ang="0">
                <a:pos x="704" y="432"/>
              </a:cxn>
              <a:cxn ang="0">
                <a:pos x="725" y="460"/>
              </a:cxn>
              <a:cxn ang="0">
                <a:pos x="725" y="491"/>
              </a:cxn>
              <a:cxn ang="0">
                <a:pos x="675" y="512"/>
              </a:cxn>
              <a:cxn ang="0">
                <a:pos x="654" y="491"/>
              </a:cxn>
              <a:cxn ang="0">
                <a:pos x="604" y="491"/>
              </a:cxn>
              <a:cxn ang="0">
                <a:pos x="564" y="472"/>
              </a:cxn>
              <a:cxn ang="0">
                <a:pos x="462" y="482"/>
              </a:cxn>
              <a:cxn ang="0">
                <a:pos x="382" y="512"/>
              </a:cxn>
              <a:cxn ang="0">
                <a:pos x="253" y="541"/>
              </a:cxn>
              <a:cxn ang="0">
                <a:pos x="192" y="562"/>
              </a:cxn>
              <a:cxn ang="0">
                <a:pos x="121" y="612"/>
              </a:cxn>
              <a:cxn ang="0">
                <a:pos x="80" y="652"/>
              </a:cxn>
              <a:cxn ang="0">
                <a:pos x="52" y="693"/>
              </a:cxn>
              <a:cxn ang="0">
                <a:pos x="11" y="764"/>
              </a:cxn>
              <a:cxn ang="0">
                <a:pos x="11" y="783"/>
              </a:cxn>
              <a:cxn ang="0">
                <a:pos x="80" y="802"/>
              </a:cxn>
              <a:cxn ang="0">
                <a:pos x="142" y="814"/>
              </a:cxn>
              <a:cxn ang="0">
                <a:pos x="211" y="783"/>
              </a:cxn>
              <a:cxn ang="0">
                <a:pos x="343" y="733"/>
              </a:cxn>
              <a:cxn ang="0">
                <a:pos x="493" y="723"/>
              </a:cxn>
              <a:cxn ang="0">
                <a:pos x="543" y="743"/>
              </a:cxn>
              <a:cxn ang="0">
                <a:pos x="595" y="752"/>
              </a:cxn>
              <a:cxn ang="0">
                <a:pos x="645" y="723"/>
              </a:cxn>
              <a:cxn ang="0">
                <a:pos x="735" y="733"/>
              </a:cxn>
              <a:cxn ang="0">
                <a:pos x="775" y="712"/>
              </a:cxn>
              <a:cxn ang="0">
                <a:pos x="816" y="683"/>
              </a:cxn>
              <a:cxn ang="0">
                <a:pos x="856" y="652"/>
              </a:cxn>
              <a:cxn ang="0">
                <a:pos x="875" y="622"/>
              </a:cxn>
              <a:cxn ang="0">
                <a:pos x="927" y="593"/>
              </a:cxn>
              <a:cxn ang="0">
                <a:pos x="936" y="562"/>
              </a:cxn>
              <a:cxn ang="0">
                <a:pos x="915" y="501"/>
              </a:cxn>
              <a:cxn ang="0">
                <a:pos x="936" y="451"/>
              </a:cxn>
              <a:cxn ang="0">
                <a:pos x="927" y="432"/>
              </a:cxn>
              <a:cxn ang="0">
                <a:pos x="896" y="422"/>
              </a:cxn>
              <a:cxn ang="0">
                <a:pos x="875" y="391"/>
              </a:cxn>
              <a:cxn ang="0">
                <a:pos x="927" y="361"/>
              </a:cxn>
              <a:cxn ang="0">
                <a:pos x="967" y="320"/>
              </a:cxn>
              <a:cxn ang="0">
                <a:pos x="996" y="270"/>
              </a:cxn>
              <a:cxn ang="0">
                <a:pos x="1027" y="230"/>
              </a:cxn>
              <a:cxn ang="0">
                <a:pos x="1086" y="140"/>
              </a:cxn>
              <a:cxn ang="0">
                <a:pos x="1148" y="59"/>
              </a:cxn>
              <a:cxn ang="0">
                <a:pos x="1188" y="38"/>
              </a:cxn>
              <a:cxn ang="0">
                <a:pos x="1238" y="29"/>
              </a:cxn>
            </a:cxnLst>
            <a:rect l="0" t="0" r="r" b="b"/>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path>
            </a:pathLst>
          </a:custGeom>
          <a:noFill/>
          <a:ln w="0">
            <a:solidFill>
              <a:srgbClr val="000000"/>
            </a:solidFill>
            <a:prstDash val="solid"/>
            <a:round/>
            <a:headEnd/>
            <a:tailEnd/>
          </a:ln>
        </p:spPr>
        <p:txBody>
          <a:bodyPr/>
          <a:lstStyle/>
          <a:p>
            <a:endParaRPr lang="en-US"/>
          </a:p>
        </p:txBody>
      </p:sp>
      <p:sp>
        <p:nvSpPr>
          <p:cNvPr id="75781" name="Freeform 5"/>
          <p:cNvSpPr>
            <a:spLocks noChangeAspect="1"/>
          </p:cNvSpPr>
          <p:nvPr/>
        </p:nvSpPr>
        <p:spPr bwMode="ltGray">
          <a:xfrm>
            <a:off x="347663" y="715963"/>
            <a:ext cx="6473825" cy="5219700"/>
          </a:xfrm>
          <a:custGeom>
            <a:avLst/>
            <a:gdLst/>
            <a:ahLst/>
            <a:cxnLst>
              <a:cxn ang="0">
                <a:pos x="382" y="482"/>
              </a:cxn>
              <a:cxn ang="0">
                <a:pos x="723" y="322"/>
              </a:cxn>
              <a:cxn ang="0">
                <a:pos x="854" y="242"/>
              </a:cxn>
              <a:cxn ang="0">
                <a:pos x="996" y="100"/>
              </a:cxn>
              <a:cxn ang="0">
                <a:pos x="996" y="50"/>
              </a:cxn>
              <a:cxn ang="0">
                <a:pos x="1328" y="90"/>
              </a:cxn>
              <a:cxn ang="0">
                <a:pos x="1508" y="261"/>
              </a:cxn>
              <a:cxn ang="0">
                <a:pos x="1831" y="422"/>
              </a:cxn>
              <a:cxn ang="0">
                <a:pos x="1881" y="683"/>
              </a:cxn>
              <a:cxn ang="0">
                <a:pos x="1931" y="866"/>
              </a:cxn>
              <a:cxn ang="0">
                <a:pos x="2061" y="994"/>
              </a:cxn>
              <a:cxn ang="0">
                <a:pos x="2715" y="1105"/>
              </a:cxn>
              <a:cxn ang="0">
                <a:pos x="2927" y="1155"/>
              </a:cxn>
              <a:cxn ang="0">
                <a:pos x="3057" y="1347"/>
              </a:cxn>
              <a:cxn ang="0">
                <a:pos x="3188" y="1518"/>
              </a:cxn>
              <a:cxn ang="0">
                <a:pos x="3017" y="1608"/>
              </a:cxn>
              <a:cxn ang="0">
                <a:pos x="2815" y="1468"/>
              </a:cxn>
              <a:cxn ang="0">
                <a:pos x="2725" y="1468"/>
              </a:cxn>
              <a:cxn ang="0">
                <a:pos x="2696" y="1800"/>
              </a:cxn>
              <a:cxn ang="0">
                <a:pos x="2595" y="2182"/>
              </a:cxn>
              <a:cxn ang="0">
                <a:pos x="2535" y="2453"/>
              </a:cxn>
              <a:cxn ang="0">
                <a:pos x="2504" y="2583"/>
              </a:cxn>
              <a:cxn ang="0">
                <a:pos x="2827" y="2332"/>
              </a:cxn>
              <a:cxn ang="0">
                <a:pos x="3107" y="2282"/>
              </a:cxn>
              <a:cxn ang="0">
                <a:pos x="3420" y="2192"/>
              </a:cxn>
              <a:cxn ang="0">
                <a:pos x="3308" y="2413"/>
              </a:cxn>
              <a:cxn ang="0">
                <a:pos x="2957" y="2605"/>
              </a:cxn>
              <a:cxn ang="0">
                <a:pos x="2635" y="2764"/>
              </a:cxn>
              <a:cxn ang="0">
                <a:pos x="2374" y="2754"/>
              </a:cxn>
              <a:cxn ang="0">
                <a:pos x="2303" y="2614"/>
              </a:cxn>
              <a:cxn ang="0">
                <a:pos x="2405" y="2403"/>
              </a:cxn>
              <a:cxn ang="0">
                <a:pos x="2495" y="2192"/>
              </a:cxn>
              <a:cxn ang="0">
                <a:pos x="2364" y="1841"/>
              </a:cxn>
              <a:cxn ang="0">
                <a:pos x="2132" y="2000"/>
              </a:cxn>
              <a:cxn ang="0">
                <a:pos x="2253" y="1729"/>
              </a:cxn>
              <a:cxn ang="0">
                <a:pos x="2243" y="1478"/>
              </a:cxn>
              <a:cxn ang="0">
                <a:pos x="2061" y="1307"/>
              </a:cxn>
              <a:cxn ang="0">
                <a:pos x="1790" y="1267"/>
              </a:cxn>
              <a:cxn ang="0">
                <a:pos x="1710" y="1487"/>
              </a:cxn>
              <a:cxn ang="0">
                <a:pos x="1558" y="1528"/>
              </a:cxn>
              <a:cxn ang="0">
                <a:pos x="1418" y="1850"/>
              </a:cxn>
              <a:cxn ang="0">
                <a:pos x="1499" y="2313"/>
              </a:cxn>
              <a:cxn ang="0">
                <a:pos x="1328" y="2685"/>
              </a:cxn>
              <a:cxn ang="0">
                <a:pos x="1077" y="2543"/>
              </a:cxn>
              <a:cxn ang="0">
                <a:pos x="1055" y="2223"/>
              </a:cxn>
              <a:cxn ang="0">
                <a:pos x="1096" y="1881"/>
              </a:cxn>
              <a:cxn ang="0">
                <a:pos x="1207" y="1578"/>
              </a:cxn>
              <a:cxn ang="0">
                <a:pos x="1207" y="1487"/>
              </a:cxn>
              <a:cxn ang="0">
                <a:pos x="1025" y="1618"/>
              </a:cxn>
              <a:cxn ang="0">
                <a:pos x="1207" y="1338"/>
              </a:cxn>
              <a:cxn ang="0">
                <a:pos x="1378" y="1186"/>
              </a:cxn>
              <a:cxn ang="0">
                <a:pos x="1579" y="1146"/>
              </a:cxn>
              <a:cxn ang="0">
                <a:pos x="1871" y="1155"/>
              </a:cxn>
              <a:cxn ang="0">
                <a:pos x="2002" y="1056"/>
              </a:cxn>
              <a:cxn ang="0">
                <a:pos x="1800" y="925"/>
              </a:cxn>
              <a:cxn ang="0">
                <a:pos x="1409" y="965"/>
              </a:cxn>
              <a:cxn ang="0">
                <a:pos x="956" y="804"/>
              </a:cxn>
              <a:cxn ang="0">
                <a:pos x="1046" y="643"/>
              </a:cxn>
              <a:cxn ang="0">
                <a:pos x="885" y="664"/>
              </a:cxn>
              <a:cxn ang="0">
                <a:pos x="543" y="844"/>
              </a:cxn>
              <a:cxn ang="0">
                <a:pos x="351" y="764"/>
              </a:cxn>
              <a:cxn ang="0">
                <a:pos x="0" y="785"/>
              </a:cxn>
            </a:cxnLst>
            <a:rect l="0" t="0" r="r" b="b"/>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solidFill>
          <a:ln w="9525" cap="flat" cmpd="sng">
            <a:noFill/>
            <a:prstDash val="solid"/>
            <a:round/>
            <a:headEnd type="none" w="med" len="med"/>
            <a:tailEnd type="none" w="med" len="med"/>
          </a:ln>
          <a:effectLst/>
        </p:spPr>
        <p:txBody>
          <a:bodyPr/>
          <a:lstStyle/>
          <a:p>
            <a:endParaRPr lang="en-US"/>
          </a:p>
        </p:txBody>
      </p:sp>
      <p:sp>
        <p:nvSpPr>
          <p:cNvPr id="75782" name="Freeform 6"/>
          <p:cNvSpPr>
            <a:spLocks noChangeAspect="1"/>
          </p:cNvSpPr>
          <p:nvPr/>
        </p:nvSpPr>
        <p:spPr bwMode="ltGray">
          <a:xfrm>
            <a:off x="347663" y="715963"/>
            <a:ext cx="6473825" cy="5219700"/>
          </a:xfrm>
          <a:custGeom>
            <a:avLst/>
            <a:gdLst/>
            <a:ahLst/>
            <a:cxnLst>
              <a:cxn ang="0">
                <a:pos x="382" y="482"/>
              </a:cxn>
              <a:cxn ang="0">
                <a:pos x="723" y="322"/>
              </a:cxn>
              <a:cxn ang="0">
                <a:pos x="854" y="242"/>
              </a:cxn>
              <a:cxn ang="0">
                <a:pos x="996" y="100"/>
              </a:cxn>
              <a:cxn ang="0">
                <a:pos x="996" y="50"/>
              </a:cxn>
              <a:cxn ang="0">
                <a:pos x="1328" y="90"/>
              </a:cxn>
              <a:cxn ang="0">
                <a:pos x="1508" y="261"/>
              </a:cxn>
              <a:cxn ang="0">
                <a:pos x="1831" y="422"/>
              </a:cxn>
              <a:cxn ang="0">
                <a:pos x="1881" y="683"/>
              </a:cxn>
              <a:cxn ang="0">
                <a:pos x="1931" y="866"/>
              </a:cxn>
              <a:cxn ang="0">
                <a:pos x="2061" y="994"/>
              </a:cxn>
              <a:cxn ang="0">
                <a:pos x="2715" y="1105"/>
              </a:cxn>
              <a:cxn ang="0">
                <a:pos x="2927" y="1155"/>
              </a:cxn>
              <a:cxn ang="0">
                <a:pos x="3057" y="1347"/>
              </a:cxn>
              <a:cxn ang="0">
                <a:pos x="3188" y="1518"/>
              </a:cxn>
              <a:cxn ang="0">
                <a:pos x="3017" y="1608"/>
              </a:cxn>
              <a:cxn ang="0">
                <a:pos x="2815" y="1468"/>
              </a:cxn>
              <a:cxn ang="0">
                <a:pos x="2725" y="1468"/>
              </a:cxn>
              <a:cxn ang="0">
                <a:pos x="2696" y="1800"/>
              </a:cxn>
              <a:cxn ang="0">
                <a:pos x="2595" y="2182"/>
              </a:cxn>
              <a:cxn ang="0">
                <a:pos x="2535" y="2453"/>
              </a:cxn>
              <a:cxn ang="0">
                <a:pos x="2504" y="2583"/>
              </a:cxn>
              <a:cxn ang="0">
                <a:pos x="2827" y="2332"/>
              </a:cxn>
              <a:cxn ang="0">
                <a:pos x="3107" y="2282"/>
              </a:cxn>
              <a:cxn ang="0">
                <a:pos x="3420" y="2192"/>
              </a:cxn>
              <a:cxn ang="0">
                <a:pos x="3308" y="2413"/>
              </a:cxn>
              <a:cxn ang="0">
                <a:pos x="2957" y="2605"/>
              </a:cxn>
              <a:cxn ang="0">
                <a:pos x="2635" y="2764"/>
              </a:cxn>
              <a:cxn ang="0">
                <a:pos x="2374" y="2754"/>
              </a:cxn>
              <a:cxn ang="0">
                <a:pos x="2303" y="2614"/>
              </a:cxn>
              <a:cxn ang="0">
                <a:pos x="2405" y="2403"/>
              </a:cxn>
              <a:cxn ang="0">
                <a:pos x="2495" y="2192"/>
              </a:cxn>
              <a:cxn ang="0">
                <a:pos x="2364" y="1841"/>
              </a:cxn>
              <a:cxn ang="0">
                <a:pos x="2132" y="2000"/>
              </a:cxn>
              <a:cxn ang="0">
                <a:pos x="2253" y="1729"/>
              </a:cxn>
              <a:cxn ang="0">
                <a:pos x="2243" y="1478"/>
              </a:cxn>
              <a:cxn ang="0">
                <a:pos x="2061" y="1307"/>
              </a:cxn>
              <a:cxn ang="0">
                <a:pos x="1790" y="1267"/>
              </a:cxn>
              <a:cxn ang="0">
                <a:pos x="1710" y="1487"/>
              </a:cxn>
              <a:cxn ang="0">
                <a:pos x="1558" y="1528"/>
              </a:cxn>
              <a:cxn ang="0">
                <a:pos x="1418" y="1850"/>
              </a:cxn>
              <a:cxn ang="0">
                <a:pos x="1499" y="2313"/>
              </a:cxn>
              <a:cxn ang="0">
                <a:pos x="1328" y="2685"/>
              </a:cxn>
              <a:cxn ang="0">
                <a:pos x="1077" y="2543"/>
              </a:cxn>
              <a:cxn ang="0">
                <a:pos x="1055" y="2223"/>
              </a:cxn>
              <a:cxn ang="0">
                <a:pos x="1096" y="1881"/>
              </a:cxn>
              <a:cxn ang="0">
                <a:pos x="1207" y="1578"/>
              </a:cxn>
              <a:cxn ang="0">
                <a:pos x="1207" y="1487"/>
              </a:cxn>
              <a:cxn ang="0">
                <a:pos x="1025" y="1618"/>
              </a:cxn>
              <a:cxn ang="0">
                <a:pos x="1207" y="1338"/>
              </a:cxn>
              <a:cxn ang="0">
                <a:pos x="1378" y="1186"/>
              </a:cxn>
              <a:cxn ang="0">
                <a:pos x="1579" y="1146"/>
              </a:cxn>
              <a:cxn ang="0">
                <a:pos x="1871" y="1155"/>
              </a:cxn>
              <a:cxn ang="0">
                <a:pos x="2002" y="1056"/>
              </a:cxn>
              <a:cxn ang="0">
                <a:pos x="1800" y="925"/>
              </a:cxn>
              <a:cxn ang="0">
                <a:pos x="1409" y="965"/>
              </a:cxn>
              <a:cxn ang="0">
                <a:pos x="956" y="804"/>
              </a:cxn>
              <a:cxn ang="0">
                <a:pos x="1046" y="643"/>
              </a:cxn>
              <a:cxn ang="0">
                <a:pos x="885" y="664"/>
              </a:cxn>
              <a:cxn ang="0">
                <a:pos x="543" y="844"/>
              </a:cxn>
              <a:cxn ang="0">
                <a:pos x="351" y="764"/>
              </a:cxn>
              <a:cxn ang="0">
                <a:pos x="0" y="785"/>
              </a:cxn>
            </a:cxnLst>
            <a:rect l="0" t="0" r="r" b="b"/>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path>
            </a:pathLst>
          </a:custGeom>
          <a:noFill/>
          <a:ln w="0">
            <a:solidFill>
              <a:srgbClr val="000000"/>
            </a:solidFill>
            <a:prstDash val="solid"/>
            <a:round/>
            <a:headEnd/>
            <a:tailEnd/>
          </a:ln>
        </p:spPr>
        <p:txBody>
          <a:bodyPr/>
          <a:lstStyle/>
          <a:p>
            <a:endParaRPr lang="en-US"/>
          </a:p>
        </p:txBody>
      </p:sp>
      <p:sp useBgFill="1">
        <p:nvSpPr>
          <p:cNvPr id="75783" name="Freeform 7"/>
          <p:cNvSpPr>
            <a:spLocks noChangeAspect="1"/>
          </p:cNvSpPr>
          <p:nvPr/>
        </p:nvSpPr>
        <p:spPr bwMode="ltGray">
          <a:xfrm>
            <a:off x="1766888" y="1296988"/>
            <a:ext cx="334962" cy="225425"/>
          </a:xfrm>
          <a:custGeom>
            <a:avLst/>
            <a:gdLst/>
            <a:ahLst/>
            <a:cxnLst>
              <a:cxn ang="0">
                <a:pos x="161" y="0"/>
              </a:cxn>
              <a:cxn ang="0">
                <a:pos x="121" y="11"/>
              </a:cxn>
              <a:cxn ang="0">
                <a:pos x="80" y="31"/>
              </a:cxn>
              <a:cxn ang="0">
                <a:pos x="40" y="52"/>
              </a:cxn>
              <a:cxn ang="0">
                <a:pos x="30" y="61"/>
              </a:cxn>
              <a:cxn ang="0">
                <a:pos x="9" y="71"/>
              </a:cxn>
              <a:cxn ang="0">
                <a:pos x="0" y="80"/>
              </a:cxn>
              <a:cxn ang="0">
                <a:pos x="0" y="102"/>
              </a:cxn>
              <a:cxn ang="0">
                <a:pos x="9" y="121"/>
              </a:cxn>
              <a:cxn ang="0">
                <a:pos x="50" y="121"/>
              </a:cxn>
              <a:cxn ang="0">
                <a:pos x="61" y="102"/>
              </a:cxn>
              <a:cxn ang="0">
                <a:pos x="101" y="80"/>
              </a:cxn>
              <a:cxn ang="0">
                <a:pos x="111" y="61"/>
              </a:cxn>
              <a:cxn ang="0">
                <a:pos x="130" y="52"/>
              </a:cxn>
              <a:cxn ang="0">
                <a:pos x="151" y="52"/>
              </a:cxn>
              <a:cxn ang="0">
                <a:pos x="171" y="31"/>
              </a:cxn>
              <a:cxn ang="0">
                <a:pos x="180" y="11"/>
              </a:cxn>
              <a:cxn ang="0">
                <a:pos x="161" y="0"/>
              </a:cxn>
            </a:cxnLst>
            <a:rect l="0" t="0" r="r" b="b"/>
            <a:pathLst>
              <a:path w="180" h="121">
                <a:moveTo>
                  <a:pt x="161" y="0"/>
                </a:moveTo>
                <a:lnTo>
                  <a:pt x="121" y="11"/>
                </a:lnTo>
                <a:lnTo>
                  <a:pt x="80" y="31"/>
                </a:lnTo>
                <a:lnTo>
                  <a:pt x="40" y="52"/>
                </a:lnTo>
                <a:lnTo>
                  <a:pt x="30" y="61"/>
                </a:lnTo>
                <a:lnTo>
                  <a:pt x="9" y="71"/>
                </a:lnTo>
                <a:lnTo>
                  <a:pt x="0" y="80"/>
                </a:lnTo>
                <a:lnTo>
                  <a:pt x="0" y="102"/>
                </a:lnTo>
                <a:lnTo>
                  <a:pt x="9" y="121"/>
                </a:lnTo>
                <a:lnTo>
                  <a:pt x="50" y="121"/>
                </a:lnTo>
                <a:lnTo>
                  <a:pt x="61" y="102"/>
                </a:lnTo>
                <a:lnTo>
                  <a:pt x="101" y="80"/>
                </a:lnTo>
                <a:lnTo>
                  <a:pt x="111" y="61"/>
                </a:lnTo>
                <a:lnTo>
                  <a:pt x="130" y="52"/>
                </a:lnTo>
                <a:lnTo>
                  <a:pt x="151" y="52"/>
                </a:lnTo>
                <a:lnTo>
                  <a:pt x="171" y="31"/>
                </a:lnTo>
                <a:lnTo>
                  <a:pt x="180" y="11"/>
                </a:lnTo>
                <a:lnTo>
                  <a:pt x="161" y="0"/>
                </a:lnTo>
              </a:path>
            </a:pathLst>
          </a:custGeom>
          <a:ln w="0" cap="flat" cmpd="sng">
            <a:solidFill>
              <a:srgbClr val="003300"/>
            </a:solidFill>
            <a:prstDash val="solid"/>
            <a:round/>
            <a:headEnd type="none" w="med" len="med"/>
            <a:tailEnd type="none" w="med" len="med"/>
          </a:ln>
          <a:effectLst/>
        </p:spPr>
        <p:txBody>
          <a:bodyPr/>
          <a:lstStyle/>
          <a:p>
            <a:endParaRPr lang="en-US"/>
          </a:p>
        </p:txBody>
      </p:sp>
      <p:sp useBgFill="1">
        <p:nvSpPr>
          <p:cNvPr id="75784" name="Freeform 8"/>
          <p:cNvSpPr>
            <a:spLocks noChangeAspect="1"/>
          </p:cNvSpPr>
          <p:nvPr/>
        </p:nvSpPr>
        <p:spPr bwMode="ltGray">
          <a:xfrm>
            <a:off x="3267075" y="1560513"/>
            <a:ext cx="166688" cy="93662"/>
          </a:xfrm>
          <a:custGeom>
            <a:avLst/>
            <a:gdLst/>
            <a:ahLst/>
            <a:cxnLst>
              <a:cxn ang="0">
                <a:pos x="19" y="29"/>
              </a:cxn>
              <a:cxn ang="0">
                <a:pos x="59" y="50"/>
              </a:cxn>
              <a:cxn ang="0">
                <a:pos x="90" y="50"/>
              </a:cxn>
              <a:cxn ang="0">
                <a:pos x="90" y="29"/>
              </a:cxn>
              <a:cxn ang="0">
                <a:pos x="78" y="19"/>
              </a:cxn>
              <a:cxn ang="0">
                <a:pos x="50" y="9"/>
              </a:cxn>
              <a:cxn ang="0">
                <a:pos x="40" y="0"/>
              </a:cxn>
              <a:cxn ang="0">
                <a:pos x="19" y="0"/>
              </a:cxn>
              <a:cxn ang="0">
                <a:pos x="0" y="40"/>
              </a:cxn>
              <a:cxn ang="0">
                <a:pos x="19" y="29"/>
              </a:cxn>
            </a:cxnLst>
            <a:rect l="0" t="0" r="r" b="b"/>
            <a:pathLst>
              <a:path w="90" h="50">
                <a:moveTo>
                  <a:pt x="19" y="29"/>
                </a:moveTo>
                <a:lnTo>
                  <a:pt x="59" y="50"/>
                </a:lnTo>
                <a:lnTo>
                  <a:pt x="90" y="50"/>
                </a:lnTo>
                <a:lnTo>
                  <a:pt x="90" y="29"/>
                </a:lnTo>
                <a:lnTo>
                  <a:pt x="78" y="19"/>
                </a:lnTo>
                <a:lnTo>
                  <a:pt x="50" y="9"/>
                </a:lnTo>
                <a:lnTo>
                  <a:pt x="40" y="0"/>
                </a:lnTo>
                <a:lnTo>
                  <a:pt x="19" y="0"/>
                </a:lnTo>
                <a:lnTo>
                  <a:pt x="0" y="40"/>
                </a:lnTo>
                <a:lnTo>
                  <a:pt x="19" y="29"/>
                </a:lnTo>
              </a:path>
            </a:pathLst>
          </a:custGeom>
          <a:ln w="0" cap="flat" cmpd="sng">
            <a:solidFill>
              <a:srgbClr val="003300"/>
            </a:solidFill>
            <a:prstDash val="solid"/>
            <a:round/>
            <a:headEnd type="none" w="med" len="med"/>
            <a:tailEnd type="none" w="med" len="med"/>
          </a:ln>
          <a:effectLst/>
        </p:spPr>
        <p:txBody>
          <a:bodyPr/>
          <a:lstStyle/>
          <a:p>
            <a:endParaRPr lang="en-US"/>
          </a:p>
        </p:txBody>
      </p:sp>
      <p:sp useBgFill="1">
        <p:nvSpPr>
          <p:cNvPr id="75785" name="Freeform 9"/>
          <p:cNvSpPr>
            <a:spLocks noChangeAspect="1"/>
          </p:cNvSpPr>
          <p:nvPr/>
        </p:nvSpPr>
        <p:spPr bwMode="ltGray">
          <a:xfrm>
            <a:off x="4556125" y="2792413"/>
            <a:ext cx="784225" cy="301625"/>
          </a:xfrm>
          <a:custGeom>
            <a:avLst/>
            <a:gdLst/>
            <a:ahLst/>
            <a:cxnLst>
              <a:cxn ang="0">
                <a:pos x="412" y="40"/>
              </a:cxn>
              <a:cxn ang="0">
                <a:pos x="403" y="52"/>
              </a:cxn>
              <a:cxn ang="0">
                <a:pos x="422" y="61"/>
              </a:cxn>
              <a:cxn ang="0">
                <a:pos x="412" y="102"/>
              </a:cxn>
              <a:cxn ang="0">
                <a:pos x="381" y="142"/>
              </a:cxn>
              <a:cxn ang="0">
                <a:pos x="372" y="161"/>
              </a:cxn>
              <a:cxn ang="0">
                <a:pos x="353" y="161"/>
              </a:cxn>
              <a:cxn ang="0">
                <a:pos x="332" y="152"/>
              </a:cxn>
              <a:cxn ang="0">
                <a:pos x="353" y="121"/>
              </a:cxn>
              <a:cxn ang="0">
                <a:pos x="332" y="131"/>
              </a:cxn>
              <a:cxn ang="0">
                <a:pos x="272" y="131"/>
              </a:cxn>
              <a:cxn ang="0">
                <a:pos x="251" y="121"/>
              </a:cxn>
              <a:cxn ang="0">
                <a:pos x="201" y="102"/>
              </a:cxn>
              <a:cxn ang="0">
                <a:pos x="182" y="92"/>
              </a:cxn>
              <a:cxn ang="0">
                <a:pos x="130" y="81"/>
              </a:cxn>
              <a:cxn ang="0">
                <a:pos x="101" y="71"/>
              </a:cxn>
              <a:cxn ang="0">
                <a:pos x="61" y="61"/>
              </a:cxn>
              <a:cxn ang="0">
                <a:pos x="30" y="40"/>
              </a:cxn>
              <a:cxn ang="0">
                <a:pos x="0" y="21"/>
              </a:cxn>
              <a:cxn ang="0">
                <a:pos x="61" y="21"/>
              </a:cxn>
              <a:cxn ang="0">
                <a:pos x="101" y="12"/>
              </a:cxn>
              <a:cxn ang="0">
                <a:pos x="111" y="31"/>
              </a:cxn>
              <a:cxn ang="0">
                <a:pos x="130" y="40"/>
              </a:cxn>
              <a:cxn ang="0">
                <a:pos x="170" y="40"/>
              </a:cxn>
              <a:cxn ang="0">
                <a:pos x="191" y="31"/>
              </a:cxn>
              <a:cxn ang="0">
                <a:pos x="201" y="12"/>
              </a:cxn>
              <a:cxn ang="0">
                <a:pos x="232" y="0"/>
              </a:cxn>
              <a:cxn ang="0">
                <a:pos x="272" y="21"/>
              </a:cxn>
              <a:cxn ang="0">
                <a:pos x="282" y="31"/>
              </a:cxn>
              <a:cxn ang="0">
                <a:pos x="322" y="0"/>
              </a:cxn>
              <a:cxn ang="0">
                <a:pos x="341" y="21"/>
              </a:cxn>
              <a:cxn ang="0">
                <a:pos x="353" y="40"/>
              </a:cxn>
              <a:cxn ang="0">
                <a:pos x="362" y="61"/>
              </a:cxn>
              <a:cxn ang="0">
                <a:pos x="372" y="40"/>
              </a:cxn>
              <a:cxn ang="0">
                <a:pos x="381" y="21"/>
              </a:cxn>
              <a:cxn ang="0">
                <a:pos x="403" y="21"/>
              </a:cxn>
              <a:cxn ang="0">
                <a:pos x="403" y="40"/>
              </a:cxn>
              <a:cxn ang="0">
                <a:pos x="412" y="40"/>
              </a:cxn>
            </a:cxnLst>
            <a:rect l="0" t="0" r="r" b="b"/>
            <a:pathLst>
              <a:path w="422" h="161">
                <a:moveTo>
                  <a:pt x="412" y="40"/>
                </a:moveTo>
                <a:lnTo>
                  <a:pt x="403" y="52"/>
                </a:lnTo>
                <a:lnTo>
                  <a:pt x="422" y="61"/>
                </a:lnTo>
                <a:lnTo>
                  <a:pt x="412" y="102"/>
                </a:lnTo>
                <a:lnTo>
                  <a:pt x="381" y="142"/>
                </a:lnTo>
                <a:lnTo>
                  <a:pt x="372" y="161"/>
                </a:lnTo>
                <a:lnTo>
                  <a:pt x="353" y="161"/>
                </a:lnTo>
                <a:lnTo>
                  <a:pt x="332" y="152"/>
                </a:lnTo>
                <a:lnTo>
                  <a:pt x="353" y="121"/>
                </a:lnTo>
                <a:lnTo>
                  <a:pt x="332" y="131"/>
                </a:lnTo>
                <a:lnTo>
                  <a:pt x="272" y="131"/>
                </a:lnTo>
                <a:lnTo>
                  <a:pt x="251" y="121"/>
                </a:lnTo>
                <a:lnTo>
                  <a:pt x="201" y="102"/>
                </a:lnTo>
                <a:lnTo>
                  <a:pt x="182" y="92"/>
                </a:lnTo>
                <a:lnTo>
                  <a:pt x="130" y="81"/>
                </a:lnTo>
                <a:lnTo>
                  <a:pt x="101" y="71"/>
                </a:lnTo>
                <a:lnTo>
                  <a:pt x="61" y="61"/>
                </a:lnTo>
                <a:lnTo>
                  <a:pt x="30" y="40"/>
                </a:lnTo>
                <a:lnTo>
                  <a:pt x="0" y="21"/>
                </a:lnTo>
                <a:lnTo>
                  <a:pt x="61" y="21"/>
                </a:lnTo>
                <a:lnTo>
                  <a:pt x="101" y="12"/>
                </a:lnTo>
                <a:lnTo>
                  <a:pt x="111" y="31"/>
                </a:lnTo>
                <a:lnTo>
                  <a:pt x="130" y="40"/>
                </a:lnTo>
                <a:lnTo>
                  <a:pt x="170" y="40"/>
                </a:lnTo>
                <a:lnTo>
                  <a:pt x="191" y="31"/>
                </a:lnTo>
                <a:lnTo>
                  <a:pt x="201" y="12"/>
                </a:lnTo>
                <a:lnTo>
                  <a:pt x="232" y="0"/>
                </a:lnTo>
                <a:lnTo>
                  <a:pt x="272" y="21"/>
                </a:lnTo>
                <a:lnTo>
                  <a:pt x="282" y="31"/>
                </a:lnTo>
                <a:lnTo>
                  <a:pt x="322" y="0"/>
                </a:lnTo>
                <a:lnTo>
                  <a:pt x="341" y="21"/>
                </a:lnTo>
                <a:lnTo>
                  <a:pt x="353" y="40"/>
                </a:lnTo>
                <a:lnTo>
                  <a:pt x="362" y="61"/>
                </a:lnTo>
                <a:lnTo>
                  <a:pt x="372" y="40"/>
                </a:lnTo>
                <a:lnTo>
                  <a:pt x="381" y="21"/>
                </a:lnTo>
                <a:lnTo>
                  <a:pt x="403" y="21"/>
                </a:lnTo>
                <a:lnTo>
                  <a:pt x="403" y="40"/>
                </a:lnTo>
                <a:lnTo>
                  <a:pt x="412" y="40"/>
                </a:lnTo>
              </a:path>
            </a:pathLst>
          </a:custGeom>
          <a:ln w="0" cap="flat" cmpd="sng">
            <a:solidFill>
              <a:srgbClr val="003300"/>
            </a:solidFill>
            <a:prstDash val="solid"/>
            <a:round/>
            <a:headEnd type="none" w="med" len="med"/>
            <a:tailEnd type="none" w="med" len="med"/>
          </a:ln>
          <a:effectLst/>
        </p:spPr>
        <p:txBody>
          <a:bodyPr/>
          <a:lstStyle/>
          <a:p>
            <a:endParaRPr lang="en-US"/>
          </a:p>
        </p:txBody>
      </p:sp>
      <p:sp>
        <p:nvSpPr>
          <p:cNvPr id="75786" name="Freeform 10"/>
          <p:cNvSpPr>
            <a:spLocks noChangeAspect="1"/>
          </p:cNvSpPr>
          <p:nvPr/>
        </p:nvSpPr>
        <p:spPr bwMode="ltGray">
          <a:xfrm>
            <a:off x="4462463" y="2776538"/>
            <a:ext cx="55562" cy="71437"/>
          </a:xfrm>
          <a:custGeom>
            <a:avLst/>
            <a:gdLst/>
            <a:ahLst/>
            <a:cxnLst>
              <a:cxn ang="0">
                <a:pos x="9" y="0"/>
              </a:cxn>
              <a:cxn ang="0">
                <a:pos x="0" y="31"/>
              </a:cxn>
              <a:cxn ang="0">
                <a:pos x="9" y="41"/>
              </a:cxn>
              <a:cxn ang="0">
                <a:pos x="30" y="41"/>
              </a:cxn>
              <a:cxn ang="0">
                <a:pos x="30" y="22"/>
              </a:cxn>
              <a:cxn ang="0">
                <a:pos x="9" y="0"/>
              </a:cxn>
            </a:cxnLst>
            <a:rect l="0" t="0" r="r" b="b"/>
            <a:pathLst>
              <a:path w="30" h="41">
                <a:moveTo>
                  <a:pt x="9" y="0"/>
                </a:moveTo>
                <a:lnTo>
                  <a:pt x="0" y="31"/>
                </a:lnTo>
                <a:lnTo>
                  <a:pt x="9" y="41"/>
                </a:lnTo>
                <a:lnTo>
                  <a:pt x="30" y="41"/>
                </a:lnTo>
                <a:lnTo>
                  <a:pt x="30" y="22"/>
                </a:lnTo>
                <a:lnTo>
                  <a:pt x="9" y="0"/>
                </a:lnTo>
              </a:path>
            </a:pathLst>
          </a:custGeom>
          <a:solidFill>
            <a:srgbClr val="FFFFFF"/>
          </a:solidFill>
          <a:ln w="0" cap="flat" cmpd="sng">
            <a:solidFill>
              <a:srgbClr val="003300"/>
            </a:solidFill>
            <a:prstDash val="solid"/>
            <a:round/>
            <a:headEnd type="none" w="med" len="med"/>
            <a:tailEnd type="none" w="med" len="med"/>
          </a:ln>
          <a:effectLst/>
        </p:spPr>
        <p:txBody>
          <a:bodyPr/>
          <a:lstStyle/>
          <a:p>
            <a:endParaRPr lang="en-US"/>
          </a:p>
        </p:txBody>
      </p:sp>
      <p:sp>
        <p:nvSpPr>
          <p:cNvPr id="75787" name="Freeform 11"/>
          <p:cNvSpPr>
            <a:spLocks noChangeAspect="1"/>
          </p:cNvSpPr>
          <p:nvPr/>
        </p:nvSpPr>
        <p:spPr bwMode="ltGray">
          <a:xfrm>
            <a:off x="4254500" y="2719388"/>
            <a:ext cx="150813" cy="128587"/>
          </a:xfrm>
          <a:custGeom>
            <a:avLst/>
            <a:gdLst/>
            <a:ahLst/>
            <a:cxnLst>
              <a:cxn ang="0">
                <a:pos x="81" y="61"/>
              </a:cxn>
              <a:cxn ang="0">
                <a:pos x="62" y="52"/>
              </a:cxn>
              <a:cxn ang="0">
                <a:pos x="50" y="61"/>
              </a:cxn>
              <a:cxn ang="0">
                <a:pos x="12" y="71"/>
              </a:cxn>
              <a:cxn ang="0">
                <a:pos x="0" y="52"/>
              </a:cxn>
              <a:cxn ang="0">
                <a:pos x="50" y="40"/>
              </a:cxn>
              <a:cxn ang="0">
                <a:pos x="41" y="21"/>
              </a:cxn>
              <a:cxn ang="0">
                <a:pos x="50" y="0"/>
              </a:cxn>
              <a:cxn ang="0">
                <a:pos x="71" y="11"/>
              </a:cxn>
              <a:cxn ang="0">
                <a:pos x="81" y="30"/>
              </a:cxn>
              <a:cxn ang="0">
                <a:pos x="81" y="61"/>
              </a:cxn>
            </a:cxnLst>
            <a:rect l="0" t="0" r="r" b="b"/>
            <a:pathLst>
              <a:path w="81" h="71">
                <a:moveTo>
                  <a:pt x="81" y="61"/>
                </a:moveTo>
                <a:lnTo>
                  <a:pt x="62" y="52"/>
                </a:lnTo>
                <a:lnTo>
                  <a:pt x="50" y="61"/>
                </a:lnTo>
                <a:lnTo>
                  <a:pt x="12" y="71"/>
                </a:lnTo>
                <a:lnTo>
                  <a:pt x="0" y="52"/>
                </a:lnTo>
                <a:lnTo>
                  <a:pt x="50" y="40"/>
                </a:lnTo>
                <a:lnTo>
                  <a:pt x="41" y="21"/>
                </a:lnTo>
                <a:lnTo>
                  <a:pt x="50" y="0"/>
                </a:lnTo>
                <a:lnTo>
                  <a:pt x="71" y="11"/>
                </a:lnTo>
                <a:lnTo>
                  <a:pt x="81" y="30"/>
                </a:lnTo>
                <a:lnTo>
                  <a:pt x="81" y="61"/>
                </a:lnTo>
              </a:path>
            </a:pathLst>
          </a:custGeom>
          <a:solidFill>
            <a:srgbClr val="FFFFFF"/>
          </a:solidFill>
          <a:ln w="0" cap="flat" cmpd="sng">
            <a:solidFill>
              <a:srgbClr val="003300"/>
            </a:solidFill>
            <a:prstDash val="solid"/>
            <a:round/>
            <a:headEnd type="none" w="med" len="med"/>
            <a:tailEnd type="none" w="med" len="med"/>
          </a:ln>
          <a:effectLst/>
        </p:spPr>
        <p:txBody>
          <a:bodyPr/>
          <a:lstStyle/>
          <a:p>
            <a:endParaRPr lang="en-US"/>
          </a:p>
        </p:txBody>
      </p:sp>
      <p:sp>
        <p:nvSpPr>
          <p:cNvPr id="75788" name="Freeform 12"/>
          <p:cNvSpPr>
            <a:spLocks noChangeAspect="1"/>
          </p:cNvSpPr>
          <p:nvPr/>
        </p:nvSpPr>
        <p:spPr bwMode="ltGray">
          <a:xfrm>
            <a:off x="4179888" y="2608263"/>
            <a:ext cx="115887" cy="128587"/>
          </a:xfrm>
          <a:custGeom>
            <a:avLst/>
            <a:gdLst/>
            <a:ahLst/>
            <a:cxnLst>
              <a:cxn ang="0">
                <a:pos x="0" y="0"/>
              </a:cxn>
              <a:cxn ang="0">
                <a:pos x="0" y="10"/>
              </a:cxn>
              <a:cxn ang="0">
                <a:pos x="12" y="41"/>
              </a:cxn>
              <a:cxn ang="0">
                <a:pos x="31" y="71"/>
              </a:cxn>
              <a:cxn ang="0">
                <a:pos x="61" y="50"/>
              </a:cxn>
              <a:cxn ang="0">
                <a:pos x="40" y="21"/>
              </a:cxn>
              <a:cxn ang="0">
                <a:pos x="21" y="10"/>
              </a:cxn>
              <a:cxn ang="0">
                <a:pos x="0" y="0"/>
              </a:cxn>
            </a:cxnLst>
            <a:rect l="0" t="0" r="r" b="b"/>
            <a:pathLst>
              <a:path w="61" h="71">
                <a:moveTo>
                  <a:pt x="0" y="0"/>
                </a:moveTo>
                <a:lnTo>
                  <a:pt x="0" y="10"/>
                </a:lnTo>
                <a:lnTo>
                  <a:pt x="12" y="41"/>
                </a:lnTo>
                <a:lnTo>
                  <a:pt x="31" y="71"/>
                </a:lnTo>
                <a:lnTo>
                  <a:pt x="61" y="50"/>
                </a:lnTo>
                <a:lnTo>
                  <a:pt x="40" y="21"/>
                </a:lnTo>
                <a:lnTo>
                  <a:pt x="21" y="10"/>
                </a:lnTo>
                <a:lnTo>
                  <a:pt x="0" y="0"/>
                </a:lnTo>
              </a:path>
            </a:pathLst>
          </a:custGeom>
          <a:solidFill>
            <a:srgbClr val="FFFFFF"/>
          </a:solidFill>
          <a:ln w="0" cap="flat" cmpd="sng">
            <a:solidFill>
              <a:srgbClr val="003300"/>
            </a:solidFill>
            <a:prstDash val="solid"/>
            <a:round/>
            <a:headEnd type="none" w="med" len="med"/>
            <a:tailEnd type="none" w="med" len="med"/>
          </a:ln>
          <a:effectLst/>
        </p:spPr>
        <p:txBody>
          <a:bodyPr/>
          <a:lstStyle/>
          <a:p>
            <a:endParaRPr lang="en-US"/>
          </a:p>
        </p:txBody>
      </p:sp>
      <p:sp>
        <p:nvSpPr>
          <p:cNvPr id="75789" name="Freeform 13"/>
          <p:cNvSpPr>
            <a:spLocks noChangeAspect="1"/>
          </p:cNvSpPr>
          <p:nvPr/>
        </p:nvSpPr>
        <p:spPr bwMode="ltGray">
          <a:xfrm>
            <a:off x="3433763" y="2998788"/>
            <a:ext cx="76200" cy="95250"/>
          </a:xfrm>
          <a:custGeom>
            <a:avLst/>
            <a:gdLst/>
            <a:ahLst/>
            <a:cxnLst>
              <a:cxn ang="0">
                <a:pos x="19" y="0"/>
              </a:cxn>
              <a:cxn ang="0">
                <a:pos x="0" y="31"/>
              </a:cxn>
              <a:cxn ang="0">
                <a:pos x="0" y="41"/>
              </a:cxn>
              <a:cxn ang="0">
                <a:pos x="29" y="50"/>
              </a:cxn>
              <a:cxn ang="0">
                <a:pos x="40" y="31"/>
              </a:cxn>
              <a:cxn ang="0">
                <a:pos x="19" y="0"/>
              </a:cxn>
            </a:cxnLst>
            <a:rect l="0" t="0" r="r" b="b"/>
            <a:pathLst>
              <a:path w="40" h="50">
                <a:moveTo>
                  <a:pt x="19" y="0"/>
                </a:moveTo>
                <a:lnTo>
                  <a:pt x="0" y="31"/>
                </a:lnTo>
                <a:lnTo>
                  <a:pt x="0" y="41"/>
                </a:lnTo>
                <a:lnTo>
                  <a:pt x="29" y="50"/>
                </a:lnTo>
                <a:lnTo>
                  <a:pt x="40" y="31"/>
                </a:lnTo>
                <a:lnTo>
                  <a:pt x="19" y="0"/>
                </a:lnTo>
              </a:path>
            </a:pathLst>
          </a:custGeom>
          <a:solidFill>
            <a:srgbClr val="006600"/>
          </a:solidFill>
          <a:ln w="0" cap="flat" cmpd="sng">
            <a:solidFill>
              <a:srgbClr val="003300"/>
            </a:solidFill>
            <a:prstDash val="solid"/>
            <a:round/>
            <a:headEnd type="none" w="med" len="med"/>
            <a:tailEnd type="none" w="med" len="med"/>
          </a:ln>
          <a:effectLst/>
        </p:spPr>
        <p:txBody>
          <a:bodyPr/>
          <a:lstStyle/>
          <a:p>
            <a:endParaRPr lang="en-US"/>
          </a:p>
        </p:txBody>
      </p:sp>
      <p:sp>
        <p:nvSpPr>
          <p:cNvPr id="75790" name="Freeform 14"/>
          <p:cNvSpPr>
            <a:spLocks noChangeAspect="1"/>
          </p:cNvSpPr>
          <p:nvPr/>
        </p:nvSpPr>
        <p:spPr bwMode="ltGray">
          <a:xfrm>
            <a:off x="6672263" y="4573588"/>
            <a:ext cx="95250" cy="257175"/>
          </a:xfrm>
          <a:custGeom>
            <a:avLst/>
            <a:gdLst/>
            <a:ahLst/>
            <a:cxnLst>
              <a:cxn ang="0">
                <a:pos x="50" y="140"/>
              </a:cxn>
              <a:cxn ang="0">
                <a:pos x="50" y="121"/>
              </a:cxn>
              <a:cxn ang="0">
                <a:pos x="50" y="100"/>
              </a:cxn>
              <a:cxn ang="0">
                <a:pos x="38" y="71"/>
              </a:cxn>
              <a:cxn ang="0">
                <a:pos x="28" y="50"/>
              </a:cxn>
              <a:cxn ang="0">
                <a:pos x="19" y="31"/>
              </a:cxn>
              <a:cxn ang="0">
                <a:pos x="0" y="0"/>
              </a:cxn>
            </a:cxnLst>
            <a:rect l="0" t="0" r="r" b="b"/>
            <a:pathLst>
              <a:path w="50" h="140">
                <a:moveTo>
                  <a:pt x="50" y="140"/>
                </a:moveTo>
                <a:lnTo>
                  <a:pt x="50" y="121"/>
                </a:lnTo>
                <a:lnTo>
                  <a:pt x="50" y="100"/>
                </a:lnTo>
                <a:lnTo>
                  <a:pt x="38" y="71"/>
                </a:lnTo>
                <a:lnTo>
                  <a:pt x="28" y="50"/>
                </a:lnTo>
                <a:lnTo>
                  <a:pt x="19" y="31"/>
                </a:lnTo>
                <a:lnTo>
                  <a:pt x="0" y="0"/>
                </a:lnTo>
              </a:path>
            </a:pathLst>
          </a:custGeom>
          <a:noFill/>
          <a:ln w="0">
            <a:solidFill>
              <a:srgbClr val="FF9900"/>
            </a:solidFill>
            <a:prstDash val="solid"/>
            <a:round/>
            <a:headEnd/>
            <a:tailEnd/>
          </a:ln>
        </p:spPr>
        <p:txBody>
          <a:bodyPr/>
          <a:lstStyle/>
          <a:p>
            <a:endParaRPr lang="en-US"/>
          </a:p>
        </p:txBody>
      </p:sp>
      <p:grpSp>
        <p:nvGrpSpPr>
          <p:cNvPr id="2" name="Group 15"/>
          <p:cNvGrpSpPr>
            <a:grpSpLocks/>
          </p:cNvGrpSpPr>
          <p:nvPr/>
        </p:nvGrpSpPr>
        <p:grpSpPr bwMode="auto">
          <a:xfrm>
            <a:off x="1674813" y="1201738"/>
            <a:ext cx="1246187" cy="463550"/>
            <a:chOff x="1111" y="985"/>
            <a:chExt cx="785" cy="292"/>
          </a:xfrm>
        </p:grpSpPr>
        <p:sp>
          <p:nvSpPr>
            <p:cNvPr id="75792" name="Line 16"/>
            <p:cNvSpPr>
              <a:spLocks noChangeAspect="1" noChangeShapeType="1"/>
            </p:cNvSpPr>
            <p:nvPr/>
          </p:nvSpPr>
          <p:spPr bwMode="ltGray">
            <a:xfrm>
              <a:off x="1414" y="985"/>
              <a:ext cx="11" cy="2"/>
            </a:xfrm>
            <a:prstGeom prst="line">
              <a:avLst/>
            </a:prstGeom>
            <a:noFill/>
            <a:ln w="0">
              <a:solidFill>
                <a:srgbClr val="FF9900"/>
              </a:solidFill>
              <a:round/>
              <a:headEnd/>
              <a:tailEnd/>
            </a:ln>
          </p:spPr>
          <p:txBody>
            <a:bodyPr/>
            <a:lstStyle/>
            <a:p>
              <a:endParaRPr lang="en-US"/>
            </a:p>
          </p:txBody>
        </p:sp>
        <p:sp>
          <p:nvSpPr>
            <p:cNvPr id="75793" name="Line 17"/>
            <p:cNvSpPr>
              <a:spLocks noChangeAspect="1" noChangeShapeType="1"/>
            </p:cNvSpPr>
            <p:nvPr/>
          </p:nvSpPr>
          <p:spPr bwMode="ltGray">
            <a:xfrm>
              <a:off x="1555" y="1060"/>
              <a:ext cx="9" cy="5"/>
            </a:xfrm>
            <a:prstGeom prst="line">
              <a:avLst/>
            </a:prstGeom>
            <a:noFill/>
            <a:ln w="0">
              <a:solidFill>
                <a:srgbClr val="FF9900"/>
              </a:solidFill>
              <a:round/>
              <a:headEnd/>
              <a:tailEnd/>
            </a:ln>
          </p:spPr>
          <p:txBody>
            <a:bodyPr/>
            <a:lstStyle/>
            <a:p>
              <a:endParaRPr lang="en-US"/>
            </a:p>
          </p:txBody>
        </p:sp>
        <p:sp>
          <p:nvSpPr>
            <p:cNvPr id="75794" name="Line 18"/>
            <p:cNvSpPr>
              <a:spLocks noChangeAspect="1" noChangeShapeType="1"/>
            </p:cNvSpPr>
            <p:nvPr/>
          </p:nvSpPr>
          <p:spPr bwMode="ltGray">
            <a:xfrm>
              <a:off x="1711" y="1160"/>
              <a:ext cx="8" cy="5"/>
            </a:xfrm>
            <a:prstGeom prst="line">
              <a:avLst/>
            </a:prstGeom>
            <a:noFill/>
            <a:ln w="0">
              <a:solidFill>
                <a:srgbClr val="FF9900"/>
              </a:solidFill>
              <a:round/>
              <a:headEnd/>
              <a:tailEnd/>
            </a:ln>
          </p:spPr>
          <p:txBody>
            <a:bodyPr/>
            <a:lstStyle/>
            <a:p>
              <a:endParaRPr lang="en-US"/>
            </a:p>
          </p:txBody>
        </p:sp>
        <p:grpSp>
          <p:nvGrpSpPr>
            <p:cNvPr id="3" name="Group 19"/>
            <p:cNvGrpSpPr>
              <a:grpSpLocks/>
            </p:cNvGrpSpPr>
            <p:nvPr/>
          </p:nvGrpSpPr>
          <p:grpSpPr bwMode="auto">
            <a:xfrm>
              <a:off x="1111" y="985"/>
              <a:ext cx="785" cy="292"/>
              <a:chOff x="1111" y="985"/>
              <a:chExt cx="785" cy="292"/>
            </a:xfrm>
          </p:grpSpPr>
          <p:sp>
            <p:nvSpPr>
              <p:cNvPr id="75796" name="Line 20"/>
              <p:cNvSpPr>
                <a:spLocks noChangeAspect="1" noChangeShapeType="1"/>
              </p:cNvSpPr>
              <p:nvPr/>
            </p:nvSpPr>
            <p:spPr bwMode="ltGray">
              <a:xfrm>
                <a:off x="1111" y="1090"/>
                <a:ext cx="22" cy="3"/>
              </a:xfrm>
              <a:prstGeom prst="line">
                <a:avLst/>
              </a:prstGeom>
              <a:noFill/>
              <a:ln w="0">
                <a:solidFill>
                  <a:srgbClr val="FF9900"/>
                </a:solidFill>
                <a:round/>
                <a:headEnd/>
                <a:tailEnd/>
              </a:ln>
            </p:spPr>
            <p:txBody>
              <a:bodyPr/>
              <a:lstStyle/>
              <a:p>
                <a:endParaRPr lang="en-US"/>
              </a:p>
            </p:txBody>
          </p:sp>
          <p:sp>
            <p:nvSpPr>
              <p:cNvPr id="75797" name="Freeform 21"/>
              <p:cNvSpPr>
                <a:spLocks noChangeAspect="1"/>
              </p:cNvSpPr>
              <p:nvPr/>
            </p:nvSpPr>
            <p:spPr bwMode="ltGray">
              <a:xfrm>
                <a:off x="1145" y="1089"/>
                <a:ext cx="10" cy="1"/>
              </a:xfrm>
              <a:custGeom>
                <a:avLst/>
                <a:gdLst/>
                <a:ahLst/>
                <a:cxnLst>
                  <a:cxn ang="0">
                    <a:pos x="0" y="2"/>
                  </a:cxn>
                  <a:cxn ang="0">
                    <a:pos x="2" y="2"/>
                  </a:cxn>
                  <a:cxn ang="0">
                    <a:pos x="9" y="0"/>
                  </a:cxn>
                </a:cxnLst>
                <a:rect l="0" t="0" r="r" b="b"/>
                <a:pathLst>
                  <a:path w="9" h="2">
                    <a:moveTo>
                      <a:pt x="0" y="2"/>
                    </a:moveTo>
                    <a:lnTo>
                      <a:pt x="2" y="2"/>
                    </a:lnTo>
                    <a:lnTo>
                      <a:pt x="9" y="0"/>
                    </a:lnTo>
                  </a:path>
                </a:pathLst>
              </a:custGeom>
              <a:noFill/>
              <a:ln w="0">
                <a:solidFill>
                  <a:srgbClr val="FF9900"/>
                </a:solidFill>
                <a:prstDash val="solid"/>
                <a:round/>
                <a:headEnd/>
                <a:tailEnd/>
              </a:ln>
            </p:spPr>
            <p:txBody>
              <a:bodyPr/>
              <a:lstStyle/>
              <a:p>
                <a:endParaRPr lang="en-US"/>
              </a:p>
            </p:txBody>
          </p:sp>
          <p:sp>
            <p:nvSpPr>
              <p:cNvPr id="75798" name="Line 22"/>
              <p:cNvSpPr>
                <a:spLocks noChangeAspect="1" noChangeShapeType="1"/>
              </p:cNvSpPr>
              <p:nvPr/>
            </p:nvSpPr>
            <p:spPr bwMode="ltGray">
              <a:xfrm flipV="1">
                <a:off x="1167" y="1083"/>
                <a:ext cx="10" cy="4"/>
              </a:xfrm>
              <a:prstGeom prst="line">
                <a:avLst/>
              </a:prstGeom>
              <a:noFill/>
              <a:ln w="0">
                <a:solidFill>
                  <a:srgbClr val="FF9900"/>
                </a:solidFill>
                <a:round/>
                <a:headEnd/>
                <a:tailEnd/>
              </a:ln>
            </p:spPr>
            <p:txBody>
              <a:bodyPr/>
              <a:lstStyle/>
              <a:p>
                <a:endParaRPr lang="en-US"/>
              </a:p>
            </p:txBody>
          </p:sp>
          <p:sp>
            <p:nvSpPr>
              <p:cNvPr id="75799" name="Line 23"/>
              <p:cNvSpPr>
                <a:spLocks noChangeAspect="1" noChangeShapeType="1"/>
              </p:cNvSpPr>
              <p:nvPr/>
            </p:nvSpPr>
            <p:spPr bwMode="ltGray">
              <a:xfrm flipV="1">
                <a:off x="1198" y="1060"/>
                <a:ext cx="18" cy="16"/>
              </a:xfrm>
              <a:prstGeom prst="line">
                <a:avLst/>
              </a:prstGeom>
              <a:noFill/>
              <a:ln w="0">
                <a:solidFill>
                  <a:srgbClr val="FF9900"/>
                </a:solidFill>
                <a:round/>
                <a:headEnd/>
                <a:tailEnd/>
              </a:ln>
            </p:spPr>
            <p:txBody>
              <a:bodyPr/>
              <a:lstStyle/>
              <a:p>
                <a:endParaRPr lang="en-US"/>
              </a:p>
            </p:txBody>
          </p:sp>
          <p:sp>
            <p:nvSpPr>
              <p:cNvPr id="75800" name="Line 24"/>
              <p:cNvSpPr>
                <a:spLocks noChangeAspect="1" noChangeShapeType="1"/>
              </p:cNvSpPr>
              <p:nvPr/>
            </p:nvSpPr>
            <p:spPr bwMode="ltGray">
              <a:xfrm flipV="1">
                <a:off x="1225" y="1045"/>
                <a:ext cx="7" cy="8"/>
              </a:xfrm>
              <a:prstGeom prst="line">
                <a:avLst/>
              </a:prstGeom>
              <a:noFill/>
              <a:ln w="0">
                <a:solidFill>
                  <a:srgbClr val="FF9900"/>
                </a:solidFill>
                <a:round/>
                <a:headEnd/>
                <a:tailEnd/>
              </a:ln>
            </p:spPr>
            <p:txBody>
              <a:bodyPr/>
              <a:lstStyle/>
              <a:p>
                <a:endParaRPr lang="en-US"/>
              </a:p>
            </p:txBody>
          </p:sp>
          <p:sp>
            <p:nvSpPr>
              <p:cNvPr id="75801" name="Line 25"/>
              <p:cNvSpPr>
                <a:spLocks noChangeAspect="1" noChangeShapeType="1"/>
              </p:cNvSpPr>
              <p:nvPr/>
            </p:nvSpPr>
            <p:spPr bwMode="ltGray">
              <a:xfrm flipV="1">
                <a:off x="1243" y="1031"/>
                <a:ext cx="10" cy="7"/>
              </a:xfrm>
              <a:prstGeom prst="line">
                <a:avLst/>
              </a:prstGeom>
              <a:noFill/>
              <a:ln w="0">
                <a:solidFill>
                  <a:srgbClr val="FF9900"/>
                </a:solidFill>
                <a:round/>
                <a:headEnd/>
                <a:tailEnd/>
              </a:ln>
            </p:spPr>
            <p:txBody>
              <a:bodyPr/>
              <a:lstStyle/>
              <a:p>
                <a:endParaRPr lang="en-US"/>
              </a:p>
            </p:txBody>
          </p:sp>
          <p:sp>
            <p:nvSpPr>
              <p:cNvPr id="75802" name="Freeform 26"/>
              <p:cNvSpPr>
                <a:spLocks noChangeAspect="1"/>
              </p:cNvSpPr>
              <p:nvPr/>
            </p:nvSpPr>
            <p:spPr bwMode="ltGray">
              <a:xfrm>
                <a:off x="1270" y="1006"/>
                <a:ext cx="20" cy="11"/>
              </a:xfrm>
              <a:custGeom>
                <a:avLst/>
                <a:gdLst/>
                <a:ahLst/>
                <a:cxnLst>
                  <a:cxn ang="0">
                    <a:pos x="0" y="8"/>
                  </a:cxn>
                  <a:cxn ang="0">
                    <a:pos x="4" y="4"/>
                  </a:cxn>
                  <a:cxn ang="0">
                    <a:pos x="17" y="0"/>
                  </a:cxn>
                </a:cxnLst>
                <a:rect l="0" t="0" r="r" b="b"/>
                <a:pathLst>
                  <a:path w="17" h="8">
                    <a:moveTo>
                      <a:pt x="0" y="8"/>
                    </a:moveTo>
                    <a:lnTo>
                      <a:pt x="4" y="4"/>
                    </a:lnTo>
                    <a:lnTo>
                      <a:pt x="17" y="0"/>
                    </a:lnTo>
                  </a:path>
                </a:pathLst>
              </a:custGeom>
              <a:noFill/>
              <a:ln w="0">
                <a:solidFill>
                  <a:srgbClr val="FF9900"/>
                </a:solidFill>
                <a:prstDash val="solid"/>
                <a:round/>
                <a:headEnd/>
                <a:tailEnd/>
              </a:ln>
            </p:spPr>
            <p:txBody>
              <a:bodyPr/>
              <a:lstStyle/>
              <a:p>
                <a:endParaRPr lang="en-US"/>
              </a:p>
            </p:txBody>
          </p:sp>
          <p:sp>
            <p:nvSpPr>
              <p:cNvPr id="75803" name="Line 27"/>
              <p:cNvSpPr>
                <a:spLocks noChangeAspect="1" noChangeShapeType="1"/>
              </p:cNvSpPr>
              <p:nvPr/>
            </p:nvSpPr>
            <p:spPr bwMode="ltGray">
              <a:xfrm flipV="1">
                <a:off x="1302" y="1001"/>
                <a:ext cx="11" cy="3"/>
              </a:xfrm>
              <a:prstGeom prst="line">
                <a:avLst/>
              </a:prstGeom>
              <a:noFill/>
              <a:ln w="0">
                <a:solidFill>
                  <a:srgbClr val="FF9900"/>
                </a:solidFill>
                <a:round/>
                <a:headEnd/>
                <a:tailEnd/>
              </a:ln>
            </p:spPr>
            <p:txBody>
              <a:bodyPr/>
              <a:lstStyle/>
              <a:p>
                <a:endParaRPr lang="en-US"/>
              </a:p>
            </p:txBody>
          </p:sp>
          <p:sp>
            <p:nvSpPr>
              <p:cNvPr id="75804" name="Line 28"/>
              <p:cNvSpPr>
                <a:spLocks noChangeAspect="1" noChangeShapeType="1"/>
              </p:cNvSpPr>
              <p:nvPr/>
            </p:nvSpPr>
            <p:spPr bwMode="ltGray">
              <a:xfrm flipV="1">
                <a:off x="1324" y="999"/>
                <a:ext cx="12" cy="0"/>
              </a:xfrm>
              <a:prstGeom prst="line">
                <a:avLst/>
              </a:prstGeom>
              <a:noFill/>
              <a:ln w="0">
                <a:solidFill>
                  <a:srgbClr val="FF9900"/>
                </a:solidFill>
                <a:round/>
                <a:headEnd/>
                <a:tailEnd/>
              </a:ln>
            </p:spPr>
            <p:txBody>
              <a:bodyPr/>
              <a:lstStyle/>
              <a:p>
                <a:endParaRPr lang="en-US"/>
              </a:p>
            </p:txBody>
          </p:sp>
          <p:sp>
            <p:nvSpPr>
              <p:cNvPr id="75805" name="Line 29"/>
              <p:cNvSpPr>
                <a:spLocks noChangeAspect="1" noChangeShapeType="1"/>
              </p:cNvSpPr>
              <p:nvPr/>
            </p:nvSpPr>
            <p:spPr bwMode="ltGray">
              <a:xfrm flipV="1">
                <a:off x="1358" y="988"/>
                <a:ext cx="22" cy="5"/>
              </a:xfrm>
              <a:prstGeom prst="line">
                <a:avLst/>
              </a:prstGeom>
              <a:noFill/>
              <a:ln w="0">
                <a:solidFill>
                  <a:srgbClr val="FF9900"/>
                </a:solidFill>
                <a:round/>
                <a:headEnd/>
                <a:tailEnd/>
              </a:ln>
            </p:spPr>
            <p:txBody>
              <a:bodyPr/>
              <a:lstStyle/>
              <a:p>
                <a:endParaRPr lang="en-US"/>
              </a:p>
            </p:txBody>
          </p:sp>
          <p:sp>
            <p:nvSpPr>
              <p:cNvPr id="75806" name="Freeform 30"/>
              <p:cNvSpPr>
                <a:spLocks noChangeAspect="1"/>
              </p:cNvSpPr>
              <p:nvPr/>
            </p:nvSpPr>
            <p:spPr bwMode="ltGray">
              <a:xfrm>
                <a:off x="1392" y="985"/>
                <a:ext cx="10" cy="2"/>
              </a:xfrm>
              <a:custGeom>
                <a:avLst/>
                <a:gdLst/>
                <a:ahLst/>
                <a:cxnLst>
                  <a:cxn ang="0">
                    <a:pos x="0" y="0"/>
                  </a:cxn>
                  <a:cxn ang="0">
                    <a:pos x="2" y="0"/>
                  </a:cxn>
                  <a:cxn ang="0">
                    <a:pos x="9" y="0"/>
                  </a:cxn>
                </a:cxnLst>
                <a:rect l="0" t="0" r="r" b="b"/>
                <a:pathLst>
                  <a:path w="9">
                    <a:moveTo>
                      <a:pt x="0" y="0"/>
                    </a:moveTo>
                    <a:lnTo>
                      <a:pt x="2" y="0"/>
                    </a:lnTo>
                    <a:lnTo>
                      <a:pt x="9" y="0"/>
                    </a:lnTo>
                  </a:path>
                </a:pathLst>
              </a:custGeom>
              <a:noFill/>
              <a:ln w="0">
                <a:solidFill>
                  <a:srgbClr val="FF9900"/>
                </a:solidFill>
                <a:prstDash val="solid"/>
                <a:round/>
                <a:headEnd/>
                <a:tailEnd/>
              </a:ln>
            </p:spPr>
            <p:txBody>
              <a:bodyPr/>
              <a:lstStyle/>
              <a:p>
                <a:endParaRPr lang="en-US"/>
              </a:p>
            </p:txBody>
          </p:sp>
          <p:sp>
            <p:nvSpPr>
              <p:cNvPr id="75807" name="Line 31"/>
              <p:cNvSpPr>
                <a:spLocks noChangeAspect="1" noChangeShapeType="1"/>
              </p:cNvSpPr>
              <p:nvPr/>
            </p:nvSpPr>
            <p:spPr bwMode="ltGray">
              <a:xfrm>
                <a:off x="1448" y="992"/>
                <a:ext cx="19" cy="12"/>
              </a:xfrm>
              <a:prstGeom prst="line">
                <a:avLst/>
              </a:prstGeom>
              <a:noFill/>
              <a:ln w="0">
                <a:solidFill>
                  <a:srgbClr val="FF9900"/>
                </a:solidFill>
                <a:round/>
                <a:headEnd/>
                <a:tailEnd/>
              </a:ln>
            </p:spPr>
            <p:txBody>
              <a:bodyPr/>
              <a:lstStyle/>
              <a:p>
                <a:endParaRPr lang="en-US"/>
              </a:p>
            </p:txBody>
          </p:sp>
          <p:sp>
            <p:nvSpPr>
              <p:cNvPr id="75808" name="Line 32"/>
              <p:cNvSpPr>
                <a:spLocks noChangeAspect="1" noChangeShapeType="1"/>
              </p:cNvSpPr>
              <p:nvPr/>
            </p:nvSpPr>
            <p:spPr bwMode="ltGray">
              <a:xfrm>
                <a:off x="1477" y="1011"/>
                <a:ext cx="7" cy="6"/>
              </a:xfrm>
              <a:prstGeom prst="line">
                <a:avLst/>
              </a:prstGeom>
              <a:noFill/>
              <a:ln w="0">
                <a:solidFill>
                  <a:srgbClr val="FF9900"/>
                </a:solidFill>
                <a:round/>
                <a:headEnd/>
                <a:tailEnd/>
              </a:ln>
            </p:spPr>
            <p:txBody>
              <a:bodyPr/>
              <a:lstStyle/>
              <a:p>
                <a:endParaRPr lang="en-US"/>
              </a:p>
            </p:txBody>
          </p:sp>
          <p:sp>
            <p:nvSpPr>
              <p:cNvPr id="75809" name="Line 33"/>
              <p:cNvSpPr>
                <a:spLocks noChangeAspect="1" noChangeShapeType="1"/>
              </p:cNvSpPr>
              <p:nvPr/>
            </p:nvSpPr>
            <p:spPr bwMode="ltGray">
              <a:xfrm>
                <a:off x="1497" y="1022"/>
                <a:ext cx="10" cy="6"/>
              </a:xfrm>
              <a:prstGeom prst="line">
                <a:avLst/>
              </a:prstGeom>
              <a:noFill/>
              <a:ln w="0">
                <a:solidFill>
                  <a:srgbClr val="FF9900"/>
                </a:solidFill>
                <a:round/>
                <a:headEnd/>
                <a:tailEnd/>
              </a:ln>
            </p:spPr>
            <p:txBody>
              <a:bodyPr/>
              <a:lstStyle/>
              <a:p>
                <a:endParaRPr lang="en-US"/>
              </a:p>
            </p:txBody>
          </p:sp>
          <p:sp>
            <p:nvSpPr>
              <p:cNvPr id="75810" name="Line 34"/>
              <p:cNvSpPr>
                <a:spLocks noChangeAspect="1" noChangeShapeType="1"/>
              </p:cNvSpPr>
              <p:nvPr/>
            </p:nvSpPr>
            <p:spPr bwMode="ltGray">
              <a:xfrm>
                <a:off x="1527" y="1040"/>
                <a:ext cx="17" cy="13"/>
              </a:xfrm>
              <a:prstGeom prst="line">
                <a:avLst/>
              </a:prstGeom>
              <a:noFill/>
              <a:ln w="0">
                <a:solidFill>
                  <a:srgbClr val="FF9900"/>
                </a:solidFill>
                <a:round/>
                <a:headEnd/>
                <a:tailEnd/>
              </a:ln>
            </p:spPr>
            <p:txBody>
              <a:bodyPr/>
              <a:lstStyle/>
              <a:p>
                <a:endParaRPr lang="en-US"/>
              </a:p>
            </p:txBody>
          </p:sp>
          <p:sp>
            <p:nvSpPr>
              <p:cNvPr id="75811" name="Line 35"/>
              <p:cNvSpPr>
                <a:spLocks noChangeAspect="1" noChangeShapeType="1"/>
              </p:cNvSpPr>
              <p:nvPr/>
            </p:nvSpPr>
            <p:spPr bwMode="ltGray">
              <a:xfrm>
                <a:off x="1573" y="1072"/>
                <a:ext cx="11" cy="8"/>
              </a:xfrm>
              <a:prstGeom prst="line">
                <a:avLst/>
              </a:prstGeom>
              <a:noFill/>
              <a:ln w="0">
                <a:solidFill>
                  <a:srgbClr val="FF9900"/>
                </a:solidFill>
                <a:round/>
                <a:headEnd/>
                <a:tailEnd/>
              </a:ln>
            </p:spPr>
            <p:txBody>
              <a:bodyPr/>
              <a:lstStyle/>
              <a:p>
                <a:endParaRPr lang="en-US"/>
              </a:p>
            </p:txBody>
          </p:sp>
          <p:sp>
            <p:nvSpPr>
              <p:cNvPr id="75812" name="Line 36"/>
              <p:cNvSpPr>
                <a:spLocks noChangeAspect="1" noChangeShapeType="1"/>
              </p:cNvSpPr>
              <p:nvPr/>
            </p:nvSpPr>
            <p:spPr bwMode="ltGray">
              <a:xfrm>
                <a:off x="1602" y="1089"/>
                <a:ext cx="21" cy="15"/>
              </a:xfrm>
              <a:prstGeom prst="line">
                <a:avLst/>
              </a:prstGeom>
              <a:noFill/>
              <a:ln w="0">
                <a:solidFill>
                  <a:srgbClr val="FF9900"/>
                </a:solidFill>
                <a:round/>
                <a:headEnd/>
                <a:tailEnd/>
              </a:ln>
            </p:spPr>
            <p:txBody>
              <a:bodyPr/>
              <a:lstStyle/>
              <a:p>
                <a:endParaRPr lang="en-US"/>
              </a:p>
            </p:txBody>
          </p:sp>
          <p:sp>
            <p:nvSpPr>
              <p:cNvPr id="75813" name="Line 37"/>
              <p:cNvSpPr>
                <a:spLocks noChangeAspect="1" noChangeShapeType="1"/>
              </p:cNvSpPr>
              <p:nvPr/>
            </p:nvSpPr>
            <p:spPr bwMode="ltGray">
              <a:xfrm>
                <a:off x="1631" y="1108"/>
                <a:ext cx="13" cy="7"/>
              </a:xfrm>
              <a:prstGeom prst="line">
                <a:avLst/>
              </a:prstGeom>
              <a:noFill/>
              <a:ln w="0">
                <a:solidFill>
                  <a:srgbClr val="FF9900"/>
                </a:solidFill>
                <a:round/>
                <a:headEnd/>
                <a:tailEnd/>
              </a:ln>
            </p:spPr>
            <p:txBody>
              <a:bodyPr/>
              <a:lstStyle/>
              <a:p>
                <a:endParaRPr lang="en-US"/>
              </a:p>
            </p:txBody>
          </p:sp>
          <p:sp>
            <p:nvSpPr>
              <p:cNvPr id="75814" name="Line 38"/>
              <p:cNvSpPr>
                <a:spLocks noChangeAspect="1" noChangeShapeType="1"/>
              </p:cNvSpPr>
              <p:nvPr/>
            </p:nvSpPr>
            <p:spPr bwMode="ltGray">
              <a:xfrm flipH="1" flipV="1">
                <a:off x="1661" y="1128"/>
                <a:ext cx="19" cy="13"/>
              </a:xfrm>
              <a:prstGeom prst="line">
                <a:avLst/>
              </a:prstGeom>
              <a:noFill/>
              <a:ln w="0">
                <a:solidFill>
                  <a:srgbClr val="FF9900"/>
                </a:solidFill>
                <a:round/>
                <a:headEnd/>
                <a:tailEnd/>
              </a:ln>
            </p:spPr>
            <p:txBody>
              <a:bodyPr/>
              <a:lstStyle/>
              <a:p>
                <a:endParaRPr lang="en-US"/>
              </a:p>
            </p:txBody>
          </p:sp>
          <p:sp>
            <p:nvSpPr>
              <p:cNvPr id="75815" name="Line 39"/>
              <p:cNvSpPr>
                <a:spLocks noChangeAspect="1" noChangeShapeType="1"/>
              </p:cNvSpPr>
              <p:nvPr/>
            </p:nvSpPr>
            <p:spPr bwMode="ltGray">
              <a:xfrm>
                <a:off x="1681" y="1140"/>
                <a:ext cx="19" cy="13"/>
              </a:xfrm>
              <a:prstGeom prst="line">
                <a:avLst/>
              </a:prstGeom>
              <a:noFill/>
              <a:ln w="0">
                <a:solidFill>
                  <a:srgbClr val="FF9900"/>
                </a:solidFill>
                <a:round/>
                <a:headEnd/>
                <a:tailEnd/>
              </a:ln>
            </p:spPr>
            <p:txBody>
              <a:bodyPr/>
              <a:lstStyle/>
              <a:p>
                <a:endParaRPr lang="en-US"/>
              </a:p>
            </p:txBody>
          </p:sp>
          <p:sp>
            <p:nvSpPr>
              <p:cNvPr id="75816" name="Line 40"/>
              <p:cNvSpPr>
                <a:spLocks noChangeAspect="1" noChangeShapeType="1"/>
              </p:cNvSpPr>
              <p:nvPr/>
            </p:nvSpPr>
            <p:spPr bwMode="ltGray">
              <a:xfrm>
                <a:off x="1728" y="1169"/>
                <a:ext cx="12" cy="8"/>
              </a:xfrm>
              <a:prstGeom prst="line">
                <a:avLst/>
              </a:prstGeom>
              <a:noFill/>
              <a:ln w="0">
                <a:solidFill>
                  <a:srgbClr val="FF9900"/>
                </a:solidFill>
                <a:round/>
                <a:headEnd/>
                <a:tailEnd/>
              </a:ln>
            </p:spPr>
            <p:txBody>
              <a:bodyPr/>
              <a:lstStyle/>
              <a:p>
                <a:endParaRPr lang="en-US"/>
              </a:p>
            </p:txBody>
          </p:sp>
          <p:sp>
            <p:nvSpPr>
              <p:cNvPr id="75817" name="Line 41"/>
              <p:cNvSpPr>
                <a:spLocks noChangeAspect="1" noChangeShapeType="1"/>
              </p:cNvSpPr>
              <p:nvPr/>
            </p:nvSpPr>
            <p:spPr bwMode="ltGray">
              <a:xfrm>
                <a:off x="1759" y="1192"/>
                <a:ext cx="19" cy="11"/>
              </a:xfrm>
              <a:prstGeom prst="line">
                <a:avLst/>
              </a:prstGeom>
              <a:noFill/>
              <a:ln w="0">
                <a:solidFill>
                  <a:srgbClr val="FF9900"/>
                </a:solidFill>
                <a:round/>
                <a:headEnd/>
                <a:tailEnd/>
              </a:ln>
            </p:spPr>
            <p:txBody>
              <a:bodyPr/>
              <a:lstStyle/>
              <a:p>
                <a:endParaRPr lang="en-US"/>
              </a:p>
            </p:txBody>
          </p:sp>
          <p:sp>
            <p:nvSpPr>
              <p:cNvPr id="75818" name="Line 42"/>
              <p:cNvSpPr>
                <a:spLocks noChangeAspect="1" noChangeShapeType="1"/>
              </p:cNvSpPr>
              <p:nvPr/>
            </p:nvSpPr>
            <p:spPr bwMode="ltGray">
              <a:xfrm>
                <a:off x="1787" y="1210"/>
                <a:ext cx="11" cy="6"/>
              </a:xfrm>
              <a:prstGeom prst="line">
                <a:avLst/>
              </a:prstGeom>
              <a:noFill/>
              <a:ln w="0">
                <a:solidFill>
                  <a:srgbClr val="FF9900"/>
                </a:solidFill>
                <a:round/>
                <a:headEnd/>
                <a:tailEnd/>
              </a:ln>
            </p:spPr>
            <p:txBody>
              <a:bodyPr/>
              <a:lstStyle/>
              <a:p>
                <a:endParaRPr lang="en-US"/>
              </a:p>
            </p:txBody>
          </p:sp>
          <p:sp>
            <p:nvSpPr>
              <p:cNvPr id="75819" name="Line 43"/>
              <p:cNvSpPr>
                <a:spLocks noChangeAspect="1" noChangeShapeType="1"/>
              </p:cNvSpPr>
              <p:nvPr/>
            </p:nvSpPr>
            <p:spPr bwMode="ltGray">
              <a:xfrm>
                <a:off x="1808" y="1221"/>
                <a:ext cx="7" cy="5"/>
              </a:xfrm>
              <a:prstGeom prst="line">
                <a:avLst/>
              </a:prstGeom>
              <a:noFill/>
              <a:ln w="0">
                <a:solidFill>
                  <a:srgbClr val="FF9900"/>
                </a:solidFill>
                <a:round/>
                <a:headEnd/>
                <a:tailEnd/>
              </a:ln>
            </p:spPr>
            <p:txBody>
              <a:bodyPr/>
              <a:lstStyle/>
              <a:p>
                <a:endParaRPr lang="en-US"/>
              </a:p>
            </p:txBody>
          </p:sp>
          <p:sp>
            <p:nvSpPr>
              <p:cNvPr id="75820" name="Line 44"/>
              <p:cNvSpPr>
                <a:spLocks noChangeAspect="1" noChangeShapeType="1"/>
              </p:cNvSpPr>
              <p:nvPr/>
            </p:nvSpPr>
            <p:spPr bwMode="ltGray">
              <a:xfrm>
                <a:off x="1836" y="1240"/>
                <a:ext cx="21" cy="11"/>
              </a:xfrm>
              <a:prstGeom prst="line">
                <a:avLst/>
              </a:prstGeom>
              <a:noFill/>
              <a:ln w="0">
                <a:solidFill>
                  <a:srgbClr val="FF9900"/>
                </a:solidFill>
                <a:round/>
                <a:headEnd/>
                <a:tailEnd/>
              </a:ln>
            </p:spPr>
            <p:txBody>
              <a:bodyPr/>
              <a:lstStyle/>
              <a:p>
                <a:endParaRPr lang="en-US"/>
              </a:p>
            </p:txBody>
          </p:sp>
          <p:sp>
            <p:nvSpPr>
              <p:cNvPr id="75821" name="Line 45"/>
              <p:cNvSpPr>
                <a:spLocks noChangeAspect="1" noChangeShapeType="1"/>
              </p:cNvSpPr>
              <p:nvPr/>
            </p:nvSpPr>
            <p:spPr bwMode="ltGray">
              <a:xfrm>
                <a:off x="1865" y="1258"/>
                <a:ext cx="10" cy="7"/>
              </a:xfrm>
              <a:prstGeom prst="line">
                <a:avLst/>
              </a:prstGeom>
              <a:noFill/>
              <a:ln w="0">
                <a:solidFill>
                  <a:srgbClr val="FF9900"/>
                </a:solidFill>
                <a:round/>
                <a:headEnd/>
                <a:tailEnd/>
              </a:ln>
            </p:spPr>
            <p:txBody>
              <a:bodyPr/>
              <a:lstStyle/>
              <a:p>
                <a:endParaRPr lang="en-US"/>
              </a:p>
            </p:txBody>
          </p:sp>
          <p:sp>
            <p:nvSpPr>
              <p:cNvPr id="75822" name="Line 46"/>
              <p:cNvSpPr>
                <a:spLocks noChangeAspect="1" noChangeShapeType="1"/>
              </p:cNvSpPr>
              <p:nvPr/>
            </p:nvSpPr>
            <p:spPr bwMode="ltGray">
              <a:xfrm>
                <a:off x="1886" y="1270"/>
                <a:ext cx="10" cy="7"/>
              </a:xfrm>
              <a:prstGeom prst="line">
                <a:avLst/>
              </a:prstGeom>
              <a:noFill/>
              <a:ln w="0">
                <a:solidFill>
                  <a:srgbClr val="FF9900"/>
                </a:solidFill>
                <a:round/>
                <a:headEnd/>
                <a:tailEnd/>
              </a:ln>
            </p:spPr>
            <p:txBody>
              <a:bodyPr/>
              <a:lstStyle/>
              <a:p>
                <a:endParaRPr lang="en-US"/>
              </a:p>
            </p:txBody>
          </p:sp>
        </p:grpSp>
      </p:grpSp>
      <p:sp>
        <p:nvSpPr>
          <p:cNvPr id="75823" name="Line 47"/>
          <p:cNvSpPr>
            <a:spLocks noChangeAspect="1" noChangeShapeType="1"/>
          </p:cNvSpPr>
          <p:nvPr/>
        </p:nvSpPr>
        <p:spPr bwMode="ltGray">
          <a:xfrm>
            <a:off x="2952750" y="1687513"/>
            <a:ext cx="25400" cy="15875"/>
          </a:xfrm>
          <a:prstGeom prst="line">
            <a:avLst/>
          </a:prstGeom>
          <a:noFill/>
          <a:ln w="0">
            <a:solidFill>
              <a:srgbClr val="FF9900"/>
            </a:solidFill>
            <a:round/>
            <a:headEnd/>
            <a:tailEnd/>
          </a:ln>
        </p:spPr>
        <p:txBody>
          <a:bodyPr/>
          <a:lstStyle/>
          <a:p>
            <a:endParaRPr lang="en-US"/>
          </a:p>
        </p:txBody>
      </p:sp>
      <p:sp>
        <p:nvSpPr>
          <p:cNvPr id="75824" name="Line 48"/>
          <p:cNvSpPr>
            <a:spLocks noChangeAspect="1" noChangeShapeType="1"/>
          </p:cNvSpPr>
          <p:nvPr/>
        </p:nvSpPr>
        <p:spPr bwMode="ltGray">
          <a:xfrm>
            <a:off x="2997200" y="1714500"/>
            <a:ext cx="14288" cy="11113"/>
          </a:xfrm>
          <a:prstGeom prst="line">
            <a:avLst/>
          </a:prstGeom>
          <a:noFill/>
          <a:ln w="0">
            <a:solidFill>
              <a:srgbClr val="FF9900"/>
            </a:solidFill>
            <a:round/>
            <a:headEnd/>
            <a:tailEnd/>
          </a:ln>
        </p:spPr>
        <p:txBody>
          <a:bodyPr/>
          <a:lstStyle/>
          <a:p>
            <a:endParaRPr lang="en-US"/>
          </a:p>
        </p:txBody>
      </p:sp>
      <p:sp>
        <p:nvSpPr>
          <p:cNvPr id="75825" name="Line 49"/>
          <p:cNvSpPr>
            <a:spLocks noChangeAspect="1" noChangeShapeType="1"/>
          </p:cNvSpPr>
          <p:nvPr/>
        </p:nvSpPr>
        <p:spPr bwMode="ltGray">
          <a:xfrm>
            <a:off x="3028950" y="1735138"/>
            <a:ext cx="15875" cy="7937"/>
          </a:xfrm>
          <a:prstGeom prst="line">
            <a:avLst/>
          </a:prstGeom>
          <a:noFill/>
          <a:ln w="0">
            <a:solidFill>
              <a:srgbClr val="FF9900"/>
            </a:solidFill>
            <a:round/>
            <a:headEnd/>
            <a:tailEnd/>
          </a:ln>
        </p:spPr>
        <p:txBody>
          <a:bodyPr/>
          <a:lstStyle/>
          <a:p>
            <a:endParaRPr lang="en-US"/>
          </a:p>
        </p:txBody>
      </p:sp>
      <p:sp>
        <p:nvSpPr>
          <p:cNvPr id="75826" name="Line 50"/>
          <p:cNvSpPr>
            <a:spLocks noChangeAspect="1" noChangeShapeType="1"/>
          </p:cNvSpPr>
          <p:nvPr/>
        </p:nvSpPr>
        <p:spPr bwMode="ltGray">
          <a:xfrm>
            <a:off x="3073400" y="1763713"/>
            <a:ext cx="31750" cy="19050"/>
          </a:xfrm>
          <a:prstGeom prst="line">
            <a:avLst/>
          </a:prstGeom>
          <a:noFill/>
          <a:ln w="0">
            <a:solidFill>
              <a:srgbClr val="FF9900"/>
            </a:solidFill>
            <a:round/>
            <a:headEnd/>
            <a:tailEnd/>
          </a:ln>
        </p:spPr>
        <p:txBody>
          <a:bodyPr/>
          <a:lstStyle/>
          <a:p>
            <a:endParaRPr lang="en-US"/>
          </a:p>
        </p:txBody>
      </p:sp>
      <p:sp>
        <p:nvSpPr>
          <p:cNvPr id="75827" name="Line 51"/>
          <p:cNvSpPr>
            <a:spLocks noChangeAspect="1" noChangeShapeType="1"/>
          </p:cNvSpPr>
          <p:nvPr/>
        </p:nvSpPr>
        <p:spPr bwMode="ltGray">
          <a:xfrm>
            <a:off x="3119438" y="1793875"/>
            <a:ext cx="19050" cy="9525"/>
          </a:xfrm>
          <a:prstGeom prst="line">
            <a:avLst/>
          </a:prstGeom>
          <a:noFill/>
          <a:ln w="0">
            <a:solidFill>
              <a:srgbClr val="FF9900"/>
            </a:solidFill>
            <a:round/>
            <a:headEnd/>
            <a:tailEnd/>
          </a:ln>
        </p:spPr>
        <p:txBody>
          <a:bodyPr/>
          <a:lstStyle/>
          <a:p>
            <a:endParaRPr lang="en-US"/>
          </a:p>
        </p:txBody>
      </p:sp>
      <p:sp>
        <p:nvSpPr>
          <p:cNvPr id="75828" name="Line 52"/>
          <p:cNvSpPr>
            <a:spLocks noChangeAspect="1" noChangeShapeType="1"/>
          </p:cNvSpPr>
          <p:nvPr/>
        </p:nvSpPr>
        <p:spPr bwMode="ltGray">
          <a:xfrm>
            <a:off x="3151188" y="1814513"/>
            <a:ext cx="12700" cy="6350"/>
          </a:xfrm>
          <a:prstGeom prst="line">
            <a:avLst/>
          </a:prstGeom>
          <a:noFill/>
          <a:ln w="0">
            <a:solidFill>
              <a:srgbClr val="FF9900"/>
            </a:solidFill>
            <a:round/>
            <a:headEnd/>
            <a:tailEnd/>
          </a:ln>
        </p:spPr>
        <p:txBody>
          <a:bodyPr/>
          <a:lstStyle/>
          <a:p>
            <a:endParaRPr lang="en-US"/>
          </a:p>
        </p:txBody>
      </p:sp>
      <p:sp>
        <p:nvSpPr>
          <p:cNvPr id="75829" name="Line 53"/>
          <p:cNvSpPr>
            <a:spLocks noChangeAspect="1" noChangeShapeType="1"/>
          </p:cNvSpPr>
          <p:nvPr/>
        </p:nvSpPr>
        <p:spPr bwMode="ltGray">
          <a:xfrm>
            <a:off x="3197225" y="1841500"/>
            <a:ext cx="30163" cy="19050"/>
          </a:xfrm>
          <a:prstGeom prst="line">
            <a:avLst/>
          </a:prstGeom>
          <a:noFill/>
          <a:ln w="0">
            <a:solidFill>
              <a:srgbClr val="FF9900"/>
            </a:solidFill>
            <a:round/>
            <a:headEnd/>
            <a:tailEnd/>
          </a:ln>
        </p:spPr>
        <p:txBody>
          <a:bodyPr/>
          <a:lstStyle/>
          <a:p>
            <a:endParaRPr lang="en-US"/>
          </a:p>
        </p:txBody>
      </p:sp>
      <p:sp>
        <p:nvSpPr>
          <p:cNvPr id="75830" name="Line 54"/>
          <p:cNvSpPr>
            <a:spLocks noChangeAspect="1" noChangeShapeType="1"/>
          </p:cNvSpPr>
          <p:nvPr/>
        </p:nvSpPr>
        <p:spPr bwMode="ltGray">
          <a:xfrm>
            <a:off x="3244850" y="1871663"/>
            <a:ext cx="14288" cy="11112"/>
          </a:xfrm>
          <a:prstGeom prst="line">
            <a:avLst/>
          </a:prstGeom>
          <a:noFill/>
          <a:ln w="0">
            <a:solidFill>
              <a:srgbClr val="FF9900"/>
            </a:solidFill>
            <a:round/>
            <a:headEnd/>
            <a:tailEnd/>
          </a:ln>
        </p:spPr>
        <p:txBody>
          <a:bodyPr/>
          <a:lstStyle/>
          <a:p>
            <a:endParaRPr lang="en-US"/>
          </a:p>
        </p:txBody>
      </p:sp>
      <p:sp>
        <p:nvSpPr>
          <p:cNvPr id="75831" name="Line 55"/>
          <p:cNvSpPr>
            <a:spLocks noChangeAspect="1" noChangeShapeType="1"/>
          </p:cNvSpPr>
          <p:nvPr/>
        </p:nvSpPr>
        <p:spPr bwMode="ltGray">
          <a:xfrm>
            <a:off x="3263900" y="1890713"/>
            <a:ext cx="26988" cy="7937"/>
          </a:xfrm>
          <a:prstGeom prst="line">
            <a:avLst/>
          </a:prstGeom>
          <a:noFill/>
          <a:ln w="0">
            <a:solidFill>
              <a:srgbClr val="FF9900"/>
            </a:solidFill>
            <a:round/>
            <a:headEnd/>
            <a:tailEnd/>
          </a:ln>
        </p:spPr>
        <p:txBody>
          <a:bodyPr/>
          <a:lstStyle/>
          <a:p>
            <a:endParaRPr lang="en-US"/>
          </a:p>
        </p:txBody>
      </p:sp>
      <p:sp>
        <p:nvSpPr>
          <p:cNvPr id="75832" name="Line 56"/>
          <p:cNvSpPr>
            <a:spLocks noChangeAspect="1" noChangeShapeType="1"/>
          </p:cNvSpPr>
          <p:nvPr/>
        </p:nvSpPr>
        <p:spPr bwMode="ltGray">
          <a:xfrm>
            <a:off x="3317875" y="1922463"/>
            <a:ext cx="31750" cy="19050"/>
          </a:xfrm>
          <a:prstGeom prst="line">
            <a:avLst/>
          </a:prstGeom>
          <a:noFill/>
          <a:ln w="0">
            <a:solidFill>
              <a:srgbClr val="FF9900"/>
            </a:solidFill>
            <a:round/>
            <a:headEnd/>
            <a:tailEnd/>
          </a:ln>
        </p:spPr>
        <p:txBody>
          <a:bodyPr/>
          <a:lstStyle/>
          <a:p>
            <a:endParaRPr lang="en-US"/>
          </a:p>
        </p:txBody>
      </p:sp>
      <p:sp>
        <p:nvSpPr>
          <p:cNvPr id="75833" name="Line 57"/>
          <p:cNvSpPr>
            <a:spLocks noChangeAspect="1" noChangeShapeType="1"/>
          </p:cNvSpPr>
          <p:nvPr/>
        </p:nvSpPr>
        <p:spPr bwMode="ltGray">
          <a:xfrm flipH="1" flipV="1">
            <a:off x="3382963" y="1960563"/>
            <a:ext cx="33337" cy="20637"/>
          </a:xfrm>
          <a:prstGeom prst="line">
            <a:avLst/>
          </a:prstGeom>
          <a:noFill/>
          <a:ln w="0">
            <a:solidFill>
              <a:srgbClr val="FF9900"/>
            </a:solidFill>
            <a:round/>
            <a:headEnd/>
            <a:tailEnd/>
          </a:ln>
        </p:spPr>
        <p:txBody>
          <a:bodyPr/>
          <a:lstStyle/>
          <a:p>
            <a:endParaRPr lang="en-US"/>
          </a:p>
        </p:txBody>
      </p:sp>
      <p:sp>
        <p:nvSpPr>
          <p:cNvPr id="75834" name="Line 58"/>
          <p:cNvSpPr>
            <a:spLocks noChangeAspect="1" noChangeShapeType="1"/>
          </p:cNvSpPr>
          <p:nvPr/>
        </p:nvSpPr>
        <p:spPr bwMode="ltGray">
          <a:xfrm>
            <a:off x="3400425" y="1971675"/>
            <a:ext cx="11113" cy="9525"/>
          </a:xfrm>
          <a:prstGeom prst="line">
            <a:avLst/>
          </a:prstGeom>
          <a:noFill/>
          <a:ln w="0">
            <a:solidFill>
              <a:srgbClr val="FF9900"/>
            </a:solidFill>
            <a:round/>
            <a:headEnd/>
            <a:tailEnd/>
          </a:ln>
        </p:spPr>
        <p:txBody>
          <a:bodyPr/>
          <a:lstStyle/>
          <a:p>
            <a:endParaRPr lang="en-US"/>
          </a:p>
        </p:txBody>
      </p:sp>
      <p:sp>
        <p:nvSpPr>
          <p:cNvPr id="75835" name="Line 59"/>
          <p:cNvSpPr>
            <a:spLocks noChangeAspect="1" noChangeShapeType="1"/>
          </p:cNvSpPr>
          <p:nvPr/>
        </p:nvSpPr>
        <p:spPr bwMode="ltGray">
          <a:xfrm>
            <a:off x="3444875" y="2000250"/>
            <a:ext cx="31750" cy="22225"/>
          </a:xfrm>
          <a:prstGeom prst="line">
            <a:avLst/>
          </a:prstGeom>
          <a:noFill/>
          <a:ln w="0">
            <a:solidFill>
              <a:srgbClr val="FF9900"/>
            </a:solidFill>
            <a:round/>
            <a:headEnd/>
            <a:tailEnd/>
          </a:ln>
        </p:spPr>
        <p:txBody>
          <a:bodyPr/>
          <a:lstStyle/>
          <a:p>
            <a:endParaRPr lang="en-US"/>
          </a:p>
        </p:txBody>
      </p:sp>
      <p:grpSp>
        <p:nvGrpSpPr>
          <p:cNvPr id="4" name="Group 60"/>
          <p:cNvGrpSpPr>
            <a:grpSpLocks/>
          </p:cNvGrpSpPr>
          <p:nvPr/>
        </p:nvGrpSpPr>
        <p:grpSpPr bwMode="auto">
          <a:xfrm>
            <a:off x="3490913" y="2027238"/>
            <a:ext cx="363537" cy="396875"/>
            <a:chOff x="2255" y="1505"/>
            <a:chExt cx="229" cy="250"/>
          </a:xfrm>
        </p:grpSpPr>
        <p:sp>
          <p:nvSpPr>
            <p:cNvPr id="75837" name="Freeform 61"/>
            <p:cNvSpPr>
              <a:spLocks noChangeAspect="1"/>
            </p:cNvSpPr>
            <p:nvPr/>
          </p:nvSpPr>
          <p:spPr bwMode="ltGray">
            <a:xfrm>
              <a:off x="2410" y="1607"/>
              <a:ext cx="10" cy="7"/>
            </a:xfrm>
            <a:custGeom>
              <a:avLst/>
              <a:gdLst/>
              <a:ahLst/>
              <a:cxnLst>
                <a:cxn ang="0">
                  <a:pos x="0" y="0"/>
                </a:cxn>
                <a:cxn ang="0">
                  <a:pos x="8" y="4"/>
                </a:cxn>
                <a:cxn ang="0">
                  <a:pos x="8" y="5"/>
                </a:cxn>
              </a:cxnLst>
              <a:rect l="0" t="0" r="r" b="b"/>
              <a:pathLst>
                <a:path w="8" h="5">
                  <a:moveTo>
                    <a:pt x="0" y="0"/>
                  </a:moveTo>
                  <a:lnTo>
                    <a:pt x="8" y="4"/>
                  </a:lnTo>
                  <a:lnTo>
                    <a:pt x="8" y="5"/>
                  </a:lnTo>
                </a:path>
              </a:pathLst>
            </a:custGeom>
            <a:noFill/>
            <a:ln w="0">
              <a:solidFill>
                <a:srgbClr val="FF9900"/>
              </a:solidFill>
              <a:prstDash val="solid"/>
              <a:round/>
              <a:headEnd/>
              <a:tailEnd/>
            </a:ln>
          </p:spPr>
          <p:txBody>
            <a:bodyPr/>
            <a:lstStyle/>
            <a:p>
              <a:endParaRPr lang="en-US"/>
            </a:p>
          </p:txBody>
        </p:sp>
        <p:grpSp>
          <p:nvGrpSpPr>
            <p:cNvPr id="5" name="Group 62"/>
            <p:cNvGrpSpPr>
              <a:grpSpLocks/>
            </p:cNvGrpSpPr>
            <p:nvPr/>
          </p:nvGrpSpPr>
          <p:grpSpPr bwMode="auto">
            <a:xfrm>
              <a:off x="2255" y="1505"/>
              <a:ext cx="229" cy="250"/>
              <a:chOff x="2255" y="1505"/>
              <a:chExt cx="229" cy="250"/>
            </a:xfrm>
          </p:grpSpPr>
          <p:sp>
            <p:nvSpPr>
              <p:cNvPr id="75839" name="Line 63"/>
              <p:cNvSpPr>
                <a:spLocks noChangeAspect="1" noChangeShapeType="1"/>
              </p:cNvSpPr>
              <p:nvPr/>
            </p:nvSpPr>
            <p:spPr bwMode="ltGray">
              <a:xfrm>
                <a:off x="2255" y="1505"/>
                <a:ext cx="9" cy="7"/>
              </a:xfrm>
              <a:prstGeom prst="line">
                <a:avLst/>
              </a:prstGeom>
              <a:noFill/>
              <a:ln w="0">
                <a:solidFill>
                  <a:srgbClr val="FF9900"/>
                </a:solidFill>
                <a:round/>
                <a:headEnd/>
                <a:tailEnd/>
              </a:ln>
            </p:spPr>
            <p:txBody>
              <a:bodyPr/>
              <a:lstStyle/>
              <a:p>
                <a:endParaRPr lang="en-US"/>
              </a:p>
            </p:txBody>
          </p:sp>
          <p:sp>
            <p:nvSpPr>
              <p:cNvPr id="75840" name="Line 64"/>
              <p:cNvSpPr>
                <a:spLocks noChangeAspect="1" noChangeShapeType="1"/>
              </p:cNvSpPr>
              <p:nvPr/>
            </p:nvSpPr>
            <p:spPr bwMode="ltGray">
              <a:xfrm>
                <a:off x="2275" y="1521"/>
                <a:ext cx="9" cy="5"/>
              </a:xfrm>
              <a:prstGeom prst="line">
                <a:avLst/>
              </a:prstGeom>
              <a:noFill/>
              <a:ln w="0">
                <a:solidFill>
                  <a:srgbClr val="FF9900"/>
                </a:solidFill>
                <a:round/>
                <a:headEnd/>
                <a:tailEnd/>
              </a:ln>
            </p:spPr>
            <p:txBody>
              <a:bodyPr/>
              <a:lstStyle/>
              <a:p>
                <a:endParaRPr lang="en-US"/>
              </a:p>
            </p:txBody>
          </p:sp>
          <p:sp>
            <p:nvSpPr>
              <p:cNvPr id="75841" name="Line 65"/>
              <p:cNvSpPr>
                <a:spLocks noChangeAspect="1" noChangeShapeType="1"/>
              </p:cNvSpPr>
              <p:nvPr/>
            </p:nvSpPr>
            <p:spPr bwMode="ltGray">
              <a:xfrm>
                <a:off x="2305" y="1536"/>
                <a:ext cx="17" cy="15"/>
              </a:xfrm>
              <a:prstGeom prst="line">
                <a:avLst/>
              </a:prstGeom>
              <a:noFill/>
              <a:ln w="0">
                <a:solidFill>
                  <a:srgbClr val="FF9900"/>
                </a:solidFill>
                <a:round/>
                <a:headEnd/>
                <a:tailEnd/>
              </a:ln>
            </p:spPr>
            <p:txBody>
              <a:bodyPr/>
              <a:lstStyle/>
              <a:p>
                <a:endParaRPr lang="en-US"/>
              </a:p>
            </p:txBody>
          </p:sp>
          <p:sp>
            <p:nvSpPr>
              <p:cNvPr id="75842" name="Line 66"/>
              <p:cNvSpPr>
                <a:spLocks noChangeAspect="1" noChangeShapeType="1"/>
              </p:cNvSpPr>
              <p:nvPr/>
            </p:nvSpPr>
            <p:spPr bwMode="ltGray">
              <a:xfrm>
                <a:off x="2334" y="1556"/>
                <a:ext cx="8" cy="6"/>
              </a:xfrm>
              <a:prstGeom prst="line">
                <a:avLst/>
              </a:prstGeom>
              <a:noFill/>
              <a:ln w="0">
                <a:solidFill>
                  <a:srgbClr val="FF9900"/>
                </a:solidFill>
                <a:round/>
                <a:headEnd/>
                <a:tailEnd/>
              </a:ln>
            </p:spPr>
            <p:txBody>
              <a:bodyPr/>
              <a:lstStyle/>
              <a:p>
                <a:endParaRPr lang="en-US"/>
              </a:p>
            </p:txBody>
          </p:sp>
          <p:sp>
            <p:nvSpPr>
              <p:cNvPr id="75843" name="Line 67"/>
              <p:cNvSpPr>
                <a:spLocks noChangeAspect="1" noChangeShapeType="1"/>
              </p:cNvSpPr>
              <p:nvPr/>
            </p:nvSpPr>
            <p:spPr bwMode="ltGray">
              <a:xfrm>
                <a:off x="2352" y="1569"/>
                <a:ext cx="11" cy="7"/>
              </a:xfrm>
              <a:prstGeom prst="line">
                <a:avLst/>
              </a:prstGeom>
              <a:noFill/>
              <a:ln w="0">
                <a:solidFill>
                  <a:srgbClr val="FF9900"/>
                </a:solidFill>
                <a:round/>
                <a:headEnd/>
                <a:tailEnd/>
              </a:ln>
            </p:spPr>
            <p:txBody>
              <a:bodyPr/>
              <a:lstStyle/>
              <a:p>
                <a:endParaRPr lang="en-US"/>
              </a:p>
            </p:txBody>
          </p:sp>
          <p:sp>
            <p:nvSpPr>
              <p:cNvPr id="75844" name="Line 68"/>
              <p:cNvSpPr>
                <a:spLocks noChangeAspect="1" noChangeShapeType="1"/>
              </p:cNvSpPr>
              <p:nvPr/>
            </p:nvSpPr>
            <p:spPr bwMode="ltGray">
              <a:xfrm>
                <a:off x="2381" y="1586"/>
                <a:ext cx="20" cy="14"/>
              </a:xfrm>
              <a:prstGeom prst="line">
                <a:avLst/>
              </a:prstGeom>
              <a:noFill/>
              <a:ln w="0">
                <a:solidFill>
                  <a:srgbClr val="FF9900"/>
                </a:solidFill>
                <a:round/>
                <a:headEnd/>
                <a:tailEnd/>
              </a:ln>
            </p:spPr>
            <p:txBody>
              <a:bodyPr/>
              <a:lstStyle/>
              <a:p>
                <a:endParaRPr lang="en-US"/>
              </a:p>
            </p:txBody>
          </p:sp>
          <p:sp>
            <p:nvSpPr>
              <p:cNvPr id="75845" name="Line 69"/>
              <p:cNvSpPr>
                <a:spLocks noChangeAspect="1" noChangeShapeType="1"/>
              </p:cNvSpPr>
              <p:nvPr/>
            </p:nvSpPr>
            <p:spPr bwMode="ltGray">
              <a:xfrm>
                <a:off x="2427" y="1623"/>
                <a:ext cx="5" cy="9"/>
              </a:xfrm>
              <a:prstGeom prst="line">
                <a:avLst/>
              </a:prstGeom>
              <a:noFill/>
              <a:ln w="0">
                <a:solidFill>
                  <a:srgbClr val="FF9900"/>
                </a:solidFill>
                <a:round/>
                <a:headEnd/>
                <a:tailEnd/>
              </a:ln>
            </p:spPr>
            <p:txBody>
              <a:bodyPr/>
              <a:lstStyle/>
              <a:p>
                <a:endParaRPr lang="en-US"/>
              </a:p>
            </p:txBody>
          </p:sp>
          <p:sp>
            <p:nvSpPr>
              <p:cNvPr id="75846" name="Line 70"/>
              <p:cNvSpPr>
                <a:spLocks noChangeAspect="1" noChangeShapeType="1"/>
              </p:cNvSpPr>
              <p:nvPr/>
            </p:nvSpPr>
            <p:spPr bwMode="ltGray">
              <a:xfrm>
                <a:off x="2446" y="1652"/>
                <a:ext cx="11" cy="17"/>
              </a:xfrm>
              <a:prstGeom prst="line">
                <a:avLst/>
              </a:prstGeom>
              <a:noFill/>
              <a:ln w="0">
                <a:solidFill>
                  <a:srgbClr val="FF9900"/>
                </a:solidFill>
                <a:round/>
                <a:headEnd/>
                <a:tailEnd/>
              </a:ln>
            </p:spPr>
            <p:txBody>
              <a:bodyPr/>
              <a:lstStyle/>
              <a:p>
                <a:endParaRPr lang="en-US"/>
              </a:p>
            </p:txBody>
          </p:sp>
          <p:sp>
            <p:nvSpPr>
              <p:cNvPr id="75847" name="Freeform 71"/>
              <p:cNvSpPr>
                <a:spLocks noChangeAspect="1"/>
              </p:cNvSpPr>
              <p:nvPr/>
            </p:nvSpPr>
            <p:spPr bwMode="ltGray">
              <a:xfrm>
                <a:off x="2464" y="1679"/>
                <a:ext cx="2" cy="12"/>
              </a:xfrm>
              <a:custGeom>
                <a:avLst/>
                <a:gdLst/>
                <a:ahLst/>
                <a:cxnLst>
                  <a:cxn ang="0">
                    <a:pos x="0" y="0"/>
                  </a:cxn>
                  <a:cxn ang="0">
                    <a:pos x="2" y="2"/>
                  </a:cxn>
                  <a:cxn ang="0">
                    <a:pos x="2" y="10"/>
                  </a:cxn>
                </a:cxnLst>
                <a:rect l="0" t="0" r="r" b="b"/>
                <a:pathLst>
                  <a:path w="2" h="10">
                    <a:moveTo>
                      <a:pt x="0" y="0"/>
                    </a:moveTo>
                    <a:lnTo>
                      <a:pt x="2" y="2"/>
                    </a:lnTo>
                    <a:lnTo>
                      <a:pt x="2" y="10"/>
                    </a:lnTo>
                  </a:path>
                </a:pathLst>
              </a:custGeom>
              <a:noFill/>
              <a:ln w="0">
                <a:solidFill>
                  <a:srgbClr val="FF9900"/>
                </a:solidFill>
                <a:prstDash val="solid"/>
                <a:round/>
                <a:headEnd/>
                <a:tailEnd/>
              </a:ln>
            </p:spPr>
            <p:txBody>
              <a:bodyPr/>
              <a:lstStyle/>
              <a:p>
                <a:endParaRPr lang="en-US"/>
              </a:p>
            </p:txBody>
          </p:sp>
          <p:sp>
            <p:nvSpPr>
              <p:cNvPr id="75848" name="Line 72"/>
              <p:cNvSpPr>
                <a:spLocks noChangeAspect="1" noChangeShapeType="1"/>
              </p:cNvSpPr>
              <p:nvPr/>
            </p:nvSpPr>
            <p:spPr bwMode="ltGray">
              <a:xfrm flipV="1">
                <a:off x="2466" y="1715"/>
                <a:ext cx="0" cy="13"/>
              </a:xfrm>
              <a:prstGeom prst="line">
                <a:avLst/>
              </a:prstGeom>
              <a:noFill/>
              <a:ln w="0">
                <a:solidFill>
                  <a:srgbClr val="FF9900"/>
                </a:solidFill>
                <a:round/>
                <a:headEnd/>
                <a:tailEnd/>
              </a:ln>
            </p:spPr>
            <p:txBody>
              <a:bodyPr/>
              <a:lstStyle/>
              <a:p>
                <a:endParaRPr lang="en-US"/>
              </a:p>
            </p:txBody>
          </p:sp>
          <p:sp>
            <p:nvSpPr>
              <p:cNvPr id="75849" name="Freeform 73"/>
              <p:cNvSpPr>
                <a:spLocks noChangeAspect="1"/>
              </p:cNvSpPr>
              <p:nvPr/>
            </p:nvSpPr>
            <p:spPr bwMode="ltGray">
              <a:xfrm>
                <a:off x="2476" y="1734"/>
                <a:ext cx="8" cy="21"/>
              </a:xfrm>
              <a:custGeom>
                <a:avLst/>
                <a:gdLst/>
                <a:ahLst/>
                <a:cxnLst>
                  <a:cxn ang="0">
                    <a:pos x="0" y="0"/>
                  </a:cxn>
                  <a:cxn ang="0">
                    <a:pos x="2" y="4"/>
                  </a:cxn>
                  <a:cxn ang="0">
                    <a:pos x="7" y="17"/>
                  </a:cxn>
                </a:cxnLst>
                <a:rect l="0" t="0" r="r" b="b"/>
                <a:pathLst>
                  <a:path w="7" h="17">
                    <a:moveTo>
                      <a:pt x="0" y="0"/>
                    </a:moveTo>
                    <a:lnTo>
                      <a:pt x="2" y="4"/>
                    </a:lnTo>
                    <a:lnTo>
                      <a:pt x="7" y="17"/>
                    </a:lnTo>
                  </a:path>
                </a:pathLst>
              </a:custGeom>
              <a:noFill/>
              <a:ln w="0">
                <a:solidFill>
                  <a:srgbClr val="FF9900"/>
                </a:solidFill>
                <a:prstDash val="solid"/>
                <a:round/>
                <a:headEnd/>
                <a:tailEnd/>
              </a:ln>
            </p:spPr>
            <p:txBody>
              <a:bodyPr/>
              <a:lstStyle/>
              <a:p>
                <a:endParaRPr lang="en-US"/>
              </a:p>
            </p:txBody>
          </p:sp>
        </p:grpSp>
      </p:grpSp>
      <p:grpSp>
        <p:nvGrpSpPr>
          <p:cNvPr id="6" name="Group 74"/>
          <p:cNvGrpSpPr>
            <a:grpSpLocks/>
          </p:cNvGrpSpPr>
          <p:nvPr/>
        </p:nvGrpSpPr>
        <p:grpSpPr bwMode="auto">
          <a:xfrm>
            <a:off x="4219575" y="2697163"/>
            <a:ext cx="234950" cy="238125"/>
            <a:chOff x="2714" y="1927"/>
            <a:chExt cx="148" cy="150"/>
          </a:xfrm>
        </p:grpSpPr>
        <p:sp>
          <p:nvSpPr>
            <p:cNvPr id="75851" name="Line 75"/>
            <p:cNvSpPr>
              <a:spLocks noChangeAspect="1" noChangeShapeType="1"/>
            </p:cNvSpPr>
            <p:nvPr/>
          </p:nvSpPr>
          <p:spPr bwMode="ltGray">
            <a:xfrm flipV="1">
              <a:off x="2714" y="1951"/>
              <a:ext cx="18" cy="15"/>
            </a:xfrm>
            <a:prstGeom prst="line">
              <a:avLst/>
            </a:prstGeom>
            <a:noFill/>
            <a:ln w="0">
              <a:solidFill>
                <a:srgbClr val="FF9900"/>
              </a:solidFill>
              <a:round/>
              <a:headEnd/>
              <a:tailEnd/>
            </a:ln>
          </p:spPr>
          <p:txBody>
            <a:bodyPr/>
            <a:lstStyle/>
            <a:p>
              <a:endParaRPr lang="en-US"/>
            </a:p>
          </p:txBody>
        </p:sp>
        <p:sp>
          <p:nvSpPr>
            <p:cNvPr id="75852" name="Line 76"/>
            <p:cNvSpPr>
              <a:spLocks noChangeAspect="1" noChangeShapeType="1"/>
            </p:cNvSpPr>
            <p:nvPr/>
          </p:nvSpPr>
          <p:spPr bwMode="ltGray">
            <a:xfrm flipV="1">
              <a:off x="2741" y="1938"/>
              <a:ext cx="9" cy="7"/>
            </a:xfrm>
            <a:prstGeom prst="line">
              <a:avLst/>
            </a:prstGeom>
            <a:noFill/>
            <a:ln w="0">
              <a:solidFill>
                <a:srgbClr val="FF9900"/>
              </a:solidFill>
              <a:round/>
              <a:headEnd/>
              <a:tailEnd/>
            </a:ln>
          </p:spPr>
          <p:txBody>
            <a:bodyPr/>
            <a:lstStyle/>
            <a:p>
              <a:endParaRPr lang="en-US"/>
            </a:p>
          </p:txBody>
        </p:sp>
        <p:sp>
          <p:nvSpPr>
            <p:cNvPr id="75853" name="Freeform 77"/>
            <p:cNvSpPr>
              <a:spLocks noChangeAspect="1"/>
            </p:cNvSpPr>
            <p:nvPr/>
          </p:nvSpPr>
          <p:spPr bwMode="ltGray">
            <a:xfrm>
              <a:off x="2759" y="1927"/>
              <a:ext cx="11" cy="4"/>
            </a:xfrm>
            <a:custGeom>
              <a:avLst/>
              <a:gdLst/>
              <a:ahLst/>
              <a:cxnLst>
                <a:cxn ang="0">
                  <a:pos x="0" y="2"/>
                </a:cxn>
                <a:cxn ang="0">
                  <a:pos x="1" y="0"/>
                </a:cxn>
                <a:cxn ang="0">
                  <a:pos x="9" y="0"/>
                </a:cxn>
              </a:cxnLst>
              <a:rect l="0" t="0" r="r" b="b"/>
              <a:pathLst>
                <a:path w="9" h="2">
                  <a:moveTo>
                    <a:pt x="0" y="2"/>
                  </a:moveTo>
                  <a:lnTo>
                    <a:pt x="1" y="0"/>
                  </a:lnTo>
                  <a:lnTo>
                    <a:pt x="9" y="0"/>
                  </a:lnTo>
                </a:path>
              </a:pathLst>
            </a:custGeom>
            <a:noFill/>
            <a:ln w="0">
              <a:solidFill>
                <a:srgbClr val="FF9900"/>
              </a:solidFill>
              <a:prstDash val="solid"/>
              <a:round/>
              <a:headEnd/>
              <a:tailEnd/>
            </a:ln>
          </p:spPr>
          <p:txBody>
            <a:bodyPr/>
            <a:lstStyle/>
            <a:p>
              <a:endParaRPr lang="en-US"/>
            </a:p>
          </p:txBody>
        </p:sp>
        <p:sp>
          <p:nvSpPr>
            <p:cNvPr id="75854" name="Freeform 78"/>
            <p:cNvSpPr>
              <a:spLocks noChangeAspect="1"/>
            </p:cNvSpPr>
            <p:nvPr/>
          </p:nvSpPr>
          <p:spPr bwMode="ltGray">
            <a:xfrm>
              <a:off x="2795" y="1927"/>
              <a:ext cx="21" cy="7"/>
            </a:xfrm>
            <a:custGeom>
              <a:avLst/>
              <a:gdLst/>
              <a:ahLst/>
              <a:cxnLst>
                <a:cxn ang="0">
                  <a:pos x="0" y="0"/>
                </a:cxn>
                <a:cxn ang="0">
                  <a:pos x="12" y="0"/>
                </a:cxn>
                <a:cxn ang="0">
                  <a:pos x="18" y="6"/>
                </a:cxn>
              </a:cxnLst>
              <a:rect l="0" t="0" r="r" b="b"/>
              <a:pathLst>
                <a:path w="18" h="6">
                  <a:moveTo>
                    <a:pt x="0" y="0"/>
                  </a:moveTo>
                  <a:lnTo>
                    <a:pt x="12" y="0"/>
                  </a:lnTo>
                  <a:lnTo>
                    <a:pt x="18" y="6"/>
                  </a:lnTo>
                </a:path>
              </a:pathLst>
            </a:custGeom>
            <a:noFill/>
            <a:ln w="0">
              <a:solidFill>
                <a:srgbClr val="FF9900"/>
              </a:solidFill>
              <a:prstDash val="solid"/>
              <a:round/>
              <a:headEnd/>
              <a:tailEnd/>
            </a:ln>
          </p:spPr>
          <p:txBody>
            <a:bodyPr/>
            <a:lstStyle/>
            <a:p>
              <a:endParaRPr lang="en-US"/>
            </a:p>
          </p:txBody>
        </p:sp>
        <p:sp>
          <p:nvSpPr>
            <p:cNvPr id="75855" name="Line 79"/>
            <p:cNvSpPr>
              <a:spLocks noChangeAspect="1" noChangeShapeType="1"/>
            </p:cNvSpPr>
            <p:nvPr/>
          </p:nvSpPr>
          <p:spPr bwMode="ltGray">
            <a:xfrm>
              <a:off x="2827" y="1941"/>
              <a:ext cx="9" cy="7"/>
            </a:xfrm>
            <a:prstGeom prst="line">
              <a:avLst/>
            </a:prstGeom>
            <a:noFill/>
            <a:ln w="0">
              <a:solidFill>
                <a:srgbClr val="FF9900"/>
              </a:solidFill>
              <a:round/>
              <a:headEnd/>
              <a:tailEnd/>
            </a:ln>
          </p:spPr>
          <p:txBody>
            <a:bodyPr/>
            <a:lstStyle/>
            <a:p>
              <a:endParaRPr lang="en-US"/>
            </a:p>
          </p:txBody>
        </p:sp>
        <p:sp>
          <p:nvSpPr>
            <p:cNvPr id="75856" name="Line 80"/>
            <p:cNvSpPr>
              <a:spLocks noChangeAspect="1" noChangeShapeType="1"/>
            </p:cNvSpPr>
            <p:nvPr/>
          </p:nvSpPr>
          <p:spPr bwMode="ltGray">
            <a:xfrm>
              <a:off x="2844" y="1952"/>
              <a:ext cx="6" cy="14"/>
            </a:xfrm>
            <a:prstGeom prst="line">
              <a:avLst/>
            </a:prstGeom>
            <a:noFill/>
            <a:ln w="0">
              <a:solidFill>
                <a:srgbClr val="FF9900"/>
              </a:solidFill>
              <a:round/>
              <a:headEnd/>
              <a:tailEnd/>
            </a:ln>
          </p:spPr>
          <p:txBody>
            <a:bodyPr/>
            <a:lstStyle/>
            <a:p>
              <a:endParaRPr lang="en-US"/>
            </a:p>
          </p:txBody>
        </p:sp>
        <p:sp>
          <p:nvSpPr>
            <p:cNvPr id="75857" name="Line 81"/>
            <p:cNvSpPr>
              <a:spLocks noChangeAspect="1" noChangeShapeType="1"/>
            </p:cNvSpPr>
            <p:nvPr/>
          </p:nvSpPr>
          <p:spPr bwMode="ltGray">
            <a:xfrm>
              <a:off x="2855" y="1987"/>
              <a:ext cx="2" cy="22"/>
            </a:xfrm>
            <a:prstGeom prst="line">
              <a:avLst/>
            </a:prstGeom>
            <a:noFill/>
            <a:ln w="0">
              <a:solidFill>
                <a:srgbClr val="FF9900"/>
              </a:solidFill>
              <a:round/>
              <a:headEnd/>
              <a:tailEnd/>
            </a:ln>
          </p:spPr>
          <p:txBody>
            <a:bodyPr/>
            <a:lstStyle/>
            <a:p>
              <a:endParaRPr lang="en-US"/>
            </a:p>
          </p:txBody>
        </p:sp>
        <p:sp>
          <p:nvSpPr>
            <p:cNvPr id="75858" name="Freeform 82"/>
            <p:cNvSpPr>
              <a:spLocks noChangeAspect="1"/>
            </p:cNvSpPr>
            <p:nvPr/>
          </p:nvSpPr>
          <p:spPr bwMode="ltGray">
            <a:xfrm>
              <a:off x="2850" y="2021"/>
              <a:ext cx="5" cy="9"/>
            </a:xfrm>
            <a:custGeom>
              <a:avLst/>
              <a:gdLst/>
              <a:ahLst/>
              <a:cxnLst>
                <a:cxn ang="0">
                  <a:pos x="6" y="0"/>
                </a:cxn>
                <a:cxn ang="0">
                  <a:pos x="6" y="2"/>
                </a:cxn>
                <a:cxn ang="0">
                  <a:pos x="0" y="8"/>
                </a:cxn>
              </a:cxnLst>
              <a:rect l="0" t="0" r="r" b="b"/>
              <a:pathLst>
                <a:path w="6" h="8">
                  <a:moveTo>
                    <a:pt x="6" y="0"/>
                  </a:moveTo>
                  <a:lnTo>
                    <a:pt x="6" y="2"/>
                  </a:lnTo>
                  <a:lnTo>
                    <a:pt x="0" y="8"/>
                  </a:lnTo>
                </a:path>
              </a:pathLst>
            </a:custGeom>
            <a:noFill/>
            <a:ln w="0">
              <a:solidFill>
                <a:srgbClr val="FF9900"/>
              </a:solidFill>
              <a:prstDash val="solid"/>
              <a:round/>
              <a:headEnd/>
              <a:tailEnd/>
            </a:ln>
          </p:spPr>
          <p:txBody>
            <a:bodyPr/>
            <a:lstStyle/>
            <a:p>
              <a:endParaRPr lang="en-US"/>
            </a:p>
          </p:txBody>
        </p:sp>
        <p:sp>
          <p:nvSpPr>
            <p:cNvPr id="75859" name="Line 83"/>
            <p:cNvSpPr>
              <a:spLocks noChangeAspect="1" noChangeShapeType="1"/>
            </p:cNvSpPr>
            <p:nvPr/>
          </p:nvSpPr>
          <p:spPr bwMode="ltGray">
            <a:xfrm flipH="1">
              <a:off x="2838" y="2040"/>
              <a:ext cx="6" cy="10"/>
            </a:xfrm>
            <a:prstGeom prst="line">
              <a:avLst/>
            </a:prstGeom>
            <a:noFill/>
            <a:ln w="0">
              <a:solidFill>
                <a:srgbClr val="FF9900"/>
              </a:solidFill>
              <a:round/>
              <a:headEnd/>
              <a:tailEnd/>
            </a:ln>
          </p:spPr>
          <p:txBody>
            <a:bodyPr/>
            <a:lstStyle/>
            <a:p>
              <a:endParaRPr lang="en-US"/>
            </a:p>
          </p:txBody>
        </p:sp>
        <p:sp>
          <p:nvSpPr>
            <p:cNvPr id="75860" name="Line 84"/>
            <p:cNvSpPr>
              <a:spLocks noChangeAspect="1" noChangeShapeType="1"/>
            </p:cNvSpPr>
            <p:nvPr/>
          </p:nvSpPr>
          <p:spPr bwMode="ltGray">
            <a:xfrm>
              <a:off x="2843" y="2066"/>
              <a:ext cx="19" cy="11"/>
            </a:xfrm>
            <a:prstGeom prst="line">
              <a:avLst/>
            </a:prstGeom>
            <a:noFill/>
            <a:ln w="0">
              <a:solidFill>
                <a:srgbClr val="FF9900"/>
              </a:solidFill>
              <a:round/>
              <a:headEnd/>
              <a:tailEnd/>
            </a:ln>
          </p:spPr>
          <p:txBody>
            <a:bodyPr/>
            <a:lstStyle/>
            <a:p>
              <a:endParaRPr lang="en-US"/>
            </a:p>
          </p:txBody>
        </p:sp>
      </p:grpSp>
      <p:grpSp>
        <p:nvGrpSpPr>
          <p:cNvPr id="7" name="Group 85"/>
          <p:cNvGrpSpPr>
            <a:grpSpLocks/>
          </p:cNvGrpSpPr>
          <p:nvPr/>
        </p:nvGrpSpPr>
        <p:grpSpPr bwMode="auto">
          <a:xfrm>
            <a:off x="4470400" y="2943225"/>
            <a:ext cx="361950" cy="212725"/>
            <a:chOff x="2872" y="2082"/>
            <a:chExt cx="228" cy="134"/>
          </a:xfrm>
        </p:grpSpPr>
        <p:sp>
          <p:nvSpPr>
            <p:cNvPr id="75862" name="Line 86"/>
            <p:cNvSpPr>
              <a:spLocks noChangeAspect="1" noChangeShapeType="1"/>
            </p:cNvSpPr>
            <p:nvPr/>
          </p:nvSpPr>
          <p:spPr bwMode="ltGray">
            <a:xfrm>
              <a:off x="2872" y="2082"/>
              <a:ext cx="10" cy="7"/>
            </a:xfrm>
            <a:prstGeom prst="line">
              <a:avLst/>
            </a:prstGeom>
            <a:noFill/>
            <a:ln w="0">
              <a:solidFill>
                <a:srgbClr val="FF9900"/>
              </a:solidFill>
              <a:round/>
              <a:headEnd/>
              <a:tailEnd/>
            </a:ln>
          </p:spPr>
          <p:txBody>
            <a:bodyPr/>
            <a:lstStyle/>
            <a:p>
              <a:endParaRPr lang="en-US"/>
            </a:p>
          </p:txBody>
        </p:sp>
        <p:sp>
          <p:nvSpPr>
            <p:cNvPr id="75863" name="Line 87"/>
            <p:cNvSpPr>
              <a:spLocks noChangeAspect="1" noChangeShapeType="1"/>
            </p:cNvSpPr>
            <p:nvPr/>
          </p:nvSpPr>
          <p:spPr bwMode="ltGray">
            <a:xfrm>
              <a:off x="2892" y="2095"/>
              <a:ext cx="10" cy="5"/>
            </a:xfrm>
            <a:prstGeom prst="line">
              <a:avLst/>
            </a:prstGeom>
            <a:noFill/>
            <a:ln w="0">
              <a:solidFill>
                <a:srgbClr val="FF9900"/>
              </a:solidFill>
              <a:round/>
              <a:headEnd/>
              <a:tailEnd/>
            </a:ln>
          </p:spPr>
          <p:txBody>
            <a:bodyPr/>
            <a:lstStyle/>
            <a:p>
              <a:endParaRPr lang="en-US"/>
            </a:p>
          </p:txBody>
        </p:sp>
        <p:sp>
          <p:nvSpPr>
            <p:cNvPr id="75864" name="Line 88"/>
            <p:cNvSpPr>
              <a:spLocks noChangeAspect="1" noChangeShapeType="1"/>
            </p:cNvSpPr>
            <p:nvPr/>
          </p:nvSpPr>
          <p:spPr bwMode="ltGray">
            <a:xfrm>
              <a:off x="2923" y="2110"/>
              <a:ext cx="18" cy="14"/>
            </a:xfrm>
            <a:prstGeom prst="line">
              <a:avLst/>
            </a:prstGeom>
            <a:noFill/>
            <a:ln w="0">
              <a:solidFill>
                <a:srgbClr val="FF9900"/>
              </a:solidFill>
              <a:round/>
              <a:headEnd/>
              <a:tailEnd/>
            </a:ln>
          </p:spPr>
          <p:txBody>
            <a:bodyPr/>
            <a:lstStyle/>
            <a:p>
              <a:endParaRPr lang="en-US"/>
            </a:p>
          </p:txBody>
        </p:sp>
        <p:sp>
          <p:nvSpPr>
            <p:cNvPr id="75865" name="Line 89"/>
            <p:cNvSpPr>
              <a:spLocks noChangeAspect="1" noChangeShapeType="1"/>
            </p:cNvSpPr>
            <p:nvPr/>
          </p:nvSpPr>
          <p:spPr bwMode="ltGray">
            <a:xfrm>
              <a:off x="2953" y="2128"/>
              <a:ext cx="8" cy="8"/>
            </a:xfrm>
            <a:prstGeom prst="line">
              <a:avLst/>
            </a:prstGeom>
            <a:noFill/>
            <a:ln w="0">
              <a:solidFill>
                <a:srgbClr val="FF9900"/>
              </a:solidFill>
              <a:round/>
              <a:headEnd/>
              <a:tailEnd/>
            </a:ln>
          </p:spPr>
          <p:txBody>
            <a:bodyPr/>
            <a:lstStyle/>
            <a:p>
              <a:endParaRPr lang="en-US"/>
            </a:p>
          </p:txBody>
        </p:sp>
        <p:sp>
          <p:nvSpPr>
            <p:cNvPr id="75866" name="Line 90"/>
            <p:cNvSpPr>
              <a:spLocks noChangeAspect="1" noChangeShapeType="1"/>
            </p:cNvSpPr>
            <p:nvPr/>
          </p:nvSpPr>
          <p:spPr bwMode="ltGray">
            <a:xfrm>
              <a:off x="2973" y="2142"/>
              <a:ext cx="9" cy="3"/>
            </a:xfrm>
            <a:prstGeom prst="line">
              <a:avLst/>
            </a:prstGeom>
            <a:noFill/>
            <a:ln w="0">
              <a:solidFill>
                <a:srgbClr val="FF9900"/>
              </a:solidFill>
              <a:round/>
              <a:headEnd/>
              <a:tailEnd/>
            </a:ln>
          </p:spPr>
          <p:txBody>
            <a:bodyPr/>
            <a:lstStyle/>
            <a:p>
              <a:endParaRPr lang="en-US"/>
            </a:p>
          </p:txBody>
        </p:sp>
        <p:sp>
          <p:nvSpPr>
            <p:cNvPr id="75867" name="Line 91"/>
            <p:cNvSpPr>
              <a:spLocks noChangeAspect="1" noChangeShapeType="1"/>
            </p:cNvSpPr>
            <p:nvPr/>
          </p:nvSpPr>
          <p:spPr bwMode="ltGray">
            <a:xfrm>
              <a:off x="3002" y="2159"/>
              <a:ext cx="20" cy="11"/>
            </a:xfrm>
            <a:prstGeom prst="line">
              <a:avLst/>
            </a:prstGeom>
            <a:noFill/>
            <a:ln w="0">
              <a:solidFill>
                <a:srgbClr val="FF9900"/>
              </a:solidFill>
              <a:round/>
              <a:headEnd/>
              <a:tailEnd/>
            </a:ln>
          </p:spPr>
          <p:txBody>
            <a:bodyPr/>
            <a:lstStyle/>
            <a:p>
              <a:endParaRPr lang="en-US"/>
            </a:p>
          </p:txBody>
        </p:sp>
        <p:sp>
          <p:nvSpPr>
            <p:cNvPr id="75868" name="Line 92"/>
            <p:cNvSpPr>
              <a:spLocks noChangeAspect="1" noChangeShapeType="1"/>
            </p:cNvSpPr>
            <p:nvPr/>
          </p:nvSpPr>
          <p:spPr bwMode="ltGray">
            <a:xfrm>
              <a:off x="3030" y="2177"/>
              <a:ext cx="12" cy="6"/>
            </a:xfrm>
            <a:prstGeom prst="line">
              <a:avLst/>
            </a:prstGeom>
            <a:noFill/>
            <a:ln w="0">
              <a:solidFill>
                <a:srgbClr val="FF9900"/>
              </a:solidFill>
              <a:round/>
              <a:headEnd/>
              <a:tailEnd/>
            </a:ln>
          </p:spPr>
          <p:txBody>
            <a:bodyPr/>
            <a:lstStyle/>
            <a:p>
              <a:endParaRPr lang="en-US"/>
            </a:p>
          </p:txBody>
        </p:sp>
        <p:sp>
          <p:nvSpPr>
            <p:cNvPr id="75869" name="Line 93"/>
            <p:cNvSpPr>
              <a:spLocks noChangeAspect="1" noChangeShapeType="1"/>
            </p:cNvSpPr>
            <p:nvPr/>
          </p:nvSpPr>
          <p:spPr bwMode="ltGray">
            <a:xfrm>
              <a:off x="3051" y="2188"/>
              <a:ext cx="12" cy="7"/>
            </a:xfrm>
            <a:prstGeom prst="line">
              <a:avLst/>
            </a:prstGeom>
            <a:noFill/>
            <a:ln w="0">
              <a:solidFill>
                <a:srgbClr val="FF9900"/>
              </a:solidFill>
              <a:round/>
              <a:headEnd/>
              <a:tailEnd/>
            </a:ln>
          </p:spPr>
          <p:txBody>
            <a:bodyPr/>
            <a:lstStyle/>
            <a:p>
              <a:endParaRPr lang="en-US"/>
            </a:p>
          </p:txBody>
        </p:sp>
        <p:sp>
          <p:nvSpPr>
            <p:cNvPr id="75870" name="Line 94"/>
            <p:cNvSpPr>
              <a:spLocks noChangeAspect="1" noChangeShapeType="1"/>
            </p:cNvSpPr>
            <p:nvPr/>
          </p:nvSpPr>
          <p:spPr bwMode="ltGray">
            <a:xfrm>
              <a:off x="3082" y="2205"/>
              <a:ext cx="18" cy="11"/>
            </a:xfrm>
            <a:prstGeom prst="line">
              <a:avLst/>
            </a:prstGeom>
            <a:noFill/>
            <a:ln w="0">
              <a:solidFill>
                <a:srgbClr val="FF9900"/>
              </a:solidFill>
              <a:round/>
              <a:headEnd/>
              <a:tailEnd/>
            </a:ln>
          </p:spPr>
          <p:txBody>
            <a:bodyPr/>
            <a:lstStyle/>
            <a:p>
              <a:endParaRPr lang="en-US"/>
            </a:p>
          </p:txBody>
        </p:sp>
      </p:grpSp>
      <p:grpSp>
        <p:nvGrpSpPr>
          <p:cNvPr id="8" name="Group 95"/>
          <p:cNvGrpSpPr>
            <a:grpSpLocks/>
          </p:cNvGrpSpPr>
          <p:nvPr/>
        </p:nvGrpSpPr>
        <p:grpSpPr bwMode="auto">
          <a:xfrm>
            <a:off x="4852988" y="3168650"/>
            <a:ext cx="203200" cy="831850"/>
            <a:chOff x="3113" y="2224"/>
            <a:chExt cx="128" cy="524"/>
          </a:xfrm>
        </p:grpSpPr>
        <p:sp>
          <p:nvSpPr>
            <p:cNvPr id="75872" name="Line 96"/>
            <p:cNvSpPr>
              <a:spLocks noChangeAspect="1" noChangeShapeType="1"/>
            </p:cNvSpPr>
            <p:nvPr/>
          </p:nvSpPr>
          <p:spPr bwMode="ltGray">
            <a:xfrm>
              <a:off x="3113" y="2224"/>
              <a:ext cx="8" cy="2"/>
            </a:xfrm>
            <a:prstGeom prst="line">
              <a:avLst/>
            </a:prstGeom>
            <a:noFill/>
            <a:ln w="0">
              <a:solidFill>
                <a:srgbClr val="FF9900"/>
              </a:solidFill>
              <a:round/>
              <a:headEnd/>
              <a:tailEnd/>
            </a:ln>
          </p:spPr>
          <p:txBody>
            <a:bodyPr/>
            <a:lstStyle/>
            <a:p>
              <a:endParaRPr lang="en-US"/>
            </a:p>
          </p:txBody>
        </p:sp>
        <p:sp>
          <p:nvSpPr>
            <p:cNvPr id="75873" name="Line 97"/>
            <p:cNvSpPr>
              <a:spLocks noChangeAspect="1" noChangeShapeType="1"/>
            </p:cNvSpPr>
            <p:nvPr/>
          </p:nvSpPr>
          <p:spPr bwMode="ltGray">
            <a:xfrm>
              <a:off x="3132" y="2233"/>
              <a:ext cx="9" cy="7"/>
            </a:xfrm>
            <a:prstGeom prst="line">
              <a:avLst/>
            </a:prstGeom>
            <a:noFill/>
            <a:ln w="0">
              <a:solidFill>
                <a:srgbClr val="FF9900"/>
              </a:solidFill>
              <a:round/>
              <a:headEnd/>
              <a:tailEnd/>
            </a:ln>
          </p:spPr>
          <p:txBody>
            <a:bodyPr/>
            <a:lstStyle/>
            <a:p>
              <a:endParaRPr lang="en-US"/>
            </a:p>
          </p:txBody>
        </p:sp>
        <p:sp>
          <p:nvSpPr>
            <p:cNvPr id="75874" name="Freeform 98"/>
            <p:cNvSpPr>
              <a:spLocks noChangeAspect="1"/>
            </p:cNvSpPr>
            <p:nvPr/>
          </p:nvSpPr>
          <p:spPr bwMode="ltGray">
            <a:xfrm>
              <a:off x="3161" y="2253"/>
              <a:ext cx="14" cy="15"/>
            </a:xfrm>
            <a:custGeom>
              <a:avLst/>
              <a:gdLst/>
              <a:ahLst/>
              <a:cxnLst>
                <a:cxn ang="0">
                  <a:pos x="0" y="0"/>
                </a:cxn>
                <a:cxn ang="0">
                  <a:pos x="10" y="5"/>
                </a:cxn>
                <a:cxn ang="0">
                  <a:pos x="12" y="13"/>
                </a:cxn>
              </a:cxnLst>
              <a:rect l="0" t="0" r="r" b="b"/>
              <a:pathLst>
                <a:path w="12" h="13">
                  <a:moveTo>
                    <a:pt x="0" y="0"/>
                  </a:moveTo>
                  <a:lnTo>
                    <a:pt x="10" y="5"/>
                  </a:lnTo>
                  <a:lnTo>
                    <a:pt x="12" y="13"/>
                  </a:lnTo>
                </a:path>
              </a:pathLst>
            </a:custGeom>
            <a:noFill/>
            <a:ln w="0">
              <a:solidFill>
                <a:srgbClr val="FF9900"/>
              </a:solidFill>
              <a:prstDash val="solid"/>
              <a:round/>
              <a:headEnd/>
              <a:tailEnd/>
            </a:ln>
          </p:spPr>
          <p:txBody>
            <a:bodyPr/>
            <a:lstStyle/>
            <a:p>
              <a:endParaRPr lang="en-US"/>
            </a:p>
          </p:txBody>
        </p:sp>
        <p:sp>
          <p:nvSpPr>
            <p:cNvPr id="75875" name="Line 99"/>
            <p:cNvSpPr>
              <a:spLocks noChangeAspect="1" noChangeShapeType="1"/>
            </p:cNvSpPr>
            <p:nvPr/>
          </p:nvSpPr>
          <p:spPr bwMode="ltGray">
            <a:xfrm>
              <a:off x="3179" y="2279"/>
              <a:ext cx="0" cy="12"/>
            </a:xfrm>
            <a:prstGeom prst="line">
              <a:avLst/>
            </a:prstGeom>
            <a:noFill/>
            <a:ln w="0">
              <a:solidFill>
                <a:srgbClr val="FF9900"/>
              </a:solidFill>
              <a:round/>
              <a:headEnd/>
              <a:tailEnd/>
            </a:ln>
          </p:spPr>
          <p:txBody>
            <a:bodyPr/>
            <a:lstStyle/>
            <a:p>
              <a:endParaRPr lang="en-US"/>
            </a:p>
          </p:txBody>
        </p:sp>
        <p:sp>
          <p:nvSpPr>
            <p:cNvPr id="75876" name="Line 100"/>
            <p:cNvSpPr>
              <a:spLocks noChangeAspect="1" noChangeShapeType="1"/>
            </p:cNvSpPr>
            <p:nvPr/>
          </p:nvSpPr>
          <p:spPr bwMode="ltGray">
            <a:xfrm>
              <a:off x="3179" y="2302"/>
              <a:ext cx="2" cy="11"/>
            </a:xfrm>
            <a:prstGeom prst="line">
              <a:avLst/>
            </a:prstGeom>
            <a:noFill/>
            <a:ln w="0">
              <a:solidFill>
                <a:srgbClr val="FF9900"/>
              </a:solidFill>
              <a:round/>
              <a:headEnd/>
              <a:tailEnd/>
            </a:ln>
          </p:spPr>
          <p:txBody>
            <a:bodyPr/>
            <a:lstStyle/>
            <a:p>
              <a:endParaRPr lang="en-US"/>
            </a:p>
          </p:txBody>
        </p:sp>
        <p:sp>
          <p:nvSpPr>
            <p:cNvPr id="75877" name="Line 101"/>
            <p:cNvSpPr>
              <a:spLocks noChangeAspect="1" noChangeShapeType="1"/>
            </p:cNvSpPr>
            <p:nvPr/>
          </p:nvSpPr>
          <p:spPr bwMode="ltGray">
            <a:xfrm>
              <a:off x="3184" y="2336"/>
              <a:ext cx="2" cy="23"/>
            </a:xfrm>
            <a:prstGeom prst="line">
              <a:avLst/>
            </a:prstGeom>
            <a:noFill/>
            <a:ln w="0">
              <a:solidFill>
                <a:srgbClr val="FF9900"/>
              </a:solidFill>
              <a:round/>
              <a:headEnd/>
              <a:tailEnd/>
            </a:ln>
          </p:spPr>
          <p:txBody>
            <a:bodyPr/>
            <a:lstStyle/>
            <a:p>
              <a:endParaRPr lang="en-US"/>
            </a:p>
          </p:txBody>
        </p:sp>
        <p:sp>
          <p:nvSpPr>
            <p:cNvPr id="75878" name="Line 102"/>
            <p:cNvSpPr>
              <a:spLocks noChangeAspect="1" noChangeShapeType="1"/>
            </p:cNvSpPr>
            <p:nvPr/>
          </p:nvSpPr>
          <p:spPr bwMode="ltGray">
            <a:xfrm>
              <a:off x="3188" y="2370"/>
              <a:ext cx="3" cy="13"/>
            </a:xfrm>
            <a:prstGeom prst="line">
              <a:avLst/>
            </a:prstGeom>
            <a:noFill/>
            <a:ln w="0">
              <a:solidFill>
                <a:srgbClr val="FF9900"/>
              </a:solidFill>
              <a:round/>
              <a:headEnd/>
              <a:tailEnd/>
            </a:ln>
          </p:spPr>
          <p:txBody>
            <a:bodyPr/>
            <a:lstStyle/>
            <a:p>
              <a:endParaRPr lang="en-US"/>
            </a:p>
          </p:txBody>
        </p:sp>
        <p:sp>
          <p:nvSpPr>
            <p:cNvPr id="75879" name="Line 103"/>
            <p:cNvSpPr>
              <a:spLocks noChangeAspect="1" noChangeShapeType="1"/>
            </p:cNvSpPr>
            <p:nvPr/>
          </p:nvSpPr>
          <p:spPr bwMode="ltGray">
            <a:xfrm>
              <a:off x="3191" y="2394"/>
              <a:ext cx="1" cy="12"/>
            </a:xfrm>
            <a:prstGeom prst="line">
              <a:avLst/>
            </a:prstGeom>
            <a:noFill/>
            <a:ln w="0">
              <a:solidFill>
                <a:srgbClr val="FF9900"/>
              </a:solidFill>
              <a:round/>
              <a:headEnd/>
              <a:tailEnd/>
            </a:ln>
          </p:spPr>
          <p:txBody>
            <a:bodyPr/>
            <a:lstStyle/>
            <a:p>
              <a:endParaRPr lang="en-US"/>
            </a:p>
          </p:txBody>
        </p:sp>
        <p:sp>
          <p:nvSpPr>
            <p:cNvPr id="75880" name="Line 104"/>
            <p:cNvSpPr>
              <a:spLocks noChangeAspect="1" noChangeShapeType="1"/>
            </p:cNvSpPr>
            <p:nvPr/>
          </p:nvSpPr>
          <p:spPr bwMode="ltGray">
            <a:xfrm>
              <a:off x="3199" y="2427"/>
              <a:ext cx="2" cy="24"/>
            </a:xfrm>
            <a:prstGeom prst="line">
              <a:avLst/>
            </a:prstGeom>
            <a:noFill/>
            <a:ln w="0">
              <a:solidFill>
                <a:srgbClr val="FF9900"/>
              </a:solidFill>
              <a:round/>
              <a:headEnd/>
              <a:tailEnd/>
            </a:ln>
          </p:spPr>
          <p:txBody>
            <a:bodyPr/>
            <a:lstStyle/>
            <a:p>
              <a:endParaRPr lang="en-US"/>
            </a:p>
          </p:txBody>
        </p:sp>
        <p:sp>
          <p:nvSpPr>
            <p:cNvPr id="75881" name="Line 105"/>
            <p:cNvSpPr>
              <a:spLocks noChangeAspect="1" noChangeShapeType="1"/>
            </p:cNvSpPr>
            <p:nvPr/>
          </p:nvSpPr>
          <p:spPr bwMode="ltGray">
            <a:xfrm>
              <a:off x="3201" y="2462"/>
              <a:ext cx="4" cy="10"/>
            </a:xfrm>
            <a:prstGeom prst="line">
              <a:avLst/>
            </a:prstGeom>
            <a:noFill/>
            <a:ln w="0">
              <a:solidFill>
                <a:srgbClr val="FF9900"/>
              </a:solidFill>
              <a:round/>
              <a:headEnd/>
              <a:tailEnd/>
            </a:ln>
          </p:spPr>
          <p:txBody>
            <a:bodyPr/>
            <a:lstStyle/>
            <a:p>
              <a:endParaRPr lang="en-US"/>
            </a:p>
          </p:txBody>
        </p:sp>
        <p:sp>
          <p:nvSpPr>
            <p:cNvPr id="75882" name="Line 106"/>
            <p:cNvSpPr>
              <a:spLocks noChangeAspect="1" noChangeShapeType="1"/>
            </p:cNvSpPr>
            <p:nvPr/>
          </p:nvSpPr>
          <p:spPr bwMode="ltGray">
            <a:xfrm>
              <a:off x="3205" y="2485"/>
              <a:ext cx="1" cy="11"/>
            </a:xfrm>
            <a:prstGeom prst="line">
              <a:avLst/>
            </a:prstGeom>
            <a:noFill/>
            <a:ln w="0">
              <a:solidFill>
                <a:srgbClr val="FF9900"/>
              </a:solidFill>
              <a:round/>
              <a:headEnd/>
              <a:tailEnd/>
            </a:ln>
          </p:spPr>
          <p:txBody>
            <a:bodyPr/>
            <a:lstStyle/>
            <a:p>
              <a:endParaRPr lang="en-US"/>
            </a:p>
          </p:txBody>
        </p:sp>
        <p:sp>
          <p:nvSpPr>
            <p:cNvPr id="75883" name="Line 107"/>
            <p:cNvSpPr>
              <a:spLocks noChangeAspect="1" noChangeShapeType="1"/>
            </p:cNvSpPr>
            <p:nvPr/>
          </p:nvSpPr>
          <p:spPr bwMode="ltGray">
            <a:xfrm>
              <a:off x="3209" y="2522"/>
              <a:ext cx="2" cy="21"/>
            </a:xfrm>
            <a:prstGeom prst="line">
              <a:avLst/>
            </a:prstGeom>
            <a:noFill/>
            <a:ln w="0">
              <a:solidFill>
                <a:srgbClr val="FF9900"/>
              </a:solidFill>
              <a:round/>
              <a:headEnd/>
              <a:tailEnd/>
            </a:ln>
          </p:spPr>
          <p:txBody>
            <a:bodyPr/>
            <a:lstStyle/>
            <a:p>
              <a:endParaRPr lang="en-US"/>
            </a:p>
          </p:txBody>
        </p:sp>
        <p:sp>
          <p:nvSpPr>
            <p:cNvPr id="75884" name="Line 108"/>
            <p:cNvSpPr>
              <a:spLocks noChangeAspect="1" noChangeShapeType="1"/>
            </p:cNvSpPr>
            <p:nvPr/>
          </p:nvSpPr>
          <p:spPr bwMode="ltGray">
            <a:xfrm>
              <a:off x="3213" y="2554"/>
              <a:ext cx="2" cy="11"/>
            </a:xfrm>
            <a:prstGeom prst="line">
              <a:avLst/>
            </a:prstGeom>
            <a:noFill/>
            <a:ln w="0">
              <a:solidFill>
                <a:srgbClr val="FF9900"/>
              </a:solidFill>
              <a:round/>
              <a:headEnd/>
              <a:tailEnd/>
            </a:ln>
          </p:spPr>
          <p:txBody>
            <a:bodyPr/>
            <a:lstStyle/>
            <a:p>
              <a:endParaRPr lang="en-US"/>
            </a:p>
          </p:txBody>
        </p:sp>
        <p:sp>
          <p:nvSpPr>
            <p:cNvPr id="75885" name="Line 109"/>
            <p:cNvSpPr>
              <a:spLocks noChangeAspect="1" noChangeShapeType="1"/>
            </p:cNvSpPr>
            <p:nvPr/>
          </p:nvSpPr>
          <p:spPr bwMode="ltGray">
            <a:xfrm>
              <a:off x="3218" y="2577"/>
              <a:ext cx="1" cy="11"/>
            </a:xfrm>
            <a:prstGeom prst="line">
              <a:avLst/>
            </a:prstGeom>
            <a:noFill/>
            <a:ln w="0">
              <a:solidFill>
                <a:srgbClr val="FF9900"/>
              </a:solidFill>
              <a:round/>
              <a:headEnd/>
              <a:tailEnd/>
            </a:ln>
          </p:spPr>
          <p:txBody>
            <a:bodyPr/>
            <a:lstStyle/>
            <a:p>
              <a:endParaRPr lang="en-US"/>
            </a:p>
          </p:txBody>
        </p:sp>
        <p:sp>
          <p:nvSpPr>
            <p:cNvPr id="75886" name="Line 110"/>
            <p:cNvSpPr>
              <a:spLocks noChangeAspect="1" noChangeShapeType="1"/>
            </p:cNvSpPr>
            <p:nvPr/>
          </p:nvSpPr>
          <p:spPr bwMode="ltGray">
            <a:xfrm>
              <a:off x="3221" y="2611"/>
              <a:ext cx="4" cy="23"/>
            </a:xfrm>
            <a:prstGeom prst="line">
              <a:avLst/>
            </a:prstGeom>
            <a:noFill/>
            <a:ln w="0">
              <a:solidFill>
                <a:srgbClr val="FF9900"/>
              </a:solidFill>
              <a:round/>
              <a:headEnd/>
              <a:tailEnd/>
            </a:ln>
          </p:spPr>
          <p:txBody>
            <a:bodyPr/>
            <a:lstStyle/>
            <a:p>
              <a:endParaRPr lang="en-US"/>
            </a:p>
          </p:txBody>
        </p:sp>
        <p:sp>
          <p:nvSpPr>
            <p:cNvPr id="75887" name="Line 111"/>
            <p:cNvSpPr>
              <a:spLocks noChangeAspect="1" noChangeShapeType="1"/>
            </p:cNvSpPr>
            <p:nvPr/>
          </p:nvSpPr>
          <p:spPr bwMode="ltGray">
            <a:xfrm>
              <a:off x="3227" y="2645"/>
              <a:ext cx="1" cy="13"/>
            </a:xfrm>
            <a:prstGeom prst="line">
              <a:avLst/>
            </a:prstGeom>
            <a:noFill/>
            <a:ln w="0">
              <a:solidFill>
                <a:srgbClr val="FF9900"/>
              </a:solidFill>
              <a:round/>
              <a:headEnd/>
              <a:tailEnd/>
            </a:ln>
          </p:spPr>
          <p:txBody>
            <a:bodyPr/>
            <a:lstStyle/>
            <a:p>
              <a:endParaRPr lang="en-US"/>
            </a:p>
          </p:txBody>
        </p:sp>
        <p:sp>
          <p:nvSpPr>
            <p:cNvPr id="75888" name="Line 112"/>
            <p:cNvSpPr>
              <a:spLocks noChangeAspect="1" noChangeShapeType="1"/>
            </p:cNvSpPr>
            <p:nvPr/>
          </p:nvSpPr>
          <p:spPr bwMode="ltGray">
            <a:xfrm>
              <a:off x="3230" y="2669"/>
              <a:ext cx="2" cy="11"/>
            </a:xfrm>
            <a:prstGeom prst="line">
              <a:avLst/>
            </a:prstGeom>
            <a:noFill/>
            <a:ln w="0">
              <a:solidFill>
                <a:srgbClr val="FF9900"/>
              </a:solidFill>
              <a:round/>
              <a:headEnd/>
              <a:tailEnd/>
            </a:ln>
          </p:spPr>
          <p:txBody>
            <a:bodyPr/>
            <a:lstStyle/>
            <a:p>
              <a:endParaRPr lang="en-US"/>
            </a:p>
          </p:txBody>
        </p:sp>
        <p:sp>
          <p:nvSpPr>
            <p:cNvPr id="75889" name="Line 113"/>
            <p:cNvSpPr>
              <a:spLocks noChangeAspect="1" noChangeShapeType="1"/>
            </p:cNvSpPr>
            <p:nvPr/>
          </p:nvSpPr>
          <p:spPr bwMode="ltGray">
            <a:xfrm>
              <a:off x="3233" y="2701"/>
              <a:ext cx="4" cy="25"/>
            </a:xfrm>
            <a:prstGeom prst="line">
              <a:avLst/>
            </a:prstGeom>
            <a:noFill/>
            <a:ln w="0">
              <a:solidFill>
                <a:srgbClr val="FF9900"/>
              </a:solidFill>
              <a:round/>
              <a:headEnd/>
              <a:tailEnd/>
            </a:ln>
          </p:spPr>
          <p:txBody>
            <a:bodyPr/>
            <a:lstStyle/>
            <a:p>
              <a:endParaRPr lang="en-US"/>
            </a:p>
          </p:txBody>
        </p:sp>
        <p:sp>
          <p:nvSpPr>
            <p:cNvPr id="75890" name="Line 114"/>
            <p:cNvSpPr>
              <a:spLocks noChangeAspect="1" noChangeShapeType="1"/>
            </p:cNvSpPr>
            <p:nvPr/>
          </p:nvSpPr>
          <p:spPr bwMode="ltGray">
            <a:xfrm>
              <a:off x="3237" y="2736"/>
              <a:ext cx="4" cy="12"/>
            </a:xfrm>
            <a:prstGeom prst="line">
              <a:avLst/>
            </a:prstGeom>
            <a:noFill/>
            <a:ln w="0">
              <a:solidFill>
                <a:srgbClr val="FF9900"/>
              </a:solidFill>
              <a:round/>
              <a:headEnd/>
              <a:tailEnd/>
            </a:ln>
          </p:spPr>
          <p:txBody>
            <a:bodyPr/>
            <a:lstStyle/>
            <a:p>
              <a:endParaRPr lang="en-US"/>
            </a:p>
          </p:txBody>
        </p:sp>
      </p:grpSp>
      <p:grpSp>
        <p:nvGrpSpPr>
          <p:cNvPr id="9" name="Group 115"/>
          <p:cNvGrpSpPr>
            <a:grpSpLocks/>
          </p:cNvGrpSpPr>
          <p:nvPr/>
        </p:nvGrpSpPr>
        <p:grpSpPr bwMode="auto">
          <a:xfrm>
            <a:off x="5043488" y="4016375"/>
            <a:ext cx="73025" cy="739775"/>
            <a:chOff x="3233" y="2758"/>
            <a:chExt cx="46" cy="466"/>
          </a:xfrm>
        </p:grpSpPr>
        <p:grpSp>
          <p:nvGrpSpPr>
            <p:cNvPr id="10" name="Group 116"/>
            <p:cNvGrpSpPr>
              <a:grpSpLocks/>
            </p:cNvGrpSpPr>
            <p:nvPr/>
          </p:nvGrpSpPr>
          <p:grpSpPr bwMode="auto">
            <a:xfrm>
              <a:off x="3237" y="2758"/>
              <a:ext cx="42" cy="445"/>
              <a:chOff x="3237" y="2758"/>
              <a:chExt cx="42" cy="445"/>
            </a:xfrm>
          </p:grpSpPr>
          <p:sp>
            <p:nvSpPr>
              <p:cNvPr id="75893" name="Line 117"/>
              <p:cNvSpPr>
                <a:spLocks noChangeAspect="1" noChangeShapeType="1"/>
              </p:cNvSpPr>
              <p:nvPr/>
            </p:nvSpPr>
            <p:spPr bwMode="ltGray">
              <a:xfrm>
                <a:off x="3242" y="2758"/>
                <a:ext cx="1" cy="12"/>
              </a:xfrm>
              <a:prstGeom prst="line">
                <a:avLst/>
              </a:prstGeom>
              <a:noFill/>
              <a:ln w="0">
                <a:solidFill>
                  <a:srgbClr val="FF9900"/>
                </a:solidFill>
                <a:round/>
                <a:headEnd/>
                <a:tailEnd/>
              </a:ln>
            </p:spPr>
            <p:txBody>
              <a:bodyPr/>
              <a:lstStyle/>
              <a:p>
                <a:endParaRPr lang="en-US"/>
              </a:p>
            </p:txBody>
          </p:sp>
          <p:sp>
            <p:nvSpPr>
              <p:cNvPr id="75894" name="Line 118"/>
              <p:cNvSpPr>
                <a:spLocks noChangeAspect="1" noChangeShapeType="1"/>
              </p:cNvSpPr>
              <p:nvPr/>
            </p:nvSpPr>
            <p:spPr bwMode="ltGray">
              <a:xfrm>
                <a:off x="3247" y="2792"/>
                <a:ext cx="2" cy="25"/>
              </a:xfrm>
              <a:prstGeom prst="line">
                <a:avLst/>
              </a:prstGeom>
              <a:noFill/>
              <a:ln w="0">
                <a:solidFill>
                  <a:srgbClr val="FF9900"/>
                </a:solidFill>
                <a:round/>
                <a:headEnd/>
                <a:tailEnd/>
              </a:ln>
            </p:spPr>
            <p:txBody>
              <a:bodyPr/>
              <a:lstStyle/>
              <a:p>
                <a:endParaRPr lang="en-US"/>
              </a:p>
            </p:txBody>
          </p:sp>
          <p:sp>
            <p:nvSpPr>
              <p:cNvPr id="75895" name="Line 119"/>
              <p:cNvSpPr>
                <a:spLocks noChangeAspect="1" noChangeShapeType="1"/>
              </p:cNvSpPr>
              <p:nvPr/>
            </p:nvSpPr>
            <p:spPr bwMode="ltGray">
              <a:xfrm>
                <a:off x="3253" y="2827"/>
                <a:ext cx="0" cy="13"/>
              </a:xfrm>
              <a:prstGeom prst="line">
                <a:avLst/>
              </a:prstGeom>
              <a:noFill/>
              <a:ln w="0">
                <a:solidFill>
                  <a:srgbClr val="FF9900"/>
                </a:solidFill>
                <a:round/>
                <a:headEnd/>
                <a:tailEnd/>
              </a:ln>
            </p:spPr>
            <p:txBody>
              <a:bodyPr/>
              <a:lstStyle/>
              <a:p>
                <a:endParaRPr lang="en-US"/>
              </a:p>
            </p:txBody>
          </p:sp>
          <p:sp>
            <p:nvSpPr>
              <p:cNvPr id="75896" name="Line 120"/>
              <p:cNvSpPr>
                <a:spLocks noChangeAspect="1" noChangeShapeType="1"/>
              </p:cNvSpPr>
              <p:nvPr/>
            </p:nvSpPr>
            <p:spPr bwMode="ltGray">
              <a:xfrm>
                <a:off x="3254" y="2851"/>
                <a:ext cx="2" cy="12"/>
              </a:xfrm>
              <a:prstGeom prst="line">
                <a:avLst/>
              </a:prstGeom>
              <a:noFill/>
              <a:ln w="0">
                <a:solidFill>
                  <a:srgbClr val="FF9900"/>
                </a:solidFill>
                <a:round/>
                <a:headEnd/>
                <a:tailEnd/>
              </a:ln>
            </p:spPr>
            <p:txBody>
              <a:bodyPr/>
              <a:lstStyle/>
              <a:p>
                <a:endParaRPr lang="en-US"/>
              </a:p>
            </p:txBody>
          </p:sp>
          <p:sp>
            <p:nvSpPr>
              <p:cNvPr id="75897" name="Line 121"/>
              <p:cNvSpPr>
                <a:spLocks noChangeAspect="1" noChangeShapeType="1"/>
              </p:cNvSpPr>
              <p:nvPr/>
            </p:nvSpPr>
            <p:spPr bwMode="ltGray">
              <a:xfrm>
                <a:off x="3259" y="2884"/>
                <a:ext cx="3" cy="24"/>
              </a:xfrm>
              <a:prstGeom prst="line">
                <a:avLst/>
              </a:prstGeom>
              <a:noFill/>
              <a:ln w="0">
                <a:solidFill>
                  <a:srgbClr val="FF9900"/>
                </a:solidFill>
                <a:round/>
                <a:headEnd/>
                <a:tailEnd/>
              </a:ln>
            </p:spPr>
            <p:txBody>
              <a:bodyPr/>
              <a:lstStyle/>
              <a:p>
                <a:endParaRPr lang="en-US"/>
              </a:p>
            </p:txBody>
          </p:sp>
          <p:sp>
            <p:nvSpPr>
              <p:cNvPr id="75898" name="Line 122"/>
              <p:cNvSpPr>
                <a:spLocks noChangeAspect="1" noChangeShapeType="1"/>
              </p:cNvSpPr>
              <p:nvPr/>
            </p:nvSpPr>
            <p:spPr bwMode="ltGray">
              <a:xfrm>
                <a:off x="3262" y="2919"/>
                <a:ext cx="2" cy="10"/>
              </a:xfrm>
              <a:prstGeom prst="line">
                <a:avLst/>
              </a:prstGeom>
              <a:noFill/>
              <a:ln w="0">
                <a:solidFill>
                  <a:srgbClr val="FF9900"/>
                </a:solidFill>
                <a:round/>
                <a:headEnd/>
                <a:tailEnd/>
              </a:ln>
            </p:spPr>
            <p:txBody>
              <a:bodyPr/>
              <a:lstStyle/>
              <a:p>
                <a:endParaRPr lang="en-US"/>
              </a:p>
            </p:txBody>
          </p:sp>
          <p:sp>
            <p:nvSpPr>
              <p:cNvPr id="75899" name="Line 123"/>
              <p:cNvSpPr>
                <a:spLocks noChangeAspect="1" noChangeShapeType="1"/>
              </p:cNvSpPr>
              <p:nvPr/>
            </p:nvSpPr>
            <p:spPr bwMode="ltGray">
              <a:xfrm>
                <a:off x="3267" y="2944"/>
                <a:ext cx="1" cy="10"/>
              </a:xfrm>
              <a:prstGeom prst="line">
                <a:avLst/>
              </a:prstGeom>
              <a:noFill/>
              <a:ln w="0">
                <a:solidFill>
                  <a:srgbClr val="FF9900"/>
                </a:solidFill>
                <a:round/>
                <a:headEnd/>
                <a:tailEnd/>
              </a:ln>
            </p:spPr>
            <p:txBody>
              <a:bodyPr/>
              <a:lstStyle/>
              <a:p>
                <a:endParaRPr lang="en-US"/>
              </a:p>
            </p:txBody>
          </p:sp>
          <p:sp>
            <p:nvSpPr>
              <p:cNvPr id="75900" name="Line 124"/>
              <p:cNvSpPr>
                <a:spLocks noChangeAspect="1" noChangeShapeType="1"/>
              </p:cNvSpPr>
              <p:nvPr/>
            </p:nvSpPr>
            <p:spPr bwMode="ltGray">
              <a:xfrm>
                <a:off x="3271" y="2979"/>
                <a:ext cx="4" cy="23"/>
              </a:xfrm>
              <a:prstGeom prst="line">
                <a:avLst/>
              </a:prstGeom>
              <a:noFill/>
              <a:ln w="0">
                <a:solidFill>
                  <a:srgbClr val="FF9900"/>
                </a:solidFill>
                <a:round/>
                <a:headEnd/>
                <a:tailEnd/>
              </a:ln>
            </p:spPr>
            <p:txBody>
              <a:bodyPr/>
              <a:lstStyle/>
              <a:p>
                <a:endParaRPr lang="en-US"/>
              </a:p>
            </p:txBody>
          </p:sp>
          <p:sp>
            <p:nvSpPr>
              <p:cNvPr id="75901" name="Line 125"/>
              <p:cNvSpPr>
                <a:spLocks noChangeAspect="1" noChangeShapeType="1"/>
              </p:cNvSpPr>
              <p:nvPr/>
            </p:nvSpPr>
            <p:spPr bwMode="ltGray">
              <a:xfrm>
                <a:off x="3276" y="3010"/>
                <a:ext cx="3" cy="12"/>
              </a:xfrm>
              <a:prstGeom prst="line">
                <a:avLst/>
              </a:prstGeom>
              <a:noFill/>
              <a:ln w="0">
                <a:solidFill>
                  <a:srgbClr val="FF9900"/>
                </a:solidFill>
                <a:round/>
                <a:headEnd/>
                <a:tailEnd/>
              </a:ln>
            </p:spPr>
            <p:txBody>
              <a:bodyPr/>
              <a:lstStyle/>
              <a:p>
                <a:endParaRPr lang="en-US"/>
              </a:p>
            </p:txBody>
          </p:sp>
          <p:sp>
            <p:nvSpPr>
              <p:cNvPr id="75902" name="Freeform 126"/>
              <p:cNvSpPr>
                <a:spLocks noChangeAspect="1"/>
              </p:cNvSpPr>
              <p:nvPr/>
            </p:nvSpPr>
            <p:spPr bwMode="ltGray">
              <a:xfrm>
                <a:off x="3276" y="3034"/>
                <a:ext cx="3" cy="10"/>
              </a:xfrm>
              <a:custGeom>
                <a:avLst/>
                <a:gdLst/>
                <a:ahLst/>
                <a:cxnLst>
                  <a:cxn ang="0">
                    <a:pos x="2" y="0"/>
                  </a:cxn>
                  <a:cxn ang="0">
                    <a:pos x="2" y="3"/>
                  </a:cxn>
                  <a:cxn ang="0">
                    <a:pos x="0" y="9"/>
                  </a:cxn>
                </a:cxnLst>
                <a:rect l="0" t="0" r="r" b="b"/>
                <a:pathLst>
                  <a:path w="2" h="9">
                    <a:moveTo>
                      <a:pt x="2" y="0"/>
                    </a:moveTo>
                    <a:lnTo>
                      <a:pt x="2" y="3"/>
                    </a:lnTo>
                    <a:lnTo>
                      <a:pt x="0" y="9"/>
                    </a:lnTo>
                  </a:path>
                </a:pathLst>
              </a:custGeom>
              <a:noFill/>
              <a:ln w="0">
                <a:solidFill>
                  <a:srgbClr val="FF9900"/>
                </a:solidFill>
                <a:prstDash val="solid"/>
                <a:round/>
                <a:headEnd/>
                <a:tailEnd/>
              </a:ln>
            </p:spPr>
            <p:txBody>
              <a:bodyPr/>
              <a:lstStyle/>
              <a:p>
                <a:endParaRPr lang="en-US"/>
              </a:p>
            </p:txBody>
          </p:sp>
          <p:sp>
            <p:nvSpPr>
              <p:cNvPr id="75903" name="Line 127"/>
              <p:cNvSpPr>
                <a:spLocks noChangeAspect="1" noChangeShapeType="1"/>
              </p:cNvSpPr>
              <p:nvPr/>
            </p:nvSpPr>
            <p:spPr bwMode="ltGray">
              <a:xfrm flipH="1">
                <a:off x="3267" y="3067"/>
                <a:ext cx="4" cy="24"/>
              </a:xfrm>
              <a:prstGeom prst="line">
                <a:avLst/>
              </a:prstGeom>
              <a:noFill/>
              <a:ln w="0">
                <a:solidFill>
                  <a:srgbClr val="FF9900"/>
                </a:solidFill>
                <a:round/>
                <a:headEnd/>
                <a:tailEnd/>
              </a:ln>
            </p:spPr>
            <p:txBody>
              <a:bodyPr/>
              <a:lstStyle/>
              <a:p>
                <a:endParaRPr lang="en-US"/>
              </a:p>
            </p:txBody>
          </p:sp>
          <p:sp>
            <p:nvSpPr>
              <p:cNvPr id="75904" name="Line 128"/>
              <p:cNvSpPr>
                <a:spLocks noChangeAspect="1" noChangeShapeType="1"/>
              </p:cNvSpPr>
              <p:nvPr/>
            </p:nvSpPr>
            <p:spPr bwMode="ltGray">
              <a:xfrm flipH="1">
                <a:off x="3261" y="3102"/>
                <a:ext cx="1" cy="10"/>
              </a:xfrm>
              <a:prstGeom prst="line">
                <a:avLst/>
              </a:prstGeom>
              <a:noFill/>
              <a:ln w="0">
                <a:solidFill>
                  <a:srgbClr val="FF9900"/>
                </a:solidFill>
                <a:round/>
                <a:headEnd/>
                <a:tailEnd/>
              </a:ln>
            </p:spPr>
            <p:txBody>
              <a:bodyPr/>
              <a:lstStyle/>
              <a:p>
                <a:endParaRPr lang="en-US"/>
              </a:p>
            </p:txBody>
          </p:sp>
          <p:sp>
            <p:nvSpPr>
              <p:cNvPr id="75905" name="Line 129"/>
              <p:cNvSpPr>
                <a:spLocks noChangeAspect="1" noChangeShapeType="1"/>
              </p:cNvSpPr>
              <p:nvPr/>
            </p:nvSpPr>
            <p:spPr bwMode="ltGray">
              <a:xfrm flipH="1">
                <a:off x="3256" y="3123"/>
                <a:ext cx="3" cy="12"/>
              </a:xfrm>
              <a:prstGeom prst="line">
                <a:avLst/>
              </a:prstGeom>
              <a:noFill/>
              <a:ln w="0">
                <a:solidFill>
                  <a:srgbClr val="FF9900"/>
                </a:solidFill>
                <a:round/>
                <a:headEnd/>
                <a:tailEnd/>
              </a:ln>
            </p:spPr>
            <p:txBody>
              <a:bodyPr/>
              <a:lstStyle/>
              <a:p>
                <a:endParaRPr lang="en-US"/>
              </a:p>
            </p:txBody>
          </p:sp>
          <p:sp>
            <p:nvSpPr>
              <p:cNvPr id="75906" name="Line 130"/>
              <p:cNvSpPr>
                <a:spLocks noChangeAspect="1" noChangeShapeType="1"/>
              </p:cNvSpPr>
              <p:nvPr/>
            </p:nvSpPr>
            <p:spPr bwMode="ltGray">
              <a:xfrm flipH="1">
                <a:off x="3246" y="3157"/>
                <a:ext cx="3" cy="22"/>
              </a:xfrm>
              <a:prstGeom prst="line">
                <a:avLst/>
              </a:prstGeom>
              <a:noFill/>
              <a:ln w="0">
                <a:solidFill>
                  <a:srgbClr val="FF9900"/>
                </a:solidFill>
                <a:round/>
                <a:headEnd/>
                <a:tailEnd/>
              </a:ln>
            </p:spPr>
            <p:txBody>
              <a:bodyPr/>
              <a:lstStyle/>
              <a:p>
                <a:endParaRPr lang="en-US"/>
              </a:p>
            </p:txBody>
          </p:sp>
          <p:sp>
            <p:nvSpPr>
              <p:cNvPr id="75907" name="Line 131"/>
              <p:cNvSpPr>
                <a:spLocks noChangeAspect="1" noChangeShapeType="1"/>
              </p:cNvSpPr>
              <p:nvPr/>
            </p:nvSpPr>
            <p:spPr bwMode="ltGray">
              <a:xfrm flipH="1">
                <a:off x="3237" y="3190"/>
                <a:ext cx="4" cy="13"/>
              </a:xfrm>
              <a:prstGeom prst="line">
                <a:avLst/>
              </a:prstGeom>
              <a:noFill/>
              <a:ln w="0">
                <a:solidFill>
                  <a:srgbClr val="FF9900"/>
                </a:solidFill>
                <a:round/>
                <a:headEnd/>
                <a:tailEnd/>
              </a:ln>
            </p:spPr>
            <p:txBody>
              <a:bodyPr/>
              <a:lstStyle/>
              <a:p>
                <a:endParaRPr lang="en-US"/>
              </a:p>
            </p:txBody>
          </p:sp>
        </p:grpSp>
        <p:sp>
          <p:nvSpPr>
            <p:cNvPr id="75908" name="Line 132"/>
            <p:cNvSpPr>
              <a:spLocks noChangeAspect="1" noChangeShapeType="1"/>
            </p:cNvSpPr>
            <p:nvPr/>
          </p:nvSpPr>
          <p:spPr bwMode="ltGray">
            <a:xfrm flipH="1">
              <a:off x="3233" y="3214"/>
              <a:ext cx="2" cy="10"/>
            </a:xfrm>
            <a:prstGeom prst="line">
              <a:avLst/>
            </a:prstGeom>
            <a:noFill/>
            <a:ln w="0">
              <a:solidFill>
                <a:srgbClr val="FF9900"/>
              </a:solidFill>
              <a:round/>
              <a:headEnd/>
              <a:tailEnd/>
            </a:ln>
          </p:spPr>
          <p:txBody>
            <a:bodyPr/>
            <a:lstStyle/>
            <a:p>
              <a:endParaRPr lang="en-US"/>
            </a:p>
          </p:txBody>
        </p:sp>
      </p:grpSp>
      <p:sp>
        <p:nvSpPr>
          <p:cNvPr id="75909" name="Line 133"/>
          <p:cNvSpPr>
            <a:spLocks noChangeAspect="1" noChangeShapeType="1"/>
          </p:cNvSpPr>
          <p:nvPr/>
        </p:nvSpPr>
        <p:spPr bwMode="ltGray">
          <a:xfrm>
            <a:off x="4705350" y="5487988"/>
            <a:ext cx="6350" cy="36512"/>
          </a:xfrm>
          <a:prstGeom prst="line">
            <a:avLst/>
          </a:prstGeom>
          <a:noFill/>
          <a:ln w="0">
            <a:solidFill>
              <a:srgbClr val="C8DCFF"/>
            </a:solidFill>
            <a:round/>
            <a:headEnd/>
            <a:tailEnd/>
          </a:ln>
        </p:spPr>
        <p:txBody>
          <a:bodyPr/>
          <a:lstStyle/>
          <a:p>
            <a:endParaRPr lang="en-US"/>
          </a:p>
        </p:txBody>
      </p:sp>
      <p:sp>
        <p:nvSpPr>
          <p:cNvPr id="75910" name="Line 134"/>
          <p:cNvSpPr>
            <a:spLocks noChangeAspect="1" noChangeShapeType="1"/>
          </p:cNvSpPr>
          <p:nvPr/>
        </p:nvSpPr>
        <p:spPr bwMode="ltGray">
          <a:xfrm>
            <a:off x="4716463" y="5541963"/>
            <a:ext cx="4762" cy="19050"/>
          </a:xfrm>
          <a:prstGeom prst="line">
            <a:avLst/>
          </a:prstGeom>
          <a:noFill/>
          <a:ln w="0">
            <a:solidFill>
              <a:srgbClr val="C8DCFF"/>
            </a:solidFill>
            <a:round/>
            <a:headEnd/>
            <a:tailEnd/>
          </a:ln>
        </p:spPr>
        <p:txBody>
          <a:bodyPr/>
          <a:lstStyle/>
          <a:p>
            <a:endParaRPr lang="en-US"/>
          </a:p>
        </p:txBody>
      </p:sp>
      <p:sp>
        <p:nvSpPr>
          <p:cNvPr id="75911" name="Line 135"/>
          <p:cNvSpPr>
            <a:spLocks noChangeAspect="1" noChangeShapeType="1"/>
          </p:cNvSpPr>
          <p:nvPr/>
        </p:nvSpPr>
        <p:spPr bwMode="ltGray">
          <a:xfrm>
            <a:off x="6778625" y="4752975"/>
            <a:ext cx="15875" cy="3175"/>
          </a:xfrm>
          <a:prstGeom prst="line">
            <a:avLst/>
          </a:prstGeom>
          <a:noFill/>
          <a:ln w="0">
            <a:solidFill>
              <a:srgbClr val="C8DCFF"/>
            </a:solidFill>
            <a:round/>
            <a:headEnd/>
            <a:tailEnd/>
          </a:ln>
        </p:spPr>
        <p:txBody>
          <a:bodyPr/>
          <a:lstStyle/>
          <a:p>
            <a:endParaRPr lang="en-US"/>
          </a:p>
        </p:txBody>
      </p:sp>
      <p:sp>
        <p:nvSpPr>
          <p:cNvPr id="75912" name="Line 136"/>
          <p:cNvSpPr>
            <a:spLocks noChangeAspect="1" noChangeShapeType="1"/>
          </p:cNvSpPr>
          <p:nvPr/>
        </p:nvSpPr>
        <p:spPr bwMode="ltGray">
          <a:xfrm>
            <a:off x="6811963" y="4760913"/>
            <a:ext cx="17462" cy="1587"/>
          </a:xfrm>
          <a:prstGeom prst="line">
            <a:avLst/>
          </a:prstGeom>
          <a:noFill/>
          <a:ln w="0">
            <a:solidFill>
              <a:srgbClr val="C8DCFF"/>
            </a:solidFill>
            <a:round/>
            <a:headEnd/>
            <a:tailEnd/>
          </a:ln>
        </p:spPr>
        <p:txBody>
          <a:bodyPr/>
          <a:lstStyle/>
          <a:p>
            <a:endParaRPr lang="en-US"/>
          </a:p>
        </p:txBody>
      </p:sp>
      <p:grpSp>
        <p:nvGrpSpPr>
          <p:cNvPr id="11" name="Group 137"/>
          <p:cNvGrpSpPr>
            <a:grpSpLocks/>
          </p:cNvGrpSpPr>
          <p:nvPr/>
        </p:nvGrpSpPr>
        <p:grpSpPr bwMode="auto">
          <a:xfrm>
            <a:off x="4727575" y="5578475"/>
            <a:ext cx="501650" cy="123825"/>
            <a:chOff x="3034" y="3742"/>
            <a:chExt cx="316" cy="78"/>
          </a:xfrm>
        </p:grpSpPr>
        <p:sp>
          <p:nvSpPr>
            <p:cNvPr id="75914" name="Line 138"/>
            <p:cNvSpPr>
              <a:spLocks noChangeAspect="1" noChangeShapeType="1"/>
            </p:cNvSpPr>
            <p:nvPr/>
          </p:nvSpPr>
          <p:spPr bwMode="ltGray">
            <a:xfrm>
              <a:off x="3151" y="3809"/>
              <a:ext cx="13" cy="3"/>
            </a:xfrm>
            <a:prstGeom prst="line">
              <a:avLst/>
            </a:prstGeom>
            <a:noFill/>
            <a:ln w="0">
              <a:solidFill>
                <a:srgbClr val="FF9900"/>
              </a:solidFill>
              <a:round/>
              <a:headEnd/>
              <a:tailEnd/>
            </a:ln>
          </p:spPr>
          <p:txBody>
            <a:bodyPr/>
            <a:lstStyle/>
            <a:p>
              <a:endParaRPr lang="en-US"/>
            </a:p>
          </p:txBody>
        </p:sp>
        <p:grpSp>
          <p:nvGrpSpPr>
            <p:cNvPr id="12" name="Group 139"/>
            <p:cNvGrpSpPr>
              <a:grpSpLocks/>
            </p:cNvGrpSpPr>
            <p:nvPr/>
          </p:nvGrpSpPr>
          <p:grpSpPr bwMode="auto">
            <a:xfrm>
              <a:off x="3034" y="3742"/>
              <a:ext cx="316" cy="78"/>
              <a:chOff x="3034" y="3742"/>
              <a:chExt cx="316" cy="78"/>
            </a:xfrm>
          </p:grpSpPr>
          <p:sp>
            <p:nvSpPr>
              <p:cNvPr id="75916" name="Line 140"/>
              <p:cNvSpPr>
                <a:spLocks noChangeAspect="1" noChangeShapeType="1"/>
              </p:cNvSpPr>
              <p:nvPr/>
            </p:nvSpPr>
            <p:spPr bwMode="ltGray">
              <a:xfrm>
                <a:off x="3034" y="3742"/>
                <a:ext cx="3" cy="11"/>
              </a:xfrm>
              <a:prstGeom prst="line">
                <a:avLst/>
              </a:prstGeom>
              <a:noFill/>
              <a:ln w="0">
                <a:solidFill>
                  <a:srgbClr val="FF9900"/>
                </a:solidFill>
                <a:round/>
                <a:headEnd/>
                <a:tailEnd/>
              </a:ln>
            </p:spPr>
            <p:txBody>
              <a:bodyPr/>
              <a:lstStyle/>
              <a:p>
                <a:endParaRPr lang="en-US"/>
              </a:p>
            </p:txBody>
          </p:sp>
          <p:sp>
            <p:nvSpPr>
              <p:cNvPr id="75917" name="Freeform 141"/>
              <p:cNvSpPr>
                <a:spLocks noChangeAspect="1"/>
              </p:cNvSpPr>
              <p:nvPr/>
            </p:nvSpPr>
            <p:spPr bwMode="ltGray">
              <a:xfrm>
                <a:off x="3041" y="3777"/>
                <a:ext cx="10" cy="14"/>
              </a:xfrm>
              <a:custGeom>
                <a:avLst/>
                <a:gdLst/>
                <a:ahLst/>
                <a:cxnLst>
                  <a:cxn ang="0">
                    <a:pos x="0" y="0"/>
                  </a:cxn>
                  <a:cxn ang="0">
                    <a:pos x="4" y="13"/>
                  </a:cxn>
                  <a:cxn ang="0">
                    <a:pos x="10" y="13"/>
                  </a:cxn>
                </a:cxnLst>
                <a:rect l="0" t="0" r="r" b="b"/>
                <a:pathLst>
                  <a:path w="10" h="13">
                    <a:moveTo>
                      <a:pt x="0" y="0"/>
                    </a:moveTo>
                    <a:lnTo>
                      <a:pt x="4" y="13"/>
                    </a:lnTo>
                    <a:lnTo>
                      <a:pt x="10" y="13"/>
                    </a:lnTo>
                  </a:path>
                </a:pathLst>
              </a:custGeom>
              <a:noFill/>
              <a:ln w="0">
                <a:solidFill>
                  <a:srgbClr val="FF9900"/>
                </a:solidFill>
                <a:prstDash val="solid"/>
                <a:round/>
                <a:headEnd/>
                <a:tailEnd/>
              </a:ln>
            </p:spPr>
            <p:txBody>
              <a:bodyPr/>
              <a:lstStyle/>
              <a:p>
                <a:endParaRPr lang="en-US"/>
              </a:p>
            </p:txBody>
          </p:sp>
          <p:sp>
            <p:nvSpPr>
              <p:cNvPr id="75918" name="Line 142"/>
              <p:cNvSpPr>
                <a:spLocks noChangeAspect="1" noChangeShapeType="1"/>
              </p:cNvSpPr>
              <p:nvPr/>
            </p:nvSpPr>
            <p:spPr bwMode="ltGray">
              <a:xfrm>
                <a:off x="3119" y="3805"/>
                <a:ext cx="22" cy="2"/>
              </a:xfrm>
              <a:prstGeom prst="line">
                <a:avLst/>
              </a:prstGeom>
              <a:noFill/>
              <a:ln w="0">
                <a:solidFill>
                  <a:srgbClr val="FF9900"/>
                </a:solidFill>
                <a:round/>
                <a:headEnd/>
                <a:tailEnd/>
              </a:ln>
            </p:spPr>
            <p:txBody>
              <a:bodyPr/>
              <a:lstStyle/>
              <a:p>
                <a:endParaRPr lang="en-US"/>
              </a:p>
            </p:txBody>
          </p:sp>
          <p:sp>
            <p:nvSpPr>
              <p:cNvPr id="75919" name="Line 143"/>
              <p:cNvSpPr>
                <a:spLocks noChangeAspect="1" noChangeShapeType="1"/>
              </p:cNvSpPr>
              <p:nvPr/>
            </p:nvSpPr>
            <p:spPr bwMode="ltGray">
              <a:xfrm>
                <a:off x="3175" y="3814"/>
                <a:ext cx="11" cy="2"/>
              </a:xfrm>
              <a:prstGeom prst="line">
                <a:avLst/>
              </a:prstGeom>
              <a:noFill/>
              <a:ln w="0">
                <a:solidFill>
                  <a:srgbClr val="FF9900"/>
                </a:solidFill>
                <a:round/>
                <a:headEnd/>
                <a:tailEnd/>
              </a:ln>
            </p:spPr>
            <p:txBody>
              <a:bodyPr/>
              <a:lstStyle/>
              <a:p>
                <a:endParaRPr lang="en-US"/>
              </a:p>
            </p:txBody>
          </p:sp>
          <p:sp>
            <p:nvSpPr>
              <p:cNvPr id="75920" name="Freeform 144"/>
              <p:cNvSpPr>
                <a:spLocks noChangeAspect="1"/>
              </p:cNvSpPr>
              <p:nvPr/>
            </p:nvSpPr>
            <p:spPr bwMode="ltGray">
              <a:xfrm>
                <a:off x="3209" y="3814"/>
                <a:ext cx="23" cy="6"/>
              </a:xfrm>
              <a:custGeom>
                <a:avLst/>
                <a:gdLst/>
                <a:ahLst/>
                <a:cxnLst>
                  <a:cxn ang="0">
                    <a:pos x="0" y="5"/>
                  </a:cxn>
                  <a:cxn ang="0">
                    <a:pos x="8" y="5"/>
                  </a:cxn>
                  <a:cxn ang="0">
                    <a:pos x="20" y="0"/>
                  </a:cxn>
                </a:cxnLst>
                <a:rect l="0" t="0" r="r" b="b"/>
                <a:pathLst>
                  <a:path w="20" h="5">
                    <a:moveTo>
                      <a:pt x="0" y="5"/>
                    </a:moveTo>
                    <a:lnTo>
                      <a:pt x="8" y="5"/>
                    </a:lnTo>
                    <a:lnTo>
                      <a:pt x="20" y="0"/>
                    </a:lnTo>
                  </a:path>
                </a:pathLst>
              </a:custGeom>
              <a:noFill/>
              <a:ln w="0">
                <a:solidFill>
                  <a:srgbClr val="FF9900"/>
                </a:solidFill>
                <a:prstDash val="solid"/>
                <a:round/>
                <a:headEnd/>
                <a:tailEnd/>
              </a:ln>
            </p:spPr>
            <p:txBody>
              <a:bodyPr/>
              <a:lstStyle/>
              <a:p>
                <a:endParaRPr lang="en-US"/>
              </a:p>
            </p:txBody>
          </p:sp>
          <p:sp>
            <p:nvSpPr>
              <p:cNvPr id="75921" name="Line 145"/>
              <p:cNvSpPr>
                <a:spLocks noChangeAspect="1" noChangeShapeType="1"/>
              </p:cNvSpPr>
              <p:nvPr/>
            </p:nvSpPr>
            <p:spPr bwMode="ltGray">
              <a:xfrm flipV="1">
                <a:off x="3241" y="3787"/>
                <a:ext cx="23" cy="20"/>
              </a:xfrm>
              <a:prstGeom prst="line">
                <a:avLst/>
              </a:prstGeom>
              <a:noFill/>
              <a:ln w="0">
                <a:solidFill>
                  <a:srgbClr val="FF9900"/>
                </a:solidFill>
                <a:round/>
                <a:headEnd/>
                <a:tailEnd/>
              </a:ln>
            </p:spPr>
            <p:txBody>
              <a:bodyPr/>
              <a:lstStyle/>
              <a:p>
                <a:endParaRPr lang="en-US"/>
              </a:p>
            </p:txBody>
          </p:sp>
          <p:sp>
            <p:nvSpPr>
              <p:cNvPr id="75922" name="Line 146"/>
              <p:cNvSpPr>
                <a:spLocks noChangeAspect="1" noChangeShapeType="1"/>
              </p:cNvSpPr>
              <p:nvPr/>
            </p:nvSpPr>
            <p:spPr bwMode="ltGray">
              <a:xfrm flipV="1">
                <a:off x="3261" y="3790"/>
                <a:ext cx="7" cy="6"/>
              </a:xfrm>
              <a:prstGeom prst="line">
                <a:avLst/>
              </a:prstGeom>
              <a:noFill/>
              <a:ln w="0">
                <a:solidFill>
                  <a:srgbClr val="FF9900"/>
                </a:solidFill>
                <a:round/>
                <a:headEnd/>
                <a:tailEnd/>
              </a:ln>
            </p:spPr>
            <p:txBody>
              <a:bodyPr/>
              <a:lstStyle/>
              <a:p>
                <a:endParaRPr lang="en-US"/>
              </a:p>
            </p:txBody>
          </p:sp>
          <p:sp>
            <p:nvSpPr>
              <p:cNvPr id="75923" name="Line 147"/>
              <p:cNvSpPr>
                <a:spLocks noChangeAspect="1" noChangeShapeType="1"/>
              </p:cNvSpPr>
              <p:nvPr/>
            </p:nvSpPr>
            <p:spPr bwMode="ltGray">
              <a:xfrm flipV="1">
                <a:off x="3289" y="3766"/>
                <a:ext cx="20" cy="12"/>
              </a:xfrm>
              <a:prstGeom prst="line">
                <a:avLst/>
              </a:prstGeom>
              <a:noFill/>
              <a:ln w="0">
                <a:solidFill>
                  <a:srgbClr val="FF9900"/>
                </a:solidFill>
                <a:round/>
                <a:headEnd/>
                <a:tailEnd/>
              </a:ln>
            </p:spPr>
            <p:txBody>
              <a:bodyPr/>
              <a:lstStyle/>
              <a:p>
                <a:endParaRPr lang="en-US"/>
              </a:p>
            </p:txBody>
          </p:sp>
          <p:sp>
            <p:nvSpPr>
              <p:cNvPr id="75924" name="Line 148"/>
              <p:cNvSpPr>
                <a:spLocks noChangeAspect="1" noChangeShapeType="1"/>
              </p:cNvSpPr>
              <p:nvPr/>
            </p:nvSpPr>
            <p:spPr bwMode="ltGray">
              <a:xfrm flipV="1">
                <a:off x="3318" y="3756"/>
                <a:ext cx="12" cy="5"/>
              </a:xfrm>
              <a:prstGeom prst="line">
                <a:avLst/>
              </a:prstGeom>
              <a:noFill/>
              <a:ln w="0">
                <a:solidFill>
                  <a:srgbClr val="FF9900"/>
                </a:solidFill>
                <a:round/>
                <a:headEnd/>
                <a:tailEnd/>
              </a:ln>
            </p:spPr>
            <p:txBody>
              <a:bodyPr/>
              <a:lstStyle/>
              <a:p>
                <a:endParaRPr lang="en-US"/>
              </a:p>
            </p:txBody>
          </p:sp>
          <p:sp>
            <p:nvSpPr>
              <p:cNvPr id="75925" name="Line 149"/>
              <p:cNvSpPr>
                <a:spLocks noChangeAspect="1" noChangeShapeType="1"/>
              </p:cNvSpPr>
              <p:nvPr/>
            </p:nvSpPr>
            <p:spPr bwMode="ltGray">
              <a:xfrm flipV="1">
                <a:off x="3338" y="3742"/>
                <a:ext cx="12" cy="7"/>
              </a:xfrm>
              <a:prstGeom prst="line">
                <a:avLst/>
              </a:prstGeom>
              <a:noFill/>
              <a:ln w="0">
                <a:solidFill>
                  <a:srgbClr val="FF9900"/>
                </a:solidFill>
                <a:round/>
                <a:headEnd/>
                <a:tailEnd/>
              </a:ln>
            </p:spPr>
            <p:txBody>
              <a:bodyPr/>
              <a:lstStyle/>
              <a:p>
                <a:endParaRPr lang="en-US"/>
              </a:p>
            </p:txBody>
          </p:sp>
        </p:grpSp>
      </p:grpSp>
      <p:sp>
        <p:nvSpPr>
          <p:cNvPr id="75926" name="Line 150"/>
          <p:cNvSpPr>
            <a:spLocks noChangeAspect="1" noChangeShapeType="1"/>
          </p:cNvSpPr>
          <p:nvPr/>
        </p:nvSpPr>
        <p:spPr bwMode="ltGray">
          <a:xfrm flipV="1">
            <a:off x="6767513" y="4813300"/>
            <a:ext cx="0" cy="3175"/>
          </a:xfrm>
          <a:prstGeom prst="line">
            <a:avLst/>
          </a:prstGeom>
          <a:noFill/>
          <a:ln w="0">
            <a:solidFill>
              <a:srgbClr val="C8DCFF"/>
            </a:solidFill>
            <a:round/>
            <a:headEnd/>
            <a:tailEnd/>
          </a:ln>
        </p:spPr>
        <p:txBody>
          <a:bodyPr/>
          <a:lstStyle/>
          <a:p>
            <a:endParaRPr lang="en-US"/>
          </a:p>
        </p:txBody>
      </p:sp>
      <p:sp>
        <p:nvSpPr>
          <p:cNvPr id="75927" name="Line 151"/>
          <p:cNvSpPr>
            <a:spLocks noChangeAspect="1" noChangeShapeType="1"/>
          </p:cNvSpPr>
          <p:nvPr/>
        </p:nvSpPr>
        <p:spPr bwMode="ltGray">
          <a:xfrm flipV="1">
            <a:off x="6729413" y="4360863"/>
            <a:ext cx="14287" cy="9525"/>
          </a:xfrm>
          <a:prstGeom prst="line">
            <a:avLst/>
          </a:prstGeom>
          <a:noFill/>
          <a:ln w="0">
            <a:solidFill>
              <a:srgbClr val="C8DCFF"/>
            </a:solidFill>
            <a:round/>
            <a:headEnd/>
            <a:tailEnd/>
          </a:ln>
        </p:spPr>
        <p:txBody>
          <a:bodyPr/>
          <a:lstStyle/>
          <a:p>
            <a:endParaRPr lang="en-US"/>
          </a:p>
        </p:txBody>
      </p:sp>
      <p:sp>
        <p:nvSpPr>
          <p:cNvPr id="75928" name="Line 152"/>
          <p:cNvSpPr>
            <a:spLocks noChangeAspect="1" noChangeShapeType="1"/>
          </p:cNvSpPr>
          <p:nvPr/>
        </p:nvSpPr>
        <p:spPr bwMode="ltGray">
          <a:xfrm flipV="1">
            <a:off x="7145338" y="4268788"/>
            <a:ext cx="19050" cy="3175"/>
          </a:xfrm>
          <a:prstGeom prst="line">
            <a:avLst/>
          </a:prstGeom>
          <a:noFill/>
          <a:ln w="0">
            <a:solidFill>
              <a:srgbClr val="C8DCFF"/>
            </a:solidFill>
            <a:round/>
            <a:headEnd/>
            <a:tailEnd/>
          </a:ln>
        </p:spPr>
        <p:txBody>
          <a:bodyPr/>
          <a:lstStyle/>
          <a:p>
            <a:endParaRPr lang="en-US"/>
          </a:p>
        </p:txBody>
      </p:sp>
      <p:sp>
        <p:nvSpPr>
          <p:cNvPr id="75929" name="Line 153"/>
          <p:cNvSpPr>
            <a:spLocks noChangeAspect="1" noChangeShapeType="1"/>
          </p:cNvSpPr>
          <p:nvPr/>
        </p:nvSpPr>
        <p:spPr bwMode="auto">
          <a:xfrm flipV="1">
            <a:off x="8010525" y="3709988"/>
            <a:ext cx="14288" cy="9525"/>
          </a:xfrm>
          <a:prstGeom prst="line">
            <a:avLst/>
          </a:prstGeom>
          <a:noFill/>
          <a:ln w="0">
            <a:solidFill>
              <a:srgbClr val="C8DCFF"/>
            </a:solidFill>
            <a:round/>
            <a:headEnd/>
            <a:tailEnd/>
          </a:ln>
        </p:spPr>
        <p:txBody>
          <a:bodyPr/>
          <a:lstStyle/>
          <a:p>
            <a:endParaRPr lang="en-US"/>
          </a:p>
        </p:txBody>
      </p:sp>
      <p:grpSp>
        <p:nvGrpSpPr>
          <p:cNvPr id="13" name="Group 154"/>
          <p:cNvGrpSpPr>
            <a:grpSpLocks/>
          </p:cNvGrpSpPr>
          <p:nvPr/>
        </p:nvGrpSpPr>
        <p:grpSpPr bwMode="auto">
          <a:xfrm>
            <a:off x="6638925" y="3668713"/>
            <a:ext cx="1471613" cy="866775"/>
            <a:chOff x="4238" y="2539"/>
            <a:chExt cx="927" cy="546"/>
          </a:xfrm>
        </p:grpSpPr>
        <p:sp>
          <p:nvSpPr>
            <p:cNvPr id="75931" name="Line 155"/>
            <p:cNvSpPr>
              <a:spLocks noChangeAspect="1" noChangeShapeType="1"/>
            </p:cNvSpPr>
            <p:nvPr/>
          </p:nvSpPr>
          <p:spPr bwMode="ltGray">
            <a:xfrm flipH="1" flipV="1">
              <a:off x="4268" y="3067"/>
              <a:ext cx="14" cy="18"/>
            </a:xfrm>
            <a:prstGeom prst="line">
              <a:avLst/>
            </a:prstGeom>
            <a:noFill/>
            <a:ln w="0">
              <a:solidFill>
                <a:srgbClr val="FF9900"/>
              </a:solidFill>
              <a:round/>
              <a:headEnd/>
              <a:tailEnd/>
            </a:ln>
          </p:spPr>
          <p:txBody>
            <a:bodyPr/>
            <a:lstStyle/>
            <a:p>
              <a:endParaRPr lang="en-US"/>
            </a:p>
          </p:txBody>
        </p:sp>
        <p:sp>
          <p:nvSpPr>
            <p:cNvPr id="75932" name="Line 156"/>
            <p:cNvSpPr>
              <a:spLocks noChangeAspect="1" noChangeShapeType="1"/>
            </p:cNvSpPr>
            <p:nvPr/>
          </p:nvSpPr>
          <p:spPr bwMode="ltGray">
            <a:xfrm>
              <a:off x="4259" y="3058"/>
              <a:ext cx="8" cy="14"/>
            </a:xfrm>
            <a:prstGeom prst="line">
              <a:avLst/>
            </a:prstGeom>
            <a:noFill/>
            <a:ln w="0">
              <a:solidFill>
                <a:srgbClr val="FF9900"/>
              </a:solidFill>
              <a:round/>
              <a:headEnd/>
              <a:tailEnd/>
            </a:ln>
          </p:spPr>
          <p:txBody>
            <a:bodyPr/>
            <a:lstStyle/>
            <a:p>
              <a:endParaRPr lang="en-US"/>
            </a:p>
          </p:txBody>
        </p:sp>
        <p:sp>
          <p:nvSpPr>
            <p:cNvPr id="75933" name="Line 157"/>
            <p:cNvSpPr>
              <a:spLocks noChangeAspect="1" noChangeShapeType="1"/>
            </p:cNvSpPr>
            <p:nvPr/>
          </p:nvSpPr>
          <p:spPr bwMode="ltGray">
            <a:xfrm flipH="1" flipV="1">
              <a:off x="4238" y="3031"/>
              <a:ext cx="7" cy="9"/>
            </a:xfrm>
            <a:prstGeom prst="line">
              <a:avLst/>
            </a:prstGeom>
            <a:noFill/>
            <a:ln w="0">
              <a:solidFill>
                <a:srgbClr val="FF9900"/>
              </a:solidFill>
              <a:round/>
              <a:headEnd/>
              <a:tailEnd/>
            </a:ln>
          </p:spPr>
          <p:txBody>
            <a:bodyPr/>
            <a:lstStyle/>
            <a:p>
              <a:endParaRPr lang="en-US"/>
            </a:p>
          </p:txBody>
        </p:sp>
        <p:sp>
          <p:nvSpPr>
            <p:cNvPr id="75934" name="Line 158"/>
            <p:cNvSpPr>
              <a:spLocks noChangeAspect="1" noChangeShapeType="1"/>
            </p:cNvSpPr>
            <p:nvPr/>
          </p:nvSpPr>
          <p:spPr bwMode="ltGray">
            <a:xfrm flipV="1">
              <a:off x="4246" y="3003"/>
              <a:ext cx="22" cy="12"/>
            </a:xfrm>
            <a:prstGeom prst="line">
              <a:avLst/>
            </a:prstGeom>
            <a:noFill/>
            <a:ln w="0">
              <a:solidFill>
                <a:srgbClr val="FF9900"/>
              </a:solidFill>
              <a:round/>
              <a:headEnd/>
              <a:tailEnd/>
            </a:ln>
          </p:spPr>
          <p:txBody>
            <a:bodyPr/>
            <a:lstStyle/>
            <a:p>
              <a:endParaRPr lang="en-US"/>
            </a:p>
          </p:txBody>
        </p:sp>
        <p:sp>
          <p:nvSpPr>
            <p:cNvPr id="75935" name="Line 159"/>
            <p:cNvSpPr>
              <a:spLocks noChangeAspect="1" noChangeShapeType="1"/>
            </p:cNvSpPr>
            <p:nvPr/>
          </p:nvSpPr>
          <p:spPr bwMode="ltGray">
            <a:xfrm flipV="1">
              <a:off x="4276" y="2988"/>
              <a:ext cx="10" cy="8"/>
            </a:xfrm>
            <a:prstGeom prst="line">
              <a:avLst/>
            </a:prstGeom>
            <a:noFill/>
            <a:ln w="0">
              <a:solidFill>
                <a:srgbClr val="FF9900"/>
              </a:solidFill>
              <a:round/>
              <a:headEnd/>
              <a:tailEnd/>
            </a:ln>
          </p:spPr>
          <p:txBody>
            <a:bodyPr/>
            <a:lstStyle/>
            <a:p>
              <a:endParaRPr lang="en-US"/>
            </a:p>
          </p:txBody>
        </p:sp>
        <p:sp>
          <p:nvSpPr>
            <p:cNvPr id="75936" name="Line 160"/>
            <p:cNvSpPr>
              <a:spLocks noChangeAspect="1" noChangeShapeType="1"/>
            </p:cNvSpPr>
            <p:nvPr/>
          </p:nvSpPr>
          <p:spPr bwMode="ltGray">
            <a:xfrm flipV="1">
              <a:off x="4323" y="2951"/>
              <a:ext cx="18" cy="12"/>
            </a:xfrm>
            <a:prstGeom prst="line">
              <a:avLst/>
            </a:prstGeom>
            <a:noFill/>
            <a:ln w="0">
              <a:solidFill>
                <a:srgbClr val="FF9900"/>
              </a:solidFill>
              <a:round/>
              <a:headEnd/>
              <a:tailEnd/>
            </a:ln>
          </p:spPr>
          <p:txBody>
            <a:bodyPr/>
            <a:lstStyle/>
            <a:p>
              <a:endParaRPr lang="en-US"/>
            </a:p>
          </p:txBody>
        </p:sp>
        <p:sp>
          <p:nvSpPr>
            <p:cNvPr id="75937" name="Line 161"/>
            <p:cNvSpPr>
              <a:spLocks noChangeAspect="1" noChangeShapeType="1"/>
            </p:cNvSpPr>
            <p:nvPr/>
          </p:nvSpPr>
          <p:spPr bwMode="ltGray">
            <a:xfrm flipV="1">
              <a:off x="4353" y="2941"/>
              <a:ext cx="11" cy="3"/>
            </a:xfrm>
            <a:prstGeom prst="line">
              <a:avLst/>
            </a:prstGeom>
            <a:noFill/>
            <a:ln w="0">
              <a:solidFill>
                <a:srgbClr val="FF9900"/>
              </a:solidFill>
              <a:round/>
              <a:headEnd/>
              <a:tailEnd/>
            </a:ln>
          </p:spPr>
          <p:txBody>
            <a:bodyPr/>
            <a:lstStyle/>
            <a:p>
              <a:endParaRPr lang="en-US"/>
            </a:p>
          </p:txBody>
        </p:sp>
        <p:sp>
          <p:nvSpPr>
            <p:cNvPr id="75938" name="Line 162"/>
            <p:cNvSpPr>
              <a:spLocks noChangeAspect="1" noChangeShapeType="1"/>
            </p:cNvSpPr>
            <p:nvPr/>
          </p:nvSpPr>
          <p:spPr bwMode="ltGray">
            <a:xfrm flipV="1">
              <a:off x="4377" y="2939"/>
              <a:ext cx="10" cy="2"/>
            </a:xfrm>
            <a:prstGeom prst="line">
              <a:avLst/>
            </a:prstGeom>
            <a:noFill/>
            <a:ln w="0">
              <a:solidFill>
                <a:srgbClr val="FF9900"/>
              </a:solidFill>
              <a:round/>
              <a:headEnd/>
              <a:tailEnd/>
            </a:ln>
          </p:spPr>
          <p:txBody>
            <a:bodyPr/>
            <a:lstStyle/>
            <a:p>
              <a:endParaRPr lang="en-US"/>
            </a:p>
          </p:txBody>
        </p:sp>
        <p:sp>
          <p:nvSpPr>
            <p:cNvPr id="75939" name="Line 163"/>
            <p:cNvSpPr>
              <a:spLocks noChangeAspect="1" noChangeShapeType="1"/>
            </p:cNvSpPr>
            <p:nvPr/>
          </p:nvSpPr>
          <p:spPr bwMode="ltGray">
            <a:xfrm flipV="1">
              <a:off x="4409" y="2933"/>
              <a:ext cx="23" cy="4"/>
            </a:xfrm>
            <a:prstGeom prst="line">
              <a:avLst/>
            </a:prstGeom>
            <a:noFill/>
            <a:ln w="0">
              <a:solidFill>
                <a:srgbClr val="FF9900"/>
              </a:solidFill>
              <a:round/>
              <a:headEnd/>
              <a:tailEnd/>
            </a:ln>
          </p:spPr>
          <p:txBody>
            <a:bodyPr/>
            <a:lstStyle/>
            <a:p>
              <a:endParaRPr lang="en-US"/>
            </a:p>
          </p:txBody>
        </p:sp>
        <p:sp>
          <p:nvSpPr>
            <p:cNvPr id="75940" name="Line 164"/>
            <p:cNvSpPr>
              <a:spLocks noChangeAspect="1" noChangeShapeType="1"/>
            </p:cNvSpPr>
            <p:nvPr/>
          </p:nvSpPr>
          <p:spPr bwMode="ltGray">
            <a:xfrm flipV="1">
              <a:off x="4443" y="2929"/>
              <a:ext cx="12" cy="4"/>
            </a:xfrm>
            <a:prstGeom prst="line">
              <a:avLst/>
            </a:prstGeom>
            <a:noFill/>
            <a:ln w="0">
              <a:solidFill>
                <a:srgbClr val="FF9900"/>
              </a:solidFill>
              <a:round/>
              <a:headEnd/>
              <a:tailEnd/>
            </a:ln>
          </p:spPr>
          <p:txBody>
            <a:bodyPr/>
            <a:lstStyle/>
            <a:p>
              <a:endParaRPr lang="en-US"/>
            </a:p>
          </p:txBody>
        </p:sp>
        <p:sp>
          <p:nvSpPr>
            <p:cNvPr id="75941" name="Line 165"/>
            <p:cNvSpPr>
              <a:spLocks noChangeAspect="1" noChangeShapeType="1"/>
            </p:cNvSpPr>
            <p:nvPr/>
          </p:nvSpPr>
          <p:spPr bwMode="ltGray">
            <a:xfrm flipV="1">
              <a:off x="4466" y="2927"/>
              <a:ext cx="14" cy="2"/>
            </a:xfrm>
            <a:prstGeom prst="line">
              <a:avLst/>
            </a:prstGeom>
            <a:noFill/>
            <a:ln w="0">
              <a:solidFill>
                <a:srgbClr val="FF9900"/>
              </a:solidFill>
              <a:round/>
              <a:headEnd/>
              <a:tailEnd/>
            </a:ln>
          </p:spPr>
          <p:txBody>
            <a:bodyPr/>
            <a:lstStyle/>
            <a:p>
              <a:endParaRPr lang="en-US"/>
            </a:p>
          </p:txBody>
        </p:sp>
        <p:sp>
          <p:nvSpPr>
            <p:cNvPr id="75942" name="Line 166"/>
            <p:cNvSpPr>
              <a:spLocks noChangeAspect="1" noChangeShapeType="1"/>
            </p:cNvSpPr>
            <p:nvPr/>
          </p:nvSpPr>
          <p:spPr bwMode="ltGray">
            <a:xfrm flipV="1">
              <a:off x="4502" y="2924"/>
              <a:ext cx="22" cy="2"/>
            </a:xfrm>
            <a:prstGeom prst="line">
              <a:avLst/>
            </a:prstGeom>
            <a:noFill/>
            <a:ln w="0">
              <a:solidFill>
                <a:srgbClr val="FF9900"/>
              </a:solidFill>
              <a:round/>
              <a:headEnd/>
              <a:tailEnd/>
            </a:ln>
          </p:spPr>
          <p:txBody>
            <a:bodyPr/>
            <a:lstStyle/>
            <a:p>
              <a:endParaRPr lang="en-US"/>
            </a:p>
          </p:txBody>
        </p:sp>
        <p:sp>
          <p:nvSpPr>
            <p:cNvPr id="75943" name="Line 167"/>
            <p:cNvSpPr>
              <a:spLocks noChangeAspect="1" noChangeShapeType="1"/>
            </p:cNvSpPr>
            <p:nvPr/>
          </p:nvSpPr>
          <p:spPr bwMode="ltGray">
            <a:xfrm flipV="1">
              <a:off x="4536" y="2916"/>
              <a:ext cx="24" cy="5"/>
            </a:xfrm>
            <a:prstGeom prst="line">
              <a:avLst/>
            </a:prstGeom>
            <a:noFill/>
            <a:ln w="0">
              <a:solidFill>
                <a:srgbClr val="FF9900"/>
              </a:solidFill>
              <a:round/>
              <a:headEnd/>
              <a:tailEnd/>
            </a:ln>
          </p:spPr>
          <p:txBody>
            <a:bodyPr/>
            <a:lstStyle/>
            <a:p>
              <a:endParaRPr lang="en-US"/>
            </a:p>
          </p:txBody>
        </p:sp>
        <p:sp>
          <p:nvSpPr>
            <p:cNvPr id="75944" name="Line 168"/>
            <p:cNvSpPr>
              <a:spLocks noChangeAspect="1" noChangeShapeType="1"/>
            </p:cNvSpPr>
            <p:nvPr/>
          </p:nvSpPr>
          <p:spPr bwMode="ltGray">
            <a:xfrm flipV="1">
              <a:off x="4592" y="2912"/>
              <a:ext cx="25" cy="2"/>
            </a:xfrm>
            <a:prstGeom prst="line">
              <a:avLst/>
            </a:prstGeom>
            <a:noFill/>
            <a:ln w="0">
              <a:solidFill>
                <a:srgbClr val="FF9900"/>
              </a:solidFill>
              <a:round/>
              <a:headEnd/>
              <a:tailEnd/>
            </a:ln>
          </p:spPr>
          <p:txBody>
            <a:bodyPr/>
            <a:lstStyle/>
            <a:p>
              <a:endParaRPr lang="en-US"/>
            </a:p>
          </p:txBody>
        </p:sp>
        <p:sp>
          <p:nvSpPr>
            <p:cNvPr id="75945" name="Line 169"/>
            <p:cNvSpPr>
              <a:spLocks noChangeAspect="1" noChangeShapeType="1"/>
            </p:cNvSpPr>
            <p:nvPr/>
          </p:nvSpPr>
          <p:spPr bwMode="ltGray">
            <a:xfrm flipV="1">
              <a:off x="4627" y="2908"/>
              <a:ext cx="12" cy="2"/>
            </a:xfrm>
            <a:prstGeom prst="line">
              <a:avLst/>
            </a:prstGeom>
            <a:noFill/>
            <a:ln w="0">
              <a:solidFill>
                <a:srgbClr val="FF9900"/>
              </a:solidFill>
              <a:round/>
              <a:headEnd/>
              <a:tailEnd/>
            </a:ln>
          </p:spPr>
          <p:txBody>
            <a:bodyPr/>
            <a:lstStyle/>
            <a:p>
              <a:endParaRPr lang="en-US"/>
            </a:p>
          </p:txBody>
        </p:sp>
        <p:sp>
          <p:nvSpPr>
            <p:cNvPr id="75946" name="Line 170"/>
            <p:cNvSpPr>
              <a:spLocks noChangeAspect="1" noChangeShapeType="1"/>
            </p:cNvSpPr>
            <p:nvPr/>
          </p:nvSpPr>
          <p:spPr bwMode="ltGray">
            <a:xfrm flipV="1">
              <a:off x="4652" y="2905"/>
              <a:ext cx="9" cy="3"/>
            </a:xfrm>
            <a:prstGeom prst="line">
              <a:avLst/>
            </a:prstGeom>
            <a:noFill/>
            <a:ln w="0">
              <a:solidFill>
                <a:srgbClr val="FF9900"/>
              </a:solidFill>
              <a:round/>
              <a:headEnd/>
              <a:tailEnd/>
            </a:ln>
          </p:spPr>
          <p:txBody>
            <a:bodyPr/>
            <a:lstStyle/>
            <a:p>
              <a:endParaRPr lang="en-US"/>
            </a:p>
          </p:txBody>
        </p:sp>
        <p:sp>
          <p:nvSpPr>
            <p:cNvPr id="75947" name="Line 171"/>
            <p:cNvSpPr>
              <a:spLocks noChangeAspect="1" noChangeShapeType="1"/>
            </p:cNvSpPr>
            <p:nvPr/>
          </p:nvSpPr>
          <p:spPr bwMode="ltGray">
            <a:xfrm flipV="1">
              <a:off x="4684" y="2900"/>
              <a:ext cx="23" cy="1"/>
            </a:xfrm>
            <a:prstGeom prst="line">
              <a:avLst/>
            </a:prstGeom>
            <a:noFill/>
            <a:ln w="0">
              <a:solidFill>
                <a:srgbClr val="FF9900"/>
              </a:solidFill>
              <a:round/>
              <a:headEnd/>
              <a:tailEnd/>
            </a:ln>
          </p:spPr>
          <p:txBody>
            <a:bodyPr/>
            <a:lstStyle/>
            <a:p>
              <a:endParaRPr lang="en-US"/>
            </a:p>
          </p:txBody>
        </p:sp>
        <p:sp>
          <p:nvSpPr>
            <p:cNvPr id="75948" name="Line 172"/>
            <p:cNvSpPr>
              <a:spLocks noChangeAspect="1" noChangeShapeType="1"/>
            </p:cNvSpPr>
            <p:nvPr/>
          </p:nvSpPr>
          <p:spPr bwMode="ltGray">
            <a:xfrm>
              <a:off x="4719" y="2898"/>
              <a:ext cx="13" cy="1"/>
            </a:xfrm>
            <a:prstGeom prst="line">
              <a:avLst/>
            </a:prstGeom>
            <a:noFill/>
            <a:ln w="0">
              <a:solidFill>
                <a:srgbClr val="FF9900"/>
              </a:solidFill>
              <a:round/>
              <a:headEnd/>
              <a:tailEnd/>
            </a:ln>
          </p:spPr>
          <p:txBody>
            <a:bodyPr/>
            <a:lstStyle/>
            <a:p>
              <a:endParaRPr lang="en-US"/>
            </a:p>
          </p:txBody>
        </p:sp>
        <p:sp>
          <p:nvSpPr>
            <p:cNvPr id="75949" name="Line 173"/>
            <p:cNvSpPr>
              <a:spLocks noChangeAspect="1" noChangeShapeType="1"/>
            </p:cNvSpPr>
            <p:nvPr/>
          </p:nvSpPr>
          <p:spPr bwMode="ltGray">
            <a:xfrm flipV="1">
              <a:off x="4741" y="2894"/>
              <a:ext cx="13" cy="4"/>
            </a:xfrm>
            <a:prstGeom prst="line">
              <a:avLst/>
            </a:prstGeom>
            <a:noFill/>
            <a:ln w="0">
              <a:solidFill>
                <a:srgbClr val="FF9900"/>
              </a:solidFill>
              <a:round/>
              <a:headEnd/>
              <a:tailEnd/>
            </a:ln>
          </p:spPr>
          <p:txBody>
            <a:bodyPr/>
            <a:lstStyle/>
            <a:p>
              <a:endParaRPr lang="en-US"/>
            </a:p>
          </p:txBody>
        </p:sp>
        <p:sp>
          <p:nvSpPr>
            <p:cNvPr id="75950" name="Line 174"/>
            <p:cNvSpPr>
              <a:spLocks noChangeAspect="1" noChangeShapeType="1"/>
            </p:cNvSpPr>
            <p:nvPr/>
          </p:nvSpPr>
          <p:spPr bwMode="auto">
            <a:xfrm flipV="1">
              <a:off x="4776" y="2873"/>
              <a:ext cx="22" cy="3"/>
            </a:xfrm>
            <a:prstGeom prst="line">
              <a:avLst/>
            </a:prstGeom>
            <a:noFill/>
            <a:ln w="0">
              <a:solidFill>
                <a:srgbClr val="FF9900"/>
              </a:solidFill>
              <a:round/>
              <a:headEnd/>
              <a:tailEnd/>
            </a:ln>
          </p:spPr>
          <p:txBody>
            <a:bodyPr/>
            <a:lstStyle/>
            <a:p>
              <a:endParaRPr lang="en-US"/>
            </a:p>
          </p:txBody>
        </p:sp>
        <p:sp>
          <p:nvSpPr>
            <p:cNvPr id="75951" name="Line 175"/>
            <p:cNvSpPr>
              <a:spLocks noChangeAspect="1" noChangeShapeType="1"/>
            </p:cNvSpPr>
            <p:nvPr/>
          </p:nvSpPr>
          <p:spPr bwMode="auto">
            <a:xfrm>
              <a:off x="4810" y="2871"/>
              <a:ext cx="11" cy="2"/>
            </a:xfrm>
            <a:prstGeom prst="line">
              <a:avLst/>
            </a:prstGeom>
            <a:noFill/>
            <a:ln w="0">
              <a:solidFill>
                <a:srgbClr val="FF9900"/>
              </a:solidFill>
              <a:round/>
              <a:headEnd/>
              <a:tailEnd/>
            </a:ln>
          </p:spPr>
          <p:txBody>
            <a:bodyPr/>
            <a:lstStyle/>
            <a:p>
              <a:endParaRPr lang="en-US"/>
            </a:p>
          </p:txBody>
        </p:sp>
        <p:sp>
          <p:nvSpPr>
            <p:cNvPr id="75952" name="Line 176"/>
            <p:cNvSpPr>
              <a:spLocks noChangeAspect="1" noChangeShapeType="1"/>
            </p:cNvSpPr>
            <p:nvPr/>
          </p:nvSpPr>
          <p:spPr bwMode="auto">
            <a:xfrm flipV="1">
              <a:off x="4832" y="2866"/>
              <a:ext cx="14" cy="3"/>
            </a:xfrm>
            <a:prstGeom prst="line">
              <a:avLst/>
            </a:prstGeom>
            <a:noFill/>
            <a:ln w="0">
              <a:solidFill>
                <a:srgbClr val="FF9900"/>
              </a:solidFill>
              <a:round/>
              <a:headEnd/>
              <a:tailEnd/>
            </a:ln>
          </p:spPr>
          <p:txBody>
            <a:bodyPr/>
            <a:lstStyle/>
            <a:p>
              <a:endParaRPr lang="en-US"/>
            </a:p>
          </p:txBody>
        </p:sp>
        <p:sp>
          <p:nvSpPr>
            <p:cNvPr id="75953" name="Line 177"/>
            <p:cNvSpPr>
              <a:spLocks noChangeAspect="1" noChangeShapeType="1"/>
            </p:cNvSpPr>
            <p:nvPr/>
          </p:nvSpPr>
          <p:spPr bwMode="auto">
            <a:xfrm flipV="1">
              <a:off x="4869" y="2863"/>
              <a:ext cx="22" cy="1"/>
            </a:xfrm>
            <a:prstGeom prst="line">
              <a:avLst/>
            </a:prstGeom>
            <a:noFill/>
            <a:ln w="0">
              <a:solidFill>
                <a:srgbClr val="FF9900"/>
              </a:solidFill>
              <a:round/>
              <a:headEnd/>
              <a:tailEnd/>
            </a:ln>
          </p:spPr>
          <p:txBody>
            <a:bodyPr/>
            <a:lstStyle/>
            <a:p>
              <a:endParaRPr lang="en-US"/>
            </a:p>
          </p:txBody>
        </p:sp>
        <p:sp>
          <p:nvSpPr>
            <p:cNvPr id="75954" name="Line 178"/>
            <p:cNvSpPr>
              <a:spLocks noChangeAspect="1" noChangeShapeType="1"/>
            </p:cNvSpPr>
            <p:nvPr/>
          </p:nvSpPr>
          <p:spPr bwMode="auto">
            <a:xfrm>
              <a:off x="4902" y="2859"/>
              <a:ext cx="10" cy="0"/>
            </a:xfrm>
            <a:prstGeom prst="line">
              <a:avLst/>
            </a:prstGeom>
            <a:noFill/>
            <a:ln w="0">
              <a:solidFill>
                <a:srgbClr val="FF9900"/>
              </a:solidFill>
              <a:round/>
              <a:headEnd/>
              <a:tailEnd/>
            </a:ln>
          </p:spPr>
          <p:txBody>
            <a:bodyPr/>
            <a:lstStyle/>
            <a:p>
              <a:endParaRPr lang="en-US"/>
            </a:p>
          </p:txBody>
        </p:sp>
        <p:sp>
          <p:nvSpPr>
            <p:cNvPr id="75955" name="Line 179"/>
            <p:cNvSpPr>
              <a:spLocks noChangeAspect="1" noChangeShapeType="1"/>
            </p:cNvSpPr>
            <p:nvPr/>
          </p:nvSpPr>
          <p:spPr bwMode="auto">
            <a:xfrm>
              <a:off x="4925" y="2857"/>
              <a:ext cx="11" cy="1"/>
            </a:xfrm>
            <a:prstGeom prst="line">
              <a:avLst/>
            </a:prstGeom>
            <a:noFill/>
            <a:ln w="0">
              <a:solidFill>
                <a:srgbClr val="FF9900"/>
              </a:solidFill>
              <a:round/>
              <a:headEnd/>
              <a:tailEnd/>
            </a:ln>
          </p:spPr>
          <p:txBody>
            <a:bodyPr/>
            <a:lstStyle/>
            <a:p>
              <a:endParaRPr lang="en-US"/>
            </a:p>
          </p:txBody>
        </p:sp>
        <p:sp>
          <p:nvSpPr>
            <p:cNvPr id="75956" name="Line 180"/>
            <p:cNvSpPr>
              <a:spLocks noChangeAspect="1" noChangeShapeType="1"/>
            </p:cNvSpPr>
            <p:nvPr/>
          </p:nvSpPr>
          <p:spPr bwMode="auto">
            <a:xfrm flipV="1">
              <a:off x="4950" y="2820"/>
              <a:ext cx="10" cy="19"/>
            </a:xfrm>
            <a:prstGeom prst="line">
              <a:avLst/>
            </a:prstGeom>
            <a:noFill/>
            <a:ln w="0">
              <a:solidFill>
                <a:srgbClr val="FF9900"/>
              </a:solidFill>
              <a:round/>
              <a:headEnd/>
              <a:tailEnd/>
            </a:ln>
          </p:spPr>
          <p:txBody>
            <a:bodyPr/>
            <a:lstStyle/>
            <a:p>
              <a:endParaRPr lang="en-US"/>
            </a:p>
          </p:txBody>
        </p:sp>
        <p:sp>
          <p:nvSpPr>
            <p:cNvPr id="75957" name="Line 181"/>
            <p:cNvSpPr>
              <a:spLocks noChangeAspect="1" noChangeShapeType="1"/>
            </p:cNvSpPr>
            <p:nvPr/>
          </p:nvSpPr>
          <p:spPr bwMode="auto">
            <a:xfrm flipV="1">
              <a:off x="4965" y="2798"/>
              <a:ext cx="5" cy="8"/>
            </a:xfrm>
            <a:prstGeom prst="line">
              <a:avLst/>
            </a:prstGeom>
            <a:noFill/>
            <a:ln w="0">
              <a:solidFill>
                <a:srgbClr val="FF9900"/>
              </a:solidFill>
              <a:round/>
              <a:headEnd/>
              <a:tailEnd/>
            </a:ln>
          </p:spPr>
          <p:txBody>
            <a:bodyPr/>
            <a:lstStyle/>
            <a:p>
              <a:endParaRPr lang="en-US"/>
            </a:p>
          </p:txBody>
        </p:sp>
        <p:sp>
          <p:nvSpPr>
            <p:cNvPr id="75958" name="Line 182"/>
            <p:cNvSpPr>
              <a:spLocks noChangeAspect="1" noChangeShapeType="1"/>
            </p:cNvSpPr>
            <p:nvPr/>
          </p:nvSpPr>
          <p:spPr bwMode="auto">
            <a:xfrm flipV="1">
              <a:off x="4975" y="2778"/>
              <a:ext cx="6" cy="10"/>
            </a:xfrm>
            <a:prstGeom prst="line">
              <a:avLst/>
            </a:prstGeom>
            <a:noFill/>
            <a:ln w="0">
              <a:solidFill>
                <a:srgbClr val="FF9900"/>
              </a:solidFill>
              <a:round/>
              <a:headEnd/>
              <a:tailEnd/>
            </a:ln>
          </p:spPr>
          <p:txBody>
            <a:bodyPr/>
            <a:lstStyle/>
            <a:p>
              <a:endParaRPr lang="en-US"/>
            </a:p>
          </p:txBody>
        </p:sp>
        <p:sp>
          <p:nvSpPr>
            <p:cNvPr id="75959" name="Line 183"/>
            <p:cNvSpPr>
              <a:spLocks noChangeAspect="1" noChangeShapeType="1"/>
            </p:cNvSpPr>
            <p:nvPr/>
          </p:nvSpPr>
          <p:spPr bwMode="auto">
            <a:xfrm flipV="1">
              <a:off x="4989" y="2736"/>
              <a:ext cx="12" cy="21"/>
            </a:xfrm>
            <a:prstGeom prst="line">
              <a:avLst/>
            </a:prstGeom>
            <a:noFill/>
            <a:ln w="0">
              <a:solidFill>
                <a:srgbClr val="FF9900"/>
              </a:solidFill>
              <a:round/>
              <a:headEnd/>
              <a:tailEnd/>
            </a:ln>
          </p:spPr>
          <p:txBody>
            <a:bodyPr/>
            <a:lstStyle/>
            <a:p>
              <a:endParaRPr lang="en-US"/>
            </a:p>
          </p:txBody>
        </p:sp>
        <p:sp>
          <p:nvSpPr>
            <p:cNvPr id="75960" name="Line 184"/>
            <p:cNvSpPr>
              <a:spLocks noChangeAspect="1" noChangeShapeType="1"/>
            </p:cNvSpPr>
            <p:nvPr/>
          </p:nvSpPr>
          <p:spPr bwMode="auto">
            <a:xfrm flipV="1">
              <a:off x="5007" y="2715"/>
              <a:ext cx="7" cy="11"/>
            </a:xfrm>
            <a:prstGeom prst="line">
              <a:avLst/>
            </a:prstGeom>
            <a:noFill/>
            <a:ln w="0">
              <a:solidFill>
                <a:srgbClr val="FF9900"/>
              </a:solidFill>
              <a:round/>
              <a:headEnd/>
              <a:tailEnd/>
            </a:ln>
          </p:spPr>
          <p:txBody>
            <a:bodyPr/>
            <a:lstStyle/>
            <a:p>
              <a:endParaRPr lang="en-US"/>
            </a:p>
          </p:txBody>
        </p:sp>
        <p:sp>
          <p:nvSpPr>
            <p:cNvPr id="75961" name="Line 185"/>
            <p:cNvSpPr>
              <a:spLocks noChangeAspect="1" noChangeShapeType="1"/>
            </p:cNvSpPr>
            <p:nvPr/>
          </p:nvSpPr>
          <p:spPr bwMode="auto">
            <a:xfrm flipV="1">
              <a:off x="5016" y="2695"/>
              <a:ext cx="5" cy="9"/>
            </a:xfrm>
            <a:prstGeom prst="line">
              <a:avLst/>
            </a:prstGeom>
            <a:noFill/>
            <a:ln w="0">
              <a:solidFill>
                <a:srgbClr val="FF9900"/>
              </a:solidFill>
              <a:round/>
              <a:headEnd/>
              <a:tailEnd/>
            </a:ln>
          </p:spPr>
          <p:txBody>
            <a:bodyPr/>
            <a:lstStyle/>
            <a:p>
              <a:endParaRPr lang="en-US"/>
            </a:p>
          </p:txBody>
        </p:sp>
        <p:sp>
          <p:nvSpPr>
            <p:cNvPr id="75962" name="Line 186"/>
            <p:cNvSpPr>
              <a:spLocks noChangeAspect="1" noChangeShapeType="1"/>
            </p:cNvSpPr>
            <p:nvPr/>
          </p:nvSpPr>
          <p:spPr bwMode="auto">
            <a:xfrm flipV="1">
              <a:off x="5033" y="2653"/>
              <a:ext cx="8" cy="22"/>
            </a:xfrm>
            <a:prstGeom prst="line">
              <a:avLst/>
            </a:prstGeom>
            <a:noFill/>
            <a:ln w="0">
              <a:solidFill>
                <a:srgbClr val="FF9900"/>
              </a:solidFill>
              <a:round/>
              <a:headEnd/>
              <a:tailEnd/>
            </a:ln>
          </p:spPr>
          <p:txBody>
            <a:bodyPr/>
            <a:lstStyle/>
            <a:p>
              <a:endParaRPr lang="en-US"/>
            </a:p>
          </p:txBody>
        </p:sp>
        <p:sp>
          <p:nvSpPr>
            <p:cNvPr id="75963" name="Line 187"/>
            <p:cNvSpPr>
              <a:spLocks noChangeAspect="1" noChangeShapeType="1"/>
            </p:cNvSpPr>
            <p:nvPr/>
          </p:nvSpPr>
          <p:spPr bwMode="auto">
            <a:xfrm flipV="1">
              <a:off x="5048" y="2634"/>
              <a:ext cx="5" cy="11"/>
            </a:xfrm>
            <a:prstGeom prst="line">
              <a:avLst/>
            </a:prstGeom>
            <a:noFill/>
            <a:ln w="0">
              <a:solidFill>
                <a:srgbClr val="FF9900"/>
              </a:solidFill>
              <a:round/>
              <a:headEnd/>
              <a:tailEnd/>
            </a:ln>
          </p:spPr>
          <p:txBody>
            <a:bodyPr/>
            <a:lstStyle/>
            <a:p>
              <a:endParaRPr lang="en-US"/>
            </a:p>
          </p:txBody>
        </p:sp>
        <p:sp>
          <p:nvSpPr>
            <p:cNvPr id="75964" name="Line 188"/>
            <p:cNvSpPr>
              <a:spLocks noChangeAspect="1" noChangeShapeType="1"/>
            </p:cNvSpPr>
            <p:nvPr/>
          </p:nvSpPr>
          <p:spPr bwMode="auto">
            <a:xfrm flipV="1">
              <a:off x="5060" y="2613"/>
              <a:ext cx="7" cy="11"/>
            </a:xfrm>
            <a:prstGeom prst="line">
              <a:avLst/>
            </a:prstGeom>
            <a:noFill/>
            <a:ln w="0">
              <a:solidFill>
                <a:srgbClr val="FF9900"/>
              </a:solidFill>
              <a:round/>
              <a:headEnd/>
              <a:tailEnd/>
            </a:ln>
          </p:spPr>
          <p:txBody>
            <a:bodyPr/>
            <a:lstStyle/>
            <a:p>
              <a:endParaRPr lang="en-US"/>
            </a:p>
          </p:txBody>
        </p:sp>
        <p:sp>
          <p:nvSpPr>
            <p:cNvPr id="75965" name="Line 189"/>
            <p:cNvSpPr>
              <a:spLocks noChangeAspect="1" noChangeShapeType="1"/>
            </p:cNvSpPr>
            <p:nvPr/>
          </p:nvSpPr>
          <p:spPr bwMode="auto">
            <a:xfrm flipV="1">
              <a:off x="5080" y="2575"/>
              <a:ext cx="13" cy="20"/>
            </a:xfrm>
            <a:prstGeom prst="line">
              <a:avLst/>
            </a:prstGeom>
            <a:noFill/>
            <a:ln w="0">
              <a:solidFill>
                <a:srgbClr val="FF9900"/>
              </a:solidFill>
              <a:round/>
              <a:headEnd/>
              <a:tailEnd/>
            </a:ln>
          </p:spPr>
          <p:txBody>
            <a:bodyPr/>
            <a:lstStyle/>
            <a:p>
              <a:endParaRPr lang="en-US"/>
            </a:p>
          </p:txBody>
        </p:sp>
        <p:sp>
          <p:nvSpPr>
            <p:cNvPr id="75966" name="Line 190"/>
            <p:cNvSpPr>
              <a:spLocks noChangeAspect="1" noChangeShapeType="1"/>
            </p:cNvSpPr>
            <p:nvPr/>
          </p:nvSpPr>
          <p:spPr bwMode="auto">
            <a:xfrm flipV="1">
              <a:off x="5124" y="2552"/>
              <a:ext cx="7" cy="8"/>
            </a:xfrm>
            <a:prstGeom prst="line">
              <a:avLst/>
            </a:prstGeom>
            <a:noFill/>
            <a:ln w="0">
              <a:solidFill>
                <a:srgbClr val="FF9900"/>
              </a:solidFill>
              <a:round/>
              <a:headEnd/>
              <a:tailEnd/>
            </a:ln>
          </p:spPr>
          <p:txBody>
            <a:bodyPr/>
            <a:lstStyle/>
            <a:p>
              <a:endParaRPr lang="en-US"/>
            </a:p>
          </p:txBody>
        </p:sp>
        <p:sp>
          <p:nvSpPr>
            <p:cNvPr id="75967" name="Line 191"/>
            <p:cNvSpPr>
              <a:spLocks noChangeAspect="1" noChangeShapeType="1"/>
            </p:cNvSpPr>
            <p:nvPr/>
          </p:nvSpPr>
          <p:spPr bwMode="auto">
            <a:xfrm flipV="1">
              <a:off x="5154" y="2539"/>
              <a:ext cx="11" cy="7"/>
            </a:xfrm>
            <a:prstGeom prst="line">
              <a:avLst/>
            </a:prstGeom>
            <a:noFill/>
            <a:ln w="0">
              <a:solidFill>
                <a:srgbClr val="FF9900"/>
              </a:solidFill>
              <a:round/>
              <a:headEnd/>
              <a:tailEnd/>
            </a:ln>
          </p:spPr>
          <p:txBody>
            <a:bodyPr/>
            <a:lstStyle/>
            <a:p>
              <a:endParaRPr lang="en-US"/>
            </a:p>
          </p:txBody>
        </p:sp>
      </p:grpSp>
      <p:grpSp>
        <p:nvGrpSpPr>
          <p:cNvPr id="14" name="Group 192"/>
          <p:cNvGrpSpPr>
            <a:grpSpLocks/>
          </p:cNvGrpSpPr>
          <p:nvPr/>
        </p:nvGrpSpPr>
        <p:grpSpPr bwMode="auto">
          <a:xfrm>
            <a:off x="1168400" y="1273175"/>
            <a:ext cx="487363" cy="98425"/>
            <a:chOff x="686" y="890"/>
            <a:chExt cx="307" cy="62"/>
          </a:xfrm>
        </p:grpSpPr>
        <p:sp>
          <p:nvSpPr>
            <p:cNvPr id="75969" name="Line 193"/>
            <p:cNvSpPr>
              <a:spLocks noChangeAspect="1" noChangeShapeType="1"/>
            </p:cNvSpPr>
            <p:nvPr/>
          </p:nvSpPr>
          <p:spPr bwMode="auto">
            <a:xfrm flipH="1" flipV="1">
              <a:off x="972" y="950"/>
              <a:ext cx="21" cy="2"/>
            </a:xfrm>
            <a:prstGeom prst="line">
              <a:avLst/>
            </a:prstGeom>
            <a:noFill/>
            <a:ln w="0">
              <a:solidFill>
                <a:srgbClr val="FF9900"/>
              </a:solidFill>
              <a:round/>
              <a:headEnd/>
              <a:tailEnd/>
            </a:ln>
          </p:spPr>
          <p:txBody>
            <a:bodyPr/>
            <a:lstStyle/>
            <a:p>
              <a:endParaRPr lang="en-US"/>
            </a:p>
          </p:txBody>
        </p:sp>
        <p:sp>
          <p:nvSpPr>
            <p:cNvPr id="75970" name="Line 194"/>
            <p:cNvSpPr>
              <a:spLocks noChangeAspect="1" noChangeShapeType="1"/>
            </p:cNvSpPr>
            <p:nvPr/>
          </p:nvSpPr>
          <p:spPr bwMode="auto">
            <a:xfrm flipH="1" flipV="1">
              <a:off x="949" y="946"/>
              <a:ext cx="10" cy="1"/>
            </a:xfrm>
            <a:prstGeom prst="line">
              <a:avLst/>
            </a:prstGeom>
            <a:noFill/>
            <a:ln w="0">
              <a:solidFill>
                <a:srgbClr val="FF9900"/>
              </a:solidFill>
              <a:round/>
              <a:headEnd/>
              <a:tailEnd/>
            </a:ln>
          </p:spPr>
          <p:txBody>
            <a:bodyPr/>
            <a:lstStyle/>
            <a:p>
              <a:endParaRPr lang="en-US"/>
            </a:p>
          </p:txBody>
        </p:sp>
        <p:sp>
          <p:nvSpPr>
            <p:cNvPr id="75971" name="Line 195"/>
            <p:cNvSpPr>
              <a:spLocks noChangeAspect="1" noChangeShapeType="1"/>
            </p:cNvSpPr>
            <p:nvPr/>
          </p:nvSpPr>
          <p:spPr bwMode="auto">
            <a:xfrm flipH="1">
              <a:off x="924" y="943"/>
              <a:ext cx="13" cy="0"/>
            </a:xfrm>
            <a:prstGeom prst="line">
              <a:avLst/>
            </a:prstGeom>
            <a:noFill/>
            <a:ln w="0">
              <a:solidFill>
                <a:srgbClr val="FF9900"/>
              </a:solidFill>
              <a:round/>
              <a:headEnd/>
              <a:tailEnd/>
            </a:ln>
          </p:spPr>
          <p:txBody>
            <a:bodyPr/>
            <a:lstStyle/>
            <a:p>
              <a:endParaRPr lang="en-US"/>
            </a:p>
          </p:txBody>
        </p:sp>
        <p:sp>
          <p:nvSpPr>
            <p:cNvPr id="75972" name="Line 196"/>
            <p:cNvSpPr>
              <a:spLocks noChangeAspect="1" noChangeShapeType="1"/>
            </p:cNvSpPr>
            <p:nvPr/>
          </p:nvSpPr>
          <p:spPr bwMode="auto">
            <a:xfrm flipH="1" flipV="1">
              <a:off x="883" y="924"/>
              <a:ext cx="20" cy="12"/>
            </a:xfrm>
            <a:prstGeom prst="line">
              <a:avLst/>
            </a:prstGeom>
            <a:noFill/>
            <a:ln w="0">
              <a:solidFill>
                <a:srgbClr val="FF9900"/>
              </a:solidFill>
              <a:round/>
              <a:headEnd/>
              <a:tailEnd/>
            </a:ln>
          </p:spPr>
          <p:txBody>
            <a:bodyPr/>
            <a:lstStyle/>
            <a:p>
              <a:endParaRPr lang="en-US"/>
            </a:p>
          </p:txBody>
        </p:sp>
        <p:sp>
          <p:nvSpPr>
            <p:cNvPr id="75973" name="Freeform 197"/>
            <p:cNvSpPr>
              <a:spLocks noChangeAspect="1"/>
            </p:cNvSpPr>
            <p:nvPr/>
          </p:nvSpPr>
          <p:spPr bwMode="auto">
            <a:xfrm>
              <a:off x="862" y="915"/>
              <a:ext cx="9" cy="7"/>
            </a:xfrm>
            <a:custGeom>
              <a:avLst/>
              <a:gdLst/>
              <a:ahLst/>
              <a:cxnLst>
                <a:cxn ang="0">
                  <a:pos x="8" y="4"/>
                </a:cxn>
                <a:cxn ang="0">
                  <a:pos x="2" y="0"/>
                </a:cxn>
                <a:cxn ang="0">
                  <a:pos x="0" y="0"/>
                </a:cxn>
              </a:cxnLst>
              <a:rect l="0" t="0" r="r" b="b"/>
              <a:pathLst>
                <a:path w="8" h="4">
                  <a:moveTo>
                    <a:pt x="8" y="4"/>
                  </a:moveTo>
                  <a:lnTo>
                    <a:pt x="2" y="0"/>
                  </a:lnTo>
                  <a:lnTo>
                    <a:pt x="0" y="0"/>
                  </a:lnTo>
                </a:path>
              </a:pathLst>
            </a:custGeom>
            <a:noFill/>
            <a:ln w="0">
              <a:solidFill>
                <a:srgbClr val="FF9900"/>
              </a:solidFill>
              <a:prstDash val="solid"/>
              <a:round/>
              <a:headEnd/>
              <a:tailEnd/>
            </a:ln>
          </p:spPr>
          <p:txBody>
            <a:bodyPr/>
            <a:lstStyle/>
            <a:p>
              <a:endParaRPr lang="en-US"/>
            </a:p>
          </p:txBody>
        </p:sp>
        <p:sp>
          <p:nvSpPr>
            <p:cNvPr id="75974" name="Line 198"/>
            <p:cNvSpPr>
              <a:spLocks noChangeAspect="1" noChangeShapeType="1"/>
            </p:cNvSpPr>
            <p:nvPr/>
          </p:nvSpPr>
          <p:spPr bwMode="auto">
            <a:xfrm flipH="1" flipV="1">
              <a:off x="840" y="911"/>
              <a:ext cx="12" cy="2"/>
            </a:xfrm>
            <a:prstGeom prst="line">
              <a:avLst/>
            </a:prstGeom>
            <a:noFill/>
            <a:ln w="0">
              <a:solidFill>
                <a:srgbClr val="FF9900"/>
              </a:solidFill>
              <a:round/>
              <a:headEnd/>
              <a:tailEnd/>
            </a:ln>
          </p:spPr>
          <p:txBody>
            <a:bodyPr/>
            <a:lstStyle/>
            <a:p>
              <a:endParaRPr lang="en-US"/>
            </a:p>
          </p:txBody>
        </p:sp>
        <p:sp>
          <p:nvSpPr>
            <p:cNvPr id="75975" name="Line 199"/>
            <p:cNvSpPr>
              <a:spLocks noChangeAspect="1" noChangeShapeType="1"/>
            </p:cNvSpPr>
            <p:nvPr/>
          </p:nvSpPr>
          <p:spPr bwMode="auto">
            <a:xfrm flipH="1" flipV="1">
              <a:off x="795" y="897"/>
              <a:ext cx="23" cy="7"/>
            </a:xfrm>
            <a:prstGeom prst="line">
              <a:avLst/>
            </a:prstGeom>
            <a:noFill/>
            <a:ln w="0">
              <a:solidFill>
                <a:srgbClr val="FF9900"/>
              </a:solidFill>
              <a:round/>
              <a:headEnd/>
              <a:tailEnd/>
            </a:ln>
          </p:spPr>
          <p:txBody>
            <a:bodyPr/>
            <a:lstStyle/>
            <a:p>
              <a:endParaRPr lang="en-US"/>
            </a:p>
          </p:txBody>
        </p:sp>
        <p:sp>
          <p:nvSpPr>
            <p:cNvPr id="75976" name="Freeform 200"/>
            <p:cNvSpPr>
              <a:spLocks noChangeAspect="1"/>
            </p:cNvSpPr>
            <p:nvPr/>
          </p:nvSpPr>
          <p:spPr bwMode="auto">
            <a:xfrm>
              <a:off x="773" y="893"/>
              <a:ext cx="12" cy="2"/>
            </a:xfrm>
            <a:custGeom>
              <a:avLst/>
              <a:gdLst/>
              <a:ahLst/>
              <a:cxnLst>
                <a:cxn ang="0">
                  <a:pos x="9" y="0"/>
                </a:cxn>
                <a:cxn ang="0">
                  <a:pos x="7" y="0"/>
                </a:cxn>
                <a:cxn ang="0">
                  <a:pos x="0" y="0"/>
                </a:cxn>
              </a:cxnLst>
              <a:rect l="0" t="0" r="r" b="b"/>
              <a:pathLst>
                <a:path w="9">
                  <a:moveTo>
                    <a:pt x="9" y="0"/>
                  </a:moveTo>
                  <a:lnTo>
                    <a:pt x="7" y="0"/>
                  </a:lnTo>
                  <a:lnTo>
                    <a:pt x="0" y="0"/>
                  </a:lnTo>
                </a:path>
              </a:pathLst>
            </a:custGeom>
            <a:noFill/>
            <a:ln w="0">
              <a:solidFill>
                <a:srgbClr val="FF9900"/>
              </a:solidFill>
              <a:prstDash val="solid"/>
              <a:round/>
              <a:headEnd/>
              <a:tailEnd/>
            </a:ln>
          </p:spPr>
          <p:txBody>
            <a:bodyPr/>
            <a:lstStyle/>
            <a:p>
              <a:endParaRPr lang="en-US"/>
            </a:p>
          </p:txBody>
        </p:sp>
        <p:sp>
          <p:nvSpPr>
            <p:cNvPr id="75977" name="Freeform 201"/>
            <p:cNvSpPr>
              <a:spLocks noChangeAspect="1"/>
            </p:cNvSpPr>
            <p:nvPr/>
          </p:nvSpPr>
          <p:spPr bwMode="auto">
            <a:xfrm>
              <a:off x="750" y="893"/>
              <a:ext cx="10" cy="3"/>
            </a:xfrm>
            <a:custGeom>
              <a:avLst/>
              <a:gdLst/>
              <a:ahLst/>
              <a:cxnLst>
                <a:cxn ang="0">
                  <a:pos x="10" y="0"/>
                </a:cxn>
                <a:cxn ang="0">
                  <a:pos x="8" y="0"/>
                </a:cxn>
                <a:cxn ang="0">
                  <a:pos x="0" y="2"/>
                </a:cxn>
              </a:cxnLst>
              <a:rect l="0" t="0" r="r" b="b"/>
              <a:pathLst>
                <a:path w="10" h="2">
                  <a:moveTo>
                    <a:pt x="10" y="0"/>
                  </a:moveTo>
                  <a:lnTo>
                    <a:pt x="8" y="0"/>
                  </a:lnTo>
                  <a:lnTo>
                    <a:pt x="0" y="2"/>
                  </a:lnTo>
                </a:path>
              </a:pathLst>
            </a:custGeom>
            <a:noFill/>
            <a:ln w="0">
              <a:solidFill>
                <a:srgbClr val="FF9900"/>
              </a:solidFill>
              <a:prstDash val="solid"/>
              <a:round/>
              <a:headEnd/>
              <a:tailEnd/>
            </a:ln>
          </p:spPr>
          <p:txBody>
            <a:bodyPr/>
            <a:lstStyle/>
            <a:p>
              <a:endParaRPr lang="en-US"/>
            </a:p>
          </p:txBody>
        </p:sp>
        <p:sp>
          <p:nvSpPr>
            <p:cNvPr id="75978" name="Freeform 202"/>
            <p:cNvSpPr>
              <a:spLocks noChangeAspect="1"/>
            </p:cNvSpPr>
            <p:nvPr/>
          </p:nvSpPr>
          <p:spPr bwMode="auto">
            <a:xfrm>
              <a:off x="705" y="898"/>
              <a:ext cx="22" cy="6"/>
            </a:xfrm>
            <a:custGeom>
              <a:avLst/>
              <a:gdLst/>
              <a:ahLst/>
              <a:cxnLst>
                <a:cxn ang="0">
                  <a:pos x="19" y="0"/>
                </a:cxn>
                <a:cxn ang="0">
                  <a:pos x="6" y="4"/>
                </a:cxn>
                <a:cxn ang="0">
                  <a:pos x="0" y="2"/>
                </a:cxn>
              </a:cxnLst>
              <a:rect l="0" t="0" r="r" b="b"/>
              <a:pathLst>
                <a:path w="19" h="4">
                  <a:moveTo>
                    <a:pt x="19" y="0"/>
                  </a:moveTo>
                  <a:lnTo>
                    <a:pt x="6" y="4"/>
                  </a:lnTo>
                  <a:lnTo>
                    <a:pt x="0" y="2"/>
                  </a:lnTo>
                </a:path>
              </a:pathLst>
            </a:custGeom>
            <a:noFill/>
            <a:ln w="0">
              <a:solidFill>
                <a:srgbClr val="FF9900"/>
              </a:solidFill>
              <a:prstDash val="solid"/>
              <a:round/>
              <a:headEnd/>
              <a:tailEnd/>
            </a:ln>
          </p:spPr>
          <p:txBody>
            <a:bodyPr/>
            <a:lstStyle/>
            <a:p>
              <a:endParaRPr lang="en-US"/>
            </a:p>
          </p:txBody>
        </p:sp>
        <p:sp>
          <p:nvSpPr>
            <p:cNvPr id="75979" name="Line 203"/>
            <p:cNvSpPr>
              <a:spLocks noChangeAspect="1" noChangeShapeType="1"/>
            </p:cNvSpPr>
            <p:nvPr/>
          </p:nvSpPr>
          <p:spPr bwMode="auto">
            <a:xfrm flipH="1" flipV="1">
              <a:off x="686" y="890"/>
              <a:ext cx="10" cy="6"/>
            </a:xfrm>
            <a:prstGeom prst="line">
              <a:avLst/>
            </a:prstGeom>
            <a:noFill/>
            <a:ln w="0">
              <a:solidFill>
                <a:srgbClr val="FF9900"/>
              </a:solidFill>
              <a:round/>
              <a:headEnd/>
              <a:tailEnd/>
            </a:ln>
          </p:spPr>
          <p:txBody>
            <a:bodyPr/>
            <a:lstStyle/>
            <a:p>
              <a:endParaRPr lang="en-US"/>
            </a:p>
          </p:txBody>
        </p:sp>
      </p:grpSp>
      <p:grpSp>
        <p:nvGrpSpPr>
          <p:cNvPr id="15" name="Group 204"/>
          <p:cNvGrpSpPr>
            <a:grpSpLocks/>
          </p:cNvGrpSpPr>
          <p:nvPr/>
        </p:nvGrpSpPr>
        <p:grpSpPr bwMode="auto">
          <a:xfrm>
            <a:off x="850900" y="1244600"/>
            <a:ext cx="295275" cy="44450"/>
            <a:chOff x="753" y="1010"/>
            <a:chExt cx="186" cy="28"/>
          </a:xfrm>
        </p:grpSpPr>
        <p:sp>
          <p:nvSpPr>
            <p:cNvPr id="75981" name="Line 205"/>
            <p:cNvSpPr>
              <a:spLocks noChangeAspect="1" noChangeShapeType="1"/>
            </p:cNvSpPr>
            <p:nvPr/>
          </p:nvSpPr>
          <p:spPr bwMode="auto">
            <a:xfrm flipH="1" flipV="1">
              <a:off x="930" y="1018"/>
              <a:ext cx="9" cy="7"/>
            </a:xfrm>
            <a:prstGeom prst="line">
              <a:avLst/>
            </a:prstGeom>
            <a:noFill/>
            <a:ln w="0">
              <a:solidFill>
                <a:srgbClr val="FF9900"/>
              </a:solidFill>
              <a:round/>
              <a:headEnd/>
              <a:tailEnd/>
            </a:ln>
          </p:spPr>
          <p:txBody>
            <a:bodyPr/>
            <a:lstStyle/>
            <a:p>
              <a:endParaRPr lang="en-US"/>
            </a:p>
          </p:txBody>
        </p:sp>
        <p:sp>
          <p:nvSpPr>
            <p:cNvPr id="75982" name="Freeform 206"/>
            <p:cNvSpPr>
              <a:spLocks noChangeAspect="1"/>
            </p:cNvSpPr>
            <p:nvPr/>
          </p:nvSpPr>
          <p:spPr bwMode="auto">
            <a:xfrm>
              <a:off x="887" y="1010"/>
              <a:ext cx="23" cy="1"/>
            </a:xfrm>
            <a:custGeom>
              <a:avLst/>
              <a:gdLst/>
              <a:ahLst/>
              <a:cxnLst>
                <a:cxn ang="0">
                  <a:pos x="21" y="0"/>
                </a:cxn>
                <a:cxn ang="0">
                  <a:pos x="6" y="0"/>
                </a:cxn>
                <a:cxn ang="0">
                  <a:pos x="0" y="0"/>
                </a:cxn>
              </a:cxnLst>
              <a:rect l="0" t="0" r="r" b="b"/>
              <a:pathLst>
                <a:path w="21">
                  <a:moveTo>
                    <a:pt x="21" y="0"/>
                  </a:moveTo>
                  <a:lnTo>
                    <a:pt x="6" y="0"/>
                  </a:lnTo>
                  <a:lnTo>
                    <a:pt x="0" y="0"/>
                  </a:lnTo>
                </a:path>
              </a:pathLst>
            </a:custGeom>
            <a:noFill/>
            <a:ln w="0">
              <a:solidFill>
                <a:srgbClr val="FF9900"/>
              </a:solidFill>
              <a:prstDash val="solid"/>
              <a:round/>
              <a:headEnd/>
              <a:tailEnd/>
            </a:ln>
          </p:spPr>
          <p:txBody>
            <a:bodyPr/>
            <a:lstStyle/>
            <a:p>
              <a:endParaRPr lang="en-US"/>
            </a:p>
          </p:txBody>
        </p:sp>
        <p:sp>
          <p:nvSpPr>
            <p:cNvPr id="75983" name="Line 207"/>
            <p:cNvSpPr>
              <a:spLocks noChangeAspect="1" noChangeShapeType="1"/>
            </p:cNvSpPr>
            <p:nvPr/>
          </p:nvSpPr>
          <p:spPr bwMode="auto">
            <a:xfrm flipH="1">
              <a:off x="864" y="1010"/>
              <a:ext cx="10" cy="1"/>
            </a:xfrm>
            <a:prstGeom prst="line">
              <a:avLst/>
            </a:prstGeom>
            <a:noFill/>
            <a:ln w="0">
              <a:solidFill>
                <a:srgbClr val="FF9900"/>
              </a:solidFill>
              <a:round/>
              <a:headEnd/>
              <a:tailEnd/>
            </a:ln>
          </p:spPr>
          <p:txBody>
            <a:bodyPr/>
            <a:lstStyle/>
            <a:p>
              <a:endParaRPr lang="en-US"/>
            </a:p>
          </p:txBody>
        </p:sp>
        <p:sp>
          <p:nvSpPr>
            <p:cNvPr id="75984" name="Line 208"/>
            <p:cNvSpPr>
              <a:spLocks noChangeAspect="1" noChangeShapeType="1"/>
            </p:cNvSpPr>
            <p:nvPr/>
          </p:nvSpPr>
          <p:spPr bwMode="auto">
            <a:xfrm flipH="1">
              <a:off x="841" y="1011"/>
              <a:ext cx="11" cy="6"/>
            </a:xfrm>
            <a:prstGeom prst="line">
              <a:avLst/>
            </a:prstGeom>
            <a:noFill/>
            <a:ln w="0">
              <a:solidFill>
                <a:srgbClr val="FF9900"/>
              </a:solidFill>
              <a:round/>
              <a:headEnd/>
              <a:tailEnd/>
            </a:ln>
          </p:spPr>
          <p:txBody>
            <a:bodyPr/>
            <a:lstStyle/>
            <a:p>
              <a:endParaRPr lang="en-US"/>
            </a:p>
          </p:txBody>
        </p:sp>
        <p:sp>
          <p:nvSpPr>
            <p:cNvPr id="75985" name="Line 209"/>
            <p:cNvSpPr>
              <a:spLocks noChangeAspect="1" noChangeShapeType="1"/>
            </p:cNvSpPr>
            <p:nvPr/>
          </p:nvSpPr>
          <p:spPr bwMode="auto">
            <a:xfrm flipH="1">
              <a:off x="798" y="1022"/>
              <a:ext cx="22" cy="7"/>
            </a:xfrm>
            <a:prstGeom prst="line">
              <a:avLst/>
            </a:prstGeom>
            <a:noFill/>
            <a:ln w="0">
              <a:solidFill>
                <a:srgbClr val="FF9900"/>
              </a:solidFill>
              <a:round/>
              <a:headEnd/>
              <a:tailEnd/>
            </a:ln>
          </p:spPr>
          <p:txBody>
            <a:bodyPr/>
            <a:lstStyle/>
            <a:p>
              <a:endParaRPr lang="en-US"/>
            </a:p>
          </p:txBody>
        </p:sp>
        <p:sp>
          <p:nvSpPr>
            <p:cNvPr id="75986" name="Line 210"/>
            <p:cNvSpPr>
              <a:spLocks noChangeAspect="1" noChangeShapeType="1"/>
            </p:cNvSpPr>
            <p:nvPr/>
          </p:nvSpPr>
          <p:spPr bwMode="auto">
            <a:xfrm flipH="1">
              <a:off x="775" y="1034"/>
              <a:ext cx="13" cy="1"/>
            </a:xfrm>
            <a:prstGeom prst="line">
              <a:avLst/>
            </a:prstGeom>
            <a:noFill/>
            <a:ln w="0">
              <a:solidFill>
                <a:srgbClr val="FF9900"/>
              </a:solidFill>
              <a:round/>
              <a:headEnd/>
              <a:tailEnd/>
            </a:ln>
          </p:spPr>
          <p:txBody>
            <a:bodyPr/>
            <a:lstStyle/>
            <a:p>
              <a:endParaRPr lang="en-US"/>
            </a:p>
          </p:txBody>
        </p:sp>
        <p:sp>
          <p:nvSpPr>
            <p:cNvPr id="75987" name="Line 211"/>
            <p:cNvSpPr>
              <a:spLocks noChangeAspect="1" noChangeShapeType="1"/>
            </p:cNvSpPr>
            <p:nvPr/>
          </p:nvSpPr>
          <p:spPr bwMode="auto">
            <a:xfrm flipH="1">
              <a:off x="753" y="1038"/>
              <a:ext cx="11" cy="0"/>
            </a:xfrm>
            <a:prstGeom prst="line">
              <a:avLst/>
            </a:prstGeom>
            <a:noFill/>
            <a:ln w="0">
              <a:solidFill>
                <a:srgbClr val="FF9900"/>
              </a:solidFill>
              <a:round/>
              <a:headEnd/>
              <a:tailEnd/>
            </a:ln>
          </p:spPr>
          <p:txBody>
            <a:bodyPr/>
            <a:lstStyle/>
            <a:p>
              <a:endParaRPr lang="en-US"/>
            </a:p>
          </p:txBody>
        </p:sp>
      </p:grpSp>
      <p:sp>
        <p:nvSpPr>
          <p:cNvPr id="75988" name="Line 212"/>
          <p:cNvSpPr>
            <a:spLocks noChangeAspect="1" noChangeShapeType="1"/>
          </p:cNvSpPr>
          <p:nvPr/>
        </p:nvSpPr>
        <p:spPr bwMode="auto">
          <a:xfrm flipH="1">
            <a:off x="814388" y="1292225"/>
            <a:ext cx="20637" cy="4763"/>
          </a:xfrm>
          <a:prstGeom prst="line">
            <a:avLst/>
          </a:prstGeom>
          <a:noFill/>
          <a:ln w="0">
            <a:solidFill>
              <a:srgbClr val="FF9900"/>
            </a:solidFill>
            <a:round/>
            <a:headEnd/>
            <a:tailEnd/>
          </a:ln>
        </p:spPr>
        <p:txBody>
          <a:bodyPr/>
          <a:lstStyle/>
          <a:p>
            <a:endParaRPr lang="en-US"/>
          </a:p>
        </p:txBody>
      </p:sp>
      <p:sp>
        <p:nvSpPr>
          <p:cNvPr id="75989" name="Line 213"/>
          <p:cNvSpPr>
            <a:spLocks noChangeAspect="1" noChangeShapeType="1"/>
          </p:cNvSpPr>
          <p:nvPr/>
        </p:nvSpPr>
        <p:spPr bwMode="auto">
          <a:xfrm flipH="1" flipV="1">
            <a:off x="792163" y="1271588"/>
            <a:ext cx="11112" cy="14287"/>
          </a:xfrm>
          <a:prstGeom prst="line">
            <a:avLst/>
          </a:prstGeom>
          <a:noFill/>
          <a:ln w="0">
            <a:solidFill>
              <a:srgbClr val="FF9900"/>
            </a:solidFill>
            <a:round/>
            <a:headEnd/>
            <a:tailEnd/>
          </a:ln>
        </p:spPr>
        <p:txBody>
          <a:bodyPr/>
          <a:lstStyle/>
          <a:p>
            <a:endParaRPr lang="en-US"/>
          </a:p>
        </p:txBody>
      </p:sp>
      <p:sp>
        <p:nvSpPr>
          <p:cNvPr id="75990" name="Line 214"/>
          <p:cNvSpPr>
            <a:spLocks noChangeAspect="1" noChangeShapeType="1"/>
          </p:cNvSpPr>
          <p:nvPr/>
        </p:nvSpPr>
        <p:spPr bwMode="auto">
          <a:xfrm flipH="1" flipV="1">
            <a:off x="746125" y="1217613"/>
            <a:ext cx="20638" cy="28575"/>
          </a:xfrm>
          <a:prstGeom prst="line">
            <a:avLst/>
          </a:prstGeom>
          <a:noFill/>
          <a:ln w="0">
            <a:solidFill>
              <a:srgbClr val="FF9900"/>
            </a:solidFill>
            <a:round/>
            <a:headEnd/>
            <a:tailEnd/>
          </a:ln>
        </p:spPr>
        <p:txBody>
          <a:bodyPr/>
          <a:lstStyle/>
          <a:p>
            <a:endParaRPr lang="en-US"/>
          </a:p>
        </p:txBody>
      </p:sp>
      <p:sp>
        <p:nvSpPr>
          <p:cNvPr id="75991" name="Line 215"/>
          <p:cNvSpPr>
            <a:spLocks noChangeAspect="1" noChangeShapeType="1"/>
          </p:cNvSpPr>
          <p:nvPr/>
        </p:nvSpPr>
        <p:spPr bwMode="auto">
          <a:xfrm flipH="1" flipV="1">
            <a:off x="627063" y="1146175"/>
            <a:ext cx="12700" cy="12700"/>
          </a:xfrm>
          <a:prstGeom prst="line">
            <a:avLst/>
          </a:prstGeom>
          <a:noFill/>
          <a:ln w="0">
            <a:solidFill>
              <a:srgbClr val="FF9900"/>
            </a:solidFill>
            <a:round/>
            <a:headEnd/>
            <a:tailEnd/>
          </a:ln>
        </p:spPr>
        <p:txBody>
          <a:bodyPr/>
          <a:lstStyle/>
          <a:p>
            <a:endParaRPr lang="en-US"/>
          </a:p>
        </p:txBody>
      </p:sp>
      <p:sp>
        <p:nvSpPr>
          <p:cNvPr id="75992" name="Line 216"/>
          <p:cNvSpPr>
            <a:spLocks noChangeAspect="1" noChangeShapeType="1"/>
          </p:cNvSpPr>
          <p:nvPr/>
        </p:nvSpPr>
        <p:spPr bwMode="auto">
          <a:xfrm flipH="1" flipV="1">
            <a:off x="593725" y="1135063"/>
            <a:ext cx="20638" cy="4762"/>
          </a:xfrm>
          <a:prstGeom prst="line">
            <a:avLst/>
          </a:prstGeom>
          <a:noFill/>
          <a:ln w="0">
            <a:solidFill>
              <a:srgbClr val="FF9900"/>
            </a:solidFill>
            <a:round/>
            <a:headEnd/>
            <a:tailEnd/>
          </a:ln>
        </p:spPr>
        <p:txBody>
          <a:bodyPr/>
          <a:lstStyle/>
          <a:p>
            <a:endParaRPr lang="en-US"/>
          </a:p>
        </p:txBody>
      </p:sp>
      <p:sp>
        <p:nvSpPr>
          <p:cNvPr id="75993" name="Freeform 217"/>
          <p:cNvSpPr>
            <a:spLocks noChangeAspect="1"/>
          </p:cNvSpPr>
          <p:nvPr/>
        </p:nvSpPr>
        <p:spPr bwMode="auto">
          <a:xfrm>
            <a:off x="533400" y="1103313"/>
            <a:ext cx="28575" cy="20637"/>
          </a:xfrm>
          <a:custGeom>
            <a:avLst/>
            <a:gdLst/>
            <a:ahLst/>
            <a:cxnLst>
              <a:cxn ang="0">
                <a:pos x="15" y="11"/>
              </a:cxn>
              <a:cxn ang="0">
                <a:pos x="9" y="9"/>
              </a:cxn>
              <a:cxn ang="0">
                <a:pos x="0" y="0"/>
              </a:cxn>
            </a:cxnLst>
            <a:rect l="0" t="0" r="r" b="b"/>
            <a:pathLst>
              <a:path w="15" h="11">
                <a:moveTo>
                  <a:pt x="15" y="11"/>
                </a:moveTo>
                <a:lnTo>
                  <a:pt x="9" y="9"/>
                </a:lnTo>
                <a:lnTo>
                  <a:pt x="0" y="0"/>
                </a:lnTo>
              </a:path>
            </a:pathLst>
          </a:custGeom>
          <a:noFill/>
          <a:ln w="0">
            <a:solidFill>
              <a:srgbClr val="FF9900"/>
            </a:solidFill>
            <a:prstDash val="solid"/>
            <a:round/>
            <a:headEnd/>
            <a:tailEnd/>
          </a:ln>
        </p:spPr>
        <p:txBody>
          <a:bodyPr/>
          <a:lstStyle/>
          <a:p>
            <a:endParaRPr lang="en-US"/>
          </a:p>
        </p:txBody>
      </p:sp>
      <p:sp>
        <p:nvSpPr>
          <p:cNvPr id="75994" name="Line 218"/>
          <p:cNvSpPr>
            <a:spLocks noChangeAspect="1" noChangeShapeType="1"/>
          </p:cNvSpPr>
          <p:nvPr/>
        </p:nvSpPr>
        <p:spPr bwMode="auto">
          <a:xfrm flipH="1" flipV="1">
            <a:off x="498475" y="1079500"/>
            <a:ext cx="19050" cy="11113"/>
          </a:xfrm>
          <a:prstGeom prst="line">
            <a:avLst/>
          </a:prstGeom>
          <a:noFill/>
          <a:ln w="0">
            <a:solidFill>
              <a:srgbClr val="FF9900"/>
            </a:solidFill>
            <a:round/>
            <a:headEnd/>
            <a:tailEnd/>
          </a:ln>
        </p:spPr>
        <p:txBody>
          <a:bodyPr/>
          <a:lstStyle/>
          <a:p>
            <a:endParaRPr lang="en-US"/>
          </a:p>
        </p:txBody>
      </p:sp>
      <p:sp>
        <p:nvSpPr>
          <p:cNvPr id="75995" name="Freeform 219"/>
          <p:cNvSpPr>
            <a:spLocks noChangeAspect="1"/>
          </p:cNvSpPr>
          <p:nvPr/>
        </p:nvSpPr>
        <p:spPr bwMode="auto">
          <a:xfrm>
            <a:off x="466725" y="1062038"/>
            <a:ext cx="20638" cy="7937"/>
          </a:xfrm>
          <a:custGeom>
            <a:avLst/>
            <a:gdLst/>
            <a:ahLst/>
            <a:cxnLst>
              <a:cxn ang="0">
                <a:pos x="10" y="4"/>
              </a:cxn>
              <a:cxn ang="0">
                <a:pos x="6" y="2"/>
              </a:cxn>
              <a:cxn ang="0">
                <a:pos x="0" y="0"/>
              </a:cxn>
            </a:cxnLst>
            <a:rect l="0" t="0" r="r" b="b"/>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p>
        </p:txBody>
      </p:sp>
      <p:sp>
        <p:nvSpPr>
          <p:cNvPr id="75996" name="Freeform 220"/>
          <p:cNvSpPr>
            <a:spLocks noChangeAspect="1"/>
          </p:cNvSpPr>
          <p:nvPr/>
        </p:nvSpPr>
        <p:spPr bwMode="auto">
          <a:xfrm>
            <a:off x="400050" y="1049338"/>
            <a:ext cx="34925" cy="6350"/>
          </a:xfrm>
          <a:custGeom>
            <a:avLst/>
            <a:gdLst/>
            <a:ahLst/>
            <a:cxnLst>
              <a:cxn ang="0">
                <a:pos x="19" y="4"/>
              </a:cxn>
              <a:cxn ang="0">
                <a:pos x="2" y="0"/>
              </a:cxn>
              <a:cxn ang="0">
                <a:pos x="0" y="0"/>
              </a:cxn>
            </a:cxnLst>
            <a:rect l="0" t="0" r="r" b="b"/>
            <a:pathLst>
              <a:path w="19" h="4">
                <a:moveTo>
                  <a:pt x="19" y="4"/>
                </a:moveTo>
                <a:lnTo>
                  <a:pt x="2" y="0"/>
                </a:lnTo>
                <a:lnTo>
                  <a:pt x="0" y="0"/>
                </a:lnTo>
              </a:path>
            </a:pathLst>
          </a:custGeom>
          <a:noFill/>
          <a:ln w="0">
            <a:solidFill>
              <a:srgbClr val="FF9900"/>
            </a:solidFill>
            <a:prstDash val="solid"/>
            <a:round/>
            <a:headEnd/>
            <a:tailEnd/>
          </a:ln>
        </p:spPr>
        <p:txBody>
          <a:bodyPr/>
          <a:lstStyle/>
          <a:p>
            <a:endParaRPr lang="en-US"/>
          </a:p>
        </p:txBody>
      </p:sp>
      <p:sp>
        <p:nvSpPr>
          <p:cNvPr id="75997" name="Line 221"/>
          <p:cNvSpPr>
            <a:spLocks noChangeAspect="1" noChangeShapeType="1"/>
          </p:cNvSpPr>
          <p:nvPr/>
        </p:nvSpPr>
        <p:spPr bwMode="auto">
          <a:xfrm flipH="1">
            <a:off x="361950" y="1050925"/>
            <a:ext cx="17463" cy="9525"/>
          </a:xfrm>
          <a:prstGeom prst="line">
            <a:avLst/>
          </a:prstGeom>
          <a:noFill/>
          <a:ln w="0">
            <a:solidFill>
              <a:srgbClr val="FF9900"/>
            </a:solidFill>
            <a:round/>
            <a:headEnd/>
            <a:tailEnd/>
          </a:ln>
        </p:spPr>
        <p:txBody>
          <a:bodyPr/>
          <a:lstStyle/>
          <a:p>
            <a:endParaRPr lang="en-US"/>
          </a:p>
        </p:txBody>
      </p:sp>
      <p:sp>
        <p:nvSpPr>
          <p:cNvPr id="75998" name="Line 222"/>
          <p:cNvSpPr>
            <a:spLocks noChangeAspect="1" noChangeShapeType="1"/>
          </p:cNvSpPr>
          <p:nvPr/>
        </p:nvSpPr>
        <p:spPr bwMode="auto">
          <a:xfrm flipH="1" flipV="1">
            <a:off x="330200" y="1050925"/>
            <a:ext cx="17463" cy="12700"/>
          </a:xfrm>
          <a:prstGeom prst="line">
            <a:avLst/>
          </a:prstGeom>
          <a:noFill/>
          <a:ln w="0">
            <a:solidFill>
              <a:srgbClr val="FF9900"/>
            </a:solidFill>
            <a:round/>
            <a:headEnd/>
            <a:tailEnd/>
          </a:ln>
        </p:spPr>
        <p:txBody>
          <a:bodyPr/>
          <a:lstStyle/>
          <a:p>
            <a:endParaRPr lang="en-US"/>
          </a:p>
        </p:txBody>
      </p:sp>
      <p:sp>
        <p:nvSpPr>
          <p:cNvPr id="75999" name="Line 223"/>
          <p:cNvSpPr>
            <a:spLocks noChangeAspect="1" noChangeShapeType="1"/>
          </p:cNvSpPr>
          <p:nvPr/>
        </p:nvSpPr>
        <p:spPr bwMode="auto">
          <a:xfrm flipH="1" flipV="1">
            <a:off x="280988" y="1003300"/>
            <a:ext cx="25400" cy="25400"/>
          </a:xfrm>
          <a:prstGeom prst="line">
            <a:avLst/>
          </a:prstGeom>
          <a:noFill/>
          <a:ln w="0">
            <a:solidFill>
              <a:srgbClr val="FF9900"/>
            </a:solidFill>
            <a:round/>
            <a:headEnd/>
            <a:tailEnd/>
          </a:ln>
        </p:spPr>
        <p:txBody>
          <a:bodyPr/>
          <a:lstStyle/>
          <a:p>
            <a:endParaRPr lang="en-US"/>
          </a:p>
        </p:txBody>
      </p:sp>
      <p:sp>
        <p:nvSpPr>
          <p:cNvPr id="76000" name="Line 224"/>
          <p:cNvSpPr>
            <a:spLocks noChangeAspect="1" noChangeShapeType="1"/>
          </p:cNvSpPr>
          <p:nvPr/>
        </p:nvSpPr>
        <p:spPr bwMode="auto">
          <a:xfrm flipH="1" flipV="1">
            <a:off x="252413" y="977900"/>
            <a:ext cx="15875" cy="11113"/>
          </a:xfrm>
          <a:prstGeom prst="line">
            <a:avLst/>
          </a:prstGeom>
          <a:noFill/>
          <a:ln w="0">
            <a:solidFill>
              <a:srgbClr val="FF9900"/>
            </a:solidFill>
            <a:round/>
            <a:headEnd/>
            <a:tailEnd/>
          </a:ln>
        </p:spPr>
        <p:txBody>
          <a:bodyPr/>
          <a:lstStyle/>
          <a:p>
            <a:endParaRPr lang="en-US"/>
          </a:p>
        </p:txBody>
      </p:sp>
      <p:sp>
        <p:nvSpPr>
          <p:cNvPr id="76001" name="Freeform 225"/>
          <p:cNvSpPr>
            <a:spLocks noChangeAspect="1"/>
          </p:cNvSpPr>
          <p:nvPr/>
        </p:nvSpPr>
        <p:spPr bwMode="auto">
          <a:xfrm>
            <a:off x="217488" y="974725"/>
            <a:ext cx="15875" cy="1588"/>
          </a:xfrm>
          <a:custGeom>
            <a:avLst/>
            <a:gdLst/>
            <a:ahLst/>
            <a:cxnLst>
              <a:cxn ang="0">
                <a:pos x="9" y="0"/>
              </a:cxn>
              <a:cxn ang="0">
                <a:pos x="7" y="0"/>
              </a:cxn>
              <a:cxn ang="0">
                <a:pos x="0" y="0"/>
              </a:cxn>
            </a:cxnLst>
            <a:rect l="0" t="0" r="r" b="b"/>
            <a:pathLst>
              <a:path w="9">
                <a:moveTo>
                  <a:pt x="9" y="0"/>
                </a:moveTo>
                <a:lnTo>
                  <a:pt x="7" y="0"/>
                </a:lnTo>
                <a:lnTo>
                  <a:pt x="0" y="0"/>
                </a:lnTo>
              </a:path>
            </a:pathLst>
          </a:custGeom>
          <a:noFill/>
          <a:ln w="0">
            <a:solidFill>
              <a:srgbClr val="FF9900"/>
            </a:solidFill>
            <a:prstDash val="solid"/>
            <a:round/>
            <a:headEnd/>
            <a:tailEnd/>
          </a:ln>
        </p:spPr>
        <p:txBody>
          <a:bodyPr/>
          <a:lstStyle/>
          <a:p>
            <a:endParaRPr lang="en-US"/>
          </a:p>
        </p:txBody>
      </p:sp>
      <p:sp>
        <p:nvSpPr>
          <p:cNvPr id="76002" name="Line 226"/>
          <p:cNvSpPr>
            <a:spLocks noChangeAspect="1" noChangeShapeType="1"/>
          </p:cNvSpPr>
          <p:nvPr/>
        </p:nvSpPr>
        <p:spPr bwMode="auto">
          <a:xfrm flipH="1">
            <a:off x="141288" y="974725"/>
            <a:ext cx="41275" cy="1588"/>
          </a:xfrm>
          <a:prstGeom prst="line">
            <a:avLst/>
          </a:prstGeom>
          <a:noFill/>
          <a:ln w="0">
            <a:solidFill>
              <a:srgbClr val="FF9900"/>
            </a:solidFill>
            <a:round/>
            <a:headEnd/>
            <a:tailEnd/>
          </a:ln>
        </p:spPr>
        <p:txBody>
          <a:bodyPr/>
          <a:lstStyle/>
          <a:p>
            <a:endParaRPr lang="en-US"/>
          </a:p>
        </p:txBody>
      </p:sp>
      <p:sp>
        <p:nvSpPr>
          <p:cNvPr id="76003" name="Line 227"/>
          <p:cNvSpPr>
            <a:spLocks noChangeAspect="1" noChangeShapeType="1"/>
          </p:cNvSpPr>
          <p:nvPr/>
        </p:nvSpPr>
        <p:spPr bwMode="auto">
          <a:xfrm flipH="1">
            <a:off x="106363" y="974725"/>
            <a:ext cx="20637" cy="1588"/>
          </a:xfrm>
          <a:prstGeom prst="line">
            <a:avLst/>
          </a:prstGeom>
          <a:noFill/>
          <a:ln w="0">
            <a:solidFill>
              <a:srgbClr val="FF9900"/>
            </a:solidFill>
            <a:round/>
            <a:headEnd/>
            <a:tailEnd/>
          </a:ln>
        </p:spPr>
        <p:txBody>
          <a:bodyPr/>
          <a:lstStyle/>
          <a:p>
            <a:endParaRPr lang="en-US"/>
          </a:p>
        </p:txBody>
      </p:sp>
      <p:sp>
        <p:nvSpPr>
          <p:cNvPr id="76004" name="Line 228"/>
          <p:cNvSpPr>
            <a:spLocks noChangeAspect="1" noChangeShapeType="1"/>
          </p:cNvSpPr>
          <p:nvPr/>
        </p:nvSpPr>
        <p:spPr bwMode="auto">
          <a:xfrm flipH="1" flipV="1">
            <a:off x="69850" y="963613"/>
            <a:ext cx="19050" cy="9525"/>
          </a:xfrm>
          <a:prstGeom prst="line">
            <a:avLst/>
          </a:prstGeom>
          <a:noFill/>
          <a:ln w="0">
            <a:solidFill>
              <a:srgbClr val="FF9900"/>
            </a:solidFill>
            <a:round/>
            <a:headEnd/>
            <a:tailEnd/>
          </a:ln>
        </p:spPr>
        <p:txBody>
          <a:bodyPr/>
          <a:lstStyle/>
          <a:p>
            <a:endParaRPr lang="en-US"/>
          </a:p>
        </p:txBody>
      </p:sp>
      <p:sp>
        <p:nvSpPr>
          <p:cNvPr id="76005" name="Freeform 229"/>
          <p:cNvSpPr>
            <a:spLocks noChangeAspect="1"/>
          </p:cNvSpPr>
          <p:nvPr/>
        </p:nvSpPr>
        <p:spPr bwMode="auto">
          <a:xfrm>
            <a:off x="20638" y="928688"/>
            <a:ext cx="14287" cy="28575"/>
          </a:xfrm>
          <a:custGeom>
            <a:avLst/>
            <a:gdLst/>
            <a:ahLst/>
            <a:cxnLst>
              <a:cxn ang="0">
                <a:pos x="8" y="15"/>
              </a:cxn>
              <a:cxn ang="0">
                <a:pos x="4" y="13"/>
              </a:cxn>
              <a:cxn ang="0">
                <a:pos x="0" y="0"/>
              </a:cxn>
            </a:cxnLst>
            <a:rect l="0" t="0" r="r" b="b"/>
            <a:pathLst>
              <a:path w="8" h="15">
                <a:moveTo>
                  <a:pt x="8" y="15"/>
                </a:moveTo>
                <a:lnTo>
                  <a:pt x="4" y="13"/>
                </a:lnTo>
                <a:lnTo>
                  <a:pt x="0" y="0"/>
                </a:lnTo>
              </a:path>
            </a:pathLst>
          </a:custGeom>
          <a:noFill/>
          <a:ln w="0">
            <a:solidFill>
              <a:srgbClr val="FF9900"/>
            </a:solidFill>
            <a:prstDash val="solid"/>
            <a:round/>
            <a:headEnd/>
            <a:tailEnd/>
          </a:ln>
        </p:spPr>
        <p:txBody>
          <a:bodyPr/>
          <a:lstStyle/>
          <a:p>
            <a:endParaRPr lang="en-US"/>
          </a:p>
        </p:txBody>
      </p:sp>
      <p:sp>
        <p:nvSpPr>
          <p:cNvPr id="76006" name="Line 230"/>
          <p:cNvSpPr>
            <a:spLocks noChangeAspect="1" noChangeShapeType="1"/>
          </p:cNvSpPr>
          <p:nvPr/>
        </p:nvSpPr>
        <p:spPr bwMode="auto">
          <a:xfrm flipH="1" flipV="1">
            <a:off x="1157288" y="2341563"/>
            <a:ext cx="28575" cy="15875"/>
          </a:xfrm>
          <a:prstGeom prst="line">
            <a:avLst/>
          </a:prstGeom>
          <a:noFill/>
          <a:ln w="0">
            <a:solidFill>
              <a:srgbClr val="DAFF24"/>
            </a:solidFill>
            <a:round/>
            <a:headEnd/>
            <a:tailEnd/>
          </a:ln>
        </p:spPr>
        <p:txBody>
          <a:bodyPr/>
          <a:lstStyle/>
          <a:p>
            <a:endParaRPr lang="en-US"/>
          </a:p>
        </p:txBody>
      </p:sp>
      <p:grpSp>
        <p:nvGrpSpPr>
          <p:cNvPr id="16" name="Group 231"/>
          <p:cNvGrpSpPr>
            <a:grpSpLocks/>
          </p:cNvGrpSpPr>
          <p:nvPr/>
        </p:nvGrpSpPr>
        <p:grpSpPr bwMode="auto">
          <a:xfrm>
            <a:off x="1160463" y="2346325"/>
            <a:ext cx="103187" cy="195263"/>
            <a:chOff x="787" y="1706"/>
            <a:chExt cx="65" cy="123"/>
          </a:xfrm>
        </p:grpSpPr>
        <p:sp>
          <p:nvSpPr>
            <p:cNvPr id="76008" name="Line 232"/>
            <p:cNvSpPr>
              <a:spLocks noChangeAspect="1" noChangeShapeType="1"/>
            </p:cNvSpPr>
            <p:nvPr/>
          </p:nvSpPr>
          <p:spPr bwMode="auto">
            <a:xfrm>
              <a:off x="787" y="1706"/>
              <a:ext cx="8" cy="7"/>
            </a:xfrm>
            <a:prstGeom prst="line">
              <a:avLst/>
            </a:prstGeom>
            <a:noFill/>
            <a:ln w="0">
              <a:solidFill>
                <a:srgbClr val="FF9900"/>
              </a:solidFill>
              <a:round/>
              <a:headEnd/>
              <a:tailEnd/>
            </a:ln>
          </p:spPr>
          <p:txBody>
            <a:bodyPr/>
            <a:lstStyle/>
            <a:p>
              <a:endParaRPr lang="en-US"/>
            </a:p>
          </p:txBody>
        </p:sp>
        <p:sp>
          <p:nvSpPr>
            <p:cNvPr id="76009" name="Freeform 233"/>
            <p:cNvSpPr>
              <a:spLocks noChangeAspect="1"/>
            </p:cNvSpPr>
            <p:nvPr/>
          </p:nvSpPr>
          <p:spPr bwMode="auto">
            <a:xfrm>
              <a:off x="813" y="1727"/>
              <a:ext cx="19" cy="14"/>
            </a:xfrm>
            <a:custGeom>
              <a:avLst/>
              <a:gdLst/>
              <a:ahLst/>
              <a:cxnLst>
                <a:cxn ang="0">
                  <a:pos x="0" y="0"/>
                </a:cxn>
                <a:cxn ang="0">
                  <a:pos x="12" y="9"/>
                </a:cxn>
                <a:cxn ang="0">
                  <a:pos x="16" y="13"/>
                </a:cxn>
              </a:cxnLst>
              <a:rect l="0" t="0" r="r" b="b"/>
              <a:pathLst>
                <a:path w="16" h="13">
                  <a:moveTo>
                    <a:pt x="0" y="0"/>
                  </a:moveTo>
                  <a:lnTo>
                    <a:pt x="12" y="9"/>
                  </a:lnTo>
                  <a:lnTo>
                    <a:pt x="16" y="13"/>
                  </a:lnTo>
                </a:path>
              </a:pathLst>
            </a:custGeom>
            <a:noFill/>
            <a:ln w="0">
              <a:solidFill>
                <a:srgbClr val="FF9900"/>
              </a:solidFill>
              <a:prstDash val="solid"/>
              <a:round/>
              <a:headEnd/>
              <a:tailEnd/>
            </a:ln>
          </p:spPr>
          <p:txBody>
            <a:bodyPr/>
            <a:lstStyle/>
            <a:p>
              <a:endParaRPr lang="en-US"/>
            </a:p>
          </p:txBody>
        </p:sp>
        <p:sp>
          <p:nvSpPr>
            <p:cNvPr id="76010" name="Line 234"/>
            <p:cNvSpPr>
              <a:spLocks noChangeAspect="1" noChangeShapeType="1"/>
            </p:cNvSpPr>
            <p:nvPr/>
          </p:nvSpPr>
          <p:spPr bwMode="auto">
            <a:xfrm>
              <a:off x="841" y="1750"/>
              <a:ext cx="1" cy="12"/>
            </a:xfrm>
            <a:prstGeom prst="line">
              <a:avLst/>
            </a:prstGeom>
            <a:noFill/>
            <a:ln w="0">
              <a:solidFill>
                <a:srgbClr val="FF9900"/>
              </a:solidFill>
              <a:round/>
              <a:headEnd/>
              <a:tailEnd/>
            </a:ln>
          </p:spPr>
          <p:txBody>
            <a:bodyPr/>
            <a:lstStyle/>
            <a:p>
              <a:endParaRPr lang="en-US"/>
            </a:p>
          </p:txBody>
        </p:sp>
        <p:sp>
          <p:nvSpPr>
            <p:cNvPr id="76011" name="Freeform 235"/>
            <p:cNvSpPr>
              <a:spLocks noChangeAspect="1"/>
            </p:cNvSpPr>
            <p:nvPr/>
          </p:nvSpPr>
          <p:spPr bwMode="auto">
            <a:xfrm>
              <a:off x="847" y="1783"/>
              <a:ext cx="5" cy="25"/>
            </a:xfrm>
            <a:custGeom>
              <a:avLst/>
              <a:gdLst/>
              <a:ahLst/>
              <a:cxnLst>
                <a:cxn ang="0">
                  <a:pos x="0" y="0"/>
                </a:cxn>
                <a:cxn ang="0">
                  <a:pos x="4" y="11"/>
                </a:cxn>
                <a:cxn ang="0">
                  <a:pos x="4" y="21"/>
                </a:cxn>
              </a:cxnLst>
              <a:rect l="0" t="0" r="r" b="b"/>
              <a:pathLst>
                <a:path w="4" h="21">
                  <a:moveTo>
                    <a:pt x="0" y="0"/>
                  </a:moveTo>
                  <a:lnTo>
                    <a:pt x="4" y="11"/>
                  </a:lnTo>
                  <a:lnTo>
                    <a:pt x="4" y="21"/>
                  </a:lnTo>
                </a:path>
              </a:pathLst>
            </a:custGeom>
            <a:noFill/>
            <a:ln w="0">
              <a:solidFill>
                <a:srgbClr val="FF9900"/>
              </a:solidFill>
              <a:prstDash val="solid"/>
              <a:round/>
              <a:headEnd/>
              <a:tailEnd/>
            </a:ln>
          </p:spPr>
          <p:txBody>
            <a:bodyPr/>
            <a:lstStyle/>
            <a:p>
              <a:endParaRPr lang="en-US"/>
            </a:p>
          </p:txBody>
        </p:sp>
        <p:sp>
          <p:nvSpPr>
            <p:cNvPr id="76012" name="Line 236"/>
            <p:cNvSpPr>
              <a:spLocks noChangeAspect="1" noChangeShapeType="1"/>
            </p:cNvSpPr>
            <p:nvPr/>
          </p:nvSpPr>
          <p:spPr bwMode="auto">
            <a:xfrm>
              <a:off x="852" y="1818"/>
              <a:ext cx="0" cy="11"/>
            </a:xfrm>
            <a:prstGeom prst="line">
              <a:avLst/>
            </a:prstGeom>
            <a:noFill/>
            <a:ln w="0">
              <a:solidFill>
                <a:srgbClr val="FF9900"/>
              </a:solidFill>
              <a:round/>
              <a:headEnd/>
              <a:tailEnd/>
            </a:ln>
          </p:spPr>
          <p:txBody>
            <a:bodyPr/>
            <a:lstStyle/>
            <a:p>
              <a:endParaRPr lang="en-US"/>
            </a:p>
          </p:txBody>
        </p:sp>
      </p:grpSp>
      <p:grpSp>
        <p:nvGrpSpPr>
          <p:cNvPr id="17" name="Group 237"/>
          <p:cNvGrpSpPr>
            <a:grpSpLocks/>
          </p:cNvGrpSpPr>
          <p:nvPr/>
        </p:nvGrpSpPr>
        <p:grpSpPr bwMode="auto">
          <a:xfrm>
            <a:off x="1293813" y="2555875"/>
            <a:ext cx="1122362" cy="817563"/>
            <a:chOff x="871" y="1838"/>
            <a:chExt cx="707" cy="515"/>
          </a:xfrm>
        </p:grpSpPr>
        <p:sp>
          <p:nvSpPr>
            <p:cNvPr id="76014" name="Line 238"/>
            <p:cNvSpPr>
              <a:spLocks noChangeAspect="1" noChangeShapeType="1"/>
            </p:cNvSpPr>
            <p:nvPr/>
          </p:nvSpPr>
          <p:spPr bwMode="auto">
            <a:xfrm>
              <a:off x="871" y="1838"/>
              <a:ext cx="22" cy="7"/>
            </a:xfrm>
            <a:prstGeom prst="line">
              <a:avLst/>
            </a:prstGeom>
            <a:noFill/>
            <a:ln w="0">
              <a:solidFill>
                <a:srgbClr val="FF9900"/>
              </a:solidFill>
              <a:round/>
              <a:headEnd/>
              <a:tailEnd/>
            </a:ln>
          </p:spPr>
          <p:txBody>
            <a:bodyPr/>
            <a:lstStyle/>
            <a:p>
              <a:endParaRPr lang="en-US"/>
            </a:p>
          </p:txBody>
        </p:sp>
        <p:sp>
          <p:nvSpPr>
            <p:cNvPr id="76015" name="Line 239"/>
            <p:cNvSpPr>
              <a:spLocks noChangeAspect="1" noChangeShapeType="1"/>
            </p:cNvSpPr>
            <p:nvPr/>
          </p:nvSpPr>
          <p:spPr bwMode="auto">
            <a:xfrm>
              <a:off x="903" y="1849"/>
              <a:ext cx="12" cy="2"/>
            </a:xfrm>
            <a:prstGeom prst="line">
              <a:avLst/>
            </a:prstGeom>
            <a:noFill/>
            <a:ln w="0">
              <a:solidFill>
                <a:srgbClr val="FF9900"/>
              </a:solidFill>
              <a:round/>
              <a:headEnd/>
              <a:tailEnd/>
            </a:ln>
          </p:spPr>
          <p:txBody>
            <a:bodyPr/>
            <a:lstStyle/>
            <a:p>
              <a:endParaRPr lang="en-US"/>
            </a:p>
          </p:txBody>
        </p:sp>
        <p:sp>
          <p:nvSpPr>
            <p:cNvPr id="76016" name="Line 240"/>
            <p:cNvSpPr>
              <a:spLocks noChangeAspect="1" noChangeShapeType="1"/>
            </p:cNvSpPr>
            <p:nvPr/>
          </p:nvSpPr>
          <p:spPr bwMode="auto">
            <a:xfrm>
              <a:off x="937" y="1860"/>
              <a:ext cx="20" cy="8"/>
            </a:xfrm>
            <a:prstGeom prst="line">
              <a:avLst/>
            </a:prstGeom>
            <a:noFill/>
            <a:ln w="0">
              <a:solidFill>
                <a:srgbClr val="FF9900"/>
              </a:solidFill>
              <a:round/>
              <a:headEnd/>
              <a:tailEnd/>
            </a:ln>
          </p:spPr>
          <p:txBody>
            <a:bodyPr/>
            <a:lstStyle/>
            <a:p>
              <a:endParaRPr lang="en-US"/>
            </a:p>
          </p:txBody>
        </p:sp>
        <p:sp>
          <p:nvSpPr>
            <p:cNvPr id="76017" name="Line 241"/>
            <p:cNvSpPr>
              <a:spLocks noChangeAspect="1" noChangeShapeType="1"/>
            </p:cNvSpPr>
            <p:nvPr/>
          </p:nvSpPr>
          <p:spPr bwMode="auto">
            <a:xfrm>
              <a:off x="969" y="1872"/>
              <a:ext cx="10" cy="3"/>
            </a:xfrm>
            <a:prstGeom prst="line">
              <a:avLst/>
            </a:prstGeom>
            <a:noFill/>
            <a:ln w="0">
              <a:solidFill>
                <a:srgbClr val="FF9900"/>
              </a:solidFill>
              <a:round/>
              <a:headEnd/>
              <a:tailEnd/>
            </a:ln>
          </p:spPr>
          <p:txBody>
            <a:bodyPr/>
            <a:lstStyle/>
            <a:p>
              <a:endParaRPr lang="en-US"/>
            </a:p>
          </p:txBody>
        </p:sp>
        <p:sp>
          <p:nvSpPr>
            <p:cNvPr id="76018" name="Line 242"/>
            <p:cNvSpPr>
              <a:spLocks noChangeAspect="1" noChangeShapeType="1"/>
            </p:cNvSpPr>
            <p:nvPr/>
          </p:nvSpPr>
          <p:spPr bwMode="auto">
            <a:xfrm>
              <a:off x="1004" y="1882"/>
              <a:ext cx="21" cy="8"/>
            </a:xfrm>
            <a:prstGeom prst="line">
              <a:avLst/>
            </a:prstGeom>
            <a:noFill/>
            <a:ln w="0">
              <a:solidFill>
                <a:srgbClr val="FF9900"/>
              </a:solidFill>
              <a:round/>
              <a:headEnd/>
              <a:tailEnd/>
            </a:ln>
          </p:spPr>
          <p:txBody>
            <a:bodyPr/>
            <a:lstStyle/>
            <a:p>
              <a:endParaRPr lang="en-US"/>
            </a:p>
          </p:txBody>
        </p:sp>
        <p:sp>
          <p:nvSpPr>
            <p:cNvPr id="76019" name="Line 243"/>
            <p:cNvSpPr>
              <a:spLocks noChangeAspect="1" noChangeShapeType="1"/>
            </p:cNvSpPr>
            <p:nvPr/>
          </p:nvSpPr>
          <p:spPr bwMode="auto">
            <a:xfrm>
              <a:off x="1034" y="1896"/>
              <a:ext cx="11" cy="3"/>
            </a:xfrm>
            <a:prstGeom prst="line">
              <a:avLst/>
            </a:prstGeom>
            <a:noFill/>
            <a:ln w="0">
              <a:solidFill>
                <a:srgbClr val="FF9900"/>
              </a:solidFill>
              <a:round/>
              <a:headEnd/>
              <a:tailEnd/>
            </a:ln>
          </p:spPr>
          <p:txBody>
            <a:bodyPr/>
            <a:lstStyle/>
            <a:p>
              <a:endParaRPr lang="en-US"/>
            </a:p>
          </p:txBody>
        </p:sp>
        <p:sp>
          <p:nvSpPr>
            <p:cNvPr id="76020" name="Line 244"/>
            <p:cNvSpPr>
              <a:spLocks noChangeAspect="1" noChangeShapeType="1"/>
            </p:cNvSpPr>
            <p:nvPr/>
          </p:nvSpPr>
          <p:spPr bwMode="auto">
            <a:xfrm>
              <a:off x="1067" y="1906"/>
              <a:ext cx="25" cy="7"/>
            </a:xfrm>
            <a:prstGeom prst="line">
              <a:avLst/>
            </a:prstGeom>
            <a:noFill/>
            <a:ln w="0">
              <a:solidFill>
                <a:srgbClr val="FF9900"/>
              </a:solidFill>
              <a:round/>
              <a:headEnd/>
              <a:tailEnd/>
            </a:ln>
          </p:spPr>
          <p:txBody>
            <a:bodyPr/>
            <a:lstStyle/>
            <a:p>
              <a:endParaRPr lang="en-US"/>
            </a:p>
          </p:txBody>
        </p:sp>
        <p:sp>
          <p:nvSpPr>
            <p:cNvPr id="76021" name="Line 245"/>
            <p:cNvSpPr>
              <a:spLocks noChangeAspect="1" noChangeShapeType="1"/>
            </p:cNvSpPr>
            <p:nvPr/>
          </p:nvSpPr>
          <p:spPr bwMode="auto">
            <a:xfrm>
              <a:off x="1099" y="1917"/>
              <a:ext cx="12" cy="4"/>
            </a:xfrm>
            <a:prstGeom prst="line">
              <a:avLst/>
            </a:prstGeom>
            <a:noFill/>
            <a:ln w="0">
              <a:solidFill>
                <a:srgbClr val="FF9900"/>
              </a:solidFill>
              <a:round/>
              <a:headEnd/>
              <a:tailEnd/>
            </a:ln>
          </p:spPr>
          <p:txBody>
            <a:bodyPr/>
            <a:lstStyle/>
            <a:p>
              <a:endParaRPr lang="en-US"/>
            </a:p>
          </p:txBody>
        </p:sp>
        <p:sp>
          <p:nvSpPr>
            <p:cNvPr id="76022" name="Line 246"/>
            <p:cNvSpPr>
              <a:spLocks noChangeAspect="1" noChangeShapeType="1"/>
            </p:cNvSpPr>
            <p:nvPr/>
          </p:nvSpPr>
          <p:spPr bwMode="auto">
            <a:xfrm>
              <a:off x="1133" y="1927"/>
              <a:ext cx="22" cy="7"/>
            </a:xfrm>
            <a:prstGeom prst="line">
              <a:avLst/>
            </a:prstGeom>
            <a:noFill/>
            <a:ln w="0">
              <a:solidFill>
                <a:srgbClr val="FF9900"/>
              </a:solidFill>
              <a:round/>
              <a:headEnd/>
              <a:tailEnd/>
            </a:ln>
          </p:spPr>
          <p:txBody>
            <a:bodyPr/>
            <a:lstStyle/>
            <a:p>
              <a:endParaRPr lang="en-US"/>
            </a:p>
          </p:txBody>
        </p:sp>
        <p:sp>
          <p:nvSpPr>
            <p:cNvPr id="76023" name="Line 247"/>
            <p:cNvSpPr>
              <a:spLocks noChangeAspect="1" noChangeShapeType="1"/>
            </p:cNvSpPr>
            <p:nvPr/>
          </p:nvSpPr>
          <p:spPr bwMode="auto">
            <a:xfrm>
              <a:off x="1167" y="1939"/>
              <a:ext cx="8" cy="5"/>
            </a:xfrm>
            <a:prstGeom prst="line">
              <a:avLst/>
            </a:prstGeom>
            <a:noFill/>
            <a:ln w="0">
              <a:solidFill>
                <a:srgbClr val="FF9900"/>
              </a:solidFill>
              <a:round/>
              <a:headEnd/>
              <a:tailEnd/>
            </a:ln>
          </p:spPr>
          <p:txBody>
            <a:bodyPr/>
            <a:lstStyle/>
            <a:p>
              <a:endParaRPr lang="en-US"/>
            </a:p>
          </p:txBody>
        </p:sp>
        <p:sp>
          <p:nvSpPr>
            <p:cNvPr id="76024" name="Line 248"/>
            <p:cNvSpPr>
              <a:spLocks noChangeAspect="1" noChangeShapeType="1"/>
            </p:cNvSpPr>
            <p:nvPr/>
          </p:nvSpPr>
          <p:spPr bwMode="auto">
            <a:xfrm>
              <a:off x="1198" y="1951"/>
              <a:ext cx="23" cy="8"/>
            </a:xfrm>
            <a:prstGeom prst="line">
              <a:avLst/>
            </a:prstGeom>
            <a:noFill/>
            <a:ln w="0">
              <a:solidFill>
                <a:srgbClr val="FF9900"/>
              </a:solidFill>
              <a:round/>
              <a:headEnd/>
              <a:tailEnd/>
            </a:ln>
          </p:spPr>
          <p:txBody>
            <a:bodyPr/>
            <a:lstStyle/>
            <a:p>
              <a:endParaRPr lang="en-US"/>
            </a:p>
          </p:txBody>
        </p:sp>
        <p:sp>
          <p:nvSpPr>
            <p:cNvPr id="76025" name="Line 249"/>
            <p:cNvSpPr>
              <a:spLocks noChangeAspect="1" noChangeShapeType="1"/>
            </p:cNvSpPr>
            <p:nvPr/>
          </p:nvSpPr>
          <p:spPr bwMode="auto">
            <a:xfrm>
              <a:off x="1231" y="1961"/>
              <a:ext cx="10" cy="5"/>
            </a:xfrm>
            <a:prstGeom prst="line">
              <a:avLst/>
            </a:prstGeom>
            <a:noFill/>
            <a:ln w="0">
              <a:solidFill>
                <a:srgbClr val="FF9900"/>
              </a:solidFill>
              <a:round/>
              <a:headEnd/>
              <a:tailEnd/>
            </a:ln>
          </p:spPr>
          <p:txBody>
            <a:bodyPr/>
            <a:lstStyle/>
            <a:p>
              <a:endParaRPr lang="en-US"/>
            </a:p>
          </p:txBody>
        </p:sp>
        <p:sp>
          <p:nvSpPr>
            <p:cNvPr id="76026" name="Line 250"/>
            <p:cNvSpPr>
              <a:spLocks noChangeAspect="1" noChangeShapeType="1"/>
            </p:cNvSpPr>
            <p:nvPr/>
          </p:nvSpPr>
          <p:spPr bwMode="auto">
            <a:xfrm>
              <a:off x="1263" y="1973"/>
              <a:ext cx="22" cy="11"/>
            </a:xfrm>
            <a:prstGeom prst="line">
              <a:avLst/>
            </a:prstGeom>
            <a:noFill/>
            <a:ln w="0">
              <a:solidFill>
                <a:srgbClr val="FF9900"/>
              </a:solidFill>
              <a:round/>
              <a:headEnd/>
              <a:tailEnd/>
            </a:ln>
          </p:spPr>
          <p:txBody>
            <a:bodyPr/>
            <a:lstStyle/>
            <a:p>
              <a:endParaRPr lang="en-US"/>
            </a:p>
          </p:txBody>
        </p:sp>
        <p:sp>
          <p:nvSpPr>
            <p:cNvPr id="76027" name="Line 251"/>
            <p:cNvSpPr>
              <a:spLocks noChangeAspect="1" noChangeShapeType="1"/>
            </p:cNvSpPr>
            <p:nvPr/>
          </p:nvSpPr>
          <p:spPr bwMode="auto">
            <a:xfrm>
              <a:off x="1297" y="1984"/>
              <a:ext cx="12" cy="3"/>
            </a:xfrm>
            <a:prstGeom prst="line">
              <a:avLst/>
            </a:prstGeom>
            <a:noFill/>
            <a:ln w="0">
              <a:solidFill>
                <a:srgbClr val="FF9900"/>
              </a:solidFill>
              <a:round/>
              <a:headEnd/>
              <a:tailEnd/>
            </a:ln>
          </p:spPr>
          <p:txBody>
            <a:bodyPr/>
            <a:lstStyle/>
            <a:p>
              <a:endParaRPr lang="en-US"/>
            </a:p>
          </p:txBody>
        </p:sp>
        <p:sp>
          <p:nvSpPr>
            <p:cNvPr id="76028" name="Line 252"/>
            <p:cNvSpPr>
              <a:spLocks noChangeAspect="1" noChangeShapeType="1"/>
            </p:cNvSpPr>
            <p:nvPr/>
          </p:nvSpPr>
          <p:spPr bwMode="auto">
            <a:xfrm>
              <a:off x="1330" y="1995"/>
              <a:ext cx="20" cy="10"/>
            </a:xfrm>
            <a:prstGeom prst="line">
              <a:avLst/>
            </a:prstGeom>
            <a:noFill/>
            <a:ln w="0">
              <a:solidFill>
                <a:srgbClr val="FF9900"/>
              </a:solidFill>
              <a:round/>
              <a:headEnd/>
              <a:tailEnd/>
            </a:ln>
          </p:spPr>
          <p:txBody>
            <a:bodyPr/>
            <a:lstStyle/>
            <a:p>
              <a:endParaRPr lang="en-US"/>
            </a:p>
          </p:txBody>
        </p:sp>
        <p:sp>
          <p:nvSpPr>
            <p:cNvPr id="76029" name="Line 253"/>
            <p:cNvSpPr>
              <a:spLocks noChangeAspect="1" noChangeShapeType="1"/>
            </p:cNvSpPr>
            <p:nvPr/>
          </p:nvSpPr>
          <p:spPr bwMode="auto">
            <a:xfrm>
              <a:off x="1362" y="2007"/>
              <a:ext cx="12" cy="5"/>
            </a:xfrm>
            <a:prstGeom prst="line">
              <a:avLst/>
            </a:prstGeom>
            <a:noFill/>
            <a:ln w="0">
              <a:solidFill>
                <a:srgbClr val="FF9900"/>
              </a:solidFill>
              <a:round/>
              <a:headEnd/>
              <a:tailEnd/>
            </a:ln>
          </p:spPr>
          <p:txBody>
            <a:bodyPr/>
            <a:lstStyle/>
            <a:p>
              <a:endParaRPr lang="en-US"/>
            </a:p>
          </p:txBody>
        </p:sp>
        <p:sp>
          <p:nvSpPr>
            <p:cNvPr id="76030" name="Line 254"/>
            <p:cNvSpPr>
              <a:spLocks noChangeAspect="1" noChangeShapeType="1"/>
            </p:cNvSpPr>
            <p:nvPr/>
          </p:nvSpPr>
          <p:spPr bwMode="auto">
            <a:xfrm>
              <a:off x="1393" y="2019"/>
              <a:ext cx="25" cy="8"/>
            </a:xfrm>
            <a:prstGeom prst="line">
              <a:avLst/>
            </a:prstGeom>
            <a:noFill/>
            <a:ln w="0">
              <a:solidFill>
                <a:srgbClr val="FF9900"/>
              </a:solidFill>
              <a:round/>
              <a:headEnd/>
              <a:tailEnd/>
            </a:ln>
          </p:spPr>
          <p:txBody>
            <a:bodyPr/>
            <a:lstStyle/>
            <a:p>
              <a:endParaRPr lang="en-US"/>
            </a:p>
          </p:txBody>
        </p:sp>
        <p:sp>
          <p:nvSpPr>
            <p:cNvPr id="76031" name="Freeform 255"/>
            <p:cNvSpPr>
              <a:spLocks noChangeAspect="1"/>
            </p:cNvSpPr>
            <p:nvPr/>
          </p:nvSpPr>
          <p:spPr bwMode="auto">
            <a:xfrm>
              <a:off x="1427" y="2029"/>
              <a:ext cx="9" cy="7"/>
            </a:xfrm>
            <a:custGeom>
              <a:avLst/>
              <a:gdLst/>
              <a:ahLst/>
              <a:cxnLst>
                <a:cxn ang="0">
                  <a:pos x="0" y="0"/>
                </a:cxn>
                <a:cxn ang="0">
                  <a:pos x="2" y="2"/>
                </a:cxn>
                <a:cxn ang="0">
                  <a:pos x="8" y="6"/>
                </a:cxn>
              </a:cxnLst>
              <a:rect l="0" t="0" r="r" b="b"/>
              <a:pathLst>
                <a:path w="8" h="6">
                  <a:moveTo>
                    <a:pt x="0" y="0"/>
                  </a:moveTo>
                  <a:lnTo>
                    <a:pt x="2" y="2"/>
                  </a:lnTo>
                  <a:lnTo>
                    <a:pt x="8" y="6"/>
                  </a:lnTo>
                </a:path>
              </a:pathLst>
            </a:custGeom>
            <a:noFill/>
            <a:ln w="0">
              <a:solidFill>
                <a:srgbClr val="FF9900"/>
              </a:solidFill>
              <a:prstDash val="solid"/>
              <a:round/>
              <a:headEnd/>
              <a:tailEnd/>
            </a:ln>
          </p:spPr>
          <p:txBody>
            <a:bodyPr/>
            <a:lstStyle/>
            <a:p>
              <a:endParaRPr lang="en-US"/>
            </a:p>
          </p:txBody>
        </p:sp>
        <p:sp>
          <p:nvSpPr>
            <p:cNvPr id="76032" name="Freeform 256"/>
            <p:cNvSpPr>
              <a:spLocks noChangeAspect="1"/>
            </p:cNvSpPr>
            <p:nvPr/>
          </p:nvSpPr>
          <p:spPr bwMode="auto">
            <a:xfrm>
              <a:off x="1456" y="2049"/>
              <a:ext cx="21" cy="8"/>
            </a:xfrm>
            <a:custGeom>
              <a:avLst/>
              <a:gdLst/>
              <a:ahLst/>
              <a:cxnLst>
                <a:cxn ang="0">
                  <a:pos x="0" y="0"/>
                </a:cxn>
                <a:cxn ang="0">
                  <a:pos x="6" y="4"/>
                </a:cxn>
                <a:cxn ang="0">
                  <a:pos x="18" y="8"/>
                </a:cxn>
              </a:cxnLst>
              <a:rect l="0" t="0" r="r" b="b"/>
              <a:pathLst>
                <a:path w="18" h="8">
                  <a:moveTo>
                    <a:pt x="0" y="0"/>
                  </a:moveTo>
                  <a:lnTo>
                    <a:pt x="6" y="4"/>
                  </a:lnTo>
                  <a:lnTo>
                    <a:pt x="18" y="8"/>
                  </a:lnTo>
                </a:path>
              </a:pathLst>
            </a:custGeom>
            <a:noFill/>
            <a:ln w="0">
              <a:solidFill>
                <a:srgbClr val="FF9900"/>
              </a:solidFill>
              <a:prstDash val="solid"/>
              <a:round/>
              <a:headEnd/>
              <a:tailEnd/>
            </a:ln>
          </p:spPr>
          <p:txBody>
            <a:bodyPr/>
            <a:lstStyle/>
            <a:p>
              <a:endParaRPr lang="en-US"/>
            </a:p>
          </p:txBody>
        </p:sp>
        <p:sp>
          <p:nvSpPr>
            <p:cNvPr id="76033" name="Line 257"/>
            <p:cNvSpPr>
              <a:spLocks noChangeAspect="1" noChangeShapeType="1"/>
            </p:cNvSpPr>
            <p:nvPr/>
          </p:nvSpPr>
          <p:spPr bwMode="auto">
            <a:xfrm>
              <a:off x="1488" y="2064"/>
              <a:ext cx="12" cy="2"/>
            </a:xfrm>
            <a:prstGeom prst="line">
              <a:avLst/>
            </a:prstGeom>
            <a:noFill/>
            <a:ln w="0">
              <a:solidFill>
                <a:srgbClr val="FF9900"/>
              </a:solidFill>
              <a:round/>
              <a:headEnd/>
              <a:tailEnd/>
            </a:ln>
          </p:spPr>
          <p:txBody>
            <a:bodyPr/>
            <a:lstStyle/>
            <a:p>
              <a:endParaRPr lang="en-US"/>
            </a:p>
          </p:txBody>
        </p:sp>
        <p:sp>
          <p:nvSpPr>
            <p:cNvPr id="76034" name="Line 258"/>
            <p:cNvSpPr>
              <a:spLocks noChangeAspect="1" noChangeShapeType="1"/>
            </p:cNvSpPr>
            <p:nvPr/>
          </p:nvSpPr>
          <p:spPr bwMode="auto">
            <a:xfrm>
              <a:off x="1514" y="2082"/>
              <a:ext cx="17" cy="18"/>
            </a:xfrm>
            <a:prstGeom prst="line">
              <a:avLst/>
            </a:prstGeom>
            <a:noFill/>
            <a:ln w="0">
              <a:solidFill>
                <a:srgbClr val="FF9900"/>
              </a:solidFill>
              <a:round/>
              <a:headEnd/>
              <a:tailEnd/>
            </a:ln>
          </p:spPr>
          <p:txBody>
            <a:bodyPr/>
            <a:lstStyle/>
            <a:p>
              <a:endParaRPr lang="en-US"/>
            </a:p>
          </p:txBody>
        </p:sp>
        <p:sp>
          <p:nvSpPr>
            <p:cNvPr id="76035" name="Line 259"/>
            <p:cNvSpPr>
              <a:spLocks noChangeAspect="1" noChangeShapeType="1"/>
            </p:cNvSpPr>
            <p:nvPr/>
          </p:nvSpPr>
          <p:spPr bwMode="auto">
            <a:xfrm>
              <a:off x="1536" y="2108"/>
              <a:ext cx="2" cy="12"/>
            </a:xfrm>
            <a:prstGeom prst="line">
              <a:avLst/>
            </a:prstGeom>
            <a:noFill/>
            <a:ln w="0">
              <a:solidFill>
                <a:srgbClr val="FF9900"/>
              </a:solidFill>
              <a:round/>
              <a:headEnd/>
              <a:tailEnd/>
            </a:ln>
          </p:spPr>
          <p:txBody>
            <a:bodyPr/>
            <a:lstStyle/>
            <a:p>
              <a:endParaRPr lang="en-US"/>
            </a:p>
          </p:txBody>
        </p:sp>
        <p:sp>
          <p:nvSpPr>
            <p:cNvPr id="76036" name="Freeform 260"/>
            <p:cNvSpPr>
              <a:spLocks noChangeAspect="1"/>
            </p:cNvSpPr>
            <p:nvPr/>
          </p:nvSpPr>
          <p:spPr bwMode="auto">
            <a:xfrm>
              <a:off x="1536" y="2144"/>
              <a:ext cx="2" cy="22"/>
            </a:xfrm>
            <a:custGeom>
              <a:avLst/>
              <a:gdLst/>
              <a:ahLst/>
              <a:cxnLst>
                <a:cxn ang="0">
                  <a:pos x="0" y="0"/>
                </a:cxn>
                <a:cxn ang="0">
                  <a:pos x="0" y="4"/>
                </a:cxn>
                <a:cxn ang="0">
                  <a:pos x="0" y="19"/>
                </a:cxn>
              </a:cxnLst>
              <a:rect l="0" t="0" r="r" b="b"/>
              <a:pathLst>
                <a:path h="19">
                  <a:moveTo>
                    <a:pt x="0" y="0"/>
                  </a:moveTo>
                  <a:lnTo>
                    <a:pt x="0" y="4"/>
                  </a:lnTo>
                  <a:lnTo>
                    <a:pt x="0" y="19"/>
                  </a:lnTo>
                </a:path>
              </a:pathLst>
            </a:custGeom>
            <a:noFill/>
            <a:ln w="0">
              <a:solidFill>
                <a:srgbClr val="FF9900"/>
              </a:solidFill>
              <a:prstDash val="solid"/>
              <a:round/>
              <a:headEnd/>
              <a:tailEnd/>
            </a:ln>
          </p:spPr>
          <p:txBody>
            <a:bodyPr/>
            <a:lstStyle/>
            <a:p>
              <a:endParaRPr lang="en-US"/>
            </a:p>
          </p:txBody>
        </p:sp>
        <p:sp>
          <p:nvSpPr>
            <p:cNvPr id="76037" name="Line 261"/>
            <p:cNvSpPr>
              <a:spLocks noChangeAspect="1" noChangeShapeType="1"/>
            </p:cNvSpPr>
            <p:nvPr/>
          </p:nvSpPr>
          <p:spPr bwMode="auto">
            <a:xfrm flipH="1">
              <a:off x="1529" y="2178"/>
              <a:ext cx="6" cy="11"/>
            </a:xfrm>
            <a:prstGeom prst="line">
              <a:avLst/>
            </a:prstGeom>
            <a:noFill/>
            <a:ln w="0">
              <a:solidFill>
                <a:srgbClr val="FF9900"/>
              </a:solidFill>
              <a:round/>
              <a:headEnd/>
              <a:tailEnd/>
            </a:ln>
          </p:spPr>
          <p:txBody>
            <a:bodyPr/>
            <a:lstStyle/>
            <a:p>
              <a:endParaRPr lang="en-US"/>
            </a:p>
          </p:txBody>
        </p:sp>
        <p:sp>
          <p:nvSpPr>
            <p:cNvPr id="76038" name="Line 262"/>
            <p:cNvSpPr>
              <a:spLocks noChangeAspect="1" noChangeShapeType="1"/>
            </p:cNvSpPr>
            <p:nvPr/>
          </p:nvSpPr>
          <p:spPr bwMode="auto">
            <a:xfrm>
              <a:off x="1522" y="2212"/>
              <a:ext cx="1" cy="21"/>
            </a:xfrm>
            <a:prstGeom prst="line">
              <a:avLst/>
            </a:prstGeom>
            <a:noFill/>
            <a:ln w="0">
              <a:solidFill>
                <a:srgbClr val="FF9900"/>
              </a:solidFill>
              <a:round/>
              <a:headEnd/>
              <a:tailEnd/>
            </a:ln>
          </p:spPr>
          <p:txBody>
            <a:bodyPr/>
            <a:lstStyle/>
            <a:p>
              <a:endParaRPr lang="en-US"/>
            </a:p>
          </p:txBody>
        </p:sp>
        <p:sp>
          <p:nvSpPr>
            <p:cNvPr id="76039" name="Line 263"/>
            <p:cNvSpPr>
              <a:spLocks noChangeAspect="1" noChangeShapeType="1"/>
            </p:cNvSpPr>
            <p:nvPr/>
          </p:nvSpPr>
          <p:spPr bwMode="auto">
            <a:xfrm>
              <a:off x="1522" y="2244"/>
              <a:ext cx="1" cy="14"/>
            </a:xfrm>
            <a:prstGeom prst="line">
              <a:avLst/>
            </a:prstGeom>
            <a:noFill/>
            <a:ln w="0">
              <a:solidFill>
                <a:srgbClr val="FF9900"/>
              </a:solidFill>
              <a:round/>
              <a:headEnd/>
              <a:tailEnd/>
            </a:ln>
          </p:spPr>
          <p:txBody>
            <a:bodyPr/>
            <a:lstStyle/>
            <a:p>
              <a:endParaRPr lang="en-US"/>
            </a:p>
          </p:txBody>
        </p:sp>
        <p:sp>
          <p:nvSpPr>
            <p:cNvPr id="76040" name="Line 264"/>
            <p:cNvSpPr>
              <a:spLocks noChangeAspect="1" noChangeShapeType="1"/>
            </p:cNvSpPr>
            <p:nvPr/>
          </p:nvSpPr>
          <p:spPr bwMode="auto">
            <a:xfrm flipV="1">
              <a:off x="1524" y="2259"/>
              <a:ext cx="14" cy="18"/>
            </a:xfrm>
            <a:prstGeom prst="line">
              <a:avLst/>
            </a:prstGeom>
            <a:noFill/>
            <a:ln w="0">
              <a:solidFill>
                <a:srgbClr val="FF9900"/>
              </a:solidFill>
              <a:round/>
              <a:headEnd/>
              <a:tailEnd/>
            </a:ln>
          </p:spPr>
          <p:txBody>
            <a:bodyPr/>
            <a:lstStyle/>
            <a:p>
              <a:endParaRPr lang="en-US"/>
            </a:p>
          </p:txBody>
        </p:sp>
        <p:sp>
          <p:nvSpPr>
            <p:cNvPr id="76041" name="Line 265"/>
            <p:cNvSpPr>
              <a:spLocks noChangeAspect="1" noChangeShapeType="1"/>
            </p:cNvSpPr>
            <p:nvPr/>
          </p:nvSpPr>
          <p:spPr bwMode="auto">
            <a:xfrm flipV="1">
              <a:off x="1544" y="2240"/>
              <a:ext cx="7" cy="10"/>
            </a:xfrm>
            <a:prstGeom prst="line">
              <a:avLst/>
            </a:prstGeom>
            <a:noFill/>
            <a:ln w="0">
              <a:solidFill>
                <a:srgbClr val="FF9900"/>
              </a:solidFill>
              <a:round/>
              <a:headEnd/>
              <a:tailEnd/>
            </a:ln>
          </p:spPr>
          <p:txBody>
            <a:bodyPr/>
            <a:lstStyle/>
            <a:p>
              <a:endParaRPr lang="en-US"/>
            </a:p>
          </p:txBody>
        </p:sp>
        <p:sp>
          <p:nvSpPr>
            <p:cNvPr id="76042" name="Line 266"/>
            <p:cNvSpPr>
              <a:spLocks noChangeAspect="1" noChangeShapeType="1"/>
            </p:cNvSpPr>
            <p:nvPr/>
          </p:nvSpPr>
          <p:spPr bwMode="auto">
            <a:xfrm>
              <a:off x="1564" y="2244"/>
              <a:ext cx="4" cy="21"/>
            </a:xfrm>
            <a:prstGeom prst="line">
              <a:avLst/>
            </a:prstGeom>
            <a:noFill/>
            <a:ln w="0">
              <a:solidFill>
                <a:srgbClr val="FF9900"/>
              </a:solidFill>
              <a:round/>
              <a:headEnd/>
              <a:tailEnd/>
            </a:ln>
          </p:spPr>
          <p:txBody>
            <a:bodyPr/>
            <a:lstStyle/>
            <a:p>
              <a:endParaRPr lang="en-US"/>
            </a:p>
          </p:txBody>
        </p:sp>
        <p:sp>
          <p:nvSpPr>
            <p:cNvPr id="76043" name="Freeform 267"/>
            <p:cNvSpPr>
              <a:spLocks noChangeAspect="1"/>
            </p:cNvSpPr>
            <p:nvPr/>
          </p:nvSpPr>
          <p:spPr bwMode="auto">
            <a:xfrm>
              <a:off x="1569" y="2277"/>
              <a:ext cx="1" cy="11"/>
            </a:xfrm>
            <a:custGeom>
              <a:avLst/>
              <a:gdLst/>
              <a:ahLst/>
              <a:cxnLst>
                <a:cxn ang="0">
                  <a:pos x="0" y="0"/>
                </a:cxn>
                <a:cxn ang="0">
                  <a:pos x="0" y="2"/>
                </a:cxn>
                <a:cxn ang="0">
                  <a:pos x="0" y="10"/>
                </a:cxn>
              </a:cxnLst>
              <a:rect l="0" t="0" r="r" b="b"/>
              <a:pathLst>
                <a:path h="10">
                  <a:moveTo>
                    <a:pt x="0" y="0"/>
                  </a:moveTo>
                  <a:lnTo>
                    <a:pt x="0" y="2"/>
                  </a:lnTo>
                  <a:lnTo>
                    <a:pt x="0" y="10"/>
                  </a:lnTo>
                </a:path>
              </a:pathLst>
            </a:custGeom>
            <a:noFill/>
            <a:ln w="0">
              <a:solidFill>
                <a:srgbClr val="FF9900"/>
              </a:solidFill>
              <a:prstDash val="solid"/>
              <a:round/>
              <a:headEnd/>
              <a:tailEnd/>
            </a:ln>
          </p:spPr>
          <p:txBody>
            <a:bodyPr/>
            <a:lstStyle/>
            <a:p>
              <a:endParaRPr lang="en-US"/>
            </a:p>
          </p:txBody>
        </p:sp>
        <p:sp>
          <p:nvSpPr>
            <p:cNvPr id="76044" name="Line 268"/>
            <p:cNvSpPr>
              <a:spLocks noChangeAspect="1" noChangeShapeType="1"/>
            </p:cNvSpPr>
            <p:nvPr/>
          </p:nvSpPr>
          <p:spPr bwMode="auto">
            <a:xfrm>
              <a:off x="1569" y="2311"/>
              <a:ext cx="1" cy="24"/>
            </a:xfrm>
            <a:prstGeom prst="line">
              <a:avLst/>
            </a:prstGeom>
            <a:noFill/>
            <a:ln w="0">
              <a:solidFill>
                <a:srgbClr val="FF9900"/>
              </a:solidFill>
              <a:round/>
              <a:headEnd/>
              <a:tailEnd/>
            </a:ln>
          </p:spPr>
          <p:txBody>
            <a:bodyPr/>
            <a:lstStyle/>
            <a:p>
              <a:endParaRPr lang="en-US"/>
            </a:p>
          </p:txBody>
        </p:sp>
        <p:sp>
          <p:nvSpPr>
            <p:cNvPr id="76045" name="Freeform 269"/>
            <p:cNvSpPr>
              <a:spLocks noChangeAspect="1"/>
            </p:cNvSpPr>
            <p:nvPr/>
          </p:nvSpPr>
          <p:spPr bwMode="auto">
            <a:xfrm>
              <a:off x="1569" y="2346"/>
              <a:ext cx="9" cy="7"/>
            </a:xfrm>
            <a:custGeom>
              <a:avLst/>
              <a:gdLst/>
              <a:ahLst/>
              <a:cxnLst>
                <a:cxn ang="0">
                  <a:pos x="0" y="0"/>
                </a:cxn>
                <a:cxn ang="0">
                  <a:pos x="0" y="2"/>
                </a:cxn>
                <a:cxn ang="0">
                  <a:pos x="8" y="5"/>
                </a:cxn>
              </a:cxnLst>
              <a:rect l="0" t="0" r="r" b="b"/>
              <a:pathLst>
                <a:path w="8" h="5">
                  <a:moveTo>
                    <a:pt x="0" y="0"/>
                  </a:moveTo>
                  <a:lnTo>
                    <a:pt x="0" y="2"/>
                  </a:lnTo>
                  <a:lnTo>
                    <a:pt x="8" y="5"/>
                  </a:lnTo>
                </a:path>
              </a:pathLst>
            </a:custGeom>
            <a:noFill/>
            <a:ln w="0">
              <a:solidFill>
                <a:srgbClr val="FF9900"/>
              </a:solidFill>
              <a:prstDash val="solid"/>
              <a:round/>
              <a:headEnd/>
              <a:tailEnd/>
            </a:ln>
          </p:spPr>
          <p:txBody>
            <a:bodyPr/>
            <a:lstStyle/>
            <a:p>
              <a:endParaRPr lang="en-US"/>
            </a:p>
          </p:txBody>
        </p:sp>
      </p:grpSp>
      <p:grpSp>
        <p:nvGrpSpPr>
          <p:cNvPr id="18" name="Group 270"/>
          <p:cNvGrpSpPr>
            <a:grpSpLocks/>
          </p:cNvGrpSpPr>
          <p:nvPr/>
        </p:nvGrpSpPr>
        <p:grpSpPr bwMode="auto">
          <a:xfrm>
            <a:off x="1173163" y="5126038"/>
            <a:ext cx="1135062" cy="39687"/>
            <a:chOff x="795" y="3457"/>
            <a:chExt cx="715" cy="25"/>
          </a:xfrm>
        </p:grpSpPr>
        <p:sp>
          <p:nvSpPr>
            <p:cNvPr id="76047" name="Line 271"/>
            <p:cNvSpPr>
              <a:spLocks noChangeAspect="1" noChangeShapeType="1"/>
            </p:cNvSpPr>
            <p:nvPr/>
          </p:nvSpPr>
          <p:spPr bwMode="auto">
            <a:xfrm flipH="1">
              <a:off x="1488" y="3480"/>
              <a:ext cx="22" cy="2"/>
            </a:xfrm>
            <a:prstGeom prst="line">
              <a:avLst/>
            </a:prstGeom>
            <a:noFill/>
            <a:ln w="0">
              <a:solidFill>
                <a:srgbClr val="FF9900"/>
              </a:solidFill>
              <a:round/>
              <a:headEnd/>
              <a:tailEnd/>
            </a:ln>
          </p:spPr>
          <p:txBody>
            <a:bodyPr/>
            <a:lstStyle/>
            <a:p>
              <a:endParaRPr lang="en-US"/>
            </a:p>
          </p:txBody>
        </p:sp>
        <p:sp>
          <p:nvSpPr>
            <p:cNvPr id="76048" name="Line 272"/>
            <p:cNvSpPr>
              <a:spLocks noChangeAspect="1" noChangeShapeType="1"/>
            </p:cNvSpPr>
            <p:nvPr/>
          </p:nvSpPr>
          <p:spPr bwMode="auto">
            <a:xfrm flipH="1">
              <a:off x="1466" y="3478"/>
              <a:ext cx="11" cy="1"/>
            </a:xfrm>
            <a:prstGeom prst="line">
              <a:avLst/>
            </a:prstGeom>
            <a:noFill/>
            <a:ln w="0">
              <a:solidFill>
                <a:srgbClr val="FF9900"/>
              </a:solidFill>
              <a:round/>
              <a:headEnd/>
              <a:tailEnd/>
            </a:ln>
          </p:spPr>
          <p:txBody>
            <a:bodyPr/>
            <a:lstStyle/>
            <a:p>
              <a:endParaRPr lang="en-US"/>
            </a:p>
          </p:txBody>
        </p:sp>
        <p:sp>
          <p:nvSpPr>
            <p:cNvPr id="76049" name="Line 273"/>
            <p:cNvSpPr>
              <a:spLocks noChangeAspect="1" noChangeShapeType="1"/>
            </p:cNvSpPr>
            <p:nvPr/>
          </p:nvSpPr>
          <p:spPr bwMode="auto">
            <a:xfrm flipH="1">
              <a:off x="1419" y="3478"/>
              <a:ext cx="22" cy="1"/>
            </a:xfrm>
            <a:prstGeom prst="line">
              <a:avLst/>
            </a:prstGeom>
            <a:noFill/>
            <a:ln w="0">
              <a:solidFill>
                <a:srgbClr val="FF9900"/>
              </a:solidFill>
              <a:round/>
              <a:headEnd/>
              <a:tailEnd/>
            </a:ln>
          </p:spPr>
          <p:txBody>
            <a:bodyPr/>
            <a:lstStyle/>
            <a:p>
              <a:endParaRPr lang="en-US"/>
            </a:p>
          </p:txBody>
        </p:sp>
        <p:sp>
          <p:nvSpPr>
            <p:cNvPr id="76050" name="Line 274"/>
            <p:cNvSpPr>
              <a:spLocks noChangeAspect="1" noChangeShapeType="1"/>
            </p:cNvSpPr>
            <p:nvPr/>
          </p:nvSpPr>
          <p:spPr bwMode="auto">
            <a:xfrm flipH="1">
              <a:off x="1396" y="3475"/>
              <a:ext cx="11" cy="3"/>
            </a:xfrm>
            <a:prstGeom prst="line">
              <a:avLst/>
            </a:prstGeom>
            <a:noFill/>
            <a:ln w="0">
              <a:solidFill>
                <a:srgbClr val="FF9900"/>
              </a:solidFill>
              <a:round/>
              <a:headEnd/>
              <a:tailEnd/>
            </a:ln>
          </p:spPr>
          <p:txBody>
            <a:bodyPr/>
            <a:lstStyle/>
            <a:p>
              <a:endParaRPr lang="en-US"/>
            </a:p>
          </p:txBody>
        </p:sp>
        <p:sp>
          <p:nvSpPr>
            <p:cNvPr id="76051" name="Line 275"/>
            <p:cNvSpPr>
              <a:spLocks noChangeAspect="1" noChangeShapeType="1"/>
            </p:cNvSpPr>
            <p:nvPr/>
          </p:nvSpPr>
          <p:spPr bwMode="auto">
            <a:xfrm flipH="1">
              <a:off x="1348" y="3475"/>
              <a:ext cx="26" cy="3"/>
            </a:xfrm>
            <a:prstGeom prst="line">
              <a:avLst/>
            </a:prstGeom>
            <a:noFill/>
            <a:ln w="0">
              <a:solidFill>
                <a:srgbClr val="FF9900"/>
              </a:solidFill>
              <a:round/>
              <a:headEnd/>
              <a:tailEnd/>
            </a:ln>
          </p:spPr>
          <p:txBody>
            <a:bodyPr/>
            <a:lstStyle/>
            <a:p>
              <a:endParaRPr lang="en-US"/>
            </a:p>
          </p:txBody>
        </p:sp>
        <p:sp>
          <p:nvSpPr>
            <p:cNvPr id="76052" name="Line 276"/>
            <p:cNvSpPr>
              <a:spLocks noChangeAspect="1" noChangeShapeType="1"/>
            </p:cNvSpPr>
            <p:nvPr/>
          </p:nvSpPr>
          <p:spPr bwMode="auto">
            <a:xfrm flipH="1">
              <a:off x="1326" y="3473"/>
              <a:ext cx="12" cy="2"/>
            </a:xfrm>
            <a:prstGeom prst="line">
              <a:avLst/>
            </a:prstGeom>
            <a:noFill/>
            <a:ln w="0">
              <a:solidFill>
                <a:srgbClr val="FF9900"/>
              </a:solidFill>
              <a:round/>
              <a:headEnd/>
              <a:tailEnd/>
            </a:ln>
          </p:spPr>
          <p:txBody>
            <a:bodyPr/>
            <a:lstStyle/>
            <a:p>
              <a:endParaRPr lang="en-US"/>
            </a:p>
          </p:txBody>
        </p:sp>
        <p:sp>
          <p:nvSpPr>
            <p:cNvPr id="76053" name="Line 277"/>
            <p:cNvSpPr>
              <a:spLocks noChangeAspect="1" noChangeShapeType="1"/>
            </p:cNvSpPr>
            <p:nvPr/>
          </p:nvSpPr>
          <p:spPr bwMode="auto">
            <a:xfrm flipH="1">
              <a:off x="1282" y="3473"/>
              <a:ext cx="22" cy="2"/>
            </a:xfrm>
            <a:prstGeom prst="line">
              <a:avLst/>
            </a:prstGeom>
            <a:noFill/>
            <a:ln w="0">
              <a:solidFill>
                <a:srgbClr val="FF9900"/>
              </a:solidFill>
              <a:round/>
              <a:headEnd/>
              <a:tailEnd/>
            </a:ln>
          </p:spPr>
          <p:txBody>
            <a:bodyPr/>
            <a:lstStyle/>
            <a:p>
              <a:endParaRPr lang="en-US"/>
            </a:p>
          </p:txBody>
        </p:sp>
        <p:sp>
          <p:nvSpPr>
            <p:cNvPr id="76054" name="Line 278"/>
            <p:cNvSpPr>
              <a:spLocks noChangeAspect="1" noChangeShapeType="1"/>
            </p:cNvSpPr>
            <p:nvPr/>
          </p:nvSpPr>
          <p:spPr bwMode="auto">
            <a:xfrm flipH="1">
              <a:off x="1257" y="3471"/>
              <a:ext cx="13" cy="1"/>
            </a:xfrm>
            <a:prstGeom prst="line">
              <a:avLst/>
            </a:prstGeom>
            <a:noFill/>
            <a:ln w="0">
              <a:solidFill>
                <a:srgbClr val="FF9900"/>
              </a:solidFill>
              <a:round/>
              <a:headEnd/>
              <a:tailEnd/>
            </a:ln>
          </p:spPr>
          <p:txBody>
            <a:bodyPr/>
            <a:lstStyle/>
            <a:p>
              <a:endParaRPr lang="en-US"/>
            </a:p>
          </p:txBody>
        </p:sp>
        <p:sp>
          <p:nvSpPr>
            <p:cNvPr id="76055" name="Line 279"/>
            <p:cNvSpPr>
              <a:spLocks noChangeAspect="1" noChangeShapeType="1"/>
            </p:cNvSpPr>
            <p:nvPr/>
          </p:nvSpPr>
          <p:spPr bwMode="auto">
            <a:xfrm flipH="1">
              <a:off x="1212" y="3471"/>
              <a:ext cx="20" cy="1"/>
            </a:xfrm>
            <a:prstGeom prst="line">
              <a:avLst/>
            </a:prstGeom>
            <a:noFill/>
            <a:ln w="0">
              <a:solidFill>
                <a:srgbClr val="FF9900"/>
              </a:solidFill>
              <a:round/>
              <a:headEnd/>
              <a:tailEnd/>
            </a:ln>
          </p:spPr>
          <p:txBody>
            <a:bodyPr/>
            <a:lstStyle/>
            <a:p>
              <a:endParaRPr lang="en-US"/>
            </a:p>
          </p:txBody>
        </p:sp>
        <p:sp>
          <p:nvSpPr>
            <p:cNvPr id="76056" name="Line 280"/>
            <p:cNvSpPr>
              <a:spLocks noChangeAspect="1" noChangeShapeType="1"/>
            </p:cNvSpPr>
            <p:nvPr/>
          </p:nvSpPr>
          <p:spPr bwMode="auto">
            <a:xfrm flipH="1">
              <a:off x="1190" y="3469"/>
              <a:ext cx="11" cy="2"/>
            </a:xfrm>
            <a:prstGeom prst="line">
              <a:avLst/>
            </a:prstGeom>
            <a:noFill/>
            <a:ln w="0">
              <a:solidFill>
                <a:srgbClr val="FF9900"/>
              </a:solidFill>
              <a:round/>
              <a:headEnd/>
              <a:tailEnd/>
            </a:ln>
          </p:spPr>
          <p:txBody>
            <a:bodyPr/>
            <a:lstStyle/>
            <a:p>
              <a:endParaRPr lang="en-US"/>
            </a:p>
          </p:txBody>
        </p:sp>
        <p:sp>
          <p:nvSpPr>
            <p:cNvPr id="76057" name="Line 281"/>
            <p:cNvSpPr>
              <a:spLocks noChangeAspect="1" noChangeShapeType="1"/>
            </p:cNvSpPr>
            <p:nvPr/>
          </p:nvSpPr>
          <p:spPr bwMode="auto">
            <a:xfrm flipH="1">
              <a:off x="1142" y="3469"/>
              <a:ext cx="22" cy="2"/>
            </a:xfrm>
            <a:prstGeom prst="line">
              <a:avLst/>
            </a:prstGeom>
            <a:noFill/>
            <a:ln w="0">
              <a:solidFill>
                <a:srgbClr val="FF9900"/>
              </a:solidFill>
              <a:round/>
              <a:headEnd/>
              <a:tailEnd/>
            </a:ln>
          </p:spPr>
          <p:txBody>
            <a:bodyPr/>
            <a:lstStyle/>
            <a:p>
              <a:endParaRPr lang="en-US"/>
            </a:p>
          </p:txBody>
        </p:sp>
        <p:sp>
          <p:nvSpPr>
            <p:cNvPr id="76058" name="Line 282"/>
            <p:cNvSpPr>
              <a:spLocks noChangeAspect="1" noChangeShapeType="1"/>
            </p:cNvSpPr>
            <p:nvPr/>
          </p:nvSpPr>
          <p:spPr bwMode="auto">
            <a:xfrm flipH="1">
              <a:off x="1119" y="3466"/>
              <a:ext cx="11" cy="1"/>
            </a:xfrm>
            <a:prstGeom prst="line">
              <a:avLst/>
            </a:prstGeom>
            <a:noFill/>
            <a:ln w="0">
              <a:solidFill>
                <a:srgbClr val="FF9900"/>
              </a:solidFill>
              <a:round/>
              <a:headEnd/>
              <a:tailEnd/>
            </a:ln>
          </p:spPr>
          <p:txBody>
            <a:bodyPr/>
            <a:lstStyle/>
            <a:p>
              <a:endParaRPr lang="en-US"/>
            </a:p>
          </p:txBody>
        </p:sp>
        <p:sp>
          <p:nvSpPr>
            <p:cNvPr id="76059" name="Line 283"/>
            <p:cNvSpPr>
              <a:spLocks noChangeAspect="1" noChangeShapeType="1"/>
            </p:cNvSpPr>
            <p:nvPr/>
          </p:nvSpPr>
          <p:spPr bwMode="auto">
            <a:xfrm flipH="1">
              <a:off x="1073" y="3466"/>
              <a:ext cx="23" cy="1"/>
            </a:xfrm>
            <a:prstGeom prst="line">
              <a:avLst/>
            </a:prstGeom>
            <a:noFill/>
            <a:ln w="0">
              <a:solidFill>
                <a:srgbClr val="FF9900"/>
              </a:solidFill>
              <a:round/>
              <a:headEnd/>
              <a:tailEnd/>
            </a:ln>
          </p:spPr>
          <p:txBody>
            <a:bodyPr/>
            <a:lstStyle/>
            <a:p>
              <a:endParaRPr lang="en-US"/>
            </a:p>
          </p:txBody>
        </p:sp>
        <p:sp>
          <p:nvSpPr>
            <p:cNvPr id="76060" name="Line 284"/>
            <p:cNvSpPr>
              <a:spLocks noChangeAspect="1" noChangeShapeType="1"/>
            </p:cNvSpPr>
            <p:nvPr/>
          </p:nvSpPr>
          <p:spPr bwMode="auto">
            <a:xfrm flipH="1">
              <a:off x="1050" y="3464"/>
              <a:ext cx="10" cy="2"/>
            </a:xfrm>
            <a:prstGeom prst="line">
              <a:avLst/>
            </a:prstGeom>
            <a:noFill/>
            <a:ln w="0">
              <a:solidFill>
                <a:srgbClr val="FF9900"/>
              </a:solidFill>
              <a:round/>
              <a:headEnd/>
              <a:tailEnd/>
            </a:ln>
          </p:spPr>
          <p:txBody>
            <a:bodyPr/>
            <a:lstStyle/>
            <a:p>
              <a:endParaRPr lang="en-US"/>
            </a:p>
          </p:txBody>
        </p:sp>
        <p:sp>
          <p:nvSpPr>
            <p:cNvPr id="76061" name="Line 285"/>
            <p:cNvSpPr>
              <a:spLocks noChangeAspect="1" noChangeShapeType="1"/>
            </p:cNvSpPr>
            <p:nvPr/>
          </p:nvSpPr>
          <p:spPr bwMode="auto">
            <a:xfrm flipH="1">
              <a:off x="1005" y="3464"/>
              <a:ext cx="22" cy="2"/>
            </a:xfrm>
            <a:prstGeom prst="line">
              <a:avLst/>
            </a:prstGeom>
            <a:noFill/>
            <a:ln w="0">
              <a:solidFill>
                <a:srgbClr val="FF9900"/>
              </a:solidFill>
              <a:round/>
              <a:headEnd/>
              <a:tailEnd/>
            </a:ln>
          </p:spPr>
          <p:txBody>
            <a:bodyPr/>
            <a:lstStyle/>
            <a:p>
              <a:endParaRPr lang="en-US"/>
            </a:p>
          </p:txBody>
        </p:sp>
        <p:sp>
          <p:nvSpPr>
            <p:cNvPr id="76062" name="Line 286"/>
            <p:cNvSpPr>
              <a:spLocks noChangeAspect="1" noChangeShapeType="1"/>
            </p:cNvSpPr>
            <p:nvPr/>
          </p:nvSpPr>
          <p:spPr bwMode="auto">
            <a:xfrm flipH="1">
              <a:off x="979" y="3463"/>
              <a:ext cx="12" cy="1"/>
            </a:xfrm>
            <a:prstGeom prst="line">
              <a:avLst/>
            </a:prstGeom>
            <a:noFill/>
            <a:ln w="0">
              <a:solidFill>
                <a:srgbClr val="FF9900"/>
              </a:solidFill>
              <a:round/>
              <a:headEnd/>
              <a:tailEnd/>
            </a:ln>
          </p:spPr>
          <p:txBody>
            <a:bodyPr/>
            <a:lstStyle/>
            <a:p>
              <a:endParaRPr lang="en-US"/>
            </a:p>
          </p:txBody>
        </p:sp>
        <p:sp>
          <p:nvSpPr>
            <p:cNvPr id="76063" name="Line 287"/>
            <p:cNvSpPr>
              <a:spLocks noChangeAspect="1" noChangeShapeType="1"/>
            </p:cNvSpPr>
            <p:nvPr/>
          </p:nvSpPr>
          <p:spPr bwMode="auto">
            <a:xfrm flipH="1">
              <a:off x="935" y="3463"/>
              <a:ext cx="22" cy="1"/>
            </a:xfrm>
            <a:prstGeom prst="line">
              <a:avLst/>
            </a:prstGeom>
            <a:noFill/>
            <a:ln w="0">
              <a:solidFill>
                <a:srgbClr val="FF9900"/>
              </a:solidFill>
              <a:round/>
              <a:headEnd/>
              <a:tailEnd/>
            </a:ln>
          </p:spPr>
          <p:txBody>
            <a:bodyPr/>
            <a:lstStyle/>
            <a:p>
              <a:endParaRPr lang="en-US"/>
            </a:p>
          </p:txBody>
        </p:sp>
        <p:sp>
          <p:nvSpPr>
            <p:cNvPr id="76064" name="Line 288"/>
            <p:cNvSpPr>
              <a:spLocks noChangeAspect="1" noChangeShapeType="1"/>
            </p:cNvSpPr>
            <p:nvPr/>
          </p:nvSpPr>
          <p:spPr bwMode="auto">
            <a:xfrm flipH="1">
              <a:off x="912" y="3460"/>
              <a:ext cx="12" cy="2"/>
            </a:xfrm>
            <a:prstGeom prst="line">
              <a:avLst/>
            </a:prstGeom>
            <a:noFill/>
            <a:ln w="0">
              <a:solidFill>
                <a:srgbClr val="FF9900"/>
              </a:solidFill>
              <a:round/>
              <a:headEnd/>
              <a:tailEnd/>
            </a:ln>
          </p:spPr>
          <p:txBody>
            <a:bodyPr/>
            <a:lstStyle/>
            <a:p>
              <a:endParaRPr lang="en-US"/>
            </a:p>
          </p:txBody>
        </p:sp>
        <p:sp>
          <p:nvSpPr>
            <p:cNvPr id="76065" name="Line 289"/>
            <p:cNvSpPr>
              <a:spLocks noChangeAspect="1" noChangeShapeType="1"/>
            </p:cNvSpPr>
            <p:nvPr/>
          </p:nvSpPr>
          <p:spPr bwMode="auto">
            <a:xfrm flipH="1">
              <a:off x="866" y="3460"/>
              <a:ext cx="22" cy="2"/>
            </a:xfrm>
            <a:prstGeom prst="line">
              <a:avLst/>
            </a:prstGeom>
            <a:noFill/>
            <a:ln w="0">
              <a:solidFill>
                <a:srgbClr val="FF9900"/>
              </a:solidFill>
              <a:round/>
              <a:headEnd/>
              <a:tailEnd/>
            </a:ln>
          </p:spPr>
          <p:txBody>
            <a:bodyPr/>
            <a:lstStyle/>
            <a:p>
              <a:endParaRPr lang="en-US"/>
            </a:p>
          </p:txBody>
        </p:sp>
        <p:sp>
          <p:nvSpPr>
            <p:cNvPr id="76066" name="Line 290"/>
            <p:cNvSpPr>
              <a:spLocks noChangeAspect="1" noChangeShapeType="1"/>
            </p:cNvSpPr>
            <p:nvPr/>
          </p:nvSpPr>
          <p:spPr bwMode="auto">
            <a:xfrm flipH="1">
              <a:off x="842" y="3457"/>
              <a:ext cx="13" cy="3"/>
            </a:xfrm>
            <a:prstGeom prst="line">
              <a:avLst/>
            </a:prstGeom>
            <a:noFill/>
            <a:ln w="0">
              <a:solidFill>
                <a:srgbClr val="FF9900"/>
              </a:solidFill>
              <a:round/>
              <a:headEnd/>
              <a:tailEnd/>
            </a:ln>
          </p:spPr>
          <p:txBody>
            <a:bodyPr/>
            <a:lstStyle/>
            <a:p>
              <a:endParaRPr lang="en-US"/>
            </a:p>
          </p:txBody>
        </p:sp>
        <p:sp>
          <p:nvSpPr>
            <p:cNvPr id="76067" name="Line 291"/>
            <p:cNvSpPr>
              <a:spLocks noChangeAspect="1" noChangeShapeType="1"/>
            </p:cNvSpPr>
            <p:nvPr/>
          </p:nvSpPr>
          <p:spPr bwMode="auto">
            <a:xfrm flipH="1">
              <a:off x="795" y="3457"/>
              <a:ext cx="25" cy="3"/>
            </a:xfrm>
            <a:prstGeom prst="line">
              <a:avLst/>
            </a:prstGeom>
            <a:noFill/>
            <a:ln w="0">
              <a:solidFill>
                <a:srgbClr val="FF9900"/>
              </a:solidFill>
              <a:round/>
              <a:headEnd/>
              <a:tailEnd/>
            </a:ln>
          </p:spPr>
          <p:txBody>
            <a:bodyPr/>
            <a:lstStyle/>
            <a:p>
              <a:endParaRPr lang="en-US"/>
            </a:p>
          </p:txBody>
        </p:sp>
      </p:grpSp>
      <p:sp>
        <p:nvSpPr>
          <p:cNvPr id="76068" name="Line 292"/>
          <p:cNvSpPr>
            <a:spLocks noChangeAspect="1" noChangeShapeType="1"/>
          </p:cNvSpPr>
          <p:nvPr/>
        </p:nvSpPr>
        <p:spPr bwMode="auto">
          <a:xfrm flipH="1">
            <a:off x="1149350" y="5124450"/>
            <a:ext cx="7938" cy="1588"/>
          </a:xfrm>
          <a:prstGeom prst="line">
            <a:avLst/>
          </a:prstGeom>
          <a:noFill/>
          <a:ln w="0">
            <a:solidFill>
              <a:srgbClr val="DAFF24"/>
            </a:solidFill>
            <a:round/>
            <a:headEnd/>
            <a:tailEnd/>
          </a:ln>
        </p:spPr>
        <p:txBody>
          <a:bodyPr/>
          <a:lstStyle/>
          <a:p>
            <a:endParaRPr lang="en-US"/>
          </a:p>
        </p:txBody>
      </p:sp>
      <p:grpSp>
        <p:nvGrpSpPr>
          <p:cNvPr id="19" name="Group 293"/>
          <p:cNvGrpSpPr>
            <a:grpSpLocks/>
          </p:cNvGrpSpPr>
          <p:nvPr/>
        </p:nvGrpSpPr>
        <p:grpSpPr bwMode="auto">
          <a:xfrm>
            <a:off x="2500313" y="5778500"/>
            <a:ext cx="0" cy="406400"/>
            <a:chOff x="1631" y="3868"/>
            <a:chExt cx="0" cy="256"/>
          </a:xfrm>
        </p:grpSpPr>
        <p:sp>
          <p:nvSpPr>
            <p:cNvPr id="76070" name="Line 294"/>
            <p:cNvSpPr>
              <a:spLocks noChangeAspect="1" noChangeShapeType="1"/>
            </p:cNvSpPr>
            <p:nvPr/>
          </p:nvSpPr>
          <p:spPr bwMode="auto">
            <a:xfrm>
              <a:off x="1631" y="3868"/>
              <a:ext cx="0" cy="25"/>
            </a:xfrm>
            <a:prstGeom prst="line">
              <a:avLst/>
            </a:prstGeom>
            <a:noFill/>
            <a:ln w="0">
              <a:solidFill>
                <a:srgbClr val="FF9900"/>
              </a:solidFill>
              <a:round/>
              <a:headEnd/>
              <a:tailEnd/>
            </a:ln>
          </p:spPr>
          <p:txBody>
            <a:bodyPr/>
            <a:lstStyle/>
            <a:p>
              <a:endParaRPr lang="en-US"/>
            </a:p>
          </p:txBody>
        </p:sp>
        <p:sp>
          <p:nvSpPr>
            <p:cNvPr id="76071" name="Line 295"/>
            <p:cNvSpPr>
              <a:spLocks noChangeAspect="1" noChangeShapeType="1"/>
            </p:cNvSpPr>
            <p:nvPr/>
          </p:nvSpPr>
          <p:spPr bwMode="auto">
            <a:xfrm>
              <a:off x="1631" y="3903"/>
              <a:ext cx="0" cy="11"/>
            </a:xfrm>
            <a:prstGeom prst="line">
              <a:avLst/>
            </a:prstGeom>
            <a:noFill/>
            <a:ln w="0">
              <a:solidFill>
                <a:srgbClr val="FF9900"/>
              </a:solidFill>
              <a:round/>
              <a:headEnd/>
              <a:tailEnd/>
            </a:ln>
          </p:spPr>
          <p:txBody>
            <a:bodyPr/>
            <a:lstStyle/>
            <a:p>
              <a:endParaRPr lang="en-US"/>
            </a:p>
          </p:txBody>
        </p:sp>
        <p:sp>
          <p:nvSpPr>
            <p:cNvPr id="76072" name="Line 296"/>
            <p:cNvSpPr>
              <a:spLocks noChangeAspect="1" noChangeShapeType="1"/>
            </p:cNvSpPr>
            <p:nvPr/>
          </p:nvSpPr>
          <p:spPr bwMode="auto">
            <a:xfrm>
              <a:off x="1631" y="3939"/>
              <a:ext cx="0" cy="24"/>
            </a:xfrm>
            <a:prstGeom prst="line">
              <a:avLst/>
            </a:prstGeom>
            <a:noFill/>
            <a:ln w="0">
              <a:solidFill>
                <a:srgbClr val="FF9900"/>
              </a:solidFill>
              <a:round/>
              <a:headEnd/>
              <a:tailEnd/>
            </a:ln>
          </p:spPr>
          <p:txBody>
            <a:bodyPr/>
            <a:lstStyle/>
            <a:p>
              <a:endParaRPr lang="en-US"/>
            </a:p>
          </p:txBody>
        </p:sp>
        <p:sp>
          <p:nvSpPr>
            <p:cNvPr id="76073" name="Line 297"/>
            <p:cNvSpPr>
              <a:spLocks noChangeAspect="1" noChangeShapeType="1"/>
            </p:cNvSpPr>
            <p:nvPr/>
          </p:nvSpPr>
          <p:spPr bwMode="auto">
            <a:xfrm>
              <a:off x="1631" y="3973"/>
              <a:ext cx="0" cy="11"/>
            </a:xfrm>
            <a:prstGeom prst="line">
              <a:avLst/>
            </a:prstGeom>
            <a:noFill/>
            <a:ln w="0">
              <a:solidFill>
                <a:srgbClr val="FF9900"/>
              </a:solidFill>
              <a:round/>
              <a:headEnd/>
              <a:tailEnd/>
            </a:ln>
          </p:spPr>
          <p:txBody>
            <a:bodyPr/>
            <a:lstStyle/>
            <a:p>
              <a:endParaRPr lang="en-US"/>
            </a:p>
          </p:txBody>
        </p:sp>
        <p:sp>
          <p:nvSpPr>
            <p:cNvPr id="76074" name="Line 298"/>
            <p:cNvSpPr>
              <a:spLocks noChangeAspect="1" noChangeShapeType="1"/>
            </p:cNvSpPr>
            <p:nvPr/>
          </p:nvSpPr>
          <p:spPr bwMode="auto">
            <a:xfrm>
              <a:off x="1631" y="4007"/>
              <a:ext cx="0" cy="24"/>
            </a:xfrm>
            <a:prstGeom prst="line">
              <a:avLst/>
            </a:prstGeom>
            <a:noFill/>
            <a:ln w="0">
              <a:solidFill>
                <a:srgbClr val="FF9900"/>
              </a:solidFill>
              <a:round/>
              <a:headEnd/>
              <a:tailEnd/>
            </a:ln>
          </p:spPr>
          <p:txBody>
            <a:bodyPr/>
            <a:lstStyle/>
            <a:p>
              <a:endParaRPr lang="en-US"/>
            </a:p>
          </p:txBody>
        </p:sp>
        <p:sp>
          <p:nvSpPr>
            <p:cNvPr id="76075" name="Line 299"/>
            <p:cNvSpPr>
              <a:spLocks noChangeAspect="1" noChangeShapeType="1"/>
            </p:cNvSpPr>
            <p:nvPr/>
          </p:nvSpPr>
          <p:spPr bwMode="auto">
            <a:xfrm>
              <a:off x="1631" y="4043"/>
              <a:ext cx="0" cy="11"/>
            </a:xfrm>
            <a:prstGeom prst="line">
              <a:avLst/>
            </a:prstGeom>
            <a:noFill/>
            <a:ln w="0">
              <a:solidFill>
                <a:srgbClr val="FF9900"/>
              </a:solidFill>
              <a:round/>
              <a:headEnd/>
              <a:tailEnd/>
            </a:ln>
          </p:spPr>
          <p:txBody>
            <a:bodyPr/>
            <a:lstStyle/>
            <a:p>
              <a:endParaRPr lang="en-US"/>
            </a:p>
          </p:txBody>
        </p:sp>
        <p:sp>
          <p:nvSpPr>
            <p:cNvPr id="76076" name="Line 300"/>
            <p:cNvSpPr>
              <a:spLocks noChangeAspect="1" noChangeShapeType="1"/>
            </p:cNvSpPr>
            <p:nvPr/>
          </p:nvSpPr>
          <p:spPr bwMode="auto">
            <a:xfrm>
              <a:off x="1631" y="4077"/>
              <a:ext cx="0" cy="22"/>
            </a:xfrm>
            <a:prstGeom prst="line">
              <a:avLst/>
            </a:prstGeom>
            <a:noFill/>
            <a:ln w="0">
              <a:solidFill>
                <a:srgbClr val="FF9900"/>
              </a:solidFill>
              <a:round/>
              <a:headEnd/>
              <a:tailEnd/>
            </a:ln>
          </p:spPr>
          <p:txBody>
            <a:bodyPr/>
            <a:lstStyle/>
            <a:p>
              <a:endParaRPr lang="en-US"/>
            </a:p>
          </p:txBody>
        </p:sp>
        <p:sp>
          <p:nvSpPr>
            <p:cNvPr id="76077" name="Line 301"/>
            <p:cNvSpPr>
              <a:spLocks noChangeAspect="1" noChangeShapeType="1"/>
            </p:cNvSpPr>
            <p:nvPr/>
          </p:nvSpPr>
          <p:spPr bwMode="auto">
            <a:xfrm>
              <a:off x="1631" y="4111"/>
              <a:ext cx="0" cy="13"/>
            </a:xfrm>
            <a:prstGeom prst="line">
              <a:avLst/>
            </a:prstGeom>
            <a:noFill/>
            <a:ln w="0">
              <a:solidFill>
                <a:srgbClr val="FF9900"/>
              </a:solidFill>
              <a:round/>
              <a:headEnd/>
              <a:tailEnd/>
            </a:ln>
          </p:spPr>
          <p:txBody>
            <a:bodyPr/>
            <a:lstStyle/>
            <a:p>
              <a:endParaRPr lang="en-US"/>
            </a:p>
          </p:txBody>
        </p:sp>
      </p:grpSp>
      <p:sp>
        <p:nvSpPr>
          <p:cNvPr id="76078" name="Line 302"/>
          <p:cNvSpPr>
            <a:spLocks noChangeAspect="1" noChangeShapeType="1"/>
          </p:cNvSpPr>
          <p:nvPr/>
        </p:nvSpPr>
        <p:spPr bwMode="auto">
          <a:xfrm>
            <a:off x="2816225" y="5707063"/>
            <a:ext cx="34925" cy="1587"/>
          </a:xfrm>
          <a:prstGeom prst="line">
            <a:avLst/>
          </a:prstGeom>
          <a:noFill/>
          <a:ln w="0">
            <a:solidFill>
              <a:srgbClr val="DAFF24"/>
            </a:solidFill>
            <a:round/>
            <a:headEnd/>
            <a:tailEnd/>
          </a:ln>
        </p:spPr>
        <p:txBody>
          <a:bodyPr/>
          <a:lstStyle/>
          <a:p>
            <a:endParaRPr lang="en-US"/>
          </a:p>
        </p:txBody>
      </p:sp>
      <p:grpSp>
        <p:nvGrpSpPr>
          <p:cNvPr id="20" name="Group 303"/>
          <p:cNvGrpSpPr>
            <a:grpSpLocks/>
          </p:cNvGrpSpPr>
          <p:nvPr/>
        </p:nvGrpSpPr>
        <p:grpSpPr bwMode="auto">
          <a:xfrm>
            <a:off x="2871788" y="5707063"/>
            <a:ext cx="565150" cy="1587"/>
            <a:chOff x="1865" y="3823"/>
            <a:chExt cx="356" cy="1"/>
          </a:xfrm>
        </p:grpSpPr>
        <p:sp>
          <p:nvSpPr>
            <p:cNvPr id="76080" name="Line 304"/>
            <p:cNvSpPr>
              <a:spLocks noChangeAspect="1" noChangeShapeType="1"/>
            </p:cNvSpPr>
            <p:nvPr/>
          </p:nvSpPr>
          <p:spPr bwMode="auto">
            <a:xfrm>
              <a:off x="1865" y="3823"/>
              <a:ext cx="10" cy="1"/>
            </a:xfrm>
            <a:prstGeom prst="line">
              <a:avLst/>
            </a:prstGeom>
            <a:noFill/>
            <a:ln w="0">
              <a:solidFill>
                <a:srgbClr val="FF9900"/>
              </a:solidFill>
              <a:round/>
              <a:headEnd/>
              <a:tailEnd/>
            </a:ln>
          </p:spPr>
          <p:txBody>
            <a:bodyPr/>
            <a:lstStyle/>
            <a:p>
              <a:endParaRPr lang="en-US"/>
            </a:p>
          </p:txBody>
        </p:sp>
        <p:sp>
          <p:nvSpPr>
            <p:cNvPr id="76081" name="Line 305"/>
            <p:cNvSpPr>
              <a:spLocks noChangeAspect="1" noChangeShapeType="1"/>
            </p:cNvSpPr>
            <p:nvPr/>
          </p:nvSpPr>
          <p:spPr bwMode="auto">
            <a:xfrm>
              <a:off x="1899" y="3823"/>
              <a:ext cx="24" cy="1"/>
            </a:xfrm>
            <a:prstGeom prst="line">
              <a:avLst/>
            </a:prstGeom>
            <a:noFill/>
            <a:ln w="0">
              <a:solidFill>
                <a:srgbClr val="FF9900"/>
              </a:solidFill>
              <a:round/>
              <a:headEnd/>
              <a:tailEnd/>
            </a:ln>
          </p:spPr>
          <p:txBody>
            <a:bodyPr/>
            <a:lstStyle/>
            <a:p>
              <a:endParaRPr lang="en-US"/>
            </a:p>
          </p:txBody>
        </p:sp>
        <p:sp>
          <p:nvSpPr>
            <p:cNvPr id="76082" name="Line 306"/>
            <p:cNvSpPr>
              <a:spLocks noChangeAspect="1" noChangeShapeType="1"/>
            </p:cNvSpPr>
            <p:nvPr/>
          </p:nvSpPr>
          <p:spPr bwMode="auto">
            <a:xfrm>
              <a:off x="1932" y="3823"/>
              <a:ext cx="12" cy="1"/>
            </a:xfrm>
            <a:prstGeom prst="line">
              <a:avLst/>
            </a:prstGeom>
            <a:noFill/>
            <a:ln w="0">
              <a:solidFill>
                <a:srgbClr val="FF9900"/>
              </a:solidFill>
              <a:round/>
              <a:headEnd/>
              <a:tailEnd/>
            </a:ln>
          </p:spPr>
          <p:txBody>
            <a:bodyPr/>
            <a:lstStyle/>
            <a:p>
              <a:endParaRPr lang="en-US"/>
            </a:p>
          </p:txBody>
        </p:sp>
        <p:sp>
          <p:nvSpPr>
            <p:cNvPr id="76083" name="Line 307"/>
            <p:cNvSpPr>
              <a:spLocks noChangeAspect="1" noChangeShapeType="1"/>
            </p:cNvSpPr>
            <p:nvPr/>
          </p:nvSpPr>
          <p:spPr bwMode="auto">
            <a:xfrm>
              <a:off x="1967" y="3823"/>
              <a:ext cx="25" cy="1"/>
            </a:xfrm>
            <a:prstGeom prst="line">
              <a:avLst/>
            </a:prstGeom>
            <a:noFill/>
            <a:ln w="0">
              <a:solidFill>
                <a:srgbClr val="FF9900"/>
              </a:solidFill>
              <a:round/>
              <a:headEnd/>
              <a:tailEnd/>
            </a:ln>
          </p:spPr>
          <p:txBody>
            <a:bodyPr/>
            <a:lstStyle/>
            <a:p>
              <a:endParaRPr lang="en-US"/>
            </a:p>
          </p:txBody>
        </p:sp>
        <p:sp>
          <p:nvSpPr>
            <p:cNvPr id="76084" name="Line 308"/>
            <p:cNvSpPr>
              <a:spLocks noChangeAspect="1" noChangeShapeType="1"/>
            </p:cNvSpPr>
            <p:nvPr/>
          </p:nvSpPr>
          <p:spPr bwMode="auto">
            <a:xfrm>
              <a:off x="2003" y="3823"/>
              <a:ext cx="11" cy="1"/>
            </a:xfrm>
            <a:prstGeom prst="line">
              <a:avLst/>
            </a:prstGeom>
            <a:noFill/>
            <a:ln w="0">
              <a:solidFill>
                <a:srgbClr val="FF9900"/>
              </a:solidFill>
              <a:round/>
              <a:headEnd/>
              <a:tailEnd/>
            </a:ln>
          </p:spPr>
          <p:txBody>
            <a:bodyPr/>
            <a:lstStyle/>
            <a:p>
              <a:endParaRPr lang="en-US"/>
            </a:p>
          </p:txBody>
        </p:sp>
        <p:sp>
          <p:nvSpPr>
            <p:cNvPr id="76085" name="Line 309"/>
            <p:cNvSpPr>
              <a:spLocks noChangeAspect="1" noChangeShapeType="1"/>
            </p:cNvSpPr>
            <p:nvPr/>
          </p:nvSpPr>
          <p:spPr bwMode="auto">
            <a:xfrm>
              <a:off x="2036" y="3823"/>
              <a:ext cx="24" cy="1"/>
            </a:xfrm>
            <a:prstGeom prst="line">
              <a:avLst/>
            </a:prstGeom>
            <a:noFill/>
            <a:ln w="0">
              <a:solidFill>
                <a:srgbClr val="FF9900"/>
              </a:solidFill>
              <a:round/>
              <a:headEnd/>
              <a:tailEnd/>
            </a:ln>
          </p:spPr>
          <p:txBody>
            <a:bodyPr/>
            <a:lstStyle/>
            <a:p>
              <a:endParaRPr lang="en-US"/>
            </a:p>
          </p:txBody>
        </p:sp>
        <p:sp>
          <p:nvSpPr>
            <p:cNvPr id="76086" name="Line 310"/>
            <p:cNvSpPr>
              <a:spLocks noChangeAspect="1" noChangeShapeType="1"/>
            </p:cNvSpPr>
            <p:nvPr/>
          </p:nvSpPr>
          <p:spPr bwMode="auto">
            <a:xfrm>
              <a:off x="2074" y="3823"/>
              <a:ext cx="10" cy="1"/>
            </a:xfrm>
            <a:prstGeom prst="line">
              <a:avLst/>
            </a:prstGeom>
            <a:noFill/>
            <a:ln w="0">
              <a:solidFill>
                <a:srgbClr val="FF9900"/>
              </a:solidFill>
              <a:round/>
              <a:headEnd/>
              <a:tailEnd/>
            </a:ln>
          </p:spPr>
          <p:txBody>
            <a:bodyPr/>
            <a:lstStyle/>
            <a:p>
              <a:endParaRPr lang="en-US"/>
            </a:p>
          </p:txBody>
        </p:sp>
        <p:sp>
          <p:nvSpPr>
            <p:cNvPr id="76087" name="Line 311"/>
            <p:cNvSpPr>
              <a:spLocks noChangeAspect="1" noChangeShapeType="1"/>
            </p:cNvSpPr>
            <p:nvPr/>
          </p:nvSpPr>
          <p:spPr bwMode="auto">
            <a:xfrm>
              <a:off x="2107" y="3823"/>
              <a:ext cx="22" cy="1"/>
            </a:xfrm>
            <a:prstGeom prst="line">
              <a:avLst/>
            </a:prstGeom>
            <a:noFill/>
            <a:ln w="0">
              <a:solidFill>
                <a:srgbClr val="FF9900"/>
              </a:solidFill>
              <a:round/>
              <a:headEnd/>
              <a:tailEnd/>
            </a:ln>
          </p:spPr>
          <p:txBody>
            <a:bodyPr/>
            <a:lstStyle/>
            <a:p>
              <a:endParaRPr lang="en-US"/>
            </a:p>
          </p:txBody>
        </p:sp>
        <p:sp>
          <p:nvSpPr>
            <p:cNvPr id="76088" name="Line 312"/>
            <p:cNvSpPr>
              <a:spLocks noChangeAspect="1" noChangeShapeType="1"/>
            </p:cNvSpPr>
            <p:nvPr/>
          </p:nvSpPr>
          <p:spPr bwMode="auto">
            <a:xfrm>
              <a:off x="2141" y="3823"/>
              <a:ext cx="10" cy="1"/>
            </a:xfrm>
            <a:prstGeom prst="line">
              <a:avLst/>
            </a:prstGeom>
            <a:noFill/>
            <a:ln w="0">
              <a:solidFill>
                <a:srgbClr val="FF9900"/>
              </a:solidFill>
              <a:round/>
              <a:headEnd/>
              <a:tailEnd/>
            </a:ln>
          </p:spPr>
          <p:txBody>
            <a:bodyPr/>
            <a:lstStyle/>
            <a:p>
              <a:endParaRPr lang="en-US"/>
            </a:p>
          </p:txBody>
        </p:sp>
        <p:sp>
          <p:nvSpPr>
            <p:cNvPr id="76089" name="Line 313"/>
            <p:cNvSpPr>
              <a:spLocks noChangeAspect="1" noChangeShapeType="1"/>
            </p:cNvSpPr>
            <p:nvPr/>
          </p:nvSpPr>
          <p:spPr bwMode="auto">
            <a:xfrm>
              <a:off x="2176" y="3823"/>
              <a:ext cx="23" cy="1"/>
            </a:xfrm>
            <a:prstGeom prst="line">
              <a:avLst/>
            </a:prstGeom>
            <a:noFill/>
            <a:ln w="0">
              <a:solidFill>
                <a:srgbClr val="FF9900"/>
              </a:solidFill>
              <a:round/>
              <a:headEnd/>
              <a:tailEnd/>
            </a:ln>
          </p:spPr>
          <p:txBody>
            <a:bodyPr/>
            <a:lstStyle/>
            <a:p>
              <a:endParaRPr lang="en-US"/>
            </a:p>
          </p:txBody>
        </p:sp>
        <p:sp>
          <p:nvSpPr>
            <p:cNvPr id="76090" name="Line 314"/>
            <p:cNvSpPr>
              <a:spLocks noChangeAspect="1" noChangeShapeType="1"/>
            </p:cNvSpPr>
            <p:nvPr/>
          </p:nvSpPr>
          <p:spPr bwMode="auto">
            <a:xfrm>
              <a:off x="2210" y="3823"/>
              <a:ext cx="11" cy="1"/>
            </a:xfrm>
            <a:prstGeom prst="line">
              <a:avLst/>
            </a:prstGeom>
            <a:noFill/>
            <a:ln w="0">
              <a:solidFill>
                <a:srgbClr val="FF9900"/>
              </a:solidFill>
              <a:round/>
              <a:headEnd/>
              <a:tailEnd/>
            </a:ln>
          </p:spPr>
          <p:txBody>
            <a:bodyPr/>
            <a:lstStyle/>
            <a:p>
              <a:endParaRPr lang="en-US"/>
            </a:p>
          </p:txBody>
        </p:sp>
      </p:grpSp>
      <p:sp>
        <p:nvSpPr>
          <p:cNvPr id="76091" name="Text Box 315"/>
          <p:cNvSpPr txBox="1">
            <a:spLocks noChangeAspect="1" noChangeArrowheads="1"/>
          </p:cNvSpPr>
          <p:nvPr/>
        </p:nvSpPr>
        <p:spPr bwMode="auto">
          <a:xfrm>
            <a:off x="1765300" y="1447800"/>
            <a:ext cx="1512888"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Superior</a:t>
            </a:r>
            <a:endParaRPr lang="en-US" sz="2700">
              <a:solidFill>
                <a:schemeClr val="bg1"/>
              </a:solidFill>
              <a:latin typeface="Times New Roman" pitchFamily="18" charset="0"/>
            </a:endParaRPr>
          </a:p>
        </p:txBody>
      </p:sp>
      <p:sp>
        <p:nvSpPr>
          <p:cNvPr id="76092" name="Text Box 316"/>
          <p:cNvSpPr txBox="1">
            <a:spLocks noChangeAspect="1" noChangeArrowheads="1"/>
          </p:cNvSpPr>
          <p:nvPr/>
        </p:nvSpPr>
        <p:spPr bwMode="auto">
          <a:xfrm rot="16500000">
            <a:off x="1925638" y="4567238"/>
            <a:ext cx="1520825"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Michigan</a:t>
            </a:r>
            <a:endParaRPr lang="en-US" sz="2700">
              <a:solidFill>
                <a:schemeClr val="bg1"/>
              </a:solidFill>
              <a:latin typeface="Times New Roman" pitchFamily="18" charset="0"/>
            </a:endParaRPr>
          </a:p>
        </p:txBody>
      </p:sp>
      <p:sp>
        <p:nvSpPr>
          <p:cNvPr id="76093" name="Text Box 317"/>
          <p:cNvSpPr txBox="1">
            <a:spLocks noChangeAspect="1" noChangeArrowheads="1"/>
          </p:cNvSpPr>
          <p:nvPr/>
        </p:nvSpPr>
        <p:spPr bwMode="auto">
          <a:xfrm rot="3600000">
            <a:off x="4313238" y="3363912"/>
            <a:ext cx="1270000"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Huron</a:t>
            </a:r>
            <a:endParaRPr lang="en-US" sz="2700">
              <a:solidFill>
                <a:schemeClr val="bg1"/>
              </a:solidFill>
              <a:latin typeface="Times New Roman" pitchFamily="18" charset="0"/>
            </a:endParaRPr>
          </a:p>
        </p:txBody>
      </p:sp>
      <p:sp>
        <p:nvSpPr>
          <p:cNvPr id="76094" name="Text Box 318"/>
          <p:cNvSpPr txBox="1">
            <a:spLocks noChangeAspect="1" noChangeArrowheads="1"/>
          </p:cNvSpPr>
          <p:nvPr/>
        </p:nvSpPr>
        <p:spPr bwMode="auto">
          <a:xfrm rot="-1586293">
            <a:off x="5067300" y="5187950"/>
            <a:ext cx="1066800"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Erie</a:t>
            </a:r>
          </a:p>
        </p:txBody>
      </p:sp>
      <p:sp>
        <p:nvSpPr>
          <p:cNvPr id="76095" name="Text Box 319"/>
          <p:cNvSpPr txBox="1">
            <a:spLocks noChangeAspect="1" noChangeArrowheads="1"/>
          </p:cNvSpPr>
          <p:nvPr/>
        </p:nvSpPr>
        <p:spPr bwMode="auto">
          <a:xfrm rot="-1249707">
            <a:off x="6518275" y="4159250"/>
            <a:ext cx="642938"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a:t>
            </a:r>
          </a:p>
        </p:txBody>
      </p:sp>
      <p:sp>
        <p:nvSpPr>
          <p:cNvPr id="76096" name="Text Box 320"/>
          <p:cNvSpPr txBox="1">
            <a:spLocks noChangeAspect="1" noChangeArrowheads="1"/>
          </p:cNvSpPr>
          <p:nvPr/>
        </p:nvSpPr>
        <p:spPr bwMode="auto">
          <a:xfrm rot="-276134">
            <a:off x="7048500" y="4029075"/>
            <a:ext cx="893763" cy="346075"/>
          </a:xfrm>
          <a:prstGeom prst="rect">
            <a:avLst/>
          </a:prstGeom>
          <a:noFill/>
          <a:ln w="9525">
            <a:noFill/>
            <a:miter lim="800000"/>
            <a:headEnd/>
            <a:tailEnd/>
          </a:ln>
          <a:effectLst/>
        </p:spPr>
        <p:txBody>
          <a:bodyPr wrap="none" lIns="101097" tIns="50548" rIns="101097" bIns="50548">
            <a:spAutoFit/>
          </a:bodyPr>
          <a:lstStyle/>
          <a:p>
            <a:pPr defTabSz="1009650" eaLnBrk="0" hangingPunct="0"/>
            <a:r>
              <a:rPr lang="en-US" sz="1600" b="1">
                <a:solidFill>
                  <a:schemeClr val="bg1"/>
                </a:solidFill>
                <a:latin typeface="Times New Roman" pitchFamily="18" charset="0"/>
              </a:rPr>
              <a:t>Ontario</a:t>
            </a:r>
          </a:p>
        </p:txBody>
      </p:sp>
      <p:grpSp>
        <p:nvGrpSpPr>
          <p:cNvPr id="21" name="Group 321"/>
          <p:cNvGrpSpPr>
            <a:grpSpLocks/>
          </p:cNvGrpSpPr>
          <p:nvPr/>
        </p:nvGrpSpPr>
        <p:grpSpPr bwMode="auto">
          <a:xfrm>
            <a:off x="3473450" y="5707063"/>
            <a:ext cx="957263" cy="469900"/>
            <a:chOff x="2244" y="3823"/>
            <a:chExt cx="603" cy="296"/>
          </a:xfrm>
        </p:grpSpPr>
        <p:sp>
          <p:nvSpPr>
            <p:cNvPr id="76098" name="Line 322"/>
            <p:cNvSpPr>
              <a:spLocks noChangeAspect="1" noChangeShapeType="1"/>
            </p:cNvSpPr>
            <p:nvPr/>
          </p:nvSpPr>
          <p:spPr bwMode="auto">
            <a:xfrm>
              <a:off x="2615" y="3860"/>
              <a:ext cx="20" cy="4"/>
            </a:xfrm>
            <a:prstGeom prst="line">
              <a:avLst/>
            </a:prstGeom>
            <a:noFill/>
            <a:ln w="0">
              <a:solidFill>
                <a:srgbClr val="FF9900"/>
              </a:solidFill>
              <a:round/>
              <a:headEnd/>
              <a:tailEnd/>
            </a:ln>
          </p:spPr>
          <p:txBody>
            <a:bodyPr/>
            <a:lstStyle/>
            <a:p>
              <a:endParaRPr lang="en-US"/>
            </a:p>
          </p:txBody>
        </p:sp>
        <p:grpSp>
          <p:nvGrpSpPr>
            <p:cNvPr id="22" name="Group 323"/>
            <p:cNvGrpSpPr>
              <a:grpSpLocks/>
            </p:cNvGrpSpPr>
            <p:nvPr/>
          </p:nvGrpSpPr>
          <p:grpSpPr bwMode="auto">
            <a:xfrm>
              <a:off x="2244" y="3823"/>
              <a:ext cx="603" cy="296"/>
              <a:chOff x="2244" y="3823"/>
              <a:chExt cx="603" cy="296"/>
            </a:xfrm>
          </p:grpSpPr>
          <p:sp>
            <p:nvSpPr>
              <p:cNvPr id="76100" name="Line 324"/>
              <p:cNvSpPr>
                <a:spLocks noChangeAspect="1" noChangeShapeType="1"/>
              </p:cNvSpPr>
              <p:nvPr/>
            </p:nvSpPr>
            <p:spPr bwMode="auto">
              <a:xfrm>
                <a:off x="2244" y="3823"/>
                <a:ext cx="24" cy="1"/>
              </a:xfrm>
              <a:prstGeom prst="line">
                <a:avLst/>
              </a:prstGeom>
              <a:noFill/>
              <a:ln w="0">
                <a:solidFill>
                  <a:srgbClr val="FF9900"/>
                </a:solidFill>
                <a:round/>
                <a:headEnd/>
                <a:tailEnd/>
              </a:ln>
            </p:spPr>
            <p:txBody>
              <a:bodyPr/>
              <a:lstStyle/>
              <a:p>
                <a:endParaRPr lang="en-US"/>
              </a:p>
            </p:txBody>
          </p:sp>
          <p:sp>
            <p:nvSpPr>
              <p:cNvPr id="76101" name="Line 325"/>
              <p:cNvSpPr>
                <a:spLocks noChangeAspect="1" noChangeShapeType="1"/>
              </p:cNvSpPr>
              <p:nvPr/>
            </p:nvSpPr>
            <p:spPr bwMode="auto">
              <a:xfrm>
                <a:off x="2280" y="3823"/>
                <a:ext cx="11" cy="1"/>
              </a:xfrm>
              <a:prstGeom prst="line">
                <a:avLst/>
              </a:prstGeom>
              <a:noFill/>
              <a:ln w="0">
                <a:solidFill>
                  <a:srgbClr val="FF9900"/>
                </a:solidFill>
                <a:round/>
                <a:headEnd/>
                <a:tailEnd/>
              </a:ln>
            </p:spPr>
            <p:txBody>
              <a:bodyPr/>
              <a:lstStyle/>
              <a:p>
                <a:endParaRPr lang="en-US"/>
              </a:p>
            </p:txBody>
          </p:sp>
          <p:sp>
            <p:nvSpPr>
              <p:cNvPr id="76102" name="Line 326"/>
              <p:cNvSpPr>
                <a:spLocks noChangeAspect="1" noChangeShapeType="1"/>
              </p:cNvSpPr>
              <p:nvPr/>
            </p:nvSpPr>
            <p:spPr bwMode="auto">
              <a:xfrm>
                <a:off x="2315" y="3823"/>
                <a:ext cx="24" cy="1"/>
              </a:xfrm>
              <a:prstGeom prst="line">
                <a:avLst/>
              </a:prstGeom>
              <a:noFill/>
              <a:ln w="0">
                <a:solidFill>
                  <a:srgbClr val="FF9900"/>
                </a:solidFill>
                <a:round/>
                <a:headEnd/>
                <a:tailEnd/>
              </a:ln>
            </p:spPr>
            <p:txBody>
              <a:bodyPr/>
              <a:lstStyle/>
              <a:p>
                <a:endParaRPr lang="en-US"/>
              </a:p>
            </p:txBody>
          </p:sp>
          <p:sp>
            <p:nvSpPr>
              <p:cNvPr id="76103" name="Line 327"/>
              <p:cNvSpPr>
                <a:spLocks noChangeAspect="1" noChangeShapeType="1"/>
              </p:cNvSpPr>
              <p:nvPr/>
            </p:nvSpPr>
            <p:spPr bwMode="auto">
              <a:xfrm>
                <a:off x="2349" y="3823"/>
                <a:ext cx="12" cy="1"/>
              </a:xfrm>
              <a:prstGeom prst="line">
                <a:avLst/>
              </a:prstGeom>
              <a:noFill/>
              <a:ln w="0">
                <a:solidFill>
                  <a:srgbClr val="FF9900"/>
                </a:solidFill>
                <a:round/>
                <a:headEnd/>
                <a:tailEnd/>
              </a:ln>
            </p:spPr>
            <p:txBody>
              <a:bodyPr/>
              <a:lstStyle/>
              <a:p>
                <a:endParaRPr lang="en-US"/>
              </a:p>
            </p:txBody>
          </p:sp>
          <p:sp>
            <p:nvSpPr>
              <p:cNvPr id="76104" name="Line 328"/>
              <p:cNvSpPr>
                <a:spLocks noChangeAspect="1" noChangeShapeType="1"/>
              </p:cNvSpPr>
              <p:nvPr/>
            </p:nvSpPr>
            <p:spPr bwMode="auto">
              <a:xfrm>
                <a:off x="2384" y="3823"/>
                <a:ext cx="20" cy="1"/>
              </a:xfrm>
              <a:prstGeom prst="line">
                <a:avLst/>
              </a:prstGeom>
              <a:noFill/>
              <a:ln w="0">
                <a:solidFill>
                  <a:srgbClr val="FF9900"/>
                </a:solidFill>
                <a:round/>
                <a:headEnd/>
                <a:tailEnd/>
              </a:ln>
            </p:spPr>
            <p:txBody>
              <a:bodyPr/>
              <a:lstStyle/>
              <a:p>
                <a:endParaRPr lang="en-US"/>
              </a:p>
            </p:txBody>
          </p:sp>
          <p:sp>
            <p:nvSpPr>
              <p:cNvPr id="76105" name="Line 329"/>
              <p:cNvSpPr>
                <a:spLocks noChangeAspect="1" noChangeShapeType="1"/>
              </p:cNvSpPr>
              <p:nvPr/>
            </p:nvSpPr>
            <p:spPr bwMode="auto">
              <a:xfrm>
                <a:off x="2417" y="3823"/>
                <a:ext cx="13" cy="1"/>
              </a:xfrm>
              <a:prstGeom prst="line">
                <a:avLst/>
              </a:prstGeom>
              <a:noFill/>
              <a:ln w="0">
                <a:solidFill>
                  <a:srgbClr val="FF9900"/>
                </a:solidFill>
                <a:round/>
                <a:headEnd/>
                <a:tailEnd/>
              </a:ln>
            </p:spPr>
            <p:txBody>
              <a:bodyPr/>
              <a:lstStyle/>
              <a:p>
                <a:endParaRPr lang="en-US"/>
              </a:p>
            </p:txBody>
          </p:sp>
          <p:sp>
            <p:nvSpPr>
              <p:cNvPr id="76106" name="Line 330"/>
              <p:cNvSpPr>
                <a:spLocks noChangeAspect="1" noChangeShapeType="1"/>
              </p:cNvSpPr>
              <p:nvPr/>
            </p:nvSpPr>
            <p:spPr bwMode="auto">
              <a:xfrm>
                <a:off x="2455" y="3823"/>
                <a:ext cx="21" cy="1"/>
              </a:xfrm>
              <a:prstGeom prst="line">
                <a:avLst/>
              </a:prstGeom>
              <a:noFill/>
              <a:ln w="0">
                <a:solidFill>
                  <a:srgbClr val="FF9900"/>
                </a:solidFill>
                <a:round/>
                <a:headEnd/>
                <a:tailEnd/>
              </a:ln>
            </p:spPr>
            <p:txBody>
              <a:bodyPr/>
              <a:lstStyle/>
              <a:p>
                <a:endParaRPr lang="en-US"/>
              </a:p>
            </p:txBody>
          </p:sp>
          <p:sp>
            <p:nvSpPr>
              <p:cNvPr id="76107" name="Line 331"/>
              <p:cNvSpPr>
                <a:spLocks noChangeAspect="1" noChangeShapeType="1"/>
              </p:cNvSpPr>
              <p:nvPr/>
            </p:nvSpPr>
            <p:spPr bwMode="auto">
              <a:xfrm>
                <a:off x="2478" y="3831"/>
                <a:ext cx="1" cy="12"/>
              </a:xfrm>
              <a:prstGeom prst="line">
                <a:avLst/>
              </a:prstGeom>
              <a:noFill/>
              <a:ln w="0">
                <a:solidFill>
                  <a:srgbClr val="FF9900"/>
                </a:solidFill>
                <a:round/>
                <a:headEnd/>
                <a:tailEnd/>
              </a:ln>
            </p:spPr>
            <p:txBody>
              <a:bodyPr/>
              <a:lstStyle/>
              <a:p>
                <a:endParaRPr lang="en-US"/>
              </a:p>
            </p:txBody>
          </p:sp>
          <p:sp>
            <p:nvSpPr>
              <p:cNvPr id="76108" name="Line 332"/>
              <p:cNvSpPr>
                <a:spLocks noChangeAspect="1" noChangeShapeType="1"/>
              </p:cNvSpPr>
              <p:nvPr/>
            </p:nvSpPr>
            <p:spPr bwMode="auto">
              <a:xfrm>
                <a:off x="2478" y="3865"/>
                <a:ext cx="1" cy="24"/>
              </a:xfrm>
              <a:prstGeom prst="line">
                <a:avLst/>
              </a:prstGeom>
              <a:noFill/>
              <a:ln w="0">
                <a:solidFill>
                  <a:srgbClr val="FF9900"/>
                </a:solidFill>
                <a:round/>
                <a:headEnd/>
                <a:tailEnd/>
              </a:ln>
            </p:spPr>
            <p:txBody>
              <a:bodyPr/>
              <a:lstStyle/>
              <a:p>
                <a:endParaRPr lang="en-US"/>
              </a:p>
            </p:txBody>
          </p:sp>
          <p:sp>
            <p:nvSpPr>
              <p:cNvPr id="76109" name="Line 333"/>
              <p:cNvSpPr>
                <a:spLocks noChangeAspect="1" noChangeShapeType="1"/>
              </p:cNvSpPr>
              <p:nvPr/>
            </p:nvSpPr>
            <p:spPr bwMode="auto">
              <a:xfrm>
                <a:off x="2478" y="3901"/>
                <a:ext cx="1" cy="12"/>
              </a:xfrm>
              <a:prstGeom prst="line">
                <a:avLst/>
              </a:prstGeom>
              <a:noFill/>
              <a:ln w="0">
                <a:solidFill>
                  <a:srgbClr val="FF9900"/>
                </a:solidFill>
                <a:round/>
                <a:headEnd/>
                <a:tailEnd/>
              </a:ln>
            </p:spPr>
            <p:txBody>
              <a:bodyPr/>
              <a:lstStyle/>
              <a:p>
                <a:endParaRPr lang="en-US"/>
              </a:p>
            </p:txBody>
          </p:sp>
          <p:sp>
            <p:nvSpPr>
              <p:cNvPr id="76110" name="Line 334"/>
              <p:cNvSpPr>
                <a:spLocks noChangeAspect="1" noChangeShapeType="1"/>
              </p:cNvSpPr>
              <p:nvPr/>
            </p:nvSpPr>
            <p:spPr bwMode="auto">
              <a:xfrm>
                <a:off x="2478" y="3935"/>
                <a:ext cx="1" cy="21"/>
              </a:xfrm>
              <a:prstGeom prst="line">
                <a:avLst/>
              </a:prstGeom>
              <a:noFill/>
              <a:ln w="0">
                <a:solidFill>
                  <a:srgbClr val="FF9900"/>
                </a:solidFill>
                <a:round/>
                <a:headEnd/>
                <a:tailEnd/>
              </a:ln>
            </p:spPr>
            <p:txBody>
              <a:bodyPr/>
              <a:lstStyle/>
              <a:p>
                <a:endParaRPr lang="en-US"/>
              </a:p>
            </p:txBody>
          </p:sp>
          <p:sp>
            <p:nvSpPr>
              <p:cNvPr id="76111" name="Line 335"/>
              <p:cNvSpPr>
                <a:spLocks noChangeAspect="1" noChangeShapeType="1"/>
              </p:cNvSpPr>
              <p:nvPr/>
            </p:nvSpPr>
            <p:spPr bwMode="auto">
              <a:xfrm>
                <a:off x="2478" y="3970"/>
                <a:ext cx="1" cy="12"/>
              </a:xfrm>
              <a:prstGeom prst="line">
                <a:avLst/>
              </a:prstGeom>
              <a:noFill/>
              <a:ln w="0">
                <a:solidFill>
                  <a:srgbClr val="FF9900"/>
                </a:solidFill>
                <a:round/>
                <a:headEnd/>
                <a:tailEnd/>
              </a:ln>
            </p:spPr>
            <p:txBody>
              <a:bodyPr/>
              <a:lstStyle/>
              <a:p>
                <a:endParaRPr lang="en-US"/>
              </a:p>
            </p:txBody>
          </p:sp>
          <p:sp>
            <p:nvSpPr>
              <p:cNvPr id="76112" name="Line 336"/>
              <p:cNvSpPr>
                <a:spLocks noChangeAspect="1" noChangeShapeType="1"/>
              </p:cNvSpPr>
              <p:nvPr/>
            </p:nvSpPr>
            <p:spPr bwMode="auto">
              <a:xfrm>
                <a:off x="2478" y="4005"/>
                <a:ext cx="1" cy="22"/>
              </a:xfrm>
              <a:prstGeom prst="line">
                <a:avLst/>
              </a:prstGeom>
              <a:noFill/>
              <a:ln w="0">
                <a:solidFill>
                  <a:srgbClr val="FF9900"/>
                </a:solidFill>
                <a:round/>
                <a:headEnd/>
                <a:tailEnd/>
              </a:ln>
            </p:spPr>
            <p:txBody>
              <a:bodyPr/>
              <a:lstStyle/>
              <a:p>
                <a:endParaRPr lang="en-US"/>
              </a:p>
            </p:txBody>
          </p:sp>
          <p:sp>
            <p:nvSpPr>
              <p:cNvPr id="76113" name="Line 337"/>
              <p:cNvSpPr>
                <a:spLocks noChangeAspect="1" noChangeShapeType="1"/>
              </p:cNvSpPr>
              <p:nvPr/>
            </p:nvSpPr>
            <p:spPr bwMode="auto">
              <a:xfrm>
                <a:off x="2478" y="4037"/>
                <a:ext cx="1" cy="15"/>
              </a:xfrm>
              <a:prstGeom prst="line">
                <a:avLst/>
              </a:prstGeom>
              <a:noFill/>
              <a:ln w="0">
                <a:solidFill>
                  <a:srgbClr val="FF9900"/>
                </a:solidFill>
                <a:round/>
                <a:headEnd/>
                <a:tailEnd/>
              </a:ln>
            </p:spPr>
            <p:txBody>
              <a:bodyPr/>
              <a:lstStyle/>
              <a:p>
                <a:endParaRPr lang="en-US"/>
              </a:p>
            </p:txBody>
          </p:sp>
          <p:sp>
            <p:nvSpPr>
              <p:cNvPr id="76114" name="Line 338"/>
              <p:cNvSpPr>
                <a:spLocks noChangeAspect="1" noChangeShapeType="1"/>
              </p:cNvSpPr>
              <p:nvPr/>
            </p:nvSpPr>
            <p:spPr bwMode="auto">
              <a:xfrm>
                <a:off x="2478" y="4076"/>
                <a:ext cx="1" cy="21"/>
              </a:xfrm>
              <a:prstGeom prst="line">
                <a:avLst/>
              </a:prstGeom>
              <a:noFill/>
              <a:ln w="0">
                <a:solidFill>
                  <a:srgbClr val="FF9900"/>
                </a:solidFill>
                <a:round/>
                <a:headEnd/>
                <a:tailEnd/>
              </a:ln>
            </p:spPr>
            <p:txBody>
              <a:bodyPr/>
              <a:lstStyle/>
              <a:p>
                <a:endParaRPr lang="en-US"/>
              </a:p>
            </p:txBody>
          </p:sp>
          <p:sp>
            <p:nvSpPr>
              <p:cNvPr id="76115" name="Line 339"/>
              <p:cNvSpPr>
                <a:spLocks noChangeAspect="1" noChangeShapeType="1"/>
              </p:cNvSpPr>
              <p:nvPr/>
            </p:nvSpPr>
            <p:spPr bwMode="auto">
              <a:xfrm>
                <a:off x="2478" y="4107"/>
                <a:ext cx="1" cy="12"/>
              </a:xfrm>
              <a:prstGeom prst="line">
                <a:avLst/>
              </a:prstGeom>
              <a:noFill/>
              <a:ln w="0">
                <a:solidFill>
                  <a:srgbClr val="FF9900"/>
                </a:solidFill>
                <a:round/>
                <a:headEnd/>
                <a:tailEnd/>
              </a:ln>
            </p:spPr>
            <p:txBody>
              <a:bodyPr/>
              <a:lstStyle/>
              <a:p>
                <a:endParaRPr lang="en-US"/>
              </a:p>
            </p:txBody>
          </p:sp>
          <p:sp>
            <p:nvSpPr>
              <p:cNvPr id="76116" name="Line 340"/>
              <p:cNvSpPr>
                <a:spLocks noChangeAspect="1" noChangeShapeType="1"/>
              </p:cNvSpPr>
              <p:nvPr/>
            </p:nvSpPr>
            <p:spPr bwMode="auto">
              <a:xfrm flipV="1">
                <a:off x="2477" y="3867"/>
                <a:ext cx="21" cy="1"/>
              </a:xfrm>
              <a:prstGeom prst="line">
                <a:avLst/>
              </a:prstGeom>
              <a:noFill/>
              <a:ln w="0">
                <a:solidFill>
                  <a:srgbClr val="FF9900"/>
                </a:solidFill>
                <a:round/>
                <a:headEnd/>
                <a:tailEnd/>
              </a:ln>
            </p:spPr>
            <p:txBody>
              <a:bodyPr/>
              <a:lstStyle/>
              <a:p>
                <a:endParaRPr lang="en-US"/>
              </a:p>
            </p:txBody>
          </p:sp>
          <p:sp>
            <p:nvSpPr>
              <p:cNvPr id="76117" name="Line 341"/>
              <p:cNvSpPr>
                <a:spLocks noChangeAspect="1" noChangeShapeType="1"/>
              </p:cNvSpPr>
              <p:nvPr/>
            </p:nvSpPr>
            <p:spPr bwMode="auto">
              <a:xfrm>
                <a:off x="2511" y="3867"/>
                <a:ext cx="10" cy="1"/>
              </a:xfrm>
              <a:prstGeom prst="line">
                <a:avLst/>
              </a:prstGeom>
              <a:noFill/>
              <a:ln w="0">
                <a:solidFill>
                  <a:srgbClr val="FF9900"/>
                </a:solidFill>
                <a:round/>
                <a:headEnd/>
                <a:tailEnd/>
              </a:ln>
            </p:spPr>
            <p:txBody>
              <a:bodyPr/>
              <a:lstStyle/>
              <a:p>
                <a:endParaRPr lang="en-US"/>
              </a:p>
            </p:txBody>
          </p:sp>
          <p:sp>
            <p:nvSpPr>
              <p:cNvPr id="76118" name="Line 342"/>
              <p:cNvSpPr>
                <a:spLocks noChangeAspect="1" noChangeShapeType="1"/>
              </p:cNvSpPr>
              <p:nvPr/>
            </p:nvSpPr>
            <p:spPr bwMode="auto">
              <a:xfrm flipV="1">
                <a:off x="2546" y="3864"/>
                <a:ext cx="22" cy="1"/>
              </a:xfrm>
              <a:prstGeom prst="line">
                <a:avLst/>
              </a:prstGeom>
              <a:noFill/>
              <a:ln w="0">
                <a:solidFill>
                  <a:srgbClr val="FF9900"/>
                </a:solidFill>
                <a:round/>
                <a:headEnd/>
                <a:tailEnd/>
              </a:ln>
            </p:spPr>
            <p:txBody>
              <a:bodyPr/>
              <a:lstStyle/>
              <a:p>
                <a:endParaRPr lang="en-US"/>
              </a:p>
            </p:txBody>
          </p:sp>
          <p:sp>
            <p:nvSpPr>
              <p:cNvPr id="76119" name="Line 343"/>
              <p:cNvSpPr>
                <a:spLocks noChangeAspect="1" noChangeShapeType="1"/>
              </p:cNvSpPr>
              <p:nvPr/>
            </p:nvSpPr>
            <p:spPr bwMode="auto">
              <a:xfrm>
                <a:off x="2580" y="3864"/>
                <a:ext cx="13" cy="1"/>
              </a:xfrm>
              <a:prstGeom prst="line">
                <a:avLst/>
              </a:prstGeom>
              <a:noFill/>
              <a:ln w="0">
                <a:solidFill>
                  <a:srgbClr val="FF9900"/>
                </a:solidFill>
                <a:round/>
                <a:headEnd/>
                <a:tailEnd/>
              </a:ln>
            </p:spPr>
            <p:txBody>
              <a:bodyPr/>
              <a:lstStyle/>
              <a:p>
                <a:endParaRPr lang="en-US"/>
              </a:p>
            </p:txBody>
          </p:sp>
          <p:sp>
            <p:nvSpPr>
              <p:cNvPr id="76120" name="Line 344"/>
              <p:cNvSpPr>
                <a:spLocks noChangeAspect="1" noChangeShapeType="1"/>
              </p:cNvSpPr>
              <p:nvPr/>
            </p:nvSpPr>
            <p:spPr bwMode="auto">
              <a:xfrm flipV="1">
                <a:off x="2650" y="3858"/>
                <a:ext cx="11" cy="2"/>
              </a:xfrm>
              <a:prstGeom prst="line">
                <a:avLst/>
              </a:prstGeom>
              <a:noFill/>
              <a:ln w="0">
                <a:solidFill>
                  <a:srgbClr val="FF9900"/>
                </a:solidFill>
                <a:round/>
                <a:headEnd/>
                <a:tailEnd/>
              </a:ln>
            </p:spPr>
            <p:txBody>
              <a:bodyPr/>
              <a:lstStyle/>
              <a:p>
                <a:endParaRPr lang="en-US"/>
              </a:p>
            </p:txBody>
          </p:sp>
          <p:sp>
            <p:nvSpPr>
              <p:cNvPr id="76121" name="Line 345"/>
              <p:cNvSpPr>
                <a:spLocks noChangeAspect="1" noChangeShapeType="1"/>
              </p:cNvSpPr>
              <p:nvPr/>
            </p:nvSpPr>
            <p:spPr bwMode="auto">
              <a:xfrm flipV="1">
                <a:off x="2684" y="3855"/>
                <a:ext cx="23" cy="3"/>
              </a:xfrm>
              <a:prstGeom prst="line">
                <a:avLst/>
              </a:prstGeom>
              <a:noFill/>
              <a:ln w="0">
                <a:solidFill>
                  <a:srgbClr val="FF9900"/>
                </a:solidFill>
                <a:round/>
                <a:headEnd/>
                <a:tailEnd/>
              </a:ln>
            </p:spPr>
            <p:txBody>
              <a:bodyPr/>
              <a:lstStyle/>
              <a:p>
                <a:endParaRPr lang="en-US"/>
              </a:p>
            </p:txBody>
          </p:sp>
          <p:sp>
            <p:nvSpPr>
              <p:cNvPr id="76122" name="Line 346"/>
              <p:cNvSpPr>
                <a:spLocks noChangeAspect="1" noChangeShapeType="1"/>
              </p:cNvSpPr>
              <p:nvPr/>
            </p:nvSpPr>
            <p:spPr bwMode="auto">
              <a:xfrm>
                <a:off x="2717" y="3855"/>
                <a:ext cx="13" cy="3"/>
              </a:xfrm>
              <a:prstGeom prst="line">
                <a:avLst/>
              </a:prstGeom>
              <a:noFill/>
              <a:ln w="0">
                <a:solidFill>
                  <a:srgbClr val="FF9900"/>
                </a:solidFill>
                <a:round/>
                <a:headEnd/>
                <a:tailEnd/>
              </a:ln>
            </p:spPr>
            <p:txBody>
              <a:bodyPr/>
              <a:lstStyle/>
              <a:p>
                <a:endParaRPr lang="en-US"/>
              </a:p>
            </p:txBody>
          </p:sp>
          <p:sp>
            <p:nvSpPr>
              <p:cNvPr id="76123" name="Line 347"/>
              <p:cNvSpPr>
                <a:spLocks noChangeAspect="1" noChangeShapeType="1"/>
              </p:cNvSpPr>
              <p:nvPr/>
            </p:nvSpPr>
            <p:spPr bwMode="auto">
              <a:xfrm>
                <a:off x="2752" y="3853"/>
                <a:ext cx="25" cy="1"/>
              </a:xfrm>
              <a:prstGeom prst="line">
                <a:avLst/>
              </a:prstGeom>
              <a:noFill/>
              <a:ln w="0">
                <a:solidFill>
                  <a:srgbClr val="FF9900"/>
                </a:solidFill>
                <a:round/>
                <a:headEnd/>
                <a:tailEnd/>
              </a:ln>
            </p:spPr>
            <p:txBody>
              <a:bodyPr/>
              <a:lstStyle/>
              <a:p>
                <a:endParaRPr lang="en-US"/>
              </a:p>
            </p:txBody>
          </p:sp>
          <p:sp>
            <p:nvSpPr>
              <p:cNvPr id="76124" name="Line 348"/>
              <p:cNvSpPr>
                <a:spLocks noChangeAspect="1" noChangeShapeType="1"/>
              </p:cNvSpPr>
              <p:nvPr/>
            </p:nvSpPr>
            <p:spPr bwMode="auto">
              <a:xfrm>
                <a:off x="2787" y="3851"/>
                <a:ext cx="11" cy="0"/>
              </a:xfrm>
              <a:prstGeom prst="line">
                <a:avLst/>
              </a:prstGeom>
              <a:noFill/>
              <a:ln w="0">
                <a:solidFill>
                  <a:srgbClr val="FF9900"/>
                </a:solidFill>
                <a:round/>
                <a:headEnd/>
                <a:tailEnd/>
              </a:ln>
            </p:spPr>
            <p:txBody>
              <a:bodyPr/>
              <a:lstStyle/>
              <a:p>
                <a:endParaRPr lang="en-US"/>
              </a:p>
            </p:txBody>
          </p:sp>
          <p:sp>
            <p:nvSpPr>
              <p:cNvPr id="76125" name="Line 349"/>
              <p:cNvSpPr>
                <a:spLocks noChangeAspect="1" noChangeShapeType="1"/>
              </p:cNvSpPr>
              <p:nvPr/>
            </p:nvSpPr>
            <p:spPr bwMode="auto">
              <a:xfrm>
                <a:off x="2821" y="3848"/>
                <a:ext cx="26" cy="2"/>
              </a:xfrm>
              <a:prstGeom prst="line">
                <a:avLst/>
              </a:prstGeom>
              <a:noFill/>
              <a:ln w="0">
                <a:solidFill>
                  <a:srgbClr val="FF9900"/>
                </a:solidFill>
                <a:round/>
                <a:headEnd/>
                <a:tailEnd/>
              </a:ln>
            </p:spPr>
            <p:txBody>
              <a:bodyPr/>
              <a:lstStyle/>
              <a:p>
                <a:endParaRPr lang="en-US"/>
              </a:p>
            </p:txBody>
          </p:sp>
        </p:grpSp>
      </p:grpSp>
      <p:sp>
        <p:nvSpPr>
          <p:cNvPr id="76126" name="Line 350"/>
          <p:cNvSpPr>
            <a:spLocks noChangeAspect="1" noChangeShapeType="1"/>
          </p:cNvSpPr>
          <p:nvPr/>
        </p:nvSpPr>
        <p:spPr bwMode="auto">
          <a:xfrm flipV="1">
            <a:off x="4446588" y="5745163"/>
            <a:ext cx="17462" cy="1587"/>
          </a:xfrm>
          <a:prstGeom prst="line">
            <a:avLst/>
          </a:prstGeom>
          <a:noFill/>
          <a:ln w="0">
            <a:solidFill>
              <a:srgbClr val="DAFF24"/>
            </a:solidFill>
            <a:round/>
            <a:headEnd/>
            <a:tailEnd/>
          </a:ln>
        </p:spPr>
        <p:txBody>
          <a:bodyPr/>
          <a:lstStyle/>
          <a:p>
            <a:endParaRPr lang="en-US"/>
          </a:p>
        </p:txBody>
      </p:sp>
      <p:sp>
        <p:nvSpPr>
          <p:cNvPr id="76127" name="Line 351"/>
          <p:cNvSpPr>
            <a:spLocks noChangeAspect="1" noChangeShapeType="1"/>
          </p:cNvSpPr>
          <p:nvPr/>
        </p:nvSpPr>
        <p:spPr bwMode="auto">
          <a:xfrm flipV="1">
            <a:off x="4500563" y="5743575"/>
            <a:ext cx="34925" cy="1588"/>
          </a:xfrm>
          <a:prstGeom prst="line">
            <a:avLst/>
          </a:prstGeom>
          <a:noFill/>
          <a:ln w="0">
            <a:solidFill>
              <a:srgbClr val="DAFF24"/>
            </a:solidFill>
            <a:round/>
            <a:headEnd/>
            <a:tailEnd/>
          </a:ln>
        </p:spPr>
        <p:txBody>
          <a:bodyPr/>
          <a:lstStyle/>
          <a:p>
            <a:endParaRPr lang="en-US"/>
          </a:p>
        </p:txBody>
      </p:sp>
      <p:grpSp>
        <p:nvGrpSpPr>
          <p:cNvPr id="23" name="Group 352"/>
          <p:cNvGrpSpPr>
            <a:grpSpLocks/>
          </p:cNvGrpSpPr>
          <p:nvPr/>
        </p:nvGrpSpPr>
        <p:grpSpPr bwMode="auto">
          <a:xfrm>
            <a:off x="5260975" y="4835525"/>
            <a:ext cx="3041650" cy="1357313"/>
            <a:chOff x="3370" y="3274"/>
            <a:chExt cx="1916" cy="855"/>
          </a:xfrm>
        </p:grpSpPr>
        <p:grpSp>
          <p:nvGrpSpPr>
            <p:cNvPr id="24" name="Group 353"/>
            <p:cNvGrpSpPr>
              <a:grpSpLocks/>
            </p:cNvGrpSpPr>
            <p:nvPr/>
          </p:nvGrpSpPr>
          <p:grpSpPr bwMode="auto">
            <a:xfrm>
              <a:off x="3370" y="3274"/>
              <a:ext cx="949" cy="457"/>
              <a:chOff x="3370" y="3274"/>
              <a:chExt cx="949" cy="457"/>
            </a:xfrm>
          </p:grpSpPr>
          <p:grpSp>
            <p:nvGrpSpPr>
              <p:cNvPr id="25" name="Group 354"/>
              <p:cNvGrpSpPr>
                <a:grpSpLocks/>
              </p:cNvGrpSpPr>
              <p:nvPr/>
            </p:nvGrpSpPr>
            <p:grpSpPr bwMode="auto">
              <a:xfrm>
                <a:off x="3370" y="3369"/>
                <a:ext cx="794" cy="362"/>
                <a:chOff x="3370" y="3369"/>
                <a:chExt cx="794" cy="362"/>
              </a:xfrm>
            </p:grpSpPr>
            <p:sp>
              <p:nvSpPr>
                <p:cNvPr id="76131" name="Line 355"/>
                <p:cNvSpPr>
                  <a:spLocks noChangeAspect="1" noChangeShapeType="1"/>
                </p:cNvSpPr>
                <p:nvPr/>
              </p:nvSpPr>
              <p:spPr bwMode="ltGray">
                <a:xfrm flipV="1">
                  <a:off x="3370" y="3719"/>
                  <a:ext cx="19" cy="12"/>
                </a:xfrm>
                <a:prstGeom prst="line">
                  <a:avLst/>
                </a:prstGeom>
                <a:noFill/>
                <a:ln w="0">
                  <a:solidFill>
                    <a:srgbClr val="FF9900"/>
                  </a:solidFill>
                  <a:round/>
                  <a:headEnd/>
                  <a:tailEnd/>
                </a:ln>
              </p:spPr>
              <p:txBody>
                <a:bodyPr/>
                <a:lstStyle/>
                <a:p>
                  <a:endParaRPr lang="en-US"/>
                </a:p>
              </p:txBody>
            </p:sp>
            <p:sp>
              <p:nvSpPr>
                <p:cNvPr id="76132" name="Line 356"/>
                <p:cNvSpPr>
                  <a:spLocks noChangeAspect="1" noChangeShapeType="1"/>
                </p:cNvSpPr>
                <p:nvPr/>
              </p:nvSpPr>
              <p:spPr bwMode="ltGray">
                <a:xfrm flipV="1">
                  <a:off x="3400" y="3708"/>
                  <a:ext cx="10" cy="4"/>
                </a:xfrm>
                <a:prstGeom prst="line">
                  <a:avLst/>
                </a:prstGeom>
                <a:noFill/>
                <a:ln w="0">
                  <a:solidFill>
                    <a:srgbClr val="FF9900"/>
                  </a:solidFill>
                  <a:round/>
                  <a:headEnd/>
                  <a:tailEnd/>
                </a:ln>
              </p:spPr>
              <p:txBody>
                <a:bodyPr/>
                <a:lstStyle/>
                <a:p>
                  <a:endParaRPr lang="en-US"/>
                </a:p>
              </p:txBody>
            </p:sp>
            <p:sp>
              <p:nvSpPr>
                <p:cNvPr id="76133" name="Line 357"/>
                <p:cNvSpPr>
                  <a:spLocks noChangeAspect="1" noChangeShapeType="1"/>
                </p:cNvSpPr>
                <p:nvPr/>
              </p:nvSpPr>
              <p:spPr bwMode="ltGray">
                <a:xfrm flipV="1">
                  <a:off x="3418" y="3695"/>
                  <a:ext cx="11" cy="7"/>
                </a:xfrm>
                <a:prstGeom prst="line">
                  <a:avLst/>
                </a:prstGeom>
                <a:noFill/>
                <a:ln w="0">
                  <a:solidFill>
                    <a:srgbClr val="FF9900"/>
                  </a:solidFill>
                  <a:round/>
                  <a:headEnd/>
                  <a:tailEnd/>
                </a:ln>
              </p:spPr>
              <p:txBody>
                <a:bodyPr/>
                <a:lstStyle/>
                <a:p>
                  <a:endParaRPr lang="en-US"/>
                </a:p>
              </p:txBody>
            </p:sp>
            <p:sp>
              <p:nvSpPr>
                <p:cNvPr id="76134" name="Line 358"/>
                <p:cNvSpPr>
                  <a:spLocks noChangeAspect="1" noChangeShapeType="1"/>
                </p:cNvSpPr>
                <p:nvPr/>
              </p:nvSpPr>
              <p:spPr bwMode="ltGray">
                <a:xfrm flipV="1">
                  <a:off x="3450" y="3671"/>
                  <a:ext cx="20" cy="12"/>
                </a:xfrm>
                <a:prstGeom prst="line">
                  <a:avLst/>
                </a:prstGeom>
                <a:noFill/>
                <a:ln w="0">
                  <a:solidFill>
                    <a:srgbClr val="FF9900"/>
                  </a:solidFill>
                  <a:round/>
                  <a:headEnd/>
                  <a:tailEnd/>
                </a:ln>
              </p:spPr>
              <p:txBody>
                <a:bodyPr/>
                <a:lstStyle/>
                <a:p>
                  <a:endParaRPr lang="en-US"/>
                </a:p>
              </p:txBody>
            </p:sp>
            <p:sp>
              <p:nvSpPr>
                <p:cNvPr id="76135" name="Line 359"/>
                <p:cNvSpPr>
                  <a:spLocks noChangeAspect="1" noChangeShapeType="1"/>
                </p:cNvSpPr>
                <p:nvPr/>
              </p:nvSpPr>
              <p:spPr bwMode="ltGray">
                <a:xfrm flipV="1">
                  <a:off x="3480" y="3661"/>
                  <a:ext cx="7" cy="5"/>
                </a:xfrm>
                <a:prstGeom prst="line">
                  <a:avLst/>
                </a:prstGeom>
                <a:noFill/>
                <a:ln w="0">
                  <a:solidFill>
                    <a:srgbClr val="FF9900"/>
                  </a:solidFill>
                  <a:round/>
                  <a:headEnd/>
                  <a:tailEnd/>
                </a:ln>
              </p:spPr>
              <p:txBody>
                <a:bodyPr/>
                <a:lstStyle/>
                <a:p>
                  <a:endParaRPr lang="en-US"/>
                </a:p>
              </p:txBody>
            </p:sp>
            <p:sp>
              <p:nvSpPr>
                <p:cNvPr id="76136" name="Line 360"/>
                <p:cNvSpPr>
                  <a:spLocks noChangeAspect="1" noChangeShapeType="1"/>
                </p:cNvSpPr>
                <p:nvPr/>
              </p:nvSpPr>
              <p:spPr bwMode="ltGray">
                <a:xfrm flipV="1">
                  <a:off x="3504" y="3648"/>
                  <a:ext cx="5" cy="3"/>
                </a:xfrm>
                <a:prstGeom prst="line">
                  <a:avLst/>
                </a:prstGeom>
                <a:noFill/>
                <a:ln w="0">
                  <a:solidFill>
                    <a:srgbClr val="FF9900"/>
                  </a:solidFill>
                  <a:round/>
                  <a:headEnd/>
                  <a:tailEnd/>
                </a:ln>
              </p:spPr>
              <p:txBody>
                <a:bodyPr/>
                <a:lstStyle/>
                <a:p>
                  <a:endParaRPr lang="en-US"/>
                </a:p>
              </p:txBody>
            </p:sp>
            <p:sp>
              <p:nvSpPr>
                <p:cNvPr id="76137" name="Line 361"/>
                <p:cNvSpPr>
                  <a:spLocks noChangeAspect="1" noChangeShapeType="1"/>
                </p:cNvSpPr>
                <p:nvPr/>
              </p:nvSpPr>
              <p:spPr bwMode="ltGray">
                <a:xfrm flipV="1">
                  <a:off x="3528" y="3625"/>
                  <a:ext cx="19" cy="11"/>
                </a:xfrm>
                <a:prstGeom prst="line">
                  <a:avLst/>
                </a:prstGeom>
                <a:noFill/>
                <a:ln w="0">
                  <a:solidFill>
                    <a:srgbClr val="FF9900"/>
                  </a:solidFill>
                  <a:round/>
                  <a:headEnd/>
                  <a:tailEnd/>
                </a:ln>
              </p:spPr>
              <p:txBody>
                <a:bodyPr/>
                <a:lstStyle/>
                <a:p>
                  <a:endParaRPr lang="en-US"/>
                </a:p>
              </p:txBody>
            </p:sp>
            <p:sp>
              <p:nvSpPr>
                <p:cNvPr id="76138" name="Line 362"/>
                <p:cNvSpPr>
                  <a:spLocks noChangeAspect="1" noChangeShapeType="1"/>
                </p:cNvSpPr>
                <p:nvPr/>
              </p:nvSpPr>
              <p:spPr bwMode="ltGray">
                <a:xfrm flipV="1">
                  <a:off x="3557" y="3614"/>
                  <a:ext cx="11" cy="5"/>
                </a:xfrm>
                <a:prstGeom prst="line">
                  <a:avLst/>
                </a:prstGeom>
                <a:noFill/>
                <a:ln w="0">
                  <a:solidFill>
                    <a:srgbClr val="FF9900"/>
                  </a:solidFill>
                  <a:round/>
                  <a:headEnd/>
                  <a:tailEnd/>
                </a:ln>
              </p:spPr>
              <p:txBody>
                <a:bodyPr/>
                <a:lstStyle/>
                <a:p>
                  <a:endParaRPr lang="en-US"/>
                </a:p>
              </p:txBody>
            </p:sp>
            <p:sp>
              <p:nvSpPr>
                <p:cNvPr id="76139" name="Freeform 363"/>
                <p:cNvSpPr>
                  <a:spLocks noChangeAspect="1"/>
                </p:cNvSpPr>
                <p:nvPr/>
              </p:nvSpPr>
              <p:spPr bwMode="ltGray">
                <a:xfrm>
                  <a:off x="3576" y="3602"/>
                  <a:ext cx="13" cy="5"/>
                </a:xfrm>
                <a:custGeom>
                  <a:avLst/>
                  <a:gdLst/>
                  <a:ahLst/>
                  <a:cxnLst>
                    <a:cxn ang="0">
                      <a:pos x="0" y="4"/>
                    </a:cxn>
                    <a:cxn ang="0">
                      <a:pos x="8" y="0"/>
                    </a:cxn>
                    <a:cxn ang="0">
                      <a:pos x="10" y="0"/>
                    </a:cxn>
                  </a:cxnLst>
                  <a:rect l="0" t="0" r="r" b="b"/>
                  <a:pathLst>
                    <a:path w="10" h="4">
                      <a:moveTo>
                        <a:pt x="0" y="4"/>
                      </a:moveTo>
                      <a:lnTo>
                        <a:pt x="8" y="0"/>
                      </a:lnTo>
                      <a:lnTo>
                        <a:pt x="10" y="0"/>
                      </a:lnTo>
                    </a:path>
                  </a:pathLst>
                </a:custGeom>
                <a:noFill/>
                <a:ln w="0">
                  <a:solidFill>
                    <a:srgbClr val="FF9900"/>
                  </a:solidFill>
                  <a:prstDash val="solid"/>
                  <a:round/>
                  <a:headEnd/>
                  <a:tailEnd/>
                </a:ln>
              </p:spPr>
              <p:txBody>
                <a:bodyPr/>
                <a:lstStyle/>
                <a:p>
                  <a:endParaRPr lang="en-US"/>
                </a:p>
              </p:txBody>
            </p:sp>
            <p:sp>
              <p:nvSpPr>
                <p:cNvPr id="76140" name="Line 364"/>
                <p:cNvSpPr>
                  <a:spLocks noChangeAspect="1" noChangeShapeType="1"/>
                </p:cNvSpPr>
                <p:nvPr/>
              </p:nvSpPr>
              <p:spPr bwMode="ltGray">
                <a:xfrm flipV="1">
                  <a:off x="3609" y="3587"/>
                  <a:ext cx="22" cy="7"/>
                </a:xfrm>
                <a:prstGeom prst="line">
                  <a:avLst/>
                </a:prstGeom>
                <a:noFill/>
                <a:ln w="0">
                  <a:solidFill>
                    <a:srgbClr val="FF9900"/>
                  </a:solidFill>
                  <a:round/>
                  <a:headEnd/>
                  <a:tailEnd/>
                </a:ln>
              </p:spPr>
              <p:txBody>
                <a:bodyPr/>
                <a:lstStyle/>
                <a:p>
                  <a:endParaRPr lang="en-US"/>
                </a:p>
              </p:txBody>
            </p:sp>
            <p:sp>
              <p:nvSpPr>
                <p:cNvPr id="76141" name="Line 365"/>
                <p:cNvSpPr>
                  <a:spLocks noChangeAspect="1" noChangeShapeType="1"/>
                </p:cNvSpPr>
                <p:nvPr/>
              </p:nvSpPr>
              <p:spPr bwMode="ltGray">
                <a:xfrm flipV="1">
                  <a:off x="3644" y="3578"/>
                  <a:ext cx="10" cy="6"/>
                </a:xfrm>
                <a:prstGeom prst="line">
                  <a:avLst/>
                </a:prstGeom>
                <a:noFill/>
                <a:ln w="0">
                  <a:solidFill>
                    <a:srgbClr val="FF9900"/>
                  </a:solidFill>
                  <a:round/>
                  <a:headEnd/>
                  <a:tailEnd/>
                </a:ln>
              </p:spPr>
              <p:txBody>
                <a:bodyPr/>
                <a:lstStyle/>
                <a:p>
                  <a:endParaRPr lang="en-US"/>
                </a:p>
              </p:txBody>
            </p:sp>
            <p:sp>
              <p:nvSpPr>
                <p:cNvPr id="76142" name="Line 366"/>
                <p:cNvSpPr>
                  <a:spLocks noChangeAspect="1" noChangeShapeType="1"/>
                </p:cNvSpPr>
                <p:nvPr/>
              </p:nvSpPr>
              <p:spPr bwMode="ltGray">
                <a:xfrm flipV="1">
                  <a:off x="3663" y="3569"/>
                  <a:ext cx="12" cy="7"/>
                </a:xfrm>
                <a:prstGeom prst="line">
                  <a:avLst/>
                </a:prstGeom>
                <a:noFill/>
                <a:ln w="0">
                  <a:solidFill>
                    <a:srgbClr val="FF9900"/>
                  </a:solidFill>
                  <a:round/>
                  <a:headEnd/>
                  <a:tailEnd/>
                </a:ln>
              </p:spPr>
              <p:txBody>
                <a:bodyPr/>
                <a:lstStyle/>
                <a:p>
                  <a:endParaRPr lang="en-US"/>
                </a:p>
              </p:txBody>
            </p:sp>
            <p:sp>
              <p:nvSpPr>
                <p:cNvPr id="76143" name="Line 367"/>
                <p:cNvSpPr>
                  <a:spLocks noChangeAspect="1" noChangeShapeType="1"/>
                </p:cNvSpPr>
                <p:nvPr/>
              </p:nvSpPr>
              <p:spPr bwMode="ltGray">
                <a:xfrm flipV="1">
                  <a:off x="3697" y="3555"/>
                  <a:ext cx="22" cy="11"/>
                </a:xfrm>
                <a:prstGeom prst="line">
                  <a:avLst/>
                </a:prstGeom>
                <a:noFill/>
                <a:ln w="0">
                  <a:solidFill>
                    <a:srgbClr val="FF9900"/>
                  </a:solidFill>
                  <a:round/>
                  <a:headEnd/>
                  <a:tailEnd/>
                </a:ln>
              </p:spPr>
              <p:txBody>
                <a:bodyPr/>
                <a:lstStyle/>
                <a:p>
                  <a:endParaRPr lang="en-US"/>
                </a:p>
              </p:txBody>
            </p:sp>
            <p:sp>
              <p:nvSpPr>
                <p:cNvPr id="76144" name="Line 368"/>
                <p:cNvSpPr>
                  <a:spLocks noChangeAspect="1" noChangeShapeType="1"/>
                </p:cNvSpPr>
                <p:nvPr/>
              </p:nvSpPr>
              <p:spPr bwMode="ltGray">
                <a:xfrm flipV="1">
                  <a:off x="3729" y="3548"/>
                  <a:ext cx="11" cy="3"/>
                </a:xfrm>
                <a:prstGeom prst="line">
                  <a:avLst/>
                </a:prstGeom>
                <a:noFill/>
                <a:ln w="0">
                  <a:solidFill>
                    <a:srgbClr val="FF9900"/>
                  </a:solidFill>
                  <a:round/>
                  <a:headEnd/>
                  <a:tailEnd/>
                </a:ln>
              </p:spPr>
              <p:txBody>
                <a:bodyPr/>
                <a:lstStyle/>
                <a:p>
                  <a:endParaRPr lang="en-US"/>
                </a:p>
              </p:txBody>
            </p:sp>
            <p:sp>
              <p:nvSpPr>
                <p:cNvPr id="76145" name="Line 369"/>
                <p:cNvSpPr>
                  <a:spLocks noChangeAspect="1" noChangeShapeType="1"/>
                </p:cNvSpPr>
                <p:nvPr/>
              </p:nvSpPr>
              <p:spPr bwMode="ltGray">
                <a:xfrm flipV="1">
                  <a:off x="3751" y="3539"/>
                  <a:ext cx="10" cy="5"/>
                </a:xfrm>
                <a:prstGeom prst="line">
                  <a:avLst/>
                </a:prstGeom>
                <a:noFill/>
                <a:ln w="0">
                  <a:solidFill>
                    <a:srgbClr val="FF9900"/>
                  </a:solidFill>
                  <a:round/>
                  <a:headEnd/>
                  <a:tailEnd/>
                </a:ln>
              </p:spPr>
              <p:txBody>
                <a:bodyPr/>
                <a:lstStyle/>
                <a:p>
                  <a:endParaRPr lang="en-US"/>
                </a:p>
              </p:txBody>
            </p:sp>
            <p:sp>
              <p:nvSpPr>
                <p:cNvPr id="76146" name="Line 370"/>
                <p:cNvSpPr>
                  <a:spLocks noChangeAspect="1" noChangeShapeType="1"/>
                </p:cNvSpPr>
                <p:nvPr/>
              </p:nvSpPr>
              <p:spPr bwMode="ltGray">
                <a:xfrm flipV="1">
                  <a:off x="3785" y="3524"/>
                  <a:ext cx="19" cy="9"/>
                </a:xfrm>
                <a:prstGeom prst="line">
                  <a:avLst/>
                </a:prstGeom>
                <a:noFill/>
                <a:ln w="0">
                  <a:solidFill>
                    <a:srgbClr val="FF9900"/>
                  </a:solidFill>
                  <a:round/>
                  <a:headEnd/>
                  <a:tailEnd/>
                </a:ln>
              </p:spPr>
              <p:txBody>
                <a:bodyPr/>
                <a:lstStyle/>
                <a:p>
                  <a:endParaRPr lang="en-US"/>
                </a:p>
              </p:txBody>
            </p:sp>
            <p:sp>
              <p:nvSpPr>
                <p:cNvPr id="76147" name="Line 371"/>
                <p:cNvSpPr>
                  <a:spLocks noChangeAspect="1" noChangeShapeType="1"/>
                </p:cNvSpPr>
                <p:nvPr/>
              </p:nvSpPr>
              <p:spPr bwMode="ltGray">
                <a:xfrm flipV="1">
                  <a:off x="3816" y="3517"/>
                  <a:ext cx="11" cy="4"/>
                </a:xfrm>
                <a:prstGeom prst="line">
                  <a:avLst/>
                </a:prstGeom>
                <a:noFill/>
                <a:ln w="0">
                  <a:solidFill>
                    <a:srgbClr val="FF9900"/>
                  </a:solidFill>
                  <a:round/>
                  <a:headEnd/>
                  <a:tailEnd/>
                </a:ln>
              </p:spPr>
              <p:txBody>
                <a:bodyPr/>
                <a:lstStyle/>
                <a:p>
                  <a:endParaRPr lang="en-US"/>
                </a:p>
              </p:txBody>
            </p:sp>
            <p:sp>
              <p:nvSpPr>
                <p:cNvPr id="76148" name="Line 372"/>
                <p:cNvSpPr>
                  <a:spLocks noChangeAspect="1" noChangeShapeType="1"/>
                </p:cNvSpPr>
                <p:nvPr/>
              </p:nvSpPr>
              <p:spPr bwMode="ltGray">
                <a:xfrm flipV="1">
                  <a:off x="3839" y="3508"/>
                  <a:ext cx="10" cy="5"/>
                </a:xfrm>
                <a:prstGeom prst="line">
                  <a:avLst/>
                </a:prstGeom>
                <a:noFill/>
                <a:ln w="0">
                  <a:solidFill>
                    <a:srgbClr val="FF9900"/>
                  </a:solidFill>
                  <a:round/>
                  <a:headEnd/>
                  <a:tailEnd/>
                </a:ln>
              </p:spPr>
              <p:txBody>
                <a:bodyPr/>
                <a:lstStyle/>
                <a:p>
                  <a:endParaRPr lang="en-US"/>
                </a:p>
              </p:txBody>
            </p:sp>
            <p:sp>
              <p:nvSpPr>
                <p:cNvPr id="76149" name="Line 373"/>
                <p:cNvSpPr>
                  <a:spLocks noChangeAspect="1" noChangeShapeType="1"/>
                </p:cNvSpPr>
                <p:nvPr/>
              </p:nvSpPr>
              <p:spPr bwMode="ltGray">
                <a:xfrm flipV="1">
                  <a:off x="3870" y="3492"/>
                  <a:ext cx="23" cy="9"/>
                </a:xfrm>
                <a:prstGeom prst="line">
                  <a:avLst/>
                </a:prstGeom>
                <a:noFill/>
                <a:ln w="0">
                  <a:solidFill>
                    <a:srgbClr val="FF9900"/>
                  </a:solidFill>
                  <a:round/>
                  <a:headEnd/>
                  <a:tailEnd/>
                </a:ln>
              </p:spPr>
              <p:txBody>
                <a:bodyPr/>
                <a:lstStyle/>
                <a:p>
                  <a:endParaRPr lang="en-US"/>
                </a:p>
              </p:txBody>
            </p:sp>
            <p:sp>
              <p:nvSpPr>
                <p:cNvPr id="76150" name="Line 374"/>
                <p:cNvSpPr>
                  <a:spLocks noChangeAspect="1" noChangeShapeType="1"/>
                </p:cNvSpPr>
                <p:nvPr/>
              </p:nvSpPr>
              <p:spPr bwMode="ltGray">
                <a:xfrm flipV="1">
                  <a:off x="3904" y="3485"/>
                  <a:ext cx="11" cy="5"/>
                </a:xfrm>
                <a:prstGeom prst="line">
                  <a:avLst/>
                </a:prstGeom>
                <a:noFill/>
                <a:ln w="0">
                  <a:solidFill>
                    <a:srgbClr val="FF9900"/>
                  </a:solidFill>
                  <a:round/>
                  <a:headEnd/>
                  <a:tailEnd/>
                </a:ln>
              </p:spPr>
              <p:txBody>
                <a:bodyPr/>
                <a:lstStyle/>
                <a:p>
                  <a:endParaRPr lang="en-US"/>
                </a:p>
              </p:txBody>
            </p:sp>
            <p:sp>
              <p:nvSpPr>
                <p:cNvPr id="76151" name="Line 375"/>
                <p:cNvSpPr>
                  <a:spLocks noChangeAspect="1" noChangeShapeType="1"/>
                </p:cNvSpPr>
                <p:nvPr/>
              </p:nvSpPr>
              <p:spPr bwMode="ltGray">
                <a:xfrm flipV="1">
                  <a:off x="3924" y="3479"/>
                  <a:ext cx="11" cy="3"/>
                </a:xfrm>
                <a:prstGeom prst="line">
                  <a:avLst/>
                </a:prstGeom>
                <a:noFill/>
                <a:ln w="0">
                  <a:solidFill>
                    <a:srgbClr val="FF9900"/>
                  </a:solidFill>
                  <a:round/>
                  <a:headEnd/>
                  <a:tailEnd/>
                </a:ln>
              </p:spPr>
              <p:txBody>
                <a:bodyPr/>
                <a:lstStyle/>
                <a:p>
                  <a:endParaRPr lang="en-US"/>
                </a:p>
              </p:txBody>
            </p:sp>
            <p:sp>
              <p:nvSpPr>
                <p:cNvPr id="76152" name="Line 376"/>
                <p:cNvSpPr>
                  <a:spLocks noChangeAspect="1" noChangeShapeType="1"/>
                </p:cNvSpPr>
                <p:nvPr/>
              </p:nvSpPr>
              <p:spPr bwMode="ltGray">
                <a:xfrm flipV="1">
                  <a:off x="3957" y="3463"/>
                  <a:ext cx="23" cy="8"/>
                </a:xfrm>
                <a:prstGeom prst="line">
                  <a:avLst/>
                </a:prstGeom>
                <a:noFill/>
                <a:ln w="0">
                  <a:solidFill>
                    <a:srgbClr val="FF9900"/>
                  </a:solidFill>
                  <a:round/>
                  <a:headEnd/>
                  <a:tailEnd/>
                </a:ln>
              </p:spPr>
              <p:txBody>
                <a:bodyPr/>
                <a:lstStyle/>
                <a:p>
                  <a:endParaRPr lang="en-US"/>
                </a:p>
              </p:txBody>
            </p:sp>
            <p:sp>
              <p:nvSpPr>
                <p:cNvPr id="76153" name="Line 377"/>
                <p:cNvSpPr>
                  <a:spLocks noChangeAspect="1" noChangeShapeType="1"/>
                </p:cNvSpPr>
                <p:nvPr/>
              </p:nvSpPr>
              <p:spPr bwMode="ltGray">
                <a:xfrm flipV="1">
                  <a:off x="3989" y="3455"/>
                  <a:ext cx="11" cy="2"/>
                </a:xfrm>
                <a:prstGeom prst="line">
                  <a:avLst/>
                </a:prstGeom>
                <a:noFill/>
                <a:ln w="0">
                  <a:solidFill>
                    <a:srgbClr val="FF9900"/>
                  </a:solidFill>
                  <a:round/>
                  <a:headEnd/>
                  <a:tailEnd/>
                </a:ln>
              </p:spPr>
              <p:txBody>
                <a:bodyPr/>
                <a:lstStyle/>
                <a:p>
                  <a:endParaRPr lang="en-US"/>
                </a:p>
              </p:txBody>
            </p:sp>
            <p:sp>
              <p:nvSpPr>
                <p:cNvPr id="76154" name="Line 378"/>
                <p:cNvSpPr>
                  <a:spLocks noChangeAspect="1" noChangeShapeType="1"/>
                </p:cNvSpPr>
                <p:nvPr/>
              </p:nvSpPr>
              <p:spPr bwMode="ltGray">
                <a:xfrm flipV="1">
                  <a:off x="4012" y="3445"/>
                  <a:ext cx="9" cy="5"/>
                </a:xfrm>
                <a:prstGeom prst="line">
                  <a:avLst/>
                </a:prstGeom>
                <a:noFill/>
                <a:ln w="0">
                  <a:solidFill>
                    <a:srgbClr val="FF9900"/>
                  </a:solidFill>
                  <a:round/>
                  <a:headEnd/>
                  <a:tailEnd/>
                </a:ln>
              </p:spPr>
              <p:txBody>
                <a:bodyPr/>
                <a:lstStyle/>
                <a:p>
                  <a:endParaRPr lang="en-US"/>
                </a:p>
              </p:txBody>
            </p:sp>
            <p:sp>
              <p:nvSpPr>
                <p:cNvPr id="76155" name="Line 379"/>
                <p:cNvSpPr>
                  <a:spLocks noChangeAspect="1" noChangeShapeType="1"/>
                </p:cNvSpPr>
                <p:nvPr/>
              </p:nvSpPr>
              <p:spPr bwMode="ltGray">
                <a:xfrm flipV="1">
                  <a:off x="4041" y="3422"/>
                  <a:ext cx="23" cy="11"/>
                </a:xfrm>
                <a:prstGeom prst="line">
                  <a:avLst/>
                </a:prstGeom>
                <a:noFill/>
                <a:ln w="0">
                  <a:solidFill>
                    <a:srgbClr val="FF9900"/>
                  </a:solidFill>
                  <a:round/>
                  <a:headEnd/>
                  <a:tailEnd/>
                </a:ln>
              </p:spPr>
              <p:txBody>
                <a:bodyPr/>
                <a:lstStyle/>
                <a:p>
                  <a:endParaRPr lang="en-US"/>
                </a:p>
              </p:txBody>
            </p:sp>
            <p:sp>
              <p:nvSpPr>
                <p:cNvPr id="76156" name="Line 380"/>
                <p:cNvSpPr>
                  <a:spLocks noChangeAspect="1" noChangeShapeType="1"/>
                </p:cNvSpPr>
                <p:nvPr/>
              </p:nvSpPr>
              <p:spPr bwMode="ltGray">
                <a:xfrm flipV="1">
                  <a:off x="4073" y="3411"/>
                  <a:ext cx="11" cy="7"/>
                </a:xfrm>
                <a:prstGeom prst="line">
                  <a:avLst/>
                </a:prstGeom>
                <a:noFill/>
                <a:ln w="0">
                  <a:solidFill>
                    <a:srgbClr val="FF9900"/>
                  </a:solidFill>
                  <a:round/>
                  <a:headEnd/>
                  <a:tailEnd/>
                </a:ln>
              </p:spPr>
              <p:txBody>
                <a:bodyPr/>
                <a:lstStyle/>
                <a:p>
                  <a:endParaRPr lang="en-US"/>
                </a:p>
              </p:txBody>
            </p:sp>
            <p:sp>
              <p:nvSpPr>
                <p:cNvPr id="76157" name="Line 381"/>
                <p:cNvSpPr>
                  <a:spLocks noChangeAspect="1" noChangeShapeType="1"/>
                </p:cNvSpPr>
                <p:nvPr/>
              </p:nvSpPr>
              <p:spPr bwMode="ltGray">
                <a:xfrm flipV="1">
                  <a:off x="4123" y="3381"/>
                  <a:ext cx="22" cy="9"/>
                </a:xfrm>
                <a:prstGeom prst="line">
                  <a:avLst/>
                </a:prstGeom>
                <a:noFill/>
                <a:ln w="0">
                  <a:solidFill>
                    <a:srgbClr val="FF9900"/>
                  </a:solidFill>
                  <a:round/>
                  <a:headEnd/>
                  <a:tailEnd/>
                </a:ln>
              </p:spPr>
              <p:txBody>
                <a:bodyPr/>
                <a:lstStyle/>
                <a:p>
                  <a:endParaRPr lang="en-US"/>
                </a:p>
              </p:txBody>
            </p:sp>
            <p:sp>
              <p:nvSpPr>
                <p:cNvPr id="76158" name="Line 382"/>
                <p:cNvSpPr>
                  <a:spLocks noChangeAspect="1" noChangeShapeType="1"/>
                </p:cNvSpPr>
                <p:nvPr/>
              </p:nvSpPr>
              <p:spPr bwMode="ltGray">
                <a:xfrm flipV="1">
                  <a:off x="4153" y="3369"/>
                  <a:ext cx="11" cy="4"/>
                </a:xfrm>
                <a:prstGeom prst="line">
                  <a:avLst/>
                </a:prstGeom>
                <a:noFill/>
                <a:ln w="0">
                  <a:solidFill>
                    <a:srgbClr val="FF9900"/>
                  </a:solidFill>
                  <a:round/>
                  <a:headEnd/>
                  <a:tailEnd/>
                </a:ln>
              </p:spPr>
              <p:txBody>
                <a:bodyPr/>
                <a:lstStyle/>
                <a:p>
                  <a:endParaRPr lang="en-US"/>
                </a:p>
              </p:txBody>
            </p:sp>
          </p:grpSp>
          <p:grpSp>
            <p:nvGrpSpPr>
              <p:cNvPr id="26" name="Group 383"/>
              <p:cNvGrpSpPr>
                <a:grpSpLocks/>
              </p:cNvGrpSpPr>
              <p:nvPr/>
            </p:nvGrpSpPr>
            <p:grpSpPr bwMode="auto">
              <a:xfrm>
                <a:off x="4092" y="3274"/>
                <a:ext cx="227" cy="134"/>
                <a:chOff x="4092" y="3274"/>
                <a:chExt cx="227" cy="134"/>
              </a:xfrm>
            </p:grpSpPr>
            <p:sp>
              <p:nvSpPr>
                <p:cNvPr id="76160" name="Line 384"/>
                <p:cNvSpPr>
                  <a:spLocks noChangeAspect="1" noChangeShapeType="1"/>
                </p:cNvSpPr>
                <p:nvPr/>
              </p:nvSpPr>
              <p:spPr bwMode="ltGray">
                <a:xfrm flipV="1">
                  <a:off x="4092" y="3401"/>
                  <a:ext cx="12" cy="7"/>
                </a:xfrm>
                <a:prstGeom prst="line">
                  <a:avLst/>
                </a:prstGeom>
                <a:noFill/>
                <a:ln w="0">
                  <a:solidFill>
                    <a:srgbClr val="FF9900"/>
                  </a:solidFill>
                  <a:round/>
                  <a:headEnd/>
                  <a:tailEnd/>
                </a:ln>
              </p:spPr>
              <p:txBody>
                <a:bodyPr/>
                <a:lstStyle/>
                <a:p>
                  <a:endParaRPr lang="en-US"/>
                </a:p>
              </p:txBody>
            </p:sp>
            <p:sp>
              <p:nvSpPr>
                <p:cNvPr id="76161" name="Line 385"/>
                <p:cNvSpPr>
                  <a:spLocks noChangeAspect="1" noChangeShapeType="1"/>
                </p:cNvSpPr>
                <p:nvPr/>
              </p:nvSpPr>
              <p:spPr bwMode="ltGray">
                <a:xfrm flipV="1">
                  <a:off x="4174" y="3357"/>
                  <a:ext cx="10" cy="6"/>
                </a:xfrm>
                <a:prstGeom prst="line">
                  <a:avLst/>
                </a:prstGeom>
                <a:noFill/>
                <a:ln w="0">
                  <a:solidFill>
                    <a:srgbClr val="FF9900"/>
                  </a:solidFill>
                  <a:round/>
                  <a:headEnd/>
                  <a:tailEnd/>
                </a:ln>
              </p:spPr>
              <p:txBody>
                <a:bodyPr/>
                <a:lstStyle/>
                <a:p>
                  <a:endParaRPr lang="en-US"/>
                </a:p>
              </p:txBody>
            </p:sp>
            <p:sp>
              <p:nvSpPr>
                <p:cNvPr id="76162" name="Line 386"/>
                <p:cNvSpPr>
                  <a:spLocks noChangeAspect="1" noChangeShapeType="1"/>
                </p:cNvSpPr>
                <p:nvPr/>
              </p:nvSpPr>
              <p:spPr bwMode="ltGray">
                <a:xfrm flipV="1">
                  <a:off x="4205" y="3334"/>
                  <a:ext cx="19" cy="10"/>
                </a:xfrm>
                <a:prstGeom prst="line">
                  <a:avLst/>
                </a:prstGeom>
                <a:noFill/>
                <a:ln w="0">
                  <a:solidFill>
                    <a:srgbClr val="FF9900"/>
                  </a:solidFill>
                  <a:round/>
                  <a:headEnd/>
                  <a:tailEnd/>
                </a:ln>
              </p:spPr>
              <p:txBody>
                <a:bodyPr/>
                <a:lstStyle/>
                <a:p>
                  <a:endParaRPr lang="en-US"/>
                </a:p>
              </p:txBody>
            </p:sp>
            <p:sp>
              <p:nvSpPr>
                <p:cNvPr id="76163" name="Line 387"/>
                <p:cNvSpPr>
                  <a:spLocks noChangeAspect="1" noChangeShapeType="1"/>
                </p:cNvSpPr>
                <p:nvPr/>
              </p:nvSpPr>
              <p:spPr bwMode="ltGray">
                <a:xfrm flipV="1">
                  <a:off x="4235" y="3323"/>
                  <a:ext cx="10" cy="7"/>
                </a:xfrm>
                <a:prstGeom prst="line">
                  <a:avLst/>
                </a:prstGeom>
                <a:noFill/>
                <a:ln w="0">
                  <a:solidFill>
                    <a:srgbClr val="FF9900"/>
                  </a:solidFill>
                  <a:round/>
                  <a:headEnd/>
                  <a:tailEnd/>
                </a:ln>
              </p:spPr>
              <p:txBody>
                <a:bodyPr/>
                <a:lstStyle/>
                <a:p>
                  <a:endParaRPr lang="en-US"/>
                </a:p>
              </p:txBody>
            </p:sp>
            <p:sp>
              <p:nvSpPr>
                <p:cNvPr id="76164" name="Line 388"/>
                <p:cNvSpPr>
                  <a:spLocks noChangeAspect="1" noChangeShapeType="1"/>
                </p:cNvSpPr>
                <p:nvPr/>
              </p:nvSpPr>
              <p:spPr bwMode="ltGray">
                <a:xfrm flipV="1">
                  <a:off x="4256" y="3313"/>
                  <a:ext cx="9" cy="7"/>
                </a:xfrm>
                <a:prstGeom prst="line">
                  <a:avLst/>
                </a:prstGeom>
                <a:noFill/>
                <a:ln w="0">
                  <a:solidFill>
                    <a:srgbClr val="FF9900"/>
                  </a:solidFill>
                  <a:round/>
                  <a:headEnd/>
                  <a:tailEnd/>
                </a:ln>
              </p:spPr>
              <p:txBody>
                <a:bodyPr/>
                <a:lstStyle/>
                <a:p>
                  <a:endParaRPr lang="en-US"/>
                </a:p>
              </p:txBody>
            </p:sp>
            <p:sp>
              <p:nvSpPr>
                <p:cNvPr id="76165" name="Line 389"/>
                <p:cNvSpPr>
                  <a:spLocks noChangeAspect="1" noChangeShapeType="1"/>
                </p:cNvSpPr>
                <p:nvPr/>
              </p:nvSpPr>
              <p:spPr bwMode="ltGray">
                <a:xfrm flipV="1">
                  <a:off x="4286" y="3288"/>
                  <a:ext cx="21" cy="14"/>
                </a:xfrm>
                <a:prstGeom prst="line">
                  <a:avLst/>
                </a:prstGeom>
                <a:noFill/>
                <a:ln w="0">
                  <a:solidFill>
                    <a:srgbClr val="FF9900"/>
                  </a:solidFill>
                  <a:round/>
                  <a:headEnd/>
                  <a:tailEnd/>
                </a:ln>
              </p:spPr>
              <p:txBody>
                <a:bodyPr/>
                <a:lstStyle/>
                <a:p>
                  <a:endParaRPr lang="en-US"/>
                </a:p>
              </p:txBody>
            </p:sp>
            <p:sp>
              <p:nvSpPr>
                <p:cNvPr id="76166" name="Freeform 390"/>
                <p:cNvSpPr>
                  <a:spLocks noChangeAspect="1"/>
                </p:cNvSpPr>
                <p:nvPr/>
              </p:nvSpPr>
              <p:spPr bwMode="ltGray">
                <a:xfrm>
                  <a:off x="4316" y="3274"/>
                  <a:ext cx="3" cy="12"/>
                </a:xfrm>
                <a:custGeom>
                  <a:avLst/>
                  <a:gdLst/>
                  <a:ahLst/>
                  <a:cxnLst>
                    <a:cxn ang="0">
                      <a:pos x="0" y="10"/>
                    </a:cxn>
                    <a:cxn ang="0">
                      <a:pos x="2" y="10"/>
                    </a:cxn>
                    <a:cxn ang="0">
                      <a:pos x="2" y="0"/>
                    </a:cxn>
                  </a:cxnLst>
                  <a:rect l="0" t="0" r="r" b="b"/>
                  <a:pathLst>
                    <a:path w="2" h="10">
                      <a:moveTo>
                        <a:pt x="0" y="10"/>
                      </a:moveTo>
                      <a:lnTo>
                        <a:pt x="2" y="10"/>
                      </a:lnTo>
                      <a:lnTo>
                        <a:pt x="2" y="0"/>
                      </a:lnTo>
                    </a:path>
                  </a:pathLst>
                </a:custGeom>
                <a:noFill/>
                <a:ln w="0">
                  <a:solidFill>
                    <a:srgbClr val="FF9900"/>
                  </a:solidFill>
                  <a:prstDash val="solid"/>
                  <a:round/>
                  <a:headEnd/>
                  <a:tailEnd/>
                </a:ln>
              </p:spPr>
              <p:txBody>
                <a:bodyPr/>
                <a:lstStyle/>
                <a:p>
                  <a:endParaRPr lang="en-US"/>
                </a:p>
              </p:txBody>
            </p:sp>
          </p:grpSp>
        </p:grpSp>
        <p:grpSp>
          <p:nvGrpSpPr>
            <p:cNvPr id="27" name="Group 391"/>
            <p:cNvGrpSpPr>
              <a:grpSpLocks/>
            </p:cNvGrpSpPr>
            <p:nvPr/>
          </p:nvGrpSpPr>
          <p:grpSpPr bwMode="auto">
            <a:xfrm>
              <a:off x="3867" y="3696"/>
              <a:ext cx="35" cy="433"/>
              <a:chOff x="3867" y="3696"/>
              <a:chExt cx="35" cy="433"/>
            </a:xfrm>
          </p:grpSpPr>
          <p:sp>
            <p:nvSpPr>
              <p:cNvPr id="76168" name="Line 392"/>
              <p:cNvSpPr>
                <a:spLocks noChangeAspect="1" noChangeShapeType="1"/>
              </p:cNvSpPr>
              <p:nvPr/>
            </p:nvSpPr>
            <p:spPr bwMode="auto">
              <a:xfrm>
                <a:off x="3867" y="3696"/>
                <a:ext cx="2" cy="18"/>
              </a:xfrm>
              <a:prstGeom prst="line">
                <a:avLst/>
              </a:prstGeom>
              <a:noFill/>
              <a:ln w="0">
                <a:solidFill>
                  <a:srgbClr val="FF9900"/>
                </a:solidFill>
                <a:round/>
                <a:headEnd/>
                <a:tailEnd/>
              </a:ln>
            </p:spPr>
            <p:txBody>
              <a:bodyPr/>
              <a:lstStyle/>
              <a:p>
                <a:endParaRPr lang="en-US"/>
              </a:p>
            </p:txBody>
          </p:sp>
          <p:sp>
            <p:nvSpPr>
              <p:cNvPr id="76169" name="Line 393"/>
              <p:cNvSpPr>
                <a:spLocks noChangeAspect="1" noChangeShapeType="1"/>
              </p:cNvSpPr>
              <p:nvPr/>
            </p:nvSpPr>
            <p:spPr bwMode="auto">
              <a:xfrm>
                <a:off x="3869" y="3725"/>
                <a:ext cx="2" cy="11"/>
              </a:xfrm>
              <a:prstGeom prst="line">
                <a:avLst/>
              </a:prstGeom>
              <a:noFill/>
              <a:ln w="0">
                <a:solidFill>
                  <a:srgbClr val="FF9900"/>
                </a:solidFill>
                <a:round/>
                <a:headEnd/>
                <a:tailEnd/>
              </a:ln>
            </p:spPr>
            <p:txBody>
              <a:bodyPr/>
              <a:lstStyle/>
              <a:p>
                <a:endParaRPr lang="en-US"/>
              </a:p>
            </p:txBody>
          </p:sp>
          <p:sp>
            <p:nvSpPr>
              <p:cNvPr id="76170" name="Line 394"/>
              <p:cNvSpPr>
                <a:spLocks noChangeAspect="1" noChangeShapeType="1"/>
              </p:cNvSpPr>
              <p:nvPr/>
            </p:nvSpPr>
            <p:spPr bwMode="auto">
              <a:xfrm>
                <a:off x="3873" y="3761"/>
                <a:ext cx="2" cy="23"/>
              </a:xfrm>
              <a:prstGeom prst="line">
                <a:avLst/>
              </a:prstGeom>
              <a:noFill/>
              <a:ln w="0">
                <a:solidFill>
                  <a:srgbClr val="FF9900"/>
                </a:solidFill>
                <a:round/>
                <a:headEnd/>
                <a:tailEnd/>
              </a:ln>
            </p:spPr>
            <p:txBody>
              <a:bodyPr/>
              <a:lstStyle/>
              <a:p>
                <a:endParaRPr lang="en-US"/>
              </a:p>
            </p:txBody>
          </p:sp>
          <p:sp>
            <p:nvSpPr>
              <p:cNvPr id="76171" name="Line 395"/>
              <p:cNvSpPr>
                <a:spLocks noChangeAspect="1" noChangeShapeType="1"/>
              </p:cNvSpPr>
              <p:nvPr/>
            </p:nvSpPr>
            <p:spPr bwMode="auto">
              <a:xfrm>
                <a:off x="3876" y="3794"/>
                <a:ext cx="3" cy="12"/>
              </a:xfrm>
              <a:prstGeom prst="line">
                <a:avLst/>
              </a:prstGeom>
              <a:noFill/>
              <a:ln w="0">
                <a:solidFill>
                  <a:srgbClr val="FF9900"/>
                </a:solidFill>
                <a:round/>
                <a:headEnd/>
                <a:tailEnd/>
              </a:ln>
            </p:spPr>
            <p:txBody>
              <a:bodyPr/>
              <a:lstStyle/>
              <a:p>
                <a:endParaRPr lang="en-US"/>
              </a:p>
            </p:txBody>
          </p:sp>
          <p:sp>
            <p:nvSpPr>
              <p:cNvPr id="76172" name="Line 396"/>
              <p:cNvSpPr>
                <a:spLocks noChangeAspect="1" noChangeShapeType="1"/>
              </p:cNvSpPr>
              <p:nvPr/>
            </p:nvSpPr>
            <p:spPr bwMode="auto">
              <a:xfrm>
                <a:off x="3879" y="3830"/>
                <a:ext cx="3" cy="23"/>
              </a:xfrm>
              <a:prstGeom prst="line">
                <a:avLst/>
              </a:prstGeom>
              <a:noFill/>
              <a:ln w="0">
                <a:solidFill>
                  <a:srgbClr val="FF9900"/>
                </a:solidFill>
                <a:round/>
                <a:headEnd/>
                <a:tailEnd/>
              </a:ln>
            </p:spPr>
            <p:txBody>
              <a:bodyPr/>
              <a:lstStyle/>
              <a:p>
                <a:endParaRPr lang="en-US"/>
              </a:p>
            </p:txBody>
          </p:sp>
          <p:sp>
            <p:nvSpPr>
              <p:cNvPr id="76173" name="Line 397"/>
              <p:cNvSpPr>
                <a:spLocks noChangeAspect="1" noChangeShapeType="1"/>
              </p:cNvSpPr>
              <p:nvPr/>
            </p:nvSpPr>
            <p:spPr bwMode="auto">
              <a:xfrm>
                <a:off x="3882" y="3865"/>
                <a:ext cx="1" cy="10"/>
              </a:xfrm>
              <a:prstGeom prst="line">
                <a:avLst/>
              </a:prstGeom>
              <a:noFill/>
              <a:ln w="0">
                <a:solidFill>
                  <a:srgbClr val="FF9900"/>
                </a:solidFill>
                <a:round/>
                <a:headEnd/>
                <a:tailEnd/>
              </a:ln>
            </p:spPr>
            <p:txBody>
              <a:bodyPr/>
              <a:lstStyle/>
              <a:p>
                <a:endParaRPr lang="en-US"/>
              </a:p>
            </p:txBody>
          </p:sp>
          <p:sp>
            <p:nvSpPr>
              <p:cNvPr id="76174" name="Line 398"/>
              <p:cNvSpPr>
                <a:spLocks noChangeAspect="1" noChangeShapeType="1"/>
              </p:cNvSpPr>
              <p:nvPr/>
            </p:nvSpPr>
            <p:spPr bwMode="auto">
              <a:xfrm>
                <a:off x="3883" y="3896"/>
                <a:ext cx="1" cy="25"/>
              </a:xfrm>
              <a:prstGeom prst="line">
                <a:avLst/>
              </a:prstGeom>
              <a:noFill/>
              <a:ln w="0">
                <a:solidFill>
                  <a:srgbClr val="FF9900"/>
                </a:solidFill>
                <a:round/>
                <a:headEnd/>
                <a:tailEnd/>
              </a:ln>
            </p:spPr>
            <p:txBody>
              <a:bodyPr/>
              <a:lstStyle/>
              <a:p>
                <a:endParaRPr lang="en-US"/>
              </a:p>
            </p:txBody>
          </p:sp>
          <p:sp>
            <p:nvSpPr>
              <p:cNvPr id="76175" name="Line 399"/>
              <p:cNvSpPr>
                <a:spLocks noChangeAspect="1" noChangeShapeType="1"/>
              </p:cNvSpPr>
              <p:nvPr/>
            </p:nvSpPr>
            <p:spPr bwMode="auto">
              <a:xfrm>
                <a:off x="3888" y="3932"/>
                <a:ext cx="0" cy="14"/>
              </a:xfrm>
              <a:prstGeom prst="line">
                <a:avLst/>
              </a:prstGeom>
              <a:noFill/>
              <a:ln w="0">
                <a:solidFill>
                  <a:srgbClr val="FF9900"/>
                </a:solidFill>
                <a:round/>
                <a:headEnd/>
                <a:tailEnd/>
              </a:ln>
            </p:spPr>
            <p:txBody>
              <a:bodyPr/>
              <a:lstStyle/>
              <a:p>
                <a:endParaRPr lang="en-US"/>
              </a:p>
            </p:txBody>
          </p:sp>
          <p:sp>
            <p:nvSpPr>
              <p:cNvPr id="76176" name="Line 400"/>
              <p:cNvSpPr>
                <a:spLocks noChangeAspect="1" noChangeShapeType="1"/>
              </p:cNvSpPr>
              <p:nvPr/>
            </p:nvSpPr>
            <p:spPr bwMode="auto">
              <a:xfrm>
                <a:off x="3889" y="3967"/>
                <a:ext cx="2" cy="23"/>
              </a:xfrm>
              <a:prstGeom prst="line">
                <a:avLst/>
              </a:prstGeom>
              <a:noFill/>
              <a:ln w="0">
                <a:solidFill>
                  <a:srgbClr val="FF9900"/>
                </a:solidFill>
                <a:round/>
                <a:headEnd/>
                <a:tailEnd/>
              </a:ln>
            </p:spPr>
            <p:txBody>
              <a:bodyPr/>
              <a:lstStyle/>
              <a:p>
                <a:endParaRPr lang="en-US"/>
              </a:p>
            </p:txBody>
          </p:sp>
          <p:sp>
            <p:nvSpPr>
              <p:cNvPr id="76177" name="Line 401"/>
              <p:cNvSpPr>
                <a:spLocks noChangeAspect="1" noChangeShapeType="1"/>
              </p:cNvSpPr>
              <p:nvPr/>
            </p:nvSpPr>
            <p:spPr bwMode="auto">
              <a:xfrm>
                <a:off x="3891" y="4002"/>
                <a:ext cx="2" cy="11"/>
              </a:xfrm>
              <a:prstGeom prst="line">
                <a:avLst/>
              </a:prstGeom>
              <a:noFill/>
              <a:ln w="0">
                <a:solidFill>
                  <a:srgbClr val="FF9900"/>
                </a:solidFill>
                <a:round/>
                <a:headEnd/>
                <a:tailEnd/>
              </a:ln>
            </p:spPr>
            <p:txBody>
              <a:bodyPr/>
              <a:lstStyle/>
              <a:p>
                <a:endParaRPr lang="en-US"/>
              </a:p>
            </p:txBody>
          </p:sp>
          <p:sp>
            <p:nvSpPr>
              <p:cNvPr id="76178" name="Line 402"/>
              <p:cNvSpPr>
                <a:spLocks noChangeAspect="1" noChangeShapeType="1"/>
              </p:cNvSpPr>
              <p:nvPr/>
            </p:nvSpPr>
            <p:spPr bwMode="auto">
              <a:xfrm>
                <a:off x="3894" y="4034"/>
                <a:ext cx="1" cy="27"/>
              </a:xfrm>
              <a:prstGeom prst="line">
                <a:avLst/>
              </a:prstGeom>
              <a:noFill/>
              <a:ln w="0">
                <a:solidFill>
                  <a:srgbClr val="FF9900"/>
                </a:solidFill>
                <a:round/>
                <a:headEnd/>
                <a:tailEnd/>
              </a:ln>
            </p:spPr>
            <p:txBody>
              <a:bodyPr/>
              <a:lstStyle/>
              <a:p>
                <a:endParaRPr lang="en-US"/>
              </a:p>
            </p:txBody>
          </p:sp>
          <p:sp>
            <p:nvSpPr>
              <p:cNvPr id="76179" name="Line 403"/>
              <p:cNvSpPr>
                <a:spLocks noChangeAspect="1" noChangeShapeType="1"/>
              </p:cNvSpPr>
              <p:nvPr/>
            </p:nvSpPr>
            <p:spPr bwMode="auto">
              <a:xfrm>
                <a:off x="3895" y="4071"/>
                <a:ext cx="3" cy="12"/>
              </a:xfrm>
              <a:prstGeom prst="line">
                <a:avLst/>
              </a:prstGeom>
              <a:noFill/>
              <a:ln w="0">
                <a:solidFill>
                  <a:srgbClr val="FF9900"/>
                </a:solidFill>
                <a:round/>
                <a:headEnd/>
                <a:tailEnd/>
              </a:ln>
            </p:spPr>
            <p:txBody>
              <a:bodyPr/>
              <a:lstStyle/>
              <a:p>
                <a:endParaRPr lang="en-US"/>
              </a:p>
            </p:txBody>
          </p:sp>
          <p:sp>
            <p:nvSpPr>
              <p:cNvPr id="76180" name="Line 404"/>
              <p:cNvSpPr>
                <a:spLocks noChangeAspect="1" noChangeShapeType="1"/>
              </p:cNvSpPr>
              <p:nvPr/>
            </p:nvSpPr>
            <p:spPr bwMode="auto">
              <a:xfrm>
                <a:off x="3898" y="4105"/>
                <a:ext cx="4" cy="24"/>
              </a:xfrm>
              <a:prstGeom prst="line">
                <a:avLst/>
              </a:prstGeom>
              <a:noFill/>
              <a:ln w="0">
                <a:solidFill>
                  <a:srgbClr val="FF9900"/>
                </a:solidFill>
                <a:round/>
                <a:headEnd/>
                <a:tailEnd/>
              </a:ln>
            </p:spPr>
            <p:txBody>
              <a:bodyPr/>
              <a:lstStyle/>
              <a:p>
                <a:endParaRPr lang="en-US"/>
              </a:p>
            </p:txBody>
          </p:sp>
        </p:grpSp>
        <p:grpSp>
          <p:nvGrpSpPr>
            <p:cNvPr id="28" name="Group 405"/>
            <p:cNvGrpSpPr>
              <a:grpSpLocks/>
            </p:cNvGrpSpPr>
            <p:nvPr/>
          </p:nvGrpSpPr>
          <p:grpSpPr bwMode="auto">
            <a:xfrm>
              <a:off x="4104" y="3550"/>
              <a:ext cx="1182" cy="105"/>
              <a:chOff x="4104" y="3550"/>
              <a:chExt cx="1182" cy="105"/>
            </a:xfrm>
          </p:grpSpPr>
          <p:sp>
            <p:nvSpPr>
              <p:cNvPr id="76182" name="Line 406"/>
              <p:cNvSpPr>
                <a:spLocks noChangeAspect="1" noChangeShapeType="1"/>
              </p:cNvSpPr>
              <p:nvPr/>
            </p:nvSpPr>
            <p:spPr bwMode="auto">
              <a:xfrm>
                <a:off x="4104" y="3550"/>
                <a:ext cx="1" cy="22"/>
              </a:xfrm>
              <a:prstGeom prst="line">
                <a:avLst/>
              </a:prstGeom>
              <a:noFill/>
              <a:ln w="0">
                <a:solidFill>
                  <a:srgbClr val="FF9900"/>
                </a:solidFill>
                <a:round/>
                <a:headEnd/>
                <a:tailEnd/>
              </a:ln>
            </p:spPr>
            <p:txBody>
              <a:bodyPr/>
              <a:lstStyle/>
              <a:p>
                <a:endParaRPr lang="en-US"/>
              </a:p>
            </p:txBody>
          </p:sp>
          <p:sp>
            <p:nvSpPr>
              <p:cNvPr id="76183" name="Line 407"/>
              <p:cNvSpPr>
                <a:spLocks noChangeAspect="1" noChangeShapeType="1"/>
              </p:cNvSpPr>
              <p:nvPr/>
            </p:nvSpPr>
            <p:spPr bwMode="auto">
              <a:xfrm flipV="1">
                <a:off x="4105" y="3596"/>
                <a:ext cx="0" cy="4"/>
              </a:xfrm>
              <a:prstGeom prst="line">
                <a:avLst/>
              </a:prstGeom>
              <a:noFill/>
              <a:ln w="0">
                <a:solidFill>
                  <a:srgbClr val="FF9900"/>
                </a:solidFill>
                <a:round/>
                <a:headEnd/>
                <a:tailEnd/>
              </a:ln>
            </p:spPr>
            <p:txBody>
              <a:bodyPr/>
              <a:lstStyle/>
              <a:p>
                <a:endParaRPr lang="en-US"/>
              </a:p>
            </p:txBody>
          </p:sp>
          <p:sp>
            <p:nvSpPr>
              <p:cNvPr id="76184" name="Line 408"/>
              <p:cNvSpPr>
                <a:spLocks noChangeAspect="1" noChangeShapeType="1"/>
              </p:cNvSpPr>
              <p:nvPr/>
            </p:nvSpPr>
            <p:spPr bwMode="auto">
              <a:xfrm>
                <a:off x="4104" y="3619"/>
                <a:ext cx="1" cy="23"/>
              </a:xfrm>
              <a:prstGeom prst="line">
                <a:avLst/>
              </a:prstGeom>
              <a:noFill/>
              <a:ln w="0">
                <a:solidFill>
                  <a:srgbClr val="FF9900"/>
                </a:solidFill>
                <a:round/>
                <a:headEnd/>
                <a:tailEnd/>
              </a:ln>
            </p:spPr>
            <p:txBody>
              <a:bodyPr/>
              <a:lstStyle/>
              <a:p>
                <a:endParaRPr lang="en-US"/>
              </a:p>
            </p:txBody>
          </p:sp>
          <p:sp>
            <p:nvSpPr>
              <p:cNvPr id="76185" name="Freeform 409"/>
              <p:cNvSpPr>
                <a:spLocks noChangeAspect="1"/>
              </p:cNvSpPr>
              <p:nvPr/>
            </p:nvSpPr>
            <p:spPr bwMode="auto">
              <a:xfrm>
                <a:off x="4104" y="3654"/>
                <a:ext cx="9" cy="1"/>
              </a:xfrm>
              <a:custGeom>
                <a:avLst/>
                <a:gdLst/>
                <a:ahLst/>
                <a:cxnLst>
                  <a:cxn ang="0">
                    <a:pos x="0" y="0"/>
                  </a:cxn>
                  <a:cxn ang="0">
                    <a:pos x="0" y="2"/>
                  </a:cxn>
                  <a:cxn ang="0">
                    <a:pos x="7" y="2"/>
                  </a:cxn>
                </a:cxnLst>
                <a:rect l="0" t="0" r="r" b="b"/>
                <a:pathLst>
                  <a:path w="7" h="2">
                    <a:moveTo>
                      <a:pt x="0" y="0"/>
                    </a:moveTo>
                    <a:lnTo>
                      <a:pt x="0" y="2"/>
                    </a:lnTo>
                    <a:lnTo>
                      <a:pt x="7" y="2"/>
                    </a:lnTo>
                  </a:path>
                </a:pathLst>
              </a:custGeom>
              <a:noFill/>
              <a:ln w="0">
                <a:solidFill>
                  <a:srgbClr val="FF9900"/>
                </a:solidFill>
                <a:prstDash val="solid"/>
                <a:round/>
                <a:headEnd/>
                <a:tailEnd/>
              </a:ln>
            </p:spPr>
            <p:txBody>
              <a:bodyPr/>
              <a:lstStyle/>
              <a:p>
                <a:endParaRPr lang="en-US"/>
              </a:p>
            </p:txBody>
          </p:sp>
          <p:sp>
            <p:nvSpPr>
              <p:cNvPr id="76186" name="Line 410"/>
              <p:cNvSpPr>
                <a:spLocks noChangeAspect="1" noChangeShapeType="1"/>
              </p:cNvSpPr>
              <p:nvPr/>
            </p:nvSpPr>
            <p:spPr bwMode="auto">
              <a:xfrm flipV="1">
                <a:off x="4133" y="3650"/>
                <a:ext cx="26" cy="4"/>
              </a:xfrm>
              <a:prstGeom prst="line">
                <a:avLst/>
              </a:prstGeom>
              <a:noFill/>
              <a:ln w="0">
                <a:solidFill>
                  <a:srgbClr val="FF9900"/>
                </a:solidFill>
                <a:round/>
                <a:headEnd/>
                <a:tailEnd/>
              </a:ln>
            </p:spPr>
            <p:txBody>
              <a:bodyPr/>
              <a:lstStyle/>
              <a:p>
                <a:endParaRPr lang="en-US"/>
              </a:p>
            </p:txBody>
          </p:sp>
          <p:sp>
            <p:nvSpPr>
              <p:cNvPr id="76187" name="Line 411"/>
              <p:cNvSpPr>
                <a:spLocks noChangeAspect="1" noChangeShapeType="1"/>
              </p:cNvSpPr>
              <p:nvPr/>
            </p:nvSpPr>
            <p:spPr bwMode="auto">
              <a:xfrm>
                <a:off x="4170" y="3650"/>
                <a:ext cx="13" cy="0"/>
              </a:xfrm>
              <a:prstGeom prst="line">
                <a:avLst/>
              </a:prstGeom>
              <a:noFill/>
              <a:ln w="0">
                <a:solidFill>
                  <a:srgbClr val="FF9900"/>
                </a:solidFill>
                <a:round/>
                <a:headEnd/>
                <a:tailEnd/>
              </a:ln>
            </p:spPr>
            <p:txBody>
              <a:bodyPr/>
              <a:lstStyle/>
              <a:p>
                <a:endParaRPr lang="en-US"/>
              </a:p>
            </p:txBody>
          </p:sp>
          <p:sp>
            <p:nvSpPr>
              <p:cNvPr id="76188" name="Line 412"/>
              <p:cNvSpPr>
                <a:spLocks noChangeAspect="1" noChangeShapeType="1"/>
              </p:cNvSpPr>
              <p:nvPr/>
            </p:nvSpPr>
            <p:spPr bwMode="auto">
              <a:xfrm flipV="1">
                <a:off x="4204" y="3647"/>
                <a:ext cx="23" cy="1"/>
              </a:xfrm>
              <a:prstGeom prst="line">
                <a:avLst/>
              </a:prstGeom>
              <a:noFill/>
              <a:ln w="0">
                <a:solidFill>
                  <a:srgbClr val="FF9900"/>
                </a:solidFill>
                <a:round/>
                <a:headEnd/>
                <a:tailEnd/>
              </a:ln>
            </p:spPr>
            <p:txBody>
              <a:bodyPr/>
              <a:lstStyle/>
              <a:p>
                <a:endParaRPr lang="en-US"/>
              </a:p>
            </p:txBody>
          </p:sp>
          <p:sp>
            <p:nvSpPr>
              <p:cNvPr id="76189" name="Line 413"/>
              <p:cNvSpPr>
                <a:spLocks noChangeAspect="1" noChangeShapeType="1"/>
              </p:cNvSpPr>
              <p:nvPr/>
            </p:nvSpPr>
            <p:spPr bwMode="auto">
              <a:xfrm flipV="1">
                <a:off x="4238" y="3644"/>
                <a:ext cx="11" cy="3"/>
              </a:xfrm>
              <a:prstGeom prst="line">
                <a:avLst/>
              </a:prstGeom>
              <a:noFill/>
              <a:ln w="0">
                <a:solidFill>
                  <a:srgbClr val="FF9900"/>
                </a:solidFill>
                <a:round/>
                <a:headEnd/>
                <a:tailEnd/>
              </a:ln>
            </p:spPr>
            <p:txBody>
              <a:bodyPr/>
              <a:lstStyle/>
              <a:p>
                <a:endParaRPr lang="en-US"/>
              </a:p>
            </p:txBody>
          </p:sp>
          <p:sp>
            <p:nvSpPr>
              <p:cNvPr id="76190" name="Line 414"/>
              <p:cNvSpPr>
                <a:spLocks noChangeAspect="1" noChangeShapeType="1"/>
              </p:cNvSpPr>
              <p:nvPr/>
            </p:nvSpPr>
            <p:spPr bwMode="auto">
              <a:xfrm flipV="1">
                <a:off x="4272" y="3640"/>
                <a:ext cx="25" cy="2"/>
              </a:xfrm>
              <a:prstGeom prst="line">
                <a:avLst/>
              </a:prstGeom>
              <a:noFill/>
              <a:ln w="0">
                <a:solidFill>
                  <a:srgbClr val="FF9900"/>
                </a:solidFill>
                <a:round/>
                <a:headEnd/>
                <a:tailEnd/>
              </a:ln>
            </p:spPr>
            <p:txBody>
              <a:bodyPr/>
              <a:lstStyle/>
              <a:p>
                <a:endParaRPr lang="en-US"/>
              </a:p>
            </p:txBody>
          </p:sp>
          <p:sp>
            <p:nvSpPr>
              <p:cNvPr id="76191" name="Line 415"/>
              <p:cNvSpPr>
                <a:spLocks noChangeAspect="1" noChangeShapeType="1"/>
              </p:cNvSpPr>
              <p:nvPr/>
            </p:nvSpPr>
            <p:spPr bwMode="auto">
              <a:xfrm>
                <a:off x="4307" y="3640"/>
                <a:ext cx="12" cy="0"/>
              </a:xfrm>
              <a:prstGeom prst="line">
                <a:avLst/>
              </a:prstGeom>
              <a:noFill/>
              <a:ln w="0">
                <a:solidFill>
                  <a:srgbClr val="FF9900"/>
                </a:solidFill>
                <a:round/>
                <a:headEnd/>
                <a:tailEnd/>
              </a:ln>
            </p:spPr>
            <p:txBody>
              <a:bodyPr/>
              <a:lstStyle/>
              <a:p>
                <a:endParaRPr lang="en-US"/>
              </a:p>
            </p:txBody>
          </p:sp>
          <p:sp>
            <p:nvSpPr>
              <p:cNvPr id="76192" name="Line 416"/>
              <p:cNvSpPr>
                <a:spLocks noChangeAspect="1" noChangeShapeType="1"/>
              </p:cNvSpPr>
              <p:nvPr/>
            </p:nvSpPr>
            <p:spPr bwMode="auto">
              <a:xfrm flipV="1">
                <a:off x="4341" y="3636"/>
                <a:ext cx="25" cy="1"/>
              </a:xfrm>
              <a:prstGeom prst="line">
                <a:avLst/>
              </a:prstGeom>
              <a:noFill/>
              <a:ln w="0">
                <a:solidFill>
                  <a:srgbClr val="FF9900"/>
                </a:solidFill>
                <a:round/>
                <a:headEnd/>
                <a:tailEnd/>
              </a:ln>
            </p:spPr>
            <p:txBody>
              <a:bodyPr/>
              <a:lstStyle/>
              <a:p>
                <a:endParaRPr lang="en-US"/>
              </a:p>
            </p:txBody>
          </p:sp>
          <p:grpSp>
            <p:nvGrpSpPr>
              <p:cNvPr id="29" name="Group 417"/>
              <p:cNvGrpSpPr>
                <a:grpSpLocks/>
              </p:cNvGrpSpPr>
              <p:nvPr/>
            </p:nvGrpSpPr>
            <p:grpSpPr bwMode="auto">
              <a:xfrm>
                <a:off x="4378" y="3562"/>
                <a:ext cx="908" cy="74"/>
                <a:chOff x="4378" y="3562"/>
                <a:chExt cx="908" cy="74"/>
              </a:xfrm>
            </p:grpSpPr>
            <p:sp>
              <p:nvSpPr>
                <p:cNvPr id="76194" name="Line 418"/>
                <p:cNvSpPr>
                  <a:spLocks noChangeAspect="1" noChangeShapeType="1"/>
                </p:cNvSpPr>
                <p:nvPr/>
              </p:nvSpPr>
              <p:spPr bwMode="auto">
                <a:xfrm flipV="1">
                  <a:off x="4687" y="3608"/>
                  <a:ext cx="24" cy="4"/>
                </a:xfrm>
                <a:prstGeom prst="line">
                  <a:avLst/>
                </a:prstGeom>
                <a:noFill/>
                <a:ln w="0">
                  <a:solidFill>
                    <a:srgbClr val="FF9900"/>
                  </a:solidFill>
                  <a:round/>
                  <a:headEnd/>
                  <a:tailEnd/>
                </a:ln>
              </p:spPr>
              <p:txBody>
                <a:bodyPr/>
                <a:lstStyle/>
                <a:p>
                  <a:endParaRPr lang="en-US"/>
                </a:p>
              </p:txBody>
            </p:sp>
            <p:grpSp>
              <p:nvGrpSpPr>
                <p:cNvPr id="30" name="Group 419"/>
                <p:cNvGrpSpPr>
                  <a:grpSpLocks/>
                </p:cNvGrpSpPr>
                <p:nvPr/>
              </p:nvGrpSpPr>
              <p:grpSpPr bwMode="auto">
                <a:xfrm>
                  <a:off x="4378" y="3574"/>
                  <a:ext cx="746" cy="62"/>
                  <a:chOff x="4378" y="3574"/>
                  <a:chExt cx="746" cy="62"/>
                </a:xfrm>
              </p:grpSpPr>
              <p:sp>
                <p:nvSpPr>
                  <p:cNvPr id="76196" name="Line 420"/>
                  <p:cNvSpPr>
                    <a:spLocks noChangeAspect="1" noChangeShapeType="1"/>
                  </p:cNvSpPr>
                  <p:nvPr/>
                </p:nvSpPr>
                <p:spPr bwMode="auto">
                  <a:xfrm flipV="1">
                    <a:off x="4378" y="3633"/>
                    <a:ext cx="10" cy="3"/>
                  </a:xfrm>
                  <a:prstGeom prst="line">
                    <a:avLst/>
                  </a:prstGeom>
                  <a:noFill/>
                  <a:ln w="0">
                    <a:solidFill>
                      <a:srgbClr val="FF9900"/>
                    </a:solidFill>
                    <a:round/>
                    <a:headEnd/>
                    <a:tailEnd/>
                  </a:ln>
                </p:spPr>
                <p:txBody>
                  <a:bodyPr/>
                  <a:lstStyle/>
                  <a:p>
                    <a:endParaRPr lang="en-US"/>
                  </a:p>
                </p:txBody>
              </p:sp>
              <p:sp>
                <p:nvSpPr>
                  <p:cNvPr id="76197" name="Line 421"/>
                  <p:cNvSpPr>
                    <a:spLocks noChangeAspect="1" noChangeShapeType="1"/>
                  </p:cNvSpPr>
                  <p:nvPr/>
                </p:nvSpPr>
                <p:spPr bwMode="auto">
                  <a:xfrm>
                    <a:off x="4411" y="3630"/>
                    <a:ext cx="23" cy="2"/>
                  </a:xfrm>
                  <a:prstGeom prst="line">
                    <a:avLst/>
                  </a:prstGeom>
                  <a:noFill/>
                  <a:ln w="0">
                    <a:solidFill>
                      <a:srgbClr val="FF9900"/>
                    </a:solidFill>
                    <a:round/>
                    <a:headEnd/>
                    <a:tailEnd/>
                  </a:ln>
                </p:spPr>
                <p:txBody>
                  <a:bodyPr/>
                  <a:lstStyle/>
                  <a:p>
                    <a:endParaRPr lang="en-US"/>
                  </a:p>
                </p:txBody>
              </p:sp>
              <p:sp>
                <p:nvSpPr>
                  <p:cNvPr id="76198" name="Line 422"/>
                  <p:cNvSpPr>
                    <a:spLocks noChangeAspect="1" noChangeShapeType="1"/>
                  </p:cNvSpPr>
                  <p:nvPr/>
                </p:nvSpPr>
                <p:spPr bwMode="auto">
                  <a:xfrm>
                    <a:off x="4443" y="3629"/>
                    <a:ext cx="16" cy="0"/>
                  </a:xfrm>
                  <a:prstGeom prst="line">
                    <a:avLst/>
                  </a:prstGeom>
                  <a:noFill/>
                  <a:ln w="0">
                    <a:solidFill>
                      <a:srgbClr val="FF9900"/>
                    </a:solidFill>
                    <a:round/>
                    <a:headEnd/>
                    <a:tailEnd/>
                  </a:ln>
                </p:spPr>
                <p:txBody>
                  <a:bodyPr/>
                  <a:lstStyle/>
                  <a:p>
                    <a:endParaRPr lang="en-US"/>
                  </a:p>
                </p:txBody>
              </p:sp>
              <p:sp>
                <p:nvSpPr>
                  <p:cNvPr id="76199" name="Line 423"/>
                  <p:cNvSpPr>
                    <a:spLocks noChangeAspect="1" noChangeShapeType="1"/>
                  </p:cNvSpPr>
                  <p:nvPr/>
                </p:nvSpPr>
                <p:spPr bwMode="auto">
                  <a:xfrm flipV="1">
                    <a:off x="4481" y="3622"/>
                    <a:ext cx="22" cy="4"/>
                  </a:xfrm>
                  <a:prstGeom prst="line">
                    <a:avLst/>
                  </a:prstGeom>
                  <a:noFill/>
                  <a:ln w="0">
                    <a:solidFill>
                      <a:srgbClr val="FF9900"/>
                    </a:solidFill>
                    <a:round/>
                    <a:headEnd/>
                    <a:tailEnd/>
                  </a:ln>
                </p:spPr>
                <p:txBody>
                  <a:bodyPr/>
                  <a:lstStyle/>
                  <a:p>
                    <a:endParaRPr lang="en-US"/>
                  </a:p>
                </p:txBody>
              </p:sp>
              <p:sp>
                <p:nvSpPr>
                  <p:cNvPr id="76200" name="Line 424"/>
                  <p:cNvSpPr>
                    <a:spLocks noChangeAspect="1" noChangeShapeType="1"/>
                  </p:cNvSpPr>
                  <p:nvPr/>
                </p:nvSpPr>
                <p:spPr bwMode="auto">
                  <a:xfrm flipV="1">
                    <a:off x="4514" y="3621"/>
                    <a:ext cx="11" cy="1"/>
                  </a:xfrm>
                  <a:prstGeom prst="line">
                    <a:avLst/>
                  </a:prstGeom>
                  <a:noFill/>
                  <a:ln w="0">
                    <a:solidFill>
                      <a:srgbClr val="FF9900"/>
                    </a:solidFill>
                    <a:round/>
                    <a:headEnd/>
                    <a:tailEnd/>
                  </a:ln>
                </p:spPr>
                <p:txBody>
                  <a:bodyPr/>
                  <a:lstStyle/>
                  <a:p>
                    <a:endParaRPr lang="en-US"/>
                  </a:p>
                </p:txBody>
              </p:sp>
              <p:sp>
                <p:nvSpPr>
                  <p:cNvPr id="76201" name="Line 425"/>
                  <p:cNvSpPr>
                    <a:spLocks noChangeAspect="1" noChangeShapeType="1"/>
                  </p:cNvSpPr>
                  <p:nvPr/>
                </p:nvSpPr>
                <p:spPr bwMode="auto">
                  <a:xfrm flipV="1">
                    <a:off x="4549" y="3619"/>
                    <a:ext cx="24" cy="2"/>
                  </a:xfrm>
                  <a:prstGeom prst="line">
                    <a:avLst/>
                  </a:prstGeom>
                  <a:noFill/>
                  <a:ln w="0">
                    <a:solidFill>
                      <a:srgbClr val="FF9900"/>
                    </a:solidFill>
                    <a:round/>
                    <a:headEnd/>
                    <a:tailEnd/>
                  </a:ln>
                </p:spPr>
                <p:txBody>
                  <a:bodyPr/>
                  <a:lstStyle/>
                  <a:p>
                    <a:endParaRPr lang="en-US"/>
                  </a:p>
                </p:txBody>
              </p:sp>
              <p:sp>
                <p:nvSpPr>
                  <p:cNvPr id="76202" name="Line 426"/>
                  <p:cNvSpPr>
                    <a:spLocks noChangeAspect="1" noChangeShapeType="1"/>
                  </p:cNvSpPr>
                  <p:nvPr/>
                </p:nvSpPr>
                <p:spPr bwMode="auto">
                  <a:xfrm>
                    <a:off x="4584" y="3615"/>
                    <a:ext cx="12" cy="4"/>
                  </a:xfrm>
                  <a:prstGeom prst="line">
                    <a:avLst/>
                  </a:prstGeom>
                  <a:noFill/>
                  <a:ln w="0">
                    <a:solidFill>
                      <a:srgbClr val="FF9900"/>
                    </a:solidFill>
                    <a:round/>
                    <a:headEnd/>
                    <a:tailEnd/>
                  </a:ln>
                </p:spPr>
                <p:txBody>
                  <a:bodyPr/>
                  <a:lstStyle/>
                  <a:p>
                    <a:endParaRPr lang="en-US"/>
                  </a:p>
                </p:txBody>
              </p:sp>
              <p:sp>
                <p:nvSpPr>
                  <p:cNvPr id="76203" name="Line 427"/>
                  <p:cNvSpPr>
                    <a:spLocks noChangeAspect="1" noChangeShapeType="1"/>
                  </p:cNvSpPr>
                  <p:nvPr/>
                </p:nvSpPr>
                <p:spPr bwMode="auto">
                  <a:xfrm flipV="1">
                    <a:off x="4618" y="3613"/>
                    <a:ext cx="22" cy="2"/>
                  </a:xfrm>
                  <a:prstGeom prst="line">
                    <a:avLst/>
                  </a:prstGeom>
                  <a:noFill/>
                  <a:ln w="0">
                    <a:solidFill>
                      <a:srgbClr val="FF9900"/>
                    </a:solidFill>
                    <a:round/>
                    <a:headEnd/>
                    <a:tailEnd/>
                  </a:ln>
                </p:spPr>
                <p:txBody>
                  <a:bodyPr/>
                  <a:lstStyle/>
                  <a:p>
                    <a:endParaRPr lang="en-US"/>
                  </a:p>
                </p:txBody>
              </p:sp>
              <p:sp>
                <p:nvSpPr>
                  <p:cNvPr id="76204" name="Line 428"/>
                  <p:cNvSpPr>
                    <a:spLocks noChangeAspect="1" noChangeShapeType="1"/>
                  </p:cNvSpPr>
                  <p:nvPr/>
                </p:nvSpPr>
                <p:spPr bwMode="auto">
                  <a:xfrm>
                    <a:off x="4652" y="3613"/>
                    <a:ext cx="13" cy="1"/>
                  </a:xfrm>
                  <a:prstGeom prst="line">
                    <a:avLst/>
                  </a:prstGeom>
                  <a:noFill/>
                  <a:ln w="0">
                    <a:solidFill>
                      <a:srgbClr val="FF9900"/>
                    </a:solidFill>
                    <a:round/>
                    <a:headEnd/>
                    <a:tailEnd/>
                  </a:ln>
                </p:spPr>
                <p:txBody>
                  <a:bodyPr/>
                  <a:lstStyle/>
                  <a:p>
                    <a:endParaRPr lang="en-US"/>
                  </a:p>
                </p:txBody>
              </p:sp>
              <p:sp>
                <p:nvSpPr>
                  <p:cNvPr id="76205" name="Line 429"/>
                  <p:cNvSpPr>
                    <a:spLocks noChangeAspect="1" noChangeShapeType="1"/>
                  </p:cNvSpPr>
                  <p:nvPr/>
                </p:nvSpPr>
                <p:spPr bwMode="auto">
                  <a:xfrm>
                    <a:off x="4722" y="3605"/>
                    <a:ext cx="11" cy="2"/>
                  </a:xfrm>
                  <a:prstGeom prst="line">
                    <a:avLst/>
                  </a:prstGeom>
                  <a:noFill/>
                  <a:ln w="0">
                    <a:solidFill>
                      <a:srgbClr val="FF9900"/>
                    </a:solidFill>
                    <a:round/>
                    <a:headEnd/>
                    <a:tailEnd/>
                  </a:ln>
                </p:spPr>
                <p:txBody>
                  <a:bodyPr/>
                  <a:lstStyle/>
                  <a:p>
                    <a:endParaRPr lang="en-US"/>
                  </a:p>
                </p:txBody>
              </p:sp>
              <p:sp>
                <p:nvSpPr>
                  <p:cNvPr id="76206" name="Line 430"/>
                  <p:cNvSpPr>
                    <a:spLocks noChangeAspect="1" noChangeShapeType="1"/>
                  </p:cNvSpPr>
                  <p:nvPr/>
                </p:nvSpPr>
                <p:spPr bwMode="auto">
                  <a:xfrm flipV="1">
                    <a:off x="4755" y="3601"/>
                    <a:ext cx="25" cy="2"/>
                  </a:xfrm>
                  <a:prstGeom prst="line">
                    <a:avLst/>
                  </a:prstGeom>
                  <a:noFill/>
                  <a:ln w="0">
                    <a:solidFill>
                      <a:srgbClr val="FF9900"/>
                    </a:solidFill>
                    <a:round/>
                    <a:headEnd/>
                    <a:tailEnd/>
                  </a:ln>
                </p:spPr>
                <p:txBody>
                  <a:bodyPr/>
                  <a:lstStyle/>
                  <a:p>
                    <a:endParaRPr lang="en-US"/>
                  </a:p>
                </p:txBody>
              </p:sp>
              <p:sp>
                <p:nvSpPr>
                  <p:cNvPr id="76207" name="Line 431"/>
                  <p:cNvSpPr>
                    <a:spLocks noChangeAspect="1" noChangeShapeType="1"/>
                  </p:cNvSpPr>
                  <p:nvPr/>
                </p:nvSpPr>
                <p:spPr bwMode="auto">
                  <a:xfrm>
                    <a:off x="4791" y="3601"/>
                    <a:ext cx="11" cy="1"/>
                  </a:xfrm>
                  <a:prstGeom prst="line">
                    <a:avLst/>
                  </a:prstGeom>
                  <a:noFill/>
                  <a:ln w="0">
                    <a:solidFill>
                      <a:srgbClr val="FF9900"/>
                    </a:solidFill>
                    <a:round/>
                    <a:headEnd/>
                    <a:tailEnd/>
                  </a:ln>
                </p:spPr>
                <p:txBody>
                  <a:bodyPr/>
                  <a:lstStyle/>
                  <a:p>
                    <a:endParaRPr lang="en-US"/>
                  </a:p>
                </p:txBody>
              </p:sp>
              <p:sp>
                <p:nvSpPr>
                  <p:cNvPr id="76208" name="Line 432"/>
                  <p:cNvSpPr>
                    <a:spLocks noChangeAspect="1" noChangeShapeType="1"/>
                  </p:cNvSpPr>
                  <p:nvPr/>
                </p:nvSpPr>
                <p:spPr bwMode="auto">
                  <a:xfrm flipV="1">
                    <a:off x="4825" y="3596"/>
                    <a:ext cx="23" cy="2"/>
                  </a:xfrm>
                  <a:prstGeom prst="line">
                    <a:avLst/>
                  </a:prstGeom>
                  <a:noFill/>
                  <a:ln w="0">
                    <a:solidFill>
                      <a:srgbClr val="FF9900"/>
                    </a:solidFill>
                    <a:round/>
                    <a:headEnd/>
                    <a:tailEnd/>
                  </a:ln>
                </p:spPr>
                <p:txBody>
                  <a:bodyPr/>
                  <a:lstStyle/>
                  <a:p>
                    <a:endParaRPr lang="en-US"/>
                  </a:p>
                </p:txBody>
              </p:sp>
              <p:sp>
                <p:nvSpPr>
                  <p:cNvPr id="76209" name="Line 433"/>
                  <p:cNvSpPr>
                    <a:spLocks noChangeAspect="1" noChangeShapeType="1"/>
                  </p:cNvSpPr>
                  <p:nvPr/>
                </p:nvSpPr>
                <p:spPr bwMode="auto">
                  <a:xfrm flipV="1">
                    <a:off x="4858" y="3594"/>
                    <a:ext cx="14" cy="2"/>
                  </a:xfrm>
                  <a:prstGeom prst="line">
                    <a:avLst/>
                  </a:prstGeom>
                  <a:noFill/>
                  <a:ln w="0">
                    <a:solidFill>
                      <a:srgbClr val="FF9900"/>
                    </a:solidFill>
                    <a:round/>
                    <a:headEnd/>
                    <a:tailEnd/>
                  </a:ln>
                </p:spPr>
                <p:txBody>
                  <a:bodyPr/>
                  <a:lstStyle/>
                  <a:p>
                    <a:endParaRPr lang="en-US"/>
                  </a:p>
                </p:txBody>
              </p:sp>
              <p:sp>
                <p:nvSpPr>
                  <p:cNvPr id="76210" name="Line 434"/>
                  <p:cNvSpPr>
                    <a:spLocks noChangeAspect="1" noChangeShapeType="1"/>
                  </p:cNvSpPr>
                  <p:nvPr/>
                </p:nvSpPr>
                <p:spPr bwMode="auto">
                  <a:xfrm>
                    <a:off x="4895" y="3592"/>
                    <a:ext cx="22" cy="2"/>
                  </a:xfrm>
                  <a:prstGeom prst="line">
                    <a:avLst/>
                  </a:prstGeom>
                  <a:noFill/>
                  <a:ln w="0">
                    <a:solidFill>
                      <a:srgbClr val="FF9900"/>
                    </a:solidFill>
                    <a:round/>
                    <a:headEnd/>
                    <a:tailEnd/>
                  </a:ln>
                </p:spPr>
                <p:txBody>
                  <a:bodyPr/>
                  <a:lstStyle/>
                  <a:p>
                    <a:endParaRPr lang="en-US"/>
                  </a:p>
                </p:txBody>
              </p:sp>
              <p:sp>
                <p:nvSpPr>
                  <p:cNvPr id="76211" name="Line 435"/>
                  <p:cNvSpPr>
                    <a:spLocks noChangeAspect="1" noChangeShapeType="1"/>
                  </p:cNvSpPr>
                  <p:nvPr/>
                </p:nvSpPr>
                <p:spPr bwMode="auto">
                  <a:xfrm>
                    <a:off x="4929" y="3589"/>
                    <a:ext cx="11" cy="2"/>
                  </a:xfrm>
                  <a:prstGeom prst="line">
                    <a:avLst/>
                  </a:prstGeom>
                  <a:noFill/>
                  <a:ln w="0">
                    <a:solidFill>
                      <a:srgbClr val="FF9900"/>
                    </a:solidFill>
                    <a:round/>
                    <a:headEnd/>
                    <a:tailEnd/>
                  </a:ln>
                </p:spPr>
                <p:txBody>
                  <a:bodyPr/>
                  <a:lstStyle/>
                  <a:p>
                    <a:endParaRPr lang="en-US"/>
                  </a:p>
                </p:txBody>
              </p:sp>
              <p:sp>
                <p:nvSpPr>
                  <p:cNvPr id="76212" name="Line 436"/>
                  <p:cNvSpPr>
                    <a:spLocks noChangeAspect="1" noChangeShapeType="1"/>
                  </p:cNvSpPr>
                  <p:nvPr/>
                </p:nvSpPr>
                <p:spPr bwMode="auto">
                  <a:xfrm flipV="1">
                    <a:off x="4965" y="3585"/>
                    <a:ext cx="23" cy="2"/>
                  </a:xfrm>
                  <a:prstGeom prst="line">
                    <a:avLst/>
                  </a:prstGeom>
                  <a:noFill/>
                  <a:ln w="0">
                    <a:solidFill>
                      <a:srgbClr val="FF9900"/>
                    </a:solidFill>
                    <a:round/>
                    <a:headEnd/>
                    <a:tailEnd/>
                  </a:ln>
                </p:spPr>
                <p:txBody>
                  <a:bodyPr/>
                  <a:lstStyle/>
                  <a:p>
                    <a:endParaRPr lang="en-US"/>
                  </a:p>
                </p:txBody>
              </p:sp>
              <p:sp>
                <p:nvSpPr>
                  <p:cNvPr id="76213" name="Line 437"/>
                  <p:cNvSpPr>
                    <a:spLocks noChangeAspect="1" noChangeShapeType="1"/>
                  </p:cNvSpPr>
                  <p:nvPr/>
                </p:nvSpPr>
                <p:spPr bwMode="auto">
                  <a:xfrm flipV="1">
                    <a:off x="4998" y="3584"/>
                    <a:ext cx="13" cy="1"/>
                  </a:xfrm>
                  <a:prstGeom prst="line">
                    <a:avLst/>
                  </a:prstGeom>
                  <a:noFill/>
                  <a:ln w="0">
                    <a:solidFill>
                      <a:srgbClr val="FF9900"/>
                    </a:solidFill>
                    <a:round/>
                    <a:headEnd/>
                    <a:tailEnd/>
                  </a:ln>
                </p:spPr>
                <p:txBody>
                  <a:bodyPr/>
                  <a:lstStyle/>
                  <a:p>
                    <a:endParaRPr lang="en-US"/>
                  </a:p>
                </p:txBody>
              </p:sp>
              <p:sp>
                <p:nvSpPr>
                  <p:cNvPr id="76214" name="Line 438"/>
                  <p:cNvSpPr>
                    <a:spLocks noChangeAspect="1" noChangeShapeType="1"/>
                  </p:cNvSpPr>
                  <p:nvPr/>
                </p:nvSpPr>
                <p:spPr bwMode="auto">
                  <a:xfrm flipV="1">
                    <a:off x="5033" y="3580"/>
                    <a:ext cx="20" cy="4"/>
                  </a:xfrm>
                  <a:prstGeom prst="line">
                    <a:avLst/>
                  </a:prstGeom>
                  <a:noFill/>
                  <a:ln w="0">
                    <a:solidFill>
                      <a:srgbClr val="FF9900"/>
                    </a:solidFill>
                    <a:round/>
                    <a:headEnd/>
                    <a:tailEnd/>
                  </a:ln>
                </p:spPr>
                <p:txBody>
                  <a:bodyPr/>
                  <a:lstStyle/>
                  <a:p>
                    <a:endParaRPr lang="en-US"/>
                  </a:p>
                </p:txBody>
              </p:sp>
              <p:sp>
                <p:nvSpPr>
                  <p:cNvPr id="76215" name="Line 439"/>
                  <p:cNvSpPr>
                    <a:spLocks noChangeAspect="1" noChangeShapeType="1"/>
                  </p:cNvSpPr>
                  <p:nvPr/>
                </p:nvSpPr>
                <p:spPr bwMode="auto">
                  <a:xfrm>
                    <a:off x="5067" y="3579"/>
                    <a:ext cx="13" cy="1"/>
                  </a:xfrm>
                  <a:prstGeom prst="line">
                    <a:avLst/>
                  </a:prstGeom>
                  <a:noFill/>
                  <a:ln w="0">
                    <a:solidFill>
                      <a:srgbClr val="FF9900"/>
                    </a:solidFill>
                    <a:round/>
                    <a:headEnd/>
                    <a:tailEnd/>
                  </a:ln>
                </p:spPr>
                <p:txBody>
                  <a:bodyPr/>
                  <a:lstStyle/>
                  <a:p>
                    <a:endParaRPr lang="en-US"/>
                  </a:p>
                </p:txBody>
              </p:sp>
              <p:sp>
                <p:nvSpPr>
                  <p:cNvPr id="76216" name="Line 440"/>
                  <p:cNvSpPr>
                    <a:spLocks noChangeAspect="1" noChangeShapeType="1"/>
                  </p:cNvSpPr>
                  <p:nvPr/>
                </p:nvSpPr>
                <p:spPr bwMode="auto">
                  <a:xfrm flipV="1">
                    <a:off x="5102" y="3574"/>
                    <a:ext cx="22" cy="2"/>
                  </a:xfrm>
                  <a:prstGeom prst="line">
                    <a:avLst/>
                  </a:prstGeom>
                  <a:noFill/>
                  <a:ln w="0">
                    <a:solidFill>
                      <a:srgbClr val="FF9900"/>
                    </a:solidFill>
                    <a:round/>
                    <a:headEnd/>
                    <a:tailEnd/>
                  </a:ln>
                </p:spPr>
                <p:txBody>
                  <a:bodyPr/>
                  <a:lstStyle/>
                  <a:p>
                    <a:endParaRPr lang="en-US"/>
                  </a:p>
                </p:txBody>
              </p:sp>
            </p:grpSp>
            <p:sp>
              <p:nvSpPr>
                <p:cNvPr id="76217" name="Line 441"/>
                <p:cNvSpPr>
                  <a:spLocks noChangeAspect="1" noChangeShapeType="1"/>
                </p:cNvSpPr>
                <p:nvPr/>
              </p:nvSpPr>
              <p:spPr bwMode="auto">
                <a:xfrm flipV="1">
                  <a:off x="5135" y="3572"/>
                  <a:ext cx="11" cy="2"/>
                </a:xfrm>
                <a:prstGeom prst="line">
                  <a:avLst/>
                </a:prstGeom>
                <a:noFill/>
                <a:ln w="0">
                  <a:solidFill>
                    <a:srgbClr val="FF9900"/>
                  </a:solidFill>
                  <a:round/>
                  <a:headEnd/>
                  <a:tailEnd/>
                </a:ln>
              </p:spPr>
              <p:txBody>
                <a:bodyPr/>
                <a:lstStyle/>
                <a:p>
                  <a:endParaRPr lang="en-US"/>
                </a:p>
              </p:txBody>
            </p:sp>
            <p:sp>
              <p:nvSpPr>
                <p:cNvPr id="76218" name="Line 442"/>
                <p:cNvSpPr>
                  <a:spLocks noChangeAspect="1" noChangeShapeType="1"/>
                </p:cNvSpPr>
                <p:nvPr/>
              </p:nvSpPr>
              <p:spPr bwMode="auto">
                <a:xfrm flipV="1">
                  <a:off x="5170" y="3569"/>
                  <a:ext cx="25" cy="3"/>
                </a:xfrm>
                <a:prstGeom prst="line">
                  <a:avLst/>
                </a:prstGeom>
                <a:noFill/>
                <a:ln w="0">
                  <a:solidFill>
                    <a:srgbClr val="FF9900"/>
                  </a:solidFill>
                  <a:round/>
                  <a:headEnd/>
                  <a:tailEnd/>
                </a:ln>
              </p:spPr>
              <p:txBody>
                <a:bodyPr/>
                <a:lstStyle/>
                <a:p>
                  <a:endParaRPr lang="en-US"/>
                </a:p>
              </p:txBody>
            </p:sp>
            <p:sp>
              <p:nvSpPr>
                <p:cNvPr id="76219" name="Line 443"/>
                <p:cNvSpPr>
                  <a:spLocks noChangeAspect="1" noChangeShapeType="1"/>
                </p:cNvSpPr>
                <p:nvPr/>
              </p:nvSpPr>
              <p:spPr bwMode="auto">
                <a:xfrm>
                  <a:off x="5205" y="3567"/>
                  <a:ext cx="12" cy="2"/>
                </a:xfrm>
                <a:prstGeom prst="line">
                  <a:avLst/>
                </a:prstGeom>
                <a:noFill/>
                <a:ln w="0">
                  <a:solidFill>
                    <a:srgbClr val="FF9900"/>
                  </a:solidFill>
                  <a:round/>
                  <a:headEnd/>
                  <a:tailEnd/>
                </a:ln>
              </p:spPr>
              <p:txBody>
                <a:bodyPr/>
                <a:lstStyle/>
                <a:p>
                  <a:endParaRPr lang="en-US"/>
                </a:p>
              </p:txBody>
            </p:sp>
            <p:sp>
              <p:nvSpPr>
                <p:cNvPr id="76220" name="Line 444"/>
                <p:cNvSpPr>
                  <a:spLocks noChangeAspect="1" noChangeShapeType="1"/>
                </p:cNvSpPr>
                <p:nvPr/>
              </p:nvSpPr>
              <p:spPr bwMode="auto">
                <a:xfrm flipV="1">
                  <a:off x="5239" y="3562"/>
                  <a:ext cx="21" cy="4"/>
                </a:xfrm>
                <a:prstGeom prst="line">
                  <a:avLst/>
                </a:prstGeom>
                <a:noFill/>
                <a:ln w="0">
                  <a:solidFill>
                    <a:srgbClr val="FF9900"/>
                  </a:solidFill>
                  <a:round/>
                  <a:headEnd/>
                  <a:tailEnd/>
                </a:ln>
              </p:spPr>
              <p:txBody>
                <a:bodyPr/>
                <a:lstStyle/>
                <a:p>
                  <a:endParaRPr lang="en-US"/>
                </a:p>
              </p:txBody>
            </p:sp>
            <p:sp>
              <p:nvSpPr>
                <p:cNvPr id="76221" name="Line 445"/>
                <p:cNvSpPr>
                  <a:spLocks noChangeAspect="1" noChangeShapeType="1"/>
                </p:cNvSpPr>
                <p:nvPr/>
              </p:nvSpPr>
              <p:spPr bwMode="auto">
                <a:xfrm>
                  <a:off x="5274" y="3562"/>
                  <a:ext cx="12" cy="0"/>
                </a:xfrm>
                <a:prstGeom prst="line">
                  <a:avLst/>
                </a:prstGeom>
                <a:noFill/>
                <a:ln w="0">
                  <a:solidFill>
                    <a:srgbClr val="FF9900"/>
                  </a:solidFill>
                  <a:round/>
                  <a:headEnd/>
                  <a:tailEnd/>
                </a:ln>
              </p:spPr>
              <p:txBody>
                <a:bodyPr/>
                <a:lstStyle/>
                <a:p>
                  <a:endParaRPr lang="en-US"/>
                </a:p>
              </p:txBody>
            </p:sp>
          </p:grpSp>
        </p:grpSp>
      </p:grpSp>
      <p:sp>
        <p:nvSpPr>
          <p:cNvPr id="76222" name="Line 446"/>
          <p:cNvSpPr>
            <a:spLocks noChangeAspect="1" noChangeShapeType="1"/>
          </p:cNvSpPr>
          <p:nvPr/>
        </p:nvSpPr>
        <p:spPr bwMode="auto">
          <a:xfrm flipV="1">
            <a:off x="8559800" y="3171825"/>
            <a:ext cx="34925" cy="6350"/>
          </a:xfrm>
          <a:prstGeom prst="line">
            <a:avLst/>
          </a:prstGeom>
          <a:noFill/>
          <a:ln w="0">
            <a:solidFill>
              <a:srgbClr val="FF9900"/>
            </a:solidFill>
            <a:round/>
            <a:headEnd/>
            <a:tailEnd/>
          </a:ln>
        </p:spPr>
        <p:txBody>
          <a:bodyPr/>
          <a:lstStyle/>
          <a:p>
            <a:endParaRPr lang="en-US"/>
          </a:p>
        </p:txBody>
      </p:sp>
      <p:sp>
        <p:nvSpPr>
          <p:cNvPr id="76223" name="Line 447"/>
          <p:cNvSpPr>
            <a:spLocks noChangeAspect="1" noChangeShapeType="1"/>
          </p:cNvSpPr>
          <p:nvPr/>
        </p:nvSpPr>
        <p:spPr bwMode="auto">
          <a:xfrm flipV="1">
            <a:off x="8613775" y="3167063"/>
            <a:ext cx="17463" cy="1587"/>
          </a:xfrm>
          <a:prstGeom prst="line">
            <a:avLst/>
          </a:prstGeom>
          <a:noFill/>
          <a:ln w="0">
            <a:solidFill>
              <a:srgbClr val="FF9900"/>
            </a:solidFill>
            <a:round/>
            <a:headEnd/>
            <a:tailEnd/>
          </a:ln>
        </p:spPr>
        <p:txBody>
          <a:bodyPr/>
          <a:lstStyle/>
          <a:p>
            <a:endParaRPr lang="en-US"/>
          </a:p>
        </p:txBody>
      </p:sp>
      <p:sp>
        <p:nvSpPr>
          <p:cNvPr id="76224" name="Line 448"/>
          <p:cNvSpPr>
            <a:spLocks noChangeAspect="1" noChangeShapeType="1"/>
          </p:cNvSpPr>
          <p:nvPr/>
        </p:nvSpPr>
        <p:spPr bwMode="auto">
          <a:xfrm>
            <a:off x="8648700" y="3162300"/>
            <a:ext cx="19050" cy="4763"/>
          </a:xfrm>
          <a:prstGeom prst="line">
            <a:avLst/>
          </a:prstGeom>
          <a:noFill/>
          <a:ln w="0">
            <a:solidFill>
              <a:srgbClr val="FF9900"/>
            </a:solidFill>
            <a:round/>
            <a:headEnd/>
            <a:tailEnd/>
          </a:ln>
        </p:spPr>
        <p:txBody>
          <a:bodyPr/>
          <a:lstStyle/>
          <a:p>
            <a:endParaRPr lang="en-US"/>
          </a:p>
        </p:txBody>
      </p:sp>
      <p:sp>
        <p:nvSpPr>
          <p:cNvPr id="76225" name="Line 449"/>
          <p:cNvSpPr>
            <a:spLocks noChangeAspect="1" noChangeShapeType="1"/>
          </p:cNvSpPr>
          <p:nvPr/>
        </p:nvSpPr>
        <p:spPr bwMode="auto">
          <a:xfrm flipV="1">
            <a:off x="8702675" y="3149600"/>
            <a:ext cx="34925" cy="6350"/>
          </a:xfrm>
          <a:prstGeom prst="line">
            <a:avLst/>
          </a:prstGeom>
          <a:noFill/>
          <a:ln w="0">
            <a:solidFill>
              <a:srgbClr val="FF9900"/>
            </a:solidFill>
            <a:round/>
            <a:headEnd/>
            <a:tailEnd/>
          </a:ln>
        </p:spPr>
        <p:txBody>
          <a:bodyPr/>
          <a:lstStyle/>
          <a:p>
            <a:endParaRPr lang="en-US"/>
          </a:p>
        </p:txBody>
      </p:sp>
      <p:sp>
        <p:nvSpPr>
          <p:cNvPr id="76226" name="Line 450"/>
          <p:cNvSpPr>
            <a:spLocks noChangeAspect="1" noChangeShapeType="1"/>
          </p:cNvSpPr>
          <p:nvPr/>
        </p:nvSpPr>
        <p:spPr bwMode="auto">
          <a:xfrm flipV="1">
            <a:off x="8756650" y="3144838"/>
            <a:ext cx="20638" cy="4762"/>
          </a:xfrm>
          <a:prstGeom prst="line">
            <a:avLst/>
          </a:prstGeom>
          <a:noFill/>
          <a:ln w="0">
            <a:solidFill>
              <a:srgbClr val="FF9900"/>
            </a:solidFill>
            <a:round/>
            <a:headEnd/>
            <a:tailEnd/>
          </a:ln>
        </p:spPr>
        <p:txBody>
          <a:bodyPr/>
          <a:lstStyle/>
          <a:p>
            <a:endParaRPr lang="en-US"/>
          </a:p>
        </p:txBody>
      </p:sp>
      <p:sp>
        <p:nvSpPr>
          <p:cNvPr id="76227" name="Line 451"/>
          <p:cNvSpPr>
            <a:spLocks noChangeAspect="1" noChangeShapeType="1"/>
          </p:cNvSpPr>
          <p:nvPr/>
        </p:nvSpPr>
        <p:spPr bwMode="auto">
          <a:xfrm flipV="1">
            <a:off x="8794750" y="3138488"/>
            <a:ext cx="19050" cy="1587"/>
          </a:xfrm>
          <a:prstGeom prst="line">
            <a:avLst/>
          </a:prstGeom>
          <a:noFill/>
          <a:ln w="0">
            <a:solidFill>
              <a:srgbClr val="FF9900"/>
            </a:solidFill>
            <a:round/>
            <a:headEnd/>
            <a:tailEnd/>
          </a:ln>
        </p:spPr>
        <p:txBody>
          <a:bodyPr/>
          <a:lstStyle/>
          <a:p>
            <a:endParaRPr lang="en-US"/>
          </a:p>
        </p:txBody>
      </p:sp>
      <p:sp>
        <p:nvSpPr>
          <p:cNvPr id="76228" name="Line 452"/>
          <p:cNvSpPr>
            <a:spLocks noChangeAspect="1" noChangeShapeType="1"/>
          </p:cNvSpPr>
          <p:nvPr/>
        </p:nvSpPr>
        <p:spPr bwMode="auto">
          <a:xfrm flipV="1">
            <a:off x="8848725" y="3125788"/>
            <a:ext cx="36513" cy="7937"/>
          </a:xfrm>
          <a:prstGeom prst="line">
            <a:avLst/>
          </a:prstGeom>
          <a:noFill/>
          <a:ln w="0">
            <a:solidFill>
              <a:srgbClr val="FF9900"/>
            </a:solidFill>
            <a:round/>
            <a:headEnd/>
            <a:tailEnd/>
          </a:ln>
        </p:spPr>
        <p:txBody>
          <a:bodyPr/>
          <a:lstStyle/>
          <a:p>
            <a:endParaRPr lang="en-US"/>
          </a:p>
        </p:txBody>
      </p:sp>
      <p:sp>
        <p:nvSpPr>
          <p:cNvPr id="76229" name="Line 453"/>
          <p:cNvSpPr>
            <a:spLocks noChangeAspect="1" noChangeShapeType="1"/>
          </p:cNvSpPr>
          <p:nvPr/>
        </p:nvSpPr>
        <p:spPr bwMode="auto">
          <a:xfrm>
            <a:off x="8901113" y="3122613"/>
            <a:ext cx="17462" cy="1587"/>
          </a:xfrm>
          <a:prstGeom prst="line">
            <a:avLst/>
          </a:prstGeom>
          <a:noFill/>
          <a:ln w="0">
            <a:solidFill>
              <a:srgbClr val="FF9900"/>
            </a:solidFill>
            <a:round/>
            <a:headEnd/>
            <a:tailEnd/>
          </a:ln>
        </p:spPr>
        <p:txBody>
          <a:bodyPr/>
          <a:lstStyle/>
          <a:p>
            <a:endParaRPr lang="en-US"/>
          </a:p>
        </p:txBody>
      </p:sp>
      <p:sp>
        <p:nvSpPr>
          <p:cNvPr id="76230" name="Line 454"/>
          <p:cNvSpPr>
            <a:spLocks noChangeAspect="1" noChangeShapeType="1"/>
          </p:cNvSpPr>
          <p:nvPr/>
        </p:nvSpPr>
        <p:spPr bwMode="auto">
          <a:xfrm flipH="1">
            <a:off x="315913" y="2189163"/>
            <a:ext cx="25400" cy="22225"/>
          </a:xfrm>
          <a:prstGeom prst="line">
            <a:avLst/>
          </a:prstGeom>
          <a:noFill/>
          <a:ln w="0">
            <a:solidFill>
              <a:srgbClr val="DAFF24"/>
            </a:solidFill>
            <a:round/>
            <a:headEnd/>
            <a:tailEnd/>
          </a:ln>
        </p:spPr>
        <p:txBody>
          <a:bodyPr/>
          <a:lstStyle/>
          <a:p>
            <a:endParaRPr lang="en-US"/>
          </a:p>
        </p:txBody>
      </p:sp>
      <p:grpSp>
        <p:nvGrpSpPr>
          <p:cNvPr id="31" name="Group 455"/>
          <p:cNvGrpSpPr>
            <a:grpSpLocks/>
          </p:cNvGrpSpPr>
          <p:nvPr/>
        </p:nvGrpSpPr>
        <p:grpSpPr bwMode="auto">
          <a:xfrm>
            <a:off x="176213" y="2228850"/>
            <a:ext cx="130175" cy="576263"/>
            <a:chOff x="167" y="1632"/>
            <a:chExt cx="82" cy="363"/>
          </a:xfrm>
        </p:grpSpPr>
        <p:sp>
          <p:nvSpPr>
            <p:cNvPr id="76232" name="Line 456"/>
            <p:cNvSpPr>
              <a:spLocks noChangeAspect="1" noChangeShapeType="1"/>
            </p:cNvSpPr>
            <p:nvPr/>
          </p:nvSpPr>
          <p:spPr bwMode="auto">
            <a:xfrm flipH="1">
              <a:off x="239" y="1632"/>
              <a:ext cx="10" cy="3"/>
            </a:xfrm>
            <a:prstGeom prst="line">
              <a:avLst/>
            </a:prstGeom>
            <a:noFill/>
            <a:ln w="0">
              <a:solidFill>
                <a:srgbClr val="FF9900"/>
              </a:solidFill>
              <a:round/>
              <a:headEnd/>
              <a:tailEnd/>
            </a:ln>
          </p:spPr>
          <p:txBody>
            <a:bodyPr/>
            <a:lstStyle/>
            <a:p>
              <a:endParaRPr lang="en-US"/>
            </a:p>
          </p:txBody>
        </p:sp>
        <p:sp>
          <p:nvSpPr>
            <p:cNvPr id="76233" name="Line 457"/>
            <p:cNvSpPr>
              <a:spLocks noChangeAspect="1" noChangeShapeType="1"/>
            </p:cNvSpPr>
            <p:nvPr/>
          </p:nvSpPr>
          <p:spPr bwMode="auto">
            <a:xfrm flipH="1">
              <a:off x="233" y="1660"/>
              <a:ext cx="2" cy="21"/>
            </a:xfrm>
            <a:prstGeom prst="line">
              <a:avLst/>
            </a:prstGeom>
            <a:noFill/>
            <a:ln w="0">
              <a:solidFill>
                <a:srgbClr val="FF9900"/>
              </a:solidFill>
              <a:round/>
              <a:headEnd/>
              <a:tailEnd/>
            </a:ln>
          </p:spPr>
          <p:txBody>
            <a:bodyPr/>
            <a:lstStyle/>
            <a:p>
              <a:endParaRPr lang="en-US"/>
            </a:p>
          </p:txBody>
        </p:sp>
        <p:sp>
          <p:nvSpPr>
            <p:cNvPr id="76234" name="Line 458"/>
            <p:cNvSpPr>
              <a:spLocks noChangeAspect="1" noChangeShapeType="1"/>
            </p:cNvSpPr>
            <p:nvPr/>
          </p:nvSpPr>
          <p:spPr bwMode="auto">
            <a:xfrm flipH="1">
              <a:off x="230" y="1693"/>
              <a:ext cx="3" cy="12"/>
            </a:xfrm>
            <a:prstGeom prst="line">
              <a:avLst/>
            </a:prstGeom>
            <a:noFill/>
            <a:ln w="0">
              <a:solidFill>
                <a:srgbClr val="FF9900"/>
              </a:solidFill>
              <a:round/>
              <a:headEnd/>
              <a:tailEnd/>
            </a:ln>
          </p:spPr>
          <p:txBody>
            <a:bodyPr/>
            <a:lstStyle/>
            <a:p>
              <a:endParaRPr lang="en-US"/>
            </a:p>
          </p:txBody>
        </p:sp>
        <p:sp>
          <p:nvSpPr>
            <p:cNvPr id="76235" name="Line 459"/>
            <p:cNvSpPr>
              <a:spLocks noChangeAspect="1" noChangeShapeType="1"/>
            </p:cNvSpPr>
            <p:nvPr/>
          </p:nvSpPr>
          <p:spPr bwMode="auto">
            <a:xfrm flipH="1">
              <a:off x="225" y="1730"/>
              <a:ext cx="3" cy="21"/>
            </a:xfrm>
            <a:prstGeom prst="line">
              <a:avLst/>
            </a:prstGeom>
            <a:noFill/>
            <a:ln w="0">
              <a:solidFill>
                <a:srgbClr val="FF9900"/>
              </a:solidFill>
              <a:round/>
              <a:headEnd/>
              <a:tailEnd/>
            </a:ln>
          </p:spPr>
          <p:txBody>
            <a:bodyPr/>
            <a:lstStyle/>
            <a:p>
              <a:endParaRPr lang="en-US"/>
            </a:p>
          </p:txBody>
        </p:sp>
        <p:sp>
          <p:nvSpPr>
            <p:cNvPr id="76236" name="Line 460"/>
            <p:cNvSpPr>
              <a:spLocks noChangeAspect="1" noChangeShapeType="1"/>
            </p:cNvSpPr>
            <p:nvPr/>
          </p:nvSpPr>
          <p:spPr bwMode="auto">
            <a:xfrm>
              <a:off x="225" y="1763"/>
              <a:ext cx="0" cy="11"/>
            </a:xfrm>
            <a:prstGeom prst="line">
              <a:avLst/>
            </a:prstGeom>
            <a:noFill/>
            <a:ln w="0">
              <a:solidFill>
                <a:srgbClr val="FF9900"/>
              </a:solidFill>
              <a:round/>
              <a:headEnd/>
              <a:tailEnd/>
            </a:ln>
          </p:spPr>
          <p:txBody>
            <a:bodyPr/>
            <a:lstStyle/>
            <a:p>
              <a:endParaRPr lang="en-US"/>
            </a:p>
          </p:txBody>
        </p:sp>
        <p:sp>
          <p:nvSpPr>
            <p:cNvPr id="76237" name="Line 461"/>
            <p:cNvSpPr>
              <a:spLocks noChangeAspect="1" noChangeShapeType="1"/>
            </p:cNvSpPr>
            <p:nvPr/>
          </p:nvSpPr>
          <p:spPr bwMode="auto">
            <a:xfrm flipH="1">
              <a:off x="218" y="1797"/>
              <a:ext cx="3" cy="22"/>
            </a:xfrm>
            <a:prstGeom prst="line">
              <a:avLst/>
            </a:prstGeom>
            <a:noFill/>
            <a:ln w="0">
              <a:solidFill>
                <a:srgbClr val="FF9900"/>
              </a:solidFill>
              <a:round/>
              <a:headEnd/>
              <a:tailEnd/>
            </a:ln>
          </p:spPr>
          <p:txBody>
            <a:bodyPr/>
            <a:lstStyle/>
            <a:p>
              <a:endParaRPr lang="en-US"/>
            </a:p>
          </p:txBody>
        </p:sp>
        <p:sp>
          <p:nvSpPr>
            <p:cNvPr id="76238" name="Line 462"/>
            <p:cNvSpPr>
              <a:spLocks noChangeAspect="1" noChangeShapeType="1"/>
            </p:cNvSpPr>
            <p:nvPr/>
          </p:nvSpPr>
          <p:spPr bwMode="auto">
            <a:xfrm>
              <a:off x="216" y="1832"/>
              <a:ext cx="2" cy="12"/>
            </a:xfrm>
            <a:prstGeom prst="line">
              <a:avLst/>
            </a:prstGeom>
            <a:noFill/>
            <a:ln w="0">
              <a:solidFill>
                <a:srgbClr val="FF9900"/>
              </a:solidFill>
              <a:round/>
              <a:headEnd/>
              <a:tailEnd/>
            </a:ln>
          </p:spPr>
          <p:txBody>
            <a:bodyPr/>
            <a:lstStyle/>
            <a:p>
              <a:endParaRPr lang="en-US"/>
            </a:p>
          </p:txBody>
        </p:sp>
        <p:sp>
          <p:nvSpPr>
            <p:cNvPr id="76239" name="Freeform 463"/>
            <p:cNvSpPr>
              <a:spLocks noChangeAspect="1"/>
            </p:cNvSpPr>
            <p:nvPr/>
          </p:nvSpPr>
          <p:spPr bwMode="auto">
            <a:xfrm>
              <a:off x="206" y="1866"/>
              <a:ext cx="8" cy="20"/>
            </a:xfrm>
            <a:custGeom>
              <a:avLst/>
              <a:gdLst/>
              <a:ahLst/>
              <a:cxnLst>
                <a:cxn ang="0">
                  <a:pos x="7" y="0"/>
                </a:cxn>
                <a:cxn ang="0">
                  <a:pos x="5" y="8"/>
                </a:cxn>
                <a:cxn ang="0">
                  <a:pos x="0" y="17"/>
                </a:cxn>
              </a:cxnLst>
              <a:rect l="0" t="0" r="r" b="b"/>
              <a:pathLst>
                <a:path w="7" h="17">
                  <a:moveTo>
                    <a:pt x="7" y="0"/>
                  </a:moveTo>
                  <a:lnTo>
                    <a:pt x="5" y="8"/>
                  </a:lnTo>
                  <a:lnTo>
                    <a:pt x="0" y="17"/>
                  </a:lnTo>
                </a:path>
              </a:pathLst>
            </a:custGeom>
            <a:noFill/>
            <a:ln w="0">
              <a:solidFill>
                <a:srgbClr val="FF9900"/>
              </a:solidFill>
              <a:prstDash val="solid"/>
              <a:round/>
              <a:headEnd/>
              <a:tailEnd/>
            </a:ln>
          </p:spPr>
          <p:txBody>
            <a:bodyPr/>
            <a:lstStyle/>
            <a:p>
              <a:endParaRPr lang="en-US"/>
            </a:p>
          </p:txBody>
        </p:sp>
        <p:sp>
          <p:nvSpPr>
            <p:cNvPr id="76240" name="Line 464"/>
            <p:cNvSpPr>
              <a:spLocks noChangeAspect="1" noChangeShapeType="1"/>
            </p:cNvSpPr>
            <p:nvPr/>
          </p:nvSpPr>
          <p:spPr bwMode="auto">
            <a:xfrm flipH="1">
              <a:off x="192" y="1896"/>
              <a:ext cx="7" cy="11"/>
            </a:xfrm>
            <a:prstGeom prst="line">
              <a:avLst/>
            </a:prstGeom>
            <a:noFill/>
            <a:ln w="0">
              <a:solidFill>
                <a:srgbClr val="FF9900"/>
              </a:solidFill>
              <a:round/>
              <a:headEnd/>
              <a:tailEnd/>
            </a:ln>
          </p:spPr>
          <p:txBody>
            <a:bodyPr/>
            <a:lstStyle/>
            <a:p>
              <a:endParaRPr lang="en-US"/>
            </a:p>
          </p:txBody>
        </p:sp>
        <p:sp>
          <p:nvSpPr>
            <p:cNvPr id="76241" name="Line 465"/>
            <p:cNvSpPr>
              <a:spLocks noChangeAspect="1" noChangeShapeType="1"/>
            </p:cNvSpPr>
            <p:nvPr/>
          </p:nvSpPr>
          <p:spPr bwMode="auto">
            <a:xfrm flipH="1">
              <a:off x="167" y="1925"/>
              <a:ext cx="14" cy="20"/>
            </a:xfrm>
            <a:prstGeom prst="line">
              <a:avLst/>
            </a:prstGeom>
            <a:noFill/>
            <a:ln w="0">
              <a:solidFill>
                <a:srgbClr val="FF9900"/>
              </a:solidFill>
              <a:round/>
              <a:headEnd/>
              <a:tailEnd/>
            </a:ln>
          </p:spPr>
          <p:txBody>
            <a:bodyPr/>
            <a:lstStyle/>
            <a:p>
              <a:endParaRPr lang="en-US"/>
            </a:p>
          </p:txBody>
        </p:sp>
        <p:sp>
          <p:nvSpPr>
            <p:cNvPr id="76242" name="Line 466"/>
            <p:cNvSpPr>
              <a:spLocks noChangeAspect="1" noChangeShapeType="1"/>
            </p:cNvSpPr>
            <p:nvPr/>
          </p:nvSpPr>
          <p:spPr bwMode="auto">
            <a:xfrm>
              <a:off x="167" y="1957"/>
              <a:ext cx="5" cy="9"/>
            </a:xfrm>
            <a:prstGeom prst="line">
              <a:avLst/>
            </a:prstGeom>
            <a:noFill/>
            <a:ln w="0">
              <a:solidFill>
                <a:srgbClr val="FF9900"/>
              </a:solidFill>
              <a:round/>
              <a:headEnd/>
              <a:tailEnd/>
            </a:ln>
          </p:spPr>
          <p:txBody>
            <a:bodyPr/>
            <a:lstStyle/>
            <a:p>
              <a:endParaRPr lang="en-US"/>
            </a:p>
          </p:txBody>
        </p:sp>
        <p:sp>
          <p:nvSpPr>
            <p:cNvPr id="76243" name="Line 467"/>
            <p:cNvSpPr>
              <a:spLocks noChangeAspect="1" noChangeShapeType="1"/>
            </p:cNvSpPr>
            <p:nvPr/>
          </p:nvSpPr>
          <p:spPr bwMode="auto">
            <a:xfrm>
              <a:off x="177" y="1987"/>
              <a:ext cx="1" cy="8"/>
            </a:xfrm>
            <a:prstGeom prst="line">
              <a:avLst/>
            </a:prstGeom>
            <a:noFill/>
            <a:ln w="0">
              <a:solidFill>
                <a:srgbClr val="FF9900"/>
              </a:solidFill>
              <a:round/>
              <a:headEnd/>
              <a:tailEnd/>
            </a:ln>
          </p:spPr>
          <p:txBody>
            <a:bodyPr/>
            <a:lstStyle/>
            <a:p>
              <a:endParaRPr lang="en-US"/>
            </a:p>
          </p:txBody>
        </p:sp>
      </p:grpSp>
      <p:sp>
        <p:nvSpPr>
          <p:cNvPr id="76244" name="Rectangle 468"/>
          <p:cNvSpPr>
            <a:spLocks noChangeAspect="1" noChangeArrowheads="1"/>
          </p:cNvSpPr>
          <p:nvPr/>
        </p:nvSpPr>
        <p:spPr bwMode="auto">
          <a:xfrm rot="17340000">
            <a:off x="2756694" y="3817144"/>
            <a:ext cx="49213"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chemeClr val="bg1"/>
                </a:solidFill>
                <a:latin typeface="AvantGarde Bk BT" pitchFamily="34" charset="0"/>
              </a:rPr>
              <a:t> </a:t>
            </a:r>
            <a:endParaRPr lang="en-US" sz="2700">
              <a:solidFill>
                <a:schemeClr val="bg1"/>
              </a:solidFill>
              <a:latin typeface="Times New Roman" pitchFamily="18" charset="0"/>
            </a:endParaRPr>
          </a:p>
        </p:txBody>
      </p:sp>
      <p:sp>
        <p:nvSpPr>
          <p:cNvPr id="76245" name="Rectangle 469"/>
          <p:cNvSpPr>
            <a:spLocks noChangeAspect="1" noChangeArrowheads="1"/>
          </p:cNvSpPr>
          <p:nvPr/>
        </p:nvSpPr>
        <p:spPr bwMode="auto">
          <a:xfrm rot="17340000">
            <a:off x="2657475" y="3744913"/>
            <a:ext cx="49213" cy="211137"/>
          </a:xfrm>
          <a:prstGeom prst="rect">
            <a:avLst/>
          </a:prstGeom>
          <a:noFill/>
          <a:ln w="9525">
            <a:noFill/>
            <a:miter lim="800000"/>
            <a:headEnd/>
            <a:tailEnd/>
          </a:ln>
        </p:spPr>
        <p:txBody>
          <a:bodyPr wrap="none" lIns="0" tIns="0" rIns="0" bIns="0">
            <a:spAutoFit/>
          </a:bodyPr>
          <a:lstStyle/>
          <a:p>
            <a:pPr defTabSz="1009650" eaLnBrk="0" hangingPunct="0"/>
            <a:r>
              <a:rPr lang="en-US" sz="1400">
                <a:solidFill>
                  <a:schemeClr val="bg1"/>
                </a:solidFill>
                <a:latin typeface="AvantGarde Bk BT" pitchFamily="34" charset="0"/>
              </a:rPr>
              <a:t> </a:t>
            </a:r>
            <a:endParaRPr lang="en-US" sz="2700">
              <a:solidFill>
                <a:schemeClr val="bg1"/>
              </a:solidFill>
              <a:latin typeface="Times New Roman" pitchFamily="18" charset="0"/>
            </a:endParaRPr>
          </a:p>
        </p:txBody>
      </p:sp>
      <p:sp>
        <p:nvSpPr>
          <p:cNvPr id="76246" name="Rectangle 470"/>
          <p:cNvSpPr>
            <a:spLocks noChangeAspect="1" noChangeArrowheads="1"/>
          </p:cNvSpPr>
          <p:nvPr/>
        </p:nvSpPr>
        <p:spPr bwMode="auto">
          <a:xfrm>
            <a:off x="1985963" y="2530475"/>
            <a:ext cx="195262"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MI</a:t>
            </a:r>
            <a:endParaRPr lang="en-US" sz="2700">
              <a:latin typeface="Times New Roman" pitchFamily="18" charset="0"/>
            </a:endParaRPr>
          </a:p>
        </p:txBody>
      </p:sp>
      <p:sp>
        <p:nvSpPr>
          <p:cNvPr id="76247" name="Rectangle 471"/>
          <p:cNvSpPr>
            <a:spLocks noChangeAspect="1" noChangeArrowheads="1"/>
          </p:cNvSpPr>
          <p:nvPr/>
        </p:nvSpPr>
        <p:spPr bwMode="auto">
          <a:xfrm>
            <a:off x="3876675" y="4540250"/>
            <a:ext cx="196850"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MI</a:t>
            </a:r>
            <a:endParaRPr lang="en-US" sz="2700">
              <a:latin typeface="Times New Roman" pitchFamily="18" charset="0"/>
            </a:endParaRPr>
          </a:p>
        </p:txBody>
      </p:sp>
      <p:sp>
        <p:nvSpPr>
          <p:cNvPr id="76248" name="Rectangle 472"/>
          <p:cNvSpPr>
            <a:spLocks noChangeAspect="1" noChangeArrowheads="1"/>
          </p:cNvSpPr>
          <p:nvPr/>
        </p:nvSpPr>
        <p:spPr bwMode="auto">
          <a:xfrm>
            <a:off x="7847013" y="5005388"/>
            <a:ext cx="246062"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NY</a:t>
            </a:r>
            <a:endParaRPr lang="en-US" sz="2700">
              <a:latin typeface="Times New Roman" pitchFamily="18" charset="0"/>
            </a:endParaRPr>
          </a:p>
        </p:txBody>
      </p:sp>
      <p:sp>
        <p:nvSpPr>
          <p:cNvPr id="76249" name="Rectangle 473"/>
          <p:cNvSpPr>
            <a:spLocks noChangeAspect="1" noChangeArrowheads="1"/>
          </p:cNvSpPr>
          <p:nvPr/>
        </p:nvSpPr>
        <p:spPr bwMode="auto">
          <a:xfrm>
            <a:off x="6692900" y="5657850"/>
            <a:ext cx="238125"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PA</a:t>
            </a:r>
            <a:endParaRPr lang="en-US" sz="2700">
              <a:latin typeface="Times New Roman" pitchFamily="18" charset="0"/>
            </a:endParaRPr>
          </a:p>
        </p:txBody>
      </p:sp>
      <p:sp>
        <p:nvSpPr>
          <p:cNvPr id="76250" name="Rectangle 474"/>
          <p:cNvSpPr>
            <a:spLocks noChangeAspect="1" noChangeArrowheads="1"/>
          </p:cNvSpPr>
          <p:nvPr/>
        </p:nvSpPr>
        <p:spPr bwMode="auto">
          <a:xfrm>
            <a:off x="1587500" y="5276850"/>
            <a:ext cx="147638"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IL</a:t>
            </a:r>
            <a:endParaRPr lang="en-US" sz="2700">
              <a:latin typeface="Times New Roman" pitchFamily="18" charset="0"/>
            </a:endParaRPr>
          </a:p>
        </p:txBody>
      </p:sp>
      <p:sp>
        <p:nvSpPr>
          <p:cNvPr id="76251" name="Rectangle 475"/>
          <p:cNvSpPr>
            <a:spLocks noChangeAspect="1" noChangeArrowheads="1"/>
          </p:cNvSpPr>
          <p:nvPr/>
        </p:nvSpPr>
        <p:spPr bwMode="auto">
          <a:xfrm>
            <a:off x="762000" y="3330575"/>
            <a:ext cx="217488"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WI</a:t>
            </a:r>
            <a:endParaRPr lang="en-US" sz="2700">
              <a:latin typeface="Times New Roman" pitchFamily="18" charset="0"/>
            </a:endParaRPr>
          </a:p>
        </p:txBody>
      </p:sp>
      <p:sp>
        <p:nvSpPr>
          <p:cNvPr id="76252" name="Rectangle 476"/>
          <p:cNvSpPr>
            <a:spLocks noChangeAspect="1" noChangeArrowheads="1"/>
          </p:cNvSpPr>
          <p:nvPr/>
        </p:nvSpPr>
        <p:spPr bwMode="auto">
          <a:xfrm>
            <a:off x="2578100" y="6038850"/>
            <a:ext cx="177800"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IN</a:t>
            </a:r>
            <a:endParaRPr lang="en-US" sz="2700">
              <a:latin typeface="Times New Roman" pitchFamily="18" charset="0"/>
            </a:endParaRPr>
          </a:p>
        </p:txBody>
      </p:sp>
      <p:sp>
        <p:nvSpPr>
          <p:cNvPr id="76253" name="Rectangle 477"/>
          <p:cNvSpPr>
            <a:spLocks noChangeAspect="1" noChangeArrowheads="1"/>
          </p:cNvSpPr>
          <p:nvPr/>
        </p:nvSpPr>
        <p:spPr bwMode="auto">
          <a:xfrm>
            <a:off x="6388100" y="2838450"/>
            <a:ext cx="744538"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CANADA</a:t>
            </a:r>
            <a:endParaRPr lang="en-US" sz="2700">
              <a:latin typeface="Times New Roman" pitchFamily="18" charset="0"/>
            </a:endParaRPr>
          </a:p>
        </p:txBody>
      </p:sp>
      <p:sp>
        <p:nvSpPr>
          <p:cNvPr id="76254" name="Rectangle 478"/>
          <p:cNvSpPr>
            <a:spLocks noChangeAspect="1" noChangeArrowheads="1"/>
          </p:cNvSpPr>
          <p:nvPr/>
        </p:nvSpPr>
        <p:spPr bwMode="auto">
          <a:xfrm>
            <a:off x="3921125" y="5886450"/>
            <a:ext cx="266700"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OH</a:t>
            </a:r>
            <a:endParaRPr lang="en-US" sz="2700">
              <a:latin typeface="Times New Roman" pitchFamily="18" charset="0"/>
            </a:endParaRPr>
          </a:p>
        </p:txBody>
      </p:sp>
      <p:sp>
        <p:nvSpPr>
          <p:cNvPr id="76255" name="Rectangle 479"/>
          <p:cNvSpPr>
            <a:spLocks noChangeAspect="1" noChangeArrowheads="1"/>
          </p:cNvSpPr>
          <p:nvPr/>
        </p:nvSpPr>
        <p:spPr bwMode="auto">
          <a:xfrm>
            <a:off x="3994150" y="2219325"/>
            <a:ext cx="1588" cy="411163"/>
          </a:xfrm>
          <a:prstGeom prst="rect">
            <a:avLst/>
          </a:prstGeom>
          <a:noFill/>
          <a:ln w="9525">
            <a:noFill/>
            <a:miter lim="800000"/>
            <a:headEnd/>
            <a:tailEnd/>
          </a:ln>
        </p:spPr>
        <p:txBody>
          <a:bodyPr wrap="none" lIns="0" tIns="0" rIns="0" bIns="0">
            <a:spAutoFit/>
          </a:bodyPr>
          <a:lstStyle/>
          <a:p>
            <a:pPr defTabSz="1009650" eaLnBrk="0" hangingPunct="0"/>
            <a:endParaRPr lang="en-US" sz="2700">
              <a:solidFill>
                <a:schemeClr val="bg1"/>
              </a:solidFill>
              <a:latin typeface="Times New Roman" pitchFamily="18" charset="0"/>
            </a:endParaRPr>
          </a:p>
        </p:txBody>
      </p:sp>
      <p:sp>
        <p:nvSpPr>
          <p:cNvPr id="76256" name="Oval 480"/>
          <p:cNvSpPr>
            <a:spLocks noChangeAspect="1" noChangeArrowheads="1"/>
          </p:cNvSpPr>
          <p:nvPr/>
        </p:nvSpPr>
        <p:spPr bwMode="auto">
          <a:xfrm>
            <a:off x="4656138" y="5459413"/>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57" name="Oval 481"/>
          <p:cNvSpPr>
            <a:spLocks noChangeAspect="1" noChangeArrowheads="1"/>
          </p:cNvSpPr>
          <p:nvPr/>
        </p:nvSpPr>
        <p:spPr bwMode="auto">
          <a:xfrm>
            <a:off x="4956175" y="4891088"/>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58" name="Oval 482"/>
          <p:cNvSpPr>
            <a:spLocks noChangeAspect="1" noChangeArrowheads="1"/>
          </p:cNvSpPr>
          <p:nvPr/>
        </p:nvSpPr>
        <p:spPr bwMode="auto">
          <a:xfrm>
            <a:off x="4841875" y="5167313"/>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59" name="Oval 483"/>
          <p:cNvSpPr>
            <a:spLocks noChangeAspect="1" noChangeArrowheads="1"/>
          </p:cNvSpPr>
          <p:nvPr/>
        </p:nvSpPr>
        <p:spPr bwMode="auto">
          <a:xfrm>
            <a:off x="4664075" y="5372100"/>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0" name="Oval 484"/>
          <p:cNvSpPr>
            <a:spLocks noChangeAspect="1" noChangeArrowheads="1"/>
          </p:cNvSpPr>
          <p:nvPr/>
        </p:nvSpPr>
        <p:spPr bwMode="auto">
          <a:xfrm>
            <a:off x="3016250" y="4611688"/>
            <a:ext cx="109538"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1" name="Oval 485"/>
          <p:cNvSpPr>
            <a:spLocks noChangeAspect="1" noChangeArrowheads="1"/>
          </p:cNvSpPr>
          <p:nvPr/>
        </p:nvSpPr>
        <p:spPr bwMode="auto">
          <a:xfrm>
            <a:off x="2981325" y="4075113"/>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2" name="Oval 486"/>
          <p:cNvSpPr>
            <a:spLocks noChangeAspect="1" noChangeArrowheads="1"/>
          </p:cNvSpPr>
          <p:nvPr/>
        </p:nvSpPr>
        <p:spPr bwMode="auto">
          <a:xfrm>
            <a:off x="4416425" y="3433763"/>
            <a:ext cx="109538"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3" name="Oval 487"/>
          <p:cNvSpPr>
            <a:spLocks noChangeAspect="1" noChangeArrowheads="1"/>
          </p:cNvSpPr>
          <p:nvPr/>
        </p:nvSpPr>
        <p:spPr bwMode="auto">
          <a:xfrm>
            <a:off x="4213225" y="4405313"/>
            <a:ext cx="109538" cy="10636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4" name="Oval 488"/>
          <p:cNvSpPr>
            <a:spLocks noChangeAspect="1" noChangeArrowheads="1"/>
          </p:cNvSpPr>
          <p:nvPr/>
        </p:nvSpPr>
        <p:spPr bwMode="auto">
          <a:xfrm>
            <a:off x="3570288" y="3322638"/>
            <a:ext cx="109537"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5" name="Oval 489"/>
          <p:cNvSpPr>
            <a:spLocks noChangeAspect="1" noChangeArrowheads="1"/>
          </p:cNvSpPr>
          <p:nvPr/>
        </p:nvSpPr>
        <p:spPr bwMode="auto">
          <a:xfrm>
            <a:off x="2992438" y="4214813"/>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6" name="Oval 490"/>
          <p:cNvSpPr>
            <a:spLocks noChangeAspect="1" noChangeArrowheads="1"/>
          </p:cNvSpPr>
          <p:nvPr/>
        </p:nvSpPr>
        <p:spPr bwMode="auto">
          <a:xfrm>
            <a:off x="3144838" y="3611563"/>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7" name="Oval 491"/>
          <p:cNvSpPr>
            <a:spLocks noChangeAspect="1" noChangeArrowheads="1"/>
          </p:cNvSpPr>
          <p:nvPr/>
        </p:nvSpPr>
        <p:spPr bwMode="auto">
          <a:xfrm>
            <a:off x="4797425" y="4254500"/>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69" name="Oval 493"/>
          <p:cNvSpPr>
            <a:spLocks noChangeAspect="1" noChangeArrowheads="1"/>
          </p:cNvSpPr>
          <p:nvPr/>
        </p:nvSpPr>
        <p:spPr bwMode="auto">
          <a:xfrm>
            <a:off x="2219325" y="4841875"/>
            <a:ext cx="109538" cy="11271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0" name="Oval 494"/>
          <p:cNvSpPr>
            <a:spLocks noChangeAspect="1" noChangeArrowheads="1"/>
          </p:cNvSpPr>
          <p:nvPr/>
        </p:nvSpPr>
        <p:spPr bwMode="auto">
          <a:xfrm>
            <a:off x="2251075" y="50736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1" name="Oval 495"/>
          <p:cNvSpPr>
            <a:spLocks noChangeAspect="1" noChangeArrowheads="1"/>
          </p:cNvSpPr>
          <p:nvPr/>
        </p:nvSpPr>
        <p:spPr bwMode="auto">
          <a:xfrm>
            <a:off x="3938588" y="3049588"/>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2" name="Oval 496"/>
          <p:cNvSpPr>
            <a:spLocks noChangeAspect="1" noChangeArrowheads="1"/>
          </p:cNvSpPr>
          <p:nvPr/>
        </p:nvSpPr>
        <p:spPr bwMode="auto">
          <a:xfrm>
            <a:off x="2239963" y="5287963"/>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3" name="Oval 497"/>
          <p:cNvSpPr>
            <a:spLocks noChangeAspect="1" noChangeArrowheads="1"/>
          </p:cNvSpPr>
          <p:nvPr/>
        </p:nvSpPr>
        <p:spPr bwMode="auto">
          <a:xfrm>
            <a:off x="2281238" y="5729288"/>
            <a:ext cx="109537" cy="10636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4" name="Oval 498"/>
          <p:cNvSpPr>
            <a:spLocks noChangeAspect="1" noChangeArrowheads="1"/>
          </p:cNvSpPr>
          <p:nvPr/>
        </p:nvSpPr>
        <p:spPr bwMode="auto">
          <a:xfrm>
            <a:off x="2359025" y="5656263"/>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5" name="Oval 499"/>
          <p:cNvSpPr>
            <a:spLocks noChangeAspect="1" noChangeArrowheads="1"/>
          </p:cNvSpPr>
          <p:nvPr/>
        </p:nvSpPr>
        <p:spPr bwMode="auto">
          <a:xfrm>
            <a:off x="2425700" y="5743575"/>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6" name="Oval 500"/>
          <p:cNvSpPr>
            <a:spLocks noChangeAspect="1" noChangeArrowheads="1"/>
          </p:cNvSpPr>
          <p:nvPr/>
        </p:nvSpPr>
        <p:spPr bwMode="auto">
          <a:xfrm>
            <a:off x="2343150" y="4103688"/>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7" name="Oval 501"/>
          <p:cNvSpPr>
            <a:spLocks noChangeAspect="1" noChangeArrowheads="1"/>
          </p:cNvSpPr>
          <p:nvPr/>
        </p:nvSpPr>
        <p:spPr bwMode="auto">
          <a:xfrm>
            <a:off x="4052888" y="2474913"/>
            <a:ext cx="109537" cy="104775"/>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8" name="Oval 502"/>
          <p:cNvSpPr>
            <a:spLocks noChangeAspect="1" noChangeArrowheads="1"/>
          </p:cNvSpPr>
          <p:nvPr/>
        </p:nvSpPr>
        <p:spPr bwMode="auto">
          <a:xfrm>
            <a:off x="2554288" y="3506788"/>
            <a:ext cx="109537" cy="10636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79" name="Oval 503"/>
          <p:cNvSpPr>
            <a:spLocks noChangeAspect="1" noChangeArrowheads="1"/>
          </p:cNvSpPr>
          <p:nvPr/>
        </p:nvSpPr>
        <p:spPr bwMode="auto">
          <a:xfrm>
            <a:off x="2187575" y="3779838"/>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0" name="Oval 504"/>
          <p:cNvSpPr>
            <a:spLocks noChangeAspect="1" noChangeArrowheads="1"/>
          </p:cNvSpPr>
          <p:nvPr/>
        </p:nvSpPr>
        <p:spPr bwMode="auto">
          <a:xfrm>
            <a:off x="2454275" y="37528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1" name="Oval 505"/>
          <p:cNvSpPr>
            <a:spLocks noChangeAspect="1" noChangeArrowheads="1"/>
          </p:cNvSpPr>
          <p:nvPr/>
        </p:nvSpPr>
        <p:spPr bwMode="auto">
          <a:xfrm>
            <a:off x="2276475" y="4325938"/>
            <a:ext cx="109538"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2" name="Oval 506"/>
          <p:cNvSpPr>
            <a:spLocks noChangeAspect="1" noChangeArrowheads="1"/>
          </p:cNvSpPr>
          <p:nvPr/>
        </p:nvSpPr>
        <p:spPr bwMode="auto">
          <a:xfrm>
            <a:off x="633413" y="1851025"/>
            <a:ext cx="109537" cy="104775"/>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3" name="Oval 507"/>
          <p:cNvSpPr>
            <a:spLocks noChangeAspect="1" noChangeArrowheads="1"/>
          </p:cNvSpPr>
          <p:nvPr/>
        </p:nvSpPr>
        <p:spPr bwMode="auto">
          <a:xfrm>
            <a:off x="898525" y="2339975"/>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4" name="Oval 508"/>
          <p:cNvSpPr>
            <a:spLocks noChangeAspect="1" noChangeArrowheads="1"/>
          </p:cNvSpPr>
          <p:nvPr/>
        </p:nvSpPr>
        <p:spPr bwMode="auto">
          <a:xfrm>
            <a:off x="1906588" y="1943090"/>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5" name="Oval 509"/>
          <p:cNvSpPr>
            <a:spLocks noChangeAspect="1" noChangeArrowheads="1"/>
          </p:cNvSpPr>
          <p:nvPr/>
        </p:nvSpPr>
        <p:spPr bwMode="auto">
          <a:xfrm>
            <a:off x="2584452" y="2427283"/>
            <a:ext cx="109537"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6" name="Oval 510"/>
          <p:cNvSpPr>
            <a:spLocks noChangeAspect="1" noChangeArrowheads="1"/>
          </p:cNvSpPr>
          <p:nvPr/>
        </p:nvSpPr>
        <p:spPr bwMode="auto">
          <a:xfrm>
            <a:off x="2470150" y="2359025"/>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7" name="Oval 511"/>
          <p:cNvSpPr>
            <a:spLocks noChangeAspect="1" noChangeArrowheads="1"/>
          </p:cNvSpPr>
          <p:nvPr/>
        </p:nvSpPr>
        <p:spPr bwMode="auto">
          <a:xfrm>
            <a:off x="1570036" y="2173281"/>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8" name="Oval 512"/>
          <p:cNvSpPr>
            <a:spLocks noChangeAspect="1" noChangeArrowheads="1"/>
          </p:cNvSpPr>
          <p:nvPr/>
        </p:nvSpPr>
        <p:spPr bwMode="auto">
          <a:xfrm>
            <a:off x="301625" y="21018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89" name="Oval 513"/>
          <p:cNvSpPr>
            <a:spLocks noChangeAspect="1" noChangeArrowheads="1"/>
          </p:cNvSpPr>
          <p:nvPr/>
        </p:nvSpPr>
        <p:spPr bwMode="auto">
          <a:xfrm>
            <a:off x="4887913" y="5910263"/>
            <a:ext cx="109537"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0" name="Oval 514"/>
          <p:cNvSpPr>
            <a:spLocks noChangeAspect="1" noChangeArrowheads="1"/>
          </p:cNvSpPr>
          <p:nvPr/>
        </p:nvSpPr>
        <p:spPr bwMode="auto">
          <a:xfrm>
            <a:off x="5008563" y="5916613"/>
            <a:ext cx="109537" cy="10636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1" name="Oval 515"/>
          <p:cNvSpPr>
            <a:spLocks noChangeAspect="1" noChangeArrowheads="1"/>
          </p:cNvSpPr>
          <p:nvPr/>
        </p:nvSpPr>
        <p:spPr bwMode="auto">
          <a:xfrm>
            <a:off x="5276850" y="584200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2" name="Oval 516"/>
          <p:cNvSpPr>
            <a:spLocks noChangeAspect="1" noChangeArrowheads="1"/>
          </p:cNvSpPr>
          <p:nvPr/>
        </p:nvSpPr>
        <p:spPr bwMode="auto">
          <a:xfrm>
            <a:off x="5578475" y="5684838"/>
            <a:ext cx="109538"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3" name="Oval 517"/>
          <p:cNvSpPr>
            <a:spLocks noChangeAspect="1" noChangeArrowheads="1"/>
          </p:cNvSpPr>
          <p:nvPr/>
        </p:nvSpPr>
        <p:spPr bwMode="auto">
          <a:xfrm>
            <a:off x="5676892" y="5589587"/>
            <a:ext cx="109537" cy="117475"/>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4" name="Oval 518"/>
          <p:cNvSpPr>
            <a:spLocks noChangeAspect="1" noChangeArrowheads="1"/>
          </p:cNvSpPr>
          <p:nvPr/>
        </p:nvSpPr>
        <p:spPr bwMode="auto">
          <a:xfrm>
            <a:off x="5810244" y="5502282"/>
            <a:ext cx="109538" cy="11271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5" name="Oval 519"/>
          <p:cNvSpPr>
            <a:spLocks noChangeAspect="1" noChangeArrowheads="1"/>
          </p:cNvSpPr>
          <p:nvPr/>
        </p:nvSpPr>
        <p:spPr bwMode="auto">
          <a:xfrm>
            <a:off x="6748463" y="4770437"/>
            <a:ext cx="109537" cy="10636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6" name="Oval 520"/>
          <p:cNvSpPr>
            <a:spLocks noChangeAspect="1" noChangeArrowheads="1"/>
          </p:cNvSpPr>
          <p:nvPr/>
        </p:nvSpPr>
        <p:spPr bwMode="auto">
          <a:xfrm>
            <a:off x="8369300" y="33718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7" name="Oval 521"/>
          <p:cNvSpPr>
            <a:spLocks noChangeAspect="1" noChangeArrowheads="1"/>
          </p:cNvSpPr>
          <p:nvPr/>
        </p:nvSpPr>
        <p:spPr bwMode="auto">
          <a:xfrm>
            <a:off x="6510338" y="5130800"/>
            <a:ext cx="109537" cy="11271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298" name="Oval 522"/>
          <p:cNvSpPr>
            <a:spLocks noChangeAspect="1" noChangeArrowheads="1"/>
          </p:cNvSpPr>
          <p:nvPr/>
        </p:nvSpPr>
        <p:spPr bwMode="auto">
          <a:xfrm>
            <a:off x="6210296" y="5316539"/>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0" name="Oval 524"/>
          <p:cNvSpPr>
            <a:spLocks noChangeAspect="1" noChangeArrowheads="1"/>
          </p:cNvSpPr>
          <p:nvPr/>
        </p:nvSpPr>
        <p:spPr bwMode="auto">
          <a:xfrm>
            <a:off x="7912100" y="4292600"/>
            <a:ext cx="109538" cy="10636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1" name="Oval 525"/>
          <p:cNvSpPr>
            <a:spLocks noChangeAspect="1" noChangeArrowheads="1"/>
          </p:cNvSpPr>
          <p:nvPr/>
        </p:nvSpPr>
        <p:spPr bwMode="auto">
          <a:xfrm>
            <a:off x="7294563" y="4471988"/>
            <a:ext cx="109537"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2" name="Oval 526"/>
          <p:cNvSpPr>
            <a:spLocks noChangeAspect="1" noChangeArrowheads="1"/>
          </p:cNvSpPr>
          <p:nvPr/>
        </p:nvSpPr>
        <p:spPr bwMode="auto">
          <a:xfrm>
            <a:off x="4516438" y="5567363"/>
            <a:ext cx="109537"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3" name="Oval 527"/>
          <p:cNvSpPr>
            <a:spLocks noChangeAspect="1" noChangeArrowheads="1"/>
          </p:cNvSpPr>
          <p:nvPr/>
        </p:nvSpPr>
        <p:spPr bwMode="auto">
          <a:xfrm>
            <a:off x="2786062" y="5681662"/>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4" name="Oval 528"/>
          <p:cNvSpPr>
            <a:spLocks noChangeAspect="1" noChangeArrowheads="1"/>
          </p:cNvSpPr>
          <p:nvPr/>
        </p:nvSpPr>
        <p:spPr bwMode="auto">
          <a:xfrm>
            <a:off x="2233613" y="4540250"/>
            <a:ext cx="109537"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5" name="Oval 529"/>
          <p:cNvSpPr>
            <a:spLocks noChangeAspect="1" noChangeArrowheads="1"/>
          </p:cNvSpPr>
          <p:nvPr/>
        </p:nvSpPr>
        <p:spPr bwMode="auto">
          <a:xfrm>
            <a:off x="2622550" y="2971800"/>
            <a:ext cx="109538" cy="10318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6" name="Oval 530"/>
          <p:cNvSpPr>
            <a:spLocks noChangeAspect="1" noChangeArrowheads="1"/>
          </p:cNvSpPr>
          <p:nvPr/>
        </p:nvSpPr>
        <p:spPr bwMode="auto">
          <a:xfrm>
            <a:off x="2520950" y="5800725"/>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7" name="Oval 531"/>
          <p:cNvSpPr>
            <a:spLocks noChangeAspect="1" noChangeArrowheads="1"/>
          </p:cNvSpPr>
          <p:nvPr/>
        </p:nvSpPr>
        <p:spPr bwMode="auto">
          <a:xfrm>
            <a:off x="4495800" y="5741988"/>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8" name="Oval 532"/>
          <p:cNvSpPr>
            <a:spLocks noChangeAspect="1" noChangeArrowheads="1"/>
          </p:cNvSpPr>
          <p:nvPr/>
        </p:nvSpPr>
        <p:spPr bwMode="auto">
          <a:xfrm>
            <a:off x="5953126" y="5434019"/>
            <a:ext cx="109538" cy="109537"/>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09" name="Oval 533"/>
          <p:cNvSpPr>
            <a:spLocks noChangeAspect="1" noChangeArrowheads="1"/>
          </p:cNvSpPr>
          <p:nvPr/>
        </p:nvSpPr>
        <p:spPr bwMode="auto">
          <a:xfrm>
            <a:off x="6735763" y="4686300"/>
            <a:ext cx="109537"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10" name="Oval 534"/>
          <p:cNvSpPr>
            <a:spLocks noChangeAspect="1" noChangeArrowheads="1"/>
          </p:cNvSpPr>
          <p:nvPr/>
        </p:nvSpPr>
        <p:spPr bwMode="auto">
          <a:xfrm>
            <a:off x="3897313" y="2457450"/>
            <a:ext cx="109537"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11" name="Text Box 535"/>
          <p:cNvSpPr txBox="1">
            <a:spLocks noChangeAspect="1" noChangeArrowheads="1"/>
          </p:cNvSpPr>
          <p:nvPr/>
        </p:nvSpPr>
        <p:spPr bwMode="auto">
          <a:xfrm>
            <a:off x="8305800" y="3505200"/>
            <a:ext cx="762000" cy="148841"/>
          </a:xfrm>
          <a:prstGeom prst="rect">
            <a:avLst/>
          </a:prstGeom>
          <a:noFill/>
          <a:ln w="9525">
            <a:noFill/>
            <a:miter lim="800000"/>
            <a:headEnd/>
            <a:tailEnd/>
          </a:ln>
          <a:effectLst/>
        </p:spPr>
        <p:txBody>
          <a:bodyPr wrap="square" lIns="86442" tIns="43221" rIns="86442" bIns="43221">
            <a:spAutoFit/>
          </a:bodyPr>
          <a:lstStyle/>
          <a:p>
            <a:pPr defTabSz="1009650">
              <a:spcBef>
                <a:spcPct val="50000"/>
              </a:spcBef>
            </a:pPr>
            <a:r>
              <a:rPr lang="en-US" sz="400" b="1"/>
              <a:t>Morristown</a:t>
            </a:r>
          </a:p>
        </p:txBody>
      </p:sp>
      <p:sp>
        <p:nvSpPr>
          <p:cNvPr id="76312" name="Text Box 536"/>
          <p:cNvSpPr txBox="1">
            <a:spLocks noChangeAspect="1" noChangeArrowheads="1"/>
          </p:cNvSpPr>
          <p:nvPr/>
        </p:nvSpPr>
        <p:spPr bwMode="auto">
          <a:xfrm>
            <a:off x="7991475" y="3765550"/>
            <a:ext cx="9620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Cape Vincent</a:t>
            </a:r>
          </a:p>
        </p:txBody>
      </p:sp>
      <p:sp>
        <p:nvSpPr>
          <p:cNvPr id="76313" name="Text Box 537"/>
          <p:cNvSpPr txBox="1">
            <a:spLocks noChangeAspect="1" noChangeArrowheads="1"/>
          </p:cNvSpPr>
          <p:nvPr/>
        </p:nvSpPr>
        <p:spPr bwMode="auto">
          <a:xfrm>
            <a:off x="8077201" y="3962400"/>
            <a:ext cx="762000" cy="148841"/>
          </a:xfrm>
          <a:prstGeom prst="rect">
            <a:avLst/>
          </a:prstGeom>
          <a:noFill/>
          <a:ln w="9525">
            <a:noFill/>
            <a:miter lim="800000"/>
            <a:headEnd/>
            <a:tailEnd/>
          </a:ln>
          <a:effectLst/>
        </p:spPr>
        <p:txBody>
          <a:bodyPr wrap="square" lIns="86442" tIns="43221" rIns="86442" bIns="43221">
            <a:spAutoFit/>
          </a:bodyPr>
          <a:lstStyle/>
          <a:p>
            <a:pPr defTabSz="1009650">
              <a:spcBef>
                <a:spcPct val="50000"/>
              </a:spcBef>
            </a:pPr>
            <a:r>
              <a:rPr lang="en-US" sz="400" b="1" dirty="0"/>
              <a:t>Sackets Harbor </a:t>
            </a:r>
          </a:p>
        </p:txBody>
      </p:sp>
      <p:sp>
        <p:nvSpPr>
          <p:cNvPr id="76314" name="Text Box 538"/>
          <p:cNvSpPr txBox="1">
            <a:spLocks noChangeAspect="1" noChangeArrowheads="1"/>
          </p:cNvSpPr>
          <p:nvPr/>
        </p:nvSpPr>
        <p:spPr bwMode="auto">
          <a:xfrm>
            <a:off x="8077200" y="4191000"/>
            <a:ext cx="701675" cy="147637"/>
          </a:xfrm>
          <a:prstGeom prst="rect">
            <a:avLst/>
          </a:prstGeom>
          <a:noFill/>
          <a:ln w="9525">
            <a:noFill/>
            <a:miter lim="800000"/>
            <a:headEnd/>
            <a:tailEnd/>
          </a:ln>
          <a:effectLst/>
        </p:spPr>
        <p:txBody>
          <a:bodyPr wrap="square" lIns="86442" tIns="43221" rIns="86442" bIns="43221">
            <a:spAutoFit/>
          </a:bodyPr>
          <a:lstStyle/>
          <a:p>
            <a:pPr defTabSz="1009650">
              <a:spcBef>
                <a:spcPct val="50000"/>
              </a:spcBef>
            </a:pPr>
            <a:r>
              <a:rPr lang="en-US" sz="400" b="1" dirty="0"/>
              <a:t>Port Ontario</a:t>
            </a:r>
          </a:p>
        </p:txBody>
      </p:sp>
      <p:sp>
        <p:nvSpPr>
          <p:cNvPr id="76315" name="Text Box 539"/>
          <p:cNvSpPr txBox="1">
            <a:spLocks noChangeAspect="1" noChangeArrowheads="1"/>
          </p:cNvSpPr>
          <p:nvPr/>
        </p:nvSpPr>
        <p:spPr bwMode="auto">
          <a:xfrm>
            <a:off x="7958138" y="4294188"/>
            <a:ext cx="9937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Oswego</a:t>
            </a:r>
          </a:p>
        </p:txBody>
      </p:sp>
      <p:sp>
        <p:nvSpPr>
          <p:cNvPr id="76316" name="Text Box 540"/>
          <p:cNvSpPr txBox="1">
            <a:spLocks noChangeAspect="1" noChangeArrowheads="1"/>
          </p:cNvSpPr>
          <p:nvPr/>
        </p:nvSpPr>
        <p:spPr bwMode="auto">
          <a:xfrm rot="1500000">
            <a:off x="7799388" y="4559300"/>
            <a:ext cx="974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Little Sodus Bay</a:t>
            </a:r>
          </a:p>
        </p:txBody>
      </p:sp>
      <p:sp>
        <p:nvSpPr>
          <p:cNvPr id="76317" name="Text Box 541"/>
          <p:cNvSpPr txBox="1">
            <a:spLocks noChangeAspect="1" noChangeArrowheads="1"/>
          </p:cNvSpPr>
          <p:nvPr/>
        </p:nvSpPr>
        <p:spPr bwMode="auto">
          <a:xfrm rot="1500000">
            <a:off x="7662863" y="4646613"/>
            <a:ext cx="974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Great Sodus Bay</a:t>
            </a:r>
          </a:p>
        </p:txBody>
      </p:sp>
      <p:sp>
        <p:nvSpPr>
          <p:cNvPr id="76318" name="Text Box 542"/>
          <p:cNvSpPr txBox="1">
            <a:spLocks noChangeAspect="1" noChangeArrowheads="1"/>
          </p:cNvSpPr>
          <p:nvPr/>
        </p:nvSpPr>
        <p:spPr bwMode="auto">
          <a:xfrm rot="1500000">
            <a:off x="7434263" y="4651375"/>
            <a:ext cx="9731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Irondequoit Bay</a:t>
            </a:r>
          </a:p>
        </p:txBody>
      </p:sp>
      <p:sp>
        <p:nvSpPr>
          <p:cNvPr id="76319" name="Text Box 543"/>
          <p:cNvSpPr txBox="1">
            <a:spLocks noChangeAspect="1" noChangeArrowheads="1"/>
          </p:cNvSpPr>
          <p:nvPr/>
        </p:nvSpPr>
        <p:spPr bwMode="auto">
          <a:xfrm rot="1500000">
            <a:off x="7296150" y="4686300"/>
            <a:ext cx="974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Rochester</a:t>
            </a:r>
          </a:p>
        </p:txBody>
      </p:sp>
      <p:sp>
        <p:nvSpPr>
          <p:cNvPr id="76320" name="Text Box 544"/>
          <p:cNvSpPr txBox="1">
            <a:spLocks noChangeAspect="1" noChangeArrowheads="1"/>
          </p:cNvSpPr>
          <p:nvPr/>
        </p:nvSpPr>
        <p:spPr bwMode="auto">
          <a:xfrm rot="1500000">
            <a:off x="7038975" y="4641850"/>
            <a:ext cx="974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Oak Orchard</a:t>
            </a:r>
          </a:p>
        </p:txBody>
      </p:sp>
      <p:sp>
        <p:nvSpPr>
          <p:cNvPr id="76321" name="Text Box 545"/>
          <p:cNvSpPr txBox="1">
            <a:spLocks noChangeAspect="1" noChangeArrowheads="1"/>
          </p:cNvSpPr>
          <p:nvPr/>
        </p:nvSpPr>
        <p:spPr bwMode="auto">
          <a:xfrm rot="1500000">
            <a:off x="6889750" y="4664075"/>
            <a:ext cx="97313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Olcott</a:t>
            </a:r>
          </a:p>
        </p:txBody>
      </p:sp>
      <p:sp>
        <p:nvSpPr>
          <p:cNvPr id="76322" name="Text Box 546"/>
          <p:cNvSpPr txBox="1">
            <a:spLocks noChangeAspect="1" noChangeArrowheads="1"/>
          </p:cNvSpPr>
          <p:nvPr/>
        </p:nvSpPr>
        <p:spPr bwMode="auto">
          <a:xfrm rot="1500000">
            <a:off x="6772275" y="4703763"/>
            <a:ext cx="976313" cy="147637"/>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Wilson</a:t>
            </a:r>
          </a:p>
        </p:txBody>
      </p:sp>
      <p:sp>
        <p:nvSpPr>
          <p:cNvPr id="76323" name="Text Box 547"/>
          <p:cNvSpPr txBox="1">
            <a:spLocks noChangeAspect="1" noChangeArrowheads="1"/>
          </p:cNvSpPr>
          <p:nvPr/>
        </p:nvSpPr>
        <p:spPr bwMode="auto">
          <a:xfrm rot="1500000">
            <a:off x="6623996" y="4655076"/>
            <a:ext cx="786751" cy="148841"/>
          </a:xfrm>
          <a:prstGeom prst="rect">
            <a:avLst/>
          </a:prstGeom>
          <a:noFill/>
          <a:ln w="9525">
            <a:noFill/>
            <a:miter lim="800000"/>
            <a:headEnd/>
            <a:tailEnd/>
          </a:ln>
          <a:effectLst/>
        </p:spPr>
        <p:txBody>
          <a:bodyPr wrap="square" lIns="86442" tIns="43221" rIns="86442" bIns="43221" anchor="t">
            <a:spAutoFit/>
          </a:bodyPr>
          <a:lstStyle/>
          <a:p>
            <a:pPr defTabSz="1009650"/>
            <a:r>
              <a:rPr lang="en-US" sz="400" b="1" dirty="0" smtClean="0"/>
              <a:t>       Little </a:t>
            </a:r>
            <a:r>
              <a:rPr lang="en-US" sz="400" b="1" dirty="0"/>
              <a:t>River</a:t>
            </a:r>
          </a:p>
        </p:txBody>
      </p:sp>
      <p:sp>
        <p:nvSpPr>
          <p:cNvPr id="76324" name="Text Box 548"/>
          <p:cNvSpPr txBox="1">
            <a:spLocks noChangeAspect="1" noChangeArrowheads="1"/>
          </p:cNvSpPr>
          <p:nvPr/>
        </p:nvSpPr>
        <p:spPr bwMode="auto">
          <a:xfrm rot="1500000">
            <a:off x="6713813" y="4953665"/>
            <a:ext cx="14779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Black Rock Lock/Tonawanda</a:t>
            </a:r>
          </a:p>
        </p:txBody>
      </p:sp>
      <p:sp>
        <p:nvSpPr>
          <p:cNvPr id="76325" name="Text Box 549"/>
          <p:cNvSpPr txBox="1">
            <a:spLocks noChangeAspect="1" noChangeArrowheads="1"/>
          </p:cNvSpPr>
          <p:nvPr/>
        </p:nvSpPr>
        <p:spPr bwMode="auto">
          <a:xfrm rot="1500000">
            <a:off x="6734762" y="4922467"/>
            <a:ext cx="976312"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t>  Buffalo</a:t>
            </a:r>
            <a:endParaRPr lang="en-US" sz="400" b="1" dirty="0"/>
          </a:p>
        </p:txBody>
      </p:sp>
      <p:sp>
        <p:nvSpPr>
          <p:cNvPr id="76326" name="Line 550"/>
          <p:cNvSpPr>
            <a:spLocks noChangeAspect="1" noChangeShapeType="1"/>
          </p:cNvSpPr>
          <p:nvPr/>
        </p:nvSpPr>
        <p:spPr bwMode="auto">
          <a:xfrm>
            <a:off x="6924675" y="4557713"/>
            <a:ext cx="0" cy="0"/>
          </a:xfrm>
          <a:prstGeom prst="line">
            <a:avLst/>
          </a:prstGeom>
          <a:noFill/>
          <a:ln w="9525">
            <a:solidFill>
              <a:schemeClr val="tx1"/>
            </a:solidFill>
            <a:round/>
            <a:headEnd/>
            <a:tailEnd type="triangle" w="med" len="med"/>
          </a:ln>
          <a:effectLst/>
        </p:spPr>
        <p:txBody>
          <a:bodyPr lIns="119558" tIns="59780" rIns="119558" bIns="59780">
            <a:spAutoFit/>
          </a:bodyPr>
          <a:lstStyle/>
          <a:p>
            <a:endParaRPr lang="en-US"/>
          </a:p>
        </p:txBody>
      </p:sp>
      <p:sp>
        <p:nvSpPr>
          <p:cNvPr id="76327" name="Text Box 551"/>
          <p:cNvSpPr txBox="1">
            <a:spLocks noChangeAspect="1" noChangeArrowheads="1"/>
          </p:cNvSpPr>
          <p:nvPr/>
        </p:nvSpPr>
        <p:spPr bwMode="auto">
          <a:xfrm rot="1500000">
            <a:off x="6690875" y="5063964"/>
            <a:ext cx="973137"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t> Sturgeon </a:t>
            </a:r>
            <a:r>
              <a:rPr lang="en-US" sz="400" b="1" dirty="0"/>
              <a:t>Point</a:t>
            </a:r>
          </a:p>
        </p:txBody>
      </p:sp>
      <p:sp>
        <p:nvSpPr>
          <p:cNvPr id="76328" name="Text Box 552"/>
          <p:cNvSpPr txBox="1">
            <a:spLocks noChangeAspect="1" noChangeArrowheads="1"/>
          </p:cNvSpPr>
          <p:nvPr/>
        </p:nvSpPr>
        <p:spPr bwMode="auto">
          <a:xfrm rot="1500000">
            <a:off x="6596063" y="5176838"/>
            <a:ext cx="971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Cattaraugus</a:t>
            </a:r>
          </a:p>
        </p:txBody>
      </p:sp>
      <p:sp>
        <p:nvSpPr>
          <p:cNvPr id="76329" name="Text Box 553"/>
          <p:cNvSpPr txBox="1">
            <a:spLocks noChangeAspect="1" noChangeArrowheads="1"/>
          </p:cNvSpPr>
          <p:nvPr/>
        </p:nvSpPr>
        <p:spPr bwMode="auto">
          <a:xfrm rot="1500000">
            <a:off x="6511925" y="5327650"/>
            <a:ext cx="973138" cy="147638"/>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Dunkirk</a:t>
            </a:r>
          </a:p>
        </p:txBody>
      </p:sp>
      <p:sp>
        <p:nvSpPr>
          <p:cNvPr id="76330" name="Text Box 554"/>
          <p:cNvSpPr txBox="1">
            <a:spLocks noChangeAspect="1" noChangeArrowheads="1"/>
          </p:cNvSpPr>
          <p:nvPr/>
        </p:nvSpPr>
        <p:spPr bwMode="auto">
          <a:xfrm rot="1500000">
            <a:off x="6403975" y="5411788"/>
            <a:ext cx="976313" cy="144462"/>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Barcelona</a:t>
            </a:r>
          </a:p>
        </p:txBody>
      </p:sp>
      <p:sp>
        <p:nvSpPr>
          <p:cNvPr id="76331" name="Text Box 555"/>
          <p:cNvSpPr txBox="1">
            <a:spLocks noChangeAspect="1" noChangeArrowheads="1"/>
          </p:cNvSpPr>
          <p:nvPr/>
        </p:nvSpPr>
        <p:spPr bwMode="auto">
          <a:xfrm rot="1500000">
            <a:off x="6210296" y="5526089"/>
            <a:ext cx="971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Erie</a:t>
            </a:r>
          </a:p>
        </p:txBody>
      </p:sp>
      <p:sp>
        <p:nvSpPr>
          <p:cNvPr id="76333" name="Text Box 557"/>
          <p:cNvSpPr txBox="1">
            <a:spLocks noChangeAspect="1" noChangeArrowheads="1"/>
          </p:cNvSpPr>
          <p:nvPr/>
        </p:nvSpPr>
        <p:spPr bwMode="auto">
          <a:xfrm rot="1500000">
            <a:off x="5813410" y="5735646"/>
            <a:ext cx="971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Ashtabula</a:t>
            </a:r>
          </a:p>
        </p:txBody>
      </p:sp>
      <p:sp>
        <p:nvSpPr>
          <p:cNvPr id="76334" name="Text Box 558"/>
          <p:cNvSpPr txBox="1">
            <a:spLocks noChangeAspect="1" noChangeArrowheads="1"/>
          </p:cNvSpPr>
          <p:nvPr/>
        </p:nvSpPr>
        <p:spPr bwMode="auto">
          <a:xfrm rot="1500000">
            <a:off x="5964225" y="5645157"/>
            <a:ext cx="973137" cy="147637"/>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Conneaut</a:t>
            </a:r>
          </a:p>
        </p:txBody>
      </p:sp>
      <p:sp>
        <p:nvSpPr>
          <p:cNvPr id="76335" name="Text Box 559"/>
          <p:cNvSpPr txBox="1">
            <a:spLocks noChangeAspect="1" noChangeArrowheads="1"/>
          </p:cNvSpPr>
          <p:nvPr/>
        </p:nvSpPr>
        <p:spPr bwMode="auto">
          <a:xfrm rot="1500000">
            <a:off x="5703877" y="5711826"/>
            <a:ext cx="469900"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Fairport</a:t>
            </a:r>
          </a:p>
        </p:txBody>
      </p:sp>
      <p:sp>
        <p:nvSpPr>
          <p:cNvPr id="76336" name="Text Box 560"/>
          <p:cNvSpPr txBox="1">
            <a:spLocks noChangeAspect="1" noChangeArrowheads="1"/>
          </p:cNvSpPr>
          <p:nvPr/>
        </p:nvSpPr>
        <p:spPr bwMode="auto">
          <a:xfrm rot="1500000">
            <a:off x="5575300" y="5892800"/>
            <a:ext cx="971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Cleveland</a:t>
            </a:r>
          </a:p>
        </p:txBody>
      </p:sp>
      <p:sp>
        <p:nvSpPr>
          <p:cNvPr id="76337" name="Text Box 561"/>
          <p:cNvSpPr txBox="1">
            <a:spLocks noChangeAspect="1" noChangeArrowheads="1"/>
          </p:cNvSpPr>
          <p:nvPr/>
        </p:nvSpPr>
        <p:spPr bwMode="auto">
          <a:xfrm rot="1500000">
            <a:off x="5489575" y="5875338"/>
            <a:ext cx="5365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Rocky River</a:t>
            </a:r>
          </a:p>
        </p:txBody>
      </p:sp>
      <p:sp>
        <p:nvSpPr>
          <p:cNvPr id="76338" name="Text Box 562"/>
          <p:cNvSpPr txBox="1">
            <a:spLocks noChangeAspect="1" noChangeArrowheads="1"/>
          </p:cNvSpPr>
          <p:nvPr/>
        </p:nvSpPr>
        <p:spPr bwMode="auto">
          <a:xfrm rot="1500000">
            <a:off x="5283200" y="6024563"/>
            <a:ext cx="97313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Lorain</a:t>
            </a:r>
          </a:p>
        </p:txBody>
      </p:sp>
      <p:sp>
        <p:nvSpPr>
          <p:cNvPr id="76339" name="Text Box 563"/>
          <p:cNvSpPr txBox="1">
            <a:spLocks noChangeAspect="1" noChangeArrowheads="1"/>
          </p:cNvSpPr>
          <p:nvPr/>
        </p:nvSpPr>
        <p:spPr bwMode="auto">
          <a:xfrm rot="1500000">
            <a:off x="5145088" y="5949950"/>
            <a:ext cx="420687" cy="147638"/>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Vermilion</a:t>
            </a:r>
          </a:p>
        </p:txBody>
      </p:sp>
      <p:sp>
        <p:nvSpPr>
          <p:cNvPr id="76340" name="Text Box 564"/>
          <p:cNvSpPr txBox="1">
            <a:spLocks noChangeAspect="1" noChangeArrowheads="1"/>
          </p:cNvSpPr>
          <p:nvPr/>
        </p:nvSpPr>
        <p:spPr bwMode="auto">
          <a:xfrm rot="1500000">
            <a:off x="5006975" y="6110288"/>
            <a:ext cx="97313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Huron</a:t>
            </a:r>
          </a:p>
        </p:txBody>
      </p:sp>
      <p:sp>
        <p:nvSpPr>
          <p:cNvPr id="76341" name="Text Box 565"/>
          <p:cNvSpPr txBox="1">
            <a:spLocks noChangeAspect="1" noChangeArrowheads="1"/>
          </p:cNvSpPr>
          <p:nvPr/>
        </p:nvSpPr>
        <p:spPr bwMode="auto">
          <a:xfrm rot="1500000">
            <a:off x="4838700" y="6154738"/>
            <a:ext cx="971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Sandusky</a:t>
            </a:r>
          </a:p>
        </p:txBody>
      </p:sp>
      <p:sp>
        <p:nvSpPr>
          <p:cNvPr id="76342" name="Text Box 566"/>
          <p:cNvSpPr txBox="1">
            <a:spLocks noChangeAspect="1" noChangeArrowheads="1"/>
          </p:cNvSpPr>
          <p:nvPr/>
        </p:nvSpPr>
        <p:spPr bwMode="auto">
          <a:xfrm rot="20100000">
            <a:off x="4500261" y="5903445"/>
            <a:ext cx="56356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West Harbor</a:t>
            </a:r>
          </a:p>
        </p:txBody>
      </p:sp>
      <p:sp>
        <p:nvSpPr>
          <p:cNvPr id="76343" name="Text Box 567"/>
          <p:cNvSpPr txBox="1">
            <a:spLocks noChangeAspect="1" noChangeArrowheads="1"/>
          </p:cNvSpPr>
          <p:nvPr/>
        </p:nvSpPr>
        <p:spPr bwMode="auto">
          <a:xfrm rot="20100000">
            <a:off x="4376738" y="5907088"/>
            <a:ext cx="50958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Port Clinton</a:t>
            </a:r>
          </a:p>
        </p:txBody>
      </p:sp>
      <p:sp>
        <p:nvSpPr>
          <p:cNvPr id="76344" name="Text Box 568"/>
          <p:cNvSpPr txBox="1">
            <a:spLocks noChangeAspect="1" noChangeArrowheads="1"/>
          </p:cNvSpPr>
          <p:nvPr/>
        </p:nvSpPr>
        <p:spPr bwMode="auto">
          <a:xfrm rot="20100000">
            <a:off x="4206875" y="5899150"/>
            <a:ext cx="60483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Toussaint River</a:t>
            </a:r>
          </a:p>
        </p:txBody>
      </p:sp>
      <p:sp>
        <p:nvSpPr>
          <p:cNvPr id="76345" name="Text Box 569"/>
          <p:cNvSpPr txBox="1">
            <a:spLocks noChangeAspect="1" noChangeArrowheads="1"/>
          </p:cNvSpPr>
          <p:nvPr/>
        </p:nvSpPr>
        <p:spPr bwMode="auto">
          <a:xfrm rot="20100000">
            <a:off x="4194175" y="5845175"/>
            <a:ext cx="5715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Cooley Canal</a:t>
            </a:r>
          </a:p>
        </p:txBody>
      </p:sp>
      <p:sp>
        <p:nvSpPr>
          <p:cNvPr id="76346" name="Text Box 570"/>
          <p:cNvSpPr txBox="1">
            <a:spLocks noChangeAspect="1" noChangeArrowheads="1"/>
          </p:cNvSpPr>
          <p:nvPr/>
        </p:nvSpPr>
        <p:spPr bwMode="auto">
          <a:xfrm rot="20100000">
            <a:off x="4225925" y="5762625"/>
            <a:ext cx="381000"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Toledo</a:t>
            </a:r>
          </a:p>
        </p:txBody>
      </p:sp>
      <p:sp>
        <p:nvSpPr>
          <p:cNvPr id="76347" name="Text Box 571"/>
          <p:cNvSpPr txBox="1">
            <a:spLocks noChangeAspect="1" noChangeArrowheads="1"/>
          </p:cNvSpPr>
          <p:nvPr/>
        </p:nvSpPr>
        <p:spPr bwMode="auto">
          <a:xfrm rot="20100000">
            <a:off x="4870450" y="5624513"/>
            <a:ext cx="4333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Put-In-Bay</a:t>
            </a:r>
          </a:p>
        </p:txBody>
      </p:sp>
      <p:sp>
        <p:nvSpPr>
          <p:cNvPr id="76348" name="Text Box 572"/>
          <p:cNvSpPr txBox="1">
            <a:spLocks noChangeAspect="1" noChangeArrowheads="1"/>
          </p:cNvSpPr>
          <p:nvPr/>
        </p:nvSpPr>
        <p:spPr bwMode="auto">
          <a:xfrm>
            <a:off x="4029075" y="5616575"/>
            <a:ext cx="5603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Bolles Harbor</a:t>
            </a:r>
          </a:p>
        </p:txBody>
      </p:sp>
      <p:sp>
        <p:nvSpPr>
          <p:cNvPr id="76349" name="Text Box 573"/>
          <p:cNvSpPr txBox="1">
            <a:spLocks noChangeAspect="1" noChangeArrowheads="1"/>
          </p:cNvSpPr>
          <p:nvPr/>
        </p:nvSpPr>
        <p:spPr bwMode="auto">
          <a:xfrm>
            <a:off x="4206875" y="5521325"/>
            <a:ext cx="40481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Monroe</a:t>
            </a:r>
          </a:p>
        </p:txBody>
      </p:sp>
      <p:sp>
        <p:nvSpPr>
          <p:cNvPr id="76350" name="Text Box 574"/>
          <p:cNvSpPr txBox="1">
            <a:spLocks noChangeAspect="1" noChangeArrowheads="1"/>
          </p:cNvSpPr>
          <p:nvPr/>
        </p:nvSpPr>
        <p:spPr bwMode="auto">
          <a:xfrm>
            <a:off x="4230688" y="5346700"/>
            <a:ext cx="4762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Rouge River</a:t>
            </a:r>
          </a:p>
        </p:txBody>
      </p:sp>
      <p:sp>
        <p:nvSpPr>
          <p:cNvPr id="76351" name="Text Box 575"/>
          <p:cNvSpPr txBox="1">
            <a:spLocks noChangeAspect="1" noChangeArrowheads="1"/>
          </p:cNvSpPr>
          <p:nvPr/>
        </p:nvSpPr>
        <p:spPr bwMode="auto">
          <a:xfrm>
            <a:off x="4225925" y="5424488"/>
            <a:ext cx="49053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Detroit River</a:t>
            </a:r>
          </a:p>
        </p:txBody>
      </p:sp>
      <p:sp>
        <p:nvSpPr>
          <p:cNvPr id="76352" name="Text Box 576"/>
          <p:cNvSpPr txBox="1">
            <a:spLocks noChangeAspect="1" noChangeArrowheads="1"/>
          </p:cNvSpPr>
          <p:nvPr/>
        </p:nvSpPr>
        <p:spPr bwMode="auto">
          <a:xfrm>
            <a:off x="4343400" y="5032375"/>
            <a:ext cx="54451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Clinton River</a:t>
            </a:r>
          </a:p>
        </p:txBody>
      </p:sp>
      <p:sp>
        <p:nvSpPr>
          <p:cNvPr id="76353" name="Text Box 577"/>
          <p:cNvSpPr txBox="1">
            <a:spLocks noChangeAspect="1" noChangeArrowheads="1"/>
          </p:cNvSpPr>
          <p:nvPr/>
        </p:nvSpPr>
        <p:spPr bwMode="auto">
          <a:xfrm>
            <a:off x="4927600" y="4992688"/>
            <a:ext cx="5080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Belle River</a:t>
            </a:r>
          </a:p>
        </p:txBody>
      </p:sp>
      <p:sp>
        <p:nvSpPr>
          <p:cNvPr id="76354" name="Text Box 578"/>
          <p:cNvSpPr txBox="1">
            <a:spLocks noChangeAspect="1" noChangeArrowheads="1"/>
          </p:cNvSpPr>
          <p:nvPr/>
        </p:nvSpPr>
        <p:spPr bwMode="auto">
          <a:xfrm>
            <a:off x="4554538" y="4867275"/>
            <a:ext cx="48101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Pine River</a:t>
            </a:r>
          </a:p>
        </p:txBody>
      </p:sp>
      <p:sp>
        <p:nvSpPr>
          <p:cNvPr id="76355" name="Text Box 579"/>
          <p:cNvSpPr txBox="1">
            <a:spLocks noChangeAspect="1" noChangeArrowheads="1"/>
          </p:cNvSpPr>
          <p:nvPr/>
        </p:nvSpPr>
        <p:spPr bwMode="auto">
          <a:xfrm>
            <a:off x="4402138" y="5149850"/>
            <a:ext cx="4984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Lake St. Clair</a:t>
            </a:r>
          </a:p>
        </p:txBody>
      </p:sp>
      <p:sp>
        <p:nvSpPr>
          <p:cNvPr id="76356" name="Text Box 580"/>
          <p:cNvSpPr txBox="1">
            <a:spLocks noChangeAspect="1" noChangeArrowheads="1"/>
          </p:cNvSpPr>
          <p:nvPr/>
        </p:nvSpPr>
        <p:spPr bwMode="auto">
          <a:xfrm>
            <a:off x="5006975" y="4873625"/>
            <a:ext cx="593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St. Clair River</a:t>
            </a:r>
          </a:p>
        </p:txBody>
      </p:sp>
      <p:sp>
        <p:nvSpPr>
          <p:cNvPr id="76357" name="Text Box 581"/>
          <p:cNvSpPr txBox="1">
            <a:spLocks noChangeAspect="1" noChangeArrowheads="1"/>
          </p:cNvSpPr>
          <p:nvPr/>
        </p:nvSpPr>
        <p:spPr bwMode="auto">
          <a:xfrm>
            <a:off x="4543425" y="4746625"/>
            <a:ext cx="5334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Black River</a:t>
            </a:r>
          </a:p>
        </p:txBody>
      </p:sp>
      <p:sp>
        <p:nvSpPr>
          <p:cNvPr id="76358" name="Text Box 582"/>
          <p:cNvSpPr txBox="1">
            <a:spLocks noChangeAspect="1" noChangeArrowheads="1"/>
          </p:cNvSpPr>
          <p:nvPr/>
        </p:nvSpPr>
        <p:spPr bwMode="auto">
          <a:xfrm>
            <a:off x="4892675" y="4556125"/>
            <a:ext cx="45561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Lexington</a:t>
            </a:r>
          </a:p>
        </p:txBody>
      </p:sp>
      <p:sp>
        <p:nvSpPr>
          <p:cNvPr id="76359" name="Text Box 583"/>
          <p:cNvSpPr txBox="1">
            <a:spLocks noChangeAspect="1" noChangeArrowheads="1"/>
          </p:cNvSpPr>
          <p:nvPr/>
        </p:nvSpPr>
        <p:spPr bwMode="auto">
          <a:xfrm rot="3300000">
            <a:off x="4514127" y="4336876"/>
            <a:ext cx="482600"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Caseville</a:t>
            </a:r>
          </a:p>
        </p:txBody>
      </p:sp>
      <p:sp>
        <p:nvSpPr>
          <p:cNvPr id="76360" name="Text Box 584"/>
          <p:cNvSpPr txBox="1">
            <a:spLocks noChangeAspect="1" noChangeArrowheads="1"/>
          </p:cNvSpPr>
          <p:nvPr/>
        </p:nvSpPr>
        <p:spPr bwMode="auto">
          <a:xfrm>
            <a:off x="4686300" y="4048125"/>
            <a:ext cx="51911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Port Austin</a:t>
            </a:r>
          </a:p>
        </p:txBody>
      </p:sp>
      <p:sp>
        <p:nvSpPr>
          <p:cNvPr id="76361" name="Text Box 585"/>
          <p:cNvSpPr txBox="1">
            <a:spLocks noChangeAspect="1" noChangeArrowheads="1"/>
          </p:cNvSpPr>
          <p:nvPr/>
        </p:nvSpPr>
        <p:spPr bwMode="auto">
          <a:xfrm rot="3300000">
            <a:off x="4469985" y="4367237"/>
            <a:ext cx="4016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Bay Port</a:t>
            </a:r>
          </a:p>
        </p:txBody>
      </p:sp>
      <p:sp>
        <p:nvSpPr>
          <p:cNvPr id="76362" name="Text Box 586"/>
          <p:cNvSpPr txBox="1">
            <a:spLocks noChangeAspect="1" noChangeArrowheads="1"/>
          </p:cNvSpPr>
          <p:nvPr/>
        </p:nvSpPr>
        <p:spPr bwMode="auto">
          <a:xfrm>
            <a:off x="4857750" y="4225925"/>
            <a:ext cx="5334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Harbor Beach</a:t>
            </a:r>
          </a:p>
        </p:txBody>
      </p:sp>
      <p:sp>
        <p:nvSpPr>
          <p:cNvPr id="76363" name="Text Box 587"/>
          <p:cNvSpPr txBox="1">
            <a:spLocks noChangeAspect="1" noChangeArrowheads="1"/>
          </p:cNvSpPr>
          <p:nvPr/>
        </p:nvSpPr>
        <p:spPr bwMode="auto">
          <a:xfrm>
            <a:off x="4886325" y="4378325"/>
            <a:ext cx="4953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Port Sanilac</a:t>
            </a:r>
          </a:p>
        </p:txBody>
      </p:sp>
      <p:sp>
        <p:nvSpPr>
          <p:cNvPr id="76364" name="Text Box 588"/>
          <p:cNvSpPr txBox="1">
            <a:spLocks noChangeAspect="1" noChangeArrowheads="1"/>
          </p:cNvSpPr>
          <p:nvPr/>
        </p:nvSpPr>
        <p:spPr bwMode="auto">
          <a:xfrm rot="3300000">
            <a:off x="4389438" y="4465637"/>
            <a:ext cx="477838"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Sebewaing</a:t>
            </a:r>
          </a:p>
        </p:txBody>
      </p:sp>
      <p:sp>
        <p:nvSpPr>
          <p:cNvPr id="76365" name="Text Box 589"/>
          <p:cNvSpPr txBox="1">
            <a:spLocks noChangeAspect="1" noChangeArrowheads="1"/>
          </p:cNvSpPr>
          <p:nvPr/>
        </p:nvSpPr>
        <p:spPr bwMode="auto">
          <a:xfrm>
            <a:off x="3887788" y="4371975"/>
            <a:ext cx="3810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Saginaw</a:t>
            </a:r>
          </a:p>
        </p:txBody>
      </p:sp>
      <p:sp>
        <p:nvSpPr>
          <p:cNvPr id="76366" name="Text Box 590"/>
          <p:cNvSpPr txBox="1">
            <a:spLocks noChangeAspect="1" noChangeArrowheads="1"/>
          </p:cNvSpPr>
          <p:nvPr/>
        </p:nvSpPr>
        <p:spPr bwMode="auto">
          <a:xfrm>
            <a:off x="3843338" y="4052888"/>
            <a:ext cx="5715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Point Lookout</a:t>
            </a:r>
          </a:p>
        </p:txBody>
      </p:sp>
      <p:sp>
        <p:nvSpPr>
          <p:cNvPr id="76367" name="Text Box 591"/>
          <p:cNvSpPr txBox="1">
            <a:spLocks noChangeAspect="1" noChangeArrowheads="1"/>
          </p:cNvSpPr>
          <p:nvPr/>
        </p:nvSpPr>
        <p:spPr bwMode="auto">
          <a:xfrm>
            <a:off x="4006850" y="3943350"/>
            <a:ext cx="44291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Tawas Bay</a:t>
            </a:r>
          </a:p>
        </p:txBody>
      </p:sp>
      <p:sp>
        <p:nvSpPr>
          <p:cNvPr id="76368" name="Text Box 592"/>
          <p:cNvSpPr txBox="1">
            <a:spLocks noChangeAspect="1" noChangeArrowheads="1"/>
          </p:cNvSpPr>
          <p:nvPr/>
        </p:nvSpPr>
        <p:spPr bwMode="auto">
          <a:xfrm>
            <a:off x="3944938" y="3829050"/>
            <a:ext cx="604837" cy="147638"/>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Au Sable Harbor</a:t>
            </a:r>
          </a:p>
        </p:txBody>
      </p:sp>
      <p:sp>
        <p:nvSpPr>
          <p:cNvPr id="76369" name="Text Box 593"/>
          <p:cNvSpPr txBox="1">
            <a:spLocks noChangeAspect="1" noChangeArrowheads="1"/>
          </p:cNvSpPr>
          <p:nvPr/>
        </p:nvSpPr>
        <p:spPr bwMode="auto">
          <a:xfrm>
            <a:off x="4098925" y="3657600"/>
            <a:ext cx="4699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Harrisville</a:t>
            </a:r>
          </a:p>
        </p:txBody>
      </p:sp>
      <p:sp>
        <p:nvSpPr>
          <p:cNvPr id="76371" name="Text Box 595"/>
          <p:cNvSpPr txBox="1">
            <a:spLocks noChangeAspect="1" noChangeArrowheads="1"/>
          </p:cNvSpPr>
          <p:nvPr/>
        </p:nvSpPr>
        <p:spPr bwMode="auto">
          <a:xfrm>
            <a:off x="4125913" y="3405188"/>
            <a:ext cx="4143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Alpena</a:t>
            </a:r>
          </a:p>
        </p:txBody>
      </p:sp>
      <p:sp>
        <p:nvSpPr>
          <p:cNvPr id="76372" name="Text Box 596"/>
          <p:cNvSpPr txBox="1">
            <a:spLocks noChangeAspect="1" noChangeArrowheads="1"/>
          </p:cNvSpPr>
          <p:nvPr/>
        </p:nvSpPr>
        <p:spPr bwMode="auto">
          <a:xfrm>
            <a:off x="4067175" y="3087688"/>
            <a:ext cx="57785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Hammond Bay</a:t>
            </a:r>
          </a:p>
        </p:txBody>
      </p:sp>
      <p:sp>
        <p:nvSpPr>
          <p:cNvPr id="76373" name="Text Box 597"/>
          <p:cNvSpPr txBox="1">
            <a:spLocks noChangeAspect="1" noChangeArrowheads="1"/>
          </p:cNvSpPr>
          <p:nvPr/>
        </p:nvSpPr>
        <p:spPr bwMode="auto">
          <a:xfrm>
            <a:off x="3967163" y="2995613"/>
            <a:ext cx="5159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Cheboygan</a:t>
            </a:r>
          </a:p>
        </p:txBody>
      </p:sp>
      <p:sp>
        <p:nvSpPr>
          <p:cNvPr id="76374" name="Text Box 598"/>
          <p:cNvSpPr txBox="1">
            <a:spLocks noChangeAspect="1" noChangeArrowheads="1"/>
          </p:cNvSpPr>
          <p:nvPr/>
        </p:nvSpPr>
        <p:spPr bwMode="auto">
          <a:xfrm>
            <a:off x="3778250" y="3152775"/>
            <a:ext cx="9921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Inland Route</a:t>
            </a:r>
          </a:p>
        </p:txBody>
      </p:sp>
      <p:sp>
        <p:nvSpPr>
          <p:cNvPr id="76375" name="Text Box 599"/>
          <p:cNvSpPr txBox="1">
            <a:spLocks noChangeAspect="1" noChangeArrowheads="1"/>
          </p:cNvSpPr>
          <p:nvPr/>
        </p:nvSpPr>
        <p:spPr bwMode="auto">
          <a:xfrm>
            <a:off x="3876675" y="2940050"/>
            <a:ext cx="5651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Mackinac City</a:t>
            </a:r>
          </a:p>
        </p:txBody>
      </p:sp>
      <p:sp>
        <p:nvSpPr>
          <p:cNvPr id="76376" name="Text Box 600"/>
          <p:cNvSpPr txBox="1">
            <a:spLocks noChangeAspect="1" noChangeArrowheads="1"/>
          </p:cNvSpPr>
          <p:nvPr/>
        </p:nvSpPr>
        <p:spPr bwMode="auto">
          <a:xfrm>
            <a:off x="3930650" y="2867025"/>
            <a:ext cx="6365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Mackinac Island</a:t>
            </a:r>
          </a:p>
        </p:txBody>
      </p:sp>
      <p:sp>
        <p:nvSpPr>
          <p:cNvPr id="76377" name="Text Box 601"/>
          <p:cNvSpPr txBox="1">
            <a:spLocks noChangeAspect="1" noChangeArrowheads="1"/>
          </p:cNvSpPr>
          <p:nvPr/>
        </p:nvSpPr>
        <p:spPr bwMode="auto">
          <a:xfrm>
            <a:off x="3127375" y="2959100"/>
            <a:ext cx="454025" cy="147638"/>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St. James</a:t>
            </a:r>
          </a:p>
        </p:txBody>
      </p:sp>
      <p:sp>
        <p:nvSpPr>
          <p:cNvPr id="76379" name="Text Box 603"/>
          <p:cNvSpPr txBox="1">
            <a:spLocks noChangeAspect="1" noChangeArrowheads="1"/>
          </p:cNvSpPr>
          <p:nvPr/>
        </p:nvSpPr>
        <p:spPr bwMode="auto">
          <a:xfrm>
            <a:off x="3698875" y="3216275"/>
            <a:ext cx="515938"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Petoskey</a:t>
            </a:r>
          </a:p>
        </p:txBody>
      </p:sp>
      <p:sp>
        <p:nvSpPr>
          <p:cNvPr id="76380" name="Text Box 604"/>
          <p:cNvSpPr txBox="1">
            <a:spLocks noChangeAspect="1" noChangeArrowheads="1"/>
          </p:cNvSpPr>
          <p:nvPr/>
        </p:nvSpPr>
        <p:spPr bwMode="auto">
          <a:xfrm>
            <a:off x="3609975" y="3308350"/>
            <a:ext cx="4572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Charlevoix</a:t>
            </a:r>
          </a:p>
        </p:txBody>
      </p:sp>
      <p:sp>
        <p:nvSpPr>
          <p:cNvPr id="76381" name="Oval 605"/>
          <p:cNvSpPr>
            <a:spLocks noChangeAspect="1" noChangeArrowheads="1"/>
          </p:cNvSpPr>
          <p:nvPr/>
        </p:nvSpPr>
        <p:spPr bwMode="auto">
          <a:xfrm>
            <a:off x="3590925" y="2955925"/>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82" name="Oval 606"/>
          <p:cNvSpPr>
            <a:spLocks noChangeAspect="1" noChangeArrowheads="1"/>
          </p:cNvSpPr>
          <p:nvPr/>
        </p:nvSpPr>
        <p:spPr bwMode="auto">
          <a:xfrm>
            <a:off x="3822700" y="2895600"/>
            <a:ext cx="109538" cy="10636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383" name="Text Box 607"/>
          <p:cNvSpPr txBox="1">
            <a:spLocks noChangeAspect="1" noChangeArrowheads="1"/>
          </p:cNvSpPr>
          <p:nvPr/>
        </p:nvSpPr>
        <p:spPr bwMode="auto">
          <a:xfrm>
            <a:off x="3429000" y="2590800"/>
            <a:ext cx="638175" cy="206375"/>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Channels in Straits of Mackinac</a:t>
            </a:r>
          </a:p>
        </p:txBody>
      </p:sp>
      <p:sp>
        <p:nvSpPr>
          <p:cNvPr id="76384" name="Text Box 608"/>
          <p:cNvSpPr txBox="1">
            <a:spLocks noChangeAspect="1" noChangeArrowheads="1"/>
          </p:cNvSpPr>
          <p:nvPr/>
        </p:nvSpPr>
        <p:spPr bwMode="auto">
          <a:xfrm>
            <a:off x="3332163" y="2836863"/>
            <a:ext cx="5540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Grays Reef</a:t>
            </a:r>
          </a:p>
        </p:txBody>
      </p:sp>
      <p:sp>
        <p:nvSpPr>
          <p:cNvPr id="76385" name="Line 609"/>
          <p:cNvSpPr>
            <a:spLocks noChangeAspect="1" noChangeShapeType="1"/>
          </p:cNvSpPr>
          <p:nvPr/>
        </p:nvSpPr>
        <p:spPr bwMode="auto">
          <a:xfrm>
            <a:off x="3733800" y="2791719"/>
            <a:ext cx="100013" cy="107056"/>
          </a:xfrm>
          <a:prstGeom prst="line">
            <a:avLst/>
          </a:prstGeom>
          <a:noFill/>
          <a:ln w="3175">
            <a:solidFill>
              <a:schemeClr val="tx1"/>
            </a:solidFill>
            <a:round/>
            <a:headEnd/>
            <a:tailEnd type="triangle" w="sm" len="sm"/>
          </a:ln>
          <a:effectLst/>
        </p:spPr>
        <p:txBody>
          <a:bodyPr wrap="square" lIns="119558" tIns="59780" rIns="119558" bIns="59780">
            <a:spAutoFit/>
          </a:bodyPr>
          <a:lstStyle/>
          <a:p>
            <a:endParaRPr lang="en-US"/>
          </a:p>
        </p:txBody>
      </p:sp>
      <p:sp>
        <p:nvSpPr>
          <p:cNvPr id="76386" name="Text Box 610"/>
          <p:cNvSpPr txBox="1">
            <a:spLocks noChangeAspect="1" noChangeArrowheads="1"/>
          </p:cNvSpPr>
          <p:nvPr/>
        </p:nvSpPr>
        <p:spPr bwMode="auto">
          <a:xfrm>
            <a:off x="3200400" y="3435350"/>
            <a:ext cx="3651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Leland </a:t>
            </a:r>
          </a:p>
        </p:txBody>
      </p:sp>
      <p:sp>
        <p:nvSpPr>
          <p:cNvPr id="76387" name="Text Box 611"/>
          <p:cNvSpPr txBox="1">
            <a:spLocks noChangeAspect="1" noChangeArrowheads="1"/>
          </p:cNvSpPr>
          <p:nvPr/>
        </p:nvSpPr>
        <p:spPr bwMode="auto">
          <a:xfrm>
            <a:off x="3492500" y="3600450"/>
            <a:ext cx="5334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Greilickville</a:t>
            </a:r>
          </a:p>
        </p:txBody>
      </p:sp>
      <p:sp>
        <p:nvSpPr>
          <p:cNvPr id="76388" name="Text Box 612"/>
          <p:cNvSpPr txBox="1">
            <a:spLocks noChangeAspect="1" noChangeArrowheads="1"/>
          </p:cNvSpPr>
          <p:nvPr/>
        </p:nvSpPr>
        <p:spPr bwMode="auto">
          <a:xfrm>
            <a:off x="3144838" y="3668713"/>
            <a:ext cx="4492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Frankfort</a:t>
            </a:r>
          </a:p>
        </p:txBody>
      </p:sp>
      <p:sp>
        <p:nvSpPr>
          <p:cNvPr id="76389" name="Text Box 613"/>
          <p:cNvSpPr txBox="1">
            <a:spLocks noChangeAspect="1" noChangeArrowheads="1"/>
          </p:cNvSpPr>
          <p:nvPr/>
        </p:nvSpPr>
        <p:spPr bwMode="auto">
          <a:xfrm>
            <a:off x="3097213" y="3757613"/>
            <a:ext cx="39528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Arcadia</a:t>
            </a:r>
          </a:p>
        </p:txBody>
      </p:sp>
      <p:sp>
        <p:nvSpPr>
          <p:cNvPr id="76390" name="Text Box 614"/>
          <p:cNvSpPr txBox="1">
            <a:spLocks noChangeAspect="1" noChangeArrowheads="1"/>
          </p:cNvSpPr>
          <p:nvPr/>
        </p:nvSpPr>
        <p:spPr bwMode="auto">
          <a:xfrm>
            <a:off x="3092450" y="3898900"/>
            <a:ext cx="5524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Portage Lake</a:t>
            </a:r>
          </a:p>
        </p:txBody>
      </p:sp>
      <p:sp>
        <p:nvSpPr>
          <p:cNvPr id="76391" name="Text Box 615"/>
          <p:cNvSpPr txBox="1">
            <a:spLocks noChangeAspect="1" noChangeArrowheads="1"/>
          </p:cNvSpPr>
          <p:nvPr/>
        </p:nvSpPr>
        <p:spPr bwMode="auto">
          <a:xfrm>
            <a:off x="3032125" y="4064000"/>
            <a:ext cx="4667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Manistee</a:t>
            </a:r>
          </a:p>
        </p:txBody>
      </p:sp>
      <p:sp>
        <p:nvSpPr>
          <p:cNvPr id="76392" name="Text Box 616"/>
          <p:cNvSpPr txBox="1">
            <a:spLocks noChangeAspect="1" noChangeArrowheads="1"/>
          </p:cNvSpPr>
          <p:nvPr/>
        </p:nvSpPr>
        <p:spPr bwMode="auto">
          <a:xfrm>
            <a:off x="3038475" y="4189413"/>
            <a:ext cx="4953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Ludington</a:t>
            </a:r>
          </a:p>
        </p:txBody>
      </p:sp>
      <p:sp>
        <p:nvSpPr>
          <p:cNvPr id="76393" name="Text Box 617"/>
          <p:cNvSpPr txBox="1">
            <a:spLocks noChangeAspect="1" noChangeArrowheads="1"/>
          </p:cNvSpPr>
          <p:nvPr/>
        </p:nvSpPr>
        <p:spPr bwMode="auto">
          <a:xfrm>
            <a:off x="3003550" y="4305300"/>
            <a:ext cx="4191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Pentwater</a:t>
            </a:r>
          </a:p>
        </p:txBody>
      </p:sp>
      <p:sp>
        <p:nvSpPr>
          <p:cNvPr id="76394" name="Text Box 618"/>
          <p:cNvSpPr txBox="1">
            <a:spLocks noChangeAspect="1" noChangeArrowheads="1"/>
          </p:cNvSpPr>
          <p:nvPr/>
        </p:nvSpPr>
        <p:spPr bwMode="auto">
          <a:xfrm>
            <a:off x="3003550" y="4425950"/>
            <a:ext cx="4572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White Lake</a:t>
            </a:r>
          </a:p>
        </p:txBody>
      </p:sp>
      <p:sp>
        <p:nvSpPr>
          <p:cNvPr id="76395" name="Text Box 619"/>
          <p:cNvSpPr txBox="1">
            <a:spLocks noChangeAspect="1" noChangeArrowheads="1"/>
          </p:cNvSpPr>
          <p:nvPr/>
        </p:nvSpPr>
        <p:spPr bwMode="auto">
          <a:xfrm>
            <a:off x="3057525" y="4587875"/>
            <a:ext cx="4603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Muskegon</a:t>
            </a:r>
          </a:p>
        </p:txBody>
      </p:sp>
      <p:sp>
        <p:nvSpPr>
          <p:cNvPr id="76396" name="Text Box 620"/>
          <p:cNvSpPr txBox="1">
            <a:spLocks noChangeAspect="1" noChangeArrowheads="1"/>
          </p:cNvSpPr>
          <p:nvPr/>
        </p:nvSpPr>
        <p:spPr bwMode="auto">
          <a:xfrm>
            <a:off x="3130550" y="5075238"/>
            <a:ext cx="4349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Saugatuck</a:t>
            </a:r>
          </a:p>
        </p:txBody>
      </p:sp>
      <p:sp>
        <p:nvSpPr>
          <p:cNvPr id="76397" name="Text Box 621"/>
          <p:cNvSpPr txBox="1">
            <a:spLocks noChangeAspect="1" noChangeArrowheads="1"/>
          </p:cNvSpPr>
          <p:nvPr/>
        </p:nvSpPr>
        <p:spPr bwMode="auto">
          <a:xfrm>
            <a:off x="3195638" y="4718050"/>
            <a:ext cx="4651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Grand River</a:t>
            </a:r>
          </a:p>
        </p:txBody>
      </p:sp>
      <p:sp>
        <p:nvSpPr>
          <p:cNvPr id="76398" name="Text Box 622"/>
          <p:cNvSpPr txBox="1">
            <a:spLocks noChangeAspect="1" noChangeArrowheads="1"/>
          </p:cNvSpPr>
          <p:nvPr/>
        </p:nvSpPr>
        <p:spPr bwMode="auto">
          <a:xfrm>
            <a:off x="3154363" y="4962525"/>
            <a:ext cx="36353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Holland</a:t>
            </a:r>
          </a:p>
        </p:txBody>
      </p:sp>
      <p:sp>
        <p:nvSpPr>
          <p:cNvPr id="76399" name="Text Box 623"/>
          <p:cNvSpPr txBox="1">
            <a:spLocks noChangeAspect="1" noChangeArrowheads="1"/>
          </p:cNvSpPr>
          <p:nvPr/>
        </p:nvSpPr>
        <p:spPr bwMode="auto">
          <a:xfrm>
            <a:off x="3132138" y="4814888"/>
            <a:ext cx="5000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Grand Haven</a:t>
            </a:r>
          </a:p>
        </p:txBody>
      </p:sp>
      <p:sp>
        <p:nvSpPr>
          <p:cNvPr id="76400" name="Text Box 624"/>
          <p:cNvSpPr txBox="1">
            <a:spLocks noChangeAspect="1" noChangeArrowheads="1"/>
          </p:cNvSpPr>
          <p:nvPr/>
        </p:nvSpPr>
        <p:spPr bwMode="auto">
          <a:xfrm>
            <a:off x="3114675" y="5237163"/>
            <a:ext cx="9921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South Haven</a:t>
            </a:r>
          </a:p>
        </p:txBody>
      </p:sp>
      <p:sp>
        <p:nvSpPr>
          <p:cNvPr id="76401" name="Text Box 625"/>
          <p:cNvSpPr txBox="1">
            <a:spLocks noChangeAspect="1" noChangeArrowheads="1"/>
          </p:cNvSpPr>
          <p:nvPr/>
        </p:nvSpPr>
        <p:spPr bwMode="auto">
          <a:xfrm>
            <a:off x="3051175" y="5402263"/>
            <a:ext cx="4826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St. Joseph</a:t>
            </a:r>
          </a:p>
        </p:txBody>
      </p:sp>
      <p:sp>
        <p:nvSpPr>
          <p:cNvPr id="76402" name="Text Box 626"/>
          <p:cNvSpPr txBox="1">
            <a:spLocks noChangeAspect="1" noChangeArrowheads="1"/>
          </p:cNvSpPr>
          <p:nvPr/>
        </p:nvSpPr>
        <p:spPr bwMode="auto">
          <a:xfrm>
            <a:off x="2998788" y="5507038"/>
            <a:ext cx="9953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St. Joseph River</a:t>
            </a:r>
          </a:p>
        </p:txBody>
      </p:sp>
      <p:sp>
        <p:nvSpPr>
          <p:cNvPr id="76403" name="Text Box 627"/>
          <p:cNvSpPr txBox="1">
            <a:spLocks noChangeAspect="1" noChangeArrowheads="1"/>
          </p:cNvSpPr>
          <p:nvPr/>
        </p:nvSpPr>
        <p:spPr bwMode="auto">
          <a:xfrm>
            <a:off x="2895600" y="5597525"/>
            <a:ext cx="5349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New Buffalo</a:t>
            </a:r>
          </a:p>
        </p:txBody>
      </p:sp>
      <p:sp>
        <p:nvSpPr>
          <p:cNvPr id="76404" name="Text Box 628"/>
          <p:cNvSpPr txBox="1">
            <a:spLocks noChangeAspect="1" noChangeArrowheads="1"/>
          </p:cNvSpPr>
          <p:nvPr/>
        </p:nvSpPr>
        <p:spPr bwMode="auto">
          <a:xfrm>
            <a:off x="2667000" y="5686425"/>
            <a:ext cx="792163" cy="144463"/>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Michigan City</a:t>
            </a:r>
          </a:p>
        </p:txBody>
      </p:sp>
      <p:sp>
        <p:nvSpPr>
          <p:cNvPr id="76405" name="Text Box 629"/>
          <p:cNvSpPr txBox="1">
            <a:spLocks noChangeAspect="1" noChangeArrowheads="1"/>
          </p:cNvSpPr>
          <p:nvPr/>
        </p:nvSpPr>
        <p:spPr bwMode="auto">
          <a:xfrm rot="1500000">
            <a:off x="2575033" y="5881688"/>
            <a:ext cx="995362"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Burns Small Boat Harbor</a:t>
            </a:r>
          </a:p>
        </p:txBody>
      </p:sp>
      <p:sp>
        <p:nvSpPr>
          <p:cNvPr id="76406" name="Text Box 630"/>
          <p:cNvSpPr txBox="1">
            <a:spLocks noChangeAspect="1" noChangeArrowheads="1"/>
          </p:cNvSpPr>
          <p:nvPr/>
        </p:nvSpPr>
        <p:spPr bwMode="auto">
          <a:xfrm rot="1500000">
            <a:off x="2532063" y="5948363"/>
            <a:ext cx="99377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Burns Waterway Harbor</a:t>
            </a:r>
          </a:p>
        </p:txBody>
      </p:sp>
      <p:sp>
        <p:nvSpPr>
          <p:cNvPr id="76407" name="Text Box 631"/>
          <p:cNvSpPr txBox="1">
            <a:spLocks noChangeAspect="1" noChangeArrowheads="1"/>
          </p:cNvSpPr>
          <p:nvPr/>
        </p:nvSpPr>
        <p:spPr bwMode="auto">
          <a:xfrm rot="1500000">
            <a:off x="2441077" y="5943600"/>
            <a:ext cx="60166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Indiana Harbor</a:t>
            </a:r>
          </a:p>
        </p:txBody>
      </p:sp>
      <p:sp>
        <p:nvSpPr>
          <p:cNvPr id="76408" name="Text Box 632"/>
          <p:cNvSpPr txBox="1">
            <a:spLocks noChangeAspect="1" noChangeArrowheads="1"/>
          </p:cNvSpPr>
          <p:nvPr/>
        </p:nvSpPr>
        <p:spPr bwMode="auto">
          <a:xfrm rot="20298019">
            <a:off x="2063645" y="5818121"/>
            <a:ext cx="585788"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Calumet</a:t>
            </a:r>
          </a:p>
        </p:txBody>
      </p:sp>
      <p:sp>
        <p:nvSpPr>
          <p:cNvPr id="76409" name="Text Box 633"/>
          <p:cNvSpPr txBox="1">
            <a:spLocks noChangeAspect="1" noChangeArrowheads="1"/>
          </p:cNvSpPr>
          <p:nvPr/>
        </p:nvSpPr>
        <p:spPr bwMode="auto">
          <a:xfrm rot="20697254">
            <a:off x="1838125" y="5785439"/>
            <a:ext cx="56197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Chicago River</a:t>
            </a:r>
          </a:p>
        </p:txBody>
      </p:sp>
      <p:sp>
        <p:nvSpPr>
          <p:cNvPr id="76410" name="Text Box 634"/>
          <p:cNvSpPr txBox="1">
            <a:spLocks noChangeAspect="1" noChangeArrowheads="1"/>
          </p:cNvSpPr>
          <p:nvPr/>
        </p:nvSpPr>
        <p:spPr bwMode="auto">
          <a:xfrm>
            <a:off x="1892300" y="5591175"/>
            <a:ext cx="62230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Chicago Harbor</a:t>
            </a:r>
          </a:p>
        </p:txBody>
      </p:sp>
      <p:sp>
        <p:nvSpPr>
          <p:cNvPr id="76411" name="Text Box 635"/>
          <p:cNvSpPr txBox="1">
            <a:spLocks noChangeAspect="1" noChangeArrowheads="1"/>
          </p:cNvSpPr>
          <p:nvPr/>
        </p:nvSpPr>
        <p:spPr bwMode="auto">
          <a:xfrm>
            <a:off x="1844675" y="5260975"/>
            <a:ext cx="49530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Waukegan</a:t>
            </a:r>
          </a:p>
        </p:txBody>
      </p:sp>
      <p:sp>
        <p:nvSpPr>
          <p:cNvPr id="76412" name="Text Box 636"/>
          <p:cNvSpPr txBox="1">
            <a:spLocks noChangeAspect="1" noChangeArrowheads="1"/>
          </p:cNvSpPr>
          <p:nvPr/>
        </p:nvSpPr>
        <p:spPr bwMode="auto">
          <a:xfrm>
            <a:off x="1911350" y="5048250"/>
            <a:ext cx="40640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Kenosha</a:t>
            </a:r>
          </a:p>
        </p:txBody>
      </p:sp>
      <p:sp>
        <p:nvSpPr>
          <p:cNvPr id="76413" name="Text Box 637"/>
          <p:cNvSpPr txBox="1">
            <a:spLocks noChangeAspect="1" noChangeArrowheads="1"/>
          </p:cNvSpPr>
          <p:nvPr/>
        </p:nvSpPr>
        <p:spPr bwMode="auto">
          <a:xfrm>
            <a:off x="1828800" y="4816475"/>
            <a:ext cx="48101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Milwaukee</a:t>
            </a:r>
          </a:p>
        </p:txBody>
      </p:sp>
      <p:sp>
        <p:nvSpPr>
          <p:cNvPr id="76414" name="Text Box 638"/>
          <p:cNvSpPr txBox="1">
            <a:spLocks noChangeAspect="1" noChangeArrowheads="1"/>
          </p:cNvSpPr>
          <p:nvPr/>
        </p:nvSpPr>
        <p:spPr bwMode="auto">
          <a:xfrm>
            <a:off x="1676400" y="4511675"/>
            <a:ext cx="62071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Port Washington</a:t>
            </a:r>
          </a:p>
        </p:txBody>
      </p:sp>
      <p:sp>
        <p:nvSpPr>
          <p:cNvPr id="76415" name="Text Box 639"/>
          <p:cNvSpPr txBox="1">
            <a:spLocks noChangeAspect="1" noChangeArrowheads="1"/>
          </p:cNvSpPr>
          <p:nvPr/>
        </p:nvSpPr>
        <p:spPr bwMode="auto">
          <a:xfrm>
            <a:off x="1784350" y="4297363"/>
            <a:ext cx="66675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Sheboygan</a:t>
            </a:r>
          </a:p>
        </p:txBody>
      </p:sp>
      <p:sp>
        <p:nvSpPr>
          <p:cNvPr id="76416" name="Text Box 640"/>
          <p:cNvSpPr txBox="1">
            <a:spLocks noChangeAspect="1" noChangeArrowheads="1"/>
          </p:cNvSpPr>
          <p:nvPr/>
        </p:nvSpPr>
        <p:spPr bwMode="auto">
          <a:xfrm>
            <a:off x="1939925" y="4087813"/>
            <a:ext cx="50006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Manitowoc</a:t>
            </a:r>
          </a:p>
        </p:txBody>
      </p:sp>
      <p:sp>
        <p:nvSpPr>
          <p:cNvPr id="76417" name="Text Box 641"/>
          <p:cNvSpPr txBox="1">
            <a:spLocks noChangeAspect="1" noChangeArrowheads="1"/>
          </p:cNvSpPr>
          <p:nvPr/>
        </p:nvSpPr>
        <p:spPr bwMode="auto">
          <a:xfrm>
            <a:off x="2671763" y="3192463"/>
            <a:ext cx="604837" cy="206375"/>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Washington Island</a:t>
            </a:r>
          </a:p>
        </p:txBody>
      </p:sp>
      <p:sp>
        <p:nvSpPr>
          <p:cNvPr id="76418" name="Text Box 642"/>
          <p:cNvSpPr txBox="1">
            <a:spLocks noChangeAspect="1" noChangeArrowheads="1"/>
          </p:cNvSpPr>
          <p:nvPr/>
        </p:nvSpPr>
        <p:spPr bwMode="auto">
          <a:xfrm>
            <a:off x="1801813" y="3767138"/>
            <a:ext cx="471487"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Green Bay</a:t>
            </a:r>
          </a:p>
        </p:txBody>
      </p:sp>
      <p:sp>
        <p:nvSpPr>
          <p:cNvPr id="76419" name="Text Box 643"/>
          <p:cNvSpPr txBox="1">
            <a:spLocks noChangeAspect="1" noChangeArrowheads="1"/>
          </p:cNvSpPr>
          <p:nvPr/>
        </p:nvSpPr>
        <p:spPr bwMode="auto">
          <a:xfrm>
            <a:off x="1731963" y="3625850"/>
            <a:ext cx="525462"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Big Suamico</a:t>
            </a:r>
          </a:p>
        </p:txBody>
      </p:sp>
      <p:sp>
        <p:nvSpPr>
          <p:cNvPr id="76420" name="Text Box 644"/>
          <p:cNvSpPr txBox="1">
            <a:spLocks noChangeAspect="1" noChangeArrowheads="1"/>
          </p:cNvSpPr>
          <p:nvPr/>
        </p:nvSpPr>
        <p:spPr bwMode="auto">
          <a:xfrm>
            <a:off x="2454275" y="3740150"/>
            <a:ext cx="51117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Kewaunee</a:t>
            </a:r>
          </a:p>
        </p:txBody>
      </p:sp>
      <p:sp>
        <p:nvSpPr>
          <p:cNvPr id="76421" name="Text Box 645"/>
          <p:cNvSpPr txBox="1">
            <a:spLocks noChangeAspect="1" noChangeArrowheads="1"/>
          </p:cNvSpPr>
          <p:nvPr/>
        </p:nvSpPr>
        <p:spPr bwMode="auto">
          <a:xfrm>
            <a:off x="2435225" y="3605213"/>
            <a:ext cx="554038" cy="147637"/>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Algoma</a:t>
            </a:r>
          </a:p>
        </p:txBody>
      </p:sp>
      <p:sp>
        <p:nvSpPr>
          <p:cNvPr id="76422" name="Text Box 646"/>
          <p:cNvSpPr txBox="1">
            <a:spLocks noChangeAspect="1" noChangeArrowheads="1"/>
          </p:cNvSpPr>
          <p:nvPr/>
        </p:nvSpPr>
        <p:spPr bwMode="auto">
          <a:xfrm>
            <a:off x="2593975" y="3497263"/>
            <a:ext cx="51752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Sturgeon Bay</a:t>
            </a:r>
          </a:p>
        </p:txBody>
      </p:sp>
      <p:sp>
        <p:nvSpPr>
          <p:cNvPr id="76423" name="Text Box 647"/>
          <p:cNvSpPr txBox="1">
            <a:spLocks noChangeAspect="1" noChangeArrowheads="1"/>
          </p:cNvSpPr>
          <p:nvPr/>
        </p:nvSpPr>
        <p:spPr bwMode="auto">
          <a:xfrm>
            <a:off x="1965325" y="3951288"/>
            <a:ext cx="55721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Two Rivers</a:t>
            </a:r>
          </a:p>
        </p:txBody>
      </p:sp>
      <p:sp>
        <p:nvSpPr>
          <p:cNvPr id="76424" name="Text Box 648"/>
          <p:cNvSpPr txBox="1">
            <a:spLocks noChangeAspect="1" noChangeArrowheads="1"/>
          </p:cNvSpPr>
          <p:nvPr/>
        </p:nvSpPr>
        <p:spPr bwMode="auto">
          <a:xfrm>
            <a:off x="1803400" y="3506788"/>
            <a:ext cx="51752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Pensaukee</a:t>
            </a:r>
          </a:p>
        </p:txBody>
      </p:sp>
      <p:sp>
        <p:nvSpPr>
          <p:cNvPr id="76425" name="Text Box 649"/>
          <p:cNvSpPr txBox="1">
            <a:spLocks noChangeAspect="1" noChangeArrowheads="1"/>
          </p:cNvSpPr>
          <p:nvPr/>
        </p:nvSpPr>
        <p:spPr bwMode="auto">
          <a:xfrm>
            <a:off x="1920875" y="3406775"/>
            <a:ext cx="546100"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Oconto</a:t>
            </a:r>
          </a:p>
        </p:txBody>
      </p:sp>
      <p:sp>
        <p:nvSpPr>
          <p:cNvPr id="76426" name="Text Box 650"/>
          <p:cNvSpPr txBox="1">
            <a:spLocks noChangeAspect="1" noChangeArrowheads="1"/>
          </p:cNvSpPr>
          <p:nvPr/>
        </p:nvSpPr>
        <p:spPr bwMode="auto">
          <a:xfrm>
            <a:off x="1892300" y="3314700"/>
            <a:ext cx="592138"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Menominee</a:t>
            </a:r>
          </a:p>
        </p:txBody>
      </p:sp>
      <p:sp>
        <p:nvSpPr>
          <p:cNvPr id="76427" name="Text Box 651"/>
          <p:cNvSpPr txBox="1">
            <a:spLocks noChangeAspect="1" noChangeArrowheads="1"/>
          </p:cNvSpPr>
          <p:nvPr/>
        </p:nvSpPr>
        <p:spPr bwMode="auto">
          <a:xfrm>
            <a:off x="2016125" y="3232150"/>
            <a:ext cx="550863"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Cedar River</a:t>
            </a:r>
          </a:p>
        </p:txBody>
      </p:sp>
      <p:sp>
        <p:nvSpPr>
          <p:cNvPr id="76428" name="Text Box 652"/>
          <p:cNvSpPr txBox="1">
            <a:spLocks noChangeAspect="1" noChangeArrowheads="1"/>
          </p:cNvSpPr>
          <p:nvPr/>
        </p:nvSpPr>
        <p:spPr bwMode="auto">
          <a:xfrm>
            <a:off x="2085975" y="2940050"/>
            <a:ext cx="657225"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dirty="0"/>
              <a:t>Little Bay de </a:t>
            </a:r>
            <a:r>
              <a:rPr lang="en-US" sz="400" b="1" dirty="0" err="1"/>
              <a:t>noc</a:t>
            </a:r>
            <a:endParaRPr lang="en-US" sz="400" b="1" dirty="0"/>
          </a:p>
        </p:txBody>
      </p:sp>
      <p:sp>
        <p:nvSpPr>
          <p:cNvPr id="76430" name="Text Box 654"/>
          <p:cNvSpPr txBox="1">
            <a:spLocks noChangeAspect="1" noChangeArrowheads="1"/>
          </p:cNvSpPr>
          <p:nvPr/>
        </p:nvSpPr>
        <p:spPr bwMode="auto">
          <a:xfrm>
            <a:off x="2741613" y="2717800"/>
            <a:ext cx="465137" cy="146050"/>
          </a:xfrm>
          <a:prstGeom prst="rect">
            <a:avLst/>
          </a:prstGeom>
          <a:noFill/>
          <a:ln w="9525">
            <a:noFill/>
            <a:miter lim="800000"/>
            <a:headEnd/>
            <a:tailEnd/>
          </a:ln>
          <a:effectLst/>
        </p:spPr>
        <p:txBody>
          <a:bodyPr lIns="86442" tIns="43221" rIns="86442" bIns="43221">
            <a:spAutoFit/>
          </a:bodyPr>
          <a:lstStyle/>
          <a:p>
            <a:pPr algn="ctr" defTabSz="1009650">
              <a:spcBef>
                <a:spcPct val="50000"/>
              </a:spcBef>
            </a:pPr>
            <a:r>
              <a:rPr lang="en-US" sz="400" b="1"/>
              <a:t>Manistique</a:t>
            </a:r>
          </a:p>
        </p:txBody>
      </p:sp>
      <p:sp>
        <p:nvSpPr>
          <p:cNvPr id="76431" name="Text Box 655"/>
          <p:cNvSpPr txBox="1">
            <a:spLocks noChangeAspect="1" noChangeArrowheads="1"/>
          </p:cNvSpPr>
          <p:nvPr/>
        </p:nvSpPr>
        <p:spPr bwMode="auto">
          <a:xfrm>
            <a:off x="4051300" y="2676525"/>
            <a:ext cx="381000" cy="147638"/>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Detour</a:t>
            </a:r>
          </a:p>
        </p:txBody>
      </p:sp>
      <p:sp>
        <p:nvSpPr>
          <p:cNvPr id="76432" name="Text Box 656"/>
          <p:cNvSpPr txBox="1">
            <a:spLocks noChangeAspect="1" noChangeArrowheads="1"/>
          </p:cNvSpPr>
          <p:nvPr/>
        </p:nvSpPr>
        <p:spPr bwMode="auto">
          <a:xfrm>
            <a:off x="3933825" y="2774950"/>
            <a:ext cx="71755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Les Cheneaux Island</a:t>
            </a:r>
          </a:p>
        </p:txBody>
      </p:sp>
      <p:sp>
        <p:nvSpPr>
          <p:cNvPr id="76433" name="Text Box 657"/>
          <p:cNvSpPr txBox="1">
            <a:spLocks noChangeAspect="1" noChangeArrowheads="1"/>
          </p:cNvSpPr>
          <p:nvPr/>
        </p:nvSpPr>
        <p:spPr bwMode="auto">
          <a:xfrm>
            <a:off x="3908425" y="2357438"/>
            <a:ext cx="4730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Soo Locks</a:t>
            </a:r>
          </a:p>
        </p:txBody>
      </p:sp>
      <p:sp>
        <p:nvSpPr>
          <p:cNvPr id="76434" name="Text Box 658"/>
          <p:cNvSpPr txBox="1">
            <a:spLocks noChangeAspect="1" noChangeArrowheads="1"/>
          </p:cNvSpPr>
          <p:nvPr/>
        </p:nvSpPr>
        <p:spPr bwMode="auto">
          <a:xfrm>
            <a:off x="4095750" y="2455863"/>
            <a:ext cx="5683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St. Marys River</a:t>
            </a:r>
          </a:p>
        </p:txBody>
      </p:sp>
      <p:sp>
        <p:nvSpPr>
          <p:cNvPr id="76435" name="Text Box 659"/>
          <p:cNvSpPr txBox="1">
            <a:spLocks noChangeAspect="1" noChangeArrowheads="1"/>
          </p:cNvSpPr>
          <p:nvPr/>
        </p:nvSpPr>
        <p:spPr bwMode="auto">
          <a:xfrm>
            <a:off x="3616325" y="2232025"/>
            <a:ext cx="9937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Whitefish Point Harbor</a:t>
            </a:r>
          </a:p>
        </p:txBody>
      </p:sp>
      <p:sp>
        <p:nvSpPr>
          <p:cNvPr id="76436" name="Text Box 660"/>
          <p:cNvSpPr txBox="1">
            <a:spLocks noChangeAspect="1" noChangeArrowheads="1"/>
          </p:cNvSpPr>
          <p:nvPr/>
        </p:nvSpPr>
        <p:spPr bwMode="auto">
          <a:xfrm>
            <a:off x="3152775" y="2212971"/>
            <a:ext cx="4794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Little Lake</a:t>
            </a:r>
          </a:p>
        </p:txBody>
      </p:sp>
      <p:sp>
        <p:nvSpPr>
          <p:cNvPr id="76437" name="Text Box 661"/>
          <p:cNvSpPr txBox="1">
            <a:spLocks noChangeAspect="1" noChangeArrowheads="1"/>
          </p:cNvSpPr>
          <p:nvPr/>
        </p:nvSpPr>
        <p:spPr bwMode="auto">
          <a:xfrm>
            <a:off x="2770188" y="2354263"/>
            <a:ext cx="5254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Grand Marais</a:t>
            </a:r>
          </a:p>
        </p:txBody>
      </p:sp>
      <p:sp>
        <p:nvSpPr>
          <p:cNvPr id="76438" name="Text Box 662"/>
          <p:cNvSpPr txBox="1">
            <a:spLocks noChangeAspect="1" noChangeArrowheads="1"/>
          </p:cNvSpPr>
          <p:nvPr/>
        </p:nvSpPr>
        <p:spPr bwMode="auto">
          <a:xfrm>
            <a:off x="2060575" y="2338388"/>
            <a:ext cx="4730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Presque Isle</a:t>
            </a:r>
          </a:p>
        </p:txBody>
      </p:sp>
      <p:sp>
        <p:nvSpPr>
          <p:cNvPr id="76439" name="Text Box 663"/>
          <p:cNvSpPr txBox="1">
            <a:spLocks noChangeAspect="1" noChangeArrowheads="1"/>
          </p:cNvSpPr>
          <p:nvPr/>
        </p:nvSpPr>
        <p:spPr bwMode="auto">
          <a:xfrm>
            <a:off x="2222500" y="2462213"/>
            <a:ext cx="4476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Marquette</a:t>
            </a:r>
          </a:p>
        </p:txBody>
      </p:sp>
      <p:sp>
        <p:nvSpPr>
          <p:cNvPr id="76440" name="Text Box 664"/>
          <p:cNvSpPr txBox="1">
            <a:spLocks noChangeAspect="1" noChangeArrowheads="1"/>
          </p:cNvSpPr>
          <p:nvPr/>
        </p:nvSpPr>
        <p:spPr bwMode="auto">
          <a:xfrm>
            <a:off x="2312988" y="2157413"/>
            <a:ext cx="4826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Big Bay</a:t>
            </a:r>
          </a:p>
        </p:txBody>
      </p:sp>
      <p:sp>
        <p:nvSpPr>
          <p:cNvPr id="76441" name="Text Box 665"/>
          <p:cNvSpPr txBox="1">
            <a:spLocks noChangeAspect="1" noChangeArrowheads="1"/>
          </p:cNvSpPr>
          <p:nvPr/>
        </p:nvSpPr>
        <p:spPr bwMode="auto">
          <a:xfrm>
            <a:off x="2076450" y="1935163"/>
            <a:ext cx="9921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Grand Traverse Bay</a:t>
            </a:r>
          </a:p>
        </p:txBody>
      </p:sp>
      <p:sp>
        <p:nvSpPr>
          <p:cNvPr id="76442" name="Text Box 666"/>
          <p:cNvSpPr txBox="1">
            <a:spLocks noChangeAspect="1" noChangeArrowheads="1"/>
          </p:cNvSpPr>
          <p:nvPr/>
        </p:nvSpPr>
        <p:spPr bwMode="auto">
          <a:xfrm>
            <a:off x="2211388" y="1827213"/>
            <a:ext cx="99377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Lac La Belle</a:t>
            </a:r>
          </a:p>
        </p:txBody>
      </p:sp>
      <p:sp>
        <p:nvSpPr>
          <p:cNvPr id="76443" name="Text Box 667"/>
          <p:cNvSpPr txBox="1">
            <a:spLocks noChangeAspect="1" noChangeArrowheads="1"/>
          </p:cNvSpPr>
          <p:nvPr/>
        </p:nvSpPr>
        <p:spPr bwMode="auto">
          <a:xfrm>
            <a:off x="1660525" y="1782763"/>
            <a:ext cx="5588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Eagle Harbor</a:t>
            </a:r>
          </a:p>
        </p:txBody>
      </p:sp>
      <p:sp>
        <p:nvSpPr>
          <p:cNvPr id="76444" name="Text Box 668"/>
          <p:cNvSpPr txBox="1">
            <a:spLocks noChangeAspect="1" noChangeArrowheads="1"/>
          </p:cNvSpPr>
          <p:nvPr/>
        </p:nvSpPr>
        <p:spPr bwMode="auto">
          <a:xfrm>
            <a:off x="1524000" y="1928805"/>
            <a:ext cx="447675" cy="210397"/>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t>  Keweenaw        Waterway</a:t>
            </a:r>
            <a:endParaRPr lang="en-US" sz="400" b="1" dirty="0"/>
          </a:p>
        </p:txBody>
      </p:sp>
      <p:sp>
        <p:nvSpPr>
          <p:cNvPr id="76445" name="Text Box 669"/>
          <p:cNvSpPr txBox="1">
            <a:spLocks noChangeAspect="1" noChangeArrowheads="1"/>
          </p:cNvSpPr>
          <p:nvPr/>
        </p:nvSpPr>
        <p:spPr bwMode="auto">
          <a:xfrm rot="1500000">
            <a:off x="1597025" y="2282820"/>
            <a:ext cx="4714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Ontonagon</a:t>
            </a:r>
          </a:p>
        </p:txBody>
      </p:sp>
      <p:sp>
        <p:nvSpPr>
          <p:cNvPr id="76446" name="Text Box 670"/>
          <p:cNvSpPr txBox="1">
            <a:spLocks noChangeAspect="1" noChangeArrowheads="1"/>
          </p:cNvSpPr>
          <p:nvPr/>
        </p:nvSpPr>
        <p:spPr bwMode="auto">
          <a:xfrm rot="1500000">
            <a:off x="1338263" y="2316163"/>
            <a:ext cx="46831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Black River</a:t>
            </a:r>
          </a:p>
        </p:txBody>
      </p:sp>
      <p:sp>
        <p:nvSpPr>
          <p:cNvPr id="76447" name="Text Box 671"/>
          <p:cNvSpPr txBox="1">
            <a:spLocks noChangeAspect="1" noChangeArrowheads="1"/>
          </p:cNvSpPr>
          <p:nvPr/>
        </p:nvSpPr>
        <p:spPr bwMode="auto">
          <a:xfrm rot="1500000">
            <a:off x="1152525" y="2428875"/>
            <a:ext cx="5048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Saxon</a:t>
            </a:r>
          </a:p>
        </p:txBody>
      </p:sp>
      <p:sp>
        <p:nvSpPr>
          <p:cNvPr id="76448" name="Text Box 672"/>
          <p:cNvSpPr txBox="1">
            <a:spLocks noChangeAspect="1" noChangeArrowheads="1"/>
          </p:cNvSpPr>
          <p:nvPr/>
        </p:nvSpPr>
        <p:spPr bwMode="auto">
          <a:xfrm rot="1500000">
            <a:off x="911225" y="2428875"/>
            <a:ext cx="382588"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Ashland</a:t>
            </a:r>
          </a:p>
        </p:txBody>
      </p:sp>
      <p:sp>
        <p:nvSpPr>
          <p:cNvPr id="76449" name="Text Box 673"/>
          <p:cNvSpPr txBox="1">
            <a:spLocks noChangeAspect="1" noChangeArrowheads="1"/>
          </p:cNvSpPr>
          <p:nvPr/>
        </p:nvSpPr>
        <p:spPr bwMode="auto">
          <a:xfrm>
            <a:off x="1927225" y="1285875"/>
            <a:ext cx="639763"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Chippewa Harbor</a:t>
            </a:r>
          </a:p>
        </p:txBody>
      </p:sp>
      <p:sp>
        <p:nvSpPr>
          <p:cNvPr id="76450" name="Text Box 674"/>
          <p:cNvSpPr txBox="1">
            <a:spLocks noChangeAspect="1" noChangeArrowheads="1"/>
          </p:cNvSpPr>
          <p:nvPr/>
        </p:nvSpPr>
        <p:spPr bwMode="auto">
          <a:xfrm>
            <a:off x="830263" y="1404938"/>
            <a:ext cx="534987"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Grand Marais</a:t>
            </a:r>
          </a:p>
        </p:txBody>
      </p:sp>
      <p:sp>
        <p:nvSpPr>
          <p:cNvPr id="76451" name="Text Box 675"/>
          <p:cNvSpPr txBox="1">
            <a:spLocks noChangeAspect="1" noChangeArrowheads="1"/>
          </p:cNvSpPr>
          <p:nvPr/>
        </p:nvSpPr>
        <p:spPr bwMode="auto">
          <a:xfrm>
            <a:off x="609600" y="1600200"/>
            <a:ext cx="512762"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t>Silver Bay</a:t>
            </a:r>
            <a:endParaRPr lang="en-US" sz="400" b="1" dirty="0"/>
          </a:p>
        </p:txBody>
      </p:sp>
      <p:sp>
        <p:nvSpPr>
          <p:cNvPr id="76452" name="Text Box 676"/>
          <p:cNvSpPr txBox="1">
            <a:spLocks noChangeAspect="1" noChangeArrowheads="1"/>
          </p:cNvSpPr>
          <p:nvPr/>
        </p:nvSpPr>
        <p:spPr bwMode="auto">
          <a:xfrm>
            <a:off x="263525" y="1811338"/>
            <a:ext cx="498475" cy="147637"/>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Two </a:t>
            </a:r>
            <a:r>
              <a:rPr lang="en-US" sz="400" b="1" dirty="0" smtClean="0"/>
              <a:t>Harbors</a:t>
            </a:r>
            <a:endParaRPr lang="en-US" sz="400" b="1" dirty="0"/>
          </a:p>
        </p:txBody>
      </p:sp>
      <p:sp>
        <p:nvSpPr>
          <p:cNvPr id="76453" name="Text Box 677"/>
          <p:cNvSpPr txBox="1">
            <a:spLocks noChangeAspect="1" noChangeArrowheads="1"/>
          </p:cNvSpPr>
          <p:nvPr/>
        </p:nvSpPr>
        <p:spPr bwMode="auto">
          <a:xfrm>
            <a:off x="179388" y="1925638"/>
            <a:ext cx="50641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Knife River</a:t>
            </a:r>
          </a:p>
        </p:txBody>
      </p:sp>
      <p:sp>
        <p:nvSpPr>
          <p:cNvPr id="76454" name="Text Box 678"/>
          <p:cNvSpPr txBox="1">
            <a:spLocks noChangeAspect="1" noChangeArrowheads="1"/>
          </p:cNvSpPr>
          <p:nvPr/>
        </p:nvSpPr>
        <p:spPr bwMode="auto">
          <a:xfrm>
            <a:off x="0" y="2076450"/>
            <a:ext cx="457200" cy="206375"/>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Duluth-Superior</a:t>
            </a:r>
          </a:p>
        </p:txBody>
      </p:sp>
      <p:sp>
        <p:nvSpPr>
          <p:cNvPr id="76455" name="Text Box 679"/>
          <p:cNvSpPr txBox="1">
            <a:spLocks noChangeAspect="1" noChangeArrowheads="1"/>
          </p:cNvSpPr>
          <p:nvPr/>
        </p:nvSpPr>
        <p:spPr bwMode="auto">
          <a:xfrm>
            <a:off x="884238" y="2139950"/>
            <a:ext cx="411162"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Bayfield</a:t>
            </a:r>
          </a:p>
        </p:txBody>
      </p:sp>
      <p:sp>
        <p:nvSpPr>
          <p:cNvPr id="76456" name="Text Box 680"/>
          <p:cNvSpPr txBox="1">
            <a:spLocks noChangeAspect="1" noChangeArrowheads="1"/>
          </p:cNvSpPr>
          <p:nvPr/>
        </p:nvSpPr>
        <p:spPr bwMode="auto">
          <a:xfrm>
            <a:off x="985838" y="2035175"/>
            <a:ext cx="985837" cy="144463"/>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a:t>La Pointe</a:t>
            </a:r>
          </a:p>
        </p:txBody>
      </p:sp>
      <p:sp>
        <p:nvSpPr>
          <p:cNvPr id="76457" name="Text Box 681"/>
          <p:cNvSpPr txBox="1">
            <a:spLocks noChangeAspect="1" noChangeArrowheads="1"/>
          </p:cNvSpPr>
          <p:nvPr/>
        </p:nvSpPr>
        <p:spPr bwMode="auto">
          <a:xfrm rot="20633795">
            <a:off x="607751" y="1886677"/>
            <a:ext cx="987425"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Cornucopia</a:t>
            </a:r>
          </a:p>
        </p:txBody>
      </p:sp>
      <p:sp>
        <p:nvSpPr>
          <p:cNvPr id="76458" name="Text Box 682"/>
          <p:cNvSpPr txBox="1">
            <a:spLocks noChangeAspect="1" noChangeArrowheads="1"/>
          </p:cNvSpPr>
          <p:nvPr/>
        </p:nvSpPr>
        <p:spPr bwMode="auto">
          <a:xfrm>
            <a:off x="393700" y="2219325"/>
            <a:ext cx="444500" cy="146050"/>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a:t>Port Wing</a:t>
            </a:r>
          </a:p>
        </p:txBody>
      </p:sp>
      <p:sp>
        <p:nvSpPr>
          <p:cNvPr id="76459" name="AutoShape 683"/>
          <p:cNvSpPr>
            <a:spLocks noChangeAspect="1" noChangeArrowheads="1"/>
          </p:cNvSpPr>
          <p:nvPr/>
        </p:nvSpPr>
        <p:spPr bwMode="auto">
          <a:xfrm>
            <a:off x="8251825" y="34702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0" name="AutoShape 684"/>
          <p:cNvSpPr>
            <a:spLocks noChangeAspect="1" noChangeArrowheads="1"/>
          </p:cNvSpPr>
          <p:nvPr/>
        </p:nvSpPr>
        <p:spPr bwMode="auto">
          <a:xfrm>
            <a:off x="7969250" y="37814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1" name="AutoShape 685"/>
          <p:cNvSpPr>
            <a:spLocks noChangeAspect="1" noChangeArrowheads="1"/>
          </p:cNvSpPr>
          <p:nvPr/>
        </p:nvSpPr>
        <p:spPr bwMode="auto">
          <a:xfrm>
            <a:off x="8035925" y="39433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2" name="AutoShape 686"/>
          <p:cNvSpPr>
            <a:spLocks noChangeAspect="1" noChangeArrowheads="1"/>
          </p:cNvSpPr>
          <p:nvPr/>
        </p:nvSpPr>
        <p:spPr bwMode="auto">
          <a:xfrm>
            <a:off x="8023225" y="41687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3" name="AutoShape 687"/>
          <p:cNvSpPr>
            <a:spLocks noChangeAspect="1" noChangeArrowheads="1"/>
          </p:cNvSpPr>
          <p:nvPr/>
        </p:nvSpPr>
        <p:spPr bwMode="auto">
          <a:xfrm>
            <a:off x="7788275" y="43656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4" name="AutoShape 688"/>
          <p:cNvSpPr>
            <a:spLocks noChangeAspect="1" noChangeArrowheads="1"/>
          </p:cNvSpPr>
          <p:nvPr/>
        </p:nvSpPr>
        <p:spPr bwMode="auto">
          <a:xfrm>
            <a:off x="7429500" y="44450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5" name="AutoShape 689"/>
          <p:cNvSpPr>
            <a:spLocks noChangeAspect="1" noChangeArrowheads="1"/>
          </p:cNvSpPr>
          <p:nvPr/>
        </p:nvSpPr>
        <p:spPr bwMode="auto">
          <a:xfrm>
            <a:off x="7045325" y="44100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6" name="AutoShape 690"/>
          <p:cNvSpPr>
            <a:spLocks noChangeAspect="1" noChangeArrowheads="1"/>
          </p:cNvSpPr>
          <p:nvPr/>
        </p:nvSpPr>
        <p:spPr bwMode="auto">
          <a:xfrm>
            <a:off x="6886575" y="44577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7" name="AutoShape 691"/>
          <p:cNvSpPr>
            <a:spLocks noChangeAspect="1" noChangeArrowheads="1"/>
          </p:cNvSpPr>
          <p:nvPr/>
        </p:nvSpPr>
        <p:spPr bwMode="auto">
          <a:xfrm>
            <a:off x="4754563" y="579120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69" name="AutoShape 693"/>
          <p:cNvSpPr>
            <a:spLocks noChangeAspect="1" noChangeArrowheads="1"/>
          </p:cNvSpPr>
          <p:nvPr/>
        </p:nvSpPr>
        <p:spPr bwMode="auto">
          <a:xfrm>
            <a:off x="7664450" y="44354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0" name="AutoShape 694"/>
          <p:cNvSpPr>
            <a:spLocks noChangeAspect="1" noChangeArrowheads="1"/>
          </p:cNvSpPr>
          <p:nvPr/>
        </p:nvSpPr>
        <p:spPr bwMode="auto">
          <a:xfrm>
            <a:off x="5454650" y="5776913"/>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1" name="AutoShape 695"/>
          <p:cNvSpPr>
            <a:spLocks noChangeAspect="1" noChangeArrowheads="1"/>
          </p:cNvSpPr>
          <p:nvPr/>
        </p:nvSpPr>
        <p:spPr bwMode="auto">
          <a:xfrm>
            <a:off x="5126038" y="5824538"/>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2" name="AutoShape 696"/>
          <p:cNvSpPr>
            <a:spLocks noChangeAspect="1" noChangeArrowheads="1"/>
          </p:cNvSpPr>
          <p:nvPr/>
        </p:nvSpPr>
        <p:spPr bwMode="auto">
          <a:xfrm>
            <a:off x="4873625" y="57816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3" name="AutoShape 697"/>
          <p:cNvSpPr>
            <a:spLocks noChangeAspect="1" noChangeArrowheads="1"/>
          </p:cNvSpPr>
          <p:nvPr/>
        </p:nvSpPr>
        <p:spPr bwMode="auto">
          <a:xfrm>
            <a:off x="4664075" y="5757863"/>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4" name="AutoShape 698"/>
          <p:cNvSpPr>
            <a:spLocks noChangeAspect="1" noChangeArrowheads="1"/>
          </p:cNvSpPr>
          <p:nvPr/>
        </p:nvSpPr>
        <p:spPr bwMode="auto">
          <a:xfrm>
            <a:off x="4459288" y="563880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5" name="AutoShape 699"/>
          <p:cNvSpPr>
            <a:spLocks noChangeAspect="1" noChangeArrowheads="1"/>
          </p:cNvSpPr>
          <p:nvPr/>
        </p:nvSpPr>
        <p:spPr bwMode="auto">
          <a:xfrm>
            <a:off x="4587875" y="5729288"/>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6" name="AutoShape 700"/>
          <p:cNvSpPr>
            <a:spLocks noChangeAspect="1" noChangeArrowheads="1"/>
          </p:cNvSpPr>
          <p:nvPr/>
        </p:nvSpPr>
        <p:spPr bwMode="auto">
          <a:xfrm>
            <a:off x="4864100" y="44100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7" name="AutoShape 701"/>
          <p:cNvSpPr>
            <a:spLocks noChangeAspect="1" noChangeArrowheads="1"/>
          </p:cNvSpPr>
          <p:nvPr/>
        </p:nvSpPr>
        <p:spPr bwMode="auto">
          <a:xfrm>
            <a:off x="4864100" y="45815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8" name="AutoShape 702"/>
          <p:cNvSpPr>
            <a:spLocks noChangeAspect="1" noChangeArrowheads="1"/>
          </p:cNvSpPr>
          <p:nvPr/>
        </p:nvSpPr>
        <p:spPr bwMode="auto">
          <a:xfrm>
            <a:off x="4902200" y="48958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79" name="AutoShape 703"/>
          <p:cNvSpPr>
            <a:spLocks noChangeAspect="1" noChangeArrowheads="1"/>
          </p:cNvSpPr>
          <p:nvPr/>
        </p:nvSpPr>
        <p:spPr bwMode="auto">
          <a:xfrm>
            <a:off x="4545013" y="4143375"/>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0" name="AutoShape 704"/>
          <p:cNvSpPr>
            <a:spLocks noChangeAspect="1" noChangeArrowheads="1"/>
          </p:cNvSpPr>
          <p:nvPr/>
        </p:nvSpPr>
        <p:spPr bwMode="auto">
          <a:xfrm>
            <a:off x="4468813" y="42100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1" name="AutoShape 705"/>
          <p:cNvSpPr>
            <a:spLocks noChangeAspect="1" noChangeArrowheads="1"/>
          </p:cNvSpPr>
          <p:nvPr/>
        </p:nvSpPr>
        <p:spPr bwMode="auto">
          <a:xfrm>
            <a:off x="4692650" y="41243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2" name="AutoShape 706"/>
          <p:cNvSpPr>
            <a:spLocks noChangeAspect="1" noChangeArrowheads="1"/>
          </p:cNvSpPr>
          <p:nvPr/>
        </p:nvSpPr>
        <p:spPr bwMode="auto">
          <a:xfrm>
            <a:off x="4773613" y="5043488"/>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3" name="AutoShape 707"/>
          <p:cNvSpPr>
            <a:spLocks noChangeAspect="1" noChangeArrowheads="1"/>
          </p:cNvSpPr>
          <p:nvPr/>
        </p:nvSpPr>
        <p:spPr bwMode="auto">
          <a:xfrm>
            <a:off x="4906963" y="4772025"/>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4" name="AutoShape 708"/>
          <p:cNvSpPr>
            <a:spLocks noChangeAspect="1" noChangeArrowheads="1"/>
          </p:cNvSpPr>
          <p:nvPr/>
        </p:nvSpPr>
        <p:spPr bwMode="auto">
          <a:xfrm>
            <a:off x="4883150" y="4986338"/>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5" name="AutoShape 709"/>
          <p:cNvSpPr>
            <a:spLocks noChangeAspect="1" noChangeArrowheads="1"/>
          </p:cNvSpPr>
          <p:nvPr/>
        </p:nvSpPr>
        <p:spPr bwMode="auto">
          <a:xfrm>
            <a:off x="4411663" y="42862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6" name="AutoShape 710"/>
          <p:cNvSpPr>
            <a:spLocks noChangeAspect="1" noChangeArrowheads="1"/>
          </p:cNvSpPr>
          <p:nvPr/>
        </p:nvSpPr>
        <p:spPr bwMode="auto">
          <a:xfrm>
            <a:off x="4292600" y="4081463"/>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7" name="AutoShape 711"/>
          <p:cNvSpPr>
            <a:spLocks noChangeAspect="1" noChangeArrowheads="1"/>
          </p:cNvSpPr>
          <p:nvPr/>
        </p:nvSpPr>
        <p:spPr bwMode="auto">
          <a:xfrm>
            <a:off x="4373563" y="39814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8" name="AutoShape 712"/>
          <p:cNvSpPr>
            <a:spLocks noChangeAspect="1" noChangeArrowheads="1"/>
          </p:cNvSpPr>
          <p:nvPr/>
        </p:nvSpPr>
        <p:spPr bwMode="auto">
          <a:xfrm>
            <a:off x="3892550" y="2871788"/>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89" name="AutoShape 713"/>
          <p:cNvSpPr>
            <a:spLocks noChangeAspect="1" noChangeArrowheads="1"/>
          </p:cNvSpPr>
          <p:nvPr/>
        </p:nvSpPr>
        <p:spPr bwMode="auto">
          <a:xfrm>
            <a:off x="4454525" y="3862388"/>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0" name="AutoShape 714"/>
          <p:cNvSpPr>
            <a:spLocks noChangeAspect="1" noChangeArrowheads="1"/>
          </p:cNvSpPr>
          <p:nvPr/>
        </p:nvSpPr>
        <p:spPr bwMode="auto">
          <a:xfrm>
            <a:off x="4049713" y="308610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2" name="AutoShape 716"/>
          <p:cNvSpPr>
            <a:spLocks noChangeAspect="1" noChangeArrowheads="1"/>
          </p:cNvSpPr>
          <p:nvPr/>
        </p:nvSpPr>
        <p:spPr bwMode="auto">
          <a:xfrm>
            <a:off x="3849688" y="29527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3" name="AutoShape 717"/>
          <p:cNvSpPr>
            <a:spLocks noChangeAspect="1" noChangeArrowheads="1"/>
          </p:cNvSpPr>
          <p:nvPr/>
        </p:nvSpPr>
        <p:spPr bwMode="auto">
          <a:xfrm>
            <a:off x="4468813" y="36766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4" name="AutoShape 718"/>
          <p:cNvSpPr>
            <a:spLocks noChangeAspect="1" noChangeArrowheads="1"/>
          </p:cNvSpPr>
          <p:nvPr/>
        </p:nvSpPr>
        <p:spPr bwMode="auto">
          <a:xfrm>
            <a:off x="3906838" y="2786063"/>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5" name="AutoShape 719"/>
          <p:cNvSpPr>
            <a:spLocks noChangeAspect="1" noChangeArrowheads="1"/>
          </p:cNvSpPr>
          <p:nvPr/>
        </p:nvSpPr>
        <p:spPr bwMode="auto">
          <a:xfrm>
            <a:off x="3735388" y="310515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6" name="AutoShape 720"/>
          <p:cNvSpPr>
            <a:spLocks noChangeAspect="1" noChangeArrowheads="1"/>
          </p:cNvSpPr>
          <p:nvPr/>
        </p:nvSpPr>
        <p:spPr bwMode="auto">
          <a:xfrm>
            <a:off x="4044952" y="26860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7" name="AutoShape 721"/>
          <p:cNvSpPr>
            <a:spLocks noChangeAspect="1" noChangeArrowheads="1"/>
          </p:cNvSpPr>
          <p:nvPr/>
        </p:nvSpPr>
        <p:spPr bwMode="auto">
          <a:xfrm>
            <a:off x="3654425" y="31813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498" name="AutoShape 722"/>
          <p:cNvSpPr>
            <a:spLocks noChangeAspect="1" noChangeArrowheads="1"/>
          </p:cNvSpPr>
          <p:nvPr/>
        </p:nvSpPr>
        <p:spPr bwMode="auto">
          <a:xfrm>
            <a:off x="3411538" y="2967038"/>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0" name="AutoShape 724"/>
          <p:cNvSpPr>
            <a:spLocks noChangeAspect="1" noChangeArrowheads="1"/>
          </p:cNvSpPr>
          <p:nvPr/>
        </p:nvSpPr>
        <p:spPr bwMode="auto">
          <a:xfrm>
            <a:off x="2957513" y="4300538"/>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1" name="AutoShape 725"/>
          <p:cNvSpPr>
            <a:spLocks noChangeAspect="1" noChangeArrowheads="1"/>
          </p:cNvSpPr>
          <p:nvPr/>
        </p:nvSpPr>
        <p:spPr bwMode="auto">
          <a:xfrm>
            <a:off x="3063875" y="37814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2" name="AutoShape 726"/>
          <p:cNvSpPr>
            <a:spLocks noChangeAspect="1" noChangeArrowheads="1"/>
          </p:cNvSpPr>
          <p:nvPr/>
        </p:nvSpPr>
        <p:spPr bwMode="auto">
          <a:xfrm>
            <a:off x="2959100" y="44386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3" name="AutoShape 727"/>
          <p:cNvSpPr>
            <a:spLocks noChangeAspect="1" noChangeArrowheads="1"/>
          </p:cNvSpPr>
          <p:nvPr/>
        </p:nvSpPr>
        <p:spPr bwMode="auto">
          <a:xfrm>
            <a:off x="3325813" y="3367088"/>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4" name="AutoShape 728"/>
          <p:cNvSpPr>
            <a:spLocks noChangeAspect="1" noChangeArrowheads="1"/>
          </p:cNvSpPr>
          <p:nvPr/>
        </p:nvSpPr>
        <p:spPr bwMode="auto">
          <a:xfrm>
            <a:off x="3454400" y="36004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5" name="AutoShape 729"/>
          <p:cNvSpPr>
            <a:spLocks noChangeAspect="1" noChangeArrowheads="1"/>
          </p:cNvSpPr>
          <p:nvPr/>
        </p:nvSpPr>
        <p:spPr bwMode="auto">
          <a:xfrm>
            <a:off x="3035300" y="39052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6" name="AutoShape 730"/>
          <p:cNvSpPr>
            <a:spLocks noChangeAspect="1" noChangeArrowheads="1"/>
          </p:cNvSpPr>
          <p:nvPr/>
        </p:nvSpPr>
        <p:spPr bwMode="auto">
          <a:xfrm>
            <a:off x="3168650" y="47244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7" name="AutoShape 731"/>
          <p:cNvSpPr>
            <a:spLocks noChangeAspect="1" noChangeArrowheads="1"/>
          </p:cNvSpPr>
          <p:nvPr/>
        </p:nvSpPr>
        <p:spPr bwMode="auto">
          <a:xfrm>
            <a:off x="2387600" y="39719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8" name="AutoShape 732"/>
          <p:cNvSpPr>
            <a:spLocks noChangeAspect="1" noChangeArrowheads="1"/>
          </p:cNvSpPr>
          <p:nvPr/>
        </p:nvSpPr>
        <p:spPr bwMode="auto">
          <a:xfrm>
            <a:off x="3097213" y="5076825"/>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09" name="AutoShape 733"/>
          <p:cNvSpPr>
            <a:spLocks noChangeAspect="1" noChangeArrowheads="1"/>
          </p:cNvSpPr>
          <p:nvPr/>
        </p:nvSpPr>
        <p:spPr bwMode="auto">
          <a:xfrm>
            <a:off x="3073400" y="52387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0" name="AutoShape 734"/>
          <p:cNvSpPr>
            <a:spLocks noChangeAspect="1" noChangeArrowheads="1"/>
          </p:cNvSpPr>
          <p:nvPr/>
        </p:nvSpPr>
        <p:spPr bwMode="auto">
          <a:xfrm>
            <a:off x="2663825" y="3243263"/>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1" name="AutoShape 735"/>
          <p:cNvSpPr>
            <a:spLocks noChangeAspect="1" noChangeArrowheads="1"/>
          </p:cNvSpPr>
          <p:nvPr/>
        </p:nvSpPr>
        <p:spPr bwMode="auto">
          <a:xfrm>
            <a:off x="2492375" y="36004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2" name="AutoShape 736"/>
          <p:cNvSpPr>
            <a:spLocks noChangeAspect="1" noChangeArrowheads="1"/>
          </p:cNvSpPr>
          <p:nvPr/>
        </p:nvSpPr>
        <p:spPr bwMode="auto">
          <a:xfrm>
            <a:off x="2959100" y="54927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4" name="AutoShape 738"/>
          <p:cNvSpPr>
            <a:spLocks noChangeAspect="1" noChangeArrowheads="1"/>
          </p:cNvSpPr>
          <p:nvPr/>
        </p:nvSpPr>
        <p:spPr bwMode="auto">
          <a:xfrm>
            <a:off x="2682875" y="57150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5" name="AutoShape 739"/>
          <p:cNvSpPr>
            <a:spLocks noChangeAspect="1" noChangeArrowheads="1"/>
          </p:cNvSpPr>
          <p:nvPr/>
        </p:nvSpPr>
        <p:spPr bwMode="auto">
          <a:xfrm>
            <a:off x="3449636" y="229076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6" name="AutoShape 740"/>
          <p:cNvSpPr>
            <a:spLocks noChangeAspect="1" noChangeArrowheads="1"/>
          </p:cNvSpPr>
          <p:nvPr/>
        </p:nvSpPr>
        <p:spPr bwMode="auto">
          <a:xfrm>
            <a:off x="2419350" y="32956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7" name="AutoShape 741"/>
          <p:cNvSpPr>
            <a:spLocks noChangeAspect="1" noChangeArrowheads="1"/>
          </p:cNvSpPr>
          <p:nvPr/>
        </p:nvSpPr>
        <p:spPr bwMode="auto">
          <a:xfrm>
            <a:off x="3101975" y="27495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8" name="AutoShape 742"/>
          <p:cNvSpPr>
            <a:spLocks noChangeAspect="1" noChangeArrowheads="1"/>
          </p:cNvSpPr>
          <p:nvPr/>
        </p:nvSpPr>
        <p:spPr bwMode="auto">
          <a:xfrm>
            <a:off x="2286000" y="34353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19" name="AutoShape 743"/>
          <p:cNvSpPr>
            <a:spLocks noChangeAspect="1" noChangeArrowheads="1"/>
          </p:cNvSpPr>
          <p:nvPr/>
        </p:nvSpPr>
        <p:spPr bwMode="auto">
          <a:xfrm>
            <a:off x="2060575" y="18065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0" name="AutoShape 744"/>
          <p:cNvSpPr>
            <a:spLocks noChangeAspect="1" noChangeArrowheads="1"/>
          </p:cNvSpPr>
          <p:nvPr/>
        </p:nvSpPr>
        <p:spPr bwMode="auto">
          <a:xfrm>
            <a:off x="2159000" y="36449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1" name="AutoShape 745"/>
          <p:cNvSpPr>
            <a:spLocks noChangeAspect="1" noChangeArrowheads="1"/>
          </p:cNvSpPr>
          <p:nvPr/>
        </p:nvSpPr>
        <p:spPr bwMode="auto">
          <a:xfrm>
            <a:off x="2066925" y="19462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2" name="AutoShape 746"/>
          <p:cNvSpPr>
            <a:spLocks noChangeAspect="1" noChangeArrowheads="1"/>
          </p:cNvSpPr>
          <p:nvPr/>
        </p:nvSpPr>
        <p:spPr bwMode="auto">
          <a:xfrm>
            <a:off x="2212975" y="35369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3" name="AutoShape 747"/>
          <p:cNvSpPr>
            <a:spLocks noChangeAspect="1" noChangeArrowheads="1"/>
          </p:cNvSpPr>
          <p:nvPr/>
        </p:nvSpPr>
        <p:spPr bwMode="auto">
          <a:xfrm>
            <a:off x="2279650" y="21717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4" name="AutoShape 748"/>
          <p:cNvSpPr>
            <a:spLocks noChangeAspect="1" noChangeArrowheads="1"/>
          </p:cNvSpPr>
          <p:nvPr/>
        </p:nvSpPr>
        <p:spPr bwMode="auto">
          <a:xfrm>
            <a:off x="3181350" y="2330446"/>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5" name="AutoShape 749"/>
          <p:cNvSpPr>
            <a:spLocks noChangeAspect="1" noChangeArrowheads="1"/>
          </p:cNvSpPr>
          <p:nvPr/>
        </p:nvSpPr>
        <p:spPr bwMode="auto">
          <a:xfrm>
            <a:off x="3584575" y="22479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6" name="AutoShape 750"/>
          <p:cNvSpPr>
            <a:spLocks noChangeAspect="1" noChangeArrowheads="1"/>
          </p:cNvSpPr>
          <p:nvPr/>
        </p:nvSpPr>
        <p:spPr bwMode="auto">
          <a:xfrm>
            <a:off x="2197100" y="18478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7" name="AutoShape 751"/>
          <p:cNvSpPr>
            <a:spLocks noChangeAspect="1" noChangeArrowheads="1"/>
          </p:cNvSpPr>
          <p:nvPr/>
        </p:nvSpPr>
        <p:spPr bwMode="auto">
          <a:xfrm>
            <a:off x="1358900" y="21875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8" name="AutoShape 752"/>
          <p:cNvSpPr>
            <a:spLocks noChangeAspect="1" noChangeArrowheads="1"/>
          </p:cNvSpPr>
          <p:nvPr/>
        </p:nvSpPr>
        <p:spPr bwMode="auto">
          <a:xfrm>
            <a:off x="955675" y="20447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29" name="AutoShape 753"/>
          <p:cNvSpPr>
            <a:spLocks noChangeAspect="1" noChangeArrowheads="1"/>
          </p:cNvSpPr>
          <p:nvPr/>
        </p:nvSpPr>
        <p:spPr bwMode="auto">
          <a:xfrm>
            <a:off x="1130300" y="23050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0" name="AutoShape 754"/>
          <p:cNvSpPr>
            <a:spLocks noChangeAspect="1" noChangeArrowheads="1"/>
          </p:cNvSpPr>
          <p:nvPr/>
        </p:nvSpPr>
        <p:spPr bwMode="auto">
          <a:xfrm>
            <a:off x="857250" y="214312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1" name="AutoShape 755"/>
          <p:cNvSpPr>
            <a:spLocks noChangeAspect="1" noChangeArrowheads="1"/>
          </p:cNvSpPr>
          <p:nvPr/>
        </p:nvSpPr>
        <p:spPr bwMode="auto">
          <a:xfrm>
            <a:off x="733425" y="2098675"/>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2" name="AutoShape 756"/>
          <p:cNvSpPr>
            <a:spLocks noChangeAspect="1" noChangeArrowheads="1"/>
          </p:cNvSpPr>
          <p:nvPr/>
        </p:nvSpPr>
        <p:spPr bwMode="auto">
          <a:xfrm>
            <a:off x="488950" y="19367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3" name="AutoShape 757"/>
          <p:cNvSpPr>
            <a:spLocks noChangeAspect="1" noChangeArrowheads="1"/>
          </p:cNvSpPr>
          <p:nvPr/>
        </p:nvSpPr>
        <p:spPr bwMode="auto">
          <a:xfrm>
            <a:off x="596900" y="21526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4" name="AutoShape 758"/>
          <p:cNvSpPr>
            <a:spLocks noChangeAspect="1" noChangeArrowheads="1"/>
          </p:cNvSpPr>
          <p:nvPr/>
        </p:nvSpPr>
        <p:spPr bwMode="auto">
          <a:xfrm>
            <a:off x="881062" y="1643062"/>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5" name="AutoShape 759"/>
          <p:cNvSpPr>
            <a:spLocks noChangeAspect="1" noChangeArrowheads="1"/>
          </p:cNvSpPr>
          <p:nvPr/>
        </p:nvSpPr>
        <p:spPr bwMode="auto">
          <a:xfrm>
            <a:off x="1249363" y="1433513"/>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6" name="AutoShape 760"/>
          <p:cNvSpPr>
            <a:spLocks noChangeAspect="1" noChangeArrowheads="1"/>
          </p:cNvSpPr>
          <p:nvPr/>
        </p:nvSpPr>
        <p:spPr bwMode="auto">
          <a:xfrm>
            <a:off x="6388100" y="52006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7" name="AutoShape 761"/>
          <p:cNvSpPr>
            <a:spLocks noChangeAspect="1" noChangeArrowheads="1"/>
          </p:cNvSpPr>
          <p:nvPr/>
        </p:nvSpPr>
        <p:spPr bwMode="auto">
          <a:xfrm>
            <a:off x="6592888" y="4957763"/>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8" name="AutoShape 762"/>
          <p:cNvSpPr>
            <a:spLocks noChangeAspect="1" noChangeArrowheads="1"/>
          </p:cNvSpPr>
          <p:nvPr/>
        </p:nvSpPr>
        <p:spPr bwMode="auto">
          <a:xfrm>
            <a:off x="1892300" y="131445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39" name="AutoShape 763"/>
          <p:cNvSpPr>
            <a:spLocks noChangeAspect="1" noChangeArrowheads="1"/>
          </p:cNvSpPr>
          <p:nvPr/>
        </p:nvSpPr>
        <p:spPr bwMode="auto">
          <a:xfrm>
            <a:off x="6678613" y="4533900"/>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40" name="AutoShape 764"/>
          <p:cNvSpPr>
            <a:spLocks noChangeAspect="1" noChangeArrowheads="1"/>
          </p:cNvSpPr>
          <p:nvPr/>
        </p:nvSpPr>
        <p:spPr bwMode="auto">
          <a:xfrm>
            <a:off x="6769100" y="4491038"/>
            <a:ext cx="109538"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41" name="Oval 765"/>
          <p:cNvSpPr>
            <a:spLocks noChangeAspect="1" noChangeArrowheads="1"/>
          </p:cNvSpPr>
          <p:nvPr/>
        </p:nvSpPr>
        <p:spPr bwMode="auto">
          <a:xfrm>
            <a:off x="4854575" y="5737225"/>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2" name="Oval 766"/>
          <p:cNvSpPr>
            <a:spLocks noChangeAspect="1" noChangeArrowheads="1"/>
          </p:cNvSpPr>
          <p:nvPr/>
        </p:nvSpPr>
        <p:spPr bwMode="auto">
          <a:xfrm>
            <a:off x="3100388" y="4784725"/>
            <a:ext cx="109537" cy="117475"/>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3" name="Oval 767"/>
          <p:cNvSpPr>
            <a:spLocks noChangeAspect="1" noChangeArrowheads="1"/>
          </p:cNvSpPr>
          <p:nvPr/>
        </p:nvSpPr>
        <p:spPr bwMode="auto">
          <a:xfrm>
            <a:off x="3109913" y="4989513"/>
            <a:ext cx="109537" cy="112712"/>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4" name="Oval 768"/>
          <p:cNvSpPr>
            <a:spLocks noChangeAspect="1" noChangeArrowheads="1"/>
          </p:cNvSpPr>
          <p:nvPr/>
        </p:nvSpPr>
        <p:spPr bwMode="auto">
          <a:xfrm>
            <a:off x="3009900" y="5413375"/>
            <a:ext cx="109538" cy="114300"/>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5" name="Oval 769"/>
          <p:cNvSpPr>
            <a:spLocks noChangeAspect="1" noChangeArrowheads="1"/>
          </p:cNvSpPr>
          <p:nvPr/>
        </p:nvSpPr>
        <p:spPr bwMode="auto">
          <a:xfrm>
            <a:off x="2630488" y="5800725"/>
            <a:ext cx="119062" cy="112713"/>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6" name="Oval 770"/>
          <p:cNvSpPr>
            <a:spLocks noChangeAspect="1" noChangeArrowheads="1"/>
          </p:cNvSpPr>
          <p:nvPr/>
        </p:nvSpPr>
        <p:spPr bwMode="auto">
          <a:xfrm>
            <a:off x="2349500" y="33718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47" name="Line 771"/>
          <p:cNvSpPr>
            <a:spLocks noChangeAspect="1" noChangeShapeType="1"/>
          </p:cNvSpPr>
          <p:nvPr/>
        </p:nvSpPr>
        <p:spPr bwMode="auto">
          <a:xfrm flipH="1" flipV="1">
            <a:off x="708025" y="1190625"/>
            <a:ext cx="19050" cy="11113"/>
          </a:xfrm>
          <a:prstGeom prst="line">
            <a:avLst/>
          </a:prstGeom>
          <a:noFill/>
          <a:ln w="0">
            <a:solidFill>
              <a:srgbClr val="FF9900"/>
            </a:solidFill>
            <a:round/>
            <a:headEnd/>
            <a:tailEnd/>
          </a:ln>
        </p:spPr>
        <p:txBody>
          <a:bodyPr/>
          <a:lstStyle/>
          <a:p>
            <a:endParaRPr lang="en-US"/>
          </a:p>
        </p:txBody>
      </p:sp>
      <p:sp>
        <p:nvSpPr>
          <p:cNvPr id="76548" name="Freeform 772"/>
          <p:cNvSpPr>
            <a:spLocks noChangeAspect="1"/>
          </p:cNvSpPr>
          <p:nvPr/>
        </p:nvSpPr>
        <p:spPr bwMode="auto">
          <a:xfrm>
            <a:off x="676275" y="1173163"/>
            <a:ext cx="20638" cy="7937"/>
          </a:xfrm>
          <a:custGeom>
            <a:avLst/>
            <a:gdLst/>
            <a:ahLst/>
            <a:cxnLst>
              <a:cxn ang="0">
                <a:pos x="10" y="4"/>
              </a:cxn>
              <a:cxn ang="0">
                <a:pos x="6" y="2"/>
              </a:cxn>
              <a:cxn ang="0">
                <a:pos x="0" y="0"/>
              </a:cxn>
            </a:cxnLst>
            <a:rect l="0" t="0" r="r" b="b"/>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p>
        </p:txBody>
      </p:sp>
      <p:sp>
        <p:nvSpPr>
          <p:cNvPr id="76549" name="AutoShape 773"/>
          <p:cNvSpPr>
            <a:spLocks noChangeAspect="1" noChangeArrowheads="1"/>
          </p:cNvSpPr>
          <p:nvPr/>
        </p:nvSpPr>
        <p:spPr bwMode="auto">
          <a:xfrm>
            <a:off x="120650" y="57150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6550" name="Oval 774"/>
          <p:cNvSpPr>
            <a:spLocks noChangeAspect="1" noChangeArrowheads="1"/>
          </p:cNvSpPr>
          <p:nvPr/>
        </p:nvSpPr>
        <p:spPr bwMode="auto">
          <a:xfrm>
            <a:off x="120650" y="5505450"/>
            <a:ext cx="109538" cy="109538"/>
          </a:xfrm>
          <a:prstGeom prst="ellipse">
            <a:avLst/>
          </a:prstGeom>
          <a:solidFill>
            <a:srgbClr val="CC3300"/>
          </a:solidFill>
          <a:ln w="3175">
            <a:solidFill>
              <a:schemeClr val="tx1"/>
            </a:solidFill>
            <a:round/>
            <a:headEnd/>
            <a:tailEnd/>
          </a:ln>
          <a:effectLst/>
        </p:spPr>
        <p:txBody>
          <a:bodyPr wrap="none" anchor="ctr"/>
          <a:lstStyle/>
          <a:p>
            <a:endParaRPr lang="en-US"/>
          </a:p>
        </p:txBody>
      </p:sp>
      <p:sp>
        <p:nvSpPr>
          <p:cNvPr id="76551" name="Text Box 775"/>
          <p:cNvSpPr txBox="1">
            <a:spLocks noChangeArrowheads="1"/>
          </p:cNvSpPr>
          <p:nvPr/>
        </p:nvSpPr>
        <p:spPr bwMode="auto">
          <a:xfrm>
            <a:off x="177800" y="5457825"/>
            <a:ext cx="914400" cy="214313"/>
          </a:xfrm>
          <a:prstGeom prst="rect">
            <a:avLst/>
          </a:prstGeom>
          <a:noFill/>
          <a:ln w="9525" algn="ctr">
            <a:noFill/>
            <a:miter lim="800000"/>
            <a:headEnd/>
            <a:tailEnd/>
          </a:ln>
          <a:effectLst/>
        </p:spPr>
        <p:txBody>
          <a:bodyPr>
            <a:spAutoFit/>
          </a:bodyPr>
          <a:lstStyle/>
          <a:p>
            <a:pPr algn="ctr">
              <a:spcBef>
                <a:spcPct val="50000"/>
              </a:spcBef>
            </a:pPr>
            <a:r>
              <a:rPr lang="en-US" sz="800" b="1"/>
              <a:t>Commercial</a:t>
            </a:r>
          </a:p>
        </p:txBody>
      </p:sp>
      <p:sp>
        <p:nvSpPr>
          <p:cNvPr id="76552" name="Text Box 776"/>
          <p:cNvSpPr txBox="1">
            <a:spLocks noChangeArrowheads="1"/>
          </p:cNvSpPr>
          <p:nvPr/>
        </p:nvSpPr>
        <p:spPr bwMode="auto">
          <a:xfrm>
            <a:off x="196850" y="5667375"/>
            <a:ext cx="914400" cy="214313"/>
          </a:xfrm>
          <a:prstGeom prst="rect">
            <a:avLst/>
          </a:prstGeom>
          <a:noFill/>
          <a:ln w="9525" algn="ctr">
            <a:noFill/>
            <a:miter lim="800000"/>
            <a:headEnd/>
            <a:tailEnd/>
          </a:ln>
          <a:effectLst/>
        </p:spPr>
        <p:txBody>
          <a:bodyPr>
            <a:spAutoFit/>
          </a:bodyPr>
          <a:lstStyle/>
          <a:p>
            <a:pPr algn="ctr">
              <a:spcBef>
                <a:spcPct val="50000"/>
              </a:spcBef>
            </a:pPr>
            <a:r>
              <a:rPr lang="en-US" sz="800" b="1"/>
              <a:t>Recreational</a:t>
            </a:r>
          </a:p>
        </p:txBody>
      </p:sp>
      <p:sp>
        <p:nvSpPr>
          <p:cNvPr id="76553" name="Rectangle 777"/>
          <p:cNvSpPr>
            <a:spLocks noChangeArrowheads="1"/>
          </p:cNvSpPr>
          <p:nvPr/>
        </p:nvSpPr>
        <p:spPr bwMode="auto">
          <a:xfrm>
            <a:off x="1014413" y="152400"/>
            <a:ext cx="7086600" cy="436563"/>
          </a:xfrm>
          <a:prstGeom prst="rect">
            <a:avLst/>
          </a:prstGeom>
          <a:noFill/>
          <a:ln w="9525">
            <a:noFill/>
            <a:miter lim="800000"/>
            <a:headEnd/>
            <a:tailEnd/>
          </a:ln>
          <a:effectLst/>
        </p:spPr>
        <p:txBody>
          <a:bodyPr anchor="ctr"/>
          <a:lstStyle/>
          <a:p>
            <a:pPr algn="ctr"/>
            <a:r>
              <a:rPr lang="en-US" sz="2800" b="1" dirty="0">
                <a:effectLst>
                  <a:outerShdw blurRad="38100" dist="38100" dir="2700000" algn="tl">
                    <a:srgbClr val="C0C0C0"/>
                  </a:outerShdw>
                </a:effectLst>
              </a:rPr>
              <a:t>Federal </a:t>
            </a:r>
            <a:r>
              <a:rPr lang="en-US" sz="2800" b="1" dirty="0" smtClean="0">
                <a:effectLst>
                  <a:outerShdw blurRad="38100" dist="38100" dir="2700000" algn="tl">
                    <a:srgbClr val="C0C0C0"/>
                  </a:outerShdw>
                </a:effectLst>
              </a:rPr>
              <a:t>Projects </a:t>
            </a:r>
            <a:r>
              <a:rPr lang="en-US" sz="2800" b="1" dirty="0">
                <a:effectLst>
                  <a:outerShdw blurRad="38100" dist="38100" dir="2700000" algn="tl">
                    <a:srgbClr val="C0C0C0"/>
                  </a:outerShdw>
                </a:effectLst>
              </a:rPr>
              <a:t>on the Great Lakes</a:t>
            </a:r>
          </a:p>
        </p:txBody>
      </p:sp>
      <p:sp>
        <p:nvSpPr>
          <p:cNvPr id="76554" name="Text Box 778"/>
          <p:cNvSpPr txBox="1">
            <a:spLocks noChangeArrowheads="1"/>
          </p:cNvSpPr>
          <p:nvPr/>
        </p:nvSpPr>
        <p:spPr bwMode="auto">
          <a:xfrm>
            <a:off x="4267201" y="914401"/>
            <a:ext cx="3962400" cy="738664"/>
          </a:xfrm>
          <a:prstGeom prst="rect">
            <a:avLst/>
          </a:prstGeom>
          <a:noFill/>
          <a:ln w="31750">
            <a:solidFill>
              <a:schemeClr val="tx1"/>
            </a:solidFill>
            <a:prstDash val="solid"/>
            <a:miter lim="800000"/>
            <a:headEnd/>
            <a:tailEnd/>
          </a:ln>
          <a:effectLst/>
        </p:spPr>
        <p:txBody>
          <a:bodyPr wrap="square">
            <a:spAutoFit/>
          </a:bodyPr>
          <a:lstStyle/>
          <a:p>
            <a:pPr>
              <a:spcBef>
                <a:spcPct val="50000"/>
              </a:spcBef>
            </a:pPr>
            <a:r>
              <a:rPr lang="en-US" sz="1400" b="1" dirty="0" smtClean="0">
                <a:solidFill>
                  <a:srgbClr val="0000CC"/>
                </a:solidFill>
                <a:effectLst/>
              </a:rPr>
              <a:t>A </a:t>
            </a:r>
            <a:r>
              <a:rPr lang="en-US" sz="1400" b="1" dirty="0">
                <a:solidFill>
                  <a:srgbClr val="0000CC"/>
                </a:solidFill>
                <a:effectLst/>
              </a:rPr>
              <a:t>non-linear navigation system with </a:t>
            </a:r>
            <a:r>
              <a:rPr lang="en-US" sz="1400" b="1" dirty="0" smtClean="0">
                <a:solidFill>
                  <a:srgbClr val="0000CC"/>
                </a:solidFill>
                <a:effectLst/>
              </a:rPr>
              <a:t>60 </a:t>
            </a:r>
            <a:r>
              <a:rPr lang="en-US" sz="1400" b="1" dirty="0">
                <a:solidFill>
                  <a:srgbClr val="0000CC"/>
                </a:solidFill>
                <a:effectLst/>
              </a:rPr>
              <a:t>federal commercial </a:t>
            </a:r>
            <a:r>
              <a:rPr lang="en-US" sz="1400" b="1" dirty="0" smtClean="0">
                <a:solidFill>
                  <a:srgbClr val="0000CC"/>
                </a:solidFill>
                <a:effectLst/>
              </a:rPr>
              <a:t>projects </a:t>
            </a:r>
            <a:r>
              <a:rPr lang="en-US" sz="1400" b="1" dirty="0">
                <a:solidFill>
                  <a:srgbClr val="0000CC"/>
                </a:solidFill>
                <a:effectLst/>
              </a:rPr>
              <a:t>and </a:t>
            </a:r>
            <a:r>
              <a:rPr lang="en-US" sz="1400" b="1" dirty="0" smtClean="0">
                <a:solidFill>
                  <a:srgbClr val="0000CC"/>
                </a:solidFill>
                <a:effectLst/>
              </a:rPr>
              <a:t>80 federal </a:t>
            </a:r>
            <a:r>
              <a:rPr lang="en-US" sz="1400" b="1" dirty="0">
                <a:solidFill>
                  <a:srgbClr val="0000CC"/>
                </a:solidFill>
                <a:effectLst/>
              </a:rPr>
              <a:t>shallow draft/recreational </a:t>
            </a:r>
            <a:r>
              <a:rPr lang="en-US" sz="1400" b="1" dirty="0" smtClean="0">
                <a:solidFill>
                  <a:srgbClr val="0000CC"/>
                </a:solidFill>
                <a:effectLst/>
              </a:rPr>
              <a:t>projects</a:t>
            </a:r>
            <a:endParaRPr lang="en-US" sz="1400" b="1" dirty="0">
              <a:solidFill>
                <a:srgbClr val="0000CC"/>
              </a:solidFill>
              <a:effectLst/>
            </a:endParaRPr>
          </a:p>
        </p:txBody>
      </p:sp>
      <p:sp>
        <p:nvSpPr>
          <p:cNvPr id="780" name="AutoShape 761"/>
          <p:cNvSpPr>
            <a:spLocks noChangeAspect="1" noChangeArrowheads="1"/>
          </p:cNvSpPr>
          <p:nvPr/>
        </p:nvSpPr>
        <p:spPr bwMode="auto">
          <a:xfrm>
            <a:off x="6705600" y="4843463"/>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81" name="AutoShape 761"/>
          <p:cNvSpPr>
            <a:spLocks noChangeAspect="1" noChangeArrowheads="1"/>
          </p:cNvSpPr>
          <p:nvPr/>
        </p:nvSpPr>
        <p:spPr bwMode="auto">
          <a:xfrm>
            <a:off x="2862263" y="5562600"/>
            <a:ext cx="109537" cy="109537"/>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77" name="Text Box 675"/>
          <p:cNvSpPr txBox="1">
            <a:spLocks noChangeAspect="1" noChangeArrowheads="1"/>
          </p:cNvSpPr>
          <p:nvPr/>
        </p:nvSpPr>
        <p:spPr bwMode="auto">
          <a:xfrm>
            <a:off x="782638" y="1527559"/>
            <a:ext cx="512762"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t>Taconite</a:t>
            </a:r>
            <a:endParaRPr lang="en-US" sz="400" b="1" dirty="0"/>
          </a:p>
        </p:txBody>
      </p:sp>
      <p:sp>
        <p:nvSpPr>
          <p:cNvPr id="778" name="AutoShape 758"/>
          <p:cNvSpPr>
            <a:spLocks noChangeAspect="1" noChangeArrowheads="1"/>
          </p:cNvSpPr>
          <p:nvPr/>
        </p:nvSpPr>
        <p:spPr bwMode="auto">
          <a:xfrm>
            <a:off x="1066800" y="1524000"/>
            <a:ext cx="109538"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79" name="AutoShape 763"/>
          <p:cNvSpPr>
            <a:spLocks noChangeAspect="1" noChangeArrowheads="1"/>
          </p:cNvSpPr>
          <p:nvPr/>
        </p:nvSpPr>
        <p:spPr bwMode="auto">
          <a:xfrm>
            <a:off x="6672263" y="4614862"/>
            <a:ext cx="109537" cy="109538"/>
          </a:xfrm>
          <a:prstGeom prst="triangle">
            <a:avLst>
              <a:gd name="adj" fmla="val 50000"/>
            </a:avLst>
          </a:prstGeom>
          <a:solidFill>
            <a:srgbClr val="FFE101"/>
          </a:solidFill>
          <a:ln w="3175" algn="ctr">
            <a:solidFill>
              <a:schemeClr val="tx1"/>
            </a:solidFill>
            <a:miter lim="800000"/>
            <a:headEnd/>
            <a:tailEnd/>
          </a:ln>
          <a:effectLst/>
        </p:spPr>
        <p:txBody>
          <a:bodyPr wrap="none" anchor="ctr"/>
          <a:lstStyle/>
          <a:p>
            <a:endParaRPr lang="en-US"/>
          </a:p>
        </p:txBody>
      </p:sp>
      <p:sp>
        <p:nvSpPr>
          <p:cNvPr id="782" name="Text Box 547"/>
          <p:cNvSpPr txBox="1">
            <a:spLocks noChangeAspect="1" noChangeArrowheads="1"/>
          </p:cNvSpPr>
          <p:nvPr/>
        </p:nvSpPr>
        <p:spPr bwMode="auto">
          <a:xfrm>
            <a:off x="6248400" y="4648200"/>
            <a:ext cx="895878" cy="148841"/>
          </a:xfrm>
          <a:prstGeom prst="rect">
            <a:avLst/>
          </a:prstGeom>
          <a:noFill/>
          <a:ln w="9525">
            <a:noFill/>
            <a:miter lim="800000"/>
            <a:headEnd/>
            <a:tailEnd/>
          </a:ln>
          <a:effectLst/>
        </p:spPr>
        <p:txBody>
          <a:bodyPr wrap="square" lIns="86442" tIns="43221" rIns="86442" bIns="43221">
            <a:spAutoFit/>
          </a:bodyPr>
          <a:lstStyle/>
          <a:p>
            <a:pPr defTabSz="1009650">
              <a:spcBef>
                <a:spcPct val="50000"/>
              </a:spcBef>
            </a:pPr>
            <a:r>
              <a:rPr lang="en-US" sz="400" b="1" dirty="0" smtClean="0"/>
              <a:t>    Niagara </a:t>
            </a:r>
            <a:r>
              <a:rPr lang="en-US" sz="400" b="1" dirty="0"/>
              <a:t>River</a:t>
            </a:r>
          </a:p>
        </p:txBody>
      </p:sp>
      <p:sp>
        <p:nvSpPr>
          <p:cNvPr id="775" name="TextBox 774"/>
          <p:cNvSpPr txBox="1"/>
          <p:nvPr/>
        </p:nvSpPr>
        <p:spPr>
          <a:xfrm>
            <a:off x="4191000" y="6400800"/>
            <a:ext cx="533400" cy="307777"/>
          </a:xfrm>
          <a:prstGeom prst="rect">
            <a:avLst/>
          </a:prstGeom>
          <a:noFill/>
        </p:spPr>
        <p:txBody>
          <a:bodyPr wrap="square" rtlCol="0">
            <a:spAutoFit/>
          </a:bodyPr>
          <a:lstStyle/>
          <a:p>
            <a:fld id="{DE638319-F282-4998-BA4A-665FBEA61F3C}" type="slidenum">
              <a:rPr lang="en-US" sz="1400" smtClean="0">
                <a:effectLst/>
              </a:rPr>
              <a:pPr/>
              <a:t>3</a:t>
            </a:fld>
            <a:endParaRPr lang="en-US" sz="1400" dirty="0">
              <a:effectLs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81000" y="1905000"/>
            <a:ext cx="5553075" cy="4191000"/>
            <a:chOff x="84" y="960"/>
            <a:chExt cx="3744" cy="2688"/>
          </a:xfrm>
        </p:grpSpPr>
        <p:sp>
          <p:nvSpPr>
            <p:cNvPr id="2054" name="Rectangle 4"/>
            <p:cNvSpPr>
              <a:spLocks noChangeArrowheads="1"/>
            </p:cNvSpPr>
            <p:nvPr/>
          </p:nvSpPr>
          <p:spPr bwMode="auto">
            <a:xfrm>
              <a:off x="84" y="960"/>
              <a:ext cx="3744" cy="2688"/>
            </a:xfrm>
            <a:prstGeom prst="rect">
              <a:avLst/>
            </a:prstGeom>
            <a:solidFill>
              <a:srgbClr val="666699"/>
            </a:solidFill>
            <a:ln w="12700">
              <a:solidFill>
                <a:schemeClr val="tx1"/>
              </a:solidFill>
              <a:miter lim="800000"/>
              <a:headEnd/>
              <a:tailEnd/>
            </a:ln>
          </p:spPr>
          <p:txBody>
            <a:bodyPr wrap="none" anchor="ctr"/>
            <a:lstStyle/>
            <a:p>
              <a:pPr algn="ctr" fontAlgn="base">
                <a:spcBef>
                  <a:spcPct val="0"/>
                </a:spcBef>
                <a:spcAft>
                  <a:spcPct val="0"/>
                </a:spcAft>
              </a:pPr>
              <a:endParaRPr lang="en-US">
                <a:solidFill>
                  <a:srgbClr val="000000"/>
                </a:solidFill>
              </a:endParaRPr>
            </a:p>
          </p:txBody>
        </p:sp>
        <p:sp>
          <p:nvSpPr>
            <p:cNvPr id="2055" name="Freeform 5"/>
            <p:cNvSpPr>
              <a:spLocks/>
            </p:cNvSpPr>
            <p:nvPr/>
          </p:nvSpPr>
          <p:spPr bwMode="ltGray">
            <a:xfrm>
              <a:off x="2907" y="2123"/>
              <a:ext cx="885" cy="620"/>
            </a:xfrm>
            <a:custGeom>
              <a:avLst/>
              <a:gdLst>
                <a:gd name="T0" fmla="*/ 116 w 1238"/>
                <a:gd name="T1" fmla="*/ 2 h 814"/>
                <a:gd name="T2" fmla="*/ 110 w 1238"/>
                <a:gd name="T3" fmla="*/ 8 h 814"/>
                <a:gd name="T4" fmla="*/ 104 w 1238"/>
                <a:gd name="T5" fmla="*/ 19 h 814"/>
                <a:gd name="T6" fmla="*/ 96 w 1238"/>
                <a:gd name="T7" fmla="*/ 34 h 814"/>
                <a:gd name="T8" fmla="*/ 89 w 1238"/>
                <a:gd name="T9" fmla="*/ 43 h 814"/>
                <a:gd name="T10" fmla="*/ 85 w 1238"/>
                <a:gd name="T11" fmla="*/ 49 h 814"/>
                <a:gd name="T12" fmla="*/ 71 w 1238"/>
                <a:gd name="T13" fmla="*/ 59 h 814"/>
                <a:gd name="T14" fmla="*/ 69 w 1238"/>
                <a:gd name="T15" fmla="*/ 62 h 814"/>
                <a:gd name="T16" fmla="*/ 69 w 1238"/>
                <a:gd name="T17" fmla="*/ 62 h 814"/>
                <a:gd name="T18" fmla="*/ 67 w 1238"/>
                <a:gd name="T19" fmla="*/ 61 h 814"/>
                <a:gd name="T20" fmla="*/ 61 w 1238"/>
                <a:gd name="T21" fmla="*/ 59 h 814"/>
                <a:gd name="T22" fmla="*/ 58 w 1238"/>
                <a:gd name="T23" fmla="*/ 59 h 814"/>
                <a:gd name="T24" fmla="*/ 58 w 1238"/>
                <a:gd name="T25" fmla="*/ 64 h 814"/>
                <a:gd name="T26" fmla="*/ 61 w 1238"/>
                <a:gd name="T27" fmla="*/ 61 h 814"/>
                <a:gd name="T28" fmla="*/ 66 w 1238"/>
                <a:gd name="T29" fmla="*/ 62 h 814"/>
                <a:gd name="T30" fmla="*/ 66 w 1238"/>
                <a:gd name="T31" fmla="*/ 66 h 814"/>
                <a:gd name="T32" fmla="*/ 67 w 1238"/>
                <a:gd name="T33" fmla="*/ 64 h 814"/>
                <a:gd name="T34" fmla="*/ 69 w 1238"/>
                <a:gd name="T35" fmla="*/ 69 h 814"/>
                <a:gd name="T36" fmla="*/ 69 w 1238"/>
                <a:gd name="T37" fmla="*/ 73 h 814"/>
                <a:gd name="T38" fmla="*/ 65 w 1238"/>
                <a:gd name="T39" fmla="*/ 76 h 814"/>
                <a:gd name="T40" fmla="*/ 62 w 1238"/>
                <a:gd name="T41" fmla="*/ 73 h 814"/>
                <a:gd name="T42" fmla="*/ 58 w 1238"/>
                <a:gd name="T43" fmla="*/ 73 h 814"/>
                <a:gd name="T44" fmla="*/ 54 w 1238"/>
                <a:gd name="T45" fmla="*/ 70 h 814"/>
                <a:gd name="T46" fmla="*/ 44 w 1238"/>
                <a:gd name="T47" fmla="*/ 72 h 814"/>
                <a:gd name="T48" fmla="*/ 36 w 1238"/>
                <a:gd name="T49" fmla="*/ 76 h 814"/>
                <a:gd name="T50" fmla="*/ 24 w 1238"/>
                <a:gd name="T51" fmla="*/ 81 h 814"/>
                <a:gd name="T52" fmla="*/ 19 w 1238"/>
                <a:gd name="T53" fmla="*/ 84 h 814"/>
                <a:gd name="T54" fmla="*/ 11 w 1238"/>
                <a:gd name="T55" fmla="*/ 91 h 814"/>
                <a:gd name="T56" fmla="*/ 8 w 1238"/>
                <a:gd name="T57" fmla="*/ 97 h 814"/>
                <a:gd name="T58" fmla="*/ 5 w 1238"/>
                <a:gd name="T59" fmla="*/ 103 h 814"/>
                <a:gd name="T60" fmla="*/ 1 w 1238"/>
                <a:gd name="T61" fmla="*/ 113 h 814"/>
                <a:gd name="T62" fmla="*/ 1 w 1238"/>
                <a:gd name="T63" fmla="*/ 117 h 814"/>
                <a:gd name="T64" fmla="*/ 8 w 1238"/>
                <a:gd name="T65" fmla="*/ 120 h 814"/>
                <a:gd name="T66" fmla="*/ 14 w 1238"/>
                <a:gd name="T67" fmla="*/ 121 h 814"/>
                <a:gd name="T68" fmla="*/ 20 w 1238"/>
                <a:gd name="T69" fmla="*/ 117 h 814"/>
                <a:gd name="T70" fmla="*/ 33 w 1238"/>
                <a:gd name="T71" fmla="*/ 109 h 814"/>
                <a:gd name="T72" fmla="*/ 47 w 1238"/>
                <a:gd name="T73" fmla="*/ 108 h 814"/>
                <a:gd name="T74" fmla="*/ 52 w 1238"/>
                <a:gd name="T75" fmla="*/ 110 h 814"/>
                <a:gd name="T76" fmla="*/ 56 w 1238"/>
                <a:gd name="T77" fmla="*/ 112 h 814"/>
                <a:gd name="T78" fmla="*/ 61 w 1238"/>
                <a:gd name="T79" fmla="*/ 108 h 814"/>
                <a:gd name="T80" fmla="*/ 70 w 1238"/>
                <a:gd name="T81" fmla="*/ 109 h 814"/>
                <a:gd name="T82" fmla="*/ 74 w 1238"/>
                <a:gd name="T83" fmla="*/ 106 h 814"/>
                <a:gd name="T84" fmla="*/ 78 w 1238"/>
                <a:gd name="T85" fmla="*/ 101 h 814"/>
                <a:gd name="T86" fmla="*/ 81 w 1238"/>
                <a:gd name="T87" fmla="*/ 97 h 814"/>
                <a:gd name="T88" fmla="*/ 84 w 1238"/>
                <a:gd name="T89" fmla="*/ 92 h 814"/>
                <a:gd name="T90" fmla="*/ 89 w 1238"/>
                <a:gd name="T91" fmla="*/ 88 h 814"/>
                <a:gd name="T92" fmla="*/ 89 w 1238"/>
                <a:gd name="T93" fmla="*/ 84 h 814"/>
                <a:gd name="T94" fmla="*/ 87 w 1238"/>
                <a:gd name="T95" fmla="*/ 75 h 814"/>
                <a:gd name="T96" fmla="*/ 89 w 1238"/>
                <a:gd name="T97" fmla="*/ 67 h 814"/>
                <a:gd name="T98" fmla="*/ 89 w 1238"/>
                <a:gd name="T99" fmla="*/ 64 h 814"/>
                <a:gd name="T100" fmla="*/ 85 w 1238"/>
                <a:gd name="T101" fmla="*/ 62 h 814"/>
                <a:gd name="T102" fmla="*/ 84 w 1238"/>
                <a:gd name="T103" fmla="*/ 59 h 814"/>
                <a:gd name="T104" fmla="*/ 89 w 1238"/>
                <a:gd name="T105" fmla="*/ 53 h 814"/>
                <a:gd name="T106" fmla="*/ 92 w 1238"/>
                <a:gd name="T107" fmla="*/ 47 h 814"/>
                <a:gd name="T108" fmla="*/ 95 w 1238"/>
                <a:gd name="T109" fmla="*/ 40 h 814"/>
                <a:gd name="T110" fmla="*/ 98 w 1238"/>
                <a:gd name="T111" fmla="*/ 34 h 814"/>
                <a:gd name="T112" fmla="*/ 104 w 1238"/>
                <a:gd name="T113" fmla="*/ 21 h 814"/>
                <a:gd name="T114" fmla="*/ 109 w 1238"/>
                <a:gd name="T115" fmla="*/ 8 h 814"/>
                <a:gd name="T116" fmla="*/ 114 w 1238"/>
                <a:gd name="T117" fmla="*/ 6 h 814"/>
                <a:gd name="T118" fmla="*/ 119 w 1238"/>
                <a:gd name="T119" fmla="*/ 5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close/>
                </a:path>
              </a:pathLst>
            </a:custGeom>
            <a:solidFill>
              <a:srgbClr val="3366FF"/>
            </a:solidFill>
            <a:ln w="9525" cap="flat" cmpd="sng">
              <a:no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56" name="Freeform 6"/>
            <p:cNvSpPr>
              <a:spLocks/>
            </p:cNvSpPr>
            <p:nvPr/>
          </p:nvSpPr>
          <p:spPr bwMode="ltGray">
            <a:xfrm>
              <a:off x="2907" y="2123"/>
              <a:ext cx="885" cy="620"/>
            </a:xfrm>
            <a:custGeom>
              <a:avLst/>
              <a:gdLst>
                <a:gd name="T0" fmla="*/ 116 w 1238"/>
                <a:gd name="T1" fmla="*/ 2 h 814"/>
                <a:gd name="T2" fmla="*/ 110 w 1238"/>
                <a:gd name="T3" fmla="*/ 8 h 814"/>
                <a:gd name="T4" fmla="*/ 104 w 1238"/>
                <a:gd name="T5" fmla="*/ 19 h 814"/>
                <a:gd name="T6" fmla="*/ 96 w 1238"/>
                <a:gd name="T7" fmla="*/ 34 h 814"/>
                <a:gd name="T8" fmla="*/ 89 w 1238"/>
                <a:gd name="T9" fmla="*/ 43 h 814"/>
                <a:gd name="T10" fmla="*/ 85 w 1238"/>
                <a:gd name="T11" fmla="*/ 49 h 814"/>
                <a:gd name="T12" fmla="*/ 71 w 1238"/>
                <a:gd name="T13" fmla="*/ 59 h 814"/>
                <a:gd name="T14" fmla="*/ 69 w 1238"/>
                <a:gd name="T15" fmla="*/ 62 h 814"/>
                <a:gd name="T16" fmla="*/ 69 w 1238"/>
                <a:gd name="T17" fmla="*/ 62 h 814"/>
                <a:gd name="T18" fmla="*/ 67 w 1238"/>
                <a:gd name="T19" fmla="*/ 61 h 814"/>
                <a:gd name="T20" fmla="*/ 61 w 1238"/>
                <a:gd name="T21" fmla="*/ 59 h 814"/>
                <a:gd name="T22" fmla="*/ 58 w 1238"/>
                <a:gd name="T23" fmla="*/ 59 h 814"/>
                <a:gd name="T24" fmla="*/ 58 w 1238"/>
                <a:gd name="T25" fmla="*/ 64 h 814"/>
                <a:gd name="T26" fmla="*/ 61 w 1238"/>
                <a:gd name="T27" fmla="*/ 61 h 814"/>
                <a:gd name="T28" fmla="*/ 66 w 1238"/>
                <a:gd name="T29" fmla="*/ 62 h 814"/>
                <a:gd name="T30" fmla="*/ 66 w 1238"/>
                <a:gd name="T31" fmla="*/ 66 h 814"/>
                <a:gd name="T32" fmla="*/ 67 w 1238"/>
                <a:gd name="T33" fmla="*/ 64 h 814"/>
                <a:gd name="T34" fmla="*/ 69 w 1238"/>
                <a:gd name="T35" fmla="*/ 69 h 814"/>
                <a:gd name="T36" fmla="*/ 69 w 1238"/>
                <a:gd name="T37" fmla="*/ 73 h 814"/>
                <a:gd name="T38" fmla="*/ 65 w 1238"/>
                <a:gd name="T39" fmla="*/ 76 h 814"/>
                <a:gd name="T40" fmla="*/ 62 w 1238"/>
                <a:gd name="T41" fmla="*/ 73 h 814"/>
                <a:gd name="T42" fmla="*/ 58 w 1238"/>
                <a:gd name="T43" fmla="*/ 73 h 814"/>
                <a:gd name="T44" fmla="*/ 54 w 1238"/>
                <a:gd name="T45" fmla="*/ 70 h 814"/>
                <a:gd name="T46" fmla="*/ 44 w 1238"/>
                <a:gd name="T47" fmla="*/ 72 h 814"/>
                <a:gd name="T48" fmla="*/ 36 w 1238"/>
                <a:gd name="T49" fmla="*/ 76 h 814"/>
                <a:gd name="T50" fmla="*/ 24 w 1238"/>
                <a:gd name="T51" fmla="*/ 81 h 814"/>
                <a:gd name="T52" fmla="*/ 19 w 1238"/>
                <a:gd name="T53" fmla="*/ 84 h 814"/>
                <a:gd name="T54" fmla="*/ 11 w 1238"/>
                <a:gd name="T55" fmla="*/ 91 h 814"/>
                <a:gd name="T56" fmla="*/ 8 w 1238"/>
                <a:gd name="T57" fmla="*/ 97 h 814"/>
                <a:gd name="T58" fmla="*/ 5 w 1238"/>
                <a:gd name="T59" fmla="*/ 103 h 814"/>
                <a:gd name="T60" fmla="*/ 1 w 1238"/>
                <a:gd name="T61" fmla="*/ 113 h 814"/>
                <a:gd name="T62" fmla="*/ 1 w 1238"/>
                <a:gd name="T63" fmla="*/ 117 h 814"/>
                <a:gd name="T64" fmla="*/ 8 w 1238"/>
                <a:gd name="T65" fmla="*/ 120 h 814"/>
                <a:gd name="T66" fmla="*/ 14 w 1238"/>
                <a:gd name="T67" fmla="*/ 121 h 814"/>
                <a:gd name="T68" fmla="*/ 20 w 1238"/>
                <a:gd name="T69" fmla="*/ 117 h 814"/>
                <a:gd name="T70" fmla="*/ 33 w 1238"/>
                <a:gd name="T71" fmla="*/ 109 h 814"/>
                <a:gd name="T72" fmla="*/ 47 w 1238"/>
                <a:gd name="T73" fmla="*/ 108 h 814"/>
                <a:gd name="T74" fmla="*/ 52 w 1238"/>
                <a:gd name="T75" fmla="*/ 110 h 814"/>
                <a:gd name="T76" fmla="*/ 56 w 1238"/>
                <a:gd name="T77" fmla="*/ 112 h 814"/>
                <a:gd name="T78" fmla="*/ 61 w 1238"/>
                <a:gd name="T79" fmla="*/ 108 h 814"/>
                <a:gd name="T80" fmla="*/ 70 w 1238"/>
                <a:gd name="T81" fmla="*/ 109 h 814"/>
                <a:gd name="T82" fmla="*/ 74 w 1238"/>
                <a:gd name="T83" fmla="*/ 106 h 814"/>
                <a:gd name="T84" fmla="*/ 78 w 1238"/>
                <a:gd name="T85" fmla="*/ 101 h 814"/>
                <a:gd name="T86" fmla="*/ 81 w 1238"/>
                <a:gd name="T87" fmla="*/ 97 h 814"/>
                <a:gd name="T88" fmla="*/ 84 w 1238"/>
                <a:gd name="T89" fmla="*/ 92 h 814"/>
                <a:gd name="T90" fmla="*/ 89 w 1238"/>
                <a:gd name="T91" fmla="*/ 88 h 814"/>
                <a:gd name="T92" fmla="*/ 89 w 1238"/>
                <a:gd name="T93" fmla="*/ 84 h 814"/>
                <a:gd name="T94" fmla="*/ 87 w 1238"/>
                <a:gd name="T95" fmla="*/ 75 h 814"/>
                <a:gd name="T96" fmla="*/ 89 w 1238"/>
                <a:gd name="T97" fmla="*/ 67 h 814"/>
                <a:gd name="T98" fmla="*/ 89 w 1238"/>
                <a:gd name="T99" fmla="*/ 64 h 814"/>
                <a:gd name="T100" fmla="*/ 85 w 1238"/>
                <a:gd name="T101" fmla="*/ 62 h 814"/>
                <a:gd name="T102" fmla="*/ 84 w 1238"/>
                <a:gd name="T103" fmla="*/ 59 h 814"/>
                <a:gd name="T104" fmla="*/ 89 w 1238"/>
                <a:gd name="T105" fmla="*/ 53 h 814"/>
                <a:gd name="T106" fmla="*/ 92 w 1238"/>
                <a:gd name="T107" fmla="*/ 47 h 814"/>
                <a:gd name="T108" fmla="*/ 95 w 1238"/>
                <a:gd name="T109" fmla="*/ 40 h 814"/>
                <a:gd name="T110" fmla="*/ 98 w 1238"/>
                <a:gd name="T111" fmla="*/ 34 h 814"/>
                <a:gd name="T112" fmla="*/ 104 w 1238"/>
                <a:gd name="T113" fmla="*/ 21 h 814"/>
                <a:gd name="T114" fmla="*/ 109 w 1238"/>
                <a:gd name="T115" fmla="*/ 8 h 814"/>
                <a:gd name="T116" fmla="*/ 114 w 1238"/>
                <a:gd name="T117" fmla="*/ 6 h 814"/>
                <a:gd name="T118" fmla="*/ 119 w 1238"/>
                <a:gd name="T119" fmla="*/ 5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path>
              </a:pathLst>
            </a:custGeom>
            <a:noFill/>
            <a:ln w="0">
              <a:solidFill>
                <a:srgbClr val="000000"/>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57" name="Freeform 7"/>
            <p:cNvSpPr>
              <a:spLocks/>
            </p:cNvSpPr>
            <p:nvPr/>
          </p:nvSpPr>
          <p:spPr bwMode="ltGray">
            <a:xfrm>
              <a:off x="600" y="1142"/>
              <a:ext cx="2488" cy="2136"/>
            </a:xfrm>
            <a:custGeom>
              <a:avLst/>
              <a:gdLst>
                <a:gd name="T0" fmla="*/ 36 w 3481"/>
                <a:gd name="T1" fmla="*/ 72 h 2804"/>
                <a:gd name="T2" fmla="*/ 69 w 3481"/>
                <a:gd name="T3" fmla="*/ 47 h 2804"/>
                <a:gd name="T4" fmla="*/ 81 w 3481"/>
                <a:gd name="T5" fmla="*/ 36 h 2804"/>
                <a:gd name="T6" fmla="*/ 95 w 3481"/>
                <a:gd name="T7" fmla="*/ 15 h 2804"/>
                <a:gd name="T8" fmla="*/ 95 w 3481"/>
                <a:gd name="T9" fmla="*/ 8 h 2804"/>
                <a:gd name="T10" fmla="*/ 127 w 3481"/>
                <a:gd name="T11" fmla="*/ 14 h 2804"/>
                <a:gd name="T12" fmla="*/ 144 w 3481"/>
                <a:gd name="T13" fmla="*/ 39 h 2804"/>
                <a:gd name="T14" fmla="*/ 174 w 3481"/>
                <a:gd name="T15" fmla="*/ 62 h 2804"/>
                <a:gd name="T16" fmla="*/ 179 w 3481"/>
                <a:gd name="T17" fmla="*/ 101 h 2804"/>
                <a:gd name="T18" fmla="*/ 184 w 3481"/>
                <a:gd name="T19" fmla="*/ 129 h 2804"/>
                <a:gd name="T20" fmla="*/ 197 w 3481"/>
                <a:gd name="T21" fmla="*/ 148 h 2804"/>
                <a:gd name="T22" fmla="*/ 259 w 3481"/>
                <a:gd name="T23" fmla="*/ 165 h 2804"/>
                <a:gd name="T24" fmla="*/ 279 w 3481"/>
                <a:gd name="T25" fmla="*/ 171 h 2804"/>
                <a:gd name="T26" fmla="*/ 291 w 3481"/>
                <a:gd name="T27" fmla="*/ 201 h 2804"/>
                <a:gd name="T28" fmla="*/ 304 w 3481"/>
                <a:gd name="T29" fmla="*/ 225 h 2804"/>
                <a:gd name="T30" fmla="*/ 287 w 3481"/>
                <a:gd name="T31" fmla="*/ 240 h 2804"/>
                <a:gd name="T32" fmla="*/ 268 w 3481"/>
                <a:gd name="T33" fmla="*/ 218 h 2804"/>
                <a:gd name="T34" fmla="*/ 259 w 3481"/>
                <a:gd name="T35" fmla="*/ 218 h 2804"/>
                <a:gd name="T36" fmla="*/ 257 w 3481"/>
                <a:gd name="T37" fmla="*/ 268 h 2804"/>
                <a:gd name="T38" fmla="*/ 248 w 3481"/>
                <a:gd name="T39" fmla="*/ 325 h 2804"/>
                <a:gd name="T40" fmla="*/ 242 w 3481"/>
                <a:gd name="T41" fmla="*/ 366 h 2804"/>
                <a:gd name="T42" fmla="*/ 239 w 3481"/>
                <a:gd name="T43" fmla="*/ 385 h 2804"/>
                <a:gd name="T44" fmla="*/ 269 w 3481"/>
                <a:gd name="T45" fmla="*/ 347 h 2804"/>
                <a:gd name="T46" fmla="*/ 297 w 3481"/>
                <a:gd name="T47" fmla="*/ 340 h 2804"/>
                <a:gd name="T48" fmla="*/ 326 w 3481"/>
                <a:gd name="T49" fmla="*/ 326 h 2804"/>
                <a:gd name="T50" fmla="*/ 315 w 3481"/>
                <a:gd name="T51" fmla="*/ 360 h 2804"/>
                <a:gd name="T52" fmla="*/ 282 w 3481"/>
                <a:gd name="T53" fmla="*/ 388 h 2804"/>
                <a:gd name="T54" fmla="*/ 252 w 3481"/>
                <a:gd name="T55" fmla="*/ 411 h 2804"/>
                <a:gd name="T56" fmla="*/ 227 w 3481"/>
                <a:gd name="T57" fmla="*/ 410 h 2804"/>
                <a:gd name="T58" fmla="*/ 219 w 3481"/>
                <a:gd name="T59" fmla="*/ 389 h 2804"/>
                <a:gd name="T60" fmla="*/ 229 w 3481"/>
                <a:gd name="T61" fmla="*/ 358 h 2804"/>
                <a:gd name="T62" fmla="*/ 237 w 3481"/>
                <a:gd name="T63" fmla="*/ 326 h 2804"/>
                <a:gd name="T64" fmla="*/ 225 w 3481"/>
                <a:gd name="T65" fmla="*/ 274 h 2804"/>
                <a:gd name="T66" fmla="*/ 203 w 3481"/>
                <a:gd name="T67" fmla="*/ 298 h 2804"/>
                <a:gd name="T68" fmla="*/ 214 w 3481"/>
                <a:gd name="T69" fmla="*/ 257 h 2804"/>
                <a:gd name="T70" fmla="*/ 214 w 3481"/>
                <a:gd name="T71" fmla="*/ 220 h 2804"/>
                <a:gd name="T72" fmla="*/ 197 w 3481"/>
                <a:gd name="T73" fmla="*/ 194 h 2804"/>
                <a:gd name="T74" fmla="*/ 171 w 3481"/>
                <a:gd name="T75" fmla="*/ 189 h 2804"/>
                <a:gd name="T76" fmla="*/ 163 w 3481"/>
                <a:gd name="T77" fmla="*/ 221 h 2804"/>
                <a:gd name="T78" fmla="*/ 149 w 3481"/>
                <a:gd name="T79" fmla="*/ 228 h 2804"/>
                <a:gd name="T80" fmla="*/ 135 w 3481"/>
                <a:gd name="T81" fmla="*/ 275 h 2804"/>
                <a:gd name="T82" fmla="*/ 142 w 3481"/>
                <a:gd name="T83" fmla="*/ 344 h 2804"/>
                <a:gd name="T84" fmla="*/ 127 w 3481"/>
                <a:gd name="T85" fmla="*/ 400 h 2804"/>
                <a:gd name="T86" fmla="*/ 103 w 3481"/>
                <a:gd name="T87" fmla="*/ 379 h 2804"/>
                <a:gd name="T88" fmla="*/ 101 w 3481"/>
                <a:gd name="T89" fmla="*/ 331 h 2804"/>
                <a:gd name="T90" fmla="*/ 104 w 3481"/>
                <a:gd name="T91" fmla="*/ 280 h 2804"/>
                <a:gd name="T92" fmla="*/ 115 w 3481"/>
                <a:gd name="T93" fmla="*/ 235 h 2804"/>
                <a:gd name="T94" fmla="*/ 115 w 3481"/>
                <a:gd name="T95" fmla="*/ 221 h 2804"/>
                <a:gd name="T96" fmla="*/ 98 w 3481"/>
                <a:gd name="T97" fmla="*/ 241 h 2804"/>
                <a:gd name="T98" fmla="*/ 115 w 3481"/>
                <a:gd name="T99" fmla="*/ 199 h 2804"/>
                <a:gd name="T100" fmla="*/ 132 w 3481"/>
                <a:gd name="T101" fmla="*/ 177 h 2804"/>
                <a:gd name="T102" fmla="*/ 150 w 3481"/>
                <a:gd name="T103" fmla="*/ 171 h 2804"/>
                <a:gd name="T104" fmla="*/ 178 w 3481"/>
                <a:gd name="T105" fmla="*/ 171 h 2804"/>
                <a:gd name="T106" fmla="*/ 191 w 3481"/>
                <a:gd name="T107" fmla="*/ 157 h 2804"/>
                <a:gd name="T108" fmla="*/ 172 w 3481"/>
                <a:gd name="T109" fmla="*/ 138 h 2804"/>
                <a:gd name="T110" fmla="*/ 134 w 3481"/>
                <a:gd name="T111" fmla="*/ 144 h 2804"/>
                <a:gd name="T112" fmla="*/ 91 w 3481"/>
                <a:gd name="T113" fmla="*/ 120 h 2804"/>
                <a:gd name="T114" fmla="*/ 99 w 3481"/>
                <a:gd name="T115" fmla="*/ 96 h 2804"/>
                <a:gd name="T116" fmla="*/ 84 w 3481"/>
                <a:gd name="T117" fmla="*/ 99 h 2804"/>
                <a:gd name="T118" fmla="*/ 51 w 3481"/>
                <a:gd name="T119" fmla="*/ 126 h 2804"/>
                <a:gd name="T120" fmla="*/ 33 w 3481"/>
                <a:gd name="T121" fmla="*/ 114 h 2804"/>
                <a:gd name="T122" fmla="*/ 0 w 3481"/>
                <a:gd name="T123" fmla="*/ 117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solidFill>
            <a:ln w="9525" cap="flat" cmpd="sng">
              <a:no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58" name="Freeform 8"/>
            <p:cNvSpPr>
              <a:spLocks/>
            </p:cNvSpPr>
            <p:nvPr/>
          </p:nvSpPr>
          <p:spPr bwMode="ltGray">
            <a:xfrm>
              <a:off x="600" y="1142"/>
              <a:ext cx="2488" cy="2136"/>
            </a:xfrm>
            <a:custGeom>
              <a:avLst/>
              <a:gdLst>
                <a:gd name="T0" fmla="*/ 36 w 3481"/>
                <a:gd name="T1" fmla="*/ 72 h 2804"/>
                <a:gd name="T2" fmla="*/ 69 w 3481"/>
                <a:gd name="T3" fmla="*/ 47 h 2804"/>
                <a:gd name="T4" fmla="*/ 81 w 3481"/>
                <a:gd name="T5" fmla="*/ 36 h 2804"/>
                <a:gd name="T6" fmla="*/ 95 w 3481"/>
                <a:gd name="T7" fmla="*/ 15 h 2804"/>
                <a:gd name="T8" fmla="*/ 95 w 3481"/>
                <a:gd name="T9" fmla="*/ 8 h 2804"/>
                <a:gd name="T10" fmla="*/ 127 w 3481"/>
                <a:gd name="T11" fmla="*/ 14 h 2804"/>
                <a:gd name="T12" fmla="*/ 144 w 3481"/>
                <a:gd name="T13" fmla="*/ 39 h 2804"/>
                <a:gd name="T14" fmla="*/ 174 w 3481"/>
                <a:gd name="T15" fmla="*/ 62 h 2804"/>
                <a:gd name="T16" fmla="*/ 179 w 3481"/>
                <a:gd name="T17" fmla="*/ 101 h 2804"/>
                <a:gd name="T18" fmla="*/ 184 w 3481"/>
                <a:gd name="T19" fmla="*/ 129 h 2804"/>
                <a:gd name="T20" fmla="*/ 197 w 3481"/>
                <a:gd name="T21" fmla="*/ 148 h 2804"/>
                <a:gd name="T22" fmla="*/ 259 w 3481"/>
                <a:gd name="T23" fmla="*/ 165 h 2804"/>
                <a:gd name="T24" fmla="*/ 279 w 3481"/>
                <a:gd name="T25" fmla="*/ 171 h 2804"/>
                <a:gd name="T26" fmla="*/ 291 w 3481"/>
                <a:gd name="T27" fmla="*/ 201 h 2804"/>
                <a:gd name="T28" fmla="*/ 304 w 3481"/>
                <a:gd name="T29" fmla="*/ 225 h 2804"/>
                <a:gd name="T30" fmla="*/ 287 w 3481"/>
                <a:gd name="T31" fmla="*/ 240 h 2804"/>
                <a:gd name="T32" fmla="*/ 268 w 3481"/>
                <a:gd name="T33" fmla="*/ 218 h 2804"/>
                <a:gd name="T34" fmla="*/ 259 w 3481"/>
                <a:gd name="T35" fmla="*/ 218 h 2804"/>
                <a:gd name="T36" fmla="*/ 257 w 3481"/>
                <a:gd name="T37" fmla="*/ 268 h 2804"/>
                <a:gd name="T38" fmla="*/ 248 w 3481"/>
                <a:gd name="T39" fmla="*/ 325 h 2804"/>
                <a:gd name="T40" fmla="*/ 242 w 3481"/>
                <a:gd name="T41" fmla="*/ 366 h 2804"/>
                <a:gd name="T42" fmla="*/ 239 w 3481"/>
                <a:gd name="T43" fmla="*/ 385 h 2804"/>
                <a:gd name="T44" fmla="*/ 269 w 3481"/>
                <a:gd name="T45" fmla="*/ 347 h 2804"/>
                <a:gd name="T46" fmla="*/ 297 w 3481"/>
                <a:gd name="T47" fmla="*/ 340 h 2804"/>
                <a:gd name="T48" fmla="*/ 326 w 3481"/>
                <a:gd name="T49" fmla="*/ 326 h 2804"/>
                <a:gd name="T50" fmla="*/ 315 w 3481"/>
                <a:gd name="T51" fmla="*/ 360 h 2804"/>
                <a:gd name="T52" fmla="*/ 282 w 3481"/>
                <a:gd name="T53" fmla="*/ 388 h 2804"/>
                <a:gd name="T54" fmla="*/ 252 w 3481"/>
                <a:gd name="T55" fmla="*/ 411 h 2804"/>
                <a:gd name="T56" fmla="*/ 227 w 3481"/>
                <a:gd name="T57" fmla="*/ 410 h 2804"/>
                <a:gd name="T58" fmla="*/ 219 w 3481"/>
                <a:gd name="T59" fmla="*/ 389 h 2804"/>
                <a:gd name="T60" fmla="*/ 229 w 3481"/>
                <a:gd name="T61" fmla="*/ 358 h 2804"/>
                <a:gd name="T62" fmla="*/ 237 w 3481"/>
                <a:gd name="T63" fmla="*/ 326 h 2804"/>
                <a:gd name="T64" fmla="*/ 225 w 3481"/>
                <a:gd name="T65" fmla="*/ 274 h 2804"/>
                <a:gd name="T66" fmla="*/ 203 w 3481"/>
                <a:gd name="T67" fmla="*/ 298 h 2804"/>
                <a:gd name="T68" fmla="*/ 214 w 3481"/>
                <a:gd name="T69" fmla="*/ 257 h 2804"/>
                <a:gd name="T70" fmla="*/ 214 w 3481"/>
                <a:gd name="T71" fmla="*/ 220 h 2804"/>
                <a:gd name="T72" fmla="*/ 197 w 3481"/>
                <a:gd name="T73" fmla="*/ 194 h 2804"/>
                <a:gd name="T74" fmla="*/ 171 w 3481"/>
                <a:gd name="T75" fmla="*/ 189 h 2804"/>
                <a:gd name="T76" fmla="*/ 163 w 3481"/>
                <a:gd name="T77" fmla="*/ 221 h 2804"/>
                <a:gd name="T78" fmla="*/ 149 w 3481"/>
                <a:gd name="T79" fmla="*/ 228 h 2804"/>
                <a:gd name="T80" fmla="*/ 135 w 3481"/>
                <a:gd name="T81" fmla="*/ 275 h 2804"/>
                <a:gd name="T82" fmla="*/ 142 w 3481"/>
                <a:gd name="T83" fmla="*/ 344 h 2804"/>
                <a:gd name="T84" fmla="*/ 127 w 3481"/>
                <a:gd name="T85" fmla="*/ 400 h 2804"/>
                <a:gd name="T86" fmla="*/ 103 w 3481"/>
                <a:gd name="T87" fmla="*/ 379 h 2804"/>
                <a:gd name="T88" fmla="*/ 101 w 3481"/>
                <a:gd name="T89" fmla="*/ 331 h 2804"/>
                <a:gd name="T90" fmla="*/ 104 w 3481"/>
                <a:gd name="T91" fmla="*/ 280 h 2804"/>
                <a:gd name="T92" fmla="*/ 115 w 3481"/>
                <a:gd name="T93" fmla="*/ 235 h 2804"/>
                <a:gd name="T94" fmla="*/ 115 w 3481"/>
                <a:gd name="T95" fmla="*/ 221 h 2804"/>
                <a:gd name="T96" fmla="*/ 98 w 3481"/>
                <a:gd name="T97" fmla="*/ 241 h 2804"/>
                <a:gd name="T98" fmla="*/ 115 w 3481"/>
                <a:gd name="T99" fmla="*/ 199 h 2804"/>
                <a:gd name="T100" fmla="*/ 132 w 3481"/>
                <a:gd name="T101" fmla="*/ 177 h 2804"/>
                <a:gd name="T102" fmla="*/ 150 w 3481"/>
                <a:gd name="T103" fmla="*/ 171 h 2804"/>
                <a:gd name="T104" fmla="*/ 178 w 3481"/>
                <a:gd name="T105" fmla="*/ 171 h 2804"/>
                <a:gd name="T106" fmla="*/ 191 w 3481"/>
                <a:gd name="T107" fmla="*/ 157 h 2804"/>
                <a:gd name="T108" fmla="*/ 172 w 3481"/>
                <a:gd name="T109" fmla="*/ 138 h 2804"/>
                <a:gd name="T110" fmla="*/ 134 w 3481"/>
                <a:gd name="T111" fmla="*/ 144 h 2804"/>
                <a:gd name="T112" fmla="*/ 91 w 3481"/>
                <a:gd name="T113" fmla="*/ 120 h 2804"/>
                <a:gd name="T114" fmla="*/ 99 w 3481"/>
                <a:gd name="T115" fmla="*/ 96 h 2804"/>
                <a:gd name="T116" fmla="*/ 84 w 3481"/>
                <a:gd name="T117" fmla="*/ 99 h 2804"/>
                <a:gd name="T118" fmla="*/ 51 w 3481"/>
                <a:gd name="T119" fmla="*/ 126 h 2804"/>
                <a:gd name="T120" fmla="*/ 33 w 3481"/>
                <a:gd name="T121" fmla="*/ 114 h 2804"/>
                <a:gd name="T122" fmla="*/ 0 w 3481"/>
                <a:gd name="T123" fmla="*/ 117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path>
              </a:pathLst>
            </a:custGeom>
            <a:noFill/>
            <a:ln w="0">
              <a:solidFill>
                <a:srgbClr val="000000"/>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59" name="Freeform 9"/>
            <p:cNvSpPr>
              <a:spLocks/>
            </p:cNvSpPr>
            <p:nvPr/>
          </p:nvSpPr>
          <p:spPr bwMode="ltGray">
            <a:xfrm>
              <a:off x="1146" y="1379"/>
              <a:ext cx="129" cy="93"/>
            </a:xfrm>
            <a:custGeom>
              <a:avLst/>
              <a:gdLst>
                <a:gd name="T0" fmla="*/ 15 w 180"/>
                <a:gd name="T1" fmla="*/ 0 h 121"/>
                <a:gd name="T2" fmla="*/ 11 w 180"/>
                <a:gd name="T3" fmla="*/ 2 h 121"/>
                <a:gd name="T4" fmla="*/ 8 w 180"/>
                <a:gd name="T5" fmla="*/ 5 h 121"/>
                <a:gd name="T6" fmla="*/ 4 w 180"/>
                <a:gd name="T7" fmla="*/ 8 h 121"/>
                <a:gd name="T8" fmla="*/ 3 w 180"/>
                <a:gd name="T9" fmla="*/ 10 h 121"/>
                <a:gd name="T10" fmla="*/ 1 w 180"/>
                <a:gd name="T11" fmla="*/ 12 h 121"/>
                <a:gd name="T12" fmla="*/ 0 w 180"/>
                <a:gd name="T13" fmla="*/ 13 h 121"/>
                <a:gd name="T14" fmla="*/ 0 w 180"/>
                <a:gd name="T15" fmla="*/ 16 h 121"/>
                <a:gd name="T16" fmla="*/ 1 w 180"/>
                <a:gd name="T17" fmla="*/ 19 h 121"/>
                <a:gd name="T18" fmla="*/ 5 w 180"/>
                <a:gd name="T19" fmla="*/ 19 h 121"/>
                <a:gd name="T20" fmla="*/ 6 w 180"/>
                <a:gd name="T21" fmla="*/ 16 h 121"/>
                <a:gd name="T22" fmla="*/ 10 w 180"/>
                <a:gd name="T23" fmla="*/ 13 h 121"/>
                <a:gd name="T24" fmla="*/ 11 w 180"/>
                <a:gd name="T25" fmla="*/ 10 h 121"/>
                <a:gd name="T26" fmla="*/ 12 w 180"/>
                <a:gd name="T27" fmla="*/ 8 h 121"/>
                <a:gd name="T28" fmla="*/ 14 w 180"/>
                <a:gd name="T29" fmla="*/ 8 h 121"/>
                <a:gd name="T30" fmla="*/ 16 w 180"/>
                <a:gd name="T31" fmla="*/ 5 h 121"/>
                <a:gd name="T32" fmla="*/ 17 w 180"/>
                <a:gd name="T33" fmla="*/ 2 h 121"/>
                <a:gd name="T34" fmla="*/ 15 w 180"/>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21"/>
                <a:gd name="T56" fmla="*/ 180 w 180"/>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21">
                  <a:moveTo>
                    <a:pt x="161" y="0"/>
                  </a:moveTo>
                  <a:lnTo>
                    <a:pt x="121" y="11"/>
                  </a:lnTo>
                  <a:lnTo>
                    <a:pt x="80" y="31"/>
                  </a:lnTo>
                  <a:lnTo>
                    <a:pt x="40" y="52"/>
                  </a:lnTo>
                  <a:lnTo>
                    <a:pt x="30" y="61"/>
                  </a:lnTo>
                  <a:lnTo>
                    <a:pt x="9" y="71"/>
                  </a:lnTo>
                  <a:lnTo>
                    <a:pt x="0" y="80"/>
                  </a:lnTo>
                  <a:lnTo>
                    <a:pt x="0" y="102"/>
                  </a:lnTo>
                  <a:lnTo>
                    <a:pt x="9" y="121"/>
                  </a:lnTo>
                  <a:lnTo>
                    <a:pt x="50" y="121"/>
                  </a:lnTo>
                  <a:lnTo>
                    <a:pt x="61" y="102"/>
                  </a:lnTo>
                  <a:lnTo>
                    <a:pt x="101" y="80"/>
                  </a:lnTo>
                  <a:lnTo>
                    <a:pt x="111" y="61"/>
                  </a:lnTo>
                  <a:lnTo>
                    <a:pt x="130" y="52"/>
                  </a:lnTo>
                  <a:lnTo>
                    <a:pt x="151" y="52"/>
                  </a:lnTo>
                  <a:lnTo>
                    <a:pt x="171" y="31"/>
                  </a:lnTo>
                  <a:lnTo>
                    <a:pt x="180" y="11"/>
                  </a:lnTo>
                  <a:lnTo>
                    <a:pt x="161" y="0"/>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0" name="Freeform 10"/>
            <p:cNvSpPr>
              <a:spLocks/>
            </p:cNvSpPr>
            <p:nvPr/>
          </p:nvSpPr>
          <p:spPr bwMode="ltGray">
            <a:xfrm>
              <a:off x="1722" y="1488"/>
              <a:ext cx="64" cy="37"/>
            </a:xfrm>
            <a:custGeom>
              <a:avLst/>
              <a:gdLst>
                <a:gd name="T0" fmla="*/ 2 w 90"/>
                <a:gd name="T1" fmla="*/ 4 h 50"/>
                <a:gd name="T2" fmla="*/ 6 w 90"/>
                <a:gd name="T3" fmla="*/ 6 h 50"/>
                <a:gd name="T4" fmla="*/ 8 w 90"/>
                <a:gd name="T5" fmla="*/ 6 h 50"/>
                <a:gd name="T6" fmla="*/ 8 w 90"/>
                <a:gd name="T7" fmla="*/ 4 h 50"/>
                <a:gd name="T8" fmla="*/ 7 w 90"/>
                <a:gd name="T9" fmla="*/ 2 h 50"/>
                <a:gd name="T10" fmla="*/ 4 w 90"/>
                <a:gd name="T11" fmla="*/ 1 h 50"/>
                <a:gd name="T12" fmla="*/ 4 w 90"/>
                <a:gd name="T13" fmla="*/ 0 h 50"/>
                <a:gd name="T14" fmla="*/ 2 w 90"/>
                <a:gd name="T15" fmla="*/ 0 h 50"/>
                <a:gd name="T16" fmla="*/ 0 w 90"/>
                <a:gd name="T17" fmla="*/ 5 h 50"/>
                <a:gd name="T18" fmla="*/ 2 w 90"/>
                <a:gd name="T19" fmla="*/ 4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0"/>
                <a:gd name="T32" fmla="*/ 90 w 9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0">
                  <a:moveTo>
                    <a:pt x="19" y="29"/>
                  </a:moveTo>
                  <a:lnTo>
                    <a:pt x="59" y="50"/>
                  </a:lnTo>
                  <a:lnTo>
                    <a:pt x="90" y="50"/>
                  </a:lnTo>
                  <a:lnTo>
                    <a:pt x="90" y="29"/>
                  </a:lnTo>
                  <a:lnTo>
                    <a:pt x="78" y="19"/>
                  </a:lnTo>
                  <a:lnTo>
                    <a:pt x="50" y="9"/>
                  </a:lnTo>
                  <a:lnTo>
                    <a:pt x="40" y="0"/>
                  </a:lnTo>
                  <a:lnTo>
                    <a:pt x="19" y="0"/>
                  </a:lnTo>
                  <a:lnTo>
                    <a:pt x="0" y="40"/>
                  </a:lnTo>
                  <a:lnTo>
                    <a:pt x="19" y="29"/>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1" name="Freeform 11"/>
            <p:cNvSpPr>
              <a:spLocks/>
            </p:cNvSpPr>
            <p:nvPr/>
          </p:nvSpPr>
          <p:spPr bwMode="ltGray">
            <a:xfrm>
              <a:off x="2217" y="1992"/>
              <a:ext cx="302" cy="124"/>
            </a:xfrm>
            <a:custGeom>
              <a:avLst/>
              <a:gdLst>
                <a:gd name="T0" fmla="*/ 39 w 422"/>
                <a:gd name="T1" fmla="*/ 6 h 161"/>
                <a:gd name="T2" fmla="*/ 39 w 422"/>
                <a:gd name="T3" fmla="*/ 8 h 161"/>
                <a:gd name="T4" fmla="*/ 41 w 422"/>
                <a:gd name="T5" fmla="*/ 10 h 161"/>
                <a:gd name="T6" fmla="*/ 39 w 422"/>
                <a:gd name="T7" fmla="*/ 17 h 161"/>
                <a:gd name="T8" fmla="*/ 37 w 422"/>
                <a:gd name="T9" fmla="*/ 23 h 161"/>
                <a:gd name="T10" fmla="*/ 35 w 422"/>
                <a:gd name="T11" fmla="*/ 26 h 161"/>
                <a:gd name="T12" fmla="*/ 34 w 422"/>
                <a:gd name="T13" fmla="*/ 26 h 161"/>
                <a:gd name="T14" fmla="*/ 31 w 422"/>
                <a:gd name="T15" fmla="*/ 25 h 161"/>
                <a:gd name="T16" fmla="*/ 34 w 422"/>
                <a:gd name="T17" fmla="*/ 19 h 161"/>
                <a:gd name="T18" fmla="*/ 31 w 422"/>
                <a:gd name="T19" fmla="*/ 21 h 161"/>
                <a:gd name="T20" fmla="*/ 26 w 422"/>
                <a:gd name="T21" fmla="*/ 21 h 161"/>
                <a:gd name="T22" fmla="*/ 24 w 422"/>
                <a:gd name="T23" fmla="*/ 19 h 161"/>
                <a:gd name="T24" fmla="*/ 19 w 422"/>
                <a:gd name="T25" fmla="*/ 17 h 161"/>
                <a:gd name="T26" fmla="*/ 17 w 422"/>
                <a:gd name="T27" fmla="*/ 15 h 161"/>
                <a:gd name="T28" fmla="*/ 12 w 422"/>
                <a:gd name="T29" fmla="*/ 13 h 161"/>
                <a:gd name="T30" fmla="*/ 10 w 422"/>
                <a:gd name="T31" fmla="*/ 12 h 161"/>
                <a:gd name="T32" fmla="*/ 6 w 422"/>
                <a:gd name="T33" fmla="*/ 10 h 161"/>
                <a:gd name="T34" fmla="*/ 3 w 422"/>
                <a:gd name="T35" fmla="*/ 6 h 161"/>
                <a:gd name="T36" fmla="*/ 0 w 422"/>
                <a:gd name="T37" fmla="*/ 3 h 161"/>
                <a:gd name="T38" fmla="*/ 6 w 422"/>
                <a:gd name="T39" fmla="*/ 3 h 161"/>
                <a:gd name="T40" fmla="*/ 10 w 422"/>
                <a:gd name="T41" fmla="*/ 2 h 161"/>
                <a:gd name="T42" fmla="*/ 11 w 422"/>
                <a:gd name="T43" fmla="*/ 5 h 161"/>
                <a:gd name="T44" fmla="*/ 12 w 422"/>
                <a:gd name="T45" fmla="*/ 6 h 161"/>
                <a:gd name="T46" fmla="*/ 16 w 422"/>
                <a:gd name="T47" fmla="*/ 6 h 161"/>
                <a:gd name="T48" fmla="*/ 19 w 422"/>
                <a:gd name="T49" fmla="*/ 5 h 161"/>
                <a:gd name="T50" fmla="*/ 19 w 422"/>
                <a:gd name="T51" fmla="*/ 2 h 161"/>
                <a:gd name="T52" fmla="*/ 22 w 422"/>
                <a:gd name="T53" fmla="*/ 0 h 161"/>
                <a:gd name="T54" fmla="*/ 26 w 422"/>
                <a:gd name="T55" fmla="*/ 3 h 161"/>
                <a:gd name="T56" fmla="*/ 27 w 422"/>
                <a:gd name="T57" fmla="*/ 5 h 161"/>
                <a:gd name="T58" fmla="*/ 31 w 422"/>
                <a:gd name="T59" fmla="*/ 0 h 161"/>
                <a:gd name="T60" fmla="*/ 33 w 422"/>
                <a:gd name="T61" fmla="*/ 3 h 161"/>
                <a:gd name="T62" fmla="*/ 34 w 422"/>
                <a:gd name="T63" fmla="*/ 6 h 161"/>
                <a:gd name="T64" fmla="*/ 34 w 422"/>
                <a:gd name="T65" fmla="*/ 10 h 161"/>
                <a:gd name="T66" fmla="*/ 35 w 422"/>
                <a:gd name="T67" fmla="*/ 6 h 161"/>
                <a:gd name="T68" fmla="*/ 37 w 422"/>
                <a:gd name="T69" fmla="*/ 3 h 161"/>
                <a:gd name="T70" fmla="*/ 39 w 422"/>
                <a:gd name="T71" fmla="*/ 3 h 161"/>
                <a:gd name="T72" fmla="*/ 39 w 422"/>
                <a:gd name="T73" fmla="*/ 6 h 161"/>
                <a:gd name="T74" fmla="*/ 39 w 422"/>
                <a:gd name="T75" fmla="*/ 6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2"/>
                <a:gd name="T115" fmla="*/ 0 h 161"/>
                <a:gd name="T116" fmla="*/ 422 w 422"/>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2" h="161">
                  <a:moveTo>
                    <a:pt x="412" y="40"/>
                  </a:moveTo>
                  <a:lnTo>
                    <a:pt x="403" y="52"/>
                  </a:lnTo>
                  <a:lnTo>
                    <a:pt x="422" y="61"/>
                  </a:lnTo>
                  <a:lnTo>
                    <a:pt x="412" y="102"/>
                  </a:lnTo>
                  <a:lnTo>
                    <a:pt x="381" y="142"/>
                  </a:lnTo>
                  <a:lnTo>
                    <a:pt x="372" y="161"/>
                  </a:lnTo>
                  <a:lnTo>
                    <a:pt x="353" y="161"/>
                  </a:lnTo>
                  <a:lnTo>
                    <a:pt x="332" y="152"/>
                  </a:lnTo>
                  <a:lnTo>
                    <a:pt x="353" y="121"/>
                  </a:lnTo>
                  <a:lnTo>
                    <a:pt x="332" y="131"/>
                  </a:lnTo>
                  <a:lnTo>
                    <a:pt x="272" y="131"/>
                  </a:lnTo>
                  <a:lnTo>
                    <a:pt x="251" y="121"/>
                  </a:lnTo>
                  <a:lnTo>
                    <a:pt x="201" y="102"/>
                  </a:lnTo>
                  <a:lnTo>
                    <a:pt x="182" y="92"/>
                  </a:lnTo>
                  <a:lnTo>
                    <a:pt x="130" y="81"/>
                  </a:lnTo>
                  <a:lnTo>
                    <a:pt x="101" y="71"/>
                  </a:lnTo>
                  <a:lnTo>
                    <a:pt x="61" y="61"/>
                  </a:lnTo>
                  <a:lnTo>
                    <a:pt x="30" y="40"/>
                  </a:lnTo>
                  <a:lnTo>
                    <a:pt x="0" y="21"/>
                  </a:lnTo>
                  <a:lnTo>
                    <a:pt x="61" y="21"/>
                  </a:lnTo>
                  <a:lnTo>
                    <a:pt x="101" y="12"/>
                  </a:lnTo>
                  <a:lnTo>
                    <a:pt x="111" y="31"/>
                  </a:lnTo>
                  <a:lnTo>
                    <a:pt x="130" y="40"/>
                  </a:lnTo>
                  <a:lnTo>
                    <a:pt x="170" y="40"/>
                  </a:lnTo>
                  <a:lnTo>
                    <a:pt x="191" y="31"/>
                  </a:lnTo>
                  <a:lnTo>
                    <a:pt x="201" y="12"/>
                  </a:lnTo>
                  <a:lnTo>
                    <a:pt x="232" y="0"/>
                  </a:lnTo>
                  <a:lnTo>
                    <a:pt x="272" y="21"/>
                  </a:lnTo>
                  <a:lnTo>
                    <a:pt x="282" y="31"/>
                  </a:lnTo>
                  <a:lnTo>
                    <a:pt x="322" y="0"/>
                  </a:lnTo>
                  <a:lnTo>
                    <a:pt x="341" y="21"/>
                  </a:lnTo>
                  <a:lnTo>
                    <a:pt x="353" y="40"/>
                  </a:lnTo>
                  <a:lnTo>
                    <a:pt x="362" y="61"/>
                  </a:lnTo>
                  <a:lnTo>
                    <a:pt x="372" y="40"/>
                  </a:lnTo>
                  <a:lnTo>
                    <a:pt x="381" y="21"/>
                  </a:lnTo>
                  <a:lnTo>
                    <a:pt x="403" y="21"/>
                  </a:lnTo>
                  <a:lnTo>
                    <a:pt x="403" y="40"/>
                  </a:lnTo>
                  <a:lnTo>
                    <a:pt x="412" y="40"/>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2" name="Freeform 12"/>
            <p:cNvSpPr>
              <a:spLocks/>
            </p:cNvSpPr>
            <p:nvPr/>
          </p:nvSpPr>
          <p:spPr bwMode="ltGray">
            <a:xfrm>
              <a:off x="2181" y="1985"/>
              <a:ext cx="22" cy="29"/>
            </a:xfrm>
            <a:custGeom>
              <a:avLst/>
              <a:gdLst>
                <a:gd name="T0" fmla="*/ 1 w 30"/>
                <a:gd name="T1" fmla="*/ 0 h 41"/>
                <a:gd name="T2" fmla="*/ 0 w 30"/>
                <a:gd name="T3" fmla="*/ 3 h 41"/>
                <a:gd name="T4" fmla="*/ 1 w 30"/>
                <a:gd name="T5" fmla="*/ 4 h 41"/>
                <a:gd name="T6" fmla="*/ 4 w 30"/>
                <a:gd name="T7" fmla="*/ 4 h 41"/>
                <a:gd name="T8" fmla="*/ 4 w 30"/>
                <a:gd name="T9" fmla="*/ 2 h 41"/>
                <a:gd name="T10" fmla="*/ 1 w 30"/>
                <a:gd name="T11" fmla="*/ 0 h 41"/>
                <a:gd name="T12" fmla="*/ 0 60000 65536"/>
                <a:gd name="T13" fmla="*/ 0 60000 65536"/>
                <a:gd name="T14" fmla="*/ 0 60000 65536"/>
                <a:gd name="T15" fmla="*/ 0 60000 65536"/>
                <a:gd name="T16" fmla="*/ 0 60000 65536"/>
                <a:gd name="T17" fmla="*/ 0 60000 65536"/>
                <a:gd name="T18" fmla="*/ 0 w 30"/>
                <a:gd name="T19" fmla="*/ 0 h 41"/>
                <a:gd name="T20" fmla="*/ 30 w 3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0" h="41">
                  <a:moveTo>
                    <a:pt x="9" y="0"/>
                  </a:moveTo>
                  <a:lnTo>
                    <a:pt x="0" y="31"/>
                  </a:lnTo>
                  <a:lnTo>
                    <a:pt x="9" y="41"/>
                  </a:lnTo>
                  <a:lnTo>
                    <a:pt x="30" y="41"/>
                  </a:lnTo>
                  <a:lnTo>
                    <a:pt x="30" y="22"/>
                  </a:lnTo>
                  <a:lnTo>
                    <a:pt x="9" y="0"/>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3" name="Freeform 13"/>
            <p:cNvSpPr>
              <a:spLocks/>
            </p:cNvSpPr>
            <p:nvPr/>
          </p:nvSpPr>
          <p:spPr bwMode="ltGray">
            <a:xfrm>
              <a:off x="2102" y="1962"/>
              <a:ext cx="57" cy="52"/>
            </a:xfrm>
            <a:custGeom>
              <a:avLst/>
              <a:gdLst>
                <a:gd name="T0" fmla="*/ 7 w 81"/>
                <a:gd name="T1" fmla="*/ 7 h 71"/>
                <a:gd name="T2" fmla="*/ 6 w 81"/>
                <a:gd name="T3" fmla="*/ 6 h 71"/>
                <a:gd name="T4" fmla="*/ 4 w 81"/>
                <a:gd name="T5" fmla="*/ 7 h 71"/>
                <a:gd name="T6" fmla="*/ 1 w 81"/>
                <a:gd name="T7" fmla="*/ 8 h 71"/>
                <a:gd name="T8" fmla="*/ 0 w 81"/>
                <a:gd name="T9" fmla="*/ 6 h 71"/>
                <a:gd name="T10" fmla="*/ 4 w 81"/>
                <a:gd name="T11" fmla="*/ 4 h 71"/>
                <a:gd name="T12" fmla="*/ 4 w 81"/>
                <a:gd name="T13" fmla="*/ 2 h 71"/>
                <a:gd name="T14" fmla="*/ 4 w 81"/>
                <a:gd name="T15" fmla="*/ 0 h 71"/>
                <a:gd name="T16" fmla="*/ 6 w 81"/>
                <a:gd name="T17" fmla="*/ 1 h 71"/>
                <a:gd name="T18" fmla="*/ 7 w 81"/>
                <a:gd name="T19" fmla="*/ 4 h 71"/>
                <a:gd name="T20" fmla="*/ 7 w 81"/>
                <a:gd name="T21" fmla="*/ 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1"/>
                <a:gd name="T35" fmla="*/ 81 w 8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1">
                  <a:moveTo>
                    <a:pt x="81" y="61"/>
                  </a:moveTo>
                  <a:lnTo>
                    <a:pt x="62" y="52"/>
                  </a:lnTo>
                  <a:lnTo>
                    <a:pt x="50" y="61"/>
                  </a:lnTo>
                  <a:lnTo>
                    <a:pt x="12" y="71"/>
                  </a:lnTo>
                  <a:lnTo>
                    <a:pt x="0" y="52"/>
                  </a:lnTo>
                  <a:lnTo>
                    <a:pt x="50" y="40"/>
                  </a:lnTo>
                  <a:lnTo>
                    <a:pt x="41" y="21"/>
                  </a:lnTo>
                  <a:lnTo>
                    <a:pt x="50" y="0"/>
                  </a:lnTo>
                  <a:lnTo>
                    <a:pt x="71" y="11"/>
                  </a:lnTo>
                  <a:lnTo>
                    <a:pt x="81" y="30"/>
                  </a:lnTo>
                  <a:lnTo>
                    <a:pt x="81" y="61"/>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4" name="Freeform 14"/>
            <p:cNvSpPr>
              <a:spLocks/>
            </p:cNvSpPr>
            <p:nvPr/>
          </p:nvSpPr>
          <p:spPr bwMode="ltGray">
            <a:xfrm>
              <a:off x="2073" y="1916"/>
              <a:ext cx="44" cy="53"/>
            </a:xfrm>
            <a:custGeom>
              <a:avLst/>
              <a:gdLst>
                <a:gd name="T0" fmla="*/ 0 w 61"/>
                <a:gd name="T1" fmla="*/ 0 h 71"/>
                <a:gd name="T2" fmla="*/ 0 w 61"/>
                <a:gd name="T3" fmla="*/ 1 h 71"/>
                <a:gd name="T4" fmla="*/ 1 w 61"/>
                <a:gd name="T5" fmla="*/ 5 h 71"/>
                <a:gd name="T6" fmla="*/ 3 w 61"/>
                <a:gd name="T7" fmla="*/ 9 h 71"/>
                <a:gd name="T8" fmla="*/ 6 w 61"/>
                <a:gd name="T9" fmla="*/ 7 h 71"/>
                <a:gd name="T10" fmla="*/ 4 w 61"/>
                <a:gd name="T11" fmla="*/ 3 h 71"/>
                <a:gd name="T12" fmla="*/ 2 w 61"/>
                <a:gd name="T13" fmla="*/ 1 h 71"/>
                <a:gd name="T14" fmla="*/ 0 w 6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1"/>
                <a:gd name="T26" fmla="*/ 61 w 6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1">
                  <a:moveTo>
                    <a:pt x="0" y="0"/>
                  </a:moveTo>
                  <a:lnTo>
                    <a:pt x="0" y="10"/>
                  </a:lnTo>
                  <a:lnTo>
                    <a:pt x="12" y="41"/>
                  </a:lnTo>
                  <a:lnTo>
                    <a:pt x="31" y="71"/>
                  </a:lnTo>
                  <a:lnTo>
                    <a:pt x="61" y="50"/>
                  </a:lnTo>
                  <a:lnTo>
                    <a:pt x="40" y="21"/>
                  </a:lnTo>
                  <a:lnTo>
                    <a:pt x="21" y="10"/>
                  </a:lnTo>
                  <a:lnTo>
                    <a:pt x="0" y="0"/>
                  </a:lnTo>
                </a:path>
              </a:pathLst>
            </a:custGeom>
            <a:solidFill>
              <a:srgbClr val="0080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5" name="Freeform 15"/>
            <p:cNvSpPr>
              <a:spLocks/>
            </p:cNvSpPr>
            <p:nvPr/>
          </p:nvSpPr>
          <p:spPr bwMode="ltGray">
            <a:xfrm>
              <a:off x="1786" y="2076"/>
              <a:ext cx="29" cy="40"/>
            </a:xfrm>
            <a:custGeom>
              <a:avLst/>
              <a:gdLst>
                <a:gd name="T0" fmla="*/ 2 w 40"/>
                <a:gd name="T1" fmla="*/ 0 h 50"/>
                <a:gd name="T2" fmla="*/ 0 w 40"/>
                <a:gd name="T3" fmla="*/ 6 h 50"/>
                <a:gd name="T4" fmla="*/ 0 w 40"/>
                <a:gd name="T5" fmla="*/ 9 h 50"/>
                <a:gd name="T6" fmla="*/ 3 w 40"/>
                <a:gd name="T7" fmla="*/ 11 h 50"/>
                <a:gd name="T8" fmla="*/ 4 w 40"/>
                <a:gd name="T9" fmla="*/ 6 h 50"/>
                <a:gd name="T10" fmla="*/ 2 w 40"/>
                <a:gd name="T11" fmla="*/ 0 h 50"/>
                <a:gd name="T12" fmla="*/ 0 60000 65536"/>
                <a:gd name="T13" fmla="*/ 0 60000 65536"/>
                <a:gd name="T14" fmla="*/ 0 60000 65536"/>
                <a:gd name="T15" fmla="*/ 0 60000 65536"/>
                <a:gd name="T16" fmla="*/ 0 60000 65536"/>
                <a:gd name="T17" fmla="*/ 0 60000 65536"/>
                <a:gd name="T18" fmla="*/ 0 w 40"/>
                <a:gd name="T19" fmla="*/ 0 h 50"/>
                <a:gd name="T20" fmla="*/ 40 w 4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0" h="50">
                  <a:moveTo>
                    <a:pt x="19" y="0"/>
                  </a:moveTo>
                  <a:lnTo>
                    <a:pt x="0" y="31"/>
                  </a:lnTo>
                  <a:lnTo>
                    <a:pt x="0" y="41"/>
                  </a:lnTo>
                  <a:lnTo>
                    <a:pt x="29" y="50"/>
                  </a:lnTo>
                  <a:lnTo>
                    <a:pt x="40" y="31"/>
                  </a:lnTo>
                  <a:lnTo>
                    <a:pt x="19" y="0"/>
                  </a:lnTo>
                </a:path>
              </a:pathLst>
            </a:custGeom>
            <a:solidFill>
              <a:srgbClr val="006600"/>
            </a:solidFill>
            <a:ln w="0" cap="flat" cmpd="sng">
              <a:solidFill>
                <a:srgbClr val="003300"/>
              </a:solidFill>
              <a:prstDash val="solid"/>
              <a:round/>
              <a:headEnd type="none" w="med" len="med"/>
              <a:tailEnd type="none" w="med" len="med"/>
            </a:ln>
          </p:spPr>
          <p:txBody>
            <a:bodyPr/>
            <a:lstStyle/>
            <a:p>
              <a:pPr algn="ctr" fontAlgn="base">
                <a:spcBef>
                  <a:spcPct val="0"/>
                </a:spcBef>
                <a:spcAft>
                  <a:spcPct val="0"/>
                </a:spcAft>
              </a:pPr>
              <a:endParaRPr lang="en-US">
                <a:solidFill>
                  <a:srgbClr val="000000"/>
                </a:solidFill>
              </a:endParaRPr>
            </a:p>
          </p:txBody>
        </p:sp>
        <p:sp>
          <p:nvSpPr>
            <p:cNvPr id="2066" name="Freeform 16"/>
            <p:cNvSpPr>
              <a:spLocks/>
            </p:cNvSpPr>
            <p:nvPr/>
          </p:nvSpPr>
          <p:spPr bwMode="ltGray">
            <a:xfrm>
              <a:off x="3031" y="2721"/>
              <a:ext cx="37" cy="104"/>
            </a:xfrm>
            <a:custGeom>
              <a:avLst/>
              <a:gdLst>
                <a:gd name="T0" fmla="*/ 6 w 50"/>
                <a:gd name="T1" fmla="*/ 17 h 140"/>
                <a:gd name="T2" fmla="*/ 6 w 50"/>
                <a:gd name="T3" fmla="*/ 15 h 140"/>
                <a:gd name="T4" fmla="*/ 6 w 50"/>
                <a:gd name="T5" fmla="*/ 12 h 140"/>
                <a:gd name="T6" fmla="*/ 5 w 50"/>
                <a:gd name="T7" fmla="*/ 9 h 140"/>
                <a:gd name="T8" fmla="*/ 4 w 50"/>
                <a:gd name="T9" fmla="*/ 6 h 140"/>
                <a:gd name="T10" fmla="*/ 2 w 50"/>
                <a:gd name="T11" fmla="*/ 4 h 140"/>
                <a:gd name="T12" fmla="*/ 0 w 50"/>
                <a:gd name="T13" fmla="*/ 0 h 140"/>
                <a:gd name="T14" fmla="*/ 0 60000 65536"/>
                <a:gd name="T15" fmla="*/ 0 60000 65536"/>
                <a:gd name="T16" fmla="*/ 0 60000 65536"/>
                <a:gd name="T17" fmla="*/ 0 60000 65536"/>
                <a:gd name="T18" fmla="*/ 0 60000 65536"/>
                <a:gd name="T19" fmla="*/ 0 60000 65536"/>
                <a:gd name="T20" fmla="*/ 0 60000 65536"/>
                <a:gd name="T21" fmla="*/ 0 w 50"/>
                <a:gd name="T22" fmla="*/ 0 h 140"/>
                <a:gd name="T23" fmla="*/ 50 w 5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40">
                  <a:moveTo>
                    <a:pt x="50" y="140"/>
                  </a:moveTo>
                  <a:lnTo>
                    <a:pt x="50" y="121"/>
                  </a:lnTo>
                  <a:lnTo>
                    <a:pt x="50" y="100"/>
                  </a:lnTo>
                  <a:lnTo>
                    <a:pt x="38" y="71"/>
                  </a:lnTo>
                  <a:lnTo>
                    <a:pt x="28" y="50"/>
                  </a:lnTo>
                  <a:lnTo>
                    <a:pt x="19" y="31"/>
                  </a:lnTo>
                  <a:lnTo>
                    <a:pt x="0" y="0"/>
                  </a:lnTo>
                </a:path>
              </a:pathLst>
            </a:custGeom>
            <a:noFill/>
            <a:ln w="0">
              <a:solidFill>
                <a:srgbClr val="5D5D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67" name="Line 17"/>
            <p:cNvSpPr>
              <a:spLocks noChangeShapeType="1"/>
            </p:cNvSpPr>
            <p:nvPr/>
          </p:nvSpPr>
          <p:spPr bwMode="ltGray">
            <a:xfrm>
              <a:off x="1110" y="1409"/>
              <a:ext cx="14"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68" name="Freeform 18"/>
            <p:cNvSpPr>
              <a:spLocks/>
            </p:cNvSpPr>
            <p:nvPr/>
          </p:nvSpPr>
          <p:spPr bwMode="ltGray">
            <a:xfrm>
              <a:off x="1131" y="1408"/>
              <a:ext cx="6" cy="1"/>
            </a:xfrm>
            <a:custGeom>
              <a:avLst/>
              <a:gdLst>
                <a:gd name="T0" fmla="*/ 0 w 9"/>
                <a:gd name="T1" fmla="*/ 1 h 2"/>
                <a:gd name="T2" fmla="*/ 1 w 9"/>
                <a:gd name="T3" fmla="*/ 1 h 2"/>
                <a:gd name="T4" fmla="*/ 1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2" y="2"/>
                  </a:lnTo>
                  <a:lnTo>
                    <a:pt x="9"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69" name="Line 19"/>
            <p:cNvSpPr>
              <a:spLocks noChangeShapeType="1"/>
            </p:cNvSpPr>
            <p:nvPr/>
          </p:nvSpPr>
          <p:spPr bwMode="ltGray">
            <a:xfrm flipV="1">
              <a:off x="1144" y="1405"/>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0" name="Line 20"/>
            <p:cNvSpPr>
              <a:spLocks noChangeShapeType="1"/>
            </p:cNvSpPr>
            <p:nvPr/>
          </p:nvSpPr>
          <p:spPr bwMode="ltGray">
            <a:xfrm flipV="1">
              <a:off x="1163" y="1390"/>
              <a:ext cx="11"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1" name="Line 21"/>
            <p:cNvSpPr>
              <a:spLocks noChangeShapeType="1"/>
            </p:cNvSpPr>
            <p:nvPr/>
          </p:nvSpPr>
          <p:spPr bwMode="ltGray">
            <a:xfrm flipV="1">
              <a:off x="1180" y="1379"/>
              <a:ext cx="5"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2" name="Line 22"/>
            <p:cNvSpPr>
              <a:spLocks noChangeShapeType="1"/>
            </p:cNvSpPr>
            <p:nvPr/>
          </p:nvSpPr>
          <p:spPr bwMode="ltGray">
            <a:xfrm flipV="1">
              <a:off x="1191" y="1370"/>
              <a:ext cx="6"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3" name="Freeform 23"/>
            <p:cNvSpPr>
              <a:spLocks/>
            </p:cNvSpPr>
            <p:nvPr/>
          </p:nvSpPr>
          <p:spPr bwMode="ltGray">
            <a:xfrm>
              <a:off x="1207" y="1354"/>
              <a:ext cx="13" cy="7"/>
            </a:xfrm>
            <a:custGeom>
              <a:avLst/>
              <a:gdLst>
                <a:gd name="T0" fmla="*/ 0 w 17"/>
                <a:gd name="T1" fmla="*/ 4 h 8"/>
                <a:gd name="T2" fmla="*/ 2 w 17"/>
                <a:gd name="T3" fmla="*/ 4 h 8"/>
                <a:gd name="T4" fmla="*/ 3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8"/>
                  </a:moveTo>
                  <a:lnTo>
                    <a:pt x="4" y="4"/>
                  </a:lnTo>
                  <a:lnTo>
                    <a:pt x="17"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74" name="Line 24"/>
            <p:cNvSpPr>
              <a:spLocks noChangeShapeType="1"/>
            </p:cNvSpPr>
            <p:nvPr/>
          </p:nvSpPr>
          <p:spPr bwMode="ltGray">
            <a:xfrm flipV="1">
              <a:off x="1227" y="1351"/>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5" name="Line 25"/>
            <p:cNvSpPr>
              <a:spLocks noChangeShapeType="1"/>
            </p:cNvSpPr>
            <p:nvPr/>
          </p:nvSpPr>
          <p:spPr bwMode="ltGray">
            <a:xfrm flipV="1">
              <a:off x="1240" y="1350"/>
              <a:ext cx="7" cy="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6" name="Line 26"/>
            <p:cNvSpPr>
              <a:spLocks noChangeShapeType="1"/>
            </p:cNvSpPr>
            <p:nvPr/>
          </p:nvSpPr>
          <p:spPr bwMode="ltGray">
            <a:xfrm flipV="1">
              <a:off x="1261" y="1342"/>
              <a:ext cx="14"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7" name="Freeform 27"/>
            <p:cNvSpPr>
              <a:spLocks/>
            </p:cNvSpPr>
            <p:nvPr/>
          </p:nvSpPr>
          <p:spPr bwMode="ltGray">
            <a:xfrm>
              <a:off x="1281" y="1340"/>
              <a:ext cx="7" cy="2"/>
            </a:xfrm>
            <a:custGeom>
              <a:avLst/>
              <a:gdLst>
                <a:gd name="T0" fmla="*/ 0 w 9"/>
                <a:gd name="T1" fmla="*/ 0 h 2"/>
                <a:gd name="T2" fmla="*/ 2 w 9"/>
                <a:gd name="T3" fmla="*/ 0 h 2"/>
                <a:gd name="T4" fmla="*/ 2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2" y="0"/>
                  </a:lnTo>
                  <a:lnTo>
                    <a:pt x="9"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078" name="Line 28"/>
            <p:cNvSpPr>
              <a:spLocks noChangeShapeType="1"/>
            </p:cNvSpPr>
            <p:nvPr/>
          </p:nvSpPr>
          <p:spPr bwMode="ltGray">
            <a:xfrm>
              <a:off x="1295" y="1340"/>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79" name="Line 29"/>
            <p:cNvSpPr>
              <a:spLocks noChangeShapeType="1"/>
            </p:cNvSpPr>
            <p:nvPr/>
          </p:nvSpPr>
          <p:spPr bwMode="ltGray">
            <a:xfrm>
              <a:off x="1316" y="1346"/>
              <a:ext cx="1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0" name="Line 30"/>
            <p:cNvSpPr>
              <a:spLocks noChangeShapeType="1"/>
            </p:cNvSpPr>
            <p:nvPr/>
          </p:nvSpPr>
          <p:spPr bwMode="ltGray">
            <a:xfrm>
              <a:off x="1334" y="1357"/>
              <a:ext cx="4"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1" name="Line 31"/>
            <p:cNvSpPr>
              <a:spLocks noChangeShapeType="1"/>
            </p:cNvSpPr>
            <p:nvPr/>
          </p:nvSpPr>
          <p:spPr bwMode="ltGray">
            <a:xfrm>
              <a:off x="1346" y="1365"/>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2" name="Line 32"/>
            <p:cNvSpPr>
              <a:spLocks noChangeShapeType="1"/>
            </p:cNvSpPr>
            <p:nvPr/>
          </p:nvSpPr>
          <p:spPr bwMode="ltGray">
            <a:xfrm>
              <a:off x="1364" y="1377"/>
              <a:ext cx="1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3" name="Line 33"/>
            <p:cNvSpPr>
              <a:spLocks noChangeShapeType="1"/>
            </p:cNvSpPr>
            <p:nvPr/>
          </p:nvSpPr>
          <p:spPr bwMode="ltGray">
            <a:xfrm>
              <a:off x="1381" y="1390"/>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4" name="Line 34"/>
            <p:cNvSpPr>
              <a:spLocks noChangeShapeType="1"/>
            </p:cNvSpPr>
            <p:nvPr/>
          </p:nvSpPr>
          <p:spPr bwMode="ltGray">
            <a:xfrm>
              <a:off x="1392" y="1397"/>
              <a:ext cx="7"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5" name="Line 35"/>
            <p:cNvSpPr>
              <a:spLocks noChangeShapeType="1"/>
            </p:cNvSpPr>
            <p:nvPr/>
          </p:nvSpPr>
          <p:spPr bwMode="ltGray">
            <a:xfrm>
              <a:off x="1409" y="1408"/>
              <a:ext cx="13" cy="1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6" name="Line 36"/>
            <p:cNvSpPr>
              <a:spLocks noChangeShapeType="1"/>
            </p:cNvSpPr>
            <p:nvPr/>
          </p:nvSpPr>
          <p:spPr bwMode="ltGray">
            <a:xfrm>
              <a:off x="1427" y="1421"/>
              <a:ext cx="8"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7" name="Line 37"/>
            <p:cNvSpPr>
              <a:spLocks noChangeShapeType="1"/>
            </p:cNvSpPr>
            <p:nvPr/>
          </p:nvSpPr>
          <p:spPr bwMode="ltGray">
            <a:xfrm>
              <a:off x="1440" y="1430"/>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8" name="Line 38"/>
            <p:cNvSpPr>
              <a:spLocks noChangeShapeType="1"/>
            </p:cNvSpPr>
            <p:nvPr/>
          </p:nvSpPr>
          <p:spPr bwMode="ltGray">
            <a:xfrm>
              <a:off x="1458" y="1441"/>
              <a:ext cx="1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89" name="Line 39"/>
            <p:cNvSpPr>
              <a:spLocks noChangeShapeType="1"/>
            </p:cNvSpPr>
            <p:nvPr/>
          </p:nvSpPr>
          <p:spPr bwMode="ltGray">
            <a:xfrm>
              <a:off x="1476" y="1454"/>
              <a:ext cx="5"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0" name="Line 40"/>
            <p:cNvSpPr>
              <a:spLocks noChangeShapeType="1"/>
            </p:cNvSpPr>
            <p:nvPr/>
          </p:nvSpPr>
          <p:spPr bwMode="ltGray">
            <a:xfrm>
              <a:off x="1487" y="1461"/>
              <a:ext cx="7"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1" name="Line 41"/>
            <p:cNvSpPr>
              <a:spLocks noChangeShapeType="1"/>
            </p:cNvSpPr>
            <p:nvPr/>
          </p:nvSpPr>
          <p:spPr bwMode="ltGray">
            <a:xfrm>
              <a:off x="1505" y="1475"/>
              <a:ext cx="1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2" name="Line 42"/>
            <p:cNvSpPr>
              <a:spLocks noChangeShapeType="1"/>
            </p:cNvSpPr>
            <p:nvPr/>
          </p:nvSpPr>
          <p:spPr bwMode="ltGray">
            <a:xfrm>
              <a:off x="1522" y="1487"/>
              <a:ext cx="8"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3" name="Line 43"/>
            <p:cNvSpPr>
              <a:spLocks noChangeShapeType="1"/>
            </p:cNvSpPr>
            <p:nvPr/>
          </p:nvSpPr>
          <p:spPr bwMode="ltGray">
            <a:xfrm>
              <a:off x="1535" y="1493"/>
              <a:ext cx="4"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4" name="Line 44"/>
            <p:cNvSpPr>
              <a:spLocks noChangeShapeType="1"/>
            </p:cNvSpPr>
            <p:nvPr/>
          </p:nvSpPr>
          <p:spPr bwMode="ltGray">
            <a:xfrm>
              <a:off x="1552" y="1506"/>
              <a:ext cx="13"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5" name="Line 45"/>
            <p:cNvSpPr>
              <a:spLocks noChangeShapeType="1"/>
            </p:cNvSpPr>
            <p:nvPr/>
          </p:nvSpPr>
          <p:spPr bwMode="ltGray">
            <a:xfrm>
              <a:off x="1570" y="1518"/>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6" name="Line 46"/>
            <p:cNvSpPr>
              <a:spLocks noChangeShapeType="1"/>
            </p:cNvSpPr>
            <p:nvPr/>
          </p:nvSpPr>
          <p:spPr bwMode="ltGray">
            <a:xfrm>
              <a:off x="1583" y="1525"/>
              <a:ext cx="6"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7" name="Line 47"/>
            <p:cNvSpPr>
              <a:spLocks noChangeShapeType="1"/>
            </p:cNvSpPr>
            <p:nvPr/>
          </p:nvSpPr>
          <p:spPr bwMode="ltGray">
            <a:xfrm>
              <a:off x="1601" y="1539"/>
              <a:ext cx="10"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8" name="Line 48"/>
            <p:cNvSpPr>
              <a:spLocks noChangeShapeType="1"/>
            </p:cNvSpPr>
            <p:nvPr/>
          </p:nvSpPr>
          <p:spPr bwMode="ltGray">
            <a:xfrm>
              <a:off x="1618" y="1550"/>
              <a:ext cx="6"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099" name="Line 49"/>
            <p:cNvSpPr>
              <a:spLocks noChangeShapeType="1"/>
            </p:cNvSpPr>
            <p:nvPr/>
          </p:nvSpPr>
          <p:spPr bwMode="ltGray">
            <a:xfrm>
              <a:off x="1630" y="1559"/>
              <a:ext cx="7"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0" name="Line 50"/>
            <p:cNvSpPr>
              <a:spLocks noChangeShapeType="1"/>
            </p:cNvSpPr>
            <p:nvPr/>
          </p:nvSpPr>
          <p:spPr bwMode="ltGray">
            <a:xfrm>
              <a:off x="1647" y="1571"/>
              <a:ext cx="1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1" name="Line 51"/>
            <p:cNvSpPr>
              <a:spLocks noChangeShapeType="1"/>
            </p:cNvSpPr>
            <p:nvPr/>
          </p:nvSpPr>
          <p:spPr bwMode="ltGray">
            <a:xfrm>
              <a:off x="1665" y="1582"/>
              <a:ext cx="7"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2" name="Line 52"/>
            <p:cNvSpPr>
              <a:spLocks noChangeShapeType="1"/>
            </p:cNvSpPr>
            <p:nvPr/>
          </p:nvSpPr>
          <p:spPr bwMode="ltGray">
            <a:xfrm>
              <a:off x="1677" y="1591"/>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3" name="Line 53"/>
            <p:cNvSpPr>
              <a:spLocks noChangeShapeType="1"/>
            </p:cNvSpPr>
            <p:nvPr/>
          </p:nvSpPr>
          <p:spPr bwMode="ltGray">
            <a:xfrm>
              <a:off x="1695" y="1603"/>
              <a:ext cx="1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4" name="Line 54"/>
            <p:cNvSpPr>
              <a:spLocks noChangeShapeType="1"/>
            </p:cNvSpPr>
            <p:nvPr/>
          </p:nvSpPr>
          <p:spPr bwMode="ltGray">
            <a:xfrm>
              <a:off x="1713" y="1615"/>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5" name="Line 55"/>
            <p:cNvSpPr>
              <a:spLocks noChangeShapeType="1"/>
            </p:cNvSpPr>
            <p:nvPr/>
          </p:nvSpPr>
          <p:spPr bwMode="ltGray">
            <a:xfrm>
              <a:off x="1725" y="1623"/>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6" name="Line 56"/>
            <p:cNvSpPr>
              <a:spLocks noChangeShapeType="1"/>
            </p:cNvSpPr>
            <p:nvPr/>
          </p:nvSpPr>
          <p:spPr bwMode="ltGray">
            <a:xfrm>
              <a:off x="1742" y="1635"/>
              <a:ext cx="12"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7" name="Line 57"/>
            <p:cNvSpPr>
              <a:spLocks noChangeShapeType="1"/>
            </p:cNvSpPr>
            <p:nvPr/>
          </p:nvSpPr>
          <p:spPr bwMode="ltGray">
            <a:xfrm>
              <a:off x="1760" y="1647"/>
              <a:ext cx="7"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8" name="Line 58"/>
            <p:cNvSpPr>
              <a:spLocks noChangeShapeType="1"/>
            </p:cNvSpPr>
            <p:nvPr/>
          </p:nvSpPr>
          <p:spPr bwMode="ltGray">
            <a:xfrm>
              <a:off x="1773" y="1656"/>
              <a:ext cx="5"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09" name="Line 59"/>
            <p:cNvSpPr>
              <a:spLocks noChangeShapeType="1"/>
            </p:cNvSpPr>
            <p:nvPr/>
          </p:nvSpPr>
          <p:spPr bwMode="ltGray">
            <a:xfrm>
              <a:off x="1791" y="1668"/>
              <a:ext cx="1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0" name="Line 60"/>
            <p:cNvSpPr>
              <a:spLocks noChangeShapeType="1"/>
            </p:cNvSpPr>
            <p:nvPr/>
          </p:nvSpPr>
          <p:spPr bwMode="ltGray">
            <a:xfrm>
              <a:off x="1809" y="1678"/>
              <a:ext cx="5"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1" name="Line 61"/>
            <p:cNvSpPr>
              <a:spLocks noChangeShapeType="1"/>
            </p:cNvSpPr>
            <p:nvPr/>
          </p:nvSpPr>
          <p:spPr bwMode="ltGray">
            <a:xfrm>
              <a:off x="1821" y="1688"/>
              <a:ext cx="5"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2" name="Line 62"/>
            <p:cNvSpPr>
              <a:spLocks noChangeShapeType="1"/>
            </p:cNvSpPr>
            <p:nvPr/>
          </p:nvSpPr>
          <p:spPr bwMode="ltGray">
            <a:xfrm>
              <a:off x="1839" y="1699"/>
              <a:ext cx="10"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3" name="Line 63"/>
            <p:cNvSpPr>
              <a:spLocks noChangeShapeType="1"/>
            </p:cNvSpPr>
            <p:nvPr/>
          </p:nvSpPr>
          <p:spPr bwMode="ltGray">
            <a:xfrm>
              <a:off x="1857" y="1712"/>
              <a:ext cx="5"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4" name="Line 64"/>
            <p:cNvSpPr>
              <a:spLocks noChangeShapeType="1"/>
            </p:cNvSpPr>
            <p:nvPr/>
          </p:nvSpPr>
          <p:spPr bwMode="ltGray">
            <a:xfrm>
              <a:off x="1867" y="1719"/>
              <a:ext cx="8"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5" name="Line 65"/>
            <p:cNvSpPr>
              <a:spLocks noChangeShapeType="1"/>
            </p:cNvSpPr>
            <p:nvPr/>
          </p:nvSpPr>
          <p:spPr bwMode="ltGray">
            <a:xfrm>
              <a:off x="1885" y="1731"/>
              <a:ext cx="12" cy="1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6" name="Freeform 66"/>
            <p:cNvSpPr>
              <a:spLocks/>
            </p:cNvSpPr>
            <p:nvPr/>
          </p:nvSpPr>
          <p:spPr bwMode="ltGray">
            <a:xfrm>
              <a:off x="1903" y="1745"/>
              <a:ext cx="6" cy="4"/>
            </a:xfrm>
            <a:custGeom>
              <a:avLst/>
              <a:gdLst>
                <a:gd name="T0" fmla="*/ 0 w 8"/>
                <a:gd name="T1" fmla="*/ 0 h 5"/>
                <a:gd name="T2" fmla="*/ 2 w 8"/>
                <a:gd name="T3" fmla="*/ 2 h 5"/>
                <a:gd name="T4" fmla="*/ 2 w 8"/>
                <a:gd name="T5" fmla="*/ 2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4"/>
                  </a:lnTo>
                  <a:lnTo>
                    <a:pt x="8" y="5"/>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17" name="Line 67"/>
            <p:cNvSpPr>
              <a:spLocks noChangeShapeType="1"/>
            </p:cNvSpPr>
            <p:nvPr/>
          </p:nvSpPr>
          <p:spPr bwMode="ltGray">
            <a:xfrm>
              <a:off x="1913" y="1755"/>
              <a:ext cx="4"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8" name="Line 68"/>
            <p:cNvSpPr>
              <a:spLocks noChangeShapeType="1"/>
            </p:cNvSpPr>
            <p:nvPr/>
          </p:nvSpPr>
          <p:spPr bwMode="ltGray">
            <a:xfrm>
              <a:off x="1925" y="1774"/>
              <a:ext cx="6" cy="1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19" name="Freeform 69"/>
            <p:cNvSpPr>
              <a:spLocks/>
            </p:cNvSpPr>
            <p:nvPr/>
          </p:nvSpPr>
          <p:spPr bwMode="ltGray">
            <a:xfrm>
              <a:off x="1935" y="1791"/>
              <a:ext cx="2" cy="8"/>
            </a:xfrm>
            <a:custGeom>
              <a:avLst/>
              <a:gdLst>
                <a:gd name="T0" fmla="*/ 0 w 2"/>
                <a:gd name="T1" fmla="*/ 0 h 10"/>
                <a:gd name="T2" fmla="*/ 2 w 2"/>
                <a:gd name="T3" fmla="*/ 2 h 10"/>
                <a:gd name="T4" fmla="*/ 2 w 2"/>
                <a:gd name="T5" fmla="*/ 2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2" y="2"/>
                  </a:lnTo>
                  <a:lnTo>
                    <a:pt x="2" y="1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20" name="Line 70"/>
            <p:cNvSpPr>
              <a:spLocks noChangeShapeType="1"/>
            </p:cNvSpPr>
            <p:nvPr/>
          </p:nvSpPr>
          <p:spPr bwMode="ltGray">
            <a:xfrm>
              <a:off x="1937" y="1806"/>
              <a:ext cx="0"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1" name="Freeform 71"/>
            <p:cNvSpPr>
              <a:spLocks/>
            </p:cNvSpPr>
            <p:nvPr/>
          </p:nvSpPr>
          <p:spPr bwMode="ltGray">
            <a:xfrm>
              <a:off x="1943" y="1827"/>
              <a:ext cx="5" cy="14"/>
            </a:xfrm>
            <a:custGeom>
              <a:avLst/>
              <a:gdLst>
                <a:gd name="T0" fmla="*/ 0 w 7"/>
                <a:gd name="T1" fmla="*/ 0 h 17"/>
                <a:gd name="T2" fmla="*/ 1 w 7"/>
                <a:gd name="T3" fmla="*/ 2 h 17"/>
                <a:gd name="T4" fmla="*/ 1 w 7"/>
                <a:gd name="T5" fmla="*/ 5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0" y="0"/>
                  </a:moveTo>
                  <a:lnTo>
                    <a:pt x="2" y="4"/>
                  </a:lnTo>
                  <a:lnTo>
                    <a:pt x="7" y="17"/>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22" name="Line 72"/>
            <p:cNvSpPr>
              <a:spLocks noChangeShapeType="1"/>
            </p:cNvSpPr>
            <p:nvPr/>
          </p:nvSpPr>
          <p:spPr bwMode="ltGray">
            <a:xfrm flipV="1">
              <a:off x="2088" y="1968"/>
              <a:ext cx="11" cy="1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3" name="Line 73"/>
            <p:cNvSpPr>
              <a:spLocks noChangeShapeType="1"/>
            </p:cNvSpPr>
            <p:nvPr/>
          </p:nvSpPr>
          <p:spPr bwMode="ltGray">
            <a:xfrm flipV="1">
              <a:off x="2104" y="1959"/>
              <a:ext cx="6"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4" name="Freeform 74"/>
            <p:cNvSpPr>
              <a:spLocks/>
            </p:cNvSpPr>
            <p:nvPr/>
          </p:nvSpPr>
          <p:spPr bwMode="ltGray">
            <a:xfrm>
              <a:off x="2116" y="1953"/>
              <a:ext cx="6" cy="2"/>
            </a:xfrm>
            <a:custGeom>
              <a:avLst/>
              <a:gdLst>
                <a:gd name="T0" fmla="*/ 0 w 9"/>
                <a:gd name="T1" fmla="*/ 2 h 2"/>
                <a:gd name="T2" fmla="*/ 1 w 9"/>
                <a:gd name="T3" fmla="*/ 0 h 2"/>
                <a:gd name="T4" fmla="*/ 1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1" y="0"/>
                  </a:lnTo>
                  <a:lnTo>
                    <a:pt x="9"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25" name="Freeform 75"/>
            <p:cNvSpPr>
              <a:spLocks/>
            </p:cNvSpPr>
            <p:nvPr/>
          </p:nvSpPr>
          <p:spPr bwMode="ltGray">
            <a:xfrm>
              <a:off x="2138" y="1953"/>
              <a:ext cx="13" cy="4"/>
            </a:xfrm>
            <a:custGeom>
              <a:avLst/>
              <a:gdLst>
                <a:gd name="T0" fmla="*/ 0 w 18"/>
                <a:gd name="T1" fmla="*/ 0 h 6"/>
                <a:gd name="T2" fmla="*/ 1 w 18"/>
                <a:gd name="T3" fmla="*/ 0 h 6"/>
                <a:gd name="T4" fmla="*/ 2 w 18"/>
                <a:gd name="T5" fmla="*/ 1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12" y="0"/>
                  </a:lnTo>
                  <a:lnTo>
                    <a:pt x="18" y="6"/>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26" name="Line 76"/>
            <p:cNvSpPr>
              <a:spLocks noChangeShapeType="1"/>
            </p:cNvSpPr>
            <p:nvPr/>
          </p:nvSpPr>
          <p:spPr bwMode="ltGray">
            <a:xfrm>
              <a:off x="2157" y="1962"/>
              <a:ext cx="6"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7" name="Line 77"/>
            <p:cNvSpPr>
              <a:spLocks noChangeShapeType="1"/>
            </p:cNvSpPr>
            <p:nvPr/>
          </p:nvSpPr>
          <p:spPr bwMode="ltGray">
            <a:xfrm>
              <a:off x="2168" y="1969"/>
              <a:ext cx="3"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8" name="Line 78"/>
            <p:cNvSpPr>
              <a:spLocks noChangeShapeType="1"/>
            </p:cNvSpPr>
            <p:nvPr/>
          </p:nvSpPr>
          <p:spPr bwMode="ltGray">
            <a:xfrm>
              <a:off x="2175" y="1992"/>
              <a:ext cx="0"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29" name="Freeform 79"/>
            <p:cNvSpPr>
              <a:spLocks/>
            </p:cNvSpPr>
            <p:nvPr/>
          </p:nvSpPr>
          <p:spPr bwMode="ltGray">
            <a:xfrm>
              <a:off x="2171" y="2013"/>
              <a:ext cx="4" cy="7"/>
            </a:xfrm>
            <a:custGeom>
              <a:avLst/>
              <a:gdLst>
                <a:gd name="T0" fmla="*/ 1 w 6"/>
                <a:gd name="T1" fmla="*/ 0 h 8"/>
                <a:gd name="T2" fmla="*/ 1 w 6"/>
                <a:gd name="T3" fmla="*/ 2 h 8"/>
                <a:gd name="T4" fmla="*/ 0 w 6"/>
                <a:gd name="T5" fmla="*/ 4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6" y="2"/>
                  </a:lnTo>
                  <a:lnTo>
                    <a:pt x="0" y="8"/>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30" name="Line 80"/>
            <p:cNvSpPr>
              <a:spLocks noChangeShapeType="1"/>
            </p:cNvSpPr>
            <p:nvPr/>
          </p:nvSpPr>
          <p:spPr bwMode="ltGray">
            <a:xfrm flipH="1">
              <a:off x="2163" y="2026"/>
              <a:ext cx="5"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1" name="Line 81"/>
            <p:cNvSpPr>
              <a:spLocks noChangeShapeType="1"/>
            </p:cNvSpPr>
            <p:nvPr/>
          </p:nvSpPr>
          <p:spPr bwMode="ltGray">
            <a:xfrm>
              <a:off x="2167" y="2042"/>
              <a:ext cx="1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2" name="Line 82"/>
            <p:cNvSpPr>
              <a:spLocks noChangeShapeType="1"/>
            </p:cNvSpPr>
            <p:nvPr/>
          </p:nvSpPr>
          <p:spPr bwMode="ltGray">
            <a:xfrm>
              <a:off x="2185" y="2053"/>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3" name="Line 83"/>
            <p:cNvSpPr>
              <a:spLocks noChangeShapeType="1"/>
            </p:cNvSpPr>
            <p:nvPr/>
          </p:nvSpPr>
          <p:spPr bwMode="ltGray">
            <a:xfrm>
              <a:off x="2197" y="2062"/>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4" name="Line 84"/>
            <p:cNvSpPr>
              <a:spLocks noChangeShapeType="1"/>
            </p:cNvSpPr>
            <p:nvPr/>
          </p:nvSpPr>
          <p:spPr bwMode="ltGray">
            <a:xfrm>
              <a:off x="2216" y="2071"/>
              <a:ext cx="11" cy="1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5" name="Line 85"/>
            <p:cNvSpPr>
              <a:spLocks noChangeShapeType="1"/>
            </p:cNvSpPr>
            <p:nvPr/>
          </p:nvSpPr>
          <p:spPr bwMode="ltGray">
            <a:xfrm>
              <a:off x="2234" y="2083"/>
              <a:ext cx="5"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6" name="Line 86"/>
            <p:cNvSpPr>
              <a:spLocks noChangeShapeType="1"/>
            </p:cNvSpPr>
            <p:nvPr/>
          </p:nvSpPr>
          <p:spPr bwMode="ltGray">
            <a:xfrm>
              <a:off x="2246" y="2092"/>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7" name="Line 87"/>
            <p:cNvSpPr>
              <a:spLocks noChangeShapeType="1"/>
            </p:cNvSpPr>
            <p:nvPr/>
          </p:nvSpPr>
          <p:spPr bwMode="ltGray">
            <a:xfrm>
              <a:off x="2264" y="2104"/>
              <a:ext cx="12"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8" name="Line 88"/>
            <p:cNvSpPr>
              <a:spLocks noChangeShapeType="1"/>
            </p:cNvSpPr>
            <p:nvPr/>
          </p:nvSpPr>
          <p:spPr bwMode="ltGray">
            <a:xfrm>
              <a:off x="2281" y="2116"/>
              <a:ext cx="8"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39" name="Line 89"/>
            <p:cNvSpPr>
              <a:spLocks noChangeShapeType="1"/>
            </p:cNvSpPr>
            <p:nvPr/>
          </p:nvSpPr>
          <p:spPr bwMode="ltGray">
            <a:xfrm>
              <a:off x="2294" y="2122"/>
              <a:ext cx="7"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0" name="Line 90"/>
            <p:cNvSpPr>
              <a:spLocks noChangeShapeType="1"/>
            </p:cNvSpPr>
            <p:nvPr/>
          </p:nvSpPr>
          <p:spPr bwMode="ltGray">
            <a:xfrm>
              <a:off x="2313" y="2133"/>
              <a:ext cx="1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1" name="Line 91"/>
            <p:cNvSpPr>
              <a:spLocks noChangeShapeType="1"/>
            </p:cNvSpPr>
            <p:nvPr/>
          </p:nvSpPr>
          <p:spPr bwMode="ltGray">
            <a:xfrm>
              <a:off x="2331" y="2146"/>
              <a:ext cx="6"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2" name="Line 92"/>
            <p:cNvSpPr>
              <a:spLocks noChangeShapeType="1"/>
            </p:cNvSpPr>
            <p:nvPr/>
          </p:nvSpPr>
          <p:spPr bwMode="ltGray">
            <a:xfrm>
              <a:off x="2343" y="2151"/>
              <a:ext cx="6"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3" name="Freeform 93"/>
            <p:cNvSpPr>
              <a:spLocks/>
            </p:cNvSpPr>
            <p:nvPr/>
          </p:nvSpPr>
          <p:spPr bwMode="ltGray">
            <a:xfrm>
              <a:off x="2361" y="2164"/>
              <a:ext cx="9" cy="11"/>
            </a:xfrm>
            <a:custGeom>
              <a:avLst/>
              <a:gdLst>
                <a:gd name="T0" fmla="*/ 0 w 12"/>
                <a:gd name="T1" fmla="*/ 0 h 13"/>
                <a:gd name="T2" fmla="*/ 2 w 12"/>
                <a:gd name="T3" fmla="*/ 3 h 13"/>
                <a:gd name="T4" fmla="*/ 2 w 12"/>
                <a:gd name="T5" fmla="*/ 4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0"/>
                  </a:moveTo>
                  <a:lnTo>
                    <a:pt x="10" y="5"/>
                  </a:lnTo>
                  <a:lnTo>
                    <a:pt x="12" y="13"/>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44" name="Line 94"/>
            <p:cNvSpPr>
              <a:spLocks noChangeShapeType="1"/>
            </p:cNvSpPr>
            <p:nvPr/>
          </p:nvSpPr>
          <p:spPr bwMode="ltGray">
            <a:xfrm>
              <a:off x="2372" y="2181"/>
              <a:ext cx="0"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5" name="Line 95"/>
            <p:cNvSpPr>
              <a:spLocks noChangeShapeType="1"/>
            </p:cNvSpPr>
            <p:nvPr/>
          </p:nvSpPr>
          <p:spPr bwMode="ltGray">
            <a:xfrm>
              <a:off x="2372" y="2196"/>
              <a:ext cx="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6" name="Line 96"/>
            <p:cNvSpPr>
              <a:spLocks noChangeShapeType="1"/>
            </p:cNvSpPr>
            <p:nvPr/>
          </p:nvSpPr>
          <p:spPr bwMode="ltGray">
            <a:xfrm>
              <a:off x="2374" y="2219"/>
              <a:ext cx="2"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7" name="Line 97"/>
            <p:cNvSpPr>
              <a:spLocks noChangeShapeType="1"/>
            </p:cNvSpPr>
            <p:nvPr/>
          </p:nvSpPr>
          <p:spPr bwMode="ltGray">
            <a:xfrm>
              <a:off x="2378" y="2240"/>
              <a:ext cx="1"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8" name="Line 98"/>
            <p:cNvSpPr>
              <a:spLocks noChangeShapeType="1"/>
            </p:cNvSpPr>
            <p:nvPr/>
          </p:nvSpPr>
          <p:spPr bwMode="ltGray">
            <a:xfrm>
              <a:off x="2379" y="2256"/>
              <a:ext cx="0"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49" name="Line 99"/>
            <p:cNvSpPr>
              <a:spLocks noChangeShapeType="1"/>
            </p:cNvSpPr>
            <p:nvPr/>
          </p:nvSpPr>
          <p:spPr bwMode="ltGray">
            <a:xfrm>
              <a:off x="2384" y="2277"/>
              <a:ext cx="1" cy="1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0" name="Line 100"/>
            <p:cNvSpPr>
              <a:spLocks noChangeShapeType="1"/>
            </p:cNvSpPr>
            <p:nvPr/>
          </p:nvSpPr>
          <p:spPr bwMode="ltGray">
            <a:xfrm>
              <a:off x="2385" y="2300"/>
              <a:ext cx="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1" name="Line 101"/>
            <p:cNvSpPr>
              <a:spLocks noChangeShapeType="1"/>
            </p:cNvSpPr>
            <p:nvPr/>
          </p:nvSpPr>
          <p:spPr bwMode="ltGray">
            <a:xfrm>
              <a:off x="2387" y="2315"/>
              <a:ext cx="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2" name="Line 102"/>
            <p:cNvSpPr>
              <a:spLocks noChangeShapeType="1"/>
            </p:cNvSpPr>
            <p:nvPr/>
          </p:nvSpPr>
          <p:spPr bwMode="ltGray">
            <a:xfrm>
              <a:off x="2391" y="2338"/>
              <a:ext cx="0"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3" name="Line 103"/>
            <p:cNvSpPr>
              <a:spLocks noChangeShapeType="1"/>
            </p:cNvSpPr>
            <p:nvPr/>
          </p:nvSpPr>
          <p:spPr bwMode="ltGray">
            <a:xfrm>
              <a:off x="2392" y="2360"/>
              <a:ext cx="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4" name="Line 104"/>
            <p:cNvSpPr>
              <a:spLocks noChangeShapeType="1"/>
            </p:cNvSpPr>
            <p:nvPr/>
          </p:nvSpPr>
          <p:spPr bwMode="ltGray">
            <a:xfrm>
              <a:off x="2396" y="2375"/>
              <a:ext cx="0"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5" name="Line 105"/>
            <p:cNvSpPr>
              <a:spLocks noChangeShapeType="1"/>
            </p:cNvSpPr>
            <p:nvPr/>
          </p:nvSpPr>
          <p:spPr bwMode="ltGray">
            <a:xfrm>
              <a:off x="2397" y="2397"/>
              <a:ext cx="3" cy="1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6" name="Line 106"/>
            <p:cNvSpPr>
              <a:spLocks noChangeShapeType="1"/>
            </p:cNvSpPr>
            <p:nvPr/>
          </p:nvSpPr>
          <p:spPr bwMode="ltGray">
            <a:xfrm>
              <a:off x="2401" y="2419"/>
              <a:ext cx="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7" name="Line 107"/>
            <p:cNvSpPr>
              <a:spLocks noChangeShapeType="1"/>
            </p:cNvSpPr>
            <p:nvPr/>
          </p:nvSpPr>
          <p:spPr bwMode="ltGray">
            <a:xfrm>
              <a:off x="2403" y="2435"/>
              <a:ext cx="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8" name="Line 108"/>
            <p:cNvSpPr>
              <a:spLocks noChangeShapeType="1"/>
            </p:cNvSpPr>
            <p:nvPr/>
          </p:nvSpPr>
          <p:spPr bwMode="ltGray">
            <a:xfrm>
              <a:off x="2404" y="2456"/>
              <a:ext cx="4" cy="1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59" name="Line 109"/>
            <p:cNvSpPr>
              <a:spLocks noChangeShapeType="1"/>
            </p:cNvSpPr>
            <p:nvPr/>
          </p:nvSpPr>
          <p:spPr bwMode="ltGray">
            <a:xfrm>
              <a:off x="2408" y="2478"/>
              <a:ext cx="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0" name="Line 110"/>
            <p:cNvSpPr>
              <a:spLocks noChangeShapeType="1"/>
            </p:cNvSpPr>
            <p:nvPr/>
          </p:nvSpPr>
          <p:spPr bwMode="ltGray">
            <a:xfrm>
              <a:off x="2410" y="2492"/>
              <a:ext cx="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1" name="Line 111"/>
            <p:cNvSpPr>
              <a:spLocks noChangeShapeType="1"/>
            </p:cNvSpPr>
            <p:nvPr/>
          </p:nvSpPr>
          <p:spPr bwMode="ltGray">
            <a:xfrm>
              <a:off x="2414" y="2515"/>
              <a:ext cx="1" cy="1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2" name="Line 112"/>
            <p:cNvSpPr>
              <a:spLocks noChangeShapeType="1"/>
            </p:cNvSpPr>
            <p:nvPr/>
          </p:nvSpPr>
          <p:spPr bwMode="ltGray">
            <a:xfrm>
              <a:off x="2417" y="2538"/>
              <a:ext cx="0"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3" name="Line 113"/>
            <p:cNvSpPr>
              <a:spLocks noChangeShapeType="1"/>
            </p:cNvSpPr>
            <p:nvPr/>
          </p:nvSpPr>
          <p:spPr bwMode="ltGray">
            <a:xfrm>
              <a:off x="2418" y="2553"/>
              <a:ext cx="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4" name="Line 114"/>
            <p:cNvSpPr>
              <a:spLocks noChangeShapeType="1"/>
            </p:cNvSpPr>
            <p:nvPr/>
          </p:nvSpPr>
          <p:spPr bwMode="ltGray">
            <a:xfrm>
              <a:off x="2421" y="2574"/>
              <a:ext cx="1" cy="1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5" name="Line 115"/>
            <p:cNvSpPr>
              <a:spLocks noChangeShapeType="1"/>
            </p:cNvSpPr>
            <p:nvPr/>
          </p:nvSpPr>
          <p:spPr bwMode="ltGray">
            <a:xfrm>
              <a:off x="2422" y="2597"/>
              <a:ext cx="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6" name="Line 116"/>
            <p:cNvSpPr>
              <a:spLocks noChangeShapeType="1"/>
            </p:cNvSpPr>
            <p:nvPr/>
          </p:nvSpPr>
          <p:spPr bwMode="ltGray">
            <a:xfrm>
              <a:off x="2426" y="2613"/>
              <a:ext cx="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7" name="Line 117"/>
            <p:cNvSpPr>
              <a:spLocks noChangeShapeType="1"/>
            </p:cNvSpPr>
            <p:nvPr/>
          </p:nvSpPr>
          <p:spPr bwMode="ltGray">
            <a:xfrm>
              <a:off x="2428" y="2636"/>
              <a:ext cx="3" cy="1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8" name="Line 118"/>
            <p:cNvSpPr>
              <a:spLocks noChangeShapeType="1"/>
            </p:cNvSpPr>
            <p:nvPr/>
          </p:nvSpPr>
          <p:spPr bwMode="ltGray">
            <a:xfrm>
              <a:off x="2431" y="2656"/>
              <a:ext cx="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69" name="Freeform 119"/>
            <p:cNvSpPr>
              <a:spLocks/>
            </p:cNvSpPr>
            <p:nvPr/>
          </p:nvSpPr>
          <p:spPr bwMode="ltGray">
            <a:xfrm>
              <a:off x="2431" y="2671"/>
              <a:ext cx="2" cy="8"/>
            </a:xfrm>
            <a:custGeom>
              <a:avLst/>
              <a:gdLst>
                <a:gd name="T0" fmla="*/ 2 w 2"/>
                <a:gd name="T1" fmla="*/ 0 h 9"/>
                <a:gd name="T2" fmla="*/ 2 w 2"/>
                <a:gd name="T3" fmla="*/ 3 h 9"/>
                <a:gd name="T4" fmla="*/ 0 w 2"/>
                <a:gd name="T5" fmla="*/ 4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2" y="3"/>
                  </a:lnTo>
                  <a:lnTo>
                    <a:pt x="0" y="9"/>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70" name="Line 120"/>
            <p:cNvSpPr>
              <a:spLocks noChangeShapeType="1"/>
            </p:cNvSpPr>
            <p:nvPr/>
          </p:nvSpPr>
          <p:spPr bwMode="ltGray">
            <a:xfrm flipH="1">
              <a:off x="2426" y="2693"/>
              <a:ext cx="2" cy="1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1" name="Line 121"/>
            <p:cNvSpPr>
              <a:spLocks noChangeShapeType="1"/>
            </p:cNvSpPr>
            <p:nvPr/>
          </p:nvSpPr>
          <p:spPr bwMode="ltGray">
            <a:xfrm flipH="1">
              <a:off x="2422" y="2715"/>
              <a:ext cx="0"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2" name="Line 122"/>
            <p:cNvSpPr>
              <a:spLocks noChangeShapeType="1"/>
            </p:cNvSpPr>
            <p:nvPr/>
          </p:nvSpPr>
          <p:spPr bwMode="ltGray">
            <a:xfrm flipH="1">
              <a:off x="2419" y="2729"/>
              <a:ext cx="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3" name="Line 123"/>
            <p:cNvSpPr>
              <a:spLocks noChangeShapeType="1"/>
            </p:cNvSpPr>
            <p:nvPr/>
          </p:nvSpPr>
          <p:spPr bwMode="ltGray">
            <a:xfrm flipH="1">
              <a:off x="2413" y="2752"/>
              <a:ext cx="2"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4" name="Line 124"/>
            <p:cNvSpPr>
              <a:spLocks noChangeShapeType="1"/>
            </p:cNvSpPr>
            <p:nvPr/>
          </p:nvSpPr>
          <p:spPr bwMode="ltGray">
            <a:xfrm flipH="1">
              <a:off x="2408" y="2772"/>
              <a:ext cx="1"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5" name="Line 125"/>
            <p:cNvSpPr>
              <a:spLocks noChangeShapeType="1"/>
            </p:cNvSpPr>
            <p:nvPr/>
          </p:nvSpPr>
          <p:spPr bwMode="ltGray">
            <a:xfrm flipH="1">
              <a:off x="2404" y="2789"/>
              <a:ext cx="2"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6" name="Line 126"/>
            <p:cNvSpPr>
              <a:spLocks noChangeShapeType="1"/>
            </p:cNvSpPr>
            <p:nvPr/>
          </p:nvSpPr>
          <p:spPr bwMode="ltGray">
            <a:xfrm>
              <a:off x="2275" y="3096"/>
              <a:ext cx="2"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7" name="Line 127"/>
            <p:cNvSpPr>
              <a:spLocks noChangeShapeType="1"/>
            </p:cNvSpPr>
            <p:nvPr/>
          </p:nvSpPr>
          <p:spPr bwMode="ltGray">
            <a:xfrm>
              <a:off x="2279" y="3117"/>
              <a:ext cx="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8" name="Line 128"/>
            <p:cNvSpPr>
              <a:spLocks noChangeShapeType="1"/>
            </p:cNvSpPr>
            <p:nvPr/>
          </p:nvSpPr>
          <p:spPr bwMode="ltGray">
            <a:xfrm>
              <a:off x="2283" y="3132"/>
              <a:ext cx="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79" name="Freeform 129"/>
            <p:cNvSpPr>
              <a:spLocks/>
            </p:cNvSpPr>
            <p:nvPr/>
          </p:nvSpPr>
          <p:spPr bwMode="ltGray">
            <a:xfrm>
              <a:off x="2288" y="3155"/>
              <a:ext cx="6" cy="8"/>
            </a:xfrm>
            <a:custGeom>
              <a:avLst/>
              <a:gdLst>
                <a:gd name="T0" fmla="*/ 0 w 10"/>
                <a:gd name="T1" fmla="*/ 0 h 13"/>
                <a:gd name="T2" fmla="*/ 1 w 10"/>
                <a:gd name="T3" fmla="*/ 1 h 13"/>
                <a:gd name="T4" fmla="*/ 1 w 10"/>
                <a:gd name="T5" fmla="*/ 1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lnTo>
                    <a:pt x="4" y="13"/>
                  </a:lnTo>
                  <a:lnTo>
                    <a:pt x="10" y="13"/>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80" name="Line 130"/>
            <p:cNvSpPr>
              <a:spLocks noChangeShapeType="1"/>
            </p:cNvSpPr>
            <p:nvPr/>
          </p:nvSpPr>
          <p:spPr bwMode="ltGray">
            <a:xfrm>
              <a:off x="3072" y="2794"/>
              <a:ext cx="5"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1" name="Line 131"/>
            <p:cNvSpPr>
              <a:spLocks noChangeShapeType="1"/>
            </p:cNvSpPr>
            <p:nvPr/>
          </p:nvSpPr>
          <p:spPr bwMode="ltGray">
            <a:xfrm>
              <a:off x="3085" y="2797"/>
              <a:ext cx="6"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2" name="Line 132"/>
            <p:cNvSpPr>
              <a:spLocks noChangeShapeType="1"/>
            </p:cNvSpPr>
            <p:nvPr/>
          </p:nvSpPr>
          <p:spPr bwMode="ltGray">
            <a:xfrm>
              <a:off x="2336" y="3173"/>
              <a:ext cx="13"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3" name="Line 133"/>
            <p:cNvSpPr>
              <a:spLocks noChangeShapeType="1"/>
            </p:cNvSpPr>
            <p:nvPr/>
          </p:nvSpPr>
          <p:spPr bwMode="ltGray">
            <a:xfrm>
              <a:off x="2355" y="3175"/>
              <a:ext cx="7"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4" name="Line 134"/>
            <p:cNvSpPr>
              <a:spLocks noChangeShapeType="1"/>
            </p:cNvSpPr>
            <p:nvPr/>
          </p:nvSpPr>
          <p:spPr bwMode="ltGray">
            <a:xfrm>
              <a:off x="2370" y="3178"/>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5" name="Freeform 135"/>
            <p:cNvSpPr>
              <a:spLocks/>
            </p:cNvSpPr>
            <p:nvPr/>
          </p:nvSpPr>
          <p:spPr bwMode="ltGray">
            <a:xfrm>
              <a:off x="2391" y="3178"/>
              <a:ext cx="13" cy="5"/>
            </a:xfrm>
            <a:custGeom>
              <a:avLst/>
              <a:gdLst>
                <a:gd name="T0" fmla="*/ 0 w 20"/>
                <a:gd name="T1" fmla="*/ 5 h 5"/>
                <a:gd name="T2" fmla="*/ 1 w 20"/>
                <a:gd name="T3" fmla="*/ 5 h 5"/>
                <a:gd name="T4" fmla="*/ 1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0" y="5"/>
                  </a:moveTo>
                  <a:lnTo>
                    <a:pt x="8" y="5"/>
                  </a:lnTo>
                  <a:lnTo>
                    <a:pt x="20"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186" name="Line 136"/>
            <p:cNvSpPr>
              <a:spLocks noChangeShapeType="1"/>
            </p:cNvSpPr>
            <p:nvPr/>
          </p:nvSpPr>
          <p:spPr bwMode="ltGray">
            <a:xfrm flipV="1">
              <a:off x="2409" y="3170"/>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7" name="Line 137"/>
            <p:cNvSpPr>
              <a:spLocks noChangeShapeType="1"/>
            </p:cNvSpPr>
            <p:nvPr/>
          </p:nvSpPr>
          <p:spPr bwMode="ltGray">
            <a:xfrm flipV="1">
              <a:off x="2422" y="3163"/>
              <a:ext cx="5"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8" name="Line 138"/>
            <p:cNvSpPr>
              <a:spLocks noChangeShapeType="1"/>
            </p:cNvSpPr>
            <p:nvPr/>
          </p:nvSpPr>
          <p:spPr bwMode="ltGray">
            <a:xfrm flipV="1">
              <a:off x="2439" y="3147"/>
              <a:ext cx="12"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89" name="Line 139"/>
            <p:cNvSpPr>
              <a:spLocks noChangeShapeType="1"/>
            </p:cNvSpPr>
            <p:nvPr/>
          </p:nvSpPr>
          <p:spPr bwMode="ltGray">
            <a:xfrm flipV="1">
              <a:off x="2457" y="3141"/>
              <a:ext cx="7"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0" name="Line 140"/>
            <p:cNvSpPr>
              <a:spLocks noChangeShapeType="1"/>
            </p:cNvSpPr>
            <p:nvPr/>
          </p:nvSpPr>
          <p:spPr bwMode="ltGray">
            <a:xfrm flipV="1">
              <a:off x="2469" y="3132"/>
              <a:ext cx="7"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1" name="Line 141"/>
            <p:cNvSpPr>
              <a:spLocks noChangeShapeType="1"/>
            </p:cNvSpPr>
            <p:nvPr/>
          </p:nvSpPr>
          <p:spPr bwMode="ltGray">
            <a:xfrm flipV="1">
              <a:off x="2488" y="3117"/>
              <a:ext cx="1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2" name="Line 142"/>
            <p:cNvSpPr>
              <a:spLocks noChangeShapeType="1"/>
            </p:cNvSpPr>
            <p:nvPr/>
          </p:nvSpPr>
          <p:spPr bwMode="ltGray">
            <a:xfrm flipV="1">
              <a:off x="2507" y="3110"/>
              <a:ext cx="5"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3" name="Line 143"/>
            <p:cNvSpPr>
              <a:spLocks noChangeShapeType="1"/>
            </p:cNvSpPr>
            <p:nvPr/>
          </p:nvSpPr>
          <p:spPr bwMode="ltGray">
            <a:xfrm flipV="1">
              <a:off x="2517" y="3101"/>
              <a:ext cx="7"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4" name="Line 144"/>
            <p:cNvSpPr>
              <a:spLocks noChangeShapeType="1"/>
            </p:cNvSpPr>
            <p:nvPr/>
          </p:nvSpPr>
          <p:spPr bwMode="ltGray">
            <a:xfrm flipV="1">
              <a:off x="2537" y="3086"/>
              <a:ext cx="1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5" name="Line 145"/>
            <p:cNvSpPr>
              <a:spLocks noChangeShapeType="1"/>
            </p:cNvSpPr>
            <p:nvPr/>
          </p:nvSpPr>
          <p:spPr bwMode="ltGray">
            <a:xfrm flipV="1">
              <a:off x="2555" y="3079"/>
              <a:ext cx="4"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6" name="Line 146"/>
            <p:cNvSpPr>
              <a:spLocks noChangeShapeType="1"/>
            </p:cNvSpPr>
            <p:nvPr/>
          </p:nvSpPr>
          <p:spPr bwMode="ltGray">
            <a:xfrm flipV="1">
              <a:off x="2567" y="3071"/>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7" name="Line 147"/>
            <p:cNvSpPr>
              <a:spLocks noChangeShapeType="1"/>
            </p:cNvSpPr>
            <p:nvPr/>
          </p:nvSpPr>
          <p:spPr bwMode="ltGray">
            <a:xfrm flipV="1">
              <a:off x="2585" y="3056"/>
              <a:ext cx="11"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8" name="Line 148"/>
            <p:cNvSpPr>
              <a:spLocks noChangeShapeType="1"/>
            </p:cNvSpPr>
            <p:nvPr/>
          </p:nvSpPr>
          <p:spPr bwMode="ltGray">
            <a:xfrm flipV="1">
              <a:off x="2603" y="3048"/>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199" name="Freeform 149"/>
            <p:cNvSpPr>
              <a:spLocks/>
            </p:cNvSpPr>
            <p:nvPr/>
          </p:nvSpPr>
          <p:spPr bwMode="ltGray">
            <a:xfrm>
              <a:off x="2614" y="3041"/>
              <a:ext cx="8" cy="3"/>
            </a:xfrm>
            <a:custGeom>
              <a:avLst/>
              <a:gdLst>
                <a:gd name="T0" fmla="*/ 0 w 10"/>
                <a:gd name="T1" fmla="*/ 2 h 4"/>
                <a:gd name="T2" fmla="*/ 2 w 10"/>
                <a:gd name="T3" fmla="*/ 0 h 4"/>
                <a:gd name="T4" fmla="*/ 2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lnTo>
                    <a:pt x="8" y="0"/>
                  </a:lnTo>
                  <a:lnTo>
                    <a:pt x="10"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00" name="Line 150"/>
            <p:cNvSpPr>
              <a:spLocks noChangeShapeType="1"/>
            </p:cNvSpPr>
            <p:nvPr/>
          </p:nvSpPr>
          <p:spPr bwMode="ltGray">
            <a:xfrm flipV="1">
              <a:off x="2634" y="3031"/>
              <a:ext cx="14"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1" name="Line 151"/>
            <p:cNvSpPr>
              <a:spLocks noChangeShapeType="1"/>
            </p:cNvSpPr>
            <p:nvPr/>
          </p:nvSpPr>
          <p:spPr bwMode="ltGray">
            <a:xfrm flipV="1">
              <a:off x="2655" y="3026"/>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2" name="Line 152"/>
            <p:cNvSpPr>
              <a:spLocks noChangeShapeType="1"/>
            </p:cNvSpPr>
            <p:nvPr/>
          </p:nvSpPr>
          <p:spPr bwMode="ltGray">
            <a:xfrm flipV="1">
              <a:off x="2667" y="3020"/>
              <a:ext cx="7"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3" name="Line 153"/>
            <p:cNvSpPr>
              <a:spLocks noChangeShapeType="1"/>
            </p:cNvSpPr>
            <p:nvPr/>
          </p:nvSpPr>
          <p:spPr bwMode="ltGray">
            <a:xfrm flipV="1">
              <a:off x="2688" y="3010"/>
              <a:ext cx="14"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4" name="Line 154"/>
            <p:cNvSpPr>
              <a:spLocks noChangeShapeType="1"/>
            </p:cNvSpPr>
            <p:nvPr/>
          </p:nvSpPr>
          <p:spPr bwMode="ltGray">
            <a:xfrm flipV="1">
              <a:off x="2707" y="3006"/>
              <a:ext cx="8"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5" name="Line 155"/>
            <p:cNvSpPr>
              <a:spLocks noChangeShapeType="1"/>
            </p:cNvSpPr>
            <p:nvPr/>
          </p:nvSpPr>
          <p:spPr bwMode="ltGray">
            <a:xfrm flipV="1">
              <a:off x="2721" y="3000"/>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6" name="Line 156"/>
            <p:cNvSpPr>
              <a:spLocks noChangeShapeType="1"/>
            </p:cNvSpPr>
            <p:nvPr/>
          </p:nvSpPr>
          <p:spPr bwMode="ltGray">
            <a:xfrm flipV="1">
              <a:off x="2741" y="2990"/>
              <a:ext cx="12"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7" name="Line 157"/>
            <p:cNvSpPr>
              <a:spLocks noChangeShapeType="1"/>
            </p:cNvSpPr>
            <p:nvPr/>
          </p:nvSpPr>
          <p:spPr bwMode="ltGray">
            <a:xfrm flipV="1">
              <a:off x="2761" y="2986"/>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8" name="Line 158"/>
            <p:cNvSpPr>
              <a:spLocks noChangeShapeType="1"/>
            </p:cNvSpPr>
            <p:nvPr/>
          </p:nvSpPr>
          <p:spPr bwMode="ltGray">
            <a:xfrm flipV="1">
              <a:off x="2775" y="2980"/>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09" name="Line 159"/>
            <p:cNvSpPr>
              <a:spLocks noChangeShapeType="1"/>
            </p:cNvSpPr>
            <p:nvPr/>
          </p:nvSpPr>
          <p:spPr bwMode="ltGray">
            <a:xfrm flipV="1">
              <a:off x="2793" y="2970"/>
              <a:ext cx="14"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0" name="Line 160"/>
            <p:cNvSpPr>
              <a:spLocks noChangeShapeType="1"/>
            </p:cNvSpPr>
            <p:nvPr/>
          </p:nvSpPr>
          <p:spPr bwMode="ltGray">
            <a:xfrm flipV="1">
              <a:off x="2814" y="2965"/>
              <a:ext cx="7"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1" name="Line 161"/>
            <p:cNvSpPr>
              <a:spLocks noChangeShapeType="1"/>
            </p:cNvSpPr>
            <p:nvPr/>
          </p:nvSpPr>
          <p:spPr bwMode="ltGray">
            <a:xfrm flipV="1">
              <a:off x="2827" y="2961"/>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2" name="Line 162"/>
            <p:cNvSpPr>
              <a:spLocks noChangeShapeType="1"/>
            </p:cNvSpPr>
            <p:nvPr/>
          </p:nvSpPr>
          <p:spPr bwMode="ltGray">
            <a:xfrm flipV="1">
              <a:off x="2847" y="2950"/>
              <a:ext cx="14"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3" name="Line 163"/>
            <p:cNvSpPr>
              <a:spLocks noChangeShapeType="1"/>
            </p:cNvSpPr>
            <p:nvPr/>
          </p:nvSpPr>
          <p:spPr bwMode="ltGray">
            <a:xfrm flipV="1">
              <a:off x="2865" y="2945"/>
              <a:ext cx="8"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4" name="Line 164"/>
            <p:cNvSpPr>
              <a:spLocks noChangeShapeType="1"/>
            </p:cNvSpPr>
            <p:nvPr/>
          </p:nvSpPr>
          <p:spPr bwMode="ltGray">
            <a:xfrm flipV="1">
              <a:off x="2880" y="2939"/>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5" name="Line 165"/>
            <p:cNvSpPr>
              <a:spLocks noChangeShapeType="1"/>
            </p:cNvSpPr>
            <p:nvPr/>
          </p:nvSpPr>
          <p:spPr bwMode="ltGray">
            <a:xfrm flipV="1">
              <a:off x="2898" y="2924"/>
              <a:ext cx="14"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6" name="Line 166"/>
            <p:cNvSpPr>
              <a:spLocks noChangeShapeType="1"/>
            </p:cNvSpPr>
            <p:nvPr/>
          </p:nvSpPr>
          <p:spPr bwMode="ltGray">
            <a:xfrm flipV="1">
              <a:off x="2918" y="2917"/>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7" name="Line 167"/>
            <p:cNvSpPr>
              <a:spLocks noChangeShapeType="1"/>
            </p:cNvSpPr>
            <p:nvPr/>
          </p:nvSpPr>
          <p:spPr bwMode="ltGray">
            <a:xfrm flipV="1">
              <a:off x="2929" y="2910"/>
              <a:ext cx="7"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8" name="Line 168"/>
            <p:cNvSpPr>
              <a:spLocks noChangeShapeType="1"/>
            </p:cNvSpPr>
            <p:nvPr/>
          </p:nvSpPr>
          <p:spPr bwMode="ltGray">
            <a:xfrm flipV="1">
              <a:off x="2948" y="2897"/>
              <a:ext cx="13"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19" name="Line 169"/>
            <p:cNvSpPr>
              <a:spLocks noChangeShapeType="1"/>
            </p:cNvSpPr>
            <p:nvPr/>
          </p:nvSpPr>
          <p:spPr bwMode="ltGray">
            <a:xfrm flipV="1">
              <a:off x="2966" y="2890"/>
              <a:ext cx="7"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0" name="Line 170"/>
            <p:cNvSpPr>
              <a:spLocks noChangeShapeType="1"/>
            </p:cNvSpPr>
            <p:nvPr/>
          </p:nvSpPr>
          <p:spPr bwMode="ltGray">
            <a:xfrm flipV="1">
              <a:off x="2979" y="2882"/>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1" name="Line 171"/>
            <p:cNvSpPr>
              <a:spLocks noChangeShapeType="1"/>
            </p:cNvSpPr>
            <p:nvPr/>
          </p:nvSpPr>
          <p:spPr bwMode="ltGray">
            <a:xfrm flipV="1">
              <a:off x="2998" y="2866"/>
              <a:ext cx="11" cy="8"/>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2" name="Line 172"/>
            <p:cNvSpPr>
              <a:spLocks noChangeShapeType="1"/>
            </p:cNvSpPr>
            <p:nvPr/>
          </p:nvSpPr>
          <p:spPr bwMode="ltGray">
            <a:xfrm flipV="1">
              <a:off x="3016" y="2860"/>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3" name="Line 173"/>
            <p:cNvSpPr>
              <a:spLocks noChangeShapeType="1"/>
            </p:cNvSpPr>
            <p:nvPr/>
          </p:nvSpPr>
          <p:spPr bwMode="ltGray">
            <a:xfrm flipV="1">
              <a:off x="3029" y="2853"/>
              <a:ext cx="5"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4" name="Line 174"/>
            <p:cNvSpPr>
              <a:spLocks noChangeShapeType="1"/>
            </p:cNvSpPr>
            <p:nvPr/>
          </p:nvSpPr>
          <p:spPr bwMode="ltGray">
            <a:xfrm flipV="1">
              <a:off x="3047" y="2837"/>
              <a:ext cx="13"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5" name="Freeform 175"/>
            <p:cNvSpPr>
              <a:spLocks/>
            </p:cNvSpPr>
            <p:nvPr/>
          </p:nvSpPr>
          <p:spPr bwMode="ltGray">
            <a:xfrm>
              <a:off x="3065" y="2827"/>
              <a:ext cx="3" cy="8"/>
            </a:xfrm>
            <a:custGeom>
              <a:avLst/>
              <a:gdLst>
                <a:gd name="T0" fmla="*/ 0 w 2"/>
                <a:gd name="T1" fmla="*/ 2 h 10"/>
                <a:gd name="T2" fmla="*/ 28 w 2"/>
                <a:gd name="T3" fmla="*/ 2 h 10"/>
                <a:gd name="T4" fmla="*/ 28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10"/>
                  </a:moveTo>
                  <a:lnTo>
                    <a:pt x="2" y="10"/>
                  </a:lnTo>
                  <a:lnTo>
                    <a:pt x="2" y="0"/>
                  </a:lnTo>
                </a:path>
              </a:pathLst>
            </a:custGeom>
            <a:noFill/>
            <a:ln w="0">
              <a:solidFill>
                <a:srgbClr val="C8DCFF"/>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26" name="Line 176"/>
            <p:cNvSpPr>
              <a:spLocks noChangeShapeType="1"/>
            </p:cNvSpPr>
            <p:nvPr/>
          </p:nvSpPr>
          <p:spPr bwMode="ltGray">
            <a:xfrm flipV="1">
              <a:off x="3068" y="2819"/>
              <a:ext cx="0"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7" name="Line 177"/>
            <p:cNvSpPr>
              <a:spLocks noChangeShapeType="1"/>
            </p:cNvSpPr>
            <p:nvPr/>
          </p:nvSpPr>
          <p:spPr bwMode="ltGray">
            <a:xfrm flipH="1" flipV="1">
              <a:off x="3036" y="2693"/>
              <a:ext cx="9" cy="1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8" name="Line 178"/>
            <p:cNvSpPr>
              <a:spLocks noChangeShapeType="1"/>
            </p:cNvSpPr>
            <p:nvPr/>
          </p:nvSpPr>
          <p:spPr bwMode="ltGray">
            <a:xfrm flipH="1" flipV="1">
              <a:off x="3027" y="2682"/>
              <a:ext cx="4"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29" name="Line 179"/>
            <p:cNvSpPr>
              <a:spLocks noChangeShapeType="1"/>
            </p:cNvSpPr>
            <p:nvPr/>
          </p:nvSpPr>
          <p:spPr bwMode="ltGray">
            <a:xfrm flipH="1" flipV="1">
              <a:off x="3018" y="2670"/>
              <a:ext cx="4"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0" name="Line 180"/>
            <p:cNvSpPr>
              <a:spLocks noChangeShapeType="1"/>
            </p:cNvSpPr>
            <p:nvPr/>
          </p:nvSpPr>
          <p:spPr bwMode="ltGray">
            <a:xfrm flipV="1">
              <a:off x="3023" y="2652"/>
              <a:ext cx="13"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1" name="Line 181"/>
            <p:cNvSpPr>
              <a:spLocks noChangeShapeType="1"/>
            </p:cNvSpPr>
            <p:nvPr/>
          </p:nvSpPr>
          <p:spPr bwMode="ltGray">
            <a:xfrm flipV="1">
              <a:off x="3041" y="2642"/>
              <a:ext cx="6"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2" name="Line 182"/>
            <p:cNvSpPr>
              <a:spLocks noChangeShapeType="1"/>
            </p:cNvSpPr>
            <p:nvPr/>
          </p:nvSpPr>
          <p:spPr bwMode="ltGray">
            <a:xfrm flipV="1">
              <a:off x="3052" y="2634"/>
              <a:ext cx="6" cy="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3" name="Line 183"/>
            <p:cNvSpPr>
              <a:spLocks noChangeShapeType="1"/>
            </p:cNvSpPr>
            <p:nvPr/>
          </p:nvSpPr>
          <p:spPr bwMode="ltGray">
            <a:xfrm flipV="1">
              <a:off x="3069" y="2617"/>
              <a:ext cx="12" cy="9"/>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4" name="Line 184"/>
            <p:cNvSpPr>
              <a:spLocks noChangeShapeType="1"/>
            </p:cNvSpPr>
            <p:nvPr/>
          </p:nvSpPr>
          <p:spPr bwMode="ltGray">
            <a:xfrm flipV="1">
              <a:off x="3088" y="2612"/>
              <a:ext cx="6"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5" name="Line 185"/>
            <p:cNvSpPr>
              <a:spLocks noChangeShapeType="1"/>
            </p:cNvSpPr>
            <p:nvPr/>
          </p:nvSpPr>
          <p:spPr bwMode="ltGray">
            <a:xfrm flipV="1">
              <a:off x="3103" y="2610"/>
              <a:ext cx="6"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6" name="Line 186"/>
            <p:cNvSpPr>
              <a:spLocks noChangeShapeType="1"/>
            </p:cNvSpPr>
            <p:nvPr/>
          </p:nvSpPr>
          <p:spPr bwMode="ltGray">
            <a:xfrm flipV="1">
              <a:off x="3123" y="2607"/>
              <a:ext cx="13"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7" name="Line 187"/>
            <p:cNvSpPr>
              <a:spLocks noChangeShapeType="1"/>
            </p:cNvSpPr>
            <p:nvPr/>
          </p:nvSpPr>
          <p:spPr bwMode="ltGray">
            <a:xfrm flipV="1">
              <a:off x="3143" y="2604"/>
              <a:ext cx="7"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8" name="Line 188"/>
            <p:cNvSpPr>
              <a:spLocks noChangeShapeType="1"/>
            </p:cNvSpPr>
            <p:nvPr/>
          </p:nvSpPr>
          <p:spPr bwMode="ltGray">
            <a:xfrm flipV="1">
              <a:off x="3157" y="2602"/>
              <a:ext cx="8"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39" name="Line 189"/>
            <p:cNvSpPr>
              <a:spLocks noChangeShapeType="1"/>
            </p:cNvSpPr>
            <p:nvPr/>
          </p:nvSpPr>
          <p:spPr bwMode="ltGray">
            <a:xfrm flipV="1">
              <a:off x="3179" y="2600"/>
              <a:ext cx="14"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0" name="Line 190"/>
            <p:cNvSpPr>
              <a:spLocks noChangeShapeType="1"/>
            </p:cNvSpPr>
            <p:nvPr/>
          </p:nvSpPr>
          <p:spPr bwMode="ltGray">
            <a:xfrm flipV="1">
              <a:off x="3200" y="2597"/>
              <a:ext cx="7"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1" name="Line 191"/>
            <p:cNvSpPr>
              <a:spLocks noChangeShapeType="1"/>
            </p:cNvSpPr>
            <p:nvPr/>
          </p:nvSpPr>
          <p:spPr bwMode="ltGray">
            <a:xfrm flipV="1">
              <a:off x="3213" y="2596"/>
              <a:ext cx="6"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2" name="Line 192"/>
            <p:cNvSpPr>
              <a:spLocks noChangeShapeType="1"/>
            </p:cNvSpPr>
            <p:nvPr/>
          </p:nvSpPr>
          <p:spPr bwMode="ltGray">
            <a:xfrm flipV="1">
              <a:off x="3234" y="2593"/>
              <a:ext cx="15"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3" name="Line 193"/>
            <p:cNvSpPr>
              <a:spLocks noChangeShapeType="1"/>
            </p:cNvSpPr>
            <p:nvPr/>
          </p:nvSpPr>
          <p:spPr bwMode="ltGray">
            <a:xfrm flipV="1">
              <a:off x="3255" y="2590"/>
              <a:ext cx="7" cy="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4" name="Line 194"/>
            <p:cNvSpPr>
              <a:spLocks noChangeShapeType="1"/>
            </p:cNvSpPr>
            <p:nvPr/>
          </p:nvSpPr>
          <p:spPr bwMode="ltGray">
            <a:xfrm flipV="1">
              <a:off x="3271" y="2588"/>
              <a:ext cx="5"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5" name="Line 195"/>
            <p:cNvSpPr>
              <a:spLocks noChangeShapeType="1"/>
            </p:cNvSpPr>
            <p:nvPr/>
          </p:nvSpPr>
          <p:spPr bwMode="ltGray">
            <a:xfrm flipV="1">
              <a:off x="3290" y="2585"/>
              <a:ext cx="14"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6" name="Line 196"/>
            <p:cNvSpPr>
              <a:spLocks noChangeShapeType="1"/>
            </p:cNvSpPr>
            <p:nvPr/>
          </p:nvSpPr>
          <p:spPr bwMode="ltGray">
            <a:xfrm>
              <a:off x="3311" y="2583"/>
              <a:ext cx="8"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7" name="Line 197"/>
            <p:cNvSpPr>
              <a:spLocks noChangeShapeType="1"/>
            </p:cNvSpPr>
            <p:nvPr/>
          </p:nvSpPr>
          <p:spPr bwMode="ltGray">
            <a:xfrm flipV="1">
              <a:off x="3325" y="2581"/>
              <a:ext cx="8"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8" name="Line 198"/>
            <p:cNvSpPr>
              <a:spLocks noChangeShapeType="1"/>
            </p:cNvSpPr>
            <p:nvPr/>
          </p:nvSpPr>
          <p:spPr bwMode="auto">
            <a:xfrm flipV="1">
              <a:off x="3346" y="2568"/>
              <a:ext cx="14"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49" name="Line 199"/>
            <p:cNvSpPr>
              <a:spLocks noChangeShapeType="1"/>
            </p:cNvSpPr>
            <p:nvPr/>
          </p:nvSpPr>
          <p:spPr bwMode="auto">
            <a:xfrm>
              <a:off x="3367" y="2566"/>
              <a:ext cx="7" cy="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0" name="Line 200"/>
            <p:cNvSpPr>
              <a:spLocks noChangeShapeType="1"/>
            </p:cNvSpPr>
            <p:nvPr/>
          </p:nvSpPr>
          <p:spPr bwMode="auto">
            <a:xfrm flipV="1">
              <a:off x="3381" y="2562"/>
              <a:ext cx="8"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1" name="Line 201"/>
            <p:cNvSpPr>
              <a:spLocks noChangeShapeType="1"/>
            </p:cNvSpPr>
            <p:nvPr/>
          </p:nvSpPr>
          <p:spPr bwMode="auto">
            <a:xfrm flipV="1">
              <a:off x="3403" y="2560"/>
              <a:ext cx="14" cy="1"/>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2" name="Line 202"/>
            <p:cNvSpPr>
              <a:spLocks noChangeShapeType="1"/>
            </p:cNvSpPr>
            <p:nvPr/>
          </p:nvSpPr>
          <p:spPr bwMode="auto">
            <a:xfrm>
              <a:off x="3423" y="2558"/>
              <a:ext cx="6" cy="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3" name="Line 203"/>
            <p:cNvSpPr>
              <a:spLocks noChangeShapeType="1"/>
            </p:cNvSpPr>
            <p:nvPr/>
          </p:nvSpPr>
          <p:spPr bwMode="auto">
            <a:xfrm>
              <a:off x="3437" y="2557"/>
              <a:ext cx="6" cy="0"/>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4" name="Line 204"/>
            <p:cNvSpPr>
              <a:spLocks noChangeShapeType="1"/>
            </p:cNvSpPr>
            <p:nvPr/>
          </p:nvSpPr>
          <p:spPr bwMode="auto">
            <a:xfrm flipV="1">
              <a:off x="3452" y="2533"/>
              <a:ext cx="7" cy="12"/>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5" name="Line 205"/>
            <p:cNvSpPr>
              <a:spLocks noChangeShapeType="1"/>
            </p:cNvSpPr>
            <p:nvPr/>
          </p:nvSpPr>
          <p:spPr bwMode="auto">
            <a:xfrm flipV="1">
              <a:off x="3461" y="2518"/>
              <a:ext cx="4"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6" name="Line 206"/>
            <p:cNvSpPr>
              <a:spLocks noChangeShapeType="1"/>
            </p:cNvSpPr>
            <p:nvPr/>
          </p:nvSpPr>
          <p:spPr bwMode="auto">
            <a:xfrm flipV="1">
              <a:off x="3468" y="2505"/>
              <a:ext cx="3"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7" name="Line 207"/>
            <p:cNvSpPr>
              <a:spLocks noChangeShapeType="1"/>
            </p:cNvSpPr>
            <p:nvPr/>
          </p:nvSpPr>
          <p:spPr bwMode="auto">
            <a:xfrm flipV="1">
              <a:off x="3477" y="2478"/>
              <a:ext cx="6"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8" name="Line 208"/>
            <p:cNvSpPr>
              <a:spLocks noChangeShapeType="1"/>
            </p:cNvSpPr>
            <p:nvPr/>
          </p:nvSpPr>
          <p:spPr bwMode="auto">
            <a:xfrm flipV="1">
              <a:off x="3487" y="2464"/>
              <a:ext cx="4"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59" name="Line 209"/>
            <p:cNvSpPr>
              <a:spLocks noChangeShapeType="1"/>
            </p:cNvSpPr>
            <p:nvPr/>
          </p:nvSpPr>
          <p:spPr bwMode="auto">
            <a:xfrm flipV="1">
              <a:off x="3493" y="2452"/>
              <a:ext cx="2"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0" name="Line 210"/>
            <p:cNvSpPr>
              <a:spLocks noChangeShapeType="1"/>
            </p:cNvSpPr>
            <p:nvPr/>
          </p:nvSpPr>
          <p:spPr bwMode="auto">
            <a:xfrm flipV="1">
              <a:off x="3503" y="2425"/>
              <a:ext cx="5" cy="14"/>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1" name="Line 211"/>
            <p:cNvSpPr>
              <a:spLocks noChangeShapeType="1"/>
            </p:cNvSpPr>
            <p:nvPr/>
          </p:nvSpPr>
          <p:spPr bwMode="auto">
            <a:xfrm flipV="1">
              <a:off x="3513" y="2412"/>
              <a:ext cx="2" cy="7"/>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2" name="Line 212"/>
            <p:cNvSpPr>
              <a:spLocks noChangeShapeType="1"/>
            </p:cNvSpPr>
            <p:nvPr/>
          </p:nvSpPr>
          <p:spPr bwMode="auto">
            <a:xfrm flipV="1">
              <a:off x="3519" y="2399"/>
              <a:ext cx="5" cy="6"/>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3" name="Line 213"/>
            <p:cNvSpPr>
              <a:spLocks noChangeShapeType="1"/>
            </p:cNvSpPr>
            <p:nvPr/>
          </p:nvSpPr>
          <p:spPr bwMode="auto">
            <a:xfrm flipV="1">
              <a:off x="3531" y="2374"/>
              <a:ext cx="8" cy="1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4" name="Line 214"/>
            <p:cNvSpPr>
              <a:spLocks noChangeShapeType="1"/>
            </p:cNvSpPr>
            <p:nvPr/>
          </p:nvSpPr>
          <p:spPr bwMode="auto">
            <a:xfrm flipV="1">
              <a:off x="3545" y="2368"/>
              <a:ext cx="6" cy="3"/>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5" name="Line 215"/>
            <p:cNvSpPr>
              <a:spLocks noChangeShapeType="1"/>
            </p:cNvSpPr>
            <p:nvPr/>
          </p:nvSpPr>
          <p:spPr bwMode="auto">
            <a:xfrm flipV="1">
              <a:off x="3559" y="2359"/>
              <a:ext cx="4"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6" name="Line 216"/>
            <p:cNvSpPr>
              <a:spLocks noChangeShapeType="1"/>
            </p:cNvSpPr>
            <p:nvPr/>
          </p:nvSpPr>
          <p:spPr bwMode="auto">
            <a:xfrm flipV="1">
              <a:off x="3577" y="2350"/>
              <a:ext cx="7" cy="5"/>
            </a:xfrm>
            <a:prstGeom prst="line">
              <a:avLst/>
            </a:prstGeom>
            <a:noFill/>
            <a:ln w="0">
              <a:solidFill>
                <a:srgbClr val="C8DCFF"/>
              </a:solidFill>
              <a:round/>
              <a:headEnd/>
              <a:tailEnd/>
            </a:ln>
          </p:spPr>
          <p:txBody>
            <a:bodyPr/>
            <a:lstStyle/>
            <a:p>
              <a:pPr algn="ctr" fontAlgn="base">
                <a:spcBef>
                  <a:spcPct val="0"/>
                </a:spcBef>
                <a:spcAft>
                  <a:spcPct val="0"/>
                </a:spcAft>
              </a:pPr>
              <a:endParaRPr lang="en-US">
                <a:solidFill>
                  <a:srgbClr val="000000"/>
                </a:solidFill>
              </a:endParaRPr>
            </a:p>
          </p:txBody>
        </p:sp>
        <p:sp>
          <p:nvSpPr>
            <p:cNvPr id="2267" name="Line 217"/>
            <p:cNvSpPr>
              <a:spLocks noChangeShapeType="1"/>
            </p:cNvSpPr>
            <p:nvPr/>
          </p:nvSpPr>
          <p:spPr bwMode="auto">
            <a:xfrm flipH="1" flipV="1">
              <a:off x="1026" y="1318"/>
              <a:ext cx="13"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68" name="Line 218"/>
            <p:cNvSpPr>
              <a:spLocks noChangeShapeType="1"/>
            </p:cNvSpPr>
            <p:nvPr/>
          </p:nvSpPr>
          <p:spPr bwMode="auto">
            <a:xfrm flipH="1" flipV="1">
              <a:off x="1011" y="1315"/>
              <a:ext cx="6"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69" name="Line 219"/>
            <p:cNvSpPr>
              <a:spLocks noChangeShapeType="1"/>
            </p:cNvSpPr>
            <p:nvPr/>
          </p:nvSpPr>
          <p:spPr bwMode="auto">
            <a:xfrm flipH="1">
              <a:off x="996" y="1313"/>
              <a:ext cx="8" cy="0"/>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0" name="Line 220"/>
            <p:cNvSpPr>
              <a:spLocks noChangeShapeType="1"/>
            </p:cNvSpPr>
            <p:nvPr/>
          </p:nvSpPr>
          <p:spPr bwMode="auto">
            <a:xfrm flipH="1" flipV="1">
              <a:off x="971" y="1301"/>
              <a:ext cx="12" cy="8"/>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1" name="Freeform 221"/>
            <p:cNvSpPr>
              <a:spLocks/>
            </p:cNvSpPr>
            <p:nvPr/>
          </p:nvSpPr>
          <p:spPr bwMode="auto">
            <a:xfrm>
              <a:off x="958" y="1295"/>
              <a:ext cx="6" cy="4"/>
            </a:xfrm>
            <a:custGeom>
              <a:avLst/>
              <a:gdLst>
                <a:gd name="T0" fmla="*/ 2 w 8"/>
                <a:gd name="T1" fmla="*/ 4 h 4"/>
                <a:gd name="T2" fmla="*/ 2 w 8"/>
                <a:gd name="T3" fmla="*/ 0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4"/>
                  </a:moveTo>
                  <a:lnTo>
                    <a:pt x="2" y="0"/>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72" name="Line 222"/>
            <p:cNvSpPr>
              <a:spLocks noChangeShapeType="1"/>
            </p:cNvSpPr>
            <p:nvPr/>
          </p:nvSpPr>
          <p:spPr bwMode="auto">
            <a:xfrm flipH="1" flipV="1">
              <a:off x="945" y="1293"/>
              <a:ext cx="7"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3" name="Line 223"/>
            <p:cNvSpPr>
              <a:spLocks noChangeShapeType="1"/>
            </p:cNvSpPr>
            <p:nvPr/>
          </p:nvSpPr>
          <p:spPr bwMode="auto">
            <a:xfrm flipH="1" flipV="1">
              <a:off x="918" y="1283"/>
              <a:ext cx="13" cy="5"/>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4" name="Freeform 224"/>
            <p:cNvSpPr>
              <a:spLocks/>
            </p:cNvSpPr>
            <p:nvPr/>
          </p:nvSpPr>
          <p:spPr bwMode="auto">
            <a:xfrm>
              <a:off x="904" y="1281"/>
              <a:ext cx="7" cy="1"/>
            </a:xfrm>
            <a:custGeom>
              <a:avLst/>
              <a:gdLst>
                <a:gd name="T0" fmla="*/ 2 w 9"/>
                <a:gd name="T1" fmla="*/ 0 h 1"/>
                <a:gd name="T2" fmla="*/ 2 w 9"/>
                <a:gd name="T3" fmla="*/ 0 h 1"/>
                <a:gd name="T4" fmla="*/ 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9" y="0"/>
                  </a:moveTo>
                  <a:lnTo>
                    <a:pt x="7" y="0"/>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75" name="Freeform 225"/>
            <p:cNvSpPr>
              <a:spLocks/>
            </p:cNvSpPr>
            <p:nvPr/>
          </p:nvSpPr>
          <p:spPr bwMode="auto">
            <a:xfrm>
              <a:off x="890" y="1281"/>
              <a:ext cx="7" cy="2"/>
            </a:xfrm>
            <a:custGeom>
              <a:avLst/>
              <a:gdLst>
                <a:gd name="T0" fmla="*/ 1 w 10"/>
                <a:gd name="T1" fmla="*/ 0 h 2"/>
                <a:gd name="T2" fmla="*/ 1 w 10"/>
                <a:gd name="T3" fmla="*/ 0 h 2"/>
                <a:gd name="T4" fmla="*/ 0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10" y="0"/>
                  </a:moveTo>
                  <a:lnTo>
                    <a:pt x="8" y="0"/>
                  </a:lnTo>
                  <a:lnTo>
                    <a:pt x="0" y="2"/>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76" name="Freeform 226"/>
            <p:cNvSpPr>
              <a:spLocks/>
            </p:cNvSpPr>
            <p:nvPr/>
          </p:nvSpPr>
          <p:spPr bwMode="auto">
            <a:xfrm>
              <a:off x="862" y="1284"/>
              <a:ext cx="14" cy="4"/>
            </a:xfrm>
            <a:custGeom>
              <a:avLst/>
              <a:gdLst>
                <a:gd name="T0" fmla="*/ 2 w 19"/>
                <a:gd name="T1" fmla="*/ 0 h 4"/>
                <a:gd name="T2" fmla="*/ 1 w 19"/>
                <a:gd name="T3" fmla="*/ 4 h 4"/>
                <a:gd name="T4" fmla="*/ 0 w 19"/>
                <a:gd name="T5" fmla="*/ 2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0"/>
                  </a:moveTo>
                  <a:lnTo>
                    <a:pt x="6" y="4"/>
                  </a:lnTo>
                  <a:lnTo>
                    <a:pt x="0" y="2"/>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77" name="Line 227"/>
            <p:cNvSpPr>
              <a:spLocks noChangeShapeType="1"/>
            </p:cNvSpPr>
            <p:nvPr/>
          </p:nvSpPr>
          <p:spPr bwMode="auto">
            <a:xfrm flipH="1" flipV="1">
              <a:off x="851" y="1279"/>
              <a:ext cx="6"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8" name="Line 228"/>
            <p:cNvSpPr>
              <a:spLocks noChangeShapeType="1"/>
            </p:cNvSpPr>
            <p:nvPr/>
          </p:nvSpPr>
          <p:spPr bwMode="auto">
            <a:xfrm flipH="1" flipV="1">
              <a:off x="999" y="1362"/>
              <a:ext cx="6"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79" name="Freeform 229"/>
            <p:cNvSpPr>
              <a:spLocks/>
            </p:cNvSpPr>
            <p:nvPr/>
          </p:nvSpPr>
          <p:spPr bwMode="auto">
            <a:xfrm>
              <a:off x="974" y="1356"/>
              <a:ext cx="13" cy="1"/>
            </a:xfrm>
            <a:custGeom>
              <a:avLst/>
              <a:gdLst>
                <a:gd name="T0" fmla="*/ 1 w 21"/>
                <a:gd name="T1" fmla="*/ 0 h 1"/>
                <a:gd name="T2" fmla="*/ 1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6" y="0"/>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80" name="Line 230"/>
            <p:cNvSpPr>
              <a:spLocks noChangeShapeType="1"/>
            </p:cNvSpPr>
            <p:nvPr/>
          </p:nvSpPr>
          <p:spPr bwMode="auto">
            <a:xfrm flipH="1">
              <a:off x="960" y="1356"/>
              <a:ext cx="5"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1" name="Line 231"/>
            <p:cNvSpPr>
              <a:spLocks noChangeShapeType="1"/>
            </p:cNvSpPr>
            <p:nvPr/>
          </p:nvSpPr>
          <p:spPr bwMode="auto">
            <a:xfrm flipH="1">
              <a:off x="945" y="1357"/>
              <a:ext cx="7"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2" name="Line 232"/>
            <p:cNvSpPr>
              <a:spLocks noChangeShapeType="1"/>
            </p:cNvSpPr>
            <p:nvPr/>
          </p:nvSpPr>
          <p:spPr bwMode="auto">
            <a:xfrm flipH="1">
              <a:off x="919" y="1365"/>
              <a:ext cx="14"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3" name="Line 233"/>
            <p:cNvSpPr>
              <a:spLocks noChangeShapeType="1"/>
            </p:cNvSpPr>
            <p:nvPr/>
          </p:nvSpPr>
          <p:spPr bwMode="auto">
            <a:xfrm flipH="1">
              <a:off x="905" y="1372"/>
              <a:ext cx="9"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4" name="Line 234"/>
            <p:cNvSpPr>
              <a:spLocks noChangeShapeType="1"/>
            </p:cNvSpPr>
            <p:nvPr/>
          </p:nvSpPr>
          <p:spPr bwMode="auto">
            <a:xfrm flipH="1">
              <a:off x="892" y="1375"/>
              <a:ext cx="6" cy="0"/>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5" name="Line 235"/>
            <p:cNvSpPr>
              <a:spLocks noChangeShapeType="1"/>
            </p:cNvSpPr>
            <p:nvPr/>
          </p:nvSpPr>
          <p:spPr bwMode="auto">
            <a:xfrm flipH="1">
              <a:off x="780" y="1378"/>
              <a:ext cx="8"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6" name="Line 236"/>
            <p:cNvSpPr>
              <a:spLocks noChangeShapeType="1"/>
            </p:cNvSpPr>
            <p:nvPr/>
          </p:nvSpPr>
          <p:spPr bwMode="auto">
            <a:xfrm flipH="1" flipV="1">
              <a:off x="771" y="1369"/>
              <a:ext cx="5" cy="6"/>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7" name="Line 237"/>
            <p:cNvSpPr>
              <a:spLocks noChangeShapeType="1"/>
            </p:cNvSpPr>
            <p:nvPr/>
          </p:nvSpPr>
          <p:spPr bwMode="auto">
            <a:xfrm flipH="1" flipV="1">
              <a:off x="753" y="1348"/>
              <a:ext cx="8" cy="10"/>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8" name="Line 238"/>
            <p:cNvSpPr>
              <a:spLocks noChangeShapeType="1"/>
            </p:cNvSpPr>
            <p:nvPr/>
          </p:nvSpPr>
          <p:spPr bwMode="auto">
            <a:xfrm flipH="1" flipV="1">
              <a:off x="707" y="1318"/>
              <a:ext cx="5" cy="5"/>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89" name="Line 239"/>
            <p:cNvSpPr>
              <a:spLocks noChangeShapeType="1"/>
            </p:cNvSpPr>
            <p:nvPr/>
          </p:nvSpPr>
          <p:spPr bwMode="auto">
            <a:xfrm flipH="1" flipV="1">
              <a:off x="694" y="1313"/>
              <a:ext cx="8"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0" name="Freeform 240"/>
            <p:cNvSpPr>
              <a:spLocks/>
            </p:cNvSpPr>
            <p:nvPr/>
          </p:nvSpPr>
          <p:spPr bwMode="auto">
            <a:xfrm>
              <a:off x="672" y="1300"/>
              <a:ext cx="10" cy="9"/>
            </a:xfrm>
            <a:custGeom>
              <a:avLst/>
              <a:gdLst>
                <a:gd name="T0" fmla="*/ 1 w 15"/>
                <a:gd name="T1" fmla="*/ 2 h 11"/>
                <a:gd name="T2" fmla="*/ 1 w 15"/>
                <a:gd name="T3" fmla="*/ 2 h 11"/>
                <a:gd name="T4" fmla="*/ 0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11"/>
                  </a:moveTo>
                  <a:lnTo>
                    <a:pt x="9" y="9"/>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91" name="Line 241"/>
            <p:cNvSpPr>
              <a:spLocks noChangeShapeType="1"/>
            </p:cNvSpPr>
            <p:nvPr/>
          </p:nvSpPr>
          <p:spPr bwMode="auto">
            <a:xfrm flipH="1" flipV="1">
              <a:off x="658" y="1291"/>
              <a:ext cx="7"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2" name="Freeform 242"/>
            <p:cNvSpPr>
              <a:spLocks/>
            </p:cNvSpPr>
            <p:nvPr/>
          </p:nvSpPr>
          <p:spPr bwMode="auto">
            <a:xfrm>
              <a:off x="646" y="1283"/>
              <a:ext cx="8" cy="3"/>
            </a:xfrm>
            <a:custGeom>
              <a:avLst/>
              <a:gdLst>
                <a:gd name="T0" fmla="*/ 2 w 10"/>
                <a:gd name="T1" fmla="*/ 2 h 4"/>
                <a:gd name="T2" fmla="*/ 2 w 10"/>
                <a:gd name="T3" fmla="*/ 2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93" name="Freeform 243"/>
            <p:cNvSpPr>
              <a:spLocks/>
            </p:cNvSpPr>
            <p:nvPr/>
          </p:nvSpPr>
          <p:spPr bwMode="auto">
            <a:xfrm>
              <a:off x="621" y="1278"/>
              <a:ext cx="12" cy="3"/>
            </a:xfrm>
            <a:custGeom>
              <a:avLst/>
              <a:gdLst>
                <a:gd name="T0" fmla="*/ 1 w 19"/>
                <a:gd name="T1" fmla="*/ 2 h 4"/>
                <a:gd name="T2" fmla="*/ 1 w 19"/>
                <a:gd name="T3" fmla="*/ 0 h 4"/>
                <a:gd name="T4" fmla="*/ 0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4"/>
                  </a:moveTo>
                  <a:lnTo>
                    <a:pt x="2" y="0"/>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94" name="Line 244"/>
            <p:cNvSpPr>
              <a:spLocks noChangeShapeType="1"/>
            </p:cNvSpPr>
            <p:nvPr/>
          </p:nvSpPr>
          <p:spPr bwMode="auto">
            <a:xfrm flipH="1">
              <a:off x="606" y="1279"/>
              <a:ext cx="6"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5" name="Line 245"/>
            <p:cNvSpPr>
              <a:spLocks noChangeShapeType="1"/>
            </p:cNvSpPr>
            <p:nvPr/>
          </p:nvSpPr>
          <p:spPr bwMode="auto">
            <a:xfrm flipH="1" flipV="1">
              <a:off x="594" y="1279"/>
              <a:ext cx="6" cy="5"/>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6" name="Line 246"/>
            <p:cNvSpPr>
              <a:spLocks noChangeShapeType="1"/>
            </p:cNvSpPr>
            <p:nvPr/>
          </p:nvSpPr>
          <p:spPr bwMode="auto">
            <a:xfrm flipH="1" flipV="1">
              <a:off x="574" y="1259"/>
              <a:ext cx="11" cy="1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7" name="Line 247"/>
            <p:cNvSpPr>
              <a:spLocks noChangeShapeType="1"/>
            </p:cNvSpPr>
            <p:nvPr/>
          </p:nvSpPr>
          <p:spPr bwMode="auto">
            <a:xfrm flipH="1" flipV="1">
              <a:off x="564" y="1249"/>
              <a:ext cx="5" cy="5"/>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298" name="Freeform 248"/>
            <p:cNvSpPr>
              <a:spLocks/>
            </p:cNvSpPr>
            <p:nvPr/>
          </p:nvSpPr>
          <p:spPr bwMode="auto">
            <a:xfrm>
              <a:off x="550" y="1248"/>
              <a:ext cx="6" cy="1"/>
            </a:xfrm>
            <a:custGeom>
              <a:avLst/>
              <a:gdLst>
                <a:gd name="T0" fmla="*/ 1 w 9"/>
                <a:gd name="T1" fmla="*/ 0 h 1"/>
                <a:gd name="T2" fmla="*/ 1 w 9"/>
                <a:gd name="T3" fmla="*/ 0 h 1"/>
                <a:gd name="T4" fmla="*/ 0 w 9"/>
                <a:gd name="T5" fmla="*/ 0 h 1"/>
                <a:gd name="T6" fmla="*/ 0 60000 65536"/>
                <a:gd name="T7" fmla="*/ 0 60000 65536"/>
                <a:gd name="T8" fmla="*/ 0 60000 65536"/>
                <a:gd name="T9" fmla="*/ 0 w 9"/>
                <a:gd name="T10" fmla="*/ 0 h 1"/>
                <a:gd name="T11" fmla="*/ 9 w 9"/>
                <a:gd name="T12" fmla="*/ 1 h 1"/>
              </a:gdLst>
              <a:ahLst/>
              <a:cxnLst>
                <a:cxn ang="T6">
                  <a:pos x="T0" y="T1"/>
                </a:cxn>
                <a:cxn ang="T7">
                  <a:pos x="T2" y="T3"/>
                </a:cxn>
                <a:cxn ang="T8">
                  <a:pos x="T4" y="T5"/>
                </a:cxn>
              </a:cxnLst>
              <a:rect l="T9" t="T10" r="T11" b="T12"/>
              <a:pathLst>
                <a:path w="9" h="1">
                  <a:moveTo>
                    <a:pt x="9" y="0"/>
                  </a:moveTo>
                  <a:lnTo>
                    <a:pt x="7" y="0"/>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299" name="Line 249"/>
            <p:cNvSpPr>
              <a:spLocks noChangeShapeType="1"/>
            </p:cNvSpPr>
            <p:nvPr/>
          </p:nvSpPr>
          <p:spPr bwMode="auto">
            <a:xfrm flipH="1">
              <a:off x="521" y="1248"/>
              <a:ext cx="16"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0" name="Line 250"/>
            <p:cNvSpPr>
              <a:spLocks noChangeShapeType="1"/>
            </p:cNvSpPr>
            <p:nvPr/>
          </p:nvSpPr>
          <p:spPr bwMode="auto">
            <a:xfrm flipH="1">
              <a:off x="507" y="1248"/>
              <a:ext cx="8"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1" name="Line 251"/>
            <p:cNvSpPr>
              <a:spLocks noChangeShapeType="1"/>
            </p:cNvSpPr>
            <p:nvPr/>
          </p:nvSpPr>
          <p:spPr bwMode="auto">
            <a:xfrm flipH="1" flipV="1">
              <a:off x="494" y="1243"/>
              <a:ext cx="7" cy="3"/>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2" name="Freeform 252"/>
            <p:cNvSpPr>
              <a:spLocks/>
            </p:cNvSpPr>
            <p:nvPr/>
          </p:nvSpPr>
          <p:spPr bwMode="auto">
            <a:xfrm>
              <a:off x="474" y="1228"/>
              <a:ext cx="6" cy="13"/>
            </a:xfrm>
            <a:custGeom>
              <a:avLst/>
              <a:gdLst>
                <a:gd name="T0" fmla="*/ 2 w 8"/>
                <a:gd name="T1" fmla="*/ 6 h 15"/>
                <a:gd name="T2" fmla="*/ 2 w 8"/>
                <a:gd name="T3" fmla="*/ 5 h 15"/>
                <a:gd name="T4" fmla="*/ 0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8" y="15"/>
                  </a:moveTo>
                  <a:lnTo>
                    <a:pt x="4" y="13"/>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03" name="Line 253"/>
            <p:cNvSpPr>
              <a:spLocks noChangeShapeType="1"/>
            </p:cNvSpPr>
            <p:nvPr/>
          </p:nvSpPr>
          <p:spPr bwMode="auto">
            <a:xfrm flipH="1" flipV="1">
              <a:off x="470" y="1213"/>
              <a:ext cx="3" cy="8"/>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4" name="Line 254"/>
            <p:cNvSpPr>
              <a:spLocks noChangeShapeType="1"/>
            </p:cNvSpPr>
            <p:nvPr/>
          </p:nvSpPr>
          <p:spPr bwMode="auto">
            <a:xfrm flipH="1" flipV="1">
              <a:off x="462" y="1202"/>
              <a:ext cx="6" cy="5"/>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5" name="Line 255"/>
            <p:cNvSpPr>
              <a:spLocks noChangeShapeType="1"/>
            </p:cNvSpPr>
            <p:nvPr/>
          </p:nvSpPr>
          <p:spPr bwMode="auto">
            <a:xfrm flipH="1" flipV="1">
              <a:off x="440" y="1183"/>
              <a:ext cx="12" cy="9"/>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6" name="Freeform 256"/>
            <p:cNvSpPr>
              <a:spLocks/>
            </p:cNvSpPr>
            <p:nvPr/>
          </p:nvSpPr>
          <p:spPr bwMode="auto">
            <a:xfrm>
              <a:off x="428" y="1176"/>
              <a:ext cx="7" cy="4"/>
            </a:xfrm>
            <a:custGeom>
              <a:avLst/>
              <a:gdLst>
                <a:gd name="T0" fmla="*/ 1 w 10"/>
                <a:gd name="T1" fmla="*/ 2 h 4"/>
                <a:gd name="T2" fmla="*/ 1 w 10"/>
                <a:gd name="T3" fmla="*/ 0 h 4"/>
                <a:gd name="T4" fmla="*/ 0 w 10"/>
                <a:gd name="T5" fmla="*/ 4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2"/>
                  </a:moveTo>
                  <a:lnTo>
                    <a:pt x="8" y="0"/>
                  </a:lnTo>
                  <a:lnTo>
                    <a:pt x="0" y="4"/>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07" name="Line 257"/>
            <p:cNvSpPr>
              <a:spLocks noChangeShapeType="1"/>
            </p:cNvSpPr>
            <p:nvPr/>
          </p:nvSpPr>
          <p:spPr bwMode="auto">
            <a:xfrm flipH="1">
              <a:off x="415" y="1181"/>
              <a:ext cx="8" cy="4"/>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8" name="Line 258"/>
            <p:cNvSpPr>
              <a:spLocks noChangeShapeType="1"/>
            </p:cNvSpPr>
            <p:nvPr/>
          </p:nvSpPr>
          <p:spPr bwMode="auto">
            <a:xfrm flipH="1">
              <a:off x="387" y="1189"/>
              <a:ext cx="15" cy="3"/>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09" name="Line 259"/>
            <p:cNvSpPr>
              <a:spLocks noChangeShapeType="1"/>
            </p:cNvSpPr>
            <p:nvPr/>
          </p:nvSpPr>
          <p:spPr bwMode="auto">
            <a:xfrm flipH="1">
              <a:off x="375" y="1192"/>
              <a:ext cx="6"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10" name="Line 260"/>
            <p:cNvSpPr>
              <a:spLocks noChangeShapeType="1"/>
            </p:cNvSpPr>
            <p:nvPr/>
          </p:nvSpPr>
          <p:spPr bwMode="auto">
            <a:xfrm flipH="1">
              <a:off x="361" y="1192"/>
              <a:ext cx="7"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11" name="Line 261"/>
            <p:cNvSpPr>
              <a:spLocks noChangeShapeType="1"/>
            </p:cNvSpPr>
            <p:nvPr/>
          </p:nvSpPr>
          <p:spPr bwMode="auto">
            <a:xfrm flipH="1" flipV="1">
              <a:off x="347" y="1169"/>
              <a:ext cx="5" cy="16"/>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12" name="Line 262"/>
            <p:cNvSpPr>
              <a:spLocks noChangeShapeType="1"/>
            </p:cNvSpPr>
            <p:nvPr/>
          </p:nvSpPr>
          <p:spPr bwMode="auto">
            <a:xfrm flipH="1" flipV="1">
              <a:off x="333" y="1167"/>
              <a:ext cx="7" cy="2"/>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13" name="Line 263"/>
            <p:cNvSpPr>
              <a:spLocks noChangeShapeType="1"/>
            </p:cNvSpPr>
            <p:nvPr/>
          </p:nvSpPr>
          <p:spPr bwMode="auto">
            <a:xfrm flipH="1" flipV="1">
              <a:off x="319" y="1164"/>
              <a:ext cx="8" cy="1"/>
            </a:xfrm>
            <a:prstGeom prst="line">
              <a:avLst/>
            </a:prstGeom>
            <a:noFill/>
            <a:ln w="0">
              <a:solidFill>
                <a:srgbClr val="B9FFB9"/>
              </a:solidFill>
              <a:round/>
              <a:headEnd/>
              <a:tailEnd/>
            </a:ln>
          </p:spPr>
          <p:txBody>
            <a:bodyPr/>
            <a:lstStyle/>
            <a:p>
              <a:pPr algn="ctr" fontAlgn="base">
                <a:spcBef>
                  <a:spcPct val="0"/>
                </a:spcBef>
                <a:spcAft>
                  <a:spcPct val="0"/>
                </a:spcAft>
              </a:pPr>
              <a:endParaRPr lang="en-US">
                <a:solidFill>
                  <a:srgbClr val="000000"/>
                </a:solidFill>
              </a:endParaRPr>
            </a:p>
          </p:txBody>
        </p:sp>
        <p:sp>
          <p:nvSpPr>
            <p:cNvPr id="2314" name="Freeform 264"/>
            <p:cNvSpPr>
              <a:spLocks/>
            </p:cNvSpPr>
            <p:nvPr/>
          </p:nvSpPr>
          <p:spPr bwMode="auto">
            <a:xfrm>
              <a:off x="293" y="1158"/>
              <a:ext cx="13" cy="4"/>
            </a:xfrm>
            <a:custGeom>
              <a:avLst/>
              <a:gdLst>
                <a:gd name="T0" fmla="*/ 3 w 17"/>
                <a:gd name="T1" fmla="*/ 1 h 6"/>
                <a:gd name="T2" fmla="*/ 2 w 17"/>
                <a:gd name="T3" fmla="*/ 1 h 6"/>
                <a:gd name="T4" fmla="*/ 0 w 17"/>
                <a:gd name="T5" fmla="*/ 0 h 6"/>
                <a:gd name="T6" fmla="*/ 0 60000 65536"/>
                <a:gd name="T7" fmla="*/ 0 60000 65536"/>
                <a:gd name="T8" fmla="*/ 0 60000 65536"/>
                <a:gd name="T9" fmla="*/ 0 w 17"/>
                <a:gd name="T10" fmla="*/ 0 h 6"/>
                <a:gd name="T11" fmla="*/ 17 w 17"/>
                <a:gd name="T12" fmla="*/ 6 h 6"/>
              </a:gdLst>
              <a:ahLst/>
              <a:cxnLst>
                <a:cxn ang="T6">
                  <a:pos x="T0" y="T1"/>
                </a:cxn>
                <a:cxn ang="T7">
                  <a:pos x="T2" y="T3"/>
                </a:cxn>
                <a:cxn ang="T8">
                  <a:pos x="T4" y="T5"/>
                </a:cxn>
              </a:cxnLst>
              <a:rect l="T9" t="T10" r="T11" b="T12"/>
              <a:pathLst>
                <a:path w="17" h="6">
                  <a:moveTo>
                    <a:pt x="17" y="6"/>
                  </a:moveTo>
                  <a:lnTo>
                    <a:pt x="6" y="6"/>
                  </a:lnTo>
                  <a:lnTo>
                    <a:pt x="0" y="0"/>
                  </a:lnTo>
                </a:path>
              </a:pathLst>
            </a:custGeom>
            <a:noFill/>
            <a:ln w="0">
              <a:solidFill>
                <a:srgbClr val="B9FFB9"/>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15" name="Line 265"/>
            <p:cNvSpPr>
              <a:spLocks noChangeShapeType="1"/>
            </p:cNvSpPr>
            <p:nvPr/>
          </p:nvSpPr>
          <p:spPr bwMode="auto">
            <a:xfrm flipH="1" flipV="1">
              <a:off x="911" y="1808"/>
              <a:ext cx="11" cy="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16" name="Line 266"/>
            <p:cNvSpPr>
              <a:spLocks noChangeShapeType="1"/>
            </p:cNvSpPr>
            <p:nvPr/>
          </p:nvSpPr>
          <p:spPr bwMode="auto">
            <a:xfrm>
              <a:off x="913" y="1809"/>
              <a:ext cx="5"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17" name="Freeform 267"/>
            <p:cNvSpPr>
              <a:spLocks/>
            </p:cNvSpPr>
            <p:nvPr/>
          </p:nvSpPr>
          <p:spPr bwMode="auto">
            <a:xfrm>
              <a:off x="928" y="1823"/>
              <a:ext cx="11" cy="8"/>
            </a:xfrm>
            <a:custGeom>
              <a:avLst/>
              <a:gdLst>
                <a:gd name="T0" fmla="*/ 0 w 16"/>
                <a:gd name="T1" fmla="*/ 0 h 13"/>
                <a:gd name="T2" fmla="*/ 1 w 16"/>
                <a:gd name="T3" fmla="*/ 1 h 13"/>
                <a:gd name="T4" fmla="*/ 1 w 16"/>
                <a:gd name="T5" fmla="*/ 1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0" y="0"/>
                  </a:moveTo>
                  <a:lnTo>
                    <a:pt x="12" y="9"/>
                  </a:lnTo>
                  <a:lnTo>
                    <a:pt x="16" y="13"/>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18" name="Line 268"/>
            <p:cNvSpPr>
              <a:spLocks noChangeShapeType="1"/>
            </p:cNvSpPr>
            <p:nvPr/>
          </p:nvSpPr>
          <p:spPr bwMode="auto">
            <a:xfrm>
              <a:off x="945" y="1838"/>
              <a:ext cx="1"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19" name="Freeform 269"/>
            <p:cNvSpPr>
              <a:spLocks/>
            </p:cNvSpPr>
            <p:nvPr/>
          </p:nvSpPr>
          <p:spPr bwMode="auto">
            <a:xfrm>
              <a:off x="949" y="1859"/>
              <a:ext cx="3" cy="16"/>
            </a:xfrm>
            <a:custGeom>
              <a:avLst/>
              <a:gdLst>
                <a:gd name="T0" fmla="*/ 0 w 4"/>
                <a:gd name="T1" fmla="*/ 0 h 21"/>
                <a:gd name="T2" fmla="*/ 2 w 4"/>
                <a:gd name="T3" fmla="*/ 2 h 21"/>
                <a:gd name="T4" fmla="*/ 2 w 4"/>
                <a:gd name="T5" fmla="*/ 3 h 21"/>
                <a:gd name="T6" fmla="*/ 0 60000 65536"/>
                <a:gd name="T7" fmla="*/ 0 60000 65536"/>
                <a:gd name="T8" fmla="*/ 0 60000 65536"/>
                <a:gd name="T9" fmla="*/ 0 w 4"/>
                <a:gd name="T10" fmla="*/ 0 h 21"/>
                <a:gd name="T11" fmla="*/ 4 w 4"/>
                <a:gd name="T12" fmla="*/ 21 h 21"/>
              </a:gdLst>
              <a:ahLst/>
              <a:cxnLst>
                <a:cxn ang="T6">
                  <a:pos x="T0" y="T1"/>
                </a:cxn>
                <a:cxn ang="T7">
                  <a:pos x="T2" y="T3"/>
                </a:cxn>
                <a:cxn ang="T8">
                  <a:pos x="T4" y="T5"/>
                </a:cxn>
              </a:cxnLst>
              <a:rect l="T9" t="T10" r="T11" b="T12"/>
              <a:pathLst>
                <a:path w="4" h="21">
                  <a:moveTo>
                    <a:pt x="0" y="0"/>
                  </a:moveTo>
                  <a:lnTo>
                    <a:pt x="4" y="11"/>
                  </a:lnTo>
                  <a:lnTo>
                    <a:pt x="4" y="21"/>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20" name="Line 270"/>
            <p:cNvSpPr>
              <a:spLocks noChangeShapeType="1"/>
            </p:cNvSpPr>
            <p:nvPr/>
          </p:nvSpPr>
          <p:spPr bwMode="auto">
            <a:xfrm>
              <a:off x="952" y="1882"/>
              <a:ext cx="0"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1" name="Line 271"/>
            <p:cNvSpPr>
              <a:spLocks noChangeShapeType="1"/>
            </p:cNvSpPr>
            <p:nvPr/>
          </p:nvSpPr>
          <p:spPr bwMode="auto">
            <a:xfrm>
              <a:off x="964" y="1895"/>
              <a:ext cx="13"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2" name="Line 272"/>
            <p:cNvSpPr>
              <a:spLocks noChangeShapeType="1"/>
            </p:cNvSpPr>
            <p:nvPr/>
          </p:nvSpPr>
          <p:spPr bwMode="auto">
            <a:xfrm>
              <a:off x="983" y="1901"/>
              <a:ext cx="8"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3" name="Line 273"/>
            <p:cNvSpPr>
              <a:spLocks noChangeShapeType="1"/>
            </p:cNvSpPr>
            <p:nvPr/>
          </p:nvSpPr>
          <p:spPr bwMode="auto">
            <a:xfrm>
              <a:off x="1004" y="1910"/>
              <a:ext cx="13"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4" name="Line 274"/>
            <p:cNvSpPr>
              <a:spLocks noChangeShapeType="1"/>
            </p:cNvSpPr>
            <p:nvPr/>
          </p:nvSpPr>
          <p:spPr bwMode="auto">
            <a:xfrm>
              <a:off x="1023" y="1917"/>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5" name="Line 275"/>
            <p:cNvSpPr>
              <a:spLocks noChangeShapeType="1"/>
            </p:cNvSpPr>
            <p:nvPr/>
          </p:nvSpPr>
          <p:spPr bwMode="auto">
            <a:xfrm>
              <a:off x="1045" y="1923"/>
              <a:ext cx="13" cy="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6" name="Line 276"/>
            <p:cNvSpPr>
              <a:spLocks noChangeShapeType="1"/>
            </p:cNvSpPr>
            <p:nvPr/>
          </p:nvSpPr>
          <p:spPr bwMode="auto">
            <a:xfrm>
              <a:off x="1064" y="1932"/>
              <a:ext cx="6"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7" name="Line 277"/>
            <p:cNvSpPr>
              <a:spLocks noChangeShapeType="1"/>
            </p:cNvSpPr>
            <p:nvPr/>
          </p:nvSpPr>
          <p:spPr bwMode="auto">
            <a:xfrm>
              <a:off x="1083" y="1939"/>
              <a:ext cx="16"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8" name="Line 278"/>
            <p:cNvSpPr>
              <a:spLocks noChangeShapeType="1"/>
            </p:cNvSpPr>
            <p:nvPr/>
          </p:nvSpPr>
          <p:spPr bwMode="auto">
            <a:xfrm>
              <a:off x="1103" y="1946"/>
              <a:ext cx="7"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29" name="Line 279"/>
            <p:cNvSpPr>
              <a:spLocks noChangeShapeType="1"/>
            </p:cNvSpPr>
            <p:nvPr/>
          </p:nvSpPr>
          <p:spPr bwMode="auto">
            <a:xfrm>
              <a:off x="1124" y="1953"/>
              <a:ext cx="13"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0" name="Line 280"/>
            <p:cNvSpPr>
              <a:spLocks noChangeShapeType="1"/>
            </p:cNvSpPr>
            <p:nvPr/>
          </p:nvSpPr>
          <p:spPr bwMode="auto">
            <a:xfrm>
              <a:off x="1144" y="1960"/>
              <a:ext cx="5"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1" name="Line 281"/>
            <p:cNvSpPr>
              <a:spLocks noChangeShapeType="1"/>
            </p:cNvSpPr>
            <p:nvPr/>
          </p:nvSpPr>
          <p:spPr bwMode="auto">
            <a:xfrm>
              <a:off x="1163" y="1968"/>
              <a:ext cx="14" cy="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2" name="Line 282"/>
            <p:cNvSpPr>
              <a:spLocks noChangeShapeType="1"/>
            </p:cNvSpPr>
            <p:nvPr/>
          </p:nvSpPr>
          <p:spPr bwMode="auto">
            <a:xfrm>
              <a:off x="1184" y="1974"/>
              <a:ext cx="6" cy="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3" name="Line 283"/>
            <p:cNvSpPr>
              <a:spLocks noChangeShapeType="1"/>
            </p:cNvSpPr>
            <p:nvPr/>
          </p:nvSpPr>
          <p:spPr bwMode="auto">
            <a:xfrm>
              <a:off x="1203" y="1982"/>
              <a:ext cx="13"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4" name="Line 284"/>
            <p:cNvSpPr>
              <a:spLocks noChangeShapeType="1"/>
            </p:cNvSpPr>
            <p:nvPr/>
          </p:nvSpPr>
          <p:spPr bwMode="auto">
            <a:xfrm>
              <a:off x="1224" y="1990"/>
              <a:ext cx="7"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5" name="Line 285"/>
            <p:cNvSpPr>
              <a:spLocks noChangeShapeType="1"/>
            </p:cNvSpPr>
            <p:nvPr/>
          </p:nvSpPr>
          <p:spPr bwMode="auto">
            <a:xfrm>
              <a:off x="1244" y="1997"/>
              <a:ext cx="12"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6" name="Line 286"/>
            <p:cNvSpPr>
              <a:spLocks noChangeShapeType="1"/>
            </p:cNvSpPr>
            <p:nvPr/>
          </p:nvSpPr>
          <p:spPr bwMode="auto">
            <a:xfrm>
              <a:off x="1263" y="2005"/>
              <a:ext cx="8"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7" name="Line 287"/>
            <p:cNvSpPr>
              <a:spLocks noChangeShapeType="1"/>
            </p:cNvSpPr>
            <p:nvPr/>
          </p:nvSpPr>
          <p:spPr bwMode="auto">
            <a:xfrm>
              <a:off x="1282" y="2012"/>
              <a:ext cx="15"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38" name="Freeform 288"/>
            <p:cNvSpPr>
              <a:spLocks/>
            </p:cNvSpPr>
            <p:nvPr/>
          </p:nvSpPr>
          <p:spPr bwMode="auto">
            <a:xfrm>
              <a:off x="1303" y="2019"/>
              <a:ext cx="6" cy="5"/>
            </a:xfrm>
            <a:custGeom>
              <a:avLst/>
              <a:gdLst>
                <a:gd name="T0" fmla="*/ 0 w 8"/>
                <a:gd name="T1" fmla="*/ 0 h 6"/>
                <a:gd name="T2" fmla="*/ 2 w 8"/>
                <a:gd name="T3" fmla="*/ 2 h 6"/>
                <a:gd name="T4" fmla="*/ 2 w 8"/>
                <a:gd name="T5" fmla="*/ 3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2" y="2"/>
                  </a:lnTo>
                  <a:lnTo>
                    <a:pt x="8" y="6"/>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39" name="Freeform 289"/>
            <p:cNvSpPr>
              <a:spLocks/>
            </p:cNvSpPr>
            <p:nvPr/>
          </p:nvSpPr>
          <p:spPr bwMode="auto">
            <a:xfrm>
              <a:off x="1321" y="2032"/>
              <a:ext cx="13" cy="5"/>
            </a:xfrm>
            <a:custGeom>
              <a:avLst/>
              <a:gdLst>
                <a:gd name="T0" fmla="*/ 0 w 18"/>
                <a:gd name="T1" fmla="*/ 0 h 8"/>
                <a:gd name="T2" fmla="*/ 1 w 18"/>
                <a:gd name="T3" fmla="*/ 1 h 8"/>
                <a:gd name="T4" fmla="*/ 2 w 18"/>
                <a:gd name="T5" fmla="*/ 1 h 8"/>
                <a:gd name="T6" fmla="*/ 0 60000 65536"/>
                <a:gd name="T7" fmla="*/ 0 60000 65536"/>
                <a:gd name="T8" fmla="*/ 0 60000 65536"/>
                <a:gd name="T9" fmla="*/ 0 w 18"/>
                <a:gd name="T10" fmla="*/ 0 h 8"/>
                <a:gd name="T11" fmla="*/ 18 w 18"/>
                <a:gd name="T12" fmla="*/ 8 h 8"/>
              </a:gdLst>
              <a:ahLst/>
              <a:cxnLst>
                <a:cxn ang="T6">
                  <a:pos x="T0" y="T1"/>
                </a:cxn>
                <a:cxn ang="T7">
                  <a:pos x="T2" y="T3"/>
                </a:cxn>
                <a:cxn ang="T8">
                  <a:pos x="T4" y="T5"/>
                </a:cxn>
              </a:cxnLst>
              <a:rect l="T9" t="T10" r="T11" b="T12"/>
              <a:pathLst>
                <a:path w="18" h="8">
                  <a:moveTo>
                    <a:pt x="0" y="0"/>
                  </a:moveTo>
                  <a:lnTo>
                    <a:pt x="6" y="4"/>
                  </a:lnTo>
                  <a:lnTo>
                    <a:pt x="18" y="8"/>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40" name="Line 290"/>
            <p:cNvSpPr>
              <a:spLocks noChangeShapeType="1"/>
            </p:cNvSpPr>
            <p:nvPr/>
          </p:nvSpPr>
          <p:spPr bwMode="auto">
            <a:xfrm>
              <a:off x="1341" y="2042"/>
              <a:ext cx="6"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1" name="Line 291"/>
            <p:cNvSpPr>
              <a:spLocks noChangeShapeType="1"/>
            </p:cNvSpPr>
            <p:nvPr/>
          </p:nvSpPr>
          <p:spPr bwMode="auto">
            <a:xfrm>
              <a:off x="1356" y="2053"/>
              <a:ext cx="10" cy="1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2" name="Line 292"/>
            <p:cNvSpPr>
              <a:spLocks noChangeShapeType="1"/>
            </p:cNvSpPr>
            <p:nvPr/>
          </p:nvSpPr>
          <p:spPr bwMode="auto">
            <a:xfrm>
              <a:off x="1370" y="2070"/>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3" name="Freeform 293"/>
            <p:cNvSpPr>
              <a:spLocks/>
            </p:cNvSpPr>
            <p:nvPr/>
          </p:nvSpPr>
          <p:spPr bwMode="auto">
            <a:xfrm>
              <a:off x="1370" y="2094"/>
              <a:ext cx="1" cy="14"/>
            </a:xfrm>
            <a:custGeom>
              <a:avLst/>
              <a:gdLst>
                <a:gd name="T0" fmla="*/ 0 w 1"/>
                <a:gd name="T1" fmla="*/ 0 h 19"/>
                <a:gd name="T2" fmla="*/ 0 w 1"/>
                <a:gd name="T3" fmla="*/ 1 h 19"/>
                <a:gd name="T4" fmla="*/ 0 w 1"/>
                <a:gd name="T5" fmla="*/ 2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0"/>
                  </a:moveTo>
                  <a:lnTo>
                    <a:pt x="0" y="4"/>
                  </a:lnTo>
                  <a:lnTo>
                    <a:pt x="0" y="19"/>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44" name="Line 294"/>
            <p:cNvSpPr>
              <a:spLocks noChangeShapeType="1"/>
            </p:cNvSpPr>
            <p:nvPr/>
          </p:nvSpPr>
          <p:spPr bwMode="auto">
            <a:xfrm flipH="1">
              <a:off x="1365" y="2116"/>
              <a:ext cx="4"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5" name="Line 295"/>
            <p:cNvSpPr>
              <a:spLocks noChangeShapeType="1"/>
            </p:cNvSpPr>
            <p:nvPr/>
          </p:nvSpPr>
          <p:spPr bwMode="auto">
            <a:xfrm>
              <a:off x="1361" y="2138"/>
              <a:ext cx="1" cy="1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6" name="Line 296"/>
            <p:cNvSpPr>
              <a:spLocks noChangeShapeType="1"/>
            </p:cNvSpPr>
            <p:nvPr/>
          </p:nvSpPr>
          <p:spPr bwMode="auto">
            <a:xfrm>
              <a:off x="1361" y="2159"/>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7" name="Line 297"/>
            <p:cNvSpPr>
              <a:spLocks noChangeShapeType="1"/>
            </p:cNvSpPr>
            <p:nvPr/>
          </p:nvSpPr>
          <p:spPr bwMode="auto">
            <a:xfrm flipV="1">
              <a:off x="1362" y="2168"/>
              <a:ext cx="9" cy="1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8" name="Line 298"/>
            <p:cNvSpPr>
              <a:spLocks noChangeShapeType="1"/>
            </p:cNvSpPr>
            <p:nvPr/>
          </p:nvSpPr>
          <p:spPr bwMode="auto">
            <a:xfrm flipV="1">
              <a:off x="1375" y="2156"/>
              <a:ext cx="4"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49" name="Line 299"/>
            <p:cNvSpPr>
              <a:spLocks noChangeShapeType="1"/>
            </p:cNvSpPr>
            <p:nvPr/>
          </p:nvSpPr>
          <p:spPr bwMode="auto">
            <a:xfrm>
              <a:off x="1387" y="2159"/>
              <a:ext cx="2"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0" name="Freeform 300"/>
            <p:cNvSpPr>
              <a:spLocks/>
            </p:cNvSpPr>
            <p:nvPr/>
          </p:nvSpPr>
          <p:spPr bwMode="auto">
            <a:xfrm>
              <a:off x="1389" y="2180"/>
              <a:ext cx="1" cy="8"/>
            </a:xfrm>
            <a:custGeom>
              <a:avLst/>
              <a:gdLst>
                <a:gd name="T0" fmla="*/ 0 w 1"/>
                <a:gd name="T1" fmla="*/ 0 h 10"/>
                <a:gd name="T2" fmla="*/ 0 w 1"/>
                <a:gd name="T3" fmla="*/ 2 h 10"/>
                <a:gd name="T4" fmla="*/ 0 w 1"/>
                <a:gd name="T5" fmla="*/ 2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2"/>
                  </a:lnTo>
                  <a:lnTo>
                    <a:pt x="0" y="10"/>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51" name="Line 301"/>
            <p:cNvSpPr>
              <a:spLocks noChangeShapeType="1"/>
            </p:cNvSpPr>
            <p:nvPr/>
          </p:nvSpPr>
          <p:spPr bwMode="auto">
            <a:xfrm>
              <a:off x="1389" y="2202"/>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2" name="Freeform 302"/>
            <p:cNvSpPr>
              <a:spLocks/>
            </p:cNvSpPr>
            <p:nvPr/>
          </p:nvSpPr>
          <p:spPr bwMode="auto">
            <a:xfrm>
              <a:off x="1389" y="2224"/>
              <a:ext cx="6" cy="6"/>
            </a:xfrm>
            <a:custGeom>
              <a:avLst/>
              <a:gdLst>
                <a:gd name="T0" fmla="*/ 0 w 8"/>
                <a:gd name="T1" fmla="*/ 0 h 5"/>
                <a:gd name="T2" fmla="*/ 0 w 8"/>
                <a:gd name="T3" fmla="*/ 2 h 5"/>
                <a:gd name="T4" fmla="*/ 2 w 8"/>
                <a:gd name="T5" fmla="*/ 17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0" y="2"/>
                  </a:lnTo>
                  <a:lnTo>
                    <a:pt x="8" y="5"/>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353" name="Line 303"/>
            <p:cNvSpPr>
              <a:spLocks noChangeShapeType="1"/>
            </p:cNvSpPr>
            <p:nvPr/>
          </p:nvSpPr>
          <p:spPr bwMode="auto">
            <a:xfrm flipH="1">
              <a:off x="1341" y="2962"/>
              <a:ext cx="12"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4" name="Line 304"/>
            <p:cNvSpPr>
              <a:spLocks noChangeShapeType="1"/>
            </p:cNvSpPr>
            <p:nvPr/>
          </p:nvSpPr>
          <p:spPr bwMode="auto">
            <a:xfrm flipH="1">
              <a:off x="1327" y="2960"/>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5" name="Line 305"/>
            <p:cNvSpPr>
              <a:spLocks noChangeShapeType="1"/>
            </p:cNvSpPr>
            <p:nvPr/>
          </p:nvSpPr>
          <p:spPr bwMode="auto">
            <a:xfrm flipH="1">
              <a:off x="1298" y="2960"/>
              <a:ext cx="13"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6" name="Line 306"/>
            <p:cNvSpPr>
              <a:spLocks noChangeShapeType="1"/>
            </p:cNvSpPr>
            <p:nvPr/>
          </p:nvSpPr>
          <p:spPr bwMode="auto">
            <a:xfrm flipH="1">
              <a:off x="1284" y="2958"/>
              <a:ext cx="7"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7" name="Line 307"/>
            <p:cNvSpPr>
              <a:spLocks noChangeShapeType="1"/>
            </p:cNvSpPr>
            <p:nvPr/>
          </p:nvSpPr>
          <p:spPr bwMode="auto">
            <a:xfrm flipH="1">
              <a:off x="1255" y="2958"/>
              <a:ext cx="16"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8" name="Line 308"/>
            <p:cNvSpPr>
              <a:spLocks noChangeShapeType="1"/>
            </p:cNvSpPr>
            <p:nvPr/>
          </p:nvSpPr>
          <p:spPr bwMode="auto">
            <a:xfrm flipH="1">
              <a:off x="1241" y="2958"/>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59" name="Line 309"/>
            <p:cNvSpPr>
              <a:spLocks noChangeShapeType="1"/>
            </p:cNvSpPr>
            <p:nvPr/>
          </p:nvSpPr>
          <p:spPr bwMode="auto">
            <a:xfrm flipH="1">
              <a:off x="1215" y="2958"/>
              <a:ext cx="13"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0" name="Line 310"/>
            <p:cNvSpPr>
              <a:spLocks noChangeShapeType="1"/>
            </p:cNvSpPr>
            <p:nvPr/>
          </p:nvSpPr>
          <p:spPr bwMode="auto">
            <a:xfrm flipH="1">
              <a:off x="1199" y="2956"/>
              <a:ext cx="8"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1" name="Line 311"/>
            <p:cNvSpPr>
              <a:spLocks noChangeShapeType="1"/>
            </p:cNvSpPr>
            <p:nvPr/>
          </p:nvSpPr>
          <p:spPr bwMode="auto">
            <a:xfrm flipH="1">
              <a:off x="1173" y="2956"/>
              <a:ext cx="12"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2" name="Line 312"/>
            <p:cNvSpPr>
              <a:spLocks noChangeShapeType="1"/>
            </p:cNvSpPr>
            <p:nvPr/>
          </p:nvSpPr>
          <p:spPr bwMode="auto">
            <a:xfrm flipH="1">
              <a:off x="1159" y="2954"/>
              <a:ext cx="6"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3" name="Line 313"/>
            <p:cNvSpPr>
              <a:spLocks noChangeShapeType="1"/>
            </p:cNvSpPr>
            <p:nvPr/>
          </p:nvSpPr>
          <p:spPr bwMode="auto">
            <a:xfrm flipH="1">
              <a:off x="1129" y="2954"/>
              <a:ext cx="14"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4" name="Line 314"/>
            <p:cNvSpPr>
              <a:spLocks noChangeShapeType="1"/>
            </p:cNvSpPr>
            <p:nvPr/>
          </p:nvSpPr>
          <p:spPr bwMode="auto">
            <a:xfrm flipH="1">
              <a:off x="1115" y="2952"/>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5" name="Line 315"/>
            <p:cNvSpPr>
              <a:spLocks noChangeShapeType="1"/>
            </p:cNvSpPr>
            <p:nvPr/>
          </p:nvSpPr>
          <p:spPr bwMode="auto">
            <a:xfrm flipH="1">
              <a:off x="1087" y="2952"/>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6" name="Line 316"/>
            <p:cNvSpPr>
              <a:spLocks noChangeShapeType="1"/>
            </p:cNvSpPr>
            <p:nvPr/>
          </p:nvSpPr>
          <p:spPr bwMode="auto">
            <a:xfrm flipH="1">
              <a:off x="1073" y="2951"/>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7" name="Line 317"/>
            <p:cNvSpPr>
              <a:spLocks noChangeShapeType="1"/>
            </p:cNvSpPr>
            <p:nvPr/>
          </p:nvSpPr>
          <p:spPr bwMode="auto">
            <a:xfrm flipH="1">
              <a:off x="1046" y="2951"/>
              <a:ext cx="13"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8" name="Line 318"/>
            <p:cNvSpPr>
              <a:spLocks noChangeShapeType="1"/>
            </p:cNvSpPr>
            <p:nvPr/>
          </p:nvSpPr>
          <p:spPr bwMode="auto">
            <a:xfrm flipH="1">
              <a:off x="1030" y="2950"/>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69" name="Line 319"/>
            <p:cNvSpPr>
              <a:spLocks noChangeShapeType="1"/>
            </p:cNvSpPr>
            <p:nvPr/>
          </p:nvSpPr>
          <p:spPr bwMode="auto">
            <a:xfrm flipH="1">
              <a:off x="1003" y="2950"/>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0" name="Line 320"/>
            <p:cNvSpPr>
              <a:spLocks noChangeShapeType="1"/>
            </p:cNvSpPr>
            <p:nvPr/>
          </p:nvSpPr>
          <p:spPr bwMode="auto">
            <a:xfrm flipH="1">
              <a:off x="1006" y="2113"/>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1" name="Line 321"/>
            <p:cNvSpPr>
              <a:spLocks noChangeShapeType="1"/>
            </p:cNvSpPr>
            <p:nvPr/>
          </p:nvSpPr>
          <p:spPr bwMode="auto">
            <a:xfrm flipH="1">
              <a:off x="978" y="2113"/>
              <a:ext cx="13"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2" name="Line 322"/>
            <p:cNvSpPr>
              <a:spLocks noChangeShapeType="1"/>
            </p:cNvSpPr>
            <p:nvPr/>
          </p:nvSpPr>
          <p:spPr bwMode="auto">
            <a:xfrm flipH="1">
              <a:off x="963" y="2111"/>
              <a:ext cx="8"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3" name="Line 323"/>
            <p:cNvSpPr>
              <a:spLocks noChangeShapeType="1"/>
            </p:cNvSpPr>
            <p:nvPr/>
          </p:nvSpPr>
          <p:spPr bwMode="auto">
            <a:xfrm flipH="1">
              <a:off x="935" y="2111"/>
              <a:ext cx="15"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4" name="Line 324"/>
            <p:cNvSpPr>
              <a:spLocks noChangeShapeType="1"/>
            </p:cNvSpPr>
            <p:nvPr/>
          </p:nvSpPr>
          <p:spPr bwMode="auto">
            <a:xfrm flipH="1">
              <a:off x="926" y="2110"/>
              <a:ext cx="2"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5" name="Line 325"/>
            <p:cNvSpPr>
              <a:spLocks noChangeShapeType="1"/>
            </p:cNvSpPr>
            <p:nvPr/>
          </p:nvSpPr>
          <p:spPr bwMode="auto">
            <a:xfrm>
              <a:off x="1427" y="3214"/>
              <a:ext cx="0"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6" name="Line 326"/>
            <p:cNvSpPr>
              <a:spLocks noChangeShapeType="1"/>
            </p:cNvSpPr>
            <p:nvPr/>
          </p:nvSpPr>
          <p:spPr bwMode="auto">
            <a:xfrm>
              <a:off x="1427" y="3237"/>
              <a:ext cx="0"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7" name="Line 327"/>
            <p:cNvSpPr>
              <a:spLocks noChangeShapeType="1"/>
            </p:cNvSpPr>
            <p:nvPr/>
          </p:nvSpPr>
          <p:spPr bwMode="auto">
            <a:xfrm>
              <a:off x="1427" y="3259"/>
              <a:ext cx="0"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8" name="Line 328"/>
            <p:cNvSpPr>
              <a:spLocks noChangeShapeType="1"/>
            </p:cNvSpPr>
            <p:nvPr/>
          </p:nvSpPr>
          <p:spPr bwMode="auto">
            <a:xfrm>
              <a:off x="1427" y="3282"/>
              <a:ext cx="0"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79" name="Line 329"/>
            <p:cNvSpPr>
              <a:spLocks noChangeShapeType="1"/>
            </p:cNvSpPr>
            <p:nvPr/>
          </p:nvSpPr>
          <p:spPr bwMode="auto">
            <a:xfrm>
              <a:off x="1427" y="3303"/>
              <a:ext cx="0" cy="1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0" name="Line 330"/>
            <p:cNvSpPr>
              <a:spLocks noChangeShapeType="1"/>
            </p:cNvSpPr>
            <p:nvPr/>
          </p:nvSpPr>
          <p:spPr bwMode="auto">
            <a:xfrm>
              <a:off x="1427" y="3327"/>
              <a:ext cx="0"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1" name="Line 331"/>
            <p:cNvSpPr>
              <a:spLocks noChangeShapeType="1"/>
            </p:cNvSpPr>
            <p:nvPr/>
          </p:nvSpPr>
          <p:spPr bwMode="auto">
            <a:xfrm>
              <a:off x="1427" y="3350"/>
              <a:ext cx="0"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2" name="Line 332"/>
            <p:cNvSpPr>
              <a:spLocks noChangeShapeType="1"/>
            </p:cNvSpPr>
            <p:nvPr/>
          </p:nvSpPr>
          <p:spPr bwMode="auto">
            <a:xfrm>
              <a:off x="1427" y="3371"/>
              <a:ext cx="0" cy="9"/>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3" name="Line 333"/>
            <p:cNvSpPr>
              <a:spLocks noChangeShapeType="1"/>
            </p:cNvSpPr>
            <p:nvPr/>
          </p:nvSpPr>
          <p:spPr bwMode="auto">
            <a:xfrm>
              <a:off x="1427" y="3395"/>
              <a:ext cx="0" cy="1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4" name="Line 334"/>
            <p:cNvSpPr>
              <a:spLocks noChangeShapeType="1"/>
            </p:cNvSpPr>
            <p:nvPr/>
          </p:nvSpPr>
          <p:spPr bwMode="auto">
            <a:xfrm>
              <a:off x="1427" y="3418"/>
              <a:ext cx="0"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5" name="Line 335"/>
            <p:cNvSpPr>
              <a:spLocks noChangeShapeType="1"/>
            </p:cNvSpPr>
            <p:nvPr/>
          </p:nvSpPr>
          <p:spPr bwMode="auto">
            <a:xfrm>
              <a:off x="1427" y="3440"/>
              <a:ext cx="0"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6" name="Line 336"/>
            <p:cNvSpPr>
              <a:spLocks noChangeShapeType="1"/>
            </p:cNvSpPr>
            <p:nvPr/>
          </p:nvSpPr>
          <p:spPr bwMode="auto">
            <a:xfrm>
              <a:off x="1427" y="3461"/>
              <a:ext cx="0" cy="9"/>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7" name="Line 337"/>
            <p:cNvSpPr>
              <a:spLocks noChangeShapeType="1"/>
            </p:cNvSpPr>
            <p:nvPr/>
          </p:nvSpPr>
          <p:spPr bwMode="auto">
            <a:xfrm>
              <a:off x="1427" y="3483"/>
              <a:ext cx="0"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8" name="Line 338"/>
            <p:cNvSpPr>
              <a:spLocks noChangeShapeType="1"/>
            </p:cNvSpPr>
            <p:nvPr/>
          </p:nvSpPr>
          <p:spPr bwMode="auto">
            <a:xfrm>
              <a:off x="1427" y="3506"/>
              <a:ext cx="0" cy="1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89" name="Line 339"/>
            <p:cNvSpPr>
              <a:spLocks noChangeShapeType="1"/>
            </p:cNvSpPr>
            <p:nvPr/>
          </p:nvSpPr>
          <p:spPr bwMode="auto">
            <a:xfrm>
              <a:off x="1427" y="3530"/>
              <a:ext cx="0"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0" name="Line 340"/>
            <p:cNvSpPr>
              <a:spLocks noChangeShapeType="1"/>
            </p:cNvSpPr>
            <p:nvPr/>
          </p:nvSpPr>
          <p:spPr bwMode="auto">
            <a:xfrm>
              <a:off x="1427" y="3552"/>
              <a:ext cx="0"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1" name="Line 341"/>
            <p:cNvSpPr>
              <a:spLocks noChangeShapeType="1"/>
            </p:cNvSpPr>
            <p:nvPr/>
          </p:nvSpPr>
          <p:spPr bwMode="auto">
            <a:xfrm>
              <a:off x="1549"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2" name="Line 342"/>
            <p:cNvSpPr>
              <a:spLocks noChangeShapeType="1"/>
            </p:cNvSpPr>
            <p:nvPr/>
          </p:nvSpPr>
          <p:spPr bwMode="auto">
            <a:xfrm>
              <a:off x="1570" y="3184"/>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3" name="Line 343"/>
            <p:cNvSpPr>
              <a:spLocks noChangeShapeType="1"/>
            </p:cNvSpPr>
            <p:nvPr/>
          </p:nvSpPr>
          <p:spPr bwMode="auto">
            <a:xfrm>
              <a:off x="1591"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4" name="Line 344"/>
            <p:cNvSpPr>
              <a:spLocks noChangeShapeType="1"/>
            </p:cNvSpPr>
            <p:nvPr/>
          </p:nvSpPr>
          <p:spPr bwMode="auto">
            <a:xfrm>
              <a:off x="1611" y="3184"/>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5" name="Line 345"/>
            <p:cNvSpPr>
              <a:spLocks noChangeShapeType="1"/>
            </p:cNvSpPr>
            <p:nvPr/>
          </p:nvSpPr>
          <p:spPr bwMode="auto">
            <a:xfrm>
              <a:off x="1633"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6" name="Line 346"/>
            <p:cNvSpPr>
              <a:spLocks noChangeShapeType="1"/>
            </p:cNvSpPr>
            <p:nvPr/>
          </p:nvSpPr>
          <p:spPr bwMode="auto">
            <a:xfrm>
              <a:off x="1655" y="3184"/>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7" name="Line 347"/>
            <p:cNvSpPr>
              <a:spLocks noChangeShapeType="1"/>
            </p:cNvSpPr>
            <p:nvPr/>
          </p:nvSpPr>
          <p:spPr bwMode="auto">
            <a:xfrm>
              <a:off x="1675"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8" name="Line 348"/>
            <p:cNvSpPr>
              <a:spLocks noChangeShapeType="1"/>
            </p:cNvSpPr>
            <p:nvPr/>
          </p:nvSpPr>
          <p:spPr bwMode="auto">
            <a:xfrm>
              <a:off x="1698" y="3184"/>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399" name="Line 349"/>
            <p:cNvSpPr>
              <a:spLocks noChangeShapeType="1"/>
            </p:cNvSpPr>
            <p:nvPr/>
          </p:nvSpPr>
          <p:spPr bwMode="auto">
            <a:xfrm>
              <a:off x="1718" y="3184"/>
              <a:ext cx="13"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0" name="Line 350"/>
            <p:cNvSpPr>
              <a:spLocks noChangeShapeType="1"/>
            </p:cNvSpPr>
            <p:nvPr/>
          </p:nvSpPr>
          <p:spPr bwMode="auto">
            <a:xfrm>
              <a:off x="1738" y="3184"/>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1" name="Line 351"/>
            <p:cNvSpPr>
              <a:spLocks noChangeShapeType="1"/>
            </p:cNvSpPr>
            <p:nvPr/>
          </p:nvSpPr>
          <p:spPr bwMode="auto">
            <a:xfrm>
              <a:off x="1760"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2" name="Line 352"/>
            <p:cNvSpPr>
              <a:spLocks noChangeShapeType="1"/>
            </p:cNvSpPr>
            <p:nvPr/>
          </p:nvSpPr>
          <p:spPr bwMode="auto">
            <a:xfrm>
              <a:off x="1780" y="3184"/>
              <a:ext cx="8"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3" name="Line 353"/>
            <p:cNvSpPr>
              <a:spLocks noChangeShapeType="1"/>
            </p:cNvSpPr>
            <p:nvPr/>
          </p:nvSpPr>
          <p:spPr bwMode="auto">
            <a:xfrm>
              <a:off x="1802"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4" name="Line 354"/>
            <p:cNvSpPr>
              <a:spLocks noChangeShapeType="1"/>
            </p:cNvSpPr>
            <p:nvPr/>
          </p:nvSpPr>
          <p:spPr bwMode="auto">
            <a:xfrm>
              <a:off x="1823" y="3184"/>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5" name="Line 355"/>
            <p:cNvSpPr>
              <a:spLocks noChangeShapeType="1"/>
            </p:cNvSpPr>
            <p:nvPr/>
          </p:nvSpPr>
          <p:spPr bwMode="auto">
            <a:xfrm>
              <a:off x="1845" y="318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6" name="Line 356"/>
            <p:cNvSpPr>
              <a:spLocks noChangeShapeType="1"/>
            </p:cNvSpPr>
            <p:nvPr/>
          </p:nvSpPr>
          <p:spPr bwMode="auto">
            <a:xfrm>
              <a:off x="1866" y="3184"/>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7" name="Line 357"/>
            <p:cNvSpPr>
              <a:spLocks noChangeShapeType="1"/>
            </p:cNvSpPr>
            <p:nvPr/>
          </p:nvSpPr>
          <p:spPr bwMode="auto">
            <a:xfrm>
              <a:off x="1887" y="3184"/>
              <a:ext cx="12"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8" name="Line 358"/>
            <p:cNvSpPr>
              <a:spLocks noChangeShapeType="1"/>
            </p:cNvSpPr>
            <p:nvPr/>
          </p:nvSpPr>
          <p:spPr bwMode="auto">
            <a:xfrm>
              <a:off x="1907" y="3184"/>
              <a:ext cx="8"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09" name="Line 359"/>
            <p:cNvSpPr>
              <a:spLocks noChangeShapeType="1"/>
            </p:cNvSpPr>
            <p:nvPr/>
          </p:nvSpPr>
          <p:spPr bwMode="auto">
            <a:xfrm>
              <a:off x="1930" y="3184"/>
              <a:ext cx="13"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0" name="Line 360"/>
            <p:cNvSpPr>
              <a:spLocks noChangeShapeType="1"/>
            </p:cNvSpPr>
            <p:nvPr/>
          </p:nvSpPr>
          <p:spPr bwMode="auto">
            <a:xfrm>
              <a:off x="1944" y="3189"/>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1" name="Line 361"/>
            <p:cNvSpPr>
              <a:spLocks noChangeShapeType="1"/>
            </p:cNvSpPr>
            <p:nvPr/>
          </p:nvSpPr>
          <p:spPr bwMode="auto">
            <a:xfrm>
              <a:off x="1944" y="3212"/>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2" name="Line 362"/>
            <p:cNvSpPr>
              <a:spLocks noChangeShapeType="1"/>
            </p:cNvSpPr>
            <p:nvPr/>
          </p:nvSpPr>
          <p:spPr bwMode="auto">
            <a:xfrm>
              <a:off x="1944" y="3236"/>
              <a:ext cx="1"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3" name="Line 363"/>
            <p:cNvSpPr>
              <a:spLocks noChangeShapeType="1"/>
            </p:cNvSpPr>
            <p:nvPr/>
          </p:nvSpPr>
          <p:spPr bwMode="auto">
            <a:xfrm>
              <a:off x="1944" y="3257"/>
              <a:ext cx="1"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4" name="Line 364"/>
            <p:cNvSpPr>
              <a:spLocks noChangeShapeType="1"/>
            </p:cNvSpPr>
            <p:nvPr/>
          </p:nvSpPr>
          <p:spPr bwMode="auto">
            <a:xfrm>
              <a:off x="1944" y="3280"/>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5" name="Line 365"/>
            <p:cNvSpPr>
              <a:spLocks noChangeShapeType="1"/>
            </p:cNvSpPr>
            <p:nvPr/>
          </p:nvSpPr>
          <p:spPr bwMode="auto">
            <a:xfrm>
              <a:off x="1944" y="3303"/>
              <a:ext cx="1" cy="1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6" name="Line 366"/>
            <p:cNvSpPr>
              <a:spLocks noChangeShapeType="1"/>
            </p:cNvSpPr>
            <p:nvPr/>
          </p:nvSpPr>
          <p:spPr bwMode="auto">
            <a:xfrm>
              <a:off x="1944" y="3324"/>
              <a:ext cx="1" cy="1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7" name="Line 367"/>
            <p:cNvSpPr>
              <a:spLocks noChangeShapeType="1"/>
            </p:cNvSpPr>
            <p:nvPr/>
          </p:nvSpPr>
          <p:spPr bwMode="auto">
            <a:xfrm>
              <a:off x="1944" y="3349"/>
              <a:ext cx="1"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8" name="Line 368"/>
            <p:cNvSpPr>
              <a:spLocks noChangeShapeType="1"/>
            </p:cNvSpPr>
            <p:nvPr/>
          </p:nvSpPr>
          <p:spPr bwMode="auto">
            <a:xfrm>
              <a:off x="1944" y="3369"/>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19" name="Line 369"/>
            <p:cNvSpPr>
              <a:spLocks noChangeShapeType="1"/>
            </p:cNvSpPr>
            <p:nvPr/>
          </p:nvSpPr>
          <p:spPr bwMode="auto">
            <a:xfrm>
              <a:off x="1944" y="3392"/>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0" name="Line 370"/>
            <p:cNvSpPr>
              <a:spLocks noChangeShapeType="1"/>
            </p:cNvSpPr>
            <p:nvPr/>
          </p:nvSpPr>
          <p:spPr bwMode="auto">
            <a:xfrm>
              <a:off x="1944" y="3415"/>
              <a:ext cx="1"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1" name="Line 371"/>
            <p:cNvSpPr>
              <a:spLocks noChangeShapeType="1"/>
            </p:cNvSpPr>
            <p:nvPr/>
          </p:nvSpPr>
          <p:spPr bwMode="auto">
            <a:xfrm>
              <a:off x="1944" y="3437"/>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2" name="Line 372"/>
            <p:cNvSpPr>
              <a:spLocks noChangeShapeType="1"/>
            </p:cNvSpPr>
            <p:nvPr/>
          </p:nvSpPr>
          <p:spPr bwMode="auto">
            <a:xfrm>
              <a:off x="1944" y="3461"/>
              <a:ext cx="1"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3" name="Line 373"/>
            <p:cNvSpPr>
              <a:spLocks noChangeShapeType="1"/>
            </p:cNvSpPr>
            <p:nvPr/>
          </p:nvSpPr>
          <p:spPr bwMode="auto">
            <a:xfrm>
              <a:off x="1944" y="3482"/>
              <a:ext cx="1"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4" name="Text Box 374"/>
            <p:cNvSpPr txBox="1">
              <a:spLocks noChangeArrowheads="1"/>
            </p:cNvSpPr>
            <p:nvPr/>
          </p:nvSpPr>
          <p:spPr bwMode="auto">
            <a:xfrm>
              <a:off x="1040" y="1472"/>
              <a:ext cx="609" cy="145"/>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Lake  Superior</a:t>
              </a:r>
              <a:endParaRPr lang="en-US" sz="1700">
                <a:solidFill>
                  <a:srgbClr val="FFFFFF"/>
                </a:solidFill>
                <a:latin typeface="Times New Roman" pitchFamily="18" charset="0"/>
              </a:endParaRPr>
            </a:p>
          </p:txBody>
        </p:sp>
        <p:sp>
          <p:nvSpPr>
            <p:cNvPr id="2425" name="Text Box 375"/>
            <p:cNvSpPr txBox="1">
              <a:spLocks noChangeArrowheads="1"/>
            </p:cNvSpPr>
            <p:nvPr/>
          </p:nvSpPr>
          <p:spPr bwMode="auto">
            <a:xfrm rot="-5100000">
              <a:off x="1276" y="2735"/>
              <a:ext cx="574" cy="154"/>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Lake Michigan</a:t>
              </a:r>
              <a:endParaRPr lang="en-US" sz="1700">
                <a:solidFill>
                  <a:srgbClr val="FFFFFF"/>
                </a:solidFill>
                <a:latin typeface="Times New Roman" pitchFamily="18" charset="0"/>
              </a:endParaRPr>
            </a:p>
          </p:txBody>
        </p:sp>
        <p:sp>
          <p:nvSpPr>
            <p:cNvPr id="2426" name="Text Box 376"/>
            <p:cNvSpPr txBox="1">
              <a:spLocks noChangeArrowheads="1"/>
            </p:cNvSpPr>
            <p:nvPr/>
          </p:nvSpPr>
          <p:spPr bwMode="auto">
            <a:xfrm rot="3600000">
              <a:off x="2055" y="2198"/>
              <a:ext cx="488" cy="154"/>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Lake Huron</a:t>
              </a:r>
              <a:endParaRPr lang="en-US" sz="1700">
                <a:solidFill>
                  <a:srgbClr val="FFFFFF"/>
                </a:solidFill>
                <a:latin typeface="Times New Roman" pitchFamily="18" charset="0"/>
              </a:endParaRPr>
            </a:p>
          </p:txBody>
        </p:sp>
        <p:sp>
          <p:nvSpPr>
            <p:cNvPr id="2427" name="Text Box 377"/>
            <p:cNvSpPr txBox="1">
              <a:spLocks noChangeArrowheads="1"/>
            </p:cNvSpPr>
            <p:nvPr/>
          </p:nvSpPr>
          <p:spPr bwMode="auto">
            <a:xfrm rot="-1586293">
              <a:off x="2449" y="3019"/>
              <a:ext cx="447" cy="145"/>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Lake Erie</a:t>
              </a:r>
            </a:p>
          </p:txBody>
        </p:sp>
        <p:sp>
          <p:nvSpPr>
            <p:cNvPr id="2428" name="Line 378"/>
            <p:cNvSpPr>
              <a:spLocks noChangeShapeType="1"/>
            </p:cNvSpPr>
            <p:nvPr/>
          </p:nvSpPr>
          <p:spPr bwMode="auto">
            <a:xfrm>
              <a:off x="1951" y="3512"/>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29" name="Line 379"/>
            <p:cNvSpPr>
              <a:spLocks noChangeShapeType="1"/>
            </p:cNvSpPr>
            <p:nvPr/>
          </p:nvSpPr>
          <p:spPr bwMode="auto">
            <a:xfrm>
              <a:off x="1951" y="3534"/>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0" name="Line 380"/>
            <p:cNvSpPr>
              <a:spLocks noChangeShapeType="1"/>
            </p:cNvSpPr>
            <p:nvPr/>
          </p:nvSpPr>
          <p:spPr bwMode="auto">
            <a:xfrm>
              <a:off x="1951" y="3555"/>
              <a:ext cx="1" cy="9"/>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1" name="Line 381"/>
            <p:cNvSpPr>
              <a:spLocks noChangeShapeType="1"/>
            </p:cNvSpPr>
            <p:nvPr/>
          </p:nvSpPr>
          <p:spPr bwMode="auto">
            <a:xfrm flipV="1">
              <a:off x="1943" y="3213"/>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2" name="Line 382"/>
            <p:cNvSpPr>
              <a:spLocks noChangeShapeType="1"/>
            </p:cNvSpPr>
            <p:nvPr/>
          </p:nvSpPr>
          <p:spPr bwMode="auto">
            <a:xfrm>
              <a:off x="1965" y="3213"/>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3" name="Line 383"/>
            <p:cNvSpPr>
              <a:spLocks noChangeShapeType="1"/>
            </p:cNvSpPr>
            <p:nvPr/>
          </p:nvSpPr>
          <p:spPr bwMode="auto">
            <a:xfrm flipV="1">
              <a:off x="1986" y="3211"/>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4" name="Line 384"/>
            <p:cNvSpPr>
              <a:spLocks noChangeShapeType="1"/>
            </p:cNvSpPr>
            <p:nvPr/>
          </p:nvSpPr>
          <p:spPr bwMode="auto">
            <a:xfrm>
              <a:off x="2007" y="3211"/>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5" name="Line 385"/>
            <p:cNvSpPr>
              <a:spLocks noChangeShapeType="1"/>
            </p:cNvSpPr>
            <p:nvPr/>
          </p:nvSpPr>
          <p:spPr bwMode="auto">
            <a:xfrm>
              <a:off x="2028" y="3209"/>
              <a:ext cx="12"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6" name="Line 386"/>
            <p:cNvSpPr>
              <a:spLocks noChangeShapeType="1"/>
            </p:cNvSpPr>
            <p:nvPr/>
          </p:nvSpPr>
          <p:spPr bwMode="auto">
            <a:xfrm flipV="1">
              <a:off x="2049" y="3208"/>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7" name="Line 387"/>
            <p:cNvSpPr>
              <a:spLocks noChangeShapeType="1"/>
            </p:cNvSpPr>
            <p:nvPr/>
          </p:nvSpPr>
          <p:spPr bwMode="auto">
            <a:xfrm flipV="1">
              <a:off x="2070" y="3205"/>
              <a:ext cx="14"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8" name="Line 388"/>
            <p:cNvSpPr>
              <a:spLocks noChangeShapeType="1"/>
            </p:cNvSpPr>
            <p:nvPr/>
          </p:nvSpPr>
          <p:spPr bwMode="auto">
            <a:xfrm>
              <a:off x="2090" y="3205"/>
              <a:ext cx="8"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39" name="Line 389"/>
            <p:cNvSpPr>
              <a:spLocks noChangeShapeType="1"/>
            </p:cNvSpPr>
            <p:nvPr/>
          </p:nvSpPr>
          <p:spPr bwMode="auto">
            <a:xfrm>
              <a:off x="2112" y="3204"/>
              <a:ext cx="15"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0" name="Line 390"/>
            <p:cNvSpPr>
              <a:spLocks noChangeShapeType="1"/>
            </p:cNvSpPr>
            <p:nvPr/>
          </p:nvSpPr>
          <p:spPr bwMode="auto">
            <a:xfrm>
              <a:off x="2133" y="3202"/>
              <a:ext cx="6"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1" name="Line 391"/>
            <p:cNvSpPr>
              <a:spLocks noChangeShapeType="1"/>
            </p:cNvSpPr>
            <p:nvPr/>
          </p:nvSpPr>
          <p:spPr bwMode="auto">
            <a:xfrm>
              <a:off x="2154" y="3201"/>
              <a:ext cx="15"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2" name="Line 392"/>
            <p:cNvSpPr>
              <a:spLocks noChangeShapeType="1"/>
            </p:cNvSpPr>
            <p:nvPr/>
          </p:nvSpPr>
          <p:spPr bwMode="auto">
            <a:xfrm flipV="1">
              <a:off x="2175" y="3200"/>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3" name="Line 393"/>
            <p:cNvSpPr>
              <a:spLocks noChangeShapeType="1"/>
            </p:cNvSpPr>
            <p:nvPr/>
          </p:nvSpPr>
          <p:spPr bwMode="auto">
            <a:xfrm flipV="1">
              <a:off x="2196" y="3200"/>
              <a:ext cx="14"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4" name="Line 394"/>
            <p:cNvSpPr>
              <a:spLocks noChangeShapeType="1"/>
            </p:cNvSpPr>
            <p:nvPr/>
          </p:nvSpPr>
          <p:spPr bwMode="auto">
            <a:xfrm>
              <a:off x="2792" y="3099"/>
              <a:ext cx="1"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5" name="Line 395"/>
            <p:cNvSpPr>
              <a:spLocks noChangeShapeType="1"/>
            </p:cNvSpPr>
            <p:nvPr/>
          </p:nvSpPr>
          <p:spPr bwMode="auto">
            <a:xfrm>
              <a:off x="2793" y="3121"/>
              <a:ext cx="1"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6" name="Line 396"/>
            <p:cNvSpPr>
              <a:spLocks noChangeShapeType="1"/>
            </p:cNvSpPr>
            <p:nvPr/>
          </p:nvSpPr>
          <p:spPr bwMode="auto">
            <a:xfrm>
              <a:off x="2795" y="3144"/>
              <a:ext cx="2"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7" name="Line 397"/>
            <p:cNvSpPr>
              <a:spLocks noChangeShapeType="1"/>
            </p:cNvSpPr>
            <p:nvPr/>
          </p:nvSpPr>
          <p:spPr bwMode="auto">
            <a:xfrm>
              <a:off x="2797" y="3166"/>
              <a:ext cx="2"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8" name="Line 398"/>
            <p:cNvSpPr>
              <a:spLocks noChangeShapeType="1"/>
            </p:cNvSpPr>
            <p:nvPr/>
          </p:nvSpPr>
          <p:spPr bwMode="auto">
            <a:xfrm>
              <a:off x="2799" y="3189"/>
              <a:ext cx="2"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49" name="Line 399"/>
            <p:cNvSpPr>
              <a:spLocks noChangeShapeType="1"/>
            </p:cNvSpPr>
            <p:nvPr/>
          </p:nvSpPr>
          <p:spPr bwMode="auto">
            <a:xfrm>
              <a:off x="2801" y="3212"/>
              <a:ext cx="0"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0" name="Line 400"/>
            <p:cNvSpPr>
              <a:spLocks noChangeShapeType="1"/>
            </p:cNvSpPr>
            <p:nvPr/>
          </p:nvSpPr>
          <p:spPr bwMode="auto">
            <a:xfrm>
              <a:off x="2801" y="3232"/>
              <a:ext cx="1" cy="1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1" name="Line 401"/>
            <p:cNvSpPr>
              <a:spLocks noChangeShapeType="1"/>
            </p:cNvSpPr>
            <p:nvPr/>
          </p:nvSpPr>
          <p:spPr bwMode="auto">
            <a:xfrm>
              <a:off x="2805" y="3255"/>
              <a:ext cx="0" cy="1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2" name="Line 402"/>
            <p:cNvSpPr>
              <a:spLocks noChangeShapeType="1"/>
            </p:cNvSpPr>
            <p:nvPr/>
          </p:nvSpPr>
          <p:spPr bwMode="auto">
            <a:xfrm>
              <a:off x="2805" y="3278"/>
              <a:ext cx="1"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3" name="Line 403"/>
            <p:cNvSpPr>
              <a:spLocks noChangeShapeType="1"/>
            </p:cNvSpPr>
            <p:nvPr/>
          </p:nvSpPr>
          <p:spPr bwMode="auto">
            <a:xfrm>
              <a:off x="2806" y="3301"/>
              <a:ext cx="1"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4" name="Line 404"/>
            <p:cNvSpPr>
              <a:spLocks noChangeShapeType="1"/>
            </p:cNvSpPr>
            <p:nvPr/>
          </p:nvSpPr>
          <p:spPr bwMode="auto">
            <a:xfrm>
              <a:off x="2808" y="3322"/>
              <a:ext cx="1" cy="1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5" name="Line 405"/>
            <p:cNvSpPr>
              <a:spLocks noChangeShapeType="1"/>
            </p:cNvSpPr>
            <p:nvPr/>
          </p:nvSpPr>
          <p:spPr bwMode="auto">
            <a:xfrm>
              <a:off x="2809" y="3345"/>
              <a:ext cx="2"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6" name="Line 406"/>
            <p:cNvSpPr>
              <a:spLocks noChangeShapeType="1"/>
            </p:cNvSpPr>
            <p:nvPr/>
          </p:nvSpPr>
          <p:spPr bwMode="auto">
            <a:xfrm>
              <a:off x="2811" y="3368"/>
              <a:ext cx="2"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7" name="Line 407"/>
            <p:cNvSpPr>
              <a:spLocks noChangeShapeType="1"/>
            </p:cNvSpPr>
            <p:nvPr/>
          </p:nvSpPr>
          <p:spPr bwMode="auto">
            <a:xfrm>
              <a:off x="2814" y="3390"/>
              <a:ext cx="0"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8" name="Line 408"/>
            <p:cNvSpPr>
              <a:spLocks noChangeShapeType="1"/>
            </p:cNvSpPr>
            <p:nvPr/>
          </p:nvSpPr>
          <p:spPr bwMode="auto">
            <a:xfrm>
              <a:off x="2814" y="3413"/>
              <a:ext cx="3"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59" name="Line 409"/>
            <p:cNvSpPr>
              <a:spLocks noChangeShapeType="1"/>
            </p:cNvSpPr>
            <p:nvPr/>
          </p:nvSpPr>
          <p:spPr bwMode="auto">
            <a:xfrm>
              <a:off x="2817" y="3436"/>
              <a:ext cx="0"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0" name="Line 410"/>
            <p:cNvSpPr>
              <a:spLocks noChangeShapeType="1"/>
            </p:cNvSpPr>
            <p:nvPr/>
          </p:nvSpPr>
          <p:spPr bwMode="auto">
            <a:xfrm>
              <a:off x="2818" y="3458"/>
              <a:ext cx="0"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1" name="Line 411"/>
            <p:cNvSpPr>
              <a:spLocks noChangeShapeType="1"/>
            </p:cNvSpPr>
            <p:nvPr/>
          </p:nvSpPr>
          <p:spPr bwMode="auto">
            <a:xfrm>
              <a:off x="2818" y="3481"/>
              <a:ext cx="2"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2" name="Line 412"/>
            <p:cNvSpPr>
              <a:spLocks noChangeShapeType="1"/>
            </p:cNvSpPr>
            <p:nvPr/>
          </p:nvSpPr>
          <p:spPr bwMode="auto">
            <a:xfrm>
              <a:off x="2822" y="3503"/>
              <a:ext cx="1"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3" name="Line 413"/>
            <p:cNvSpPr>
              <a:spLocks noChangeShapeType="1"/>
            </p:cNvSpPr>
            <p:nvPr/>
          </p:nvSpPr>
          <p:spPr bwMode="auto">
            <a:xfrm>
              <a:off x="2823" y="3525"/>
              <a:ext cx="0"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4" name="Line 414"/>
            <p:cNvSpPr>
              <a:spLocks noChangeShapeType="1"/>
            </p:cNvSpPr>
            <p:nvPr/>
          </p:nvSpPr>
          <p:spPr bwMode="auto">
            <a:xfrm>
              <a:off x="2824" y="3548"/>
              <a:ext cx="2"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5" name="Line 415"/>
            <p:cNvSpPr>
              <a:spLocks noChangeShapeType="1"/>
            </p:cNvSpPr>
            <p:nvPr/>
          </p:nvSpPr>
          <p:spPr bwMode="auto">
            <a:xfrm>
              <a:off x="2936" y="3007"/>
              <a:ext cx="1"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6" name="Line 416"/>
            <p:cNvSpPr>
              <a:spLocks noChangeShapeType="1"/>
            </p:cNvSpPr>
            <p:nvPr/>
          </p:nvSpPr>
          <p:spPr bwMode="auto">
            <a:xfrm>
              <a:off x="2936" y="3029"/>
              <a:ext cx="1"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7" name="Line 417"/>
            <p:cNvSpPr>
              <a:spLocks noChangeShapeType="1"/>
            </p:cNvSpPr>
            <p:nvPr/>
          </p:nvSpPr>
          <p:spPr bwMode="auto">
            <a:xfrm>
              <a:off x="2936" y="3051"/>
              <a:ext cx="1"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68" name="Freeform 418"/>
            <p:cNvSpPr>
              <a:spLocks/>
            </p:cNvSpPr>
            <p:nvPr/>
          </p:nvSpPr>
          <p:spPr bwMode="auto">
            <a:xfrm>
              <a:off x="2936" y="3075"/>
              <a:ext cx="6" cy="0"/>
            </a:xfrm>
            <a:custGeom>
              <a:avLst/>
              <a:gdLst>
                <a:gd name="T0" fmla="*/ 0 w 7"/>
                <a:gd name="T1" fmla="*/ 0 h 2"/>
                <a:gd name="T2" fmla="*/ 0 w 7"/>
                <a:gd name="T3" fmla="*/ 0 h 2"/>
                <a:gd name="T4" fmla="*/ 3 w 7"/>
                <a:gd name="T5" fmla="*/ 0 h 2"/>
                <a:gd name="T6" fmla="*/ 0 60000 65536"/>
                <a:gd name="T7" fmla="*/ 0 60000 65536"/>
                <a:gd name="T8" fmla="*/ 0 60000 65536"/>
                <a:gd name="T9" fmla="*/ 0 w 7"/>
                <a:gd name="T10" fmla="*/ 0 h 2"/>
                <a:gd name="T11" fmla="*/ 7 w 7"/>
                <a:gd name="T12" fmla="*/ 0 h 2"/>
              </a:gdLst>
              <a:ahLst/>
              <a:cxnLst>
                <a:cxn ang="T6">
                  <a:pos x="T0" y="T1"/>
                </a:cxn>
                <a:cxn ang="T7">
                  <a:pos x="T2" y="T3"/>
                </a:cxn>
                <a:cxn ang="T8">
                  <a:pos x="T4" y="T5"/>
                </a:cxn>
              </a:cxnLst>
              <a:rect l="T9" t="T10" r="T11" b="T12"/>
              <a:pathLst>
                <a:path w="7" h="2">
                  <a:moveTo>
                    <a:pt x="0" y="0"/>
                  </a:moveTo>
                  <a:lnTo>
                    <a:pt x="0" y="2"/>
                  </a:lnTo>
                  <a:lnTo>
                    <a:pt x="7" y="2"/>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469" name="Line 419"/>
            <p:cNvSpPr>
              <a:spLocks noChangeShapeType="1"/>
            </p:cNvSpPr>
            <p:nvPr/>
          </p:nvSpPr>
          <p:spPr bwMode="auto">
            <a:xfrm flipV="1">
              <a:off x="2954" y="3072"/>
              <a:ext cx="15"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0" name="Line 420"/>
            <p:cNvSpPr>
              <a:spLocks noChangeShapeType="1"/>
            </p:cNvSpPr>
            <p:nvPr/>
          </p:nvSpPr>
          <p:spPr bwMode="auto">
            <a:xfrm>
              <a:off x="2977" y="3072"/>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1" name="Line 421"/>
            <p:cNvSpPr>
              <a:spLocks noChangeShapeType="1"/>
            </p:cNvSpPr>
            <p:nvPr/>
          </p:nvSpPr>
          <p:spPr bwMode="auto">
            <a:xfrm flipV="1">
              <a:off x="2997" y="3070"/>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2" name="Line 422"/>
            <p:cNvSpPr>
              <a:spLocks noChangeShapeType="1"/>
            </p:cNvSpPr>
            <p:nvPr/>
          </p:nvSpPr>
          <p:spPr bwMode="auto">
            <a:xfrm flipV="1">
              <a:off x="3018" y="3069"/>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3" name="Line 423"/>
            <p:cNvSpPr>
              <a:spLocks noChangeShapeType="1"/>
            </p:cNvSpPr>
            <p:nvPr/>
          </p:nvSpPr>
          <p:spPr bwMode="auto">
            <a:xfrm flipV="1">
              <a:off x="3039" y="3065"/>
              <a:ext cx="15"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4" name="Line 424"/>
            <p:cNvSpPr>
              <a:spLocks noChangeShapeType="1"/>
            </p:cNvSpPr>
            <p:nvPr/>
          </p:nvSpPr>
          <p:spPr bwMode="auto">
            <a:xfrm>
              <a:off x="3060" y="3065"/>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5" name="Line 425"/>
            <p:cNvSpPr>
              <a:spLocks noChangeShapeType="1"/>
            </p:cNvSpPr>
            <p:nvPr/>
          </p:nvSpPr>
          <p:spPr bwMode="auto">
            <a:xfrm flipV="1">
              <a:off x="3081" y="3063"/>
              <a:ext cx="15"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6" name="Line 426"/>
            <p:cNvSpPr>
              <a:spLocks noChangeShapeType="1"/>
            </p:cNvSpPr>
            <p:nvPr/>
          </p:nvSpPr>
          <p:spPr bwMode="auto">
            <a:xfrm flipV="1">
              <a:off x="3103" y="3061"/>
              <a:ext cx="7"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7" name="Line 427"/>
            <p:cNvSpPr>
              <a:spLocks noChangeShapeType="1"/>
            </p:cNvSpPr>
            <p:nvPr/>
          </p:nvSpPr>
          <p:spPr bwMode="auto">
            <a:xfrm>
              <a:off x="3123" y="3059"/>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8" name="Line 428"/>
            <p:cNvSpPr>
              <a:spLocks noChangeShapeType="1"/>
            </p:cNvSpPr>
            <p:nvPr/>
          </p:nvSpPr>
          <p:spPr bwMode="auto">
            <a:xfrm>
              <a:off x="3143" y="3059"/>
              <a:ext cx="10"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79" name="Line 429"/>
            <p:cNvSpPr>
              <a:spLocks noChangeShapeType="1"/>
            </p:cNvSpPr>
            <p:nvPr/>
          </p:nvSpPr>
          <p:spPr bwMode="auto">
            <a:xfrm flipV="1">
              <a:off x="3166" y="3054"/>
              <a:ext cx="14"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0" name="Line 430"/>
            <p:cNvSpPr>
              <a:spLocks noChangeShapeType="1"/>
            </p:cNvSpPr>
            <p:nvPr/>
          </p:nvSpPr>
          <p:spPr bwMode="auto">
            <a:xfrm flipV="1">
              <a:off x="3186" y="3054"/>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1" name="Line 431"/>
            <p:cNvSpPr>
              <a:spLocks noChangeShapeType="1"/>
            </p:cNvSpPr>
            <p:nvPr/>
          </p:nvSpPr>
          <p:spPr bwMode="auto">
            <a:xfrm flipV="1">
              <a:off x="3207" y="3051"/>
              <a:ext cx="16" cy="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2" name="Line 432"/>
            <p:cNvSpPr>
              <a:spLocks noChangeShapeType="1"/>
            </p:cNvSpPr>
            <p:nvPr/>
          </p:nvSpPr>
          <p:spPr bwMode="auto">
            <a:xfrm>
              <a:off x="3229" y="3049"/>
              <a:ext cx="8"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3" name="Line 433"/>
            <p:cNvSpPr>
              <a:spLocks noChangeShapeType="1"/>
            </p:cNvSpPr>
            <p:nvPr/>
          </p:nvSpPr>
          <p:spPr bwMode="auto">
            <a:xfrm flipV="1">
              <a:off x="3249" y="3048"/>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4" name="Line 434"/>
            <p:cNvSpPr>
              <a:spLocks noChangeShapeType="1"/>
            </p:cNvSpPr>
            <p:nvPr/>
          </p:nvSpPr>
          <p:spPr bwMode="auto">
            <a:xfrm>
              <a:off x="3271" y="3048"/>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5" name="Line 435"/>
            <p:cNvSpPr>
              <a:spLocks noChangeShapeType="1"/>
            </p:cNvSpPr>
            <p:nvPr/>
          </p:nvSpPr>
          <p:spPr bwMode="auto">
            <a:xfrm flipV="1">
              <a:off x="3292" y="3045"/>
              <a:ext cx="14"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6" name="Line 436"/>
            <p:cNvSpPr>
              <a:spLocks noChangeShapeType="1"/>
            </p:cNvSpPr>
            <p:nvPr/>
          </p:nvSpPr>
          <p:spPr bwMode="auto">
            <a:xfrm>
              <a:off x="3314" y="3043"/>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7" name="Line 437"/>
            <p:cNvSpPr>
              <a:spLocks noChangeShapeType="1"/>
            </p:cNvSpPr>
            <p:nvPr/>
          </p:nvSpPr>
          <p:spPr bwMode="auto">
            <a:xfrm flipV="1">
              <a:off x="3333" y="3041"/>
              <a:ext cx="1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8" name="Line 438"/>
            <p:cNvSpPr>
              <a:spLocks noChangeShapeType="1"/>
            </p:cNvSpPr>
            <p:nvPr/>
          </p:nvSpPr>
          <p:spPr bwMode="auto">
            <a:xfrm>
              <a:off x="3356" y="3041"/>
              <a:ext cx="6"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89" name="Line 439"/>
            <p:cNvSpPr>
              <a:spLocks noChangeShapeType="1"/>
            </p:cNvSpPr>
            <p:nvPr/>
          </p:nvSpPr>
          <p:spPr bwMode="auto">
            <a:xfrm flipV="1">
              <a:off x="3376" y="3037"/>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0" name="Line 440"/>
            <p:cNvSpPr>
              <a:spLocks noChangeShapeType="1"/>
            </p:cNvSpPr>
            <p:nvPr/>
          </p:nvSpPr>
          <p:spPr bwMode="auto">
            <a:xfrm flipV="1">
              <a:off x="3396" y="3035"/>
              <a:ext cx="9"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1" name="Line 441"/>
            <p:cNvSpPr>
              <a:spLocks noChangeShapeType="1"/>
            </p:cNvSpPr>
            <p:nvPr/>
          </p:nvSpPr>
          <p:spPr bwMode="auto">
            <a:xfrm>
              <a:off x="3418" y="3034"/>
              <a:ext cx="14"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2" name="Line 442"/>
            <p:cNvSpPr>
              <a:spLocks noChangeShapeType="1"/>
            </p:cNvSpPr>
            <p:nvPr/>
          </p:nvSpPr>
          <p:spPr bwMode="auto">
            <a:xfrm>
              <a:off x="3439" y="3033"/>
              <a:ext cx="8"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3" name="Line 443"/>
            <p:cNvSpPr>
              <a:spLocks noChangeShapeType="1"/>
            </p:cNvSpPr>
            <p:nvPr/>
          </p:nvSpPr>
          <p:spPr bwMode="auto">
            <a:xfrm flipV="1">
              <a:off x="3461" y="3030"/>
              <a:ext cx="15"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4" name="Line 444"/>
            <p:cNvSpPr>
              <a:spLocks noChangeShapeType="1"/>
            </p:cNvSpPr>
            <p:nvPr/>
          </p:nvSpPr>
          <p:spPr bwMode="auto">
            <a:xfrm flipV="1">
              <a:off x="3482" y="3029"/>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5" name="Line 445"/>
            <p:cNvSpPr>
              <a:spLocks noChangeShapeType="1"/>
            </p:cNvSpPr>
            <p:nvPr/>
          </p:nvSpPr>
          <p:spPr bwMode="auto">
            <a:xfrm flipV="1">
              <a:off x="3503" y="3027"/>
              <a:ext cx="12"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6" name="Line 446"/>
            <p:cNvSpPr>
              <a:spLocks noChangeShapeType="1"/>
            </p:cNvSpPr>
            <p:nvPr/>
          </p:nvSpPr>
          <p:spPr bwMode="auto">
            <a:xfrm>
              <a:off x="3524" y="3026"/>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7" name="Line 447"/>
            <p:cNvSpPr>
              <a:spLocks noChangeShapeType="1"/>
            </p:cNvSpPr>
            <p:nvPr/>
          </p:nvSpPr>
          <p:spPr bwMode="auto">
            <a:xfrm flipV="1">
              <a:off x="3545" y="3022"/>
              <a:ext cx="14"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8" name="Line 448"/>
            <p:cNvSpPr>
              <a:spLocks noChangeShapeType="1"/>
            </p:cNvSpPr>
            <p:nvPr/>
          </p:nvSpPr>
          <p:spPr bwMode="auto">
            <a:xfrm flipV="1">
              <a:off x="3565" y="3021"/>
              <a:ext cx="8"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499" name="Line 449"/>
            <p:cNvSpPr>
              <a:spLocks noChangeShapeType="1"/>
            </p:cNvSpPr>
            <p:nvPr/>
          </p:nvSpPr>
          <p:spPr bwMode="auto">
            <a:xfrm flipV="1">
              <a:off x="3586" y="3020"/>
              <a:ext cx="1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0" name="Line 450"/>
            <p:cNvSpPr>
              <a:spLocks noChangeShapeType="1"/>
            </p:cNvSpPr>
            <p:nvPr/>
          </p:nvSpPr>
          <p:spPr bwMode="auto">
            <a:xfrm>
              <a:off x="3608" y="3018"/>
              <a:ext cx="7"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1" name="Line 451"/>
            <p:cNvSpPr>
              <a:spLocks noChangeShapeType="1"/>
            </p:cNvSpPr>
            <p:nvPr/>
          </p:nvSpPr>
          <p:spPr bwMode="auto">
            <a:xfrm flipV="1">
              <a:off x="3628" y="3015"/>
              <a:ext cx="13"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2" name="Line 452"/>
            <p:cNvSpPr>
              <a:spLocks noChangeShapeType="1"/>
            </p:cNvSpPr>
            <p:nvPr/>
          </p:nvSpPr>
          <p:spPr bwMode="auto">
            <a:xfrm>
              <a:off x="3650" y="3015"/>
              <a:ext cx="7" cy="0"/>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3" name="Line 453"/>
            <p:cNvSpPr>
              <a:spLocks noChangeShapeType="1"/>
            </p:cNvSpPr>
            <p:nvPr/>
          </p:nvSpPr>
          <p:spPr bwMode="auto">
            <a:xfrm flipV="1">
              <a:off x="3756" y="2147"/>
              <a:ext cx="14"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4" name="Line 454"/>
            <p:cNvSpPr>
              <a:spLocks noChangeShapeType="1"/>
            </p:cNvSpPr>
            <p:nvPr/>
          </p:nvSpPr>
          <p:spPr bwMode="auto">
            <a:xfrm flipV="1">
              <a:off x="3777" y="2145"/>
              <a:ext cx="6"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5" name="Line 455"/>
            <p:cNvSpPr>
              <a:spLocks noChangeShapeType="1"/>
            </p:cNvSpPr>
            <p:nvPr/>
          </p:nvSpPr>
          <p:spPr bwMode="auto">
            <a:xfrm>
              <a:off x="3790" y="2144"/>
              <a:ext cx="7" cy="1"/>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6" name="Line 456"/>
            <p:cNvSpPr>
              <a:spLocks noChangeShapeType="1"/>
            </p:cNvSpPr>
            <p:nvPr/>
          </p:nvSpPr>
          <p:spPr bwMode="auto">
            <a:xfrm flipH="1">
              <a:off x="588" y="1745"/>
              <a:ext cx="10" cy="9"/>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7" name="Line 457"/>
            <p:cNvSpPr>
              <a:spLocks noChangeShapeType="1"/>
            </p:cNvSpPr>
            <p:nvPr/>
          </p:nvSpPr>
          <p:spPr bwMode="auto">
            <a:xfrm flipH="1">
              <a:off x="578" y="1761"/>
              <a:ext cx="7" cy="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8" name="Line 458"/>
            <p:cNvSpPr>
              <a:spLocks noChangeShapeType="1"/>
            </p:cNvSpPr>
            <p:nvPr/>
          </p:nvSpPr>
          <p:spPr bwMode="auto">
            <a:xfrm flipH="1">
              <a:off x="574" y="1780"/>
              <a:ext cx="2" cy="12"/>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09" name="Line 459"/>
            <p:cNvSpPr>
              <a:spLocks noChangeShapeType="1"/>
            </p:cNvSpPr>
            <p:nvPr/>
          </p:nvSpPr>
          <p:spPr bwMode="auto">
            <a:xfrm flipH="1">
              <a:off x="573" y="1800"/>
              <a:ext cx="1" cy="9"/>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0" name="Line 460"/>
            <p:cNvSpPr>
              <a:spLocks noChangeShapeType="1"/>
            </p:cNvSpPr>
            <p:nvPr/>
          </p:nvSpPr>
          <p:spPr bwMode="auto">
            <a:xfrm flipH="1">
              <a:off x="569" y="1825"/>
              <a:ext cx="3" cy="14"/>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1" name="Line 461"/>
            <p:cNvSpPr>
              <a:spLocks noChangeShapeType="1"/>
            </p:cNvSpPr>
            <p:nvPr/>
          </p:nvSpPr>
          <p:spPr bwMode="auto">
            <a:xfrm>
              <a:off x="569" y="1846"/>
              <a:ext cx="0"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2" name="Line 462"/>
            <p:cNvSpPr>
              <a:spLocks noChangeShapeType="1"/>
            </p:cNvSpPr>
            <p:nvPr/>
          </p:nvSpPr>
          <p:spPr bwMode="auto">
            <a:xfrm flipH="1">
              <a:off x="565" y="1868"/>
              <a:ext cx="2" cy="1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3" name="Line 463"/>
            <p:cNvSpPr>
              <a:spLocks noChangeShapeType="1"/>
            </p:cNvSpPr>
            <p:nvPr/>
          </p:nvSpPr>
          <p:spPr bwMode="auto">
            <a:xfrm>
              <a:off x="565" y="1892"/>
              <a:ext cx="0" cy="7"/>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4" name="Freeform 464"/>
            <p:cNvSpPr>
              <a:spLocks/>
            </p:cNvSpPr>
            <p:nvPr/>
          </p:nvSpPr>
          <p:spPr bwMode="auto">
            <a:xfrm>
              <a:off x="558" y="1913"/>
              <a:ext cx="5" cy="13"/>
            </a:xfrm>
            <a:custGeom>
              <a:avLst/>
              <a:gdLst>
                <a:gd name="T0" fmla="*/ 1 w 7"/>
                <a:gd name="T1" fmla="*/ 0 h 17"/>
                <a:gd name="T2" fmla="*/ 1 w 7"/>
                <a:gd name="T3" fmla="*/ 2 h 17"/>
                <a:gd name="T4" fmla="*/ 0 w 7"/>
                <a:gd name="T5" fmla="*/ 3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7" y="0"/>
                  </a:moveTo>
                  <a:lnTo>
                    <a:pt x="5" y="8"/>
                  </a:lnTo>
                  <a:lnTo>
                    <a:pt x="0" y="17"/>
                  </a:lnTo>
                </a:path>
              </a:pathLst>
            </a:custGeom>
            <a:noFill/>
            <a:ln w="0">
              <a:solidFill>
                <a:srgbClr val="DAFF24"/>
              </a:solidFill>
              <a:prstDash val="solid"/>
              <a:round/>
              <a:headEnd/>
              <a:tailEnd/>
            </a:ln>
          </p:spPr>
          <p:txBody>
            <a:bodyPr/>
            <a:lstStyle/>
            <a:p>
              <a:pPr algn="ctr" fontAlgn="base">
                <a:spcBef>
                  <a:spcPct val="0"/>
                </a:spcBef>
                <a:spcAft>
                  <a:spcPct val="0"/>
                </a:spcAft>
              </a:pPr>
              <a:endParaRPr lang="en-US">
                <a:solidFill>
                  <a:srgbClr val="000000"/>
                </a:solidFill>
              </a:endParaRPr>
            </a:p>
          </p:txBody>
        </p:sp>
        <p:sp>
          <p:nvSpPr>
            <p:cNvPr id="2515" name="Line 465"/>
            <p:cNvSpPr>
              <a:spLocks noChangeShapeType="1"/>
            </p:cNvSpPr>
            <p:nvPr/>
          </p:nvSpPr>
          <p:spPr bwMode="auto">
            <a:xfrm flipH="1">
              <a:off x="549" y="1932"/>
              <a:ext cx="5" cy="8"/>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6" name="Line 466"/>
            <p:cNvSpPr>
              <a:spLocks noChangeShapeType="1"/>
            </p:cNvSpPr>
            <p:nvPr/>
          </p:nvSpPr>
          <p:spPr bwMode="auto">
            <a:xfrm flipH="1">
              <a:off x="534" y="1951"/>
              <a:ext cx="9" cy="13"/>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7" name="Line 467"/>
            <p:cNvSpPr>
              <a:spLocks noChangeShapeType="1"/>
            </p:cNvSpPr>
            <p:nvPr/>
          </p:nvSpPr>
          <p:spPr bwMode="auto">
            <a:xfrm>
              <a:off x="534" y="1972"/>
              <a:ext cx="3" cy="6"/>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8" name="Line 468"/>
            <p:cNvSpPr>
              <a:spLocks noChangeShapeType="1"/>
            </p:cNvSpPr>
            <p:nvPr/>
          </p:nvSpPr>
          <p:spPr bwMode="auto">
            <a:xfrm>
              <a:off x="540" y="1992"/>
              <a:ext cx="1" cy="5"/>
            </a:xfrm>
            <a:prstGeom prst="line">
              <a:avLst/>
            </a:prstGeom>
            <a:noFill/>
            <a:ln w="0">
              <a:solidFill>
                <a:srgbClr val="DAFF24"/>
              </a:solidFill>
              <a:round/>
              <a:headEnd/>
              <a:tailEnd/>
            </a:ln>
          </p:spPr>
          <p:txBody>
            <a:bodyPr/>
            <a:lstStyle/>
            <a:p>
              <a:pPr algn="ctr" fontAlgn="base">
                <a:spcBef>
                  <a:spcPct val="0"/>
                </a:spcBef>
                <a:spcAft>
                  <a:spcPct val="0"/>
                </a:spcAft>
              </a:pPr>
              <a:endParaRPr lang="en-US">
                <a:solidFill>
                  <a:srgbClr val="000000"/>
                </a:solidFill>
              </a:endParaRPr>
            </a:p>
          </p:txBody>
        </p:sp>
        <p:sp>
          <p:nvSpPr>
            <p:cNvPr id="2519" name="Rectangle 469"/>
            <p:cNvSpPr>
              <a:spLocks noChangeArrowheads="1"/>
            </p:cNvSpPr>
            <p:nvPr/>
          </p:nvSpPr>
          <p:spPr bwMode="auto">
            <a:xfrm rot="-4260000">
              <a:off x="1522" y="2414"/>
              <a:ext cx="17" cy="79"/>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000000"/>
                  </a:solidFill>
                  <a:latin typeface="AvantGarde Bk BT" pitchFamily="34" charset="0"/>
                </a:rPr>
                <a:t> </a:t>
              </a:r>
              <a:endParaRPr lang="en-US" sz="1700">
                <a:solidFill>
                  <a:srgbClr val="000000"/>
                </a:solidFill>
                <a:latin typeface="Times New Roman" pitchFamily="18" charset="0"/>
              </a:endParaRPr>
            </a:p>
          </p:txBody>
        </p:sp>
        <p:sp>
          <p:nvSpPr>
            <p:cNvPr id="2520" name="Rectangle 470"/>
            <p:cNvSpPr>
              <a:spLocks noChangeArrowheads="1"/>
            </p:cNvSpPr>
            <p:nvPr/>
          </p:nvSpPr>
          <p:spPr bwMode="auto">
            <a:xfrm rot="-4260000">
              <a:off x="1484" y="2385"/>
              <a:ext cx="17" cy="79"/>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B9FFFF"/>
                  </a:solidFill>
                  <a:latin typeface="AvantGarde Bk BT" pitchFamily="34" charset="0"/>
                </a:rPr>
                <a:t> </a:t>
              </a:r>
              <a:endParaRPr lang="en-US" sz="1700">
                <a:solidFill>
                  <a:srgbClr val="000000"/>
                </a:solidFill>
                <a:latin typeface="Times New Roman" pitchFamily="18" charset="0"/>
              </a:endParaRPr>
            </a:p>
          </p:txBody>
        </p:sp>
        <p:sp>
          <p:nvSpPr>
            <p:cNvPr id="2521" name="Rectangle 471"/>
            <p:cNvSpPr>
              <a:spLocks noChangeArrowheads="1"/>
            </p:cNvSpPr>
            <p:nvPr/>
          </p:nvSpPr>
          <p:spPr bwMode="auto">
            <a:xfrm>
              <a:off x="1229" y="1884"/>
              <a:ext cx="73" cy="74"/>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MI</a:t>
              </a:r>
              <a:endParaRPr lang="en-US" sz="1700">
                <a:solidFill>
                  <a:srgbClr val="808080"/>
                </a:solidFill>
                <a:latin typeface="Times New Roman" pitchFamily="18" charset="0"/>
              </a:endParaRPr>
            </a:p>
          </p:txBody>
        </p:sp>
        <p:sp>
          <p:nvSpPr>
            <p:cNvPr id="2522" name="Rectangle 472"/>
            <p:cNvSpPr>
              <a:spLocks noChangeArrowheads="1"/>
            </p:cNvSpPr>
            <p:nvPr/>
          </p:nvSpPr>
          <p:spPr bwMode="auto">
            <a:xfrm>
              <a:off x="2031" y="2814"/>
              <a:ext cx="73" cy="74"/>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MI</a:t>
              </a:r>
              <a:endParaRPr lang="en-US" sz="1700">
                <a:solidFill>
                  <a:srgbClr val="808080"/>
                </a:solidFill>
                <a:latin typeface="Times New Roman" pitchFamily="18" charset="0"/>
              </a:endParaRPr>
            </a:p>
          </p:txBody>
        </p:sp>
        <p:sp>
          <p:nvSpPr>
            <p:cNvPr id="2523" name="Rectangle 473"/>
            <p:cNvSpPr>
              <a:spLocks noChangeArrowheads="1"/>
            </p:cNvSpPr>
            <p:nvPr/>
          </p:nvSpPr>
          <p:spPr bwMode="auto">
            <a:xfrm>
              <a:off x="3335" y="2883"/>
              <a:ext cx="91" cy="75"/>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NY</a:t>
              </a:r>
              <a:endParaRPr lang="en-US" sz="1700">
                <a:solidFill>
                  <a:srgbClr val="808080"/>
                </a:solidFill>
                <a:latin typeface="Times New Roman" pitchFamily="18" charset="0"/>
              </a:endParaRPr>
            </a:p>
          </p:txBody>
        </p:sp>
        <p:sp>
          <p:nvSpPr>
            <p:cNvPr id="2524" name="Rectangle 474"/>
            <p:cNvSpPr>
              <a:spLocks noChangeArrowheads="1"/>
            </p:cNvSpPr>
            <p:nvPr/>
          </p:nvSpPr>
          <p:spPr bwMode="auto">
            <a:xfrm>
              <a:off x="2918" y="3186"/>
              <a:ext cx="89" cy="75"/>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PA</a:t>
              </a:r>
              <a:endParaRPr lang="en-US" sz="1700">
                <a:solidFill>
                  <a:srgbClr val="808080"/>
                </a:solidFill>
                <a:latin typeface="Times New Roman" pitchFamily="18" charset="0"/>
              </a:endParaRPr>
            </a:p>
          </p:txBody>
        </p:sp>
        <p:sp>
          <p:nvSpPr>
            <p:cNvPr id="2525" name="Rectangle 475"/>
            <p:cNvSpPr>
              <a:spLocks noChangeArrowheads="1"/>
            </p:cNvSpPr>
            <p:nvPr/>
          </p:nvSpPr>
          <p:spPr bwMode="auto">
            <a:xfrm>
              <a:off x="1269" y="3298"/>
              <a:ext cx="56" cy="75"/>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IL</a:t>
              </a:r>
              <a:endParaRPr lang="en-US" sz="1700">
                <a:solidFill>
                  <a:srgbClr val="808080"/>
                </a:solidFill>
                <a:latin typeface="Times New Roman" pitchFamily="18" charset="0"/>
              </a:endParaRPr>
            </a:p>
          </p:txBody>
        </p:sp>
        <p:sp>
          <p:nvSpPr>
            <p:cNvPr id="2526" name="Rectangle 476"/>
            <p:cNvSpPr>
              <a:spLocks noChangeArrowheads="1"/>
            </p:cNvSpPr>
            <p:nvPr/>
          </p:nvSpPr>
          <p:spPr bwMode="auto">
            <a:xfrm>
              <a:off x="759" y="2212"/>
              <a:ext cx="81" cy="75"/>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WI</a:t>
              </a:r>
              <a:endParaRPr lang="en-US" sz="1700">
                <a:solidFill>
                  <a:srgbClr val="808080"/>
                </a:solidFill>
                <a:latin typeface="Times New Roman" pitchFamily="18" charset="0"/>
              </a:endParaRPr>
            </a:p>
          </p:txBody>
        </p:sp>
        <p:sp>
          <p:nvSpPr>
            <p:cNvPr id="2527" name="Rectangle 477"/>
            <p:cNvSpPr>
              <a:spLocks noChangeArrowheads="1"/>
            </p:cNvSpPr>
            <p:nvPr/>
          </p:nvSpPr>
          <p:spPr bwMode="auto">
            <a:xfrm>
              <a:off x="1648" y="3425"/>
              <a:ext cx="64" cy="73"/>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IN</a:t>
              </a:r>
              <a:endParaRPr lang="en-US" sz="1700">
                <a:solidFill>
                  <a:srgbClr val="808080"/>
                </a:solidFill>
                <a:latin typeface="Times New Roman" pitchFamily="18" charset="0"/>
              </a:endParaRPr>
            </a:p>
          </p:txBody>
        </p:sp>
        <p:sp>
          <p:nvSpPr>
            <p:cNvPr id="2528" name="Rectangle 478"/>
            <p:cNvSpPr>
              <a:spLocks noChangeArrowheads="1"/>
            </p:cNvSpPr>
            <p:nvPr/>
          </p:nvSpPr>
          <p:spPr bwMode="auto">
            <a:xfrm>
              <a:off x="2979" y="2207"/>
              <a:ext cx="274" cy="75"/>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CANADA</a:t>
              </a:r>
              <a:endParaRPr lang="en-US" sz="1700">
                <a:solidFill>
                  <a:srgbClr val="808080"/>
                </a:solidFill>
                <a:latin typeface="Times New Roman" pitchFamily="18" charset="0"/>
              </a:endParaRPr>
            </a:p>
          </p:txBody>
        </p:sp>
        <p:sp>
          <p:nvSpPr>
            <p:cNvPr id="2529" name="Rectangle 479"/>
            <p:cNvSpPr>
              <a:spLocks noChangeArrowheads="1"/>
            </p:cNvSpPr>
            <p:nvPr/>
          </p:nvSpPr>
          <p:spPr bwMode="auto">
            <a:xfrm>
              <a:off x="2409" y="3429"/>
              <a:ext cx="99" cy="74"/>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r>
                <a:rPr lang="en-US" sz="800">
                  <a:solidFill>
                    <a:srgbClr val="808080"/>
                  </a:solidFill>
                  <a:latin typeface="AvantGarde Bk BT" pitchFamily="34" charset="0"/>
                </a:rPr>
                <a:t>OH</a:t>
              </a:r>
              <a:endParaRPr lang="en-US" sz="1700">
                <a:solidFill>
                  <a:srgbClr val="808080"/>
                </a:solidFill>
                <a:latin typeface="Times New Roman" pitchFamily="18" charset="0"/>
              </a:endParaRPr>
            </a:p>
          </p:txBody>
        </p:sp>
        <p:sp>
          <p:nvSpPr>
            <p:cNvPr id="2530" name="Rectangle 480"/>
            <p:cNvSpPr>
              <a:spLocks noChangeArrowheads="1"/>
            </p:cNvSpPr>
            <p:nvPr/>
          </p:nvSpPr>
          <p:spPr bwMode="auto">
            <a:xfrm>
              <a:off x="2001" y="1757"/>
              <a:ext cx="1" cy="157"/>
            </a:xfrm>
            <a:prstGeom prst="rect">
              <a:avLst/>
            </a:prstGeom>
            <a:noFill/>
            <a:ln w="9525">
              <a:noFill/>
              <a:miter lim="800000"/>
              <a:headEnd/>
              <a:tailEnd/>
            </a:ln>
          </p:spPr>
          <p:txBody>
            <a:bodyPr wrap="none" lIns="0" tIns="0" rIns="0" bIns="0">
              <a:spAutoFit/>
            </a:bodyPr>
            <a:lstStyle/>
            <a:p>
              <a:pPr algn="ctr" defTabSz="1009650" eaLnBrk="0" fontAlgn="base" hangingPunct="0">
                <a:spcBef>
                  <a:spcPct val="0"/>
                </a:spcBef>
                <a:spcAft>
                  <a:spcPct val="0"/>
                </a:spcAft>
              </a:pPr>
              <a:endParaRPr lang="en-US" sz="1700">
                <a:solidFill>
                  <a:srgbClr val="000000"/>
                </a:solidFill>
                <a:latin typeface="Times New Roman" pitchFamily="18" charset="0"/>
              </a:endParaRPr>
            </a:p>
          </p:txBody>
        </p:sp>
        <p:sp>
          <p:nvSpPr>
            <p:cNvPr id="2531" name="Oval 481"/>
            <p:cNvSpPr>
              <a:spLocks noChangeArrowheads="1"/>
            </p:cNvSpPr>
            <p:nvPr/>
          </p:nvSpPr>
          <p:spPr bwMode="auto">
            <a:xfrm>
              <a:off x="2229" y="3075"/>
              <a:ext cx="54" cy="58"/>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32" name="Oval 482"/>
            <p:cNvSpPr>
              <a:spLocks noChangeArrowheads="1"/>
            </p:cNvSpPr>
            <p:nvPr/>
          </p:nvSpPr>
          <p:spPr bwMode="auto">
            <a:xfrm>
              <a:off x="2163" y="2254"/>
              <a:ext cx="26" cy="27"/>
            </a:xfrm>
            <a:prstGeom prst="ellipse">
              <a:avLst/>
            </a:prstGeom>
            <a:solidFill>
              <a:srgbClr val="FF0000"/>
            </a:solidFill>
            <a:ln w="6350">
              <a:solidFill>
                <a:schemeClr val="bg1"/>
              </a:solid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33" name="Line 483"/>
            <p:cNvSpPr>
              <a:spLocks noChangeShapeType="1"/>
            </p:cNvSpPr>
            <p:nvPr/>
          </p:nvSpPr>
          <p:spPr bwMode="auto">
            <a:xfrm>
              <a:off x="3128" y="2714"/>
              <a:ext cx="0" cy="0"/>
            </a:xfrm>
            <a:prstGeom prst="line">
              <a:avLst/>
            </a:prstGeom>
            <a:noFill/>
            <a:ln w="9525">
              <a:solidFill>
                <a:schemeClr val="tx1"/>
              </a:solidFill>
              <a:round/>
              <a:headEnd/>
              <a:tailEnd type="triangle" w="med" len="med"/>
            </a:ln>
          </p:spPr>
          <p:txBody>
            <a:bodyPr lIns="119558" tIns="59780" rIns="119558" bIns="59780">
              <a:spAutoFit/>
            </a:bodyPr>
            <a:lstStyle/>
            <a:p>
              <a:pPr algn="ctr" fontAlgn="base">
                <a:spcBef>
                  <a:spcPct val="0"/>
                </a:spcBef>
                <a:spcAft>
                  <a:spcPct val="0"/>
                </a:spcAft>
              </a:pPr>
              <a:endParaRPr lang="en-US">
                <a:solidFill>
                  <a:srgbClr val="000000"/>
                </a:solidFill>
              </a:endParaRPr>
            </a:p>
          </p:txBody>
        </p:sp>
        <p:sp>
          <p:nvSpPr>
            <p:cNvPr id="2534" name="Text Box 484"/>
            <p:cNvSpPr txBox="1">
              <a:spLocks noChangeArrowheads="1"/>
            </p:cNvSpPr>
            <p:nvPr/>
          </p:nvSpPr>
          <p:spPr bwMode="auto">
            <a:xfrm>
              <a:off x="1994" y="2280"/>
              <a:ext cx="382"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Alpena</a:t>
              </a:r>
            </a:p>
          </p:txBody>
        </p:sp>
        <p:sp>
          <p:nvSpPr>
            <p:cNvPr id="2535" name="Text Box 485"/>
            <p:cNvSpPr txBox="1">
              <a:spLocks noChangeArrowheads="1"/>
            </p:cNvSpPr>
            <p:nvPr/>
          </p:nvSpPr>
          <p:spPr bwMode="auto">
            <a:xfrm>
              <a:off x="867" y="3135"/>
              <a:ext cx="576"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Chicago Harbor</a:t>
              </a:r>
            </a:p>
          </p:txBody>
        </p:sp>
        <p:sp>
          <p:nvSpPr>
            <p:cNvPr id="2536" name="Text Box 486"/>
            <p:cNvSpPr txBox="1">
              <a:spLocks noChangeArrowheads="1"/>
            </p:cNvSpPr>
            <p:nvPr/>
          </p:nvSpPr>
          <p:spPr bwMode="auto">
            <a:xfrm>
              <a:off x="959" y="2387"/>
              <a:ext cx="382"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Green Bay</a:t>
              </a:r>
            </a:p>
          </p:txBody>
        </p:sp>
        <p:sp>
          <p:nvSpPr>
            <p:cNvPr id="2537" name="Text Box 487"/>
            <p:cNvSpPr txBox="1">
              <a:spLocks noChangeArrowheads="1"/>
            </p:cNvSpPr>
            <p:nvPr/>
          </p:nvSpPr>
          <p:spPr bwMode="auto">
            <a:xfrm>
              <a:off x="121" y="1668"/>
              <a:ext cx="476"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Duluth-Superior</a:t>
              </a:r>
            </a:p>
          </p:txBody>
        </p:sp>
        <p:sp>
          <p:nvSpPr>
            <p:cNvPr id="2538" name="AutoShape 488"/>
            <p:cNvSpPr>
              <a:spLocks noChangeArrowheads="1"/>
            </p:cNvSpPr>
            <p:nvPr/>
          </p:nvSpPr>
          <p:spPr bwMode="auto">
            <a:xfrm rot="10022545">
              <a:off x="3010" y="2716"/>
              <a:ext cx="47" cy="128"/>
            </a:xfrm>
            <a:prstGeom prst="moon">
              <a:avLst>
                <a:gd name="adj" fmla="val 50000"/>
              </a:avLst>
            </a:prstGeom>
            <a:solidFill>
              <a:srgbClr val="3366FF"/>
            </a:solidFill>
            <a:ln w="3175" algn="ctr">
              <a:noFill/>
              <a:miter lim="800000"/>
              <a:headEnd/>
              <a:tailEnd type="none" w="sm" len="sm"/>
            </a:ln>
          </p:spPr>
          <p:txBody>
            <a:bodyPr lIns="119558" tIns="59780" rIns="119558" bIns="59780" anchor="ctr">
              <a:spAutoFit/>
            </a:bodyPr>
            <a:lstStyle/>
            <a:p>
              <a:pPr algn="ctr" fontAlgn="base">
                <a:spcBef>
                  <a:spcPct val="0"/>
                </a:spcBef>
                <a:spcAft>
                  <a:spcPct val="0"/>
                </a:spcAft>
              </a:pPr>
              <a:endParaRPr lang="en-US">
                <a:solidFill>
                  <a:srgbClr val="000000"/>
                </a:solidFill>
              </a:endParaRPr>
            </a:p>
          </p:txBody>
        </p:sp>
        <p:sp>
          <p:nvSpPr>
            <p:cNvPr id="2539" name="Oval 489"/>
            <p:cNvSpPr>
              <a:spLocks noChangeArrowheads="1"/>
            </p:cNvSpPr>
            <p:nvPr/>
          </p:nvSpPr>
          <p:spPr bwMode="auto">
            <a:xfrm>
              <a:off x="1356" y="3146"/>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40" name="Oval 490"/>
            <p:cNvSpPr>
              <a:spLocks noChangeArrowheads="1"/>
            </p:cNvSpPr>
            <p:nvPr/>
          </p:nvSpPr>
          <p:spPr bwMode="auto">
            <a:xfrm>
              <a:off x="1288" y="2383"/>
              <a:ext cx="57" cy="60"/>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41" name="Oval 491"/>
            <p:cNvSpPr>
              <a:spLocks noChangeArrowheads="1"/>
            </p:cNvSpPr>
            <p:nvPr/>
          </p:nvSpPr>
          <p:spPr bwMode="auto">
            <a:xfrm>
              <a:off x="560" y="1693"/>
              <a:ext cx="54" cy="61"/>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sz="700" b="1">
                <a:solidFill>
                  <a:srgbClr val="0000CC"/>
                </a:solidFill>
              </a:endParaRPr>
            </a:p>
          </p:txBody>
        </p:sp>
        <p:sp>
          <p:nvSpPr>
            <p:cNvPr id="2542" name="Line 492"/>
            <p:cNvSpPr>
              <a:spLocks noChangeShapeType="1"/>
            </p:cNvSpPr>
            <p:nvPr/>
          </p:nvSpPr>
          <p:spPr bwMode="auto">
            <a:xfrm flipV="1">
              <a:off x="2138" y="2281"/>
              <a:ext cx="23" cy="36"/>
            </a:xfrm>
            <a:prstGeom prst="line">
              <a:avLst/>
            </a:prstGeom>
            <a:noFill/>
            <a:ln w="9525">
              <a:solidFill>
                <a:schemeClr val="tx1"/>
              </a:solidFill>
              <a:round/>
              <a:headEnd/>
              <a:tailEnd type="triangle" w="sm" len="sm"/>
            </a:ln>
          </p:spPr>
          <p:txBody>
            <a:bodyPr lIns="119558" tIns="59780" rIns="119558" bIns="59780">
              <a:spAutoFit/>
            </a:bodyPr>
            <a:lstStyle/>
            <a:p>
              <a:pPr algn="ctr" fontAlgn="base">
                <a:spcBef>
                  <a:spcPct val="0"/>
                </a:spcBef>
                <a:spcAft>
                  <a:spcPct val="0"/>
                </a:spcAft>
              </a:pPr>
              <a:endParaRPr lang="en-US">
                <a:solidFill>
                  <a:srgbClr val="000000"/>
                </a:solidFill>
              </a:endParaRPr>
            </a:p>
          </p:txBody>
        </p:sp>
        <p:sp>
          <p:nvSpPr>
            <p:cNvPr id="2543" name="Oval 493"/>
            <p:cNvSpPr>
              <a:spLocks noChangeArrowheads="1"/>
            </p:cNvSpPr>
            <p:nvPr/>
          </p:nvSpPr>
          <p:spPr bwMode="auto">
            <a:xfrm>
              <a:off x="2162" y="2237"/>
              <a:ext cx="57" cy="61"/>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44" name="Oval 494"/>
            <p:cNvSpPr>
              <a:spLocks noChangeArrowheads="1"/>
            </p:cNvSpPr>
            <p:nvPr/>
          </p:nvSpPr>
          <p:spPr bwMode="auto">
            <a:xfrm>
              <a:off x="2253" y="3017"/>
              <a:ext cx="57" cy="60"/>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45" name="Text Box 495"/>
            <p:cNvSpPr txBox="1">
              <a:spLocks noChangeArrowheads="1"/>
            </p:cNvSpPr>
            <p:nvPr/>
          </p:nvSpPr>
          <p:spPr bwMode="auto">
            <a:xfrm>
              <a:off x="1903" y="2962"/>
              <a:ext cx="428"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Rouge River</a:t>
              </a:r>
            </a:p>
          </p:txBody>
        </p:sp>
        <p:sp>
          <p:nvSpPr>
            <p:cNvPr id="2546" name="Text Box 496"/>
            <p:cNvSpPr txBox="1">
              <a:spLocks noChangeArrowheads="1"/>
            </p:cNvSpPr>
            <p:nvPr/>
          </p:nvSpPr>
          <p:spPr bwMode="auto">
            <a:xfrm>
              <a:off x="1874" y="3035"/>
              <a:ext cx="457"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Detroit River</a:t>
              </a:r>
            </a:p>
          </p:txBody>
        </p:sp>
        <p:sp>
          <p:nvSpPr>
            <p:cNvPr id="2547" name="Oval 497"/>
            <p:cNvSpPr>
              <a:spLocks noChangeArrowheads="1"/>
            </p:cNvSpPr>
            <p:nvPr/>
          </p:nvSpPr>
          <p:spPr bwMode="auto">
            <a:xfrm>
              <a:off x="1385" y="3184"/>
              <a:ext cx="54"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48" name="Text Box 498"/>
            <p:cNvSpPr txBox="1">
              <a:spLocks noChangeArrowheads="1"/>
            </p:cNvSpPr>
            <p:nvPr/>
          </p:nvSpPr>
          <p:spPr bwMode="auto">
            <a:xfrm>
              <a:off x="1137" y="3208"/>
              <a:ext cx="302" cy="98"/>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Calumet</a:t>
              </a:r>
            </a:p>
          </p:txBody>
        </p:sp>
        <p:sp>
          <p:nvSpPr>
            <p:cNvPr id="2549" name="Text Box 499"/>
            <p:cNvSpPr txBox="1">
              <a:spLocks noChangeArrowheads="1"/>
            </p:cNvSpPr>
            <p:nvPr/>
          </p:nvSpPr>
          <p:spPr bwMode="auto">
            <a:xfrm>
              <a:off x="1675" y="2790"/>
              <a:ext cx="499"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Grand Haven</a:t>
              </a:r>
            </a:p>
          </p:txBody>
        </p:sp>
        <p:sp>
          <p:nvSpPr>
            <p:cNvPr id="2550" name="Oval 500"/>
            <p:cNvSpPr>
              <a:spLocks noChangeArrowheads="1"/>
            </p:cNvSpPr>
            <p:nvPr/>
          </p:nvSpPr>
          <p:spPr bwMode="auto">
            <a:xfrm>
              <a:off x="1650" y="2800"/>
              <a:ext cx="54" cy="60"/>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51" name="Oval 501"/>
            <p:cNvSpPr>
              <a:spLocks noChangeArrowheads="1"/>
            </p:cNvSpPr>
            <p:nvPr/>
          </p:nvSpPr>
          <p:spPr bwMode="auto">
            <a:xfrm>
              <a:off x="2177" y="3121"/>
              <a:ext cx="58" cy="61"/>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52" name="Text Box 502"/>
            <p:cNvSpPr txBox="1">
              <a:spLocks noChangeArrowheads="1"/>
            </p:cNvSpPr>
            <p:nvPr/>
          </p:nvSpPr>
          <p:spPr bwMode="auto">
            <a:xfrm>
              <a:off x="1920" y="3101"/>
              <a:ext cx="306"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Monroe</a:t>
              </a:r>
            </a:p>
          </p:txBody>
        </p:sp>
        <p:sp>
          <p:nvSpPr>
            <p:cNvPr id="2553" name="Text Box 503"/>
            <p:cNvSpPr txBox="1">
              <a:spLocks noChangeArrowheads="1"/>
            </p:cNvSpPr>
            <p:nvPr/>
          </p:nvSpPr>
          <p:spPr bwMode="auto">
            <a:xfrm rot="2700000">
              <a:off x="2633" y="3256"/>
              <a:ext cx="401"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Fairport</a:t>
              </a:r>
            </a:p>
          </p:txBody>
        </p:sp>
        <p:sp>
          <p:nvSpPr>
            <p:cNvPr id="2554" name="Oval 504"/>
            <p:cNvSpPr>
              <a:spLocks noChangeArrowheads="1"/>
            </p:cNvSpPr>
            <p:nvPr/>
          </p:nvSpPr>
          <p:spPr bwMode="auto">
            <a:xfrm>
              <a:off x="2674" y="3138"/>
              <a:ext cx="58"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55" name="Text Box 505"/>
            <p:cNvSpPr txBox="1">
              <a:spLocks noChangeArrowheads="1"/>
            </p:cNvSpPr>
            <p:nvPr/>
          </p:nvSpPr>
          <p:spPr bwMode="auto">
            <a:xfrm rot="2700000">
              <a:off x="2555" y="3293"/>
              <a:ext cx="401"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Cleveland</a:t>
              </a:r>
            </a:p>
          </p:txBody>
        </p:sp>
        <p:sp>
          <p:nvSpPr>
            <p:cNvPr id="2556" name="Oval 506"/>
            <p:cNvSpPr>
              <a:spLocks noChangeArrowheads="1"/>
            </p:cNvSpPr>
            <p:nvPr/>
          </p:nvSpPr>
          <p:spPr bwMode="auto">
            <a:xfrm>
              <a:off x="2599" y="3172"/>
              <a:ext cx="53"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57" name="Text Box 507"/>
            <p:cNvSpPr txBox="1">
              <a:spLocks noChangeArrowheads="1"/>
            </p:cNvSpPr>
            <p:nvPr/>
          </p:nvSpPr>
          <p:spPr bwMode="auto">
            <a:xfrm rot="-2700000">
              <a:off x="1986" y="3231"/>
              <a:ext cx="312"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Toledo</a:t>
              </a:r>
            </a:p>
          </p:txBody>
        </p:sp>
        <p:sp>
          <p:nvSpPr>
            <p:cNvPr id="2558" name="Oval 508"/>
            <p:cNvSpPr>
              <a:spLocks noChangeArrowheads="1"/>
            </p:cNvSpPr>
            <p:nvPr/>
          </p:nvSpPr>
          <p:spPr bwMode="auto">
            <a:xfrm>
              <a:off x="2193" y="3195"/>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59" name="Text Box 509"/>
            <p:cNvSpPr txBox="1">
              <a:spLocks noChangeArrowheads="1"/>
            </p:cNvSpPr>
            <p:nvPr/>
          </p:nvSpPr>
          <p:spPr bwMode="auto">
            <a:xfrm rot="1500000">
              <a:off x="1444" y="3342"/>
              <a:ext cx="701"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Burns Waterway Harbor</a:t>
              </a:r>
            </a:p>
          </p:txBody>
        </p:sp>
        <p:sp>
          <p:nvSpPr>
            <p:cNvPr id="2560" name="Text Box 510"/>
            <p:cNvSpPr txBox="1">
              <a:spLocks noChangeArrowheads="1"/>
            </p:cNvSpPr>
            <p:nvPr/>
          </p:nvSpPr>
          <p:spPr bwMode="auto">
            <a:xfrm rot="1500000">
              <a:off x="1333" y="3318"/>
              <a:ext cx="612"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Indiana Harbor</a:t>
              </a:r>
            </a:p>
          </p:txBody>
        </p:sp>
        <p:sp>
          <p:nvSpPr>
            <p:cNvPr id="2561" name="Oval 511"/>
            <p:cNvSpPr>
              <a:spLocks noChangeArrowheads="1"/>
            </p:cNvSpPr>
            <p:nvPr/>
          </p:nvSpPr>
          <p:spPr bwMode="auto">
            <a:xfrm>
              <a:off x="1466" y="3201"/>
              <a:ext cx="55"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62" name="Oval 512"/>
            <p:cNvSpPr>
              <a:spLocks noChangeArrowheads="1"/>
            </p:cNvSpPr>
            <p:nvPr/>
          </p:nvSpPr>
          <p:spPr bwMode="auto">
            <a:xfrm>
              <a:off x="1431" y="3225"/>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63" name="Text Box 513"/>
            <p:cNvSpPr txBox="1">
              <a:spLocks noChangeArrowheads="1"/>
            </p:cNvSpPr>
            <p:nvPr/>
          </p:nvSpPr>
          <p:spPr bwMode="auto">
            <a:xfrm>
              <a:off x="1630" y="2555"/>
              <a:ext cx="383"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Ludington</a:t>
              </a:r>
            </a:p>
          </p:txBody>
        </p:sp>
        <p:sp>
          <p:nvSpPr>
            <p:cNvPr id="2564" name="Oval 514"/>
            <p:cNvSpPr>
              <a:spLocks noChangeArrowheads="1"/>
            </p:cNvSpPr>
            <p:nvPr/>
          </p:nvSpPr>
          <p:spPr bwMode="auto">
            <a:xfrm>
              <a:off x="1598" y="2552"/>
              <a:ext cx="54"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65" name="Text Box 515"/>
            <p:cNvSpPr txBox="1">
              <a:spLocks noChangeArrowheads="1"/>
            </p:cNvSpPr>
            <p:nvPr/>
          </p:nvSpPr>
          <p:spPr bwMode="auto">
            <a:xfrm>
              <a:off x="972" y="2790"/>
              <a:ext cx="381"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Milwaukee</a:t>
              </a:r>
            </a:p>
          </p:txBody>
        </p:sp>
        <p:sp>
          <p:nvSpPr>
            <p:cNvPr id="2566" name="Oval 516"/>
            <p:cNvSpPr>
              <a:spLocks noChangeArrowheads="1"/>
            </p:cNvSpPr>
            <p:nvPr/>
          </p:nvSpPr>
          <p:spPr bwMode="auto">
            <a:xfrm>
              <a:off x="1310" y="2812"/>
              <a:ext cx="54" cy="58"/>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67" name="Text Box 517"/>
            <p:cNvSpPr txBox="1">
              <a:spLocks noChangeArrowheads="1"/>
            </p:cNvSpPr>
            <p:nvPr/>
          </p:nvSpPr>
          <p:spPr bwMode="auto">
            <a:xfrm>
              <a:off x="336" y="1540"/>
              <a:ext cx="397"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Two Harbors</a:t>
              </a:r>
            </a:p>
          </p:txBody>
        </p:sp>
        <p:sp>
          <p:nvSpPr>
            <p:cNvPr id="2568" name="Oval 518"/>
            <p:cNvSpPr>
              <a:spLocks noChangeArrowheads="1"/>
            </p:cNvSpPr>
            <p:nvPr/>
          </p:nvSpPr>
          <p:spPr bwMode="auto">
            <a:xfrm>
              <a:off x="705" y="1588"/>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69" name="Text Box 519"/>
            <p:cNvSpPr txBox="1">
              <a:spLocks noChangeArrowheads="1"/>
            </p:cNvSpPr>
            <p:nvPr/>
          </p:nvSpPr>
          <p:spPr bwMode="auto">
            <a:xfrm>
              <a:off x="459" y="1455"/>
              <a:ext cx="397"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Silver Bay</a:t>
              </a:r>
            </a:p>
          </p:txBody>
        </p:sp>
        <p:sp>
          <p:nvSpPr>
            <p:cNvPr id="2570" name="Oval 520"/>
            <p:cNvSpPr>
              <a:spLocks noChangeArrowheads="1"/>
            </p:cNvSpPr>
            <p:nvPr/>
          </p:nvSpPr>
          <p:spPr bwMode="auto">
            <a:xfrm>
              <a:off x="773" y="1503"/>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71" name="Text Box 521"/>
            <p:cNvSpPr txBox="1">
              <a:spLocks noChangeArrowheads="1"/>
            </p:cNvSpPr>
            <p:nvPr/>
          </p:nvSpPr>
          <p:spPr bwMode="auto">
            <a:xfrm>
              <a:off x="1809" y="2215"/>
              <a:ext cx="381"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Charlevoix</a:t>
              </a:r>
            </a:p>
          </p:txBody>
        </p:sp>
        <p:sp>
          <p:nvSpPr>
            <p:cNvPr id="2572" name="Oval 522"/>
            <p:cNvSpPr>
              <a:spLocks noChangeArrowheads="1"/>
            </p:cNvSpPr>
            <p:nvPr/>
          </p:nvSpPr>
          <p:spPr bwMode="auto">
            <a:xfrm>
              <a:off x="1815" y="2192"/>
              <a:ext cx="58"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73" name="Text Box 523"/>
            <p:cNvSpPr txBox="1">
              <a:spLocks noChangeArrowheads="1"/>
            </p:cNvSpPr>
            <p:nvPr/>
          </p:nvSpPr>
          <p:spPr bwMode="auto">
            <a:xfrm>
              <a:off x="3106" y="2748"/>
              <a:ext cx="383"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000000"/>
                  </a:solidFill>
                </a:rPr>
                <a:t>Buffalo</a:t>
              </a:r>
            </a:p>
          </p:txBody>
        </p:sp>
        <p:sp>
          <p:nvSpPr>
            <p:cNvPr id="2574" name="Text Box 524"/>
            <p:cNvSpPr txBox="1">
              <a:spLocks noChangeArrowheads="1"/>
            </p:cNvSpPr>
            <p:nvPr/>
          </p:nvSpPr>
          <p:spPr bwMode="auto">
            <a:xfrm rot="2700000">
              <a:off x="2354" y="3378"/>
              <a:ext cx="400"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Huron</a:t>
              </a:r>
            </a:p>
          </p:txBody>
        </p:sp>
        <p:sp>
          <p:nvSpPr>
            <p:cNvPr id="2575" name="Text Box 525"/>
            <p:cNvSpPr txBox="1">
              <a:spLocks noChangeArrowheads="1"/>
            </p:cNvSpPr>
            <p:nvPr/>
          </p:nvSpPr>
          <p:spPr bwMode="auto">
            <a:xfrm rot="2700000">
              <a:off x="2264" y="3378"/>
              <a:ext cx="400"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Sandusky</a:t>
              </a:r>
            </a:p>
          </p:txBody>
        </p:sp>
        <p:sp>
          <p:nvSpPr>
            <p:cNvPr id="2576" name="Text Box 526"/>
            <p:cNvSpPr txBox="1">
              <a:spLocks noChangeArrowheads="1"/>
            </p:cNvSpPr>
            <p:nvPr/>
          </p:nvSpPr>
          <p:spPr bwMode="auto">
            <a:xfrm>
              <a:off x="1651" y="2693"/>
              <a:ext cx="380"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Muskegon</a:t>
              </a:r>
            </a:p>
          </p:txBody>
        </p:sp>
        <p:sp>
          <p:nvSpPr>
            <p:cNvPr id="2577" name="Text Box 527"/>
            <p:cNvSpPr txBox="1">
              <a:spLocks noChangeArrowheads="1"/>
            </p:cNvSpPr>
            <p:nvPr/>
          </p:nvSpPr>
          <p:spPr bwMode="auto">
            <a:xfrm>
              <a:off x="1035" y="1769"/>
              <a:ext cx="383"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Presque Isle</a:t>
              </a:r>
            </a:p>
          </p:txBody>
        </p:sp>
        <p:sp>
          <p:nvSpPr>
            <p:cNvPr id="2578" name="Text Box 528"/>
            <p:cNvSpPr txBox="1">
              <a:spLocks noChangeArrowheads="1"/>
            </p:cNvSpPr>
            <p:nvPr/>
          </p:nvSpPr>
          <p:spPr bwMode="auto">
            <a:xfrm>
              <a:off x="1467" y="1869"/>
              <a:ext cx="382"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Marquette</a:t>
              </a:r>
            </a:p>
          </p:txBody>
        </p:sp>
        <p:sp>
          <p:nvSpPr>
            <p:cNvPr id="2579" name="Text Box 529"/>
            <p:cNvSpPr txBox="1">
              <a:spLocks noChangeArrowheads="1"/>
            </p:cNvSpPr>
            <p:nvPr/>
          </p:nvSpPr>
          <p:spPr bwMode="auto">
            <a:xfrm>
              <a:off x="577" y="1846"/>
              <a:ext cx="379"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Ashland</a:t>
              </a:r>
            </a:p>
          </p:txBody>
        </p:sp>
        <p:sp>
          <p:nvSpPr>
            <p:cNvPr id="2580" name="Oval 530"/>
            <p:cNvSpPr>
              <a:spLocks noChangeArrowheads="1"/>
            </p:cNvSpPr>
            <p:nvPr/>
          </p:nvSpPr>
          <p:spPr bwMode="auto">
            <a:xfrm>
              <a:off x="3069" y="2770"/>
              <a:ext cx="55" cy="60"/>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1" name="Oval 531"/>
            <p:cNvSpPr>
              <a:spLocks noChangeArrowheads="1"/>
            </p:cNvSpPr>
            <p:nvPr/>
          </p:nvSpPr>
          <p:spPr bwMode="auto">
            <a:xfrm>
              <a:off x="796" y="1800"/>
              <a:ext cx="54" cy="60"/>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2" name="Oval 532"/>
            <p:cNvSpPr>
              <a:spLocks noChangeArrowheads="1"/>
            </p:cNvSpPr>
            <p:nvPr/>
          </p:nvSpPr>
          <p:spPr bwMode="auto">
            <a:xfrm>
              <a:off x="1444" y="1843"/>
              <a:ext cx="55"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3" name="Oval 533"/>
            <p:cNvSpPr>
              <a:spLocks noChangeArrowheads="1"/>
            </p:cNvSpPr>
            <p:nvPr/>
          </p:nvSpPr>
          <p:spPr bwMode="auto">
            <a:xfrm>
              <a:off x="1401" y="1791"/>
              <a:ext cx="54"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4" name="Oval 534"/>
            <p:cNvSpPr>
              <a:spLocks noChangeArrowheads="1"/>
            </p:cNvSpPr>
            <p:nvPr/>
          </p:nvSpPr>
          <p:spPr bwMode="auto">
            <a:xfrm>
              <a:off x="1620" y="2711"/>
              <a:ext cx="54"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5" name="Oval 535"/>
            <p:cNvSpPr>
              <a:spLocks noChangeArrowheads="1"/>
            </p:cNvSpPr>
            <p:nvPr/>
          </p:nvSpPr>
          <p:spPr bwMode="auto">
            <a:xfrm>
              <a:off x="2389" y="3257"/>
              <a:ext cx="55"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6" name="Oval 536"/>
            <p:cNvSpPr>
              <a:spLocks noChangeArrowheads="1"/>
            </p:cNvSpPr>
            <p:nvPr/>
          </p:nvSpPr>
          <p:spPr bwMode="auto">
            <a:xfrm>
              <a:off x="2322" y="3252"/>
              <a:ext cx="54"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7" name="Text Box 537"/>
            <p:cNvSpPr txBox="1">
              <a:spLocks noChangeArrowheads="1"/>
            </p:cNvSpPr>
            <p:nvPr/>
          </p:nvSpPr>
          <p:spPr bwMode="auto">
            <a:xfrm>
              <a:off x="1836" y="2612"/>
              <a:ext cx="382" cy="98"/>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Saginaw</a:t>
              </a:r>
            </a:p>
          </p:txBody>
        </p:sp>
        <p:sp>
          <p:nvSpPr>
            <p:cNvPr id="2588" name="Oval 538"/>
            <p:cNvSpPr>
              <a:spLocks noChangeArrowheads="1"/>
            </p:cNvSpPr>
            <p:nvPr/>
          </p:nvSpPr>
          <p:spPr bwMode="auto">
            <a:xfrm>
              <a:off x="2090" y="2623"/>
              <a:ext cx="54"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89" name="Text Box 539"/>
            <p:cNvSpPr txBox="1">
              <a:spLocks noChangeArrowheads="1"/>
            </p:cNvSpPr>
            <p:nvPr/>
          </p:nvSpPr>
          <p:spPr bwMode="auto">
            <a:xfrm rot="2700000">
              <a:off x="2671" y="3242"/>
              <a:ext cx="397"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Ashtabula</a:t>
              </a:r>
            </a:p>
          </p:txBody>
        </p:sp>
        <p:sp>
          <p:nvSpPr>
            <p:cNvPr id="2590" name="Oval 540"/>
            <p:cNvSpPr>
              <a:spLocks noChangeArrowheads="1"/>
            </p:cNvSpPr>
            <p:nvPr/>
          </p:nvSpPr>
          <p:spPr bwMode="auto">
            <a:xfrm>
              <a:off x="2706" y="3099"/>
              <a:ext cx="54"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91" name="Text Box 541"/>
            <p:cNvSpPr txBox="1">
              <a:spLocks noChangeArrowheads="1"/>
            </p:cNvSpPr>
            <p:nvPr/>
          </p:nvSpPr>
          <p:spPr bwMode="auto">
            <a:xfrm rot="2700000">
              <a:off x="2717" y="3189"/>
              <a:ext cx="399"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Conneaut</a:t>
              </a:r>
            </a:p>
          </p:txBody>
        </p:sp>
        <p:sp>
          <p:nvSpPr>
            <p:cNvPr id="2592" name="Text Box 542"/>
            <p:cNvSpPr txBox="1">
              <a:spLocks noChangeArrowheads="1"/>
            </p:cNvSpPr>
            <p:nvPr/>
          </p:nvSpPr>
          <p:spPr bwMode="auto">
            <a:xfrm rot="2700000">
              <a:off x="2434" y="3350"/>
              <a:ext cx="398" cy="105"/>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Lorain</a:t>
              </a:r>
            </a:p>
          </p:txBody>
        </p:sp>
        <p:sp>
          <p:nvSpPr>
            <p:cNvPr id="2593" name="Oval 543"/>
            <p:cNvSpPr>
              <a:spLocks noChangeArrowheads="1"/>
            </p:cNvSpPr>
            <p:nvPr/>
          </p:nvSpPr>
          <p:spPr bwMode="auto">
            <a:xfrm>
              <a:off x="2475" y="3225"/>
              <a:ext cx="54" cy="5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94" name="Oval 544"/>
            <p:cNvSpPr>
              <a:spLocks noChangeArrowheads="1"/>
            </p:cNvSpPr>
            <p:nvPr/>
          </p:nvSpPr>
          <p:spPr bwMode="auto">
            <a:xfrm>
              <a:off x="2761" y="3071"/>
              <a:ext cx="54" cy="58"/>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95" name="Text Box 545"/>
            <p:cNvSpPr txBox="1">
              <a:spLocks noChangeArrowheads="1"/>
            </p:cNvSpPr>
            <p:nvPr/>
          </p:nvSpPr>
          <p:spPr bwMode="auto">
            <a:xfrm>
              <a:off x="2512" y="2483"/>
              <a:ext cx="447"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Harbor Beach</a:t>
              </a:r>
            </a:p>
          </p:txBody>
        </p:sp>
        <p:sp>
          <p:nvSpPr>
            <p:cNvPr id="2596" name="Text Box 546"/>
            <p:cNvSpPr txBox="1">
              <a:spLocks noChangeArrowheads="1"/>
            </p:cNvSpPr>
            <p:nvPr/>
          </p:nvSpPr>
          <p:spPr bwMode="auto">
            <a:xfrm>
              <a:off x="1659" y="2501"/>
              <a:ext cx="383"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Manistee</a:t>
              </a:r>
            </a:p>
          </p:txBody>
        </p:sp>
        <p:sp>
          <p:nvSpPr>
            <p:cNvPr id="2597" name="Text Box 547"/>
            <p:cNvSpPr txBox="1">
              <a:spLocks noChangeArrowheads="1"/>
            </p:cNvSpPr>
            <p:nvPr/>
          </p:nvSpPr>
          <p:spPr bwMode="auto">
            <a:xfrm>
              <a:off x="1009" y="2522"/>
              <a:ext cx="382"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Manitowoc</a:t>
              </a:r>
            </a:p>
          </p:txBody>
        </p:sp>
        <p:sp>
          <p:nvSpPr>
            <p:cNvPr id="2598" name="Oval 548"/>
            <p:cNvSpPr>
              <a:spLocks noChangeArrowheads="1"/>
            </p:cNvSpPr>
            <p:nvPr/>
          </p:nvSpPr>
          <p:spPr bwMode="auto">
            <a:xfrm>
              <a:off x="1621" y="2514"/>
              <a:ext cx="55"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599" name="Oval 549"/>
            <p:cNvSpPr>
              <a:spLocks noChangeArrowheads="1"/>
            </p:cNvSpPr>
            <p:nvPr/>
          </p:nvSpPr>
          <p:spPr bwMode="auto">
            <a:xfrm>
              <a:off x="1362" y="2517"/>
              <a:ext cx="54" cy="59"/>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00" name="Text Box 550"/>
            <p:cNvSpPr txBox="1">
              <a:spLocks noChangeArrowheads="1"/>
            </p:cNvSpPr>
            <p:nvPr/>
          </p:nvSpPr>
          <p:spPr bwMode="auto">
            <a:xfrm>
              <a:off x="1836" y="2136"/>
              <a:ext cx="382" cy="98"/>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Cheboygan</a:t>
              </a:r>
            </a:p>
          </p:txBody>
        </p:sp>
        <p:sp>
          <p:nvSpPr>
            <p:cNvPr id="2601" name="Oval 551"/>
            <p:cNvSpPr>
              <a:spLocks noChangeArrowheads="1"/>
            </p:cNvSpPr>
            <p:nvPr/>
          </p:nvSpPr>
          <p:spPr bwMode="auto">
            <a:xfrm>
              <a:off x="1982" y="2081"/>
              <a:ext cx="54" cy="60"/>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02" name="Oval 552"/>
            <p:cNvSpPr>
              <a:spLocks noChangeArrowheads="1"/>
            </p:cNvSpPr>
            <p:nvPr/>
          </p:nvSpPr>
          <p:spPr bwMode="auto">
            <a:xfrm>
              <a:off x="2297" y="2580"/>
              <a:ext cx="55" cy="58"/>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03" name="Line 553"/>
            <p:cNvSpPr>
              <a:spLocks noChangeShapeType="1"/>
            </p:cNvSpPr>
            <p:nvPr/>
          </p:nvSpPr>
          <p:spPr bwMode="auto">
            <a:xfrm flipH="1">
              <a:off x="2355" y="2565"/>
              <a:ext cx="319" cy="34"/>
            </a:xfrm>
            <a:prstGeom prst="line">
              <a:avLst/>
            </a:prstGeom>
            <a:noFill/>
            <a:ln w="9525">
              <a:solidFill>
                <a:schemeClr val="tx1"/>
              </a:solidFill>
              <a:round/>
              <a:headEnd/>
              <a:tailEnd type="triangle" w="sm" len="sm"/>
            </a:ln>
          </p:spPr>
          <p:txBody>
            <a:bodyPr lIns="119558" tIns="59780" rIns="119558" bIns="59780">
              <a:spAutoFit/>
            </a:bodyPr>
            <a:lstStyle/>
            <a:p>
              <a:pPr algn="ctr" fontAlgn="base">
                <a:spcBef>
                  <a:spcPct val="0"/>
                </a:spcBef>
                <a:spcAft>
                  <a:spcPct val="0"/>
                </a:spcAft>
              </a:pPr>
              <a:endParaRPr lang="en-US">
                <a:solidFill>
                  <a:srgbClr val="000000"/>
                </a:solidFill>
              </a:endParaRPr>
            </a:p>
          </p:txBody>
        </p:sp>
        <p:sp>
          <p:nvSpPr>
            <p:cNvPr id="2604" name="Oval 554"/>
            <p:cNvSpPr>
              <a:spLocks noChangeArrowheads="1"/>
            </p:cNvSpPr>
            <p:nvPr/>
          </p:nvSpPr>
          <p:spPr bwMode="auto">
            <a:xfrm>
              <a:off x="2331" y="2841"/>
              <a:ext cx="55"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05" name="Text Box 555"/>
            <p:cNvSpPr txBox="1">
              <a:spLocks noChangeArrowheads="1"/>
            </p:cNvSpPr>
            <p:nvPr/>
          </p:nvSpPr>
          <p:spPr bwMode="auto">
            <a:xfrm>
              <a:off x="2538" y="2696"/>
              <a:ext cx="377" cy="98"/>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Marysville</a:t>
              </a:r>
            </a:p>
          </p:txBody>
        </p:sp>
        <p:sp>
          <p:nvSpPr>
            <p:cNvPr id="2606" name="Line 556"/>
            <p:cNvSpPr>
              <a:spLocks noChangeShapeType="1"/>
            </p:cNvSpPr>
            <p:nvPr/>
          </p:nvSpPr>
          <p:spPr bwMode="auto">
            <a:xfrm flipH="1">
              <a:off x="2400" y="2768"/>
              <a:ext cx="148" cy="73"/>
            </a:xfrm>
            <a:prstGeom prst="line">
              <a:avLst/>
            </a:prstGeom>
            <a:noFill/>
            <a:ln w="9525">
              <a:solidFill>
                <a:schemeClr val="tx1"/>
              </a:solidFill>
              <a:round/>
              <a:headEnd/>
              <a:tailEnd type="triangle" w="sm" len="sm"/>
            </a:ln>
          </p:spPr>
          <p:txBody>
            <a:bodyPr lIns="119558" tIns="59780" rIns="119558" bIns="59780">
              <a:spAutoFit/>
            </a:bodyPr>
            <a:lstStyle/>
            <a:p>
              <a:pPr algn="ctr" fontAlgn="base">
                <a:spcBef>
                  <a:spcPct val="0"/>
                </a:spcBef>
                <a:spcAft>
                  <a:spcPct val="0"/>
                </a:spcAft>
              </a:pPr>
              <a:endParaRPr lang="en-US">
                <a:solidFill>
                  <a:srgbClr val="000000"/>
                </a:solidFill>
              </a:endParaRPr>
            </a:p>
          </p:txBody>
        </p:sp>
        <p:sp>
          <p:nvSpPr>
            <p:cNvPr id="2607" name="Oval 557"/>
            <p:cNvSpPr>
              <a:spLocks noChangeArrowheads="1"/>
            </p:cNvSpPr>
            <p:nvPr/>
          </p:nvSpPr>
          <p:spPr bwMode="auto">
            <a:xfrm>
              <a:off x="1625" y="3038"/>
              <a:ext cx="55"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08" name="Text Box 558"/>
            <p:cNvSpPr txBox="1">
              <a:spLocks noChangeArrowheads="1"/>
            </p:cNvSpPr>
            <p:nvPr/>
          </p:nvSpPr>
          <p:spPr bwMode="auto">
            <a:xfrm>
              <a:off x="1543" y="3098"/>
              <a:ext cx="446"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St. Joseph</a:t>
              </a:r>
            </a:p>
          </p:txBody>
        </p:sp>
        <p:sp>
          <p:nvSpPr>
            <p:cNvPr id="2609" name="Oval 559"/>
            <p:cNvSpPr>
              <a:spLocks noChangeArrowheads="1"/>
            </p:cNvSpPr>
            <p:nvPr/>
          </p:nvSpPr>
          <p:spPr bwMode="auto">
            <a:xfrm>
              <a:off x="1302" y="3024"/>
              <a:ext cx="55"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10" name="Text Box 560"/>
            <p:cNvSpPr txBox="1">
              <a:spLocks noChangeArrowheads="1"/>
            </p:cNvSpPr>
            <p:nvPr/>
          </p:nvSpPr>
          <p:spPr bwMode="auto">
            <a:xfrm>
              <a:off x="959" y="2991"/>
              <a:ext cx="404"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Waukegan</a:t>
              </a:r>
            </a:p>
          </p:txBody>
        </p:sp>
        <p:sp>
          <p:nvSpPr>
            <p:cNvPr id="2611" name="Oval 561"/>
            <p:cNvSpPr>
              <a:spLocks noChangeArrowheads="1"/>
            </p:cNvSpPr>
            <p:nvPr/>
          </p:nvSpPr>
          <p:spPr bwMode="auto">
            <a:xfrm>
              <a:off x="2297" y="3147"/>
              <a:ext cx="55"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12" name="Text Box 562"/>
            <p:cNvSpPr txBox="1">
              <a:spLocks noChangeArrowheads="1"/>
            </p:cNvSpPr>
            <p:nvPr/>
          </p:nvSpPr>
          <p:spPr bwMode="auto">
            <a:xfrm>
              <a:off x="2572" y="2769"/>
              <a:ext cx="412"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Put In Bay</a:t>
              </a:r>
            </a:p>
          </p:txBody>
        </p:sp>
        <p:sp>
          <p:nvSpPr>
            <p:cNvPr id="2613" name="Line 563"/>
            <p:cNvSpPr>
              <a:spLocks noChangeShapeType="1"/>
            </p:cNvSpPr>
            <p:nvPr/>
          </p:nvSpPr>
          <p:spPr bwMode="auto">
            <a:xfrm flipH="1">
              <a:off x="2331" y="2841"/>
              <a:ext cx="252" cy="330"/>
            </a:xfrm>
            <a:prstGeom prst="line">
              <a:avLst/>
            </a:prstGeom>
            <a:noFill/>
            <a:ln w="9525">
              <a:solidFill>
                <a:schemeClr val="tx1"/>
              </a:solidFill>
              <a:round/>
              <a:headEnd/>
              <a:tailEnd type="triangle" w="sm" len="sm"/>
            </a:ln>
          </p:spPr>
          <p:txBody>
            <a:bodyPr lIns="119558" tIns="59780" rIns="119558" bIns="59780">
              <a:spAutoFit/>
            </a:bodyPr>
            <a:lstStyle/>
            <a:p>
              <a:pPr algn="ctr" fontAlgn="base">
                <a:spcBef>
                  <a:spcPct val="0"/>
                </a:spcBef>
                <a:spcAft>
                  <a:spcPct val="0"/>
                </a:spcAft>
              </a:pPr>
              <a:endParaRPr lang="en-US">
                <a:solidFill>
                  <a:srgbClr val="000000"/>
                </a:solidFill>
              </a:endParaRPr>
            </a:p>
          </p:txBody>
        </p:sp>
        <p:sp>
          <p:nvSpPr>
            <p:cNvPr id="2614" name="Oval 564"/>
            <p:cNvSpPr>
              <a:spLocks noChangeArrowheads="1"/>
            </p:cNvSpPr>
            <p:nvPr/>
          </p:nvSpPr>
          <p:spPr bwMode="auto">
            <a:xfrm>
              <a:off x="1351" y="2220"/>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15" name="Text Box 565"/>
            <p:cNvSpPr txBox="1">
              <a:spLocks noChangeArrowheads="1"/>
            </p:cNvSpPr>
            <p:nvPr/>
          </p:nvSpPr>
          <p:spPr bwMode="auto">
            <a:xfrm>
              <a:off x="993" y="2187"/>
              <a:ext cx="378"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Menominee</a:t>
              </a:r>
            </a:p>
          </p:txBody>
        </p:sp>
        <p:sp>
          <p:nvSpPr>
            <p:cNvPr id="2616" name="Text Box 566"/>
            <p:cNvSpPr txBox="1">
              <a:spLocks noChangeArrowheads="1"/>
            </p:cNvSpPr>
            <p:nvPr/>
          </p:nvSpPr>
          <p:spPr bwMode="auto">
            <a:xfrm>
              <a:off x="749" y="1818"/>
              <a:ext cx="382"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Ontonagon</a:t>
              </a:r>
            </a:p>
          </p:txBody>
        </p:sp>
        <p:sp>
          <p:nvSpPr>
            <p:cNvPr id="2617" name="Oval 567"/>
            <p:cNvSpPr>
              <a:spLocks noChangeArrowheads="1"/>
            </p:cNvSpPr>
            <p:nvPr/>
          </p:nvSpPr>
          <p:spPr bwMode="auto">
            <a:xfrm>
              <a:off x="1042" y="1782"/>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18" name="Text Box 568"/>
            <p:cNvSpPr txBox="1">
              <a:spLocks noChangeArrowheads="1"/>
            </p:cNvSpPr>
            <p:nvPr/>
          </p:nvSpPr>
          <p:spPr bwMode="auto">
            <a:xfrm>
              <a:off x="1187" y="2004"/>
              <a:ext cx="356" cy="97"/>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Gladstone</a:t>
              </a:r>
            </a:p>
          </p:txBody>
        </p:sp>
        <p:sp>
          <p:nvSpPr>
            <p:cNvPr id="2619" name="Oval 569"/>
            <p:cNvSpPr>
              <a:spLocks noChangeArrowheads="1"/>
            </p:cNvSpPr>
            <p:nvPr/>
          </p:nvSpPr>
          <p:spPr bwMode="auto">
            <a:xfrm>
              <a:off x="1488" y="2030"/>
              <a:ext cx="55"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sz="700" b="1">
                <a:solidFill>
                  <a:srgbClr val="0000CC"/>
                </a:solidFill>
              </a:endParaRPr>
            </a:p>
          </p:txBody>
        </p:sp>
        <p:sp>
          <p:nvSpPr>
            <p:cNvPr id="2620" name="Text Box 570"/>
            <p:cNvSpPr txBox="1">
              <a:spLocks noChangeArrowheads="1"/>
            </p:cNvSpPr>
            <p:nvPr/>
          </p:nvSpPr>
          <p:spPr bwMode="auto">
            <a:xfrm>
              <a:off x="1714" y="2878"/>
              <a:ext cx="275" cy="99"/>
            </a:xfrm>
            <a:prstGeom prst="rect">
              <a:avLst/>
            </a:prstGeom>
            <a:noFill/>
            <a:ln w="9525">
              <a:noFill/>
              <a:miter lim="800000"/>
              <a:headEnd/>
              <a:tailEnd/>
            </a:ln>
          </p:spPr>
          <p:txBody>
            <a:bodyPr lIns="86442" tIns="43221" rIns="86442" bIns="43221">
              <a:spAutoFit/>
            </a:bodyPr>
            <a:lstStyle/>
            <a:p>
              <a:pPr algn="ctr" fontAlgn="base">
                <a:spcBef>
                  <a:spcPct val="0"/>
                </a:spcBef>
                <a:spcAft>
                  <a:spcPct val="0"/>
                </a:spcAft>
              </a:pPr>
              <a:r>
                <a:rPr lang="en-US" sz="500" b="1">
                  <a:solidFill>
                    <a:srgbClr val="FFFFFF"/>
                  </a:solidFill>
                </a:rPr>
                <a:t>Holland</a:t>
              </a:r>
              <a:endParaRPr lang="en-US" sz="700">
                <a:solidFill>
                  <a:srgbClr val="FFFFFF"/>
                </a:solidFill>
              </a:endParaRPr>
            </a:p>
          </p:txBody>
        </p:sp>
        <p:sp>
          <p:nvSpPr>
            <p:cNvPr id="2621" name="Oval 571"/>
            <p:cNvSpPr>
              <a:spLocks noChangeArrowheads="1"/>
            </p:cNvSpPr>
            <p:nvPr/>
          </p:nvSpPr>
          <p:spPr bwMode="auto">
            <a:xfrm>
              <a:off x="1672" y="2905"/>
              <a:ext cx="54" cy="59"/>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sz="700">
                <a:solidFill>
                  <a:srgbClr val="0000CC"/>
                </a:solidFill>
              </a:endParaRPr>
            </a:p>
          </p:txBody>
        </p:sp>
        <p:sp>
          <p:nvSpPr>
            <p:cNvPr id="2622" name="Text Box 572"/>
            <p:cNvSpPr txBox="1">
              <a:spLocks noChangeArrowheads="1"/>
            </p:cNvSpPr>
            <p:nvPr/>
          </p:nvSpPr>
          <p:spPr bwMode="auto">
            <a:xfrm>
              <a:off x="2098" y="2806"/>
              <a:ext cx="337" cy="99"/>
            </a:xfrm>
            <a:prstGeom prst="rect">
              <a:avLst/>
            </a:prstGeom>
            <a:noFill/>
            <a:ln w="9525">
              <a:noFill/>
              <a:miter lim="800000"/>
              <a:headEnd/>
              <a:tailEnd/>
            </a:ln>
          </p:spPr>
          <p:txBody>
            <a:bodyPr lIns="86442" tIns="43221" rIns="86442" bIns="43221">
              <a:spAutoFit/>
            </a:bodyPr>
            <a:lstStyle/>
            <a:p>
              <a:pPr algn="ctr" defTabSz="1009650" fontAlgn="base">
                <a:spcBef>
                  <a:spcPct val="50000"/>
                </a:spcBef>
                <a:spcAft>
                  <a:spcPct val="0"/>
                </a:spcAft>
              </a:pPr>
              <a:r>
                <a:rPr lang="en-US" sz="500" b="1">
                  <a:solidFill>
                    <a:srgbClr val="FFFFFF"/>
                  </a:solidFill>
                </a:rPr>
                <a:t>St. Clair</a:t>
              </a:r>
            </a:p>
          </p:txBody>
        </p:sp>
        <p:sp>
          <p:nvSpPr>
            <p:cNvPr id="2623" name="Oval 573"/>
            <p:cNvSpPr>
              <a:spLocks noChangeArrowheads="1"/>
            </p:cNvSpPr>
            <p:nvPr/>
          </p:nvSpPr>
          <p:spPr bwMode="auto">
            <a:xfrm>
              <a:off x="2366" y="2841"/>
              <a:ext cx="55" cy="60"/>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24" name="Oval 574"/>
            <p:cNvSpPr>
              <a:spLocks noChangeArrowheads="1"/>
            </p:cNvSpPr>
            <p:nvPr/>
          </p:nvSpPr>
          <p:spPr bwMode="auto">
            <a:xfrm>
              <a:off x="1625" y="3038"/>
              <a:ext cx="55" cy="60"/>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pic>
          <p:nvPicPr>
            <p:cNvPr id="2625" name="Picture 575" descr="AllHarbors2"/>
            <p:cNvPicPr>
              <a:picLocks noChangeAspect="1" noChangeArrowheads="1"/>
            </p:cNvPicPr>
            <p:nvPr/>
          </p:nvPicPr>
          <p:blipFill>
            <a:blip r:embed="rId3" cstate="print"/>
            <a:srcRect/>
            <a:stretch>
              <a:fillRect/>
            </a:stretch>
          </p:blipFill>
          <p:spPr bwMode="auto">
            <a:xfrm>
              <a:off x="550" y="1532"/>
              <a:ext cx="2538" cy="1769"/>
            </a:xfrm>
            <a:prstGeom prst="rect">
              <a:avLst/>
            </a:prstGeom>
            <a:noFill/>
            <a:ln w="9525">
              <a:noFill/>
              <a:miter lim="800000"/>
              <a:headEnd/>
              <a:tailEnd/>
            </a:ln>
          </p:spPr>
        </p:pic>
        <p:sp>
          <p:nvSpPr>
            <p:cNvPr id="2626" name="Text Box 576"/>
            <p:cNvSpPr txBox="1">
              <a:spLocks noChangeArrowheads="1"/>
            </p:cNvSpPr>
            <p:nvPr/>
          </p:nvSpPr>
          <p:spPr bwMode="auto">
            <a:xfrm rot="-615671">
              <a:off x="2959" y="2580"/>
              <a:ext cx="292" cy="145"/>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Lake</a:t>
              </a:r>
            </a:p>
          </p:txBody>
        </p:sp>
        <p:sp>
          <p:nvSpPr>
            <p:cNvPr id="2627" name="Text Box 577"/>
            <p:cNvSpPr txBox="1">
              <a:spLocks noChangeArrowheads="1"/>
            </p:cNvSpPr>
            <p:nvPr/>
          </p:nvSpPr>
          <p:spPr bwMode="auto">
            <a:xfrm rot="-624860">
              <a:off x="3182" y="2538"/>
              <a:ext cx="383" cy="144"/>
            </a:xfrm>
            <a:prstGeom prst="rect">
              <a:avLst/>
            </a:prstGeom>
            <a:noFill/>
            <a:ln w="9525">
              <a:noFill/>
              <a:miter lim="800000"/>
              <a:headEnd/>
              <a:tailEnd/>
            </a:ln>
          </p:spPr>
          <p:txBody>
            <a:bodyPr wrap="none" lIns="101097" tIns="50548" rIns="101097" bIns="50548">
              <a:spAutoFit/>
            </a:bodyPr>
            <a:lstStyle/>
            <a:p>
              <a:pPr algn="ctr" defTabSz="1009650" eaLnBrk="0" fontAlgn="base" hangingPunct="0">
                <a:spcBef>
                  <a:spcPct val="0"/>
                </a:spcBef>
                <a:spcAft>
                  <a:spcPct val="0"/>
                </a:spcAft>
              </a:pPr>
              <a:r>
                <a:rPr lang="en-US" sz="900" b="1">
                  <a:solidFill>
                    <a:srgbClr val="FFFFFF"/>
                  </a:solidFill>
                  <a:latin typeface="Times New Roman" pitchFamily="18" charset="0"/>
                </a:rPr>
                <a:t>Ontario</a:t>
              </a:r>
            </a:p>
          </p:txBody>
        </p:sp>
        <p:grpSp>
          <p:nvGrpSpPr>
            <p:cNvPr id="3" name="Group 578"/>
            <p:cNvGrpSpPr>
              <a:grpSpLocks/>
            </p:cNvGrpSpPr>
            <p:nvPr/>
          </p:nvGrpSpPr>
          <p:grpSpPr bwMode="auto">
            <a:xfrm>
              <a:off x="125" y="2046"/>
              <a:ext cx="902" cy="354"/>
              <a:chOff x="125" y="2046"/>
              <a:chExt cx="902" cy="354"/>
            </a:xfrm>
          </p:grpSpPr>
          <p:sp>
            <p:nvSpPr>
              <p:cNvPr id="2629" name="Rectangle 579"/>
              <p:cNvSpPr>
                <a:spLocks noChangeArrowheads="1"/>
              </p:cNvSpPr>
              <p:nvPr/>
            </p:nvSpPr>
            <p:spPr bwMode="auto">
              <a:xfrm>
                <a:off x="125" y="2046"/>
                <a:ext cx="700" cy="354"/>
              </a:xfrm>
              <a:prstGeom prst="rect">
                <a:avLst/>
              </a:prstGeom>
              <a:solidFill>
                <a:schemeClr val="accent1"/>
              </a:solidFill>
              <a:ln w="9525">
                <a:solidFill>
                  <a:schemeClr val="bg1"/>
                </a:solidFill>
                <a:miter lim="800000"/>
                <a:headEnd/>
                <a:tailEnd/>
              </a:ln>
            </p:spPr>
            <p:txBody>
              <a:bodyPr wrap="none" anchor="ctr"/>
              <a:lstStyle/>
              <a:p>
                <a:pPr algn="ctr" fontAlgn="base">
                  <a:spcBef>
                    <a:spcPct val="0"/>
                  </a:spcBef>
                  <a:spcAft>
                    <a:spcPct val="0"/>
                  </a:spcAft>
                </a:pPr>
                <a:endParaRPr lang="en-US" sz="1400">
                  <a:solidFill>
                    <a:srgbClr val="000000"/>
                  </a:solidFill>
                </a:endParaRPr>
              </a:p>
            </p:txBody>
          </p:sp>
          <p:sp>
            <p:nvSpPr>
              <p:cNvPr id="2630" name="Oval 580"/>
              <p:cNvSpPr>
                <a:spLocks noChangeArrowheads="1"/>
              </p:cNvSpPr>
              <p:nvPr/>
            </p:nvSpPr>
            <p:spPr bwMode="auto">
              <a:xfrm>
                <a:off x="136" y="2104"/>
                <a:ext cx="54" cy="48"/>
              </a:xfrm>
              <a:prstGeom prst="ellipse">
                <a:avLst/>
              </a:prstGeom>
              <a:solidFill>
                <a:srgbClr val="FF00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31" name="Oval 581"/>
              <p:cNvSpPr>
                <a:spLocks noChangeArrowheads="1"/>
              </p:cNvSpPr>
              <p:nvPr/>
            </p:nvSpPr>
            <p:spPr bwMode="auto">
              <a:xfrm>
                <a:off x="140" y="2180"/>
                <a:ext cx="57" cy="49"/>
              </a:xfrm>
              <a:prstGeom prst="ellipse">
                <a:avLst/>
              </a:prstGeom>
              <a:solidFill>
                <a:srgbClr val="FFFF00"/>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32" name="Oval 582"/>
              <p:cNvSpPr>
                <a:spLocks noChangeArrowheads="1"/>
              </p:cNvSpPr>
              <p:nvPr/>
            </p:nvSpPr>
            <p:spPr bwMode="auto">
              <a:xfrm>
                <a:off x="140" y="2256"/>
                <a:ext cx="54" cy="48"/>
              </a:xfrm>
              <a:prstGeom prst="ellipse">
                <a:avLst/>
              </a:prstGeom>
              <a:solidFill>
                <a:srgbClr val="CC99FF"/>
              </a:solidFill>
              <a:ln w="6350">
                <a:noFill/>
                <a:round/>
                <a:headEnd/>
                <a:tailEnd/>
              </a:ln>
            </p:spPr>
            <p:txBody>
              <a:bodyPr wrap="none" anchor="ctr"/>
              <a:lstStyle/>
              <a:p>
                <a:pPr algn="ctr" fontAlgn="base">
                  <a:spcBef>
                    <a:spcPct val="0"/>
                  </a:spcBef>
                  <a:spcAft>
                    <a:spcPct val="0"/>
                  </a:spcAft>
                </a:pPr>
                <a:endParaRPr lang="en-US">
                  <a:solidFill>
                    <a:srgbClr val="000000"/>
                  </a:solidFill>
                </a:endParaRPr>
              </a:p>
            </p:txBody>
          </p:sp>
          <p:sp>
            <p:nvSpPr>
              <p:cNvPr id="2633" name="Text Box 583"/>
              <p:cNvSpPr txBox="1">
                <a:spLocks noChangeArrowheads="1"/>
              </p:cNvSpPr>
              <p:nvPr/>
            </p:nvSpPr>
            <p:spPr bwMode="auto">
              <a:xfrm>
                <a:off x="144" y="2064"/>
                <a:ext cx="883" cy="276"/>
              </a:xfrm>
              <a:prstGeom prst="rect">
                <a:avLst/>
              </a:prstGeom>
              <a:noFill/>
              <a:ln w="31750" algn="ctr">
                <a:noFill/>
                <a:miter lim="800000"/>
                <a:headEnd/>
                <a:tailEnd type="none" w="sm" len="sm"/>
              </a:ln>
            </p:spPr>
            <p:txBody>
              <a:bodyPr lIns="86452" tIns="43227" rIns="86452" bIns="43227">
                <a:spAutoFit/>
              </a:bodyPr>
              <a:lstStyle/>
              <a:p>
                <a:pPr algn="ctr" defTabSz="1009650" fontAlgn="base">
                  <a:spcBef>
                    <a:spcPct val="50000"/>
                  </a:spcBef>
                  <a:spcAft>
                    <a:spcPct val="0"/>
                  </a:spcAft>
                </a:pPr>
                <a:r>
                  <a:rPr lang="en-US" sz="800" b="1">
                    <a:solidFill>
                      <a:srgbClr val="000000"/>
                    </a:solidFill>
                  </a:rPr>
                  <a:t>&gt;10M Ton Harbor</a:t>
                </a:r>
                <a:br>
                  <a:rPr lang="en-US" sz="800" b="1">
                    <a:solidFill>
                      <a:srgbClr val="000000"/>
                    </a:solidFill>
                  </a:rPr>
                </a:br>
                <a:r>
                  <a:rPr lang="en-US" sz="800" b="1">
                    <a:solidFill>
                      <a:srgbClr val="000000"/>
                    </a:solidFill>
                  </a:rPr>
                  <a:t> 1-10M Ton Harbor</a:t>
                </a:r>
                <a:br>
                  <a:rPr lang="en-US" sz="800" b="1">
                    <a:solidFill>
                      <a:srgbClr val="000000"/>
                    </a:solidFill>
                  </a:rPr>
                </a:br>
                <a:r>
                  <a:rPr lang="en-US" sz="800" b="1">
                    <a:solidFill>
                      <a:srgbClr val="000000"/>
                    </a:solidFill>
                  </a:rPr>
                  <a:t> &lt;1M Ton Harbor</a:t>
                </a:r>
              </a:p>
            </p:txBody>
          </p:sp>
        </p:grpSp>
      </p:grpSp>
      <p:pic>
        <p:nvPicPr>
          <p:cNvPr id="2052" name="Picture 584" descr="LRE - Soo locks"/>
          <p:cNvPicPr>
            <a:picLocks noChangeAspect="1" noChangeArrowheads="1"/>
          </p:cNvPicPr>
          <p:nvPr/>
        </p:nvPicPr>
        <p:blipFill>
          <a:blip r:embed="rId4" cstate="print"/>
          <a:srcRect/>
          <a:stretch>
            <a:fillRect/>
          </a:stretch>
        </p:blipFill>
        <p:spPr bwMode="auto">
          <a:xfrm>
            <a:off x="4495800" y="731697"/>
            <a:ext cx="4648200" cy="2087703"/>
          </a:xfrm>
          <a:prstGeom prst="rect">
            <a:avLst/>
          </a:prstGeom>
          <a:noFill/>
          <a:ln w="19050">
            <a:solidFill>
              <a:schemeClr val="tx1"/>
            </a:solidFill>
            <a:miter lim="800000"/>
            <a:headEnd/>
            <a:tailEnd/>
          </a:ln>
        </p:spPr>
      </p:pic>
      <p:sp>
        <p:nvSpPr>
          <p:cNvPr id="2053" name="Rectangle 585"/>
          <p:cNvSpPr>
            <a:spLocks noChangeArrowheads="1"/>
          </p:cNvSpPr>
          <p:nvPr/>
        </p:nvSpPr>
        <p:spPr bwMode="auto">
          <a:xfrm>
            <a:off x="5943600" y="2805752"/>
            <a:ext cx="3200400" cy="4052248"/>
          </a:xfrm>
          <a:prstGeom prst="rect">
            <a:avLst/>
          </a:prstGeom>
          <a:solidFill>
            <a:srgbClr val="FFCC99"/>
          </a:solidFill>
          <a:ln w="9525">
            <a:noFill/>
            <a:miter lim="800000"/>
            <a:headEnd/>
            <a:tailEnd/>
          </a:ln>
        </p:spPr>
        <p:txBody>
          <a:bodyPr/>
          <a:lstStyle/>
          <a:p>
            <a:pPr marL="171450" indent="-171450" algn="ctr" fontAlgn="base">
              <a:lnSpc>
                <a:spcPct val="80000"/>
              </a:lnSpc>
              <a:spcBef>
                <a:spcPct val="20000"/>
              </a:spcBef>
              <a:spcAft>
                <a:spcPct val="0"/>
              </a:spcAft>
              <a:buFont typeface="Wingdings" pitchFamily="2" charset="2"/>
              <a:buNone/>
            </a:pPr>
            <a:r>
              <a:rPr lang="en-US" sz="1600" dirty="0">
                <a:solidFill>
                  <a:srgbClr val="000000"/>
                </a:solidFill>
              </a:rPr>
              <a:t> </a:t>
            </a:r>
            <a:r>
              <a:rPr lang="en-US" sz="2400" b="1" u="sng" dirty="0">
                <a:solidFill>
                  <a:srgbClr val="000000"/>
                </a:solidFill>
              </a:rPr>
              <a:t>Key </a:t>
            </a:r>
            <a:r>
              <a:rPr lang="en-US" sz="2400" b="1" u="sng" dirty="0" smtClean="0">
                <a:solidFill>
                  <a:srgbClr val="000000"/>
                </a:solidFill>
              </a:rPr>
              <a:t>Challenges</a:t>
            </a:r>
            <a:endParaRPr lang="en-US" sz="2400" b="1" u="sng" dirty="0">
              <a:solidFill>
                <a:srgbClr val="000000"/>
              </a:solidFill>
            </a:endParaRPr>
          </a:p>
          <a:p>
            <a:pPr marL="742950" lvl="1" indent="-285750" algn="ctr" fontAlgn="base">
              <a:lnSpc>
                <a:spcPct val="80000"/>
              </a:lnSpc>
              <a:spcBef>
                <a:spcPct val="20000"/>
              </a:spcBef>
              <a:spcAft>
                <a:spcPct val="0"/>
              </a:spcAft>
              <a:buSzPct val="75000"/>
              <a:buFont typeface="Arial" charset="0"/>
              <a:buChar char="►"/>
            </a:pPr>
            <a:endParaRPr lang="en-US" sz="800" dirty="0">
              <a:solidFill>
                <a:srgbClr val="000000"/>
              </a:solidFill>
            </a:endParaRPr>
          </a:p>
          <a:p>
            <a:pPr marL="171450" indent="-171450" fontAlgn="base">
              <a:lnSpc>
                <a:spcPct val="80000"/>
              </a:lnSpc>
              <a:spcBef>
                <a:spcPct val="20000"/>
              </a:spcBef>
              <a:spcAft>
                <a:spcPct val="0"/>
              </a:spcAft>
              <a:buFont typeface="Wingdings" pitchFamily="2" charset="2"/>
              <a:buChar char="§"/>
            </a:pPr>
            <a:r>
              <a:rPr lang="en-US" sz="2000" dirty="0" smtClean="0">
                <a:solidFill>
                  <a:srgbClr val="000000"/>
                </a:solidFill>
              </a:rPr>
              <a:t>Balancing System Requirements</a:t>
            </a:r>
          </a:p>
          <a:p>
            <a:pPr marL="628650" lvl="1" indent="-171450" fontAlgn="base">
              <a:lnSpc>
                <a:spcPct val="80000"/>
              </a:lnSpc>
              <a:spcBef>
                <a:spcPct val="20000"/>
              </a:spcBef>
              <a:spcAft>
                <a:spcPct val="0"/>
              </a:spcAft>
              <a:buFont typeface="Wingdings" pitchFamily="2" charset="2"/>
              <a:buChar char="§"/>
            </a:pPr>
            <a:r>
              <a:rPr lang="en-US" sz="2000" dirty="0" smtClean="0">
                <a:solidFill>
                  <a:srgbClr val="000000"/>
                </a:solidFill>
              </a:rPr>
              <a:t>Dredging</a:t>
            </a:r>
          </a:p>
          <a:p>
            <a:pPr marL="628650" lvl="1" indent="-171450" fontAlgn="base">
              <a:lnSpc>
                <a:spcPct val="80000"/>
              </a:lnSpc>
              <a:spcBef>
                <a:spcPct val="20000"/>
              </a:spcBef>
              <a:spcAft>
                <a:spcPct val="0"/>
              </a:spcAft>
              <a:buFont typeface="Wingdings" pitchFamily="2" charset="2"/>
              <a:buChar char="§"/>
            </a:pPr>
            <a:r>
              <a:rPr lang="en-US" sz="2000" dirty="0" smtClean="0">
                <a:solidFill>
                  <a:srgbClr val="000000"/>
                </a:solidFill>
              </a:rPr>
              <a:t>Dredged Material Management</a:t>
            </a:r>
          </a:p>
          <a:p>
            <a:pPr marL="628650" lvl="1" indent="-171450" fontAlgn="base">
              <a:lnSpc>
                <a:spcPct val="80000"/>
              </a:lnSpc>
              <a:spcBef>
                <a:spcPct val="20000"/>
              </a:spcBef>
              <a:spcAft>
                <a:spcPct val="0"/>
              </a:spcAft>
              <a:buFont typeface="Wingdings" pitchFamily="2" charset="2"/>
              <a:buChar char="§"/>
            </a:pPr>
            <a:r>
              <a:rPr lang="en-US" sz="2000" dirty="0" smtClean="0">
                <a:solidFill>
                  <a:srgbClr val="000000"/>
                </a:solidFill>
              </a:rPr>
              <a:t>Navigation structures</a:t>
            </a:r>
          </a:p>
          <a:p>
            <a:pPr marL="628650" lvl="1" indent="-171450" fontAlgn="base">
              <a:lnSpc>
                <a:spcPct val="80000"/>
              </a:lnSpc>
              <a:spcBef>
                <a:spcPct val="20000"/>
              </a:spcBef>
              <a:spcAft>
                <a:spcPct val="0"/>
              </a:spcAft>
              <a:buFont typeface="Wingdings" pitchFamily="2" charset="2"/>
              <a:buChar char="§"/>
            </a:pPr>
            <a:r>
              <a:rPr lang="en-US" sz="2000" dirty="0" err="1" smtClean="0">
                <a:solidFill>
                  <a:srgbClr val="000000"/>
                </a:solidFill>
              </a:rPr>
              <a:t>Soo</a:t>
            </a:r>
            <a:r>
              <a:rPr lang="en-US" sz="2000" dirty="0" smtClean="0">
                <a:solidFill>
                  <a:srgbClr val="000000"/>
                </a:solidFill>
              </a:rPr>
              <a:t> Locks</a:t>
            </a:r>
          </a:p>
          <a:p>
            <a:pPr marL="171450" indent="-171450" fontAlgn="base">
              <a:lnSpc>
                <a:spcPct val="80000"/>
              </a:lnSpc>
              <a:spcBef>
                <a:spcPct val="20000"/>
              </a:spcBef>
              <a:spcAft>
                <a:spcPct val="0"/>
              </a:spcAft>
              <a:buFont typeface="Wingdings" pitchFamily="2" charset="2"/>
              <a:buChar char="§"/>
            </a:pPr>
            <a:endParaRPr lang="en-US" sz="2000" dirty="0" smtClean="0">
              <a:solidFill>
                <a:srgbClr val="000000"/>
              </a:solidFill>
            </a:endParaRPr>
          </a:p>
          <a:p>
            <a:pPr>
              <a:buFont typeface="Wingdings" pitchFamily="2" charset="2"/>
              <a:buChar char="§"/>
            </a:pPr>
            <a:r>
              <a:rPr lang="en-US" sz="2000" dirty="0" smtClean="0"/>
              <a:t> Interdependency requires using a system approach in prioritizing  investments</a:t>
            </a:r>
          </a:p>
          <a:p>
            <a:pPr marL="171450" indent="-171450" algn="ctr" fontAlgn="base">
              <a:lnSpc>
                <a:spcPct val="80000"/>
              </a:lnSpc>
              <a:spcBef>
                <a:spcPct val="20000"/>
              </a:spcBef>
              <a:spcAft>
                <a:spcPct val="0"/>
              </a:spcAft>
              <a:buFont typeface="Wingdings" pitchFamily="2" charset="2"/>
              <a:buChar char="§"/>
            </a:pPr>
            <a:endParaRPr lang="en-US" sz="2000" dirty="0">
              <a:solidFill>
                <a:srgbClr val="000000"/>
              </a:solidFill>
            </a:endParaRPr>
          </a:p>
          <a:p>
            <a:pPr marL="171450" indent="-171450" algn="ctr" fontAlgn="base">
              <a:lnSpc>
                <a:spcPct val="80000"/>
              </a:lnSpc>
              <a:spcBef>
                <a:spcPct val="20000"/>
              </a:spcBef>
              <a:spcAft>
                <a:spcPct val="0"/>
              </a:spcAft>
              <a:buFont typeface="Wingdings" pitchFamily="2" charset="2"/>
              <a:buChar char="§"/>
            </a:pPr>
            <a:endParaRPr lang="en-US" sz="1600" dirty="0">
              <a:solidFill>
                <a:srgbClr val="000000"/>
              </a:solidFill>
            </a:endParaRPr>
          </a:p>
        </p:txBody>
      </p:sp>
      <p:sp>
        <p:nvSpPr>
          <p:cNvPr id="586" name="TextBox 585"/>
          <p:cNvSpPr txBox="1"/>
          <p:nvPr/>
        </p:nvSpPr>
        <p:spPr>
          <a:xfrm>
            <a:off x="-13648" y="0"/>
            <a:ext cx="7848600" cy="646331"/>
          </a:xfrm>
          <a:prstGeom prst="rect">
            <a:avLst/>
          </a:prstGeom>
          <a:noFill/>
        </p:spPr>
        <p:txBody>
          <a:bodyPr wrap="square" rtlCol="0">
            <a:spAutoFit/>
          </a:bodyPr>
          <a:lstStyle/>
          <a:p>
            <a:pPr fontAlgn="base">
              <a:spcBef>
                <a:spcPct val="0"/>
              </a:spcBef>
              <a:spcAft>
                <a:spcPct val="0"/>
              </a:spcAft>
            </a:pPr>
            <a:r>
              <a:rPr lang="en-US" sz="3600" b="1" dirty="0">
                <a:solidFill>
                  <a:srgbClr val="000000"/>
                </a:solidFill>
              </a:rPr>
              <a:t>Great Lakes Navigation</a:t>
            </a:r>
          </a:p>
        </p:txBody>
      </p:sp>
      <p:sp>
        <p:nvSpPr>
          <p:cNvPr id="587" name="Rectangle 586"/>
          <p:cNvSpPr/>
          <p:nvPr/>
        </p:nvSpPr>
        <p:spPr>
          <a:xfrm>
            <a:off x="304793" y="1905000"/>
            <a:ext cx="2416047" cy="313932"/>
          </a:xfrm>
          <a:prstGeom prst="rect">
            <a:avLst/>
          </a:prstGeom>
        </p:spPr>
        <p:txBody>
          <a:bodyPr wrap="none">
            <a:spAutoFit/>
          </a:bodyPr>
          <a:lstStyle/>
          <a:p>
            <a:pPr marL="171450" indent="-171450" algn="ctr" fontAlgn="base">
              <a:lnSpc>
                <a:spcPct val="80000"/>
              </a:lnSpc>
              <a:spcBef>
                <a:spcPct val="20000"/>
              </a:spcBef>
              <a:spcAft>
                <a:spcPct val="0"/>
              </a:spcAft>
            </a:pPr>
            <a:r>
              <a:rPr lang="en-US" dirty="0" smtClean="0">
                <a:solidFill>
                  <a:srgbClr val="FFFFFF"/>
                </a:solidFill>
              </a:rPr>
              <a:t>Interdependent </a:t>
            </a:r>
            <a:r>
              <a:rPr lang="en-US" dirty="0">
                <a:solidFill>
                  <a:srgbClr val="FFFFFF"/>
                </a:solidFill>
              </a:rPr>
              <a:t>Ports</a:t>
            </a:r>
          </a:p>
        </p:txBody>
      </p:sp>
      <p:pic>
        <p:nvPicPr>
          <p:cNvPr id="589" name="Picture 587"/>
          <p:cNvPicPr>
            <a:picLocks noChangeAspect="1" noChangeArrowheads="1"/>
          </p:cNvPicPr>
          <p:nvPr/>
        </p:nvPicPr>
        <p:blipFill>
          <a:blip r:embed="rId5" cstate="print"/>
          <a:srcRect/>
          <a:stretch>
            <a:fillRect/>
          </a:stretch>
        </p:blipFill>
        <p:spPr bwMode="auto">
          <a:xfrm>
            <a:off x="0" y="4495800"/>
            <a:ext cx="1882775" cy="2362200"/>
          </a:xfrm>
          <a:prstGeom prst="rect">
            <a:avLst/>
          </a:prstGeom>
          <a:noFill/>
          <a:ln w="9525" algn="ctr">
            <a:noFill/>
            <a:miter lim="800000"/>
            <a:headEnd/>
            <a:tailEnd/>
          </a:ln>
        </p:spPr>
      </p:pic>
      <p:sp>
        <p:nvSpPr>
          <p:cNvPr id="588" name="Slide Number Placeholder 3"/>
          <p:cNvSpPr>
            <a:spLocks noGrp="1"/>
          </p:cNvSpPr>
          <p:nvPr>
            <p:ph type="sldNum" sz="quarter" idx="4294967295"/>
          </p:nvPr>
        </p:nvSpPr>
        <p:spPr>
          <a:xfrm>
            <a:off x="3496758" y="6486946"/>
            <a:ext cx="2133600" cy="476250"/>
          </a:xfrm>
          <a:prstGeom prst="rect">
            <a:avLst/>
          </a:prstGeom>
          <a:noFill/>
        </p:spPr>
        <p:txBody>
          <a:bodyPr/>
          <a:lstStyle/>
          <a:p>
            <a:pPr algn="ctr"/>
            <a:fld id="{7C265BB2-4CBF-49B0-996B-7E23B76DEA82}" type="slidenum">
              <a:rPr lang="en-US" sz="1200" smtClean="0">
                <a:latin typeface="Arial" pitchFamily="34" charset="0"/>
              </a:rPr>
              <a:pPr algn="ctr"/>
              <a:t>4</a:t>
            </a:fld>
            <a:endParaRPr lang="en-US" sz="1200" dirty="0" smtClean="0">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4FE8675-3708-4603-9FE2-58815920A8A6}" type="slidenum">
              <a:rPr lang="en-US"/>
              <a:pPr/>
              <a:t>5</a:t>
            </a:fld>
            <a:endParaRPr lang="en-US"/>
          </a:p>
        </p:txBody>
      </p:sp>
      <p:sp>
        <p:nvSpPr>
          <p:cNvPr id="1489922" name="Rectangle 2"/>
          <p:cNvSpPr>
            <a:spLocks noGrp="1" noChangeArrowheads="1"/>
          </p:cNvSpPr>
          <p:nvPr>
            <p:ph type="title"/>
          </p:nvPr>
        </p:nvSpPr>
        <p:spPr>
          <a:xfrm>
            <a:off x="457200" y="688975"/>
            <a:ext cx="8229600" cy="546100"/>
          </a:xfrm>
          <a:noFill/>
          <a:ln/>
        </p:spPr>
        <p:txBody>
          <a:bodyPr/>
          <a:lstStyle/>
          <a:p>
            <a:r>
              <a:rPr lang="en-US" b="1" dirty="0" smtClean="0"/>
              <a:t>Dredging</a:t>
            </a:r>
            <a:endParaRPr lang="en-US" b="1" dirty="0"/>
          </a:p>
        </p:txBody>
      </p:sp>
      <p:pic>
        <p:nvPicPr>
          <p:cNvPr id="1489926" name="Picture 6" descr="2009_Lorain_Harbor photo1- Dredging in the Black River"/>
          <p:cNvPicPr>
            <a:picLocks noChangeAspect="1" noChangeArrowheads="1"/>
          </p:cNvPicPr>
          <p:nvPr/>
        </p:nvPicPr>
        <p:blipFill>
          <a:blip r:embed="rId3" cstate="print"/>
          <a:srcRect/>
          <a:stretch>
            <a:fillRect/>
          </a:stretch>
        </p:blipFill>
        <p:spPr bwMode="auto">
          <a:xfrm>
            <a:off x="217488" y="2811463"/>
            <a:ext cx="4413250" cy="3309937"/>
          </a:xfrm>
          <a:prstGeom prst="rect">
            <a:avLst/>
          </a:prstGeom>
          <a:noFill/>
          <a:ln w="9525">
            <a:noFill/>
            <a:miter lim="800000"/>
            <a:headEnd/>
            <a:tailEnd/>
          </a:ln>
        </p:spPr>
      </p:pic>
      <p:pic>
        <p:nvPicPr>
          <p:cNvPr id="1489927" name="Picture 7" descr="Kew 1"/>
          <p:cNvPicPr>
            <a:picLocks noChangeAspect="1" noChangeArrowheads="1"/>
          </p:cNvPicPr>
          <p:nvPr/>
        </p:nvPicPr>
        <p:blipFill>
          <a:blip r:embed="rId4" cstate="print"/>
          <a:srcRect/>
          <a:stretch>
            <a:fillRect/>
          </a:stretch>
        </p:blipFill>
        <p:spPr bwMode="auto">
          <a:xfrm>
            <a:off x="4724400" y="2144712"/>
            <a:ext cx="3948113" cy="29606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08BA7027-611E-47DF-9988-92660D3394AD}" type="slidenum">
              <a:rPr lang="en-US">
                <a:solidFill>
                  <a:srgbClr val="000000"/>
                </a:solidFill>
              </a:rPr>
              <a:pPr/>
              <a:t>6</a:t>
            </a:fld>
            <a:endParaRPr lang="en-US">
              <a:solidFill>
                <a:srgbClr val="000000"/>
              </a:solidFill>
            </a:endParaRPr>
          </a:p>
        </p:txBody>
      </p:sp>
      <p:sp>
        <p:nvSpPr>
          <p:cNvPr id="10243" name="AutoShape 2"/>
          <p:cNvSpPr>
            <a:spLocks noChangeAspect="1" noChangeArrowheads="1"/>
          </p:cNvSpPr>
          <p:nvPr/>
        </p:nvSpPr>
        <p:spPr bwMode="auto">
          <a:xfrm>
            <a:off x="3176588" y="549433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244" name="Freeform 3"/>
          <p:cNvSpPr>
            <a:spLocks/>
          </p:cNvSpPr>
          <p:nvPr/>
        </p:nvSpPr>
        <p:spPr bwMode="auto">
          <a:xfrm>
            <a:off x="6877050" y="4616450"/>
            <a:ext cx="38100" cy="244475"/>
          </a:xfrm>
          <a:custGeom>
            <a:avLst/>
            <a:gdLst>
              <a:gd name="T0" fmla="*/ 0 w 24"/>
              <a:gd name="T1" fmla="*/ 0 h 154"/>
              <a:gd name="T2" fmla="*/ 24 w 24"/>
              <a:gd name="T3" fmla="*/ 154 h 154"/>
              <a:gd name="T4" fmla="*/ 0 60000 65536"/>
              <a:gd name="T5" fmla="*/ 0 60000 65536"/>
              <a:gd name="T6" fmla="*/ 0 w 24"/>
              <a:gd name="T7" fmla="*/ 0 h 154"/>
              <a:gd name="T8" fmla="*/ 24 w 24"/>
              <a:gd name="T9" fmla="*/ 154 h 154"/>
            </a:gdLst>
            <a:ahLst/>
            <a:cxnLst>
              <a:cxn ang="T4">
                <a:pos x="T0" y="T1"/>
              </a:cxn>
              <a:cxn ang="T5">
                <a:pos x="T2" y="T3"/>
              </a:cxn>
            </a:cxnLst>
            <a:rect l="T6" t="T7" r="T8" b="T9"/>
            <a:pathLst>
              <a:path w="24" h="154">
                <a:moveTo>
                  <a:pt x="0" y="0"/>
                </a:moveTo>
                <a:lnTo>
                  <a:pt x="24" y="154"/>
                </a:lnTo>
              </a:path>
            </a:pathLst>
          </a:custGeom>
          <a:noFill/>
          <a:ln w="38100" cap="flat" cmpd="sng">
            <a:solidFill>
              <a:srgbClr val="3366FF"/>
            </a:solidFill>
            <a:prstDash val="solid"/>
            <a:round/>
            <a:headEnd type="none" w="med" len="med"/>
            <a:tailEnd type="none" w="med" len="med"/>
          </a:ln>
        </p:spPr>
        <p:txBody>
          <a:bodyPr anchor="ctr"/>
          <a:lstStyle/>
          <a:p>
            <a:endParaRPr lang="en-US">
              <a:solidFill>
                <a:srgbClr val="000000"/>
              </a:solidFill>
            </a:endParaRPr>
          </a:p>
        </p:txBody>
      </p:sp>
      <p:grpSp>
        <p:nvGrpSpPr>
          <p:cNvPr id="2" name="Group 4"/>
          <p:cNvGrpSpPr>
            <a:grpSpLocks/>
          </p:cNvGrpSpPr>
          <p:nvPr/>
        </p:nvGrpSpPr>
        <p:grpSpPr bwMode="auto">
          <a:xfrm rot="-4249772">
            <a:off x="6789738" y="4668837"/>
            <a:ext cx="209550" cy="117475"/>
            <a:chOff x="4188" y="3430"/>
            <a:chExt cx="132" cy="74"/>
          </a:xfrm>
        </p:grpSpPr>
        <p:sp>
          <p:nvSpPr>
            <p:cNvPr id="11015" name="Line 5"/>
            <p:cNvSpPr>
              <a:spLocks noChangeAspect="1" noChangeShapeType="1"/>
            </p:cNvSpPr>
            <p:nvPr/>
          </p:nvSpPr>
          <p:spPr bwMode="ltGray">
            <a:xfrm flipV="1">
              <a:off x="4219" y="3477"/>
              <a:ext cx="22" cy="9"/>
            </a:xfrm>
            <a:prstGeom prst="line">
              <a:avLst/>
            </a:prstGeom>
            <a:noFill/>
            <a:ln w="0">
              <a:solidFill>
                <a:srgbClr val="FF9900"/>
              </a:solidFill>
              <a:round/>
              <a:headEnd/>
              <a:tailEnd/>
            </a:ln>
          </p:spPr>
          <p:txBody>
            <a:bodyPr/>
            <a:lstStyle/>
            <a:p>
              <a:endParaRPr lang="en-US">
                <a:solidFill>
                  <a:srgbClr val="000000"/>
                </a:solidFill>
              </a:endParaRPr>
            </a:p>
          </p:txBody>
        </p:sp>
        <p:sp>
          <p:nvSpPr>
            <p:cNvPr id="11016" name="Line 6"/>
            <p:cNvSpPr>
              <a:spLocks noChangeAspect="1" noChangeShapeType="1"/>
            </p:cNvSpPr>
            <p:nvPr/>
          </p:nvSpPr>
          <p:spPr bwMode="ltGray">
            <a:xfrm flipV="1">
              <a:off x="4249" y="3465"/>
              <a:ext cx="11" cy="4"/>
            </a:xfrm>
            <a:prstGeom prst="line">
              <a:avLst/>
            </a:prstGeom>
            <a:noFill/>
            <a:ln w="0">
              <a:solidFill>
                <a:srgbClr val="FF9900"/>
              </a:solidFill>
              <a:round/>
              <a:headEnd/>
              <a:tailEnd/>
            </a:ln>
          </p:spPr>
          <p:txBody>
            <a:bodyPr/>
            <a:lstStyle/>
            <a:p>
              <a:endParaRPr lang="en-US">
                <a:solidFill>
                  <a:srgbClr val="000000"/>
                </a:solidFill>
              </a:endParaRPr>
            </a:p>
          </p:txBody>
        </p:sp>
        <p:sp>
          <p:nvSpPr>
            <p:cNvPr id="11017" name="Line 7"/>
            <p:cNvSpPr>
              <a:spLocks noChangeAspect="1" noChangeShapeType="1"/>
            </p:cNvSpPr>
            <p:nvPr/>
          </p:nvSpPr>
          <p:spPr bwMode="ltGray">
            <a:xfrm flipV="1">
              <a:off x="4188" y="3497"/>
              <a:ext cx="12" cy="7"/>
            </a:xfrm>
            <a:prstGeom prst="line">
              <a:avLst/>
            </a:prstGeom>
            <a:noFill/>
            <a:ln w="0">
              <a:solidFill>
                <a:srgbClr val="FF9900"/>
              </a:solidFill>
              <a:round/>
              <a:headEnd/>
              <a:tailEnd/>
            </a:ln>
          </p:spPr>
          <p:txBody>
            <a:bodyPr/>
            <a:lstStyle/>
            <a:p>
              <a:endParaRPr lang="en-US">
                <a:solidFill>
                  <a:srgbClr val="000000"/>
                </a:solidFill>
              </a:endParaRPr>
            </a:p>
          </p:txBody>
        </p:sp>
        <p:sp>
          <p:nvSpPr>
            <p:cNvPr id="11018" name="Line 8"/>
            <p:cNvSpPr>
              <a:spLocks noChangeAspect="1" noChangeShapeType="1"/>
            </p:cNvSpPr>
            <p:nvPr/>
          </p:nvSpPr>
          <p:spPr bwMode="ltGray">
            <a:xfrm flipV="1">
              <a:off x="4270" y="3453"/>
              <a:ext cx="10" cy="6"/>
            </a:xfrm>
            <a:prstGeom prst="line">
              <a:avLst/>
            </a:prstGeom>
            <a:noFill/>
            <a:ln w="0">
              <a:solidFill>
                <a:srgbClr val="FF9900"/>
              </a:solidFill>
              <a:round/>
              <a:headEnd/>
              <a:tailEnd/>
            </a:ln>
          </p:spPr>
          <p:txBody>
            <a:bodyPr/>
            <a:lstStyle/>
            <a:p>
              <a:endParaRPr lang="en-US">
                <a:solidFill>
                  <a:srgbClr val="000000"/>
                </a:solidFill>
              </a:endParaRPr>
            </a:p>
          </p:txBody>
        </p:sp>
        <p:sp>
          <p:nvSpPr>
            <p:cNvPr id="11019" name="Line 9"/>
            <p:cNvSpPr>
              <a:spLocks noChangeAspect="1" noChangeShapeType="1"/>
            </p:cNvSpPr>
            <p:nvPr/>
          </p:nvSpPr>
          <p:spPr bwMode="ltGray">
            <a:xfrm flipV="1">
              <a:off x="4301" y="3430"/>
              <a:ext cx="19" cy="10"/>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246" name="Text Box 10"/>
          <p:cNvSpPr txBox="1">
            <a:spLocks noChangeArrowheads="1"/>
          </p:cNvSpPr>
          <p:nvPr/>
        </p:nvSpPr>
        <p:spPr bwMode="auto">
          <a:xfrm>
            <a:off x="8575675" y="3408363"/>
            <a:ext cx="847725" cy="146050"/>
          </a:xfrm>
          <a:prstGeom prst="rect">
            <a:avLst/>
          </a:prstGeom>
          <a:noFill/>
          <a:ln w="9525" algn="ctr">
            <a:noFill/>
            <a:miter lim="800000"/>
            <a:headEnd/>
            <a:tailEnd/>
          </a:ln>
        </p:spPr>
        <p:txBody>
          <a:bodyPr lIns="86442" tIns="43221" rIns="86442" bIns="43221">
            <a:spAutoFit/>
          </a:bodyPr>
          <a:lstStyle/>
          <a:p>
            <a:pPr defTabSz="1009650">
              <a:spcBef>
                <a:spcPct val="50000"/>
              </a:spcBef>
            </a:pPr>
            <a:r>
              <a:rPr lang="en-US" sz="400" b="1">
                <a:solidFill>
                  <a:srgbClr val="000000"/>
                </a:solidFill>
              </a:rPr>
              <a:t>Ogdensburg</a:t>
            </a:r>
          </a:p>
        </p:txBody>
      </p:sp>
      <p:sp>
        <p:nvSpPr>
          <p:cNvPr id="10247" name="Freeform 11"/>
          <p:cNvSpPr>
            <a:spLocks noChangeAspect="1"/>
          </p:cNvSpPr>
          <p:nvPr/>
        </p:nvSpPr>
        <p:spPr bwMode="ltGray">
          <a:xfrm>
            <a:off x="6503988" y="3159125"/>
            <a:ext cx="2301875" cy="1514475"/>
          </a:xfrm>
          <a:custGeom>
            <a:avLst/>
            <a:gdLst>
              <a:gd name="T0" fmla="*/ 1219 w 1238"/>
              <a:gd name="T1" fmla="*/ 9 h 814"/>
              <a:gd name="T2" fmla="*/ 1157 w 1238"/>
              <a:gd name="T3" fmla="*/ 50 h 814"/>
              <a:gd name="T4" fmla="*/ 1086 w 1238"/>
              <a:gd name="T5" fmla="*/ 128 h 814"/>
              <a:gd name="T6" fmla="*/ 1007 w 1238"/>
              <a:gd name="T7" fmla="*/ 230 h 814"/>
              <a:gd name="T8" fmla="*/ 936 w 1238"/>
              <a:gd name="T9" fmla="*/ 290 h 814"/>
              <a:gd name="T10" fmla="*/ 887 w 1238"/>
              <a:gd name="T11" fmla="*/ 330 h 814"/>
              <a:gd name="T12" fmla="*/ 745 w 1238"/>
              <a:gd name="T13" fmla="*/ 401 h 814"/>
              <a:gd name="T14" fmla="*/ 725 w 1238"/>
              <a:gd name="T15" fmla="*/ 414 h 814"/>
              <a:gd name="T16" fmla="*/ 716 w 1238"/>
              <a:gd name="T17" fmla="*/ 412 h 814"/>
              <a:gd name="T18" fmla="*/ 704 w 1238"/>
              <a:gd name="T19" fmla="*/ 411 h 814"/>
              <a:gd name="T20" fmla="*/ 645 w 1238"/>
              <a:gd name="T21" fmla="*/ 391 h 814"/>
              <a:gd name="T22" fmla="*/ 614 w 1238"/>
              <a:gd name="T23" fmla="*/ 401 h 814"/>
              <a:gd name="T24" fmla="*/ 614 w 1238"/>
              <a:gd name="T25" fmla="*/ 432 h 814"/>
              <a:gd name="T26" fmla="*/ 645 w 1238"/>
              <a:gd name="T27" fmla="*/ 411 h 814"/>
              <a:gd name="T28" fmla="*/ 687 w 1238"/>
              <a:gd name="T29" fmla="*/ 424 h 814"/>
              <a:gd name="T30" fmla="*/ 687 w 1238"/>
              <a:gd name="T31" fmla="*/ 441 h 814"/>
              <a:gd name="T32" fmla="*/ 704 w 1238"/>
              <a:gd name="T33" fmla="*/ 432 h 814"/>
              <a:gd name="T34" fmla="*/ 725 w 1238"/>
              <a:gd name="T35" fmla="*/ 460 h 814"/>
              <a:gd name="T36" fmla="*/ 725 w 1238"/>
              <a:gd name="T37" fmla="*/ 491 h 814"/>
              <a:gd name="T38" fmla="*/ 675 w 1238"/>
              <a:gd name="T39" fmla="*/ 512 h 814"/>
              <a:gd name="T40" fmla="*/ 654 w 1238"/>
              <a:gd name="T41" fmla="*/ 491 h 814"/>
              <a:gd name="T42" fmla="*/ 604 w 1238"/>
              <a:gd name="T43" fmla="*/ 491 h 814"/>
              <a:gd name="T44" fmla="*/ 564 w 1238"/>
              <a:gd name="T45" fmla="*/ 472 h 814"/>
              <a:gd name="T46" fmla="*/ 462 w 1238"/>
              <a:gd name="T47" fmla="*/ 482 h 814"/>
              <a:gd name="T48" fmla="*/ 382 w 1238"/>
              <a:gd name="T49" fmla="*/ 512 h 814"/>
              <a:gd name="T50" fmla="*/ 253 w 1238"/>
              <a:gd name="T51" fmla="*/ 541 h 814"/>
              <a:gd name="T52" fmla="*/ 192 w 1238"/>
              <a:gd name="T53" fmla="*/ 562 h 814"/>
              <a:gd name="T54" fmla="*/ 121 w 1238"/>
              <a:gd name="T55" fmla="*/ 612 h 814"/>
              <a:gd name="T56" fmla="*/ 80 w 1238"/>
              <a:gd name="T57" fmla="*/ 652 h 814"/>
              <a:gd name="T58" fmla="*/ 52 w 1238"/>
              <a:gd name="T59" fmla="*/ 693 h 814"/>
              <a:gd name="T60" fmla="*/ 11 w 1238"/>
              <a:gd name="T61" fmla="*/ 764 h 814"/>
              <a:gd name="T62" fmla="*/ 11 w 1238"/>
              <a:gd name="T63" fmla="*/ 783 h 814"/>
              <a:gd name="T64" fmla="*/ 80 w 1238"/>
              <a:gd name="T65" fmla="*/ 802 h 814"/>
              <a:gd name="T66" fmla="*/ 142 w 1238"/>
              <a:gd name="T67" fmla="*/ 814 h 814"/>
              <a:gd name="T68" fmla="*/ 211 w 1238"/>
              <a:gd name="T69" fmla="*/ 783 h 814"/>
              <a:gd name="T70" fmla="*/ 343 w 1238"/>
              <a:gd name="T71" fmla="*/ 733 h 814"/>
              <a:gd name="T72" fmla="*/ 493 w 1238"/>
              <a:gd name="T73" fmla="*/ 723 h 814"/>
              <a:gd name="T74" fmla="*/ 543 w 1238"/>
              <a:gd name="T75" fmla="*/ 743 h 814"/>
              <a:gd name="T76" fmla="*/ 595 w 1238"/>
              <a:gd name="T77" fmla="*/ 752 h 814"/>
              <a:gd name="T78" fmla="*/ 645 w 1238"/>
              <a:gd name="T79" fmla="*/ 723 h 814"/>
              <a:gd name="T80" fmla="*/ 735 w 1238"/>
              <a:gd name="T81" fmla="*/ 733 h 814"/>
              <a:gd name="T82" fmla="*/ 775 w 1238"/>
              <a:gd name="T83" fmla="*/ 712 h 814"/>
              <a:gd name="T84" fmla="*/ 816 w 1238"/>
              <a:gd name="T85" fmla="*/ 683 h 814"/>
              <a:gd name="T86" fmla="*/ 856 w 1238"/>
              <a:gd name="T87" fmla="*/ 652 h 814"/>
              <a:gd name="T88" fmla="*/ 875 w 1238"/>
              <a:gd name="T89" fmla="*/ 622 h 814"/>
              <a:gd name="T90" fmla="*/ 927 w 1238"/>
              <a:gd name="T91" fmla="*/ 593 h 814"/>
              <a:gd name="T92" fmla="*/ 936 w 1238"/>
              <a:gd name="T93" fmla="*/ 562 h 814"/>
              <a:gd name="T94" fmla="*/ 915 w 1238"/>
              <a:gd name="T95" fmla="*/ 501 h 814"/>
              <a:gd name="T96" fmla="*/ 936 w 1238"/>
              <a:gd name="T97" fmla="*/ 451 h 814"/>
              <a:gd name="T98" fmla="*/ 927 w 1238"/>
              <a:gd name="T99" fmla="*/ 432 h 814"/>
              <a:gd name="T100" fmla="*/ 896 w 1238"/>
              <a:gd name="T101" fmla="*/ 422 h 814"/>
              <a:gd name="T102" fmla="*/ 875 w 1238"/>
              <a:gd name="T103" fmla="*/ 391 h 814"/>
              <a:gd name="T104" fmla="*/ 927 w 1238"/>
              <a:gd name="T105" fmla="*/ 361 h 814"/>
              <a:gd name="T106" fmla="*/ 967 w 1238"/>
              <a:gd name="T107" fmla="*/ 320 h 814"/>
              <a:gd name="T108" fmla="*/ 996 w 1238"/>
              <a:gd name="T109" fmla="*/ 270 h 814"/>
              <a:gd name="T110" fmla="*/ 1027 w 1238"/>
              <a:gd name="T111" fmla="*/ 230 h 814"/>
              <a:gd name="T112" fmla="*/ 1086 w 1238"/>
              <a:gd name="T113" fmla="*/ 140 h 814"/>
              <a:gd name="T114" fmla="*/ 1148 w 1238"/>
              <a:gd name="T115" fmla="*/ 59 h 814"/>
              <a:gd name="T116" fmla="*/ 1188 w 1238"/>
              <a:gd name="T117" fmla="*/ 38 h 814"/>
              <a:gd name="T118" fmla="*/ 1238 w 1238"/>
              <a:gd name="T119" fmla="*/ 29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close/>
              </a:path>
            </a:pathLst>
          </a:custGeom>
          <a:solidFill>
            <a:srgbClr val="3366FF"/>
          </a:solidFill>
          <a:ln w="9525" cap="flat" cmpd="sng">
            <a:noFill/>
            <a:prstDash val="solid"/>
            <a:round/>
            <a:headEnd type="none" w="med" len="med"/>
            <a:tailEnd type="none" w="med" len="med"/>
          </a:ln>
        </p:spPr>
        <p:txBody>
          <a:bodyPr/>
          <a:lstStyle/>
          <a:p>
            <a:endParaRPr lang="en-US">
              <a:solidFill>
                <a:srgbClr val="000000"/>
              </a:solidFill>
            </a:endParaRPr>
          </a:p>
        </p:txBody>
      </p:sp>
      <p:sp>
        <p:nvSpPr>
          <p:cNvPr id="10248" name="Freeform 12"/>
          <p:cNvSpPr>
            <a:spLocks noChangeAspect="1"/>
          </p:cNvSpPr>
          <p:nvPr/>
        </p:nvSpPr>
        <p:spPr bwMode="ltGray">
          <a:xfrm>
            <a:off x="6503988" y="3159125"/>
            <a:ext cx="2301875" cy="1514475"/>
          </a:xfrm>
          <a:custGeom>
            <a:avLst/>
            <a:gdLst>
              <a:gd name="T0" fmla="*/ 1219 w 1238"/>
              <a:gd name="T1" fmla="*/ 9 h 814"/>
              <a:gd name="T2" fmla="*/ 1157 w 1238"/>
              <a:gd name="T3" fmla="*/ 50 h 814"/>
              <a:gd name="T4" fmla="*/ 1086 w 1238"/>
              <a:gd name="T5" fmla="*/ 128 h 814"/>
              <a:gd name="T6" fmla="*/ 1007 w 1238"/>
              <a:gd name="T7" fmla="*/ 230 h 814"/>
              <a:gd name="T8" fmla="*/ 936 w 1238"/>
              <a:gd name="T9" fmla="*/ 290 h 814"/>
              <a:gd name="T10" fmla="*/ 887 w 1238"/>
              <a:gd name="T11" fmla="*/ 330 h 814"/>
              <a:gd name="T12" fmla="*/ 745 w 1238"/>
              <a:gd name="T13" fmla="*/ 401 h 814"/>
              <a:gd name="T14" fmla="*/ 725 w 1238"/>
              <a:gd name="T15" fmla="*/ 414 h 814"/>
              <a:gd name="T16" fmla="*/ 716 w 1238"/>
              <a:gd name="T17" fmla="*/ 412 h 814"/>
              <a:gd name="T18" fmla="*/ 704 w 1238"/>
              <a:gd name="T19" fmla="*/ 411 h 814"/>
              <a:gd name="T20" fmla="*/ 645 w 1238"/>
              <a:gd name="T21" fmla="*/ 391 h 814"/>
              <a:gd name="T22" fmla="*/ 614 w 1238"/>
              <a:gd name="T23" fmla="*/ 401 h 814"/>
              <a:gd name="T24" fmla="*/ 614 w 1238"/>
              <a:gd name="T25" fmla="*/ 432 h 814"/>
              <a:gd name="T26" fmla="*/ 645 w 1238"/>
              <a:gd name="T27" fmla="*/ 411 h 814"/>
              <a:gd name="T28" fmla="*/ 687 w 1238"/>
              <a:gd name="T29" fmla="*/ 424 h 814"/>
              <a:gd name="T30" fmla="*/ 687 w 1238"/>
              <a:gd name="T31" fmla="*/ 441 h 814"/>
              <a:gd name="T32" fmla="*/ 704 w 1238"/>
              <a:gd name="T33" fmla="*/ 432 h 814"/>
              <a:gd name="T34" fmla="*/ 725 w 1238"/>
              <a:gd name="T35" fmla="*/ 460 h 814"/>
              <a:gd name="T36" fmla="*/ 725 w 1238"/>
              <a:gd name="T37" fmla="*/ 491 h 814"/>
              <a:gd name="T38" fmla="*/ 675 w 1238"/>
              <a:gd name="T39" fmla="*/ 512 h 814"/>
              <a:gd name="T40" fmla="*/ 654 w 1238"/>
              <a:gd name="T41" fmla="*/ 491 h 814"/>
              <a:gd name="T42" fmla="*/ 604 w 1238"/>
              <a:gd name="T43" fmla="*/ 491 h 814"/>
              <a:gd name="T44" fmla="*/ 564 w 1238"/>
              <a:gd name="T45" fmla="*/ 472 h 814"/>
              <a:gd name="T46" fmla="*/ 462 w 1238"/>
              <a:gd name="T47" fmla="*/ 482 h 814"/>
              <a:gd name="T48" fmla="*/ 382 w 1238"/>
              <a:gd name="T49" fmla="*/ 512 h 814"/>
              <a:gd name="T50" fmla="*/ 253 w 1238"/>
              <a:gd name="T51" fmla="*/ 541 h 814"/>
              <a:gd name="T52" fmla="*/ 192 w 1238"/>
              <a:gd name="T53" fmla="*/ 562 h 814"/>
              <a:gd name="T54" fmla="*/ 121 w 1238"/>
              <a:gd name="T55" fmla="*/ 612 h 814"/>
              <a:gd name="T56" fmla="*/ 80 w 1238"/>
              <a:gd name="T57" fmla="*/ 652 h 814"/>
              <a:gd name="T58" fmla="*/ 52 w 1238"/>
              <a:gd name="T59" fmla="*/ 693 h 814"/>
              <a:gd name="T60" fmla="*/ 11 w 1238"/>
              <a:gd name="T61" fmla="*/ 764 h 814"/>
              <a:gd name="T62" fmla="*/ 11 w 1238"/>
              <a:gd name="T63" fmla="*/ 783 h 814"/>
              <a:gd name="T64" fmla="*/ 80 w 1238"/>
              <a:gd name="T65" fmla="*/ 802 h 814"/>
              <a:gd name="T66" fmla="*/ 142 w 1238"/>
              <a:gd name="T67" fmla="*/ 814 h 814"/>
              <a:gd name="T68" fmla="*/ 211 w 1238"/>
              <a:gd name="T69" fmla="*/ 783 h 814"/>
              <a:gd name="T70" fmla="*/ 343 w 1238"/>
              <a:gd name="T71" fmla="*/ 733 h 814"/>
              <a:gd name="T72" fmla="*/ 493 w 1238"/>
              <a:gd name="T73" fmla="*/ 723 h 814"/>
              <a:gd name="T74" fmla="*/ 543 w 1238"/>
              <a:gd name="T75" fmla="*/ 743 h 814"/>
              <a:gd name="T76" fmla="*/ 595 w 1238"/>
              <a:gd name="T77" fmla="*/ 752 h 814"/>
              <a:gd name="T78" fmla="*/ 645 w 1238"/>
              <a:gd name="T79" fmla="*/ 723 h 814"/>
              <a:gd name="T80" fmla="*/ 735 w 1238"/>
              <a:gd name="T81" fmla="*/ 733 h 814"/>
              <a:gd name="T82" fmla="*/ 775 w 1238"/>
              <a:gd name="T83" fmla="*/ 712 h 814"/>
              <a:gd name="T84" fmla="*/ 816 w 1238"/>
              <a:gd name="T85" fmla="*/ 683 h 814"/>
              <a:gd name="T86" fmla="*/ 856 w 1238"/>
              <a:gd name="T87" fmla="*/ 652 h 814"/>
              <a:gd name="T88" fmla="*/ 875 w 1238"/>
              <a:gd name="T89" fmla="*/ 622 h 814"/>
              <a:gd name="T90" fmla="*/ 927 w 1238"/>
              <a:gd name="T91" fmla="*/ 593 h 814"/>
              <a:gd name="T92" fmla="*/ 936 w 1238"/>
              <a:gd name="T93" fmla="*/ 562 h 814"/>
              <a:gd name="T94" fmla="*/ 915 w 1238"/>
              <a:gd name="T95" fmla="*/ 501 h 814"/>
              <a:gd name="T96" fmla="*/ 936 w 1238"/>
              <a:gd name="T97" fmla="*/ 451 h 814"/>
              <a:gd name="T98" fmla="*/ 927 w 1238"/>
              <a:gd name="T99" fmla="*/ 432 h 814"/>
              <a:gd name="T100" fmla="*/ 896 w 1238"/>
              <a:gd name="T101" fmla="*/ 422 h 814"/>
              <a:gd name="T102" fmla="*/ 875 w 1238"/>
              <a:gd name="T103" fmla="*/ 391 h 814"/>
              <a:gd name="T104" fmla="*/ 927 w 1238"/>
              <a:gd name="T105" fmla="*/ 361 h 814"/>
              <a:gd name="T106" fmla="*/ 967 w 1238"/>
              <a:gd name="T107" fmla="*/ 320 h 814"/>
              <a:gd name="T108" fmla="*/ 996 w 1238"/>
              <a:gd name="T109" fmla="*/ 270 h 814"/>
              <a:gd name="T110" fmla="*/ 1027 w 1238"/>
              <a:gd name="T111" fmla="*/ 230 h 814"/>
              <a:gd name="T112" fmla="*/ 1086 w 1238"/>
              <a:gd name="T113" fmla="*/ 140 h 814"/>
              <a:gd name="T114" fmla="*/ 1148 w 1238"/>
              <a:gd name="T115" fmla="*/ 59 h 814"/>
              <a:gd name="T116" fmla="*/ 1188 w 1238"/>
              <a:gd name="T117" fmla="*/ 38 h 814"/>
              <a:gd name="T118" fmla="*/ 1238 w 1238"/>
              <a:gd name="T119" fmla="*/ 29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path>
            </a:pathLst>
          </a:custGeom>
          <a:noFill/>
          <a:ln w="0">
            <a:noFill/>
            <a:prstDash val="solid"/>
            <a:round/>
            <a:headEnd/>
            <a:tailEnd/>
          </a:ln>
        </p:spPr>
        <p:txBody>
          <a:bodyPr/>
          <a:lstStyle/>
          <a:p>
            <a:endParaRPr lang="en-US">
              <a:solidFill>
                <a:srgbClr val="000000"/>
              </a:solidFill>
            </a:endParaRPr>
          </a:p>
        </p:txBody>
      </p:sp>
      <p:sp>
        <p:nvSpPr>
          <p:cNvPr id="10249" name="Freeform 13"/>
          <p:cNvSpPr>
            <a:spLocks noChangeAspect="1"/>
          </p:cNvSpPr>
          <p:nvPr/>
        </p:nvSpPr>
        <p:spPr bwMode="ltGray">
          <a:xfrm>
            <a:off x="500063" y="760413"/>
            <a:ext cx="6473825" cy="5219700"/>
          </a:xfrm>
          <a:custGeom>
            <a:avLst/>
            <a:gdLst>
              <a:gd name="T0" fmla="*/ 382 w 3481"/>
              <a:gd name="T1" fmla="*/ 482 h 2804"/>
              <a:gd name="T2" fmla="*/ 723 w 3481"/>
              <a:gd name="T3" fmla="*/ 322 h 2804"/>
              <a:gd name="T4" fmla="*/ 854 w 3481"/>
              <a:gd name="T5" fmla="*/ 242 h 2804"/>
              <a:gd name="T6" fmla="*/ 996 w 3481"/>
              <a:gd name="T7" fmla="*/ 100 h 2804"/>
              <a:gd name="T8" fmla="*/ 996 w 3481"/>
              <a:gd name="T9" fmla="*/ 50 h 2804"/>
              <a:gd name="T10" fmla="*/ 1328 w 3481"/>
              <a:gd name="T11" fmla="*/ 90 h 2804"/>
              <a:gd name="T12" fmla="*/ 1508 w 3481"/>
              <a:gd name="T13" fmla="*/ 261 h 2804"/>
              <a:gd name="T14" fmla="*/ 1831 w 3481"/>
              <a:gd name="T15" fmla="*/ 422 h 2804"/>
              <a:gd name="T16" fmla="*/ 1881 w 3481"/>
              <a:gd name="T17" fmla="*/ 683 h 2804"/>
              <a:gd name="T18" fmla="*/ 1931 w 3481"/>
              <a:gd name="T19" fmla="*/ 866 h 2804"/>
              <a:gd name="T20" fmla="*/ 2061 w 3481"/>
              <a:gd name="T21" fmla="*/ 994 h 2804"/>
              <a:gd name="T22" fmla="*/ 2715 w 3481"/>
              <a:gd name="T23" fmla="*/ 1105 h 2804"/>
              <a:gd name="T24" fmla="*/ 2927 w 3481"/>
              <a:gd name="T25" fmla="*/ 1155 h 2804"/>
              <a:gd name="T26" fmla="*/ 3057 w 3481"/>
              <a:gd name="T27" fmla="*/ 1347 h 2804"/>
              <a:gd name="T28" fmla="*/ 3188 w 3481"/>
              <a:gd name="T29" fmla="*/ 1518 h 2804"/>
              <a:gd name="T30" fmla="*/ 3017 w 3481"/>
              <a:gd name="T31" fmla="*/ 1608 h 2804"/>
              <a:gd name="T32" fmla="*/ 2815 w 3481"/>
              <a:gd name="T33" fmla="*/ 1468 h 2804"/>
              <a:gd name="T34" fmla="*/ 2725 w 3481"/>
              <a:gd name="T35" fmla="*/ 1468 h 2804"/>
              <a:gd name="T36" fmla="*/ 2696 w 3481"/>
              <a:gd name="T37" fmla="*/ 1800 h 2804"/>
              <a:gd name="T38" fmla="*/ 2595 w 3481"/>
              <a:gd name="T39" fmla="*/ 2182 h 2804"/>
              <a:gd name="T40" fmla="*/ 2535 w 3481"/>
              <a:gd name="T41" fmla="*/ 2453 h 2804"/>
              <a:gd name="T42" fmla="*/ 2504 w 3481"/>
              <a:gd name="T43" fmla="*/ 2583 h 2804"/>
              <a:gd name="T44" fmla="*/ 2827 w 3481"/>
              <a:gd name="T45" fmla="*/ 2332 h 2804"/>
              <a:gd name="T46" fmla="*/ 3107 w 3481"/>
              <a:gd name="T47" fmla="*/ 2282 h 2804"/>
              <a:gd name="T48" fmla="*/ 3420 w 3481"/>
              <a:gd name="T49" fmla="*/ 2192 h 2804"/>
              <a:gd name="T50" fmla="*/ 3308 w 3481"/>
              <a:gd name="T51" fmla="*/ 2413 h 2804"/>
              <a:gd name="T52" fmla="*/ 2957 w 3481"/>
              <a:gd name="T53" fmla="*/ 2605 h 2804"/>
              <a:gd name="T54" fmla="*/ 2635 w 3481"/>
              <a:gd name="T55" fmla="*/ 2764 h 2804"/>
              <a:gd name="T56" fmla="*/ 2374 w 3481"/>
              <a:gd name="T57" fmla="*/ 2754 h 2804"/>
              <a:gd name="T58" fmla="*/ 2303 w 3481"/>
              <a:gd name="T59" fmla="*/ 2614 h 2804"/>
              <a:gd name="T60" fmla="*/ 2405 w 3481"/>
              <a:gd name="T61" fmla="*/ 2403 h 2804"/>
              <a:gd name="T62" fmla="*/ 2495 w 3481"/>
              <a:gd name="T63" fmla="*/ 2192 h 2804"/>
              <a:gd name="T64" fmla="*/ 2364 w 3481"/>
              <a:gd name="T65" fmla="*/ 1841 h 2804"/>
              <a:gd name="T66" fmla="*/ 2132 w 3481"/>
              <a:gd name="T67" fmla="*/ 2000 h 2804"/>
              <a:gd name="T68" fmla="*/ 2253 w 3481"/>
              <a:gd name="T69" fmla="*/ 1729 h 2804"/>
              <a:gd name="T70" fmla="*/ 2243 w 3481"/>
              <a:gd name="T71" fmla="*/ 1478 h 2804"/>
              <a:gd name="T72" fmla="*/ 2061 w 3481"/>
              <a:gd name="T73" fmla="*/ 1307 h 2804"/>
              <a:gd name="T74" fmla="*/ 1790 w 3481"/>
              <a:gd name="T75" fmla="*/ 1267 h 2804"/>
              <a:gd name="T76" fmla="*/ 1710 w 3481"/>
              <a:gd name="T77" fmla="*/ 1487 h 2804"/>
              <a:gd name="T78" fmla="*/ 1558 w 3481"/>
              <a:gd name="T79" fmla="*/ 1528 h 2804"/>
              <a:gd name="T80" fmla="*/ 1418 w 3481"/>
              <a:gd name="T81" fmla="*/ 1850 h 2804"/>
              <a:gd name="T82" fmla="*/ 1499 w 3481"/>
              <a:gd name="T83" fmla="*/ 2313 h 2804"/>
              <a:gd name="T84" fmla="*/ 1328 w 3481"/>
              <a:gd name="T85" fmla="*/ 2685 h 2804"/>
              <a:gd name="T86" fmla="*/ 1077 w 3481"/>
              <a:gd name="T87" fmla="*/ 2543 h 2804"/>
              <a:gd name="T88" fmla="*/ 1055 w 3481"/>
              <a:gd name="T89" fmla="*/ 2223 h 2804"/>
              <a:gd name="T90" fmla="*/ 1096 w 3481"/>
              <a:gd name="T91" fmla="*/ 1881 h 2804"/>
              <a:gd name="T92" fmla="*/ 1207 w 3481"/>
              <a:gd name="T93" fmla="*/ 1578 h 2804"/>
              <a:gd name="T94" fmla="*/ 1207 w 3481"/>
              <a:gd name="T95" fmla="*/ 1487 h 2804"/>
              <a:gd name="T96" fmla="*/ 1025 w 3481"/>
              <a:gd name="T97" fmla="*/ 1618 h 2804"/>
              <a:gd name="T98" fmla="*/ 1207 w 3481"/>
              <a:gd name="T99" fmla="*/ 1338 h 2804"/>
              <a:gd name="T100" fmla="*/ 1378 w 3481"/>
              <a:gd name="T101" fmla="*/ 1186 h 2804"/>
              <a:gd name="T102" fmla="*/ 1579 w 3481"/>
              <a:gd name="T103" fmla="*/ 1146 h 2804"/>
              <a:gd name="T104" fmla="*/ 1871 w 3481"/>
              <a:gd name="T105" fmla="*/ 1155 h 2804"/>
              <a:gd name="T106" fmla="*/ 2002 w 3481"/>
              <a:gd name="T107" fmla="*/ 1056 h 2804"/>
              <a:gd name="T108" fmla="*/ 1800 w 3481"/>
              <a:gd name="T109" fmla="*/ 925 h 2804"/>
              <a:gd name="T110" fmla="*/ 1409 w 3481"/>
              <a:gd name="T111" fmla="*/ 965 h 2804"/>
              <a:gd name="T112" fmla="*/ 956 w 3481"/>
              <a:gd name="T113" fmla="*/ 804 h 2804"/>
              <a:gd name="T114" fmla="*/ 1046 w 3481"/>
              <a:gd name="T115" fmla="*/ 643 h 2804"/>
              <a:gd name="T116" fmla="*/ 885 w 3481"/>
              <a:gd name="T117" fmla="*/ 664 h 2804"/>
              <a:gd name="T118" fmla="*/ 543 w 3481"/>
              <a:gd name="T119" fmla="*/ 844 h 2804"/>
              <a:gd name="T120" fmla="*/ 351 w 3481"/>
              <a:gd name="T121" fmla="*/ 764 h 2804"/>
              <a:gd name="T122" fmla="*/ 0 w 3481"/>
              <a:gd name="T123" fmla="*/ 785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solidFill>
          <a:ln w="9525" cap="flat" cmpd="sng">
            <a:noFill/>
            <a:prstDash val="solid"/>
            <a:round/>
            <a:headEnd type="none" w="med" len="med"/>
            <a:tailEnd type="none" w="med" len="med"/>
          </a:ln>
        </p:spPr>
        <p:txBody>
          <a:bodyPr/>
          <a:lstStyle/>
          <a:p>
            <a:endParaRPr lang="en-US">
              <a:solidFill>
                <a:srgbClr val="000000"/>
              </a:solidFill>
            </a:endParaRPr>
          </a:p>
        </p:txBody>
      </p:sp>
      <p:sp>
        <p:nvSpPr>
          <p:cNvPr id="10250" name="Freeform 14"/>
          <p:cNvSpPr>
            <a:spLocks noChangeAspect="1"/>
          </p:cNvSpPr>
          <p:nvPr/>
        </p:nvSpPr>
        <p:spPr bwMode="ltGray">
          <a:xfrm>
            <a:off x="500063" y="760413"/>
            <a:ext cx="6473825" cy="5219700"/>
          </a:xfrm>
          <a:custGeom>
            <a:avLst/>
            <a:gdLst>
              <a:gd name="T0" fmla="*/ 382 w 3481"/>
              <a:gd name="T1" fmla="*/ 482 h 2804"/>
              <a:gd name="T2" fmla="*/ 723 w 3481"/>
              <a:gd name="T3" fmla="*/ 322 h 2804"/>
              <a:gd name="T4" fmla="*/ 854 w 3481"/>
              <a:gd name="T5" fmla="*/ 242 h 2804"/>
              <a:gd name="T6" fmla="*/ 996 w 3481"/>
              <a:gd name="T7" fmla="*/ 100 h 2804"/>
              <a:gd name="T8" fmla="*/ 996 w 3481"/>
              <a:gd name="T9" fmla="*/ 50 h 2804"/>
              <a:gd name="T10" fmla="*/ 1328 w 3481"/>
              <a:gd name="T11" fmla="*/ 90 h 2804"/>
              <a:gd name="T12" fmla="*/ 1508 w 3481"/>
              <a:gd name="T13" fmla="*/ 261 h 2804"/>
              <a:gd name="T14" fmla="*/ 1831 w 3481"/>
              <a:gd name="T15" fmla="*/ 422 h 2804"/>
              <a:gd name="T16" fmla="*/ 1881 w 3481"/>
              <a:gd name="T17" fmla="*/ 683 h 2804"/>
              <a:gd name="T18" fmla="*/ 1931 w 3481"/>
              <a:gd name="T19" fmla="*/ 866 h 2804"/>
              <a:gd name="T20" fmla="*/ 2061 w 3481"/>
              <a:gd name="T21" fmla="*/ 994 h 2804"/>
              <a:gd name="T22" fmla="*/ 2715 w 3481"/>
              <a:gd name="T23" fmla="*/ 1105 h 2804"/>
              <a:gd name="T24" fmla="*/ 2927 w 3481"/>
              <a:gd name="T25" fmla="*/ 1155 h 2804"/>
              <a:gd name="T26" fmla="*/ 3057 w 3481"/>
              <a:gd name="T27" fmla="*/ 1347 h 2804"/>
              <a:gd name="T28" fmla="*/ 3188 w 3481"/>
              <a:gd name="T29" fmla="*/ 1518 h 2804"/>
              <a:gd name="T30" fmla="*/ 3017 w 3481"/>
              <a:gd name="T31" fmla="*/ 1608 h 2804"/>
              <a:gd name="T32" fmla="*/ 2815 w 3481"/>
              <a:gd name="T33" fmla="*/ 1468 h 2804"/>
              <a:gd name="T34" fmla="*/ 2725 w 3481"/>
              <a:gd name="T35" fmla="*/ 1468 h 2804"/>
              <a:gd name="T36" fmla="*/ 2696 w 3481"/>
              <a:gd name="T37" fmla="*/ 1800 h 2804"/>
              <a:gd name="T38" fmla="*/ 2595 w 3481"/>
              <a:gd name="T39" fmla="*/ 2182 h 2804"/>
              <a:gd name="T40" fmla="*/ 2535 w 3481"/>
              <a:gd name="T41" fmla="*/ 2453 h 2804"/>
              <a:gd name="T42" fmla="*/ 2504 w 3481"/>
              <a:gd name="T43" fmla="*/ 2583 h 2804"/>
              <a:gd name="T44" fmla="*/ 2827 w 3481"/>
              <a:gd name="T45" fmla="*/ 2332 h 2804"/>
              <a:gd name="T46" fmla="*/ 3107 w 3481"/>
              <a:gd name="T47" fmla="*/ 2282 h 2804"/>
              <a:gd name="T48" fmla="*/ 3420 w 3481"/>
              <a:gd name="T49" fmla="*/ 2192 h 2804"/>
              <a:gd name="T50" fmla="*/ 3308 w 3481"/>
              <a:gd name="T51" fmla="*/ 2413 h 2804"/>
              <a:gd name="T52" fmla="*/ 2957 w 3481"/>
              <a:gd name="T53" fmla="*/ 2605 h 2804"/>
              <a:gd name="T54" fmla="*/ 2635 w 3481"/>
              <a:gd name="T55" fmla="*/ 2764 h 2804"/>
              <a:gd name="T56" fmla="*/ 2374 w 3481"/>
              <a:gd name="T57" fmla="*/ 2754 h 2804"/>
              <a:gd name="T58" fmla="*/ 2303 w 3481"/>
              <a:gd name="T59" fmla="*/ 2614 h 2804"/>
              <a:gd name="T60" fmla="*/ 2405 w 3481"/>
              <a:gd name="T61" fmla="*/ 2403 h 2804"/>
              <a:gd name="T62" fmla="*/ 2495 w 3481"/>
              <a:gd name="T63" fmla="*/ 2192 h 2804"/>
              <a:gd name="T64" fmla="*/ 2364 w 3481"/>
              <a:gd name="T65" fmla="*/ 1841 h 2804"/>
              <a:gd name="T66" fmla="*/ 2132 w 3481"/>
              <a:gd name="T67" fmla="*/ 2000 h 2804"/>
              <a:gd name="T68" fmla="*/ 2253 w 3481"/>
              <a:gd name="T69" fmla="*/ 1729 h 2804"/>
              <a:gd name="T70" fmla="*/ 2243 w 3481"/>
              <a:gd name="T71" fmla="*/ 1478 h 2804"/>
              <a:gd name="T72" fmla="*/ 2061 w 3481"/>
              <a:gd name="T73" fmla="*/ 1307 h 2804"/>
              <a:gd name="T74" fmla="*/ 1790 w 3481"/>
              <a:gd name="T75" fmla="*/ 1267 h 2804"/>
              <a:gd name="T76" fmla="*/ 1710 w 3481"/>
              <a:gd name="T77" fmla="*/ 1487 h 2804"/>
              <a:gd name="T78" fmla="*/ 1558 w 3481"/>
              <a:gd name="T79" fmla="*/ 1528 h 2804"/>
              <a:gd name="T80" fmla="*/ 1418 w 3481"/>
              <a:gd name="T81" fmla="*/ 1850 h 2804"/>
              <a:gd name="T82" fmla="*/ 1499 w 3481"/>
              <a:gd name="T83" fmla="*/ 2313 h 2804"/>
              <a:gd name="T84" fmla="*/ 1328 w 3481"/>
              <a:gd name="T85" fmla="*/ 2685 h 2804"/>
              <a:gd name="T86" fmla="*/ 1077 w 3481"/>
              <a:gd name="T87" fmla="*/ 2543 h 2804"/>
              <a:gd name="T88" fmla="*/ 1055 w 3481"/>
              <a:gd name="T89" fmla="*/ 2223 h 2804"/>
              <a:gd name="T90" fmla="*/ 1096 w 3481"/>
              <a:gd name="T91" fmla="*/ 1881 h 2804"/>
              <a:gd name="T92" fmla="*/ 1207 w 3481"/>
              <a:gd name="T93" fmla="*/ 1578 h 2804"/>
              <a:gd name="T94" fmla="*/ 1207 w 3481"/>
              <a:gd name="T95" fmla="*/ 1487 h 2804"/>
              <a:gd name="T96" fmla="*/ 1025 w 3481"/>
              <a:gd name="T97" fmla="*/ 1618 h 2804"/>
              <a:gd name="T98" fmla="*/ 1207 w 3481"/>
              <a:gd name="T99" fmla="*/ 1338 h 2804"/>
              <a:gd name="T100" fmla="*/ 1378 w 3481"/>
              <a:gd name="T101" fmla="*/ 1186 h 2804"/>
              <a:gd name="T102" fmla="*/ 1579 w 3481"/>
              <a:gd name="T103" fmla="*/ 1146 h 2804"/>
              <a:gd name="T104" fmla="*/ 1871 w 3481"/>
              <a:gd name="T105" fmla="*/ 1155 h 2804"/>
              <a:gd name="T106" fmla="*/ 2002 w 3481"/>
              <a:gd name="T107" fmla="*/ 1056 h 2804"/>
              <a:gd name="T108" fmla="*/ 1800 w 3481"/>
              <a:gd name="T109" fmla="*/ 925 h 2804"/>
              <a:gd name="T110" fmla="*/ 1409 w 3481"/>
              <a:gd name="T111" fmla="*/ 965 h 2804"/>
              <a:gd name="T112" fmla="*/ 956 w 3481"/>
              <a:gd name="T113" fmla="*/ 804 h 2804"/>
              <a:gd name="T114" fmla="*/ 1046 w 3481"/>
              <a:gd name="T115" fmla="*/ 643 h 2804"/>
              <a:gd name="T116" fmla="*/ 885 w 3481"/>
              <a:gd name="T117" fmla="*/ 664 h 2804"/>
              <a:gd name="T118" fmla="*/ 543 w 3481"/>
              <a:gd name="T119" fmla="*/ 844 h 2804"/>
              <a:gd name="T120" fmla="*/ 351 w 3481"/>
              <a:gd name="T121" fmla="*/ 764 h 2804"/>
              <a:gd name="T122" fmla="*/ 0 w 3481"/>
              <a:gd name="T123" fmla="*/ 785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path>
            </a:pathLst>
          </a:custGeom>
          <a:noFill/>
          <a:ln w="0">
            <a:noFill/>
            <a:prstDash val="solid"/>
            <a:round/>
            <a:headEnd/>
            <a:tailEnd/>
          </a:ln>
        </p:spPr>
        <p:txBody>
          <a:bodyPr/>
          <a:lstStyle/>
          <a:p>
            <a:endParaRPr lang="en-US">
              <a:solidFill>
                <a:srgbClr val="000000"/>
              </a:solidFill>
            </a:endParaRPr>
          </a:p>
        </p:txBody>
      </p:sp>
      <p:sp useBgFill="1">
        <p:nvSpPr>
          <p:cNvPr id="10251" name="Freeform 15"/>
          <p:cNvSpPr>
            <a:spLocks noChangeAspect="1"/>
          </p:cNvSpPr>
          <p:nvPr/>
        </p:nvSpPr>
        <p:spPr bwMode="ltGray">
          <a:xfrm>
            <a:off x="1919288" y="1341438"/>
            <a:ext cx="334962" cy="225425"/>
          </a:xfrm>
          <a:custGeom>
            <a:avLst/>
            <a:gdLst>
              <a:gd name="T0" fmla="*/ 161 w 180"/>
              <a:gd name="T1" fmla="*/ 0 h 121"/>
              <a:gd name="T2" fmla="*/ 121 w 180"/>
              <a:gd name="T3" fmla="*/ 11 h 121"/>
              <a:gd name="T4" fmla="*/ 80 w 180"/>
              <a:gd name="T5" fmla="*/ 31 h 121"/>
              <a:gd name="T6" fmla="*/ 40 w 180"/>
              <a:gd name="T7" fmla="*/ 52 h 121"/>
              <a:gd name="T8" fmla="*/ 30 w 180"/>
              <a:gd name="T9" fmla="*/ 61 h 121"/>
              <a:gd name="T10" fmla="*/ 9 w 180"/>
              <a:gd name="T11" fmla="*/ 71 h 121"/>
              <a:gd name="T12" fmla="*/ 0 w 180"/>
              <a:gd name="T13" fmla="*/ 80 h 121"/>
              <a:gd name="T14" fmla="*/ 0 w 180"/>
              <a:gd name="T15" fmla="*/ 102 h 121"/>
              <a:gd name="T16" fmla="*/ 9 w 180"/>
              <a:gd name="T17" fmla="*/ 121 h 121"/>
              <a:gd name="T18" fmla="*/ 50 w 180"/>
              <a:gd name="T19" fmla="*/ 121 h 121"/>
              <a:gd name="T20" fmla="*/ 61 w 180"/>
              <a:gd name="T21" fmla="*/ 102 h 121"/>
              <a:gd name="T22" fmla="*/ 101 w 180"/>
              <a:gd name="T23" fmla="*/ 80 h 121"/>
              <a:gd name="T24" fmla="*/ 111 w 180"/>
              <a:gd name="T25" fmla="*/ 61 h 121"/>
              <a:gd name="T26" fmla="*/ 130 w 180"/>
              <a:gd name="T27" fmla="*/ 52 h 121"/>
              <a:gd name="T28" fmla="*/ 151 w 180"/>
              <a:gd name="T29" fmla="*/ 52 h 121"/>
              <a:gd name="T30" fmla="*/ 171 w 180"/>
              <a:gd name="T31" fmla="*/ 31 h 121"/>
              <a:gd name="T32" fmla="*/ 180 w 180"/>
              <a:gd name="T33" fmla="*/ 11 h 121"/>
              <a:gd name="T34" fmla="*/ 161 w 180"/>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21"/>
              <a:gd name="T56" fmla="*/ 180 w 180"/>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21">
                <a:moveTo>
                  <a:pt x="161" y="0"/>
                </a:moveTo>
                <a:lnTo>
                  <a:pt x="121" y="11"/>
                </a:lnTo>
                <a:lnTo>
                  <a:pt x="80" y="31"/>
                </a:lnTo>
                <a:lnTo>
                  <a:pt x="40" y="52"/>
                </a:lnTo>
                <a:lnTo>
                  <a:pt x="30" y="61"/>
                </a:lnTo>
                <a:lnTo>
                  <a:pt x="9" y="71"/>
                </a:lnTo>
                <a:lnTo>
                  <a:pt x="0" y="80"/>
                </a:lnTo>
                <a:lnTo>
                  <a:pt x="0" y="102"/>
                </a:lnTo>
                <a:lnTo>
                  <a:pt x="9" y="121"/>
                </a:lnTo>
                <a:lnTo>
                  <a:pt x="50" y="121"/>
                </a:lnTo>
                <a:lnTo>
                  <a:pt x="61" y="102"/>
                </a:lnTo>
                <a:lnTo>
                  <a:pt x="101" y="80"/>
                </a:lnTo>
                <a:lnTo>
                  <a:pt x="111" y="61"/>
                </a:lnTo>
                <a:lnTo>
                  <a:pt x="130" y="52"/>
                </a:lnTo>
                <a:lnTo>
                  <a:pt x="151" y="52"/>
                </a:lnTo>
                <a:lnTo>
                  <a:pt x="171" y="31"/>
                </a:lnTo>
                <a:lnTo>
                  <a:pt x="180" y="11"/>
                </a:lnTo>
                <a:lnTo>
                  <a:pt x="161" y="0"/>
                </a:lnTo>
              </a:path>
            </a:pathLst>
          </a:custGeom>
          <a:ln w="0" cap="flat" cmpd="sng">
            <a:noFill/>
            <a:prstDash val="solid"/>
            <a:round/>
            <a:headEnd type="none" w="med" len="med"/>
            <a:tailEnd type="none" w="med" len="med"/>
          </a:ln>
        </p:spPr>
        <p:txBody>
          <a:bodyPr/>
          <a:lstStyle/>
          <a:p>
            <a:endParaRPr lang="en-US">
              <a:solidFill>
                <a:srgbClr val="000000"/>
              </a:solidFill>
            </a:endParaRPr>
          </a:p>
        </p:txBody>
      </p:sp>
      <p:sp useBgFill="1">
        <p:nvSpPr>
          <p:cNvPr id="10252" name="Freeform 16"/>
          <p:cNvSpPr>
            <a:spLocks noChangeAspect="1"/>
          </p:cNvSpPr>
          <p:nvPr/>
        </p:nvSpPr>
        <p:spPr bwMode="ltGray">
          <a:xfrm>
            <a:off x="3419475" y="1604963"/>
            <a:ext cx="166688" cy="93662"/>
          </a:xfrm>
          <a:custGeom>
            <a:avLst/>
            <a:gdLst>
              <a:gd name="T0" fmla="*/ 19 w 90"/>
              <a:gd name="T1" fmla="*/ 29 h 50"/>
              <a:gd name="T2" fmla="*/ 59 w 90"/>
              <a:gd name="T3" fmla="*/ 50 h 50"/>
              <a:gd name="T4" fmla="*/ 90 w 90"/>
              <a:gd name="T5" fmla="*/ 50 h 50"/>
              <a:gd name="T6" fmla="*/ 90 w 90"/>
              <a:gd name="T7" fmla="*/ 29 h 50"/>
              <a:gd name="T8" fmla="*/ 78 w 90"/>
              <a:gd name="T9" fmla="*/ 19 h 50"/>
              <a:gd name="T10" fmla="*/ 50 w 90"/>
              <a:gd name="T11" fmla="*/ 9 h 50"/>
              <a:gd name="T12" fmla="*/ 40 w 90"/>
              <a:gd name="T13" fmla="*/ 0 h 50"/>
              <a:gd name="T14" fmla="*/ 19 w 90"/>
              <a:gd name="T15" fmla="*/ 0 h 50"/>
              <a:gd name="T16" fmla="*/ 0 w 90"/>
              <a:gd name="T17" fmla="*/ 40 h 50"/>
              <a:gd name="T18" fmla="*/ 19 w 90"/>
              <a:gd name="T19" fmla="*/ 2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0"/>
              <a:gd name="T32" fmla="*/ 90 w 9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0">
                <a:moveTo>
                  <a:pt x="19" y="29"/>
                </a:moveTo>
                <a:lnTo>
                  <a:pt x="59" y="50"/>
                </a:lnTo>
                <a:lnTo>
                  <a:pt x="90" y="50"/>
                </a:lnTo>
                <a:lnTo>
                  <a:pt x="90" y="29"/>
                </a:lnTo>
                <a:lnTo>
                  <a:pt x="78" y="19"/>
                </a:lnTo>
                <a:lnTo>
                  <a:pt x="50" y="9"/>
                </a:lnTo>
                <a:lnTo>
                  <a:pt x="40" y="0"/>
                </a:lnTo>
                <a:lnTo>
                  <a:pt x="19" y="0"/>
                </a:lnTo>
                <a:lnTo>
                  <a:pt x="0" y="40"/>
                </a:lnTo>
                <a:lnTo>
                  <a:pt x="19" y="29"/>
                </a:lnTo>
              </a:path>
            </a:pathLst>
          </a:custGeom>
          <a:ln w="0" cap="flat" cmpd="sng">
            <a:noFill/>
            <a:prstDash val="solid"/>
            <a:round/>
            <a:headEnd type="none" w="med" len="med"/>
            <a:tailEnd type="none" w="med" len="med"/>
          </a:ln>
        </p:spPr>
        <p:txBody>
          <a:bodyPr/>
          <a:lstStyle/>
          <a:p>
            <a:endParaRPr lang="en-US">
              <a:solidFill>
                <a:srgbClr val="000000"/>
              </a:solidFill>
            </a:endParaRPr>
          </a:p>
        </p:txBody>
      </p:sp>
      <p:sp useBgFill="1">
        <p:nvSpPr>
          <p:cNvPr id="10253" name="Freeform 17"/>
          <p:cNvSpPr>
            <a:spLocks noChangeAspect="1"/>
          </p:cNvSpPr>
          <p:nvPr/>
        </p:nvSpPr>
        <p:spPr bwMode="ltGray">
          <a:xfrm>
            <a:off x="4708525" y="2836863"/>
            <a:ext cx="784225" cy="301625"/>
          </a:xfrm>
          <a:custGeom>
            <a:avLst/>
            <a:gdLst>
              <a:gd name="T0" fmla="*/ 412 w 422"/>
              <a:gd name="T1" fmla="*/ 40 h 161"/>
              <a:gd name="T2" fmla="*/ 403 w 422"/>
              <a:gd name="T3" fmla="*/ 52 h 161"/>
              <a:gd name="T4" fmla="*/ 422 w 422"/>
              <a:gd name="T5" fmla="*/ 61 h 161"/>
              <a:gd name="T6" fmla="*/ 412 w 422"/>
              <a:gd name="T7" fmla="*/ 102 h 161"/>
              <a:gd name="T8" fmla="*/ 381 w 422"/>
              <a:gd name="T9" fmla="*/ 142 h 161"/>
              <a:gd name="T10" fmla="*/ 372 w 422"/>
              <a:gd name="T11" fmla="*/ 161 h 161"/>
              <a:gd name="T12" fmla="*/ 353 w 422"/>
              <a:gd name="T13" fmla="*/ 161 h 161"/>
              <a:gd name="T14" fmla="*/ 332 w 422"/>
              <a:gd name="T15" fmla="*/ 152 h 161"/>
              <a:gd name="T16" fmla="*/ 353 w 422"/>
              <a:gd name="T17" fmla="*/ 121 h 161"/>
              <a:gd name="T18" fmla="*/ 332 w 422"/>
              <a:gd name="T19" fmla="*/ 131 h 161"/>
              <a:gd name="T20" fmla="*/ 272 w 422"/>
              <a:gd name="T21" fmla="*/ 131 h 161"/>
              <a:gd name="T22" fmla="*/ 251 w 422"/>
              <a:gd name="T23" fmla="*/ 121 h 161"/>
              <a:gd name="T24" fmla="*/ 201 w 422"/>
              <a:gd name="T25" fmla="*/ 102 h 161"/>
              <a:gd name="T26" fmla="*/ 182 w 422"/>
              <a:gd name="T27" fmla="*/ 92 h 161"/>
              <a:gd name="T28" fmla="*/ 130 w 422"/>
              <a:gd name="T29" fmla="*/ 81 h 161"/>
              <a:gd name="T30" fmla="*/ 101 w 422"/>
              <a:gd name="T31" fmla="*/ 71 h 161"/>
              <a:gd name="T32" fmla="*/ 61 w 422"/>
              <a:gd name="T33" fmla="*/ 61 h 161"/>
              <a:gd name="T34" fmla="*/ 30 w 422"/>
              <a:gd name="T35" fmla="*/ 40 h 161"/>
              <a:gd name="T36" fmla="*/ 0 w 422"/>
              <a:gd name="T37" fmla="*/ 21 h 161"/>
              <a:gd name="T38" fmla="*/ 61 w 422"/>
              <a:gd name="T39" fmla="*/ 21 h 161"/>
              <a:gd name="T40" fmla="*/ 101 w 422"/>
              <a:gd name="T41" fmla="*/ 12 h 161"/>
              <a:gd name="T42" fmla="*/ 111 w 422"/>
              <a:gd name="T43" fmla="*/ 31 h 161"/>
              <a:gd name="T44" fmla="*/ 130 w 422"/>
              <a:gd name="T45" fmla="*/ 40 h 161"/>
              <a:gd name="T46" fmla="*/ 170 w 422"/>
              <a:gd name="T47" fmla="*/ 40 h 161"/>
              <a:gd name="T48" fmla="*/ 191 w 422"/>
              <a:gd name="T49" fmla="*/ 31 h 161"/>
              <a:gd name="T50" fmla="*/ 201 w 422"/>
              <a:gd name="T51" fmla="*/ 12 h 161"/>
              <a:gd name="T52" fmla="*/ 232 w 422"/>
              <a:gd name="T53" fmla="*/ 0 h 161"/>
              <a:gd name="T54" fmla="*/ 272 w 422"/>
              <a:gd name="T55" fmla="*/ 21 h 161"/>
              <a:gd name="T56" fmla="*/ 282 w 422"/>
              <a:gd name="T57" fmla="*/ 31 h 161"/>
              <a:gd name="T58" fmla="*/ 322 w 422"/>
              <a:gd name="T59" fmla="*/ 0 h 161"/>
              <a:gd name="T60" fmla="*/ 341 w 422"/>
              <a:gd name="T61" fmla="*/ 21 h 161"/>
              <a:gd name="T62" fmla="*/ 353 w 422"/>
              <a:gd name="T63" fmla="*/ 40 h 161"/>
              <a:gd name="T64" fmla="*/ 362 w 422"/>
              <a:gd name="T65" fmla="*/ 61 h 161"/>
              <a:gd name="T66" fmla="*/ 372 w 422"/>
              <a:gd name="T67" fmla="*/ 40 h 161"/>
              <a:gd name="T68" fmla="*/ 381 w 422"/>
              <a:gd name="T69" fmla="*/ 21 h 161"/>
              <a:gd name="T70" fmla="*/ 403 w 422"/>
              <a:gd name="T71" fmla="*/ 21 h 161"/>
              <a:gd name="T72" fmla="*/ 403 w 422"/>
              <a:gd name="T73" fmla="*/ 40 h 161"/>
              <a:gd name="T74" fmla="*/ 412 w 422"/>
              <a:gd name="T75" fmla="*/ 4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2"/>
              <a:gd name="T115" fmla="*/ 0 h 161"/>
              <a:gd name="T116" fmla="*/ 422 w 422"/>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2" h="161">
                <a:moveTo>
                  <a:pt x="412" y="40"/>
                </a:moveTo>
                <a:lnTo>
                  <a:pt x="403" y="52"/>
                </a:lnTo>
                <a:lnTo>
                  <a:pt x="422" y="61"/>
                </a:lnTo>
                <a:lnTo>
                  <a:pt x="412" y="102"/>
                </a:lnTo>
                <a:lnTo>
                  <a:pt x="381" y="142"/>
                </a:lnTo>
                <a:lnTo>
                  <a:pt x="372" y="161"/>
                </a:lnTo>
                <a:lnTo>
                  <a:pt x="353" y="161"/>
                </a:lnTo>
                <a:lnTo>
                  <a:pt x="332" y="152"/>
                </a:lnTo>
                <a:lnTo>
                  <a:pt x="353" y="121"/>
                </a:lnTo>
                <a:lnTo>
                  <a:pt x="332" y="131"/>
                </a:lnTo>
                <a:lnTo>
                  <a:pt x="272" y="131"/>
                </a:lnTo>
                <a:lnTo>
                  <a:pt x="251" y="121"/>
                </a:lnTo>
                <a:lnTo>
                  <a:pt x="201" y="102"/>
                </a:lnTo>
                <a:lnTo>
                  <a:pt x="182" y="92"/>
                </a:lnTo>
                <a:lnTo>
                  <a:pt x="130" y="81"/>
                </a:lnTo>
                <a:lnTo>
                  <a:pt x="101" y="71"/>
                </a:lnTo>
                <a:lnTo>
                  <a:pt x="61" y="61"/>
                </a:lnTo>
                <a:lnTo>
                  <a:pt x="30" y="40"/>
                </a:lnTo>
                <a:lnTo>
                  <a:pt x="0" y="21"/>
                </a:lnTo>
                <a:lnTo>
                  <a:pt x="61" y="21"/>
                </a:lnTo>
                <a:lnTo>
                  <a:pt x="101" y="12"/>
                </a:lnTo>
                <a:lnTo>
                  <a:pt x="111" y="31"/>
                </a:lnTo>
                <a:lnTo>
                  <a:pt x="130" y="40"/>
                </a:lnTo>
                <a:lnTo>
                  <a:pt x="170" y="40"/>
                </a:lnTo>
                <a:lnTo>
                  <a:pt x="191" y="31"/>
                </a:lnTo>
                <a:lnTo>
                  <a:pt x="201" y="12"/>
                </a:lnTo>
                <a:lnTo>
                  <a:pt x="232" y="0"/>
                </a:lnTo>
                <a:lnTo>
                  <a:pt x="272" y="21"/>
                </a:lnTo>
                <a:lnTo>
                  <a:pt x="282" y="31"/>
                </a:lnTo>
                <a:lnTo>
                  <a:pt x="322" y="0"/>
                </a:lnTo>
                <a:lnTo>
                  <a:pt x="341" y="21"/>
                </a:lnTo>
                <a:lnTo>
                  <a:pt x="353" y="40"/>
                </a:lnTo>
                <a:lnTo>
                  <a:pt x="362" y="61"/>
                </a:lnTo>
                <a:lnTo>
                  <a:pt x="372" y="40"/>
                </a:lnTo>
                <a:lnTo>
                  <a:pt x="381" y="21"/>
                </a:lnTo>
                <a:lnTo>
                  <a:pt x="403" y="21"/>
                </a:lnTo>
                <a:lnTo>
                  <a:pt x="403" y="40"/>
                </a:lnTo>
                <a:lnTo>
                  <a:pt x="412" y="40"/>
                </a:lnTo>
              </a:path>
            </a:pathLst>
          </a:custGeom>
          <a:ln w="0" cap="flat" cmpd="sng">
            <a:noFill/>
            <a:prstDash val="solid"/>
            <a:round/>
            <a:headEnd type="none" w="med" len="med"/>
            <a:tailEnd type="none" w="med" len="med"/>
          </a:ln>
        </p:spPr>
        <p:txBody>
          <a:bodyPr/>
          <a:lstStyle/>
          <a:p>
            <a:endParaRPr lang="en-US">
              <a:solidFill>
                <a:srgbClr val="000000"/>
              </a:solidFill>
            </a:endParaRPr>
          </a:p>
        </p:txBody>
      </p:sp>
      <p:sp>
        <p:nvSpPr>
          <p:cNvPr id="10254" name="Freeform 18"/>
          <p:cNvSpPr>
            <a:spLocks noChangeAspect="1"/>
          </p:cNvSpPr>
          <p:nvPr/>
        </p:nvSpPr>
        <p:spPr bwMode="ltGray">
          <a:xfrm>
            <a:off x="4614863" y="2820988"/>
            <a:ext cx="55562" cy="71437"/>
          </a:xfrm>
          <a:custGeom>
            <a:avLst/>
            <a:gdLst>
              <a:gd name="T0" fmla="*/ 9 w 30"/>
              <a:gd name="T1" fmla="*/ 0 h 41"/>
              <a:gd name="T2" fmla="*/ 0 w 30"/>
              <a:gd name="T3" fmla="*/ 31 h 41"/>
              <a:gd name="T4" fmla="*/ 9 w 30"/>
              <a:gd name="T5" fmla="*/ 41 h 41"/>
              <a:gd name="T6" fmla="*/ 30 w 30"/>
              <a:gd name="T7" fmla="*/ 41 h 41"/>
              <a:gd name="T8" fmla="*/ 30 w 30"/>
              <a:gd name="T9" fmla="*/ 22 h 41"/>
              <a:gd name="T10" fmla="*/ 9 w 30"/>
              <a:gd name="T11" fmla="*/ 0 h 41"/>
              <a:gd name="T12" fmla="*/ 0 60000 65536"/>
              <a:gd name="T13" fmla="*/ 0 60000 65536"/>
              <a:gd name="T14" fmla="*/ 0 60000 65536"/>
              <a:gd name="T15" fmla="*/ 0 60000 65536"/>
              <a:gd name="T16" fmla="*/ 0 60000 65536"/>
              <a:gd name="T17" fmla="*/ 0 60000 65536"/>
              <a:gd name="T18" fmla="*/ 0 w 30"/>
              <a:gd name="T19" fmla="*/ 0 h 41"/>
              <a:gd name="T20" fmla="*/ 30 w 3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0" h="41">
                <a:moveTo>
                  <a:pt x="9" y="0"/>
                </a:moveTo>
                <a:lnTo>
                  <a:pt x="0" y="31"/>
                </a:lnTo>
                <a:lnTo>
                  <a:pt x="9" y="41"/>
                </a:lnTo>
                <a:lnTo>
                  <a:pt x="30" y="41"/>
                </a:lnTo>
                <a:lnTo>
                  <a:pt x="30" y="22"/>
                </a:lnTo>
                <a:lnTo>
                  <a:pt x="9" y="0"/>
                </a:lnTo>
              </a:path>
            </a:pathLst>
          </a:custGeom>
          <a:solidFill>
            <a:srgbClr val="FFFFFF"/>
          </a:solidFill>
          <a:ln w="0" cap="flat" cmpd="sng">
            <a:noFill/>
            <a:prstDash val="solid"/>
            <a:round/>
            <a:headEnd type="none" w="med" len="med"/>
            <a:tailEnd type="none" w="med" len="med"/>
          </a:ln>
        </p:spPr>
        <p:txBody>
          <a:bodyPr/>
          <a:lstStyle/>
          <a:p>
            <a:endParaRPr lang="en-US">
              <a:solidFill>
                <a:srgbClr val="000000"/>
              </a:solidFill>
            </a:endParaRPr>
          </a:p>
        </p:txBody>
      </p:sp>
      <p:sp>
        <p:nvSpPr>
          <p:cNvPr id="10255" name="Freeform 19"/>
          <p:cNvSpPr>
            <a:spLocks noChangeAspect="1"/>
          </p:cNvSpPr>
          <p:nvPr/>
        </p:nvSpPr>
        <p:spPr bwMode="ltGray">
          <a:xfrm>
            <a:off x="4406900" y="2763838"/>
            <a:ext cx="150813" cy="128587"/>
          </a:xfrm>
          <a:custGeom>
            <a:avLst/>
            <a:gdLst>
              <a:gd name="T0" fmla="*/ 81 w 81"/>
              <a:gd name="T1" fmla="*/ 61 h 71"/>
              <a:gd name="T2" fmla="*/ 62 w 81"/>
              <a:gd name="T3" fmla="*/ 52 h 71"/>
              <a:gd name="T4" fmla="*/ 50 w 81"/>
              <a:gd name="T5" fmla="*/ 61 h 71"/>
              <a:gd name="T6" fmla="*/ 12 w 81"/>
              <a:gd name="T7" fmla="*/ 71 h 71"/>
              <a:gd name="T8" fmla="*/ 0 w 81"/>
              <a:gd name="T9" fmla="*/ 52 h 71"/>
              <a:gd name="T10" fmla="*/ 50 w 81"/>
              <a:gd name="T11" fmla="*/ 40 h 71"/>
              <a:gd name="T12" fmla="*/ 41 w 81"/>
              <a:gd name="T13" fmla="*/ 21 h 71"/>
              <a:gd name="T14" fmla="*/ 50 w 81"/>
              <a:gd name="T15" fmla="*/ 0 h 71"/>
              <a:gd name="T16" fmla="*/ 71 w 81"/>
              <a:gd name="T17" fmla="*/ 11 h 71"/>
              <a:gd name="T18" fmla="*/ 81 w 81"/>
              <a:gd name="T19" fmla="*/ 30 h 71"/>
              <a:gd name="T20" fmla="*/ 81 w 81"/>
              <a:gd name="T21" fmla="*/ 6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1"/>
              <a:gd name="T35" fmla="*/ 81 w 8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1">
                <a:moveTo>
                  <a:pt x="81" y="61"/>
                </a:moveTo>
                <a:lnTo>
                  <a:pt x="62" y="52"/>
                </a:lnTo>
                <a:lnTo>
                  <a:pt x="50" y="61"/>
                </a:lnTo>
                <a:lnTo>
                  <a:pt x="12" y="71"/>
                </a:lnTo>
                <a:lnTo>
                  <a:pt x="0" y="52"/>
                </a:lnTo>
                <a:lnTo>
                  <a:pt x="50" y="40"/>
                </a:lnTo>
                <a:lnTo>
                  <a:pt x="41" y="21"/>
                </a:lnTo>
                <a:lnTo>
                  <a:pt x="50" y="0"/>
                </a:lnTo>
                <a:lnTo>
                  <a:pt x="71" y="11"/>
                </a:lnTo>
                <a:lnTo>
                  <a:pt x="81" y="30"/>
                </a:lnTo>
                <a:lnTo>
                  <a:pt x="81" y="61"/>
                </a:lnTo>
              </a:path>
            </a:pathLst>
          </a:custGeom>
          <a:solidFill>
            <a:srgbClr val="FFFFFF"/>
          </a:solidFill>
          <a:ln w="0" cap="flat" cmpd="sng">
            <a:noFill/>
            <a:prstDash val="solid"/>
            <a:round/>
            <a:headEnd type="none" w="med" len="med"/>
            <a:tailEnd type="none" w="med" len="med"/>
          </a:ln>
        </p:spPr>
        <p:txBody>
          <a:bodyPr/>
          <a:lstStyle/>
          <a:p>
            <a:endParaRPr lang="en-US">
              <a:solidFill>
                <a:srgbClr val="000000"/>
              </a:solidFill>
            </a:endParaRPr>
          </a:p>
        </p:txBody>
      </p:sp>
      <p:sp>
        <p:nvSpPr>
          <p:cNvPr id="10256" name="Freeform 20"/>
          <p:cNvSpPr>
            <a:spLocks noChangeAspect="1"/>
          </p:cNvSpPr>
          <p:nvPr/>
        </p:nvSpPr>
        <p:spPr bwMode="ltGray">
          <a:xfrm>
            <a:off x="4332288" y="2652713"/>
            <a:ext cx="115887" cy="128587"/>
          </a:xfrm>
          <a:custGeom>
            <a:avLst/>
            <a:gdLst>
              <a:gd name="T0" fmla="*/ 0 w 61"/>
              <a:gd name="T1" fmla="*/ 0 h 71"/>
              <a:gd name="T2" fmla="*/ 0 w 61"/>
              <a:gd name="T3" fmla="*/ 10 h 71"/>
              <a:gd name="T4" fmla="*/ 12 w 61"/>
              <a:gd name="T5" fmla="*/ 41 h 71"/>
              <a:gd name="T6" fmla="*/ 31 w 61"/>
              <a:gd name="T7" fmla="*/ 71 h 71"/>
              <a:gd name="T8" fmla="*/ 61 w 61"/>
              <a:gd name="T9" fmla="*/ 50 h 71"/>
              <a:gd name="T10" fmla="*/ 40 w 61"/>
              <a:gd name="T11" fmla="*/ 21 h 71"/>
              <a:gd name="T12" fmla="*/ 21 w 61"/>
              <a:gd name="T13" fmla="*/ 10 h 71"/>
              <a:gd name="T14" fmla="*/ 0 w 6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1"/>
              <a:gd name="T26" fmla="*/ 61 w 6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1">
                <a:moveTo>
                  <a:pt x="0" y="0"/>
                </a:moveTo>
                <a:lnTo>
                  <a:pt x="0" y="10"/>
                </a:lnTo>
                <a:lnTo>
                  <a:pt x="12" y="41"/>
                </a:lnTo>
                <a:lnTo>
                  <a:pt x="31" y="71"/>
                </a:lnTo>
                <a:lnTo>
                  <a:pt x="61" y="50"/>
                </a:lnTo>
                <a:lnTo>
                  <a:pt x="40" y="21"/>
                </a:lnTo>
                <a:lnTo>
                  <a:pt x="21" y="10"/>
                </a:lnTo>
                <a:lnTo>
                  <a:pt x="0" y="0"/>
                </a:lnTo>
              </a:path>
            </a:pathLst>
          </a:custGeom>
          <a:solidFill>
            <a:srgbClr val="FFFFFF"/>
          </a:solidFill>
          <a:ln w="0" cap="flat" cmpd="sng">
            <a:noFill/>
            <a:prstDash val="solid"/>
            <a:round/>
            <a:headEnd type="none" w="med" len="med"/>
            <a:tailEnd type="none" w="med" len="med"/>
          </a:ln>
        </p:spPr>
        <p:txBody>
          <a:bodyPr/>
          <a:lstStyle/>
          <a:p>
            <a:endParaRPr lang="en-US">
              <a:solidFill>
                <a:srgbClr val="000000"/>
              </a:solidFill>
            </a:endParaRPr>
          </a:p>
        </p:txBody>
      </p:sp>
      <p:sp>
        <p:nvSpPr>
          <p:cNvPr id="10257" name="Freeform 21"/>
          <p:cNvSpPr>
            <a:spLocks noChangeAspect="1"/>
          </p:cNvSpPr>
          <p:nvPr/>
        </p:nvSpPr>
        <p:spPr bwMode="ltGray">
          <a:xfrm>
            <a:off x="3586163" y="3043238"/>
            <a:ext cx="76200" cy="95250"/>
          </a:xfrm>
          <a:custGeom>
            <a:avLst/>
            <a:gdLst>
              <a:gd name="T0" fmla="*/ 19 w 40"/>
              <a:gd name="T1" fmla="*/ 0 h 50"/>
              <a:gd name="T2" fmla="*/ 0 w 40"/>
              <a:gd name="T3" fmla="*/ 31 h 50"/>
              <a:gd name="T4" fmla="*/ 0 w 40"/>
              <a:gd name="T5" fmla="*/ 41 h 50"/>
              <a:gd name="T6" fmla="*/ 29 w 40"/>
              <a:gd name="T7" fmla="*/ 50 h 50"/>
              <a:gd name="T8" fmla="*/ 40 w 40"/>
              <a:gd name="T9" fmla="*/ 31 h 50"/>
              <a:gd name="T10" fmla="*/ 19 w 40"/>
              <a:gd name="T11" fmla="*/ 0 h 50"/>
              <a:gd name="T12" fmla="*/ 0 60000 65536"/>
              <a:gd name="T13" fmla="*/ 0 60000 65536"/>
              <a:gd name="T14" fmla="*/ 0 60000 65536"/>
              <a:gd name="T15" fmla="*/ 0 60000 65536"/>
              <a:gd name="T16" fmla="*/ 0 60000 65536"/>
              <a:gd name="T17" fmla="*/ 0 60000 65536"/>
              <a:gd name="T18" fmla="*/ 0 w 40"/>
              <a:gd name="T19" fmla="*/ 0 h 50"/>
              <a:gd name="T20" fmla="*/ 40 w 4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0" h="50">
                <a:moveTo>
                  <a:pt x="19" y="0"/>
                </a:moveTo>
                <a:lnTo>
                  <a:pt x="0" y="31"/>
                </a:lnTo>
                <a:lnTo>
                  <a:pt x="0" y="41"/>
                </a:lnTo>
                <a:lnTo>
                  <a:pt x="29" y="50"/>
                </a:lnTo>
                <a:lnTo>
                  <a:pt x="40" y="31"/>
                </a:lnTo>
                <a:lnTo>
                  <a:pt x="19" y="0"/>
                </a:lnTo>
              </a:path>
            </a:pathLst>
          </a:custGeom>
          <a:solidFill>
            <a:srgbClr val="006600"/>
          </a:solidFill>
          <a:ln w="0" cap="flat" cmpd="sng">
            <a:solidFill>
              <a:srgbClr val="003300"/>
            </a:solidFill>
            <a:prstDash val="solid"/>
            <a:round/>
            <a:headEnd type="none" w="med" len="med"/>
            <a:tailEnd type="none" w="med" len="med"/>
          </a:ln>
        </p:spPr>
        <p:txBody>
          <a:bodyPr/>
          <a:lstStyle/>
          <a:p>
            <a:endParaRPr lang="en-US">
              <a:solidFill>
                <a:srgbClr val="000000"/>
              </a:solidFill>
            </a:endParaRPr>
          </a:p>
        </p:txBody>
      </p:sp>
      <p:grpSp>
        <p:nvGrpSpPr>
          <p:cNvPr id="3" name="Group 22"/>
          <p:cNvGrpSpPr>
            <a:grpSpLocks/>
          </p:cNvGrpSpPr>
          <p:nvPr/>
        </p:nvGrpSpPr>
        <p:grpSpPr bwMode="auto">
          <a:xfrm>
            <a:off x="1827213" y="1246188"/>
            <a:ext cx="1246187" cy="463550"/>
            <a:chOff x="1111" y="985"/>
            <a:chExt cx="785" cy="292"/>
          </a:xfrm>
        </p:grpSpPr>
        <p:sp>
          <p:nvSpPr>
            <p:cNvPr id="10984" name="Line 23"/>
            <p:cNvSpPr>
              <a:spLocks noChangeAspect="1" noChangeShapeType="1"/>
            </p:cNvSpPr>
            <p:nvPr/>
          </p:nvSpPr>
          <p:spPr bwMode="ltGray">
            <a:xfrm>
              <a:off x="1414" y="985"/>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985" name="Line 24"/>
            <p:cNvSpPr>
              <a:spLocks noChangeAspect="1" noChangeShapeType="1"/>
            </p:cNvSpPr>
            <p:nvPr/>
          </p:nvSpPr>
          <p:spPr bwMode="ltGray">
            <a:xfrm>
              <a:off x="1555" y="1060"/>
              <a:ext cx="9" cy="5"/>
            </a:xfrm>
            <a:prstGeom prst="line">
              <a:avLst/>
            </a:prstGeom>
            <a:noFill/>
            <a:ln w="0">
              <a:solidFill>
                <a:srgbClr val="FF9900"/>
              </a:solidFill>
              <a:round/>
              <a:headEnd/>
              <a:tailEnd/>
            </a:ln>
          </p:spPr>
          <p:txBody>
            <a:bodyPr/>
            <a:lstStyle/>
            <a:p>
              <a:endParaRPr lang="en-US">
                <a:solidFill>
                  <a:srgbClr val="000000"/>
                </a:solidFill>
              </a:endParaRPr>
            </a:p>
          </p:txBody>
        </p:sp>
        <p:sp>
          <p:nvSpPr>
            <p:cNvPr id="10986" name="Line 25"/>
            <p:cNvSpPr>
              <a:spLocks noChangeAspect="1" noChangeShapeType="1"/>
            </p:cNvSpPr>
            <p:nvPr/>
          </p:nvSpPr>
          <p:spPr bwMode="ltGray">
            <a:xfrm>
              <a:off x="1711" y="1160"/>
              <a:ext cx="8" cy="5"/>
            </a:xfrm>
            <a:prstGeom prst="line">
              <a:avLst/>
            </a:prstGeom>
            <a:noFill/>
            <a:ln w="0">
              <a:solidFill>
                <a:srgbClr val="FF9900"/>
              </a:solidFill>
              <a:round/>
              <a:headEnd/>
              <a:tailEnd/>
            </a:ln>
          </p:spPr>
          <p:txBody>
            <a:bodyPr/>
            <a:lstStyle/>
            <a:p>
              <a:endParaRPr lang="en-US">
                <a:solidFill>
                  <a:srgbClr val="000000"/>
                </a:solidFill>
              </a:endParaRPr>
            </a:p>
          </p:txBody>
        </p:sp>
        <p:grpSp>
          <p:nvGrpSpPr>
            <p:cNvPr id="4" name="Group 26"/>
            <p:cNvGrpSpPr>
              <a:grpSpLocks/>
            </p:cNvGrpSpPr>
            <p:nvPr/>
          </p:nvGrpSpPr>
          <p:grpSpPr bwMode="auto">
            <a:xfrm>
              <a:off x="1111" y="985"/>
              <a:ext cx="785" cy="292"/>
              <a:chOff x="1111" y="985"/>
              <a:chExt cx="785" cy="292"/>
            </a:xfrm>
          </p:grpSpPr>
          <p:sp>
            <p:nvSpPr>
              <p:cNvPr id="10988" name="Line 27"/>
              <p:cNvSpPr>
                <a:spLocks noChangeAspect="1" noChangeShapeType="1"/>
              </p:cNvSpPr>
              <p:nvPr/>
            </p:nvSpPr>
            <p:spPr bwMode="ltGray">
              <a:xfrm>
                <a:off x="1111" y="1090"/>
                <a:ext cx="22" cy="3"/>
              </a:xfrm>
              <a:prstGeom prst="line">
                <a:avLst/>
              </a:prstGeom>
              <a:noFill/>
              <a:ln w="0">
                <a:solidFill>
                  <a:srgbClr val="FF9900"/>
                </a:solidFill>
                <a:round/>
                <a:headEnd/>
                <a:tailEnd/>
              </a:ln>
            </p:spPr>
            <p:txBody>
              <a:bodyPr/>
              <a:lstStyle/>
              <a:p>
                <a:endParaRPr lang="en-US">
                  <a:solidFill>
                    <a:srgbClr val="000000"/>
                  </a:solidFill>
                </a:endParaRPr>
              </a:p>
            </p:txBody>
          </p:sp>
          <p:sp>
            <p:nvSpPr>
              <p:cNvPr id="10989" name="Freeform 28"/>
              <p:cNvSpPr>
                <a:spLocks noChangeAspect="1"/>
              </p:cNvSpPr>
              <p:nvPr/>
            </p:nvSpPr>
            <p:spPr bwMode="ltGray">
              <a:xfrm>
                <a:off x="1145" y="1089"/>
                <a:ext cx="10" cy="1"/>
              </a:xfrm>
              <a:custGeom>
                <a:avLst/>
                <a:gdLst>
                  <a:gd name="T0" fmla="*/ 0 w 9"/>
                  <a:gd name="T1" fmla="*/ 2 h 2"/>
                  <a:gd name="T2" fmla="*/ 2 w 9"/>
                  <a:gd name="T3" fmla="*/ 2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2" y="2"/>
                    </a:lnTo>
                    <a:lnTo>
                      <a:pt x="9"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90" name="Line 29"/>
              <p:cNvSpPr>
                <a:spLocks noChangeAspect="1" noChangeShapeType="1"/>
              </p:cNvSpPr>
              <p:nvPr/>
            </p:nvSpPr>
            <p:spPr bwMode="ltGray">
              <a:xfrm flipV="1">
                <a:off x="1167" y="1083"/>
                <a:ext cx="10" cy="4"/>
              </a:xfrm>
              <a:prstGeom prst="line">
                <a:avLst/>
              </a:prstGeom>
              <a:noFill/>
              <a:ln w="0">
                <a:solidFill>
                  <a:srgbClr val="FF9900"/>
                </a:solidFill>
                <a:round/>
                <a:headEnd/>
                <a:tailEnd/>
              </a:ln>
            </p:spPr>
            <p:txBody>
              <a:bodyPr/>
              <a:lstStyle/>
              <a:p>
                <a:endParaRPr lang="en-US">
                  <a:solidFill>
                    <a:srgbClr val="000000"/>
                  </a:solidFill>
                </a:endParaRPr>
              </a:p>
            </p:txBody>
          </p:sp>
          <p:sp>
            <p:nvSpPr>
              <p:cNvPr id="10991" name="Line 30"/>
              <p:cNvSpPr>
                <a:spLocks noChangeAspect="1" noChangeShapeType="1"/>
              </p:cNvSpPr>
              <p:nvPr/>
            </p:nvSpPr>
            <p:spPr bwMode="ltGray">
              <a:xfrm flipV="1">
                <a:off x="1198" y="1060"/>
                <a:ext cx="18" cy="16"/>
              </a:xfrm>
              <a:prstGeom prst="line">
                <a:avLst/>
              </a:prstGeom>
              <a:noFill/>
              <a:ln w="0">
                <a:solidFill>
                  <a:srgbClr val="FF9900"/>
                </a:solidFill>
                <a:round/>
                <a:headEnd/>
                <a:tailEnd/>
              </a:ln>
            </p:spPr>
            <p:txBody>
              <a:bodyPr/>
              <a:lstStyle/>
              <a:p>
                <a:endParaRPr lang="en-US">
                  <a:solidFill>
                    <a:srgbClr val="000000"/>
                  </a:solidFill>
                </a:endParaRPr>
              </a:p>
            </p:txBody>
          </p:sp>
          <p:sp>
            <p:nvSpPr>
              <p:cNvPr id="10992" name="Line 31"/>
              <p:cNvSpPr>
                <a:spLocks noChangeAspect="1" noChangeShapeType="1"/>
              </p:cNvSpPr>
              <p:nvPr/>
            </p:nvSpPr>
            <p:spPr bwMode="ltGray">
              <a:xfrm flipV="1">
                <a:off x="1225" y="1045"/>
                <a:ext cx="7" cy="8"/>
              </a:xfrm>
              <a:prstGeom prst="line">
                <a:avLst/>
              </a:prstGeom>
              <a:noFill/>
              <a:ln w="0">
                <a:solidFill>
                  <a:srgbClr val="FF9900"/>
                </a:solidFill>
                <a:round/>
                <a:headEnd/>
                <a:tailEnd/>
              </a:ln>
            </p:spPr>
            <p:txBody>
              <a:bodyPr/>
              <a:lstStyle/>
              <a:p>
                <a:endParaRPr lang="en-US">
                  <a:solidFill>
                    <a:srgbClr val="000000"/>
                  </a:solidFill>
                </a:endParaRPr>
              </a:p>
            </p:txBody>
          </p:sp>
          <p:sp>
            <p:nvSpPr>
              <p:cNvPr id="10993" name="Line 32"/>
              <p:cNvSpPr>
                <a:spLocks noChangeAspect="1" noChangeShapeType="1"/>
              </p:cNvSpPr>
              <p:nvPr/>
            </p:nvSpPr>
            <p:spPr bwMode="ltGray">
              <a:xfrm flipV="1">
                <a:off x="1243" y="1031"/>
                <a:ext cx="10"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94" name="Freeform 33"/>
              <p:cNvSpPr>
                <a:spLocks noChangeAspect="1"/>
              </p:cNvSpPr>
              <p:nvPr/>
            </p:nvSpPr>
            <p:spPr bwMode="ltGray">
              <a:xfrm>
                <a:off x="1270" y="1006"/>
                <a:ext cx="20" cy="11"/>
              </a:xfrm>
              <a:custGeom>
                <a:avLst/>
                <a:gdLst>
                  <a:gd name="T0" fmla="*/ 0 w 17"/>
                  <a:gd name="T1" fmla="*/ 8 h 8"/>
                  <a:gd name="T2" fmla="*/ 4 w 17"/>
                  <a:gd name="T3" fmla="*/ 4 h 8"/>
                  <a:gd name="T4" fmla="*/ 17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8"/>
                    </a:moveTo>
                    <a:lnTo>
                      <a:pt x="4" y="4"/>
                    </a:lnTo>
                    <a:lnTo>
                      <a:pt x="17"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95" name="Line 34"/>
              <p:cNvSpPr>
                <a:spLocks noChangeAspect="1" noChangeShapeType="1"/>
              </p:cNvSpPr>
              <p:nvPr/>
            </p:nvSpPr>
            <p:spPr bwMode="ltGray">
              <a:xfrm flipV="1">
                <a:off x="1302" y="1001"/>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996" name="Line 35"/>
              <p:cNvSpPr>
                <a:spLocks noChangeAspect="1" noChangeShapeType="1"/>
              </p:cNvSpPr>
              <p:nvPr/>
            </p:nvSpPr>
            <p:spPr bwMode="ltGray">
              <a:xfrm flipV="1">
                <a:off x="1324" y="999"/>
                <a:ext cx="12" cy="0"/>
              </a:xfrm>
              <a:prstGeom prst="line">
                <a:avLst/>
              </a:prstGeom>
              <a:noFill/>
              <a:ln w="0">
                <a:solidFill>
                  <a:srgbClr val="FF9900"/>
                </a:solidFill>
                <a:round/>
                <a:headEnd/>
                <a:tailEnd/>
              </a:ln>
            </p:spPr>
            <p:txBody>
              <a:bodyPr/>
              <a:lstStyle/>
              <a:p>
                <a:endParaRPr lang="en-US">
                  <a:solidFill>
                    <a:srgbClr val="000000"/>
                  </a:solidFill>
                </a:endParaRPr>
              </a:p>
            </p:txBody>
          </p:sp>
          <p:sp>
            <p:nvSpPr>
              <p:cNvPr id="10997" name="Line 36"/>
              <p:cNvSpPr>
                <a:spLocks noChangeAspect="1" noChangeShapeType="1"/>
              </p:cNvSpPr>
              <p:nvPr/>
            </p:nvSpPr>
            <p:spPr bwMode="ltGray">
              <a:xfrm flipV="1">
                <a:off x="1358" y="988"/>
                <a:ext cx="22" cy="5"/>
              </a:xfrm>
              <a:prstGeom prst="line">
                <a:avLst/>
              </a:prstGeom>
              <a:noFill/>
              <a:ln w="0">
                <a:solidFill>
                  <a:srgbClr val="FF9900"/>
                </a:solidFill>
                <a:round/>
                <a:headEnd/>
                <a:tailEnd/>
              </a:ln>
            </p:spPr>
            <p:txBody>
              <a:bodyPr/>
              <a:lstStyle/>
              <a:p>
                <a:endParaRPr lang="en-US">
                  <a:solidFill>
                    <a:srgbClr val="000000"/>
                  </a:solidFill>
                </a:endParaRPr>
              </a:p>
            </p:txBody>
          </p:sp>
          <p:sp>
            <p:nvSpPr>
              <p:cNvPr id="10998" name="Freeform 37"/>
              <p:cNvSpPr>
                <a:spLocks noChangeAspect="1"/>
              </p:cNvSpPr>
              <p:nvPr/>
            </p:nvSpPr>
            <p:spPr bwMode="ltGray">
              <a:xfrm>
                <a:off x="1392" y="985"/>
                <a:ext cx="10" cy="2"/>
              </a:xfrm>
              <a:custGeom>
                <a:avLst/>
                <a:gdLst>
                  <a:gd name="T0" fmla="*/ 0 w 9"/>
                  <a:gd name="T1" fmla="*/ 0 h 2"/>
                  <a:gd name="T2" fmla="*/ 2 w 9"/>
                  <a:gd name="T3" fmla="*/ 0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2" y="0"/>
                    </a:lnTo>
                    <a:lnTo>
                      <a:pt x="9"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99" name="Line 38"/>
              <p:cNvSpPr>
                <a:spLocks noChangeAspect="1" noChangeShapeType="1"/>
              </p:cNvSpPr>
              <p:nvPr/>
            </p:nvSpPr>
            <p:spPr bwMode="ltGray">
              <a:xfrm>
                <a:off x="1448" y="992"/>
                <a:ext cx="19" cy="12"/>
              </a:xfrm>
              <a:prstGeom prst="line">
                <a:avLst/>
              </a:prstGeom>
              <a:noFill/>
              <a:ln w="0">
                <a:solidFill>
                  <a:srgbClr val="FF9900"/>
                </a:solidFill>
                <a:round/>
                <a:headEnd/>
                <a:tailEnd/>
              </a:ln>
            </p:spPr>
            <p:txBody>
              <a:bodyPr/>
              <a:lstStyle/>
              <a:p>
                <a:endParaRPr lang="en-US">
                  <a:solidFill>
                    <a:srgbClr val="000000"/>
                  </a:solidFill>
                </a:endParaRPr>
              </a:p>
            </p:txBody>
          </p:sp>
          <p:sp>
            <p:nvSpPr>
              <p:cNvPr id="11000" name="Line 39"/>
              <p:cNvSpPr>
                <a:spLocks noChangeAspect="1" noChangeShapeType="1"/>
              </p:cNvSpPr>
              <p:nvPr/>
            </p:nvSpPr>
            <p:spPr bwMode="ltGray">
              <a:xfrm>
                <a:off x="1477" y="1011"/>
                <a:ext cx="7" cy="6"/>
              </a:xfrm>
              <a:prstGeom prst="line">
                <a:avLst/>
              </a:prstGeom>
              <a:noFill/>
              <a:ln w="0">
                <a:solidFill>
                  <a:srgbClr val="FF9900"/>
                </a:solidFill>
                <a:round/>
                <a:headEnd/>
                <a:tailEnd/>
              </a:ln>
            </p:spPr>
            <p:txBody>
              <a:bodyPr/>
              <a:lstStyle/>
              <a:p>
                <a:endParaRPr lang="en-US">
                  <a:solidFill>
                    <a:srgbClr val="000000"/>
                  </a:solidFill>
                </a:endParaRPr>
              </a:p>
            </p:txBody>
          </p:sp>
          <p:sp>
            <p:nvSpPr>
              <p:cNvPr id="11001" name="Line 40"/>
              <p:cNvSpPr>
                <a:spLocks noChangeAspect="1" noChangeShapeType="1"/>
              </p:cNvSpPr>
              <p:nvPr/>
            </p:nvSpPr>
            <p:spPr bwMode="ltGray">
              <a:xfrm>
                <a:off x="1497" y="1022"/>
                <a:ext cx="10" cy="6"/>
              </a:xfrm>
              <a:prstGeom prst="line">
                <a:avLst/>
              </a:prstGeom>
              <a:noFill/>
              <a:ln w="0">
                <a:solidFill>
                  <a:srgbClr val="FF9900"/>
                </a:solidFill>
                <a:round/>
                <a:headEnd/>
                <a:tailEnd/>
              </a:ln>
            </p:spPr>
            <p:txBody>
              <a:bodyPr/>
              <a:lstStyle/>
              <a:p>
                <a:endParaRPr lang="en-US">
                  <a:solidFill>
                    <a:srgbClr val="000000"/>
                  </a:solidFill>
                </a:endParaRPr>
              </a:p>
            </p:txBody>
          </p:sp>
          <p:sp>
            <p:nvSpPr>
              <p:cNvPr id="11002" name="Line 41"/>
              <p:cNvSpPr>
                <a:spLocks noChangeAspect="1" noChangeShapeType="1"/>
              </p:cNvSpPr>
              <p:nvPr/>
            </p:nvSpPr>
            <p:spPr bwMode="ltGray">
              <a:xfrm>
                <a:off x="1527" y="1040"/>
                <a:ext cx="17" cy="13"/>
              </a:xfrm>
              <a:prstGeom prst="line">
                <a:avLst/>
              </a:prstGeom>
              <a:noFill/>
              <a:ln w="0">
                <a:solidFill>
                  <a:srgbClr val="FF9900"/>
                </a:solidFill>
                <a:round/>
                <a:headEnd/>
                <a:tailEnd/>
              </a:ln>
            </p:spPr>
            <p:txBody>
              <a:bodyPr/>
              <a:lstStyle/>
              <a:p>
                <a:endParaRPr lang="en-US">
                  <a:solidFill>
                    <a:srgbClr val="000000"/>
                  </a:solidFill>
                </a:endParaRPr>
              </a:p>
            </p:txBody>
          </p:sp>
          <p:sp>
            <p:nvSpPr>
              <p:cNvPr id="11003" name="Line 42"/>
              <p:cNvSpPr>
                <a:spLocks noChangeAspect="1" noChangeShapeType="1"/>
              </p:cNvSpPr>
              <p:nvPr/>
            </p:nvSpPr>
            <p:spPr bwMode="ltGray">
              <a:xfrm>
                <a:off x="1573" y="1072"/>
                <a:ext cx="11" cy="8"/>
              </a:xfrm>
              <a:prstGeom prst="line">
                <a:avLst/>
              </a:prstGeom>
              <a:noFill/>
              <a:ln w="0">
                <a:solidFill>
                  <a:srgbClr val="FF9900"/>
                </a:solidFill>
                <a:round/>
                <a:headEnd/>
                <a:tailEnd/>
              </a:ln>
            </p:spPr>
            <p:txBody>
              <a:bodyPr/>
              <a:lstStyle/>
              <a:p>
                <a:endParaRPr lang="en-US">
                  <a:solidFill>
                    <a:srgbClr val="000000"/>
                  </a:solidFill>
                </a:endParaRPr>
              </a:p>
            </p:txBody>
          </p:sp>
          <p:sp>
            <p:nvSpPr>
              <p:cNvPr id="11004" name="Line 43"/>
              <p:cNvSpPr>
                <a:spLocks noChangeAspect="1" noChangeShapeType="1"/>
              </p:cNvSpPr>
              <p:nvPr/>
            </p:nvSpPr>
            <p:spPr bwMode="ltGray">
              <a:xfrm>
                <a:off x="1602" y="1089"/>
                <a:ext cx="21" cy="15"/>
              </a:xfrm>
              <a:prstGeom prst="line">
                <a:avLst/>
              </a:prstGeom>
              <a:noFill/>
              <a:ln w="0">
                <a:solidFill>
                  <a:srgbClr val="FF9900"/>
                </a:solidFill>
                <a:round/>
                <a:headEnd/>
                <a:tailEnd/>
              </a:ln>
            </p:spPr>
            <p:txBody>
              <a:bodyPr/>
              <a:lstStyle/>
              <a:p>
                <a:endParaRPr lang="en-US">
                  <a:solidFill>
                    <a:srgbClr val="000000"/>
                  </a:solidFill>
                </a:endParaRPr>
              </a:p>
            </p:txBody>
          </p:sp>
          <p:sp>
            <p:nvSpPr>
              <p:cNvPr id="11005" name="Line 44"/>
              <p:cNvSpPr>
                <a:spLocks noChangeAspect="1" noChangeShapeType="1"/>
              </p:cNvSpPr>
              <p:nvPr/>
            </p:nvSpPr>
            <p:spPr bwMode="ltGray">
              <a:xfrm>
                <a:off x="1631" y="1108"/>
                <a:ext cx="13" cy="7"/>
              </a:xfrm>
              <a:prstGeom prst="line">
                <a:avLst/>
              </a:prstGeom>
              <a:noFill/>
              <a:ln w="0">
                <a:solidFill>
                  <a:srgbClr val="FF9900"/>
                </a:solidFill>
                <a:round/>
                <a:headEnd/>
                <a:tailEnd/>
              </a:ln>
            </p:spPr>
            <p:txBody>
              <a:bodyPr/>
              <a:lstStyle/>
              <a:p>
                <a:endParaRPr lang="en-US">
                  <a:solidFill>
                    <a:srgbClr val="000000"/>
                  </a:solidFill>
                </a:endParaRPr>
              </a:p>
            </p:txBody>
          </p:sp>
          <p:sp>
            <p:nvSpPr>
              <p:cNvPr id="11006" name="Line 45"/>
              <p:cNvSpPr>
                <a:spLocks noChangeAspect="1" noChangeShapeType="1"/>
              </p:cNvSpPr>
              <p:nvPr/>
            </p:nvSpPr>
            <p:spPr bwMode="ltGray">
              <a:xfrm flipH="1" flipV="1">
                <a:off x="1661" y="1128"/>
                <a:ext cx="19" cy="13"/>
              </a:xfrm>
              <a:prstGeom prst="line">
                <a:avLst/>
              </a:prstGeom>
              <a:noFill/>
              <a:ln w="0">
                <a:solidFill>
                  <a:srgbClr val="FF9900"/>
                </a:solidFill>
                <a:round/>
                <a:headEnd/>
                <a:tailEnd/>
              </a:ln>
            </p:spPr>
            <p:txBody>
              <a:bodyPr/>
              <a:lstStyle/>
              <a:p>
                <a:endParaRPr lang="en-US">
                  <a:solidFill>
                    <a:srgbClr val="000000"/>
                  </a:solidFill>
                </a:endParaRPr>
              </a:p>
            </p:txBody>
          </p:sp>
          <p:sp>
            <p:nvSpPr>
              <p:cNvPr id="11007" name="Line 46"/>
              <p:cNvSpPr>
                <a:spLocks noChangeAspect="1" noChangeShapeType="1"/>
              </p:cNvSpPr>
              <p:nvPr/>
            </p:nvSpPr>
            <p:spPr bwMode="ltGray">
              <a:xfrm>
                <a:off x="1681" y="1140"/>
                <a:ext cx="19" cy="13"/>
              </a:xfrm>
              <a:prstGeom prst="line">
                <a:avLst/>
              </a:prstGeom>
              <a:noFill/>
              <a:ln w="0">
                <a:solidFill>
                  <a:srgbClr val="FF9900"/>
                </a:solidFill>
                <a:round/>
                <a:headEnd/>
                <a:tailEnd/>
              </a:ln>
            </p:spPr>
            <p:txBody>
              <a:bodyPr/>
              <a:lstStyle/>
              <a:p>
                <a:endParaRPr lang="en-US">
                  <a:solidFill>
                    <a:srgbClr val="000000"/>
                  </a:solidFill>
                </a:endParaRPr>
              </a:p>
            </p:txBody>
          </p:sp>
          <p:sp>
            <p:nvSpPr>
              <p:cNvPr id="11008" name="Line 47"/>
              <p:cNvSpPr>
                <a:spLocks noChangeAspect="1" noChangeShapeType="1"/>
              </p:cNvSpPr>
              <p:nvPr/>
            </p:nvSpPr>
            <p:spPr bwMode="ltGray">
              <a:xfrm>
                <a:off x="1728" y="1169"/>
                <a:ext cx="12" cy="8"/>
              </a:xfrm>
              <a:prstGeom prst="line">
                <a:avLst/>
              </a:prstGeom>
              <a:noFill/>
              <a:ln w="0">
                <a:solidFill>
                  <a:srgbClr val="FF9900"/>
                </a:solidFill>
                <a:round/>
                <a:headEnd/>
                <a:tailEnd/>
              </a:ln>
            </p:spPr>
            <p:txBody>
              <a:bodyPr/>
              <a:lstStyle/>
              <a:p>
                <a:endParaRPr lang="en-US">
                  <a:solidFill>
                    <a:srgbClr val="000000"/>
                  </a:solidFill>
                </a:endParaRPr>
              </a:p>
            </p:txBody>
          </p:sp>
          <p:sp>
            <p:nvSpPr>
              <p:cNvPr id="11009" name="Line 48"/>
              <p:cNvSpPr>
                <a:spLocks noChangeAspect="1" noChangeShapeType="1"/>
              </p:cNvSpPr>
              <p:nvPr/>
            </p:nvSpPr>
            <p:spPr bwMode="ltGray">
              <a:xfrm>
                <a:off x="1759" y="1192"/>
                <a:ext cx="19" cy="11"/>
              </a:xfrm>
              <a:prstGeom prst="line">
                <a:avLst/>
              </a:prstGeom>
              <a:noFill/>
              <a:ln w="0">
                <a:solidFill>
                  <a:srgbClr val="FF9900"/>
                </a:solidFill>
                <a:round/>
                <a:headEnd/>
                <a:tailEnd/>
              </a:ln>
            </p:spPr>
            <p:txBody>
              <a:bodyPr/>
              <a:lstStyle/>
              <a:p>
                <a:endParaRPr lang="en-US">
                  <a:solidFill>
                    <a:srgbClr val="000000"/>
                  </a:solidFill>
                </a:endParaRPr>
              </a:p>
            </p:txBody>
          </p:sp>
          <p:sp>
            <p:nvSpPr>
              <p:cNvPr id="11010" name="Line 49"/>
              <p:cNvSpPr>
                <a:spLocks noChangeAspect="1" noChangeShapeType="1"/>
              </p:cNvSpPr>
              <p:nvPr/>
            </p:nvSpPr>
            <p:spPr bwMode="ltGray">
              <a:xfrm>
                <a:off x="1787" y="1210"/>
                <a:ext cx="11" cy="6"/>
              </a:xfrm>
              <a:prstGeom prst="line">
                <a:avLst/>
              </a:prstGeom>
              <a:noFill/>
              <a:ln w="0">
                <a:solidFill>
                  <a:srgbClr val="FF9900"/>
                </a:solidFill>
                <a:round/>
                <a:headEnd/>
                <a:tailEnd/>
              </a:ln>
            </p:spPr>
            <p:txBody>
              <a:bodyPr/>
              <a:lstStyle/>
              <a:p>
                <a:endParaRPr lang="en-US">
                  <a:solidFill>
                    <a:srgbClr val="000000"/>
                  </a:solidFill>
                </a:endParaRPr>
              </a:p>
            </p:txBody>
          </p:sp>
          <p:sp>
            <p:nvSpPr>
              <p:cNvPr id="11011" name="Line 50"/>
              <p:cNvSpPr>
                <a:spLocks noChangeAspect="1" noChangeShapeType="1"/>
              </p:cNvSpPr>
              <p:nvPr/>
            </p:nvSpPr>
            <p:spPr bwMode="ltGray">
              <a:xfrm>
                <a:off x="1808" y="1221"/>
                <a:ext cx="7" cy="5"/>
              </a:xfrm>
              <a:prstGeom prst="line">
                <a:avLst/>
              </a:prstGeom>
              <a:noFill/>
              <a:ln w="0">
                <a:solidFill>
                  <a:srgbClr val="FF9900"/>
                </a:solidFill>
                <a:round/>
                <a:headEnd/>
                <a:tailEnd/>
              </a:ln>
            </p:spPr>
            <p:txBody>
              <a:bodyPr/>
              <a:lstStyle/>
              <a:p>
                <a:endParaRPr lang="en-US">
                  <a:solidFill>
                    <a:srgbClr val="000000"/>
                  </a:solidFill>
                </a:endParaRPr>
              </a:p>
            </p:txBody>
          </p:sp>
          <p:sp>
            <p:nvSpPr>
              <p:cNvPr id="11012" name="Line 51"/>
              <p:cNvSpPr>
                <a:spLocks noChangeAspect="1" noChangeShapeType="1"/>
              </p:cNvSpPr>
              <p:nvPr/>
            </p:nvSpPr>
            <p:spPr bwMode="ltGray">
              <a:xfrm>
                <a:off x="1836" y="1240"/>
                <a:ext cx="21" cy="11"/>
              </a:xfrm>
              <a:prstGeom prst="line">
                <a:avLst/>
              </a:prstGeom>
              <a:noFill/>
              <a:ln w="0">
                <a:solidFill>
                  <a:srgbClr val="FF9900"/>
                </a:solidFill>
                <a:round/>
                <a:headEnd/>
                <a:tailEnd/>
              </a:ln>
            </p:spPr>
            <p:txBody>
              <a:bodyPr/>
              <a:lstStyle/>
              <a:p>
                <a:endParaRPr lang="en-US">
                  <a:solidFill>
                    <a:srgbClr val="000000"/>
                  </a:solidFill>
                </a:endParaRPr>
              </a:p>
            </p:txBody>
          </p:sp>
          <p:sp>
            <p:nvSpPr>
              <p:cNvPr id="11013" name="Line 52"/>
              <p:cNvSpPr>
                <a:spLocks noChangeAspect="1" noChangeShapeType="1"/>
              </p:cNvSpPr>
              <p:nvPr/>
            </p:nvSpPr>
            <p:spPr bwMode="ltGray">
              <a:xfrm>
                <a:off x="1865" y="1258"/>
                <a:ext cx="10" cy="7"/>
              </a:xfrm>
              <a:prstGeom prst="line">
                <a:avLst/>
              </a:prstGeom>
              <a:noFill/>
              <a:ln w="0">
                <a:solidFill>
                  <a:srgbClr val="FF9900"/>
                </a:solidFill>
                <a:round/>
                <a:headEnd/>
                <a:tailEnd/>
              </a:ln>
            </p:spPr>
            <p:txBody>
              <a:bodyPr/>
              <a:lstStyle/>
              <a:p>
                <a:endParaRPr lang="en-US">
                  <a:solidFill>
                    <a:srgbClr val="000000"/>
                  </a:solidFill>
                </a:endParaRPr>
              </a:p>
            </p:txBody>
          </p:sp>
          <p:sp>
            <p:nvSpPr>
              <p:cNvPr id="11014" name="Line 53"/>
              <p:cNvSpPr>
                <a:spLocks noChangeAspect="1" noChangeShapeType="1"/>
              </p:cNvSpPr>
              <p:nvPr/>
            </p:nvSpPr>
            <p:spPr bwMode="ltGray">
              <a:xfrm>
                <a:off x="1886" y="1270"/>
                <a:ext cx="10" cy="7"/>
              </a:xfrm>
              <a:prstGeom prst="line">
                <a:avLst/>
              </a:prstGeom>
              <a:noFill/>
              <a:ln w="0">
                <a:solidFill>
                  <a:srgbClr val="FF9900"/>
                </a:solidFill>
                <a:round/>
                <a:headEnd/>
                <a:tailEnd/>
              </a:ln>
            </p:spPr>
            <p:txBody>
              <a:bodyPr/>
              <a:lstStyle/>
              <a:p>
                <a:endParaRPr lang="en-US">
                  <a:solidFill>
                    <a:srgbClr val="000000"/>
                  </a:solidFill>
                </a:endParaRPr>
              </a:p>
            </p:txBody>
          </p:sp>
        </p:grpSp>
      </p:grpSp>
      <p:sp>
        <p:nvSpPr>
          <p:cNvPr id="10259" name="Line 54"/>
          <p:cNvSpPr>
            <a:spLocks noChangeAspect="1" noChangeShapeType="1"/>
          </p:cNvSpPr>
          <p:nvPr/>
        </p:nvSpPr>
        <p:spPr bwMode="ltGray">
          <a:xfrm>
            <a:off x="3105150" y="1731963"/>
            <a:ext cx="25400" cy="15875"/>
          </a:xfrm>
          <a:prstGeom prst="line">
            <a:avLst/>
          </a:prstGeom>
          <a:noFill/>
          <a:ln w="0">
            <a:solidFill>
              <a:srgbClr val="FF9900"/>
            </a:solidFill>
            <a:round/>
            <a:headEnd/>
            <a:tailEnd/>
          </a:ln>
        </p:spPr>
        <p:txBody>
          <a:bodyPr/>
          <a:lstStyle/>
          <a:p>
            <a:endParaRPr lang="en-US">
              <a:solidFill>
                <a:srgbClr val="000000"/>
              </a:solidFill>
            </a:endParaRPr>
          </a:p>
        </p:txBody>
      </p:sp>
      <p:sp>
        <p:nvSpPr>
          <p:cNvPr id="10260" name="Line 55"/>
          <p:cNvSpPr>
            <a:spLocks noChangeAspect="1" noChangeShapeType="1"/>
          </p:cNvSpPr>
          <p:nvPr/>
        </p:nvSpPr>
        <p:spPr bwMode="ltGray">
          <a:xfrm>
            <a:off x="3149600" y="1758950"/>
            <a:ext cx="14288" cy="11113"/>
          </a:xfrm>
          <a:prstGeom prst="line">
            <a:avLst/>
          </a:prstGeom>
          <a:noFill/>
          <a:ln w="0">
            <a:solidFill>
              <a:srgbClr val="FF9900"/>
            </a:solidFill>
            <a:round/>
            <a:headEnd/>
            <a:tailEnd/>
          </a:ln>
        </p:spPr>
        <p:txBody>
          <a:bodyPr/>
          <a:lstStyle/>
          <a:p>
            <a:endParaRPr lang="en-US">
              <a:solidFill>
                <a:srgbClr val="000000"/>
              </a:solidFill>
            </a:endParaRPr>
          </a:p>
        </p:txBody>
      </p:sp>
      <p:sp>
        <p:nvSpPr>
          <p:cNvPr id="10261" name="Line 56"/>
          <p:cNvSpPr>
            <a:spLocks noChangeAspect="1" noChangeShapeType="1"/>
          </p:cNvSpPr>
          <p:nvPr/>
        </p:nvSpPr>
        <p:spPr bwMode="ltGray">
          <a:xfrm>
            <a:off x="3181350" y="1779588"/>
            <a:ext cx="15875" cy="7937"/>
          </a:xfrm>
          <a:prstGeom prst="line">
            <a:avLst/>
          </a:prstGeom>
          <a:noFill/>
          <a:ln w="0">
            <a:solidFill>
              <a:srgbClr val="FF9900"/>
            </a:solidFill>
            <a:round/>
            <a:headEnd/>
            <a:tailEnd/>
          </a:ln>
        </p:spPr>
        <p:txBody>
          <a:bodyPr/>
          <a:lstStyle/>
          <a:p>
            <a:endParaRPr lang="en-US">
              <a:solidFill>
                <a:srgbClr val="000000"/>
              </a:solidFill>
            </a:endParaRPr>
          </a:p>
        </p:txBody>
      </p:sp>
      <p:sp>
        <p:nvSpPr>
          <p:cNvPr id="10262" name="Line 57"/>
          <p:cNvSpPr>
            <a:spLocks noChangeAspect="1" noChangeShapeType="1"/>
          </p:cNvSpPr>
          <p:nvPr/>
        </p:nvSpPr>
        <p:spPr bwMode="ltGray">
          <a:xfrm>
            <a:off x="3225800" y="1808163"/>
            <a:ext cx="31750" cy="19050"/>
          </a:xfrm>
          <a:prstGeom prst="line">
            <a:avLst/>
          </a:prstGeom>
          <a:noFill/>
          <a:ln w="0">
            <a:solidFill>
              <a:srgbClr val="FF9900"/>
            </a:solidFill>
            <a:round/>
            <a:headEnd/>
            <a:tailEnd/>
          </a:ln>
        </p:spPr>
        <p:txBody>
          <a:bodyPr/>
          <a:lstStyle/>
          <a:p>
            <a:endParaRPr lang="en-US">
              <a:solidFill>
                <a:srgbClr val="000000"/>
              </a:solidFill>
            </a:endParaRPr>
          </a:p>
        </p:txBody>
      </p:sp>
      <p:sp>
        <p:nvSpPr>
          <p:cNvPr id="10263" name="Line 58"/>
          <p:cNvSpPr>
            <a:spLocks noChangeAspect="1" noChangeShapeType="1"/>
          </p:cNvSpPr>
          <p:nvPr/>
        </p:nvSpPr>
        <p:spPr bwMode="ltGray">
          <a:xfrm>
            <a:off x="3271838" y="1838325"/>
            <a:ext cx="19050" cy="9525"/>
          </a:xfrm>
          <a:prstGeom prst="line">
            <a:avLst/>
          </a:prstGeom>
          <a:noFill/>
          <a:ln w="0">
            <a:solidFill>
              <a:srgbClr val="FF9900"/>
            </a:solidFill>
            <a:round/>
            <a:headEnd/>
            <a:tailEnd/>
          </a:ln>
        </p:spPr>
        <p:txBody>
          <a:bodyPr/>
          <a:lstStyle/>
          <a:p>
            <a:endParaRPr lang="en-US">
              <a:solidFill>
                <a:srgbClr val="000000"/>
              </a:solidFill>
            </a:endParaRPr>
          </a:p>
        </p:txBody>
      </p:sp>
      <p:sp>
        <p:nvSpPr>
          <p:cNvPr id="10264" name="Line 59"/>
          <p:cNvSpPr>
            <a:spLocks noChangeAspect="1" noChangeShapeType="1"/>
          </p:cNvSpPr>
          <p:nvPr/>
        </p:nvSpPr>
        <p:spPr bwMode="ltGray">
          <a:xfrm>
            <a:off x="3303588" y="1858963"/>
            <a:ext cx="12700" cy="6350"/>
          </a:xfrm>
          <a:prstGeom prst="line">
            <a:avLst/>
          </a:prstGeom>
          <a:noFill/>
          <a:ln w="0">
            <a:solidFill>
              <a:srgbClr val="FF9900"/>
            </a:solidFill>
            <a:round/>
            <a:headEnd/>
            <a:tailEnd/>
          </a:ln>
        </p:spPr>
        <p:txBody>
          <a:bodyPr/>
          <a:lstStyle/>
          <a:p>
            <a:endParaRPr lang="en-US">
              <a:solidFill>
                <a:srgbClr val="000000"/>
              </a:solidFill>
            </a:endParaRPr>
          </a:p>
        </p:txBody>
      </p:sp>
      <p:sp>
        <p:nvSpPr>
          <p:cNvPr id="10265" name="Line 60"/>
          <p:cNvSpPr>
            <a:spLocks noChangeAspect="1" noChangeShapeType="1"/>
          </p:cNvSpPr>
          <p:nvPr/>
        </p:nvSpPr>
        <p:spPr bwMode="ltGray">
          <a:xfrm>
            <a:off x="3349625" y="1885950"/>
            <a:ext cx="30163" cy="19050"/>
          </a:xfrm>
          <a:prstGeom prst="line">
            <a:avLst/>
          </a:prstGeom>
          <a:noFill/>
          <a:ln w="0">
            <a:solidFill>
              <a:srgbClr val="FF9900"/>
            </a:solidFill>
            <a:round/>
            <a:headEnd/>
            <a:tailEnd/>
          </a:ln>
        </p:spPr>
        <p:txBody>
          <a:bodyPr/>
          <a:lstStyle/>
          <a:p>
            <a:endParaRPr lang="en-US">
              <a:solidFill>
                <a:srgbClr val="000000"/>
              </a:solidFill>
            </a:endParaRPr>
          </a:p>
        </p:txBody>
      </p:sp>
      <p:sp>
        <p:nvSpPr>
          <p:cNvPr id="10266" name="Line 61"/>
          <p:cNvSpPr>
            <a:spLocks noChangeAspect="1" noChangeShapeType="1"/>
          </p:cNvSpPr>
          <p:nvPr/>
        </p:nvSpPr>
        <p:spPr bwMode="ltGray">
          <a:xfrm>
            <a:off x="3397250" y="1916113"/>
            <a:ext cx="14288" cy="11112"/>
          </a:xfrm>
          <a:prstGeom prst="line">
            <a:avLst/>
          </a:prstGeom>
          <a:noFill/>
          <a:ln w="0">
            <a:solidFill>
              <a:srgbClr val="FF9900"/>
            </a:solidFill>
            <a:round/>
            <a:headEnd/>
            <a:tailEnd/>
          </a:ln>
        </p:spPr>
        <p:txBody>
          <a:bodyPr/>
          <a:lstStyle/>
          <a:p>
            <a:endParaRPr lang="en-US">
              <a:solidFill>
                <a:srgbClr val="000000"/>
              </a:solidFill>
            </a:endParaRPr>
          </a:p>
        </p:txBody>
      </p:sp>
      <p:sp>
        <p:nvSpPr>
          <p:cNvPr id="10267" name="Line 62"/>
          <p:cNvSpPr>
            <a:spLocks noChangeAspect="1" noChangeShapeType="1"/>
          </p:cNvSpPr>
          <p:nvPr/>
        </p:nvSpPr>
        <p:spPr bwMode="ltGray">
          <a:xfrm>
            <a:off x="3416300" y="1935163"/>
            <a:ext cx="26988" cy="7937"/>
          </a:xfrm>
          <a:prstGeom prst="line">
            <a:avLst/>
          </a:prstGeom>
          <a:noFill/>
          <a:ln w="0">
            <a:solidFill>
              <a:srgbClr val="FF9900"/>
            </a:solidFill>
            <a:round/>
            <a:headEnd/>
            <a:tailEnd/>
          </a:ln>
        </p:spPr>
        <p:txBody>
          <a:bodyPr/>
          <a:lstStyle/>
          <a:p>
            <a:endParaRPr lang="en-US">
              <a:solidFill>
                <a:srgbClr val="000000"/>
              </a:solidFill>
            </a:endParaRPr>
          </a:p>
        </p:txBody>
      </p:sp>
      <p:sp>
        <p:nvSpPr>
          <p:cNvPr id="10268" name="Line 63"/>
          <p:cNvSpPr>
            <a:spLocks noChangeAspect="1" noChangeShapeType="1"/>
          </p:cNvSpPr>
          <p:nvPr/>
        </p:nvSpPr>
        <p:spPr bwMode="ltGray">
          <a:xfrm>
            <a:off x="3470275" y="1966913"/>
            <a:ext cx="31750" cy="19050"/>
          </a:xfrm>
          <a:prstGeom prst="line">
            <a:avLst/>
          </a:prstGeom>
          <a:noFill/>
          <a:ln w="0">
            <a:solidFill>
              <a:srgbClr val="FF9900"/>
            </a:solidFill>
            <a:round/>
            <a:headEnd/>
            <a:tailEnd/>
          </a:ln>
        </p:spPr>
        <p:txBody>
          <a:bodyPr/>
          <a:lstStyle/>
          <a:p>
            <a:endParaRPr lang="en-US">
              <a:solidFill>
                <a:srgbClr val="000000"/>
              </a:solidFill>
            </a:endParaRPr>
          </a:p>
        </p:txBody>
      </p:sp>
      <p:sp>
        <p:nvSpPr>
          <p:cNvPr id="10269" name="Line 64"/>
          <p:cNvSpPr>
            <a:spLocks noChangeAspect="1" noChangeShapeType="1"/>
          </p:cNvSpPr>
          <p:nvPr/>
        </p:nvSpPr>
        <p:spPr bwMode="ltGray">
          <a:xfrm flipH="1" flipV="1">
            <a:off x="3535363" y="2005013"/>
            <a:ext cx="33337" cy="20637"/>
          </a:xfrm>
          <a:prstGeom prst="line">
            <a:avLst/>
          </a:prstGeom>
          <a:noFill/>
          <a:ln w="0">
            <a:solidFill>
              <a:srgbClr val="FF9900"/>
            </a:solidFill>
            <a:round/>
            <a:headEnd/>
            <a:tailEnd/>
          </a:ln>
        </p:spPr>
        <p:txBody>
          <a:bodyPr/>
          <a:lstStyle/>
          <a:p>
            <a:endParaRPr lang="en-US">
              <a:solidFill>
                <a:srgbClr val="000000"/>
              </a:solidFill>
            </a:endParaRPr>
          </a:p>
        </p:txBody>
      </p:sp>
      <p:sp>
        <p:nvSpPr>
          <p:cNvPr id="10270" name="Line 65"/>
          <p:cNvSpPr>
            <a:spLocks noChangeAspect="1" noChangeShapeType="1"/>
          </p:cNvSpPr>
          <p:nvPr/>
        </p:nvSpPr>
        <p:spPr bwMode="ltGray">
          <a:xfrm>
            <a:off x="3552825" y="2016125"/>
            <a:ext cx="11113" cy="9525"/>
          </a:xfrm>
          <a:prstGeom prst="line">
            <a:avLst/>
          </a:prstGeom>
          <a:noFill/>
          <a:ln w="0">
            <a:solidFill>
              <a:srgbClr val="FF9900"/>
            </a:solidFill>
            <a:round/>
            <a:headEnd/>
            <a:tailEnd/>
          </a:ln>
        </p:spPr>
        <p:txBody>
          <a:bodyPr/>
          <a:lstStyle/>
          <a:p>
            <a:endParaRPr lang="en-US">
              <a:solidFill>
                <a:srgbClr val="000000"/>
              </a:solidFill>
            </a:endParaRPr>
          </a:p>
        </p:txBody>
      </p:sp>
      <p:sp>
        <p:nvSpPr>
          <p:cNvPr id="10271" name="Line 66"/>
          <p:cNvSpPr>
            <a:spLocks noChangeAspect="1" noChangeShapeType="1"/>
          </p:cNvSpPr>
          <p:nvPr/>
        </p:nvSpPr>
        <p:spPr bwMode="ltGray">
          <a:xfrm>
            <a:off x="3597275" y="2044700"/>
            <a:ext cx="31750" cy="22225"/>
          </a:xfrm>
          <a:prstGeom prst="line">
            <a:avLst/>
          </a:prstGeom>
          <a:noFill/>
          <a:ln w="0">
            <a:solidFill>
              <a:srgbClr val="FF9900"/>
            </a:solidFill>
            <a:round/>
            <a:headEnd/>
            <a:tailEnd/>
          </a:ln>
        </p:spPr>
        <p:txBody>
          <a:bodyPr/>
          <a:lstStyle/>
          <a:p>
            <a:endParaRPr lang="en-US">
              <a:solidFill>
                <a:srgbClr val="000000"/>
              </a:solidFill>
            </a:endParaRPr>
          </a:p>
        </p:txBody>
      </p:sp>
      <p:grpSp>
        <p:nvGrpSpPr>
          <p:cNvPr id="5" name="Group 67"/>
          <p:cNvGrpSpPr>
            <a:grpSpLocks/>
          </p:cNvGrpSpPr>
          <p:nvPr/>
        </p:nvGrpSpPr>
        <p:grpSpPr bwMode="auto">
          <a:xfrm>
            <a:off x="3643313" y="2071688"/>
            <a:ext cx="363537" cy="396875"/>
            <a:chOff x="2255" y="1505"/>
            <a:chExt cx="229" cy="250"/>
          </a:xfrm>
        </p:grpSpPr>
        <p:sp>
          <p:nvSpPr>
            <p:cNvPr id="10971" name="Freeform 68"/>
            <p:cNvSpPr>
              <a:spLocks noChangeAspect="1"/>
            </p:cNvSpPr>
            <p:nvPr/>
          </p:nvSpPr>
          <p:spPr bwMode="ltGray">
            <a:xfrm>
              <a:off x="2410" y="1607"/>
              <a:ext cx="10" cy="7"/>
            </a:xfrm>
            <a:custGeom>
              <a:avLst/>
              <a:gdLst>
                <a:gd name="T0" fmla="*/ 0 w 8"/>
                <a:gd name="T1" fmla="*/ 0 h 5"/>
                <a:gd name="T2" fmla="*/ 8 w 8"/>
                <a:gd name="T3" fmla="*/ 4 h 5"/>
                <a:gd name="T4" fmla="*/ 8 w 8"/>
                <a:gd name="T5" fmla="*/ 5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4"/>
                  </a:lnTo>
                  <a:lnTo>
                    <a:pt x="8" y="5"/>
                  </a:lnTo>
                </a:path>
              </a:pathLst>
            </a:custGeom>
            <a:noFill/>
            <a:ln w="0">
              <a:solidFill>
                <a:srgbClr val="FF9900"/>
              </a:solidFill>
              <a:prstDash val="solid"/>
              <a:round/>
              <a:headEnd/>
              <a:tailEnd/>
            </a:ln>
          </p:spPr>
          <p:txBody>
            <a:bodyPr/>
            <a:lstStyle/>
            <a:p>
              <a:endParaRPr lang="en-US">
                <a:solidFill>
                  <a:srgbClr val="000000"/>
                </a:solidFill>
              </a:endParaRPr>
            </a:p>
          </p:txBody>
        </p:sp>
        <p:grpSp>
          <p:nvGrpSpPr>
            <p:cNvPr id="6" name="Group 69"/>
            <p:cNvGrpSpPr>
              <a:grpSpLocks/>
            </p:cNvGrpSpPr>
            <p:nvPr/>
          </p:nvGrpSpPr>
          <p:grpSpPr bwMode="auto">
            <a:xfrm>
              <a:off x="2255" y="1505"/>
              <a:ext cx="229" cy="250"/>
              <a:chOff x="2255" y="1505"/>
              <a:chExt cx="229" cy="250"/>
            </a:xfrm>
          </p:grpSpPr>
          <p:sp>
            <p:nvSpPr>
              <p:cNvPr id="10973" name="Line 70"/>
              <p:cNvSpPr>
                <a:spLocks noChangeAspect="1" noChangeShapeType="1"/>
              </p:cNvSpPr>
              <p:nvPr/>
            </p:nvSpPr>
            <p:spPr bwMode="ltGray">
              <a:xfrm>
                <a:off x="2255" y="1505"/>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74" name="Line 71"/>
              <p:cNvSpPr>
                <a:spLocks noChangeAspect="1" noChangeShapeType="1"/>
              </p:cNvSpPr>
              <p:nvPr/>
            </p:nvSpPr>
            <p:spPr bwMode="ltGray">
              <a:xfrm>
                <a:off x="2275" y="1521"/>
                <a:ext cx="9" cy="5"/>
              </a:xfrm>
              <a:prstGeom prst="line">
                <a:avLst/>
              </a:prstGeom>
              <a:noFill/>
              <a:ln w="0">
                <a:solidFill>
                  <a:srgbClr val="FF9900"/>
                </a:solidFill>
                <a:round/>
                <a:headEnd/>
                <a:tailEnd/>
              </a:ln>
            </p:spPr>
            <p:txBody>
              <a:bodyPr/>
              <a:lstStyle/>
              <a:p>
                <a:endParaRPr lang="en-US">
                  <a:solidFill>
                    <a:srgbClr val="000000"/>
                  </a:solidFill>
                </a:endParaRPr>
              </a:p>
            </p:txBody>
          </p:sp>
          <p:sp>
            <p:nvSpPr>
              <p:cNvPr id="10975" name="Line 72"/>
              <p:cNvSpPr>
                <a:spLocks noChangeAspect="1" noChangeShapeType="1"/>
              </p:cNvSpPr>
              <p:nvPr/>
            </p:nvSpPr>
            <p:spPr bwMode="ltGray">
              <a:xfrm>
                <a:off x="2305" y="1536"/>
                <a:ext cx="17" cy="15"/>
              </a:xfrm>
              <a:prstGeom prst="line">
                <a:avLst/>
              </a:prstGeom>
              <a:noFill/>
              <a:ln w="0">
                <a:solidFill>
                  <a:srgbClr val="FF9900"/>
                </a:solidFill>
                <a:round/>
                <a:headEnd/>
                <a:tailEnd/>
              </a:ln>
            </p:spPr>
            <p:txBody>
              <a:bodyPr/>
              <a:lstStyle/>
              <a:p>
                <a:endParaRPr lang="en-US">
                  <a:solidFill>
                    <a:srgbClr val="000000"/>
                  </a:solidFill>
                </a:endParaRPr>
              </a:p>
            </p:txBody>
          </p:sp>
          <p:sp>
            <p:nvSpPr>
              <p:cNvPr id="10976" name="Line 73"/>
              <p:cNvSpPr>
                <a:spLocks noChangeAspect="1" noChangeShapeType="1"/>
              </p:cNvSpPr>
              <p:nvPr/>
            </p:nvSpPr>
            <p:spPr bwMode="ltGray">
              <a:xfrm>
                <a:off x="2334" y="1556"/>
                <a:ext cx="8" cy="6"/>
              </a:xfrm>
              <a:prstGeom prst="line">
                <a:avLst/>
              </a:prstGeom>
              <a:noFill/>
              <a:ln w="0">
                <a:solidFill>
                  <a:srgbClr val="FF9900"/>
                </a:solidFill>
                <a:round/>
                <a:headEnd/>
                <a:tailEnd/>
              </a:ln>
            </p:spPr>
            <p:txBody>
              <a:bodyPr/>
              <a:lstStyle/>
              <a:p>
                <a:endParaRPr lang="en-US">
                  <a:solidFill>
                    <a:srgbClr val="000000"/>
                  </a:solidFill>
                </a:endParaRPr>
              </a:p>
            </p:txBody>
          </p:sp>
          <p:sp>
            <p:nvSpPr>
              <p:cNvPr id="10977" name="Line 74"/>
              <p:cNvSpPr>
                <a:spLocks noChangeAspect="1" noChangeShapeType="1"/>
              </p:cNvSpPr>
              <p:nvPr/>
            </p:nvSpPr>
            <p:spPr bwMode="ltGray">
              <a:xfrm>
                <a:off x="2352" y="1569"/>
                <a:ext cx="11"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78" name="Line 75"/>
              <p:cNvSpPr>
                <a:spLocks noChangeAspect="1" noChangeShapeType="1"/>
              </p:cNvSpPr>
              <p:nvPr/>
            </p:nvSpPr>
            <p:spPr bwMode="ltGray">
              <a:xfrm>
                <a:off x="2381" y="1586"/>
                <a:ext cx="20"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979" name="Line 76"/>
              <p:cNvSpPr>
                <a:spLocks noChangeAspect="1" noChangeShapeType="1"/>
              </p:cNvSpPr>
              <p:nvPr/>
            </p:nvSpPr>
            <p:spPr bwMode="ltGray">
              <a:xfrm>
                <a:off x="2427" y="1623"/>
                <a:ext cx="5" cy="9"/>
              </a:xfrm>
              <a:prstGeom prst="line">
                <a:avLst/>
              </a:prstGeom>
              <a:noFill/>
              <a:ln w="0">
                <a:solidFill>
                  <a:srgbClr val="FF9900"/>
                </a:solidFill>
                <a:round/>
                <a:headEnd/>
                <a:tailEnd/>
              </a:ln>
            </p:spPr>
            <p:txBody>
              <a:bodyPr/>
              <a:lstStyle/>
              <a:p>
                <a:endParaRPr lang="en-US">
                  <a:solidFill>
                    <a:srgbClr val="000000"/>
                  </a:solidFill>
                </a:endParaRPr>
              </a:p>
            </p:txBody>
          </p:sp>
          <p:sp>
            <p:nvSpPr>
              <p:cNvPr id="10980" name="Line 77"/>
              <p:cNvSpPr>
                <a:spLocks noChangeAspect="1" noChangeShapeType="1"/>
              </p:cNvSpPr>
              <p:nvPr/>
            </p:nvSpPr>
            <p:spPr bwMode="ltGray">
              <a:xfrm>
                <a:off x="2446" y="1652"/>
                <a:ext cx="11" cy="17"/>
              </a:xfrm>
              <a:prstGeom prst="line">
                <a:avLst/>
              </a:prstGeom>
              <a:noFill/>
              <a:ln w="0">
                <a:solidFill>
                  <a:srgbClr val="FF9900"/>
                </a:solidFill>
                <a:round/>
                <a:headEnd/>
                <a:tailEnd/>
              </a:ln>
            </p:spPr>
            <p:txBody>
              <a:bodyPr/>
              <a:lstStyle/>
              <a:p>
                <a:endParaRPr lang="en-US">
                  <a:solidFill>
                    <a:srgbClr val="000000"/>
                  </a:solidFill>
                </a:endParaRPr>
              </a:p>
            </p:txBody>
          </p:sp>
          <p:sp>
            <p:nvSpPr>
              <p:cNvPr id="10981" name="Freeform 78"/>
              <p:cNvSpPr>
                <a:spLocks noChangeAspect="1"/>
              </p:cNvSpPr>
              <p:nvPr/>
            </p:nvSpPr>
            <p:spPr bwMode="ltGray">
              <a:xfrm>
                <a:off x="2464" y="1679"/>
                <a:ext cx="2" cy="12"/>
              </a:xfrm>
              <a:custGeom>
                <a:avLst/>
                <a:gdLst>
                  <a:gd name="T0" fmla="*/ 0 w 2"/>
                  <a:gd name="T1" fmla="*/ 0 h 10"/>
                  <a:gd name="T2" fmla="*/ 2 w 2"/>
                  <a:gd name="T3" fmla="*/ 2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2" y="2"/>
                    </a:lnTo>
                    <a:lnTo>
                      <a:pt x="2" y="1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82" name="Line 79"/>
              <p:cNvSpPr>
                <a:spLocks noChangeAspect="1" noChangeShapeType="1"/>
              </p:cNvSpPr>
              <p:nvPr/>
            </p:nvSpPr>
            <p:spPr bwMode="ltGray">
              <a:xfrm flipV="1">
                <a:off x="2466" y="1715"/>
                <a:ext cx="0" cy="13"/>
              </a:xfrm>
              <a:prstGeom prst="line">
                <a:avLst/>
              </a:prstGeom>
              <a:noFill/>
              <a:ln w="0">
                <a:solidFill>
                  <a:srgbClr val="FF9900"/>
                </a:solidFill>
                <a:round/>
                <a:headEnd/>
                <a:tailEnd/>
              </a:ln>
            </p:spPr>
            <p:txBody>
              <a:bodyPr/>
              <a:lstStyle/>
              <a:p>
                <a:endParaRPr lang="en-US">
                  <a:solidFill>
                    <a:srgbClr val="000000"/>
                  </a:solidFill>
                </a:endParaRPr>
              </a:p>
            </p:txBody>
          </p:sp>
          <p:sp>
            <p:nvSpPr>
              <p:cNvPr id="10983" name="Freeform 80"/>
              <p:cNvSpPr>
                <a:spLocks noChangeAspect="1"/>
              </p:cNvSpPr>
              <p:nvPr/>
            </p:nvSpPr>
            <p:spPr bwMode="ltGray">
              <a:xfrm>
                <a:off x="2476" y="1734"/>
                <a:ext cx="8" cy="21"/>
              </a:xfrm>
              <a:custGeom>
                <a:avLst/>
                <a:gdLst>
                  <a:gd name="T0" fmla="*/ 0 w 7"/>
                  <a:gd name="T1" fmla="*/ 0 h 17"/>
                  <a:gd name="T2" fmla="*/ 2 w 7"/>
                  <a:gd name="T3" fmla="*/ 4 h 17"/>
                  <a:gd name="T4" fmla="*/ 7 w 7"/>
                  <a:gd name="T5" fmla="*/ 17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0" y="0"/>
                    </a:moveTo>
                    <a:lnTo>
                      <a:pt x="2" y="4"/>
                    </a:lnTo>
                    <a:lnTo>
                      <a:pt x="7" y="17"/>
                    </a:lnTo>
                  </a:path>
                </a:pathLst>
              </a:custGeom>
              <a:noFill/>
              <a:ln w="0">
                <a:solidFill>
                  <a:srgbClr val="FF9900"/>
                </a:solidFill>
                <a:prstDash val="solid"/>
                <a:round/>
                <a:headEnd/>
                <a:tailEnd/>
              </a:ln>
            </p:spPr>
            <p:txBody>
              <a:bodyPr/>
              <a:lstStyle/>
              <a:p>
                <a:endParaRPr lang="en-US">
                  <a:solidFill>
                    <a:srgbClr val="000000"/>
                  </a:solidFill>
                </a:endParaRPr>
              </a:p>
            </p:txBody>
          </p:sp>
        </p:grpSp>
      </p:grpSp>
      <p:grpSp>
        <p:nvGrpSpPr>
          <p:cNvPr id="7" name="Group 81"/>
          <p:cNvGrpSpPr>
            <a:grpSpLocks/>
          </p:cNvGrpSpPr>
          <p:nvPr/>
        </p:nvGrpSpPr>
        <p:grpSpPr bwMode="auto">
          <a:xfrm>
            <a:off x="4371975" y="2741613"/>
            <a:ext cx="234950" cy="238125"/>
            <a:chOff x="2714" y="1927"/>
            <a:chExt cx="148" cy="150"/>
          </a:xfrm>
        </p:grpSpPr>
        <p:sp>
          <p:nvSpPr>
            <p:cNvPr id="10961" name="Line 82"/>
            <p:cNvSpPr>
              <a:spLocks noChangeAspect="1" noChangeShapeType="1"/>
            </p:cNvSpPr>
            <p:nvPr/>
          </p:nvSpPr>
          <p:spPr bwMode="ltGray">
            <a:xfrm flipV="1">
              <a:off x="2714" y="1951"/>
              <a:ext cx="18" cy="15"/>
            </a:xfrm>
            <a:prstGeom prst="line">
              <a:avLst/>
            </a:prstGeom>
            <a:noFill/>
            <a:ln w="0">
              <a:solidFill>
                <a:srgbClr val="FF9900"/>
              </a:solidFill>
              <a:round/>
              <a:headEnd/>
              <a:tailEnd/>
            </a:ln>
          </p:spPr>
          <p:txBody>
            <a:bodyPr/>
            <a:lstStyle/>
            <a:p>
              <a:endParaRPr lang="en-US">
                <a:solidFill>
                  <a:srgbClr val="000000"/>
                </a:solidFill>
              </a:endParaRPr>
            </a:p>
          </p:txBody>
        </p:sp>
        <p:sp>
          <p:nvSpPr>
            <p:cNvPr id="10962" name="Line 83"/>
            <p:cNvSpPr>
              <a:spLocks noChangeAspect="1" noChangeShapeType="1"/>
            </p:cNvSpPr>
            <p:nvPr/>
          </p:nvSpPr>
          <p:spPr bwMode="ltGray">
            <a:xfrm flipV="1">
              <a:off x="2741" y="1938"/>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63" name="Freeform 84"/>
            <p:cNvSpPr>
              <a:spLocks noChangeAspect="1"/>
            </p:cNvSpPr>
            <p:nvPr/>
          </p:nvSpPr>
          <p:spPr bwMode="ltGray">
            <a:xfrm>
              <a:off x="2759" y="1927"/>
              <a:ext cx="11" cy="4"/>
            </a:xfrm>
            <a:custGeom>
              <a:avLst/>
              <a:gdLst>
                <a:gd name="T0" fmla="*/ 0 w 9"/>
                <a:gd name="T1" fmla="*/ 2 h 2"/>
                <a:gd name="T2" fmla="*/ 1 w 9"/>
                <a:gd name="T3" fmla="*/ 0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1" y="0"/>
                  </a:lnTo>
                  <a:lnTo>
                    <a:pt x="9"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64" name="Freeform 85"/>
            <p:cNvSpPr>
              <a:spLocks noChangeAspect="1"/>
            </p:cNvSpPr>
            <p:nvPr/>
          </p:nvSpPr>
          <p:spPr bwMode="ltGray">
            <a:xfrm>
              <a:off x="2795" y="1927"/>
              <a:ext cx="21" cy="7"/>
            </a:xfrm>
            <a:custGeom>
              <a:avLst/>
              <a:gdLst>
                <a:gd name="T0" fmla="*/ 0 w 18"/>
                <a:gd name="T1" fmla="*/ 0 h 6"/>
                <a:gd name="T2" fmla="*/ 12 w 18"/>
                <a:gd name="T3" fmla="*/ 0 h 6"/>
                <a:gd name="T4" fmla="*/ 18 w 18"/>
                <a:gd name="T5" fmla="*/ 6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12" y="0"/>
                  </a:lnTo>
                  <a:lnTo>
                    <a:pt x="18" y="6"/>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65" name="Line 86"/>
            <p:cNvSpPr>
              <a:spLocks noChangeAspect="1" noChangeShapeType="1"/>
            </p:cNvSpPr>
            <p:nvPr/>
          </p:nvSpPr>
          <p:spPr bwMode="ltGray">
            <a:xfrm>
              <a:off x="2827" y="1941"/>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66" name="Line 87"/>
            <p:cNvSpPr>
              <a:spLocks noChangeAspect="1" noChangeShapeType="1"/>
            </p:cNvSpPr>
            <p:nvPr/>
          </p:nvSpPr>
          <p:spPr bwMode="ltGray">
            <a:xfrm>
              <a:off x="2844" y="1952"/>
              <a:ext cx="6"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967" name="Line 88"/>
            <p:cNvSpPr>
              <a:spLocks noChangeAspect="1" noChangeShapeType="1"/>
            </p:cNvSpPr>
            <p:nvPr/>
          </p:nvSpPr>
          <p:spPr bwMode="ltGray">
            <a:xfrm>
              <a:off x="2855" y="1987"/>
              <a:ext cx="2"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968" name="Freeform 89"/>
            <p:cNvSpPr>
              <a:spLocks noChangeAspect="1"/>
            </p:cNvSpPr>
            <p:nvPr/>
          </p:nvSpPr>
          <p:spPr bwMode="ltGray">
            <a:xfrm>
              <a:off x="2850" y="2021"/>
              <a:ext cx="5" cy="9"/>
            </a:xfrm>
            <a:custGeom>
              <a:avLst/>
              <a:gdLst>
                <a:gd name="T0" fmla="*/ 6 w 6"/>
                <a:gd name="T1" fmla="*/ 0 h 8"/>
                <a:gd name="T2" fmla="*/ 6 w 6"/>
                <a:gd name="T3" fmla="*/ 2 h 8"/>
                <a:gd name="T4" fmla="*/ 0 w 6"/>
                <a:gd name="T5" fmla="*/ 8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6" y="2"/>
                  </a:lnTo>
                  <a:lnTo>
                    <a:pt x="0" y="8"/>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69" name="Line 90"/>
            <p:cNvSpPr>
              <a:spLocks noChangeAspect="1" noChangeShapeType="1"/>
            </p:cNvSpPr>
            <p:nvPr/>
          </p:nvSpPr>
          <p:spPr bwMode="ltGray">
            <a:xfrm flipH="1">
              <a:off x="2838" y="2040"/>
              <a:ext cx="6"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970" name="Line 91"/>
            <p:cNvSpPr>
              <a:spLocks noChangeAspect="1" noChangeShapeType="1"/>
            </p:cNvSpPr>
            <p:nvPr/>
          </p:nvSpPr>
          <p:spPr bwMode="ltGray">
            <a:xfrm>
              <a:off x="2843" y="2066"/>
              <a:ext cx="19" cy="11"/>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8" name="Group 92"/>
          <p:cNvGrpSpPr>
            <a:grpSpLocks/>
          </p:cNvGrpSpPr>
          <p:nvPr/>
        </p:nvGrpSpPr>
        <p:grpSpPr bwMode="auto">
          <a:xfrm>
            <a:off x="4622800" y="2987675"/>
            <a:ext cx="361950" cy="212725"/>
            <a:chOff x="2872" y="2082"/>
            <a:chExt cx="228" cy="134"/>
          </a:xfrm>
        </p:grpSpPr>
        <p:sp>
          <p:nvSpPr>
            <p:cNvPr id="10952" name="Line 93"/>
            <p:cNvSpPr>
              <a:spLocks noChangeAspect="1" noChangeShapeType="1"/>
            </p:cNvSpPr>
            <p:nvPr/>
          </p:nvSpPr>
          <p:spPr bwMode="ltGray">
            <a:xfrm>
              <a:off x="2872" y="2082"/>
              <a:ext cx="10"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53" name="Line 94"/>
            <p:cNvSpPr>
              <a:spLocks noChangeAspect="1" noChangeShapeType="1"/>
            </p:cNvSpPr>
            <p:nvPr/>
          </p:nvSpPr>
          <p:spPr bwMode="ltGray">
            <a:xfrm>
              <a:off x="2892" y="2095"/>
              <a:ext cx="10" cy="5"/>
            </a:xfrm>
            <a:prstGeom prst="line">
              <a:avLst/>
            </a:prstGeom>
            <a:noFill/>
            <a:ln w="0">
              <a:solidFill>
                <a:srgbClr val="FF9900"/>
              </a:solidFill>
              <a:round/>
              <a:headEnd/>
              <a:tailEnd/>
            </a:ln>
          </p:spPr>
          <p:txBody>
            <a:bodyPr/>
            <a:lstStyle/>
            <a:p>
              <a:endParaRPr lang="en-US">
                <a:solidFill>
                  <a:srgbClr val="000000"/>
                </a:solidFill>
              </a:endParaRPr>
            </a:p>
          </p:txBody>
        </p:sp>
        <p:sp>
          <p:nvSpPr>
            <p:cNvPr id="10954" name="Line 95"/>
            <p:cNvSpPr>
              <a:spLocks noChangeAspect="1" noChangeShapeType="1"/>
            </p:cNvSpPr>
            <p:nvPr/>
          </p:nvSpPr>
          <p:spPr bwMode="ltGray">
            <a:xfrm>
              <a:off x="2923" y="2110"/>
              <a:ext cx="18"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955" name="Line 96"/>
            <p:cNvSpPr>
              <a:spLocks noChangeAspect="1" noChangeShapeType="1"/>
            </p:cNvSpPr>
            <p:nvPr/>
          </p:nvSpPr>
          <p:spPr bwMode="ltGray">
            <a:xfrm>
              <a:off x="2953" y="2128"/>
              <a:ext cx="8" cy="8"/>
            </a:xfrm>
            <a:prstGeom prst="line">
              <a:avLst/>
            </a:prstGeom>
            <a:noFill/>
            <a:ln w="0">
              <a:solidFill>
                <a:srgbClr val="FF9900"/>
              </a:solidFill>
              <a:round/>
              <a:headEnd/>
              <a:tailEnd/>
            </a:ln>
          </p:spPr>
          <p:txBody>
            <a:bodyPr/>
            <a:lstStyle/>
            <a:p>
              <a:endParaRPr lang="en-US">
                <a:solidFill>
                  <a:srgbClr val="000000"/>
                </a:solidFill>
              </a:endParaRPr>
            </a:p>
          </p:txBody>
        </p:sp>
        <p:sp>
          <p:nvSpPr>
            <p:cNvPr id="10956" name="Line 97"/>
            <p:cNvSpPr>
              <a:spLocks noChangeAspect="1" noChangeShapeType="1"/>
            </p:cNvSpPr>
            <p:nvPr/>
          </p:nvSpPr>
          <p:spPr bwMode="ltGray">
            <a:xfrm>
              <a:off x="2973" y="2142"/>
              <a:ext cx="9" cy="3"/>
            </a:xfrm>
            <a:prstGeom prst="line">
              <a:avLst/>
            </a:prstGeom>
            <a:noFill/>
            <a:ln w="0">
              <a:solidFill>
                <a:srgbClr val="FF9900"/>
              </a:solidFill>
              <a:round/>
              <a:headEnd/>
              <a:tailEnd/>
            </a:ln>
          </p:spPr>
          <p:txBody>
            <a:bodyPr/>
            <a:lstStyle/>
            <a:p>
              <a:endParaRPr lang="en-US">
                <a:solidFill>
                  <a:srgbClr val="000000"/>
                </a:solidFill>
              </a:endParaRPr>
            </a:p>
          </p:txBody>
        </p:sp>
        <p:sp>
          <p:nvSpPr>
            <p:cNvPr id="10957" name="Line 98"/>
            <p:cNvSpPr>
              <a:spLocks noChangeAspect="1" noChangeShapeType="1"/>
            </p:cNvSpPr>
            <p:nvPr/>
          </p:nvSpPr>
          <p:spPr bwMode="ltGray">
            <a:xfrm>
              <a:off x="3002" y="2159"/>
              <a:ext cx="20"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58" name="Line 99"/>
            <p:cNvSpPr>
              <a:spLocks noChangeAspect="1" noChangeShapeType="1"/>
            </p:cNvSpPr>
            <p:nvPr/>
          </p:nvSpPr>
          <p:spPr bwMode="ltGray">
            <a:xfrm>
              <a:off x="3030" y="2177"/>
              <a:ext cx="12" cy="6"/>
            </a:xfrm>
            <a:prstGeom prst="line">
              <a:avLst/>
            </a:prstGeom>
            <a:noFill/>
            <a:ln w="0">
              <a:solidFill>
                <a:srgbClr val="FF9900"/>
              </a:solidFill>
              <a:round/>
              <a:headEnd/>
              <a:tailEnd/>
            </a:ln>
          </p:spPr>
          <p:txBody>
            <a:bodyPr/>
            <a:lstStyle/>
            <a:p>
              <a:endParaRPr lang="en-US">
                <a:solidFill>
                  <a:srgbClr val="000000"/>
                </a:solidFill>
              </a:endParaRPr>
            </a:p>
          </p:txBody>
        </p:sp>
        <p:sp>
          <p:nvSpPr>
            <p:cNvPr id="10959" name="Line 100"/>
            <p:cNvSpPr>
              <a:spLocks noChangeAspect="1" noChangeShapeType="1"/>
            </p:cNvSpPr>
            <p:nvPr/>
          </p:nvSpPr>
          <p:spPr bwMode="ltGray">
            <a:xfrm>
              <a:off x="3051" y="2188"/>
              <a:ext cx="1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60" name="Line 101"/>
            <p:cNvSpPr>
              <a:spLocks noChangeAspect="1" noChangeShapeType="1"/>
            </p:cNvSpPr>
            <p:nvPr/>
          </p:nvSpPr>
          <p:spPr bwMode="ltGray">
            <a:xfrm>
              <a:off x="3082" y="2205"/>
              <a:ext cx="18" cy="11"/>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9" name="Group 102"/>
          <p:cNvGrpSpPr>
            <a:grpSpLocks/>
          </p:cNvGrpSpPr>
          <p:nvPr/>
        </p:nvGrpSpPr>
        <p:grpSpPr bwMode="auto">
          <a:xfrm>
            <a:off x="5005388" y="3213100"/>
            <a:ext cx="203200" cy="831850"/>
            <a:chOff x="3113" y="2224"/>
            <a:chExt cx="128" cy="524"/>
          </a:xfrm>
        </p:grpSpPr>
        <p:sp>
          <p:nvSpPr>
            <p:cNvPr id="10933" name="Line 103"/>
            <p:cNvSpPr>
              <a:spLocks noChangeAspect="1" noChangeShapeType="1"/>
            </p:cNvSpPr>
            <p:nvPr/>
          </p:nvSpPr>
          <p:spPr bwMode="ltGray">
            <a:xfrm>
              <a:off x="3113" y="2224"/>
              <a:ext cx="8" cy="2"/>
            </a:xfrm>
            <a:prstGeom prst="line">
              <a:avLst/>
            </a:prstGeom>
            <a:noFill/>
            <a:ln w="0">
              <a:solidFill>
                <a:srgbClr val="FF9900"/>
              </a:solidFill>
              <a:round/>
              <a:headEnd/>
              <a:tailEnd/>
            </a:ln>
          </p:spPr>
          <p:txBody>
            <a:bodyPr/>
            <a:lstStyle/>
            <a:p>
              <a:endParaRPr lang="en-US">
                <a:solidFill>
                  <a:srgbClr val="000000"/>
                </a:solidFill>
              </a:endParaRPr>
            </a:p>
          </p:txBody>
        </p:sp>
        <p:sp>
          <p:nvSpPr>
            <p:cNvPr id="10934" name="Line 104"/>
            <p:cNvSpPr>
              <a:spLocks noChangeAspect="1" noChangeShapeType="1"/>
            </p:cNvSpPr>
            <p:nvPr/>
          </p:nvSpPr>
          <p:spPr bwMode="ltGray">
            <a:xfrm>
              <a:off x="3132" y="2233"/>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935" name="Freeform 105"/>
            <p:cNvSpPr>
              <a:spLocks noChangeAspect="1"/>
            </p:cNvSpPr>
            <p:nvPr/>
          </p:nvSpPr>
          <p:spPr bwMode="ltGray">
            <a:xfrm>
              <a:off x="3161" y="2253"/>
              <a:ext cx="14" cy="15"/>
            </a:xfrm>
            <a:custGeom>
              <a:avLst/>
              <a:gdLst>
                <a:gd name="T0" fmla="*/ 0 w 12"/>
                <a:gd name="T1" fmla="*/ 0 h 13"/>
                <a:gd name="T2" fmla="*/ 10 w 12"/>
                <a:gd name="T3" fmla="*/ 5 h 13"/>
                <a:gd name="T4" fmla="*/ 12 w 12"/>
                <a:gd name="T5" fmla="*/ 13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0"/>
                  </a:moveTo>
                  <a:lnTo>
                    <a:pt x="10" y="5"/>
                  </a:lnTo>
                  <a:lnTo>
                    <a:pt x="12" y="13"/>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36" name="Line 106"/>
            <p:cNvSpPr>
              <a:spLocks noChangeAspect="1" noChangeShapeType="1"/>
            </p:cNvSpPr>
            <p:nvPr/>
          </p:nvSpPr>
          <p:spPr bwMode="ltGray">
            <a:xfrm>
              <a:off x="3179" y="2279"/>
              <a:ext cx="0"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37" name="Line 107"/>
            <p:cNvSpPr>
              <a:spLocks noChangeAspect="1" noChangeShapeType="1"/>
            </p:cNvSpPr>
            <p:nvPr/>
          </p:nvSpPr>
          <p:spPr bwMode="ltGray">
            <a:xfrm>
              <a:off x="3179" y="2302"/>
              <a:ext cx="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38" name="Line 108"/>
            <p:cNvSpPr>
              <a:spLocks noChangeAspect="1" noChangeShapeType="1"/>
            </p:cNvSpPr>
            <p:nvPr/>
          </p:nvSpPr>
          <p:spPr bwMode="ltGray">
            <a:xfrm>
              <a:off x="3184" y="2336"/>
              <a:ext cx="2"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939" name="Line 109"/>
            <p:cNvSpPr>
              <a:spLocks noChangeAspect="1" noChangeShapeType="1"/>
            </p:cNvSpPr>
            <p:nvPr/>
          </p:nvSpPr>
          <p:spPr bwMode="ltGray">
            <a:xfrm>
              <a:off x="3188" y="2370"/>
              <a:ext cx="3" cy="13"/>
            </a:xfrm>
            <a:prstGeom prst="line">
              <a:avLst/>
            </a:prstGeom>
            <a:noFill/>
            <a:ln w="0">
              <a:solidFill>
                <a:srgbClr val="FF9900"/>
              </a:solidFill>
              <a:round/>
              <a:headEnd/>
              <a:tailEnd/>
            </a:ln>
          </p:spPr>
          <p:txBody>
            <a:bodyPr/>
            <a:lstStyle/>
            <a:p>
              <a:endParaRPr lang="en-US">
                <a:solidFill>
                  <a:srgbClr val="000000"/>
                </a:solidFill>
              </a:endParaRPr>
            </a:p>
          </p:txBody>
        </p:sp>
        <p:sp>
          <p:nvSpPr>
            <p:cNvPr id="10940" name="Line 110"/>
            <p:cNvSpPr>
              <a:spLocks noChangeAspect="1" noChangeShapeType="1"/>
            </p:cNvSpPr>
            <p:nvPr/>
          </p:nvSpPr>
          <p:spPr bwMode="ltGray">
            <a:xfrm>
              <a:off x="3191" y="2394"/>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41" name="Line 111"/>
            <p:cNvSpPr>
              <a:spLocks noChangeAspect="1" noChangeShapeType="1"/>
            </p:cNvSpPr>
            <p:nvPr/>
          </p:nvSpPr>
          <p:spPr bwMode="ltGray">
            <a:xfrm>
              <a:off x="3199" y="2427"/>
              <a:ext cx="2"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942" name="Line 112"/>
            <p:cNvSpPr>
              <a:spLocks noChangeAspect="1" noChangeShapeType="1"/>
            </p:cNvSpPr>
            <p:nvPr/>
          </p:nvSpPr>
          <p:spPr bwMode="ltGray">
            <a:xfrm>
              <a:off x="3201" y="2462"/>
              <a:ext cx="4"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943" name="Line 113"/>
            <p:cNvSpPr>
              <a:spLocks noChangeAspect="1" noChangeShapeType="1"/>
            </p:cNvSpPr>
            <p:nvPr/>
          </p:nvSpPr>
          <p:spPr bwMode="ltGray">
            <a:xfrm>
              <a:off x="3205" y="2485"/>
              <a:ext cx="1"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44" name="Line 114"/>
            <p:cNvSpPr>
              <a:spLocks noChangeAspect="1" noChangeShapeType="1"/>
            </p:cNvSpPr>
            <p:nvPr/>
          </p:nvSpPr>
          <p:spPr bwMode="ltGray">
            <a:xfrm>
              <a:off x="3209" y="2522"/>
              <a:ext cx="2"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945" name="Line 115"/>
            <p:cNvSpPr>
              <a:spLocks noChangeAspect="1" noChangeShapeType="1"/>
            </p:cNvSpPr>
            <p:nvPr/>
          </p:nvSpPr>
          <p:spPr bwMode="ltGray">
            <a:xfrm>
              <a:off x="3213" y="2554"/>
              <a:ext cx="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46" name="Line 116"/>
            <p:cNvSpPr>
              <a:spLocks noChangeAspect="1" noChangeShapeType="1"/>
            </p:cNvSpPr>
            <p:nvPr/>
          </p:nvSpPr>
          <p:spPr bwMode="ltGray">
            <a:xfrm>
              <a:off x="3218" y="2577"/>
              <a:ext cx="1"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47" name="Line 117"/>
            <p:cNvSpPr>
              <a:spLocks noChangeAspect="1" noChangeShapeType="1"/>
            </p:cNvSpPr>
            <p:nvPr/>
          </p:nvSpPr>
          <p:spPr bwMode="ltGray">
            <a:xfrm>
              <a:off x="3221" y="2611"/>
              <a:ext cx="4"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948" name="Line 118"/>
            <p:cNvSpPr>
              <a:spLocks noChangeAspect="1" noChangeShapeType="1"/>
            </p:cNvSpPr>
            <p:nvPr/>
          </p:nvSpPr>
          <p:spPr bwMode="ltGray">
            <a:xfrm>
              <a:off x="3227" y="2645"/>
              <a:ext cx="1" cy="13"/>
            </a:xfrm>
            <a:prstGeom prst="line">
              <a:avLst/>
            </a:prstGeom>
            <a:noFill/>
            <a:ln w="0">
              <a:solidFill>
                <a:srgbClr val="FF9900"/>
              </a:solidFill>
              <a:round/>
              <a:headEnd/>
              <a:tailEnd/>
            </a:ln>
          </p:spPr>
          <p:txBody>
            <a:bodyPr/>
            <a:lstStyle/>
            <a:p>
              <a:endParaRPr lang="en-US">
                <a:solidFill>
                  <a:srgbClr val="000000"/>
                </a:solidFill>
              </a:endParaRPr>
            </a:p>
          </p:txBody>
        </p:sp>
        <p:sp>
          <p:nvSpPr>
            <p:cNvPr id="10949" name="Line 119"/>
            <p:cNvSpPr>
              <a:spLocks noChangeAspect="1" noChangeShapeType="1"/>
            </p:cNvSpPr>
            <p:nvPr/>
          </p:nvSpPr>
          <p:spPr bwMode="ltGray">
            <a:xfrm>
              <a:off x="3230" y="2669"/>
              <a:ext cx="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50" name="Line 120"/>
            <p:cNvSpPr>
              <a:spLocks noChangeAspect="1" noChangeShapeType="1"/>
            </p:cNvSpPr>
            <p:nvPr/>
          </p:nvSpPr>
          <p:spPr bwMode="ltGray">
            <a:xfrm>
              <a:off x="3233" y="2701"/>
              <a:ext cx="4" cy="25"/>
            </a:xfrm>
            <a:prstGeom prst="line">
              <a:avLst/>
            </a:prstGeom>
            <a:noFill/>
            <a:ln w="0">
              <a:solidFill>
                <a:srgbClr val="FF9900"/>
              </a:solidFill>
              <a:round/>
              <a:headEnd/>
              <a:tailEnd/>
            </a:ln>
          </p:spPr>
          <p:txBody>
            <a:bodyPr/>
            <a:lstStyle/>
            <a:p>
              <a:endParaRPr lang="en-US">
                <a:solidFill>
                  <a:srgbClr val="000000"/>
                </a:solidFill>
              </a:endParaRPr>
            </a:p>
          </p:txBody>
        </p:sp>
        <p:sp>
          <p:nvSpPr>
            <p:cNvPr id="10951" name="Line 121"/>
            <p:cNvSpPr>
              <a:spLocks noChangeAspect="1" noChangeShapeType="1"/>
            </p:cNvSpPr>
            <p:nvPr/>
          </p:nvSpPr>
          <p:spPr bwMode="ltGray">
            <a:xfrm>
              <a:off x="3237" y="2736"/>
              <a:ext cx="4" cy="12"/>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10" name="Group 122"/>
          <p:cNvGrpSpPr>
            <a:grpSpLocks/>
          </p:cNvGrpSpPr>
          <p:nvPr/>
        </p:nvGrpSpPr>
        <p:grpSpPr bwMode="auto">
          <a:xfrm>
            <a:off x="5195888" y="4060825"/>
            <a:ext cx="73025" cy="739775"/>
            <a:chOff x="3233" y="2758"/>
            <a:chExt cx="46" cy="466"/>
          </a:xfrm>
        </p:grpSpPr>
        <p:grpSp>
          <p:nvGrpSpPr>
            <p:cNvPr id="11" name="Group 123"/>
            <p:cNvGrpSpPr>
              <a:grpSpLocks/>
            </p:cNvGrpSpPr>
            <p:nvPr/>
          </p:nvGrpSpPr>
          <p:grpSpPr bwMode="auto">
            <a:xfrm>
              <a:off x="3237" y="2758"/>
              <a:ext cx="42" cy="445"/>
              <a:chOff x="3237" y="2758"/>
              <a:chExt cx="42" cy="445"/>
            </a:xfrm>
          </p:grpSpPr>
          <p:sp>
            <p:nvSpPr>
              <p:cNvPr id="10918" name="Line 124"/>
              <p:cNvSpPr>
                <a:spLocks noChangeAspect="1" noChangeShapeType="1"/>
              </p:cNvSpPr>
              <p:nvPr/>
            </p:nvSpPr>
            <p:spPr bwMode="ltGray">
              <a:xfrm>
                <a:off x="3242" y="2758"/>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19" name="Line 125"/>
              <p:cNvSpPr>
                <a:spLocks noChangeAspect="1" noChangeShapeType="1"/>
              </p:cNvSpPr>
              <p:nvPr/>
            </p:nvSpPr>
            <p:spPr bwMode="ltGray">
              <a:xfrm>
                <a:off x="3247" y="2792"/>
                <a:ext cx="2" cy="25"/>
              </a:xfrm>
              <a:prstGeom prst="line">
                <a:avLst/>
              </a:prstGeom>
              <a:noFill/>
              <a:ln w="0">
                <a:solidFill>
                  <a:srgbClr val="FF9900"/>
                </a:solidFill>
                <a:round/>
                <a:headEnd/>
                <a:tailEnd/>
              </a:ln>
            </p:spPr>
            <p:txBody>
              <a:bodyPr/>
              <a:lstStyle/>
              <a:p>
                <a:endParaRPr lang="en-US">
                  <a:solidFill>
                    <a:srgbClr val="000000"/>
                  </a:solidFill>
                </a:endParaRPr>
              </a:p>
            </p:txBody>
          </p:sp>
          <p:sp>
            <p:nvSpPr>
              <p:cNvPr id="10920" name="Line 126"/>
              <p:cNvSpPr>
                <a:spLocks noChangeAspect="1" noChangeShapeType="1"/>
              </p:cNvSpPr>
              <p:nvPr/>
            </p:nvSpPr>
            <p:spPr bwMode="ltGray">
              <a:xfrm>
                <a:off x="3253" y="2827"/>
                <a:ext cx="0" cy="13"/>
              </a:xfrm>
              <a:prstGeom prst="line">
                <a:avLst/>
              </a:prstGeom>
              <a:noFill/>
              <a:ln w="0">
                <a:solidFill>
                  <a:srgbClr val="FF9900"/>
                </a:solidFill>
                <a:round/>
                <a:headEnd/>
                <a:tailEnd/>
              </a:ln>
            </p:spPr>
            <p:txBody>
              <a:bodyPr/>
              <a:lstStyle/>
              <a:p>
                <a:endParaRPr lang="en-US">
                  <a:solidFill>
                    <a:srgbClr val="000000"/>
                  </a:solidFill>
                </a:endParaRPr>
              </a:p>
            </p:txBody>
          </p:sp>
          <p:sp>
            <p:nvSpPr>
              <p:cNvPr id="10921" name="Line 127"/>
              <p:cNvSpPr>
                <a:spLocks noChangeAspect="1" noChangeShapeType="1"/>
              </p:cNvSpPr>
              <p:nvPr/>
            </p:nvSpPr>
            <p:spPr bwMode="ltGray">
              <a:xfrm>
                <a:off x="3254" y="2851"/>
                <a:ext cx="2"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22" name="Line 128"/>
              <p:cNvSpPr>
                <a:spLocks noChangeAspect="1" noChangeShapeType="1"/>
              </p:cNvSpPr>
              <p:nvPr/>
            </p:nvSpPr>
            <p:spPr bwMode="ltGray">
              <a:xfrm>
                <a:off x="3259" y="2884"/>
                <a:ext cx="3"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923" name="Line 129"/>
              <p:cNvSpPr>
                <a:spLocks noChangeAspect="1" noChangeShapeType="1"/>
              </p:cNvSpPr>
              <p:nvPr/>
            </p:nvSpPr>
            <p:spPr bwMode="ltGray">
              <a:xfrm>
                <a:off x="3262" y="2919"/>
                <a:ext cx="2"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924" name="Line 130"/>
              <p:cNvSpPr>
                <a:spLocks noChangeAspect="1" noChangeShapeType="1"/>
              </p:cNvSpPr>
              <p:nvPr/>
            </p:nvSpPr>
            <p:spPr bwMode="ltGray">
              <a:xfrm>
                <a:off x="3267" y="2944"/>
                <a:ext cx="1"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925" name="Line 131"/>
              <p:cNvSpPr>
                <a:spLocks noChangeAspect="1" noChangeShapeType="1"/>
              </p:cNvSpPr>
              <p:nvPr/>
            </p:nvSpPr>
            <p:spPr bwMode="ltGray">
              <a:xfrm>
                <a:off x="3271" y="2979"/>
                <a:ext cx="4"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926" name="Line 132"/>
              <p:cNvSpPr>
                <a:spLocks noChangeAspect="1" noChangeShapeType="1"/>
              </p:cNvSpPr>
              <p:nvPr/>
            </p:nvSpPr>
            <p:spPr bwMode="ltGray">
              <a:xfrm>
                <a:off x="3276" y="3010"/>
                <a:ext cx="3"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27" name="Freeform 133"/>
              <p:cNvSpPr>
                <a:spLocks noChangeAspect="1"/>
              </p:cNvSpPr>
              <p:nvPr/>
            </p:nvSpPr>
            <p:spPr bwMode="ltGray">
              <a:xfrm>
                <a:off x="3276" y="3034"/>
                <a:ext cx="3" cy="10"/>
              </a:xfrm>
              <a:custGeom>
                <a:avLst/>
                <a:gdLst>
                  <a:gd name="T0" fmla="*/ 2 w 2"/>
                  <a:gd name="T1" fmla="*/ 0 h 9"/>
                  <a:gd name="T2" fmla="*/ 2 w 2"/>
                  <a:gd name="T3" fmla="*/ 3 h 9"/>
                  <a:gd name="T4" fmla="*/ 0 w 2"/>
                  <a:gd name="T5" fmla="*/ 9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2" y="3"/>
                    </a:lnTo>
                    <a:lnTo>
                      <a:pt x="0" y="9"/>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28" name="Line 134"/>
              <p:cNvSpPr>
                <a:spLocks noChangeAspect="1" noChangeShapeType="1"/>
              </p:cNvSpPr>
              <p:nvPr/>
            </p:nvSpPr>
            <p:spPr bwMode="ltGray">
              <a:xfrm flipH="1">
                <a:off x="3267" y="3067"/>
                <a:ext cx="4"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929" name="Line 135"/>
              <p:cNvSpPr>
                <a:spLocks noChangeAspect="1" noChangeShapeType="1"/>
              </p:cNvSpPr>
              <p:nvPr/>
            </p:nvSpPr>
            <p:spPr bwMode="ltGray">
              <a:xfrm flipH="1">
                <a:off x="3261" y="3102"/>
                <a:ext cx="1"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930" name="Line 136"/>
              <p:cNvSpPr>
                <a:spLocks noChangeAspect="1" noChangeShapeType="1"/>
              </p:cNvSpPr>
              <p:nvPr/>
            </p:nvSpPr>
            <p:spPr bwMode="ltGray">
              <a:xfrm flipH="1">
                <a:off x="3256" y="3123"/>
                <a:ext cx="3"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31" name="Line 137"/>
              <p:cNvSpPr>
                <a:spLocks noChangeAspect="1" noChangeShapeType="1"/>
              </p:cNvSpPr>
              <p:nvPr/>
            </p:nvSpPr>
            <p:spPr bwMode="ltGray">
              <a:xfrm flipH="1">
                <a:off x="3246" y="3157"/>
                <a:ext cx="3"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932" name="Line 138"/>
              <p:cNvSpPr>
                <a:spLocks noChangeAspect="1" noChangeShapeType="1"/>
              </p:cNvSpPr>
              <p:nvPr/>
            </p:nvSpPr>
            <p:spPr bwMode="ltGray">
              <a:xfrm flipH="1">
                <a:off x="3237" y="3190"/>
                <a:ext cx="4" cy="13"/>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917" name="Line 139"/>
            <p:cNvSpPr>
              <a:spLocks noChangeAspect="1" noChangeShapeType="1"/>
            </p:cNvSpPr>
            <p:nvPr/>
          </p:nvSpPr>
          <p:spPr bwMode="ltGray">
            <a:xfrm flipH="1">
              <a:off x="3233" y="3214"/>
              <a:ext cx="2" cy="10"/>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277" name="Line 140"/>
          <p:cNvSpPr>
            <a:spLocks noChangeAspect="1" noChangeShapeType="1"/>
          </p:cNvSpPr>
          <p:nvPr/>
        </p:nvSpPr>
        <p:spPr bwMode="ltGray">
          <a:xfrm>
            <a:off x="4857750" y="5532438"/>
            <a:ext cx="6350" cy="36512"/>
          </a:xfrm>
          <a:prstGeom prst="line">
            <a:avLst/>
          </a:prstGeom>
          <a:noFill/>
          <a:ln w="0">
            <a:solidFill>
              <a:srgbClr val="C8DCFF"/>
            </a:solidFill>
            <a:round/>
            <a:headEnd/>
            <a:tailEnd/>
          </a:ln>
        </p:spPr>
        <p:txBody>
          <a:bodyPr/>
          <a:lstStyle/>
          <a:p>
            <a:endParaRPr lang="en-US">
              <a:solidFill>
                <a:srgbClr val="000000"/>
              </a:solidFill>
            </a:endParaRPr>
          </a:p>
        </p:txBody>
      </p:sp>
      <p:sp>
        <p:nvSpPr>
          <p:cNvPr id="10278" name="Line 141"/>
          <p:cNvSpPr>
            <a:spLocks noChangeAspect="1" noChangeShapeType="1"/>
          </p:cNvSpPr>
          <p:nvPr/>
        </p:nvSpPr>
        <p:spPr bwMode="ltGray">
          <a:xfrm>
            <a:off x="4868863" y="5586413"/>
            <a:ext cx="4762" cy="19050"/>
          </a:xfrm>
          <a:prstGeom prst="line">
            <a:avLst/>
          </a:prstGeom>
          <a:noFill/>
          <a:ln w="0">
            <a:solidFill>
              <a:srgbClr val="C8DCFF"/>
            </a:solidFill>
            <a:round/>
            <a:headEnd/>
            <a:tailEnd/>
          </a:ln>
        </p:spPr>
        <p:txBody>
          <a:bodyPr/>
          <a:lstStyle/>
          <a:p>
            <a:endParaRPr lang="en-US">
              <a:solidFill>
                <a:srgbClr val="000000"/>
              </a:solidFill>
            </a:endParaRPr>
          </a:p>
        </p:txBody>
      </p:sp>
      <p:sp>
        <p:nvSpPr>
          <p:cNvPr id="10279" name="Line 142"/>
          <p:cNvSpPr>
            <a:spLocks noChangeAspect="1" noChangeShapeType="1"/>
          </p:cNvSpPr>
          <p:nvPr/>
        </p:nvSpPr>
        <p:spPr bwMode="ltGray">
          <a:xfrm>
            <a:off x="6931025" y="4797425"/>
            <a:ext cx="15875" cy="3175"/>
          </a:xfrm>
          <a:prstGeom prst="line">
            <a:avLst/>
          </a:prstGeom>
          <a:noFill/>
          <a:ln w="0">
            <a:solidFill>
              <a:srgbClr val="C8DCFF"/>
            </a:solidFill>
            <a:round/>
            <a:headEnd/>
            <a:tailEnd/>
          </a:ln>
        </p:spPr>
        <p:txBody>
          <a:bodyPr/>
          <a:lstStyle/>
          <a:p>
            <a:endParaRPr lang="en-US">
              <a:solidFill>
                <a:srgbClr val="000000"/>
              </a:solidFill>
            </a:endParaRPr>
          </a:p>
        </p:txBody>
      </p:sp>
      <p:sp>
        <p:nvSpPr>
          <p:cNvPr id="10280" name="Line 143"/>
          <p:cNvSpPr>
            <a:spLocks noChangeAspect="1" noChangeShapeType="1"/>
          </p:cNvSpPr>
          <p:nvPr/>
        </p:nvSpPr>
        <p:spPr bwMode="ltGray">
          <a:xfrm>
            <a:off x="6964363" y="4805363"/>
            <a:ext cx="17462" cy="1587"/>
          </a:xfrm>
          <a:prstGeom prst="line">
            <a:avLst/>
          </a:prstGeom>
          <a:noFill/>
          <a:ln w="0">
            <a:solidFill>
              <a:srgbClr val="C8DCFF"/>
            </a:solidFill>
            <a:round/>
            <a:headEnd/>
            <a:tailEnd/>
          </a:ln>
        </p:spPr>
        <p:txBody>
          <a:bodyPr/>
          <a:lstStyle/>
          <a:p>
            <a:endParaRPr lang="en-US">
              <a:solidFill>
                <a:srgbClr val="000000"/>
              </a:solidFill>
            </a:endParaRPr>
          </a:p>
        </p:txBody>
      </p:sp>
      <p:grpSp>
        <p:nvGrpSpPr>
          <p:cNvPr id="12" name="Group 144"/>
          <p:cNvGrpSpPr>
            <a:grpSpLocks/>
          </p:cNvGrpSpPr>
          <p:nvPr/>
        </p:nvGrpSpPr>
        <p:grpSpPr bwMode="auto">
          <a:xfrm>
            <a:off x="4879975" y="5622925"/>
            <a:ext cx="501650" cy="123825"/>
            <a:chOff x="3034" y="3742"/>
            <a:chExt cx="316" cy="78"/>
          </a:xfrm>
        </p:grpSpPr>
        <p:sp>
          <p:nvSpPr>
            <p:cNvPr id="10904" name="Line 145"/>
            <p:cNvSpPr>
              <a:spLocks noChangeAspect="1" noChangeShapeType="1"/>
            </p:cNvSpPr>
            <p:nvPr/>
          </p:nvSpPr>
          <p:spPr bwMode="ltGray">
            <a:xfrm>
              <a:off x="3151" y="3809"/>
              <a:ext cx="13" cy="3"/>
            </a:xfrm>
            <a:prstGeom prst="line">
              <a:avLst/>
            </a:prstGeom>
            <a:noFill/>
            <a:ln w="0">
              <a:solidFill>
                <a:srgbClr val="FF9900"/>
              </a:solidFill>
              <a:round/>
              <a:headEnd/>
              <a:tailEnd/>
            </a:ln>
          </p:spPr>
          <p:txBody>
            <a:bodyPr/>
            <a:lstStyle/>
            <a:p>
              <a:endParaRPr lang="en-US">
                <a:solidFill>
                  <a:srgbClr val="000000"/>
                </a:solidFill>
              </a:endParaRPr>
            </a:p>
          </p:txBody>
        </p:sp>
        <p:grpSp>
          <p:nvGrpSpPr>
            <p:cNvPr id="13" name="Group 146"/>
            <p:cNvGrpSpPr>
              <a:grpSpLocks/>
            </p:cNvGrpSpPr>
            <p:nvPr/>
          </p:nvGrpSpPr>
          <p:grpSpPr bwMode="auto">
            <a:xfrm>
              <a:off x="3034" y="3742"/>
              <a:ext cx="316" cy="78"/>
              <a:chOff x="3034" y="3742"/>
              <a:chExt cx="316" cy="78"/>
            </a:xfrm>
          </p:grpSpPr>
          <p:sp>
            <p:nvSpPr>
              <p:cNvPr id="10906" name="Line 147"/>
              <p:cNvSpPr>
                <a:spLocks noChangeAspect="1" noChangeShapeType="1"/>
              </p:cNvSpPr>
              <p:nvPr/>
            </p:nvSpPr>
            <p:spPr bwMode="ltGray">
              <a:xfrm>
                <a:off x="3034" y="3742"/>
                <a:ext cx="3"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07" name="Freeform 148"/>
              <p:cNvSpPr>
                <a:spLocks noChangeAspect="1"/>
              </p:cNvSpPr>
              <p:nvPr/>
            </p:nvSpPr>
            <p:spPr bwMode="ltGray">
              <a:xfrm>
                <a:off x="3041" y="3777"/>
                <a:ext cx="10" cy="14"/>
              </a:xfrm>
              <a:custGeom>
                <a:avLst/>
                <a:gdLst>
                  <a:gd name="T0" fmla="*/ 0 w 10"/>
                  <a:gd name="T1" fmla="*/ 0 h 13"/>
                  <a:gd name="T2" fmla="*/ 4 w 10"/>
                  <a:gd name="T3" fmla="*/ 13 h 13"/>
                  <a:gd name="T4" fmla="*/ 10 w 10"/>
                  <a:gd name="T5" fmla="*/ 13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lnTo>
                      <a:pt x="4" y="13"/>
                    </a:lnTo>
                    <a:lnTo>
                      <a:pt x="10" y="13"/>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08" name="Line 149"/>
              <p:cNvSpPr>
                <a:spLocks noChangeAspect="1" noChangeShapeType="1"/>
              </p:cNvSpPr>
              <p:nvPr/>
            </p:nvSpPr>
            <p:spPr bwMode="ltGray">
              <a:xfrm>
                <a:off x="3119" y="3805"/>
                <a:ext cx="2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909" name="Line 150"/>
              <p:cNvSpPr>
                <a:spLocks noChangeAspect="1" noChangeShapeType="1"/>
              </p:cNvSpPr>
              <p:nvPr/>
            </p:nvSpPr>
            <p:spPr bwMode="ltGray">
              <a:xfrm>
                <a:off x="3175" y="3814"/>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910" name="Freeform 151"/>
              <p:cNvSpPr>
                <a:spLocks noChangeAspect="1"/>
              </p:cNvSpPr>
              <p:nvPr/>
            </p:nvSpPr>
            <p:spPr bwMode="ltGray">
              <a:xfrm>
                <a:off x="3209" y="3814"/>
                <a:ext cx="23" cy="6"/>
              </a:xfrm>
              <a:custGeom>
                <a:avLst/>
                <a:gdLst>
                  <a:gd name="T0" fmla="*/ 0 w 20"/>
                  <a:gd name="T1" fmla="*/ 5 h 5"/>
                  <a:gd name="T2" fmla="*/ 8 w 20"/>
                  <a:gd name="T3" fmla="*/ 5 h 5"/>
                  <a:gd name="T4" fmla="*/ 20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0" y="5"/>
                    </a:moveTo>
                    <a:lnTo>
                      <a:pt x="8" y="5"/>
                    </a:lnTo>
                    <a:lnTo>
                      <a:pt x="2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911" name="Line 152"/>
              <p:cNvSpPr>
                <a:spLocks noChangeAspect="1" noChangeShapeType="1"/>
              </p:cNvSpPr>
              <p:nvPr/>
            </p:nvSpPr>
            <p:spPr bwMode="ltGray">
              <a:xfrm flipV="1">
                <a:off x="3241" y="3787"/>
                <a:ext cx="23" cy="20"/>
              </a:xfrm>
              <a:prstGeom prst="line">
                <a:avLst/>
              </a:prstGeom>
              <a:noFill/>
              <a:ln w="0">
                <a:solidFill>
                  <a:srgbClr val="FF9900"/>
                </a:solidFill>
                <a:round/>
                <a:headEnd/>
                <a:tailEnd/>
              </a:ln>
            </p:spPr>
            <p:txBody>
              <a:bodyPr/>
              <a:lstStyle/>
              <a:p>
                <a:endParaRPr lang="en-US">
                  <a:solidFill>
                    <a:srgbClr val="000000"/>
                  </a:solidFill>
                </a:endParaRPr>
              </a:p>
            </p:txBody>
          </p:sp>
          <p:sp>
            <p:nvSpPr>
              <p:cNvPr id="10912" name="Line 153"/>
              <p:cNvSpPr>
                <a:spLocks noChangeAspect="1" noChangeShapeType="1"/>
              </p:cNvSpPr>
              <p:nvPr/>
            </p:nvSpPr>
            <p:spPr bwMode="ltGray">
              <a:xfrm flipV="1">
                <a:off x="3261" y="3790"/>
                <a:ext cx="7" cy="6"/>
              </a:xfrm>
              <a:prstGeom prst="line">
                <a:avLst/>
              </a:prstGeom>
              <a:noFill/>
              <a:ln w="0">
                <a:solidFill>
                  <a:srgbClr val="FF9900"/>
                </a:solidFill>
                <a:round/>
                <a:headEnd/>
                <a:tailEnd/>
              </a:ln>
            </p:spPr>
            <p:txBody>
              <a:bodyPr/>
              <a:lstStyle/>
              <a:p>
                <a:endParaRPr lang="en-US">
                  <a:solidFill>
                    <a:srgbClr val="000000"/>
                  </a:solidFill>
                </a:endParaRPr>
              </a:p>
            </p:txBody>
          </p:sp>
          <p:sp>
            <p:nvSpPr>
              <p:cNvPr id="10913" name="Line 154"/>
              <p:cNvSpPr>
                <a:spLocks noChangeAspect="1" noChangeShapeType="1"/>
              </p:cNvSpPr>
              <p:nvPr/>
            </p:nvSpPr>
            <p:spPr bwMode="ltGray">
              <a:xfrm flipV="1">
                <a:off x="3289" y="3766"/>
                <a:ext cx="20"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914" name="Line 155"/>
              <p:cNvSpPr>
                <a:spLocks noChangeAspect="1" noChangeShapeType="1"/>
              </p:cNvSpPr>
              <p:nvPr/>
            </p:nvSpPr>
            <p:spPr bwMode="ltGray">
              <a:xfrm flipV="1">
                <a:off x="3318" y="3756"/>
                <a:ext cx="12" cy="5"/>
              </a:xfrm>
              <a:prstGeom prst="line">
                <a:avLst/>
              </a:prstGeom>
              <a:noFill/>
              <a:ln w="0">
                <a:solidFill>
                  <a:srgbClr val="FF9900"/>
                </a:solidFill>
                <a:round/>
                <a:headEnd/>
                <a:tailEnd/>
              </a:ln>
            </p:spPr>
            <p:txBody>
              <a:bodyPr/>
              <a:lstStyle/>
              <a:p>
                <a:endParaRPr lang="en-US">
                  <a:solidFill>
                    <a:srgbClr val="000000"/>
                  </a:solidFill>
                </a:endParaRPr>
              </a:p>
            </p:txBody>
          </p:sp>
          <p:sp>
            <p:nvSpPr>
              <p:cNvPr id="10915" name="Line 156"/>
              <p:cNvSpPr>
                <a:spLocks noChangeAspect="1" noChangeShapeType="1"/>
              </p:cNvSpPr>
              <p:nvPr/>
            </p:nvSpPr>
            <p:spPr bwMode="ltGray">
              <a:xfrm flipV="1">
                <a:off x="3338" y="3742"/>
                <a:ext cx="12" cy="7"/>
              </a:xfrm>
              <a:prstGeom prst="line">
                <a:avLst/>
              </a:prstGeom>
              <a:noFill/>
              <a:ln w="0">
                <a:solidFill>
                  <a:srgbClr val="FF9900"/>
                </a:solidFill>
                <a:round/>
                <a:headEnd/>
                <a:tailEnd/>
              </a:ln>
            </p:spPr>
            <p:txBody>
              <a:bodyPr/>
              <a:lstStyle/>
              <a:p>
                <a:endParaRPr lang="en-US">
                  <a:solidFill>
                    <a:srgbClr val="000000"/>
                  </a:solidFill>
                </a:endParaRPr>
              </a:p>
            </p:txBody>
          </p:sp>
        </p:grpSp>
      </p:grpSp>
      <p:sp>
        <p:nvSpPr>
          <p:cNvPr id="10282" name="Line 157"/>
          <p:cNvSpPr>
            <a:spLocks noChangeAspect="1" noChangeShapeType="1"/>
          </p:cNvSpPr>
          <p:nvPr/>
        </p:nvSpPr>
        <p:spPr bwMode="ltGray">
          <a:xfrm flipV="1">
            <a:off x="6919913" y="4857750"/>
            <a:ext cx="0" cy="3175"/>
          </a:xfrm>
          <a:prstGeom prst="line">
            <a:avLst/>
          </a:prstGeom>
          <a:noFill/>
          <a:ln w="0">
            <a:solidFill>
              <a:srgbClr val="C8DCFF"/>
            </a:solidFill>
            <a:round/>
            <a:headEnd/>
            <a:tailEnd/>
          </a:ln>
        </p:spPr>
        <p:txBody>
          <a:bodyPr/>
          <a:lstStyle/>
          <a:p>
            <a:endParaRPr lang="en-US">
              <a:solidFill>
                <a:srgbClr val="000000"/>
              </a:solidFill>
            </a:endParaRPr>
          </a:p>
        </p:txBody>
      </p:sp>
      <p:sp>
        <p:nvSpPr>
          <p:cNvPr id="10283" name="Line 158"/>
          <p:cNvSpPr>
            <a:spLocks noChangeAspect="1" noChangeShapeType="1"/>
          </p:cNvSpPr>
          <p:nvPr/>
        </p:nvSpPr>
        <p:spPr bwMode="ltGray">
          <a:xfrm flipV="1">
            <a:off x="6881813" y="4405313"/>
            <a:ext cx="14287" cy="9525"/>
          </a:xfrm>
          <a:prstGeom prst="line">
            <a:avLst/>
          </a:prstGeom>
          <a:noFill/>
          <a:ln w="0">
            <a:solidFill>
              <a:srgbClr val="C8DCFF"/>
            </a:solidFill>
            <a:round/>
            <a:headEnd/>
            <a:tailEnd/>
          </a:ln>
        </p:spPr>
        <p:txBody>
          <a:bodyPr/>
          <a:lstStyle/>
          <a:p>
            <a:endParaRPr lang="en-US">
              <a:solidFill>
                <a:srgbClr val="000000"/>
              </a:solidFill>
            </a:endParaRPr>
          </a:p>
        </p:txBody>
      </p:sp>
      <p:sp>
        <p:nvSpPr>
          <p:cNvPr id="10284" name="Line 159"/>
          <p:cNvSpPr>
            <a:spLocks noChangeAspect="1" noChangeShapeType="1"/>
          </p:cNvSpPr>
          <p:nvPr/>
        </p:nvSpPr>
        <p:spPr bwMode="ltGray">
          <a:xfrm flipV="1">
            <a:off x="7297738" y="4313238"/>
            <a:ext cx="19050" cy="3175"/>
          </a:xfrm>
          <a:prstGeom prst="line">
            <a:avLst/>
          </a:prstGeom>
          <a:noFill/>
          <a:ln w="0">
            <a:solidFill>
              <a:srgbClr val="C8DCFF"/>
            </a:solidFill>
            <a:round/>
            <a:headEnd/>
            <a:tailEnd/>
          </a:ln>
        </p:spPr>
        <p:txBody>
          <a:bodyPr/>
          <a:lstStyle/>
          <a:p>
            <a:endParaRPr lang="en-US">
              <a:solidFill>
                <a:srgbClr val="000000"/>
              </a:solidFill>
            </a:endParaRPr>
          </a:p>
        </p:txBody>
      </p:sp>
      <p:sp>
        <p:nvSpPr>
          <p:cNvPr id="10285" name="Line 160"/>
          <p:cNvSpPr>
            <a:spLocks noChangeAspect="1" noChangeShapeType="1"/>
          </p:cNvSpPr>
          <p:nvPr/>
        </p:nvSpPr>
        <p:spPr bwMode="auto">
          <a:xfrm flipV="1">
            <a:off x="8162925" y="3754438"/>
            <a:ext cx="14288" cy="9525"/>
          </a:xfrm>
          <a:prstGeom prst="line">
            <a:avLst/>
          </a:prstGeom>
          <a:noFill/>
          <a:ln w="0">
            <a:solidFill>
              <a:srgbClr val="C8DCFF"/>
            </a:solidFill>
            <a:round/>
            <a:headEnd/>
            <a:tailEnd/>
          </a:ln>
        </p:spPr>
        <p:txBody>
          <a:bodyPr/>
          <a:lstStyle/>
          <a:p>
            <a:endParaRPr lang="en-US">
              <a:solidFill>
                <a:srgbClr val="000000"/>
              </a:solidFill>
            </a:endParaRPr>
          </a:p>
        </p:txBody>
      </p:sp>
      <p:grpSp>
        <p:nvGrpSpPr>
          <p:cNvPr id="14" name="Group 161"/>
          <p:cNvGrpSpPr>
            <a:grpSpLocks/>
          </p:cNvGrpSpPr>
          <p:nvPr/>
        </p:nvGrpSpPr>
        <p:grpSpPr bwMode="auto">
          <a:xfrm>
            <a:off x="6791325" y="3713163"/>
            <a:ext cx="1471613" cy="866775"/>
            <a:chOff x="4238" y="2539"/>
            <a:chExt cx="927" cy="546"/>
          </a:xfrm>
        </p:grpSpPr>
        <p:sp>
          <p:nvSpPr>
            <p:cNvPr id="10867" name="Line 162"/>
            <p:cNvSpPr>
              <a:spLocks noChangeAspect="1" noChangeShapeType="1"/>
            </p:cNvSpPr>
            <p:nvPr/>
          </p:nvSpPr>
          <p:spPr bwMode="ltGray">
            <a:xfrm flipH="1" flipV="1">
              <a:off x="4268" y="3067"/>
              <a:ext cx="14" cy="18"/>
            </a:xfrm>
            <a:prstGeom prst="line">
              <a:avLst/>
            </a:prstGeom>
            <a:noFill/>
            <a:ln w="0">
              <a:solidFill>
                <a:srgbClr val="FF9900"/>
              </a:solidFill>
              <a:round/>
              <a:headEnd/>
              <a:tailEnd/>
            </a:ln>
          </p:spPr>
          <p:txBody>
            <a:bodyPr/>
            <a:lstStyle/>
            <a:p>
              <a:endParaRPr lang="en-US">
                <a:solidFill>
                  <a:srgbClr val="000000"/>
                </a:solidFill>
              </a:endParaRPr>
            </a:p>
          </p:txBody>
        </p:sp>
        <p:sp>
          <p:nvSpPr>
            <p:cNvPr id="10868" name="Line 163"/>
            <p:cNvSpPr>
              <a:spLocks noChangeAspect="1" noChangeShapeType="1"/>
            </p:cNvSpPr>
            <p:nvPr/>
          </p:nvSpPr>
          <p:spPr bwMode="ltGray">
            <a:xfrm>
              <a:off x="4259" y="3058"/>
              <a:ext cx="8"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869" name="Line 164"/>
            <p:cNvSpPr>
              <a:spLocks noChangeAspect="1" noChangeShapeType="1"/>
            </p:cNvSpPr>
            <p:nvPr/>
          </p:nvSpPr>
          <p:spPr bwMode="ltGray">
            <a:xfrm flipH="1" flipV="1">
              <a:off x="4238" y="3031"/>
              <a:ext cx="7" cy="9"/>
            </a:xfrm>
            <a:prstGeom prst="line">
              <a:avLst/>
            </a:prstGeom>
            <a:noFill/>
            <a:ln w="0">
              <a:solidFill>
                <a:srgbClr val="FF9900"/>
              </a:solidFill>
              <a:round/>
              <a:headEnd/>
              <a:tailEnd/>
            </a:ln>
          </p:spPr>
          <p:txBody>
            <a:bodyPr/>
            <a:lstStyle/>
            <a:p>
              <a:endParaRPr lang="en-US">
                <a:solidFill>
                  <a:srgbClr val="000000"/>
                </a:solidFill>
              </a:endParaRPr>
            </a:p>
          </p:txBody>
        </p:sp>
        <p:sp>
          <p:nvSpPr>
            <p:cNvPr id="10870" name="Line 165"/>
            <p:cNvSpPr>
              <a:spLocks noChangeAspect="1" noChangeShapeType="1"/>
            </p:cNvSpPr>
            <p:nvPr/>
          </p:nvSpPr>
          <p:spPr bwMode="ltGray">
            <a:xfrm flipV="1">
              <a:off x="4246" y="3003"/>
              <a:ext cx="22"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871" name="Line 166"/>
            <p:cNvSpPr>
              <a:spLocks noChangeAspect="1" noChangeShapeType="1"/>
            </p:cNvSpPr>
            <p:nvPr/>
          </p:nvSpPr>
          <p:spPr bwMode="ltGray">
            <a:xfrm flipV="1">
              <a:off x="4276" y="2988"/>
              <a:ext cx="10"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72" name="Line 167"/>
            <p:cNvSpPr>
              <a:spLocks noChangeAspect="1" noChangeShapeType="1"/>
            </p:cNvSpPr>
            <p:nvPr/>
          </p:nvSpPr>
          <p:spPr bwMode="ltGray">
            <a:xfrm flipV="1">
              <a:off x="4323" y="2951"/>
              <a:ext cx="18"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873" name="Line 168"/>
            <p:cNvSpPr>
              <a:spLocks noChangeAspect="1" noChangeShapeType="1"/>
            </p:cNvSpPr>
            <p:nvPr/>
          </p:nvSpPr>
          <p:spPr bwMode="ltGray">
            <a:xfrm flipV="1">
              <a:off x="4353" y="2941"/>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74" name="Line 169"/>
            <p:cNvSpPr>
              <a:spLocks noChangeAspect="1" noChangeShapeType="1"/>
            </p:cNvSpPr>
            <p:nvPr/>
          </p:nvSpPr>
          <p:spPr bwMode="ltGray">
            <a:xfrm flipV="1">
              <a:off x="4377" y="2939"/>
              <a:ext cx="10"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75" name="Line 170"/>
            <p:cNvSpPr>
              <a:spLocks noChangeAspect="1" noChangeShapeType="1"/>
            </p:cNvSpPr>
            <p:nvPr/>
          </p:nvSpPr>
          <p:spPr bwMode="ltGray">
            <a:xfrm flipV="1">
              <a:off x="4409" y="2933"/>
              <a:ext cx="23" cy="4"/>
            </a:xfrm>
            <a:prstGeom prst="line">
              <a:avLst/>
            </a:prstGeom>
            <a:noFill/>
            <a:ln w="0">
              <a:solidFill>
                <a:srgbClr val="FF9900"/>
              </a:solidFill>
              <a:round/>
              <a:headEnd/>
              <a:tailEnd/>
            </a:ln>
          </p:spPr>
          <p:txBody>
            <a:bodyPr/>
            <a:lstStyle/>
            <a:p>
              <a:endParaRPr lang="en-US">
                <a:solidFill>
                  <a:srgbClr val="000000"/>
                </a:solidFill>
              </a:endParaRPr>
            </a:p>
          </p:txBody>
        </p:sp>
        <p:sp>
          <p:nvSpPr>
            <p:cNvPr id="10876" name="Line 171"/>
            <p:cNvSpPr>
              <a:spLocks noChangeAspect="1" noChangeShapeType="1"/>
            </p:cNvSpPr>
            <p:nvPr/>
          </p:nvSpPr>
          <p:spPr bwMode="ltGray">
            <a:xfrm flipV="1">
              <a:off x="4443" y="2929"/>
              <a:ext cx="12" cy="4"/>
            </a:xfrm>
            <a:prstGeom prst="line">
              <a:avLst/>
            </a:prstGeom>
            <a:noFill/>
            <a:ln w="0">
              <a:solidFill>
                <a:srgbClr val="FF9900"/>
              </a:solidFill>
              <a:round/>
              <a:headEnd/>
              <a:tailEnd/>
            </a:ln>
          </p:spPr>
          <p:txBody>
            <a:bodyPr/>
            <a:lstStyle/>
            <a:p>
              <a:endParaRPr lang="en-US">
                <a:solidFill>
                  <a:srgbClr val="000000"/>
                </a:solidFill>
              </a:endParaRPr>
            </a:p>
          </p:txBody>
        </p:sp>
        <p:sp>
          <p:nvSpPr>
            <p:cNvPr id="10877" name="Line 172"/>
            <p:cNvSpPr>
              <a:spLocks noChangeAspect="1" noChangeShapeType="1"/>
            </p:cNvSpPr>
            <p:nvPr/>
          </p:nvSpPr>
          <p:spPr bwMode="ltGray">
            <a:xfrm flipV="1">
              <a:off x="4466" y="2927"/>
              <a:ext cx="14"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78" name="Line 173"/>
            <p:cNvSpPr>
              <a:spLocks noChangeAspect="1" noChangeShapeType="1"/>
            </p:cNvSpPr>
            <p:nvPr/>
          </p:nvSpPr>
          <p:spPr bwMode="ltGray">
            <a:xfrm flipV="1">
              <a:off x="4502" y="2924"/>
              <a:ext cx="2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79" name="Line 174"/>
            <p:cNvSpPr>
              <a:spLocks noChangeAspect="1" noChangeShapeType="1"/>
            </p:cNvSpPr>
            <p:nvPr/>
          </p:nvSpPr>
          <p:spPr bwMode="ltGray">
            <a:xfrm flipV="1">
              <a:off x="4536" y="2916"/>
              <a:ext cx="24" cy="5"/>
            </a:xfrm>
            <a:prstGeom prst="line">
              <a:avLst/>
            </a:prstGeom>
            <a:noFill/>
            <a:ln w="0">
              <a:solidFill>
                <a:srgbClr val="FF9900"/>
              </a:solidFill>
              <a:round/>
              <a:headEnd/>
              <a:tailEnd/>
            </a:ln>
          </p:spPr>
          <p:txBody>
            <a:bodyPr/>
            <a:lstStyle/>
            <a:p>
              <a:endParaRPr lang="en-US">
                <a:solidFill>
                  <a:srgbClr val="000000"/>
                </a:solidFill>
              </a:endParaRPr>
            </a:p>
          </p:txBody>
        </p:sp>
        <p:sp>
          <p:nvSpPr>
            <p:cNvPr id="10880" name="Line 175"/>
            <p:cNvSpPr>
              <a:spLocks noChangeAspect="1" noChangeShapeType="1"/>
            </p:cNvSpPr>
            <p:nvPr/>
          </p:nvSpPr>
          <p:spPr bwMode="ltGray">
            <a:xfrm flipV="1">
              <a:off x="4592" y="2912"/>
              <a:ext cx="25"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81" name="Line 176"/>
            <p:cNvSpPr>
              <a:spLocks noChangeAspect="1" noChangeShapeType="1"/>
            </p:cNvSpPr>
            <p:nvPr/>
          </p:nvSpPr>
          <p:spPr bwMode="ltGray">
            <a:xfrm flipV="1">
              <a:off x="4627" y="2908"/>
              <a:ext cx="1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82" name="Line 177"/>
            <p:cNvSpPr>
              <a:spLocks noChangeAspect="1" noChangeShapeType="1"/>
            </p:cNvSpPr>
            <p:nvPr/>
          </p:nvSpPr>
          <p:spPr bwMode="ltGray">
            <a:xfrm flipV="1">
              <a:off x="4652" y="2905"/>
              <a:ext cx="9"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83" name="Line 178"/>
            <p:cNvSpPr>
              <a:spLocks noChangeAspect="1" noChangeShapeType="1"/>
            </p:cNvSpPr>
            <p:nvPr/>
          </p:nvSpPr>
          <p:spPr bwMode="ltGray">
            <a:xfrm flipV="1">
              <a:off x="4684" y="2900"/>
              <a:ext cx="2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84" name="Line 179"/>
            <p:cNvSpPr>
              <a:spLocks noChangeAspect="1" noChangeShapeType="1"/>
            </p:cNvSpPr>
            <p:nvPr/>
          </p:nvSpPr>
          <p:spPr bwMode="ltGray">
            <a:xfrm>
              <a:off x="4719" y="2898"/>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85" name="Line 180"/>
            <p:cNvSpPr>
              <a:spLocks noChangeAspect="1" noChangeShapeType="1"/>
            </p:cNvSpPr>
            <p:nvPr/>
          </p:nvSpPr>
          <p:spPr bwMode="ltGray">
            <a:xfrm flipV="1">
              <a:off x="4741" y="2894"/>
              <a:ext cx="13" cy="4"/>
            </a:xfrm>
            <a:prstGeom prst="line">
              <a:avLst/>
            </a:prstGeom>
            <a:noFill/>
            <a:ln w="0">
              <a:solidFill>
                <a:srgbClr val="FF9900"/>
              </a:solidFill>
              <a:round/>
              <a:headEnd/>
              <a:tailEnd/>
            </a:ln>
          </p:spPr>
          <p:txBody>
            <a:bodyPr/>
            <a:lstStyle/>
            <a:p>
              <a:endParaRPr lang="en-US">
                <a:solidFill>
                  <a:srgbClr val="000000"/>
                </a:solidFill>
              </a:endParaRPr>
            </a:p>
          </p:txBody>
        </p:sp>
        <p:sp>
          <p:nvSpPr>
            <p:cNvPr id="10886" name="Line 181"/>
            <p:cNvSpPr>
              <a:spLocks noChangeAspect="1" noChangeShapeType="1"/>
            </p:cNvSpPr>
            <p:nvPr/>
          </p:nvSpPr>
          <p:spPr bwMode="auto">
            <a:xfrm flipV="1">
              <a:off x="4776" y="2873"/>
              <a:ext cx="22"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87" name="Line 182"/>
            <p:cNvSpPr>
              <a:spLocks noChangeAspect="1" noChangeShapeType="1"/>
            </p:cNvSpPr>
            <p:nvPr/>
          </p:nvSpPr>
          <p:spPr bwMode="auto">
            <a:xfrm>
              <a:off x="4810" y="2871"/>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88" name="Line 183"/>
            <p:cNvSpPr>
              <a:spLocks noChangeAspect="1" noChangeShapeType="1"/>
            </p:cNvSpPr>
            <p:nvPr/>
          </p:nvSpPr>
          <p:spPr bwMode="auto">
            <a:xfrm flipV="1">
              <a:off x="4832" y="2866"/>
              <a:ext cx="14"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89" name="Line 184"/>
            <p:cNvSpPr>
              <a:spLocks noChangeAspect="1" noChangeShapeType="1"/>
            </p:cNvSpPr>
            <p:nvPr/>
          </p:nvSpPr>
          <p:spPr bwMode="auto">
            <a:xfrm flipV="1">
              <a:off x="4869" y="2863"/>
              <a:ext cx="22"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90" name="Line 185"/>
            <p:cNvSpPr>
              <a:spLocks noChangeAspect="1" noChangeShapeType="1"/>
            </p:cNvSpPr>
            <p:nvPr/>
          </p:nvSpPr>
          <p:spPr bwMode="auto">
            <a:xfrm>
              <a:off x="4902" y="2859"/>
              <a:ext cx="10" cy="0"/>
            </a:xfrm>
            <a:prstGeom prst="line">
              <a:avLst/>
            </a:prstGeom>
            <a:noFill/>
            <a:ln w="0">
              <a:solidFill>
                <a:srgbClr val="FF9900"/>
              </a:solidFill>
              <a:round/>
              <a:headEnd/>
              <a:tailEnd/>
            </a:ln>
          </p:spPr>
          <p:txBody>
            <a:bodyPr/>
            <a:lstStyle/>
            <a:p>
              <a:endParaRPr lang="en-US">
                <a:solidFill>
                  <a:srgbClr val="000000"/>
                </a:solidFill>
              </a:endParaRPr>
            </a:p>
          </p:txBody>
        </p:sp>
        <p:sp>
          <p:nvSpPr>
            <p:cNvPr id="10891" name="Line 186"/>
            <p:cNvSpPr>
              <a:spLocks noChangeAspect="1" noChangeShapeType="1"/>
            </p:cNvSpPr>
            <p:nvPr/>
          </p:nvSpPr>
          <p:spPr bwMode="auto">
            <a:xfrm>
              <a:off x="4925" y="2857"/>
              <a:ext cx="1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92" name="Line 187"/>
            <p:cNvSpPr>
              <a:spLocks noChangeAspect="1" noChangeShapeType="1"/>
            </p:cNvSpPr>
            <p:nvPr/>
          </p:nvSpPr>
          <p:spPr bwMode="auto">
            <a:xfrm flipV="1">
              <a:off x="4950" y="2820"/>
              <a:ext cx="10" cy="19"/>
            </a:xfrm>
            <a:prstGeom prst="line">
              <a:avLst/>
            </a:prstGeom>
            <a:noFill/>
            <a:ln w="0">
              <a:solidFill>
                <a:srgbClr val="FF9900"/>
              </a:solidFill>
              <a:round/>
              <a:headEnd/>
              <a:tailEnd/>
            </a:ln>
          </p:spPr>
          <p:txBody>
            <a:bodyPr/>
            <a:lstStyle/>
            <a:p>
              <a:endParaRPr lang="en-US">
                <a:solidFill>
                  <a:srgbClr val="000000"/>
                </a:solidFill>
              </a:endParaRPr>
            </a:p>
          </p:txBody>
        </p:sp>
        <p:sp>
          <p:nvSpPr>
            <p:cNvPr id="10893" name="Line 188"/>
            <p:cNvSpPr>
              <a:spLocks noChangeAspect="1" noChangeShapeType="1"/>
            </p:cNvSpPr>
            <p:nvPr/>
          </p:nvSpPr>
          <p:spPr bwMode="auto">
            <a:xfrm flipV="1">
              <a:off x="4965" y="2798"/>
              <a:ext cx="5"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94" name="Line 189"/>
            <p:cNvSpPr>
              <a:spLocks noChangeAspect="1" noChangeShapeType="1"/>
            </p:cNvSpPr>
            <p:nvPr/>
          </p:nvSpPr>
          <p:spPr bwMode="auto">
            <a:xfrm flipV="1">
              <a:off x="4975" y="2778"/>
              <a:ext cx="6"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895" name="Line 190"/>
            <p:cNvSpPr>
              <a:spLocks noChangeAspect="1" noChangeShapeType="1"/>
            </p:cNvSpPr>
            <p:nvPr/>
          </p:nvSpPr>
          <p:spPr bwMode="auto">
            <a:xfrm flipV="1">
              <a:off x="4989" y="2736"/>
              <a:ext cx="12"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896" name="Line 191"/>
            <p:cNvSpPr>
              <a:spLocks noChangeAspect="1" noChangeShapeType="1"/>
            </p:cNvSpPr>
            <p:nvPr/>
          </p:nvSpPr>
          <p:spPr bwMode="auto">
            <a:xfrm flipV="1">
              <a:off x="5007" y="2715"/>
              <a:ext cx="7"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97" name="Line 192"/>
            <p:cNvSpPr>
              <a:spLocks noChangeAspect="1" noChangeShapeType="1"/>
            </p:cNvSpPr>
            <p:nvPr/>
          </p:nvSpPr>
          <p:spPr bwMode="auto">
            <a:xfrm flipV="1">
              <a:off x="5016" y="2695"/>
              <a:ext cx="5" cy="9"/>
            </a:xfrm>
            <a:prstGeom prst="line">
              <a:avLst/>
            </a:prstGeom>
            <a:noFill/>
            <a:ln w="0">
              <a:solidFill>
                <a:srgbClr val="FF9900"/>
              </a:solidFill>
              <a:round/>
              <a:headEnd/>
              <a:tailEnd/>
            </a:ln>
          </p:spPr>
          <p:txBody>
            <a:bodyPr/>
            <a:lstStyle/>
            <a:p>
              <a:endParaRPr lang="en-US">
                <a:solidFill>
                  <a:srgbClr val="000000"/>
                </a:solidFill>
              </a:endParaRPr>
            </a:p>
          </p:txBody>
        </p:sp>
        <p:sp>
          <p:nvSpPr>
            <p:cNvPr id="10898" name="Line 193"/>
            <p:cNvSpPr>
              <a:spLocks noChangeAspect="1" noChangeShapeType="1"/>
            </p:cNvSpPr>
            <p:nvPr/>
          </p:nvSpPr>
          <p:spPr bwMode="auto">
            <a:xfrm flipV="1">
              <a:off x="5033" y="2653"/>
              <a:ext cx="8"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899" name="Line 194"/>
            <p:cNvSpPr>
              <a:spLocks noChangeAspect="1" noChangeShapeType="1"/>
            </p:cNvSpPr>
            <p:nvPr/>
          </p:nvSpPr>
          <p:spPr bwMode="auto">
            <a:xfrm flipV="1">
              <a:off x="5048" y="2634"/>
              <a:ext cx="5"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00" name="Line 195"/>
            <p:cNvSpPr>
              <a:spLocks noChangeAspect="1" noChangeShapeType="1"/>
            </p:cNvSpPr>
            <p:nvPr/>
          </p:nvSpPr>
          <p:spPr bwMode="auto">
            <a:xfrm flipV="1">
              <a:off x="5060" y="2613"/>
              <a:ext cx="7"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901" name="Line 196"/>
            <p:cNvSpPr>
              <a:spLocks noChangeAspect="1" noChangeShapeType="1"/>
            </p:cNvSpPr>
            <p:nvPr/>
          </p:nvSpPr>
          <p:spPr bwMode="auto">
            <a:xfrm flipV="1">
              <a:off x="5080" y="2575"/>
              <a:ext cx="13" cy="20"/>
            </a:xfrm>
            <a:prstGeom prst="line">
              <a:avLst/>
            </a:prstGeom>
            <a:noFill/>
            <a:ln w="0">
              <a:solidFill>
                <a:srgbClr val="FF9900"/>
              </a:solidFill>
              <a:round/>
              <a:headEnd/>
              <a:tailEnd/>
            </a:ln>
          </p:spPr>
          <p:txBody>
            <a:bodyPr/>
            <a:lstStyle/>
            <a:p>
              <a:endParaRPr lang="en-US">
                <a:solidFill>
                  <a:srgbClr val="000000"/>
                </a:solidFill>
              </a:endParaRPr>
            </a:p>
          </p:txBody>
        </p:sp>
        <p:sp>
          <p:nvSpPr>
            <p:cNvPr id="10902" name="Line 197"/>
            <p:cNvSpPr>
              <a:spLocks noChangeAspect="1" noChangeShapeType="1"/>
            </p:cNvSpPr>
            <p:nvPr/>
          </p:nvSpPr>
          <p:spPr bwMode="auto">
            <a:xfrm flipV="1">
              <a:off x="5124" y="2552"/>
              <a:ext cx="7" cy="8"/>
            </a:xfrm>
            <a:prstGeom prst="line">
              <a:avLst/>
            </a:prstGeom>
            <a:noFill/>
            <a:ln w="0">
              <a:solidFill>
                <a:srgbClr val="FF9900"/>
              </a:solidFill>
              <a:round/>
              <a:headEnd/>
              <a:tailEnd/>
            </a:ln>
          </p:spPr>
          <p:txBody>
            <a:bodyPr/>
            <a:lstStyle/>
            <a:p>
              <a:endParaRPr lang="en-US">
                <a:solidFill>
                  <a:srgbClr val="000000"/>
                </a:solidFill>
              </a:endParaRPr>
            </a:p>
          </p:txBody>
        </p:sp>
        <p:sp>
          <p:nvSpPr>
            <p:cNvPr id="10903" name="Line 198"/>
            <p:cNvSpPr>
              <a:spLocks noChangeAspect="1" noChangeShapeType="1"/>
            </p:cNvSpPr>
            <p:nvPr/>
          </p:nvSpPr>
          <p:spPr bwMode="auto">
            <a:xfrm flipV="1">
              <a:off x="5154" y="2539"/>
              <a:ext cx="11" cy="7"/>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15" name="Group 199"/>
          <p:cNvGrpSpPr>
            <a:grpSpLocks/>
          </p:cNvGrpSpPr>
          <p:nvPr/>
        </p:nvGrpSpPr>
        <p:grpSpPr bwMode="auto">
          <a:xfrm>
            <a:off x="1320800" y="1317625"/>
            <a:ext cx="487363" cy="98425"/>
            <a:chOff x="686" y="890"/>
            <a:chExt cx="307" cy="62"/>
          </a:xfrm>
        </p:grpSpPr>
        <p:sp>
          <p:nvSpPr>
            <p:cNvPr id="10856" name="Line 200"/>
            <p:cNvSpPr>
              <a:spLocks noChangeAspect="1" noChangeShapeType="1"/>
            </p:cNvSpPr>
            <p:nvPr/>
          </p:nvSpPr>
          <p:spPr bwMode="auto">
            <a:xfrm flipH="1" flipV="1">
              <a:off x="972" y="950"/>
              <a:ext cx="2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57" name="Line 201"/>
            <p:cNvSpPr>
              <a:spLocks noChangeAspect="1" noChangeShapeType="1"/>
            </p:cNvSpPr>
            <p:nvPr/>
          </p:nvSpPr>
          <p:spPr bwMode="auto">
            <a:xfrm flipH="1" flipV="1">
              <a:off x="949" y="946"/>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58" name="Line 202"/>
            <p:cNvSpPr>
              <a:spLocks noChangeAspect="1" noChangeShapeType="1"/>
            </p:cNvSpPr>
            <p:nvPr/>
          </p:nvSpPr>
          <p:spPr bwMode="auto">
            <a:xfrm flipH="1">
              <a:off x="924" y="943"/>
              <a:ext cx="13" cy="0"/>
            </a:xfrm>
            <a:prstGeom prst="line">
              <a:avLst/>
            </a:prstGeom>
            <a:noFill/>
            <a:ln w="0">
              <a:solidFill>
                <a:srgbClr val="FF9900"/>
              </a:solidFill>
              <a:round/>
              <a:headEnd/>
              <a:tailEnd/>
            </a:ln>
          </p:spPr>
          <p:txBody>
            <a:bodyPr/>
            <a:lstStyle/>
            <a:p>
              <a:endParaRPr lang="en-US">
                <a:solidFill>
                  <a:srgbClr val="000000"/>
                </a:solidFill>
              </a:endParaRPr>
            </a:p>
          </p:txBody>
        </p:sp>
        <p:sp>
          <p:nvSpPr>
            <p:cNvPr id="10859" name="Line 203"/>
            <p:cNvSpPr>
              <a:spLocks noChangeAspect="1" noChangeShapeType="1"/>
            </p:cNvSpPr>
            <p:nvPr/>
          </p:nvSpPr>
          <p:spPr bwMode="auto">
            <a:xfrm flipH="1" flipV="1">
              <a:off x="883" y="924"/>
              <a:ext cx="20"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860" name="Freeform 204"/>
            <p:cNvSpPr>
              <a:spLocks noChangeAspect="1"/>
            </p:cNvSpPr>
            <p:nvPr/>
          </p:nvSpPr>
          <p:spPr bwMode="auto">
            <a:xfrm>
              <a:off x="862" y="915"/>
              <a:ext cx="9" cy="7"/>
            </a:xfrm>
            <a:custGeom>
              <a:avLst/>
              <a:gdLst>
                <a:gd name="T0" fmla="*/ 8 w 8"/>
                <a:gd name="T1" fmla="*/ 4 h 4"/>
                <a:gd name="T2" fmla="*/ 2 w 8"/>
                <a:gd name="T3" fmla="*/ 0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4"/>
                  </a:moveTo>
                  <a:lnTo>
                    <a:pt x="2" y="0"/>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61" name="Line 205"/>
            <p:cNvSpPr>
              <a:spLocks noChangeAspect="1" noChangeShapeType="1"/>
            </p:cNvSpPr>
            <p:nvPr/>
          </p:nvSpPr>
          <p:spPr bwMode="auto">
            <a:xfrm flipH="1" flipV="1">
              <a:off x="840" y="911"/>
              <a:ext cx="1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62" name="Line 206"/>
            <p:cNvSpPr>
              <a:spLocks noChangeAspect="1" noChangeShapeType="1"/>
            </p:cNvSpPr>
            <p:nvPr/>
          </p:nvSpPr>
          <p:spPr bwMode="auto">
            <a:xfrm flipH="1" flipV="1">
              <a:off x="795" y="897"/>
              <a:ext cx="23"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63" name="Freeform 207"/>
            <p:cNvSpPr>
              <a:spLocks noChangeAspect="1"/>
            </p:cNvSpPr>
            <p:nvPr/>
          </p:nvSpPr>
          <p:spPr bwMode="auto">
            <a:xfrm>
              <a:off x="773" y="893"/>
              <a:ext cx="12" cy="2"/>
            </a:xfrm>
            <a:custGeom>
              <a:avLst/>
              <a:gdLst>
                <a:gd name="T0" fmla="*/ 9 w 9"/>
                <a:gd name="T1" fmla="*/ 0 h 2"/>
                <a:gd name="T2" fmla="*/ 7 w 9"/>
                <a:gd name="T3" fmla="*/ 0 h 2"/>
                <a:gd name="T4" fmla="*/ 0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lnTo>
                    <a:pt x="7" y="0"/>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64" name="Freeform 208"/>
            <p:cNvSpPr>
              <a:spLocks noChangeAspect="1"/>
            </p:cNvSpPr>
            <p:nvPr/>
          </p:nvSpPr>
          <p:spPr bwMode="auto">
            <a:xfrm>
              <a:off x="750" y="893"/>
              <a:ext cx="10" cy="3"/>
            </a:xfrm>
            <a:custGeom>
              <a:avLst/>
              <a:gdLst>
                <a:gd name="T0" fmla="*/ 10 w 10"/>
                <a:gd name="T1" fmla="*/ 0 h 2"/>
                <a:gd name="T2" fmla="*/ 8 w 10"/>
                <a:gd name="T3" fmla="*/ 0 h 2"/>
                <a:gd name="T4" fmla="*/ 0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10" y="0"/>
                  </a:moveTo>
                  <a:lnTo>
                    <a:pt x="8" y="0"/>
                  </a:lnTo>
                  <a:lnTo>
                    <a:pt x="0" y="2"/>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65" name="Freeform 209"/>
            <p:cNvSpPr>
              <a:spLocks noChangeAspect="1"/>
            </p:cNvSpPr>
            <p:nvPr/>
          </p:nvSpPr>
          <p:spPr bwMode="auto">
            <a:xfrm>
              <a:off x="705" y="898"/>
              <a:ext cx="22" cy="6"/>
            </a:xfrm>
            <a:custGeom>
              <a:avLst/>
              <a:gdLst>
                <a:gd name="T0" fmla="*/ 19 w 19"/>
                <a:gd name="T1" fmla="*/ 0 h 4"/>
                <a:gd name="T2" fmla="*/ 6 w 19"/>
                <a:gd name="T3" fmla="*/ 4 h 4"/>
                <a:gd name="T4" fmla="*/ 0 w 19"/>
                <a:gd name="T5" fmla="*/ 2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0"/>
                  </a:moveTo>
                  <a:lnTo>
                    <a:pt x="6" y="4"/>
                  </a:lnTo>
                  <a:lnTo>
                    <a:pt x="0" y="2"/>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66" name="Line 210"/>
            <p:cNvSpPr>
              <a:spLocks noChangeAspect="1" noChangeShapeType="1"/>
            </p:cNvSpPr>
            <p:nvPr/>
          </p:nvSpPr>
          <p:spPr bwMode="auto">
            <a:xfrm flipH="1" flipV="1">
              <a:off x="686" y="890"/>
              <a:ext cx="10" cy="6"/>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16" name="Group 211"/>
          <p:cNvGrpSpPr>
            <a:grpSpLocks/>
          </p:cNvGrpSpPr>
          <p:nvPr/>
        </p:nvGrpSpPr>
        <p:grpSpPr bwMode="auto">
          <a:xfrm>
            <a:off x="1003300" y="1289050"/>
            <a:ext cx="295275" cy="44450"/>
            <a:chOff x="753" y="1010"/>
            <a:chExt cx="186" cy="28"/>
          </a:xfrm>
        </p:grpSpPr>
        <p:sp>
          <p:nvSpPr>
            <p:cNvPr id="10849" name="Line 212"/>
            <p:cNvSpPr>
              <a:spLocks noChangeAspect="1" noChangeShapeType="1"/>
            </p:cNvSpPr>
            <p:nvPr/>
          </p:nvSpPr>
          <p:spPr bwMode="auto">
            <a:xfrm flipH="1" flipV="1">
              <a:off x="930" y="1018"/>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50" name="Freeform 213"/>
            <p:cNvSpPr>
              <a:spLocks noChangeAspect="1"/>
            </p:cNvSpPr>
            <p:nvPr/>
          </p:nvSpPr>
          <p:spPr bwMode="auto">
            <a:xfrm>
              <a:off x="887" y="1010"/>
              <a:ext cx="23" cy="1"/>
            </a:xfrm>
            <a:custGeom>
              <a:avLst/>
              <a:gdLst>
                <a:gd name="T0" fmla="*/ 21 w 21"/>
                <a:gd name="T1" fmla="*/ 0 h 1"/>
                <a:gd name="T2" fmla="*/ 6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6" y="0"/>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51" name="Line 214"/>
            <p:cNvSpPr>
              <a:spLocks noChangeAspect="1" noChangeShapeType="1"/>
            </p:cNvSpPr>
            <p:nvPr/>
          </p:nvSpPr>
          <p:spPr bwMode="auto">
            <a:xfrm flipH="1">
              <a:off x="864" y="1010"/>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52" name="Line 215"/>
            <p:cNvSpPr>
              <a:spLocks noChangeAspect="1" noChangeShapeType="1"/>
            </p:cNvSpPr>
            <p:nvPr/>
          </p:nvSpPr>
          <p:spPr bwMode="auto">
            <a:xfrm flipH="1">
              <a:off x="841" y="1011"/>
              <a:ext cx="11" cy="6"/>
            </a:xfrm>
            <a:prstGeom prst="line">
              <a:avLst/>
            </a:prstGeom>
            <a:noFill/>
            <a:ln w="0">
              <a:solidFill>
                <a:srgbClr val="FF9900"/>
              </a:solidFill>
              <a:round/>
              <a:headEnd/>
              <a:tailEnd/>
            </a:ln>
          </p:spPr>
          <p:txBody>
            <a:bodyPr/>
            <a:lstStyle/>
            <a:p>
              <a:endParaRPr lang="en-US">
                <a:solidFill>
                  <a:srgbClr val="000000"/>
                </a:solidFill>
              </a:endParaRPr>
            </a:p>
          </p:txBody>
        </p:sp>
        <p:sp>
          <p:nvSpPr>
            <p:cNvPr id="10853" name="Line 216"/>
            <p:cNvSpPr>
              <a:spLocks noChangeAspect="1" noChangeShapeType="1"/>
            </p:cNvSpPr>
            <p:nvPr/>
          </p:nvSpPr>
          <p:spPr bwMode="auto">
            <a:xfrm flipH="1">
              <a:off x="798" y="1022"/>
              <a:ext cx="2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54" name="Line 217"/>
            <p:cNvSpPr>
              <a:spLocks noChangeAspect="1" noChangeShapeType="1"/>
            </p:cNvSpPr>
            <p:nvPr/>
          </p:nvSpPr>
          <p:spPr bwMode="auto">
            <a:xfrm flipH="1">
              <a:off x="775" y="1034"/>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55" name="Line 218"/>
            <p:cNvSpPr>
              <a:spLocks noChangeAspect="1" noChangeShapeType="1"/>
            </p:cNvSpPr>
            <p:nvPr/>
          </p:nvSpPr>
          <p:spPr bwMode="auto">
            <a:xfrm flipH="1">
              <a:off x="753" y="1038"/>
              <a:ext cx="11" cy="0"/>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289" name="Line 219"/>
          <p:cNvSpPr>
            <a:spLocks noChangeAspect="1" noChangeShapeType="1"/>
          </p:cNvSpPr>
          <p:nvPr/>
        </p:nvSpPr>
        <p:spPr bwMode="auto">
          <a:xfrm flipH="1">
            <a:off x="966788" y="1336675"/>
            <a:ext cx="20637" cy="4763"/>
          </a:xfrm>
          <a:prstGeom prst="line">
            <a:avLst/>
          </a:prstGeom>
          <a:noFill/>
          <a:ln w="0">
            <a:solidFill>
              <a:srgbClr val="FF9900"/>
            </a:solidFill>
            <a:round/>
            <a:headEnd/>
            <a:tailEnd/>
          </a:ln>
        </p:spPr>
        <p:txBody>
          <a:bodyPr/>
          <a:lstStyle/>
          <a:p>
            <a:endParaRPr lang="en-US">
              <a:solidFill>
                <a:srgbClr val="000000"/>
              </a:solidFill>
            </a:endParaRPr>
          </a:p>
        </p:txBody>
      </p:sp>
      <p:sp>
        <p:nvSpPr>
          <p:cNvPr id="10290" name="Line 220"/>
          <p:cNvSpPr>
            <a:spLocks noChangeAspect="1" noChangeShapeType="1"/>
          </p:cNvSpPr>
          <p:nvPr/>
        </p:nvSpPr>
        <p:spPr bwMode="auto">
          <a:xfrm flipH="1" flipV="1">
            <a:off x="944563" y="1316038"/>
            <a:ext cx="11112" cy="14287"/>
          </a:xfrm>
          <a:prstGeom prst="line">
            <a:avLst/>
          </a:prstGeom>
          <a:noFill/>
          <a:ln w="0">
            <a:solidFill>
              <a:srgbClr val="FF9900"/>
            </a:solidFill>
            <a:round/>
            <a:headEnd/>
            <a:tailEnd/>
          </a:ln>
        </p:spPr>
        <p:txBody>
          <a:bodyPr/>
          <a:lstStyle/>
          <a:p>
            <a:endParaRPr lang="en-US">
              <a:solidFill>
                <a:srgbClr val="000000"/>
              </a:solidFill>
            </a:endParaRPr>
          </a:p>
        </p:txBody>
      </p:sp>
      <p:sp>
        <p:nvSpPr>
          <p:cNvPr id="10291" name="Line 221"/>
          <p:cNvSpPr>
            <a:spLocks noChangeAspect="1" noChangeShapeType="1"/>
          </p:cNvSpPr>
          <p:nvPr/>
        </p:nvSpPr>
        <p:spPr bwMode="auto">
          <a:xfrm flipH="1" flipV="1">
            <a:off x="898525" y="1262063"/>
            <a:ext cx="20638" cy="28575"/>
          </a:xfrm>
          <a:prstGeom prst="line">
            <a:avLst/>
          </a:prstGeom>
          <a:noFill/>
          <a:ln w="0">
            <a:solidFill>
              <a:srgbClr val="FF9900"/>
            </a:solidFill>
            <a:round/>
            <a:headEnd/>
            <a:tailEnd/>
          </a:ln>
        </p:spPr>
        <p:txBody>
          <a:bodyPr/>
          <a:lstStyle/>
          <a:p>
            <a:endParaRPr lang="en-US">
              <a:solidFill>
                <a:srgbClr val="000000"/>
              </a:solidFill>
            </a:endParaRPr>
          </a:p>
        </p:txBody>
      </p:sp>
      <p:sp>
        <p:nvSpPr>
          <p:cNvPr id="10292" name="Line 222"/>
          <p:cNvSpPr>
            <a:spLocks noChangeAspect="1" noChangeShapeType="1"/>
          </p:cNvSpPr>
          <p:nvPr/>
        </p:nvSpPr>
        <p:spPr bwMode="auto">
          <a:xfrm flipH="1" flipV="1">
            <a:off x="779463" y="1190625"/>
            <a:ext cx="12700" cy="12700"/>
          </a:xfrm>
          <a:prstGeom prst="line">
            <a:avLst/>
          </a:prstGeom>
          <a:noFill/>
          <a:ln w="0">
            <a:solidFill>
              <a:srgbClr val="FF9900"/>
            </a:solidFill>
            <a:round/>
            <a:headEnd/>
            <a:tailEnd/>
          </a:ln>
        </p:spPr>
        <p:txBody>
          <a:bodyPr/>
          <a:lstStyle/>
          <a:p>
            <a:endParaRPr lang="en-US">
              <a:solidFill>
                <a:srgbClr val="000000"/>
              </a:solidFill>
            </a:endParaRPr>
          </a:p>
        </p:txBody>
      </p:sp>
      <p:sp>
        <p:nvSpPr>
          <p:cNvPr id="10293" name="Line 223"/>
          <p:cNvSpPr>
            <a:spLocks noChangeAspect="1" noChangeShapeType="1"/>
          </p:cNvSpPr>
          <p:nvPr/>
        </p:nvSpPr>
        <p:spPr bwMode="auto">
          <a:xfrm flipH="1" flipV="1">
            <a:off x="746125" y="1179513"/>
            <a:ext cx="20638" cy="4762"/>
          </a:xfrm>
          <a:prstGeom prst="line">
            <a:avLst/>
          </a:prstGeom>
          <a:noFill/>
          <a:ln w="0">
            <a:solidFill>
              <a:srgbClr val="FF9900"/>
            </a:solidFill>
            <a:round/>
            <a:headEnd/>
            <a:tailEnd/>
          </a:ln>
        </p:spPr>
        <p:txBody>
          <a:bodyPr/>
          <a:lstStyle/>
          <a:p>
            <a:endParaRPr lang="en-US">
              <a:solidFill>
                <a:srgbClr val="000000"/>
              </a:solidFill>
            </a:endParaRPr>
          </a:p>
        </p:txBody>
      </p:sp>
      <p:sp>
        <p:nvSpPr>
          <p:cNvPr id="10294" name="Freeform 224"/>
          <p:cNvSpPr>
            <a:spLocks noChangeAspect="1"/>
          </p:cNvSpPr>
          <p:nvPr/>
        </p:nvSpPr>
        <p:spPr bwMode="auto">
          <a:xfrm>
            <a:off x="685800" y="1147763"/>
            <a:ext cx="28575" cy="20637"/>
          </a:xfrm>
          <a:custGeom>
            <a:avLst/>
            <a:gdLst>
              <a:gd name="T0" fmla="*/ 15 w 15"/>
              <a:gd name="T1" fmla="*/ 11 h 11"/>
              <a:gd name="T2" fmla="*/ 9 w 15"/>
              <a:gd name="T3" fmla="*/ 9 h 11"/>
              <a:gd name="T4" fmla="*/ 0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11"/>
                </a:moveTo>
                <a:lnTo>
                  <a:pt x="9" y="9"/>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295" name="Line 225"/>
          <p:cNvSpPr>
            <a:spLocks noChangeAspect="1" noChangeShapeType="1"/>
          </p:cNvSpPr>
          <p:nvPr/>
        </p:nvSpPr>
        <p:spPr bwMode="auto">
          <a:xfrm flipH="1" flipV="1">
            <a:off x="650875" y="1123950"/>
            <a:ext cx="19050" cy="11113"/>
          </a:xfrm>
          <a:prstGeom prst="line">
            <a:avLst/>
          </a:prstGeom>
          <a:noFill/>
          <a:ln w="0">
            <a:solidFill>
              <a:srgbClr val="FF9900"/>
            </a:solidFill>
            <a:round/>
            <a:headEnd/>
            <a:tailEnd/>
          </a:ln>
        </p:spPr>
        <p:txBody>
          <a:bodyPr/>
          <a:lstStyle/>
          <a:p>
            <a:endParaRPr lang="en-US">
              <a:solidFill>
                <a:srgbClr val="000000"/>
              </a:solidFill>
            </a:endParaRPr>
          </a:p>
        </p:txBody>
      </p:sp>
      <p:sp>
        <p:nvSpPr>
          <p:cNvPr id="10296" name="Freeform 226"/>
          <p:cNvSpPr>
            <a:spLocks noChangeAspect="1"/>
          </p:cNvSpPr>
          <p:nvPr/>
        </p:nvSpPr>
        <p:spPr bwMode="auto">
          <a:xfrm>
            <a:off x="619125" y="1106488"/>
            <a:ext cx="20638" cy="7937"/>
          </a:xfrm>
          <a:custGeom>
            <a:avLst/>
            <a:gdLst>
              <a:gd name="T0" fmla="*/ 10 w 10"/>
              <a:gd name="T1" fmla="*/ 4 h 4"/>
              <a:gd name="T2" fmla="*/ 6 w 10"/>
              <a:gd name="T3" fmla="*/ 2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297" name="Freeform 227"/>
          <p:cNvSpPr>
            <a:spLocks noChangeAspect="1"/>
          </p:cNvSpPr>
          <p:nvPr/>
        </p:nvSpPr>
        <p:spPr bwMode="auto">
          <a:xfrm>
            <a:off x="552450" y="1093788"/>
            <a:ext cx="34925" cy="6350"/>
          </a:xfrm>
          <a:custGeom>
            <a:avLst/>
            <a:gdLst>
              <a:gd name="T0" fmla="*/ 19 w 19"/>
              <a:gd name="T1" fmla="*/ 4 h 4"/>
              <a:gd name="T2" fmla="*/ 2 w 19"/>
              <a:gd name="T3" fmla="*/ 0 h 4"/>
              <a:gd name="T4" fmla="*/ 0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4"/>
                </a:moveTo>
                <a:lnTo>
                  <a:pt x="2" y="0"/>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298" name="Line 228"/>
          <p:cNvSpPr>
            <a:spLocks noChangeAspect="1" noChangeShapeType="1"/>
          </p:cNvSpPr>
          <p:nvPr/>
        </p:nvSpPr>
        <p:spPr bwMode="auto">
          <a:xfrm flipH="1">
            <a:off x="514350" y="1095375"/>
            <a:ext cx="17463" cy="9525"/>
          </a:xfrm>
          <a:prstGeom prst="line">
            <a:avLst/>
          </a:prstGeom>
          <a:noFill/>
          <a:ln w="0">
            <a:solidFill>
              <a:srgbClr val="FF9900"/>
            </a:solidFill>
            <a:round/>
            <a:headEnd/>
            <a:tailEnd/>
          </a:ln>
        </p:spPr>
        <p:txBody>
          <a:bodyPr/>
          <a:lstStyle/>
          <a:p>
            <a:endParaRPr lang="en-US">
              <a:solidFill>
                <a:srgbClr val="000000"/>
              </a:solidFill>
            </a:endParaRPr>
          </a:p>
        </p:txBody>
      </p:sp>
      <p:sp>
        <p:nvSpPr>
          <p:cNvPr id="10299" name="Line 229"/>
          <p:cNvSpPr>
            <a:spLocks noChangeAspect="1" noChangeShapeType="1"/>
          </p:cNvSpPr>
          <p:nvPr/>
        </p:nvSpPr>
        <p:spPr bwMode="auto">
          <a:xfrm flipH="1" flipV="1">
            <a:off x="482600" y="1095375"/>
            <a:ext cx="17463" cy="12700"/>
          </a:xfrm>
          <a:prstGeom prst="line">
            <a:avLst/>
          </a:prstGeom>
          <a:noFill/>
          <a:ln w="0">
            <a:solidFill>
              <a:srgbClr val="FF9900"/>
            </a:solidFill>
            <a:round/>
            <a:headEnd/>
            <a:tailEnd/>
          </a:ln>
        </p:spPr>
        <p:txBody>
          <a:bodyPr/>
          <a:lstStyle/>
          <a:p>
            <a:endParaRPr lang="en-US">
              <a:solidFill>
                <a:srgbClr val="000000"/>
              </a:solidFill>
            </a:endParaRPr>
          </a:p>
        </p:txBody>
      </p:sp>
      <p:sp>
        <p:nvSpPr>
          <p:cNvPr id="10300" name="Line 230"/>
          <p:cNvSpPr>
            <a:spLocks noChangeAspect="1" noChangeShapeType="1"/>
          </p:cNvSpPr>
          <p:nvPr/>
        </p:nvSpPr>
        <p:spPr bwMode="auto">
          <a:xfrm flipH="1" flipV="1">
            <a:off x="433388" y="1047750"/>
            <a:ext cx="25400" cy="25400"/>
          </a:xfrm>
          <a:prstGeom prst="line">
            <a:avLst/>
          </a:prstGeom>
          <a:noFill/>
          <a:ln w="0">
            <a:solidFill>
              <a:srgbClr val="FF9900"/>
            </a:solidFill>
            <a:round/>
            <a:headEnd/>
            <a:tailEnd/>
          </a:ln>
        </p:spPr>
        <p:txBody>
          <a:bodyPr/>
          <a:lstStyle/>
          <a:p>
            <a:endParaRPr lang="en-US">
              <a:solidFill>
                <a:srgbClr val="000000"/>
              </a:solidFill>
            </a:endParaRPr>
          </a:p>
        </p:txBody>
      </p:sp>
      <p:sp>
        <p:nvSpPr>
          <p:cNvPr id="10301" name="Line 231"/>
          <p:cNvSpPr>
            <a:spLocks noChangeAspect="1" noChangeShapeType="1"/>
          </p:cNvSpPr>
          <p:nvPr/>
        </p:nvSpPr>
        <p:spPr bwMode="auto">
          <a:xfrm flipH="1" flipV="1">
            <a:off x="404813" y="1022350"/>
            <a:ext cx="15875" cy="11113"/>
          </a:xfrm>
          <a:prstGeom prst="line">
            <a:avLst/>
          </a:prstGeom>
          <a:noFill/>
          <a:ln w="0">
            <a:solidFill>
              <a:srgbClr val="FF9900"/>
            </a:solidFill>
            <a:round/>
            <a:headEnd/>
            <a:tailEnd/>
          </a:ln>
        </p:spPr>
        <p:txBody>
          <a:bodyPr/>
          <a:lstStyle/>
          <a:p>
            <a:endParaRPr lang="en-US">
              <a:solidFill>
                <a:srgbClr val="000000"/>
              </a:solidFill>
            </a:endParaRPr>
          </a:p>
        </p:txBody>
      </p:sp>
      <p:sp>
        <p:nvSpPr>
          <p:cNvPr id="10302" name="Freeform 232"/>
          <p:cNvSpPr>
            <a:spLocks noChangeAspect="1"/>
          </p:cNvSpPr>
          <p:nvPr/>
        </p:nvSpPr>
        <p:spPr bwMode="auto">
          <a:xfrm>
            <a:off x="369888" y="1019175"/>
            <a:ext cx="15875" cy="1588"/>
          </a:xfrm>
          <a:custGeom>
            <a:avLst/>
            <a:gdLst>
              <a:gd name="T0" fmla="*/ 9 w 9"/>
              <a:gd name="T1" fmla="*/ 0 h 1588"/>
              <a:gd name="T2" fmla="*/ 7 w 9"/>
              <a:gd name="T3" fmla="*/ 0 h 1588"/>
              <a:gd name="T4" fmla="*/ 0 w 9"/>
              <a:gd name="T5" fmla="*/ 0 h 1588"/>
              <a:gd name="T6" fmla="*/ 0 60000 65536"/>
              <a:gd name="T7" fmla="*/ 0 60000 65536"/>
              <a:gd name="T8" fmla="*/ 0 60000 65536"/>
              <a:gd name="T9" fmla="*/ 0 w 9"/>
              <a:gd name="T10" fmla="*/ 0 h 1588"/>
              <a:gd name="T11" fmla="*/ 9 w 9"/>
              <a:gd name="T12" fmla="*/ 1588 h 1588"/>
            </a:gdLst>
            <a:ahLst/>
            <a:cxnLst>
              <a:cxn ang="T6">
                <a:pos x="T0" y="T1"/>
              </a:cxn>
              <a:cxn ang="T7">
                <a:pos x="T2" y="T3"/>
              </a:cxn>
              <a:cxn ang="T8">
                <a:pos x="T4" y="T5"/>
              </a:cxn>
            </a:cxnLst>
            <a:rect l="T9" t="T10" r="T11" b="T12"/>
            <a:pathLst>
              <a:path w="9" h="1588">
                <a:moveTo>
                  <a:pt x="9" y="0"/>
                </a:moveTo>
                <a:lnTo>
                  <a:pt x="7" y="0"/>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303" name="Line 233"/>
          <p:cNvSpPr>
            <a:spLocks noChangeAspect="1" noChangeShapeType="1"/>
          </p:cNvSpPr>
          <p:nvPr/>
        </p:nvSpPr>
        <p:spPr bwMode="auto">
          <a:xfrm flipH="1">
            <a:off x="293688" y="1019175"/>
            <a:ext cx="41275"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04" name="Line 234"/>
          <p:cNvSpPr>
            <a:spLocks noChangeAspect="1" noChangeShapeType="1"/>
          </p:cNvSpPr>
          <p:nvPr/>
        </p:nvSpPr>
        <p:spPr bwMode="auto">
          <a:xfrm flipH="1">
            <a:off x="258763" y="1019175"/>
            <a:ext cx="20637"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05" name="Line 235"/>
          <p:cNvSpPr>
            <a:spLocks noChangeAspect="1" noChangeShapeType="1"/>
          </p:cNvSpPr>
          <p:nvPr/>
        </p:nvSpPr>
        <p:spPr bwMode="auto">
          <a:xfrm flipH="1" flipV="1">
            <a:off x="222250" y="1008063"/>
            <a:ext cx="19050" cy="9525"/>
          </a:xfrm>
          <a:prstGeom prst="line">
            <a:avLst/>
          </a:prstGeom>
          <a:noFill/>
          <a:ln w="0">
            <a:solidFill>
              <a:srgbClr val="FF9900"/>
            </a:solidFill>
            <a:round/>
            <a:headEnd/>
            <a:tailEnd/>
          </a:ln>
        </p:spPr>
        <p:txBody>
          <a:bodyPr/>
          <a:lstStyle/>
          <a:p>
            <a:endParaRPr lang="en-US">
              <a:solidFill>
                <a:srgbClr val="000000"/>
              </a:solidFill>
            </a:endParaRPr>
          </a:p>
        </p:txBody>
      </p:sp>
      <p:sp>
        <p:nvSpPr>
          <p:cNvPr id="10306" name="Freeform 236"/>
          <p:cNvSpPr>
            <a:spLocks noChangeAspect="1"/>
          </p:cNvSpPr>
          <p:nvPr/>
        </p:nvSpPr>
        <p:spPr bwMode="auto">
          <a:xfrm>
            <a:off x="173038" y="973138"/>
            <a:ext cx="14287" cy="28575"/>
          </a:xfrm>
          <a:custGeom>
            <a:avLst/>
            <a:gdLst>
              <a:gd name="T0" fmla="*/ 8 w 8"/>
              <a:gd name="T1" fmla="*/ 15 h 15"/>
              <a:gd name="T2" fmla="*/ 4 w 8"/>
              <a:gd name="T3" fmla="*/ 13 h 15"/>
              <a:gd name="T4" fmla="*/ 0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8" y="15"/>
                </a:moveTo>
                <a:lnTo>
                  <a:pt x="4" y="13"/>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307" name="Line 237"/>
          <p:cNvSpPr>
            <a:spLocks noChangeAspect="1" noChangeShapeType="1"/>
          </p:cNvSpPr>
          <p:nvPr/>
        </p:nvSpPr>
        <p:spPr bwMode="auto">
          <a:xfrm flipH="1" flipV="1">
            <a:off x="1309688" y="2386013"/>
            <a:ext cx="28575" cy="15875"/>
          </a:xfrm>
          <a:prstGeom prst="line">
            <a:avLst/>
          </a:prstGeom>
          <a:noFill/>
          <a:ln w="0">
            <a:solidFill>
              <a:srgbClr val="DAFF24"/>
            </a:solidFill>
            <a:round/>
            <a:headEnd/>
            <a:tailEnd/>
          </a:ln>
        </p:spPr>
        <p:txBody>
          <a:bodyPr/>
          <a:lstStyle/>
          <a:p>
            <a:endParaRPr lang="en-US">
              <a:solidFill>
                <a:srgbClr val="000000"/>
              </a:solidFill>
            </a:endParaRPr>
          </a:p>
        </p:txBody>
      </p:sp>
      <p:grpSp>
        <p:nvGrpSpPr>
          <p:cNvPr id="17" name="Group 238"/>
          <p:cNvGrpSpPr>
            <a:grpSpLocks/>
          </p:cNvGrpSpPr>
          <p:nvPr/>
        </p:nvGrpSpPr>
        <p:grpSpPr bwMode="auto">
          <a:xfrm>
            <a:off x="1312863" y="2390775"/>
            <a:ext cx="103187" cy="195263"/>
            <a:chOff x="787" y="1706"/>
            <a:chExt cx="65" cy="123"/>
          </a:xfrm>
        </p:grpSpPr>
        <p:sp>
          <p:nvSpPr>
            <p:cNvPr id="10844" name="Line 239"/>
            <p:cNvSpPr>
              <a:spLocks noChangeAspect="1" noChangeShapeType="1"/>
            </p:cNvSpPr>
            <p:nvPr/>
          </p:nvSpPr>
          <p:spPr bwMode="auto">
            <a:xfrm>
              <a:off x="787" y="1706"/>
              <a:ext cx="8"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45" name="Freeform 240"/>
            <p:cNvSpPr>
              <a:spLocks noChangeAspect="1"/>
            </p:cNvSpPr>
            <p:nvPr/>
          </p:nvSpPr>
          <p:spPr bwMode="auto">
            <a:xfrm>
              <a:off x="813" y="1727"/>
              <a:ext cx="19" cy="14"/>
            </a:xfrm>
            <a:custGeom>
              <a:avLst/>
              <a:gdLst>
                <a:gd name="T0" fmla="*/ 0 w 16"/>
                <a:gd name="T1" fmla="*/ 0 h 13"/>
                <a:gd name="T2" fmla="*/ 12 w 16"/>
                <a:gd name="T3" fmla="*/ 9 h 13"/>
                <a:gd name="T4" fmla="*/ 16 w 16"/>
                <a:gd name="T5" fmla="*/ 13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0" y="0"/>
                  </a:moveTo>
                  <a:lnTo>
                    <a:pt x="12" y="9"/>
                  </a:lnTo>
                  <a:lnTo>
                    <a:pt x="16" y="13"/>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46" name="Line 241"/>
            <p:cNvSpPr>
              <a:spLocks noChangeAspect="1" noChangeShapeType="1"/>
            </p:cNvSpPr>
            <p:nvPr/>
          </p:nvSpPr>
          <p:spPr bwMode="auto">
            <a:xfrm>
              <a:off x="841" y="1750"/>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847" name="Freeform 242"/>
            <p:cNvSpPr>
              <a:spLocks noChangeAspect="1"/>
            </p:cNvSpPr>
            <p:nvPr/>
          </p:nvSpPr>
          <p:spPr bwMode="auto">
            <a:xfrm>
              <a:off x="847" y="1783"/>
              <a:ext cx="5" cy="25"/>
            </a:xfrm>
            <a:custGeom>
              <a:avLst/>
              <a:gdLst>
                <a:gd name="T0" fmla="*/ 0 w 4"/>
                <a:gd name="T1" fmla="*/ 0 h 21"/>
                <a:gd name="T2" fmla="*/ 4 w 4"/>
                <a:gd name="T3" fmla="*/ 11 h 21"/>
                <a:gd name="T4" fmla="*/ 4 w 4"/>
                <a:gd name="T5" fmla="*/ 21 h 21"/>
                <a:gd name="T6" fmla="*/ 0 60000 65536"/>
                <a:gd name="T7" fmla="*/ 0 60000 65536"/>
                <a:gd name="T8" fmla="*/ 0 60000 65536"/>
                <a:gd name="T9" fmla="*/ 0 w 4"/>
                <a:gd name="T10" fmla="*/ 0 h 21"/>
                <a:gd name="T11" fmla="*/ 4 w 4"/>
                <a:gd name="T12" fmla="*/ 21 h 21"/>
              </a:gdLst>
              <a:ahLst/>
              <a:cxnLst>
                <a:cxn ang="T6">
                  <a:pos x="T0" y="T1"/>
                </a:cxn>
                <a:cxn ang="T7">
                  <a:pos x="T2" y="T3"/>
                </a:cxn>
                <a:cxn ang="T8">
                  <a:pos x="T4" y="T5"/>
                </a:cxn>
              </a:cxnLst>
              <a:rect l="T9" t="T10" r="T11" b="T12"/>
              <a:pathLst>
                <a:path w="4" h="21">
                  <a:moveTo>
                    <a:pt x="0" y="0"/>
                  </a:moveTo>
                  <a:lnTo>
                    <a:pt x="4" y="11"/>
                  </a:lnTo>
                  <a:lnTo>
                    <a:pt x="4" y="21"/>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48" name="Line 243"/>
            <p:cNvSpPr>
              <a:spLocks noChangeAspect="1" noChangeShapeType="1"/>
            </p:cNvSpPr>
            <p:nvPr/>
          </p:nvSpPr>
          <p:spPr bwMode="auto">
            <a:xfrm>
              <a:off x="852" y="1818"/>
              <a:ext cx="0" cy="11"/>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18" name="Group 244"/>
          <p:cNvGrpSpPr>
            <a:grpSpLocks/>
          </p:cNvGrpSpPr>
          <p:nvPr/>
        </p:nvGrpSpPr>
        <p:grpSpPr bwMode="auto">
          <a:xfrm>
            <a:off x="1446213" y="2600325"/>
            <a:ext cx="1122362" cy="817563"/>
            <a:chOff x="871" y="1838"/>
            <a:chExt cx="707" cy="515"/>
          </a:xfrm>
        </p:grpSpPr>
        <p:sp>
          <p:nvSpPr>
            <p:cNvPr id="10812" name="Line 245"/>
            <p:cNvSpPr>
              <a:spLocks noChangeAspect="1" noChangeShapeType="1"/>
            </p:cNvSpPr>
            <p:nvPr/>
          </p:nvSpPr>
          <p:spPr bwMode="auto">
            <a:xfrm>
              <a:off x="871" y="1838"/>
              <a:ext cx="2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13" name="Line 246"/>
            <p:cNvSpPr>
              <a:spLocks noChangeAspect="1" noChangeShapeType="1"/>
            </p:cNvSpPr>
            <p:nvPr/>
          </p:nvSpPr>
          <p:spPr bwMode="auto">
            <a:xfrm>
              <a:off x="903" y="1849"/>
              <a:ext cx="1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14" name="Line 247"/>
            <p:cNvSpPr>
              <a:spLocks noChangeAspect="1" noChangeShapeType="1"/>
            </p:cNvSpPr>
            <p:nvPr/>
          </p:nvSpPr>
          <p:spPr bwMode="auto">
            <a:xfrm>
              <a:off x="937" y="1860"/>
              <a:ext cx="20"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15" name="Line 248"/>
            <p:cNvSpPr>
              <a:spLocks noChangeAspect="1" noChangeShapeType="1"/>
            </p:cNvSpPr>
            <p:nvPr/>
          </p:nvSpPr>
          <p:spPr bwMode="auto">
            <a:xfrm>
              <a:off x="969" y="1872"/>
              <a:ext cx="10"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16" name="Line 249"/>
            <p:cNvSpPr>
              <a:spLocks noChangeAspect="1" noChangeShapeType="1"/>
            </p:cNvSpPr>
            <p:nvPr/>
          </p:nvSpPr>
          <p:spPr bwMode="auto">
            <a:xfrm>
              <a:off x="1004" y="1882"/>
              <a:ext cx="21"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17" name="Line 250"/>
            <p:cNvSpPr>
              <a:spLocks noChangeAspect="1" noChangeShapeType="1"/>
            </p:cNvSpPr>
            <p:nvPr/>
          </p:nvSpPr>
          <p:spPr bwMode="auto">
            <a:xfrm>
              <a:off x="1034" y="1896"/>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18" name="Line 251"/>
            <p:cNvSpPr>
              <a:spLocks noChangeAspect="1" noChangeShapeType="1"/>
            </p:cNvSpPr>
            <p:nvPr/>
          </p:nvSpPr>
          <p:spPr bwMode="auto">
            <a:xfrm>
              <a:off x="1067" y="1906"/>
              <a:ext cx="25"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19" name="Line 252"/>
            <p:cNvSpPr>
              <a:spLocks noChangeAspect="1" noChangeShapeType="1"/>
            </p:cNvSpPr>
            <p:nvPr/>
          </p:nvSpPr>
          <p:spPr bwMode="auto">
            <a:xfrm>
              <a:off x="1099" y="1917"/>
              <a:ext cx="12" cy="4"/>
            </a:xfrm>
            <a:prstGeom prst="line">
              <a:avLst/>
            </a:prstGeom>
            <a:noFill/>
            <a:ln w="0">
              <a:solidFill>
                <a:srgbClr val="FF9900"/>
              </a:solidFill>
              <a:round/>
              <a:headEnd/>
              <a:tailEnd/>
            </a:ln>
          </p:spPr>
          <p:txBody>
            <a:bodyPr/>
            <a:lstStyle/>
            <a:p>
              <a:endParaRPr lang="en-US">
                <a:solidFill>
                  <a:srgbClr val="000000"/>
                </a:solidFill>
              </a:endParaRPr>
            </a:p>
          </p:txBody>
        </p:sp>
        <p:sp>
          <p:nvSpPr>
            <p:cNvPr id="10820" name="Line 253"/>
            <p:cNvSpPr>
              <a:spLocks noChangeAspect="1" noChangeShapeType="1"/>
            </p:cNvSpPr>
            <p:nvPr/>
          </p:nvSpPr>
          <p:spPr bwMode="auto">
            <a:xfrm>
              <a:off x="1133" y="1927"/>
              <a:ext cx="2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821" name="Line 254"/>
            <p:cNvSpPr>
              <a:spLocks noChangeAspect="1" noChangeShapeType="1"/>
            </p:cNvSpPr>
            <p:nvPr/>
          </p:nvSpPr>
          <p:spPr bwMode="auto">
            <a:xfrm>
              <a:off x="1167" y="1939"/>
              <a:ext cx="8" cy="5"/>
            </a:xfrm>
            <a:prstGeom prst="line">
              <a:avLst/>
            </a:prstGeom>
            <a:noFill/>
            <a:ln w="0">
              <a:solidFill>
                <a:srgbClr val="FF9900"/>
              </a:solidFill>
              <a:round/>
              <a:headEnd/>
              <a:tailEnd/>
            </a:ln>
          </p:spPr>
          <p:txBody>
            <a:bodyPr/>
            <a:lstStyle/>
            <a:p>
              <a:endParaRPr lang="en-US">
                <a:solidFill>
                  <a:srgbClr val="000000"/>
                </a:solidFill>
              </a:endParaRPr>
            </a:p>
          </p:txBody>
        </p:sp>
        <p:sp>
          <p:nvSpPr>
            <p:cNvPr id="10822" name="Line 255"/>
            <p:cNvSpPr>
              <a:spLocks noChangeAspect="1" noChangeShapeType="1"/>
            </p:cNvSpPr>
            <p:nvPr/>
          </p:nvSpPr>
          <p:spPr bwMode="auto">
            <a:xfrm>
              <a:off x="1198" y="1951"/>
              <a:ext cx="23"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23" name="Line 256"/>
            <p:cNvSpPr>
              <a:spLocks noChangeAspect="1" noChangeShapeType="1"/>
            </p:cNvSpPr>
            <p:nvPr/>
          </p:nvSpPr>
          <p:spPr bwMode="auto">
            <a:xfrm>
              <a:off x="1231" y="1961"/>
              <a:ext cx="10" cy="5"/>
            </a:xfrm>
            <a:prstGeom prst="line">
              <a:avLst/>
            </a:prstGeom>
            <a:noFill/>
            <a:ln w="0">
              <a:solidFill>
                <a:srgbClr val="FF9900"/>
              </a:solidFill>
              <a:round/>
              <a:headEnd/>
              <a:tailEnd/>
            </a:ln>
          </p:spPr>
          <p:txBody>
            <a:bodyPr/>
            <a:lstStyle/>
            <a:p>
              <a:endParaRPr lang="en-US">
                <a:solidFill>
                  <a:srgbClr val="000000"/>
                </a:solidFill>
              </a:endParaRPr>
            </a:p>
          </p:txBody>
        </p:sp>
        <p:sp>
          <p:nvSpPr>
            <p:cNvPr id="10824" name="Line 257"/>
            <p:cNvSpPr>
              <a:spLocks noChangeAspect="1" noChangeShapeType="1"/>
            </p:cNvSpPr>
            <p:nvPr/>
          </p:nvSpPr>
          <p:spPr bwMode="auto">
            <a:xfrm>
              <a:off x="1263" y="1973"/>
              <a:ext cx="2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25" name="Line 258"/>
            <p:cNvSpPr>
              <a:spLocks noChangeAspect="1" noChangeShapeType="1"/>
            </p:cNvSpPr>
            <p:nvPr/>
          </p:nvSpPr>
          <p:spPr bwMode="auto">
            <a:xfrm>
              <a:off x="1297" y="1984"/>
              <a:ext cx="12" cy="3"/>
            </a:xfrm>
            <a:prstGeom prst="line">
              <a:avLst/>
            </a:prstGeom>
            <a:noFill/>
            <a:ln w="0">
              <a:solidFill>
                <a:srgbClr val="FF9900"/>
              </a:solidFill>
              <a:round/>
              <a:headEnd/>
              <a:tailEnd/>
            </a:ln>
          </p:spPr>
          <p:txBody>
            <a:bodyPr/>
            <a:lstStyle/>
            <a:p>
              <a:endParaRPr lang="en-US">
                <a:solidFill>
                  <a:srgbClr val="000000"/>
                </a:solidFill>
              </a:endParaRPr>
            </a:p>
          </p:txBody>
        </p:sp>
        <p:sp>
          <p:nvSpPr>
            <p:cNvPr id="10826" name="Line 259"/>
            <p:cNvSpPr>
              <a:spLocks noChangeAspect="1" noChangeShapeType="1"/>
            </p:cNvSpPr>
            <p:nvPr/>
          </p:nvSpPr>
          <p:spPr bwMode="auto">
            <a:xfrm>
              <a:off x="1330" y="1995"/>
              <a:ext cx="20"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827" name="Line 260"/>
            <p:cNvSpPr>
              <a:spLocks noChangeAspect="1" noChangeShapeType="1"/>
            </p:cNvSpPr>
            <p:nvPr/>
          </p:nvSpPr>
          <p:spPr bwMode="auto">
            <a:xfrm>
              <a:off x="1362" y="2007"/>
              <a:ext cx="12" cy="5"/>
            </a:xfrm>
            <a:prstGeom prst="line">
              <a:avLst/>
            </a:prstGeom>
            <a:noFill/>
            <a:ln w="0">
              <a:solidFill>
                <a:srgbClr val="FF9900"/>
              </a:solidFill>
              <a:round/>
              <a:headEnd/>
              <a:tailEnd/>
            </a:ln>
          </p:spPr>
          <p:txBody>
            <a:bodyPr/>
            <a:lstStyle/>
            <a:p>
              <a:endParaRPr lang="en-US">
                <a:solidFill>
                  <a:srgbClr val="000000"/>
                </a:solidFill>
              </a:endParaRPr>
            </a:p>
          </p:txBody>
        </p:sp>
        <p:sp>
          <p:nvSpPr>
            <p:cNvPr id="10828" name="Line 261"/>
            <p:cNvSpPr>
              <a:spLocks noChangeAspect="1" noChangeShapeType="1"/>
            </p:cNvSpPr>
            <p:nvPr/>
          </p:nvSpPr>
          <p:spPr bwMode="auto">
            <a:xfrm>
              <a:off x="1393" y="2019"/>
              <a:ext cx="25" cy="8"/>
            </a:xfrm>
            <a:prstGeom prst="line">
              <a:avLst/>
            </a:prstGeom>
            <a:noFill/>
            <a:ln w="0">
              <a:solidFill>
                <a:srgbClr val="FF9900"/>
              </a:solidFill>
              <a:round/>
              <a:headEnd/>
              <a:tailEnd/>
            </a:ln>
          </p:spPr>
          <p:txBody>
            <a:bodyPr/>
            <a:lstStyle/>
            <a:p>
              <a:endParaRPr lang="en-US">
                <a:solidFill>
                  <a:srgbClr val="000000"/>
                </a:solidFill>
              </a:endParaRPr>
            </a:p>
          </p:txBody>
        </p:sp>
        <p:sp>
          <p:nvSpPr>
            <p:cNvPr id="10829" name="Freeform 262"/>
            <p:cNvSpPr>
              <a:spLocks noChangeAspect="1"/>
            </p:cNvSpPr>
            <p:nvPr/>
          </p:nvSpPr>
          <p:spPr bwMode="auto">
            <a:xfrm>
              <a:off x="1427" y="2029"/>
              <a:ext cx="9" cy="7"/>
            </a:xfrm>
            <a:custGeom>
              <a:avLst/>
              <a:gdLst>
                <a:gd name="T0" fmla="*/ 0 w 8"/>
                <a:gd name="T1" fmla="*/ 0 h 6"/>
                <a:gd name="T2" fmla="*/ 2 w 8"/>
                <a:gd name="T3" fmla="*/ 2 h 6"/>
                <a:gd name="T4" fmla="*/ 8 w 8"/>
                <a:gd name="T5" fmla="*/ 6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2" y="2"/>
                  </a:lnTo>
                  <a:lnTo>
                    <a:pt x="8" y="6"/>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30" name="Freeform 263"/>
            <p:cNvSpPr>
              <a:spLocks noChangeAspect="1"/>
            </p:cNvSpPr>
            <p:nvPr/>
          </p:nvSpPr>
          <p:spPr bwMode="auto">
            <a:xfrm>
              <a:off x="1456" y="2049"/>
              <a:ext cx="21" cy="8"/>
            </a:xfrm>
            <a:custGeom>
              <a:avLst/>
              <a:gdLst>
                <a:gd name="T0" fmla="*/ 0 w 18"/>
                <a:gd name="T1" fmla="*/ 0 h 8"/>
                <a:gd name="T2" fmla="*/ 6 w 18"/>
                <a:gd name="T3" fmla="*/ 4 h 8"/>
                <a:gd name="T4" fmla="*/ 18 w 18"/>
                <a:gd name="T5" fmla="*/ 8 h 8"/>
                <a:gd name="T6" fmla="*/ 0 60000 65536"/>
                <a:gd name="T7" fmla="*/ 0 60000 65536"/>
                <a:gd name="T8" fmla="*/ 0 60000 65536"/>
                <a:gd name="T9" fmla="*/ 0 w 18"/>
                <a:gd name="T10" fmla="*/ 0 h 8"/>
                <a:gd name="T11" fmla="*/ 18 w 18"/>
                <a:gd name="T12" fmla="*/ 8 h 8"/>
              </a:gdLst>
              <a:ahLst/>
              <a:cxnLst>
                <a:cxn ang="T6">
                  <a:pos x="T0" y="T1"/>
                </a:cxn>
                <a:cxn ang="T7">
                  <a:pos x="T2" y="T3"/>
                </a:cxn>
                <a:cxn ang="T8">
                  <a:pos x="T4" y="T5"/>
                </a:cxn>
              </a:cxnLst>
              <a:rect l="T9" t="T10" r="T11" b="T12"/>
              <a:pathLst>
                <a:path w="18" h="8">
                  <a:moveTo>
                    <a:pt x="0" y="0"/>
                  </a:moveTo>
                  <a:lnTo>
                    <a:pt x="6" y="4"/>
                  </a:lnTo>
                  <a:lnTo>
                    <a:pt x="18" y="8"/>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31" name="Line 264"/>
            <p:cNvSpPr>
              <a:spLocks noChangeAspect="1" noChangeShapeType="1"/>
            </p:cNvSpPr>
            <p:nvPr/>
          </p:nvSpPr>
          <p:spPr bwMode="auto">
            <a:xfrm>
              <a:off x="1488" y="2064"/>
              <a:ext cx="1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832" name="Line 265"/>
            <p:cNvSpPr>
              <a:spLocks noChangeAspect="1" noChangeShapeType="1"/>
            </p:cNvSpPr>
            <p:nvPr/>
          </p:nvSpPr>
          <p:spPr bwMode="auto">
            <a:xfrm>
              <a:off x="1514" y="2082"/>
              <a:ext cx="17" cy="18"/>
            </a:xfrm>
            <a:prstGeom prst="line">
              <a:avLst/>
            </a:prstGeom>
            <a:noFill/>
            <a:ln w="0">
              <a:solidFill>
                <a:srgbClr val="FF9900"/>
              </a:solidFill>
              <a:round/>
              <a:headEnd/>
              <a:tailEnd/>
            </a:ln>
          </p:spPr>
          <p:txBody>
            <a:bodyPr/>
            <a:lstStyle/>
            <a:p>
              <a:endParaRPr lang="en-US">
                <a:solidFill>
                  <a:srgbClr val="000000"/>
                </a:solidFill>
              </a:endParaRPr>
            </a:p>
          </p:txBody>
        </p:sp>
        <p:sp>
          <p:nvSpPr>
            <p:cNvPr id="10833" name="Line 266"/>
            <p:cNvSpPr>
              <a:spLocks noChangeAspect="1" noChangeShapeType="1"/>
            </p:cNvSpPr>
            <p:nvPr/>
          </p:nvSpPr>
          <p:spPr bwMode="auto">
            <a:xfrm>
              <a:off x="1536" y="2108"/>
              <a:ext cx="2"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834" name="Freeform 267"/>
            <p:cNvSpPr>
              <a:spLocks noChangeAspect="1"/>
            </p:cNvSpPr>
            <p:nvPr/>
          </p:nvSpPr>
          <p:spPr bwMode="auto">
            <a:xfrm>
              <a:off x="1536" y="2144"/>
              <a:ext cx="2" cy="22"/>
            </a:xfrm>
            <a:custGeom>
              <a:avLst/>
              <a:gdLst>
                <a:gd name="T0" fmla="*/ 0 w 2"/>
                <a:gd name="T1" fmla="*/ 0 h 19"/>
                <a:gd name="T2" fmla="*/ 0 w 2"/>
                <a:gd name="T3" fmla="*/ 4 h 19"/>
                <a:gd name="T4" fmla="*/ 0 w 2"/>
                <a:gd name="T5" fmla="*/ 19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0"/>
                  </a:moveTo>
                  <a:lnTo>
                    <a:pt x="0" y="4"/>
                  </a:lnTo>
                  <a:lnTo>
                    <a:pt x="0" y="19"/>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35" name="Line 268"/>
            <p:cNvSpPr>
              <a:spLocks noChangeAspect="1" noChangeShapeType="1"/>
            </p:cNvSpPr>
            <p:nvPr/>
          </p:nvSpPr>
          <p:spPr bwMode="auto">
            <a:xfrm flipH="1">
              <a:off x="1529" y="2178"/>
              <a:ext cx="6"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36" name="Line 269"/>
            <p:cNvSpPr>
              <a:spLocks noChangeAspect="1" noChangeShapeType="1"/>
            </p:cNvSpPr>
            <p:nvPr/>
          </p:nvSpPr>
          <p:spPr bwMode="auto">
            <a:xfrm>
              <a:off x="1522" y="2212"/>
              <a:ext cx="1"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837" name="Line 270"/>
            <p:cNvSpPr>
              <a:spLocks noChangeAspect="1" noChangeShapeType="1"/>
            </p:cNvSpPr>
            <p:nvPr/>
          </p:nvSpPr>
          <p:spPr bwMode="auto">
            <a:xfrm>
              <a:off x="1522" y="2244"/>
              <a:ext cx="1"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838" name="Line 271"/>
            <p:cNvSpPr>
              <a:spLocks noChangeAspect="1" noChangeShapeType="1"/>
            </p:cNvSpPr>
            <p:nvPr/>
          </p:nvSpPr>
          <p:spPr bwMode="auto">
            <a:xfrm flipV="1">
              <a:off x="1524" y="2259"/>
              <a:ext cx="14" cy="18"/>
            </a:xfrm>
            <a:prstGeom prst="line">
              <a:avLst/>
            </a:prstGeom>
            <a:noFill/>
            <a:ln w="0">
              <a:solidFill>
                <a:srgbClr val="FF9900"/>
              </a:solidFill>
              <a:round/>
              <a:headEnd/>
              <a:tailEnd/>
            </a:ln>
          </p:spPr>
          <p:txBody>
            <a:bodyPr/>
            <a:lstStyle/>
            <a:p>
              <a:endParaRPr lang="en-US">
                <a:solidFill>
                  <a:srgbClr val="000000"/>
                </a:solidFill>
              </a:endParaRPr>
            </a:p>
          </p:txBody>
        </p:sp>
        <p:sp>
          <p:nvSpPr>
            <p:cNvPr id="10839" name="Line 272"/>
            <p:cNvSpPr>
              <a:spLocks noChangeAspect="1" noChangeShapeType="1"/>
            </p:cNvSpPr>
            <p:nvPr/>
          </p:nvSpPr>
          <p:spPr bwMode="auto">
            <a:xfrm flipV="1">
              <a:off x="1544" y="2240"/>
              <a:ext cx="7"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840" name="Line 273"/>
            <p:cNvSpPr>
              <a:spLocks noChangeAspect="1" noChangeShapeType="1"/>
            </p:cNvSpPr>
            <p:nvPr/>
          </p:nvSpPr>
          <p:spPr bwMode="auto">
            <a:xfrm>
              <a:off x="1564" y="2244"/>
              <a:ext cx="4"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841" name="Freeform 274"/>
            <p:cNvSpPr>
              <a:spLocks noChangeAspect="1"/>
            </p:cNvSpPr>
            <p:nvPr/>
          </p:nvSpPr>
          <p:spPr bwMode="auto">
            <a:xfrm>
              <a:off x="1569" y="2277"/>
              <a:ext cx="1" cy="11"/>
            </a:xfrm>
            <a:custGeom>
              <a:avLst/>
              <a:gdLst>
                <a:gd name="T0" fmla="*/ 0 w 1"/>
                <a:gd name="T1" fmla="*/ 0 h 10"/>
                <a:gd name="T2" fmla="*/ 0 w 1"/>
                <a:gd name="T3" fmla="*/ 2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2"/>
                  </a:lnTo>
                  <a:lnTo>
                    <a:pt x="0" y="1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842" name="Line 275"/>
            <p:cNvSpPr>
              <a:spLocks noChangeAspect="1" noChangeShapeType="1"/>
            </p:cNvSpPr>
            <p:nvPr/>
          </p:nvSpPr>
          <p:spPr bwMode="auto">
            <a:xfrm>
              <a:off x="1569" y="2311"/>
              <a:ext cx="1"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843" name="Freeform 276"/>
            <p:cNvSpPr>
              <a:spLocks noChangeAspect="1"/>
            </p:cNvSpPr>
            <p:nvPr/>
          </p:nvSpPr>
          <p:spPr bwMode="auto">
            <a:xfrm>
              <a:off x="1569" y="2346"/>
              <a:ext cx="9" cy="7"/>
            </a:xfrm>
            <a:custGeom>
              <a:avLst/>
              <a:gdLst>
                <a:gd name="T0" fmla="*/ 0 w 8"/>
                <a:gd name="T1" fmla="*/ 0 h 5"/>
                <a:gd name="T2" fmla="*/ 0 w 8"/>
                <a:gd name="T3" fmla="*/ 2 h 5"/>
                <a:gd name="T4" fmla="*/ 8 w 8"/>
                <a:gd name="T5" fmla="*/ 5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0" y="2"/>
                  </a:lnTo>
                  <a:lnTo>
                    <a:pt x="8" y="5"/>
                  </a:lnTo>
                </a:path>
              </a:pathLst>
            </a:custGeom>
            <a:noFill/>
            <a:ln w="0">
              <a:solidFill>
                <a:srgbClr val="FF9900"/>
              </a:solidFill>
              <a:prstDash val="solid"/>
              <a:round/>
              <a:headEnd/>
              <a:tailEnd/>
            </a:ln>
          </p:spPr>
          <p:txBody>
            <a:bodyPr/>
            <a:lstStyle/>
            <a:p>
              <a:endParaRPr lang="en-US">
                <a:solidFill>
                  <a:srgbClr val="000000"/>
                </a:solidFill>
              </a:endParaRPr>
            </a:p>
          </p:txBody>
        </p:sp>
      </p:grpSp>
      <p:sp>
        <p:nvSpPr>
          <p:cNvPr id="10310" name="Line 277"/>
          <p:cNvSpPr>
            <a:spLocks noChangeAspect="1" noChangeShapeType="1"/>
          </p:cNvSpPr>
          <p:nvPr/>
        </p:nvSpPr>
        <p:spPr bwMode="auto">
          <a:xfrm flipH="1">
            <a:off x="2425700" y="5207000"/>
            <a:ext cx="34925"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11" name="Line 278"/>
          <p:cNvSpPr>
            <a:spLocks noChangeAspect="1" noChangeShapeType="1"/>
          </p:cNvSpPr>
          <p:nvPr/>
        </p:nvSpPr>
        <p:spPr bwMode="auto">
          <a:xfrm flipH="1">
            <a:off x="2390775" y="5203825"/>
            <a:ext cx="17463"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12" name="Line 279"/>
          <p:cNvSpPr>
            <a:spLocks noChangeAspect="1" noChangeShapeType="1"/>
          </p:cNvSpPr>
          <p:nvPr/>
        </p:nvSpPr>
        <p:spPr bwMode="auto">
          <a:xfrm flipH="1">
            <a:off x="2316163" y="5203825"/>
            <a:ext cx="34925"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13" name="Line 280"/>
          <p:cNvSpPr>
            <a:spLocks noChangeAspect="1" noChangeShapeType="1"/>
          </p:cNvSpPr>
          <p:nvPr/>
        </p:nvSpPr>
        <p:spPr bwMode="auto">
          <a:xfrm flipH="1">
            <a:off x="2279650" y="5199063"/>
            <a:ext cx="17463" cy="4762"/>
          </a:xfrm>
          <a:prstGeom prst="line">
            <a:avLst/>
          </a:prstGeom>
          <a:noFill/>
          <a:ln w="0">
            <a:solidFill>
              <a:srgbClr val="FF9900"/>
            </a:solidFill>
            <a:round/>
            <a:headEnd/>
            <a:tailEnd/>
          </a:ln>
        </p:spPr>
        <p:txBody>
          <a:bodyPr/>
          <a:lstStyle/>
          <a:p>
            <a:endParaRPr lang="en-US">
              <a:solidFill>
                <a:srgbClr val="000000"/>
              </a:solidFill>
            </a:endParaRPr>
          </a:p>
        </p:txBody>
      </p:sp>
      <p:sp>
        <p:nvSpPr>
          <p:cNvPr id="10314" name="Line 281"/>
          <p:cNvSpPr>
            <a:spLocks noChangeAspect="1" noChangeShapeType="1"/>
          </p:cNvSpPr>
          <p:nvPr/>
        </p:nvSpPr>
        <p:spPr bwMode="auto">
          <a:xfrm flipH="1">
            <a:off x="2203450" y="5199063"/>
            <a:ext cx="41275" cy="4762"/>
          </a:xfrm>
          <a:prstGeom prst="line">
            <a:avLst/>
          </a:prstGeom>
          <a:noFill/>
          <a:ln w="0">
            <a:solidFill>
              <a:srgbClr val="FF9900"/>
            </a:solidFill>
            <a:round/>
            <a:headEnd/>
            <a:tailEnd/>
          </a:ln>
        </p:spPr>
        <p:txBody>
          <a:bodyPr/>
          <a:lstStyle/>
          <a:p>
            <a:endParaRPr lang="en-US">
              <a:solidFill>
                <a:srgbClr val="000000"/>
              </a:solidFill>
            </a:endParaRPr>
          </a:p>
        </p:txBody>
      </p:sp>
      <p:sp>
        <p:nvSpPr>
          <p:cNvPr id="10315" name="Line 282"/>
          <p:cNvSpPr>
            <a:spLocks noChangeAspect="1" noChangeShapeType="1"/>
          </p:cNvSpPr>
          <p:nvPr/>
        </p:nvSpPr>
        <p:spPr bwMode="auto">
          <a:xfrm flipH="1">
            <a:off x="2168525" y="5195888"/>
            <a:ext cx="19050"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16" name="Line 283"/>
          <p:cNvSpPr>
            <a:spLocks noChangeAspect="1" noChangeShapeType="1"/>
          </p:cNvSpPr>
          <p:nvPr/>
        </p:nvSpPr>
        <p:spPr bwMode="auto">
          <a:xfrm flipH="1">
            <a:off x="2098675" y="5195888"/>
            <a:ext cx="34925"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17" name="Line 284"/>
          <p:cNvSpPr>
            <a:spLocks noChangeAspect="1" noChangeShapeType="1"/>
          </p:cNvSpPr>
          <p:nvPr/>
        </p:nvSpPr>
        <p:spPr bwMode="auto">
          <a:xfrm flipH="1">
            <a:off x="2058988" y="5192713"/>
            <a:ext cx="20637" cy="1587"/>
          </a:xfrm>
          <a:prstGeom prst="line">
            <a:avLst/>
          </a:prstGeom>
          <a:noFill/>
          <a:ln w="0">
            <a:solidFill>
              <a:srgbClr val="FF9900"/>
            </a:solidFill>
            <a:round/>
            <a:headEnd/>
            <a:tailEnd/>
          </a:ln>
        </p:spPr>
        <p:txBody>
          <a:bodyPr/>
          <a:lstStyle/>
          <a:p>
            <a:endParaRPr lang="en-US">
              <a:solidFill>
                <a:srgbClr val="000000"/>
              </a:solidFill>
            </a:endParaRPr>
          </a:p>
        </p:txBody>
      </p:sp>
      <p:sp>
        <p:nvSpPr>
          <p:cNvPr id="10318" name="Line 285"/>
          <p:cNvSpPr>
            <a:spLocks noChangeAspect="1" noChangeShapeType="1"/>
          </p:cNvSpPr>
          <p:nvPr/>
        </p:nvSpPr>
        <p:spPr bwMode="auto">
          <a:xfrm flipH="1">
            <a:off x="1987550" y="5192713"/>
            <a:ext cx="31750" cy="1587"/>
          </a:xfrm>
          <a:prstGeom prst="line">
            <a:avLst/>
          </a:prstGeom>
          <a:noFill/>
          <a:ln w="0">
            <a:solidFill>
              <a:srgbClr val="FF9900"/>
            </a:solidFill>
            <a:round/>
            <a:headEnd/>
            <a:tailEnd/>
          </a:ln>
        </p:spPr>
        <p:txBody>
          <a:bodyPr/>
          <a:lstStyle/>
          <a:p>
            <a:endParaRPr lang="en-US">
              <a:solidFill>
                <a:srgbClr val="000000"/>
              </a:solidFill>
            </a:endParaRPr>
          </a:p>
        </p:txBody>
      </p:sp>
      <p:sp>
        <p:nvSpPr>
          <p:cNvPr id="10319" name="Line 286"/>
          <p:cNvSpPr>
            <a:spLocks noChangeAspect="1" noChangeShapeType="1"/>
          </p:cNvSpPr>
          <p:nvPr/>
        </p:nvSpPr>
        <p:spPr bwMode="auto">
          <a:xfrm flipH="1">
            <a:off x="1952625" y="5189538"/>
            <a:ext cx="17463"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20" name="Line 287"/>
          <p:cNvSpPr>
            <a:spLocks noChangeAspect="1" noChangeShapeType="1"/>
          </p:cNvSpPr>
          <p:nvPr/>
        </p:nvSpPr>
        <p:spPr bwMode="auto">
          <a:xfrm flipH="1">
            <a:off x="1876425" y="5189538"/>
            <a:ext cx="34925"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21" name="Line 288"/>
          <p:cNvSpPr>
            <a:spLocks noChangeAspect="1" noChangeShapeType="1"/>
          </p:cNvSpPr>
          <p:nvPr/>
        </p:nvSpPr>
        <p:spPr bwMode="auto">
          <a:xfrm flipH="1">
            <a:off x="1839913" y="5184775"/>
            <a:ext cx="17462"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22" name="Line 289"/>
          <p:cNvSpPr>
            <a:spLocks noChangeAspect="1" noChangeShapeType="1"/>
          </p:cNvSpPr>
          <p:nvPr/>
        </p:nvSpPr>
        <p:spPr bwMode="auto">
          <a:xfrm flipH="1">
            <a:off x="1766888" y="5184775"/>
            <a:ext cx="26987" cy="1588"/>
          </a:xfrm>
          <a:prstGeom prst="line">
            <a:avLst/>
          </a:prstGeom>
          <a:noFill/>
          <a:ln w="0">
            <a:solidFill>
              <a:srgbClr val="FF9900"/>
            </a:solidFill>
            <a:round/>
            <a:headEnd/>
            <a:tailEnd/>
          </a:ln>
        </p:spPr>
        <p:txBody>
          <a:bodyPr/>
          <a:lstStyle/>
          <a:p>
            <a:endParaRPr lang="en-US">
              <a:solidFill>
                <a:srgbClr val="000000"/>
              </a:solidFill>
            </a:endParaRPr>
          </a:p>
        </p:txBody>
      </p:sp>
      <p:sp>
        <p:nvSpPr>
          <p:cNvPr id="10323" name="Line 290"/>
          <p:cNvSpPr>
            <a:spLocks noChangeAspect="1" noChangeShapeType="1"/>
          </p:cNvSpPr>
          <p:nvPr/>
        </p:nvSpPr>
        <p:spPr bwMode="auto">
          <a:xfrm flipH="1">
            <a:off x="1730375" y="5181600"/>
            <a:ext cx="15875" cy="3175"/>
          </a:xfrm>
          <a:prstGeom prst="line">
            <a:avLst/>
          </a:prstGeom>
          <a:noFill/>
          <a:ln w="0">
            <a:solidFill>
              <a:srgbClr val="FF9900"/>
            </a:solidFill>
            <a:round/>
            <a:headEnd/>
            <a:tailEnd/>
          </a:ln>
        </p:spPr>
        <p:txBody>
          <a:bodyPr/>
          <a:lstStyle/>
          <a:p>
            <a:endParaRPr lang="en-US">
              <a:solidFill>
                <a:srgbClr val="000000"/>
              </a:solidFill>
            </a:endParaRPr>
          </a:p>
        </p:txBody>
      </p:sp>
      <p:sp>
        <p:nvSpPr>
          <p:cNvPr id="10324" name="Line 291"/>
          <p:cNvSpPr>
            <a:spLocks noChangeAspect="1" noChangeShapeType="1"/>
          </p:cNvSpPr>
          <p:nvPr/>
        </p:nvSpPr>
        <p:spPr bwMode="auto">
          <a:xfrm flipH="1">
            <a:off x="1658938" y="5181600"/>
            <a:ext cx="34925" cy="3175"/>
          </a:xfrm>
          <a:prstGeom prst="line">
            <a:avLst/>
          </a:prstGeom>
          <a:noFill/>
          <a:ln w="0">
            <a:solidFill>
              <a:srgbClr val="FF9900"/>
            </a:solidFill>
            <a:round/>
            <a:headEnd/>
            <a:tailEnd/>
          </a:ln>
        </p:spPr>
        <p:txBody>
          <a:bodyPr/>
          <a:lstStyle/>
          <a:p>
            <a:endParaRPr lang="en-US">
              <a:solidFill>
                <a:srgbClr val="000000"/>
              </a:solidFill>
            </a:endParaRPr>
          </a:p>
        </p:txBody>
      </p:sp>
      <p:grpSp>
        <p:nvGrpSpPr>
          <p:cNvPr id="19" name="Group 292"/>
          <p:cNvGrpSpPr>
            <a:grpSpLocks/>
          </p:cNvGrpSpPr>
          <p:nvPr/>
        </p:nvGrpSpPr>
        <p:grpSpPr bwMode="auto">
          <a:xfrm>
            <a:off x="2652713" y="5822950"/>
            <a:ext cx="0" cy="406400"/>
            <a:chOff x="1631" y="3868"/>
            <a:chExt cx="0" cy="256"/>
          </a:xfrm>
        </p:grpSpPr>
        <p:sp>
          <p:nvSpPr>
            <p:cNvPr id="10804" name="Line 293"/>
            <p:cNvSpPr>
              <a:spLocks noChangeAspect="1" noChangeShapeType="1"/>
            </p:cNvSpPr>
            <p:nvPr/>
          </p:nvSpPr>
          <p:spPr bwMode="auto">
            <a:xfrm>
              <a:off x="1631" y="3868"/>
              <a:ext cx="0" cy="25"/>
            </a:xfrm>
            <a:prstGeom prst="line">
              <a:avLst/>
            </a:prstGeom>
            <a:noFill/>
            <a:ln w="0">
              <a:solidFill>
                <a:srgbClr val="FF9900"/>
              </a:solidFill>
              <a:round/>
              <a:headEnd/>
              <a:tailEnd/>
            </a:ln>
          </p:spPr>
          <p:txBody>
            <a:bodyPr/>
            <a:lstStyle/>
            <a:p>
              <a:endParaRPr lang="en-US">
                <a:solidFill>
                  <a:srgbClr val="000000"/>
                </a:solidFill>
              </a:endParaRPr>
            </a:p>
          </p:txBody>
        </p:sp>
        <p:sp>
          <p:nvSpPr>
            <p:cNvPr id="10805" name="Line 294"/>
            <p:cNvSpPr>
              <a:spLocks noChangeAspect="1" noChangeShapeType="1"/>
            </p:cNvSpPr>
            <p:nvPr/>
          </p:nvSpPr>
          <p:spPr bwMode="auto">
            <a:xfrm>
              <a:off x="1631" y="3903"/>
              <a:ext cx="0"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06" name="Line 295"/>
            <p:cNvSpPr>
              <a:spLocks noChangeAspect="1" noChangeShapeType="1"/>
            </p:cNvSpPr>
            <p:nvPr/>
          </p:nvSpPr>
          <p:spPr bwMode="auto">
            <a:xfrm>
              <a:off x="1631" y="3939"/>
              <a:ext cx="0"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807" name="Line 296"/>
            <p:cNvSpPr>
              <a:spLocks noChangeAspect="1" noChangeShapeType="1"/>
            </p:cNvSpPr>
            <p:nvPr/>
          </p:nvSpPr>
          <p:spPr bwMode="auto">
            <a:xfrm>
              <a:off x="1631" y="3973"/>
              <a:ext cx="0"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08" name="Line 297"/>
            <p:cNvSpPr>
              <a:spLocks noChangeAspect="1" noChangeShapeType="1"/>
            </p:cNvSpPr>
            <p:nvPr/>
          </p:nvSpPr>
          <p:spPr bwMode="auto">
            <a:xfrm>
              <a:off x="1631" y="4007"/>
              <a:ext cx="0"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809" name="Line 298"/>
            <p:cNvSpPr>
              <a:spLocks noChangeAspect="1" noChangeShapeType="1"/>
            </p:cNvSpPr>
            <p:nvPr/>
          </p:nvSpPr>
          <p:spPr bwMode="auto">
            <a:xfrm>
              <a:off x="1631" y="4043"/>
              <a:ext cx="0"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810" name="Line 299"/>
            <p:cNvSpPr>
              <a:spLocks noChangeAspect="1" noChangeShapeType="1"/>
            </p:cNvSpPr>
            <p:nvPr/>
          </p:nvSpPr>
          <p:spPr bwMode="auto">
            <a:xfrm>
              <a:off x="1631" y="4077"/>
              <a:ext cx="0"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811" name="Line 300"/>
            <p:cNvSpPr>
              <a:spLocks noChangeAspect="1" noChangeShapeType="1"/>
            </p:cNvSpPr>
            <p:nvPr/>
          </p:nvSpPr>
          <p:spPr bwMode="auto">
            <a:xfrm>
              <a:off x="1631" y="4111"/>
              <a:ext cx="0" cy="13"/>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326" name="Line 301"/>
          <p:cNvSpPr>
            <a:spLocks noChangeAspect="1" noChangeShapeType="1"/>
          </p:cNvSpPr>
          <p:nvPr/>
        </p:nvSpPr>
        <p:spPr bwMode="auto">
          <a:xfrm>
            <a:off x="2968625" y="5751513"/>
            <a:ext cx="34925" cy="1587"/>
          </a:xfrm>
          <a:prstGeom prst="line">
            <a:avLst/>
          </a:prstGeom>
          <a:noFill/>
          <a:ln w="0">
            <a:solidFill>
              <a:srgbClr val="DAFF24"/>
            </a:solidFill>
            <a:round/>
            <a:headEnd/>
            <a:tailEnd/>
          </a:ln>
        </p:spPr>
        <p:txBody>
          <a:bodyPr/>
          <a:lstStyle/>
          <a:p>
            <a:endParaRPr lang="en-US">
              <a:solidFill>
                <a:srgbClr val="000000"/>
              </a:solidFill>
            </a:endParaRPr>
          </a:p>
        </p:txBody>
      </p:sp>
      <p:grpSp>
        <p:nvGrpSpPr>
          <p:cNvPr id="20" name="Group 302"/>
          <p:cNvGrpSpPr>
            <a:grpSpLocks/>
          </p:cNvGrpSpPr>
          <p:nvPr/>
        </p:nvGrpSpPr>
        <p:grpSpPr bwMode="auto">
          <a:xfrm>
            <a:off x="3024188" y="5751513"/>
            <a:ext cx="565150" cy="1587"/>
            <a:chOff x="1865" y="3823"/>
            <a:chExt cx="356" cy="1"/>
          </a:xfrm>
        </p:grpSpPr>
        <p:sp>
          <p:nvSpPr>
            <p:cNvPr id="10793" name="Line 303"/>
            <p:cNvSpPr>
              <a:spLocks noChangeAspect="1" noChangeShapeType="1"/>
            </p:cNvSpPr>
            <p:nvPr/>
          </p:nvSpPr>
          <p:spPr bwMode="auto">
            <a:xfrm>
              <a:off x="1865" y="3823"/>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4" name="Line 304"/>
            <p:cNvSpPr>
              <a:spLocks noChangeAspect="1" noChangeShapeType="1"/>
            </p:cNvSpPr>
            <p:nvPr/>
          </p:nvSpPr>
          <p:spPr bwMode="auto">
            <a:xfrm>
              <a:off x="1899" y="3823"/>
              <a:ext cx="24"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5" name="Line 305"/>
            <p:cNvSpPr>
              <a:spLocks noChangeAspect="1" noChangeShapeType="1"/>
            </p:cNvSpPr>
            <p:nvPr/>
          </p:nvSpPr>
          <p:spPr bwMode="auto">
            <a:xfrm>
              <a:off x="1932" y="3823"/>
              <a:ext cx="12"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6" name="Line 306"/>
            <p:cNvSpPr>
              <a:spLocks noChangeAspect="1" noChangeShapeType="1"/>
            </p:cNvSpPr>
            <p:nvPr/>
          </p:nvSpPr>
          <p:spPr bwMode="auto">
            <a:xfrm>
              <a:off x="1967" y="3823"/>
              <a:ext cx="25"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7" name="Line 307"/>
            <p:cNvSpPr>
              <a:spLocks noChangeAspect="1" noChangeShapeType="1"/>
            </p:cNvSpPr>
            <p:nvPr/>
          </p:nvSpPr>
          <p:spPr bwMode="auto">
            <a:xfrm>
              <a:off x="2003" y="3823"/>
              <a:ext cx="1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8" name="Line 308"/>
            <p:cNvSpPr>
              <a:spLocks noChangeAspect="1" noChangeShapeType="1"/>
            </p:cNvSpPr>
            <p:nvPr/>
          </p:nvSpPr>
          <p:spPr bwMode="auto">
            <a:xfrm>
              <a:off x="2036" y="3823"/>
              <a:ext cx="24"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9" name="Line 309"/>
            <p:cNvSpPr>
              <a:spLocks noChangeAspect="1" noChangeShapeType="1"/>
            </p:cNvSpPr>
            <p:nvPr/>
          </p:nvSpPr>
          <p:spPr bwMode="auto">
            <a:xfrm>
              <a:off x="2074" y="3823"/>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00" name="Line 310"/>
            <p:cNvSpPr>
              <a:spLocks noChangeAspect="1" noChangeShapeType="1"/>
            </p:cNvSpPr>
            <p:nvPr/>
          </p:nvSpPr>
          <p:spPr bwMode="auto">
            <a:xfrm>
              <a:off x="2107" y="3823"/>
              <a:ext cx="22"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01" name="Line 311"/>
            <p:cNvSpPr>
              <a:spLocks noChangeAspect="1" noChangeShapeType="1"/>
            </p:cNvSpPr>
            <p:nvPr/>
          </p:nvSpPr>
          <p:spPr bwMode="auto">
            <a:xfrm>
              <a:off x="2141" y="3823"/>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02" name="Line 312"/>
            <p:cNvSpPr>
              <a:spLocks noChangeAspect="1" noChangeShapeType="1"/>
            </p:cNvSpPr>
            <p:nvPr/>
          </p:nvSpPr>
          <p:spPr bwMode="auto">
            <a:xfrm>
              <a:off x="2176" y="3823"/>
              <a:ext cx="2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803" name="Line 313"/>
            <p:cNvSpPr>
              <a:spLocks noChangeAspect="1" noChangeShapeType="1"/>
            </p:cNvSpPr>
            <p:nvPr/>
          </p:nvSpPr>
          <p:spPr bwMode="auto">
            <a:xfrm>
              <a:off x="2210" y="3823"/>
              <a:ext cx="11" cy="1"/>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328" name="Text Box 314"/>
          <p:cNvSpPr txBox="1">
            <a:spLocks noChangeAspect="1" noChangeArrowheads="1"/>
          </p:cNvSpPr>
          <p:nvPr/>
        </p:nvSpPr>
        <p:spPr bwMode="auto">
          <a:xfrm>
            <a:off x="1917700" y="1492250"/>
            <a:ext cx="1512888"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rgbClr val="FFFFFF"/>
                </a:solidFill>
                <a:latin typeface="Times New Roman" pitchFamily="18" charset="0"/>
              </a:rPr>
              <a:t>Lake  Superior</a:t>
            </a:r>
            <a:endParaRPr lang="en-US" sz="2700">
              <a:solidFill>
                <a:srgbClr val="FFFFFF"/>
              </a:solidFill>
              <a:latin typeface="Times New Roman" pitchFamily="18" charset="0"/>
            </a:endParaRPr>
          </a:p>
        </p:txBody>
      </p:sp>
      <p:sp>
        <p:nvSpPr>
          <p:cNvPr id="10329" name="Text Box 315"/>
          <p:cNvSpPr txBox="1">
            <a:spLocks noChangeAspect="1" noChangeArrowheads="1"/>
          </p:cNvSpPr>
          <p:nvPr/>
        </p:nvSpPr>
        <p:spPr bwMode="auto">
          <a:xfrm rot="-5100000">
            <a:off x="2078038" y="4611688"/>
            <a:ext cx="1520825"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rgbClr val="FFFFFF"/>
                </a:solidFill>
                <a:latin typeface="Times New Roman" pitchFamily="18" charset="0"/>
              </a:rPr>
              <a:t>Lake Michigan</a:t>
            </a:r>
            <a:endParaRPr lang="en-US" sz="2700">
              <a:solidFill>
                <a:srgbClr val="FFFFFF"/>
              </a:solidFill>
              <a:latin typeface="Times New Roman" pitchFamily="18" charset="0"/>
            </a:endParaRPr>
          </a:p>
        </p:txBody>
      </p:sp>
      <p:sp>
        <p:nvSpPr>
          <p:cNvPr id="10330" name="Text Box 316"/>
          <p:cNvSpPr txBox="1">
            <a:spLocks noChangeAspect="1" noChangeArrowheads="1"/>
          </p:cNvSpPr>
          <p:nvPr/>
        </p:nvSpPr>
        <p:spPr bwMode="auto">
          <a:xfrm rot="3600000">
            <a:off x="4465638" y="3408362"/>
            <a:ext cx="1270000"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dirty="0">
                <a:solidFill>
                  <a:srgbClr val="FFFFFF"/>
                </a:solidFill>
                <a:latin typeface="Times New Roman" pitchFamily="18" charset="0"/>
              </a:rPr>
              <a:t>Lake Huron</a:t>
            </a:r>
            <a:endParaRPr lang="en-US" sz="2700" dirty="0">
              <a:solidFill>
                <a:srgbClr val="FFFFFF"/>
              </a:solidFill>
              <a:latin typeface="Times New Roman" pitchFamily="18" charset="0"/>
            </a:endParaRPr>
          </a:p>
        </p:txBody>
      </p:sp>
      <p:sp>
        <p:nvSpPr>
          <p:cNvPr id="10331" name="Text Box 317"/>
          <p:cNvSpPr txBox="1">
            <a:spLocks noChangeAspect="1" noChangeArrowheads="1"/>
          </p:cNvSpPr>
          <p:nvPr/>
        </p:nvSpPr>
        <p:spPr bwMode="auto">
          <a:xfrm rot="-1586293">
            <a:off x="5219700" y="5232400"/>
            <a:ext cx="1066800"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rgbClr val="FFFFFF"/>
                </a:solidFill>
                <a:latin typeface="Times New Roman" pitchFamily="18" charset="0"/>
              </a:rPr>
              <a:t>Lake Erie</a:t>
            </a:r>
          </a:p>
        </p:txBody>
      </p:sp>
      <p:sp>
        <p:nvSpPr>
          <p:cNvPr id="10332" name="Text Box 318"/>
          <p:cNvSpPr txBox="1">
            <a:spLocks noChangeAspect="1" noChangeArrowheads="1"/>
          </p:cNvSpPr>
          <p:nvPr/>
        </p:nvSpPr>
        <p:spPr bwMode="auto">
          <a:xfrm rot="-1249707">
            <a:off x="6670675" y="4203700"/>
            <a:ext cx="642938"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rgbClr val="FFFFFF"/>
                </a:solidFill>
                <a:latin typeface="Times New Roman" pitchFamily="18" charset="0"/>
              </a:rPr>
              <a:t>Lake</a:t>
            </a:r>
          </a:p>
        </p:txBody>
      </p:sp>
      <p:sp>
        <p:nvSpPr>
          <p:cNvPr id="10333" name="Text Box 319"/>
          <p:cNvSpPr txBox="1">
            <a:spLocks noChangeAspect="1" noChangeArrowheads="1"/>
          </p:cNvSpPr>
          <p:nvPr/>
        </p:nvSpPr>
        <p:spPr bwMode="auto">
          <a:xfrm rot="-276134">
            <a:off x="7200900" y="4073525"/>
            <a:ext cx="893763"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rgbClr val="FFFFFF"/>
                </a:solidFill>
                <a:latin typeface="Times New Roman" pitchFamily="18" charset="0"/>
              </a:rPr>
              <a:t>Ontario</a:t>
            </a:r>
          </a:p>
        </p:txBody>
      </p:sp>
      <p:grpSp>
        <p:nvGrpSpPr>
          <p:cNvPr id="21" name="Group 320"/>
          <p:cNvGrpSpPr>
            <a:grpSpLocks/>
          </p:cNvGrpSpPr>
          <p:nvPr/>
        </p:nvGrpSpPr>
        <p:grpSpPr bwMode="auto">
          <a:xfrm>
            <a:off x="3625850" y="5751513"/>
            <a:ext cx="957263" cy="469900"/>
            <a:chOff x="2244" y="3823"/>
            <a:chExt cx="603" cy="296"/>
          </a:xfrm>
        </p:grpSpPr>
        <p:sp>
          <p:nvSpPr>
            <p:cNvPr id="10765" name="Line 321"/>
            <p:cNvSpPr>
              <a:spLocks noChangeAspect="1" noChangeShapeType="1"/>
            </p:cNvSpPr>
            <p:nvPr/>
          </p:nvSpPr>
          <p:spPr bwMode="auto">
            <a:xfrm>
              <a:off x="2615" y="3860"/>
              <a:ext cx="20" cy="4"/>
            </a:xfrm>
            <a:prstGeom prst="line">
              <a:avLst/>
            </a:prstGeom>
            <a:noFill/>
            <a:ln w="0">
              <a:solidFill>
                <a:srgbClr val="FF9900"/>
              </a:solidFill>
              <a:round/>
              <a:headEnd/>
              <a:tailEnd/>
            </a:ln>
          </p:spPr>
          <p:txBody>
            <a:bodyPr/>
            <a:lstStyle/>
            <a:p>
              <a:endParaRPr lang="en-US">
                <a:solidFill>
                  <a:srgbClr val="000000"/>
                </a:solidFill>
              </a:endParaRPr>
            </a:p>
          </p:txBody>
        </p:sp>
        <p:grpSp>
          <p:nvGrpSpPr>
            <p:cNvPr id="22" name="Group 322"/>
            <p:cNvGrpSpPr>
              <a:grpSpLocks/>
            </p:cNvGrpSpPr>
            <p:nvPr/>
          </p:nvGrpSpPr>
          <p:grpSpPr bwMode="auto">
            <a:xfrm>
              <a:off x="2244" y="3823"/>
              <a:ext cx="603" cy="296"/>
              <a:chOff x="2244" y="3823"/>
              <a:chExt cx="603" cy="296"/>
            </a:xfrm>
          </p:grpSpPr>
          <p:sp>
            <p:nvSpPr>
              <p:cNvPr id="10767" name="Line 323"/>
              <p:cNvSpPr>
                <a:spLocks noChangeAspect="1" noChangeShapeType="1"/>
              </p:cNvSpPr>
              <p:nvPr/>
            </p:nvSpPr>
            <p:spPr bwMode="auto">
              <a:xfrm>
                <a:off x="2244" y="3823"/>
                <a:ext cx="24"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68" name="Line 324"/>
              <p:cNvSpPr>
                <a:spLocks noChangeAspect="1" noChangeShapeType="1"/>
              </p:cNvSpPr>
              <p:nvPr/>
            </p:nvSpPr>
            <p:spPr bwMode="auto">
              <a:xfrm>
                <a:off x="2280" y="3823"/>
                <a:ext cx="1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69" name="Line 325"/>
              <p:cNvSpPr>
                <a:spLocks noChangeAspect="1" noChangeShapeType="1"/>
              </p:cNvSpPr>
              <p:nvPr/>
            </p:nvSpPr>
            <p:spPr bwMode="auto">
              <a:xfrm>
                <a:off x="2315" y="3823"/>
                <a:ext cx="24"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70" name="Line 326"/>
              <p:cNvSpPr>
                <a:spLocks noChangeAspect="1" noChangeShapeType="1"/>
              </p:cNvSpPr>
              <p:nvPr/>
            </p:nvSpPr>
            <p:spPr bwMode="auto">
              <a:xfrm>
                <a:off x="2349" y="3823"/>
                <a:ext cx="12"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71" name="Line 327"/>
              <p:cNvSpPr>
                <a:spLocks noChangeAspect="1" noChangeShapeType="1"/>
              </p:cNvSpPr>
              <p:nvPr/>
            </p:nvSpPr>
            <p:spPr bwMode="auto">
              <a:xfrm>
                <a:off x="2384" y="3823"/>
                <a:ext cx="2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72" name="Line 328"/>
              <p:cNvSpPr>
                <a:spLocks noChangeAspect="1" noChangeShapeType="1"/>
              </p:cNvSpPr>
              <p:nvPr/>
            </p:nvSpPr>
            <p:spPr bwMode="auto">
              <a:xfrm>
                <a:off x="2417" y="3823"/>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73" name="Line 329"/>
              <p:cNvSpPr>
                <a:spLocks noChangeAspect="1" noChangeShapeType="1"/>
              </p:cNvSpPr>
              <p:nvPr/>
            </p:nvSpPr>
            <p:spPr bwMode="auto">
              <a:xfrm>
                <a:off x="2455" y="3823"/>
                <a:ext cx="2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74" name="Line 330"/>
              <p:cNvSpPr>
                <a:spLocks noChangeAspect="1" noChangeShapeType="1"/>
              </p:cNvSpPr>
              <p:nvPr/>
            </p:nvSpPr>
            <p:spPr bwMode="auto">
              <a:xfrm>
                <a:off x="2478" y="3831"/>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75" name="Line 331"/>
              <p:cNvSpPr>
                <a:spLocks noChangeAspect="1" noChangeShapeType="1"/>
              </p:cNvSpPr>
              <p:nvPr/>
            </p:nvSpPr>
            <p:spPr bwMode="auto">
              <a:xfrm>
                <a:off x="2478" y="3865"/>
                <a:ext cx="1" cy="24"/>
              </a:xfrm>
              <a:prstGeom prst="line">
                <a:avLst/>
              </a:prstGeom>
              <a:noFill/>
              <a:ln w="0">
                <a:solidFill>
                  <a:srgbClr val="FF9900"/>
                </a:solidFill>
                <a:round/>
                <a:headEnd/>
                <a:tailEnd/>
              </a:ln>
            </p:spPr>
            <p:txBody>
              <a:bodyPr/>
              <a:lstStyle/>
              <a:p>
                <a:endParaRPr lang="en-US">
                  <a:solidFill>
                    <a:srgbClr val="000000"/>
                  </a:solidFill>
                </a:endParaRPr>
              </a:p>
            </p:txBody>
          </p:sp>
          <p:sp>
            <p:nvSpPr>
              <p:cNvPr id="10776" name="Line 332"/>
              <p:cNvSpPr>
                <a:spLocks noChangeAspect="1" noChangeShapeType="1"/>
              </p:cNvSpPr>
              <p:nvPr/>
            </p:nvSpPr>
            <p:spPr bwMode="auto">
              <a:xfrm>
                <a:off x="2478" y="3901"/>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77" name="Line 333"/>
              <p:cNvSpPr>
                <a:spLocks noChangeAspect="1" noChangeShapeType="1"/>
              </p:cNvSpPr>
              <p:nvPr/>
            </p:nvSpPr>
            <p:spPr bwMode="auto">
              <a:xfrm>
                <a:off x="2478" y="3935"/>
                <a:ext cx="1"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778" name="Line 334"/>
              <p:cNvSpPr>
                <a:spLocks noChangeAspect="1" noChangeShapeType="1"/>
              </p:cNvSpPr>
              <p:nvPr/>
            </p:nvSpPr>
            <p:spPr bwMode="auto">
              <a:xfrm>
                <a:off x="2478" y="3970"/>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79" name="Line 335"/>
              <p:cNvSpPr>
                <a:spLocks noChangeAspect="1" noChangeShapeType="1"/>
              </p:cNvSpPr>
              <p:nvPr/>
            </p:nvSpPr>
            <p:spPr bwMode="auto">
              <a:xfrm>
                <a:off x="2478" y="4005"/>
                <a:ext cx="1"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780" name="Line 336"/>
              <p:cNvSpPr>
                <a:spLocks noChangeAspect="1" noChangeShapeType="1"/>
              </p:cNvSpPr>
              <p:nvPr/>
            </p:nvSpPr>
            <p:spPr bwMode="auto">
              <a:xfrm>
                <a:off x="2478" y="4037"/>
                <a:ext cx="1" cy="15"/>
              </a:xfrm>
              <a:prstGeom prst="line">
                <a:avLst/>
              </a:prstGeom>
              <a:noFill/>
              <a:ln w="0">
                <a:solidFill>
                  <a:srgbClr val="FF9900"/>
                </a:solidFill>
                <a:round/>
                <a:headEnd/>
                <a:tailEnd/>
              </a:ln>
            </p:spPr>
            <p:txBody>
              <a:bodyPr/>
              <a:lstStyle/>
              <a:p>
                <a:endParaRPr lang="en-US">
                  <a:solidFill>
                    <a:srgbClr val="000000"/>
                  </a:solidFill>
                </a:endParaRPr>
              </a:p>
            </p:txBody>
          </p:sp>
          <p:sp>
            <p:nvSpPr>
              <p:cNvPr id="10781" name="Line 337"/>
              <p:cNvSpPr>
                <a:spLocks noChangeAspect="1" noChangeShapeType="1"/>
              </p:cNvSpPr>
              <p:nvPr/>
            </p:nvSpPr>
            <p:spPr bwMode="auto">
              <a:xfrm>
                <a:off x="2478" y="4076"/>
                <a:ext cx="1"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782" name="Line 338"/>
              <p:cNvSpPr>
                <a:spLocks noChangeAspect="1" noChangeShapeType="1"/>
              </p:cNvSpPr>
              <p:nvPr/>
            </p:nvSpPr>
            <p:spPr bwMode="auto">
              <a:xfrm>
                <a:off x="2478" y="4107"/>
                <a:ext cx="1"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83" name="Line 339"/>
              <p:cNvSpPr>
                <a:spLocks noChangeAspect="1" noChangeShapeType="1"/>
              </p:cNvSpPr>
              <p:nvPr/>
            </p:nvSpPr>
            <p:spPr bwMode="auto">
              <a:xfrm flipV="1">
                <a:off x="2477" y="3867"/>
                <a:ext cx="2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84" name="Line 340"/>
              <p:cNvSpPr>
                <a:spLocks noChangeAspect="1" noChangeShapeType="1"/>
              </p:cNvSpPr>
              <p:nvPr/>
            </p:nvSpPr>
            <p:spPr bwMode="auto">
              <a:xfrm>
                <a:off x="2511" y="3867"/>
                <a:ext cx="10"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85" name="Line 341"/>
              <p:cNvSpPr>
                <a:spLocks noChangeAspect="1" noChangeShapeType="1"/>
              </p:cNvSpPr>
              <p:nvPr/>
            </p:nvSpPr>
            <p:spPr bwMode="auto">
              <a:xfrm flipV="1">
                <a:off x="2546" y="3864"/>
                <a:ext cx="22"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86" name="Line 342"/>
              <p:cNvSpPr>
                <a:spLocks noChangeAspect="1" noChangeShapeType="1"/>
              </p:cNvSpPr>
              <p:nvPr/>
            </p:nvSpPr>
            <p:spPr bwMode="auto">
              <a:xfrm>
                <a:off x="2580" y="3864"/>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87" name="Line 343"/>
              <p:cNvSpPr>
                <a:spLocks noChangeAspect="1" noChangeShapeType="1"/>
              </p:cNvSpPr>
              <p:nvPr/>
            </p:nvSpPr>
            <p:spPr bwMode="auto">
              <a:xfrm flipV="1">
                <a:off x="2650" y="3858"/>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88" name="Line 344"/>
              <p:cNvSpPr>
                <a:spLocks noChangeAspect="1" noChangeShapeType="1"/>
              </p:cNvSpPr>
              <p:nvPr/>
            </p:nvSpPr>
            <p:spPr bwMode="auto">
              <a:xfrm flipV="1">
                <a:off x="2684" y="3855"/>
                <a:ext cx="23" cy="3"/>
              </a:xfrm>
              <a:prstGeom prst="line">
                <a:avLst/>
              </a:prstGeom>
              <a:noFill/>
              <a:ln w="0">
                <a:solidFill>
                  <a:srgbClr val="FF9900"/>
                </a:solidFill>
                <a:round/>
                <a:headEnd/>
                <a:tailEnd/>
              </a:ln>
            </p:spPr>
            <p:txBody>
              <a:bodyPr/>
              <a:lstStyle/>
              <a:p>
                <a:endParaRPr lang="en-US">
                  <a:solidFill>
                    <a:srgbClr val="000000"/>
                  </a:solidFill>
                </a:endParaRPr>
              </a:p>
            </p:txBody>
          </p:sp>
          <p:sp>
            <p:nvSpPr>
              <p:cNvPr id="10789" name="Line 345"/>
              <p:cNvSpPr>
                <a:spLocks noChangeAspect="1" noChangeShapeType="1"/>
              </p:cNvSpPr>
              <p:nvPr/>
            </p:nvSpPr>
            <p:spPr bwMode="auto">
              <a:xfrm>
                <a:off x="2717" y="3855"/>
                <a:ext cx="13" cy="3"/>
              </a:xfrm>
              <a:prstGeom prst="line">
                <a:avLst/>
              </a:prstGeom>
              <a:noFill/>
              <a:ln w="0">
                <a:solidFill>
                  <a:srgbClr val="FF9900"/>
                </a:solidFill>
                <a:round/>
                <a:headEnd/>
                <a:tailEnd/>
              </a:ln>
            </p:spPr>
            <p:txBody>
              <a:bodyPr/>
              <a:lstStyle/>
              <a:p>
                <a:endParaRPr lang="en-US">
                  <a:solidFill>
                    <a:srgbClr val="000000"/>
                  </a:solidFill>
                </a:endParaRPr>
              </a:p>
            </p:txBody>
          </p:sp>
          <p:sp>
            <p:nvSpPr>
              <p:cNvPr id="10790" name="Line 346"/>
              <p:cNvSpPr>
                <a:spLocks noChangeAspect="1" noChangeShapeType="1"/>
              </p:cNvSpPr>
              <p:nvPr/>
            </p:nvSpPr>
            <p:spPr bwMode="auto">
              <a:xfrm>
                <a:off x="2752" y="3853"/>
                <a:ext cx="25"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91" name="Line 347"/>
              <p:cNvSpPr>
                <a:spLocks noChangeAspect="1" noChangeShapeType="1"/>
              </p:cNvSpPr>
              <p:nvPr/>
            </p:nvSpPr>
            <p:spPr bwMode="auto">
              <a:xfrm>
                <a:off x="2787" y="3851"/>
                <a:ext cx="11" cy="0"/>
              </a:xfrm>
              <a:prstGeom prst="line">
                <a:avLst/>
              </a:prstGeom>
              <a:noFill/>
              <a:ln w="0">
                <a:solidFill>
                  <a:srgbClr val="FF9900"/>
                </a:solidFill>
                <a:round/>
                <a:headEnd/>
                <a:tailEnd/>
              </a:ln>
            </p:spPr>
            <p:txBody>
              <a:bodyPr/>
              <a:lstStyle/>
              <a:p>
                <a:endParaRPr lang="en-US">
                  <a:solidFill>
                    <a:srgbClr val="000000"/>
                  </a:solidFill>
                </a:endParaRPr>
              </a:p>
            </p:txBody>
          </p:sp>
          <p:sp>
            <p:nvSpPr>
              <p:cNvPr id="10792" name="Line 348"/>
              <p:cNvSpPr>
                <a:spLocks noChangeAspect="1" noChangeShapeType="1"/>
              </p:cNvSpPr>
              <p:nvPr/>
            </p:nvSpPr>
            <p:spPr bwMode="auto">
              <a:xfrm>
                <a:off x="2821" y="3848"/>
                <a:ext cx="26" cy="2"/>
              </a:xfrm>
              <a:prstGeom prst="line">
                <a:avLst/>
              </a:prstGeom>
              <a:noFill/>
              <a:ln w="0">
                <a:solidFill>
                  <a:srgbClr val="FF9900"/>
                </a:solidFill>
                <a:round/>
                <a:headEnd/>
                <a:tailEnd/>
              </a:ln>
            </p:spPr>
            <p:txBody>
              <a:bodyPr/>
              <a:lstStyle/>
              <a:p>
                <a:endParaRPr lang="en-US">
                  <a:solidFill>
                    <a:srgbClr val="000000"/>
                  </a:solidFill>
                </a:endParaRPr>
              </a:p>
            </p:txBody>
          </p:sp>
        </p:grpSp>
      </p:grpSp>
      <p:sp>
        <p:nvSpPr>
          <p:cNvPr id="10335" name="Line 349"/>
          <p:cNvSpPr>
            <a:spLocks noChangeAspect="1" noChangeShapeType="1"/>
          </p:cNvSpPr>
          <p:nvPr/>
        </p:nvSpPr>
        <p:spPr bwMode="auto">
          <a:xfrm flipV="1">
            <a:off x="4598988" y="5789613"/>
            <a:ext cx="17462" cy="1587"/>
          </a:xfrm>
          <a:prstGeom prst="line">
            <a:avLst/>
          </a:prstGeom>
          <a:noFill/>
          <a:ln w="0">
            <a:solidFill>
              <a:srgbClr val="DAFF24"/>
            </a:solidFill>
            <a:round/>
            <a:headEnd/>
            <a:tailEnd/>
          </a:ln>
        </p:spPr>
        <p:txBody>
          <a:bodyPr/>
          <a:lstStyle/>
          <a:p>
            <a:endParaRPr lang="en-US">
              <a:solidFill>
                <a:srgbClr val="000000"/>
              </a:solidFill>
            </a:endParaRPr>
          </a:p>
        </p:txBody>
      </p:sp>
      <p:sp>
        <p:nvSpPr>
          <p:cNvPr id="10336" name="Line 350"/>
          <p:cNvSpPr>
            <a:spLocks noChangeAspect="1" noChangeShapeType="1"/>
          </p:cNvSpPr>
          <p:nvPr/>
        </p:nvSpPr>
        <p:spPr bwMode="auto">
          <a:xfrm flipV="1">
            <a:off x="4652963" y="5788025"/>
            <a:ext cx="34925" cy="1588"/>
          </a:xfrm>
          <a:prstGeom prst="line">
            <a:avLst/>
          </a:prstGeom>
          <a:noFill/>
          <a:ln w="0">
            <a:solidFill>
              <a:srgbClr val="DAFF24"/>
            </a:solidFill>
            <a:round/>
            <a:headEnd/>
            <a:tailEnd/>
          </a:ln>
        </p:spPr>
        <p:txBody>
          <a:bodyPr/>
          <a:lstStyle/>
          <a:p>
            <a:endParaRPr lang="en-US">
              <a:solidFill>
                <a:srgbClr val="000000"/>
              </a:solidFill>
            </a:endParaRPr>
          </a:p>
        </p:txBody>
      </p:sp>
      <p:grpSp>
        <p:nvGrpSpPr>
          <p:cNvPr id="23" name="Group 351"/>
          <p:cNvGrpSpPr>
            <a:grpSpLocks/>
          </p:cNvGrpSpPr>
          <p:nvPr/>
        </p:nvGrpSpPr>
        <p:grpSpPr bwMode="auto">
          <a:xfrm>
            <a:off x="5413375" y="4879975"/>
            <a:ext cx="3041650" cy="1357313"/>
            <a:chOff x="3370" y="3274"/>
            <a:chExt cx="1916" cy="855"/>
          </a:xfrm>
        </p:grpSpPr>
        <p:grpSp>
          <p:nvGrpSpPr>
            <p:cNvPr id="24" name="Group 352"/>
            <p:cNvGrpSpPr>
              <a:grpSpLocks/>
            </p:cNvGrpSpPr>
            <p:nvPr/>
          </p:nvGrpSpPr>
          <p:grpSpPr bwMode="auto">
            <a:xfrm>
              <a:off x="3370" y="3274"/>
              <a:ext cx="949" cy="457"/>
              <a:chOff x="3370" y="3274"/>
              <a:chExt cx="949" cy="457"/>
            </a:xfrm>
          </p:grpSpPr>
          <p:grpSp>
            <p:nvGrpSpPr>
              <p:cNvPr id="25" name="Group 353"/>
              <p:cNvGrpSpPr>
                <a:grpSpLocks/>
              </p:cNvGrpSpPr>
              <p:nvPr/>
            </p:nvGrpSpPr>
            <p:grpSpPr bwMode="auto">
              <a:xfrm>
                <a:off x="3370" y="3369"/>
                <a:ext cx="794" cy="362"/>
                <a:chOff x="3370" y="3369"/>
                <a:chExt cx="794" cy="362"/>
              </a:xfrm>
            </p:grpSpPr>
            <p:sp>
              <p:nvSpPr>
                <p:cNvPr id="10737" name="Line 354"/>
                <p:cNvSpPr>
                  <a:spLocks noChangeAspect="1" noChangeShapeType="1"/>
                </p:cNvSpPr>
                <p:nvPr/>
              </p:nvSpPr>
              <p:spPr bwMode="ltGray">
                <a:xfrm flipV="1">
                  <a:off x="3370" y="3719"/>
                  <a:ext cx="19"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38" name="Line 355"/>
                <p:cNvSpPr>
                  <a:spLocks noChangeAspect="1" noChangeShapeType="1"/>
                </p:cNvSpPr>
                <p:nvPr/>
              </p:nvSpPr>
              <p:spPr bwMode="ltGray">
                <a:xfrm flipV="1">
                  <a:off x="3400" y="3708"/>
                  <a:ext cx="10" cy="4"/>
                </a:xfrm>
                <a:prstGeom prst="line">
                  <a:avLst/>
                </a:prstGeom>
                <a:noFill/>
                <a:ln w="0">
                  <a:solidFill>
                    <a:srgbClr val="FF9900"/>
                  </a:solidFill>
                  <a:round/>
                  <a:headEnd/>
                  <a:tailEnd/>
                </a:ln>
              </p:spPr>
              <p:txBody>
                <a:bodyPr/>
                <a:lstStyle/>
                <a:p>
                  <a:endParaRPr lang="en-US">
                    <a:solidFill>
                      <a:srgbClr val="000000"/>
                    </a:solidFill>
                  </a:endParaRPr>
                </a:p>
              </p:txBody>
            </p:sp>
            <p:sp>
              <p:nvSpPr>
                <p:cNvPr id="10739" name="Line 356"/>
                <p:cNvSpPr>
                  <a:spLocks noChangeAspect="1" noChangeShapeType="1"/>
                </p:cNvSpPr>
                <p:nvPr/>
              </p:nvSpPr>
              <p:spPr bwMode="ltGray">
                <a:xfrm flipV="1">
                  <a:off x="3418" y="3695"/>
                  <a:ext cx="11"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40" name="Line 357"/>
                <p:cNvSpPr>
                  <a:spLocks noChangeAspect="1" noChangeShapeType="1"/>
                </p:cNvSpPr>
                <p:nvPr/>
              </p:nvSpPr>
              <p:spPr bwMode="ltGray">
                <a:xfrm flipV="1">
                  <a:off x="3450" y="3671"/>
                  <a:ext cx="20"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41" name="Line 358"/>
                <p:cNvSpPr>
                  <a:spLocks noChangeAspect="1" noChangeShapeType="1"/>
                </p:cNvSpPr>
                <p:nvPr/>
              </p:nvSpPr>
              <p:spPr bwMode="ltGray">
                <a:xfrm flipV="1">
                  <a:off x="3480" y="3661"/>
                  <a:ext cx="7"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42" name="Line 359"/>
                <p:cNvSpPr>
                  <a:spLocks noChangeAspect="1" noChangeShapeType="1"/>
                </p:cNvSpPr>
                <p:nvPr/>
              </p:nvSpPr>
              <p:spPr bwMode="ltGray">
                <a:xfrm flipV="1">
                  <a:off x="3504" y="3648"/>
                  <a:ext cx="5" cy="3"/>
                </a:xfrm>
                <a:prstGeom prst="line">
                  <a:avLst/>
                </a:prstGeom>
                <a:noFill/>
                <a:ln w="0">
                  <a:solidFill>
                    <a:srgbClr val="FF9900"/>
                  </a:solidFill>
                  <a:round/>
                  <a:headEnd/>
                  <a:tailEnd/>
                </a:ln>
              </p:spPr>
              <p:txBody>
                <a:bodyPr/>
                <a:lstStyle/>
                <a:p>
                  <a:endParaRPr lang="en-US">
                    <a:solidFill>
                      <a:srgbClr val="000000"/>
                    </a:solidFill>
                  </a:endParaRPr>
                </a:p>
              </p:txBody>
            </p:sp>
            <p:sp>
              <p:nvSpPr>
                <p:cNvPr id="10743" name="Line 360"/>
                <p:cNvSpPr>
                  <a:spLocks noChangeAspect="1" noChangeShapeType="1"/>
                </p:cNvSpPr>
                <p:nvPr/>
              </p:nvSpPr>
              <p:spPr bwMode="ltGray">
                <a:xfrm flipV="1">
                  <a:off x="3528" y="3625"/>
                  <a:ext cx="19"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744" name="Line 361"/>
                <p:cNvSpPr>
                  <a:spLocks noChangeAspect="1" noChangeShapeType="1"/>
                </p:cNvSpPr>
                <p:nvPr/>
              </p:nvSpPr>
              <p:spPr bwMode="ltGray">
                <a:xfrm flipV="1">
                  <a:off x="3557" y="3614"/>
                  <a:ext cx="11"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45" name="Freeform 362"/>
                <p:cNvSpPr>
                  <a:spLocks noChangeAspect="1"/>
                </p:cNvSpPr>
                <p:nvPr/>
              </p:nvSpPr>
              <p:spPr bwMode="ltGray">
                <a:xfrm>
                  <a:off x="3576" y="3602"/>
                  <a:ext cx="13" cy="5"/>
                </a:xfrm>
                <a:custGeom>
                  <a:avLst/>
                  <a:gdLst>
                    <a:gd name="T0" fmla="*/ 0 w 10"/>
                    <a:gd name="T1" fmla="*/ 4 h 4"/>
                    <a:gd name="T2" fmla="*/ 8 w 10"/>
                    <a:gd name="T3" fmla="*/ 0 h 4"/>
                    <a:gd name="T4" fmla="*/ 1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lnTo>
                        <a:pt x="8" y="0"/>
                      </a:lnTo>
                      <a:lnTo>
                        <a:pt x="1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746" name="Line 363"/>
                <p:cNvSpPr>
                  <a:spLocks noChangeAspect="1" noChangeShapeType="1"/>
                </p:cNvSpPr>
                <p:nvPr/>
              </p:nvSpPr>
              <p:spPr bwMode="ltGray">
                <a:xfrm flipV="1">
                  <a:off x="3609" y="3587"/>
                  <a:ext cx="2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47" name="Line 364"/>
                <p:cNvSpPr>
                  <a:spLocks noChangeAspect="1" noChangeShapeType="1"/>
                </p:cNvSpPr>
                <p:nvPr/>
              </p:nvSpPr>
              <p:spPr bwMode="ltGray">
                <a:xfrm flipV="1">
                  <a:off x="3644" y="3578"/>
                  <a:ext cx="10" cy="6"/>
                </a:xfrm>
                <a:prstGeom prst="line">
                  <a:avLst/>
                </a:prstGeom>
                <a:noFill/>
                <a:ln w="0">
                  <a:solidFill>
                    <a:srgbClr val="FF9900"/>
                  </a:solidFill>
                  <a:round/>
                  <a:headEnd/>
                  <a:tailEnd/>
                </a:ln>
              </p:spPr>
              <p:txBody>
                <a:bodyPr/>
                <a:lstStyle/>
                <a:p>
                  <a:endParaRPr lang="en-US">
                    <a:solidFill>
                      <a:srgbClr val="000000"/>
                    </a:solidFill>
                  </a:endParaRPr>
                </a:p>
              </p:txBody>
            </p:sp>
            <p:sp>
              <p:nvSpPr>
                <p:cNvPr id="10748" name="Line 365"/>
                <p:cNvSpPr>
                  <a:spLocks noChangeAspect="1" noChangeShapeType="1"/>
                </p:cNvSpPr>
                <p:nvPr/>
              </p:nvSpPr>
              <p:spPr bwMode="ltGray">
                <a:xfrm flipV="1">
                  <a:off x="3663" y="3569"/>
                  <a:ext cx="1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49" name="Line 366"/>
                <p:cNvSpPr>
                  <a:spLocks noChangeAspect="1" noChangeShapeType="1"/>
                </p:cNvSpPr>
                <p:nvPr/>
              </p:nvSpPr>
              <p:spPr bwMode="ltGray">
                <a:xfrm flipV="1">
                  <a:off x="3697" y="3555"/>
                  <a:ext cx="2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750" name="Line 367"/>
                <p:cNvSpPr>
                  <a:spLocks noChangeAspect="1" noChangeShapeType="1"/>
                </p:cNvSpPr>
                <p:nvPr/>
              </p:nvSpPr>
              <p:spPr bwMode="ltGray">
                <a:xfrm flipV="1">
                  <a:off x="3729" y="3548"/>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751" name="Line 368"/>
                <p:cNvSpPr>
                  <a:spLocks noChangeAspect="1" noChangeShapeType="1"/>
                </p:cNvSpPr>
                <p:nvPr/>
              </p:nvSpPr>
              <p:spPr bwMode="ltGray">
                <a:xfrm flipV="1">
                  <a:off x="3751" y="3539"/>
                  <a:ext cx="10"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52" name="Line 369"/>
                <p:cNvSpPr>
                  <a:spLocks noChangeAspect="1" noChangeShapeType="1"/>
                </p:cNvSpPr>
                <p:nvPr/>
              </p:nvSpPr>
              <p:spPr bwMode="ltGray">
                <a:xfrm flipV="1">
                  <a:off x="3785" y="3524"/>
                  <a:ext cx="19" cy="9"/>
                </a:xfrm>
                <a:prstGeom prst="line">
                  <a:avLst/>
                </a:prstGeom>
                <a:noFill/>
                <a:ln w="0">
                  <a:solidFill>
                    <a:srgbClr val="FF9900"/>
                  </a:solidFill>
                  <a:round/>
                  <a:headEnd/>
                  <a:tailEnd/>
                </a:ln>
              </p:spPr>
              <p:txBody>
                <a:bodyPr/>
                <a:lstStyle/>
                <a:p>
                  <a:endParaRPr lang="en-US">
                    <a:solidFill>
                      <a:srgbClr val="000000"/>
                    </a:solidFill>
                  </a:endParaRPr>
                </a:p>
              </p:txBody>
            </p:sp>
            <p:sp>
              <p:nvSpPr>
                <p:cNvPr id="10753" name="Line 370"/>
                <p:cNvSpPr>
                  <a:spLocks noChangeAspect="1" noChangeShapeType="1"/>
                </p:cNvSpPr>
                <p:nvPr/>
              </p:nvSpPr>
              <p:spPr bwMode="ltGray">
                <a:xfrm flipV="1">
                  <a:off x="3816" y="3517"/>
                  <a:ext cx="11" cy="4"/>
                </a:xfrm>
                <a:prstGeom prst="line">
                  <a:avLst/>
                </a:prstGeom>
                <a:noFill/>
                <a:ln w="0">
                  <a:solidFill>
                    <a:srgbClr val="FF9900"/>
                  </a:solidFill>
                  <a:round/>
                  <a:headEnd/>
                  <a:tailEnd/>
                </a:ln>
              </p:spPr>
              <p:txBody>
                <a:bodyPr/>
                <a:lstStyle/>
                <a:p>
                  <a:endParaRPr lang="en-US">
                    <a:solidFill>
                      <a:srgbClr val="000000"/>
                    </a:solidFill>
                  </a:endParaRPr>
                </a:p>
              </p:txBody>
            </p:sp>
            <p:sp>
              <p:nvSpPr>
                <p:cNvPr id="10754" name="Line 371"/>
                <p:cNvSpPr>
                  <a:spLocks noChangeAspect="1" noChangeShapeType="1"/>
                </p:cNvSpPr>
                <p:nvPr/>
              </p:nvSpPr>
              <p:spPr bwMode="ltGray">
                <a:xfrm flipV="1">
                  <a:off x="3839" y="3508"/>
                  <a:ext cx="10"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55" name="Line 372"/>
                <p:cNvSpPr>
                  <a:spLocks noChangeAspect="1" noChangeShapeType="1"/>
                </p:cNvSpPr>
                <p:nvPr/>
              </p:nvSpPr>
              <p:spPr bwMode="ltGray">
                <a:xfrm flipV="1">
                  <a:off x="3870" y="3492"/>
                  <a:ext cx="23" cy="9"/>
                </a:xfrm>
                <a:prstGeom prst="line">
                  <a:avLst/>
                </a:prstGeom>
                <a:noFill/>
                <a:ln w="0">
                  <a:solidFill>
                    <a:srgbClr val="FF9900"/>
                  </a:solidFill>
                  <a:round/>
                  <a:headEnd/>
                  <a:tailEnd/>
                </a:ln>
              </p:spPr>
              <p:txBody>
                <a:bodyPr/>
                <a:lstStyle/>
                <a:p>
                  <a:endParaRPr lang="en-US">
                    <a:solidFill>
                      <a:srgbClr val="000000"/>
                    </a:solidFill>
                  </a:endParaRPr>
                </a:p>
              </p:txBody>
            </p:sp>
            <p:sp>
              <p:nvSpPr>
                <p:cNvPr id="10756" name="Line 373"/>
                <p:cNvSpPr>
                  <a:spLocks noChangeAspect="1" noChangeShapeType="1"/>
                </p:cNvSpPr>
                <p:nvPr/>
              </p:nvSpPr>
              <p:spPr bwMode="ltGray">
                <a:xfrm flipV="1">
                  <a:off x="3904" y="3485"/>
                  <a:ext cx="11"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57" name="Line 374"/>
                <p:cNvSpPr>
                  <a:spLocks noChangeAspect="1" noChangeShapeType="1"/>
                </p:cNvSpPr>
                <p:nvPr/>
              </p:nvSpPr>
              <p:spPr bwMode="ltGray">
                <a:xfrm flipV="1">
                  <a:off x="3924" y="3479"/>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758" name="Line 375"/>
                <p:cNvSpPr>
                  <a:spLocks noChangeAspect="1" noChangeShapeType="1"/>
                </p:cNvSpPr>
                <p:nvPr/>
              </p:nvSpPr>
              <p:spPr bwMode="ltGray">
                <a:xfrm flipV="1">
                  <a:off x="3957" y="3463"/>
                  <a:ext cx="23" cy="8"/>
                </a:xfrm>
                <a:prstGeom prst="line">
                  <a:avLst/>
                </a:prstGeom>
                <a:noFill/>
                <a:ln w="0">
                  <a:solidFill>
                    <a:srgbClr val="FF9900"/>
                  </a:solidFill>
                  <a:round/>
                  <a:headEnd/>
                  <a:tailEnd/>
                </a:ln>
              </p:spPr>
              <p:txBody>
                <a:bodyPr/>
                <a:lstStyle/>
                <a:p>
                  <a:endParaRPr lang="en-US">
                    <a:solidFill>
                      <a:srgbClr val="000000"/>
                    </a:solidFill>
                  </a:endParaRPr>
                </a:p>
              </p:txBody>
            </p:sp>
            <p:sp>
              <p:nvSpPr>
                <p:cNvPr id="10759" name="Line 376"/>
                <p:cNvSpPr>
                  <a:spLocks noChangeAspect="1" noChangeShapeType="1"/>
                </p:cNvSpPr>
                <p:nvPr/>
              </p:nvSpPr>
              <p:spPr bwMode="ltGray">
                <a:xfrm flipV="1">
                  <a:off x="3989" y="3455"/>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60" name="Line 377"/>
                <p:cNvSpPr>
                  <a:spLocks noChangeAspect="1" noChangeShapeType="1"/>
                </p:cNvSpPr>
                <p:nvPr/>
              </p:nvSpPr>
              <p:spPr bwMode="ltGray">
                <a:xfrm flipV="1">
                  <a:off x="4012" y="3445"/>
                  <a:ext cx="9" cy="5"/>
                </a:xfrm>
                <a:prstGeom prst="line">
                  <a:avLst/>
                </a:prstGeom>
                <a:noFill/>
                <a:ln w="0">
                  <a:solidFill>
                    <a:srgbClr val="FF9900"/>
                  </a:solidFill>
                  <a:round/>
                  <a:headEnd/>
                  <a:tailEnd/>
                </a:ln>
              </p:spPr>
              <p:txBody>
                <a:bodyPr/>
                <a:lstStyle/>
                <a:p>
                  <a:endParaRPr lang="en-US">
                    <a:solidFill>
                      <a:srgbClr val="000000"/>
                    </a:solidFill>
                  </a:endParaRPr>
                </a:p>
              </p:txBody>
            </p:sp>
            <p:sp>
              <p:nvSpPr>
                <p:cNvPr id="10761" name="Line 378"/>
                <p:cNvSpPr>
                  <a:spLocks noChangeAspect="1" noChangeShapeType="1"/>
                </p:cNvSpPr>
                <p:nvPr/>
              </p:nvSpPr>
              <p:spPr bwMode="ltGray">
                <a:xfrm flipV="1">
                  <a:off x="4041" y="3422"/>
                  <a:ext cx="23"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762" name="Line 379"/>
                <p:cNvSpPr>
                  <a:spLocks noChangeAspect="1" noChangeShapeType="1"/>
                </p:cNvSpPr>
                <p:nvPr/>
              </p:nvSpPr>
              <p:spPr bwMode="ltGray">
                <a:xfrm flipV="1">
                  <a:off x="4073" y="3411"/>
                  <a:ext cx="11"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63" name="Line 380"/>
                <p:cNvSpPr>
                  <a:spLocks noChangeAspect="1" noChangeShapeType="1"/>
                </p:cNvSpPr>
                <p:nvPr/>
              </p:nvSpPr>
              <p:spPr bwMode="ltGray">
                <a:xfrm flipV="1">
                  <a:off x="4123" y="3381"/>
                  <a:ext cx="22" cy="9"/>
                </a:xfrm>
                <a:prstGeom prst="line">
                  <a:avLst/>
                </a:prstGeom>
                <a:noFill/>
                <a:ln w="0">
                  <a:solidFill>
                    <a:srgbClr val="FF9900"/>
                  </a:solidFill>
                  <a:round/>
                  <a:headEnd/>
                  <a:tailEnd/>
                </a:ln>
              </p:spPr>
              <p:txBody>
                <a:bodyPr/>
                <a:lstStyle/>
                <a:p>
                  <a:endParaRPr lang="en-US">
                    <a:solidFill>
                      <a:srgbClr val="000000"/>
                    </a:solidFill>
                  </a:endParaRPr>
                </a:p>
              </p:txBody>
            </p:sp>
            <p:sp>
              <p:nvSpPr>
                <p:cNvPr id="10764" name="Line 381"/>
                <p:cNvSpPr>
                  <a:spLocks noChangeAspect="1" noChangeShapeType="1"/>
                </p:cNvSpPr>
                <p:nvPr/>
              </p:nvSpPr>
              <p:spPr bwMode="ltGray">
                <a:xfrm flipV="1">
                  <a:off x="4153" y="3369"/>
                  <a:ext cx="11" cy="4"/>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26" name="Group 382"/>
              <p:cNvGrpSpPr>
                <a:grpSpLocks/>
              </p:cNvGrpSpPr>
              <p:nvPr/>
            </p:nvGrpSpPr>
            <p:grpSpPr bwMode="auto">
              <a:xfrm>
                <a:off x="4092" y="3274"/>
                <a:ext cx="227" cy="134"/>
                <a:chOff x="4092" y="3274"/>
                <a:chExt cx="227" cy="134"/>
              </a:xfrm>
            </p:grpSpPr>
            <p:sp>
              <p:nvSpPr>
                <p:cNvPr id="10730" name="Line 383"/>
                <p:cNvSpPr>
                  <a:spLocks noChangeAspect="1" noChangeShapeType="1"/>
                </p:cNvSpPr>
                <p:nvPr/>
              </p:nvSpPr>
              <p:spPr bwMode="ltGray">
                <a:xfrm flipV="1">
                  <a:off x="4092" y="3401"/>
                  <a:ext cx="12"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31" name="Line 384"/>
                <p:cNvSpPr>
                  <a:spLocks noChangeAspect="1" noChangeShapeType="1"/>
                </p:cNvSpPr>
                <p:nvPr/>
              </p:nvSpPr>
              <p:spPr bwMode="ltGray">
                <a:xfrm flipV="1">
                  <a:off x="4174" y="3357"/>
                  <a:ext cx="10" cy="6"/>
                </a:xfrm>
                <a:prstGeom prst="line">
                  <a:avLst/>
                </a:prstGeom>
                <a:noFill/>
                <a:ln w="0">
                  <a:solidFill>
                    <a:srgbClr val="FF9900"/>
                  </a:solidFill>
                  <a:round/>
                  <a:headEnd/>
                  <a:tailEnd/>
                </a:ln>
              </p:spPr>
              <p:txBody>
                <a:bodyPr/>
                <a:lstStyle/>
                <a:p>
                  <a:endParaRPr lang="en-US">
                    <a:solidFill>
                      <a:srgbClr val="000000"/>
                    </a:solidFill>
                  </a:endParaRPr>
                </a:p>
              </p:txBody>
            </p:sp>
            <p:sp>
              <p:nvSpPr>
                <p:cNvPr id="10732" name="Line 385"/>
                <p:cNvSpPr>
                  <a:spLocks noChangeAspect="1" noChangeShapeType="1"/>
                </p:cNvSpPr>
                <p:nvPr/>
              </p:nvSpPr>
              <p:spPr bwMode="ltGray">
                <a:xfrm flipV="1">
                  <a:off x="4205" y="3334"/>
                  <a:ext cx="19"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733" name="Line 386"/>
                <p:cNvSpPr>
                  <a:spLocks noChangeAspect="1" noChangeShapeType="1"/>
                </p:cNvSpPr>
                <p:nvPr/>
              </p:nvSpPr>
              <p:spPr bwMode="ltGray">
                <a:xfrm flipV="1">
                  <a:off x="4235" y="3323"/>
                  <a:ext cx="10"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34" name="Line 387"/>
                <p:cNvSpPr>
                  <a:spLocks noChangeAspect="1" noChangeShapeType="1"/>
                </p:cNvSpPr>
                <p:nvPr/>
              </p:nvSpPr>
              <p:spPr bwMode="ltGray">
                <a:xfrm flipV="1">
                  <a:off x="4256" y="3313"/>
                  <a:ext cx="9" cy="7"/>
                </a:xfrm>
                <a:prstGeom prst="line">
                  <a:avLst/>
                </a:prstGeom>
                <a:noFill/>
                <a:ln w="0">
                  <a:solidFill>
                    <a:srgbClr val="FF9900"/>
                  </a:solidFill>
                  <a:round/>
                  <a:headEnd/>
                  <a:tailEnd/>
                </a:ln>
              </p:spPr>
              <p:txBody>
                <a:bodyPr/>
                <a:lstStyle/>
                <a:p>
                  <a:endParaRPr lang="en-US">
                    <a:solidFill>
                      <a:srgbClr val="000000"/>
                    </a:solidFill>
                  </a:endParaRPr>
                </a:p>
              </p:txBody>
            </p:sp>
            <p:sp>
              <p:nvSpPr>
                <p:cNvPr id="10735" name="Line 388"/>
                <p:cNvSpPr>
                  <a:spLocks noChangeAspect="1" noChangeShapeType="1"/>
                </p:cNvSpPr>
                <p:nvPr/>
              </p:nvSpPr>
              <p:spPr bwMode="ltGray">
                <a:xfrm flipV="1">
                  <a:off x="4286" y="3288"/>
                  <a:ext cx="21"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736" name="Freeform 389"/>
                <p:cNvSpPr>
                  <a:spLocks noChangeAspect="1"/>
                </p:cNvSpPr>
                <p:nvPr/>
              </p:nvSpPr>
              <p:spPr bwMode="ltGray">
                <a:xfrm>
                  <a:off x="4316" y="3274"/>
                  <a:ext cx="3" cy="12"/>
                </a:xfrm>
                <a:custGeom>
                  <a:avLst/>
                  <a:gdLst>
                    <a:gd name="T0" fmla="*/ 0 w 2"/>
                    <a:gd name="T1" fmla="*/ 10 h 10"/>
                    <a:gd name="T2" fmla="*/ 2 w 2"/>
                    <a:gd name="T3" fmla="*/ 10 h 10"/>
                    <a:gd name="T4" fmla="*/ 2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10"/>
                      </a:moveTo>
                      <a:lnTo>
                        <a:pt x="2" y="10"/>
                      </a:lnTo>
                      <a:lnTo>
                        <a:pt x="2" y="0"/>
                      </a:lnTo>
                    </a:path>
                  </a:pathLst>
                </a:custGeom>
                <a:noFill/>
                <a:ln w="0">
                  <a:solidFill>
                    <a:srgbClr val="FF9900"/>
                  </a:solidFill>
                  <a:prstDash val="solid"/>
                  <a:round/>
                  <a:headEnd/>
                  <a:tailEnd/>
                </a:ln>
              </p:spPr>
              <p:txBody>
                <a:bodyPr/>
                <a:lstStyle/>
                <a:p>
                  <a:endParaRPr lang="en-US">
                    <a:solidFill>
                      <a:srgbClr val="000000"/>
                    </a:solidFill>
                  </a:endParaRPr>
                </a:p>
              </p:txBody>
            </p:sp>
          </p:grpSp>
        </p:grpSp>
        <p:grpSp>
          <p:nvGrpSpPr>
            <p:cNvPr id="27" name="Group 390"/>
            <p:cNvGrpSpPr>
              <a:grpSpLocks/>
            </p:cNvGrpSpPr>
            <p:nvPr/>
          </p:nvGrpSpPr>
          <p:grpSpPr bwMode="auto">
            <a:xfrm>
              <a:off x="3867" y="3696"/>
              <a:ext cx="35" cy="433"/>
              <a:chOff x="3867" y="3696"/>
              <a:chExt cx="35" cy="433"/>
            </a:xfrm>
          </p:grpSpPr>
          <p:sp>
            <p:nvSpPr>
              <p:cNvPr id="10715" name="Line 391"/>
              <p:cNvSpPr>
                <a:spLocks noChangeAspect="1" noChangeShapeType="1"/>
              </p:cNvSpPr>
              <p:nvPr/>
            </p:nvSpPr>
            <p:spPr bwMode="auto">
              <a:xfrm>
                <a:off x="3867" y="3696"/>
                <a:ext cx="2" cy="18"/>
              </a:xfrm>
              <a:prstGeom prst="line">
                <a:avLst/>
              </a:prstGeom>
              <a:noFill/>
              <a:ln w="0">
                <a:solidFill>
                  <a:srgbClr val="FF9900"/>
                </a:solidFill>
                <a:round/>
                <a:headEnd/>
                <a:tailEnd/>
              </a:ln>
            </p:spPr>
            <p:txBody>
              <a:bodyPr/>
              <a:lstStyle/>
              <a:p>
                <a:endParaRPr lang="en-US">
                  <a:solidFill>
                    <a:srgbClr val="000000"/>
                  </a:solidFill>
                </a:endParaRPr>
              </a:p>
            </p:txBody>
          </p:sp>
          <p:sp>
            <p:nvSpPr>
              <p:cNvPr id="10716" name="Line 392"/>
              <p:cNvSpPr>
                <a:spLocks noChangeAspect="1" noChangeShapeType="1"/>
              </p:cNvSpPr>
              <p:nvPr/>
            </p:nvSpPr>
            <p:spPr bwMode="auto">
              <a:xfrm>
                <a:off x="3869" y="3725"/>
                <a:ext cx="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717" name="Line 393"/>
              <p:cNvSpPr>
                <a:spLocks noChangeAspect="1" noChangeShapeType="1"/>
              </p:cNvSpPr>
              <p:nvPr/>
            </p:nvSpPr>
            <p:spPr bwMode="auto">
              <a:xfrm>
                <a:off x="3873" y="3761"/>
                <a:ext cx="2"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718" name="Line 394"/>
              <p:cNvSpPr>
                <a:spLocks noChangeAspect="1" noChangeShapeType="1"/>
              </p:cNvSpPr>
              <p:nvPr/>
            </p:nvSpPr>
            <p:spPr bwMode="auto">
              <a:xfrm>
                <a:off x="3876" y="3794"/>
                <a:ext cx="3"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19" name="Line 395"/>
              <p:cNvSpPr>
                <a:spLocks noChangeAspect="1" noChangeShapeType="1"/>
              </p:cNvSpPr>
              <p:nvPr/>
            </p:nvSpPr>
            <p:spPr bwMode="auto">
              <a:xfrm>
                <a:off x="3879" y="3830"/>
                <a:ext cx="3"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720" name="Line 396"/>
              <p:cNvSpPr>
                <a:spLocks noChangeAspect="1" noChangeShapeType="1"/>
              </p:cNvSpPr>
              <p:nvPr/>
            </p:nvSpPr>
            <p:spPr bwMode="auto">
              <a:xfrm>
                <a:off x="3882" y="3865"/>
                <a:ext cx="1" cy="10"/>
              </a:xfrm>
              <a:prstGeom prst="line">
                <a:avLst/>
              </a:prstGeom>
              <a:noFill/>
              <a:ln w="0">
                <a:solidFill>
                  <a:srgbClr val="FF9900"/>
                </a:solidFill>
                <a:round/>
                <a:headEnd/>
                <a:tailEnd/>
              </a:ln>
            </p:spPr>
            <p:txBody>
              <a:bodyPr/>
              <a:lstStyle/>
              <a:p>
                <a:endParaRPr lang="en-US">
                  <a:solidFill>
                    <a:srgbClr val="000000"/>
                  </a:solidFill>
                </a:endParaRPr>
              </a:p>
            </p:txBody>
          </p:sp>
          <p:sp>
            <p:nvSpPr>
              <p:cNvPr id="10721" name="Line 397"/>
              <p:cNvSpPr>
                <a:spLocks noChangeAspect="1" noChangeShapeType="1"/>
              </p:cNvSpPr>
              <p:nvPr/>
            </p:nvSpPr>
            <p:spPr bwMode="auto">
              <a:xfrm>
                <a:off x="3883" y="3896"/>
                <a:ext cx="1" cy="25"/>
              </a:xfrm>
              <a:prstGeom prst="line">
                <a:avLst/>
              </a:prstGeom>
              <a:noFill/>
              <a:ln w="0">
                <a:solidFill>
                  <a:srgbClr val="FF9900"/>
                </a:solidFill>
                <a:round/>
                <a:headEnd/>
                <a:tailEnd/>
              </a:ln>
            </p:spPr>
            <p:txBody>
              <a:bodyPr/>
              <a:lstStyle/>
              <a:p>
                <a:endParaRPr lang="en-US">
                  <a:solidFill>
                    <a:srgbClr val="000000"/>
                  </a:solidFill>
                </a:endParaRPr>
              </a:p>
            </p:txBody>
          </p:sp>
          <p:sp>
            <p:nvSpPr>
              <p:cNvPr id="10722" name="Line 398"/>
              <p:cNvSpPr>
                <a:spLocks noChangeAspect="1" noChangeShapeType="1"/>
              </p:cNvSpPr>
              <p:nvPr/>
            </p:nvSpPr>
            <p:spPr bwMode="auto">
              <a:xfrm>
                <a:off x="3888" y="3932"/>
                <a:ext cx="0" cy="14"/>
              </a:xfrm>
              <a:prstGeom prst="line">
                <a:avLst/>
              </a:prstGeom>
              <a:noFill/>
              <a:ln w="0">
                <a:solidFill>
                  <a:srgbClr val="FF9900"/>
                </a:solidFill>
                <a:round/>
                <a:headEnd/>
                <a:tailEnd/>
              </a:ln>
            </p:spPr>
            <p:txBody>
              <a:bodyPr/>
              <a:lstStyle/>
              <a:p>
                <a:endParaRPr lang="en-US">
                  <a:solidFill>
                    <a:srgbClr val="000000"/>
                  </a:solidFill>
                </a:endParaRPr>
              </a:p>
            </p:txBody>
          </p:sp>
          <p:sp>
            <p:nvSpPr>
              <p:cNvPr id="10723" name="Line 399"/>
              <p:cNvSpPr>
                <a:spLocks noChangeAspect="1" noChangeShapeType="1"/>
              </p:cNvSpPr>
              <p:nvPr/>
            </p:nvSpPr>
            <p:spPr bwMode="auto">
              <a:xfrm>
                <a:off x="3889" y="3967"/>
                <a:ext cx="2"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724" name="Line 400"/>
              <p:cNvSpPr>
                <a:spLocks noChangeAspect="1" noChangeShapeType="1"/>
              </p:cNvSpPr>
              <p:nvPr/>
            </p:nvSpPr>
            <p:spPr bwMode="auto">
              <a:xfrm>
                <a:off x="3891" y="4002"/>
                <a:ext cx="2"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725" name="Line 401"/>
              <p:cNvSpPr>
                <a:spLocks noChangeAspect="1" noChangeShapeType="1"/>
              </p:cNvSpPr>
              <p:nvPr/>
            </p:nvSpPr>
            <p:spPr bwMode="auto">
              <a:xfrm>
                <a:off x="3894" y="4034"/>
                <a:ext cx="1" cy="27"/>
              </a:xfrm>
              <a:prstGeom prst="line">
                <a:avLst/>
              </a:prstGeom>
              <a:noFill/>
              <a:ln w="0">
                <a:solidFill>
                  <a:srgbClr val="FF9900"/>
                </a:solidFill>
                <a:round/>
                <a:headEnd/>
                <a:tailEnd/>
              </a:ln>
            </p:spPr>
            <p:txBody>
              <a:bodyPr/>
              <a:lstStyle/>
              <a:p>
                <a:endParaRPr lang="en-US">
                  <a:solidFill>
                    <a:srgbClr val="000000"/>
                  </a:solidFill>
                </a:endParaRPr>
              </a:p>
            </p:txBody>
          </p:sp>
          <p:sp>
            <p:nvSpPr>
              <p:cNvPr id="10726" name="Line 402"/>
              <p:cNvSpPr>
                <a:spLocks noChangeAspect="1" noChangeShapeType="1"/>
              </p:cNvSpPr>
              <p:nvPr/>
            </p:nvSpPr>
            <p:spPr bwMode="auto">
              <a:xfrm>
                <a:off x="3895" y="4071"/>
                <a:ext cx="3"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727" name="Line 403"/>
              <p:cNvSpPr>
                <a:spLocks noChangeAspect="1" noChangeShapeType="1"/>
              </p:cNvSpPr>
              <p:nvPr/>
            </p:nvSpPr>
            <p:spPr bwMode="auto">
              <a:xfrm>
                <a:off x="3898" y="4105"/>
                <a:ext cx="4" cy="24"/>
              </a:xfrm>
              <a:prstGeom prst="line">
                <a:avLst/>
              </a:prstGeom>
              <a:noFill/>
              <a:ln w="0">
                <a:solidFill>
                  <a:srgbClr val="FF9900"/>
                </a:solidFill>
                <a:round/>
                <a:headEnd/>
                <a:tailEnd/>
              </a:ln>
            </p:spPr>
            <p:txBody>
              <a:bodyPr/>
              <a:lstStyle/>
              <a:p>
                <a:endParaRPr lang="en-US">
                  <a:solidFill>
                    <a:srgbClr val="000000"/>
                  </a:solidFill>
                </a:endParaRPr>
              </a:p>
            </p:txBody>
          </p:sp>
        </p:grpSp>
        <p:grpSp>
          <p:nvGrpSpPr>
            <p:cNvPr id="28" name="Group 404"/>
            <p:cNvGrpSpPr>
              <a:grpSpLocks/>
            </p:cNvGrpSpPr>
            <p:nvPr/>
          </p:nvGrpSpPr>
          <p:grpSpPr bwMode="auto">
            <a:xfrm>
              <a:off x="4104" y="3550"/>
              <a:ext cx="1182" cy="105"/>
              <a:chOff x="4104" y="3550"/>
              <a:chExt cx="1182" cy="105"/>
            </a:xfrm>
          </p:grpSpPr>
          <p:sp>
            <p:nvSpPr>
              <p:cNvPr id="10675" name="Line 405"/>
              <p:cNvSpPr>
                <a:spLocks noChangeAspect="1" noChangeShapeType="1"/>
              </p:cNvSpPr>
              <p:nvPr/>
            </p:nvSpPr>
            <p:spPr bwMode="auto">
              <a:xfrm>
                <a:off x="4104" y="3550"/>
                <a:ext cx="1"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676" name="Line 406"/>
              <p:cNvSpPr>
                <a:spLocks noChangeAspect="1" noChangeShapeType="1"/>
              </p:cNvSpPr>
              <p:nvPr/>
            </p:nvSpPr>
            <p:spPr bwMode="auto">
              <a:xfrm flipV="1">
                <a:off x="4105" y="3596"/>
                <a:ext cx="0" cy="4"/>
              </a:xfrm>
              <a:prstGeom prst="line">
                <a:avLst/>
              </a:prstGeom>
              <a:noFill/>
              <a:ln w="0">
                <a:solidFill>
                  <a:srgbClr val="FF9900"/>
                </a:solidFill>
                <a:round/>
                <a:headEnd/>
                <a:tailEnd/>
              </a:ln>
            </p:spPr>
            <p:txBody>
              <a:bodyPr/>
              <a:lstStyle/>
              <a:p>
                <a:endParaRPr lang="en-US">
                  <a:solidFill>
                    <a:srgbClr val="000000"/>
                  </a:solidFill>
                </a:endParaRPr>
              </a:p>
            </p:txBody>
          </p:sp>
          <p:sp>
            <p:nvSpPr>
              <p:cNvPr id="10677" name="Line 407"/>
              <p:cNvSpPr>
                <a:spLocks noChangeAspect="1" noChangeShapeType="1"/>
              </p:cNvSpPr>
              <p:nvPr/>
            </p:nvSpPr>
            <p:spPr bwMode="auto">
              <a:xfrm>
                <a:off x="4104" y="3619"/>
                <a:ext cx="1" cy="23"/>
              </a:xfrm>
              <a:prstGeom prst="line">
                <a:avLst/>
              </a:prstGeom>
              <a:noFill/>
              <a:ln w="0">
                <a:solidFill>
                  <a:srgbClr val="FF9900"/>
                </a:solidFill>
                <a:round/>
                <a:headEnd/>
                <a:tailEnd/>
              </a:ln>
            </p:spPr>
            <p:txBody>
              <a:bodyPr/>
              <a:lstStyle/>
              <a:p>
                <a:endParaRPr lang="en-US">
                  <a:solidFill>
                    <a:srgbClr val="000000"/>
                  </a:solidFill>
                </a:endParaRPr>
              </a:p>
            </p:txBody>
          </p:sp>
          <p:sp>
            <p:nvSpPr>
              <p:cNvPr id="10678" name="Freeform 408"/>
              <p:cNvSpPr>
                <a:spLocks noChangeAspect="1"/>
              </p:cNvSpPr>
              <p:nvPr/>
            </p:nvSpPr>
            <p:spPr bwMode="auto">
              <a:xfrm>
                <a:off x="4104" y="3654"/>
                <a:ext cx="9" cy="1"/>
              </a:xfrm>
              <a:custGeom>
                <a:avLst/>
                <a:gdLst>
                  <a:gd name="T0" fmla="*/ 0 w 7"/>
                  <a:gd name="T1" fmla="*/ 0 h 2"/>
                  <a:gd name="T2" fmla="*/ 0 w 7"/>
                  <a:gd name="T3" fmla="*/ 2 h 2"/>
                  <a:gd name="T4" fmla="*/ 7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0"/>
                    </a:moveTo>
                    <a:lnTo>
                      <a:pt x="0" y="2"/>
                    </a:lnTo>
                    <a:lnTo>
                      <a:pt x="7" y="2"/>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679" name="Line 409"/>
              <p:cNvSpPr>
                <a:spLocks noChangeAspect="1" noChangeShapeType="1"/>
              </p:cNvSpPr>
              <p:nvPr/>
            </p:nvSpPr>
            <p:spPr bwMode="auto">
              <a:xfrm flipV="1">
                <a:off x="4133" y="3650"/>
                <a:ext cx="26" cy="4"/>
              </a:xfrm>
              <a:prstGeom prst="line">
                <a:avLst/>
              </a:prstGeom>
              <a:noFill/>
              <a:ln w="0">
                <a:solidFill>
                  <a:srgbClr val="FF9900"/>
                </a:solidFill>
                <a:round/>
                <a:headEnd/>
                <a:tailEnd/>
              </a:ln>
            </p:spPr>
            <p:txBody>
              <a:bodyPr/>
              <a:lstStyle/>
              <a:p>
                <a:endParaRPr lang="en-US">
                  <a:solidFill>
                    <a:srgbClr val="000000"/>
                  </a:solidFill>
                </a:endParaRPr>
              </a:p>
            </p:txBody>
          </p:sp>
          <p:sp>
            <p:nvSpPr>
              <p:cNvPr id="10680" name="Line 410"/>
              <p:cNvSpPr>
                <a:spLocks noChangeAspect="1" noChangeShapeType="1"/>
              </p:cNvSpPr>
              <p:nvPr/>
            </p:nvSpPr>
            <p:spPr bwMode="auto">
              <a:xfrm>
                <a:off x="4170" y="3650"/>
                <a:ext cx="13" cy="0"/>
              </a:xfrm>
              <a:prstGeom prst="line">
                <a:avLst/>
              </a:prstGeom>
              <a:noFill/>
              <a:ln w="0">
                <a:solidFill>
                  <a:srgbClr val="FF9900"/>
                </a:solidFill>
                <a:round/>
                <a:headEnd/>
                <a:tailEnd/>
              </a:ln>
            </p:spPr>
            <p:txBody>
              <a:bodyPr/>
              <a:lstStyle/>
              <a:p>
                <a:endParaRPr lang="en-US">
                  <a:solidFill>
                    <a:srgbClr val="000000"/>
                  </a:solidFill>
                </a:endParaRPr>
              </a:p>
            </p:txBody>
          </p:sp>
          <p:sp>
            <p:nvSpPr>
              <p:cNvPr id="10681" name="Line 411"/>
              <p:cNvSpPr>
                <a:spLocks noChangeAspect="1" noChangeShapeType="1"/>
              </p:cNvSpPr>
              <p:nvPr/>
            </p:nvSpPr>
            <p:spPr bwMode="auto">
              <a:xfrm flipV="1">
                <a:off x="4204" y="3647"/>
                <a:ext cx="2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682" name="Line 412"/>
              <p:cNvSpPr>
                <a:spLocks noChangeAspect="1" noChangeShapeType="1"/>
              </p:cNvSpPr>
              <p:nvPr/>
            </p:nvSpPr>
            <p:spPr bwMode="auto">
              <a:xfrm flipV="1">
                <a:off x="4238" y="3644"/>
                <a:ext cx="11" cy="3"/>
              </a:xfrm>
              <a:prstGeom prst="line">
                <a:avLst/>
              </a:prstGeom>
              <a:noFill/>
              <a:ln w="0">
                <a:solidFill>
                  <a:srgbClr val="FF9900"/>
                </a:solidFill>
                <a:round/>
                <a:headEnd/>
                <a:tailEnd/>
              </a:ln>
            </p:spPr>
            <p:txBody>
              <a:bodyPr/>
              <a:lstStyle/>
              <a:p>
                <a:endParaRPr lang="en-US">
                  <a:solidFill>
                    <a:srgbClr val="000000"/>
                  </a:solidFill>
                </a:endParaRPr>
              </a:p>
            </p:txBody>
          </p:sp>
          <p:sp>
            <p:nvSpPr>
              <p:cNvPr id="10683" name="Line 413"/>
              <p:cNvSpPr>
                <a:spLocks noChangeAspect="1" noChangeShapeType="1"/>
              </p:cNvSpPr>
              <p:nvPr/>
            </p:nvSpPr>
            <p:spPr bwMode="auto">
              <a:xfrm flipV="1">
                <a:off x="4272" y="3640"/>
                <a:ext cx="25" cy="2"/>
              </a:xfrm>
              <a:prstGeom prst="line">
                <a:avLst/>
              </a:prstGeom>
              <a:noFill/>
              <a:ln w="0">
                <a:solidFill>
                  <a:srgbClr val="FF9900"/>
                </a:solidFill>
                <a:round/>
                <a:headEnd/>
                <a:tailEnd/>
              </a:ln>
            </p:spPr>
            <p:txBody>
              <a:bodyPr/>
              <a:lstStyle/>
              <a:p>
                <a:endParaRPr lang="en-US">
                  <a:solidFill>
                    <a:srgbClr val="000000"/>
                  </a:solidFill>
                </a:endParaRPr>
              </a:p>
            </p:txBody>
          </p:sp>
          <p:sp>
            <p:nvSpPr>
              <p:cNvPr id="10684" name="Line 414"/>
              <p:cNvSpPr>
                <a:spLocks noChangeAspect="1" noChangeShapeType="1"/>
              </p:cNvSpPr>
              <p:nvPr/>
            </p:nvSpPr>
            <p:spPr bwMode="auto">
              <a:xfrm>
                <a:off x="4307" y="3640"/>
                <a:ext cx="12" cy="0"/>
              </a:xfrm>
              <a:prstGeom prst="line">
                <a:avLst/>
              </a:prstGeom>
              <a:noFill/>
              <a:ln w="0">
                <a:solidFill>
                  <a:srgbClr val="FF9900"/>
                </a:solidFill>
                <a:round/>
                <a:headEnd/>
                <a:tailEnd/>
              </a:ln>
            </p:spPr>
            <p:txBody>
              <a:bodyPr/>
              <a:lstStyle/>
              <a:p>
                <a:endParaRPr lang="en-US">
                  <a:solidFill>
                    <a:srgbClr val="000000"/>
                  </a:solidFill>
                </a:endParaRPr>
              </a:p>
            </p:txBody>
          </p:sp>
          <p:sp>
            <p:nvSpPr>
              <p:cNvPr id="10685" name="Line 415"/>
              <p:cNvSpPr>
                <a:spLocks noChangeAspect="1" noChangeShapeType="1"/>
              </p:cNvSpPr>
              <p:nvPr/>
            </p:nvSpPr>
            <p:spPr bwMode="auto">
              <a:xfrm flipV="1">
                <a:off x="4341" y="3636"/>
                <a:ext cx="25" cy="1"/>
              </a:xfrm>
              <a:prstGeom prst="line">
                <a:avLst/>
              </a:prstGeom>
              <a:noFill/>
              <a:ln w="0">
                <a:solidFill>
                  <a:srgbClr val="FF9900"/>
                </a:solidFill>
                <a:round/>
                <a:headEnd/>
                <a:tailEnd/>
              </a:ln>
            </p:spPr>
            <p:txBody>
              <a:bodyPr/>
              <a:lstStyle/>
              <a:p>
                <a:endParaRPr lang="en-US">
                  <a:solidFill>
                    <a:srgbClr val="000000"/>
                  </a:solidFill>
                </a:endParaRPr>
              </a:p>
            </p:txBody>
          </p:sp>
          <p:grpSp>
            <p:nvGrpSpPr>
              <p:cNvPr id="29" name="Group 416"/>
              <p:cNvGrpSpPr>
                <a:grpSpLocks/>
              </p:cNvGrpSpPr>
              <p:nvPr/>
            </p:nvGrpSpPr>
            <p:grpSpPr bwMode="auto">
              <a:xfrm>
                <a:off x="4378" y="3562"/>
                <a:ext cx="908" cy="74"/>
                <a:chOff x="4378" y="3562"/>
                <a:chExt cx="908" cy="74"/>
              </a:xfrm>
            </p:grpSpPr>
            <p:sp>
              <p:nvSpPr>
                <p:cNvPr id="10687" name="Line 417"/>
                <p:cNvSpPr>
                  <a:spLocks noChangeAspect="1" noChangeShapeType="1"/>
                </p:cNvSpPr>
                <p:nvPr/>
              </p:nvSpPr>
              <p:spPr bwMode="auto">
                <a:xfrm flipV="1">
                  <a:off x="4687" y="3608"/>
                  <a:ext cx="24" cy="4"/>
                </a:xfrm>
                <a:prstGeom prst="line">
                  <a:avLst/>
                </a:prstGeom>
                <a:noFill/>
                <a:ln w="0">
                  <a:solidFill>
                    <a:srgbClr val="FF9900"/>
                  </a:solidFill>
                  <a:round/>
                  <a:headEnd/>
                  <a:tailEnd/>
                </a:ln>
              </p:spPr>
              <p:txBody>
                <a:bodyPr/>
                <a:lstStyle/>
                <a:p>
                  <a:endParaRPr lang="en-US">
                    <a:solidFill>
                      <a:srgbClr val="000000"/>
                    </a:solidFill>
                  </a:endParaRPr>
                </a:p>
              </p:txBody>
            </p:sp>
            <p:grpSp>
              <p:nvGrpSpPr>
                <p:cNvPr id="30" name="Group 418"/>
                <p:cNvGrpSpPr>
                  <a:grpSpLocks/>
                </p:cNvGrpSpPr>
                <p:nvPr/>
              </p:nvGrpSpPr>
              <p:grpSpPr bwMode="auto">
                <a:xfrm>
                  <a:off x="4378" y="3574"/>
                  <a:ext cx="746" cy="62"/>
                  <a:chOff x="4378" y="3574"/>
                  <a:chExt cx="746" cy="62"/>
                </a:xfrm>
              </p:grpSpPr>
              <p:sp>
                <p:nvSpPr>
                  <p:cNvPr id="10694" name="Line 419"/>
                  <p:cNvSpPr>
                    <a:spLocks noChangeAspect="1" noChangeShapeType="1"/>
                  </p:cNvSpPr>
                  <p:nvPr/>
                </p:nvSpPr>
                <p:spPr bwMode="auto">
                  <a:xfrm flipV="1">
                    <a:off x="4378" y="3633"/>
                    <a:ext cx="10" cy="3"/>
                  </a:xfrm>
                  <a:prstGeom prst="line">
                    <a:avLst/>
                  </a:prstGeom>
                  <a:noFill/>
                  <a:ln w="0">
                    <a:solidFill>
                      <a:srgbClr val="FF9900"/>
                    </a:solidFill>
                    <a:round/>
                    <a:headEnd/>
                    <a:tailEnd/>
                  </a:ln>
                </p:spPr>
                <p:txBody>
                  <a:bodyPr/>
                  <a:lstStyle/>
                  <a:p>
                    <a:endParaRPr lang="en-US">
                      <a:solidFill>
                        <a:srgbClr val="000000"/>
                      </a:solidFill>
                    </a:endParaRPr>
                  </a:p>
                </p:txBody>
              </p:sp>
              <p:sp>
                <p:nvSpPr>
                  <p:cNvPr id="10695" name="Line 420"/>
                  <p:cNvSpPr>
                    <a:spLocks noChangeAspect="1" noChangeShapeType="1"/>
                  </p:cNvSpPr>
                  <p:nvPr/>
                </p:nvSpPr>
                <p:spPr bwMode="auto">
                  <a:xfrm>
                    <a:off x="4411" y="3630"/>
                    <a:ext cx="23" cy="2"/>
                  </a:xfrm>
                  <a:prstGeom prst="line">
                    <a:avLst/>
                  </a:prstGeom>
                  <a:noFill/>
                  <a:ln w="0">
                    <a:solidFill>
                      <a:srgbClr val="FF9900"/>
                    </a:solidFill>
                    <a:round/>
                    <a:headEnd/>
                    <a:tailEnd/>
                  </a:ln>
                </p:spPr>
                <p:txBody>
                  <a:bodyPr/>
                  <a:lstStyle/>
                  <a:p>
                    <a:endParaRPr lang="en-US">
                      <a:solidFill>
                        <a:srgbClr val="000000"/>
                      </a:solidFill>
                    </a:endParaRPr>
                  </a:p>
                </p:txBody>
              </p:sp>
              <p:sp>
                <p:nvSpPr>
                  <p:cNvPr id="10696" name="Line 421"/>
                  <p:cNvSpPr>
                    <a:spLocks noChangeAspect="1" noChangeShapeType="1"/>
                  </p:cNvSpPr>
                  <p:nvPr/>
                </p:nvSpPr>
                <p:spPr bwMode="auto">
                  <a:xfrm>
                    <a:off x="4443" y="3629"/>
                    <a:ext cx="16" cy="0"/>
                  </a:xfrm>
                  <a:prstGeom prst="line">
                    <a:avLst/>
                  </a:prstGeom>
                  <a:noFill/>
                  <a:ln w="0">
                    <a:solidFill>
                      <a:srgbClr val="FF9900"/>
                    </a:solidFill>
                    <a:round/>
                    <a:headEnd/>
                    <a:tailEnd/>
                  </a:ln>
                </p:spPr>
                <p:txBody>
                  <a:bodyPr/>
                  <a:lstStyle/>
                  <a:p>
                    <a:endParaRPr lang="en-US">
                      <a:solidFill>
                        <a:srgbClr val="000000"/>
                      </a:solidFill>
                    </a:endParaRPr>
                  </a:p>
                </p:txBody>
              </p:sp>
              <p:sp>
                <p:nvSpPr>
                  <p:cNvPr id="10697" name="Line 422"/>
                  <p:cNvSpPr>
                    <a:spLocks noChangeAspect="1" noChangeShapeType="1"/>
                  </p:cNvSpPr>
                  <p:nvPr/>
                </p:nvSpPr>
                <p:spPr bwMode="auto">
                  <a:xfrm flipV="1">
                    <a:off x="4481" y="3622"/>
                    <a:ext cx="22" cy="4"/>
                  </a:xfrm>
                  <a:prstGeom prst="line">
                    <a:avLst/>
                  </a:prstGeom>
                  <a:noFill/>
                  <a:ln w="0">
                    <a:solidFill>
                      <a:srgbClr val="FF9900"/>
                    </a:solidFill>
                    <a:round/>
                    <a:headEnd/>
                    <a:tailEnd/>
                  </a:ln>
                </p:spPr>
                <p:txBody>
                  <a:bodyPr/>
                  <a:lstStyle/>
                  <a:p>
                    <a:endParaRPr lang="en-US">
                      <a:solidFill>
                        <a:srgbClr val="000000"/>
                      </a:solidFill>
                    </a:endParaRPr>
                  </a:p>
                </p:txBody>
              </p:sp>
              <p:sp>
                <p:nvSpPr>
                  <p:cNvPr id="10698" name="Line 423"/>
                  <p:cNvSpPr>
                    <a:spLocks noChangeAspect="1" noChangeShapeType="1"/>
                  </p:cNvSpPr>
                  <p:nvPr/>
                </p:nvSpPr>
                <p:spPr bwMode="auto">
                  <a:xfrm flipV="1">
                    <a:off x="4514" y="3621"/>
                    <a:ext cx="1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699" name="Line 424"/>
                  <p:cNvSpPr>
                    <a:spLocks noChangeAspect="1" noChangeShapeType="1"/>
                  </p:cNvSpPr>
                  <p:nvPr/>
                </p:nvSpPr>
                <p:spPr bwMode="auto">
                  <a:xfrm flipV="1">
                    <a:off x="4549" y="3619"/>
                    <a:ext cx="24"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0" name="Line 425"/>
                  <p:cNvSpPr>
                    <a:spLocks noChangeAspect="1" noChangeShapeType="1"/>
                  </p:cNvSpPr>
                  <p:nvPr/>
                </p:nvSpPr>
                <p:spPr bwMode="auto">
                  <a:xfrm>
                    <a:off x="4584" y="3615"/>
                    <a:ext cx="12" cy="4"/>
                  </a:xfrm>
                  <a:prstGeom prst="line">
                    <a:avLst/>
                  </a:prstGeom>
                  <a:noFill/>
                  <a:ln w="0">
                    <a:solidFill>
                      <a:srgbClr val="FF9900"/>
                    </a:solidFill>
                    <a:round/>
                    <a:headEnd/>
                    <a:tailEnd/>
                  </a:ln>
                </p:spPr>
                <p:txBody>
                  <a:bodyPr/>
                  <a:lstStyle/>
                  <a:p>
                    <a:endParaRPr lang="en-US">
                      <a:solidFill>
                        <a:srgbClr val="000000"/>
                      </a:solidFill>
                    </a:endParaRPr>
                  </a:p>
                </p:txBody>
              </p:sp>
              <p:sp>
                <p:nvSpPr>
                  <p:cNvPr id="10701" name="Line 426"/>
                  <p:cNvSpPr>
                    <a:spLocks noChangeAspect="1" noChangeShapeType="1"/>
                  </p:cNvSpPr>
                  <p:nvPr/>
                </p:nvSpPr>
                <p:spPr bwMode="auto">
                  <a:xfrm flipV="1">
                    <a:off x="4618" y="3613"/>
                    <a:ext cx="2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2" name="Line 427"/>
                  <p:cNvSpPr>
                    <a:spLocks noChangeAspect="1" noChangeShapeType="1"/>
                  </p:cNvSpPr>
                  <p:nvPr/>
                </p:nvSpPr>
                <p:spPr bwMode="auto">
                  <a:xfrm>
                    <a:off x="4652" y="3613"/>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03" name="Line 428"/>
                  <p:cNvSpPr>
                    <a:spLocks noChangeAspect="1" noChangeShapeType="1"/>
                  </p:cNvSpPr>
                  <p:nvPr/>
                </p:nvSpPr>
                <p:spPr bwMode="auto">
                  <a:xfrm>
                    <a:off x="4722" y="3605"/>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4" name="Line 429"/>
                  <p:cNvSpPr>
                    <a:spLocks noChangeAspect="1" noChangeShapeType="1"/>
                  </p:cNvSpPr>
                  <p:nvPr/>
                </p:nvSpPr>
                <p:spPr bwMode="auto">
                  <a:xfrm flipV="1">
                    <a:off x="4755" y="3601"/>
                    <a:ext cx="25"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5" name="Line 430"/>
                  <p:cNvSpPr>
                    <a:spLocks noChangeAspect="1" noChangeShapeType="1"/>
                  </p:cNvSpPr>
                  <p:nvPr/>
                </p:nvSpPr>
                <p:spPr bwMode="auto">
                  <a:xfrm>
                    <a:off x="4791" y="3601"/>
                    <a:ext cx="11"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06" name="Line 431"/>
                  <p:cNvSpPr>
                    <a:spLocks noChangeAspect="1" noChangeShapeType="1"/>
                  </p:cNvSpPr>
                  <p:nvPr/>
                </p:nvSpPr>
                <p:spPr bwMode="auto">
                  <a:xfrm flipV="1">
                    <a:off x="4825" y="3596"/>
                    <a:ext cx="23"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7" name="Line 432"/>
                  <p:cNvSpPr>
                    <a:spLocks noChangeAspect="1" noChangeShapeType="1"/>
                  </p:cNvSpPr>
                  <p:nvPr/>
                </p:nvSpPr>
                <p:spPr bwMode="auto">
                  <a:xfrm flipV="1">
                    <a:off x="4858" y="3594"/>
                    <a:ext cx="14"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8" name="Line 433"/>
                  <p:cNvSpPr>
                    <a:spLocks noChangeAspect="1" noChangeShapeType="1"/>
                  </p:cNvSpPr>
                  <p:nvPr/>
                </p:nvSpPr>
                <p:spPr bwMode="auto">
                  <a:xfrm>
                    <a:off x="4895" y="3592"/>
                    <a:ext cx="2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09" name="Line 434"/>
                  <p:cNvSpPr>
                    <a:spLocks noChangeAspect="1" noChangeShapeType="1"/>
                  </p:cNvSpPr>
                  <p:nvPr/>
                </p:nvSpPr>
                <p:spPr bwMode="auto">
                  <a:xfrm>
                    <a:off x="4929" y="3589"/>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10" name="Line 435"/>
                  <p:cNvSpPr>
                    <a:spLocks noChangeAspect="1" noChangeShapeType="1"/>
                  </p:cNvSpPr>
                  <p:nvPr/>
                </p:nvSpPr>
                <p:spPr bwMode="auto">
                  <a:xfrm flipV="1">
                    <a:off x="4965" y="3585"/>
                    <a:ext cx="23" cy="2"/>
                  </a:xfrm>
                  <a:prstGeom prst="line">
                    <a:avLst/>
                  </a:prstGeom>
                  <a:noFill/>
                  <a:ln w="0">
                    <a:solidFill>
                      <a:srgbClr val="FF9900"/>
                    </a:solidFill>
                    <a:round/>
                    <a:headEnd/>
                    <a:tailEnd/>
                  </a:ln>
                </p:spPr>
                <p:txBody>
                  <a:bodyPr/>
                  <a:lstStyle/>
                  <a:p>
                    <a:endParaRPr lang="en-US">
                      <a:solidFill>
                        <a:srgbClr val="000000"/>
                      </a:solidFill>
                    </a:endParaRPr>
                  </a:p>
                </p:txBody>
              </p:sp>
              <p:sp>
                <p:nvSpPr>
                  <p:cNvPr id="10711" name="Line 436"/>
                  <p:cNvSpPr>
                    <a:spLocks noChangeAspect="1" noChangeShapeType="1"/>
                  </p:cNvSpPr>
                  <p:nvPr/>
                </p:nvSpPr>
                <p:spPr bwMode="auto">
                  <a:xfrm flipV="1">
                    <a:off x="4998" y="3584"/>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12" name="Line 437"/>
                  <p:cNvSpPr>
                    <a:spLocks noChangeAspect="1" noChangeShapeType="1"/>
                  </p:cNvSpPr>
                  <p:nvPr/>
                </p:nvSpPr>
                <p:spPr bwMode="auto">
                  <a:xfrm flipV="1">
                    <a:off x="5033" y="3580"/>
                    <a:ext cx="20" cy="4"/>
                  </a:xfrm>
                  <a:prstGeom prst="line">
                    <a:avLst/>
                  </a:prstGeom>
                  <a:noFill/>
                  <a:ln w="0">
                    <a:solidFill>
                      <a:srgbClr val="FF9900"/>
                    </a:solidFill>
                    <a:round/>
                    <a:headEnd/>
                    <a:tailEnd/>
                  </a:ln>
                </p:spPr>
                <p:txBody>
                  <a:bodyPr/>
                  <a:lstStyle/>
                  <a:p>
                    <a:endParaRPr lang="en-US">
                      <a:solidFill>
                        <a:srgbClr val="000000"/>
                      </a:solidFill>
                    </a:endParaRPr>
                  </a:p>
                </p:txBody>
              </p:sp>
              <p:sp>
                <p:nvSpPr>
                  <p:cNvPr id="10713" name="Line 438"/>
                  <p:cNvSpPr>
                    <a:spLocks noChangeAspect="1" noChangeShapeType="1"/>
                  </p:cNvSpPr>
                  <p:nvPr/>
                </p:nvSpPr>
                <p:spPr bwMode="auto">
                  <a:xfrm>
                    <a:off x="5067" y="3579"/>
                    <a:ext cx="13" cy="1"/>
                  </a:xfrm>
                  <a:prstGeom prst="line">
                    <a:avLst/>
                  </a:prstGeom>
                  <a:noFill/>
                  <a:ln w="0">
                    <a:solidFill>
                      <a:srgbClr val="FF9900"/>
                    </a:solidFill>
                    <a:round/>
                    <a:headEnd/>
                    <a:tailEnd/>
                  </a:ln>
                </p:spPr>
                <p:txBody>
                  <a:bodyPr/>
                  <a:lstStyle/>
                  <a:p>
                    <a:endParaRPr lang="en-US">
                      <a:solidFill>
                        <a:srgbClr val="000000"/>
                      </a:solidFill>
                    </a:endParaRPr>
                  </a:p>
                </p:txBody>
              </p:sp>
              <p:sp>
                <p:nvSpPr>
                  <p:cNvPr id="10714" name="Line 439"/>
                  <p:cNvSpPr>
                    <a:spLocks noChangeAspect="1" noChangeShapeType="1"/>
                  </p:cNvSpPr>
                  <p:nvPr/>
                </p:nvSpPr>
                <p:spPr bwMode="auto">
                  <a:xfrm flipV="1">
                    <a:off x="5102" y="3574"/>
                    <a:ext cx="22" cy="2"/>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689" name="Line 440"/>
                <p:cNvSpPr>
                  <a:spLocks noChangeAspect="1" noChangeShapeType="1"/>
                </p:cNvSpPr>
                <p:nvPr/>
              </p:nvSpPr>
              <p:spPr bwMode="auto">
                <a:xfrm flipV="1">
                  <a:off x="5135" y="3572"/>
                  <a:ext cx="11" cy="2"/>
                </a:xfrm>
                <a:prstGeom prst="line">
                  <a:avLst/>
                </a:prstGeom>
                <a:noFill/>
                <a:ln w="0">
                  <a:solidFill>
                    <a:srgbClr val="FF9900"/>
                  </a:solidFill>
                  <a:round/>
                  <a:headEnd/>
                  <a:tailEnd/>
                </a:ln>
              </p:spPr>
              <p:txBody>
                <a:bodyPr/>
                <a:lstStyle/>
                <a:p>
                  <a:endParaRPr lang="en-US">
                    <a:solidFill>
                      <a:srgbClr val="000000"/>
                    </a:solidFill>
                  </a:endParaRPr>
                </a:p>
              </p:txBody>
            </p:sp>
            <p:sp>
              <p:nvSpPr>
                <p:cNvPr id="10690" name="Line 441"/>
                <p:cNvSpPr>
                  <a:spLocks noChangeAspect="1" noChangeShapeType="1"/>
                </p:cNvSpPr>
                <p:nvPr/>
              </p:nvSpPr>
              <p:spPr bwMode="auto">
                <a:xfrm flipV="1">
                  <a:off x="5170" y="3569"/>
                  <a:ext cx="25" cy="3"/>
                </a:xfrm>
                <a:prstGeom prst="line">
                  <a:avLst/>
                </a:prstGeom>
                <a:noFill/>
                <a:ln w="0">
                  <a:solidFill>
                    <a:srgbClr val="FF9900"/>
                  </a:solidFill>
                  <a:round/>
                  <a:headEnd/>
                  <a:tailEnd/>
                </a:ln>
              </p:spPr>
              <p:txBody>
                <a:bodyPr/>
                <a:lstStyle/>
                <a:p>
                  <a:endParaRPr lang="en-US">
                    <a:solidFill>
                      <a:srgbClr val="000000"/>
                    </a:solidFill>
                  </a:endParaRPr>
                </a:p>
              </p:txBody>
            </p:sp>
            <p:sp>
              <p:nvSpPr>
                <p:cNvPr id="10691" name="Line 442"/>
                <p:cNvSpPr>
                  <a:spLocks noChangeAspect="1" noChangeShapeType="1"/>
                </p:cNvSpPr>
                <p:nvPr/>
              </p:nvSpPr>
              <p:spPr bwMode="auto">
                <a:xfrm>
                  <a:off x="5205" y="3567"/>
                  <a:ext cx="12" cy="2"/>
                </a:xfrm>
                <a:prstGeom prst="line">
                  <a:avLst/>
                </a:prstGeom>
                <a:noFill/>
                <a:ln w="0">
                  <a:solidFill>
                    <a:srgbClr val="FF9900"/>
                  </a:solidFill>
                  <a:round/>
                  <a:headEnd/>
                  <a:tailEnd/>
                </a:ln>
              </p:spPr>
              <p:txBody>
                <a:bodyPr/>
                <a:lstStyle/>
                <a:p>
                  <a:endParaRPr lang="en-US">
                    <a:solidFill>
                      <a:srgbClr val="000000"/>
                    </a:solidFill>
                  </a:endParaRPr>
                </a:p>
              </p:txBody>
            </p:sp>
            <p:sp>
              <p:nvSpPr>
                <p:cNvPr id="10692" name="Line 443"/>
                <p:cNvSpPr>
                  <a:spLocks noChangeAspect="1" noChangeShapeType="1"/>
                </p:cNvSpPr>
                <p:nvPr/>
              </p:nvSpPr>
              <p:spPr bwMode="auto">
                <a:xfrm flipV="1">
                  <a:off x="5239" y="3562"/>
                  <a:ext cx="21" cy="4"/>
                </a:xfrm>
                <a:prstGeom prst="line">
                  <a:avLst/>
                </a:prstGeom>
                <a:noFill/>
                <a:ln w="0">
                  <a:solidFill>
                    <a:srgbClr val="FF9900"/>
                  </a:solidFill>
                  <a:round/>
                  <a:headEnd/>
                  <a:tailEnd/>
                </a:ln>
              </p:spPr>
              <p:txBody>
                <a:bodyPr/>
                <a:lstStyle/>
                <a:p>
                  <a:endParaRPr lang="en-US">
                    <a:solidFill>
                      <a:srgbClr val="000000"/>
                    </a:solidFill>
                  </a:endParaRPr>
                </a:p>
              </p:txBody>
            </p:sp>
            <p:sp>
              <p:nvSpPr>
                <p:cNvPr id="10693" name="Line 444"/>
                <p:cNvSpPr>
                  <a:spLocks noChangeAspect="1" noChangeShapeType="1"/>
                </p:cNvSpPr>
                <p:nvPr/>
              </p:nvSpPr>
              <p:spPr bwMode="auto">
                <a:xfrm>
                  <a:off x="5274" y="3562"/>
                  <a:ext cx="12" cy="0"/>
                </a:xfrm>
                <a:prstGeom prst="line">
                  <a:avLst/>
                </a:prstGeom>
                <a:noFill/>
                <a:ln w="0">
                  <a:solidFill>
                    <a:srgbClr val="FF9900"/>
                  </a:solidFill>
                  <a:round/>
                  <a:headEnd/>
                  <a:tailEnd/>
                </a:ln>
              </p:spPr>
              <p:txBody>
                <a:bodyPr/>
                <a:lstStyle/>
                <a:p>
                  <a:endParaRPr lang="en-US">
                    <a:solidFill>
                      <a:srgbClr val="000000"/>
                    </a:solidFill>
                  </a:endParaRPr>
                </a:p>
              </p:txBody>
            </p:sp>
          </p:grpSp>
        </p:grpSp>
      </p:grpSp>
      <p:sp>
        <p:nvSpPr>
          <p:cNvPr id="10338" name="Line 445"/>
          <p:cNvSpPr>
            <a:spLocks noChangeAspect="1" noChangeShapeType="1"/>
          </p:cNvSpPr>
          <p:nvPr/>
        </p:nvSpPr>
        <p:spPr bwMode="auto">
          <a:xfrm flipV="1">
            <a:off x="8712200" y="3216275"/>
            <a:ext cx="34925" cy="6350"/>
          </a:xfrm>
          <a:prstGeom prst="line">
            <a:avLst/>
          </a:prstGeom>
          <a:noFill/>
          <a:ln w="0">
            <a:solidFill>
              <a:srgbClr val="FF9900"/>
            </a:solidFill>
            <a:round/>
            <a:headEnd/>
            <a:tailEnd/>
          </a:ln>
        </p:spPr>
        <p:txBody>
          <a:bodyPr/>
          <a:lstStyle/>
          <a:p>
            <a:endParaRPr lang="en-US">
              <a:solidFill>
                <a:srgbClr val="000000"/>
              </a:solidFill>
            </a:endParaRPr>
          </a:p>
        </p:txBody>
      </p:sp>
      <p:sp>
        <p:nvSpPr>
          <p:cNvPr id="10339" name="Line 446"/>
          <p:cNvSpPr>
            <a:spLocks noChangeAspect="1" noChangeShapeType="1"/>
          </p:cNvSpPr>
          <p:nvPr/>
        </p:nvSpPr>
        <p:spPr bwMode="auto">
          <a:xfrm flipV="1">
            <a:off x="8766175" y="3211513"/>
            <a:ext cx="17463" cy="1587"/>
          </a:xfrm>
          <a:prstGeom prst="line">
            <a:avLst/>
          </a:prstGeom>
          <a:noFill/>
          <a:ln w="0">
            <a:solidFill>
              <a:srgbClr val="FF9900"/>
            </a:solidFill>
            <a:round/>
            <a:headEnd/>
            <a:tailEnd/>
          </a:ln>
        </p:spPr>
        <p:txBody>
          <a:bodyPr/>
          <a:lstStyle/>
          <a:p>
            <a:endParaRPr lang="en-US">
              <a:solidFill>
                <a:srgbClr val="000000"/>
              </a:solidFill>
            </a:endParaRPr>
          </a:p>
        </p:txBody>
      </p:sp>
      <p:sp>
        <p:nvSpPr>
          <p:cNvPr id="10340" name="Line 447"/>
          <p:cNvSpPr>
            <a:spLocks noChangeAspect="1" noChangeShapeType="1"/>
          </p:cNvSpPr>
          <p:nvPr/>
        </p:nvSpPr>
        <p:spPr bwMode="auto">
          <a:xfrm>
            <a:off x="8801100" y="3206750"/>
            <a:ext cx="19050" cy="4763"/>
          </a:xfrm>
          <a:prstGeom prst="line">
            <a:avLst/>
          </a:prstGeom>
          <a:noFill/>
          <a:ln w="0">
            <a:solidFill>
              <a:srgbClr val="FF9900"/>
            </a:solidFill>
            <a:round/>
            <a:headEnd/>
            <a:tailEnd/>
          </a:ln>
        </p:spPr>
        <p:txBody>
          <a:bodyPr/>
          <a:lstStyle/>
          <a:p>
            <a:endParaRPr lang="en-US">
              <a:solidFill>
                <a:srgbClr val="000000"/>
              </a:solidFill>
            </a:endParaRPr>
          </a:p>
        </p:txBody>
      </p:sp>
      <p:sp>
        <p:nvSpPr>
          <p:cNvPr id="10341" name="Line 448"/>
          <p:cNvSpPr>
            <a:spLocks noChangeAspect="1" noChangeShapeType="1"/>
          </p:cNvSpPr>
          <p:nvPr/>
        </p:nvSpPr>
        <p:spPr bwMode="auto">
          <a:xfrm flipV="1">
            <a:off x="8855075" y="3194050"/>
            <a:ext cx="34925" cy="6350"/>
          </a:xfrm>
          <a:prstGeom prst="line">
            <a:avLst/>
          </a:prstGeom>
          <a:noFill/>
          <a:ln w="0">
            <a:solidFill>
              <a:srgbClr val="FF9900"/>
            </a:solidFill>
            <a:round/>
            <a:headEnd/>
            <a:tailEnd/>
          </a:ln>
        </p:spPr>
        <p:txBody>
          <a:bodyPr/>
          <a:lstStyle/>
          <a:p>
            <a:endParaRPr lang="en-US">
              <a:solidFill>
                <a:srgbClr val="000000"/>
              </a:solidFill>
            </a:endParaRPr>
          </a:p>
        </p:txBody>
      </p:sp>
      <p:sp>
        <p:nvSpPr>
          <p:cNvPr id="10342" name="Line 449"/>
          <p:cNvSpPr>
            <a:spLocks noChangeAspect="1" noChangeShapeType="1"/>
          </p:cNvSpPr>
          <p:nvPr/>
        </p:nvSpPr>
        <p:spPr bwMode="auto">
          <a:xfrm flipV="1">
            <a:off x="8909050" y="3189288"/>
            <a:ext cx="20638" cy="4762"/>
          </a:xfrm>
          <a:prstGeom prst="line">
            <a:avLst/>
          </a:prstGeom>
          <a:noFill/>
          <a:ln w="0">
            <a:solidFill>
              <a:srgbClr val="FF9900"/>
            </a:solidFill>
            <a:round/>
            <a:headEnd/>
            <a:tailEnd/>
          </a:ln>
        </p:spPr>
        <p:txBody>
          <a:bodyPr/>
          <a:lstStyle/>
          <a:p>
            <a:endParaRPr lang="en-US">
              <a:solidFill>
                <a:srgbClr val="000000"/>
              </a:solidFill>
            </a:endParaRPr>
          </a:p>
        </p:txBody>
      </p:sp>
      <p:sp>
        <p:nvSpPr>
          <p:cNvPr id="10343" name="Line 450"/>
          <p:cNvSpPr>
            <a:spLocks noChangeAspect="1" noChangeShapeType="1"/>
          </p:cNvSpPr>
          <p:nvPr/>
        </p:nvSpPr>
        <p:spPr bwMode="auto">
          <a:xfrm flipV="1">
            <a:off x="8947150" y="3182938"/>
            <a:ext cx="19050" cy="1587"/>
          </a:xfrm>
          <a:prstGeom prst="line">
            <a:avLst/>
          </a:prstGeom>
          <a:noFill/>
          <a:ln w="0">
            <a:solidFill>
              <a:srgbClr val="FF9900"/>
            </a:solidFill>
            <a:round/>
            <a:headEnd/>
            <a:tailEnd/>
          </a:ln>
        </p:spPr>
        <p:txBody>
          <a:bodyPr/>
          <a:lstStyle/>
          <a:p>
            <a:endParaRPr lang="en-US">
              <a:solidFill>
                <a:srgbClr val="000000"/>
              </a:solidFill>
            </a:endParaRPr>
          </a:p>
        </p:txBody>
      </p:sp>
      <p:sp>
        <p:nvSpPr>
          <p:cNvPr id="10344" name="Line 451"/>
          <p:cNvSpPr>
            <a:spLocks noChangeAspect="1" noChangeShapeType="1"/>
          </p:cNvSpPr>
          <p:nvPr/>
        </p:nvSpPr>
        <p:spPr bwMode="auto">
          <a:xfrm flipV="1">
            <a:off x="9001125" y="3170238"/>
            <a:ext cx="36513" cy="7937"/>
          </a:xfrm>
          <a:prstGeom prst="line">
            <a:avLst/>
          </a:prstGeom>
          <a:noFill/>
          <a:ln w="0">
            <a:solidFill>
              <a:srgbClr val="FF9900"/>
            </a:solidFill>
            <a:round/>
            <a:headEnd/>
            <a:tailEnd/>
          </a:ln>
        </p:spPr>
        <p:txBody>
          <a:bodyPr/>
          <a:lstStyle/>
          <a:p>
            <a:endParaRPr lang="en-US">
              <a:solidFill>
                <a:srgbClr val="000000"/>
              </a:solidFill>
            </a:endParaRPr>
          </a:p>
        </p:txBody>
      </p:sp>
      <p:sp>
        <p:nvSpPr>
          <p:cNvPr id="10345" name="Line 452"/>
          <p:cNvSpPr>
            <a:spLocks noChangeAspect="1" noChangeShapeType="1"/>
          </p:cNvSpPr>
          <p:nvPr/>
        </p:nvSpPr>
        <p:spPr bwMode="auto">
          <a:xfrm>
            <a:off x="9053513" y="3167063"/>
            <a:ext cx="17462" cy="1587"/>
          </a:xfrm>
          <a:prstGeom prst="line">
            <a:avLst/>
          </a:prstGeom>
          <a:noFill/>
          <a:ln w="0">
            <a:solidFill>
              <a:srgbClr val="FF9900"/>
            </a:solidFill>
            <a:round/>
            <a:headEnd/>
            <a:tailEnd/>
          </a:ln>
        </p:spPr>
        <p:txBody>
          <a:bodyPr/>
          <a:lstStyle/>
          <a:p>
            <a:endParaRPr lang="en-US">
              <a:solidFill>
                <a:srgbClr val="000000"/>
              </a:solidFill>
            </a:endParaRPr>
          </a:p>
        </p:txBody>
      </p:sp>
      <p:sp>
        <p:nvSpPr>
          <p:cNvPr id="10346" name="Line 453"/>
          <p:cNvSpPr>
            <a:spLocks noChangeAspect="1" noChangeShapeType="1"/>
          </p:cNvSpPr>
          <p:nvPr/>
        </p:nvSpPr>
        <p:spPr bwMode="auto">
          <a:xfrm flipH="1">
            <a:off x="468313" y="2233613"/>
            <a:ext cx="25400" cy="22225"/>
          </a:xfrm>
          <a:prstGeom prst="line">
            <a:avLst/>
          </a:prstGeom>
          <a:noFill/>
          <a:ln w="0">
            <a:solidFill>
              <a:srgbClr val="DAFF24"/>
            </a:solidFill>
            <a:round/>
            <a:headEnd/>
            <a:tailEnd/>
          </a:ln>
        </p:spPr>
        <p:txBody>
          <a:bodyPr/>
          <a:lstStyle/>
          <a:p>
            <a:endParaRPr lang="en-US">
              <a:solidFill>
                <a:srgbClr val="000000"/>
              </a:solidFill>
            </a:endParaRPr>
          </a:p>
        </p:txBody>
      </p:sp>
      <p:grpSp>
        <p:nvGrpSpPr>
          <p:cNvPr id="31" name="Group 454"/>
          <p:cNvGrpSpPr>
            <a:grpSpLocks/>
          </p:cNvGrpSpPr>
          <p:nvPr/>
        </p:nvGrpSpPr>
        <p:grpSpPr bwMode="auto">
          <a:xfrm>
            <a:off x="328613" y="2273300"/>
            <a:ext cx="130175" cy="576263"/>
            <a:chOff x="167" y="1632"/>
            <a:chExt cx="82" cy="363"/>
          </a:xfrm>
        </p:grpSpPr>
        <p:sp>
          <p:nvSpPr>
            <p:cNvPr id="10660" name="Line 455"/>
            <p:cNvSpPr>
              <a:spLocks noChangeAspect="1" noChangeShapeType="1"/>
            </p:cNvSpPr>
            <p:nvPr/>
          </p:nvSpPr>
          <p:spPr bwMode="auto">
            <a:xfrm flipH="1">
              <a:off x="239" y="1632"/>
              <a:ext cx="10" cy="3"/>
            </a:xfrm>
            <a:prstGeom prst="line">
              <a:avLst/>
            </a:prstGeom>
            <a:noFill/>
            <a:ln w="0">
              <a:solidFill>
                <a:srgbClr val="FF9900"/>
              </a:solidFill>
              <a:round/>
              <a:headEnd/>
              <a:tailEnd/>
            </a:ln>
          </p:spPr>
          <p:txBody>
            <a:bodyPr/>
            <a:lstStyle/>
            <a:p>
              <a:endParaRPr lang="en-US">
                <a:solidFill>
                  <a:srgbClr val="000000"/>
                </a:solidFill>
              </a:endParaRPr>
            </a:p>
          </p:txBody>
        </p:sp>
        <p:sp>
          <p:nvSpPr>
            <p:cNvPr id="10661" name="Line 456"/>
            <p:cNvSpPr>
              <a:spLocks noChangeAspect="1" noChangeShapeType="1"/>
            </p:cNvSpPr>
            <p:nvPr/>
          </p:nvSpPr>
          <p:spPr bwMode="auto">
            <a:xfrm flipH="1">
              <a:off x="233" y="1660"/>
              <a:ext cx="2"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662" name="Line 457"/>
            <p:cNvSpPr>
              <a:spLocks noChangeAspect="1" noChangeShapeType="1"/>
            </p:cNvSpPr>
            <p:nvPr/>
          </p:nvSpPr>
          <p:spPr bwMode="auto">
            <a:xfrm flipH="1">
              <a:off x="230" y="1693"/>
              <a:ext cx="3"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663" name="Line 458"/>
            <p:cNvSpPr>
              <a:spLocks noChangeAspect="1" noChangeShapeType="1"/>
            </p:cNvSpPr>
            <p:nvPr/>
          </p:nvSpPr>
          <p:spPr bwMode="auto">
            <a:xfrm flipH="1">
              <a:off x="225" y="1730"/>
              <a:ext cx="3" cy="21"/>
            </a:xfrm>
            <a:prstGeom prst="line">
              <a:avLst/>
            </a:prstGeom>
            <a:noFill/>
            <a:ln w="0">
              <a:solidFill>
                <a:srgbClr val="FF9900"/>
              </a:solidFill>
              <a:round/>
              <a:headEnd/>
              <a:tailEnd/>
            </a:ln>
          </p:spPr>
          <p:txBody>
            <a:bodyPr/>
            <a:lstStyle/>
            <a:p>
              <a:endParaRPr lang="en-US">
                <a:solidFill>
                  <a:srgbClr val="000000"/>
                </a:solidFill>
              </a:endParaRPr>
            </a:p>
          </p:txBody>
        </p:sp>
        <p:sp>
          <p:nvSpPr>
            <p:cNvPr id="10664" name="Line 459"/>
            <p:cNvSpPr>
              <a:spLocks noChangeAspect="1" noChangeShapeType="1"/>
            </p:cNvSpPr>
            <p:nvPr/>
          </p:nvSpPr>
          <p:spPr bwMode="auto">
            <a:xfrm>
              <a:off x="225" y="1763"/>
              <a:ext cx="0"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665" name="Line 460"/>
            <p:cNvSpPr>
              <a:spLocks noChangeAspect="1" noChangeShapeType="1"/>
            </p:cNvSpPr>
            <p:nvPr/>
          </p:nvSpPr>
          <p:spPr bwMode="auto">
            <a:xfrm flipH="1">
              <a:off x="218" y="1797"/>
              <a:ext cx="3" cy="22"/>
            </a:xfrm>
            <a:prstGeom prst="line">
              <a:avLst/>
            </a:prstGeom>
            <a:noFill/>
            <a:ln w="0">
              <a:solidFill>
                <a:srgbClr val="FF9900"/>
              </a:solidFill>
              <a:round/>
              <a:headEnd/>
              <a:tailEnd/>
            </a:ln>
          </p:spPr>
          <p:txBody>
            <a:bodyPr/>
            <a:lstStyle/>
            <a:p>
              <a:endParaRPr lang="en-US">
                <a:solidFill>
                  <a:srgbClr val="000000"/>
                </a:solidFill>
              </a:endParaRPr>
            </a:p>
          </p:txBody>
        </p:sp>
        <p:sp>
          <p:nvSpPr>
            <p:cNvPr id="10666" name="Line 461"/>
            <p:cNvSpPr>
              <a:spLocks noChangeAspect="1" noChangeShapeType="1"/>
            </p:cNvSpPr>
            <p:nvPr/>
          </p:nvSpPr>
          <p:spPr bwMode="auto">
            <a:xfrm>
              <a:off x="216" y="1832"/>
              <a:ext cx="2" cy="12"/>
            </a:xfrm>
            <a:prstGeom prst="line">
              <a:avLst/>
            </a:prstGeom>
            <a:noFill/>
            <a:ln w="0">
              <a:solidFill>
                <a:srgbClr val="FF9900"/>
              </a:solidFill>
              <a:round/>
              <a:headEnd/>
              <a:tailEnd/>
            </a:ln>
          </p:spPr>
          <p:txBody>
            <a:bodyPr/>
            <a:lstStyle/>
            <a:p>
              <a:endParaRPr lang="en-US">
                <a:solidFill>
                  <a:srgbClr val="000000"/>
                </a:solidFill>
              </a:endParaRPr>
            </a:p>
          </p:txBody>
        </p:sp>
        <p:sp>
          <p:nvSpPr>
            <p:cNvPr id="10667" name="Freeform 462"/>
            <p:cNvSpPr>
              <a:spLocks noChangeAspect="1"/>
            </p:cNvSpPr>
            <p:nvPr/>
          </p:nvSpPr>
          <p:spPr bwMode="auto">
            <a:xfrm>
              <a:off x="206" y="1866"/>
              <a:ext cx="8" cy="20"/>
            </a:xfrm>
            <a:custGeom>
              <a:avLst/>
              <a:gdLst>
                <a:gd name="T0" fmla="*/ 7 w 7"/>
                <a:gd name="T1" fmla="*/ 0 h 17"/>
                <a:gd name="T2" fmla="*/ 5 w 7"/>
                <a:gd name="T3" fmla="*/ 8 h 17"/>
                <a:gd name="T4" fmla="*/ 0 w 7"/>
                <a:gd name="T5" fmla="*/ 17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7" y="0"/>
                  </a:moveTo>
                  <a:lnTo>
                    <a:pt x="5" y="8"/>
                  </a:lnTo>
                  <a:lnTo>
                    <a:pt x="0" y="17"/>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668" name="Line 463"/>
            <p:cNvSpPr>
              <a:spLocks noChangeAspect="1" noChangeShapeType="1"/>
            </p:cNvSpPr>
            <p:nvPr/>
          </p:nvSpPr>
          <p:spPr bwMode="auto">
            <a:xfrm flipH="1">
              <a:off x="192" y="1896"/>
              <a:ext cx="7" cy="11"/>
            </a:xfrm>
            <a:prstGeom prst="line">
              <a:avLst/>
            </a:prstGeom>
            <a:noFill/>
            <a:ln w="0">
              <a:solidFill>
                <a:srgbClr val="FF9900"/>
              </a:solidFill>
              <a:round/>
              <a:headEnd/>
              <a:tailEnd/>
            </a:ln>
          </p:spPr>
          <p:txBody>
            <a:bodyPr/>
            <a:lstStyle/>
            <a:p>
              <a:endParaRPr lang="en-US">
                <a:solidFill>
                  <a:srgbClr val="000000"/>
                </a:solidFill>
              </a:endParaRPr>
            </a:p>
          </p:txBody>
        </p:sp>
        <p:sp>
          <p:nvSpPr>
            <p:cNvPr id="10669" name="Line 464"/>
            <p:cNvSpPr>
              <a:spLocks noChangeAspect="1" noChangeShapeType="1"/>
            </p:cNvSpPr>
            <p:nvPr/>
          </p:nvSpPr>
          <p:spPr bwMode="auto">
            <a:xfrm flipH="1">
              <a:off x="167" y="1925"/>
              <a:ext cx="14" cy="20"/>
            </a:xfrm>
            <a:prstGeom prst="line">
              <a:avLst/>
            </a:prstGeom>
            <a:noFill/>
            <a:ln w="0">
              <a:solidFill>
                <a:srgbClr val="FF9900"/>
              </a:solidFill>
              <a:round/>
              <a:headEnd/>
              <a:tailEnd/>
            </a:ln>
          </p:spPr>
          <p:txBody>
            <a:bodyPr/>
            <a:lstStyle/>
            <a:p>
              <a:endParaRPr lang="en-US">
                <a:solidFill>
                  <a:srgbClr val="000000"/>
                </a:solidFill>
              </a:endParaRPr>
            </a:p>
          </p:txBody>
        </p:sp>
        <p:sp>
          <p:nvSpPr>
            <p:cNvPr id="10670" name="Line 465"/>
            <p:cNvSpPr>
              <a:spLocks noChangeAspect="1" noChangeShapeType="1"/>
            </p:cNvSpPr>
            <p:nvPr/>
          </p:nvSpPr>
          <p:spPr bwMode="auto">
            <a:xfrm>
              <a:off x="167" y="1957"/>
              <a:ext cx="5" cy="9"/>
            </a:xfrm>
            <a:prstGeom prst="line">
              <a:avLst/>
            </a:prstGeom>
            <a:noFill/>
            <a:ln w="0">
              <a:solidFill>
                <a:srgbClr val="FF9900"/>
              </a:solidFill>
              <a:round/>
              <a:headEnd/>
              <a:tailEnd/>
            </a:ln>
          </p:spPr>
          <p:txBody>
            <a:bodyPr/>
            <a:lstStyle/>
            <a:p>
              <a:endParaRPr lang="en-US">
                <a:solidFill>
                  <a:srgbClr val="000000"/>
                </a:solidFill>
              </a:endParaRPr>
            </a:p>
          </p:txBody>
        </p:sp>
        <p:sp>
          <p:nvSpPr>
            <p:cNvPr id="10671" name="Line 466"/>
            <p:cNvSpPr>
              <a:spLocks noChangeAspect="1" noChangeShapeType="1"/>
            </p:cNvSpPr>
            <p:nvPr/>
          </p:nvSpPr>
          <p:spPr bwMode="auto">
            <a:xfrm>
              <a:off x="177" y="1987"/>
              <a:ext cx="1" cy="8"/>
            </a:xfrm>
            <a:prstGeom prst="line">
              <a:avLst/>
            </a:prstGeom>
            <a:noFill/>
            <a:ln w="0">
              <a:solidFill>
                <a:srgbClr val="FF9900"/>
              </a:solidFill>
              <a:round/>
              <a:headEnd/>
              <a:tailEnd/>
            </a:ln>
          </p:spPr>
          <p:txBody>
            <a:bodyPr/>
            <a:lstStyle/>
            <a:p>
              <a:endParaRPr lang="en-US">
                <a:solidFill>
                  <a:srgbClr val="000000"/>
                </a:solidFill>
              </a:endParaRPr>
            </a:p>
          </p:txBody>
        </p:sp>
      </p:grpSp>
      <p:sp>
        <p:nvSpPr>
          <p:cNvPr id="10348" name="Rectangle 467"/>
          <p:cNvSpPr>
            <a:spLocks noChangeAspect="1" noChangeArrowheads="1"/>
          </p:cNvSpPr>
          <p:nvPr/>
        </p:nvSpPr>
        <p:spPr bwMode="auto">
          <a:xfrm rot="-4260000">
            <a:off x="2909094" y="3861594"/>
            <a:ext cx="49213"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FFFFFF"/>
                </a:solidFill>
                <a:latin typeface="AvantGarde Bk BT" pitchFamily="34" charset="0"/>
              </a:rPr>
              <a:t> </a:t>
            </a:r>
            <a:endParaRPr lang="en-US" sz="2700">
              <a:solidFill>
                <a:srgbClr val="FFFFFF"/>
              </a:solidFill>
              <a:latin typeface="Times New Roman" pitchFamily="18" charset="0"/>
            </a:endParaRPr>
          </a:p>
        </p:txBody>
      </p:sp>
      <p:sp>
        <p:nvSpPr>
          <p:cNvPr id="10349" name="Rectangle 468"/>
          <p:cNvSpPr>
            <a:spLocks noChangeAspect="1" noChangeArrowheads="1"/>
          </p:cNvSpPr>
          <p:nvPr/>
        </p:nvSpPr>
        <p:spPr bwMode="auto">
          <a:xfrm rot="-4260000">
            <a:off x="2809875" y="3789363"/>
            <a:ext cx="49213" cy="211137"/>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FFFFFF"/>
                </a:solidFill>
                <a:latin typeface="AvantGarde Bk BT" pitchFamily="34" charset="0"/>
              </a:rPr>
              <a:t> </a:t>
            </a:r>
            <a:endParaRPr lang="en-US" sz="2700">
              <a:solidFill>
                <a:srgbClr val="FFFFFF"/>
              </a:solidFill>
              <a:latin typeface="Times New Roman" pitchFamily="18" charset="0"/>
            </a:endParaRPr>
          </a:p>
        </p:txBody>
      </p:sp>
      <p:sp>
        <p:nvSpPr>
          <p:cNvPr id="10350" name="Rectangle 469"/>
          <p:cNvSpPr>
            <a:spLocks noChangeAspect="1" noChangeArrowheads="1"/>
          </p:cNvSpPr>
          <p:nvPr/>
        </p:nvSpPr>
        <p:spPr bwMode="auto">
          <a:xfrm>
            <a:off x="2138363" y="2574925"/>
            <a:ext cx="195262" cy="211138"/>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MI</a:t>
            </a:r>
            <a:endParaRPr lang="en-US" sz="2700">
              <a:solidFill>
                <a:srgbClr val="000000"/>
              </a:solidFill>
              <a:latin typeface="Times New Roman" pitchFamily="18" charset="0"/>
            </a:endParaRPr>
          </a:p>
        </p:txBody>
      </p:sp>
      <p:sp>
        <p:nvSpPr>
          <p:cNvPr id="10351" name="Rectangle 470"/>
          <p:cNvSpPr>
            <a:spLocks noChangeAspect="1" noChangeArrowheads="1"/>
          </p:cNvSpPr>
          <p:nvPr/>
        </p:nvSpPr>
        <p:spPr bwMode="auto">
          <a:xfrm>
            <a:off x="4029075" y="4584700"/>
            <a:ext cx="196850"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MI</a:t>
            </a:r>
            <a:endParaRPr lang="en-US" sz="2700">
              <a:solidFill>
                <a:srgbClr val="000000"/>
              </a:solidFill>
              <a:latin typeface="Times New Roman" pitchFamily="18" charset="0"/>
            </a:endParaRPr>
          </a:p>
        </p:txBody>
      </p:sp>
      <p:sp>
        <p:nvSpPr>
          <p:cNvPr id="10352" name="Rectangle 471"/>
          <p:cNvSpPr>
            <a:spLocks noChangeAspect="1" noChangeArrowheads="1"/>
          </p:cNvSpPr>
          <p:nvPr/>
        </p:nvSpPr>
        <p:spPr bwMode="auto">
          <a:xfrm>
            <a:off x="7999413" y="5049838"/>
            <a:ext cx="246062"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NY</a:t>
            </a:r>
            <a:endParaRPr lang="en-US" sz="2700">
              <a:solidFill>
                <a:srgbClr val="000000"/>
              </a:solidFill>
              <a:latin typeface="Times New Roman" pitchFamily="18" charset="0"/>
            </a:endParaRPr>
          </a:p>
        </p:txBody>
      </p:sp>
      <p:sp>
        <p:nvSpPr>
          <p:cNvPr id="10353" name="Rectangle 472"/>
          <p:cNvSpPr>
            <a:spLocks noChangeAspect="1" noChangeArrowheads="1"/>
          </p:cNvSpPr>
          <p:nvPr/>
        </p:nvSpPr>
        <p:spPr bwMode="auto">
          <a:xfrm>
            <a:off x="6845300" y="5702300"/>
            <a:ext cx="238125"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PA</a:t>
            </a:r>
            <a:endParaRPr lang="en-US" sz="2700">
              <a:solidFill>
                <a:srgbClr val="000000"/>
              </a:solidFill>
              <a:latin typeface="Times New Roman" pitchFamily="18" charset="0"/>
            </a:endParaRPr>
          </a:p>
        </p:txBody>
      </p:sp>
      <p:sp>
        <p:nvSpPr>
          <p:cNvPr id="10354" name="Rectangle 473"/>
          <p:cNvSpPr>
            <a:spLocks noChangeAspect="1" noChangeArrowheads="1"/>
          </p:cNvSpPr>
          <p:nvPr/>
        </p:nvSpPr>
        <p:spPr bwMode="auto">
          <a:xfrm>
            <a:off x="1816100" y="5197467"/>
            <a:ext cx="147638" cy="212725"/>
          </a:xfrm>
          <a:prstGeom prst="rect">
            <a:avLst/>
          </a:prstGeom>
          <a:noFill/>
          <a:ln w="9525">
            <a:noFill/>
            <a:miter lim="800000"/>
            <a:headEnd/>
            <a:tailEnd/>
          </a:ln>
        </p:spPr>
        <p:txBody>
          <a:bodyPr wrap="none" lIns="0" tIns="0" rIns="0" bIns="0">
            <a:spAutoFit/>
          </a:bodyPr>
          <a:lstStyle/>
          <a:p>
            <a:pPr defTabSz="1009650" eaLnBrk="0" hangingPunct="0"/>
            <a:r>
              <a:rPr lang="en-US" sz="1400" dirty="0">
                <a:solidFill>
                  <a:srgbClr val="000000"/>
                </a:solidFill>
                <a:latin typeface="AvantGarde Bk BT" pitchFamily="34" charset="0"/>
              </a:rPr>
              <a:t>IL</a:t>
            </a:r>
            <a:endParaRPr lang="en-US" sz="2700" dirty="0">
              <a:solidFill>
                <a:srgbClr val="000000"/>
              </a:solidFill>
              <a:latin typeface="Times New Roman" pitchFamily="18" charset="0"/>
            </a:endParaRPr>
          </a:p>
        </p:txBody>
      </p:sp>
      <p:sp>
        <p:nvSpPr>
          <p:cNvPr id="10355" name="Rectangle 474"/>
          <p:cNvSpPr>
            <a:spLocks noChangeAspect="1" noChangeArrowheads="1"/>
          </p:cNvSpPr>
          <p:nvPr/>
        </p:nvSpPr>
        <p:spPr bwMode="auto">
          <a:xfrm>
            <a:off x="914400" y="3375025"/>
            <a:ext cx="217488" cy="211138"/>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WI</a:t>
            </a:r>
            <a:endParaRPr lang="en-US" sz="2700">
              <a:solidFill>
                <a:srgbClr val="000000"/>
              </a:solidFill>
              <a:latin typeface="Times New Roman" pitchFamily="18" charset="0"/>
            </a:endParaRPr>
          </a:p>
        </p:txBody>
      </p:sp>
      <p:sp>
        <p:nvSpPr>
          <p:cNvPr id="10356" name="Rectangle 475"/>
          <p:cNvSpPr>
            <a:spLocks noChangeAspect="1" noChangeArrowheads="1"/>
          </p:cNvSpPr>
          <p:nvPr/>
        </p:nvSpPr>
        <p:spPr bwMode="auto">
          <a:xfrm>
            <a:off x="2730500" y="6083300"/>
            <a:ext cx="177800" cy="211138"/>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IN</a:t>
            </a:r>
            <a:endParaRPr lang="en-US" sz="2700">
              <a:solidFill>
                <a:srgbClr val="000000"/>
              </a:solidFill>
              <a:latin typeface="Times New Roman" pitchFamily="18" charset="0"/>
            </a:endParaRPr>
          </a:p>
        </p:txBody>
      </p:sp>
      <p:sp>
        <p:nvSpPr>
          <p:cNvPr id="10357" name="Rectangle 476"/>
          <p:cNvSpPr>
            <a:spLocks noChangeAspect="1" noChangeArrowheads="1"/>
          </p:cNvSpPr>
          <p:nvPr/>
        </p:nvSpPr>
        <p:spPr bwMode="auto">
          <a:xfrm>
            <a:off x="6689725" y="3362325"/>
            <a:ext cx="744538"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rgbClr val="000000"/>
                </a:solidFill>
                <a:latin typeface="AvantGarde Bk BT" pitchFamily="34" charset="0"/>
              </a:rPr>
              <a:t>CANADA</a:t>
            </a:r>
            <a:endParaRPr lang="en-US" sz="2700">
              <a:solidFill>
                <a:srgbClr val="000000"/>
              </a:solidFill>
              <a:latin typeface="Times New Roman" pitchFamily="18" charset="0"/>
            </a:endParaRPr>
          </a:p>
        </p:txBody>
      </p:sp>
      <p:sp>
        <p:nvSpPr>
          <p:cNvPr id="10358" name="Rectangle 477"/>
          <p:cNvSpPr>
            <a:spLocks noChangeAspect="1" noChangeArrowheads="1"/>
          </p:cNvSpPr>
          <p:nvPr/>
        </p:nvSpPr>
        <p:spPr bwMode="auto">
          <a:xfrm>
            <a:off x="4073525" y="5930900"/>
            <a:ext cx="266700" cy="211138"/>
          </a:xfrm>
          <a:prstGeom prst="rect">
            <a:avLst/>
          </a:prstGeom>
          <a:noFill/>
          <a:ln w="9525">
            <a:noFill/>
            <a:miter lim="800000"/>
            <a:headEnd/>
            <a:tailEnd/>
          </a:ln>
        </p:spPr>
        <p:txBody>
          <a:bodyPr wrap="none" lIns="0" tIns="0" rIns="0" bIns="0">
            <a:spAutoFit/>
          </a:bodyPr>
          <a:lstStyle/>
          <a:p>
            <a:pPr defTabSz="1009650" eaLnBrk="0" hangingPunct="0"/>
            <a:r>
              <a:rPr lang="en-US" sz="1400" dirty="0">
                <a:solidFill>
                  <a:srgbClr val="000000"/>
                </a:solidFill>
                <a:latin typeface="AvantGarde Bk BT" pitchFamily="34" charset="0"/>
              </a:rPr>
              <a:t>OH</a:t>
            </a:r>
            <a:endParaRPr lang="en-US" sz="2700" dirty="0">
              <a:solidFill>
                <a:srgbClr val="000000"/>
              </a:solidFill>
              <a:latin typeface="Times New Roman" pitchFamily="18" charset="0"/>
            </a:endParaRPr>
          </a:p>
        </p:txBody>
      </p:sp>
      <p:sp>
        <p:nvSpPr>
          <p:cNvPr id="10359" name="Rectangle 478"/>
          <p:cNvSpPr>
            <a:spLocks noChangeAspect="1" noChangeArrowheads="1"/>
          </p:cNvSpPr>
          <p:nvPr/>
        </p:nvSpPr>
        <p:spPr bwMode="auto">
          <a:xfrm>
            <a:off x="4146550" y="2263775"/>
            <a:ext cx="1588" cy="411163"/>
          </a:xfrm>
          <a:prstGeom prst="rect">
            <a:avLst/>
          </a:prstGeom>
          <a:noFill/>
          <a:ln w="9525">
            <a:noFill/>
            <a:miter lim="800000"/>
            <a:headEnd/>
            <a:tailEnd/>
          </a:ln>
        </p:spPr>
        <p:txBody>
          <a:bodyPr wrap="none" lIns="0" tIns="0" rIns="0" bIns="0">
            <a:spAutoFit/>
          </a:bodyPr>
          <a:lstStyle/>
          <a:p>
            <a:pPr defTabSz="1009650" eaLnBrk="0" hangingPunct="0"/>
            <a:endParaRPr lang="en-US" sz="2700">
              <a:solidFill>
                <a:srgbClr val="FFFFFF"/>
              </a:solidFill>
              <a:latin typeface="Times New Roman" pitchFamily="18" charset="0"/>
            </a:endParaRPr>
          </a:p>
        </p:txBody>
      </p:sp>
      <p:sp>
        <p:nvSpPr>
          <p:cNvPr id="10360" name="Oval 479"/>
          <p:cNvSpPr>
            <a:spLocks noChangeAspect="1" noChangeArrowheads="1"/>
          </p:cNvSpPr>
          <p:nvPr/>
        </p:nvSpPr>
        <p:spPr bwMode="auto">
          <a:xfrm>
            <a:off x="4994275" y="5211763"/>
            <a:ext cx="109538" cy="109537"/>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61" name="Oval 480"/>
          <p:cNvSpPr>
            <a:spLocks noChangeAspect="1" noChangeArrowheads="1"/>
          </p:cNvSpPr>
          <p:nvPr/>
        </p:nvSpPr>
        <p:spPr bwMode="auto">
          <a:xfrm>
            <a:off x="4568825" y="3478213"/>
            <a:ext cx="109538" cy="112712"/>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62" name="Oval 481"/>
          <p:cNvSpPr>
            <a:spLocks noChangeAspect="1" noChangeArrowheads="1"/>
          </p:cNvSpPr>
          <p:nvPr/>
        </p:nvSpPr>
        <p:spPr bwMode="auto">
          <a:xfrm>
            <a:off x="3722688" y="3367088"/>
            <a:ext cx="109537" cy="114300"/>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63" name="Oval 482"/>
          <p:cNvSpPr>
            <a:spLocks noChangeAspect="1" noChangeArrowheads="1"/>
          </p:cNvSpPr>
          <p:nvPr/>
        </p:nvSpPr>
        <p:spPr bwMode="auto">
          <a:xfrm>
            <a:off x="4949825" y="4298950"/>
            <a:ext cx="109538" cy="114300"/>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65" name="Oval 484"/>
          <p:cNvSpPr>
            <a:spLocks noChangeAspect="1" noChangeArrowheads="1"/>
          </p:cNvSpPr>
          <p:nvPr/>
        </p:nvSpPr>
        <p:spPr bwMode="auto">
          <a:xfrm>
            <a:off x="2371725" y="4886325"/>
            <a:ext cx="109538" cy="112713"/>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366" name="Oval 485"/>
          <p:cNvSpPr>
            <a:spLocks noChangeAspect="1" noChangeArrowheads="1"/>
          </p:cNvSpPr>
          <p:nvPr/>
        </p:nvSpPr>
        <p:spPr bwMode="auto">
          <a:xfrm>
            <a:off x="2403475" y="5118100"/>
            <a:ext cx="109538" cy="109538"/>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
        <p:nvSpPr>
          <p:cNvPr id="10367" name="Oval 486"/>
          <p:cNvSpPr>
            <a:spLocks noChangeAspect="1" noChangeArrowheads="1"/>
          </p:cNvSpPr>
          <p:nvPr/>
        </p:nvSpPr>
        <p:spPr bwMode="auto">
          <a:xfrm>
            <a:off x="4090988" y="3094038"/>
            <a:ext cx="109537" cy="109537"/>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
        <p:nvSpPr>
          <p:cNvPr id="10368" name="Oval 487"/>
          <p:cNvSpPr>
            <a:spLocks noChangeAspect="1" noChangeArrowheads="1"/>
          </p:cNvSpPr>
          <p:nvPr/>
        </p:nvSpPr>
        <p:spPr bwMode="auto">
          <a:xfrm>
            <a:off x="2433638" y="5773738"/>
            <a:ext cx="109537" cy="106362"/>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69" name="Oval 488"/>
          <p:cNvSpPr>
            <a:spLocks noChangeAspect="1" noChangeArrowheads="1"/>
          </p:cNvSpPr>
          <p:nvPr/>
        </p:nvSpPr>
        <p:spPr bwMode="auto">
          <a:xfrm>
            <a:off x="2511425" y="5700713"/>
            <a:ext cx="109538" cy="109537"/>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70" name="Oval 489"/>
          <p:cNvSpPr>
            <a:spLocks noChangeAspect="1" noChangeArrowheads="1"/>
          </p:cNvSpPr>
          <p:nvPr/>
        </p:nvSpPr>
        <p:spPr bwMode="auto">
          <a:xfrm>
            <a:off x="2495550" y="4148138"/>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71" name="Oval 490"/>
          <p:cNvSpPr>
            <a:spLocks noChangeAspect="1" noChangeArrowheads="1"/>
          </p:cNvSpPr>
          <p:nvPr/>
        </p:nvSpPr>
        <p:spPr bwMode="auto">
          <a:xfrm>
            <a:off x="4176711" y="2533647"/>
            <a:ext cx="109537" cy="104775"/>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372" name="Oval 491"/>
          <p:cNvSpPr>
            <a:spLocks noChangeAspect="1" noChangeArrowheads="1"/>
          </p:cNvSpPr>
          <p:nvPr/>
        </p:nvSpPr>
        <p:spPr bwMode="auto">
          <a:xfrm>
            <a:off x="2706688" y="3551238"/>
            <a:ext cx="109537" cy="106362"/>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73" name="Oval 492"/>
          <p:cNvSpPr>
            <a:spLocks noChangeAspect="1" noChangeArrowheads="1"/>
          </p:cNvSpPr>
          <p:nvPr/>
        </p:nvSpPr>
        <p:spPr bwMode="auto">
          <a:xfrm>
            <a:off x="2606675" y="3797300"/>
            <a:ext cx="109538" cy="10953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74" name="Oval 493"/>
          <p:cNvSpPr>
            <a:spLocks noChangeAspect="1" noChangeArrowheads="1"/>
          </p:cNvSpPr>
          <p:nvPr/>
        </p:nvSpPr>
        <p:spPr bwMode="auto">
          <a:xfrm>
            <a:off x="2428875" y="4370388"/>
            <a:ext cx="109538" cy="112712"/>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75" name="Oval 494"/>
          <p:cNvSpPr>
            <a:spLocks noChangeAspect="1" noChangeArrowheads="1"/>
          </p:cNvSpPr>
          <p:nvPr/>
        </p:nvSpPr>
        <p:spPr bwMode="auto">
          <a:xfrm>
            <a:off x="785813" y="1895475"/>
            <a:ext cx="109537" cy="104775"/>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76" name="Oval 495"/>
          <p:cNvSpPr>
            <a:spLocks noChangeAspect="1" noChangeArrowheads="1"/>
          </p:cNvSpPr>
          <p:nvPr/>
        </p:nvSpPr>
        <p:spPr bwMode="auto">
          <a:xfrm>
            <a:off x="1066800" y="2336800"/>
            <a:ext cx="109538" cy="114300"/>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77" name="Oval 496"/>
          <p:cNvSpPr>
            <a:spLocks noChangeAspect="1" noChangeArrowheads="1"/>
          </p:cNvSpPr>
          <p:nvPr/>
        </p:nvSpPr>
        <p:spPr bwMode="auto">
          <a:xfrm>
            <a:off x="2058988" y="2087563"/>
            <a:ext cx="109537" cy="109537"/>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78" name="Oval 497"/>
          <p:cNvSpPr>
            <a:spLocks noChangeAspect="1" noChangeArrowheads="1"/>
          </p:cNvSpPr>
          <p:nvPr/>
        </p:nvSpPr>
        <p:spPr bwMode="auto">
          <a:xfrm>
            <a:off x="2749550" y="2482850"/>
            <a:ext cx="109538" cy="112713"/>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79" name="Oval 498"/>
          <p:cNvSpPr>
            <a:spLocks noChangeAspect="1" noChangeArrowheads="1"/>
          </p:cNvSpPr>
          <p:nvPr/>
        </p:nvSpPr>
        <p:spPr bwMode="auto">
          <a:xfrm>
            <a:off x="2622550" y="2403475"/>
            <a:ext cx="109538" cy="109538"/>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80" name="Oval 499"/>
          <p:cNvSpPr>
            <a:spLocks noChangeAspect="1" noChangeArrowheads="1"/>
          </p:cNvSpPr>
          <p:nvPr/>
        </p:nvSpPr>
        <p:spPr bwMode="auto">
          <a:xfrm>
            <a:off x="5092700" y="5930900"/>
            <a:ext cx="109538" cy="109538"/>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381" name="Oval 500"/>
          <p:cNvSpPr>
            <a:spLocks noChangeAspect="1" noChangeArrowheads="1"/>
          </p:cNvSpPr>
          <p:nvPr/>
        </p:nvSpPr>
        <p:spPr bwMode="auto">
          <a:xfrm>
            <a:off x="6921500" y="4787900"/>
            <a:ext cx="109538" cy="106363"/>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382" name="Oval 501"/>
          <p:cNvSpPr>
            <a:spLocks noChangeAspect="1" noChangeArrowheads="1"/>
          </p:cNvSpPr>
          <p:nvPr/>
        </p:nvSpPr>
        <p:spPr bwMode="auto">
          <a:xfrm>
            <a:off x="8507411" y="3392485"/>
            <a:ext cx="109538" cy="10953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83" name="Oval 502"/>
          <p:cNvSpPr>
            <a:spLocks noChangeAspect="1" noChangeArrowheads="1"/>
          </p:cNvSpPr>
          <p:nvPr/>
        </p:nvSpPr>
        <p:spPr bwMode="auto">
          <a:xfrm>
            <a:off x="6374166" y="5360341"/>
            <a:ext cx="109538" cy="109537"/>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84" name="Oval 504"/>
          <p:cNvSpPr>
            <a:spLocks noChangeAspect="1" noChangeArrowheads="1"/>
          </p:cNvSpPr>
          <p:nvPr/>
        </p:nvSpPr>
        <p:spPr bwMode="auto">
          <a:xfrm>
            <a:off x="8064500" y="4337050"/>
            <a:ext cx="109538" cy="106363"/>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85" name="Oval 505"/>
          <p:cNvSpPr>
            <a:spLocks noChangeAspect="1" noChangeArrowheads="1"/>
          </p:cNvSpPr>
          <p:nvPr/>
        </p:nvSpPr>
        <p:spPr bwMode="auto">
          <a:xfrm>
            <a:off x="2386013" y="4584700"/>
            <a:ext cx="109537" cy="109538"/>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86" name="Oval 506"/>
          <p:cNvSpPr>
            <a:spLocks noChangeAspect="1" noChangeArrowheads="1"/>
          </p:cNvSpPr>
          <p:nvPr/>
        </p:nvSpPr>
        <p:spPr bwMode="auto">
          <a:xfrm>
            <a:off x="2774950" y="3016250"/>
            <a:ext cx="109538" cy="10318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87" name="Oval 507"/>
          <p:cNvSpPr>
            <a:spLocks noChangeAspect="1" noChangeArrowheads="1"/>
          </p:cNvSpPr>
          <p:nvPr/>
        </p:nvSpPr>
        <p:spPr bwMode="auto">
          <a:xfrm>
            <a:off x="2673350" y="5845175"/>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388" name="Oval 508"/>
          <p:cNvSpPr>
            <a:spLocks noChangeAspect="1" noChangeArrowheads="1"/>
          </p:cNvSpPr>
          <p:nvPr/>
        </p:nvSpPr>
        <p:spPr bwMode="auto">
          <a:xfrm>
            <a:off x="4648200" y="5786438"/>
            <a:ext cx="109538" cy="109537"/>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389" name="Oval 509"/>
          <p:cNvSpPr>
            <a:spLocks noChangeAspect="1" noChangeArrowheads="1"/>
          </p:cNvSpPr>
          <p:nvPr/>
        </p:nvSpPr>
        <p:spPr bwMode="auto">
          <a:xfrm>
            <a:off x="6115230" y="5474581"/>
            <a:ext cx="109538" cy="109537"/>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390" name="Oval 510"/>
          <p:cNvSpPr>
            <a:spLocks noChangeAspect="1" noChangeArrowheads="1"/>
          </p:cNvSpPr>
          <p:nvPr/>
        </p:nvSpPr>
        <p:spPr bwMode="auto">
          <a:xfrm>
            <a:off x="6888163" y="4687888"/>
            <a:ext cx="109537" cy="114300"/>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391" name="Oval 511"/>
          <p:cNvSpPr>
            <a:spLocks noChangeAspect="1" noChangeArrowheads="1"/>
          </p:cNvSpPr>
          <p:nvPr/>
        </p:nvSpPr>
        <p:spPr bwMode="auto">
          <a:xfrm>
            <a:off x="4049713" y="2501900"/>
            <a:ext cx="109537" cy="10953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392" name="Text Box 512"/>
          <p:cNvSpPr txBox="1">
            <a:spLocks noChangeAspect="1" noChangeArrowheads="1"/>
          </p:cNvSpPr>
          <p:nvPr/>
        </p:nvSpPr>
        <p:spPr bwMode="auto">
          <a:xfrm>
            <a:off x="8458200" y="3511550"/>
            <a:ext cx="9080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Morristown</a:t>
            </a:r>
          </a:p>
        </p:txBody>
      </p:sp>
      <p:sp>
        <p:nvSpPr>
          <p:cNvPr id="10393" name="Text Box 513"/>
          <p:cNvSpPr txBox="1">
            <a:spLocks noChangeAspect="1" noChangeArrowheads="1"/>
          </p:cNvSpPr>
          <p:nvPr/>
        </p:nvSpPr>
        <p:spPr bwMode="auto">
          <a:xfrm>
            <a:off x="8143875" y="3810000"/>
            <a:ext cx="9620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Cape Vincent</a:t>
            </a:r>
          </a:p>
        </p:txBody>
      </p:sp>
      <p:sp>
        <p:nvSpPr>
          <p:cNvPr id="10394" name="Text Box 514"/>
          <p:cNvSpPr txBox="1">
            <a:spLocks noChangeAspect="1" noChangeArrowheads="1"/>
          </p:cNvSpPr>
          <p:nvPr/>
        </p:nvSpPr>
        <p:spPr bwMode="auto">
          <a:xfrm>
            <a:off x="8207375" y="3965575"/>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Sackets Harbor </a:t>
            </a:r>
          </a:p>
        </p:txBody>
      </p:sp>
      <p:sp>
        <p:nvSpPr>
          <p:cNvPr id="10395" name="Text Box 515"/>
          <p:cNvSpPr txBox="1">
            <a:spLocks noChangeAspect="1" noChangeArrowheads="1"/>
          </p:cNvSpPr>
          <p:nvPr/>
        </p:nvSpPr>
        <p:spPr bwMode="auto">
          <a:xfrm>
            <a:off x="8201025" y="4195763"/>
            <a:ext cx="993775"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 Ontario</a:t>
            </a:r>
          </a:p>
        </p:txBody>
      </p:sp>
      <p:sp>
        <p:nvSpPr>
          <p:cNvPr id="10396" name="Text Box 516"/>
          <p:cNvSpPr txBox="1">
            <a:spLocks noChangeAspect="1" noChangeArrowheads="1"/>
          </p:cNvSpPr>
          <p:nvPr/>
        </p:nvSpPr>
        <p:spPr bwMode="auto">
          <a:xfrm>
            <a:off x="8110538" y="4338638"/>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Oswego</a:t>
            </a:r>
          </a:p>
        </p:txBody>
      </p:sp>
      <p:sp>
        <p:nvSpPr>
          <p:cNvPr id="10397" name="Text Box 517"/>
          <p:cNvSpPr txBox="1">
            <a:spLocks noChangeAspect="1" noChangeArrowheads="1"/>
          </p:cNvSpPr>
          <p:nvPr/>
        </p:nvSpPr>
        <p:spPr bwMode="auto">
          <a:xfrm rot="1500000">
            <a:off x="7951788" y="4603750"/>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Little Sodus Bay</a:t>
            </a:r>
          </a:p>
        </p:txBody>
      </p:sp>
      <p:sp>
        <p:nvSpPr>
          <p:cNvPr id="10398" name="Text Box 518"/>
          <p:cNvSpPr txBox="1">
            <a:spLocks noChangeAspect="1" noChangeArrowheads="1"/>
          </p:cNvSpPr>
          <p:nvPr/>
        </p:nvSpPr>
        <p:spPr bwMode="auto">
          <a:xfrm rot="1500000">
            <a:off x="7815263" y="4691063"/>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Great Sodus Bay</a:t>
            </a:r>
          </a:p>
        </p:txBody>
      </p:sp>
      <p:sp>
        <p:nvSpPr>
          <p:cNvPr id="10399" name="Text Box 519"/>
          <p:cNvSpPr txBox="1">
            <a:spLocks noChangeAspect="1" noChangeArrowheads="1"/>
          </p:cNvSpPr>
          <p:nvPr/>
        </p:nvSpPr>
        <p:spPr bwMode="auto">
          <a:xfrm rot="1500000">
            <a:off x="7586663" y="4695825"/>
            <a:ext cx="973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Irondequoit Bay</a:t>
            </a:r>
          </a:p>
        </p:txBody>
      </p:sp>
      <p:sp>
        <p:nvSpPr>
          <p:cNvPr id="10400" name="Text Box 520"/>
          <p:cNvSpPr txBox="1">
            <a:spLocks noChangeAspect="1" noChangeArrowheads="1"/>
          </p:cNvSpPr>
          <p:nvPr/>
        </p:nvSpPr>
        <p:spPr bwMode="auto">
          <a:xfrm rot="1500000">
            <a:off x="7391394" y="4702172"/>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Rochester</a:t>
            </a:r>
          </a:p>
        </p:txBody>
      </p:sp>
      <p:sp>
        <p:nvSpPr>
          <p:cNvPr id="10401" name="Text Box 521"/>
          <p:cNvSpPr txBox="1">
            <a:spLocks noChangeAspect="1" noChangeArrowheads="1"/>
          </p:cNvSpPr>
          <p:nvPr/>
        </p:nvSpPr>
        <p:spPr bwMode="auto">
          <a:xfrm rot="1500000">
            <a:off x="7191375" y="4686300"/>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Oak Orchard</a:t>
            </a:r>
          </a:p>
        </p:txBody>
      </p:sp>
      <p:sp>
        <p:nvSpPr>
          <p:cNvPr id="10402" name="Text Box 522"/>
          <p:cNvSpPr txBox="1">
            <a:spLocks noChangeAspect="1" noChangeArrowheads="1"/>
          </p:cNvSpPr>
          <p:nvPr/>
        </p:nvSpPr>
        <p:spPr bwMode="auto">
          <a:xfrm rot="1500000">
            <a:off x="7042150" y="4708525"/>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Olcott</a:t>
            </a:r>
          </a:p>
        </p:txBody>
      </p:sp>
      <p:sp>
        <p:nvSpPr>
          <p:cNvPr id="10403" name="Text Box 523"/>
          <p:cNvSpPr txBox="1">
            <a:spLocks noChangeAspect="1" noChangeArrowheads="1"/>
          </p:cNvSpPr>
          <p:nvPr/>
        </p:nvSpPr>
        <p:spPr bwMode="auto">
          <a:xfrm rot="1500000">
            <a:off x="6924675" y="4748213"/>
            <a:ext cx="976313"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Wilson</a:t>
            </a:r>
          </a:p>
        </p:txBody>
      </p:sp>
      <p:sp>
        <p:nvSpPr>
          <p:cNvPr id="10404" name="Text Box 524"/>
          <p:cNvSpPr txBox="1">
            <a:spLocks noChangeAspect="1" noChangeArrowheads="1"/>
          </p:cNvSpPr>
          <p:nvPr/>
        </p:nvSpPr>
        <p:spPr bwMode="auto">
          <a:xfrm rot="1500000">
            <a:off x="6900863" y="4802188"/>
            <a:ext cx="973137"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Little River</a:t>
            </a:r>
          </a:p>
        </p:txBody>
      </p:sp>
      <p:sp>
        <p:nvSpPr>
          <p:cNvPr id="10405" name="Text Box 525"/>
          <p:cNvSpPr txBox="1">
            <a:spLocks noChangeAspect="1" noChangeArrowheads="1"/>
          </p:cNvSpPr>
          <p:nvPr/>
        </p:nvSpPr>
        <p:spPr bwMode="auto">
          <a:xfrm rot="1500000">
            <a:off x="6892922" y="4987922"/>
            <a:ext cx="14779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Black Rock Lock/Tonawanda</a:t>
            </a:r>
          </a:p>
        </p:txBody>
      </p:sp>
      <p:sp>
        <p:nvSpPr>
          <p:cNvPr id="10406" name="Text Box 526"/>
          <p:cNvSpPr txBox="1">
            <a:spLocks noChangeAspect="1" noChangeArrowheads="1"/>
          </p:cNvSpPr>
          <p:nvPr/>
        </p:nvSpPr>
        <p:spPr bwMode="auto">
          <a:xfrm rot="1500000">
            <a:off x="6932613" y="4981575"/>
            <a:ext cx="9763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Buffalo</a:t>
            </a:r>
          </a:p>
        </p:txBody>
      </p:sp>
      <p:sp>
        <p:nvSpPr>
          <p:cNvPr id="10407" name="Line 527"/>
          <p:cNvSpPr>
            <a:spLocks noChangeAspect="1" noChangeShapeType="1"/>
          </p:cNvSpPr>
          <p:nvPr/>
        </p:nvSpPr>
        <p:spPr bwMode="auto">
          <a:xfrm>
            <a:off x="7077075" y="4602163"/>
            <a:ext cx="0" cy="0"/>
          </a:xfrm>
          <a:prstGeom prst="line">
            <a:avLst/>
          </a:prstGeom>
          <a:noFill/>
          <a:ln w="9525">
            <a:solidFill>
              <a:schemeClr val="tx1"/>
            </a:solidFill>
            <a:round/>
            <a:headEnd/>
            <a:tailEnd type="triangle" w="med" len="med"/>
          </a:ln>
        </p:spPr>
        <p:txBody>
          <a:bodyPr lIns="119558" tIns="59780" rIns="119558" bIns="59780">
            <a:spAutoFit/>
          </a:bodyPr>
          <a:lstStyle/>
          <a:p>
            <a:endParaRPr lang="en-US">
              <a:solidFill>
                <a:srgbClr val="000000"/>
              </a:solidFill>
            </a:endParaRPr>
          </a:p>
        </p:txBody>
      </p:sp>
      <p:sp>
        <p:nvSpPr>
          <p:cNvPr id="10408" name="Text Box 528"/>
          <p:cNvSpPr txBox="1">
            <a:spLocks noChangeAspect="1" noChangeArrowheads="1"/>
          </p:cNvSpPr>
          <p:nvPr/>
        </p:nvSpPr>
        <p:spPr bwMode="auto">
          <a:xfrm rot="1500000">
            <a:off x="6897688" y="5145088"/>
            <a:ext cx="973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Sturgeon Point</a:t>
            </a:r>
          </a:p>
        </p:txBody>
      </p:sp>
      <p:sp>
        <p:nvSpPr>
          <p:cNvPr id="10409" name="Text Box 529"/>
          <p:cNvSpPr txBox="1">
            <a:spLocks noChangeAspect="1" noChangeArrowheads="1"/>
          </p:cNvSpPr>
          <p:nvPr/>
        </p:nvSpPr>
        <p:spPr bwMode="auto">
          <a:xfrm rot="1500000">
            <a:off x="6748463" y="522128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Cattaraugus</a:t>
            </a:r>
          </a:p>
        </p:txBody>
      </p:sp>
      <p:sp>
        <p:nvSpPr>
          <p:cNvPr id="10410" name="Text Box 530"/>
          <p:cNvSpPr txBox="1">
            <a:spLocks noChangeAspect="1" noChangeArrowheads="1"/>
          </p:cNvSpPr>
          <p:nvPr/>
        </p:nvSpPr>
        <p:spPr bwMode="auto">
          <a:xfrm rot="1500000">
            <a:off x="6664325" y="5372100"/>
            <a:ext cx="973138"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Dunkirk</a:t>
            </a:r>
          </a:p>
        </p:txBody>
      </p:sp>
      <p:sp>
        <p:nvSpPr>
          <p:cNvPr id="10411" name="Text Box 531"/>
          <p:cNvSpPr txBox="1">
            <a:spLocks noChangeAspect="1" noChangeArrowheads="1"/>
          </p:cNvSpPr>
          <p:nvPr/>
        </p:nvSpPr>
        <p:spPr bwMode="auto">
          <a:xfrm rot="1500000">
            <a:off x="6556375" y="5456238"/>
            <a:ext cx="976313"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Barcelona</a:t>
            </a:r>
          </a:p>
        </p:txBody>
      </p:sp>
      <p:sp>
        <p:nvSpPr>
          <p:cNvPr id="10412" name="Text Box 532"/>
          <p:cNvSpPr txBox="1">
            <a:spLocks noChangeAspect="1" noChangeArrowheads="1"/>
          </p:cNvSpPr>
          <p:nvPr/>
        </p:nvSpPr>
        <p:spPr bwMode="auto">
          <a:xfrm rot="1500000">
            <a:off x="6378605" y="556512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Erie</a:t>
            </a:r>
          </a:p>
        </p:txBody>
      </p:sp>
      <p:sp>
        <p:nvSpPr>
          <p:cNvPr id="10414" name="Text Box 534"/>
          <p:cNvSpPr txBox="1">
            <a:spLocks noChangeAspect="1" noChangeArrowheads="1"/>
          </p:cNvSpPr>
          <p:nvPr/>
        </p:nvSpPr>
        <p:spPr bwMode="auto">
          <a:xfrm rot="1500000">
            <a:off x="5994520" y="575556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Ashtabula</a:t>
            </a:r>
          </a:p>
        </p:txBody>
      </p:sp>
      <p:sp>
        <p:nvSpPr>
          <p:cNvPr id="10415" name="Text Box 535"/>
          <p:cNvSpPr txBox="1">
            <a:spLocks noChangeAspect="1" noChangeArrowheads="1"/>
          </p:cNvSpPr>
          <p:nvPr/>
        </p:nvSpPr>
        <p:spPr bwMode="auto">
          <a:xfrm rot="1500000">
            <a:off x="6142805" y="5672078"/>
            <a:ext cx="973137"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Conneaut</a:t>
            </a:r>
          </a:p>
        </p:txBody>
      </p:sp>
      <p:sp>
        <p:nvSpPr>
          <p:cNvPr id="10416" name="Text Box 536"/>
          <p:cNvSpPr txBox="1">
            <a:spLocks noChangeAspect="1" noChangeArrowheads="1"/>
          </p:cNvSpPr>
          <p:nvPr/>
        </p:nvSpPr>
        <p:spPr bwMode="auto">
          <a:xfrm rot="1350627">
            <a:off x="5868988" y="5775325"/>
            <a:ext cx="5461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Fairport</a:t>
            </a:r>
          </a:p>
        </p:txBody>
      </p:sp>
      <p:sp>
        <p:nvSpPr>
          <p:cNvPr id="10417" name="Text Box 537"/>
          <p:cNvSpPr txBox="1">
            <a:spLocks noChangeAspect="1" noChangeArrowheads="1"/>
          </p:cNvSpPr>
          <p:nvPr/>
        </p:nvSpPr>
        <p:spPr bwMode="auto">
          <a:xfrm rot="1500000">
            <a:off x="5727700" y="5937250"/>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Cleveland</a:t>
            </a:r>
          </a:p>
        </p:txBody>
      </p:sp>
      <p:sp>
        <p:nvSpPr>
          <p:cNvPr id="10418" name="Text Box 538"/>
          <p:cNvSpPr txBox="1">
            <a:spLocks noChangeAspect="1" noChangeArrowheads="1"/>
          </p:cNvSpPr>
          <p:nvPr/>
        </p:nvSpPr>
        <p:spPr bwMode="auto">
          <a:xfrm rot="1500000">
            <a:off x="5641975" y="5919788"/>
            <a:ext cx="5365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Rocky River</a:t>
            </a:r>
          </a:p>
        </p:txBody>
      </p:sp>
      <p:sp>
        <p:nvSpPr>
          <p:cNvPr id="10419" name="Text Box 539"/>
          <p:cNvSpPr txBox="1">
            <a:spLocks noChangeAspect="1" noChangeArrowheads="1"/>
          </p:cNvSpPr>
          <p:nvPr/>
        </p:nvSpPr>
        <p:spPr bwMode="auto">
          <a:xfrm rot="1500000">
            <a:off x="5435600" y="6069013"/>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Lorain</a:t>
            </a:r>
          </a:p>
        </p:txBody>
      </p:sp>
      <p:sp>
        <p:nvSpPr>
          <p:cNvPr id="10420" name="Text Box 540"/>
          <p:cNvSpPr txBox="1">
            <a:spLocks noChangeAspect="1" noChangeArrowheads="1"/>
          </p:cNvSpPr>
          <p:nvPr/>
        </p:nvSpPr>
        <p:spPr bwMode="auto">
          <a:xfrm rot="1500000">
            <a:off x="5297488" y="5994400"/>
            <a:ext cx="420687"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Vermilion</a:t>
            </a:r>
          </a:p>
        </p:txBody>
      </p:sp>
      <p:sp>
        <p:nvSpPr>
          <p:cNvPr id="10421" name="Text Box 541"/>
          <p:cNvSpPr txBox="1">
            <a:spLocks noChangeAspect="1" noChangeArrowheads="1"/>
          </p:cNvSpPr>
          <p:nvPr/>
        </p:nvSpPr>
        <p:spPr bwMode="auto">
          <a:xfrm rot="1500000">
            <a:off x="5159375" y="6154738"/>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Huron</a:t>
            </a:r>
          </a:p>
        </p:txBody>
      </p:sp>
      <p:sp>
        <p:nvSpPr>
          <p:cNvPr id="10422" name="Text Box 542"/>
          <p:cNvSpPr txBox="1">
            <a:spLocks noChangeAspect="1" noChangeArrowheads="1"/>
          </p:cNvSpPr>
          <p:nvPr/>
        </p:nvSpPr>
        <p:spPr bwMode="auto">
          <a:xfrm rot="1500000">
            <a:off x="4991100" y="619918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Sandusky</a:t>
            </a:r>
          </a:p>
        </p:txBody>
      </p:sp>
      <p:sp>
        <p:nvSpPr>
          <p:cNvPr id="10423" name="Text Box 543"/>
          <p:cNvSpPr txBox="1">
            <a:spLocks noChangeAspect="1" noChangeArrowheads="1"/>
          </p:cNvSpPr>
          <p:nvPr/>
        </p:nvSpPr>
        <p:spPr bwMode="auto">
          <a:xfrm rot="-1500000">
            <a:off x="4648200" y="5943600"/>
            <a:ext cx="5635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West Harbor</a:t>
            </a:r>
          </a:p>
        </p:txBody>
      </p:sp>
      <p:sp>
        <p:nvSpPr>
          <p:cNvPr id="10424" name="Text Box 544"/>
          <p:cNvSpPr txBox="1">
            <a:spLocks noChangeAspect="1" noChangeArrowheads="1"/>
          </p:cNvSpPr>
          <p:nvPr/>
        </p:nvSpPr>
        <p:spPr bwMode="auto">
          <a:xfrm rot="-1500000">
            <a:off x="4559300" y="5930900"/>
            <a:ext cx="509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 Clinton</a:t>
            </a:r>
          </a:p>
        </p:txBody>
      </p:sp>
      <p:sp>
        <p:nvSpPr>
          <p:cNvPr id="10425" name="Text Box 545"/>
          <p:cNvSpPr txBox="1">
            <a:spLocks noChangeAspect="1" noChangeArrowheads="1"/>
          </p:cNvSpPr>
          <p:nvPr/>
        </p:nvSpPr>
        <p:spPr bwMode="auto">
          <a:xfrm rot="-1500000">
            <a:off x="4352925" y="5940425"/>
            <a:ext cx="6048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Toussaint River</a:t>
            </a:r>
          </a:p>
        </p:txBody>
      </p:sp>
      <p:sp>
        <p:nvSpPr>
          <p:cNvPr id="10426" name="Text Box 546"/>
          <p:cNvSpPr txBox="1">
            <a:spLocks noChangeAspect="1" noChangeArrowheads="1"/>
          </p:cNvSpPr>
          <p:nvPr/>
        </p:nvSpPr>
        <p:spPr bwMode="auto">
          <a:xfrm rot="-1500000">
            <a:off x="4340225" y="5888038"/>
            <a:ext cx="571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Cooley Canal</a:t>
            </a:r>
          </a:p>
        </p:txBody>
      </p:sp>
      <p:sp>
        <p:nvSpPr>
          <p:cNvPr id="10427" name="Text Box 547"/>
          <p:cNvSpPr txBox="1">
            <a:spLocks noChangeAspect="1" noChangeArrowheads="1"/>
          </p:cNvSpPr>
          <p:nvPr/>
        </p:nvSpPr>
        <p:spPr bwMode="auto">
          <a:xfrm rot="-1500000">
            <a:off x="4368800" y="5822950"/>
            <a:ext cx="3810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Toledo</a:t>
            </a:r>
          </a:p>
        </p:txBody>
      </p:sp>
      <p:sp>
        <p:nvSpPr>
          <p:cNvPr id="10428" name="Text Box 548"/>
          <p:cNvSpPr txBox="1">
            <a:spLocks noChangeAspect="1" noChangeArrowheads="1"/>
          </p:cNvSpPr>
          <p:nvPr/>
        </p:nvSpPr>
        <p:spPr bwMode="auto">
          <a:xfrm rot="-1500000">
            <a:off x="5022850" y="5668963"/>
            <a:ext cx="4333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Put-In-Bay</a:t>
            </a:r>
          </a:p>
        </p:txBody>
      </p:sp>
      <p:sp>
        <p:nvSpPr>
          <p:cNvPr id="10429" name="Text Box 549"/>
          <p:cNvSpPr txBox="1">
            <a:spLocks noChangeAspect="1" noChangeArrowheads="1"/>
          </p:cNvSpPr>
          <p:nvPr/>
        </p:nvSpPr>
        <p:spPr bwMode="auto">
          <a:xfrm>
            <a:off x="4181475" y="5661025"/>
            <a:ext cx="5603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Bolles Harbor</a:t>
            </a:r>
          </a:p>
        </p:txBody>
      </p:sp>
      <p:sp>
        <p:nvSpPr>
          <p:cNvPr id="10430" name="Text Box 550"/>
          <p:cNvSpPr txBox="1">
            <a:spLocks noChangeAspect="1" noChangeArrowheads="1"/>
          </p:cNvSpPr>
          <p:nvPr/>
        </p:nvSpPr>
        <p:spPr bwMode="auto">
          <a:xfrm>
            <a:off x="4330700" y="5549900"/>
            <a:ext cx="4048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Monroe</a:t>
            </a:r>
          </a:p>
        </p:txBody>
      </p:sp>
      <p:sp>
        <p:nvSpPr>
          <p:cNvPr id="10431" name="Text Box 551"/>
          <p:cNvSpPr txBox="1">
            <a:spLocks noChangeAspect="1" noChangeArrowheads="1"/>
          </p:cNvSpPr>
          <p:nvPr/>
        </p:nvSpPr>
        <p:spPr bwMode="auto">
          <a:xfrm>
            <a:off x="4406900" y="5321300"/>
            <a:ext cx="4762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Rouge River</a:t>
            </a:r>
          </a:p>
        </p:txBody>
      </p:sp>
      <p:sp>
        <p:nvSpPr>
          <p:cNvPr id="10432" name="Text Box 552"/>
          <p:cNvSpPr txBox="1">
            <a:spLocks noChangeAspect="1" noChangeArrowheads="1"/>
          </p:cNvSpPr>
          <p:nvPr/>
        </p:nvSpPr>
        <p:spPr bwMode="auto">
          <a:xfrm>
            <a:off x="4330700" y="5397500"/>
            <a:ext cx="4905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Detroit River</a:t>
            </a:r>
          </a:p>
        </p:txBody>
      </p:sp>
      <p:sp>
        <p:nvSpPr>
          <p:cNvPr id="10433" name="Text Box 553"/>
          <p:cNvSpPr txBox="1">
            <a:spLocks noChangeAspect="1" noChangeArrowheads="1"/>
          </p:cNvSpPr>
          <p:nvPr/>
        </p:nvSpPr>
        <p:spPr bwMode="auto">
          <a:xfrm>
            <a:off x="4495800" y="5076825"/>
            <a:ext cx="5445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Clinton River</a:t>
            </a:r>
          </a:p>
        </p:txBody>
      </p:sp>
      <p:sp>
        <p:nvSpPr>
          <p:cNvPr id="10434" name="Text Box 554"/>
          <p:cNvSpPr txBox="1">
            <a:spLocks noChangeAspect="1" noChangeArrowheads="1"/>
          </p:cNvSpPr>
          <p:nvPr/>
        </p:nvSpPr>
        <p:spPr bwMode="auto">
          <a:xfrm>
            <a:off x="5080000" y="5037138"/>
            <a:ext cx="5080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Belle River</a:t>
            </a:r>
          </a:p>
        </p:txBody>
      </p:sp>
      <p:sp>
        <p:nvSpPr>
          <p:cNvPr id="10435" name="Text Box 555"/>
          <p:cNvSpPr txBox="1">
            <a:spLocks noChangeAspect="1" noChangeArrowheads="1"/>
          </p:cNvSpPr>
          <p:nvPr/>
        </p:nvSpPr>
        <p:spPr bwMode="auto">
          <a:xfrm>
            <a:off x="4635500" y="4940300"/>
            <a:ext cx="4810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Pine River</a:t>
            </a:r>
          </a:p>
        </p:txBody>
      </p:sp>
      <p:sp>
        <p:nvSpPr>
          <p:cNvPr id="10436" name="Text Box 556"/>
          <p:cNvSpPr txBox="1">
            <a:spLocks noChangeAspect="1" noChangeArrowheads="1"/>
          </p:cNvSpPr>
          <p:nvPr/>
        </p:nvSpPr>
        <p:spPr bwMode="auto">
          <a:xfrm>
            <a:off x="4465638" y="5198463"/>
            <a:ext cx="877887" cy="148841"/>
          </a:xfrm>
          <a:prstGeom prst="rect">
            <a:avLst/>
          </a:prstGeom>
          <a:noFill/>
          <a:ln w="9525">
            <a:noFill/>
            <a:miter lim="800000"/>
            <a:headEnd/>
            <a:tailEnd/>
          </a:ln>
        </p:spPr>
        <p:txBody>
          <a:bodyPr wrap="square" lIns="86442" tIns="43221" rIns="86442" bIns="43221">
            <a:spAutoFit/>
          </a:bodyPr>
          <a:lstStyle/>
          <a:p>
            <a:pPr defTabSz="1009650">
              <a:spcBef>
                <a:spcPct val="50000"/>
              </a:spcBef>
            </a:pPr>
            <a:r>
              <a:rPr lang="en-US" sz="400" b="1" dirty="0" err="1" smtClean="0">
                <a:solidFill>
                  <a:srgbClr val="000000"/>
                </a:solidFill>
              </a:rPr>
              <a:t>Chnls</a:t>
            </a:r>
            <a:r>
              <a:rPr lang="en-US" sz="400" b="1" dirty="0" smtClean="0">
                <a:solidFill>
                  <a:srgbClr val="000000"/>
                </a:solidFill>
              </a:rPr>
              <a:t> Lake </a:t>
            </a:r>
            <a:r>
              <a:rPr lang="en-US" sz="400" b="1" dirty="0">
                <a:solidFill>
                  <a:srgbClr val="000000"/>
                </a:solidFill>
              </a:rPr>
              <a:t>St. Clair</a:t>
            </a:r>
          </a:p>
        </p:txBody>
      </p:sp>
      <p:sp>
        <p:nvSpPr>
          <p:cNvPr id="10437" name="Text Box 557"/>
          <p:cNvSpPr txBox="1">
            <a:spLocks noChangeAspect="1" noChangeArrowheads="1"/>
          </p:cNvSpPr>
          <p:nvPr/>
        </p:nvSpPr>
        <p:spPr bwMode="auto">
          <a:xfrm>
            <a:off x="5168900" y="4864100"/>
            <a:ext cx="593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 Clair River</a:t>
            </a:r>
          </a:p>
        </p:txBody>
      </p:sp>
      <p:sp>
        <p:nvSpPr>
          <p:cNvPr id="10438" name="Text Box 558"/>
          <p:cNvSpPr txBox="1">
            <a:spLocks noChangeAspect="1" noChangeArrowheads="1"/>
          </p:cNvSpPr>
          <p:nvPr/>
        </p:nvSpPr>
        <p:spPr bwMode="auto">
          <a:xfrm>
            <a:off x="4695825" y="4791075"/>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Black River</a:t>
            </a:r>
          </a:p>
        </p:txBody>
      </p:sp>
      <p:sp>
        <p:nvSpPr>
          <p:cNvPr id="10439" name="Text Box 559"/>
          <p:cNvSpPr txBox="1">
            <a:spLocks noChangeAspect="1" noChangeArrowheads="1"/>
          </p:cNvSpPr>
          <p:nvPr/>
        </p:nvSpPr>
        <p:spPr bwMode="auto">
          <a:xfrm>
            <a:off x="5045075" y="4600575"/>
            <a:ext cx="4556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Lexington</a:t>
            </a:r>
          </a:p>
        </p:txBody>
      </p:sp>
      <p:sp>
        <p:nvSpPr>
          <p:cNvPr id="10440" name="Text Box 560"/>
          <p:cNvSpPr txBox="1">
            <a:spLocks noChangeAspect="1" noChangeArrowheads="1"/>
          </p:cNvSpPr>
          <p:nvPr/>
        </p:nvSpPr>
        <p:spPr bwMode="auto">
          <a:xfrm rot="3300000">
            <a:off x="4679227" y="4376911"/>
            <a:ext cx="4826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Caseville</a:t>
            </a:r>
          </a:p>
        </p:txBody>
      </p:sp>
      <p:sp>
        <p:nvSpPr>
          <p:cNvPr id="10441" name="Text Box 561"/>
          <p:cNvSpPr txBox="1">
            <a:spLocks noChangeAspect="1" noChangeArrowheads="1"/>
          </p:cNvSpPr>
          <p:nvPr/>
        </p:nvSpPr>
        <p:spPr bwMode="auto">
          <a:xfrm>
            <a:off x="4838700" y="4092575"/>
            <a:ext cx="5191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 Austin</a:t>
            </a:r>
          </a:p>
        </p:txBody>
      </p:sp>
      <p:sp>
        <p:nvSpPr>
          <p:cNvPr id="10442" name="Text Box 562"/>
          <p:cNvSpPr txBox="1">
            <a:spLocks noChangeAspect="1" noChangeArrowheads="1"/>
          </p:cNvSpPr>
          <p:nvPr/>
        </p:nvSpPr>
        <p:spPr bwMode="auto">
          <a:xfrm rot="3300000">
            <a:off x="4609685" y="4419611"/>
            <a:ext cx="4016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Bay Port</a:t>
            </a:r>
          </a:p>
        </p:txBody>
      </p:sp>
      <p:sp>
        <p:nvSpPr>
          <p:cNvPr id="10443" name="Text Box 563"/>
          <p:cNvSpPr txBox="1">
            <a:spLocks noChangeAspect="1" noChangeArrowheads="1"/>
          </p:cNvSpPr>
          <p:nvPr/>
        </p:nvSpPr>
        <p:spPr bwMode="auto">
          <a:xfrm>
            <a:off x="5010150" y="4270375"/>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Harbor Beach</a:t>
            </a:r>
          </a:p>
        </p:txBody>
      </p:sp>
      <p:sp>
        <p:nvSpPr>
          <p:cNvPr id="10444" name="Text Box 564"/>
          <p:cNvSpPr txBox="1">
            <a:spLocks noChangeAspect="1" noChangeArrowheads="1"/>
          </p:cNvSpPr>
          <p:nvPr/>
        </p:nvSpPr>
        <p:spPr bwMode="auto">
          <a:xfrm>
            <a:off x="5038725" y="4422775"/>
            <a:ext cx="4953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 Sanilac</a:t>
            </a:r>
          </a:p>
        </p:txBody>
      </p:sp>
      <p:sp>
        <p:nvSpPr>
          <p:cNvPr id="10445" name="Text Box 565"/>
          <p:cNvSpPr txBox="1">
            <a:spLocks noChangeAspect="1" noChangeArrowheads="1"/>
          </p:cNvSpPr>
          <p:nvPr/>
        </p:nvSpPr>
        <p:spPr bwMode="auto">
          <a:xfrm rot="3300000">
            <a:off x="4541838" y="4510087"/>
            <a:ext cx="477838"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Sebewaing</a:t>
            </a:r>
          </a:p>
        </p:txBody>
      </p:sp>
      <p:sp>
        <p:nvSpPr>
          <p:cNvPr id="10446" name="Text Box 566"/>
          <p:cNvSpPr txBox="1">
            <a:spLocks noChangeAspect="1" noChangeArrowheads="1"/>
          </p:cNvSpPr>
          <p:nvPr/>
        </p:nvSpPr>
        <p:spPr bwMode="auto">
          <a:xfrm>
            <a:off x="4102100" y="4330700"/>
            <a:ext cx="3810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Saginaw</a:t>
            </a:r>
          </a:p>
        </p:txBody>
      </p:sp>
      <p:sp>
        <p:nvSpPr>
          <p:cNvPr id="10447" name="Text Box 567"/>
          <p:cNvSpPr txBox="1">
            <a:spLocks noChangeAspect="1" noChangeArrowheads="1"/>
          </p:cNvSpPr>
          <p:nvPr/>
        </p:nvSpPr>
        <p:spPr bwMode="auto">
          <a:xfrm>
            <a:off x="3995738" y="4097338"/>
            <a:ext cx="571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Point Lookout</a:t>
            </a:r>
          </a:p>
        </p:txBody>
      </p:sp>
      <p:sp>
        <p:nvSpPr>
          <p:cNvPr id="10448" name="Text Box 568"/>
          <p:cNvSpPr txBox="1">
            <a:spLocks noChangeAspect="1" noChangeArrowheads="1"/>
          </p:cNvSpPr>
          <p:nvPr/>
        </p:nvSpPr>
        <p:spPr bwMode="auto">
          <a:xfrm>
            <a:off x="4159250" y="3987800"/>
            <a:ext cx="4429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Tawas Bay</a:t>
            </a:r>
          </a:p>
        </p:txBody>
      </p:sp>
      <p:sp>
        <p:nvSpPr>
          <p:cNvPr id="10449" name="Text Box 569"/>
          <p:cNvSpPr txBox="1">
            <a:spLocks noChangeAspect="1" noChangeArrowheads="1"/>
          </p:cNvSpPr>
          <p:nvPr/>
        </p:nvSpPr>
        <p:spPr bwMode="auto">
          <a:xfrm>
            <a:off x="4097338" y="3873500"/>
            <a:ext cx="604837"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Au Sable Harbor</a:t>
            </a:r>
          </a:p>
        </p:txBody>
      </p:sp>
      <p:sp>
        <p:nvSpPr>
          <p:cNvPr id="10450" name="Text Box 570"/>
          <p:cNvSpPr txBox="1">
            <a:spLocks noChangeAspect="1" noChangeArrowheads="1"/>
          </p:cNvSpPr>
          <p:nvPr/>
        </p:nvSpPr>
        <p:spPr bwMode="auto">
          <a:xfrm>
            <a:off x="4251325" y="3702050"/>
            <a:ext cx="4699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solidFill>
                  <a:srgbClr val="000000"/>
                </a:solidFill>
              </a:rPr>
              <a:t>Harrisville</a:t>
            </a:r>
          </a:p>
        </p:txBody>
      </p:sp>
      <p:sp>
        <p:nvSpPr>
          <p:cNvPr id="10451" name="Text Box 571"/>
          <p:cNvSpPr txBox="1">
            <a:spLocks noChangeAspect="1" noChangeArrowheads="1"/>
          </p:cNvSpPr>
          <p:nvPr/>
        </p:nvSpPr>
        <p:spPr bwMode="auto">
          <a:xfrm>
            <a:off x="4054475" y="3584575"/>
            <a:ext cx="6810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Black River Harbor</a:t>
            </a:r>
          </a:p>
        </p:txBody>
      </p:sp>
      <p:sp>
        <p:nvSpPr>
          <p:cNvPr id="10452" name="Text Box 572"/>
          <p:cNvSpPr txBox="1">
            <a:spLocks noChangeAspect="1" noChangeArrowheads="1"/>
          </p:cNvSpPr>
          <p:nvPr/>
        </p:nvSpPr>
        <p:spPr bwMode="auto">
          <a:xfrm>
            <a:off x="4293394" y="3457575"/>
            <a:ext cx="4143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Alpena</a:t>
            </a:r>
          </a:p>
        </p:txBody>
      </p:sp>
      <p:sp>
        <p:nvSpPr>
          <p:cNvPr id="10453" name="Text Box 573"/>
          <p:cNvSpPr txBox="1">
            <a:spLocks noChangeAspect="1" noChangeArrowheads="1"/>
          </p:cNvSpPr>
          <p:nvPr/>
        </p:nvSpPr>
        <p:spPr bwMode="auto">
          <a:xfrm>
            <a:off x="4219575" y="3132138"/>
            <a:ext cx="57785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Hammond Bay</a:t>
            </a:r>
          </a:p>
        </p:txBody>
      </p:sp>
      <p:sp>
        <p:nvSpPr>
          <p:cNvPr id="10454" name="Text Box 574"/>
          <p:cNvSpPr txBox="1">
            <a:spLocks noChangeAspect="1" noChangeArrowheads="1"/>
          </p:cNvSpPr>
          <p:nvPr/>
        </p:nvSpPr>
        <p:spPr bwMode="auto">
          <a:xfrm>
            <a:off x="4119563" y="3040063"/>
            <a:ext cx="5159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Cheboygan</a:t>
            </a:r>
          </a:p>
        </p:txBody>
      </p:sp>
      <p:sp>
        <p:nvSpPr>
          <p:cNvPr id="10455" name="Text Box 575"/>
          <p:cNvSpPr txBox="1">
            <a:spLocks noChangeAspect="1" noChangeArrowheads="1"/>
          </p:cNvSpPr>
          <p:nvPr/>
        </p:nvSpPr>
        <p:spPr bwMode="auto">
          <a:xfrm>
            <a:off x="3949700" y="3263900"/>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Inland Route</a:t>
            </a:r>
          </a:p>
        </p:txBody>
      </p:sp>
      <p:sp>
        <p:nvSpPr>
          <p:cNvPr id="10456" name="Text Box 576"/>
          <p:cNvSpPr txBox="1">
            <a:spLocks noChangeAspect="1" noChangeArrowheads="1"/>
          </p:cNvSpPr>
          <p:nvPr/>
        </p:nvSpPr>
        <p:spPr bwMode="auto">
          <a:xfrm>
            <a:off x="4029075" y="2984500"/>
            <a:ext cx="5651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Mackinac City</a:t>
            </a:r>
          </a:p>
        </p:txBody>
      </p:sp>
      <p:sp>
        <p:nvSpPr>
          <p:cNvPr id="10457" name="Text Box 577"/>
          <p:cNvSpPr txBox="1">
            <a:spLocks noChangeAspect="1" noChangeArrowheads="1"/>
          </p:cNvSpPr>
          <p:nvPr/>
        </p:nvSpPr>
        <p:spPr bwMode="auto">
          <a:xfrm>
            <a:off x="4083050" y="2911475"/>
            <a:ext cx="636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Mackinac Island</a:t>
            </a:r>
          </a:p>
        </p:txBody>
      </p:sp>
      <p:sp>
        <p:nvSpPr>
          <p:cNvPr id="10458" name="Text Box 578"/>
          <p:cNvSpPr txBox="1">
            <a:spLocks noChangeAspect="1" noChangeArrowheads="1"/>
          </p:cNvSpPr>
          <p:nvPr/>
        </p:nvSpPr>
        <p:spPr bwMode="auto">
          <a:xfrm>
            <a:off x="3214688" y="3003550"/>
            <a:ext cx="454025"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 James</a:t>
            </a:r>
          </a:p>
        </p:txBody>
      </p:sp>
      <p:sp>
        <p:nvSpPr>
          <p:cNvPr id="10460" name="Text Box 580"/>
          <p:cNvSpPr txBox="1">
            <a:spLocks noChangeAspect="1" noChangeArrowheads="1"/>
          </p:cNvSpPr>
          <p:nvPr/>
        </p:nvSpPr>
        <p:spPr bwMode="auto">
          <a:xfrm>
            <a:off x="3476625" y="3179763"/>
            <a:ext cx="515938"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Petoskey</a:t>
            </a:r>
          </a:p>
        </p:txBody>
      </p:sp>
      <p:sp>
        <p:nvSpPr>
          <p:cNvPr id="10461" name="Text Box 581"/>
          <p:cNvSpPr txBox="1">
            <a:spLocks noChangeAspect="1" noChangeArrowheads="1"/>
          </p:cNvSpPr>
          <p:nvPr/>
        </p:nvSpPr>
        <p:spPr bwMode="auto">
          <a:xfrm>
            <a:off x="3762375" y="3352800"/>
            <a:ext cx="4572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Charlevoix</a:t>
            </a:r>
          </a:p>
        </p:txBody>
      </p:sp>
      <p:sp>
        <p:nvSpPr>
          <p:cNvPr id="10462" name="Oval 582"/>
          <p:cNvSpPr>
            <a:spLocks noChangeAspect="1" noChangeArrowheads="1"/>
          </p:cNvSpPr>
          <p:nvPr/>
        </p:nvSpPr>
        <p:spPr bwMode="auto">
          <a:xfrm>
            <a:off x="3743325" y="3000375"/>
            <a:ext cx="109538" cy="10953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463" name="Oval 583"/>
          <p:cNvSpPr>
            <a:spLocks noChangeAspect="1" noChangeArrowheads="1"/>
          </p:cNvSpPr>
          <p:nvPr/>
        </p:nvSpPr>
        <p:spPr bwMode="auto">
          <a:xfrm>
            <a:off x="3975100" y="2940050"/>
            <a:ext cx="109538" cy="106363"/>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464" name="Text Box 584"/>
          <p:cNvSpPr txBox="1">
            <a:spLocks noChangeAspect="1" noChangeArrowheads="1"/>
          </p:cNvSpPr>
          <p:nvPr/>
        </p:nvSpPr>
        <p:spPr bwMode="auto">
          <a:xfrm>
            <a:off x="3516313" y="2659063"/>
            <a:ext cx="638175"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Channels in Straits of Mackinac</a:t>
            </a:r>
          </a:p>
        </p:txBody>
      </p:sp>
      <p:sp>
        <p:nvSpPr>
          <p:cNvPr id="10465" name="Text Box 585"/>
          <p:cNvSpPr txBox="1">
            <a:spLocks noChangeAspect="1" noChangeArrowheads="1"/>
          </p:cNvSpPr>
          <p:nvPr/>
        </p:nvSpPr>
        <p:spPr bwMode="auto">
          <a:xfrm>
            <a:off x="3405188" y="2881313"/>
            <a:ext cx="5540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Grays Reef</a:t>
            </a:r>
          </a:p>
        </p:txBody>
      </p:sp>
      <p:sp>
        <p:nvSpPr>
          <p:cNvPr id="10466" name="Line 586"/>
          <p:cNvSpPr>
            <a:spLocks noChangeAspect="1" noChangeShapeType="1"/>
          </p:cNvSpPr>
          <p:nvPr/>
        </p:nvSpPr>
        <p:spPr bwMode="auto">
          <a:xfrm>
            <a:off x="3873500" y="2822575"/>
            <a:ext cx="112713" cy="120650"/>
          </a:xfrm>
          <a:prstGeom prst="line">
            <a:avLst/>
          </a:prstGeom>
          <a:noFill/>
          <a:ln w="3175">
            <a:solidFill>
              <a:schemeClr val="tx1"/>
            </a:solidFill>
            <a:round/>
            <a:headEnd/>
            <a:tailEnd type="triangle" w="sm" len="sm"/>
          </a:ln>
        </p:spPr>
        <p:txBody>
          <a:bodyPr lIns="119558" tIns="59780" rIns="119558" bIns="59780">
            <a:spAutoFit/>
          </a:bodyPr>
          <a:lstStyle/>
          <a:p>
            <a:endParaRPr lang="en-US">
              <a:solidFill>
                <a:srgbClr val="000000"/>
              </a:solidFill>
            </a:endParaRPr>
          </a:p>
        </p:txBody>
      </p:sp>
      <p:sp>
        <p:nvSpPr>
          <p:cNvPr id="10467" name="Text Box 587"/>
          <p:cNvSpPr txBox="1">
            <a:spLocks noChangeAspect="1" noChangeArrowheads="1"/>
          </p:cNvSpPr>
          <p:nvPr/>
        </p:nvSpPr>
        <p:spPr bwMode="auto">
          <a:xfrm>
            <a:off x="3508375" y="3405188"/>
            <a:ext cx="3651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Leland </a:t>
            </a:r>
          </a:p>
        </p:txBody>
      </p:sp>
      <p:sp>
        <p:nvSpPr>
          <p:cNvPr id="10468" name="Text Box 588"/>
          <p:cNvSpPr txBox="1">
            <a:spLocks noChangeAspect="1" noChangeArrowheads="1"/>
          </p:cNvSpPr>
          <p:nvPr/>
        </p:nvSpPr>
        <p:spPr bwMode="auto">
          <a:xfrm>
            <a:off x="3644900" y="3644900"/>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Greilickville</a:t>
            </a:r>
          </a:p>
        </p:txBody>
      </p:sp>
      <p:sp>
        <p:nvSpPr>
          <p:cNvPr id="10469" name="Text Box 589"/>
          <p:cNvSpPr txBox="1">
            <a:spLocks noChangeAspect="1" noChangeArrowheads="1"/>
          </p:cNvSpPr>
          <p:nvPr/>
        </p:nvSpPr>
        <p:spPr bwMode="auto">
          <a:xfrm>
            <a:off x="3298825" y="3725863"/>
            <a:ext cx="4492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Frankfort</a:t>
            </a:r>
          </a:p>
        </p:txBody>
      </p:sp>
      <p:sp>
        <p:nvSpPr>
          <p:cNvPr id="10470" name="Text Box 590"/>
          <p:cNvSpPr txBox="1">
            <a:spLocks noChangeAspect="1" noChangeArrowheads="1"/>
          </p:cNvSpPr>
          <p:nvPr/>
        </p:nvSpPr>
        <p:spPr bwMode="auto">
          <a:xfrm>
            <a:off x="3249613" y="3802063"/>
            <a:ext cx="39528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Arcadia</a:t>
            </a:r>
          </a:p>
        </p:txBody>
      </p:sp>
      <p:sp>
        <p:nvSpPr>
          <p:cNvPr id="10471" name="Text Box 591"/>
          <p:cNvSpPr txBox="1">
            <a:spLocks noChangeAspect="1" noChangeArrowheads="1"/>
          </p:cNvSpPr>
          <p:nvPr/>
        </p:nvSpPr>
        <p:spPr bwMode="auto">
          <a:xfrm>
            <a:off x="3244850" y="3943350"/>
            <a:ext cx="5524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Portage Lake</a:t>
            </a:r>
          </a:p>
        </p:txBody>
      </p:sp>
      <p:sp>
        <p:nvSpPr>
          <p:cNvPr id="10472" name="Text Box 592"/>
          <p:cNvSpPr txBox="1">
            <a:spLocks noChangeAspect="1" noChangeArrowheads="1"/>
          </p:cNvSpPr>
          <p:nvPr/>
        </p:nvSpPr>
        <p:spPr bwMode="auto">
          <a:xfrm>
            <a:off x="3187700" y="4102100"/>
            <a:ext cx="466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Manistee</a:t>
            </a:r>
          </a:p>
        </p:txBody>
      </p:sp>
      <p:sp>
        <p:nvSpPr>
          <p:cNvPr id="10473" name="Text Box 593"/>
          <p:cNvSpPr txBox="1">
            <a:spLocks noChangeAspect="1" noChangeArrowheads="1"/>
          </p:cNvSpPr>
          <p:nvPr/>
        </p:nvSpPr>
        <p:spPr bwMode="auto">
          <a:xfrm>
            <a:off x="3187700" y="4254500"/>
            <a:ext cx="4953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Ludington</a:t>
            </a:r>
          </a:p>
        </p:txBody>
      </p:sp>
      <p:sp>
        <p:nvSpPr>
          <p:cNvPr id="10474" name="Text Box 594"/>
          <p:cNvSpPr txBox="1">
            <a:spLocks noChangeAspect="1" noChangeArrowheads="1"/>
          </p:cNvSpPr>
          <p:nvPr/>
        </p:nvSpPr>
        <p:spPr bwMode="auto">
          <a:xfrm>
            <a:off x="3155950" y="4349750"/>
            <a:ext cx="4191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Pentwater</a:t>
            </a:r>
          </a:p>
        </p:txBody>
      </p:sp>
      <p:sp>
        <p:nvSpPr>
          <p:cNvPr id="10475" name="Text Box 595"/>
          <p:cNvSpPr txBox="1">
            <a:spLocks noChangeAspect="1" noChangeArrowheads="1"/>
          </p:cNvSpPr>
          <p:nvPr/>
        </p:nvSpPr>
        <p:spPr bwMode="auto">
          <a:xfrm>
            <a:off x="3155950" y="4470400"/>
            <a:ext cx="4572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White Lake</a:t>
            </a:r>
          </a:p>
        </p:txBody>
      </p:sp>
      <p:sp>
        <p:nvSpPr>
          <p:cNvPr id="10476" name="Text Box 596"/>
          <p:cNvSpPr txBox="1">
            <a:spLocks noChangeAspect="1" noChangeArrowheads="1"/>
          </p:cNvSpPr>
          <p:nvPr/>
        </p:nvSpPr>
        <p:spPr bwMode="auto">
          <a:xfrm>
            <a:off x="3209925" y="4632325"/>
            <a:ext cx="4603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Muskegon</a:t>
            </a:r>
          </a:p>
        </p:txBody>
      </p:sp>
      <p:sp>
        <p:nvSpPr>
          <p:cNvPr id="10477" name="Text Box 597"/>
          <p:cNvSpPr txBox="1">
            <a:spLocks noChangeAspect="1" noChangeArrowheads="1"/>
          </p:cNvSpPr>
          <p:nvPr/>
        </p:nvSpPr>
        <p:spPr bwMode="auto">
          <a:xfrm>
            <a:off x="3282950" y="5119688"/>
            <a:ext cx="4349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Saugatuck</a:t>
            </a:r>
          </a:p>
        </p:txBody>
      </p:sp>
      <p:sp>
        <p:nvSpPr>
          <p:cNvPr id="10478" name="Text Box 598"/>
          <p:cNvSpPr txBox="1">
            <a:spLocks noChangeAspect="1" noChangeArrowheads="1"/>
          </p:cNvSpPr>
          <p:nvPr/>
        </p:nvSpPr>
        <p:spPr bwMode="auto">
          <a:xfrm>
            <a:off x="3348038" y="4762500"/>
            <a:ext cx="465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Grand River</a:t>
            </a:r>
          </a:p>
        </p:txBody>
      </p:sp>
      <p:sp>
        <p:nvSpPr>
          <p:cNvPr id="10479" name="Text Box 599"/>
          <p:cNvSpPr txBox="1">
            <a:spLocks noChangeAspect="1" noChangeArrowheads="1"/>
          </p:cNvSpPr>
          <p:nvPr/>
        </p:nvSpPr>
        <p:spPr bwMode="auto">
          <a:xfrm>
            <a:off x="3306763" y="5006975"/>
            <a:ext cx="3635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Holland</a:t>
            </a:r>
          </a:p>
        </p:txBody>
      </p:sp>
      <p:sp>
        <p:nvSpPr>
          <p:cNvPr id="10480" name="Text Box 600"/>
          <p:cNvSpPr txBox="1">
            <a:spLocks noChangeAspect="1" noChangeArrowheads="1"/>
          </p:cNvSpPr>
          <p:nvPr/>
        </p:nvSpPr>
        <p:spPr bwMode="auto">
          <a:xfrm>
            <a:off x="3340100" y="4864100"/>
            <a:ext cx="5000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Grand Haven</a:t>
            </a:r>
          </a:p>
        </p:txBody>
      </p:sp>
      <p:sp>
        <p:nvSpPr>
          <p:cNvPr id="10481" name="Text Box 601"/>
          <p:cNvSpPr txBox="1">
            <a:spLocks noChangeAspect="1" noChangeArrowheads="1"/>
          </p:cNvSpPr>
          <p:nvPr/>
        </p:nvSpPr>
        <p:spPr bwMode="auto">
          <a:xfrm>
            <a:off x="3267075" y="5281613"/>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South Haven</a:t>
            </a:r>
          </a:p>
        </p:txBody>
      </p:sp>
      <p:sp>
        <p:nvSpPr>
          <p:cNvPr id="10482" name="Text Box 602"/>
          <p:cNvSpPr txBox="1">
            <a:spLocks noChangeAspect="1" noChangeArrowheads="1"/>
          </p:cNvSpPr>
          <p:nvPr/>
        </p:nvSpPr>
        <p:spPr bwMode="auto">
          <a:xfrm>
            <a:off x="3187700" y="5397500"/>
            <a:ext cx="4826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 Joseph</a:t>
            </a:r>
          </a:p>
        </p:txBody>
      </p:sp>
      <p:sp>
        <p:nvSpPr>
          <p:cNvPr id="10483" name="Text Box 603"/>
          <p:cNvSpPr txBox="1">
            <a:spLocks noChangeAspect="1" noChangeArrowheads="1"/>
          </p:cNvSpPr>
          <p:nvPr/>
        </p:nvSpPr>
        <p:spPr bwMode="auto">
          <a:xfrm>
            <a:off x="3187700" y="5473700"/>
            <a:ext cx="9953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 Joseph River</a:t>
            </a:r>
          </a:p>
        </p:txBody>
      </p:sp>
      <p:sp>
        <p:nvSpPr>
          <p:cNvPr id="10484" name="Text Box 604"/>
          <p:cNvSpPr txBox="1">
            <a:spLocks noChangeAspect="1" noChangeArrowheads="1"/>
          </p:cNvSpPr>
          <p:nvPr/>
        </p:nvSpPr>
        <p:spPr bwMode="auto">
          <a:xfrm>
            <a:off x="3098800" y="5619750"/>
            <a:ext cx="5349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New Buffalo</a:t>
            </a:r>
          </a:p>
        </p:txBody>
      </p:sp>
      <p:sp>
        <p:nvSpPr>
          <p:cNvPr id="10485" name="Text Box 605"/>
          <p:cNvSpPr txBox="1">
            <a:spLocks noChangeAspect="1" noChangeArrowheads="1"/>
          </p:cNvSpPr>
          <p:nvPr/>
        </p:nvSpPr>
        <p:spPr bwMode="auto">
          <a:xfrm>
            <a:off x="2851150" y="5730875"/>
            <a:ext cx="792163" cy="144463"/>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Michigan City</a:t>
            </a:r>
          </a:p>
        </p:txBody>
      </p:sp>
      <p:sp>
        <p:nvSpPr>
          <p:cNvPr id="10486" name="Text Box 606"/>
          <p:cNvSpPr txBox="1">
            <a:spLocks noChangeAspect="1" noChangeArrowheads="1"/>
          </p:cNvSpPr>
          <p:nvPr/>
        </p:nvSpPr>
        <p:spPr bwMode="auto">
          <a:xfrm rot="1500000">
            <a:off x="2767013" y="5926138"/>
            <a:ext cx="995362"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Burns Small Boat Harbor</a:t>
            </a:r>
          </a:p>
        </p:txBody>
      </p:sp>
      <p:sp>
        <p:nvSpPr>
          <p:cNvPr id="10487" name="Text Box 607"/>
          <p:cNvSpPr txBox="1">
            <a:spLocks noChangeAspect="1" noChangeArrowheads="1"/>
          </p:cNvSpPr>
          <p:nvPr/>
        </p:nvSpPr>
        <p:spPr bwMode="auto">
          <a:xfrm rot="1500000">
            <a:off x="2684463" y="5992813"/>
            <a:ext cx="9937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Burns Waterway Harbor</a:t>
            </a:r>
          </a:p>
        </p:txBody>
      </p:sp>
      <p:sp>
        <p:nvSpPr>
          <p:cNvPr id="10488" name="Text Box 608"/>
          <p:cNvSpPr txBox="1">
            <a:spLocks noChangeAspect="1" noChangeArrowheads="1"/>
          </p:cNvSpPr>
          <p:nvPr/>
        </p:nvSpPr>
        <p:spPr bwMode="auto">
          <a:xfrm>
            <a:off x="1952625" y="5753100"/>
            <a:ext cx="5619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Chicago River</a:t>
            </a:r>
          </a:p>
        </p:txBody>
      </p:sp>
      <p:sp>
        <p:nvSpPr>
          <p:cNvPr id="10489" name="Text Box 609"/>
          <p:cNvSpPr txBox="1">
            <a:spLocks noChangeAspect="1" noChangeArrowheads="1"/>
          </p:cNvSpPr>
          <p:nvPr/>
        </p:nvSpPr>
        <p:spPr bwMode="auto">
          <a:xfrm>
            <a:off x="1968500" y="5626100"/>
            <a:ext cx="6223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Chicago Harbor</a:t>
            </a:r>
          </a:p>
        </p:txBody>
      </p:sp>
      <p:sp>
        <p:nvSpPr>
          <p:cNvPr id="10490" name="Text Box 610"/>
          <p:cNvSpPr txBox="1">
            <a:spLocks noChangeAspect="1" noChangeArrowheads="1"/>
          </p:cNvSpPr>
          <p:nvPr/>
        </p:nvSpPr>
        <p:spPr bwMode="auto">
          <a:xfrm>
            <a:off x="2044700" y="5321300"/>
            <a:ext cx="4953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dirty="0">
                <a:solidFill>
                  <a:srgbClr val="000000"/>
                </a:solidFill>
              </a:rPr>
              <a:t>Waukegan</a:t>
            </a:r>
          </a:p>
        </p:txBody>
      </p:sp>
      <p:sp>
        <p:nvSpPr>
          <p:cNvPr id="10491" name="Text Box 611"/>
          <p:cNvSpPr txBox="1">
            <a:spLocks noChangeAspect="1" noChangeArrowheads="1"/>
          </p:cNvSpPr>
          <p:nvPr/>
        </p:nvSpPr>
        <p:spPr bwMode="auto">
          <a:xfrm>
            <a:off x="2063750" y="5092700"/>
            <a:ext cx="4064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Kenosha</a:t>
            </a:r>
          </a:p>
        </p:txBody>
      </p:sp>
      <p:sp>
        <p:nvSpPr>
          <p:cNvPr id="10492" name="Text Box 612"/>
          <p:cNvSpPr txBox="1">
            <a:spLocks noChangeAspect="1" noChangeArrowheads="1"/>
          </p:cNvSpPr>
          <p:nvPr/>
        </p:nvSpPr>
        <p:spPr bwMode="auto">
          <a:xfrm>
            <a:off x="1968500" y="4864100"/>
            <a:ext cx="4810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Milwaukee</a:t>
            </a:r>
          </a:p>
        </p:txBody>
      </p:sp>
      <p:sp>
        <p:nvSpPr>
          <p:cNvPr id="10493" name="Text Box 613"/>
          <p:cNvSpPr txBox="1">
            <a:spLocks noChangeAspect="1" noChangeArrowheads="1"/>
          </p:cNvSpPr>
          <p:nvPr/>
        </p:nvSpPr>
        <p:spPr bwMode="auto">
          <a:xfrm>
            <a:off x="1844675" y="4556125"/>
            <a:ext cx="6207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Port Washington</a:t>
            </a:r>
          </a:p>
        </p:txBody>
      </p:sp>
      <p:sp>
        <p:nvSpPr>
          <p:cNvPr id="10494" name="Text Box 614"/>
          <p:cNvSpPr txBox="1">
            <a:spLocks noChangeAspect="1" noChangeArrowheads="1"/>
          </p:cNvSpPr>
          <p:nvPr/>
        </p:nvSpPr>
        <p:spPr bwMode="auto">
          <a:xfrm>
            <a:off x="1936750" y="4341813"/>
            <a:ext cx="66675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Sheboygan</a:t>
            </a:r>
          </a:p>
        </p:txBody>
      </p:sp>
      <p:sp>
        <p:nvSpPr>
          <p:cNvPr id="10495" name="Text Box 615"/>
          <p:cNvSpPr txBox="1">
            <a:spLocks noChangeAspect="1" noChangeArrowheads="1"/>
          </p:cNvSpPr>
          <p:nvPr/>
        </p:nvSpPr>
        <p:spPr bwMode="auto">
          <a:xfrm>
            <a:off x="2044700" y="4102100"/>
            <a:ext cx="50006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Manitowoc</a:t>
            </a:r>
          </a:p>
        </p:txBody>
      </p:sp>
      <p:sp>
        <p:nvSpPr>
          <p:cNvPr id="10496" name="Text Box 616"/>
          <p:cNvSpPr txBox="1">
            <a:spLocks noChangeAspect="1" noChangeArrowheads="1"/>
          </p:cNvSpPr>
          <p:nvPr/>
        </p:nvSpPr>
        <p:spPr bwMode="auto">
          <a:xfrm>
            <a:off x="2754313" y="3236913"/>
            <a:ext cx="604837" cy="2063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dirty="0">
                <a:solidFill>
                  <a:srgbClr val="000000"/>
                </a:solidFill>
              </a:rPr>
              <a:t>Washington Island</a:t>
            </a:r>
          </a:p>
        </p:txBody>
      </p:sp>
      <p:sp>
        <p:nvSpPr>
          <p:cNvPr id="10497" name="Text Box 617"/>
          <p:cNvSpPr txBox="1">
            <a:spLocks noChangeAspect="1" noChangeArrowheads="1"/>
          </p:cNvSpPr>
          <p:nvPr/>
        </p:nvSpPr>
        <p:spPr bwMode="auto">
          <a:xfrm>
            <a:off x="1954213" y="3811588"/>
            <a:ext cx="471487"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Green Bay</a:t>
            </a:r>
          </a:p>
        </p:txBody>
      </p:sp>
      <p:sp>
        <p:nvSpPr>
          <p:cNvPr id="10498" name="Text Box 618"/>
          <p:cNvSpPr txBox="1">
            <a:spLocks noChangeAspect="1" noChangeArrowheads="1"/>
          </p:cNvSpPr>
          <p:nvPr/>
        </p:nvSpPr>
        <p:spPr bwMode="auto">
          <a:xfrm>
            <a:off x="1884363" y="3670300"/>
            <a:ext cx="525462"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Big Suamico</a:t>
            </a:r>
          </a:p>
        </p:txBody>
      </p:sp>
      <p:sp>
        <p:nvSpPr>
          <p:cNvPr id="10499" name="Text Box 619"/>
          <p:cNvSpPr txBox="1">
            <a:spLocks noChangeAspect="1" noChangeArrowheads="1"/>
          </p:cNvSpPr>
          <p:nvPr/>
        </p:nvSpPr>
        <p:spPr bwMode="auto">
          <a:xfrm>
            <a:off x="2654300" y="3797300"/>
            <a:ext cx="5111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Kewaunee</a:t>
            </a:r>
          </a:p>
        </p:txBody>
      </p:sp>
      <p:sp>
        <p:nvSpPr>
          <p:cNvPr id="10500" name="Text Box 620"/>
          <p:cNvSpPr txBox="1">
            <a:spLocks noChangeAspect="1" noChangeArrowheads="1"/>
          </p:cNvSpPr>
          <p:nvPr/>
        </p:nvSpPr>
        <p:spPr bwMode="auto">
          <a:xfrm>
            <a:off x="2587625" y="3649663"/>
            <a:ext cx="554038" cy="14763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Algoma</a:t>
            </a:r>
          </a:p>
        </p:txBody>
      </p:sp>
      <p:sp>
        <p:nvSpPr>
          <p:cNvPr id="10501" name="Text Box 621"/>
          <p:cNvSpPr txBox="1">
            <a:spLocks noChangeAspect="1" noChangeArrowheads="1"/>
          </p:cNvSpPr>
          <p:nvPr/>
        </p:nvSpPr>
        <p:spPr bwMode="auto">
          <a:xfrm>
            <a:off x="2754313" y="3544888"/>
            <a:ext cx="5175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Sturgeon Bay</a:t>
            </a:r>
          </a:p>
        </p:txBody>
      </p:sp>
      <p:sp>
        <p:nvSpPr>
          <p:cNvPr id="10502" name="Text Box 622"/>
          <p:cNvSpPr txBox="1">
            <a:spLocks noChangeAspect="1" noChangeArrowheads="1"/>
          </p:cNvSpPr>
          <p:nvPr/>
        </p:nvSpPr>
        <p:spPr bwMode="auto">
          <a:xfrm>
            <a:off x="2117725" y="3995738"/>
            <a:ext cx="5572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Two Rivers</a:t>
            </a:r>
          </a:p>
        </p:txBody>
      </p:sp>
      <p:sp>
        <p:nvSpPr>
          <p:cNvPr id="10503" name="Text Box 623"/>
          <p:cNvSpPr txBox="1">
            <a:spLocks noChangeAspect="1" noChangeArrowheads="1"/>
          </p:cNvSpPr>
          <p:nvPr/>
        </p:nvSpPr>
        <p:spPr bwMode="auto">
          <a:xfrm>
            <a:off x="1955800" y="3551238"/>
            <a:ext cx="5175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Pensaukee</a:t>
            </a:r>
          </a:p>
        </p:txBody>
      </p:sp>
      <p:sp>
        <p:nvSpPr>
          <p:cNvPr id="10504" name="Text Box 624"/>
          <p:cNvSpPr txBox="1">
            <a:spLocks noChangeAspect="1" noChangeArrowheads="1"/>
          </p:cNvSpPr>
          <p:nvPr/>
        </p:nvSpPr>
        <p:spPr bwMode="auto">
          <a:xfrm>
            <a:off x="2073275" y="3451225"/>
            <a:ext cx="5461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Oconto</a:t>
            </a:r>
          </a:p>
        </p:txBody>
      </p:sp>
      <p:sp>
        <p:nvSpPr>
          <p:cNvPr id="10505" name="Text Box 625"/>
          <p:cNvSpPr txBox="1">
            <a:spLocks noChangeAspect="1" noChangeArrowheads="1"/>
          </p:cNvSpPr>
          <p:nvPr/>
        </p:nvSpPr>
        <p:spPr bwMode="auto">
          <a:xfrm>
            <a:off x="2044700" y="3359150"/>
            <a:ext cx="59213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Menominee</a:t>
            </a:r>
          </a:p>
        </p:txBody>
      </p:sp>
      <p:sp>
        <p:nvSpPr>
          <p:cNvPr id="10506" name="Text Box 626"/>
          <p:cNvSpPr txBox="1">
            <a:spLocks noChangeAspect="1" noChangeArrowheads="1"/>
          </p:cNvSpPr>
          <p:nvPr/>
        </p:nvSpPr>
        <p:spPr bwMode="auto">
          <a:xfrm>
            <a:off x="2168525" y="3276600"/>
            <a:ext cx="55086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Cedar River</a:t>
            </a:r>
          </a:p>
        </p:txBody>
      </p:sp>
      <p:sp>
        <p:nvSpPr>
          <p:cNvPr id="10507" name="Text Box 627"/>
          <p:cNvSpPr txBox="1">
            <a:spLocks noChangeAspect="1" noChangeArrowheads="1"/>
          </p:cNvSpPr>
          <p:nvPr/>
        </p:nvSpPr>
        <p:spPr bwMode="auto">
          <a:xfrm>
            <a:off x="2219325" y="2984500"/>
            <a:ext cx="6572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Little Bay de noc</a:t>
            </a:r>
          </a:p>
        </p:txBody>
      </p:sp>
      <p:sp>
        <p:nvSpPr>
          <p:cNvPr id="10509" name="Text Box 629"/>
          <p:cNvSpPr txBox="1">
            <a:spLocks noChangeAspect="1" noChangeArrowheads="1"/>
          </p:cNvSpPr>
          <p:nvPr/>
        </p:nvSpPr>
        <p:spPr bwMode="auto">
          <a:xfrm>
            <a:off x="2894013" y="2762250"/>
            <a:ext cx="465137"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Manistique</a:t>
            </a:r>
          </a:p>
        </p:txBody>
      </p:sp>
      <p:sp>
        <p:nvSpPr>
          <p:cNvPr id="10510" name="Text Box 630"/>
          <p:cNvSpPr txBox="1">
            <a:spLocks noChangeAspect="1" noChangeArrowheads="1"/>
          </p:cNvSpPr>
          <p:nvPr/>
        </p:nvSpPr>
        <p:spPr bwMode="auto">
          <a:xfrm>
            <a:off x="4203700" y="2720975"/>
            <a:ext cx="381000"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Detour</a:t>
            </a:r>
          </a:p>
        </p:txBody>
      </p:sp>
      <p:sp>
        <p:nvSpPr>
          <p:cNvPr id="10511" name="Text Box 631"/>
          <p:cNvSpPr txBox="1">
            <a:spLocks noChangeAspect="1" noChangeArrowheads="1"/>
          </p:cNvSpPr>
          <p:nvPr/>
        </p:nvSpPr>
        <p:spPr bwMode="auto">
          <a:xfrm>
            <a:off x="4086225" y="2819400"/>
            <a:ext cx="717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Les Cheneaux Island</a:t>
            </a:r>
          </a:p>
        </p:txBody>
      </p:sp>
      <p:sp>
        <p:nvSpPr>
          <p:cNvPr id="10512" name="Text Box 632"/>
          <p:cNvSpPr txBox="1">
            <a:spLocks noChangeAspect="1" noChangeArrowheads="1"/>
          </p:cNvSpPr>
          <p:nvPr/>
        </p:nvSpPr>
        <p:spPr bwMode="auto">
          <a:xfrm>
            <a:off x="4060825" y="2401888"/>
            <a:ext cx="4730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Soo Locks</a:t>
            </a:r>
          </a:p>
        </p:txBody>
      </p:sp>
      <p:sp>
        <p:nvSpPr>
          <p:cNvPr id="10513" name="Text Box 633"/>
          <p:cNvSpPr txBox="1">
            <a:spLocks noChangeAspect="1" noChangeArrowheads="1"/>
          </p:cNvSpPr>
          <p:nvPr/>
        </p:nvSpPr>
        <p:spPr bwMode="auto">
          <a:xfrm>
            <a:off x="4248150" y="2500313"/>
            <a:ext cx="5683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St. Marys River</a:t>
            </a:r>
          </a:p>
        </p:txBody>
      </p:sp>
      <p:sp>
        <p:nvSpPr>
          <p:cNvPr id="10514" name="Text Box 634"/>
          <p:cNvSpPr txBox="1">
            <a:spLocks noChangeAspect="1" noChangeArrowheads="1"/>
          </p:cNvSpPr>
          <p:nvPr/>
        </p:nvSpPr>
        <p:spPr bwMode="auto">
          <a:xfrm>
            <a:off x="3768725" y="2276475"/>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Whitefish Point Harbor</a:t>
            </a:r>
          </a:p>
        </p:txBody>
      </p:sp>
      <p:sp>
        <p:nvSpPr>
          <p:cNvPr id="10515" name="Text Box 635"/>
          <p:cNvSpPr txBox="1">
            <a:spLocks noChangeAspect="1" noChangeArrowheads="1"/>
          </p:cNvSpPr>
          <p:nvPr/>
        </p:nvSpPr>
        <p:spPr bwMode="auto">
          <a:xfrm>
            <a:off x="3305175" y="2295525"/>
            <a:ext cx="4794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Little Lake</a:t>
            </a:r>
          </a:p>
        </p:txBody>
      </p:sp>
      <p:sp>
        <p:nvSpPr>
          <p:cNvPr id="10516" name="Text Box 636"/>
          <p:cNvSpPr txBox="1">
            <a:spLocks noChangeAspect="1" noChangeArrowheads="1"/>
          </p:cNvSpPr>
          <p:nvPr/>
        </p:nvSpPr>
        <p:spPr bwMode="auto">
          <a:xfrm>
            <a:off x="2922588" y="2398713"/>
            <a:ext cx="52546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Grand Marais</a:t>
            </a:r>
          </a:p>
        </p:txBody>
      </p:sp>
      <p:sp>
        <p:nvSpPr>
          <p:cNvPr id="10517" name="Text Box 637"/>
          <p:cNvSpPr txBox="1">
            <a:spLocks noChangeAspect="1" noChangeArrowheads="1"/>
          </p:cNvSpPr>
          <p:nvPr/>
        </p:nvSpPr>
        <p:spPr bwMode="auto">
          <a:xfrm>
            <a:off x="2212975" y="2382838"/>
            <a:ext cx="4730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Presque Isle</a:t>
            </a:r>
          </a:p>
        </p:txBody>
      </p:sp>
      <p:sp>
        <p:nvSpPr>
          <p:cNvPr id="10518" name="Text Box 638"/>
          <p:cNvSpPr txBox="1">
            <a:spLocks noChangeAspect="1" noChangeArrowheads="1"/>
          </p:cNvSpPr>
          <p:nvPr/>
        </p:nvSpPr>
        <p:spPr bwMode="auto">
          <a:xfrm>
            <a:off x="2349500" y="2501900"/>
            <a:ext cx="4476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Marquette</a:t>
            </a:r>
          </a:p>
        </p:txBody>
      </p:sp>
      <p:sp>
        <p:nvSpPr>
          <p:cNvPr id="10519" name="Text Box 639"/>
          <p:cNvSpPr txBox="1">
            <a:spLocks noChangeAspect="1" noChangeArrowheads="1"/>
          </p:cNvSpPr>
          <p:nvPr/>
        </p:nvSpPr>
        <p:spPr bwMode="auto">
          <a:xfrm>
            <a:off x="2465388" y="2201863"/>
            <a:ext cx="4826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Big Bay</a:t>
            </a:r>
          </a:p>
        </p:txBody>
      </p:sp>
      <p:sp>
        <p:nvSpPr>
          <p:cNvPr id="10520" name="Text Box 640"/>
          <p:cNvSpPr txBox="1">
            <a:spLocks noChangeAspect="1" noChangeArrowheads="1"/>
          </p:cNvSpPr>
          <p:nvPr/>
        </p:nvSpPr>
        <p:spPr bwMode="auto">
          <a:xfrm>
            <a:off x="2228850" y="1979613"/>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Grand Traverse Bay</a:t>
            </a:r>
          </a:p>
        </p:txBody>
      </p:sp>
      <p:sp>
        <p:nvSpPr>
          <p:cNvPr id="10521" name="Text Box 641"/>
          <p:cNvSpPr txBox="1">
            <a:spLocks noChangeAspect="1" noChangeArrowheads="1"/>
          </p:cNvSpPr>
          <p:nvPr/>
        </p:nvSpPr>
        <p:spPr bwMode="auto">
          <a:xfrm>
            <a:off x="2363788" y="1871663"/>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Lac La Belle</a:t>
            </a:r>
          </a:p>
        </p:txBody>
      </p:sp>
      <p:sp>
        <p:nvSpPr>
          <p:cNvPr id="10522" name="Text Box 642"/>
          <p:cNvSpPr txBox="1">
            <a:spLocks noChangeAspect="1" noChangeArrowheads="1"/>
          </p:cNvSpPr>
          <p:nvPr/>
        </p:nvSpPr>
        <p:spPr bwMode="auto">
          <a:xfrm>
            <a:off x="1812925" y="1827213"/>
            <a:ext cx="5588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Eagle Harbor</a:t>
            </a:r>
          </a:p>
        </p:txBody>
      </p:sp>
      <p:sp>
        <p:nvSpPr>
          <p:cNvPr id="10523" name="Text Box 643"/>
          <p:cNvSpPr txBox="1">
            <a:spLocks noChangeAspect="1" noChangeArrowheads="1"/>
          </p:cNvSpPr>
          <p:nvPr/>
        </p:nvSpPr>
        <p:spPr bwMode="auto">
          <a:xfrm>
            <a:off x="1682750" y="2044700"/>
            <a:ext cx="447675"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Keweenaw Waterway</a:t>
            </a:r>
          </a:p>
        </p:txBody>
      </p:sp>
      <p:sp>
        <p:nvSpPr>
          <p:cNvPr id="10524" name="Text Box 645"/>
          <p:cNvSpPr txBox="1">
            <a:spLocks noChangeAspect="1" noChangeArrowheads="1"/>
          </p:cNvSpPr>
          <p:nvPr/>
        </p:nvSpPr>
        <p:spPr bwMode="auto">
          <a:xfrm rot="1500000">
            <a:off x="1490663" y="2360613"/>
            <a:ext cx="4683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Black River</a:t>
            </a:r>
          </a:p>
        </p:txBody>
      </p:sp>
      <p:sp>
        <p:nvSpPr>
          <p:cNvPr id="10525" name="Text Box 646"/>
          <p:cNvSpPr txBox="1">
            <a:spLocks noChangeAspect="1" noChangeArrowheads="1"/>
          </p:cNvSpPr>
          <p:nvPr/>
        </p:nvSpPr>
        <p:spPr bwMode="auto">
          <a:xfrm rot="1500000">
            <a:off x="1304925" y="2473325"/>
            <a:ext cx="5048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Saxon</a:t>
            </a:r>
          </a:p>
        </p:txBody>
      </p:sp>
      <p:sp>
        <p:nvSpPr>
          <p:cNvPr id="10526" name="Text Box 647"/>
          <p:cNvSpPr txBox="1">
            <a:spLocks noChangeAspect="1" noChangeArrowheads="1"/>
          </p:cNvSpPr>
          <p:nvPr/>
        </p:nvSpPr>
        <p:spPr bwMode="auto">
          <a:xfrm rot="1500000">
            <a:off x="1063625" y="2473325"/>
            <a:ext cx="382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Ashland</a:t>
            </a:r>
          </a:p>
        </p:txBody>
      </p:sp>
      <p:sp>
        <p:nvSpPr>
          <p:cNvPr id="10527" name="Text Box 648"/>
          <p:cNvSpPr txBox="1">
            <a:spLocks noChangeAspect="1" noChangeArrowheads="1"/>
          </p:cNvSpPr>
          <p:nvPr/>
        </p:nvSpPr>
        <p:spPr bwMode="auto">
          <a:xfrm>
            <a:off x="2079625" y="1330325"/>
            <a:ext cx="6397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Chippewa Harbor</a:t>
            </a:r>
          </a:p>
        </p:txBody>
      </p:sp>
      <p:sp>
        <p:nvSpPr>
          <p:cNvPr id="10528" name="Text Box 649"/>
          <p:cNvSpPr txBox="1">
            <a:spLocks noChangeAspect="1" noChangeArrowheads="1"/>
          </p:cNvSpPr>
          <p:nvPr/>
        </p:nvSpPr>
        <p:spPr bwMode="auto">
          <a:xfrm>
            <a:off x="982663" y="1449388"/>
            <a:ext cx="53498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Grand Marais</a:t>
            </a:r>
          </a:p>
        </p:txBody>
      </p:sp>
      <p:sp>
        <p:nvSpPr>
          <p:cNvPr id="10530" name="Text Box 651"/>
          <p:cNvSpPr txBox="1">
            <a:spLocks noChangeAspect="1" noChangeArrowheads="1"/>
          </p:cNvSpPr>
          <p:nvPr/>
        </p:nvSpPr>
        <p:spPr bwMode="auto">
          <a:xfrm>
            <a:off x="374650" y="1855788"/>
            <a:ext cx="498475"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Two Harbors</a:t>
            </a:r>
          </a:p>
        </p:txBody>
      </p:sp>
      <p:sp>
        <p:nvSpPr>
          <p:cNvPr id="10531" name="Text Box 652"/>
          <p:cNvSpPr txBox="1">
            <a:spLocks noChangeAspect="1" noChangeArrowheads="1"/>
          </p:cNvSpPr>
          <p:nvPr/>
        </p:nvSpPr>
        <p:spPr bwMode="auto">
          <a:xfrm>
            <a:off x="290513" y="1970088"/>
            <a:ext cx="5064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Knife River</a:t>
            </a:r>
          </a:p>
        </p:txBody>
      </p:sp>
      <p:sp>
        <p:nvSpPr>
          <p:cNvPr id="10532" name="Text Box 653"/>
          <p:cNvSpPr txBox="1">
            <a:spLocks noChangeAspect="1" noChangeArrowheads="1"/>
          </p:cNvSpPr>
          <p:nvPr/>
        </p:nvSpPr>
        <p:spPr bwMode="auto">
          <a:xfrm>
            <a:off x="63500" y="2120900"/>
            <a:ext cx="457200"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Duluth-Superior</a:t>
            </a:r>
          </a:p>
        </p:txBody>
      </p:sp>
      <p:sp>
        <p:nvSpPr>
          <p:cNvPr id="10533" name="Text Box 654"/>
          <p:cNvSpPr txBox="1">
            <a:spLocks noChangeAspect="1" noChangeArrowheads="1"/>
          </p:cNvSpPr>
          <p:nvPr/>
        </p:nvSpPr>
        <p:spPr bwMode="auto">
          <a:xfrm>
            <a:off x="1042988" y="2184400"/>
            <a:ext cx="41116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Bayfield</a:t>
            </a:r>
          </a:p>
        </p:txBody>
      </p:sp>
      <p:sp>
        <p:nvSpPr>
          <p:cNvPr id="10534" name="Text Box 655"/>
          <p:cNvSpPr txBox="1">
            <a:spLocks noChangeAspect="1" noChangeArrowheads="1"/>
          </p:cNvSpPr>
          <p:nvPr/>
        </p:nvSpPr>
        <p:spPr bwMode="auto">
          <a:xfrm>
            <a:off x="1138238" y="2079625"/>
            <a:ext cx="985837"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La Pointe</a:t>
            </a:r>
          </a:p>
        </p:txBody>
      </p:sp>
      <p:sp>
        <p:nvSpPr>
          <p:cNvPr id="10535" name="Text Box 656"/>
          <p:cNvSpPr txBox="1">
            <a:spLocks noChangeAspect="1" noChangeArrowheads="1"/>
          </p:cNvSpPr>
          <p:nvPr/>
        </p:nvSpPr>
        <p:spPr bwMode="auto">
          <a:xfrm>
            <a:off x="558800" y="2051050"/>
            <a:ext cx="9874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Cornucopia</a:t>
            </a:r>
          </a:p>
        </p:txBody>
      </p:sp>
      <p:sp>
        <p:nvSpPr>
          <p:cNvPr id="10536" name="Text Box 657"/>
          <p:cNvSpPr txBox="1">
            <a:spLocks noChangeAspect="1" noChangeArrowheads="1"/>
          </p:cNvSpPr>
          <p:nvPr/>
        </p:nvSpPr>
        <p:spPr bwMode="auto">
          <a:xfrm>
            <a:off x="488950" y="2263775"/>
            <a:ext cx="444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Port Wing</a:t>
            </a:r>
          </a:p>
        </p:txBody>
      </p:sp>
      <p:sp>
        <p:nvSpPr>
          <p:cNvPr id="10537" name="AutoShape 658"/>
          <p:cNvSpPr>
            <a:spLocks noChangeAspect="1" noChangeArrowheads="1"/>
          </p:cNvSpPr>
          <p:nvPr/>
        </p:nvSpPr>
        <p:spPr bwMode="auto">
          <a:xfrm>
            <a:off x="8404225" y="35147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38" name="AutoShape 659"/>
          <p:cNvSpPr>
            <a:spLocks noChangeAspect="1" noChangeArrowheads="1"/>
          </p:cNvSpPr>
          <p:nvPr/>
        </p:nvSpPr>
        <p:spPr bwMode="auto">
          <a:xfrm>
            <a:off x="8121650" y="382587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39" name="AutoShape 660"/>
          <p:cNvSpPr>
            <a:spLocks noChangeAspect="1" noChangeArrowheads="1"/>
          </p:cNvSpPr>
          <p:nvPr/>
        </p:nvSpPr>
        <p:spPr bwMode="auto">
          <a:xfrm>
            <a:off x="8188325" y="39878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40" name="AutoShape 661"/>
          <p:cNvSpPr>
            <a:spLocks noChangeAspect="1" noChangeArrowheads="1"/>
          </p:cNvSpPr>
          <p:nvPr/>
        </p:nvSpPr>
        <p:spPr bwMode="auto">
          <a:xfrm>
            <a:off x="8175625" y="42132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41" name="AutoShape 662"/>
          <p:cNvSpPr>
            <a:spLocks noChangeAspect="1" noChangeArrowheads="1"/>
          </p:cNvSpPr>
          <p:nvPr/>
        </p:nvSpPr>
        <p:spPr bwMode="auto">
          <a:xfrm>
            <a:off x="7940675" y="4410075"/>
            <a:ext cx="109538" cy="109538"/>
          </a:xfrm>
          <a:prstGeom prst="triangle">
            <a:avLst>
              <a:gd name="adj" fmla="val 50000"/>
            </a:avLst>
          </a:prstGeom>
          <a:solidFill>
            <a:schemeClr val="bg1">
              <a:lumMod val="6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542" name="AutoShape 663"/>
          <p:cNvSpPr>
            <a:spLocks noChangeAspect="1" noChangeArrowheads="1"/>
          </p:cNvSpPr>
          <p:nvPr/>
        </p:nvSpPr>
        <p:spPr bwMode="auto">
          <a:xfrm>
            <a:off x="7581900" y="4489450"/>
            <a:ext cx="109538" cy="109538"/>
          </a:xfrm>
          <a:prstGeom prst="triangle">
            <a:avLst>
              <a:gd name="adj" fmla="val 50000"/>
            </a:avLst>
          </a:prstGeom>
          <a:solidFill>
            <a:schemeClr val="bg1">
              <a:lumMod val="6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543" name="AutoShape 664"/>
          <p:cNvSpPr>
            <a:spLocks noChangeAspect="1" noChangeArrowheads="1"/>
          </p:cNvSpPr>
          <p:nvPr/>
        </p:nvSpPr>
        <p:spPr bwMode="auto">
          <a:xfrm>
            <a:off x="7197725" y="4454525"/>
            <a:ext cx="109538" cy="109538"/>
          </a:xfrm>
          <a:prstGeom prst="triangle">
            <a:avLst>
              <a:gd name="adj" fmla="val 50000"/>
            </a:avLst>
          </a:prstGeom>
          <a:solidFill>
            <a:schemeClr val="bg1">
              <a:lumMod val="6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544" name="AutoShape 665"/>
          <p:cNvSpPr>
            <a:spLocks noChangeAspect="1" noChangeArrowheads="1"/>
          </p:cNvSpPr>
          <p:nvPr/>
        </p:nvSpPr>
        <p:spPr bwMode="auto">
          <a:xfrm>
            <a:off x="7038975" y="450215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45" name="AutoShape 666"/>
          <p:cNvSpPr>
            <a:spLocks noChangeAspect="1" noChangeArrowheads="1"/>
          </p:cNvSpPr>
          <p:nvPr/>
        </p:nvSpPr>
        <p:spPr bwMode="auto">
          <a:xfrm>
            <a:off x="4906963" y="583565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47" name="AutoShape 668"/>
          <p:cNvSpPr>
            <a:spLocks noChangeAspect="1" noChangeArrowheads="1"/>
          </p:cNvSpPr>
          <p:nvPr/>
        </p:nvSpPr>
        <p:spPr bwMode="auto">
          <a:xfrm>
            <a:off x="7816850" y="44799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48" name="AutoShape 669"/>
          <p:cNvSpPr>
            <a:spLocks noChangeAspect="1" noChangeArrowheads="1"/>
          </p:cNvSpPr>
          <p:nvPr/>
        </p:nvSpPr>
        <p:spPr bwMode="auto">
          <a:xfrm>
            <a:off x="5607050" y="5821363"/>
            <a:ext cx="109538"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49" name="AutoShape 670"/>
          <p:cNvSpPr>
            <a:spLocks noChangeAspect="1" noChangeArrowheads="1"/>
          </p:cNvSpPr>
          <p:nvPr/>
        </p:nvSpPr>
        <p:spPr bwMode="auto">
          <a:xfrm>
            <a:off x="5278438" y="5868988"/>
            <a:ext cx="109537"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1" name="AutoShape 672"/>
          <p:cNvSpPr>
            <a:spLocks noChangeAspect="1" noChangeArrowheads="1"/>
          </p:cNvSpPr>
          <p:nvPr/>
        </p:nvSpPr>
        <p:spPr bwMode="auto">
          <a:xfrm>
            <a:off x="4816475" y="5802313"/>
            <a:ext cx="109538"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2" name="AutoShape 673"/>
          <p:cNvSpPr>
            <a:spLocks noChangeAspect="1" noChangeArrowheads="1"/>
          </p:cNvSpPr>
          <p:nvPr/>
        </p:nvSpPr>
        <p:spPr bwMode="auto">
          <a:xfrm>
            <a:off x="4611688" y="568325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3" name="AutoShape 674"/>
          <p:cNvSpPr>
            <a:spLocks noChangeAspect="1" noChangeArrowheads="1"/>
          </p:cNvSpPr>
          <p:nvPr/>
        </p:nvSpPr>
        <p:spPr bwMode="auto">
          <a:xfrm>
            <a:off x="4740275" y="5773738"/>
            <a:ext cx="109538"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4" name="AutoShape 675"/>
          <p:cNvSpPr>
            <a:spLocks noChangeAspect="1" noChangeArrowheads="1"/>
          </p:cNvSpPr>
          <p:nvPr/>
        </p:nvSpPr>
        <p:spPr bwMode="auto">
          <a:xfrm>
            <a:off x="5016500" y="44545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5" name="AutoShape 676"/>
          <p:cNvSpPr>
            <a:spLocks noChangeAspect="1" noChangeArrowheads="1"/>
          </p:cNvSpPr>
          <p:nvPr/>
        </p:nvSpPr>
        <p:spPr bwMode="auto">
          <a:xfrm>
            <a:off x="5016500" y="462597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6" name="AutoShape 677"/>
          <p:cNvSpPr>
            <a:spLocks noChangeAspect="1" noChangeArrowheads="1"/>
          </p:cNvSpPr>
          <p:nvPr/>
        </p:nvSpPr>
        <p:spPr bwMode="auto">
          <a:xfrm>
            <a:off x="5054600" y="4940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57" name="AutoShape 678"/>
          <p:cNvSpPr>
            <a:spLocks noChangeAspect="1" noChangeArrowheads="1"/>
          </p:cNvSpPr>
          <p:nvPr/>
        </p:nvSpPr>
        <p:spPr bwMode="auto">
          <a:xfrm>
            <a:off x="4697413" y="4187825"/>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58" name="AutoShape 679"/>
          <p:cNvSpPr>
            <a:spLocks noChangeAspect="1" noChangeArrowheads="1"/>
          </p:cNvSpPr>
          <p:nvPr/>
        </p:nvSpPr>
        <p:spPr bwMode="auto">
          <a:xfrm>
            <a:off x="4621213" y="42545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59" name="AutoShape 680"/>
          <p:cNvSpPr>
            <a:spLocks noChangeAspect="1" noChangeArrowheads="1"/>
          </p:cNvSpPr>
          <p:nvPr/>
        </p:nvSpPr>
        <p:spPr bwMode="auto">
          <a:xfrm>
            <a:off x="4845050" y="41687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60" name="AutoShape 681"/>
          <p:cNvSpPr>
            <a:spLocks noChangeAspect="1" noChangeArrowheads="1"/>
          </p:cNvSpPr>
          <p:nvPr/>
        </p:nvSpPr>
        <p:spPr bwMode="auto">
          <a:xfrm>
            <a:off x="4926013" y="5087938"/>
            <a:ext cx="109537"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61" name="AutoShape 682"/>
          <p:cNvSpPr>
            <a:spLocks noChangeAspect="1" noChangeArrowheads="1"/>
          </p:cNvSpPr>
          <p:nvPr/>
        </p:nvSpPr>
        <p:spPr bwMode="auto">
          <a:xfrm>
            <a:off x="5032067" y="4789179"/>
            <a:ext cx="109537" cy="109538"/>
          </a:xfrm>
          <a:prstGeom prst="triangle">
            <a:avLst>
              <a:gd name="adj" fmla="val 50000"/>
            </a:avLst>
          </a:prstGeom>
          <a:solidFill>
            <a:schemeClr val="bg1">
              <a:lumMod val="7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562" name="AutoShape 683"/>
          <p:cNvSpPr>
            <a:spLocks noChangeAspect="1" noChangeArrowheads="1"/>
          </p:cNvSpPr>
          <p:nvPr/>
        </p:nvSpPr>
        <p:spPr bwMode="auto">
          <a:xfrm>
            <a:off x="5035550" y="503078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65" name="AutoShape 686"/>
          <p:cNvSpPr>
            <a:spLocks noChangeAspect="1" noChangeArrowheads="1"/>
          </p:cNvSpPr>
          <p:nvPr/>
        </p:nvSpPr>
        <p:spPr bwMode="auto">
          <a:xfrm>
            <a:off x="4525963" y="40259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66" name="AutoShape 687"/>
          <p:cNvSpPr>
            <a:spLocks noChangeAspect="1" noChangeArrowheads="1"/>
          </p:cNvSpPr>
          <p:nvPr/>
        </p:nvSpPr>
        <p:spPr bwMode="auto">
          <a:xfrm>
            <a:off x="4044950" y="29162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67" name="AutoShape 688"/>
          <p:cNvSpPr>
            <a:spLocks noChangeAspect="1" noChangeArrowheads="1"/>
          </p:cNvSpPr>
          <p:nvPr/>
        </p:nvSpPr>
        <p:spPr bwMode="auto">
          <a:xfrm>
            <a:off x="4606925" y="3906838"/>
            <a:ext cx="109538"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68" name="AutoShape 689"/>
          <p:cNvSpPr>
            <a:spLocks noChangeAspect="1" noChangeArrowheads="1"/>
          </p:cNvSpPr>
          <p:nvPr/>
        </p:nvSpPr>
        <p:spPr bwMode="auto">
          <a:xfrm>
            <a:off x="4202113" y="313055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69" name="AutoShape 690"/>
          <p:cNvSpPr>
            <a:spLocks noChangeAspect="1" noChangeArrowheads="1"/>
          </p:cNvSpPr>
          <p:nvPr/>
        </p:nvSpPr>
        <p:spPr bwMode="auto">
          <a:xfrm>
            <a:off x="4625975" y="36020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0" name="AutoShape 691"/>
          <p:cNvSpPr>
            <a:spLocks noChangeAspect="1" noChangeArrowheads="1"/>
          </p:cNvSpPr>
          <p:nvPr/>
        </p:nvSpPr>
        <p:spPr bwMode="auto">
          <a:xfrm>
            <a:off x="4002088" y="29972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1" name="AutoShape 692"/>
          <p:cNvSpPr>
            <a:spLocks noChangeAspect="1" noChangeArrowheads="1"/>
          </p:cNvSpPr>
          <p:nvPr/>
        </p:nvSpPr>
        <p:spPr bwMode="auto">
          <a:xfrm>
            <a:off x="4621213" y="372110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72" name="AutoShape 693"/>
          <p:cNvSpPr>
            <a:spLocks noChangeAspect="1" noChangeArrowheads="1"/>
          </p:cNvSpPr>
          <p:nvPr/>
        </p:nvSpPr>
        <p:spPr bwMode="auto">
          <a:xfrm>
            <a:off x="4059238" y="2830513"/>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3" name="AutoShape 694"/>
          <p:cNvSpPr>
            <a:spLocks noChangeAspect="1" noChangeArrowheads="1"/>
          </p:cNvSpPr>
          <p:nvPr/>
        </p:nvSpPr>
        <p:spPr bwMode="auto">
          <a:xfrm>
            <a:off x="3949700" y="31877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74" name="AutoShape 695"/>
          <p:cNvSpPr>
            <a:spLocks noChangeAspect="1" noChangeArrowheads="1"/>
          </p:cNvSpPr>
          <p:nvPr/>
        </p:nvSpPr>
        <p:spPr bwMode="auto">
          <a:xfrm>
            <a:off x="4178300" y="27305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5" name="AutoShape 696"/>
          <p:cNvSpPr>
            <a:spLocks noChangeAspect="1" noChangeArrowheads="1"/>
          </p:cNvSpPr>
          <p:nvPr/>
        </p:nvSpPr>
        <p:spPr bwMode="auto">
          <a:xfrm>
            <a:off x="3797300" y="3187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6" name="AutoShape 697"/>
          <p:cNvSpPr>
            <a:spLocks noChangeAspect="1" noChangeArrowheads="1"/>
          </p:cNvSpPr>
          <p:nvPr/>
        </p:nvSpPr>
        <p:spPr bwMode="auto">
          <a:xfrm>
            <a:off x="3563938" y="301148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78" name="AutoShape 699"/>
          <p:cNvSpPr>
            <a:spLocks noChangeAspect="1" noChangeArrowheads="1"/>
          </p:cNvSpPr>
          <p:nvPr/>
        </p:nvSpPr>
        <p:spPr bwMode="auto">
          <a:xfrm>
            <a:off x="3111500" y="43307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79" name="AutoShape 700"/>
          <p:cNvSpPr>
            <a:spLocks noChangeAspect="1" noChangeArrowheads="1"/>
          </p:cNvSpPr>
          <p:nvPr/>
        </p:nvSpPr>
        <p:spPr bwMode="auto">
          <a:xfrm>
            <a:off x="3216275" y="382587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0" name="AutoShape 701"/>
          <p:cNvSpPr>
            <a:spLocks noChangeAspect="1" noChangeArrowheads="1"/>
          </p:cNvSpPr>
          <p:nvPr/>
        </p:nvSpPr>
        <p:spPr bwMode="auto">
          <a:xfrm>
            <a:off x="3111500" y="44831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1" name="AutoShape 702"/>
          <p:cNvSpPr>
            <a:spLocks noChangeAspect="1" noChangeArrowheads="1"/>
          </p:cNvSpPr>
          <p:nvPr/>
        </p:nvSpPr>
        <p:spPr bwMode="auto">
          <a:xfrm>
            <a:off x="3478213" y="3411538"/>
            <a:ext cx="109537"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2" name="AutoShape 703"/>
          <p:cNvSpPr>
            <a:spLocks noChangeAspect="1" noChangeArrowheads="1"/>
          </p:cNvSpPr>
          <p:nvPr/>
        </p:nvSpPr>
        <p:spPr bwMode="auto">
          <a:xfrm>
            <a:off x="3606800" y="36449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83" name="AutoShape 704"/>
          <p:cNvSpPr>
            <a:spLocks noChangeAspect="1" noChangeArrowheads="1"/>
          </p:cNvSpPr>
          <p:nvPr/>
        </p:nvSpPr>
        <p:spPr bwMode="auto">
          <a:xfrm>
            <a:off x="3187700" y="39497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4" name="AutoShape 705"/>
          <p:cNvSpPr>
            <a:spLocks noChangeAspect="1" noChangeArrowheads="1"/>
          </p:cNvSpPr>
          <p:nvPr/>
        </p:nvSpPr>
        <p:spPr bwMode="auto">
          <a:xfrm>
            <a:off x="3321050" y="47688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85" name="AutoShape 706"/>
          <p:cNvSpPr>
            <a:spLocks noChangeAspect="1" noChangeArrowheads="1"/>
          </p:cNvSpPr>
          <p:nvPr/>
        </p:nvSpPr>
        <p:spPr bwMode="auto">
          <a:xfrm>
            <a:off x="2540000" y="4016375"/>
            <a:ext cx="109538" cy="109538"/>
          </a:xfrm>
          <a:prstGeom prst="triangle">
            <a:avLst>
              <a:gd name="adj" fmla="val 50000"/>
            </a:avLst>
          </a:prstGeom>
          <a:solidFill>
            <a:schemeClr val="bg1">
              <a:lumMod val="7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586" name="AutoShape 707"/>
          <p:cNvSpPr>
            <a:spLocks noChangeAspect="1" noChangeArrowheads="1"/>
          </p:cNvSpPr>
          <p:nvPr/>
        </p:nvSpPr>
        <p:spPr bwMode="auto">
          <a:xfrm>
            <a:off x="3255963" y="5153025"/>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7" name="AutoShape 708"/>
          <p:cNvSpPr>
            <a:spLocks noChangeAspect="1" noChangeArrowheads="1"/>
          </p:cNvSpPr>
          <p:nvPr/>
        </p:nvSpPr>
        <p:spPr bwMode="auto">
          <a:xfrm>
            <a:off x="3225800" y="52832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88" name="AutoShape 709"/>
          <p:cNvSpPr>
            <a:spLocks noChangeAspect="1" noChangeArrowheads="1"/>
          </p:cNvSpPr>
          <p:nvPr/>
        </p:nvSpPr>
        <p:spPr bwMode="auto">
          <a:xfrm>
            <a:off x="2816225" y="3287713"/>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89" name="AutoShape 710"/>
          <p:cNvSpPr>
            <a:spLocks noChangeAspect="1" noChangeArrowheads="1"/>
          </p:cNvSpPr>
          <p:nvPr/>
        </p:nvSpPr>
        <p:spPr bwMode="auto">
          <a:xfrm>
            <a:off x="2644775" y="36449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0" name="AutoShape 711"/>
          <p:cNvSpPr>
            <a:spLocks noChangeAspect="1" noChangeArrowheads="1"/>
          </p:cNvSpPr>
          <p:nvPr/>
        </p:nvSpPr>
        <p:spPr bwMode="auto">
          <a:xfrm>
            <a:off x="3041650" y="56007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2" name="AutoShape 713"/>
          <p:cNvSpPr>
            <a:spLocks noChangeAspect="1" noChangeArrowheads="1"/>
          </p:cNvSpPr>
          <p:nvPr/>
        </p:nvSpPr>
        <p:spPr bwMode="auto">
          <a:xfrm>
            <a:off x="2571750" y="33401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3" name="AutoShape 714"/>
          <p:cNvSpPr>
            <a:spLocks noChangeAspect="1" noChangeArrowheads="1"/>
          </p:cNvSpPr>
          <p:nvPr/>
        </p:nvSpPr>
        <p:spPr bwMode="auto">
          <a:xfrm>
            <a:off x="3254375" y="2794000"/>
            <a:ext cx="109538" cy="109538"/>
          </a:xfrm>
          <a:prstGeom prst="triangle">
            <a:avLst>
              <a:gd name="adj" fmla="val 50000"/>
            </a:avLst>
          </a:prstGeom>
          <a:solidFill>
            <a:srgbClr val="007A37"/>
          </a:solidFill>
          <a:ln w="3175" algn="ctr">
            <a:solidFill>
              <a:schemeClr val="tx1"/>
            </a:solidFill>
            <a:miter lim="800000"/>
            <a:headEnd/>
            <a:tailEnd/>
          </a:ln>
        </p:spPr>
        <p:txBody>
          <a:bodyPr wrap="none" anchor="ctr"/>
          <a:lstStyle/>
          <a:p>
            <a:endParaRPr lang="en-US">
              <a:solidFill>
                <a:srgbClr val="000000"/>
              </a:solidFill>
            </a:endParaRPr>
          </a:p>
        </p:txBody>
      </p:sp>
      <p:sp>
        <p:nvSpPr>
          <p:cNvPr id="10594" name="AutoShape 715"/>
          <p:cNvSpPr>
            <a:spLocks noChangeAspect="1" noChangeArrowheads="1"/>
          </p:cNvSpPr>
          <p:nvPr/>
        </p:nvSpPr>
        <p:spPr bwMode="auto">
          <a:xfrm>
            <a:off x="2438400" y="34798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5" name="AutoShape 716"/>
          <p:cNvSpPr>
            <a:spLocks noChangeAspect="1" noChangeArrowheads="1"/>
          </p:cNvSpPr>
          <p:nvPr/>
        </p:nvSpPr>
        <p:spPr bwMode="auto">
          <a:xfrm>
            <a:off x="2212975" y="18510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596" name="AutoShape 717"/>
          <p:cNvSpPr>
            <a:spLocks noChangeAspect="1" noChangeArrowheads="1"/>
          </p:cNvSpPr>
          <p:nvPr/>
        </p:nvSpPr>
        <p:spPr bwMode="auto">
          <a:xfrm>
            <a:off x="2311400" y="368935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7" name="AutoShape 718"/>
          <p:cNvSpPr>
            <a:spLocks noChangeAspect="1" noChangeArrowheads="1"/>
          </p:cNvSpPr>
          <p:nvPr/>
        </p:nvSpPr>
        <p:spPr bwMode="auto">
          <a:xfrm>
            <a:off x="2219325" y="19907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8" name="AutoShape 719"/>
          <p:cNvSpPr>
            <a:spLocks noChangeAspect="1" noChangeArrowheads="1"/>
          </p:cNvSpPr>
          <p:nvPr/>
        </p:nvSpPr>
        <p:spPr bwMode="auto">
          <a:xfrm>
            <a:off x="2365375" y="35814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599" name="AutoShape 720"/>
          <p:cNvSpPr>
            <a:spLocks noChangeAspect="1" noChangeArrowheads="1"/>
          </p:cNvSpPr>
          <p:nvPr/>
        </p:nvSpPr>
        <p:spPr bwMode="auto">
          <a:xfrm>
            <a:off x="2432050" y="2216150"/>
            <a:ext cx="109538" cy="109538"/>
          </a:xfrm>
          <a:prstGeom prst="triangle">
            <a:avLst>
              <a:gd name="adj" fmla="val 50000"/>
            </a:avLst>
          </a:prstGeom>
          <a:solidFill>
            <a:srgbClr val="B9C3C2"/>
          </a:solidFill>
          <a:ln w="3175" algn="ctr">
            <a:solidFill>
              <a:schemeClr val="tx1"/>
            </a:solidFill>
            <a:miter lim="800000"/>
            <a:headEnd/>
            <a:tailEnd/>
          </a:ln>
        </p:spPr>
        <p:txBody>
          <a:bodyPr wrap="none" anchor="ctr"/>
          <a:lstStyle/>
          <a:p>
            <a:endParaRPr lang="en-US">
              <a:solidFill>
                <a:srgbClr val="000000"/>
              </a:solidFill>
            </a:endParaRPr>
          </a:p>
        </p:txBody>
      </p:sp>
      <p:sp>
        <p:nvSpPr>
          <p:cNvPr id="10600" name="AutoShape 721"/>
          <p:cNvSpPr>
            <a:spLocks noChangeAspect="1" noChangeArrowheads="1"/>
          </p:cNvSpPr>
          <p:nvPr/>
        </p:nvSpPr>
        <p:spPr bwMode="auto">
          <a:xfrm>
            <a:off x="3333750" y="24130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601" name="AutoShape 722"/>
          <p:cNvSpPr>
            <a:spLocks noChangeAspect="1" noChangeArrowheads="1"/>
          </p:cNvSpPr>
          <p:nvPr/>
        </p:nvSpPr>
        <p:spPr bwMode="auto">
          <a:xfrm>
            <a:off x="3736975" y="229235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2" name="AutoShape 723"/>
          <p:cNvSpPr>
            <a:spLocks noChangeAspect="1" noChangeArrowheads="1"/>
          </p:cNvSpPr>
          <p:nvPr/>
        </p:nvSpPr>
        <p:spPr bwMode="auto">
          <a:xfrm>
            <a:off x="2349500" y="18923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3" name="AutoShape 724"/>
          <p:cNvSpPr>
            <a:spLocks noChangeAspect="1" noChangeArrowheads="1"/>
          </p:cNvSpPr>
          <p:nvPr/>
        </p:nvSpPr>
        <p:spPr bwMode="auto">
          <a:xfrm>
            <a:off x="1511300" y="22320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4" name="AutoShape 725"/>
          <p:cNvSpPr>
            <a:spLocks noChangeAspect="1" noChangeArrowheads="1"/>
          </p:cNvSpPr>
          <p:nvPr/>
        </p:nvSpPr>
        <p:spPr bwMode="auto">
          <a:xfrm>
            <a:off x="1108075" y="2089150"/>
            <a:ext cx="109538" cy="109538"/>
          </a:xfrm>
          <a:prstGeom prst="triangle">
            <a:avLst>
              <a:gd name="adj" fmla="val 50000"/>
            </a:avLst>
          </a:prstGeom>
          <a:solidFill>
            <a:schemeClr val="bg1">
              <a:lumMod val="7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605" name="AutoShape 726"/>
          <p:cNvSpPr>
            <a:spLocks noChangeAspect="1" noChangeArrowheads="1"/>
          </p:cNvSpPr>
          <p:nvPr/>
        </p:nvSpPr>
        <p:spPr bwMode="auto">
          <a:xfrm>
            <a:off x="1282700" y="23495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6" name="AutoShape 727"/>
          <p:cNvSpPr>
            <a:spLocks noChangeAspect="1" noChangeArrowheads="1"/>
          </p:cNvSpPr>
          <p:nvPr/>
        </p:nvSpPr>
        <p:spPr bwMode="auto">
          <a:xfrm>
            <a:off x="1009650" y="218757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7" name="AutoShape 728"/>
          <p:cNvSpPr>
            <a:spLocks noChangeAspect="1" noChangeArrowheads="1"/>
          </p:cNvSpPr>
          <p:nvPr/>
        </p:nvSpPr>
        <p:spPr bwMode="auto">
          <a:xfrm>
            <a:off x="885825" y="21431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8" name="AutoShape 729"/>
          <p:cNvSpPr>
            <a:spLocks noChangeAspect="1" noChangeArrowheads="1"/>
          </p:cNvSpPr>
          <p:nvPr/>
        </p:nvSpPr>
        <p:spPr bwMode="auto">
          <a:xfrm>
            <a:off x="641350" y="19812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09" name="AutoShape 730"/>
          <p:cNvSpPr>
            <a:spLocks noChangeAspect="1" noChangeArrowheads="1"/>
          </p:cNvSpPr>
          <p:nvPr/>
        </p:nvSpPr>
        <p:spPr bwMode="auto">
          <a:xfrm>
            <a:off x="749300" y="2197100"/>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11" name="AutoShape 732"/>
          <p:cNvSpPr>
            <a:spLocks noChangeAspect="1" noChangeArrowheads="1"/>
          </p:cNvSpPr>
          <p:nvPr/>
        </p:nvSpPr>
        <p:spPr bwMode="auto">
          <a:xfrm>
            <a:off x="1401763" y="1477963"/>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612" name="AutoShape 733"/>
          <p:cNvSpPr>
            <a:spLocks noChangeAspect="1" noChangeArrowheads="1"/>
          </p:cNvSpPr>
          <p:nvPr/>
        </p:nvSpPr>
        <p:spPr bwMode="auto">
          <a:xfrm>
            <a:off x="6540500" y="5245100"/>
            <a:ext cx="109538" cy="109538"/>
          </a:xfrm>
          <a:prstGeom prst="triangle">
            <a:avLst>
              <a:gd name="adj" fmla="val 50000"/>
            </a:avLst>
          </a:prstGeom>
          <a:solidFill>
            <a:schemeClr val="bg1">
              <a:lumMod val="65000"/>
            </a:schemeClr>
          </a:solidFill>
          <a:ln w="3175" algn="ctr">
            <a:solidFill>
              <a:schemeClr val="tx1"/>
            </a:solidFill>
            <a:miter lim="800000"/>
            <a:headEnd/>
            <a:tailEnd/>
          </a:ln>
        </p:spPr>
        <p:txBody>
          <a:bodyPr wrap="none" anchor="ctr"/>
          <a:lstStyle/>
          <a:p>
            <a:endParaRPr lang="en-US">
              <a:solidFill>
                <a:srgbClr val="000000"/>
              </a:solidFill>
            </a:endParaRPr>
          </a:p>
        </p:txBody>
      </p:sp>
      <p:sp>
        <p:nvSpPr>
          <p:cNvPr id="10613" name="AutoShape 734"/>
          <p:cNvSpPr>
            <a:spLocks noChangeAspect="1" noChangeArrowheads="1"/>
          </p:cNvSpPr>
          <p:nvPr/>
        </p:nvSpPr>
        <p:spPr bwMode="auto">
          <a:xfrm>
            <a:off x="6745288" y="5002213"/>
            <a:ext cx="109537"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14" name="AutoShape 735"/>
          <p:cNvSpPr>
            <a:spLocks noChangeAspect="1" noChangeArrowheads="1"/>
          </p:cNvSpPr>
          <p:nvPr/>
        </p:nvSpPr>
        <p:spPr bwMode="auto">
          <a:xfrm>
            <a:off x="2044700" y="13589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615" name="AutoShape 736"/>
          <p:cNvSpPr>
            <a:spLocks noChangeAspect="1" noChangeArrowheads="1"/>
          </p:cNvSpPr>
          <p:nvPr/>
        </p:nvSpPr>
        <p:spPr bwMode="auto">
          <a:xfrm>
            <a:off x="6831013" y="457835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16" name="AutoShape 737"/>
          <p:cNvSpPr>
            <a:spLocks noChangeAspect="1" noChangeArrowheads="1"/>
          </p:cNvSpPr>
          <p:nvPr/>
        </p:nvSpPr>
        <p:spPr bwMode="auto">
          <a:xfrm>
            <a:off x="6921500" y="4535488"/>
            <a:ext cx="109538" cy="109537"/>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17" name="Oval 738"/>
          <p:cNvSpPr>
            <a:spLocks noChangeAspect="1" noChangeArrowheads="1"/>
          </p:cNvSpPr>
          <p:nvPr/>
        </p:nvSpPr>
        <p:spPr bwMode="auto">
          <a:xfrm>
            <a:off x="5006975" y="5781675"/>
            <a:ext cx="109538" cy="109538"/>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618" name="Oval 739"/>
          <p:cNvSpPr>
            <a:spLocks noChangeAspect="1" noChangeArrowheads="1"/>
          </p:cNvSpPr>
          <p:nvPr/>
        </p:nvSpPr>
        <p:spPr bwMode="auto">
          <a:xfrm>
            <a:off x="2501900" y="3416300"/>
            <a:ext cx="109538" cy="109538"/>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
        <p:nvSpPr>
          <p:cNvPr id="10619" name="Line 740"/>
          <p:cNvSpPr>
            <a:spLocks noChangeAspect="1" noChangeShapeType="1"/>
          </p:cNvSpPr>
          <p:nvPr/>
        </p:nvSpPr>
        <p:spPr bwMode="auto">
          <a:xfrm flipH="1" flipV="1">
            <a:off x="860425" y="1235075"/>
            <a:ext cx="19050" cy="11113"/>
          </a:xfrm>
          <a:prstGeom prst="line">
            <a:avLst/>
          </a:prstGeom>
          <a:noFill/>
          <a:ln w="0">
            <a:solidFill>
              <a:srgbClr val="FF9900"/>
            </a:solidFill>
            <a:round/>
            <a:headEnd/>
            <a:tailEnd/>
          </a:ln>
        </p:spPr>
        <p:txBody>
          <a:bodyPr/>
          <a:lstStyle/>
          <a:p>
            <a:endParaRPr lang="en-US">
              <a:solidFill>
                <a:srgbClr val="000000"/>
              </a:solidFill>
            </a:endParaRPr>
          </a:p>
        </p:txBody>
      </p:sp>
      <p:sp>
        <p:nvSpPr>
          <p:cNvPr id="10620" name="Freeform 741"/>
          <p:cNvSpPr>
            <a:spLocks noChangeAspect="1"/>
          </p:cNvSpPr>
          <p:nvPr/>
        </p:nvSpPr>
        <p:spPr bwMode="auto">
          <a:xfrm>
            <a:off x="828675" y="1217613"/>
            <a:ext cx="20638" cy="7937"/>
          </a:xfrm>
          <a:custGeom>
            <a:avLst/>
            <a:gdLst>
              <a:gd name="T0" fmla="*/ 10 w 10"/>
              <a:gd name="T1" fmla="*/ 4 h 4"/>
              <a:gd name="T2" fmla="*/ 6 w 10"/>
              <a:gd name="T3" fmla="*/ 2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solidFill>
                <a:srgbClr val="000000"/>
              </a:solidFill>
            </a:endParaRPr>
          </a:p>
        </p:txBody>
      </p:sp>
      <p:sp>
        <p:nvSpPr>
          <p:cNvPr id="10621" name="Oval 742"/>
          <p:cNvSpPr>
            <a:spLocks noChangeAspect="1" noChangeArrowheads="1"/>
          </p:cNvSpPr>
          <p:nvPr/>
        </p:nvSpPr>
        <p:spPr bwMode="auto">
          <a:xfrm>
            <a:off x="4784725" y="5403850"/>
            <a:ext cx="109538" cy="106363"/>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22" name="Oval 743"/>
          <p:cNvSpPr>
            <a:spLocks noChangeAspect="1" noChangeArrowheads="1"/>
          </p:cNvSpPr>
          <p:nvPr/>
        </p:nvSpPr>
        <p:spPr bwMode="auto">
          <a:xfrm>
            <a:off x="3111500" y="4102100"/>
            <a:ext cx="109538" cy="106363"/>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23" name="Oval 744"/>
          <p:cNvSpPr>
            <a:spLocks noChangeAspect="1" noChangeArrowheads="1"/>
          </p:cNvSpPr>
          <p:nvPr/>
        </p:nvSpPr>
        <p:spPr bwMode="auto">
          <a:xfrm>
            <a:off x="3165475" y="4664075"/>
            <a:ext cx="109538" cy="106363"/>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24" name="AutoShape 745"/>
          <p:cNvSpPr>
            <a:spLocks noChangeAspect="1" noChangeArrowheads="1"/>
          </p:cNvSpPr>
          <p:nvPr/>
        </p:nvSpPr>
        <p:spPr bwMode="auto">
          <a:xfrm>
            <a:off x="3616325" y="23336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25674" name="Rectangle 746"/>
          <p:cNvSpPr>
            <a:spLocks noChangeArrowheads="1"/>
          </p:cNvSpPr>
          <p:nvPr/>
        </p:nvSpPr>
        <p:spPr bwMode="auto">
          <a:xfrm>
            <a:off x="3352800" y="381000"/>
            <a:ext cx="5791200" cy="819150"/>
          </a:xfrm>
          <a:prstGeom prst="rect">
            <a:avLst/>
          </a:prstGeom>
          <a:noFill/>
          <a:ln w="9525">
            <a:noFill/>
            <a:miter lim="800000"/>
            <a:headEnd/>
            <a:tailEnd/>
          </a:ln>
          <a:effectLst/>
        </p:spPr>
        <p:txBody>
          <a:bodyPr anchor="ctr"/>
          <a:lstStyle/>
          <a:p>
            <a:pPr algn="ctr">
              <a:defRPr/>
            </a:pPr>
            <a:r>
              <a:rPr lang="en-US" sz="2800" b="1" dirty="0" smtClean="0">
                <a:solidFill>
                  <a:srgbClr val="000000"/>
                </a:solidFill>
                <a:latin typeface="+mn-lt"/>
              </a:rPr>
              <a:t>FY16 Dredging Funding and Dredging Requirements</a:t>
            </a:r>
            <a:endParaRPr lang="en-US" sz="2800" b="1" dirty="0">
              <a:solidFill>
                <a:srgbClr val="000000"/>
              </a:solidFill>
              <a:latin typeface="+mn-lt"/>
            </a:endParaRPr>
          </a:p>
        </p:txBody>
      </p:sp>
      <p:sp>
        <p:nvSpPr>
          <p:cNvPr id="10626" name="Text Box 747"/>
          <p:cNvSpPr txBox="1">
            <a:spLocks noChangeAspect="1" noChangeArrowheads="1"/>
          </p:cNvSpPr>
          <p:nvPr/>
        </p:nvSpPr>
        <p:spPr bwMode="auto">
          <a:xfrm>
            <a:off x="2197100" y="5854700"/>
            <a:ext cx="59848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Calumet</a:t>
            </a:r>
          </a:p>
        </p:txBody>
      </p:sp>
      <p:sp>
        <p:nvSpPr>
          <p:cNvPr id="10627" name="Text Box 748"/>
          <p:cNvSpPr txBox="1">
            <a:spLocks noChangeAspect="1" noChangeArrowheads="1"/>
          </p:cNvSpPr>
          <p:nvPr/>
        </p:nvSpPr>
        <p:spPr bwMode="auto">
          <a:xfrm rot="1500000">
            <a:off x="2654300" y="6007100"/>
            <a:ext cx="58578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solidFill>
                  <a:srgbClr val="000000"/>
                </a:solidFill>
              </a:rPr>
              <a:t>Indiana Harbor</a:t>
            </a:r>
          </a:p>
        </p:txBody>
      </p:sp>
      <p:sp>
        <p:nvSpPr>
          <p:cNvPr id="10628" name="Oval 750"/>
          <p:cNvSpPr>
            <a:spLocks noChangeAspect="1" noChangeArrowheads="1"/>
          </p:cNvSpPr>
          <p:nvPr/>
        </p:nvSpPr>
        <p:spPr bwMode="auto">
          <a:xfrm>
            <a:off x="2806700" y="5778500"/>
            <a:ext cx="109538" cy="109538"/>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29" name="Oval 751"/>
          <p:cNvSpPr>
            <a:spLocks noChangeAspect="1" noChangeArrowheads="1"/>
          </p:cNvSpPr>
          <p:nvPr/>
        </p:nvSpPr>
        <p:spPr bwMode="auto">
          <a:xfrm>
            <a:off x="444500" y="21971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0" name="Oval 752"/>
          <p:cNvSpPr>
            <a:spLocks noChangeAspect="1" noChangeArrowheads="1"/>
          </p:cNvSpPr>
          <p:nvPr/>
        </p:nvSpPr>
        <p:spPr bwMode="auto">
          <a:xfrm>
            <a:off x="3263900" y="48641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1" name="Oval 753"/>
          <p:cNvSpPr>
            <a:spLocks noChangeAspect="1" noChangeArrowheads="1"/>
          </p:cNvSpPr>
          <p:nvPr/>
        </p:nvSpPr>
        <p:spPr bwMode="auto">
          <a:xfrm>
            <a:off x="3263900" y="50165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2" name="Oval 754"/>
          <p:cNvSpPr>
            <a:spLocks noChangeAspect="1" noChangeArrowheads="1"/>
          </p:cNvSpPr>
          <p:nvPr/>
        </p:nvSpPr>
        <p:spPr bwMode="auto">
          <a:xfrm>
            <a:off x="2578100" y="5778500"/>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33" name="Oval 755"/>
          <p:cNvSpPr>
            <a:spLocks noChangeAspect="1" noChangeArrowheads="1"/>
          </p:cNvSpPr>
          <p:nvPr/>
        </p:nvSpPr>
        <p:spPr bwMode="auto">
          <a:xfrm>
            <a:off x="2425700" y="53975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4" name="AutoShape 756"/>
          <p:cNvSpPr>
            <a:spLocks noChangeAspect="1" noChangeArrowheads="1"/>
          </p:cNvSpPr>
          <p:nvPr/>
        </p:nvSpPr>
        <p:spPr bwMode="auto">
          <a:xfrm>
            <a:off x="2882900" y="5702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635" name="Oval 757"/>
          <p:cNvSpPr>
            <a:spLocks noChangeAspect="1" noChangeArrowheads="1"/>
          </p:cNvSpPr>
          <p:nvPr/>
        </p:nvSpPr>
        <p:spPr bwMode="auto">
          <a:xfrm>
            <a:off x="4635500" y="56261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6" name="Oval 758"/>
          <p:cNvSpPr>
            <a:spLocks noChangeAspect="1" noChangeArrowheads="1"/>
          </p:cNvSpPr>
          <p:nvPr/>
        </p:nvSpPr>
        <p:spPr bwMode="auto">
          <a:xfrm>
            <a:off x="4711700" y="5473700"/>
            <a:ext cx="109538" cy="114300"/>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637" name="Oval 759"/>
          <p:cNvSpPr>
            <a:spLocks noChangeAspect="1" noChangeArrowheads="1"/>
          </p:cNvSpPr>
          <p:nvPr/>
        </p:nvSpPr>
        <p:spPr bwMode="auto">
          <a:xfrm>
            <a:off x="3111500" y="4254500"/>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38" name="Oval 760"/>
          <p:cNvSpPr>
            <a:spLocks noChangeAspect="1" noChangeArrowheads="1"/>
          </p:cNvSpPr>
          <p:nvPr/>
        </p:nvSpPr>
        <p:spPr bwMode="auto">
          <a:xfrm>
            <a:off x="5854700" y="56261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39" name="Oval 761"/>
          <p:cNvSpPr>
            <a:spLocks noChangeAspect="1" noChangeArrowheads="1"/>
          </p:cNvSpPr>
          <p:nvPr/>
        </p:nvSpPr>
        <p:spPr bwMode="auto">
          <a:xfrm>
            <a:off x="5702300" y="57023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40" name="Oval 762"/>
          <p:cNvSpPr>
            <a:spLocks noChangeAspect="1" noChangeArrowheads="1"/>
          </p:cNvSpPr>
          <p:nvPr/>
        </p:nvSpPr>
        <p:spPr bwMode="auto">
          <a:xfrm>
            <a:off x="5473700" y="5854700"/>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41" name="Oval 763"/>
          <p:cNvSpPr>
            <a:spLocks noChangeAspect="1" noChangeArrowheads="1"/>
          </p:cNvSpPr>
          <p:nvPr/>
        </p:nvSpPr>
        <p:spPr bwMode="auto">
          <a:xfrm>
            <a:off x="5168900" y="5930900"/>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42" name="Oval 764"/>
          <p:cNvSpPr>
            <a:spLocks noChangeAspect="1" noChangeArrowheads="1"/>
          </p:cNvSpPr>
          <p:nvPr/>
        </p:nvSpPr>
        <p:spPr bwMode="auto">
          <a:xfrm>
            <a:off x="5092700" y="4864100"/>
            <a:ext cx="109538" cy="114300"/>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643" name="Oval 765"/>
          <p:cNvSpPr>
            <a:spLocks noChangeAspect="1" noChangeArrowheads="1"/>
          </p:cNvSpPr>
          <p:nvPr/>
        </p:nvSpPr>
        <p:spPr bwMode="auto">
          <a:xfrm>
            <a:off x="4406900" y="4406900"/>
            <a:ext cx="109538"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44" name="Oval 766"/>
          <p:cNvSpPr>
            <a:spLocks noChangeAspect="1" noChangeArrowheads="1"/>
          </p:cNvSpPr>
          <p:nvPr/>
        </p:nvSpPr>
        <p:spPr bwMode="auto">
          <a:xfrm>
            <a:off x="7378700" y="4483100"/>
            <a:ext cx="109538"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45" name="Oval 767"/>
          <p:cNvSpPr>
            <a:spLocks noChangeAspect="1" noChangeArrowheads="1"/>
          </p:cNvSpPr>
          <p:nvPr/>
        </p:nvSpPr>
        <p:spPr bwMode="auto">
          <a:xfrm>
            <a:off x="5984288" y="5535846"/>
            <a:ext cx="109538" cy="114300"/>
          </a:xfrm>
          <a:prstGeom prst="ellipse">
            <a:avLst/>
          </a:prstGeom>
          <a:solidFill>
            <a:schemeClr val="bg1">
              <a:lumMod val="65000"/>
            </a:schemeClr>
          </a:solidFill>
          <a:ln w="3175">
            <a:solidFill>
              <a:schemeClr val="tx1"/>
            </a:solidFill>
            <a:round/>
            <a:headEnd/>
            <a:tailEnd/>
          </a:ln>
        </p:spPr>
        <p:txBody>
          <a:bodyPr wrap="none" anchor="ctr"/>
          <a:lstStyle/>
          <a:p>
            <a:endParaRPr lang="en-US">
              <a:solidFill>
                <a:srgbClr val="000000"/>
              </a:solidFill>
            </a:endParaRPr>
          </a:p>
        </p:txBody>
      </p:sp>
      <p:sp>
        <p:nvSpPr>
          <p:cNvPr id="10646" name="Oval 769"/>
          <p:cNvSpPr>
            <a:spLocks noChangeAspect="1" noChangeArrowheads="1"/>
          </p:cNvSpPr>
          <p:nvPr/>
        </p:nvSpPr>
        <p:spPr bwMode="auto">
          <a:xfrm>
            <a:off x="2392363" y="3797300"/>
            <a:ext cx="109537" cy="114300"/>
          </a:xfrm>
          <a:prstGeom prst="ellipse">
            <a:avLst/>
          </a:prstGeom>
          <a:solidFill>
            <a:srgbClr val="007E39"/>
          </a:solidFill>
          <a:ln w="3175">
            <a:solidFill>
              <a:schemeClr val="tx1"/>
            </a:solidFill>
            <a:round/>
            <a:headEnd/>
            <a:tailEnd/>
          </a:ln>
        </p:spPr>
        <p:txBody>
          <a:bodyPr wrap="none" anchor="ctr"/>
          <a:lstStyle/>
          <a:p>
            <a:endParaRPr lang="en-US">
              <a:solidFill>
                <a:srgbClr val="000000"/>
              </a:solidFill>
            </a:endParaRPr>
          </a:p>
        </p:txBody>
      </p:sp>
      <p:sp>
        <p:nvSpPr>
          <p:cNvPr id="10647" name="Oval 770"/>
          <p:cNvSpPr>
            <a:spLocks noChangeAspect="1" noChangeArrowheads="1"/>
          </p:cNvSpPr>
          <p:nvPr/>
        </p:nvSpPr>
        <p:spPr bwMode="auto">
          <a:xfrm>
            <a:off x="3154363" y="5435600"/>
            <a:ext cx="109537" cy="114300"/>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48" name="Oval 775"/>
          <p:cNvSpPr>
            <a:spLocks noChangeAspect="1" noChangeArrowheads="1"/>
          </p:cNvSpPr>
          <p:nvPr/>
        </p:nvSpPr>
        <p:spPr bwMode="auto">
          <a:xfrm>
            <a:off x="3290888" y="3671888"/>
            <a:ext cx="109537" cy="106362"/>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grpSp>
        <p:nvGrpSpPr>
          <p:cNvPr id="10308" name="Group 776"/>
          <p:cNvGrpSpPr>
            <a:grpSpLocks/>
          </p:cNvGrpSpPr>
          <p:nvPr/>
        </p:nvGrpSpPr>
        <p:grpSpPr bwMode="auto">
          <a:xfrm>
            <a:off x="72491" y="5029200"/>
            <a:ext cx="1222909" cy="429651"/>
            <a:chOff x="67" y="3383"/>
            <a:chExt cx="585" cy="268"/>
          </a:xfrm>
        </p:grpSpPr>
        <p:sp>
          <p:nvSpPr>
            <p:cNvPr id="10654" name="AutoShape 777"/>
            <p:cNvSpPr>
              <a:spLocks noChangeAspect="1" noChangeArrowheads="1"/>
            </p:cNvSpPr>
            <p:nvPr/>
          </p:nvSpPr>
          <p:spPr bwMode="auto">
            <a:xfrm>
              <a:off x="96" y="3539"/>
              <a:ext cx="69" cy="69"/>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10655" name="Oval 778"/>
            <p:cNvSpPr>
              <a:spLocks noChangeAspect="1" noChangeArrowheads="1"/>
            </p:cNvSpPr>
            <p:nvPr/>
          </p:nvSpPr>
          <p:spPr bwMode="auto">
            <a:xfrm>
              <a:off x="96" y="3407"/>
              <a:ext cx="69" cy="69"/>
            </a:xfrm>
            <a:prstGeom prst="ellipse">
              <a:avLst/>
            </a:prstGeom>
            <a:solidFill>
              <a:srgbClr val="C0C0C0"/>
            </a:solidFill>
            <a:ln w="3175">
              <a:solidFill>
                <a:schemeClr val="tx1"/>
              </a:solidFill>
              <a:round/>
              <a:headEnd/>
              <a:tailEnd/>
            </a:ln>
          </p:spPr>
          <p:txBody>
            <a:bodyPr wrap="none" anchor="ctr"/>
            <a:lstStyle/>
            <a:p>
              <a:endParaRPr lang="en-US">
                <a:solidFill>
                  <a:srgbClr val="000000"/>
                </a:solidFill>
              </a:endParaRPr>
            </a:p>
          </p:txBody>
        </p:sp>
        <p:sp>
          <p:nvSpPr>
            <p:cNvPr id="10656" name="Text Box 779"/>
            <p:cNvSpPr txBox="1">
              <a:spLocks noChangeArrowheads="1"/>
            </p:cNvSpPr>
            <p:nvPr/>
          </p:nvSpPr>
          <p:spPr bwMode="auto">
            <a:xfrm>
              <a:off x="67" y="3383"/>
              <a:ext cx="576" cy="135"/>
            </a:xfrm>
            <a:prstGeom prst="rect">
              <a:avLst/>
            </a:prstGeom>
            <a:noFill/>
            <a:ln w="9525" algn="ctr">
              <a:noFill/>
              <a:miter lim="800000"/>
              <a:headEnd/>
              <a:tailEnd/>
            </a:ln>
          </p:spPr>
          <p:txBody>
            <a:bodyPr>
              <a:spAutoFit/>
            </a:bodyPr>
            <a:lstStyle/>
            <a:p>
              <a:pPr algn="ctr">
                <a:spcBef>
                  <a:spcPct val="50000"/>
                </a:spcBef>
              </a:pPr>
              <a:r>
                <a:rPr lang="en-US" sz="800" b="1" dirty="0">
                  <a:solidFill>
                    <a:srgbClr val="000000"/>
                  </a:solidFill>
                </a:rPr>
                <a:t>Commercial</a:t>
              </a:r>
            </a:p>
          </p:txBody>
        </p:sp>
        <p:sp>
          <p:nvSpPr>
            <p:cNvPr id="10657" name="Text Box 780"/>
            <p:cNvSpPr txBox="1">
              <a:spLocks noChangeArrowheads="1"/>
            </p:cNvSpPr>
            <p:nvPr/>
          </p:nvSpPr>
          <p:spPr bwMode="auto">
            <a:xfrm>
              <a:off x="75" y="3518"/>
              <a:ext cx="577" cy="133"/>
            </a:xfrm>
            <a:prstGeom prst="rect">
              <a:avLst/>
            </a:prstGeom>
            <a:noFill/>
            <a:ln w="9525" algn="ctr">
              <a:noFill/>
              <a:miter lim="800000"/>
              <a:headEnd/>
              <a:tailEnd/>
            </a:ln>
          </p:spPr>
          <p:txBody>
            <a:bodyPr>
              <a:spAutoFit/>
            </a:bodyPr>
            <a:lstStyle/>
            <a:p>
              <a:pPr algn="ctr">
                <a:spcBef>
                  <a:spcPct val="50000"/>
                </a:spcBef>
              </a:pPr>
              <a:r>
                <a:rPr lang="en-US" sz="800" b="1" dirty="0">
                  <a:solidFill>
                    <a:srgbClr val="000000"/>
                  </a:solidFill>
                </a:rPr>
                <a:t>Recreational</a:t>
              </a:r>
            </a:p>
          </p:txBody>
        </p:sp>
      </p:grpSp>
      <p:sp>
        <p:nvSpPr>
          <p:cNvPr id="10650" name="Oval 783"/>
          <p:cNvSpPr>
            <a:spLocks noChangeAspect="1" noChangeArrowheads="1"/>
          </p:cNvSpPr>
          <p:nvPr/>
        </p:nvSpPr>
        <p:spPr bwMode="auto">
          <a:xfrm>
            <a:off x="6653213" y="5162550"/>
            <a:ext cx="109537" cy="114300"/>
          </a:xfrm>
          <a:prstGeom prst="ellipse">
            <a:avLst/>
          </a:prstGeom>
          <a:solidFill>
            <a:srgbClr val="FF0000"/>
          </a:solidFill>
          <a:ln w="3175">
            <a:solidFill>
              <a:schemeClr val="tx1"/>
            </a:solidFill>
            <a:round/>
            <a:headEnd/>
            <a:tailEnd/>
          </a:ln>
        </p:spPr>
        <p:txBody>
          <a:bodyPr wrap="none" anchor="ctr"/>
          <a:lstStyle/>
          <a:p>
            <a:endParaRPr lang="en-US">
              <a:solidFill>
                <a:srgbClr val="000000"/>
              </a:solidFill>
            </a:endParaRPr>
          </a:p>
        </p:txBody>
      </p:sp>
      <p:sp>
        <p:nvSpPr>
          <p:cNvPr id="10651" name="AutoShape 784"/>
          <p:cNvSpPr>
            <a:spLocks noChangeAspect="1" noChangeArrowheads="1"/>
          </p:cNvSpPr>
          <p:nvPr/>
        </p:nvSpPr>
        <p:spPr bwMode="auto">
          <a:xfrm>
            <a:off x="6897688" y="4921250"/>
            <a:ext cx="109537"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10652" name="Oval 496"/>
          <p:cNvSpPr>
            <a:spLocks noChangeAspect="1" noChangeArrowheads="1"/>
          </p:cNvSpPr>
          <p:nvPr/>
        </p:nvSpPr>
        <p:spPr bwMode="auto">
          <a:xfrm>
            <a:off x="1752600" y="2209800"/>
            <a:ext cx="109538" cy="109538"/>
          </a:xfrm>
          <a:prstGeom prst="ellipse">
            <a:avLst/>
          </a:prstGeom>
          <a:solidFill>
            <a:srgbClr val="007A37"/>
          </a:solidFill>
          <a:ln w="3175">
            <a:solidFill>
              <a:schemeClr val="tx1"/>
            </a:solidFill>
            <a:round/>
            <a:headEnd/>
            <a:tailEnd/>
          </a:ln>
        </p:spPr>
        <p:txBody>
          <a:bodyPr wrap="none" anchor="ctr"/>
          <a:lstStyle/>
          <a:p>
            <a:endParaRPr lang="en-US">
              <a:solidFill>
                <a:srgbClr val="000000"/>
              </a:solidFill>
            </a:endParaRPr>
          </a:p>
        </p:txBody>
      </p:sp>
      <p:sp>
        <p:nvSpPr>
          <p:cNvPr id="10653" name="Text Box 645"/>
          <p:cNvSpPr txBox="1">
            <a:spLocks noChangeAspect="1" noChangeArrowheads="1"/>
          </p:cNvSpPr>
          <p:nvPr/>
        </p:nvSpPr>
        <p:spPr bwMode="auto">
          <a:xfrm rot="1500000">
            <a:off x="1808163" y="2300288"/>
            <a:ext cx="468312" cy="14922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solidFill>
                  <a:srgbClr val="000000"/>
                </a:solidFill>
              </a:rPr>
              <a:t>Ontonagon</a:t>
            </a:r>
          </a:p>
        </p:txBody>
      </p:sp>
      <p:sp>
        <p:nvSpPr>
          <p:cNvPr id="10550" name="AutoShape 671"/>
          <p:cNvSpPr>
            <a:spLocks noChangeAspect="1" noChangeArrowheads="1"/>
          </p:cNvSpPr>
          <p:nvPr/>
        </p:nvSpPr>
        <p:spPr bwMode="auto">
          <a:xfrm>
            <a:off x="5026025" y="5826125"/>
            <a:ext cx="109538" cy="109538"/>
          </a:xfrm>
          <a:prstGeom prst="triangle">
            <a:avLst>
              <a:gd name="adj" fmla="val 50000"/>
            </a:avLst>
          </a:prstGeom>
          <a:solidFill>
            <a:srgbClr val="FF0000"/>
          </a:solidFill>
          <a:ln w="3175" algn="ctr">
            <a:solidFill>
              <a:schemeClr val="tx1"/>
            </a:solidFill>
            <a:miter lim="800000"/>
            <a:headEnd/>
            <a:tailEnd/>
          </a:ln>
        </p:spPr>
        <p:txBody>
          <a:bodyPr wrap="none" anchor="ctr"/>
          <a:lstStyle/>
          <a:p>
            <a:endParaRPr lang="en-US">
              <a:solidFill>
                <a:srgbClr val="000000"/>
              </a:solidFill>
            </a:endParaRPr>
          </a:p>
        </p:txBody>
      </p:sp>
      <p:sp>
        <p:nvSpPr>
          <p:cNvPr id="782" name="Oval 750"/>
          <p:cNvSpPr>
            <a:spLocks noChangeAspect="1" noChangeArrowheads="1"/>
          </p:cNvSpPr>
          <p:nvPr/>
        </p:nvSpPr>
        <p:spPr bwMode="auto">
          <a:xfrm>
            <a:off x="2954337" y="5676891"/>
            <a:ext cx="109538" cy="109538"/>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
        <p:nvSpPr>
          <p:cNvPr id="783" name="Text Box 675"/>
          <p:cNvSpPr txBox="1">
            <a:spLocks noChangeAspect="1" noChangeArrowheads="1"/>
          </p:cNvSpPr>
          <p:nvPr/>
        </p:nvSpPr>
        <p:spPr bwMode="auto">
          <a:xfrm>
            <a:off x="766763" y="1647830"/>
            <a:ext cx="512762"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solidFill>
                  <a:srgbClr val="000000"/>
                </a:solidFill>
              </a:rPr>
              <a:t>Silver Bay</a:t>
            </a:r>
            <a:endParaRPr lang="en-US" sz="400" b="1" dirty="0">
              <a:solidFill>
                <a:srgbClr val="000000"/>
              </a:solidFill>
            </a:endParaRPr>
          </a:p>
        </p:txBody>
      </p:sp>
      <p:sp>
        <p:nvSpPr>
          <p:cNvPr id="784" name="AutoShape 758"/>
          <p:cNvSpPr>
            <a:spLocks noChangeAspect="1" noChangeArrowheads="1"/>
          </p:cNvSpPr>
          <p:nvPr/>
        </p:nvSpPr>
        <p:spPr bwMode="auto">
          <a:xfrm>
            <a:off x="1038225" y="1690692"/>
            <a:ext cx="109538" cy="109538"/>
          </a:xfrm>
          <a:prstGeom prst="triangle">
            <a:avLst>
              <a:gd name="adj" fmla="val 50000"/>
            </a:avLst>
          </a:prstGeom>
          <a:solidFill>
            <a:schemeClr val="bg1">
              <a:lumMod val="75000"/>
            </a:schemeClr>
          </a:solidFill>
          <a:ln w="3175" algn="ctr">
            <a:solidFill>
              <a:schemeClr val="tx1"/>
            </a:solidFill>
            <a:miter lim="800000"/>
            <a:headEnd/>
            <a:tailEnd/>
          </a:ln>
          <a:effectLst/>
        </p:spPr>
        <p:txBody>
          <a:bodyPr wrap="none" anchor="ctr"/>
          <a:lstStyle/>
          <a:p>
            <a:endParaRPr lang="en-US">
              <a:solidFill>
                <a:srgbClr val="000000"/>
              </a:solidFill>
            </a:endParaRPr>
          </a:p>
        </p:txBody>
      </p:sp>
      <p:sp>
        <p:nvSpPr>
          <p:cNvPr id="785" name="Text Box 675"/>
          <p:cNvSpPr txBox="1">
            <a:spLocks noChangeAspect="1" noChangeArrowheads="1"/>
          </p:cNvSpPr>
          <p:nvPr/>
        </p:nvSpPr>
        <p:spPr bwMode="auto">
          <a:xfrm>
            <a:off x="939801" y="1575189"/>
            <a:ext cx="512762" cy="148841"/>
          </a:xfrm>
          <a:prstGeom prst="rect">
            <a:avLst/>
          </a:prstGeom>
          <a:noFill/>
          <a:ln w="9525">
            <a:noFill/>
            <a:miter lim="800000"/>
            <a:headEnd/>
            <a:tailEnd/>
          </a:ln>
          <a:effectLst/>
        </p:spPr>
        <p:txBody>
          <a:bodyPr lIns="86442" tIns="43221" rIns="86442" bIns="43221">
            <a:spAutoFit/>
          </a:bodyPr>
          <a:lstStyle/>
          <a:p>
            <a:pPr defTabSz="1009650">
              <a:spcBef>
                <a:spcPct val="50000"/>
              </a:spcBef>
            </a:pPr>
            <a:r>
              <a:rPr lang="en-US" sz="400" b="1" dirty="0" smtClean="0">
                <a:solidFill>
                  <a:srgbClr val="000000"/>
                </a:solidFill>
              </a:rPr>
              <a:t>Taconite</a:t>
            </a:r>
            <a:endParaRPr lang="en-US" sz="400" b="1" dirty="0">
              <a:solidFill>
                <a:srgbClr val="000000"/>
              </a:solidFill>
            </a:endParaRPr>
          </a:p>
        </p:txBody>
      </p:sp>
      <p:sp>
        <p:nvSpPr>
          <p:cNvPr id="786" name="AutoShape 758"/>
          <p:cNvSpPr>
            <a:spLocks noChangeAspect="1" noChangeArrowheads="1"/>
          </p:cNvSpPr>
          <p:nvPr/>
        </p:nvSpPr>
        <p:spPr bwMode="auto">
          <a:xfrm>
            <a:off x="1223963" y="1571630"/>
            <a:ext cx="109538" cy="109538"/>
          </a:xfrm>
          <a:prstGeom prst="triangle">
            <a:avLst>
              <a:gd name="adj" fmla="val 50000"/>
            </a:avLst>
          </a:prstGeom>
          <a:solidFill>
            <a:schemeClr val="bg1">
              <a:lumMod val="75000"/>
            </a:schemeClr>
          </a:solidFill>
          <a:ln w="3175" algn="ctr">
            <a:solidFill>
              <a:schemeClr val="tx1"/>
            </a:solidFill>
            <a:miter lim="800000"/>
            <a:headEnd/>
            <a:tailEnd/>
          </a:ln>
          <a:effectLst/>
        </p:spPr>
        <p:txBody>
          <a:bodyPr wrap="none" anchor="ctr"/>
          <a:lstStyle/>
          <a:p>
            <a:endParaRPr lang="en-US">
              <a:solidFill>
                <a:srgbClr val="000000"/>
              </a:solidFill>
            </a:endParaRPr>
          </a:p>
        </p:txBody>
      </p:sp>
      <p:sp>
        <p:nvSpPr>
          <p:cNvPr id="776" name="Rectangle 781"/>
          <p:cNvSpPr>
            <a:spLocks noChangeArrowheads="1"/>
          </p:cNvSpPr>
          <p:nvPr/>
        </p:nvSpPr>
        <p:spPr bwMode="auto">
          <a:xfrm>
            <a:off x="114296" y="5761153"/>
            <a:ext cx="200682" cy="153905"/>
          </a:xfrm>
          <a:prstGeom prst="rect">
            <a:avLst/>
          </a:prstGeom>
          <a:solidFill>
            <a:srgbClr val="FF0000"/>
          </a:solidFill>
          <a:ln w="9525" algn="ctr">
            <a:solidFill>
              <a:schemeClr val="bg1"/>
            </a:solidFill>
            <a:miter lim="800000"/>
            <a:headEnd/>
            <a:tailEnd/>
          </a:ln>
        </p:spPr>
        <p:txBody>
          <a:bodyPr wrap="none" anchor="ctr"/>
          <a:lstStyle/>
          <a:p>
            <a:endParaRPr lang="en-US"/>
          </a:p>
        </p:txBody>
      </p:sp>
      <p:sp>
        <p:nvSpPr>
          <p:cNvPr id="777" name="Text Box 782"/>
          <p:cNvSpPr txBox="1">
            <a:spLocks noChangeArrowheads="1"/>
          </p:cNvSpPr>
          <p:nvPr/>
        </p:nvSpPr>
        <p:spPr bwMode="auto">
          <a:xfrm>
            <a:off x="317995" y="5728156"/>
            <a:ext cx="2148975" cy="215444"/>
          </a:xfrm>
          <a:prstGeom prst="rect">
            <a:avLst/>
          </a:prstGeom>
          <a:noFill/>
          <a:ln w="9525" algn="ctr">
            <a:noFill/>
            <a:miter lim="800000"/>
            <a:headEnd/>
            <a:tailEnd/>
          </a:ln>
        </p:spPr>
        <p:txBody>
          <a:bodyPr wrap="square">
            <a:spAutoFit/>
          </a:bodyPr>
          <a:lstStyle/>
          <a:p>
            <a:pPr>
              <a:spcBef>
                <a:spcPct val="50000"/>
              </a:spcBef>
            </a:pPr>
            <a:r>
              <a:rPr lang="en-US" sz="800" b="1" dirty="0" smtClean="0"/>
              <a:t>FY16 Unbudgeted Dredging Need</a:t>
            </a:r>
            <a:endParaRPr lang="en-US" sz="800" b="1" dirty="0"/>
          </a:p>
        </p:txBody>
      </p:sp>
      <p:sp>
        <p:nvSpPr>
          <p:cNvPr id="778" name="AutoShape 686"/>
          <p:cNvSpPr>
            <a:spLocks noChangeAspect="1" noChangeArrowheads="1"/>
          </p:cNvSpPr>
          <p:nvPr/>
        </p:nvSpPr>
        <p:spPr bwMode="auto">
          <a:xfrm>
            <a:off x="4448178" y="4143378"/>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779" name="AutoShape 686"/>
          <p:cNvSpPr>
            <a:spLocks noChangeAspect="1" noChangeArrowheads="1"/>
          </p:cNvSpPr>
          <p:nvPr/>
        </p:nvSpPr>
        <p:spPr bwMode="auto">
          <a:xfrm>
            <a:off x="4572000" y="4319585"/>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solidFill>
                <a:srgbClr val="000000"/>
              </a:solidFill>
            </a:endParaRPr>
          </a:p>
        </p:txBody>
      </p:sp>
      <p:sp>
        <p:nvSpPr>
          <p:cNvPr id="780" name="Rectangle 781"/>
          <p:cNvSpPr>
            <a:spLocks noChangeArrowheads="1"/>
          </p:cNvSpPr>
          <p:nvPr/>
        </p:nvSpPr>
        <p:spPr bwMode="auto">
          <a:xfrm>
            <a:off x="114296" y="5571852"/>
            <a:ext cx="200682" cy="153905"/>
          </a:xfrm>
          <a:prstGeom prst="rect">
            <a:avLst/>
          </a:prstGeom>
          <a:solidFill>
            <a:srgbClr val="00B050"/>
          </a:solidFill>
          <a:ln w="9525" algn="ctr">
            <a:solidFill>
              <a:schemeClr val="bg1"/>
            </a:solidFill>
            <a:miter lim="800000"/>
            <a:headEnd/>
            <a:tailEnd/>
          </a:ln>
        </p:spPr>
        <p:txBody>
          <a:bodyPr wrap="none" anchor="ctr"/>
          <a:lstStyle/>
          <a:p>
            <a:endParaRPr lang="en-US">
              <a:solidFill>
                <a:srgbClr val="000000"/>
              </a:solidFill>
            </a:endParaRPr>
          </a:p>
        </p:txBody>
      </p:sp>
      <p:sp>
        <p:nvSpPr>
          <p:cNvPr id="781" name="Text Box 782"/>
          <p:cNvSpPr txBox="1">
            <a:spLocks noChangeArrowheads="1"/>
          </p:cNvSpPr>
          <p:nvPr/>
        </p:nvSpPr>
        <p:spPr bwMode="auto">
          <a:xfrm>
            <a:off x="327521" y="5547804"/>
            <a:ext cx="2148975" cy="214826"/>
          </a:xfrm>
          <a:prstGeom prst="rect">
            <a:avLst/>
          </a:prstGeom>
          <a:noFill/>
          <a:ln w="9525" algn="ctr">
            <a:noFill/>
            <a:miter lim="800000"/>
            <a:headEnd/>
            <a:tailEnd/>
          </a:ln>
        </p:spPr>
        <p:txBody>
          <a:bodyPr wrap="square">
            <a:spAutoFit/>
          </a:bodyPr>
          <a:lstStyle/>
          <a:p>
            <a:pPr>
              <a:spcBef>
                <a:spcPct val="50000"/>
              </a:spcBef>
            </a:pPr>
            <a:r>
              <a:rPr lang="en-US" sz="800" b="1" dirty="0" smtClean="0">
                <a:solidFill>
                  <a:srgbClr val="000000"/>
                </a:solidFill>
              </a:rPr>
              <a:t>FY16  Funded Dredging</a:t>
            </a:r>
            <a:endParaRPr lang="en-US" sz="800" b="1" dirty="0">
              <a:solidFill>
                <a:srgbClr val="000000"/>
              </a:solidFill>
            </a:endParaRPr>
          </a:p>
        </p:txBody>
      </p:sp>
    </p:spTree>
    <p:extLst>
      <p:ext uri="{BB962C8B-B14F-4D97-AF65-F5344CB8AC3E}">
        <p14:creationId xmlns:p14="http://schemas.microsoft.com/office/powerpoint/2010/main" val="122169161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979470" y="149285"/>
            <a:ext cx="6226175" cy="946150"/>
          </a:xfrm>
          <a:noFill/>
          <a:ln/>
        </p:spPr>
        <p:txBody>
          <a:bodyPr/>
          <a:lstStyle/>
          <a:p>
            <a:r>
              <a:rPr lang="en-US" sz="2800" b="1" dirty="0" smtClean="0">
                <a:effectLst>
                  <a:outerShdw blurRad="38100" dist="38100" dir="2700000" algn="tl">
                    <a:srgbClr val="C0C0C0"/>
                  </a:outerShdw>
                </a:effectLst>
              </a:rPr>
              <a:t>FY16 PBUD + Work Plan Dredging ($59.2M) </a:t>
            </a:r>
            <a:endParaRPr lang="en-US" sz="2800" b="1" dirty="0">
              <a:effectLst>
                <a:outerShdw blurRad="38100" dist="38100" dir="2700000" algn="tl">
                  <a:srgbClr val="C0C0C0"/>
                </a:outerShdw>
              </a:effectLst>
            </a:endParaRPr>
          </a:p>
        </p:txBody>
      </p:sp>
      <p:sp>
        <p:nvSpPr>
          <p:cNvPr id="6" name="Slide Number Placeholder 3"/>
          <p:cNvSpPr>
            <a:spLocks noGrp="1"/>
          </p:cNvSpPr>
          <p:nvPr>
            <p:ph type="sldNum" sz="quarter" idx="10"/>
          </p:nvPr>
        </p:nvSpPr>
        <p:spPr/>
        <p:txBody>
          <a:bodyPr/>
          <a:lstStyle/>
          <a:p>
            <a:fld id="{36FED576-221D-43F3-91C1-0E2056DF7CAB}" type="slidenum">
              <a:rPr lang="en-US">
                <a:solidFill>
                  <a:srgbClr val="000000"/>
                </a:solidFill>
              </a:rPr>
              <a:pPr/>
              <a:t>7</a:t>
            </a:fld>
            <a:endParaRPr lang="en-US">
              <a:solidFill>
                <a:srgbClr val="000000"/>
              </a:solidFill>
            </a:endParaRPr>
          </a:p>
        </p:txBody>
      </p:sp>
      <p:sp>
        <p:nvSpPr>
          <p:cNvPr id="186370" name="Text Box 2"/>
          <p:cNvSpPr txBox="1">
            <a:spLocks noChangeArrowheads="1"/>
          </p:cNvSpPr>
          <p:nvPr/>
        </p:nvSpPr>
        <p:spPr bwMode="auto">
          <a:xfrm>
            <a:off x="990600" y="1571685"/>
            <a:ext cx="7391400" cy="4810065"/>
          </a:xfrm>
          <a:prstGeom prst="rect">
            <a:avLst/>
          </a:prstGeom>
          <a:noFill/>
          <a:ln w="9525">
            <a:noFill/>
            <a:miter lim="800000"/>
            <a:headEnd/>
            <a:tailEnd/>
          </a:ln>
          <a:effectLst/>
        </p:spPr>
        <p:txBody>
          <a:bodyPr wrap="square" numCol="2">
            <a:spAutoFit/>
          </a:bodyPr>
          <a:lstStyle/>
          <a:p>
            <a:r>
              <a:rPr lang="en-US" sz="2000" dirty="0" smtClean="0">
                <a:solidFill>
                  <a:srgbClr val="FF0000"/>
                </a:solidFill>
              </a:rPr>
              <a:t>Duluth-Superior +</a:t>
            </a:r>
          </a:p>
          <a:p>
            <a:r>
              <a:rPr lang="en-US" sz="2000" dirty="0" smtClean="0">
                <a:solidFill>
                  <a:srgbClr val="FF0000"/>
                </a:solidFill>
              </a:rPr>
              <a:t>Green Bay +</a:t>
            </a:r>
          </a:p>
          <a:p>
            <a:r>
              <a:rPr lang="en-US" sz="2000" dirty="0" smtClean="0">
                <a:solidFill>
                  <a:srgbClr val="000000"/>
                </a:solidFill>
              </a:rPr>
              <a:t>Erie</a:t>
            </a:r>
          </a:p>
          <a:p>
            <a:r>
              <a:rPr lang="en-US" sz="2000" dirty="0" smtClean="0">
                <a:solidFill>
                  <a:srgbClr val="000000"/>
                </a:solidFill>
              </a:rPr>
              <a:t>Indiana Harbor</a:t>
            </a:r>
          </a:p>
          <a:p>
            <a:r>
              <a:rPr lang="en-US" sz="2000" dirty="0" smtClean="0">
                <a:solidFill>
                  <a:srgbClr val="000000"/>
                </a:solidFill>
              </a:rPr>
              <a:t>Holland</a:t>
            </a:r>
          </a:p>
          <a:p>
            <a:r>
              <a:rPr lang="en-US" sz="2000" dirty="0" smtClean="0">
                <a:solidFill>
                  <a:srgbClr val="000000"/>
                </a:solidFill>
              </a:rPr>
              <a:t>Grand Haven</a:t>
            </a:r>
          </a:p>
          <a:p>
            <a:r>
              <a:rPr lang="en-US" sz="2000" dirty="0" smtClean="0">
                <a:solidFill>
                  <a:srgbClr val="FF0000"/>
                </a:solidFill>
              </a:rPr>
              <a:t>Saginaw River +</a:t>
            </a:r>
          </a:p>
          <a:p>
            <a:r>
              <a:rPr lang="en-US" sz="2000" dirty="0" smtClean="0">
                <a:solidFill>
                  <a:srgbClr val="000000"/>
                </a:solidFill>
              </a:rPr>
              <a:t>Ludington</a:t>
            </a:r>
          </a:p>
          <a:p>
            <a:r>
              <a:rPr lang="en-US" sz="2000" dirty="0" smtClean="0">
                <a:solidFill>
                  <a:srgbClr val="000000"/>
                </a:solidFill>
              </a:rPr>
              <a:t>Toledo</a:t>
            </a:r>
          </a:p>
          <a:p>
            <a:r>
              <a:rPr lang="en-US" sz="2000" dirty="0" smtClean="0">
                <a:solidFill>
                  <a:srgbClr val="000000"/>
                </a:solidFill>
              </a:rPr>
              <a:t>Presque Isle</a:t>
            </a:r>
          </a:p>
          <a:p>
            <a:r>
              <a:rPr lang="en-US" sz="2000" dirty="0" smtClean="0">
                <a:solidFill>
                  <a:srgbClr val="000000"/>
                </a:solidFill>
              </a:rPr>
              <a:t>Rouge River</a:t>
            </a:r>
          </a:p>
          <a:p>
            <a:r>
              <a:rPr lang="en-US" sz="2000" dirty="0" smtClean="0">
                <a:solidFill>
                  <a:srgbClr val="000000"/>
                </a:solidFill>
              </a:rPr>
              <a:t>Manistee</a:t>
            </a:r>
          </a:p>
          <a:p>
            <a:r>
              <a:rPr lang="en-US" sz="2000" dirty="0" smtClean="0">
                <a:solidFill>
                  <a:srgbClr val="000000"/>
                </a:solidFill>
              </a:rPr>
              <a:t>Conneaut</a:t>
            </a:r>
          </a:p>
          <a:p>
            <a:r>
              <a:rPr lang="en-US" sz="2000" dirty="0" smtClean="0">
                <a:solidFill>
                  <a:srgbClr val="000000"/>
                </a:solidFill>
              </a:rPr>
              <a:t>Sandusky</a:t>
            </a:r>
          </a:p>
          <a:p>
            <a:r>
              <a:rPr lang="en-US" sz="2000" dirty="0" smtClean="0">
                <a:solidFill>
                  <a:srgbClr val="000000"/>
                </a:solidFill>
              </a:rPr>
              <a:t>Cleveland</a:t>
            </a:r>
          </a:p>
          <a:p>
            <a:r>
              <a:rPr lang="en-US" sz="2000" dirty="0" smtClean="0">
                <a:solidFill>
                  <a:srgbClr val="FF0000"/>
                </a:solidFill>
              </a:rPr>
              <a:t>Alpena</a:t>
            </a:r>
          </a:p>
          <a:p>
            <a:r>
              <a:rPr lang="en-US" sz="2000" dirty="0" smtClean="0">
                <a:solidFill>
                  <a:srgbClr val="FF0000"/>
                </a:solidFill>
              </a:rPr>
              <a:t>Fairport</a:t>
            </a:r>
          </a:p>
          <a:p>
            <a:r>
              <a:rPr lang="en-US" sz="2000" dirty="0" smtClean="0">
                <a:solidFill>
                  <a:srgbClr val="000000"/>
                </a:solidFill>
              </a:rPr>
              <a:t>Huron</a:t>
            </a:r>
          </a:p>
          <a:p>
            <a:r>
              <a:rPr lang="en-US" sz="2000" dirty="0" smtClean="0">
                <a:solidFill>
                  <a:srgbClr val="000000"/>
                </a:solidFill>
              </a:rPr>
              <a:t>Waukegan</a:t>
            </a:r>
          </a:p>
          <a:p>
            <a:r>
              <a:rPr lang="en-US" sz="2000" dirty="0" smtClean="0">
                <a:solidFill>
                  <a:srgbClr val="000000"/>
                </a:solidFill>
              </a:rPr>
              <a:t>Burns Harbor</a:t>
            </a:r>
          </a:p>
          <a:p>
            <a:r>
              <a:rPr lang="en-US" sz="2000" dirty="0" smtClean="0">
                <a:solidFill>
                  <a:srgbClr val="FF0000"/>
                </a:solidFill>
              </a:rPr>
              <a:t>Monroe</a:t>
            </a:r>
          </a:p>
          <a:p>
            <a:r>
              <a:rPr lang="en-US" sz="2000" dirty="0" smtClean="0">
                <a:solidFill>
                  <a:srgbClr val="000000"/>
                </a:solidFill>
              </a:rPr>
              <a:t>Rochester</a:t>
            </a:r>
          </a:p>
          <a:p>
            <a:r>
              <a:rPr lang="en-US" sz="2000" dirty="0" smtClean="0">
                <a:solidFill>
                  <a:srgbClr val="000000"/>
                </a:solidFill>
              </a:rPr>
              <a:t>St. Joseph</a:t>
            </a:r>
          </a:p>
          <a:p>
            <a:r>
              <a:rPr lang="en-US" sz="2000" dirty="0" smtClean="0">
                <a:solidFill>
                  <a:srgbClr val="000000"/>
                </a:solidFill>
              </a:rPr>
              <a:t>Muskegon</a:t>
            </a:r>
          </a:p>
          <a:p>
            <a:r>
              <a:rPr lang="en-US" sz="2000" dirty="0" smtClean="0">
                <a:solidFill>
                  <a:srgbClr val="FF0000"/>
                </a:solidFill>
              </a:rPr>
              <a:t>Calumet +</a:t>
            </a:r>
          </a:p>
          <a:p>
            <a:r>
              <a:rPr lang="en-US" sz="2000" dirty="0" smtClean="0">
                <a:solidFill>
                  <a:srgbClr val="000000"/>
                </a:solidFill>
              </a:rPr>
              <a:t>Ontonagon</a:t>
            </a:r>
          </a:p>
          <a:p>
            <a:r>
              <a:rPr lang="en-US" sz="2000" dirty="0" smtClean="0">
                <a:solidFill>
                  <a:srgbClr val="FF0000"/>
                </a:solidFill>
              </a:rPr>
              <a:t>Lorain</a:t>
            </a:r>
          </a:p>
          <a:p>
            <a:r>
              <a:rPr lang="en-US" sz="2000" dirty="0" smtClean="0">
                <a:solidFill>
                  <a:srgbClr val="FF0000"/>
                </a:solidFill>
              </a:rPr>
              <a:t>Manistique</a:t>
            </a:r>
          </a:p>
          <a:p>
            <a:r>
              <a:rPr lang="en-US" sz="2000" dirty="0" smtClean="0">
                <a:solidFill>
                  <a:srgbClr val="000000"/>
                </a:solidFill>
              </a:rPr>
              <a:t>Manitowoc</a:t>
            </a:r>
          </a:p>
          <a:p>
            <a:r>
              <a:rPr lang="en-US" sz="2000" dirty="0" smtClean="0">
                <a:solidFill>
                  <a:srgbClr val="000000"/>
                </a:solidFill>
              </a:rPr>
              <a:t>Oswego</a:t>
            </a:r>
          </a:p>
        </p:txBody>
      </p:sp>
      <p:sp>
        <p:nvSpPr>
          <p:cNvPr id="186371" name="Rectangle 3"/>
          <p:cNvSpPr>
            <a:spLocks noChangeArrowheads="1"/>
          </p:cNvSpPr>
          <p:nvPr/>
        </p:nvSpPr>
        <p:spPr bwMode="auto">
          <a:xfrm>
            <a:off x="293688" y="306388"/>
            <a:ext cx="1400175" cy="1281112"/>
          </a:xfrm>
          <a:prstGeom prst="rect">
            <a:avLst/>
          </a:prstGeom>
          <a:solidFill>
            <a:srgbClr val="003366">
              <a:alpha val="0"/>
            </a:srgbClr>
          </a:solidFill>
          <a:ln w="12700">
            <a:noFill/>
            <a:miter lim="800000"/>
            <a:headEnd/>
            <a:tailEnd/>
          </a:ln>
          <a:effectLst/>
        </p:spPr>
        <p:txBody>
          <a:bodyPr wrap="none" anchor="ctr"/>
          <a:lstStyle/>
          <a:p>
            <a:endParaRPr lang="en-US">
              <a:solidFill>
                <a:srgbClr val="000000"/>
              </a:solidFill>
            </a:endParaRPr>
          </a:p>
        </p:txBody>
      </p:sp>
      <p:sp>
        <p:nvSpPr>
          <p:cNvPr id="186373" name="Line 5"/>
          <p:cNvSpPr>
            <a:spLocks noChangeShapeType="1"/>
          </p:cNvSpPr>
          <p:nvPr/>
        </p:nvSpPr>
        <p:spPr bwMode="auto">
          <a:xfrm>
            <a:off x="304800" y="1219200"/>
            <a:ext cx="8534400" cy="0"/>
          </a:xfrm>
          <a:prstGeom prst="line">
            <a:avLst/>
          </a:prstGeom>
          <a:noFill/>
          <a:ln w="38100">
            <a:solidFill>
              <a:schemeClr val="tx1"/>
            </a:solidFill>
            <a:round/>
            <a:headEnd/>
            <a:tailEnd/>
          </a:ln>
          <a:effectLst/>
        </p:spPr>
        <p:txBody>
          <a:bodyPr/>
          <a:lstStyle/>
          <a:p>
            <a:endParaRPr lang="en-US">
              <a:solidFill>
                <a:srgbClr val="000000"/>
              </a:solidFill>
            </a:endParaRPr>
          </a:p>
        </p:txBody>
      </p:sp>
    </p:spTree>
    <p:extLst>
      <p:ext uri="{BB962C8B-B14F-4D97-AF65-F5344CB8AC3E}">
        <p14:creationId xmlns:p14="http://schemas.microsoft.com/office/powerpoint/2010/main" val="34581204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6FED576-221D-43F3-91C1-0E2056DF7CAB}" type="slidenum">
              <a:rPr lang="en-US"/>
              <a:pPr/>
              <a:t>8</a:t>
            </a:fld>
            <a:endParaRPr lang="en-US"/>
          </a:p>
        </p:txBody>
      </p:sp>
      <p:sp>
        <p:nvSpPr>
          <p:cNvPr id="186370" name="Text Box 2"/>
          <p:cNvSpPr txBox="1">
            <a:spLocks noChangeArrowheads="1"/>
          </p:cNvSpPr>
          <p:nvPr/>
        </p:nvSpPr>
        <p:spPr bwMode="auto">
          <a:xfrm>
            <a:off x="304800" y="1476375"/>
            <a:ext cx="8839199" cy="2585323"/>
          </a:xfrm>
          <a:prstGeom prst="rect">
            <a:avLst/>
          </a:prstGeom>
          <a:noFill/>
          <a:ln w="9525">
            <a:noFill/>
            <a:miter lim="800000"/>
            <a:headEnd/>
            <a:tailEnd/>
          </a:ln>
          <a:effectLst/>
        </p:spPr>
        <p:txBody>
          <a:bodyPr wrap="square">
            <a:spAutoFit/>
          </a:bodyPr>
          <a:lstStyle/>
          <a:p>
            <a:r>
              <a:rPr lang="en-US" sz="2400" dirty="0" smtClean="0"/>
              <a:t>$103.3M  Great Lakes Navigation Operations &amp; Maintenance</a:t>
            </a:r>
          </a:p>
          <a:p>
            <a:endParaRPr lang="en-US" sz="2400" dirty="0" smtClean="0"/>
          </a:p>
          <a:p>
            <a:r>
              <a:rPr lang="en-US" sz="2400" dirty="0" smtClean="0"/>
              <a:t>	</a:t>
            </a:r>
            <a:r>
              <a:rPr lang="en-US" sz="2400" u="sng" dirty="0" smtClean="0"/>
              <a:t>Key Items </a:t>
            </a:r>
            <a:endParaRPr lang="en-US" sz="2400" u="sng" dirty="0"/>
          </a:p>
          <a:p>
            <a:r>
              <a:rPr lang="en-US" sz="2400" dirty="0"/>
              <a:t>	</a:t>
            </a:r>
            <a:r>
              <a:rPr lang="en-US" sz="2400" dirty="0" smtClean="0"/>
              <a:t>  </a:t>
            </a:r>
            <a:r>
              <a:rPr lang="en-US" sz="2200" dirty="0" smtClean="0"/>
              <a:t>$39M </a:t>
            </a:r>
            <a:r>
              <a:rPr lang="en-US" sz="2200" dirty="0"/>
              <a:t>in </a:t>
            </a:r>
            <a:r>
              <a:rPr lang="en-US" sz="2200" dirty="0" smtClean="0"/>
              <a:t>Dredging (19 projects – 3.2M cubic yards)</a:t>
            </a:r>
            <a:endParaRPr lang="en-US" sz="2200" dirty="0"/>
          </a:p>
          <a:p>
            <a:r>
              <a:rPr lang="en-US" sz="2200" dirty="0"/>
              <a:t>	</a:t>
            </a:r>
            <a:r>
              <a:rPr lang="en-US" sz="2200" dirty="0" smtClean="0"/>
              <a:t>  $8.2M </a:t>
            </a:r>
            <a:r>
              <a:rPr lang="en-US" sz="2200" dirty="0"/>
              <a:t>in Dredged Material Management</a:t>
            </a:r>
          </a:p>
          <a:p>
            <a:r>
              <a:rPr lang="en-US" sz="2200" dirty="0"/>
              <a:t>	</a:t>
            </a:r>
            <a:r>
              <a:rPr lang="en-US" sz="2200" dirty="0" smtClean="0"/>
              <a:t>  $5.9M </a:t>
            </a:r>
            <a:r>
              <a:rPr lang="en-US" sz="2200" dirty="0"/>
              <a:t>in </a:t>
            </a:r>
            <a:r>
              <a:rPr lang="en-US" sz="2200" dirty="0" err="1"/>
              <a:t>Soo</a:t>
            </a:r>
            <a:r>
              <a:rPr lang="en-US" sz="2200" dirty="0"/>
              <a:t> Asset </a:t>
            </a:r>
            <a:r>
              <a:rPr lang="en-US" sz="2200" dirty="0" smtClean="0"/>
              <a:t>Renewal</a:t>
            </a:r>
          </a:p>
          <a:p>
            <a:endParaRPr lang="en-US" sz="2200" dirty="0" smtClean="0"/>
          </a:p>
        </p:txBody>
      </p:sp>
      <p:sp>
        <p:nvSpPr>
          <p:cNvPr id="186371" name="Rectangle 3"/>
          <p:cNvSpPr>
            <a:spLocks noChangeArrowheads="1"/>
          </p:cNvSpPr>
          <p:nvPr/>
        </p:nvSpPr>
        <p:spPr bwMode="auto">
          <a:xfrm>
            <a:off x="293688" y="306388"/>
            <a:ext cx="1400175" cy="1281112"/>
          </a:xfrm>
          <a:prstGeom prst="rect">
            <a:avLst/>
          </a:prstGeom>
          <a:solidFill>
            <a:srgbClr val="003366">
              <a:alpha val="0"/>
            </a:srgbClr>
          </a:solidFill>
          <a:ln w="12700">
            <a:noFill/>
            <a:miter lim="800000"/>
            <a:headEnd/>
            <a:tailEnd/>
          </a:ln>
          <a:effectLst/>
        </p:spPr>
        <p:txBody>
          <a:bodyPr wrap="none" anchor="ctr"/>
          <a:lstStyle/>
          <a:p>
            <a:endParaRPr lang="en-US"/>
          </a:p>
        </p:txBody>
      </p:sp>
      <p:sp>
        <p:nvSpPr>
          <p:cNvPr id="186372" name="Rectangle 4"/>
          <p:cNvSpPr>
            <a:spLocks noGrp="1" noChangeArrowheads="1"/>
          </p:cNvSpPr>
          <p:nvPr>
            <p:ph type="title"/>
          </p:nvPr>
        </p:nvSpPr>
        <p:spPr>
          <a:xfrm>
            <a:off x="708025" y="117475"/>
            <a:ext cx="7696200" cy="946150"/>
          </a:xfrm>
          <a:noFill/>
          <a:ln/>
        </p:spPr>
        <p:txBody>
          <a:bodyPr/>
          <a:lstStyle/>
          <a:p>
            <a:r>
              <a:rPr lang="en-US" sz="2800" b="1" dirty="0">
                <a:solidFill>
                  <a:schemeClr val="tx1"/>
                </a:solidFill>
              </a:rPr>
              <a:t>FY </a:t>
            </a:r>
            <a:r>
              <a:rPr lang="en-US" sz="2800" b="1" dirty="0" smtClean="0">
                <a:solidFill>
                  <a:schemeClr val="tx1"/>
                </a:solidFill>
              </a:rPr>
              <a:t>17 Great </a:t>
            </a:r>
            <a:r>
              <a:rPr lang="en-US" sz="2800" b="1" dirty="0">
                <a:solidFill>
                  <a:schemeClr val="tx1"/>
                </a:solidFill>
              </a:rPr>
              <a:t>Lakes Navigation</a:t>
            </a:r>
          </a:p>
        </p:txBody>
      </p:sp>
      <p:sp>
        <p:nvSpPr>
          <p:cNvPr id="186373" name="Line 5"/>
          <p:cNvSpPr>
            <a:spLocks noChangeShapeType="1"/>
          </p:cNvSpPr>
          <p:nvPr/>
        </p:nvSpPr>
        <p:spPr bwMode="auto">
          <a:xfrm>
            <a:off x="304800" y="1219200"/>
            <a:ext cx="8534400" cy="0"/>
          </a:xfrm>
          <a:prstGeom prst="line">
            <a:avLst/>
          </a:prstGeom>
          <a:noFill/>
          <a:ln w="38100">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160717867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08BA7027-611E-47DF-9988-92660D3394AD}" type="slidenum">
              <a:rPr lang="en-US"/>
              <a:pPr/>
              <a:t>9</a:t>
            </a:fld>
            <a:endParaRPr lang="en-US"/>
          </a:p>
        </p:txBody>
      </p:sp>
      <p:sp>
        <p:nvSpPr>
          <p:cNvPr id="10243" name="AutoShape 2"/>
          <p:cNvSpPr>
            <a:spLocks noChangeAspect="1" noChangeArrowheads="1"/>
          </p:cNvSpPr>
          <p:nvPr/>
        </p:nvSpPr>
        <p:spPr bwMode="auto">
          <a:xfrm>
            <a:off x="3176588" y="549433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244" name="Freeform 3"/>
          <p:cNvSpPr>
            <a:spLocks/>
          </p:cNvSpPr>
          <p:nvPr/>
        </p:nvSpPr>
        <p:spPr bwMode="auto">
          <a:xfrm>
            <a:off x="6877050" y="4616450"/>
            <a:ext cx="38100" cy="244475"/>
          </a:xfrm>
          <a:custGeom>
            <a:avLst/>
            <a:gdLst>
              <a:gd name="T0" fmla="*/ 0 w 24"/>
              <a:gd name="T1" fmla="*/ 0 h 154"/>
              <a:gd name="T2" fmla="*/ 24 w 24"/>
              <a:gd name="T3" fmla="*/ 154 h 154"/>
              <a:gd name="T4" fmla="*/ 0 60000 65536"/>
              <a:gd name="T5" fmla="*/ 0 60000 65536"/>
              <a:gd name="T6" fmla="*/ 0 w 24"/>
              <a:gd name="T7" fmla="*/ 0 h 154"/>
              <a:gd name="T8" fmla="*/ 24 w 24"/>
              <a:gd name="T9" fmla="*/ 154 h 154"/>
            </a:gdLst>
            <a:ahLst/>
            <a:cxnLst>
              <a:cxn ang="T4">
                <a:pos x="T0" y="T1"/>
              </a:cxn>
              <a:cxn ang="T5">
                <a:pos x="T2" y="T3"/>
              </a:cxn>
            </a:cxnLst>
            <a:rect l="T6" t="T7" r="T8" b="T9"/>
            <a:pathLst>
              <a:path w="24" h="154">
                <a:moveTo>
                  <a:pt x="0" y="0"/>
                </a:moveTo>
                <a:lnTo>
                  <a:pt x="24" y="154"/>
                </a:lnTo>
              </a:path>
            </a:pathLst>
          </a:custGeom>
          <a:noFill/>
          <a:ln w="38100" cap="flat" cmpd="sng">
            <a:solidFill>
              <a:srgbClr val="3366FF"/>
            </a:solidFill>
            <a:prstDash val="solid"/>
            <a:round/>
            <a:headEnd type="none" w="med" len="med"/>
            <a:tailEnd type="none" w="med" len="med"/>
          </a:ln>
        </p:spPr>
        <p:txBody>
          <a:bodyPr anchor="ctr"/>
          <a:lstStyle/>
          <a:p>
            <a:endParaRPr lang="en-US"/>
          </a:p>
        </p:txBody>
      </p:sp>
      <p:grpSp>
        <p:nvGrpSpPr>
          <p:cNvPr id="2" name="Group 4"/>
          <p:cNvGrpSpPr>
            <a:grpSpLocks/>
          </p:cNvGrpSpPr>
          <p:nvPr/>
        </p:nvGrpSpPr>
        <p:grpSpPr bwMode="auto">
          <a:xfrm rot="-4249772">
            <a:off x="6789738" y="4668837"/>
            <a:ext cx="209550" cy="117475"/>
            <a:chOff x="4188" y="3430"/>
            <a:chExt cx="132" cy="74"/>
          </a:xfrm>
        </p:grpSpPr>
        <p:sp>
          <p:nvSpPr>
            <p:cNvPr id="11015" name="Line 5"/>
            <p:cNvSpPr>
              <a:spLocks noChangeAspect="1" noChangeShapeType="1"/>
            </p:cNvSpPr>
            <p:nvPr/>
          </p:nvSpPr>
          <p:spPr bwMode="ltGray">
            <a:xfrm flipV="1">
              <a:off x="4219" y="3477"/>
              <a:ext cx="22" cy="9"/>
            </a:xfrm>
            <a:prstGeom prst="line">
              <a:avLst/>
            </a:prstGeom>
            <a:noFill/>
            <a:ln w="0">
              <a:solidFill>
                <a:srgbClr val="FF9900"/>
              </a:solidFill>
              <a:round/>
              <a:headEnd/>
              <a:tailEnd/>
            </a:ln>
          </p:spPr>
          <p:txBody>
            <a:bodyPr/>
            <a:lstStyle/>
            <a:p>
              <a:endParaRPr lang="en-US"/>
            </a:p>
          </p:txBody>
        </p:sp>
        <p:sp>
          <p:nvSpPr>
            <p:cNvPr id="11016" name="Line 6"/>
            <p:cNvSpPr>
              <a:spLocks noChangeAspect="1" noChangeShapeType="1"/>
            </p:cNvSpPr>
            <p:nvPr/>
          </p:nvSpPr>
          <p:spPr bwMode="ltGray">
            <a:xfrm flipV="1">
              <a:off x="4249" y="3465"/>
              <a:ext cx="11" cy="4"/>
            </a:xfrm>
            <a:prstGeom prst="line">
              <a:avLst/>
            </a:prstGeom>
            <a:noFill/>
            <a:ln w="0">
              <a:solidFill>
                <a:srgbClr val="FF9900"/>
              </a:solidFill>
              <a:round/>
              <a:headEnd/>
              <a:tailEnd/>
            </a:ln>
          </p:spPr>
          <p:txBody>
            <a:bodyPr/>
            <a:lstStyle/>
            <a:p>
              <a:endParaRPr lang="en-US"/>
            </a:p>
          </p:txBody>
        </p:sp>
        <p:sp>
          <p:nvSpPr>
            <p:cNvPr id="11017" name="Line 7"/>
            <p:cNvSpPr>
              <a:spLocks noChangeAspect="1" noChangeShapeType="1"/>
            </p:cNvSpPr>
            <p:nvPr/>
          </p:nvSpPr>
          <p:spPr bwMode="ltGray">
            <a:xfrm flipV="1">
              <a:off x="4188" y="3497"/>
              <a:ext cx="12" cy="7"/>
            </a:xfrm>
            <a:prstGeom prst="line">
              <a:avLst/>
            </a:prstGeom>
            <a:noFill/>
            <a:ln w="0">
              <a:solidFill>
                <a:srgbClr val="FF9900"/>
              </a:solidFill>
              <a:round/>
              <a:headEnd/>
              <a:tailEnd/>
            </a:ln>
          </p:spPr>
          <p:txBody>
            <a:bodyPr/>
            <a:lstStyle/>
            <a:p>
              <a:endParaRPr lang="en-US"/>
            </a:p>
          </p:txBody>
        </p:sp>
        <p:sp>
          <p:nvSpPr>
            <p:cNvPr id="11018" name="Line 8"/>
            <p:cNvSpPr>
              <a:spLocks noChangeAspect="1" noChangeShapeType="1"/>
            </p:cNvSpPr>
            <p:nvPr/>
          </p:nvSpPr>
          <p:spPr bwMode="ltGray">
            <a:xfrm flipV="1">
              <a:off x="4270" y="3453"/>
              <a:ext cx="10" cy="6"/>
            </a:xfrm>
            <a:prstGeom prst="line">
              <a:avLst/>
            </a:prstGeom>
            <a:noFill/>
            <a:ln w="0">
              <a:solidFill>
                <a:srgbClr val="FF9900"/>
              </a:solidFill>
              <a:round/>
              <a:headEnd/>
              <a:tailEnd/>
            </a:ln>
          </p:spPr>
          <p:txBody>
            <a:bodyPr/>
            <a:lstStyle/>
            <a:p>
              <a:endParaRPr lang="en-US"/>
            </a:p>
          </p:txBody>
        </p:sp>
        <p:sp>
          <p:nvSpPr>
            <p:cNvPr id="11019" name="Line 9"/>
            <p:cNvSpPr>
              <a:spLocks noChangeAspect="1" noChangeShapeType="1"/>
            </p:cNvSpPr>
            <p:nvPr/>
          </p:nvSpPr>
          <p:spPr bwMode="ltGray">
            <a:xfrm flipV="1">
              <a:off x="4301" y="3430"/>
              <a:ext cx="19" cy="10"/>
            </a:xfrm>
            <a:prstGeom prst="line">
              <a:avLst/>
            </a:prstGeom>
            <a:noFill/>
            <a:ln w="0">
              <a:solidFill>
                <a:srgbClr val="FF9900"/>
              </a:solidFill>
              <a:round/>
              <a:headEnd/>
              <a:tailEnd/>
            </a:ln>
          </p:spPr>
          <p:txBody>
            <a:bodyPr/>
            <a:lstStyle/>
            <a:p>
              <a:endParaRPr lang="en-US"/>
            </a:p>
          </p:txBody>
        </p:sp>
      </p:grpSp>
      <p:sp>
        <p:nvSpPr>
          <p:cNvPr id="10246" name="Text Box 10"/>
          <p:cNvSpPr txBox="1">
            <a:spLocks noChangeArrowheads="1"/>
          </p:cNvSpPr>
          <p:nvPr/>
        </p:nvSpPr>
        <p:spPr bwMode="auto">
          <a:xfrm>
            <a:off x="8575675" y="3408363"/>
            <a:ext cx="847725" cy="146050"/>
          </a:xfrm>
          <a:prstGeom prst="rect">
            <a:avLst/>
          </a:prstGeom>
          <a:noFill/>
          <a:ln w="9525" algn="ctr">
            <a:noFill/>
            <a:miter lim="800000"/>
            <a:headEnd/>
            <a:tailEnd/>
          </a:ln>
        </p:spPr>
        <p:txBody>
          <a:bodyPr lIns="86442" tIns="43221" rIns="86442" bIns="43221">
            <a:spAutoFit/>
          </a:bodyPr>
          <a:lstStyle/>
          <a:p>
            <a:pPr defTabSz="1009650">
              <a:spcBef>
                <a:spcPct val="50000"/>
              </a:spcBef>
            </a:pPr>
            <a:r>
              <a:rPr lang="en-US" sz="400" b="1"/>
              <a:t>Ogdensburg</a:t>
            </a:r>
          </a:p>
        </p:txBody>
      </p:sp>
      <p:sp>
        <p:nvSpPr>
          <p:cNvPr id="10247" name="Freeform 11"/>
          <p:cNvSpPr>
            <a:spLocks noChangeAspect="1"/>
          </p:cNvSpPr>
          <p:nvPr/>
        </p:nvSpPr>
        <p:spPr bwMode="ltGray">
          <a:xfrm>
            <a:off x="6503988" y="3159125"/>
            <a:ext cx="2301875" cy="1514475"/>
          </a:xfrm>
          <a:custGeom>
            <a:avLst/>
            <a:gdLst>
              <a:gd name="T0" fmla="*/ 1219 w 1238"/>
              <a:gd name="T1" fmla="*/ 9 h 814"/>
              <a:gd name="T2" fmla="*/ 1157 w 1238"/>
              <a:gd name="T3" fmla="*/ 50 h 814"/>
              <a:gd name="T4" fmla="*/ 1086 w 1238"/>
              <a:gd name="T5" fmla="*/ 128 h 814"/>
              <a:gd name="T6" fmla="*/ 1007 w 1238"/>
              <a:gd name="T7" fmla="*/ 230 h 814"/>
              <a:gd name="T8" fmla="*/ 936 w 1238"/>
              <a:gd name="T9" fmla="*/ 290 h 814"/>
              <a:gd name="T10" fmla="*/ 887 w 1238"/>
              <a:gd name="T11" fmla="*/ 330 h 814"/>
              <a:gd name="T12" fmla="*/ 745 w 1238"/>
              <a:gd name="T13" fmla="*/ 401 h 814"/>
              <a:gd name="T14" fmla="*/ 725 w 1238"/>
              <a:gd name="T15" fmla="*/ 414 h 814"/>
              <a:gd name="T16" fmla="*/ 716 w 1238"/>
              <a:gd name="T17" fmla="*/ 412 h 814"/>
              <a:gd name="T18" fmla="*/ 704 w 1238"/>
              <a:gd name="T19" fmla="*/ 411 h 814"/>
              <a:gd name="T20" fmla="*/ 645 w 1238"/>
              <a:gd name="T21" fmla="*/ 391 h 814"/>
              <a:gd name="T22" fmla="*/ 614 w 1238"/>
              <a:gd name="T23" fmla="*/ 401 h 814"/>
              <a:gd name="T24" fmla="*/ 614 w 1238"/>
              <a:gd name="T25" fmla="*/ 432 h 814"/>
              <a:gd name="T26" fmla="*/ 645 w 1238"/>
              <a:gd name="T27" fmla="*/ 411 h 814"/>
              <a:gd name="T28" fmla="*/ 687 w 1238"/>
              <a:gd name="T29" fmla="*/ 424 h 814"/>
              <a:gd name="T30" fmla="*/ 687 w 1238"/>
              <a:gd name="T31" fmla="*/ 441 h 814"/>
              <a:gd name="T32" fmla="*/ 704 w 1238"/>
              <a:gd name="T33" fmla="*/ 432 h 814"/>
              <a:gd name="T34" fmla="*/ 725 w 1238"/>
              <a:gd name="T35" fmla="*/ 460 h 814"/>
              <a:gd name="T36" fmla="*/ 725 w 1238"/>
              <a:gd name="T37" fmla="*/ 491 h 814"/>
              <a:gd name="T38" fmla="*/ 675 w 1238"/>
              <a:gd name="T39" fmla="*/ 512 h 814"/>
              <a:gd name="T40" fmla="*/ 654 w 1238"/>
              <a:gd name="T41" fmla="*/ 491 h 814"/>
              <a:gd name="T42" fmla="*/ 604 w 1238"/>
              <a:gd name="T43" fmla="*/ 491 h 814"/>
              <a:gd name="T44" fmla="*/ 564 w 1238"/>
              <a:gd name="T45" fmla="*/ 472 h 814"/>
              <a:gd name="T46" fmla="*/ 462 w 1238"/>
              <a:gd name="T47" fmla="*/ 482 h 814"/>
              <a:gd name="T48" fmla="*/ 382 w 1238"/>
              <a:gd name="T49" fmla="*/ 512 h 814"/>
              <a:gd name="T50" fmla="*/ 253 w 1238"/>
              <a:gd name="T51" fmla="*/ 541 h 814"/>
              <a:gd name="T52" fmla="*/ 192 w 1238"/>
              <a:gd name="T53" fmla="*/ 562 h 814"/>
              <a:gd name="T54" fmla="*/ 121 w 1238"/>
              <a:gd name="T55" fmla="*/ 612 h 814"/>
              <a:gd name="T56" fmla="*/ 80 w 1238"/>
              <a:gd name="T57" fmla="*/ 652 h 814"/>
              <a:gd name="T58" fmla="*/ 52 w 1238"/>
              <a:gd name="T59" fmla="*/ 693 h 814"/>
              <a:gd name="T60" fmla="*/ 11 w 1238"/>
              <a:gd name="T61" fmla="*/ 764 h 814"/>
              <a:gd name="T62" fmla="*/ 11 w 1238"/>
              <a:gd name="T63" fmla="*/ 783 h 814"/>
              <a:gd name="T64" fmla="*/ 80 w 1238"/>
              <a:gd name="T65" fmla="*/ 802 h 814"/>
              <a:gd name="T66" fmla="*/ 142 w 1238"/>
              <a:gd name="T67" fmla="*/ 814 h 814"/>
              <a:gd name="T68" fmla="*/ 211 w 1238"/>
              <a:gd name="T69" fmla="*/ 783 h 814"/>
              <a:gd name="T70" fmla="*/ 343 w 1238"/>
              <a:gd name="T71" fmla="*/ 733 h 814"/>
              <a:gd name="T72" fmla="*/ 493 w 1238"/>
              <a:gd name="T73" fmla="*/ 723 h 814"/>
              <a:gd name="T74" fmla="*/ 543 w 1238"/>
              <a:gd name="T75" fmla="*/ 743 h 814"/>
              <a:gd name="T76" fmla="*/ 595 w 1238"/>
              <a:gd name="T77" fmla="*/ 752 h 814"/>
              <a:gd name="T78" fmla="*/ 645 w 1238"/>
              <a:gd name="T79" fmla="*/ 723 h 814"/>
              <a:gd name="T80" fmla="*/ 735 w 1238"/>
              <a:gd name="T81" fmla="*/ 733 h 814"/>
              <a:gd name="T82" fmla="*/ 775 w 1238"/>
              <a:gd name="T83" fmla="*/ 712 h 814"/>
              <a:gd name="T84" fmla="*/ 816 w 1238"/>
              <a:gd name="T85" fmla="*/ 683 h 814"/>
              <a:gd name="T86" fmla="*/ 856 w 1238"/>
              <a:gd name="T87" fmla="*/ 652 h 814"/>
              <a:gd name="T88" fmla="*/ 875 w 1238"/>
              <a:gd name="T89" fmla="*/ 622 h 814"/>
              <a:gd name="T90" fmla="*/ 927 w 1238"/>
              <a:gd name="T91" fmla="*/ 593 h 814"/>
              <a:gd name="T92" fmla="*/ 936 w 1238"/>
              <a:gd name="T93" fmla="*/ 562 h 814"/>
              <a:gd name="T94" fmla="*/ 915 w 1238"/>
              <a:gd name="T95" fmla="*/ 501 h 814"/>
              <a:gd name="T96" fmla="*/ 936 w 1238"/>
              <a:gd name="T97" fmla="*/ 451 h 814"/>
              <a:gd name="T98" fmla="*/ 927 w 1238"/>
              <a:gd name="T99" fmla="*/ 432 h 814"/>
              <a:gd name="T100" fmla="*/ 896 w 1238"/>
              <a:gd name="T101" fmla="*/ 422 h 814"/>
              <a:gd name="T102" fmla="*/ 875 w 1238"/>
              <a:gd name="T103" fmla="*/ 391 h 814"/>
              <a:gd name="T104" fmla="*/ 927 w 1238"/>
              <a:gd name="T105" fmla="*/ 361 h 814"/>
              <a:gd name="T106" fmla="*/ 967 w 1238"/>
              <a:gd name="T107" fmla="*/ 320 h 814"/>
              <a:gd name="T108" fmla="*/ 996 w 1238"/>
              <a:gd name="T109" fmla="*/ 270 h 814"/>
              <a:gd name="T110" fmla="*/ 1027 w 1238"/>
              <a:gd name="T111" fmla="*/ 230 h 814"/>
              <a:gd name="T112" fmla="*/ 1086 w 1238"/>
              <a:gd name="T113" fmla="*/ 140 h 814"/>
              <a:gd name="T114" fmla="*/ 1148 w 1238"/>
              <a:gd name="T115" fmla="*/ 59 h 814"/>
              <a:gd name="T116" fmla="*/ 1188 w 1238"/>
              <a:gd name="T117" fmla="*/ 38 h 814"/>
              <a:gd name="T118" fmla="*/ 1238 w 1238"/>
              <a:gd name="T119" fmla="*/ 29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close/>
              </a:path>
            </a:pathLst>
          </a:custGeom>
          <a:solidFill>
            <a:srgbClr val="3366FF"/>
          </a:solidFill>
          <a:ln w="9525" cap="flat" cmpd="sng">
            <a:noFill/>
            <a:prstDash val="solid"/>
            <a:round/>
            <a:headEnd type="none" w="med" len="med"/>
            <a:tailEnd type="none" w="med" len="med"/>
          </a:ln>
        </p:spPr>
        <p:txBody>
          <a:bodyPr/>
          <a:lstStyle/>
          <a:p>
            <a:endParaRPr lang="en-US"/>
          </a:p>
        </p:txBody>
      </p:sp>
      <p:sp>
        <p:nvSpPr>
          <p:cNvPr id="10248" name="Freeform 12"/>
          <p:cNvSpPr>
            <a:spLocks noChangeAspect="1"/>
          </p:cNvSpPr>
          <p:nvPr/>
        </p:nvSpPr>
        <p:spPr bwMode="ltGray">
          <a:xfrm>
            <a:off x="6503988" y="3159125"/>
            <a:ext cx="2301875" cy="1514475"/>
          </a:xfrm>
          <a:custGeom>
            <a:avLst/>
            <a:gdLst>
              <a:gd name="T0" fmla="*/ 1219 w 1238"/>
              <a:gd name="T1" fmla="*/ 9 h 814"/>
              <a:gd name="T2" fmla="*/ 1157 w 1238"/>
              <a:gd name="T3" fmla="*/ 50 h 814"/>
              <a:gd name="T4" fmla="*/ 1086 w 1238"/>
              <a:gd name="T5" fmla="*/ 128 h 814"/>
              <a:gd name="T6" fmla="*/ 1007 w 1238"/>
              <a:gd name="T7" fmla="*/ 230 h 814"/>
              <a:gd name="T8" fmla="*/ 936 w 1238"/>
              <a:gd name="T9" fmla="*/ 290 h 814"/>
              <a:gd name="T10" fmla="*/ 887 w 1238"/>
              <a:gd name="T11" fmla="*/ 330 h 814"/>
              <a:gd name="T12" fmla="*/ 745 w 1238"/>
              <a:gd name="T13" fmla="*/ 401 h 814"/>
              <a:gd name="T14" fmla="*/ 725 w 1238"/>
              <a:gd name="T15" fmla="*/ 414 h 814"/>
              <a:gd name="T16" fmla="*/ 716 w 1238"/>
              <a:gd name="T17" fmla="*/ 412 h 814"/>
              <a:gd name="T18" fmla="*/ 704 w 1238"/>
              <a:gd name="T19" fmla="*/ 411 h 814"/>
              <a:gd name="T20" fmla="*/ 645 w 1238"/>
              <a:gd name="T21" fmla="*/ 391 h 814"/>
              <a:gd name="T22" fmla="*/ 614 w 1238"/>
              <a:gd name="T23" fmla="*/ 401 h 814"/>
              <a:gd name="T24" fmla="*/ 614 w 1238"/>
              <a:gd name="T25" fmla="*/ 432 h 814"/>
              <a:gd name="T26" fmla="*/ 645 w 1238"/>
              <a:gd name="T27" fmla="*/ 411 h 814"/>
              <a:gd name="T28" fmla="*/ 687 w 1238"/>
              <a:gd name="T29" fmla="*/ 424 h 814"/>
              <a:gd name="T30" fmla="*/ 687 w 1238"/>
              <a:gd name="T31" fmla="*/ 441 h 814"/>
              <a:gd name="T32" fmla="*/ 704 w 1238"/>
              <a:gd name="T33" fmla="*/ 432 h 814"/>
              <a:gd name="T34" fmla="*/ 725 w 1238"/>
              <a:gd name="T35" fmla="*/ 460 h 814"/>
              <a:gd name="T36" fmla="*/ 725 w 1238"/>
              <a:gd name="T37" fmla="*/ 491 h 814"/>
              <a:gd name="T38" fmla="*/ 675 w 1238"/>
              <a:gd name="T39" fmla="*/ 512 h 814"/>
              <a:gd name="T40" fmla="*/ 654 w 1238"/>
              <a:gd name="T41" fmla="*/ 491 h 814"/>
              <a:gd name="T42" fmla="*/ 604 w 1238"/>
              <a:gd name="T43" fmla="*/ 491 h 814"/>
              <a:gd name="T44" fmla="*/ 564 w 1238"/>
              <a:gd name="T45" fmla="*/ 472 h 814"/>
              <a:gd name="T46" fmla="*/ 462 w 1238"/>
              <a:gd name="T47" fmla="*/ 482 h 814"/>
              <a:gd name="T48" fmla="*/ 382 w 1238"/>
              <a:gd name="T49" fmla="*/ 512 h 814"/>
              <a:gd name="T50" fmla="*/ 253 w 1238"/>
              <a:gd name="T51" fmla="*/ 541 h 814"/>
              <a:gd name="T52" fmla="*/ 192 w 1238"/>
              <a:gd name="T53" fmla="*/ 562 h 814"/>
              <a:gd name="T54" fmla="*/ 121 w 1238"/>
              <a:gd name="T55" fmla="*/ 612 h 814"/>
              <a:gd name="T56" fmla="*/ 80 w 1238"/>
              <a:gd name="T57" fmla="*/ 652 h 814"/>
              <a:gd name="T58" fmla="*/ 52 w 1238"/>
              <a:gd name="T59" fmla="*/ 693 h 814"/>
              <a:gd name="T60" fmla="*/ 11 w 1238"/>
              <a:gd name="T61" fmla="*/ 764 h 814"/>
              <a:gd name="T62" fmla="*/ 11 w 1238"/>
              <a:gd name="T63" fmla="*/ 783 h 814"/>
              <a:gd name="T64" fmla="*/ 80 w 1238"/>
              <a:gd name="T65" fmla="*/ 802 h 814"/>
              <a:gd name="T66" fmla="*/ 142 w 1238"/>
              <a:gd name="T67" fmla="*/ 814 h 814"/>
              <a:gd name="T68" fmla="*/ 211 w 1238"/>
              <a:gd name="T69" fmla="*/ 783 h 814"/>
              <a:gd name="T70" fmla="*/ 343 w 1238"/>
              <a:gd name="T71" fmla="*/ 733 h 814"/>
              <a:gd name="T72" fmla="*/ 493 w 1238"/>
              <a:gd name="T73" fmla="*/ 723 h 814"/>
              <a:gd name="T74" fmla="*/ 543 w 1238"/>
              <a:gd name="T75" fmla="*/ 743 h 814"/>
              <a:gd name="T76" fmla="*/ 595 w 1238"/>
              <a:gd name="T77" fmla="*/ 752 h 814"/>
              <a:gd name="T78" fmla="*/ 645 w 1238"/>
              <a:gd name="T79" fmla="*/ 723 h 814"/>
              <a:gd name="T80" fmla="*/ 735 w 1238"/>
              <a:gd name="T81" fmla="*/ 733 h 814"/>
              <a:gd name="T82" fmla="*/ 775 w 1238"/>
              <a:gd name="T83" fmla="*/ 712 h 814"/>
              <a:gd name="T84" fmla="*/ 816 w 1238"/>
              <a:gd name="T85" fmla="*/ 683 h 814"/>
              <a:gd name="T86" fmla="*/ 856 w 1238"/>
              <a:gd name="T87" fmla="*/ 652 h 814"/>
              <a:gd name="T88" fmla="*/ 875 w 1238"/>
              <a:gd name="T89" fmla="*/ 622 h 814"/>
              <a:gd name="T90" fmla="*/ 927 w 1238"/>
              <a:gd name="T91" fmla="*/ 593 h 814"/>
              <a:gd name="T92" fmla="*/ 936 w 1238"/>
              <a:gd name="T93" fmla="*/ 562 h 814"/>
              <a:gd name="T94" fmla="*/ 915 w 1238"/>
              <a:gd name="T95" fmla="*/ 501 h 814"/>
              <a:gd name="T96" fmla="*/ 936 w 1238"/>
              <a:gd name="T97" fmla="*/ 451 h 814"/>
              <a:gd name="T98" fmla="*/ 927 w 1238"/>
              <a:gd name="T99" fmla="*/ 432 h 814"/>
              <a:gd name="T100" fmla="*/ 896 w 1238"/>
              <a:gd name="T101" fmla="*/ 422 h 814"/>
              <a:gd name="T102" fmla="*/ 875 w 1238"/>
              <a:gd name="T103" fmla="*/ 391 h 814"/>
              <a:gd name="T104" fmla="*/ 927 w 1238"/>
              <a:gd name="T105" fmla="*/ 361 h 814"/>
              <a:gd name="T106" fmla="*/ 967 w 1238"/>
              <a:gd name="T107" fmla="*/ 320 h 814"/>
              <a:gd name="T108" fmla="*/ 996 w 1238"/>
              <a:gd name="T109" fmla="*/ 270 h 814"/>
              <a:gd name="T110" fmla="*/ 1027 w 1238"/>
              <a:gd name="T111" fmla="*/ 230 h 814"/>
              <a:gd name="T112" fmla="*/ 1086 w 1238"/>
              <a:gd name="T113" fmla="*/ 140 h 814"/>
              <a:gd name="T114" fmla="*/ 1148 w 1238"/>
              <a:gd name="T115" fmla="*/ 59 h 814"/>
              <a:gd name="T116" fmla="*/ 1188 w 1238"/>
              <a:gd name="T117" fmla="*/ 38 h 814"/>
              <a:gd name="T118" fmla="*/ 1238 w 1238"/>
              <a:gd name="T119" fmla="*/ 29 h 8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8"/>
              <a:gd name="T181" fmla="*/ 0 h 814"/>
              <a:gd name="T182" fmla="*/ 1238 w 1238"/>
              <a:gd name="T183" fmla="*/ 814 h 8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8" h="814">
                <a:moveTo>
                  <a:pt x="1228" y="0"/>
                </a:moveTo>
                <a:lnTo>
                  <a:pt x="1219" y="9"/>
                </a:lnTo>
                <a:lnTo>
                  <a:pt x="1197" y="19"/>
                </a:lnTo>
                <a:lnTo>
                  <a:pt x="1157" y="50"/>
                </a:lnTo>
                <a:lnTo>
                  <a:pt x="1107" y="90"/>
                </a:lnTo>
                <a:lnTo>
                  <a:pt x="1086" y="128"/>
                </a:lnTo>
                <a:lnTo>
                  <a:pt x="1036" y="180"/>
                </a:lnTo>
                <a:lnTo>
                  <a:pt x="1007" y="230"/>
                </a:lnTo>
                <a:lnTo>
                  <a:pt x="967" y="270"/>
                </a:lnTo>
                <a:lnTo>
                  <a:pt x="936" y="290"/>
                </a:lnTo>
                <a:lnTo>
                  <a:pt x="906" y="320"/>
                </a:lnTo>
                <a:lnTo>
                  <a:pt x="887" y="330"/>
                </a:lnTo>
                <a:lnTo>
                  <a:pt x="775" y="370"/>
                </a:lnTo>
                <a:lnTo>
                  <a:pt x="745" y="401"/>
                </a:lnTo>
                <a:lnTo>
                  <a:pt x="735" y="411"/>
                </a:lnTo>
                <a:lnTo>
                  <a:pt x="725" y="414"/>
                </a:lnTo>
                <a:lnTo>
                  <a:pt x="720" y="414"/>
                </a:lnTo>
                <a:lnTo>
                  <a:pt x="716" y="412"/>
                </a:lnTo>
                <a:lnTo>
                  <a:pt x="716" y="405"/>
                </a:lnTo>
                <a:lnTo>
                  <a:pt x="704" y="411"/>
                </a:lnTo>
                <a:lnTo>
                  <a:pt x="695" y="391"/>
                </a:lnTo>
                <a:lnTo>
                  <a:pt x="645" y="391"/>
                </a:lnTo>
                <a:lnTo>
                  <a:pt x="635" y="401"/>
                </a:lnTo>
                <a:lnTo>
                  <a:pt x="614" y="401"/>
                </a:lnTo>
                <a:lnTo>
                  <a:pt x="604" y="422"/>
                </a:lnTo>
                <a:lnTo>
                  <a:pt x="614" y="432"/>
                </a:lnTo>
                <a:lnTo>
                  <a:pt x="635" y="432"/>
                </a:lnTo>
                <a:lnTo>
                  <a:pt x="645" y="411"/>
                </a:lnTo>
                <a:lnTo>
                  <a:pt x="683" y="409"/>
                </a:lnTo>
                <a:lnTo>
                  <a:pt x="687" y="424"/>
                </a:lnTo>
                <a:lnTo>
                  <a:pt x="687" y="432"/>
                </a:lnTo>
                <a:lnTo>
                  <a:pt x="687" y="441"/>
                </a:lnTo>
                <a:lnTo>
                  <a:pt x="695" y="441"/>
                </a:lnTo>
                <a:lnTo>
                  <a:pt x="704" y="432"/>
                </a:lnTo>
                <a:lnTo>
                  <a:pt x="725" y="432"/>
                </a:lnTo>
                <a:lnTo>
                  <a:pt x="725" y="460"/>
                </a:lnTo>
                <a:lnTo>
                  <a:pt x="704" y="472"/>
                </a:lnTo>
                <a:lnTo>
                  <a:pt x="725" y="491"/>
                </a:lnTo>
                <a:lnTo>
                  <a:pt x="704" y="501"/>
                </a:lnTo>
                <a:lnTo>
                  <a:pt x="675" y="512"/>
                </a:lnTo>
                <a:lnTo>
                  <a:pt x="664" y="491"/>
                </a:lnTo>
                <a:lnTo>
                  <a:pt x="654" y="491"/>
                </a:lnTo>
                <a:lnTo>
                  <a:pt x="635" y="482"/>
                </a:lnTo>
                <a:lnTo>
                  <a:pt x="604" y="491"/>
                </a:lnTo>
                <a:lnTo>
                  <a:pt x="574" y="491"/>
                </a:lnTo>
                <a:lnTo>
                  <a:pt x="564" y="472"/>
                </a:lnTo>
                <a:lnTo>
                  <a:pt x="524" y="472"/>
                </a:lnTo>
                <a:lnTo>
                  <a:pt x="462" y="482"/>
                </a:lnTo>
                <a:lnTo>
                  <a:pt x="424" y="501"/>
                </a:lnTo>
                <a:lnTo>
                  <a:pt x="382" y="512"/>
                </a:lnTo>
                <a:lnTo>
                  <a:pt x="303" y="541"/>
                </a:lnTo>
                <a:lnTo>
                  <a:pt x="253" y="541"/>
                </a:lnTo>
                <a:lnTo>
                  <a:pt x="223" y="562"/>
                </a:lnTo>
                <a:lnTo>
                  <a:pt x="192" y="562"/>
                </a:lnTo>
                <a:lnTo>
                  <a:pt x="152" y="581"/>
                </a:lnTo>
                <a:lnTo>
                  <a:pt x="121" y="612"/>
                </a:lnTo>
                <a:lnTo>
                  <a:pt x="111" y="631"/>
                </a:lnTo>
                <a:lnTo>
                  <a:pt x="80" y="652"/>
                </a:lnTo>
                <a:lnTo>
                  <a:pt x="61" y="672"/>
                </a:lnTo>
                <a:lnTo>
                  <a:pt x="52" y="693"/>
                </a:lnTo>
                <a:lnTo>
                  <a:pt x="31" y="723"/>
                </a:lnTo>
                <a:lnTo>
                  <a:pt x="11" y="764"/>
                </a:lnTo>
                <a:lnTo>
                  <a:pt x="0" y="783"/>
                </a:lnTo>
                <a:lnTo>
                  <a:pt x="11" y="783"/>
                </a:lnTo>
                <a:lnTo>
                  <a:pt x="61" y="793"/>
                </a:lnTo>
                <a:lnTo>
                  <a:pt x="80" y="802"/>
                </a:lnTo>
                <a:lnTo>
                  <a:pt x="111" y="814"/>
                </a:lnTo>
                <a:lnTo>
                  <a:pt x="142" y="814"/>
                </a:lnTo>
                <a:lnTo>
                  <a:pt x="182" y="802"/>
                </a:lnTo>
                <a:lnTo>
                  <a:pt x="211" y="783"/>
                </a:lnTo>
                <a:lnTo>
                  <a:pt x="253" y="752"/>
                </a:lnTo>
                <a:lnTo>
                  <a:pt x="343" y="733"/>
                </a:lnTo>
                <a:lnTo>
                  <a:pt x="434" y="723"/>
                </a:lnTo>
                <a:lnTo>
                  <a:pt x="493" y="723"/>
                </a:lnTo>
                <a:lnTo>
                  <a:pt x="524" y="733"/>
                </a:lnTo>
                <a:lnTo>
                  <a:pt x="543" y="743"/>
                </a:lnTo>
                <a:lnTo>
                  <a:pt x="555" y="752"/>
                </a:lnTo>
                <a:lnTo>
                  <a:pt x="595" y="752"/>
                </a:lnTo>
                <a:lnTo>
                  <a:pt x="624" y="733"/>
                </a:lnTo>
                <a:lnTo>
                  <a:pt x="645" y="723"/>
                </a:lnTo>
                <a:lnTo>
                  <a:pt x="725" y="723"/>
                </a:lnTo>
                <a:lnTo>
                  <a:pt x="735" y="733"/>
                </a:lnTo>
                <a:lnTo>
                  <a:pt x="756" y="733"/>
                </a:lnTo>
                <a:lnTo>
                  <a:pt x="775" y="712"/>
                </a:lnTo>
                <a:lnTo>
                  <a:pt x="806" y="693"/>
                </a:lnTo>
                <a:lnTo>
                  <a:pt x="816" y="683"/>
                </a:lnTo>
                <a:lnTo>
                  <a:pt x="835" y="652"/>
                </a:lnTo>
                <a:lnTo>
                  <a:pt x="856" y="652"/>
                </a:lnTo>
                <a:lnTo>
                  <a:pt x="856" y="631"/>
                </a:lnTo>
                <a:lnTo>
                  <a:pt x="875" y="622"/>
                </a:lnTo>
                <a:lnTo>
                  <a:pt x="915" y="612"/>
                </a:lnTo>
                <a:lnTo>
                  <a:pt x="927" y="593"/>
                </a:lnTo>
                <a:lnTo>
                  <a:pt x="927" y="572"/>
                </a:lnTo>
                <a:lnTo>
                  <a:pt x="936" y="562"/>
                </a:lnTo>
                <a:lnTo>
                  <a:pt x="927" y="541"/>
                </a:lnTo>
                <a:lnTo>
                  <a:pt x="915" y="501"/>
                </a:lnTo>
                <a:lnTo>
                  <a:pt x="915" y="482"/>
                </a:lnTo>
                <a:lnTo>
                  <a:pt x="936" y="451"/>
                </a:lnTo>
                <a:lnTo>
                  <a:pt x="946" y="441"/>
                </a:lnTo>
                <a:lnTo>
                  <a:pt x="927" y="432"/>
                </a:lnTo>
                <a:lnTo>
                  <a:pt x="906" y="422"/>
                </a:lnTo>
                <a:lnTo>
                  <a:pt x="896" y="422"/>
                </a:lnTo>
                <a:lnTo>
                  <a:pt x="875" y="411"/>
                </a:lnTo>
                <a:lnTo>
                  <a:pt x="875" y="391"/>
                </a:lnTo>
                <a:lnTo>
                  <a:pt x="887" y="370"/>
                </a:lnTo>
                <a:lnTo>
                  <a:pt x="927" y="361"/>
                </a:lnTo>
                <a:lnTo>
                  <a:pt x="946" y="341"/>
                </a:lnTo>
                <a:lnTo>
                  <a:pt x="967" y="320"/>
                </a:lnTo>
                <a:lnTo>
                  <a:pt x="986" y="290"/>
                </a:lnTo>
                <a:lnTo>
                  <a:pt x="996" y="270"/>
                </a:lnTo>
                <a:lnTo>
                  <a:pt x="1007" y="240"/>
                </a:lnTo>
                <a:lnTo>
                  <a:pt x="1027" y="230"/>
                </a:lnTo>
                <a:lnTo>
                  <a:pt x="1077" y="171"/>
                </a:lnTo>
                <a:lnTo>
                  <a:pt x="1086" y="140"/>
                </a:lnTo>
                <a:lnTo>
                  <a:pt x="1117" y="100"/>
                </a:lnTo>
                <a:lnTo>
                  <a:pt x="1148" y="59"/>
                </a:lnTo>
                <a:lnTo>
                  <a:pt x="1167" y="59"/>
                </a:lnTo>
                <a:lnTo>
                  <a:pt x="1188" y="38"/>
                </a:lnTo>
                <a:lnTo>
                  <a:pt x="1207" y="38"/>
                </a:lnTo>
                <a:lnTo>
                  <a:pt x="1238" y="29"/>
                </a:lnTo>
                <a:lnTo>
                  <a:pt x="1228" y="0"/>
                </a:lnTo>
              </a:path>
            </a:pathLst>
          </a:custGeom>
          <a:noFill/>
          <a:ln w="0">
            <a:noFill/>
            <a:prstDash val="solid"/>
            <a:round/>
            <a:headEnd/>
            <a:tailEnd/>
          </a:ln>
        </p:spPr>
        <p:txBody>
          <a:bodyPr/>
          <a:lstStyle/>
          <a:p>
            <a:endParaRPr lang="en-US"/>
          </a:p>
        </p:txBody>
      </p:sp>
      <p:sp>
        <p:nvSpPr>
          <p:cNvPr id="10249" name="Freeform 13"/>
          <p:cNvSpPr>
            <a:spLocks noChangeAspect="1"/>
          </p:cNvSpPr>
          <p:nvPr/>
        </p:nvSpPr>
        <p:spPr bwMode="ltGray">
          <a:xfrm>
            <a:off x="500063" y="760413"/>
            <a:ext cx="6473825" cy="5219700"/>
          </a:xfrm>
          <a:custGeom>
            <a:avLst/>
            <a:gdLst>
              <a:gd name="T0" fmla="*/ 382 w 3481"/>
              <a:gd name="T1" fmla="*/ 482 h 2804"/>
              <a:gd name="T2" fmla="*/ 723 w 3481"/>
              <a:gd name="T3" fmla="*/ 322 h 2804"/>
              <a:gd name="T4" fmla="*/ 854 w 3481"/>
              <a:gd name="T5" fmla="*/ 242 h 2804"/>
              <a:gd name="T6" fmla="*/ 996 w 3481"/>
              <a:gd name="T7" fmla="*/ 100 h 2804"/>
              <a:gd name="T8" fmla="*/ 996 w 3481"/>
              <a:gd name="T9" fmla="*/ 50 h 2804"/>
              <a:gd name="T10" fmla="*/ 1328 w 3481"/>
              <a:gd name="T11" fmla="*/ 90 h 2804"/>
              <a:gd name="T12" fmla="*/ 1508 w 3481"/>
              <a:gd name="T13" fmla="*/ 261 h 2804"/>
              <a:gd name="T14" fmla="*/ 1831 w 3481"/>
              <a:gd name="T15" fmla="*/ 422 h 2804"/>
              <a:gd name="T16" fmla="*/ 1881 w 3481"/>
              <a:gd name="T17" fmla="*/ 683 h 2804"/>
              <a:gd name="T18" fmla="*/ 1931 w 3481"/>
              <a:gd name="T19" fmla="*/ 866 h 2804"/>
              <a:gd name="T20" fmla="*/ 2061 w 3481"/>
              <a:gd name="T21" fmla="*/ 994 h 2804"/>
              <a:gd name="T22" fmla="*/ 2715 w 3481"/>
              <a:gd name="T23" fmla="*/ 1105 h 2804"/>
              <a:gd name="T24" fmla="*/ 2927 w 3481"/>
              <a:gd name="T25" fmla="*/ 1155 h 2804"/>
              <a:gd name="T26" fmla="*/ 3057 w 3481"/>
              <a:gd name="T27" fmla="*/ 1347 h 2804"/>
              <a:gd name="T28" fmla="*/ 3188 w 3481"/>
              <a:gd name="T29" fmla="*/ 1518 h 2804"/>
              <a:gd name="T30" fmla="*/ 3017 w 3481"/>
              <a:gd name="T31" fmla="*/ 1608 h 2804"/>
              <a:gd name="T32" fmla="*/ 2815 w 3481"/>
              <a:gd name="T33" fmla="*/ 1468 h 2804"/>
              <a:gd name="T34" fmla="*/ 2725 w 3481"/>
              <a:gd name="T35" fmla="*/ 1468 h 2804"/>
              <a:gd name="T36" fmla="*/ 2696 w 3481"/>
              <a:gd name="T37" fmla="*/ 1800 h 2804"/>
              <a:gd name="T38" fmla="*/ 2595 w 3481"/>
              <a:gd name="T39" fmla="*/ 2182 h 2804"/>
              <a:gd name="T40" fmla="*/ 2535 w 3481"/>
              <a:gd name="T41" fmla="*/ 2453 h 2804"/>
              <a:gd name="T42" fmla="*/ 2504 w 3481"/>
              <a:gd name="T43" fmla="*/ 2583 h 2804"/>
              <a:gd name="T44" fmla="*/ 2827 w 3481"/>
              <a:gd name="T45" fmla="*/ 2332 h 2804"/>
              <a:gd name="T46" fmla="*/ 3107 w 3481"/>
              <a:gd name="T47" fmla="*/ 2282 h 2804"/>
              <a:gd name="T48" fmla="*/ 3420 w 3481"/>
              <a:gd name="T49" fmla="*/ 2192 h 2804"/>
              <a:gd name="T50" fmla="*/ 3308 w 3481"/>
              <a:gd name="T51" fmla="*/ 2413 h 2804"/>
              <a:gd name="T52" fmla="*/ 2957 w 3481"/>
              <a:gd name="T53" fmla="*/ 2605 h 2804"/>
              <a:gd name="T54" fmla="*/ 2635 w 3481"/>
              <a:gd name="T55" fmla="*/ 2764 h 2804"/>
              <a:gd name="T56" fmla="*/ 2374 w 3481"/>
              <a:gd name="T57" fmla="*/ 2754 h 2804"/>
              <a:gd name="T58" fmla="*/ 2303 w 3481"/>
              <a:gd name="T59" fmla="*/ 2614 h 2804"/>
              <a:gd name="T60" fmla="*/ 2405 w 3481"/>
              <a:gd name="T61" fmla="*/ 2403 h 2804"/>
              <a:gd name="T62" fmla="*/ 2495 w 3481"/>
              <a:gd name="T63" fmla="*/ 2192 h 2804"/>
              <a:gd name="T64" fmla="*/ 2364 w 3481"/>
              <a:gd name="T65" fmla="*/ 1841 h 2804"/>
              <a:gd name="T66" fmla="*/ 2132 w 3481"/>
              <a:gd name="T67" fmla="*/ 2000 h 2804"/>
              <a:gd name="T68" fmla="*/ 2253 w 3481"/>
              <a:gd name="T69" fmla="*/ 1729 h 2804"/>
              <a:gd name="T70" fmla="*/ 2243 w 3481"/>
              <a:gd name="T71" fmla="*/ 1478 h 2804"/>
              <a:gd name="T72" fmla="*/ 2061 w 3481"/>
              <a:gd name="T73" fmla="*/ 1307 h 2804"/>
              <a:gd name="T74" fmla="*/ 1790 w 3481"/>
              <a:gd name="T75" fmla="*/ 1267 h 2804"/>
              <a:gd name="T76" fmla="*/ 1710 w 3481"/>
              <a:gd name="T77" fmla="*/ 1487 h 2804"/>
              <a:gd name="T78" fmla="*/ 1558 w 3481"/>
              <a:gd name="T79" fmla="*/ 1528 h 2804"/>
              <a:gd name="T80" fmla="*/ 1418 w 3481"/>
              <a:gd name="T81" fmla="*/ 1850 h 2804"/>
              <a:gd name="T82" fmla="*/ 1499 w 3481"/>
              <a:gd name="T83" fmla="*/ 2313 h 2804"/>
              <a:gd name="T84" fmla="*/ 1328 w 3481"/>
              <a:gd name="T85" fmla="*/ 2685 h 2804"/>
              <a:gd name="T86" fmla="*/ 1077 w 3481"/>
              <a:gd name="T87" fmla="*/ 2543 h 2804"/>
              <a:gd name="T88" fmla="*/ 1055 w 3481"/>
              <a:gd name="T89" fmla="*/ 2223 h 2804"/>
              <a:gd name="T90" fmla="*/ 1096 w 3481"/>
              <a:gd name="T91" fmla="*/ 1881 h 2804"/>
              <a:gd name="T92" fmla="*/ 1207 w 3481"/>
              <a:gd name="T93" fmla="*/ 1578 h 2804"/>
              <a:gd name="T94" fmla="*/ 1207 w 3481"/>
              <a:gd name="T95" fmla="*/ 1487 h 2804"/>
              <a:gd name="T96" fmla="*/ 1025 w 3481"/>
              <a:gd name="T97" fmla="*/ 1618 h 2804"/>
              <a:gd name="T98" fmla="*/ 1207 w 3481"/>
              <a:gd name="T99" fmla="*/ 1338 h 2804"/>
              <a:gd name="T100" fmla="*/ 1378 w 3481"/>
              <a:gd name="T101" fmla="*/ 1186 h 2804"/>
              <a:gd name="T102" fmla="*/ 1579 w 3481"/>
              <a:gd name="T103" fmla="*/ 1146 h 2804"/>
              <a:gd name="T104" fmla="*/ 1871 w 3481"/>
              <a:gd name="T105" fmla="*/ 1155 h 2804"/>
              <a:gd name="T106" fmla="*/ 2002 w 3481"/>
              <a:gd name="T107" fmla="*/ 1056 h 2804"/>
              <a:gd name="T108" fmla="*/ 1800 w 3481"/>
              <a:gd name="T109" fmla="*/ 925 h 2804"/>
              <a:gd name="T110" fmla="*/ 1409 w 3481"/>
              <a:gd name="T111" fmla="*/ 965 h 2804"/>
              <a:gd name="T112" fmla="*/ 956 w 3481"/>
              <a:gd name="T113" fmla="*/ 804 h 2804"/>
              <a:gd name="T114" fmla="*/ 1046 w 3481"/>
              <a:gd name="T115" fmla="*/ 643 h 2804"/>
              <a:gd name="T116" fmla="*/ 885 w 3481"/>
              <a:gd name="T117" fmla="*/ 664 h 2804"/>
              <a:gd name="T118" fmla="*/ 543 w 3481"/>
              <a:gd name="T119" fmla="*/ 844 h 2804"/>
              <a:gd name="T120" fmla="*/ 351 w 3481"/>
              <a:gd name="T121" fmla="*/ 764 h 2804"/>
              <a:gd name="T122" fmla="*/ 0 w 3481"/>
              <a:gd name="T123" fmla="*/ 785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close/>
              </a:path>
            </a:pathLst>
          </a:custGeom>
          <a:solidFill>
            <a:srgbClr val="3366FF"/>
          </a:solidFill>
          <a:ln w="9525" cap="flat" cmpd="sng">
            <a:noFill/>
            <a:prstDash val="solid"/>
            <a:round/>
            <a:headEnd type="none" w="med" len="med"/>
            <a:tailEnd type="none" w="med" len="med"/>
          </a:ln>
        </p:spPr>
        <p:txBody>
          <a:bodyPr/>
          <a:lstStyle/>
          <a:p>
            <a:endParaRPr lang="en-US"/>
          </a:p>
        </p:txBody>
      </p:sp>
      <p:sp>
        <p:nvSpPr>
          <p:cNvPr id="10250" name="Freeform 14"/>
          <p:cNvSpPr>
            <a:spLocks noChangeAspect="1"/>
          </p:cNvSpPr>
          <p:nvPr/>
        </p:nvSpPr>
        <p:spPr bwMode="ltGray">
          <a:xfrm>
            <a:off x="500063" y="760413"/>
            <a:ext cx="6473825" cy="5219700"/>
          </a:xfrm>
          <a:custGeom>
            <a:avLst/>
            <a:gdLst>
              <a:gd name="T0" fmla="*/ 382 w 3481"/>
              <a:gd name="T1" fmla="*/ 482 h 2804"/>
              <a:gd name="T2" fmla="*/ 723 w 3481"/>
              <a:gd name="T3" fmla="*/ 322 h 2804"/>
              <a:gd name="T4" fmla="*/ 854 w 3481"/>
              <a:gd name="T5" fmla="*/ 242 h 2804"/>
              <a:gd name="T6" fmla="*/ 996 w 3481"/>
              <a:gd name="T7" fmla="*/ 100 h 2804"/>
              <a:gd name="T8" fmla="*/ 996 w 3481"/>
              <a:gd name="T9" fmla="*/ 50 h 2804"/>
              <a:gd name="T10" fmla="*/ 1328 w 3481"/>
              <a:gd name="T11" fmla="*/ 90 h 2804"/>
              <a:gd name="T12" fmla="*/ 1508 w 3481"/>
              <a:gd name="T13" fmla="*/ 261 h 2804"/>
              <a:gd name="T14" fmla="*/ 1831 w 3481"/>
              <a:gd name="T15" fmla="*/ 422 h 2804"/>
              <a:gd name="T16" fmla="*/ 1881 w 3481"/>
              <a:gd name="T17" fmla="*/ 683 h 2804"/>
              <a:gd name="T18" fmla="*/ 1931 w 3481"/>
              <a:gd name="T19" fmla="*/ 866 h 2804"/>
              <a:gd name="T20" fmla="*/ 2061 w 3481"/>
              <a:gd name="T21" fmla="*/ 994 h 2804"/>
              <a:gd name="T22" fmla="*/ 2715 w 3481"/>
              <a:gd name="T23" fmla="*/ 1105 h 2804"/>
              <a:gd name="T24" fmla="*/ 2927 w 3481"/>
              <a:gd name="T25" fmla="*/ 1155 h 2804"/>
              <a:gd name="T26" fmla="*/ 3057 w 3481"/>
              <a:gd name="T27" fmla="*/ 1347 h 2804"/>
              <a:gd name="T28" fmla="*/ 3188 w 3481"/>
              <a:gd name="T29" fmla="*/ 1518 h 2804"/>
              <a:gd name="T30" fmla="*/ 3017 w 3481"/>
              <a:gd name="T31" fmla="*/ 1608 h 2804"/>
              <a:gd name="T32" fmla="*/ 2815 w 3481"/>
              <a:gd name="T33" fmla="*/ 1468 h 2804"/>
              <a:gd name="T34" fmla="*/ 2725 w 3481"/>
              <a:gd name="T35" fmla="*/ 1468 h 2804"/>
              <a:gd name="T36" fmla="*/ 2696 w 3481"/>
              <a:gd name="T37" fmla="*/ 1800 h 2804"/>
              <a:gd name="T38" fmla="*/ 2595 w 3481"/>
              <a:gd name="T39" fmla="*/ 2182 h 2804"/>
              <a:gd name="T40" fmla="*/ 2535 w 3481"/>
              <a:gd name="T41" fmla="*/ 2453 h 2804"/>
              <a:gd name="T42" fmla="*/ 2504 w 3481"/>
              <a:gd name="T43" fmla="*/ 2583 h 2804"/>
              <a:gd name="T44" fmla="*/ 2827 w 3481"/>
              <a:gd name="T45" fmla="*/ 2332 h 2804"/>
              <a:gd name="T46" fmla="*/ 3107 w 3481"/>
              <a:gd name="T47" fmla="*/ 2282 h 2804"/>
              <a:gd name="T48" fmla="*/ 3420 w 3481"/>
              <a:gd name="T49" fmla="*/ 2192 h 2804"/>
              <a:gd name="T50" fmla="*/ 3308 w 3481"/>
              <a:gd name="T51" fmla="*/ 2413 h 2804"/>
              <a:gd name="T52" fmla="*/ 2957 w 3481"/>
              <a:gd name="T53" fmla="*/ 2605 h 2804"/>
              <a:gd name="T54" fmla="*/ 2635 w 3481"/>
              <a:gd name="T55" fmla="*/ 2764 h 2804"/>
              <a:gd name="T56" fmla="*/ 2374 w 3481"/>
              <a:gd name="T57" fmla="*/ 2754 h 2804"/>
              <a:gd name="T58" fmla="*/ 2303 w 3481"/>
              <a:gd name="T59" fmla="*/ 2614 h 2804"/>
              <a:gd name="T60" fmla="*/ 2405 w 3481"/>
              <a:gd name="T61" fmla="*/ 2403 h 2804"/>
              <a:gd name="T62" fmla="*/ 2495 w 3481"/>
              <a:gd name="T63" fmla="*/ 2192 h 2804"/>
              <a:gd name="T64" fmla="*/ 2364 w 3481"/>
              <a:gd name="T65" fmla="*/ 1841 h 2804"/>
              <a:gd name="T66" fmla="*/ 2132 w 3481"/>
              <a:gd name="T67" fmla="*/ 2000 h 2804"/>
              <a:gd name="T68" fmla="*/ 2253 w 3481"/>
              <a:gd name="T69" fmla="*/ 1729 h 2804"/>
              <a:gd name="T70" fmla="*/ 2243 w 3481"/>
              <a:gd name="T71" fmla="*/ 1478 h 2804"/>
              <a:gd name="T72" fmla="*/ 2061 w 3481"/>
              <a:gd name="T73" fmla="*/ 1307 h 2804"/>
              <a:gd name="T74" fmla="*/ 1790 w 3481"/>
              <a:gd name="T75" fmla="*/ 1267 h 2804"/>
              <a:gd name="T76" fmla="*/ 1710 w 3481"/>
              <a:gd name="T77" fmla="*/ 1487 h 2804"/>
              <a:gd name="T78" fmla="*/ 1558 w 3481"/>
              <a:gd name="T79" fmla="*/ 1528 h 2804"/>
              <a:gd name="T80" fmla="*/ 1418 w 3481"/>
              <a:gd name="T81" fmla="*/ 1850 h 2804"/>
              <a:gd name="T82" fmla="*/ 1499 w 3481"/>
              <a:gd name="T83" fmla="*/ 2313 h 2804"/>
              <a:gd name="T84" fmla="*/ 1328 w 3481"/>
              <a:gd name="T85" fmla="*/ 2685 h 2804"/>
              <a:gd name="T86" fmla="*/ 1077 w 3481"/>
              <a:gd name="T87" fmla="*/ 2543 h 2804"/>
              <a:gd name="T88" fmla="*/ 1055 w 3481"/>
              <a:gd name="T89" fmla="*/ 2223 h 2804"/>
              <a:gd name="T90" fmla="*/ 1096 w 3481"/>
              <a:gd name="T91" fmla="*/ 1881 h 2804"/>
              <a:gd name="T92" fmla="*/ 1207 w 3481"/>
              <a:gd name="T93" fmla="*/ 1578 h 2804"/>
              <a:gd name="T94" fmla="*/ 1207 w 3481"/>
              <a:gd name="T95" fmla="*/ 1487 h 2804"/>
              <a:gd name="T96" fmla="*/ 1025 w 3481"/>
              <a:gd name="T97" fmla="*/ 1618 h 2804"/>
              <a:gd name="T98" fmla="*/ 1207 w 3481"/>
              <a:gd name="T99" fmla="*/ 1338 h 2804"/>
              <a:gd name="T100" fmla="*/ 1378 w 3481"/>
              <a:gd name="T101" fmla="*/ 1186 h 2804"/>
              <a:gd name="T102" fmla="*/ 1579 w 3481"/>
              <a:gd name="T103" fmla="*/ 1146 h 2804"/>
              <a:gd name="T104" fmla="*/ 1871 w 3481"/>
              <a:gd name="T105" fmla="*/ 1155 h 2804"/>
              <a:gd name="T106" fmla="*/ 2002 w 3481"/>
              <a:gd name="T107" fmla="*/ 1056 h 2804"/>
              <a:gd name="T108" fmla="*/ 1800 w 3481"/>
              <a:gd name="T109" fmla="*/ 925 h 2804"/>
              <a:gd name="T110" fmla="*/ 1409 w 3481"/>
              <a:gd name="T111" fmla="*/ 965 h 2804"/>
              <a:gd name="T112" fmla="*/ 956 w 3481"/>
              <a:gd name="T113" fmla="*/ 804 h 2804"/>
              <a:gd name="T114" fmla="*/ 1046 w 3481"/>
              <a:gd name="T115" fmla="*/ 643 h 2804"/>
              <a:gd name="T116" fmla="*/ 885 w 3481"/>
              <a:gd name="T117" fmla="*/ 664 h 2804"/>
              <a:gd name="T118" fmla="*/ 543 w 3481"/>
              <a:gd name="T119" fmla="*/ 844 h 2804"/>
              <a:gd name="T120" fmla="*/ 351 w 3481"/>
              <a:gd name="T121" fmla="*/ 764 h 2804"/>
              <a:gd name="T122" fmla="*/ 0 w 3481"/>
              <a:gd name="T123" fmla="*/ 785 h 28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1"/>
              <a:gd name="T187" fmla="*/ 0 h 2804"/>
              <a:gd name="T188" fmla="*/ 3481 w 3481"/>
              <a:gd name="T189" fmla="*/ 2804 h 28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1" h="2804">
                <a:moveTo>
                  <a:pt x="0" y="785"/>
                </a:moveTo>
                <a:lnTo>
                  <a:pt x="109" y="714"/>
                </a:lnTo>
                <a:lnTo>
                  <a:pt x="161" y="683"/>
                </a:lnTo>
                <a:lnTo>
                  <a:pt x="190" y="643"/>
                </a:lnTo>
                <a:lnTo>
                  <a:pt x="211" y="614"/>
                </a:lnTo>
                <a:lnTo>
                  <a:pt x="261" y="583"/>
                </a:lnTo>
                <a:lnTo>
                  <a:pt x="301" y="543"/>
                </a:lnTo>
                <a:lnTo>
                  <a:pt x="341" y="503"/>
                </a:lnTo>
                <a:lnTo>
                  <a:pt x="361" y="493"/>
                </a:lnTo>
                <a:lnTo>
                  <a:pt x="382" y="482"/>
                </a:lnTo>
                <a:lnTo>
                  <a:pt x="412" y="472"/>
                </a:lnTo>
                <a:lnTo>
                  <a:pt x="462" y="462"/>
                </a:lnTo>
                <a:lnTo>
                  <a:pt x="553" y="432"/>
                </a:lnTo>
                <a:lnTo>
                  <a:pt x="602" y="413"/>
                </a:lnTo>
                <a:lnTo>
                  <a:pt x="633" y="403"/>
                </a:lnTo>
                <a:lnTo>
                  <a:pt x="643" y="391"/>
                </a:lnTo>
                <a:lnTo>
                  <a:pt x="664" y="382"/>
                </a:lnTo>
                <a:lnTo>
                  <a:pt x="674" y="372"/>
                </a:lnTo>
                <a:lnTo>
                  <a:pt x="704" y="342"/>
                </a:lnTo>
                <a:lnTo>
                  <a:pt x="723" y="322"/>
                </a:lnTo>
                <a:lnTo>
                  <a:pt x="754" y="292"/>
                </a:lnTo>
                <a:lnTo>
                  <a:pt x="764" y="261"/>
                </a:lnTo>
                <a:lnTo>
                  <a:pt x="773" y="230"/>
                </a:lnTo>
                <a:lnTo>
                  <a:pt x="773" y="201"/>
                </a:lnTo>
                <a:lnTo>
                  <a:pt x="785" y="192"/>
                </a:lnTo>
                <a:lnTo>
                  <a:pt x="854" y="171"/>
                </a:lnTo>
                <a:lnTo>
                  <a:pt x="875" y="171"/>
                </a:lnTo>
                <a:lnTo>
                  <a:pt x="865" y="201"/>
                </a:lnTo>
                <a:lnTo>
                  <a:pt x="854" y="221"/>
                </a:lnTo>
                <a:lnTo>
                  <a:pt x="854" y="242"/>
                </a:lnTo>
                <a:lnTo>
                  <a:pt x="885" y="230"/>
                </a:lnTo>
                <a:lnTo>
                  <a:pt x="906" y="192"/>
                </a:lnTo>
                <a:lnTo>
                  <a:pt x="915" y="180"/>
                </a:lnTo>
                <a:lnTo>
                  <a:pt x="925" y="152"/>
                </a:lnTo>
                <a:lnTo>
                  <a:pt x="935" y="130"/>
                </a:lnTo>
                <a:lnTo>
                  <a:pt x="935" y="111"/>
                </a:lnTo>
                <a:lnTo>
                  <a:pt x="944" y="100"/>
                </a:lnTo>
                <a:lnTo>
                  <a:pt x="965" y="71"/>
                </a:lnTo>
                <a:lnTo>
                  <a:pt x="986" y="71"/>
                </a:lnTo>
                <a:lnTo>
                  <a:pt x="996" y="100"/>
                </a:lnTo>
                <a:lnTo>
                  <a:pt x="975" y="130"/>
                </a:lnTo>
                <a:lnTo>
                  <a:pt x="965" y="152"/>
                </a:lnTo>
                <a:lnTo>
                  <a:pt x="956" y="171"/>
                </a:lnTo>
                <a:lnTo>
                  <a:pt x="986" y="171"/>
                </a:lnTo>
                <a:lnTo>
                  <a:pt x="1006" y="161"/>
                </a:lnTo>
                <a:lnTo>
                  <a:pt x="1015" y="140"/>
                </a:lnTo>
                <a:lnTo>
                  <a:pt x="1036" y="111"/>
                </a:lnTo>
                <a:lnTo>
                  <a:pt x="1036" y="90"/>
                </a:lnTo>
                <a:lnTo>
                  <a:pt x="1015" y="80"/>
                </a:lnTo>
                <a:lnTo>
                  <a:pt x="996" y="50"/>
                </a:lnTo>
                <a:lnTo>
                  <a:pt x="1015" y="31"/>
                </a:lnTo>
                <a:lnTo>
                  <a:pt x="1036" y="9"/>
                </a:lnTo>
                <a:lnTo>
                  <a:pt x="1055" y="0"/>
                </a:lnTo>
                <a:lnTo>
                  <a:pt x="1117" y="19"/>
                </a:lnTo>
                <a:lnTo>
                  <a:pt x="1176" y="50"/>
                </a:lnTo>
                <a:lnTo>
                  <a:pt x="1207" y="80"/>
                </a:lnTo>
                <a:lnTo>
                  <a:pt x="1226" y="90"/>
                </a:lnTo>
                <a:lnTo>
                  <a:pt x="1297" y="90"/>
                </a:lnTo>
                <a:lnTo>
                  <a:pt x="1307" y="80"/>
                </a:lnTo>
                <a:lnTo>
                  <a:pt x="1328" y="90"/>
                </a:lnTo>
                <a:lnTo>
                  <a:pt x="1338" y="100"/>
                </a:lnTo>
                <a:lnTo>
                  <a:pt x="1368" y="100"/>
                </a:lnTo>
                <a:lnTo>
                  <a:pt x="1418" y="90"/>
                </a:lnTo>
                <a:lnTo>
                  <a:pt x="1418" y="100"/>
                </a:lnTo>
                <a:lnTo>
                  <a:pt x="1428" y="121"/>
                </a:lnTo>
                <a:lnTo>
                  <a:pt x="1437" y="111"/>
                </a:lnTo>
                <a:lnTo>
                  <a:pt x="1458" y="111"/>
                </a:lnTo>
                <a:lnTo>
                  <a:pt x="1478" y="140"/>
                </a:lnTo>
                <a:lnTo>
                  <a:pt x="1499" y="201"/>
                </a:lnTo>
                <a:lnTo>
                  <a:pt x="1508" y="261"/>
                </a:lnTo>
                <a:lnTo>
                  <a:pt x="1529" y="322"/>
                </a:lnTo>
                <a:lnTo>
                  <a:pt x="1539" y="351"/>
                </a:lnTo>
                <a:lnTo>
                  <a:pt x="1558" y="363"/>
                </a:lnTo>
                <a:lnTo>
                  <a:pt x="1599" y="391"/>
                </a:lnTo>
                <a:lnTo>
                  <a:pt x="1629" y="413"/>
                </a:lnTo>
                <a:lnTo>
                  <a:pt x="1660" y="413"/>
                </a:lnTo>
                <a:lnTo>
                  <a:pt x="1679" y="403"/>
                </a:lnTo>
                <a:lnTo>
                  <a:pt x="1741" y="403"/>
                </a:lnTo>
                <a:lnTo>
                  <a:pt x="1821" y="413"/>
                </a:lnTo>
                <a:lnTo>
                  <a:pt x="1831" y="422"/>
                </a:lnTo>
                <a:lnTo>
                  <a:pt x="1821" y="441"/>
                </a:lnTo>
                <a:lnTo>
                  <a:pt x="1831" y="472"/>
                </a:lnTo>
                <a:lnTo>
                  <a:pt x="1810" y="482"/>
                </a:lnTo>
                <a:lnTo>
                  <a:pt x="1800" y="522"/>
                </a:lnTo>
                <a:lnTo>
                  <a:pt x="1800" y="533"/>
                </a:lnTo>
                <a:lnTo>
                  <a:pt x="1840" y="583"/>
                </a:lnTo>
                <a:lnTo>
                  <a:pt x="1871" y="614"/>
                </a:lnTo>
                <a:lnTo>
                  <a:pt x="1890" y="624"/>
                </a:lnTo>
                <a:lnTo>
                  <a:pt x="1900" y="643"/>
                </a:lnTo>
                <a:lnTo>
                  <a:pt x="1881" y="683"/>
                </a:lnTo>
                <a:lnTo>
                  <a:pt x="1871" y="714"/>
                </a:lnTo>
                <a:lnTo>
                  <a:pt x="1871" y="754"/>
                </a:lnTo>
                <a:lnTo>
                  <a:pt x="1871" y="764"/>
                </a:lnTo>
                <a:lnTo>
                  <a:pt x="1890" y="773"/>
                </a:lnTo>
                <a:lnTo>
                  <a:pt x="1931" y="773"/>
                </a:lnTo>
                <a:lnTo>
                  <a:pt x="1961" y="804"/>
                </a:lnTo>
                <a:lnTo>
                  <a:pt x="1961" y="814"/>
                </a:lnTo>
                <a:lnTo>
                  <a:pt x="1942" y="823"/>
                </a:lnTo>
                <a:lnTo>
                  <a:pt x="1911" y="844"/>
                </a:lnTo>
                <a:lnTo>
                  <a:pt x="1931" y="866"/>
                </a:lnTo>
                <a:lnTo>
                  <a:pt x="1942" y="875"/>
                </a:lnTo>
                <a:lnTo>
                  <a:pt x="1931" y="885"/>
                </a:lnTo>
                <a:lnTo>
                  <a:pt x="1921" y="904"/>
                </a:lnTo>
                <a:lnTo>
                  <a:pt x="1921" y="935"/>
                </a:lnTo>
                <a:lnTo>
                  <a:pt x="1931" y="944"/>
                </a:lnTo>
                <a:lnTo>
                  <a:pt x="1952" y="935"/>
                </a:lnTo>
                <a:lnTo>
                  <a:pt x="2032" y="935"/>
                </a:lnTo>
                <a:lnTo>
                  <a:pt x="2051" y="965"/>
                </a:lnTo>
                <a:lnTo>
                  <a:pt x="2042" y="985"/>
                </a:lnTo>
                <a:lnTo>
                  <a:pt x="2061" y="994"/>
                </a:lnTo>
                <a:lnTo>
                  <a:pt x="2092" y="1015"/>
                </a:lnTo>
                <a:lnTo>
                  <a:pt x="2263" y="1036"/>
                </a:lnTo>
                <a:lnTo>
                  <a:pt x="2343" y="1046"/>
                </a:lnTo>
                <a:lnTo>
                  <a:pt x="2483" y="1046"/>
                </a:lnTo>
                <a:lnTo>
                  <a:pt x="2585" y="1065"/>
                </a:lnTo>
                <a:lnTo>
                  <a:pt x="2625" y="1065"/>
                </a:lnTo>
                <a:lnTo>
                  <a:pt x="2656" y="1075"/>
                </a:lnTo>
                <a:lnTo>
                  <a:pt x="2675" y="1086"/>
                </a:lnTo>
                <a:lnTo>
                  <a:pt x="2696" y="1096"/>
                </a:lnTo>
                <a:lnTo>
                  <a:pt x="2715" y="1105"/>
                </a:lnTo>
                <a:lnTo>
                  <a:pt x="2737" y="1105"/>
                </a:lnTo>
                <a:lnTo>
                  <a:pt x="2756" y="1096"/>
                </a:lnTo>
                <a:lnTo>
                  <a:pt x="2796" y="1096"/>
                </a:lnTo>
                <a:lnTo>
                  <a:pt x="2806" y="1115"/>
                </a:lnTo>
                <a:lnTo>
                  <a:pt x="2827" y="1115"/>
                </a:lnTo>
                <a:lnTo>
                  <a:pt x="2877" y="1127"/>
                </a:lnTo>
                <a:lnTo>
                  <a:pt x="2896" y="1115"/>
                </a:lnTo>
                <a:lnTo>
                  <a:pt x="2907" y="1136"/>
                </a:lnTo>
                <a:lnTo>
                  <a:pt x="2927" y="1146"/>
                </a:lnTo>
                <a:lnTo>
                  <a:pt x="2927" y="1155"/>
                </a:lnTo>
                <a:lnTo>
                  <a:pt x="2936" y="1196"/>
                </a:lnTo>
                <a:lnTo>
                  <a:pt x="2957" y="1226"/>
                </a:lnTo>
                <a:lnTo>
                  <a:pt x="2998" y="1246"/>
                </a:lnTo>
                <a:lnTo>
                  <a:pt x="2988" y="1276"/>
                </a:lnTo>
                <a:lnTo>
                  <a:pt x="3007" y="1288"/>
                </a:lnTo>
                <a:lnTo>
                  <a:pt x="3028" y="1317"/>
                </a:lnTo>
                <a:lnTo>
                  <a:pt x="3057" y="1297"/>
                </a:lnTo>
                <a:lnTo>
                  <a:pt x="3097" y="1307"/>
                </a:lnTo>
                <a:lnTo>
                  <a:pt x="3069" y="1326"/>
                </a:lnTo>
                <a:lnTo>
                  <a:pt x="3057" y="1347"/>
                </a:lnTo>
                <a:lnTo>
                  <a:pt x="3078" y="1357"/>
                </a:lnTo>
                <a:lnTo>
                  <a:pt x="3088" y="1366"/>
                </a:lnTo>
                <a:lnTo>
                  <a:pt x="3107" y="1388"/>
                </a:lnTo>
                <a:lnTo>
                  <a:pt x="3107" y="1407"/>
                </a:lnTo>
                <a:lnTo>
                  <a:pt x="3119" y="1428"/>
                </a:lnTo>
                <a:lnTo>
                  <a:pt x="3128" y="1447"/>
                </a:lnTo>
                <a:lnTo>
                  <a:pt x="3149" y="1459"/>
                </a:lnTo>
                <a:lnTo>
                  <a:pt x="3168" y="1468"/>
                </a:lnTo>
                <a:lnTo>
                  <a:pt x="3168" y="1478"/>
                </a:lnTo>
                <a:lnTo>
                  <a:pt x="3188" y="1518"/>
                </a:lnTo>
                <a:lnTo>
                  <a:pt x="3168" y="1539"/>
                </a:lnTo>
                <a:lnTo>
                  <a:pt x="3149" y="1528"/>
                </a:lnTo>
                <a:lnTo>
                  <a:pt x="3128" y="1497"/>
                </a:lnTo>
                <a:lnTo>
                  <a:pt x="3119" y="1509"/>
                </a:lnTo>
                <a:lnTo>
                  <a:pt x="3107" y="1528"/>
                </a:lnTo>
                <a:lnTo>
                  <a:pt x="3128" y="1558"/>
                </a:lnTo>
                <a:lnTo>
                  <a:pt x="3119" y="1589"/>
                </a:lnTo>
                <a:lnTo>
                  <a:pt x="3128" y="1608"/>
                </a:lnTo>
                <a:lnTo>
                  <a:pt x="3078" y="1639"/>
                </a:lnTo>
                <a:lnTo>
                  <a:pt x="3017" y="1608"/>
                </a:lnTo>
                <a:lnTo>
                  <a:pt x="2957" y="1599"/>
                </a:lnTo>
                <a:lnTo>
                  <a:pt x="2936" y="1568"/>
                </a:lnTo>
                <a:lnTo>
                  <a:pt x="2927" y="1578"/>
                </a:lnTo>
                <a:lnTo>
                  <a:pt x="2886" y="1589"/>
                </a:lnTo>
                <a:lnTo>
                  <a:pt x="2896" y="1568"/>
                </a:lnTo>
                <a:lnTo>
                  <a:pt x="2886" y="1539"/>
                </a:lnTo>
                <a:lnTo>
                  <a:pt x="2867" y="1539"/>
                </a:lnTo>
                <a:lnTo>
                  <a:pt x="2856" y="1509"/>
                </a:lnTo>
                <a:lnTo>
                  <a:pt x="2836" y="1487"/>
                </a:lnTo>
                <a:lnTo>
                  <a:pt x="2815" y="1468"/>
                </a:lnTo>
                <a:lnTo>
                  <a:pt x="2796" y="1468"/>
                </a:lnTo>
                <a:lnTo>
                  <a:pt x="2786" y="1438"/>
                </a:lnTo>
                <a:lnTo>
                  <a:pt x="2765" y="1416"/>
                </a:lnTo>
                <a:lnTo>
                  <a:pt x="2777" y="1378"/>
                </a:lnTo>
                <a:lnTo>
                  <a:pt x="2737" y="1388"/>
                </a:lnTo>
                <a:lnTo>
                  <a:pt x="2696" y="1378"/>
                </a:lnTo>
                <a:lnTo>
                  <a:pt x="2685" y="1397"/>
                </a:lnTo>
                <a:lnTo>
                  <a:pt x="2685" y="1416"/>
                </a:lnTo>
                <a:lnTo>
                  <a:pt x="2706" y="1416"/>
                </a:lnTo>
                <a:lnTo>
                  <a:pt x="2725" y="1468"/>
                </a:lnTo>
                <a:lnTo>
                  <a:pt x="2756" y="1497"/>
                </a:lnTo>
                <a:lnTo>
                  <a:pt x="2777" y="1539"/>
                </a:lnTo>
                <a:lnTo>
                  <a:pt x="2777" y="1549"/>
                </a:lnTo>
                <a:lnTo>
                  <a:pt x="2796" y="1578"/>
                </a:lnTo>
                <a:lnTo>
                  <a:pt x="2786" y="1639"/>
                </a:lnTo>
                <a:lnTo>
                  <a:pt x="2765" y="1679"/>
                </a:lnTo>
                <a:lnTo>
                  <a:pt x="2725" y="1729"/>
                </a:lnTo>
                <a:lnTo>
                  <a:pt x="2715" y="1760"/>
                </a:lnTo>
                <a:lnTo>
                  <a:pt x="2715" y="1779"/>
                </a:lnTo>
                <a:lnTo>
                  <a:pt x="2696" y="1800"/>
                </a:lnTo>
                <a:lnTo>
                  <a:pt x="2685" y="1819"/>
                </a:lnTo>
                <a:lnTo>
                  <a:pt x="2675" y="1891"/>
                </a:lnTo>
                <a:lnTo>
                  <a:pt x="2696" y="2011"/>
                </a:lnTo>
                <a:lnTo>
                  <a:pt x="2706" y="2052"/>
                </a:lnTo>
                <a:lnTo>
                  <a:pt x="2685" y="2102"/>
                </a:lnTo>
                <a:lnTo>
                  <a:pt x="2666" y="2121"/>
                </a:lnTo>
                <a:lnTo>
                  <a:pt x="2644" y="2132"/>
                </a:lnTo>
                <a:lnTo>
                  <a:pt x="2635" y="2142"/>
                </a:lnTo>
                <a:lnTo>
                  <a:pt x="2604" y="2171"/>
                </a:lnTo>
                <a:lnTo>
                  <a:pt x="2595" y="2182"/>
                </a:lnTo>
                <a:lnTo>
                  <a:pt x="2545" y="2201"/>
                </a:lnTo>
                <a:lnTo>
                  <a:pt x="2514" y="2272"/>
                </a:lnTo>
                <a:lnTo>
                  <a:pt x="2514" y="2322"/>
                </a:lnTo>
                <a:lnTo>
                  <a:pt x="2495" y="2363"/>
                </a:lnTo>
                <a:lnTo>
                  <a:pt x="2495" y="2372"/>
                </a:lnTo>
                <a:lnTo>
                  <a:pt x="2495" y="2393"/>
                </a:lnTo>
                <a:lnTo>
                  <a:pt x="2495" y="2413"/>
                </a:lnTo>
                <a:lnTo>
                  <a:pt x="2514" y="2413"/>
                </a:lnTo>
                <a:lnTo>
                  <a:pt x="2535" y="2422"/>
                </a:lnTo>
                <a:lnTo>
                  <a:pt x="2535" y="2453"/>
                </a:lnTo>
                <a:lnTo>
                  <a:pt x="2514" y="2462"/>
                </a:lnTo>
                <a:lnTo>
                  <a:pt x="2495" y="2474"/>
                </a:lnTo>
                <a:lnTo>
                  <a:pt x="2383" y="2474"/>
                </a:lnTo>
                <a:lnTo>
                  <a:pt x="2364" y="2493"/>
                </a:lnTo>
                <a:lnTo>
                  <a:pt x="2353" y="2514"/>
                </a:lnTo>
                <a:lnTo>
                  <a:pt x="2353" y="2524"/>
                </a:lnTo>
                <a:lnTo>
                  <a:pt x="2353" y="2543"/>
                </a:lnTo>
                <a:lnTo>
                  <a:pt x="2353" y="2564"/>
                </a:lnTo>
                <a:lnTo>
                  <a:pt x="2383" y="2583"/>
                </a:lnTo>
                <a:lnTo>
                  <a:pt x="2504" y="2583"/>
                </a:lnTo>
                <a:lnTo>
                  <a:pt x="2514" y="2574"/>
                </a:lnTo>
                <a:lnTo>
                  <a:pt x="2535" y="2553"/>
                </a:lnTo>
                <a:lnTo>
                  <a:pt x="2585" y="2514"/>
                </a:lnTo>
                <a:lnTo>
                  <a:pt x="2644" y="2493"/>
                </a:lnTo>
                <a:lnTo>
                  <a:pt x="2685" y="2493"/>
                </a:lnTo>
                <a:lnTo>
                  <a:pt x="2696" y="2453"/>
                </a:lnTo>
                <a:lnTo>
                  <a:pt x="2737" y="2393"/>
                </a:lnTo>
                <a:lnTo>
                  <a:pt x="2765" y="2353"/>
                </a:lnTo>
                <a:lnTo>
                  <a:pt x="2777" y="2353"/>
                </a:lnTo>
                <a:lnTo>
                  <a:pt x="2827" y="2332"/>
                </a:lnTo>
                <a:lnTo>
                  <a:pt x="2877" y="2332"/>
                </a:lnTo>
                <a:lnTo>
                  <a:pt x="2948" y="2322"/>
                </a:lnTo>
                <a:lnTo>
                  <a:pt x="2957" y="2322"/>
                </a:lnTo>
                <a:lnTo>
                  <a:pt x="2998" y="2332"/>
                </a:lnTo>
                <a:lnTo>
                  <a:pt x="3038" y="2353"/>
                </a:lnTo>
                <a:lnTo>
                  <a:pt x="3069" y="2342"/>
                </a:lnTo>
                <a:lnTo>
                  <a:pt x="3069" y="2332"/>
                </a:lnTo>
                <a:lnTo>
                  <a:pt x="3088" y="2322"/>
                </a:lnTo>
                <a:lnTo>
                  <a:pt x="3097" y="2303"/>
                </a:lnTo>
                <a:lnTo>
                  <a:pt x="3107" y="2282"/>
                </a:lnTo>
                <a:lnTo>
                  <a:pt x="3107" y="2272"/>
                </a:lnTo>
                <a:lnTo>
                  <a:pt x="3149" y="2251"/>
                </a:lnTo>
                <a:lnTo>
                  <a:pt x="3168" y="2242"/>
                </a:lnTo>
                <a:lnTo>
                  <a:pt x="3289" y="2242"/>
                </a:lnTo>
                <a:lnTo>
                  <a:pt x="3320" y="2223"/>
                </a:lnTo>
                <a:lnTo>
                  <a:pt x="3349" y="2223"/>
                </a:lnTo>
                <a:lnTo>
                  <a:pt x="3370" y="2211"/>
                </a:lnTo>
                <a:lnTo>
                  <a:pt x="3380" y="2192"/>
                </a:lnTo>
                <a:lnTo>
                  <a:pt x="3401" y="2182"/>
                </a:lnTo>
                <a:lnTo>
                  <a:pt x="3420" y="2192"/>
                </a:lnTo>
                <a:lnTo>
                  <a:pt x="3451" y="2192"/>
                </a:lnTo>
                <a:lnTo>
                  <a:pt x="3470" y="2201"/>
                </a:lnTo>
                <a:lnTo>
                  <a:pt x="3481" y="2211"/>
                </a:lnTo>
                <a:lnTo>
                  <a:pt x="3481" y="2223"/>
                </a:lnTo>
                <a:lnTo>
                  <a:pt x="3470" y="2251"/>
                </a:lnTo>
                <a:lnTo>
                  <a:pt x="3429" y="2272"/>
                </a:lnTo>
                <a:lnTo>
                  <a:pt x="3401" y="2303"/>
                </a:lnTo>
                <a:lnTo>
                  <a:pt x="3358" y="2332"/>
                </a:lnTo>
                <a:lnTo>
                  <a:pt x="3330" y="2382"/>
                </a:lnTo>
                <a:lnTo>
                  <a:pt x="3308" y="2413"/>
                </a:lnTo>
                <a:lnTo>
                  <a:pt x="3299" y="2422"/>
                </a:lnTo>
                <a:lnTo>
                  <a:pt x="3259" y="2453"/>
                </a:lnTo>
                <a:lnTo>
                  <a:pt x="3218" y="2474"/>
                </a:lnTo>
                <a:lnTo>
                  <a:pt x="3199" y="2484"/>
                </a:lnTo>
                <a:lnTo>
                  <a:pt x="3149" y="2514"/>
                </a:lnTo>
                <a:lnTo>
                  <a:pt x="3128" y="2524"/>
                </a:lnTo>
                <a:lnTo>
                  <a:pt x="3088" y="2534"/>
                </a:lnTo>
                <a:lnTo>
                  <a:pt x="3028" y="2574"/>
                </a:lnTo>
                <a:lnTo>
                  <a:pt x="2988" y="2593"/>
                </a:lnTo>
                <a:lnTo>
                  <a:pt x="2957" y="2605"/>
                </a:lnTo>
                <a:lnTo>
                  <a:pt x="2948" y="2624"/>
                </a:lnTo>
                <a:lnTo>
                  <a:pt x="2917" y="2645"/>
                </a:lnTo>
                <a:lnTo>
                  <a:pt x="2867" y="2654"/>
                </a:lnTo>
                <a:lnTo>
                  <a:pt x="2856" y="2664"/>
                </a:lnTo>
                <a:lnTo>
                  <a:pt x="2827" y="2685"/>
                </a:lnTo>
                <a:lnTo>
                  <a:pt x="2796" y="2714"/>
                </a:lnTo>
                <a:lnTo>
                  <a:pt x="2786" y="2725"/>
                </a:lnTo>
                <a:lnTo>
                  <a:pt x="2765" y="2754"/>
                </a:lnTo>
                <a:lnTo>
                  <a:pt x="2746" y="2764"/>
                </a:lnTo>
                <a:lnTo>
                  <a:pt x="2635" y="2764"/>
                </a:lnTo>
                <a:lnTo>
                  <a:pt x="2585" y="2775"/>
                </a:lnTo>
                <a:lnTo>
                  <a:pt x="2554" y="2785"/>
                </a:lnTo>
                <a:lnTo>
                  <a:pt x="2545" y="2804"/>
                </a:lnTo>
                <a:lnTo>
                  <a:pt x="2514" y="2804"/>
                </a:lnTo>
                <a:lnTo>
                  <a:pt x="2474" y="2795"/>
                </a:lnTo>
                <a:lnTo>
                  <a:pt x="2405" y="2795"/>
                </a:lnTo>
                <a:lnTo>
                  <a:pt x="2433" y="2775"/>
                </a:lnTo>
                <a:lnTo>
                  <a:pt x="2454" y="2775"/>
                </a:lnTo>
                <a:lnTo>
                  <a:pt x="2445" y="2754"/>
                </a:lnTo>
                <a:lnTo>
                  <a:pt x="2374" y="2754"/>
                </a:lnTo>
                <a:lnTo>
                  <a:pt x="2364" y="2735"/>
                </a:lnTo>
                <a:lnTo>
                  <a:pt x="2353" y="2735"/>
                </a:lnTo>
                <a:lnTo>
                  <a:pt x="2334" y="2725"/>
                </a:lnTo>
                <a:lnTo>
                  <a:pt x="2312" y="2714"/>
                </a:lnTo>
                <a:lnTo>
                  <a:pt x="2263" y="2714"/>
                </a:lnTo>
                <a:lnTo>
                  <a:pt x="2253" y="2695"/>
                </a:lnTo>
                <a:lnTo>
                  <a:pt x="2253" y="2674"/>
                </a:lnTo>
                <a:lnTo>
                  <a:pt x="2263" y="2664"/>
                </a:lnTo>
                <a:lnTo>
                  <a:pt x="2284" y="2624"/>
                </a:lnTo>
                <a:lnTo>
                  <a:pt x="2303" y="2614"/>
                </a:lnTo>
                <a:lnTo>
                  <a:pt x="2324" y="2593"/>
                </a:lnTo>
                <a:lnTo>
                  <a:pt x="2324" y="2574"/>
                </a:lnTo>
                <a:lnTo>
                  <a:pt x="2334" y="2543"/>
                </a:lnTo>
                <a:lnTo>
                  <a:pt x="2334" y="2524"/>
                </a:lnTo>
                <a:lnTo>
                  <a:pt x="2334" y="2484"/>
                </a:lnTo>
                <a:lnTo>
                  <a:pt x="2353" y="2474"/>
                </a:lnTo>
                <a:lnTo>
                  <a:pt x="2374" y="2453"/>
                </a:lnTo>
                <a:lnTo>
                  <a:pt x="2393" y="2453"/>
                </a:lnTo>
                <a:lnTo>
                  <a:pt x="2405" y="2422"/>
                </a:lnTo>
                <a:lnTo>
                  <a:pt x="2405" y="2403"/>
                </a:lnTo>
                <a:lnTo>
                  <a:pt x="2424" y="2393"/>
                </a:lnTo>
                <a:lnTo>
                  <a:pt x="2424" y="2353"/>
                </a:lnTo>
                <a:lnTo>
                  <a:pt x="2433" y="2342"/>
                </a:lnTo>
                <a:lnTo>
                  <a:pt x="2445" y="2332"/>
                </a:lnTo>
                <a:lnTo>
                  <a:pt x="2464" y="2332"/>
                </a:lnTo>
                <a:lnTo>
                  <a:pt x="2474" y="2353"/>
                </a:lnTo>
                <a:lnTo>
                  <a:pt x="2495" y="2313"/>
                </a:lnTo>
                <a:lnTo>
                  <a:pt x="2495" y="2263"/>
                </a:lnTo>
                <a:lnTo>
                  <a:pt x="2504" y="2232"/>
                </a:lnTo>
                <a:lnTo>
                  <a:pt x="2495" y="2192"/>
                </a:lnTo>
                <a:lnTo>
                  <a:pt x="2483" y="2171"/>
                </a:lnTo>
                <a:lnTo>
                  <a:pt x="2483" y="2152"/>
                </a:lnTo>
                <a:lnTo>
                  <a:pt x="2483" y="2071"/>
                </a:lnTo>
                <a:lnTo>
                  <a:pt x="2474" y="2040"/>
                </a:lnTo>
                <a:lnTo>
                  <a:pt x="2474" y="1981"/>
                </a:lnTo>
                <a:lnTo>
                  <a:pt x="2454" y="1910"/>
                </a:lnTo>
                <a:lnTo>
                  <a:pt x="2424" y="1881"/>
                </a:lnTo>
                <a:lnTo>
                  <a:pt x="2405" y="1850"/>
                </a:lnTo>
                <a:lnTo>
                  <a:pt x="2383" y="1850"/>
                </a:lnTo>
                <a:lnTo>
                  <a:pt x="2364" y="1841"/>
                </a:lnTo>
                <a:lnTo>
                  <a:pt x="2324" y="1850"/>
                </a:lnTo>
                <a:lnTo>
                  <a:pt x="2293" y="1860"/>
                </a:lnTo>
                <a:lnTo>
                  <a:pt x="2272" y="1869"/>
                </a:lnTo>
                <a:lnTo>
                  <a:pt x="2253" y="1910"/>
                </a:lnTo>
                <a:lnTo>
                  <a:pt x="2232" y="1940"/>
                </a:lnTo>
                <a:lnTo>
                  <a:pt x="2232" y="1960"/>
                </a:lnTo>
                <a:lnTo>
                  <a:pt x="2213" y="1971"/>
                </a:lnTo>
                <a:lnTo>
                  <a:pt x="2203" y="1971"/>
                </a:lnTo>
                <a:lnTo>
                  <a:pt x="2193" y="2000"/>
                </a:lnTo>
                <a:lnTo>
                  <a:pt x="2132" y="2000"/>
                </a:lnTo>
                <a:lnTo>
                  <a:pt x="2113" y="1981"/>
                </a:lnTo>
                <a:lnTo>
                  <a:pt x="2113" y="1891"/>
                </a:lnTo>
                <a:lnTo>
                  <a:pt x="2142" y="1860"/>
                </a:lnTo>
                <a:lnTo>
                  <a:pt x="2163" y="1860"/>
                </a:lnTo>
                <a:lnTo>
                  <a:pt x="2172" y="1841"/>
                </a:lnTo>
                <a:lnTo>
                  <a:pt x="2193" y="1829"/>
                </a:lnTo>
                <a:lnTo>
                  <a:pt x="2203" y="1779"/>
                </a:lnTo>
                <a:lnTo>
                  <a:pt x="2213" y="1770"/>
                </a:lnTo>
                <a:lnTo>
                  <a:pt x="2232" y="1760"/>
                </a:lnTo>
                <a:lnTo>
                  <a:pt x="2253" y="1729"/>
                </a:lnTo>
                <a:lnTo>
                  <a:pt x="2253" y="1720"/>
                </a:lnTo>
                <a:lnTo>
                  <a:pt x="2253" y="1679"/>
                </a:lnTo>
                <a:lnTo>
                  <a:pt x="2263" y="1608"/>
                </a:lnTo>
                <a:lnTo>
                  <a:pt x="2263" y="1589"/>
                </a:lnTo>
                <a:lnTo>
                  <a:pt x="2263" y="1568"/>
                </a:lnTo>
                <a:lnTo>
                  <a:pt x="2253" y="1549"/>
                </a:lnTo>
                <a:lnTo>
                  <a:pt x="2232" y="1539"/>
                </a:lnTo>
                <a:lnTo>
                  <a:pt x="2222" y="1509"/>
                </a:lnTo>
                <a:lnTo>
                  <a:pt x="2222" y="1487"/>
                </a:lnTo>
                <a:lnTo>
                  <a:pt x="2243" y="1478"/>
                </a:lnTo>
                <a:lnTo>
                  <a:pt x="2243" y="1459"/>
                </a:lnTo>
                <a:lnTo>
                  <a:pt x="2232" y="1438"/>
                </a:lnTo>
                <a:lnTo>
                  <a:pt x="2213" y="1378"/>
                </a:lnTo>
                <a:lnTo>
                  <a:pt x="2193" y="1378"/>
                </a:lnTo>
                <a:lnTo>
                  <a:pt x="2151" y="1357"/>
                </a:lnTo>
                <a:lnTo>
                  <a:pt x="2142" y="1338"/>
                </a:lnTo>
                <a:lnTo>
                  <a:pt x="2122" y="1338"/>
                </a:lnTo>
                <a:lnTo>
                  <a:pt x="2092" y="1317"/>
                </a:lnTo>
                <a:lnTo>
                  <a:pt x="2073" y="1317"/>
                </a:lnTo>
                <a:lnTo>
                  <a:pt x="2061" y="1307"/>
                </a:lnTo>
                <a:lnTo>
                  <a:pt x="2032" y="1297"/>
                </a:lnTo>
                <a:lnTo>
                  <a:pt x="2011" y="1288"/>
                </a:lnTo>
                <a:lnTo>
                  <a:pt x="1980" y="1267"/>
                </a:lnTo>
                <a:lnTo>
                  <a:pt x="1961" y="1257"/>
                </a:lnTo>
                <a:lnTo>
                  <a:pt x="1911" y="1236"/>
                </a:lnTo>
                <a:lnTo>
                  <a:pt x="1890" y="1217"/>
                </a:lnTo>
                <a:lnTo>
                  <a:pt x="1871" y="1217"/>
                </a:lnTo>
                <a:lnTo>
                  <a:pt x="1861" y="1226"/>
                </a:lnTo>
                <a:lnTo>
                  <a:pt x="1840" y="1226"/>
                </a:lnTo>
                <a:lnTo>
                  <a:pt x="1790" y="1267"/>
                </a:lnTo>
                <a:lnTo>
                  <a:pt x="1790" y="1288"/>
                </a:lnTo>
                <a:lnTo>
                  <a:pt x="1821" y="1347"/>
                </a:lnTo>
                <a:lnTo>
                  <a:pt x="1769" y="1347"/>
                </a:lnTo>
                <a:lnTo>
                  <a:pt x="1760" y="1366"/>
                </a:lnTo>
                <a:lnTo>
                  <a:pt x="1750" y="1378"/>
                </a:lnTo>
                <a:lnTo>
                  <a:pt x="1719" y="1407"/>
                </a:lnTo>
                <a:lnTo>
                  <a:pt x="1729" y="1447"/>
                </a:lnTo>
                <a:lnTo>
                  <a:pt x="1719" y="1497"/>
                </a:lnTo>
                <a:lnTo>
                  <a:pt x="1689" y="1578"/>
                </a:lnTo>
                <a:lnTo>
                  <a:pt x="1710" y="1487"/>
                </a:lnTo>
                <a:lnTo>
                  <a:pt x="1700" y="1468"/>
                </a:lnTo>
                <a:lnTo>
                  <a:pt x="1679" y="1509"/>
                </a:lnTo>
                <a:lnTo>
                  <a:pt x="1660" y="1549"/>
                </a:lnTo>
                <a:lnTo>
                  <a:pt x="1660" y="1509"/>
                </a:lnTo>
                <a:lnTo>
                  <a:pt x="1660" y="1438"/>
                </a:lnTo>
                <a:lnTo>
                  <a:pt x="1639" y="1459"/>
                </a:lnTo>
                <a:lnTo>
                  <a:pt x="1629" y="1478"/>
                </a:lnTo>
                <a:lnTo>
                  <a:pt x="1620" y="1487"/>
                </a:lnTo>
                <a:lnTo>
                  <a:pt x="1599" y="1509"/>
                </a:lnTo>
                <a:lnTo>
                  <a:pt x="1558" y="1528"/>
                </a:lnTo>
                <a:lnTo>
                  <a:pt x="1529" y="1558"/>
                </a:lnTo>
                <a:lnTo>
                  <a:pt x="1518" y="1589"/>
                </a:lnTo>
                <a:lnTo>
                  <a:pt x="1499" y="1608"/>
                </a:lnTo>
                <a:lnTo>
                  <a:pt x="1489" y="1639"/>
                </a:lnTo>
                <a:lnTo>
                  <a:pt x="1489" y="1649"/>
                </a:lnTo>
                <a:lnTo>
                  <a:pt x="1478" y="1720"/>
                </a:lnTo>
                <a:lnTo>
                  <a:pt x="1478" y="1739"/>
                </a:lnTo>
                <a:lnTo>
                  <a:pt x="1449" y="1789"/>
                </a:lnTo>
                <a:lnTo>
                  <a:pt x="1437" y="1829"/>
                </a:lnTo>
                <a:lnTo>
                  <a:pt x="1418" y="1850"/>
                </a:lnTo>
                <a:lnTo>
                  <a:pt x="1428" y="1910"/>
                </a:lnTo>
                <a:lnTo>
                  <a:pt x="1428" y="1940"/>
                </a:lnTo>
                <a:lnTo>
                  <a:pt x="1418" y="1981"/>
                </a:lnTo>
                <a:lnTo>
                  <a:pt x="1418" y="2011"/>
                </a:lnTo>
                <a:lnTo>
                  <a:pt x="1437" y="2071"/>
                </a:lnTo>
                <a:lnTo>
                  <a:pt x="1449" y="2132"/>
                </a:lnTo>
                <a:lnTo>
                  <a:pt x="1468" y="2182"/>
                </a:lnTo>
                <a:lnTo>
                  <a:pt x="1489" y="2223"/>
                </a:lnTo>
                <a:lnTo>
                  <a:pt x="1499" y="2251"/>
                </a:lnTo>
                <a:lnTo>
                  <a:pt x="1499" y="2313"/>
                </a:lnTo>
                <a:lnTo>
                  <a:pt x="1499" y="2363"/>
                </a:lnTo>
                <a:lnTo>
                  <a:pt x="1499" y="2382"/>
                </a:lnTo>
                <a:lnTo>
                  <a:pt x="1489" y="2413"/>
                </a:lnTo>
                <a:lnTo>
                  <a:pt x="1489" y="2453"/>
                </a:lnTo>
                <a:lnTo>
                  <a:pt x="1458" y="2524"/>
                </a:lnTo>
                <a:lnTo>
                  <a:pt x="1418" y="2574"/>
                </a:lnTo>
                <a:lnTo>
                  <a:pt x="1397" y="2605"/>
                </a:lnTo>
                <a:lnTo>
                  <a:pt x="1368" y="2645"/>
                </a:lnTo>
                <a:lnTo>
                  <a:pt x="1357" y="2654"/>
                </a:lnTo>
                <a:lnTo>
                  <a:pt x="1328" y="2685"/>
                </a:lnTo>
                <a:lnTo>
                  <a:pt x="1288" y="2704"/>
                </a:lnTo>
                <a:lnTo>
                  <a:pt x="1247" y="2725"/>
                </a:lnTo>
                <a:lnTo>
                  <a:pt x="1217" y="2745"/>
                </a:lnTo>
                <a:lnTo>
                  <a:pt x="1197" y="2745"/>
                </a:lnTo>
                <a:lnTo>
                  <a:pt x="1176" y="2735"/>
                </a:lnTo>
                <a:lnTo>
                  <a:pt x="1157" y="2714"/>
                </a:lnTo>
                <a:lnTo>
                  <a:pt x="1136" y="2685"/>
                </a:lnTo>
                <a:lnTo>
                  <a:pt x="1105" y="2593"/>
                </a:lnTo>
                <a:lnTo>
                  <a:pt x="1096" y="2574"/>
                </a:lnTo>
                <a:lnTo>
                  <a:pt x="1077" y="2543"/>
                </a:lnTo>
                <a:lnTo>
                  <a:pt x="1077" y="2534"/>
                </a:lnTo>
                <a:lnTo>
                  <a:pt x="1065" y="2493"/>
                </a:lnTo>
                <a:lnTo>
                  <a:pt x="1077" y="2453"/>
                </a:lnTo>
                <a:lnTo>
                  <a:pt x="1077" y="2434"/>
                </a:lnTo>
                <a:lnTo>
                  <a:pt x="1065" y="2422"/>
                </a:lnTo>
                <a:lnTo>
                  <a:pt x="1065" y="2363"/>
                </a:lnTo>
                <a:lnTo>
                  <a:pt x="1065" y="2322"/>
                </a:lnTo>
                <a:lnTo>
                  <a:pt x="1065" y="2292"/>
                </a:lnTo>
                <a:lnTo>
                  <a:pt x="1055" y="2242"/>
                </a:lnTo>
                <a:lnTo>
                  <a:pt x="1055" y="2223"/>
                </a:lnTo>
                <a:lnTo>
                  <a:pt x="1046" y="2182"/>
                </a:lnTo>
                <a:lnTo>
                  <a:pt x="1055" y="2102"/>
                </a:lnTo>
                <a:lnTo>
                  <a:pt x="1065" y="2061"/>
                </a:lnTo>
                <a:lnTo>
                  <a:pt x="1077" y="2021"/>
                </a:lnTo>
                <a:lnTo>
                  <a:pt x="1086" y="1990"/>
                </a:lnTo>
                <a:lnTo>
                  <a:pt x="1096" y="1971"/>
                </a:lnTo>
                <a:lnTo>
                  <a:pt x="1086" y="1950"/>
                </a:lnTo>
                <a:lnTo>
                  <a:pt x="1086" y="1919"/>
                </a:lnTo>
                <a:lnTo>
                  <a:pt x="1096" y="1900"/>
                </a:lnTo>
                <a:lnTo>
                  <a:pt x="1096" y="1881"/>
                </a:lnTo>
                <a:lnTo>
                  <a:pt x="1126" y="1841"/>
                </a:lnTo>
                <a:lnTo>
                  <a:pt x="1136" y="1819"/>
                </a:lnTo>
                <a:lnTo>
                  <a:pt x="1146" y="1800"/>
                </a:lnTo>
                <a:lnTo>
                  <a:pt x="1146" y="1770"/>
                </a:lnTo>
                <a:lnTo>
                  <a:pt x="1157" y="1739"/>
                </a:lnTo>
                <a:lnTo>
                  <a:pt x="1157" y="1710"/>
                </a:lnTo>
                <a:lnTo>
                  <a:pt x="1176" y="1658"/>
                </a:lnTo>
                <a:lnTo>
                  <a:pt x="1186" y="1618"/>
                </a:lnTo>
                <a:lnTo>
                  <a:pt x="1207" y="1599"/>
                </a:lnTo>
                <a:lnTo>
                  <a:pt x="1207" y="1578"/>
                </a:lnTo>
                <a:lnTo>
                  <a:pt x="1207" y="1568"/>
                </a:lnTo>
                <a:lnTo>
                  <a:pt x="1226" y="1528"/>
                </a:lnTo>
                <a:lnTo>
                  <a:pt x="1238" y="1497"/>
                </a:lnTo>
                <a:lnTo>
                  <a:pt x="1267" y="1468"/>
                </a:lnTo>
                <a:lnTo>
                  <a:pt x="1276" y="1428"/>
                </a:lnTo>
                <a:lnTo>
                  <a:pt x="1276" y="1407"/>
                </a:lnTo>
                <a:lnTo>
                  <a:pt x="1276" y="1397"/>
                </a:lnTo>
                <a:lnTo>
                  <a:pt x="1267" y="1407"/>
                </a:lnTo>
                <a:lnTo>
                  <a:pt x="1238" y="1438"/>
                </a:lnTo>
                <a:lnTo>
                  <a:pt x="1207" y="1487"/>
                </a:lnTo>
                <a:lnTo>
                  <a:pt x="1186" y="1528"/>
                </a:lnTo>
                <a:lnTo>
                  <a:pt x="1176" y="1528"/>
                </a:lnTo>
                <a:lnTo>
                  <a:pt x="1157" y="1539"/>
                </a:lnTo>
                <a:lnTo>
                  <a:pt x="1126" y="1578"/>
                </a:lnTo>
                <a:lnTo>
                  <a:pt x="1117" y="1589"/>
                </a:lnTo>
                <a:lnTo>
                  <a:pt x="1077" y="1618"/>
                </a:lnTo>
                <a:lnTo>
                  <a:pt x="1055" y="1639"/>
                </a:lnTo>
                <a:lnTo>
                  <a:pt x="1046" y="1649"/>
                </a:lnTo>
                <a:lnTo>
                  <a:pt x="1015" y="1639"/>
                </a:lnTo>
                <a:lnTo>
                  <a:pt x="1025" y="1618"/>
                </a:lnTo>
                <a:lnTo>
                  <a:pt x="1046" y="1578"/>
                </a:lnTo>
                <a:lnTo>
                  <a:pt x="1077" y="1549"/>
                </a:lnTo>
                <a:lnTo>
                  <a:pt x="1077" y="1528"/>
                </a:lnTo>
                <a:lnTo>
                  <a:pt x="1086" y="1509"/>
                </a:lnTo>
                <a:lnTo>
                  <a:pt x="1105" y="1497"/>
                </a:lnTo>
                <a:lnTo>
                  <a:pt x="1126" y="1478"/>
                </a:lnTo>
                <a:lnTo>
                  <a:pt x="1146" y="1438"/>
                </a:lnTo>
                <a:lnTo>
                  <a:pt x="1167" y="1416"/>
                </a:lnTo>
                <a:lnTo>
                  <a:pt x="1197" y="1357"/>
                </a:lnTo>
                <a:lnTo>
                  <a:pt x="1207" y="1338"/>
                </a:lnTo>
                <a:lnTo>
                  <a:pt x="1207" y="1317"/>
                </a:lnTo>
                <a:lnTo>
                  <a:pt x="1247" y="1288"/>
                </a:lnTo>
                <a:lnTo>
                  <a:pt x="1257" y="1267"/>
                </a:lnTo>
                <a:lnTo>
                  <a:pt x="1267" y="1246"/>
                </a:lnTo>
                <a:lnTo>
                  <a:pt x="1276" y="1207"/>
                </a:lnTo>
                <a:lnTo>
                  <a:pt x="1297" y="1196"/>
                </a:lnTo>
                <a:lnTo>
                  <a:pt x="1297" y="1207"/>
                </a:lnTo>
                <a:lnTo>
                  <a:pt x="1316" y="1226"/>
                </a:lnTo>
                <a:lnTo>
                  <a:pt x="1347" y="1186"/>
                </a:lnTo>
                <a:lnTo>
                  <a:pt x="1378" y="1186"/>
                </a:lnTo>
                <a:lnTo>
                  <a:pt x="1397" y="1176"/>
                </a:lnTo>
                <a:lnTo>
                  <a:pt x="1409" y="1167"/>
                </a:lnTo>
                <a:lnTo>
                  <a:pt x="1387" y="1246"/>
                </a:lnTo>
                <a:lnTo>
                  <a:pt x="1458" y="1207"/>
                </a:lnTo>
                <a:lnTo>
                  <a:pt x="1468" y="1186"/>
                </a:lnTo>
                <a:lnTo>
                  <a:pt x="1478" y="1155"/>
                </a:lnTo>
                <a:lnTo>
                  <a:pt x="1499" y="1146"/>
                </a:lnTo>
                <a:lnTo>
                  <a:pt x="1529" y="1146"/>
                </a:lnTo>
                <a:lnTo>
                  <a:pt x="1539" y="1136"/>
                </a:lnTo>
                <a:lnTo>
                  <a:pt x="1579" y="1146"/>
                </a:lnTo>
                <a:lnTo>
                  <a:pt x="1599" y="1127"/>
                </a:lnTo>
                <a:lnTo>
                  <a:pt x="1648" y="1115"/>
                </a:lnTo>
                <a:lnTo>
                  <a:pt x="1679" y="1096"/>
                </a:lnTo>
                <a:lnTo>
                  <a:pt x="1710" y="1086"/>
                </a:lnTo>
                <a:lnTo>
                  <a:pt x="1741" y="1105"/>
                </a:lnTo>
                <a:lnTo>
                  <a:pt x="1760" y="1105"/>
                </a:lnTo>
                <a:lnTo>
                  <a:pt x="1790" y="1115"/>
                </a:lnTo>
                <a:lnTo>
                  <a:pt x="1831" y="1146"/>
                </a:lnTo>
                <a:lnTo>
                  <a:pt x="1850" y="1155"/>
                </a:lnTo>
                <a:lnTo>
                  <a:pt x="1871" y="1155"/>
                </a:lnTo>
                <a:lnTo>
                  <a:pt x="1890" y="1146"/>
                </a:lnTo>
                <a:lnTo>
                  <a:pt x="1890" y="1127"/>
                </a:lnTo>
                <a:lnTo>
                  <a:pt x="1890" y="1105"/>
                </a:lnTo>
                <a:lnTo>
                  <a:pt x="1911" y="1105"/>
                </a:lnTo>
                <a:lnTo>
                  <a:pt x="1931" y="1127"/>
                </a:lnTo>
                <a:lnTo>
                  <a:pt x="2032" y="1127"/>
                </a:lnTo>
                <a:lnTo>
                  <a:pt x="2051" y="1136"/>
                </a:lnTo>
                <a:lnTo>
                  <a:pt x="2042" y="1105"/>
                </a:lnTo>
                <a:lnTo>
                  <a:pt x="2021" y="1056"/>
                </a:lnTo>
                <a:lnTo>
                  <a:pt x="2002" y="1056"/>
                </a:lnTo>
                <a:lnTo>
                  <a:pt x="2002" y="1036"/>
                </a:lnTo>
                <a:lnTo>
                  <a:pt x="2002" y="975"/>
                </a:lnTo>
                <a:lnTo>
                  <a:pt x="1971" y="956"/>
                </a:lnTo>
                <a:lnTo>
                  <a:pt x="1942" y="965"/>
                </a:lnTo>
                <a:lnTo>
                  <a:pt x="1911" y="965"/>
                </a:lnTo>
                <a:lnTo>
                  <a:pt x="1890" y="944"/>
                </a:lnTo>
                <a:lnTo>
                  <a:pt x="1861" y="956"/>
                </a:lnTo>
                <a:lnTo>
                  <a:pt x="1821" y="956"/>
                </a:lnTo>
                <a:lnTo>
                  <a:pt x="1790" y="935"/>
                </a:lnTo>
                <a:lnTo>
                  <a:pt x="1800" y="925"/>
                </a:lnTo>
                <a:lnTo>
                  <a:pt x="1790" y="854"/>
                </a:lnTo>
                <a:lnTo>
                  <a:pt x="1769" y="844"/>
                </a:lnTo>
                <a:lnTo>
                  <a:pt x="1719" y="866"/>
                </a:lnTo>
                <a:lnTo>
                  <a:pt x="1660" y="875"/>
                </a:lnTo>
                <a:lnTo>
                  <a:pt x="1589" y="875"/>
                </a:lnTo>
                <a:lnTo>
                  <a:pt x="1558" y="885"/>
                </a:lnTo>
                <a:lnTo>
                  <a:pt x="1529" y="885"/>
                </a:lnTo>
                <a:lnTo>
                  <a:pt x="1508" y="894"/>
                </a:lnTo>
                <a:lnTo>
                  <a:pt x="1418" y="956"/>
                </a:lnTo>
                <a:lnTo>
                  <a:pt x="1409" y="965"/>
                </a:lnTo>
                <a:lnTo>
                  <a:pt x="1347" y="965"/>
                </a:lnTo>
                <a:lnTo>
                  <a:pt x="1316" y="944"/>
                </a:lnTo>
                <a:lnTo>
                  <a:pt x="1288" y="935"/>
                </a:lnTo>
                <a:lnTo>
                  <a:pt x="1257" y="944"/>
                </a:lnTo>
                <a:lnTo>
                  <a:pt x="1207" y="935"/>
                </a:lnTo>
                <a:lnTo>
                  <a:pt x="1136" y="814"/>
                </a:lnTo>
                <a:lnTo>
                  <a:pt x="1055" y="785"/>
                </a:lnTo>
                <a:lnTo>
                  <a:pt x="1006" y="795"/>
                </a:lnTo>
                <a:lnTo>
                  <a:pt x="1015" y="773"/>
                </a:lnTo>
                <a:lnTo>
                  <a:pt x="956" y="804"/>
                </a:lnTo>
                <a:lnTo>
                  <a:pt x="944" y="814"/>
                </a:lnTo>
                <a:lnTo>
                  <a:pt x="925" y="823"/>
                </a:lnTo>
                <a:lnTo>
                  <a:pt x="935" y="804"/>
                </a:lnTo>
                <a:lnTo>
                  <a:pt x="944" y="764"/>
                </a:lnTo>
                <a:lnTo>
                  <a:pt x="944" y="745"/>
                </a:lnTo>
                <a:lnTo>
                  <a:pt x="956" y="733"/>
                </a:lnTo>
                <a:lnTo>
                  <a:pt x="965" y="714"/>
                </a:lnTo>
                <a:lnTo>
                  <a:pt x="965" y="704"/>
                </a:lnTo>
                <a:lnTo>
                  <a:pt x="1036" y="652"/>
                </a:lnTo>
                <a:lnTo>
                  <a:pt x="1046" y="643"/>
                </a:lnTo>
                <a:lnTo>
                  <a:pt x="1055" y="624"/>
                </a:lnTo>
                <a:lnTo>
                  <a:pt x="1077" y="614"/>
                </a:lnTo>
                <a:lnTo>
                  <a:pt x="1117" y="603"/>
                </a:lnTo>
                <a:lnTo>
                  <a:pt x="1126" y="583"/>
                </a:lnTo>
                <a:lnTo>
                  <a:pt x="1077" y="583"/>
                </a:lnTo>
                <a:lnTo>
                  <a:pt x="1006" y="593"/>
                </a:lnTo>
                <a:lnTo>
                  <a:pt x="956" y="603"/>
                </a:lnTo>
                <a:lnTo>
                  <a:pt x="935" y="633"/>
                </a:lnTo>
                <a:lnTo>
                  <a:pt x="915" y="652"/>
                </a:lnTo>
                <a:lnTo>
                  <a:pt x="885" y="664"/>
                </a:lnTo>
                <a:lnTo>
                  <a:pt x="844" y="693"/>
                </a:lnTo>
                <a:lnTo>
                  <a:pt x="844" y="704"/>
                </a:lnTo>
                <a:lnTo>
                  <a:pt x="825" y="733"/>
                </a:lnTo>
                <a:lnTo>
                  <a:pt x="785" y="745"/>
                </a:lnTo>
                <a:lnTo>
                  <a:pt x="773" y="754"/>
                </a:lnTo>
                <a:lnTo>
                  <a:pt x="754" y="764"/>
                </a:lnTo>
                <a:lnTo>
                  <a:pt x="693" y="804"/>
                </a:lnTo>
                <a:lnTo>
                  <a:pt x="654" y="814"/>
                </a:lnTo>
                <a:lnTo>
                  <a:pt x="583" y="814"/>
                </a:lnTo>
                <a:lnTo>
                  <a:pt x="543" y="844"/>
                </a:lnTo>
                <a:lnTo>
                  <a:pt x="493" y="875"/>
                </a:lnTo>
                <a:lnTo>
                  <a:pt x="472" y="875"/>
                </a:lnTo>
                <a:lnTo>
                  <a:pt x="432" y="885"/>
                </a:lnTo>
                <a:lnTo>
                  <a:pt x="391" y="866"/>
                </a:lnTo>
                <a:lnTo>
                  <a:pt x="372" y="854"/>
                </a:lnTo>
                <a:lnTo>
                  <a:pt x="292" y="875"/>
                </a:lnTo>
                <a:lnTo>
                  <a:pt x="301" y="866"/>
                </a:lnTo>
                <a:lnTo>
                  <a:pt x="322" y="814"/>
                </a:lnTo>
                <a:lnTo>
                  <a:pt x="341" y="785"/>
                </a:lnTo>
                <a:lnTo>
                  <a:pt x="351" y="764"/>
                </a:lnTo>
                <a:lnTo>
                  <a:pt x="328" y="748"/>
                </a:lnTo>
                <a:lnTo>
                  <a:pt x="301" y="745"/>
                </a:lnTo>
                <a:lnTo>
                  <a:pt x="242" y="764"/>
                </a:lnTo>
                <a:lnTo>
                  <a:pt x="180" y="795"/>
                </a:lnTo>
                <a:lnTo>
                  <a:pt x="128" y="808"/>
                </a:lnTo>
                <a:lnTo>
                  <a:pt x="80" y="818"/>
                </a:lnTo>
                <a:lnTo>
                  <a:pt x="59" y="823"/>
                </a:lnTo>
                <a:lnTo>
                  <a:pt x="40" y="823"/>
                </a:lnTo>
                <a:lnTo>
                  <a:pt x="40" y="804"/>
                </a:lnTo>
                <a:lnTo>
                  <a:pt x="0" y="785"/>
                </a:lnTo>
              </a:path>
            </a:pathLst>
          </a:custGeom>
          <a:noFill/>
          <a:ln w="0">
            <a:noFill/>
            <a:prstDash val="solid"/>
            <a:round/>
            <a:headEnd/>
            <a:tailEnd/>
          </a:ln>
        </p:spPr>
        <p:txBody>
          <a:bodyPr/>
          <a:lstStyle/>
          <a:p>
            <a:endParaRPr lang="en-US"/>
          </a:p>
        </p:txBody>
      </p:sp>
      <p:sp useBgFill="1">
        <p:nvSpPr>
          <p:cNvPr id="10251" name="Freeform 15"/>
          <p:cNvSpPr>
            <a:spLocks noChangeAspect="1"/>
          </p:cNvSpPr>
          <p:nvPr/>
        </p:nvSpPr>
        <p:spPr bwMode="ltGray">
          <a:xfrm>
            <a:off x="1919288" y="1341438"/>
            <a:ext cx="334962" cy="225425"/>
          </a:xfrm>
          <a:custGeom>
            <a:avLst/>
            <a:gdLst>
              <a:gd name="T0" fmla="*/ 161 w 180"/>
              <a:gd name="T1" fmla="*/ 0 h 121"/>
              <a:gd name="T2" fmla="*/ 121 w 180"/>
              <a:gd name="T3" fmla="*/ 11 h 121"/>
              <a:gd name="T4" fmla="*/ 80 w 180"/>
              <a:gd name="T5" fmla="*/ 31 h 121"/>
              <a:gd name="T6" fmla="*/ 40 w 180"/>
              <a:gd name="T7" fmla="*/ 52 h 121"/>
              <a:gd name="T8" fmla="*/ 30 w 180"/>
              <a:gd name="T9" fmla="*/ 61 h 121"/>
              <a:gd name="T10" fmla="*/ 9 w 180"/>
              <a:gd name="T11" fmla="*/ 71 h 121"/>
              <a:gd name="T12" fmla="*/ 0 w 180"/>
              <a:gd name="T13" fmla="*/ 80 h 121"/>
              <a:gd name="T14" fmla="*/ 0 w 180"/>
              <a:gd name="T15" fmla="*/ 102 h 121"/>
              <a:gd name="T16" fmla="*/ 9 w 180"/>
              <a:gd name="T17" fmla="*/ 121 h 121"/>
              <a:gd name="T18" fmla="*/ 50 w 180"/>
              <a:gd name="T19" fmla="*/ 121 h 121"/>
              <a:gd name="T20" fmla="*/ 61 w 180"/>
              <a:gd name="T21" fmla="*/ 102 h 121"/>
              <a:gd name="T22" fmla="*/ 101 w 180"/>
              <a:gd name="T23" fmla="*/ 80 h 121"/>
              <a:gd name="T24" fmla="*/ 111 w 180"/>
              <a:gd name="T25" fmla="*/ 61 h 121"/>
              <a:gd name="T26" fmla="*/ 130 w 180"/>
              <a:gd name="T27" fmla="*/ 52 h 121"/>
              <a:gd name="T28" fmla="*/ 151 w 180"/>
              <a:gd name="T29" fmla="*/ 52 h 121"/>
              <a:gd name="T30" fmla="*/ 171 w 180"/>
              <a:gd name="T31" fmla="*/ 31 h 121"/>
              <a:gd name="T32" fmla="*/ 180 w 180"/>
              <a:gd name="T33" fmla="*/ 11 h 121"/>
              <a:gd name="T34" fmla="*/ 161 w 180"/>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0"/>
              <a:gd name="T55" fmla="*/ 0 h 121"/>
              <a:gd name="T56" fmla="*/ 180 w 180"/>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0" h="121">
                <a:moveTo>
                  <a:pt x="161" y="0"/>
                </a:moveTo>
                <a:lnTo>
                  <a:pt x="121" y="11"/>
                </a:lnTo>
                <a:lnTo>
                  <a:pt x="80" y="31"/>
                </a:lnTo>
                <a:lnTo>
                  <a:pt x="40" y="52"/>
                </a:lnTo>
                <a:lnTo>
                  <a:pt x="30" y="61"/>
                </a:lnTo>
                <a:lnTo>
                  <a:pt x="9" y="71"/>
                </a:lnTo>
                <a:lnTo>
                  <a:pt x="0" y="80"/>
                </a:lnTo>
                <a:lnTo>
                  <a:pt x="0" y="102"/>
                </a:lnTo>
                <a:lnTo>
                  <a:pt x="9" y="121"/>
                </a:lnTo>
                <a:lnTo>
                  <a:pt x="50" y="121"/>
                </a:lnTo>
                <a:lnTo>
                  <a:pt x="61" y="102"/>
                </a:lnTo>
                <a:lnTo>
                  <a:pt x="101" y="80"/>
                </a:lnTo>
                <a:lnTo>
                  <a:pt x="111" y="61"/>
                </a:lnTo>
                <a:lnTo>
                  <a:pt x="130" y="52"/>
                </a:lnTo>
                <a:lnTo>
                  <a:pt x="151" y="52"/>
                </a:lnTo>
                <a:lnTo>
                  <a:pt x="171" y="31"/>
                </a:lnTo>
                <a:lnTo>
                  <a:pt x="180" y="11"/>
                </a:lnTo>
                <a:lnTo>
                  <a:pt x="161" y="0"/>
                </a:lnTo>
              </a:path>
            </a:pathLst>
          </a:custGeom>
          <a:ln w="0" cap="flat" cmpd="sng">
            <a:noFill/>
            <a:prstDash val="solid"/>
            <a:round/>
            <a:headEnd type="none" w="med" len="med"/>
            <a:tailEnd type="none" w="med" len="med"/>
          </a:ln>
        </p:spPr>
        <p:txBody>
          <a:bodyPr/>
          <a:lstStyle/>
          <a:p>
            <a:endParaRPr lang="en-US"/>
          </a:p>
        </p:txBody>
      </p:sp>
      <p:sp useBgFill="1">
        <p:nvSpPr>
          <p:cNvPr id="10252" name="Freeform 16"/>
          <p:cNvSpPr>
            <a:spLocks noChangeAspect="1"/>
          </p:cNvSpPr>
          <p:nvPr/>
        </p:nvSpPr>
        <p:spPr bwMode="ltGray">
          <a:xfrm>
            <a:off x="3419475" y="1604963"/>
            <a:ext cx="166688" cy="93662"/>
          </a:xfrm>
          <a:custGeom>
            <a:avLst/>
            <a:gdLst>
              <a:gd name="T0" fmla="*/ 19 w 90"/>
              <a:gd name="T1" fmla="*/ 29 h 50"/>
              <a:gd name="T2" fmla="*/ 59 w 90"/>
              <a:gd name="T3" fmla="*/ 50 h 50"/>
              <a:gd name="T4" fmla="*/ 90 w 90"/>
              <a:gd name="T5" fmla="*/ 50 h 50"/>
              <a:gd name="T6" fmla="*/ 90 w 90"/>
              <a:gd name="T7" fmla="*/ 29 h 50"/>
              <a:gd name="T8" fmla="*/ 78 w 90"/>
              <a:gd name="T9" fmla="*/ 19 h 50"/>
              <a:gd name="T10" fmla="*/ 50 w 90"/>
              <a:gd name="T11" fmla="*/ 9 h 50"/>
              <a:gd name="T12" fmla="*/ 40 w 90"/>
              <a:gd name="T13" fmla="*/ 0 h 50"/>
              <a:gd name="T14" fmla="*/ 19 w 90"/>
              <a:gd name="T15" fmla="*/ 0 h 50"/>
              <a:gd name="T16" fmla="*/ 0 w 90"/>
              <a:gd name="T17" fmla="*/ 40 h 50"/>
              <a:gd name="T18" fmla="*/ 19 w 90"/>
              <a:gd name="T19" fmla="*/ 2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50"/>
              <a:gd name="T32" fmla="*/ 90 w 9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50">
                <a:moveTo>
                  <a:pt x="19" y="29"/>
                </a:moveTo>
                <a:lnTo>
                  <a:pt x="59" y="50"/>
                </a:lnTo>
                <a:lnTo>
                  <a:pt x="90" y="50"/>
                </a:lnTo>
                <a:lnTo>
                  <a:pt x="90" y="29"/>
                </a:lnTo>
                <a:lnTo>
                  <a:pt x="78" y="19"/>
                </a:lnTo>
                <a:lnTo>
                  <a:pt x="50" y="9"/>
                </a:lnTo>
                <a:lnTo>
                  <a:pt x="40" y="0"/>
                </a:lnTo>
                <a:lnTo>
                  <a:pt x="19" y="0"/>
                </a:lnTo>
                <a:lnTo>
                  <a:pt x="0" y="40"/>
                </a:lnTo>
                <a:lnTo>
                  <a:pt x="19" y="29"/>
                </a:lnTo>
              </a:path>
            </a:pathLst>
          </a:custGeom>
          <a:ln w="0" cap="flat" cmpd="sng">
            <a:noFill/>
            <a:prstDash val="solid"/>
            <a:round/>
            <a:headEnd type="none" w="med" len="med"/>
            <a:tailEnd type="none" w="med" len="med"/>
          </a:ln>
        </p:spPr>
        <p:txBody>
          <a:bodyPr/>
          <a:lstStyle/>
          <a:p>
            <a:endParaRPr lang="en-US"/>
          </a:p>
        </p:txBody>
      </p:sp>
      <p:sp useBgFill="1">
        <p:nvSpPr>
          <p:cNvPr id="10253" name="Freeform 17"/>
          <p:cNvSpPr>
            <a:spLocks noChangeAspect="1"/>
          </p:cNvSpPr>
          <p:nvPr/>
        </p:nvSpPr>
        <p:spPr bwMode="ltGray">
          <a:xfrm>
            <a:off x="4708525" y="2836863"/>
            <a:ext cx="784225" cy="301625"/>
          </a:xfrm>
          <a:custGeom>
            <a:avLst/>
            <a:gdLst>
              <a:gd name="T0" fmla="*/ 412 w 422"/>
              <a:gd name="T1" fmla="*/ 40 h 161"/>
              <a:gd name="T2" fmla="*/ 403 w 422"/>
              <a:gd name="T3" fmla="*/ 52 h 161"/>
              <a:gd name="T4" fmla="*/ 422 w 422"/>
              <a:gd name="T5" fmla="*/ 61 h 161"/>
              <a:gd name="T6" fmla="*/ 412 w 422"/>
              <a:gd name="T7" fmla="*/ 102 h 161"/>
              <a:gd name="T8" fmla="*/ 381 w 422"/>
              <a:gd name="T9" fmla="*/ 142 h 161"/>
              <a:gd name="T10" fmla="*/ 372 w 422"/>
              <a:gd name="T11" fmla="*/ 161 h 161"/>
              <a:gd name="T12" fmla="*/ 353 w 422"/>
              <a:gd name="T13" fmla="*/ 161 h 161"/>
              <a:gd name="T14" fmla="*/ 332 w 422"/>
              <a:gd name="T15" fmla="*/ 152 h 161"/>
              <a:gd name="T16" fmla="*/ 353 w 422"/>
              <a:gd name="T17" fmla="*/ 121 h 161"/>
              <a:gd name="T18" fmla="*/ 332 w 422"/>
              <a:gd name="T19" fmla="*/ 131 h 161"/>
              <a:gd name="T20" fmla="*/ 272 w 422"/>
              <a:gd name="T21" fmla="*/ 131 h 161"/>
              <a:gd name="T22" fmla="*/ 251 w 422"/>
              <a:gd name="T23" fmla="*/ 121 h 161"/>
              <a:gd name="T24" fmla="*/ 201 w 422"/>
              <a:gd name="T25" fmla="*/ 102 h 161"/>
              <a:gd name="T26" fmla="*/ 182 w 422"/>
              <a:gd name="T27" fmla="*/ 92 h 161"/>
              <a:gd name="T28" fmla="*/ 130 w 422"/>
              <a:gd name="T29" fmla="*/ 81 h 161"/>
              <a:gd name="T30" fmla="*/ 101 w 422"/>
              <a:gd name="T31" fmla="*/ 71 h 161"/>
              <a:gd name="T32" fmla="*/ 61 w 422"/>
              <a:gd name="T33" fmla="*/ 61 h 161"/>
              <a:gd name="T34" fmla="*/ 30 w 422"/>
              <a:gd name="T35" fmla="*/ 40 h 161"/>
              <a:gd name="T36" fmla="*/ 0 w 422"/>
              <a:gd name="T37" fmla="*/ 21 h 161"/>
              <a:gd name="T38" fmla="*/ 61 w 422"/>
              <a:gd name="T39" fmla="*/ 21 h 161"/>
              <a:gd name="T40" fmla="*/ 101 w 422"/>
              <a:gd name="T41" fmla="*/ 12 h 161"/>
              <a:gd name="T42" fmla="*/ 111 w 422"/>
              <a:gd name="T43" fmla="*/ 31 h 161"/>
              <a:gd name="T44" fmla="*/ 130 w 422"/>
              <a:gd name="T45" fmla="*/ 40 h 161"/>
              <a:gd name="T46" fmla="*/ 170 w 422"/>
              <a:gd name="T47" fmla="*/ 40 h 161"/>
              <a:gd name="T48" fmla="*/ 191 w 422"/>
              <a:gd name="T49" fmla="*/ 31 h 161"/>
              <a:gd name="T50" fmla="*/ 201 w 422"/>
              <a:gd name="T51" fmla="*/ 12 h 161"/>
              <a:gd name="T52" fmla="*/ 232 w 422"/>
              <a:gd name="T53" fmla="*/ 0 h 161"/>
              <a:gd name="T54" fmla="*/ 272 w 422"/>
              <a:gd name="T55" fmla="*/ 21 h 161"/>
              <a:gd name="T56" fmla="*/ 282 w 422"/>
              <a:gd name="T57" fmla="*/ 31 h 161"/>
              <a:gd name="T58" fmla="*/ 322 w 422"/>
              <a:gd name="T59" fmla="*/ 0 h 161"/>
              <a:gd name="T60" fmla="*/ 341 w 422"/>
              <a:gd name="T61" fmla="*/ 21 h 161"/>
              <a:gd name="T62" fmla="*/ 353 w 422"/>
              <a:gd name="T63" fmla="*/ 40 h 161"/>
              <a:gd name="T64" fmla="*/ 362 w 422"/>
              <a:gd name="T65" fmla="*/ 61 h 161"/>
              <a:gd name="T66" fmla="*/ 372 w 422"/>
              <a:gd name="T67" fmla="*/ 40 h 161"/>
              <a:gd name="T68" fmla="*/ 381 w 422"/>
              <a:gd name="T69" fmla="*/ 21 h 161"/>
              <a:gd name="T70" fmla="*/ 403 w 422"/>
              <a:gd name="T71" fmla="*/ 21 h 161"/>
              <a:gd name="T72" fmla="*/ 403 w 422"/>
              <a:gd name="T73" fmla="*/ 40 h 161"/>
              <a:gd name="T74" fmla="*/ 412 w 422"/>
              <a:gd name="T75" fmla="*/ 40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2"/>
              <a:gd name="T115" fmla="*/ 0 h 161"/>
              <a:gd name="T116" fmla="*/ 422 w 422"/>
              <a:gd name="T117" fmla="*/ 161 h 1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2" h="161">
                <a:moveTo>
                  <a:pt x="412" y="40"/>
                </a:moveTo>
                <a:lnTo>
                  <a:pt x="403" y="52"/>
                </a:lnTo>
                <a:lnTo>
                  <a:pt x="422" y="61"/>
                </a:lnTo>
                <a:lnTo>
                  <a:pt x="412" y="102"/>
                </a:lnTo>
                <a:lnTo>
                  <a:pt x="381" y="142"/>
                </a:lnTo>
                <a:lnTo>
                  <a:pt x="372" y="161"/>
                </a:lnTo>
                <a:lnTo>
                  <a:pt x="353" y="161"/>
                </a:lnTo>
                <a:lnTo>
                  <a:pt x="332" y="152"/>
                </a:lnTo>
                <a:lnTo>
                  <a:pt x="353" y="121"/>
                </a:lnTo>
                <a:lnTo>
                  <a:pt x="332" y="131"/>
                </a:lnTo>
                <a:lnTo>
                  <a:pt x="272" y="131"/>
                </a:lnTo>
                <a:lnTo>
                  <a:pt x="251" y="121"/>
                </a:lnTo>
                <a:lnTo>
                  <a:pt x="201" y="102"/>
                </a:lnTo>
                <a:lnTo>
                  <a:pt x="182" y="92"/>
                </a:lnTo>
                <a:lnTo>
                  <a:pt x="130" y="81"/>
                </a:lnTo>
                <a:lnTo>
                  <a:pt x="101" y="71"/>
                </a:lnTo>
                <a:lnTo>
                  <a:pt x="61" y="61"/>
                </a:lnTo>
                <a:lnTo>
                  <a:pt x="30" y="40"/>
                </a:lnTo>
                <a:lnTo>
                  <a:pt x="0" y="21"/>
                </a:lnTo>
                <a:lnTo>
                  <a:pt x="61" y="21"/>
                </a:lnTo>
                <a:lnTo>
                  <a:pt x="101" y="12"/>
                </a:lnTo>
                <a:lnTo>
                  <a:pt x="111" y="31"/>
                </a:lnTo>
                <a:lnTo>
                  <a:pt x="130" y="40"/>
                </a:lnTo>
                <a:lnTo>
                  <a:pt x="170" y="40"/>
                </a:lnTo>
                <a:lnTo>
                  <a:pt x="191" y="31"/>
                </a:lnTo>
                <a:lnTo>
                  <a:pt x="201" y="12"/>
                </a:lnTo>
                <a:lnTo>
                  <a:pt x="232" y="0"/>
                </a:lnTo>
                <a:lnTo>
                  <a:pt x="272" y="21"/>
                </a:lnTo>
                <a:lnTo>
                  <a:pt x="282" y="31"/>
                </a:lnTo>
                <a:lnTo>
                  <a:pt x="322" y="0"/>
                </a:lnTo>
                <a:lnTo>
                  <a:pt x="341" y="21"/>
                </a:lnTo>
                <a:lnTo>
                  <a:pt x="353" y="40"/>
                </a:lnTo>
                <a:lnTo>
                  <a:pt x="362" y="61"/>
                </a:lnTo>
                <a:lnTo>
                  <a:pt x="372" y="40"/>
                </a:lnTo>
                <a:lnTo>
                  <a:pt x="381" y="21"/>
                </a:lnTo>
                <a:lnTo>
                  <a:pt x="403" y="21"/>
                </a:lnTo>
                <a:lnTo>
                  <a:pt x="403" y="40"/>
                </a:lnTo>
                <a:lnTo>
                  <a:pt x="412" y="40"/>
                </a:lnTo>
              </a:path>
            </a:pathLst>
          </a:custGeom>
          <a:ln w="0" cap="flat" cmpd="sng">
            <a:noFill/>
            <a:prstDash val="solid"/>
            <a:round/>
            <a:headEnd type="none" w="med" len="med"/>
            <a:tailEnd type="none" w="med" len="med"/>
          </a:ln>
        </p:spPr>
        <p:txBody>
          <a:bodyPr/>
          <a:lstStyle/>
          <a:p>
            <a:endParaRPr lang="en-US"/>
          </a:p>
        </p:txBody>
      </p:sp>
      <p:sp>
        <p:nvSpPr>
          <p:cNvPr id="10254" name="Freeform 18"/>
          <p:cNvSpPr>
            <a:spLocks noChangeAspect="1"/>
          </p:cNvSpPr>
          <p:nvPr/>
        </p:nvSpPr>
        <p:spPr bwMode="ltGray">
          <a:xfrm>
            <a:off x="4614863" y="2820988"/>
            <a:ext cx="55562" cy="71437"/>
          </a:xfrm>
          <a:custGeom>
            <a:avLst/>
            <a:gdLst>
              <a:gd name="T0" fmla="*/ 9 w 30"/>
              <a:gd name="T1" fmla="*/ 0 h 41"/>
              <a:gd name="T2" fmla="*/ 0 w 30"/>
              <a:gd name="T3" fmla="*/ 31 h 41"/>
              <a:gd name="T4" fmla="*/ 9 w 30"/>
              <a:gd name="T5" fmla="*/ 41 h 41"/>
              <a:gd name="T6" fmla="*/ 30 w 30"/>
              <a:gd name="T7" fmla="*/ 41 h 41"/>
              <a:gd name="T8" fmla="*/ 30 w 30"/>
              <a:gd name="T9" fmla="*/ 22 h 41"/>
              <a:gd name="T10" fmla="*/ 9 w 30"/>
              <a:gd name="T11" fmla="*/ 0 h 41"/>
              <a:gd name="T12" fmla="*/ 0 60000 65536"/>
              <a:gd name="T13" fmla="*/ 0 60000 65536"/>
              <a:gd name="T14" fmla="*/ 0 60000 65536"/>
              <a:gd name="T15" fmla="*/ 0 60000 65536"/>
              <a:gd name="T16" fmla="*/ 0 60000 65536"/>
              <a:gd name="T17" fmla="*/ 0 60000 65536"/>
              <a:gd name="T18" fmla="*/ 0 w 30"/>
              <a:gd name="T19" fmla="*/ 0 h 41"/>
              <a:gd name="T20" fmla="*/ 30 w 30"/>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0" h="41">
                <a:moveTo>
                  <a:pt x="9" y="0"/>
                </a:moveTo>
                <a:lnTo>
                  <a:pt x="0" y="31"/>
                </a:lnTo>
                <a:lnTo>
                  <a:pt x="9" y="41"/>
                </a:lnTo>
                <a:lnTo>
                  <a:pt x="30" y="41"/>
                </a:lnTo>
                <a:lnTo>
                  <a:pt x="30" y="22"/>
                </a:lnTo>
                <a:lnTo>
                  <a:pt x="9" y="0"/>
                </a:lnTo>
              </a:path>
            </a:pathLst>
          </a:custGeom>
          <a:solidFill>
            <a:srgbClr val="FFFFFF"/>
          </a:solidFill>
          <a:ln w="0" cap="flat" cmpd="sng">
            <a:noFill/>
            <a:prstDash val="solid"/>
            <a:round/>
            <a:headEnd type="none" w="med" len="med"/>
            <a:tailEnd type="none" w="med" len="med"/>
          </a:ln>
        </p:spPr>
        <p:txBody>
          <a:bodyPr/>
          <a:lstStyle/>
          <a:p>
            <a:endParaRPr lang="en-US"/>
          </a:p>
        </p:txBody>
      </p:sp>
      <p:sp>
        <p:nvSpPr>
          <p:cNvPr id="10255" name="Freeform 19"/>
          <p:cNvSpPr>
            <a:spLocks noChangeAspect="1"/>
          </p:cNvSpPr>
          <p:nvPr/>
        </p:nvSpPr>
        <p:spPr bwMode="ltGray">
          <a:xfrm>
            <a:off x="4406900" y="2763838"/>
            <a:ext cx="150813" cy="128587"/>
          </a:xfrm>
          <a:custGeom>
            <a:avLst/>
            <a:gdLst>
              <a:gd name="T0" fmla="*/ 81 w 81"/>
              <a:gd name="T1" fmla="*/ 61 h 71"/>
              <a:gd name="T2" fmla="*/ 62 w 81"/>
              <a:gd name="T3" fmla="*/ 52 h 71"/>
              <a:gd name="T4" fmla="*/ 50 w 81"/>
              <a:gd name="T5" fmla="*/ 61 h 71"/>
              <a:gd name="T6" fmla="*/ 12 w 81"/>
              <a:gd name="T7" fmla="*/ 71 h 71"/>
              <a:gd name="T8" fmla="*/ 0 w 81"/>
              <a:gd name="T9" fmla="*/ 52 h 71"/>
              <a:gd name="T10" fmla="*/ 50 w 81"/>
              <a:gd name="T11" fmla="*/ 40 h 71"/>
              <a:gd name="T12" fmla="*/ 41 w 81"/>
              <a:gd name="T13" fmla="*/ 21 h 71"/>
              <a:gd name="T14" fmla="*/ 50 w 81"/>
              <a:gd name="T15" fmla="*/ 0 h 71"/>
              <a:gd name="T16" fmla="*/ 71 w 81"/>
              <a:gd name="T17" fmla="*/ 11 h 71"/>
              <a:gd name="T18" fmla="*/ 81 w 81"/>
              <a:gd name="T19" fmla="*/ 30 h 71"/>
              <a:gd name="T20" fmla="*/ 81 w 81"/>
              <a:gd name="T21" fmla="*/ 6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71"/>
              <a:gd name="T35" fmla="*/ 81 w 8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71">
                <a:moveTo>
                  <a:pt x="81" y="61"/>
                </a:moveTo>
                <a:lnTo>
                  <a:pt x="62" y="52"/>
                </a:lnTo>
                <a:lnTo>
                  <a:pt x="50" y="61"/>
                </a:lnTo>
                <a:lnTo>
                  <a:pt x="12" y="71"/>
                </a:lnTo>
                <a:lnTo>
                  <a:pt x="0" y="52"/>
                </a:lnTo>
                <a:lnTo>
                  <a:pt x="50" y="40"/>
                </a:lnTo>
                <a:lnTo>
                  <a:pt x="41" y="21"/>
                </a:lnTo>
                <a:lnTo>
                  <a:pt x="50" y="0"/>
                </a:lnTo>
                <a:lnTo>
                  <a:pt x="71" y="11"/>
                </a:lnTo>
                <a:lnTo>
                  <a:pt x="81" y="30"/>
                </a:lnTo>
                <a:lnTo>
                  <a:pt x="81" y="61"/>
                </a:lnTo>
              </a:path>
            </a:pathLst>
          </a:custGeom>
          <a:solidFill>
            <a:srgbClr val="FFFFFF"/>
          </a:solidFill>
          <a:ln w="0" cap="flat" cmpd="sng">
            <a:noFill/>
            <a:prstDash val="solid"/>
            <a:round/>
            <a:headEnd type="none" w="med" len="med"/>
            <a:tailEnd type="none" w="med" len="med"/>
          </a:ln>
        </p:spPr>
        <p:txBody>
          <a:bodyPr/>
          <a:lstStyle/>
          <a:p>
            <a:endParaRPr lang="en-US"/>
          </a:p>
        </p:txBody>
      </p:sp>
      <p:sp>
        <p:nvSpPr>
          <p:cNvPr id="10256" name="Freeform 20"/>
          <p:cNvSpPr>
            <a:spLocks noChangeAspect="1"/>
          </p:cNvSpPr>
          <p:nvPr/>
        </p:nvSpPr>
        <p:spPr bwMode="ltGray">
          <a:xfrm>
            <a:off x="4332288" y="2652713"/>
            <a:ext cx="115887" cy="128587"/>
          </a:xfrm>
          <a:custGeom>
            <a:avLst/>
            <a:gdLst>
              <a:gd name="T0" fmla="*/ 0 w 61"/>
              <a:gd name="T1" fmla="*/ 0 h 71"/>
              <a:gd name="T2" fmla="*/ 0 w 61"/>
              <a:gd name="T3" fmla="*/ 10 h 71"/>
              <a:gd name="T4" fmla="*/ 12 w 61"/>
              <a:gd name="T5" fmla="*/ 41 h 71"/>
              <a:gd name="T6" fmla="*/ 31 w 61"/>
              <a:gd name="T7" fmla="*/ 71 h 71"/>
              <a:gd name="T8" fmla="*/ 61 w 61"/>
              <a:gd name="T9" fmla="*/ 50 h 71"/>
              <a:gd name="T10" fmla="*/ 40 w 61"/>
              <a:gd name="T11" fmla="*/ 21 h 71"/>
              <a:gd name="T12" fmla="*/ 21 w 61"/>
              <a:gd name="T13" fmla="*/ 10 h 71"/>
              <a:gd name="T14" fmla="*/ 0 w 6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1"/>
              <a:gd name="T26" fmla="*/ 61 w 6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1">
                <a:moveTo>
                  <a:pt x="0" y="0"/>
                </a:moveTo>
                <a:lnTo>
                  <a:pt x="0" y="10"/>
                </a:lnTo>
                <a:lnTo>
                  <a:pt x="12" y="41"/>
                </a:lnTo>
                <a:lnTo>
                  <a:pt x="31" y="71"/>
                </a:lnTo>
                <a:lnTo>
                  <a:pt x="61" y="50"/>
                </a:lnTo>
                <a:lnTo>
                  <a:pt x="40" y="21"/>
                </a:lnTo>
                <a:lnTo>
                  <a:pt x="21" y="10"/>
                </a:lnTo>
                <a:lnTo>
                  <a:pt x="0" y="0"/>
                </a:lnTo>
              </a:path>
            </a:pathLst>
          </a:custGeom>
          <a:solidFill>
            <a:srgbClr val="FFFFFF"/>
          </a:solidFill>
          <a:ln w="0" cap="flat" cmpd="sng">
            <a:noFill/>
            <a:prstDash val="solid"/>
            <a:round/>
            <a:headEnd type="none" w="med" len="med"/>
            <a:tailEnd type="none" w="med" len="med"/>
          </a:ln>
        </p:spPr>
        <p:txBody>
          <a:bodyPr/>
          <a:lstStyle/>
          <a:p>
            <a:endParaRPr lang="en-US"/>
          </a:p>
        </p:txBody>
      </p:sp>
      <p:sp>
        <p:nvSpPr>
          <p:cNvPr id="10257" name="Freeform 21"/>
          <p:cNvSpPr>
            <a:spLocks noChangeAspect="1"/>
          </p:cNvSpPr>
          <p:nvPr/>
        </p:nvSpPr>
        <p:spPr bwMode="ltGray">
          <a:xfrm>
            <a:off x="3586163" y="3043238"/>
            <a:ext cx="76200" cy="95250"/>
          </a:xfrm>
          <a:custGeom>
            <a:avLst/>
            <a:gdLst>
              <a:gd name="T0" fmla="*/ 19 w 40"/>
              <a:gd name="T1" fmla="*/ 0 h 50"/>
              <a:gd name="T2" fmla="*/ 0 w 40"/>
              <a:gd name="T3" fmla="*/ 31 h 50"/>
              <a:gd name="T4" fmla="*/ 0 w 40"/>
              <a:gd name="T5" fmla="*/ 41 h 50"/>
              <a:gd name="T6" fmla="*/ 29 w 40"/>
              <a:gd name="T7" fmla="*/ 50 h 50"/>
              <a:gd name="T8" fmla="*/ 40 w 40"/>
              <a:gd name="T9" fmla="*/ 31 h 50"/>
              <a:gd name="T10" fmla="*/ 19 w 40"/>
              <a:gd name="T11" fmla="*/ 0 h 50"/>
              <a:gd name="T12" fmla="*/ 0 60000 65536"/>
              <a:gd name="T13" fmla="*/ 0 60000 65536"/>
              <a:gd name="T14" fmla="*/ 0 60000 65536"/>
              <a:gd name="T15" fmla="*/ 0 60000 65536"/>
              <a:gd name="T16" fmla="*/ 0 60000 65536"/>
              <a:gd name="T17" fmla="*/ 0 60000 65536"/>
              <a:gd name="T18" fmla="*/ 0 w 40"/>
              <a:gd name="T19" fmla="*/ 0 h 50"/>
              <a:gd name="T20" fmla="*/ 40 w 4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0" h="50">
                <a:moveTo>
                  <a:pt x="19" y="0"/>
                </a:moveTo>
                <a:lnTo>
                  <a:pt x="0" y="31"/>
                </a:lnTo>
                <a:lnTo>
                  <a:pt x="0" y="41"/>
                </a:lnTo>
                <a:lnTo>
                  <a:pt x="29" y="50"/>
                </a:lnTo>
                <a:lnTo>
                  <a:pt x="40" y="31"/>
                </a:lnTo>
                <a:lnTo>
                  <a:pt x="19" y="0"/>
                </a:lnTo>
              </a:path>
            </a:pathLst>
          </a:custGeom>
          <a:solidFill>
            <a:srgbClr val="006600"/>
          </a:solidFill>
          <a:ln w="0" cap="flat" cmpd="sng">
            <a:solidFill>
              <a:srgbClr val="003300"/>
            </a:solidFill>
            <a:prstDash val="solid"/>
            <a:round/>
            <a:headEnd type="none" w="med" len="med"/>
            <a:tailEnd type="none" w="med" len="med"/>
          </a:ln>
        </p:spPr>
        <p:txBody>
          <a:bodyPr/>
          <a:lstStyle/>
          <a:p>
            <a:endParaRPr lang="en-US"/>
          </a:p>
        </p:txBody>
      </p:sp>
      <p:grpSp>
        <p:nvGrpSpPr>
          <p:cNvPr id="3" name="Group 22"/>
          <p:cNvGrpSpPr>
            <a:grpSpLocks/>
          </p:cNvGrpSpPr>
          <p:nvPr/>
        </p:nvGrpSpPr>
        <p:grpSpPr bwMode="auto">
          <a:xfrm>
            <a:off x="1827213" y="1246188"/>
            <a:ext cx="1246187" cy="463550"/>
            <a:chOff x="1111" y="985"/>
            <a:chExt cx="785" cy="292"/>
          </a:xfrm>
        </p:grpSpPr>
        <p:sp>
          <p:nvSpPr>
            <p:cNvPr id="10984" name="Line 23"/>
            <p:cNvSpPr>
              <a:spLocks noChangeAspect="1" noChangeShapeType="1"/>
            </p:cNvSpPr>
            <p:nvPr/>
          </p:nvSpPr>
          <p:spPr bwMode="ltGray">
            <a:xfrm>
              <a:off x="1414" y="985"/>
              <a:ext cx="11" cy="2"/>
            </a:xfrm>
            <a:prstGeom prst="line">
              <a:avLst/>
            </a:prstGeom>
            <a:noFill/>
            <a:ln w="0">
              <a:solidFill>
                <a:srgbClr val="FF9900"/>
              </a:solidFill>
              <a:round/>
              <a:headEnd/>
              <a:tailEnd/>
            </a:ln>
          </p:spPr>
          <p:txBody>
            <a:bodyPr/>
            <a:lstStyle/>
            <a:p>
              <a:endParaRPr lang="en-US"/>
            </a:p>
          </p:txBody>
        </p:sp>
        <p:sp>
          <p:nvSpPr>
            <p:cNvPr id="10985" name="Line 24"/>
            <p:cNvSpPr>
              <a:spLocks noChangeAspect="1" noChangeShapeType="1"/>
            </p:cNvSpPr>
            <p:nvPr/>
          </p:nvSpPr>
          <p:spPr bwMode="ltGray">
            <a:xfrm>
              <a:off x="1555" y="1060"/>
              <a:ext cx="9" cy="5"/>
            </a:xfrm>
            <a:prstGeom prst="line">
              <a:avLst/>
            </a:prstGeom>
            <a:noFill/>
            <a:ln w="0">
              <a:solidFill>
                <a:srgbClr val="FF9900"/>
              </a:solidFill>
              <a:round/>
              <a:headEnd/>
              <a:tailEnd/>
            </a:ln>
          </p:spPr>
          <p:txBody>
            <a:bodyPr/>
            <a:lstStyle/>
            <a:p>
              <a:endParaRPr lang="en-US"/>
            </a:p>
          </p:txBody>
        </p:sp>
        <p:sp>
          <p:nvSpPr>
            <p:cNvPr id="10986" name="Line 25"/>
            <p:cNvSpPr>
              <a:spLocks noChangeAspect="1" noChangeShapeType="1"/>
            </p:cNvSpPr>
            <p:nvPr/>
          </p:nvSpPr>
          <p:spPr bwMode="ltGray">
            <a:xfrm>
              <a:off x="1711" y="1160"/>
              <a:ext cx="8" cy="5"/>
            </a:xfrm>
            <a:prstGeom prst="line">
              <a:avLst/>
            </a:prstGeom>
            <a:noFill/>
            <a:ln w="0">
              <a:solidFill>
                <a:srgbClr val="FF9900"/>
              </a:solidFill>
              <a:round/>
              <a:headEnd/>
              <a:tailEnd/>
            </a:ln>
          </p:spPr>
          <p:txBody>
            <a:bodyPr/>
            <a:lstStyle/>
            <a:p>
              <a:endParaRPr lang="en-US"/>
            </a:p>
          </p:txBody>
        </p:sp>
        <p:grpSp>
          <p:nvGrpSpPr>
            <p:cNvPr id="4" name="Group 26"/>
            <p:cNvGrpSpPr>
              <a:grpSpLocks/>
            </p:cNvGrpSpPr>
            <p:nvPr/>
          </p:nvGrpSpPr>
          <p:grpSpPr bwMode="auto">
            <a:xfrm>
              <a:off x="1111" y="985"/>
              <a:ext cx="785" cy="292"/>
              <a:chOff x="1111" y="985"/>
              <a:chExt cx="785" cy="292"/>
            </a:xfrm>
          </p:grpSpPr>
          <p:sp>
            <p:nvSpPr>
              <p:cNvPr id="10988" name="Line 27"/>
              <p:cNvSpPr>
                <a:spLocks noChangeAspect="1" noChangeShapeType="1"/>
              </p:cNvSpPr>
              <p:nvPr/>
            </p:nvSpPr>
            <p:spPr bwMode="ltGray">
              <a:xfrm>
                <a:off x="1111" y="1090"/>
                <a:ext cx="22" cy="3"/>
              </a:xfrm>
              <a:prstGeom prst="line">
                <a:avLst/>
              </a:prstGeom>
              <a:noFill/>
              <a:ln w="0">
                <a:solidFill>
                  <a:srgbClr val="FF9900"/>
                </a:solidFill>
                <a:round/>
                <a:headEnd/>
                <a:tailEnd/>
              </a:ln>
            </p:spPr>
            <p:txBody>
              <a:bodyPr/>
              <a:lstStyle/>
              <a:p>
                <a:endParaRPr lang="en-US"/>
              </a:p>
            </p:txBody>
          </p:sp>
          <p:sp>
            <p:nvSpPr>
              <p:cNvPr id="10989" name="Freeform 28"/>
              <p:cNvSpPr>
                <a:spLocks noChangeAspect="1"/>
              </p:cNvSpPr>
              <p:nvPr/>
            </p:nvSpPr>
            <p:spPr bwMode="ltGray">
              <a:xfrm>
                <a:off x="1145" y="1089"/>
                <a:ext cx="10" cy="1"/>
              </a:xfrm>
              <a:custGeom>
                <a:avLst/>
                <a:gdLst>
                  <a:gd name="T0" fmla="*/ 0 w 9"/>
                  <a:gd name="T1" fmla="*/ 2 h 2"/>
                  <a:gd name="T2" fmla="*/ 2 w 9"/>
                  <a:gd name="T3" fmla="*/ 2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2" y="2"/>
                    </a:lnTo>
                    <a:lnTo>
                      <a:pt x="9" y="0"/>
                    </a:lnTo>
                  </a:path>
                </a:pathLst>
              </a:custGeom>
              <a:noFill/>
              <a:ln w="0">
                <a:solidFill>
                  <a:srgbClr val="FF9900"/>
                </a:solidFill>
                <a:prstDash val="solid"/>
                <a:round/>
                <a:headEnd/>
                <a:tailEnd/>
              </a:ln>
            </p:spPr>
            <p:txBody>
              <a:bodyPr/>
              <a:lstStyle/>
              <a:p>
                <a:endParaRPr lang="en-US"/>
              </a:p>
            </p:txBody>
          </p:sp>
          <p:sp>
            <p:nvSpPr>
              <p:cNvPr id="10990" name="Line 29"/>
              <p:cNvSpPr>
                <a:spLocks noChangeAspect="1" noChangeShapeType="1"/>
              </p:cNvSpPr>
              <p:nvPr/>
            </p:nvSpPr>
            <p:spPr bwMode="ltGray">
              <a:xfrm flipV="1">
                <a:off x="1167" y="1083"/>
                <a:ext cx="10" cy="4"/>
              </a:xfrm>
              <a:prstGeom prst="line">
                <a:avLst/>
              </a:prstGeom>
              <a:noFill/>
              <a:ln w="0">
                <a:solidFill>
                  <a:srgbClr val="FF9900"/>
                </a:solidFill>
                <a:round/>
                <a:headEnd/>
                <a:tailEnd/>
              </a:ln>
            </p:spPr>
            <p:txBody>
              <a:bodyPr/>
              <a:lstStyle/>
              <a:p>
                <a:endParaRPr lang="en-US"/>
              </a:p>
            </p:txBody>
          </p:sp>
          <p:sp>
            <p:nvSpPr>
              <p:cNvPr id="10991" name="Line 30"/>
              <p:cNvSpPr>
                <a:spLocks noChangeAspect="1" noChangeShapeType="1"/>
              </p:cNvSpPr>
              <p:nvPr/>
            </p:nvSpPr>
            <p:spPr bwMode="ltGray">
              <a:xfrm flipV="1">
                <a:off x="1198" y="1060"/>
                <a:ext cx="18" cy="16"/>
              </a:xfrm>
              <a:prstGeom prst="line">
                <a:avLst/>
              </a:prstGeom>
              <a:noFill/>
              <a:ln w="0">
                <a:solidFill>
                  <a:srgbClr val="FF9900"/>
                </a:solidFill>
                <a:round/>
                <a:headEnd/>
                <a:tailEnd/>
              </a:ln>
            </p:spPr>
            <p:txBody>
              <a:bodyPr/>
              <a:lstStyle/>
              <a:p>
                <a:endParaRPr lang="en-US"/>
              </a:p>
            </p:txBody>
          </p:sp>
          <p:sp>
            <p:nvSpPr>
              <p:cNvPr id="10992" name="Line 31"/>
              <p:cNvSpPr>
                <a:spLocks noChangeAspect="1" noChangeShapeType="1"/>
              </p:cNvSpPr>
              <p:nvPr/>
            </p:nvSpPr>
            <p:spPr bwMode="ltGray">
              <a:xfrm flipV="1">
                <a:off x="1225" y="1045"/>
                <a:ext cx="7" cy="8"/>
              </a:xfrm>
              <a:prstGeom prst="line">
                <a:avLst/>
              </a:prstGeom>
              <a:noFill/>
              <a:ln w="0">
                <a:solidFill>
                  <a:srgbClr val="FF9900"/>
                </a:solidFill>
                <a:round/>
                <a:headEnd/>
                <a:tailEnd/>
              </a:ln>
            </p:spPr>
            <p:txBody>
              <a:bodyPr/>
              <a:lstStyle/>
              <a:p>
                <a:endParaRPr lang="en-US"/>
              </a:p>
            </p:txBody>
          </p:sp>
          <p:sp>
            <p:nvSpPr>
              <p:cNvPr id="10993" name="Line 32"/>
              <p:cNvSpPr>
                <a:spLocks noChangeAspect="1" noChangeShapeType="1"/>
              </p:cNvSpPr>
              <p:nvPr/>
            </p:nvSpPr>
            <p:spPr bwMode="ltGray">
              <a:xfrm flipV="1">
                <a:off x="1243" y="1031"/>
                <a:ext cx="10" cy="7"/>
              </a:xfrm>
              <a:prstGeom prst="line">
                <a:avLst/>
              </a:prstGeom>
              <a:noFill/>
              <a:ln w="0">
                <a:solidFill>
                  <a:srgbClr val="FF9900"/>
                </a:solidFill>
                <a:round/>
                <a:headEnd/>
                <a:tailEnd/>
              </a:ln>
            </p:spPr>
            <p:txBody>
              <a:bodyPr/>
              <a:lstStyle/>
              <a:p>
                <a:endParaRPr lang="en-US"/>
              </a:p>
            </p:txBody>
          </p:sp>
          <p:sp>
            <p:nvSpPr>
              <p:cNvPr id="10994" name="Freeform 33"/>
              <p:cNvSpPr>
                <a:spLocks noChangeAspect="1"/>
              </p:cNvSpPr>
              <p:nvPr/>
            </p:nvSpPr>
            <p:spPr bwMode="ltGray">
              <a:xfrm>
                <a:off x="1270" y="1006"/>
                <a:ext cx="20" cy="11"/>
              </a:xfrm>
              <a:custGeom>
                <a:avLst/>
                <a:gdLst>
                  <a:gd name="T0" fmla="*/ 0 w 17"/>
                  <a:gd name="T1" fmla="*/ 8 h 8"/>
                  <a:gd name="T2" fmla="*/ 4 w 17"/>
                  <a:gd name="T3" fmla="*/ 4 h 8"/>
                  <a:gd name="T4" fmla="*/ 17 w 17"/>
                  <a:gd name="T5" fmla="*/ 0 h 8"/>
                  <a:gd name="T6" fmla="*/ 0 60000 65536"/>
                  <a:gd name="T7" fmla="*/ 0 60000 65536"/>
                  <a:gd name="T8" fmla="*/ 0 60000 65536"/>
                  <a:gd name="T9" fmla="*/ 0 w 17"/>
                  <a:gd name="T10" fmla="*/ 0 h 8"/>
                  <a:gd name="T11" fmla="*/ 17 w 17"/>
                  <a:gd name="T12" fmla="*/ 8 h 8"/>
                </a:gdLst>
                <a:ahLst/>
                <a:cxnLst>
                  <a:cxn ang="T6">
                    <a:pos x="T0" y="T1"/>
                  </a:cxn>
                  <a:cxn ang="T7">
                    <a:pos x="T2" y="T3"/>
                  </a:cxn>
                  <a:cxn ang="T8">
                    <a:pos x="T4" y="T5"/>
                  </a:cxn>
                </a:cxnLst>
                <a:rect l="T9" t="T10" r="T11" b="T12"/>
                <a:pathLst>
                  <a:path w="17" h="8">
                    <a:moveTo>
                      <a:pt x="0" y="8"/>
                    </a:moveTo>
                    <a:lnTo>
                      <a:pt x="4" y="4"/>
                    </a:lnTo>
                    <a:lnTo>
                      <a:pt x="17" y="0"/>
                    </a:lnTo>
                  </a:path>
                </a:pathLst>
              </a:custGeom>
              <a:noFill/>
              <a:ln w="0">
                <a:solidFill>
                  <a:srgbClr val="FF9900"/>
                </a:solidFill>
                <a:prstDash val="solid"/>
                <a:round/>
                <a:headEnd/>
                <a:tailEnd/>
              </a:ln>
            </p:spPr>
            <p:txBody>
              <a:bodyPr/>
              <a:lstStyle/>
              <a:p>
                <a:endParaRPr lang="en-US"/>
              </a:p>
            </p:txBody>
          </p:sp>
          <p:sp>
            <p:nvSpPr>
              <p:cNvPr id="10995" name="Line 34"/>
              <p:cNvSpPr>
                <a:spLocks noChangeAspect="1" noChangeShapeType="1"/>
              </p:cNvSpPr>
              <p:nvPr/>
            </p:nvSpPr>
            <p:spPr bwMode="ltGray">
              <a:xfrm flipV="1">
                <a:off x="1302" y="1001"/>
                <a:ext cx="11" cy="3"/>
              </a:xfrm>
              <a:prstGeom prst="line">
                <a:avLst/>
              </a:prstGeom>
              <a:noFill/>
              <a:ln w="0">
                <a:solidFill>
                  <a:srgbClr val="FF9900"/>
                </a:solidFill>
                <a:round/>
                <a:headEnd/>
                <a:tailEnd/>
              </a:ln>
            </p:spPr>
            <p:txBody>
              <a:bodyPr/>
              <a:lstStyle/>
              <a:p>
                <a:endParaRPr lang="en-US"/>
              </a:p>
            </p:txBody>
          </p:sp>
          <p:sp>
            <p:nvSpPr>
              <p:cNvPr id="10996" name="Line 35"/>
              <p:cNvSpPr>
                <a:spLocks noChangeAspect="1" noChangeShapeType="1"/>
              </p:cNvSpPr>
              <p:nvPr/>
            </p:nvSpPr>
            <p:spPr bwMode="ltGray">
              <a:xfrm flipV="1">
                <a:off x="1324" y="999"/>
                <a:ext cx="12" cy="0"/>
              </a:xfrm>
              <a:prstGeom prst="line">
                <a:avLst/>
              </a:prstGeom>
              <a:noFill/>
              <a:ln w="0">
                <a:solidFill>
                  <a:srgbClr val="FF9900"/>
                </a:solidFill>
                <a:round/>
                <a:headEnd/>
                <a:tailEnd/>
              </a:ln>
            </p:spPr>
            <p:txBody>
              <a:bodyPr/>
              <a:lstStyle/>
              <a:p>
                <a:endParaRPr lang="en-US"/>
              </a:p>
            </p:txBody>
          </p:sp>
          <p:sp>
            <p:nvSpPr>
              <p:cNvPr id="10997" name="Line 36"/>
              <p:cNvSpPr>
                <a:spLocks noChangeAspect="1" noChangeShapeType="1"/>
              </p:cNvSpPr>
              <p:nvPr/>
            </p:nvSpPr>
            <p:spPr bwMode="ltGray">
              <a:xfrm flipV="1">
                <a:off x="1358" y="988"/>
                <a:ext cx="22" cy="5"/>
              </a:xfrm>
              <a:prstGeom prst="line">
                <a:avLst/>
              </a:prstGeom>
              <a:noFill/>
              <a:ln w="0">
                <a:solidFill>
                  <a:srgbClr val="FF9900"/>
                </a:solidFill>
                <a:round/>
                <a:headEnd/>
                <a:tailEnd/>
              </a:ln>
            </p:spPr>
            <p:txBody>
              <a:bodyPr/>
              <a:lstStyle/>
              <a:p>
                <a:endParaRPr lang="en-US"/>
              </a:p>
            </p:txBody>
          </p:sp>
          <p:sp>
            <p:nvSpPr>
              <p:cNvPr id="10998" name="Freeform 37"/>
              <p:cNvSpPr>
                <a:spLocks noChangeAspect="1"/>
              </p:cNvSpPr>
              <p:nvPr/>
            </p:nvSpPr>
            <p:spPr bwMode="ltGray">
              <a:xfrm>
                <a:off x="1392" y="985"/>
                <a:ext cx="10" cy="2"/>
              </a:xfrm>
              <a:custGeom>
                <a:avLst/>
                <a:gdLst>
                  <a:gd name="T0" fmla="*/ 0 w 9"/>
                  <a:gd name="T1" fmla="*/ 0 h 2"/>
                  <a:gd name="T2" fmla="*/ 2 w 9"/>
                  <a:gd name="T3" fmla="*/ 0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0"/>
                    </a:moveTo>
                    <a:lnTo>
                      <a:pt x="2" y="0"/>
                    </a:lnTo>
                    <a:lnTo>
                      <a:pt x="9" y="0"/>
                    </a:lnTo>
                  </a:path>
                </a:pathLst>
              </a:custGeom>
              <a:noFill/>
              <a:ln w="0">
                <a:solidFill>
                  <a:srgbClr val="FF9900"/>
                </a:solidFill>
                <a:prstDash val="solid"/>
                <a:round/>
                <a:headEnd/>
                <a:tailEnd/>
              </a:ln>
            </p:spPr>
            <p:txBody>
              <a:bodyPr/>
              <a:lstStyle/>
              <a:p>
                <a:endParaRPr lang="en-US"/>
              </a:p>
            </p:txBody>
          </p:sp>
          <p:sp>
            <p:nvSpPr>
              <p:cNvPr id="10999" name="Line 38"/>
              <p:cNvSpPr>
                <a:spLocks noChangeAspect="1" noChangeShapeType="1"/>
              </p:cNvSpPr>
              <p:nvPr/>
            </p:nvSpPr>
            <p:spPr bwMode="ltGray">
              <a:xfrm>
                <a:off x="1448" y="992"/>
                <a:ext cx="19" cy="12"/>
              </a:xfrm>
              <a:prstGeom prst="line">
                <a:avLst/>
              </a:prstGeom>
              <a:noFill/>
              <a:ln w="0">
                <a:solidFill>
                  <a:srgbClr val="FF9900"/>
                </a:solidFill>
                <a:round/>
                <a:headEnd/>
                <a:tailEnd/>
              </a:ln>
            </p:spPr>
            <p:txBody>
              <a:bodyPr/>
              <a:lstStyle/>
              <a:p>
                <a:endParaRPr lang="en-US"/>
              </a:p>
            </p:txBody>
          </p:sp>
          <p:sp>
            <p:nvSpPr>
              <p:cNvPr id="11000" name="Line 39"/>
              <p:cNvSpPr>
                <a:spLocks noChangeAspect="1" noChangeShapeType="1"/>
              </p:cNvSpPr>
              <p:nvPr/>
            </p:nvSpPr>
            <p:spPr bwMode="ltGray">
              <a:xfrm>
                <a:off x="1477" y="1011"/>
                <a:ext cx="7" cy="6"/>
              </a:xfrm>
              <a:prstGeom prst="line">
                <a:avLst/>
              </a:prstGeom>
              <a:noFill/>
              <a:ln w="0">
                <a:solidFill>
                  <a:srgbClr val="FF9900"/>
                </a:solidFill>
                <a:round/>
                <a:headEnd/>
                <a:tailEnd/>
              </a:ln>
            </p:spPr>
            <p:txBody>
              <a:bodyPr/>
              <a:lstStyle/>
              <a:p>
                <a:endParaRPr lang="en-US"/>
              </a:p>
            </p:txBody>
          </p:sp>
          <p:sp>
            <p:nvSpPr>
              <p:cNvPr id="11001" name="Line 40"/>
              <p:cNvSpPr>
                <a:spLocks noChangeAspect="1" noChangeShapeType="1"/>
              </p:cNvSpPr>
              <p:nvPr/>
            </p:nvSpPr>
            <p:spPr bwMode="ltGray">
              <a:xfrm>
                <a:off x="1497" y="1022"/>
                <a:ext cx="10" cy="6"/>
              </a:xfrm>
              <a:prstGeom prst="line">
                <a:avLst/>
              </a:prstGeom>
              <a:noFill/>
              <a:ln w="0">
                <a:solidFill>
                  <a:srgbClr val="FF9900"/>
                </a:solidFill>
                <a:round/>
                <a:headEnd/>
                <a:tailEnd/>
              </a:ln>
            </p:spPr>
            <p:txBody>
              <a:bodyPr/>
              <a:lstStyle/>
              <a:p>
                <a:endParaRPr lang="en-US"/>
              </a:p>
            </p:txBody>
          </p:sp>
          <p:sp>
            <p:nvSpPr>
              <p:cNvPr id="11002" name="Line 41"/>
              <p:cNvSpPr>
                <a:spLocks noChangeAspect="1" noChangeShapeType="1"/>
              </p:cNvSpPr>
              <p:nvPr/>
            </p:nvSpPr>
            <p:spPr bwMode="ltGray">
              <a:xfrm>
                <a:off x="1527" y="1040"/>
                <a:ext cx="17" cy="13"/>
              </a:xfrm>
              <a:prstGeom prst="line">
                <a:avLst/>
              </a:prstGeom>
              <a:noFill/>
              <a:ln w="0">
                <a:solidFill>
                  <a:srgbClr val="FF9900"/>
                </a:solidFill>
                <a:round/>
                <a:headEnd/>
                <a:tailEnd/>
              </a:ln>
            </p:spPr>
            <p:txBody>
              <a:bodyPr/>
              <a:lstStyle/>
              <a:p>
                <a:endParaRPr lang="en-US"/>
              </a:p>
            </p:txBody>
          </p:sp>
          <p:sp>
            <p:nvSpPr>
              <p:cNvPr id="11003" name="Line 42"/>
              <p:cNvSpPr>
                <a:spLocks noChangeAspect="1" noChangeShapeType="1"/>
              </p:cNvSpPr>
              <p:nvPr/>
            </p:nvSpPr>
            <p:spPr bwMode="ltGray">
              <a:xfrm>
                <a:off x="1573" y="1072"/>
                <a:ext cx="11" cy="8"/>
              </a:xfrm>
              <a:prstGeom prst="line">
                <a:avLst/>
              </a:prstGeom>
              <a:noFill/>
              <a:ln w="0">
                <a:solidFill>
                  <a:srgbClr val="FF9900"/>
                </a:solidFill>
                <a:round/>
                <a:headEnd/>
                <a:tailEnd/>
              </a:ln>
            </p:spPr>
            <p:txBody>
              <a:bodyPr/>
              <a:lstStyle/>
              <a:p>
                <a:endParaRPr lang="en-US"/>
              </a:p>
            </p:txBody>
          </p:sp>
          <p:sp>
            <p:nvSpPr>
              <p:cNvPr id="11004" name="Line 43"/>
              <p:cNvSpPr>
                <a:spLocks noChangeAspect="1" noChangeShapeType="1"/>
              </p:cNvSpPr>
              <p:nvPr/>
            </p:nvSpPr>
            <p:spPr bwMode="ltGray">
              <a:xfrm>
                <a:off x="1602" y="1089"/>
                <a:ext cx="21" cy="15"/>
              </a:xfrm>
              <a:prstGeom prst="line">
                <a:avLst/>
              </a:prstGeom>
              <a:noFill/>
              <a:ln w="0">
                <a:solidFill>
                  <a:srgbClr val="FF9900"/>
                </a:solidFill>
                <a:round/>
                <a:headEnd/>
                <a:tailEnd/>
              </a:ln>
            </p:spPr>
            <p:txBody>
              <a:bodyPr/>
              <a:lstStyle/>
              <a:p>
                <a:endParaRPr lang="en-US"/>
              </a:p>
            </p:txBody>
          </p:sp>
          <p:sp>
            <p:nvSpPr>
              <p:cNvPr id="11005" name="Line 44"/>
              <p:cNvSpPr>
                <a:spLocks noChangeAspect="1" noChangeShapeType="1"/>
              </p:cNvSpPr>
              <p:nvPr/>
            </p:nvSpPr>
            <p:spPr bwMode="ltGray">
              <a:xfrm>
                <a:off x="1631" y="1108"/>
                <a:ext cx="13" cy="7"/>
              </a:xfrm>
              <a:prstGeom prst="line">
                <a:avLst/>
              </a:prstGeom>
              <a:noFill/>
              <a:ln w="0">
                <a:solidFill>
                  <a:srgbClr val="FF9900"/>
                </a:solidFill>
                <a:round/>
                <a:headEnd/>
                <a:tailEnd/>
              </a:ln>
            </p:spPr>
            <p:txBody>
              <a:bodyPr/>
              <a:lstStyle/>
              <a:p>
                <a:endParaRPr lang="en-US"/>
              </a:p>
            </p:txBody>
          </p:sp>
          <p:sp>
            <p:nvSpPr>
              <p:cNvPr id="11006" name="Line 45"/>
              <p:cNvSpPr>
                <a:spLocks noChangeAspect="1" noChangeShapeType="1"/>
              </p:cNvSpPr>
              <p:nvPr/>
            </p:nvSpPr>
            <p:spPr bwMode="ltGray">
              <a:xfrm flipH="1" flipV="1">
                <a:off x="1661" y="1128"/>
                <a:ext cx="19" cy="13"/>
              </a:xfrm>
              <a:prstGeom prst="line">
                <a:avLst/>
              </a:prstGeom>
              <a:noFill/>
              <a:ln w="0">
                <a:solidFill>
                  <a:srgbClr val="FF9900"/>
                </a:solidFill>
                <a:round/>
                <a:headEnd/>
                <a:tailEnd/>
              </a:ln>
            </p:spPr>
            <p:txBody>
              <a:bodyPr/>
              <a:lstStyle/>
              <a:p>
                <a:endParaRPr lang="en-US"/>
              </a:p>
            </p:txBody>
          </p:sp>
          <p:sp>
            <p:nvSpPr>
              <p:cNvPr id="11007" name="Line 46"/>
              <p:cNvSpPr>
                <a:spLocks noChangeAspect="1" noChangeShapeType="1"/>
              </p:cNvSpPr>
              <p:nvPr/>
            </p:nvSpPr>
            <p:spPr bwMode="ltGray">
              <a:xfrm>
                <a:off x="1681" y="1140"/>
                <a:ext cx="19" cy="13"/>
              </a:xfrm>
              <a:prstGeom prst="line">
                <a:avLst/>
              </a:prstGeom>
              <a:noFill/>
              <a:ln w="0">
                <a:solidFill>
                  <a:srgbClr val="FF9900"/>
                </a:solidFill>
                <a:round/>
                <a:headEnd/>
                <a:tailEnd/>
              </a:ln>
            </p:spPr>
            <p:txBody>
              <a:bodyPr/>
              <a:lstStyle/>
              <a:p>
                <a:endParaRPr lang="en-US"/>
              </a:p>
            </p:txBody>
          </p:sp>
          <p:sp>
            <p:nvSpPr>
              <p:cNvPr id="11008" name="Line 47"/>
              <p:cNvSpPr>
                <a:spLocks noChangeAspect="1" noChangeShapeType="1"/>
              </p:cNvSpPr>
              <p:nvPr/>
            </p:nvSpPr>
            <p:spPr bwMode="ltGray">
              <a:xfrm>
                <a:off x="1728" y="1169"/>
                <a:ext cx="12" cy="8"/>
              </a:xfrm>
              <a:prstGeom prst="line">
                <a:avLst/>
              </a:prstGeom>
              <a:noFill/>
              <a:ln w="0">
                <a:solidFill>
                  <a:srgbClr val="FF9900"/>
                </a:solidFill>
                <a:round/>
                <a:headEnd/>
                <a:tailEnd/>
              </a:ln>
            </p:spPr>
            <p:txBody>
              <a:bodyPr/>
              <a:lstStyle/>
              <a:p>
                <a:endParaRPr lang="en-US"/>
              </a:p>
            </p:txBody>
          </p:sp>
          <p:sp>
            <p:nvSpPr>
              <p:cNvPr id="11009" name="Line 48"/>
              <p:cNvSpPr>
                <a:spLocks noChangeAspect="1" noChangeShapeType="1"/>
              </p:cNvSpPr>
              <p:nvPr/>
            </p:nvSpPr>
            <p:spPr bwMode="ltGray">
              <a:xfrm>
                <a:off x="1759" y="1192"/>
                <a:ext cx="19" cy="11"/>
              </a:xfrm>
              <a:prstGeom prst="line">
                <a:avLst/>
              </a:prstGeom>
              <a:noFill/>
              <a:ln w="0">
                <a:solidFill>
                  <a:srgbClr val="FF9900"/>
                </a:solidFill>
                <a:round/>
                <a:headEnd/>
                <a:tailEnd/>
              </a:ln>
            </p:spPr>
            <p:txBody>
              <a:bodyPr/>
              <a:lstStyle/>
              <a:p>
                <a:endParaRPr lang="en-US"/>
              </a:p>
            </p:txBody>
          </p:sp>
          <p:sp>
            <p:nvSpPr>
              <p:cNvPr id="11010" name="Line 49"/>
              <p:cNvSpPr>
                <a:spLocks noChangeAspect="1" noChangeShapeType="1"/>
              </p:cNvSpPr>
              <p:nvPr/>
            </p:nvSpPr>
            <p:spPr bwMode="ltGray">
              <a:xfrm>
                <a:off x="1787" y="1210"/>
                <a:ext cx="11" cy="6"/>
              </a:xfrm>
              <a:prstGeom prst="line">
                <a:avLst/>
              </a:prstGeom>
              <a:noFill/>
              <a:ln w="0">
                <a:solidFill>
                  <a:srgbClr val="FF9900"/>
                </a:solidFill>
                <a:round/>
                <a:headEnd/>
                <a:tailEnd/>
              </a:ln>
            </p:spPr>
            <p:txBody>
              <a:bodyPr/>
              <a:lstStyle/>
              <a:p>
                <a:endParaRPr lang="en-US"/>
              </a:p>
            </p:txBody>
          </p:sp>
          <p:sp>
            <p:nvSpPr>
              <p:cNvPr id="11011" name="Line 50"/>
              <p:cNvSpPr>
                <a:spLocks noChangeAspect="1" noChangeShapeType="1"/>
              </p:cNvSpPr>
              <p:nvPr/>
            </p:nvSpPr>
            <p:spPr bwMode="ltGray">
              <a:xfrm>
                <a:off x="1808" y="1221"/>
                <a:ext cx="7" cy="5"/>
              </a:xfrm>
              <a:prstGeom prst="line">
                <a:avLst/>
              </a:prstGeom>
              <a:noFill/>
              <a:ln w="0">
                <a:solidFill>
                  <a:srgbClr val="FF9900"/>
                </a:solidFill>
                <a:round/>
                <a:headEnd/>
                <a:tailEnd/>
              </a:ln>
            </p:spPr>
            <p:txBody>
              <a:bodyPr/>
              <a:lstStyle/>
              <a:p>
                <a:endParaRPr lang="en-US"/>
              </a:p>
            </p:txBody>
          </p:sp>
          <p:sp>
            <p:nvSpPr>
              <p:cNvPr id="11012" name="Line 51"/>
              <p:cNvSpPr>
                <a:spLocks noChangeAspect="1" noChangeShapeType="1"/>
              </p:cNvSpPr>
              <p:nvPr/>
            </p:nvSpPr>
            <p:spPr bwMode="ltGray">
              <a:xfrm>
                <a:off x="1836" y="1240"/>
                <a:ext cx="21" cy="11"/>
              </a:xfrm>
              <a:prstGeom prst="line">
                <a:avLst/>
              </a:prstGeom>
              <a:noFill/>
              <a:ln w="0">
                <a:solidFill>
                  <a:srgbClr val="FF9900"/>
                </a:solidFill>
                <a:round/>
                <a:headEnd/>
                <a:tailEnd/>
              </a:ln>
            </p:spPr>
            <p:txBody>
              <a:bodyPr/>
              <a:lstStyle/>
              <a:p>
                <a:endParaRPr lang="en-US"/>
              </a:p>
            </p:txBody>
          </p:sp>
          <p:sp>
            <p:nvSpPr>
              <p:cNvPr id="11013" name="Line 52"/>
              <p:cNvSpPr>
                <a:spLocks noChangeAspect="1" noChangeShapeType="1"/>
              </p:cNvSpPr>
              <p:nvPr/>
            </p:nvSpPr>
            <p:spPr bwMode="ltGray">
              <a:xfrm>
                <a:off x="1865" y="1258"/>
                <a:ext cx="10" cy="7"/>
              </a:xfrm>
              <a:prstGeom prst="line">
                <a:avLst/>
              </a:prstGeom>
              <a:noFill/>
              <a:ln w="0">
                <a:solidFill>
                  <a:srgbClr val="FF9900"/>
                </a:solidFill>
                <a:round/>
                <a:headEnd/>
                <a:tailEnd/>
              </a:ln>
            </p:spPr>
            <p:txBody>
              <a:bodyPr/>
              <a:lstStyle/>
              <a:p>
                <a:endParaRPr lang="en-US"/>
              </a:p>
            </p:txBody>
          </p:sp>
          <p:sp>
            <p:nvSpPr>
              <p:cNvPr id="11014" name="Line 53"/>
              <p:cNvSpPr>
                <a:spLocks noChangeAspect="1" noChangeShapeType="1"/>
              </p:cNvSpPr>
              <p:nvPr/>
            </p:nvSpPr>
            <p:spPr bwMode="ltGray">
              <a:xfrm>
                <a:off x="1886" y="1270"/>
                <a:ext cx="10" cy="7"/>
              </a:xfrm>
              <a:prstGeom prst="line">
                <a:avLst/>
              </a:prstGeom>
              <a:noFill/>
              <a:ln w="0">
                <a:solidFill>
                  <a:srgbClr val="FF9900"/>
                </a:solidFill>
                <a:round/>
                <a:headEnd/>
                <a:tailEnd/>
              </a:ln>
            </p:spPr>
            <p:txBody>
              <a:bodyPr/>
              <a:lstStyle/>
              <a:p>
                <a:endParaRPr lang="en-US"/>
              </a:p>
            </p:txBody>
          </p:sp>
        </p:grpSp>
      </p:grpSp>
      <p:sp>
        <p:nvSpPr>
          <p:cNvPr id="10259" name="Line 54"/>
          <p:cNvSpPr>
            <a:spLocks noChangeAspect="1" noChangeShapeType="1"/>
          </p:cNvSpPr>
          <p:nvPr/>
        </p:nvSpPr>
        <p:spPr bwMode="ltGray">
          <a:xfrm>
            <a:off x="3105150" y="1731963"/>
            <a:ext cx="25400" cy="15875"/>
          </a:xfrm>
          <a:prstGeom prst="line">
            <a:avLst/>
          </a:prstGeom>
          <a:noFill/>
          <a:ln w="0">
            <a:solidFill>
              <a:srgbClr val="FF9900"/>
            </a:solidFill>
            <a:round/>
            <a:headEnd/>
            <a:tailEnd/>
          </a:ln>
        </p:spPr>
        <p:txBody>
          <a:bodyPr/>
          <a:lstStyle/>
          <a:p>
            <a:endParaRPr lang="en-US"/>
          </a:p>
        </p:txBody>
      </p:sp>
      <p:sp>
        <p:nvSpPr>
          <p:cNvPr id="10260" name="Line 55"/>
          <p:cNvSpPr>
            <a:spLocks noChangeAspect="1" noChangeShapeType="1"/>
          </p:cNvSpPr>
          <p:nvPr/>
        </p:nvSpPr>
        <p:spPr bwMode="ltGray">
          <a:xfrm>
            <a:off x="3149600" y="1758950"/>
            <a:ext cx="14288" cy="11113"/>
          </a:xfrm>
          <a:prstGeom prst="line">
            <a:avLst/>
          </a:prstGeom>
          <a:noFill/>
          <a:ln w="0">
            <a:solidFill>
              <a:srgbClr val="FF9900"/>
            </a:solidFill>
            <a:round/>
            <a:headEnd/>
            <a:tailEnd/>
          </a:ln>
        </p:spPr>
        <p:txBody>
          <a:bodyPr/>
          <a:lstStyle/>
          <a:p>
            <a:endParaRPr lang="en-US"/>
          </a:p>
        </p:txBody>
      </p:sp>
      <p:sp>
        <p:nvSpPr>
          <p:cNvPr id="10261" name="Line 56"/>
          <p:cNvSpPr>
            <a:spLocks noChangeAspect="1" noChangeShapeType="1"/>
          </p:cNvSpPr>
          <p:nvPr/>
        </p:nvSpPr>
        <p:spPr bwMode="ltGray">
          <a:xfrm>
            <a:off x="3181350" y="1779588"/>
            <a:ext cx="15875" cy="7937"/>
          </a:xfrm>
          <a:prstGeom prst="line">
            <a:avLst/>
          </a:prstGeom>
          <a:noFill/>
          <a:ln w="0">
            <a:solidFill>
              <a:srgbClr val="FF9900"/>
            </a:solidFill>
            <a:round/>
            <a:headEnd/>
            <a:tailEnd/>
          </a:ln>
        </p:spPr>
        <p:txBody>
          <a:bodyPr/>
          <a:lstStyle/>
          <a:p>
            <a:endParaRPr lang="en-US"/>
          </a:p>
        </p:txBody>
      </p:sp>
      <p:sp>
        <p:nvSpPr>
          <p:cNvPr id="10262" name="Line 57"/>
          <p:cNvSpPr>
            <a:spLocks noChangeAspect="1" noChangeShapeType="1"/>
          </p:cNvSpPr>
          <p:nvPr/>
        </p:nvSpPr>
        <p:spPr bwMode="ltGray">
          <a:xfrm>
            <a:off x="3225800" y="1808163"/>
            <a:ext cx="31750" cy="19050"/>
          </a:xfrm>
          <a:prstGeom prst="line">
            <a:avLst/>
          </a:prstGeom>
          <a:noFill/>
          <a:ln w="0">
            <a:solidFill>
              <a:srgbClr val="FF9900"/>
            </a:solidFill>
            <a:round/>
            <a:headEnd/>
            <a:tailEnd/>
          </a:ln>
        </p:spPr>
        <p:txBody>
          <a:bodyPr/>
          <a:lstStyle/>
          <a:p>
            <a:endParaRPr lang="en-US"/>
          </a:p>
        </p:txBody>
      </p:sp>
      <p:sp>
        <p:nvSpPr>
          <p:cNvPr id="10263" name="Line 58"/>
          <p:cNvSpPr>
            <a:spLocks noChangeAspect="1" noChangeShapeType="1"/>
          </p:cNvSpPr>
          <p:nvPr/>
        </p:nvSpPr>
        <p:spPr bwMode="ltGray">
          <a:xfrm>
            <a:off x="3271838" y="1838325"/>
            <a:ext cx="19050" cy="9525"/>
          </a:xfrm>
          <a:prstGeom prst="line">
            <a:avLst/>
          </a:prstGeom>
          <a:noFill/>
          <a:ln w="0">
            <a:solidFill>
              <a:srgbClr val="FF9900"/>
            </a:solidFill>
            <a:round/>
            <a:headEnd/>
            <a:tailEnd/>
          </a:ln>
        </p:spPr>
        <p:txBody>
          <a:bodyPr/>
          <a:lstStyle/>
          <a:p>
            <a:endParaRPr lang="en-US"/>
          </a:p>
        </p:txBody>
      </p:sp>
      <p:sp>
        <p:nvSpPr>
          <p:cNvPr id="10264" name="Line 59"/>
          <p:cNvSpPr>
            <a:spLocks noChangeAspect="1" noChangeShapeType="1"/>
          </p:cNvSpPr>
          <p:nvPr/>
        </p:nvSpPr>
        <p:spPr bwMode="ltGray">
          <a:xfrm>
            <a:off x="3303588" y="1858963"/>
            <a:ext cx="12700" cy="6350"/>
          </a:xfrm>
          <a:prstGeom prst="line">
            <a:avLst/>
          </a:prstGeom>
          <a:noFill/>
          <a:ln w="0">
            <a:solidFill>
              <a:srgbClr val="FF9900"/>
            </a:solidFill>
            <a:round/>
            <a:headEnd/>
            <a:tailEnd/>
          </a:ln>
        </p:spPr>
        <p:txBody>
          <a:bodyPr/>
          <a:lstStyle/>
          <a:p>
            <a:endParaRPr lang="en-US"/>
          </a:p>
        </p:txBody>
      </p:sp>
      <p:sp>
        <p:nvSpPr>
          <p:cNvPr id="10265" name="Line 60"/>
          <p:cNvSpPr>
            <a:spLocks noChangeAspect="1" noChangeShapeType="1"/>
          </p:cNvSpPr>
          <p:nvPr/>
        </p:nvSpPr>
        <p:spPr bwMode="ltGray">
          <a:xfrm>
            <a:off x="3349625" y="1885950"/>
            <a:ext cx="30163" cy="19050"/>
          </a:xfrm>
          <a:prstGeom prst="line">
            <a:avLst/>
          </a:prstGeom>
          <a:noFill/>
          <a:ln w="0">
            <a:solidFill>
              <a:srgbClr val="FF9900"/>
            </a:solidFill>
            <a:round/>
            <a:headEnd/>
            <a:tailEnd/>
          </a:ln>
        </p:spPr>
        <p:txBody>
          <a:bodyPr/>
          <a:lstStyle/>
          <a:p>
            <a:endParaRPr lang="en-US"/>
          </a:p>
        </p:txBody>
      </p:sp>
      <p:sp>
        <p:nvSpPr>
          <p:cNvPr id="10266" name="Line 61"/>
          <p:cNvSpPr>
            <a:spLocks noChangeAspect="1" noChangeShapeType="1"/>
          </p:cNvSpPr>
          <p:nvPr/>
        </p:nvSpPr>
        <p:spPr bwMode="ltGray">
          <a:xfrm>
            <a:off x="3397250" y="1916113"/>
            <a:ext cx="14288" cy="11112"/>
          </a:xfrm>
          <a:prstGeom prst="line">
            <a:avLst/>
          </a:prstGeom>
          <a:noFill/>
          <a:ln w="0">
            <a:solidFill>
              <a:srgbClr val="FF9900"/>
            </a:solidFill>
            <a:round/>
            <a:headEnd/>
            <a:tailEnd/>
          </a:ln>
        </p:spPr>
        <p:txBody>
          <a:bodyPr/>
          <a:lstStyle/>
          <a:p>
            <a:endParaRPr lang="en-US"/>
          </a:p>
        </p:txBody>
      </p:sp>
      <p:sp>
        <p:nvSpPr>
          <p:cNvPr id="10267" name="Line 62"/>
          <p:cNvSpPr>
            <a:spLocks noChangeAspect="1" noChangeShapeType="1"/>
          </p:cNvSpPr>
          <p:nvPr/>
        </p:nvSpPr>
        <p:spPr bwMode="ltGray">
          <a:xfrm>
            <a:off x="3416300" y="1935163"/>
            <a:ext cx="26988" cy="7937"/>
          </a:xfrm>
          <a:prstGeom prst="line">
            <a:avLst/>
          </a:prstGeom>
          <a:noFill/>
          <a:ln w="0">
            <a:solidFill>
              <a:srgbClr val="FF9900"/>
            </a:solidFill>
            <a:round/>
            <a:headEnd/>
            <a:tailEnd/>
          </a:ln>
        </p:spPr>
        <p:txBody>
          <a:bodyPr/>
          <a:lstStyle/>
          <a:p>
            <a:endParaRPr lang="en-US"/>
          </a:p>
        </p:txBody>
      </p:sp>
      <p:sp>
        <p:nvSpPr>
          <p:cNvPr id="10268" name="Line 63"/>
          <p:cNvSpPr>
            <a:spLocks noChangeAspect="1" noChangeShapeType="1"/>
          </p:cNvSpPr>
          <p:nvPr/>
        </p:nvSpPr>
        <p:spPr bwMode="ltGray">
          <a:xfrm>
            <a:off x="3470275" y="1966913"/>
            <a:ext cx="31750" cy="19050"/>
          </a:xfrm>
          <a:prstGeom prst="line">
            <a:avLst/>
          </a:prstGeom>
          <a:noFill/>
          <a:ln w="0">
            <a:solidFill>
              <a:srgbClr val="FF9900"/>
            </a:solidFill>
            <a:round/>
            <a:headEnd/>
            <a:tailEnd/>
          </a:ln>
        </p:spPr>
        <p:txBody>
          <a:bodyPr/>
          <a:lstStyle/>
          <a:p>
            <a:endParaRPr lang="en-US"/>
          </a:p>
        </p:txBody>
      </p:sp>
      <p:sp>
        <p:nvSpPr>
          <p:cNvPr id="10269" name="Line 64"/>
          <p:cNvSpPr>
            <a:spLocks noChangeAspect="1" noChangeShapeType="1"/>
          </p:cNvSpPr>
          <p:nvPr/>
        </p:nvSpPr>
        <p:spPr bwMode="ltGray">
          <a:xfrm flipH="1" flipV="1">
            <a:off x="3535363" y="2005013"/>
            <a:ext cx="33337" cy="20637"/>
          </a:xfrm>
          <a:prstGeom prst="line">
            <a:avLst/>
          </a:prstGeom>
          <a:noFill/>
          <a:ln w="0">
            <a:solidFill>
              <a:srgbClr val="FF9900"/>
            </a:solidFill>
            <a:round/>
            <a:headEnd/>
            <a:tailEnd/>
          </a:ln>
        </p:spPr>
        <p:txBody>
          <a:bodyPr/>
          <a:lstStyle/>
          <a:p>
            <a:endParaRPr lang="en-US"/>
          </a:p>
        </p:txBody>
      </p:sp>
      <p:sp>
        <p:nvSpPr>
          <p:cNvPr id="10270" name="Line 65"/>
          <p:cNvSpPr>
            <a:spLocks noChangeAspect="1" noChangeShapeType="1"/>
          </p:cNvSpPr>
          <p:nvPr/>
        </p:nvSpPr>
        <p:spPr bwMode="ltGray">
          <a:xfrm>
            <a:off x="3552825" y="2016125"/>
            <a:ext cx="11113" cy="9525"/>
          </a:xfrm>
          <a:prstGeom prst="line">
            <a:avLst/>
          </a:prstGeom>
          <a:noFill/>
          <a:ln w="0">
            <a:solidFill>
              <a:srgbClr val="FF9900"/>
            </a:solidFill>
            <a:round/>
            <a:headEnd/>
            <a:tailEnd/>
          </a:ln>
        </p:spPr>
        <p:txBody>
          <a:bodyPr/>
          <a:lstStyle/>
          <a:p>
            <a:endParaRPr lang="en-US"/>
          </a:p>
        </p:txBody>
      </p:sp>
      <p:sp>
        <p:nvSpPr>
          <p:cNvPr id="10271" name="Line 66"/>
          <p:cNvSpPr>
            <a:spLocks noChangeAspect="1" noChangeShapeType="1"/>
          </p:cNvSpPr>
          <p:nvPr/>
        </p:nvSpPr>
        <p:spPr bwMode="ltGray">
          <a:xfrm>
            <a:off x="3597275" y="2044700"/>
            <a:ext cx="31750" cy="22225"/>
          </a:xfrm>
          <a:prstGeom prst="line">
            <a:avLst/>
          </a:prstGeom>
          <a:noFill/>
          <a:ln w="0">
            <a:solidFill>
              <a:srgbClr val="FF9900"/>
            </a:solidFill>
            <a:round/>
            <a:headEnd/>
            <a:tailEnd/>
          </a:ln>
        </p:spPr>
        <p:txBody>
          <a:bodyPr/>
          <a:lstStyle/>
          <a:p>
            <a:endParaRPr lang="en-US"/>
          </a:p>
        </p:txBody>
      </p:sp>
      <p:grpSp>
        <p:nvGrpSpPr>
          <p:cNvPr id="5" name="Group 67"/>
          <p:cNvGrpSpPr>
            <a:grpSpLocks/>
          </p:cNvGrpSpPr>
          <p:nvPr/>
        </p:nvGrpSpPr>
        <p:grpSpPr bwMode="auto">
          <a:xfrm>
            <a:off x="3643313" y="2071688"/>
            <a:ext cx="363537" cy="396875"/>
            <a:chOff x="2255" y="1505"/>
            <a:chExt cx="229" cy="250"/>
          </a:xfrm>
        </p:grpSpPr>
        <p:sp>
          <p:nvSpPr>
            <p:cNvPr id="10971" name="Freeform 68"/>
            <p:cNvSpPr>
              <a:spLocks noChangeAspect="1"/>
            </p:cNvSpPr>
            <p:nvPr/>
          </p:nvSpPr>
          <p:spPr bwMode="ltGray">
            <a:xfrm>
              <a:off x="2410" y="1607"/>
              <a:ext cx="10" cy="7"/>
            </a:xfrm>
            <a:custGeom>
              <a:avLst/>
              <a:gdLst>
                <a:gd name="T0" fmla="*/ 0 w 8"/>
                <a:gd name="T1" fmla="*/ 0 h 5"/>
                <a:gd name="T2" fmla="*/ 8 w 8"/>
                <a:gd name="T3" fmla="*/ 4 h 5"/>
                <a:gd name="T4" fmla="*/ 8 w 8"/>
                <a:gd name="T5" fmla="*/ 5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8" y="4"/>
                  </a:lnTo>
                  <a:lnTo>
                    <a:pt x="8" y="5"/>
                  </a:lnTo>
                </a:path>
              </a:pathLst>
            </a:custGeom>
            <a:noFill/>
            <a:ln w="0">
              <a:solidFill>
                <a:srgbClr val="FF9900"/>
              </a:solidFill>
              <a:prstDash val="solid"/>
              <a:round/>
              <a:headEnd/>
              <a:tailEnd/>
            </a:ln>
          </p:spPr>
          <p:txBody>
            <a:bodyPr/>
            <a:lstStyle/>
            <a:p>
              <a:endParaRPr lang="en-US"/>
            </a:p>
          </p:txBody>
        </p:sp>
        <p:grpSp>
          <p:nvGrpSpPr>
            <p:cNvPr id="6" name="Group 69"/>
            <p:cNvGrpSpPr>
              <a:grpSpLocks/>
            </p:cNvGrpSpPr>
            <p:nvPr/>
          </p:nvGrpSpPr>
          <p:grpSpPr bwMode="auto">
            <a:xfrm>
              <a:off x="2255" y="1505"/>
              <a:ext cx="229" cy="250"/>
              <a:chOff x="2255" y="1505"/>
              <a:chExt cx="229" cy="250"/>
            </a:xfrm>
          </p:grpSpPr>
          <p:sp>
            <p:nvSpPr>
              <p:cNvPr id="10973" name="Line 70"/>
              <p:cNvSpPr>
                <a:spLocks noChangeAspect="1" noChangeShapeType="1"/>
              </p:cNvSpPr>
              <p:nvPr/>
            </p:nvSpPr>
            <p:spPr bwMode="ltGray">
              <a:xfrm>
                <a:off x="2255" y="1505"/>
                <a:ext cx="9" cy="7"/>
              </a:xfrm>
              <a:prstGeom prst="line">
                <a:avLst/>
              </a:prstGeom>
              <a:noFill/>
              <a:ln w="0">
                <a:solidFill>
                  <a:srgbClr val="FF9900"/>
                </a:solidFill>
                <a:round/>
                <a:headEnd/>
                <a:tailEnd/>
              </a:ln>
            </p:spPr>
            <p:txBody>
              <a:bodyPr/>
              <a:lstStyle/>
              <a:p>
                <a:endParaRPr lang="en-US"/>
              </a:p>
            </p:txBody>
          </p:sp>
          <p:sp>
            <p:nvSpPr>
              <p:cNvPr id="10974" name="Line 71"/>
              <p:cNvSpPr>
                <a:spLocks noChangeAspect="1" noChangeShapeType="1"/>
              </p:cNvSpPr>
              <p:nvPr/>
            </p:nvSpPr>
            <p:spPr bwMode="ltGray">
              <a:xfrm>
                <a:off x="2275" y="1521"/>
                <a:ext cx="9" cy="5"/>
              </a:xfrm>
              <a:prstGeom prst="line">
                <a:avLst/>
              </a:prstGeom>
              <a:noFill/>
              <a:ln w="0">
                <a:solidFill>
                  <a:srgbClr val="FF9900"/>
                </a:solidFill>
                <a:round/>
                <a:headEnd/>
                <a:tailEnd/>
              </a:ln>
            </p:spPr>
            <p:txBody>
              <a:bodyPr/>
              <a:lstStyle/>
              <a:p>
                <a:endParaRPr lang="en-US"/>
              </a:p>
            </p:txBody>
          </p:sp>
          <p:sp>
            <p:nvSpPr>
              <p:cNvPr id="10975" name="Line 72"/>
              <p:cNvSpPr>
                <a:spLocks noChangeAspect="1" noChangeShapeType="1"/>
              </p:cNvSpPr>
              <p:nvPr/>
            </p:nvSpPr>
            <p:spPr bwMode="ltGray">
              <a:xfrm>
                <a:off x="2305" y="1536"/>
                <a:ext cx="17" cy="15"/>
              </a:xfrm>
              <a:prstGeom prst="line">
                <a:avLst/>
              </a:prstGeom>
              <a:noFill/>
              <a:ln w="0">
                <a:solidFill>
                  <a:srgbClr val="FF9900"/>
                </a:solidFill>
                <a:round/>
                <a:headEnd/>
                <a:tailEnd/>
              </a:ln>
            </p:spPr>
            <p:txBody>
              <a:bodyPr/>
              <a:lstStyle/>
              <a:p>
                <a:endParaRPr lang="en-US"/>
              </a:p>
            </p:txBody>
          </p:sp>
          <p:sp>
            <p:nvSpPr>
              <p:cNvPr id="10976" name="Line 73"/>
              <p:cNvSpPr>
                <a:spLocks noChangeAspect="1" noChangeShapeType="1"/>
              </p:cNvSpPr>
              <p:nvPr/>
            </p:nvSpPr>
            <p:spPr bwMode="ltGray">
              <a:xfrm>
                <a:off x="2334" y="1556"/>
                <a:ext cx="8" cy="6"/>
              </a:xfrm>
              <a:prstGeom prst="line">
                <a:avLst/>
              </a:prstGeom>
              <a:noFill/>
              <a:ln w="0">
                <a:solidFill>
                  <a:srgbClr val="FF9900"/>
                </a:solidFill>
                <a:round/>
                <a:headEnd/>
                <a:tailEnd/>
              </a:ln>
            </p:spPr>
            <p:txBody>
              <a:bodyPr/>
              <a:lstStyle/>
              <a:p>
                <a:endParaRPr lang="en-US"/>
              </a:p>
            </p:txBody>
          </p:sp>
          <p:sp>
            <p:nvSpPr>
              <p:cNvPr id="10977" name="Line 74"/>
              <p:cNvSpPr>
                <a:spLocks noChangeAspect="1" noChangeShapeType="1"/>
              </p:cNvSpPr>
              <p:nvPr/>
            </p:nvSpPr>
            <p:spPr bwMode="ltGray">
              <a:xfrm>
                <a:off x="2352" y="1569"/>
                <a:ext cx="11" cy="7"/>
              </a:xfrm>
              <a:prstGeom prst="line">
                <a:avLst/>
              </a:prstGeom>
              <a:noFill/>
              <a:ln w="0">
                <a:solidFill>
                  <a:srgbClr val="FF9900"/>
                </a:solidFill>
                <a:round/>
                <a:headEnd/>
                <a:tailEnd/>
              </a:ln>
            </p:spPr>
            <p:txBody>
              <a:bodyPr/>
              <a:lstStyle/>
              <a:p>
                <a:endParaRPr lang="en-US"/>
              </a:p>
            </p:txBody>
          </p:sp>
          <p:sp>
            <p:nvSpPr>
              <p:cNvPr id="10978" name="Line 75"/>
              <p:cNvSpPr>
                <a:spLocks noChangeAspect="1" noChangeShapeType="1"/>
              </p:cNvSpPr>
              <p:nvPr/>
            </p:nvSpPr>
            <p:spPr bwMode="ltGray">
              <a:xfrm>
                <a:off x="2381" y="1586"/>
                <a:ext cx="20" cy="14"/>
              </a:xfrm>
              <a:prstGeom prst="line">
                <a:avLst/>
              </a:prstGeom>
              <a:noFill/>
              <a:ln w="0">
                <a:solidFill>
                  <a:srgbClr val="FF9900"/>
                </a:solidFill>
                <a:round/>
                <a:headEnd/>
                <a:tailEnd/>
              </a:ln>
            </p:spPr>
            <p:txBody>
              <a:bodyPr/>
              <a:lstStyle/>
              <a:p>
                <a:endParaRPr lang="en-US"/>
              </a:p>
            </p:txBody>
          </p:sp>
          <p:sp>
            <p:nvSpPr>
              <p:cNvPr id="10979" name="Line 76"/>
              <p:cNvSpPr>
                <a:spLocks noChangeAspect="1" noChangeShapeType="1"/>
              </p:cNvSpPr>
              <p:nvPr/>
            </p:nvSpPr>
            <p:spPr bwMode="ltGray">
              <a:xfrm>
                <a:off x="2427" y="1623"/>
                <a:ext cx="5" cy="9"/>
              </a:xfrm>
              <a:prstGeom prst="line">
                <a:avLst/>
              </a:prstGeom>
              <a:noFill/>
              <a:ln w="0">
                <a:solidFill>
                  <a:srgbClr val="FF9900"/>
                </a:solidFill>
                <a:round/>
                <a:headEnd/>
                <a:tailEnd/>
              </a:ln>
            </p:spPr>
            <p:txBody>
              <a:bodyPr/>
              <a:lstStyle/>
              <a:p>
                <a:endParaRPr lang="en-US"/>
              </a:p>
            </p:txBody>
          </p:sp>
          <p:sp>
            <p:nvSpPr>
              <p:cNvPr id="10980" name="Line 77"/>
              <p:cNvSpPr>
                <a:spLocks noChangeAspect="1" noChangeShapeType="1"/>
              </p:cNvSpPr>
              <p:nvPr/>
            </p:nvSpPr>
            <p:spPr bwMode="ltGray">
              <a:xfrm>
                <a:off x="2446" y="1652"/>
                <a:ext cx="11" cy="17"/>
              </a:xfrm>
              <a:prstGeom prst="line">
                <a:avLst/>
              </a:prstGeom>
              <a:noFill/>
              <a:ln w="0">
                <a:solidFill>
                  <a:srgbClr val="FF9900"/>
                </a:solidFill>
                <a:round/>
                <a:headEnd/>
                <a:tailEnd/>
              </a:ln>
            </p:spPr>
            <p:txBody>
              <a:bodyPr/>
              <a:lstStyle/>
              <a:p>
                <a:endParaRPr lang="en-US"/>
              </a:p>
            </p:txBody>
          </p:sp>
          <p:sp>
            <p:nvSpPr>
              <p:cNvPr id="10981" name="Freeform 78"/>
              <p:cNvSpPr>
                <a:spLocks noChangeAspect="1"/>
              </p:cNvSpPr>
              <p:nvPr/>
            </p:nvSpPr>
            <p:spPr bwMode="ltGray">
              <a:xfrm>
                <a:off x="2464" y="1679"/>
                <a:ext cx="2" cy="12"/>
              </a:xfrm>
              <a:custGeom>
                <a:avLst/>
                <a:gdLst>
                  <a:gd name="T0" fmla="*/ 0 w 2"/>
                  <a:gd name="T1" fmla="*/ 0 h 10"/>
                  <a:gd name="T2" fmla="*/ 2 w 2"/>
                  <a:gd name="T3" fmla="*/ 2 h 10"/>
                  <a:gd name="T4" fmla="*/ 2 w 2"/>
                  <a:gd name="T5" fmla="*/ 1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0"/>
                    </a:moveTo>
                    <a:lnTo>
                      <a:pt x="2" y="2"/>
                    </a:lnTo>
                    <a:lnTo>
                      <a:pt x="2" y="10"/>
                    </a:lnTo>
                  </a:path>
                </a:pathLst>
              </a:custGeom>
              <a:noFill/>
              <a:ln w="0">
                <a:solidFill>
                  <a:srgbClr val="FF9900"/>
                </a:solidFill>
                <a:prstDash val="solid"/>
                <a:round/>
                <a:headEnd/>
                <a:tailEnd/>
              </a:ln>
            </p:spPr>
            <p:txBody>
              <a:bodyPr/>
              <a:lstStyle/>
              <a:p>
                <a:endParaRPr lang="en-US"/>
              </a:p>
            </p:txBody>
          </p:sp>
          <p:sp>
            <p:nvSpPr>
              <p:cNvPr id="10982" name="Line 79"/>
              <p:cNvSpPr>
                <a:spLocks noChangeAspect="1" noChangeShapeType="1"/>
              </p:cNvSpPr>
              <p:nvPr/>
            </p:nvSpPr>
            <p:spPr bwMode="ltGray">
              <a:xfrm flipV="1">
                <a:off x="2466" y="1715"/>
                <a:ext cx="0" cy="13"/>
              </a:xfrm>
              <a:prstGeom prst="line">
                <a:avLst/>
              </a:prstGeom>
              <a:noFill/>
              <a:ln w="0">
                <a:solidFill>
                  <a:srgbClr val="FF9900"/>
                </a:solidFill>
                <a:round/>
                <a:headEnd/>
                <a:tailEnd/>
              </a:ln>
            </p:spPr>
            <p:txBody>
              <a:bodyPr/>
              <a:lstStyle/>
              <a:p>
                <a:endParaRPr lang="en-US"/>
              </a:p>
            </p:txBody>
          </p:sp>
          <p:sp>
            <p:nvSpPr>
              <p:cNvPr id="10983" name="Freeform 80"/>
              <p:cNvSpPr>
                <a:spLocks noChangeAspect="1"/>
              </p:cNvSpPr>
              <p:nvPr/>
            </p:nvSpPr>
            <p:spPr bwMode="ltGray">
              <a:xfrm>
                <a:off x="2476" y="1734"/>
                <a:ext cx="8" cy="21"/>
              </a:xfrm>
              <a:custGeom>
                <a:avLst/>
                <a:gdLst>
                  <a:gd name="T0" fmla="*/ 0 w 7"/>
                  <a:gd name="T1" fmla="*/ 0 h 17"/>
                  <a:gd name="T2" fmla="*/ 2 w 7"/>
                  <a:gd name="T3" fmla="*/ 4 h 17"/>
                  <a:gd name="T4" fmla="*/ 7 w 7"/>
                  <a:gd name="T5" fmla="*/ 17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0" y="0"/>
                    </a:moveTo>
                    <a:lnTo>
                      <a:pt x="2" y="4"/>
                    </a:lnTo>
                    <a:lnTo>
                      <a:pt x="7" y="17"/>
                    </a:lnTo>
                  </a:path>
                </a:pathLst>
              </a:custGeom>
              <a:noFill/>
              <a:ln w="0">
                <a:solidFill>
                  <a:srgbClr val="FF9900"/>
                </a:solidFill>
                <a:prstDash val="solid"/>
                <a:round/>
                <a:headEnd/>
                <a:tailEnd/>
              </a:ln>
            </p:spPr>
            <p:txBody>
              <a:bodyPr/>
              <a:lstStyle/>
              <a:p>
                <a:endParaRPr lang="en-US"/>
              </a:p>
            </p:txBody>
          </p:sp>
        </p:grpSp>
      </p:grpSp>
      <p:grpSp>
        <p:nvGrpSpPr>
          <p:cNvPr id="7" name="Group 81"/>
          <p:cNvGrpSpPr>
            <a:grpSpLocks/>
          </p:cNvGrpSpPr>
          <p:nvPr/>
        </p:nvGrpSpPr>
        <p:grpSpPr bwMode="auto">
          <a:xfrm>
            <a:off x="4371975" y="2741613"/>
            <a:ext cx="234950" cy="238125"/>
            <a:chOff x="2714" y="1927"/>
            <a:chExt cx="148" cy="150"/>
          </a:xfrm>
        </p:grpSpPr>
        <p:sp>
          <p:nvSpPr>
            <p:cNvPr id="10961" name="Line 82"/>
            <p:cNvSpPr>
              <a:spLocks noChangeAspect="1" noChangeShapeType="1"/>
            </p:cNvSpPr>
            <p:nvPr/>
          </p:nvSpPr>
          <p:spPr bwMode="ltGray">
            <a:xfrm flipV="1">
              <a:off x="2714" y="1951"/>
              <a:ext cx="18" cy="15"/>
            </a:xfrm>
            <a:prstGeom prst="line">
              <a:avLst/>
            </a:prstGeom>
            <a:noFill/>
            <a:ln w="0">
              <a:solidFill>
                <a:srgbClr val="FF9900"/>
              </a:solidFill>
              <a:round/>
              <a:headEnd/>
              <a:tailEnd/>
            </a:ln>
          </p:spPr>
          <p:txBody>
            <a:bodyPr/>
            <a:lstStyle/>
            <a:p>
              <a:endParaRPr lang="en-US"/>
            </a:p>
          </p:txBody>
        </p:sp>
        <p:sp>
          <p:nvSpPr>
            <p:cNvPr id="10962" name="Line 83"/>
            <p:cNvSpPr>
              <a:spLocks noChangeAspect="1" noChangeShapeType="1"/>
            </p:cNvSpPr>
            <p:nvPr/>
          </p:nvSpPr>
          <p:spPr bwMode="ltGray">
            <a:xfrm flipV="1">
              <a:off x="2741" y="1938"/>
              <a:ext cx="9" cy="7"/>
            </a:xfrm>
            <a:prstGeom prst="line">
              <a:avLst/>
            </a:prstGeom>
            <a:noFill/>
            <a:ln w="0">
              <a:solidFill>
                <a:srgbClr val="FF9900"/>
              </a:solidFill>
              <a:round/>
              <a:headEnd/>
              <a:tailEnd/>
            </a:ln>
          </p:spPr>
          <p:txBody>
            <a:bodyPr/>
            <a:lstStyle/>
            <a:p>
              <a:endParaRPr lang="en-US"/>
            </a:p>
          </p:txBody>
        </p:sp>
        <p:sp>
          <p:nvSpPr>
            <p:cNvPr id="10963" name="Freeform 84"/>
            <p:cNvSpPr>
              <a:spLocks noChangeAspect="1"/>
            </p:cNvSpPr>
            <p:nvPr/>
          </p:nvSpPr>
          <p:spPr bwMode="ltGray">
            <a:xfrm>
              <a:off x="2759" y="1927"/>
              <a:ext cx="11" cy="4"/>
            </a:xfrm>
            <a:custGeom>
              <a:avLst/>
              <a:gdLst>
                <a:gd name="T0" fmla="*/ 0 w 9"/>
                <a:gd name="T1" fmla="*/ 2 h 2"/>
                <a:gd name="T2" fmla="*/ 1 w 9"/>
                <a:gd name="T3" fmla="*/ 0 h 2"/>
                <a:gd name="T4" fmla="*/ 9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0" y="2"/>
                  </a:moveTo>
                  <a:lnTo>
                    <a:pt x="1" y="0"/>
                  </a:lnTo>
                  <a:lnTo>
                    <a:pt x="9" y="0"/>
                  </a:lnTo>
                </a:path>
              </a:pathLst>
            </a:custGeom>
            <a:noFill/>
            <a:ln w="0">
              <a:solidFill>
                <a:srgbClr val="FF9900"/>
              </a:solidFill>
              <a:prstDash val="solid"/>
              <a:round/>
              <a:headEnd/>
              <a:tailEnd/>
            </a:ln>
          </p:spPr>
          <p:txBody>
            <a:bodyPr/>
            <a:lstStyle/>
            <a:p>
              <a:endParaRPr lang="en-US"/>
            </a:p>
          </p:txBody>
        </p:sp>
        <p:sp>
          <p:nvSpPr>
            <p:cNvPr id="10964" name="Freeform 85"/>
            <p:cNvSpPr>
              <a:spLocks noChangeAspect="1"/>
            </p:cNvSpPr>
            <p:nvPr/>
          </p:nvSpPr>
          <p:spPr bwMode="ltGray">
            <a:xfrm>
              <a:off x="2795" y="1927"/>
              <a:ext cx="21" cy="7"/>
            </a:xfrm>
            <a:custGeom>
              <a:avLst/>
              <a:gdLst>
                <a:gd name="T0" fmla="*/ 0 w 18"/>
                <a:gd name="T1" fmla="*/ 0 h 6"/>
                <a:gd name="T2" fmla="*/ 12 w 18"/>
                <a:gd name="T3" fmla="*/ 0 h 6"/>
                <a:gd name="T4" fmla="*/ 18 w 18"/>
                <a:gd name="T5" fmla="*/ 6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0"/>
                  </a:moveTo>
                  <a:lnTo>
                    <a:pt x="12" y="0"/>
                  </a:lnTo>
                  <a:lnTo>
                    <a:pt x="18" y="6"/>
                  </a:lnTo>
                </a:path>
              </a:pathLst>
            </a:custGeom>
            <a:noFill/>
            <a:ln w="0">
              <a:solidFill>
                <a:srgbClr val="FF9900"/>
              </a:solidFill>
              <a:prstDash val="solid"/>
              <a:round/>
              <a:headEnd/>
              <a:tailEnd/>
            </a:ln>
          </p:spPr>
          <p:txBody>
            <a:bodyPr/>
            <a:lstStyle/>
            <a:p>
              <a:endParaRPr lang="en-US"/>
            </a:p>
          </p:txBody>
        </p:sp>
        <p:sp>
          <p:nvSpPr>
            <p:cNvPr id="10965" name="Line 86"/>
            <p:cNvSpPr>
              <a:spLocks noChangeAspect="1" noChangeShapeType="1"/>
            </p:cNvSpPr>
            <p:nvPr/>
          </p:nvSpPr>
          <p:spPr bwMode="ltGray">
            <a:xfrm>
              <a:off x="2827" y="1941"/>
              <a:ext cx="9" cy="7"/>
            </a:xfrm>
            <a:prstGeom prst="line">
              <a:avLst/>
            </a:prstGeom>
            <a:noFill/>
            <a:ln w="0">
              <a:solidFill>
                <a:srgbClr val="FF9900"/>
              </a:solidFill>
              <a:round/>
              <a:headEnd/>
              <a:tailEnd/>
            </a:ln>
          </p:spPr>
          <p:txBody>
            <a:bodyPr/>
            <a:lstStyle/>
            <a:p>
              <a:endParaRPr lang="en-US"/>
            </a:p>
          </p:txBody>
        </p:sp>
        <p:sp>
          <p:nvSpPr>
            <p:cNvPr id="10966" name="Line 87"/>
            <p:cNvSpPr>
              <a:spLocks noChangeAspect="1" noChangeShapeType="1"/>
            </p:cNvSpPr>
            <p:nvPr/>
          </p:nvSpPr>
          <p:spPr bwMode="ltGray">
            <a:xfrm>
              <a:off x="2844" y="1952"/>
              <a:ext cx="6" cy="14"/>
            </a:xfrm>
            <a:prstGeom prst="line">
              <a:avLst/>
            </a:prstGeom>
            <a:noFill/>
            <a:ln w="0">
              <a:solidFill>
                <a:srgbClr val="FF9900"/>
              </a:solidFill>
              <a:round/>
              <a:headEnd/>
              <a:tailEnd/>
            </a:ln>
          </p:spPr>
          <p:txBody>
            <a:bodyPr/>
            <a:lstStyle/>
            <a:p>
              <a:endParaRPr lang="en-US"/>
            </a:p>
          </p:txBody>
        </p:sp>
        <p:sp>
          <p:nvSpPr>
            <p:cNvPr id="10967" name="Line 88"/>
            <p:cNvSpPr>
              <a:spLocks noChangeAspect="1" noChangeShapeType="1"/>
            </p:cNvSpPr>
            <p:nvPr/>
          </p:nvSpPr>
          <p:spPr bwMode="ltGray">
            <a:xfrm>
              <a:off x="2855" y="1987"/>
              <a:ext cx="2" cy="22"/>
            </a:xfrm>
            <a:prstGeom prst="line">
              <a:avLst/>
            </a:prstGeom>
            <a:noFill/>
            <a:ln w="0">
              <a:solidFill>
                <a:srgbClr val="FF9900"/>
              </a:solidFill>
              <a:round/>
              <a:headEnd/>
              <a:tailEnd/>
            </a:ln>
          </p:spPr>
          <p:txBody>
            <a:bodyPr/>
            <a:lstStyle/>
            <a:p>
              <a:endParaRPr lang="en-US"/>
            </a:p>
          </p:txBody>
        </p:sp>
        <p:sp>
          <p:nvSpPr>
            <p:cNvPr id="10968" name="Freeform 89"/>
            <p:cNvSpPr>
              <a:spLocks noChangeAspect="1"/>
            </p:cNvSpPr>
            <p:nvPr/>
          </p:nvSpPr>
          <p:spPr bwMode="ltGray">
            <a:xfrm>
              <a:off x="2850" y="2021"/>
              <a:ext cx="5" cy="9"/>
            </a:xfrm>
            <a:custGeom>
              <a:avLst/>
              <a:gdLst>
                <a:gd name="T0" fmla="*/ 6 w 6"/>
                <a:gd name="T1" fmla="*/ 0 h 8"/>
                <a:gd name="T2" fmla="*/ 6 w 6"/>
                <a:gd name="T3" fmla="*/ 2 h 8"/>
                <a:gd name="T4" fmla="*/ 0 w 6"/>
                <a:gd name="T5" fmla="*/ 8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0"/>
                  </a:moveTo>
                  <a:lnTo>
                    <a:pt x="6" y="2"/>
                  </a:lnTo>
                  <a:lnTo>
                    <a:pt x="0" y="8"/>
                  </a:lnTo>
                </a:path>
              </a:pathLst>
            </a:custGeom>
            <a:noFill/>
            <a:ln w="0">
              <a:solidFill>
                <a:srgbClr val="FF9900"/>
              </a:solidFill>
              <a:prstDash val="solid"/>
              <a:round/>
              <a:headEnd/>
              <a:tailEnd/>
            </a:ln>
          </p:spPr>
          <p:txBody>
            <a:bodyPr/>
            <a:lstStyle/>
            <a:p>
              <a:endParaRPr lang="en-US"/>
            </a:p>
          </p:txBody>
        </p:sp>
        <p:sp>
          <p:nvSpPr>
            <p:cNvPr id="10969" name="Line 90"/>
            <p:cNvSpPr>
              <a:spLocks noChangeAspect="1" noChangeShapeType="1"/>
            </p:cNvSpPr>
            <p:nvPr/>
          </p:nvSpPr>
          <p:spPr bwMode="ltGray">
            <a:xfrm flipH="1">
              <a:off x="2838" y="2040"/>
              <a:ext cx="6" cy="10"/>
            </a:xfrm>
            <a:prstGeom prst="line">
              <a:avLst/>
            </a:prstGeom>
            <a:noFill/>
            <a:ln w="0">
              <a:solidFill>
                <a:srgbClr val="FF9900"/>
              </a:solidFill>
              <a:round/>
              <a:headEnd/>
              <a:tailEnd/>
            </a:ln>
          </p:spPr>
          <p:txBody>
            <a:bodyPr/>
            <a:lstStyle/>
            <a:p>
              <a:endParaRPr lang="en-US"/>
            </a:p>
          </p:txBody>
        </p:sp>
        <p:sp>
          <p:nvSpPr>
            <p:cNvPr id="10970" name="Line 91"/>
            <p:cNvSpPr>
              <a:spLocks noChangeAspect="1" noChangeShapeType="1"/>
            </p:cNvSpPr>
            <p:nvPr/>
          </p:nvSpPr>
          <p:spPr bwMode="ltGray">
            <a:xfrm>
              <a:off x="2843" y="2066"/>
              <a:ext cx="19" cy="11"/>
            </a:xfrm>
            <a:prstGeom prst="line">
              <a:avLst/>
            </a:prstGeom>
            <a:noFill/>
            <a:ln w="0">
              <a:solidFill>
                <a:srgbClr val="FF9900"/>
              </a:solidFill>
              <a:round/>
              <a:headEnd/>
              <a:tailEnd/>
            </a:ln>
          </p:spPr>
          <p:txBody>
            <a:bodyPr/>
            <a:lstStyle/>
            <a:p>
              <a:endParaRPr lang="en-US"/>
            </a:p>
          </p:txBody>
        </p:sp>
      </p:grpSp>
      <p:grpSp>
        <p:nvGrpSpPr>
          <p:cNvPr id="8" name="Group 92"/>
          <p:cNvGrpSpPr>
            <a:grpSpLocks/>
          </p:cNvGrpSpPr>
          <p:nvPr/>
        </p:nvGrpSpPr>
        <p:grpSpPr bwMode="auto">
          <a:xfrm>
            <a:off x="4622800" y="2987675"/>
            <a:ext cx="361950" cy="212725"/>
            <a:chOff x="2872" y="2082"/>
            <a:chExt cx="228" cy="134"/>
          </a:xfrm>
        </p:grpSpPr>
        <p:sp>
          <p:nvSpPr>
            <p:cNvPr id="10952" name="Line 93"/>
            <p:cNvSpPr>
              <a:spLocks noChangeAspect="1" noChangeShapeType="1"/>
            </p:cNvSpPr>
            <p:nvPr/>
          </p:nvSpPr>
          <p:spPr bwMode="ltGray">
            <a:xfrm>
              <a:off x="2872" y="2082"/>
              <a:ext cx="10" cy="7"/>
            </a:xfrm>
            <a:prstGeom prst="line">
              <a:avLst/>
            </a:prstGeom>
            <a:noFill/>
            <a:ln w="0">
              <a:solidFill>
                <a:srgbClr val="FF9900"/>
              </a:solidFill>
              <a:round/>
              <a:headEnd/>
              <a:tailEnd/>
            </a:ln>
          </p:spPr>
          <p:txBody>
            <a:bodyPr/>
            <a:lstStyle/>
            <a:p>
              <a:endParaRPr lang="en-US"/>
            </a:p>
          </p:txBody>
        </p:sp>
        <p:sp>
          <p:nvSpPr>
            <p:cNvPr id="10953" name="Line 94"/>
            <p:cNvSpPr>
              <a:spLocks noChangeAspect="1" noChangeShapeType="1"/>
            </p:cNvSpPr>
            <p:nvPr/>
          </p:nvSpPr>
          <p:spPr bwMode="ltGray">
            <a:xfrm>
              <a:off x="2892" y="2095"/>
              <a:ext cx="10" cy="5"/>
            </a:xfrm>
            <a:prstGeom prst="line">
              <a:avLst/>
            </a:prstGeom>
            <a:noFill/>
            <a:ln w="0">
              <a:solidFill>
                <a:srgbClr val="FF9900"/>
              </a:solidFill>
              <a:round/>
              <a:headEnd/>
              <a:tailEnd/>
            </a:ln>
          </p:spPr>
          <p:txBody>
            <a:bodyPr/>
            <a:lstStyle/>
            <a:p>
              <a:endParaRPr lang="en-US"/>
            </a:p>
          </p:txBody>
        </p:sp>
        <p:sp>
          <p:nvSpPr>
            <p:cNvPr id="10954" name="Line 95"/>
            <p:cNvSpPr>
              <a:spLocks noChangeAspect="1" noChangeShapeType="1"/>
            </p:cNvSpPr>
            <p:nvPr/>
          </p:nvSpPr>
          <p:spPr bwMode="ltGray">
            <a:xfrm>
              <a:off x="2923" y="2110"/>
              <a:ext cx="18" cy="14"/>
            </a:xfrm>
            <a:prstGeom prst="line">
              <a:avLst/>
            </a:prstGeom>
            <a:noFill/>
            <a:ln w="0">
              <a:solidFill>
                <a:srgbClr val="FF9900"/>
              </a:solidFill>
              <a:round/>
              <a:headEnd/>
              <a:tailEnd/>
            </a:ln>
          </p:spPr>
          <p:txBody>
            <a:bodyPr/>
            <a:lstStyle/>
            <a:p>
              <a:endParaRPr lang="en-US"/>
            </a:p>
          </p:txBody>
        </p:sp>
        <p:sp>
          <p:nvSpPr>
            <p:cNvPr id="10955" name="Line 96"/>
            <p:cNvSpPr>
              <a:spLocks noChangeAspect="1" noChangeShapeType="1"/>
            </p:cNvSpPr>
            <p:nvPr/>
          </p:nvSpPr>
          <p:spPr bwMode="ltGray">
            <a:xfrm>
              <a:off x="2953" y="2128"/>
              <a:ext cx="8" cy="8"/>
            </a:xfrm>
            <a:prstGeom prst="line">
              <a:avLst/>
            </a:prstGeom>
            <a:noFill/>
            <a:ln w="0">
              <a:solidFill>
                <a:srgbClr val="FF9900"/>
              </a:solidFill>
              <a:round/>
              <a:headEnd/>
              <a:tailEnd/>
            </a:ln>
          </p:spPr>
          <p:txBody>
            <a:bodyPr/>
            <a:lstStyle/>
            <a:p>
              <a:endParaRPr lang="en-US"/>
            </a:p>
          </p:txBody>
        </p:sp>
        <p:sp>
          <p:nvSpPr>
            <p:cNvPr id="10956" name="Line 97"/>
            <p:cNvSpPr>
              <a:spLocks noChangeAspect="1" noChangeShapeType="1"/>
            </p:cNvSpPr>
            <p:nvPr/>
          </p:nvSpPr>
          <p:spPr bwMode="ltGray">
            <a:xfrm>
              <a:off x="2973" y="2142"/>
              <a:ext cx="9" cy="3"/>
            </a:xfrm>
            <a:prstGeom prst="line">
              <a:avLst/>
            </a:prstGeom>
            <a:noFill/>
            <a:ln w="0">
              <a:solidFill>
                <a:srgbClr val="FF9900"/>
              </a:solidFill>
              <a:round/>
              <a:headEnd/>
              <a:tailEnd/>
            </a:ln>
          </p:spPr>
          <p:txBody>
            <a:bodyPr/>
            <a:lstStyle/>
            <a:p>
              <a:endParaRPr lang="en-US"/>
            </a:p>
          </p:txBody>
        </p:sp>
        <p:sp>
          <p:nvSpPr>
            <p:cNvPr id="10957" name="Line 98"/>
            <p:cNvSpPr>
              <a:spLocks noChangeAspect="1" noChangeShapeType="1"/>
            </p:cNvSpPr>
            <p:nvPr/>
          </p:nvSpPr>
          <p:spPr bwMode="ltGray">
            <a:xfrm>
              <a:off x="3002" y="2159"/>
              <a:ext cx="20" cy="11"/>
            </a:xfrm>
            <a:prstGeom prst="line">
              <a:avLst/>
            </a:prstGeom>
            <a:noFill/>
            <a:ln w="0">
              <a:solidFill>
                <a:srgbClr val="FF9900"/>
              </a:solidFill>
              <a:round/>
              <a:headEnd/>
              <a:tailEnd/>
            </a:ln>
          </p:spPr>
          <p:txBody>
            <a:bodyPr/>
            <a:lstStyle/>
            <a:p>
              <a:endParaRPr lang="en-US"/>
            </a:p>
          </p:txBody>
        </p:sp>
        <p:sp>
          <p:nvSpPr>
            <p:cNvPr id="10958" name="Line 99"/>
            <p:cNvSpPr>
              <a:spLocks noChangeAspect="1" noChangeShapeType="1"/>
            </p:cNvSpPr>
            <p:nvPr/>
          </p:nvSpPr>
          <p:spPr bwMode="ltGray">
            <a:xfrm>
              <a:off x="3030" y="2177"/>
              <a:ext cx="12" cy="6"/>
            </a:xfrm>
            <a:prstGeom prst="line">
              <a:avLst/>
            </a:prstGeom>
            <a:noFill/>
            <a:ln w="0">
              <a:solidFill>
                <a:srgbClr val="FF9900"/>
              </a:solidFill>
              <a:round/>
              <a:headEnd/>
              <a:tailEnd/>
            </a:ln>
          </p:spPr>
          <p:txBody>
            <a:bodyPr/>
            <a:lstStyle/>
            <a:p>
              <a:endParaRPr lang="en-US"/>
            </a:p>
          </p:txBody>
        </p:sp>
        <p:sp>
          <p:nvSpPr>
            <p:cNvPr id="10959" name="Line 100"/>
            <p:cNvSpPr>
              <a:spLocks noChangeAspect="1" noChangeShapeType="1"/>
            </p:cNvSpPr>
            <p:nvPr/>
          </p:nvSpPr>
          <p:spPr bwMode="ltGray">
            <a:xfrm>
              <a:off x="3051" y="2188"/>
              <a:ext cx="12" cy="7"/>
            </a:xfrm>
            <a:prstGeom prst="line">
              <a:avLst/>
            </a:prstGeom>
            <a:noFill/>
            <a:ln w="0">
              <a:solidFill>
                <a:srgbClr val="FF9900"/>
              </a:solidFill>
              <a:round/>
              <a:headEnd/>
              <a:tailEnd/>
            </a:ln>
          </p:spPr>
          <p:txBody>
            <a:bodyPr/>
            <a:lstStyle/>
            <a:p>
              <a:endParaRPr lang="en-US"/>
            </a:p>
          </p:txBody>
        </p:sp>
        <p:sp>
          <p:nvSpPr>
            <p:cNvPr id="10960" name="Line 101"/>
            <p:cNvSpPr>
              <a:spLocks noChangeAspect="1" noChangeShapeType="1"/>
            </p:cNvSpPr>
            <p:nvPr/>
          </p:nvSpPr>
          <p:spPr bwMode="ltGray">
            <a:xfrm>
              <a:off x="3082" y="2205"/>
              <a:ext cx="18" cy="11"/>
            </a:xfrm>
            <a:prstGeom prst="line">
              <a:avLst/>
            </a:prstGeom>
            <a:noFill/>
            <a:ln w="0">
              <a:solidFill>
                <a:srgbClr val="FF9900"/>
              </a:solidFill>
              <a:round/>
              <a:headEnd/>
              <a:tailEnd/>
            </a:ln>
          </p:spPr>
          <p:txBody>
            <a:bodyPr/>
            <a:lstStyle/>
            <a:p>
              <a:endParaRPr lang="en-US"/>
            </a:p>
          </p:txBody>
        </p:sp>
      </p:grpSp>
      <p:grpSp>
        <p:nvGrpSpPr>
          <p:cNvPr id="9" name="Group 102"/>
          <p:cNvGrpSpPr>
            <a:grpSpLocks/>
          </p:cNvGrpSpPr>
          <p:nvPr/>
        </p:nvGrpSpPr>
        <p:grpSpPr bwMode="auto">
          <a:xfrm>
            <a:off x="5005388" y="3213100"/>
            <a:ext cx="203200" cy="831850"/>
            <a:chOff x="3113" y="2224"/>
            <a:chExt cx="128" cy="524"/>
          </a:xfrm>
        </p:grpSpPr>
        <p:sp>
          <p:nvSpPr>
            <p:cNvPr id="10933" name="Line 103"/>
            <p:cNvSpPr>
              <a:spLocks noChangeAspect="1" noChangeShapeType="1"/>
            </p:cNvSpPr>
            <p:nvPr/>
          </p:nvSpPr>
          <p:spPr bwMode="ltGray">
            <a:xfrm>
              <a:off x="3113" y="2224"/>
              <a:ext cx="8" cy="2"/>
            </a:xfrm>
            <a:prstGeom prst="line">
              <a:avLst/>
            </a:prstGeom>
            <a:noFill/>
            <a:ln w="0">
              <a:solidFill>
                <a:srgbClr val="FF9900"/>
              </a:solidFill>
              <a:round/>
              <a:headEnd/>
              <a:tailEnd/>
            </a:ln>
          </p:spPr>
          <p:txBody>
            <a:bodyPr/>
            <a:lstStyle/>
            <a:p>
              <a:endParaRPr lang="en-US"/>
            </a:p>
          </p:txBody>
        </p:sp>
        <p:sp>
          <p:nvSpPr>
            <p:cNvPr id="10934" name="Line 104"/>
            <p:cNvSpPr>
              <a:spLocks noChangeAspect="1" noChangeShapeType="1"/>
            </p:cNvSpPr>
            <p:nvPr/>
          </p:nvSpPr>
          <p:spPr bwMode="ltGray">
            <a:xfrm>
              <a:off x="3132" y="2233"/>
              <a:ext cx="9" cy="7"/>
            </a:xfrm>
            <a:prstGeom prst="line">
              <a:avLst/>
            </a:prstGeom>
            <a:noFill/>
            <a:ln w="0">
              <a:solidFill>
                <a:srgbClr val="FF9900"/>
              </a:solidFill>
              <a:round/>
              <a:headEnd/>
              <a:tailEnd/>
            </a:ln>
          </p:spPr>
          <p:txBody>
            <a:bodyPr/>
            <a:lstStyle/>
            <a:p>
              <a:endParaRPr lang="en-US"/>
            </a:p>
          </p:txBody>
        </p:sp>
        <p:sp>
          <p:nvSpPr>
            <p:cNvPr id="10935" name="Freeform 105"/>
            <p:cNvSpPr>
              <a:spLocks noChangeAspect="1"/>
            </p:cNvSpPr>
            <p:nvPr/>
          </p:nvSpPr>
          <p:spPr bwMode="ltGray">
            <a:xfrm>
              <a:off x="3161" y="2253"/>
              <a:ext cx="14" cy="15"/>
            </a:xfrm>
            <a:custGeom>
              <a:avLst/>
              <a:gdLst>
                <a:gd name="T0" fmla="*/ 0 w 12"/>
                <a:gd name="T1" fmla="*/ 0 h 13"/>
                <a:gd name="T2" fmla="*/ 10 w 12"/>
                <a:gd name="T3" fmla="*/ 5 h 13"/>
                <a:gd name="T4" fmla="*/ 12 w 12"/>
                <a:gd name="T5" fmla="*/ 13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0"/>
                  </a:moveTo>
                  <a:lnTo>
                    <a:pt x="10" y="5"/>
                  </a:lnTo>
                  <a:lnTo>
                    <a:pt x="12" y="13"/>
                  </a:lnTo>
                </a:path>
              </a:pathLst>
            </a:custGeom>
            <a:noFill/>
            <a:ln w="0">
              <a:solidFill>
                <a:srgbClr val="FF9900"/>
              </a:solidFill>
              <a:prstDash val="solid"/>
              <a:round/>
              <a:headEnd/>
              <a:tailEnd/>
            </a:ln>
          </p:spPr>
          <p:txBody>
            <a:bodyPr/>
            <a:lstStyle/>
            <a:p>
              <a:endParaRPr lang="en-US"/>
            </a:p>
          </p:txBody>
        </p:sp>
        <p:sp>
          <p:nvSpPr>
            <p:cNvPr id="10936" name="Line 106"/>
            <p:cNvSpPr>
              <a:spLocks noChangeAspect="1" noChangeShapeType="1"/>
            </p:cNvSpPr>
            <p:nvPr/>
          </p:nvSpPr>
          <p:spPr bwMode="ltGray">
            <a:xfrm>
              <a:off x="3179" y="2279"/>
              <a:ext cx="0" cy="12"/>
            </a:xfrm>
            <a:prstGeom prst="line">
              <a:avLst/>
            </a:prstGeom>
            <a:noFill/>
            <a:ln w="0">
              <a:solidFill>
                <a:srgbClr val="FF9900"/>
              </a:solidFill>
              <a:round/>
              <a:headEnd/>
              <a:tailEnd/>
            </a:ln>
          </p:spPr>
          <p:txBody>
            <a:bodyPr/>
            <a:lstStyle/>
            <a:p>
              <a:endParaRPr lang="en-US"/>
            </a:p>
          </p:txBody>
        </p:sp>
        <p:sp>
          <p:nvSpPr>
            <p:cNvPr id="10937" name="Line 107"/>
            <p:cNvSpPr>
              <a:spLocks noChangeAspect="1" noChangeShapeType="1"/>
            </p:cNvSpPr>
            <p:nvPr/>
          </p:nvSpPr>
          <p:spPr bwMode="ltGray">
            <a:xfrm>
              <a:off x="3179" y="2302"/>
              <a:ext cx="2" cy="11"/>
            </a:xfrm>
            <a:prstGeom prst="line">
              <a:avLst/>
            </a:prstGeom>
            <a:noFill/>
            <a:ln w="0">
              <a:solidFill>
                <a:srgbClr val="FF9900"/>
              </a:solidFill>
              <a:round/>
              <a:headEnd/>
              <a:tailEnd/>
            </a:ln>
          </p:spPr>
          <p:txBody>
            <a:bodyPr/>
            <a:lstStyle/>
            <a:p>
              <a:endParaRPr lang="en-US"/>
            </a:p>
          </p:txBody>
        </p:sp>
        <p:sp>
          <p:nvSpPr>
            <p:cNvPr id="10938" name="Line 108"/>
            <p:cNvSpPr>
              <a:spLocks noChangeAspect="1" noChangeShapeType="1"/>
            </p:cNvSpPr>
            <p:nvPr/>
          </p:nvSpPr>
          <p:spPr bwMode="ltGray">
            <a:xfrm>
              <a:off x="3184" y="2336"/>
              <a:ext cx="2" cy="23"/>
            </a:xfrm>
            <a:prstGeom prst="line">
              <a:avLst/>
            </a:prstGeom>
            <a:noFill/>
            <a:ln w="0">
              <a:solidFill>
                <a:srgbClr val="FF9900"/>
              </a:solidFill>
              <a:round/>
              <a:headEnd/>
              <a:tailEnd/>
            </a:ln>
          </p:spPr>
          <p:txBody>
            <a:bodyPr/>
            <a:lstStyle/>
            <a:p>
              <a:endParaRPr lang="en-US"/>
            </a:p>
          </p:txBody>
        </p:sp>
        <p:sp>
          <p:nvSpPr>
            <p:cNvPr id="10939" name="Line 109"/>
            <p:cNvSpPr>
              <a:spLocks noChangeAspect="1" noChangeShapeType="1"/>
            </p:cNvSpPr>
            <p:nvPr/>
          </p:nvSpPr>
          <p:spPr bwMode="ltGray">
            <a:xfrm>
              <a:off x="3188" y="2370"/>
              <a:ext cx="3" cy="13"/>
            </a:xfrm>
            <a:prstGeom prst="line">
              <a:avLst/>
            </a:prstGeom>
            <a:noFill/>
            <a:ln w="0">
              <a:solidFill>
                <a:srgbClr val="FF9900"/>
              </a:solidFill>
              <a:round/>
              <a:headEnd/>
              <a:tailEnd/>
            </a:ln>
          </p:spPr>
          <p:txBody>
            <a:bodyPr/>
            <a:lstStyle/>
            <a:p>
              <a:endParaRPr lang="en-US"/>
            </a:p>
          </p:txBody>
        </p:sp>
        <p:sp>
          <p:nvSpPr>
            <p:cNvPr id="10940" name="Line 110"/>
            <p:cNvSpPr>
              <a:spLocks noChangeAspect="1" noChangeShapeType="1"/>
            </p:cNvSpPr>
            <p:nvPr/>
          </p:nvSpPr>
          <p:spPr bwMode="ltGray">
            <a:xfrm>
              <a:off x="3191" y="2394"/>
              <a:ext cx="1" cy="12"/>
            </a:xfrm>
            <a:prstGeom prst="line">
              <a:avLst/>
            </a:prstGeom>
            <a:noFill/>
            <a:ln w="0">
              <a:solidFill>
                <a:srgbClr val="FF9900"/>
              </a:solidFill>
              <a:round/>
              <a:headEnd/>
              <a:tailEnd/>
            </a:ln>
          </p:spPr>
          <p:txBody>
            <a:bodyPr/>
            <a:lstStyle/>
            <a:p>
              <a:endParaRPr lang="en-US"/>
            </a:p>
          </p:txBody>
        </p:sp>
        <p:sp>
          <p:nvSpPr>
            <p:cNvPr id="10941" name="Line 111"/>
            <p:cNvSpPr>
              <a:spLocks noChangeAspect="1" noChangeShapeType="1"/>
            </p:cNvSpPr>
            <p:nvPr/>
          </p:nvSpPr>
          <p:spPr bwMode="ltGray">
            <a:xfrm>
              <a:off x="3199" y="2427"/>
              <a:ext cx="2" cy="24"/>
            </a:xfrm>
            <a:prstGeom prst="line">
              <a:avLst/>
            </a:prstGeom>
            <a:noFill/>
            <a:ln w="0">
              <a:solidFill>
                <a:srgbClr val="FF9900"/>
              </a:solidFill>
              <a:round/>
              <a:headEnd/>
              <a:tailEnd/>
            </a:ln>
          </p:spPr>
          <p:txBody>
            <a:bodyPr/>
            <a:lstStyle/>
            <a:p>
              <a:endParaRPr lang="en-US"/>
            </a:p>
          </p:txBody>
        </p:sp>
        <p:sp>
          <p:nvSpPr>
            <p:cNvPr id="10942" name="Line 112"/>
            <p:cNvSpPr>
              <a:spLocks noChangeAspect="1" noChangeShapeType="1"/>
            </p:cNvSpPr>
            <p:nvPr/>
          </p:nvSpPr>
          <p:spPr bwMode="ltGray">
            <a:xfrm>
              <a:off x="3201" y="2462"/>
              <a:ext cx="4" cy="10"/>
            </a:xfrm>
            <a:prstGeom prst="line">
              <a:avLst/>
            </a:prstGeom>
            <a:noFill/>
            <a:ln w="0">
              <a:solidFill>
                <a:srgbClr val="FF9900"/>
              </a:solidFill>
              <a:round/>
              <a:headEnd/>
              <a:tailEnd/>
            </a:ln>
          </p:spPr>
          <p:txBody>
            <a:bodyPr/>
            <a:lstStyle/>
            <a:p>
              <a:endParaRPr lang="en-US"/>
            </a:p>
          </p:txBody>
        </p:sp>
        <p:sp>
          <p:nvSpPr>
            <p:cNvPr id="10943" name="Line 113"/>
            <p:cNvSpPr>
              <a:spLocks noChangeAspect="1" noChangeShapeType="1"/>
            </p:cNvSpPr>
            <p:nvPr/>
          </p:nvSpPr>
          <p:spPr bwMode="ltGray">
            <a:xfrm>
              <a:off x="3205" y="2485"/>
              <a:ext cx="1" cy="11"/>
            </a:xfrm>
            <a:prstGeom prst="line">
              <a:avLst/>
            </a:prstGeom>
            <a:noFill/>
            <a:ln w="0">
              <a:solidFill>
                <a:srgbClr val="FF9900"/>
              </a:solidFill>
              <a:round/>
              <a:headEnd/>
              <a:tailEnd/>
            </a:ln>
          </p:spPr>
          <p:txBody>
            <a:bodyPr/>
            <a:lstStyle/>
            <a:p>
              <a:endParaRPr lang="en-US"/>
            </a:p>
          </p:txBody>
        </p:sp>
        <p:sp>
          <p:nvSpPr>
            <p:cNvPr id="10944" name="Line 114"/>
            <p:cNvSpPr>
              <a:spLocks noChangeAspect="1" noChangeShapeType="1"/>
            </p:cNvSpPr>
            <p:nvPr/>
          </p:nvSpPr>
          <p:spPr bwMode="ltGray">
            <a:xfrm>
              <a:off x="3209" y="2522"/>
              <a:ext cx="2" cy="21"/>
            </a:xfrm>
            <a:prstGeom prst="line">
              <a:avLst/>
            </a:prstGeom>
            <a:noFill/>
            <a:ln w="0">
              <a:solidFill>
                <a:srgbClr val="FF9900"/>
              </a:solidFill>
              <a:round/>
              <a:headEnd/>
              <a:tailEnd/>
            </a:ln>
          </p:spPr>
          <p:txBody>
            <a:bodyPr/>
            <a:lstStyle/>
            <a:p>
              <a:endParaRPr lang="en-US"/>
            </a:p>
          </p:txBody>
        </p:sp>
        <p:sp>
          <p:nvSpPr>
            <p:cNvPr id="10945" name="Line 115"/>
            <p:cNvSpPr>
              <a:spLocks noChangeAspect="1" noChangeShapeType="1"/>
            </p:cNvSpPr>
            <p:nvPr/>
          </p:nvSpPr>
          <p:spPr bwMode="ltGray">
            <a:xfrm>
              <a:off x="3213" y="2554"/>
              <a:ext cx="2" cy="11"/>
            </a:xfrm>
            <a:prstGeom prst="line">
              <a:avLst/>
            </a:prstGeom>
            <a:noFill/>
            <a:ln w="0">
              <a:solidFill>
                <a:srgbClr val="FF9900"/>
              </a:solidFill>
              <a:round/>
              <a:headEnd/>
              <a:tailEnd/>
            </a:ln>
          </p:spPr>
          <p:txBody>
            <a:bodyPr/>
            <a:lstStyle/>
            <a:p>
              <a:endParaRPr lang="en-US"/>
            </a:p>
          </p:txBody>
        </p:sp>
        <p:sp>
          <p:nvSpPr>
            <p:cNvPr id="10946" name="Line 116"/>
            <p:cNvSpPr>
              <a:spLocks noChangeAspect="1" noChangeShapeType="1"/>
            </p:cNvSpPr>
            <p:nvPr/>
          </p:nvSpPr>
          <p:spPr bwMode="ltGray">
            <a:xfrm>
              <a:off x="3218" y="2577"/>
              <a:ext cx="1" cy="11"/>
            </a:xfrm>
            <a:prstGeom prst="line">
              <a:avLst/>
            </a:prstGeom>
            <a:noFill/>
            <a:ln w="0">
              <a:solidFill>
                <a:srgbClr val="FF9900"/>
              </a:solidFill>
              <a:round/>
              <a:headEnd/>
              <a:tailEnd/>
            </a:ln>
          </p:spPr>
          <p:txBody>
            <a:bodyPr/>
            <a:lstStyle/>
            <a:p>
              <a:endParaRPr lang="en-US"/>
            </a:p>
          </p:txBody>
        </p:sp>
        <p:sp>
          <p:nvSpPr>
            <p:cNvPr id="10947" name="Line 117"/>
            <p:cNvSpPr>
              <a:spLocks noChangeAspect="1" noChangeShapeType="1"/>
            </p:cNvSpPr>
            <p:nvPr/>
          </p:nvSpPr>
          <p:spPr bwMode="ltGray">
            <a:xfrm>
              <a:off x="3221" y="2611"/>
              <a:ext cx="4" cy="23"/>
            </a:xfrm>
            <a:prstGeom prst="line">
              <a:avLst/>
            </a:prstGeom>
            <a:noFill/>
            <a:ln w="0">
              <a:solidFill>
                <a:srgbClr val="FF9900"/>
              </a:solidFill>
              <a:round/>
              <a:headEnd/>
              <a:tailEnd/>
            </a:ln>
          </p:spPr>
          <p:txBody>
            <a:bodyPr/>
            <a:lstStyle/>
            <a:p>
              <a:endParaRPr lang="en-US"/>
            </a:p>
          </p:txBody>
        </p:sp>
        <p:sp>
          <p:nvSpPr>
            <p:cNvPr id="10948" name="Line 118"/>
            <p:cNvSpPr>
              <a:spLocks noChangeAspect="1" noChangeShapeType="1"/>
            </p:cNvSpPr>
            <p:nvPr/>
          </p:nvSpPr>
          <p:spPr bwMode="ltGray">
            <a:xfrm>
              <a:off x="3227" y="2645"/>
              <a:ext cx="1" cy="13"/>
            </a:xfrm>
            <a:prstGeom prst="line">
              <a:avLst/>
            </a:prstGeom>
            <a:noFill/>
            <a:ln w="0">
              <a:solidFill>
                <a:srgbClr val="FF9900"/>
              </a:solidFill>
              <a:round/>
              <a:headEnd/>
              <a:tailEnd/>
            </a:ln>
          </p:spPr>
          <p:txBody>
            <a:bodyPr/>
            <a:lstStyle/>
            <a:p>
              <a:endParaRPr lang="en-US"/>
            </a:p>
          </p:txBody>
        </p:sp>
        <p:sp>
          <p:nvSpPr>
            <p:cNvPr id="10949" name="Line 119"/>
            <p:cNvSpPr>
              <a:spLocks noChangeAspect="1" noChangeShapeType="1"/>
            </p:cNvSpPr>
            <p:nvPr/>
          </p:nvSpPr>
          <p:spPr bwMode="ltGray">
            <a:xfrm>
              <a:off x="3230" y="2669"/>
              <a:ext cx="2" cy="11"/>
            </a:xfrm>
            <a:prstGeom prst="line">
              <a:avLst/>
            </a:prstGeom>
            <a:noFill/>
            <a:ln w="0">
              <a:solidFill>
                <a:srgbClr val="FF9900"/>
              </a:solidFill>
              <a:round/>
              <a:headEnd/>
              <a:tailEnd/>
            </a:ln>
          </p:spPr>
          <p:txBody>
            <a:bodyPr/>
            <a:lstStyle/>
            <a:p>
              <a:endParaRPr lang="en-US"/>
            </a:p>
          </p:txBody>
        </p:sp>
        <p:sp>
          <p:nvSpPr>
            <p:cNvPr id="10950" name="Line 120"/>
            <p:cNvSpPr>
              <a:spLocks noChangeAspect="1" noChangeShapeType="1"/>
            </p:cNvSpPr>
            <p:nvPr/>
          </p:nvSpPr>
          <p:spPr bwMode="ltGray">
            <a:xfrm>
              <a:off x="3233" y="2701"/>
              <a:ext cx="4" cy="25"/>
            </a:xfrm>
            <a:prstGeom prst="line">
              <a:avLst/>
            </a:prstGeom>
            <a:noFill/>
            <a:ln w="0">
              <a:solidFill>
                <a:srgbClr val="FF9900"/>
              </a:solidFill>
              <a:round/>
              <a:headEnd/>
              <a:tailEnd/>
            </a:ln>
          </p:spPr>
          <p:txBody>
            <a:bodyPr/>
            <a:lstStyle/>
            <a:p>
              <a:endParaRPr lang="en-US"/>
            </a:p>
          </p:txBody>
        </p:sp>
        <p:sp>
          <p:nvSpPr>
            <p:cNvPr id="10951" name="Line 121"/>
            <p:cNvSpPr>
              <a:spLocks noChangeAspect="1" noChangeShapeType="1"/>
            </p:cNvSpPr>
            <p:nvPr/>
          </p:nvSpPr>
          <p:spPr bwMode="ltGray">
            <a:xfrm>
              <a:off x="3237" y="2736"/>
              <a:ext cx="4" cy="12"/>
            </a:xfrm>
            <a:prstGeom prst="line">
              <a:avLst/>
            </a:prstGeom>
            <a:noFill/>
            <a:ln w="0">
              <a:solidFill>
                <a:srgbClr val="FF9900"/>
              </a:solidFill>
              <a:round/>
              <a:headEnd/>
              <a:tailEnd/>
            </a:ln>
          </p:spPr>
          <p:txBody>
            <a:bodyPr/>
            <a:lstStyle/>
            <a:p>
              <a:endParaRPr lang="en-US"/>
            </a:p>
          </p:txBody>
        </p:sp>
      </p:grpSp>
      <p:grpSp>
        <p:nvGrpSpPr>
          <p:cNvPr id="10" name="Group 122"/>
          <p:cNvGrpSpPr>
            <a:grpSpLocks/>
          </p:cNvGrpSpPr>
          <p:nvPr/>
        </p:nvGrpSpPr>
        <p:grpSpPr bwMode="auto">
          <a:xfrm>
            <a:off x="5195888" y="4060825"/>
            <a:ext cx="73025" cy="739775"/>
            <a:chOff x="3233" y="2758"/>
            <a:chExt cx="46" cy="466"/>
          </a:xfrm>
        </p:grpSpPr>
        <p:grpSp>
          <p:nvGrpSpPr>
            <p:cNvPr id="11" name="Group 123"/>
            <p:cNvGrpSpPr>
              <a:grpSpLocks/>
            </p:cNvGrpSpPr>
            <p:nvPr/>
          </p:nvGrpSpPr>
          <p:grpSpPr bwMode="auto">
            <a:xfrm>
              <a:off x="3237" y="2758"/>
              <a:ext cx="42" cy="445"/>
              <a:chOff x="3237" y="2758"/>
              <a:chExt cx="42" cy="445"/>
            </a:xfrm>
          </p:grpSpPr>
          <p:sp>
            <p:nvSpPr>
              <p:cNvPr id="10918" name="Line 124"/>
              <p:cNvSpPr>
                <a:spLocks noChangeAspect="1" noChangeShapeType="1"/>
              </p:cNvSpPr>
              <p:nvPr/>
            </p:nvSpPr>
            <p:spPr bwMode="ltGray">
              <a:xfrm>
                <a:off x="3242" y="2758"/>
                <a:ext cx="1" cy="12"/>
              </a:xfrm>
              <a:prstGeom prst="line">
                <a:avLst/>
              </a:prstGeom>
              <a:noFill/>
              <a:ln w="0">
                <a:solidFill>
                  <a:srgbClr val="FF9900"/>
                </a:solidFill>
                <a:round/>
                <a:headEnd/>
                <a:tailEnd/>
              </a:ln>
            </p:spPr>
            <p:txBody>
              <a:bodyPr/>
              <a:lstStyle/>
              <a:p>
                <a:endParaRPr lang="en-US"/>
              </a:p>
            </p:txBody>
          </p:sp>
          <p:sp>
            <p:nvSpPr>
              <p:cNvPr id="10919" name="Line 125"/>
              <p:cNvSpPr>
                <a:spLocks noChangeAspect="1" noChangeShapeType="1"/>
              </p:cNvSpPr>
              <p:nvPr/>
            </p:nvSpPr>
            <p:spPr bwMode="ltGray">
              <a:xfrm>
                <a:off x="3247" y="2792"/>
                <a:ext cx="2" cy="25"/>
              </a:xfrm>
              <a:prstGeom prst="line">
                <a:avLst/>
              </a:prstGeom>
              <a:noFill/>
              <a:ln w="0">
                <a:solidFill>
                  <a:srgbClr val="FF9900"/>
                </a:solidFill>
                <a:round/>
                <a:headEnd/>
                <a:tailEnd/>
              </a:ln>
            </p:spPr>
            <p:txBody>
              <a:bodyPr/>
              <a:lstStyle/>
              <a:p>
                <a:endParaRPr lang="en-US"/>
              </a:p>
            </p:txBody>
          </p:sp>
          <p:sp>
            <p:nvSpPr>
              <p:cNvPr id="10920" name="Line 126"/>
              <p:cNvSpPr>
                <a:spLocks noChangeAspect="1" noChangeShapeType="1"/>
              </p:cNvSpPr>
              <p:nvPr/>
            </p:nvSpPr>
            <p:spPr bwMode="ltGray">
              <a:xfrm>
                <a:off x="3253" y="2827"/>
                <a:ext cx="0" cy="13"/>
              </a:xfrm>
              <a:prstGeom prst="line">
                <a:avLst/>
              </a:prstGeom>
              <a:noFill/>
              <a:ln w="0">
                <a:solidFill>
                  <a:srgbClr val="FF9900"/>
                </a:solidFill>
                <a:round/>
                <a:headEnd/>
                <a:tailEnd/>
              </a:ln>
            </p:spPr>
            <p:txBody>
              <a:bodyPr/>
              <a:lstStyle/>
              <a:p>
                <a:endParaRPr lang="en-US"/>
              </a:p>
            </p:txBody>
          </p:sp>
          <p:sp>
            <p:nvSpPr>
              <p:cNvPr id="10921" name="Line 127"/>
              <p:cNvSpPr>
                <a:spLocks noChangeAspect="1" noChangeShapeType="1"/>
              </p:cNvSpPr>
              <p:nvPr/>
            </p:nvSpPr>
            <p:spPr bwMode="ltGray">
              <a:xfrm>
                <a:off x="3254" y="2851"/>
                <a:ext cx="2" cy="12"/>
              </a:xfrm>
              <a:prstGeom prst="line">
                <a:avLst/>
              </a:prstGeom>
              <a:noFill/>
              <a:ln w="0">
                <a:solidFill>
                  <a:srgbClr val="FF9900"/>
                </a:solidFill>
                <a:round/>
                <a:headEnd/>
                <a:tailEnd/>
              </a:ln>
            </p:spPr>
            <p:txBody>
              <a:bodyPr/>
              <a:lstStyle/>
              <a:p>
                <a:endParaRPr lang="en-US"/>
              </a:p>
            </p:txBody>
          </p:sp>
          <p:sp>
            <p:nvSpPr>
              <p:cNvPr id="10922" name="Line 128"/>
              <p:cNvSpPr>
                <a:spLocks noChangeAspect="1" noChangeShapeType="1"/>
              </p:cNvSpPr>
              <p:nvPr/>
            </p:nvSpPr>
            <p:spPr bwMode="ltGray">
              <a:xfrm>
                <a:off x="3259" y="2884"/>
                <a:ext cx="3" cy="24"/>
              </a:xfrm>
              <a:prstGeom prst="line">
                <a:avLst/>
              </a:prstGeom>
              <a:noFill/>
              <a:ln w="0">
                <a:solidFill>
                  <a:srgbClr val="FF9900"/>
                </a:solidFill>
                <a:round/>
                <a:headEnd/>
                <a:tailEnd/>
              </a:ln>
            </p:spPr>
            <p:txBody>
              <a:bodyPr/>
              <a:lstStyle/>
              <a:p>
                <a:endParaRPr lang="en-US"/>
              </a:p>
            </p:txBody>
          </p:sp>
          <p:sp>
            <p:nvSpPr>
              <p:cNvPr id="10923" name="Line 129"/>
              <p:cNvSpPr>
                <a:spLocks noChangeAspect="1" noChangeShapeType="1"/>
              </p:cNvSpPr>
              <p:nvPr/>
            </p:nvSpPr>
            <p:spPr bwMode="ltGray">
              <a:xfrm>
                <a:off x="3262" y="2919"/>
                <a:ext cx="2" cy="10"/>
              </a:xfrm>
              <a:prstGeom prst="line">
                <a:avLst/>
              </a:prstGeom>
              <a:noFill/>
              <a:ln w="0">
                <a:solidFill>
                  <a:srgbClr val="FF9900"/>
                </a:solidFill>
                <a:round/>
                <a:headEnd/>
                <a:tailEnd/>
              </a:ln>
            </p:spPr>
            <p:txBody>
              <a:bodyPr/>
              <a:lstStyle/>
              <a:p>
                <a:endParaRPr lang="en-US"/>
              </a:p>
            </p:txBody>
          </p:sp>
          <p:sp>
            <p:nvSpPr>
              <p:cNvPr id="10924" name="Line 130"/>
              <p:cNvSpPr>
                <a:spLocks noChangeAspect="1" noChangeShapeType="1"/>
              </p:cNvSpPr>
              <p:nvPr/>
            </p:nvSpPr>
            <p:spPr bwMode="ltGray">
              <a:xfrm>
                <a:off x="3267" y="2944"/>
                <a:ext cx="1" cy="10"/>
              </a:xfrm>
              <a:prstGeom prst="line">
                <a:avLst/>
              </a:prstGeom>
              <a:noFill/>
              <a:ln w="0">
                <a:solidFill>
                  <a:srgbClr val="FF9900"/>
                </a:solidFill>
                <a:round/>
                <a:headEnd/>
                <a:tailEnd/>
              </a:ln>
            </p:spPr>
            <p:txBody>
              <a:bodyPr/>
              <a:lstStyle/>
              <a:p>
                <a:endParaRPr lang="en-US"/>
              </a:p>
            </p:txBody>
          </p:sp>
          <p:sp>
            <p:nvSpPr>
              <p:cNvPr id="10925" name="Line 131"/>
              <p:cNvSpPr>
                <a:spLocks noChangeAspect="1" noChangeShapeType="1"/>
              </p:cNvSpPr>
              <p:nvPr/>
            </p:nvSpPr>
            <p:spPr bwMode="ltGray">
              <a:xfrm>
                <a:off x="3271" y="2979"/>
                <a:ext cx="4" cy="23"/>
              </a:xfrm>
              <a:prstGeom prst="line">
                <a:avLst/>
              </a:prstGeom>
              <a:noFill/>
              <a:ln w="0">
                <a:solidFill>
                  <a:srgbClr val="FF9900"/>
                </a:solidFill>
                <a:round/>
                <a:headEnd/>
                <a:tailEnd/>
              </a:ln>
            </p:spPr>
            <p:txBody>
              <a:bodyPr/>
              <a:lstStyle/>
              <a:p>
                <a:endParaRPr lang="en-US"/>
              </a:p>
            </p:txBody>
          </p:sp>
          <p:sp>
            <p:nvSpPr>
              <p:cNvPr id="10926" name="Line 132"/>
              <p:cNvSpPr>
                <a:spLocks noChangeAspect="1" noChangeShapeType="1"/>
              </p:cNvSpPr>
              <p:nvPr/>
            </p:nvSpPr>
            <p:spPr bwMode="ltGray">
              <a:xfrm>
                <a:off x="3276" y="3010"/>
                <a:ext cx="3" cy="12"/>
              </a:xfrm>
              <a:prstGeom prst="line">
                <a:avLst/>
              </a:prstGeom>
              <a:noFill/>
              <a:ln w="0">
                <a:solidFill>
                  <a:srgbClr val="FF9900"/>
                </a:solidFill>
                <a:round/>
                <a:headEnd/>
                <a:tailEnd/>
              </a:ln>
            </p:spPr>
            <p:txBody>
              <a:bodyPr/>
              <a:lstStyle/>
              <a:p>
                <a:endParaRPr lang="en-US"/>
              </a:p>
            </p:txBody>
          </p:sp>
          <p:sp>
            <p:nvSpPr>
              <p:cNvPr id="10927" name="Freeform 133"/>
              <p:cNvSpPr>
                <a:spLocks noChangeAspect="1"/>
              </p:cNvSpPr>
              <p:nvPr/>
            </p:nvSpPr>
            <p:spPr bwMode="ltGray">
              <a:xfrm>
                <a:off x="3276" y="3034"/>
                <a:ext cx="3" cy="10"/>
              </a:xfrm>
              <a:custGeom>
                <a:avLst/>
                <a:gdLst>
                  <a:gd name="T0" fmla="*/ 2 w 2"/>
                  <a:gd name="T1" fmla="*/ 0 h 9"/>
                  <a:gd name="T2" fmla="*/ 2 w 2"/>
                  <a:gd name="T3" fmla="*/ 3 h 9"/>
                  <a:gd name="T4" fmla="*/ 0 w 2"/>
                  <a:gd name="T5" fmla="*/ 9 h 9"/>
                  <a:gd name="T6" fmla="*/ 0 60000 65536"/>
                  <a:gd name="T7" fmla="*/ 0 60000 65536"/>
                  <a:gd name="T8" fmla="*/ 0 60000 65536"/>
                  <a:gd name="T9" fmla="*/ 0 w 2"/>
                  <a:gd name="T10" fmla="*/ 0 h 9"/>
                  <a:gd name="T11" fmla="*/ 2 w 2"/>
                  <a:gd name="T12" fmla="*/ 9 h 9"/>
                </a:gdLst>
                <a:ahLst/>
                <a:cxnLst>
                  <a:cxn ang="T6">
                    <a:pos x="T0" y="T1"/>
                  </a:cxn>
                  <a:cxn ang="T7">
                    <a:pos x="T2" y="T3"/>
                  </a:cxn>
                  <a:cxn ang="T8">
                    <a:pos x="T4" y="T5"/>
                  </a:cxn>
                </a:cxnLst>
                <a:rect l="T9" t="T10" r="T11" b="T12"/>
                <a:pathLst>
                  <a:path w="2" h="9">
                    <a:moveTo>
                      <a:pt x="2" y="0"/>
                    </a:moveTo>
                    <a:lnTo>
                      <a:pt x="2" y="3"/>
                    </a:lnTo>
                    <a:lnTo>
                      <a:pt x="0" y="9"/>
                    </a:lnTo>
                  </a:path>
                </a:pathLst>
              </a:custGeom>
              <a:noFill/>
              <a:ln w="0">
                <a:solidFill>
                  <a:srgbClr val="FF9900"/>
                </a:solidFill>
                <a:prstDash val="solid"/>
                <a:round/>
                <a:headEnd/>
                <a:tailEnd/>
              </a:ln>
            </p:spPr>
            <p:txBody>
              <a:bodyPr/>
              <a:lstStyle/>
              <a:p>
                <a:endParaRPr lang="en-US"/>
              </a:p>
            </p:txBody>
          </p:sp>
          <p:sp>
            <p:nvSpPr>
              <p:cNvPr id="10928" name="Line 134"/>
              <p:cNvSpPr>
                <a:spLocks noChangeAspect="1" noChangeShapeType="1"/>
              </p:cNvSpPr>
              <p:nvPr/>
            </p:nvSpPr>
            <p:spPr bwMode="ltGray">
              <a:xfrm flipH="1">
                <a:off x="3267" y="3067"/>
                <a:ext cx="4" cy="24"/>
              </a:xfrm>
              <a:prstGeom prst="line">
                <a:avLst/>
              </a:prstGeom>
              <a:noFill/>
              <a:ln w="0">
                <a:solidFill>
                  <a:srgbClr val="FF9900"/>
                </a:solidFill>
                <a:round/>
                <a:headEnd/>
                <a:tailEnd/>
              </a:ln>
            </p:spPr>
            <p:txBody>
              <a:bodyPr/>
              <a:lstStyle/>
              <a:p>
                <a:endParaRPr lang="en-US"/>
              </a:p>
            </p:txBody>
          </p:sp>
          <p:sp>
            <p:nvSpPr>
              <p:cNvPr id="10929" name="Line 135"/>
              <p:cNvSpPr>
                <a:spLocks noChangeAspect="1" noChangeShapeType="1"/>
              </p:cNvSpPr>
              <p:nvPr/>
            </p:nvSpPr>
            <p:spPr bwMode="ltGray">
              <a:xfrm flipH="1">
                <a:off x="3261" y="3102"/>
                <a:ext cx="1" cy="10"/>
              </a:xfrm>
              <a:prstGeom prst="line">
                <a:avLst/>
              </a:prstGeom>
              <a:noFill/>
              <a:ln w="0">
                <a:solidFill>
                  <a:srgbClr val="FF9900"/>
                </a:solidFill>
                <a:round/>
                <a:headEnd/>
                <a:tailEnd/>
              </a:ln>
            </p:spPr>
            <p:txBody>
              <a:bodyPr/>
              <a:lstStyle/>
              <a:p>
                <a:endParaRPr lang="en-US"/>
              </a:p>
            </p:txBody>
          </p:sp>
          <p:sp>
            <p:nvSpPr>
              <p:cNvPr id="10930" name="Line 136"/>
              <p:cNvSpPr>
                <a:spLocks noChangeAspect="1" noChangeShapeType="1"/>
              </p:cNvSpPr>
              <p:nvPr/>
            </p:nvSpPr>
            <p:spPr bwMode="ltGray">
              <a:xfrm flipH="1">
                <a:off x="3256" y="3123"/>
                <a:ext cx="3" cy="12"/>
              </a:xfrm>
              <a:prstGeom prst="line">
                <a:avLst/>
              </a:prstGeom>
              <a:noFill/>
              <a:ln w="0">
                <a:solidFill>
                  <a:srgbClr val="FF9900"/>
                </a:solidFill>
                <a:round/>
                <a:headEnd/>
                <a:tailEnd/>
              </a:ln>
            </p:spPr>
            <p:txBody>
              <a:bodyPr/>
              <a:lstStyle/>
              <a:p>
                <a:endParaRPr lang="en-US"/>
              </a:p>
            </p:txBody>
          </p:sp>
          <p:sp>
            <p:nvSpPr>
              <p:cNvPr id="10931" name="Line 137"/>
              <p:cNvSpPr>
                <a:spLocks noChangeAspect="1" noChangeShapeType="1"/>
              </p:cNvSpPr>
              <p:nvPr/>
            </p:nvSpPr>
            <p:spPr bwMode="ltGray">
              <a:xfrm flipH="1">
                <a:off x="3246" y="3157"/>
                <a:ext cx="3" cy="22"/>
              </a:xfrm>
              <a:prstGeom prst="line">
                <a:avLst/>
              </a:prstGeom>
              <a:noFill/>
              <a:ln w="0">
                <a:solidFill>
                  <a:srgbClr val="FF9900"/>
                </a:solidFill>
                <a:round/>
                <a:headEnd/>
                <a:tailEnd/>
              </a:ln>
            </p:spPr>
            <p:txBody>
              <a:bodyPr/>
              <a:lstStyle/>
              <a:p>
                <a:endParaRPr lang="en-US"/>
              </a:p>
            </p:txBody>
          </p:sp>
          <p:sp>
            <p:nvSpPr>
              <p:cNvPr id="10932" name="Line 138"/>
              <p:cNvSpPr>
                <a:spLocks noChangeAspect="1" noChangeShapeType="1"/>
              </p:cNvSpPr>
              <p:nvPr/>
            </p:nvSpPr>
            <p:spPr bwMode="ltGray">
              <a:xfrm flipH="1">
                <a:off x="3237" y="3190"/>
                <a:ext cx="4" cy="13"/>
              </a:xfrm>
              <a:prstGeom prst="line">
                <a:avLst/>
              </a:prstGeom>
              <a:noFill/>
              <a:ln w="0">
                <a:solidFill>
                  <a:srgbClr val="FF9900"/>
                </a:solidFill>
                <a:round/>
                <a:headEnd/>
                <a:tailEnd/>
              </a:ln>
            </p:spPr>
            <p:txBody>
              <a:bodyPr/>
              <a:lstStyle/>
              <a:p>
                <a:endParaRPr lang="en-US"/>
              </a:p>
            </p:txBody>
          </p:sp>
        </p:grpSp>
        <p:sp>
          <p:nvSpPr>
            <p:cNvPr id="10917" name="Line 139"/>
            <p:cNvSpPr>
              <a:spLocks noChangeAspect="1" noChangeShapeType="1"/>
            </p:cNvSpPr>
            <p:nvPr/>
          </p:nvSpPr>
          <p:spPr bwMode="ltGray">
            <a:xfrm flipH="1">
              <a:off x="3233" y="3214"/>
              <a:ext cx="2" cy="10"/>
            </a:xfrm>
            <a:prstGeom prst="line">
              <a:avLst/>
            </a:prstGeom>
            <a:noFill/>
            <a:ln w="0">
              <a:solidFill>
                <a:srgbClr val="FF9900"/>
              </a:solidFill>
              <a:round/>
              <a:headEnd/>
              <a:tailEnd/>
            </a:ln>
          </p:spPr>
          <p:txBody>
            <a:bodyPr/>
            <a:lstStyle/>
            <a:p>
              <a:endParaRPr lang="en-US"/>
            </a:p>
          </p:txBody>
        </p:sp>
      </p:grpSp>
      <p:sp>
        <p:nvSpPr>
          <p:cNvPr id="10277" name="Line 140"/>
          <p:cNvSpPr>
            <a:spLocks noChangeAspect="1" noChangeShapeType="1"/>
          </p:cNvSpPr>
          <p:nvPr/>
        </p:nvSpPr>
        <p:spPr bwMode="ltGray">
          <a:xfrm>
            <a:off x="4857750" y="5532438"/>
            <a:ext cx="6350" cy="36512"/>
          </a:xfrm>
          <a:prstGeom prst="line">
            <a:avLst/>
          </a:prstGeom>
          <a:noFill/>
          <a:ln w="0">
            <a:solidFill>
              <a:srgbClr val="C8DCFF"/>
            </a:solidFill>
            <a:round/>
            <a:headEnd/>
            <a:tailEnd/>
          </a:ln>
        </p:spPr>
        <p:txBody>
          <a:bodyPr/>
          <a:lstStyle/>
          <a:p>
            <a:endParaRPr lang="en-US"/>
          </a:p>
        </p:txBody>
      </p:sp>
      <p:sp>
        <p:nvSpPr>
          <p:cNvPr id="10278" name="Line 141"/>
          <p:cNvSpPr>
            <a:spLocks noChangeAspect="1" noChangeShapeType="1"/>
          </p:cNvSpPr>
          <p:nvPr/>
        </p:nvSpPr>
        <p:spPr bwMode="ltGray">
          <a:xfrm>
            <a:off x="4868863" y="5586413"/>
            <a:ext cx="4762" cy="19050"/>
          </a:xfrm>
          <a:prstGeom prst="line">
            <a:avLst/>
          </a:prstGeom>
          <a:noFill/>
          <a:ln w="0">
            <a:solidFill>
              <a:srgbClr val="C8DCFF"/>
            </a:solidFill>
            <a:round/>
            <a:headEnd/>
            <a:tailEnd/>
          </a:ln>
        </p:spPr>
        <p:txBody>
          <a:bodyPr/>
          <a:lstStyle/>
          <a:p>
            <a:endParaRPr lang="en-US"/>
          </a:p>
        </p:txBody>
      </p:sp>
      <p:sp>
        <p:nvSpPr>
          <p:cNvPr id="10279" name="Line 142"/>
          <p:cNvSpPr>
            <a:spLocks noChangeAspect="1" noChangeShapeType="1"/>
          </p:cNvSpPr>
          <p:nvPr/>
        </p:nvSpPr>
        <p:spPr bwMode="ltGray">
          <a:xfrm>
            <a:off x="6931025" y="4797425"/>
            <a:ext cx="15875" cy="3175"/>
          </a:xfrm>
          <a:prstGeom prst="line">
            <a:avLst/>
          </a:prstGeom>
          <a:noFill/>
          <a:ln w="0">
            <a:solidFill>
              <a:srgbClr val="C8DCFF"/>
            </a:solidFill>
            <a:round/>
            <a:headEnd/>
            <a:tailEnd/>
          </a:ln>
        </p:spPr>
        <p:txBody>
          <a:bodyPr/>
          <a:lstStyle/>
          <a:p>
            <a:endParaRPr lang="en-US"/>
          </a:p>
        </p:txBody>
      </p:sp>
      <p:sp>
        <p:nvSpPr>
          <p:cNvPr id="10280" name="Line 143"/>
          <p:cNvSpPr>
            <a:spLocks noChangeAspect="1" noChangeShapeType="1"/>
          </p:cNvSpPr>
          <p:nvPr/>
        </p:nvSpPr>
        <p:spPr bwMode="ltGray">
          <a:xfrm>
            <a:off x="6964363" y="4805363"/>
            <a:ext cx="17462" cy="1587"/>
          </a:xfrm>
          <a:prstGeom prst="line">
            <a:avLst/>
          </a:prstGeom>
          <a:noFill/>
          <a:ln w="0">
            <a:solidFill>
              <a:srgbClr val="C8DCFF"/>
            </a:solidFill>
            <a:round/>
            <a:headEnd/>
            <a:tailEnd/>
          </a:ln>
        </p:spPr>
        <p:txBody>
          <a:bodyPr/>
          <a:lstStyle/>
          <a:p>
            <a:endParaRPr lang="en-US"/>
          </a:p>
        </p:txBody>
      </p:sp>
      <p:grpSp>
        <p:nvGrpSpPr>
          <p:cNvPr id="12" name="Group 144"/>
          <p:cNvGrpSpPr>
            <a:grpSpLocks/>
          </p:cNvGrpSpPr>
          <p:nvPr/>
        </p:nvGrpSpPr>
        <p:grpSpPr bwMode="auto">
          <a:xfrm>
            <a:off x="4879975" y="5622925"/>
            <a:ext cx="501650" cy="123825"/>
            <a:chOff x="3034" y="3742"/>
            <a:chExt cx="316" cy="78"/>
          </a:xfrm>
        </p:grpSpPr>
        <p:sp>
          <p:nvSpPr>
            <p:cNvPr id="10904" name="Line 145"/>
            <p:cNvSpPr>
              <a:spLocks noChangeAspect="1" noChangeShapeType="1"/>
            </p:cNvSpPr>
            <p:nvPr/>
          </p:nvSpPr>
          <p:spPr bwMode="ltGray">
            <a:xfrm>
              <a:off x="3151" y="3809"/>
              <a:ext cx="13" cy="3"/>
            </a:xfrm>
            <a:prstGeom prst="line">
              <a:avLst/>
            </a:prstGeom>
            <a:noFill/>
            <a:ln w="0">
              <a:solidFill>
                <a:srgbClr val="FF9900"/>
              </a:solidFill>
              <a:round/>
              <a:headEnd/>
              <a:tailEnd/>
            </a:ln>
          </p:spPr>
          <p:txBody>
            <a:bodyPr/>
            <a:lstStyle/>
            <a:p>
              <a:endParaRPr lang="en-US"/>
            </a:p>
          </p:txBody>
        </p:sp>
        <p:grpSp>
          <p:nvGrpSpPr>
            <p:cNvPr id="13" name="Group 146"/>
            <p:cNvGrpSpPr>
              <a:grpSpLocks/>
            </p:cNvGrpSpPr>
            <p:nvPr/>
          </p:nvGrpSpPr>
          <p:grpSpPr bwMode="auto">
            <a:xfrm>
              <a:off x="3034" y="3742"/>
              <a:ext cx="316" cy="78"/>
              <a:chOff x="3034" y="3742"/>
              <a:chExt cx="316" cy="78"/>
            </a:xfrm>
          </p:grpSpPr>
          <p:sp>
            <p:nvSpPr>
              <p:cNvPr id="10906" name="Line 147"/>
              <p:cNvSpPr>
                <a:spLocks noChangeAspect="1" noChangeShapeType="1"/>
              </p:cNvSpPr>
              <p:nvPr/>
            </p:nvSpPr>
            <p:spPr bwMode="ltGray">
              <a:xfrm>
                <a:off x="3034" y="3742"/>
                <a:ext cx="3" cy="11"/>
              </a:xfrm>
              <a:prstGeom prst="line">
                <a:avLst/>
              </a:prstGeom>
              <a:noFill/>
              <a:ln w="0">
                <a:solidFill>
                  <a:srgbClr val="FF9900"/>
                </a:solidFill>
                <a:round/>
                <a:headEnd/>
                <a:tailEnd/>
              </a:ln>
            </p:spPr>
            <p:txBody>
              <a:bodyPr/>
              <a:lstStyle/>
              <a:p>
                <a:endParaRPr lang="en-US"/>
              </a:p>
            </p:txBody>
          </p:sp>
          <p:sp>
            <p:nvSpPr>
              <p:cNvPr id="10907" name="Freeform 148"/>
              <p:cNvSpPr>
                <a:spLocks noChangeAspect="1"/>
              </p:cNvSpPr>
              <p:nvPr/>
            </p:nvSpPr>
            <p:spPr bwMode="ltGray">
              <a:xfrm>
                <a:off x="3041" y="3777"/>
                <a:ext cx="10" cy="14"/>
              </a:xfrm>
              <a:custGeom>
                <a:avLst/>
                <a:gdLst>
                  <a:gd name="T0" fmla="*/ 0 w 10"/>
                  <a:gd name="T1" fmla="*/ 0 h 13"/>
                  <a:gd name="T2" fmla="*/ 4 w 10"/>
                  <a:gd name="T3" fmla="*/ 13 h 13"/>
                  <a:gd name="T4" fmla="*/ 10 w 10"/>
                  <a:gd name="T5" fmla="*/ 13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0" y="0"/>
                    </a:moveTo>
                    <a:lnTo>
                      <a:pt x="4" y="13"/>
                    </a:lnTo>
                    <a:lnTo>
                      <a:pt x="10" y="13"/>
                    </a:lnTo>
                  </a:path>
                </a:pathLst>
              </a:custGeom>
              <a:noFill/>
              <a:ln w="0">
                <a:solidFill>
                  <a:srgbClr val="FF9900"/>
                </a:solidFill>
                <a:prstDash val="solid"/>
                <a:round/>
                <a:headEnd/>
                <a:tailEnd/>
              </a:ln>
            </p:spPr>
            <p:txBody>
              <a:bodyPr/>
              <a:lstStyle/>
              <a:p>
                <a:endParaRPr lang="en-US"/>
              </a:p>
            </p:txBody>
          </p:sp>
          <p:sp>
            <p:nvSpPr>
              <p:cNvPr id="10908" name="Line 149"/>
              <p:cNvSpPr>
                <a:spLocks noChangeAspect="1" noChangeShapeType="1"/>
              </p:cNvSpPr>
              <p:nvPr/>
            </p:nvSpPr>
            <p:spPr bwMode="ltGray">
              <a:xfrm>
                <a:off x="3119" y="3805"/>
                <a:ext cx="22" cy="2"/>
              </a:xfrm>
              <a:prstGeom prst="line">
                <a:avLst/>
              </a:prstGeom>
              <a:noFill/>
              <a:ln w="0">
                <a:solidFill>
                  <a:srgbClr val="FF9900"/>
                </a:solidFill>
                <a:round/>
                <a:headEnd/>
                <a:tailEnd/>
              </a:ln>
            </p:spPr>
            <p:txBody>
              <a:bodyPr/>
              <a:lstStyle/>
              <a:p>
                <a:endParaRPr lang="en-US"/>
              </a:p>
            </p:txBody>
          </p:sp>
          <p:sp>
            <p:nvSpPr>
              <p:cNvPr id="10909" name="Line 150"/>
              <p:cNvSpPr>
                <a:spLocks noChangeAspect="1" noChangeShapeType="1"/>
              </p:cNvSpPr>
              <p:nvPr/>
            </p:nvSpPr>
            <p:spPr bwMode="ltGray">
              <a:xfrm>
                <a:off x="3175" y="3814"/>
                <a:ext cx="11" cy="2"/>
              </a:xfrm>
              <a:prstGeom prst="line">
                <a:avLst/>
              </a:prstGeom>
              <a:noFill/>
              <a:ln w="0">
                <a:solidFill>
                  <a:srgbClr val="FF9900"/>
                </a:solidFill>
                <a:round/>
                <a:headEnd/>
                <a:tailEnd/>
              </a:ln>
            </p:spPr>
            <p:txBody>
              <a:bodyPr/>
              <a:lstStyle/>
              <a:p>
                <a:endParaRPr lang="en-US"/>
              </a:p>
            </p:txBody>
          </p:sp>
          <p:sp>
            <p:nvSpPr>
              <p:cNvPr id="10910" name="Freeform 151"/>
              <p:cNvSpPr>
                <a:spLocks noChangeAspect="1"/>
              </p:cNvSpPr>
              <p:nvPr/>
            </p:nvSpPr>
            <p:spPr bwMode="ltGray">
              <a:xfrm>
                <a:off x="3209" y="3814"/>
                <a:ext cx="23" cy="6"/>
              </a:xfrm>
              <a:custGeom>
                <a:avLst/>
                <a:gdLst>
                  <a:gd name="T0" fmla="*/ 0 w 20"/>
                  <a:gd name="T1" fmla="*/ 5 h 5"/>
                  <a:gd name="T2" fmla="*/ 8 w 20"/>
                  <a:gd name="T3" fmla="*/ 5 h 5"/>
                  <a:gd name="T4" fmla="*/ 20 w 20"/>
                  <a:gd name="T5" fmla="*/ 0 h 5"/>
                  <a:gd name="T6" fmla="*/ 0 60000 65536"/>
                  <a:gd name="T7" fmla="*/ 0 60000 65536"/>
                  <a:gd name="T8" fmla="*/ 0 60000 65536"/>
                  <a:gd name="T9" fmla="*/ 0 w 20"/>
                  <a:gd name="T10" fmla="*/ 0 h 5"/>
                  <a:gd name="T11" fmla="*/ 20 w 20"/>
                  <a:gd name="T12" fmla="*/ 5 h 5"/>
                </a:gdLst>
                <a:ahLst/>
                <a:cxnLst>
                  <a:cxn ang="T6">
                    <a:pos x="T0" y="T1"/>
                  </a:cxn>
                  <a:cxn ang="T7">
                    <a:pos x="T2" y="T3"/>
                  </a:cxn>
                  <a:cxn ang="T8">
                    <a:pos x="T4" y="T5"/>
                  </a:cxn>
                </a:cxnLst>
                <a:rect l="T9" t="T10" r="T11" b="T12"/>
                <a:pathLst>
                  <a:path w="20" h="5">
                    <a:moveTo>
                      <a:pt x="0" y="5"/>
                    </a:moveTo>
                    <a:lnTo>
                      <a:pt x="8" y="5"/>
                    </a:lnTo>
                    <a:lnTo>
                      <a:pt x="20" y="0"/>
                    </a:lnTo>
                  </a:path>
                </a:pathLst>
              </a:custGeom>
              <a:noFill/>
              <a:ln w="0">
                <a:solidFill>
                  <a:srgbClr val="FF9900"/>
                </a:solidFill>
                <a:prstDash val="solid"/>
                <a:round/>
                <a:headEnd/>
                <a:tailEnd/>
              </a:ln>
            </p:spPr>
            <p:txBody>
              <a:bodyPr/>
              <a:lstStyle/>
              <a:p>
                <a:endParaRPr lang="en-US"/>
              </a:p>
            </p:txBody>
          </p:sp>
          <p:sp>
            <p:nvSpPr>
              <p:cNvPr id="10911" name="Line 152"/>
              <p:cNvSpPr>
                <a:spLocks noChangeAspect="1" noChangeShapeType="1"/>
              </p:cNvSpPr>
              <p:nvPr/>
            </p:nvSpPr>
            <p:spPr bwMode="ltGray">
              <a:xfrm flipV="1">
                <a:off x="3241" y="3787"/>
                <a:ext cx="23" cy="20"/>
              </a:xfrm>
              <a:prstGeom prst="line">
                <a:avLst/>
              </a:prstGeom>
              <a:noFill/>
              <a:ln w="0">
                <a:solidFill>
                  <a:srgbClr val="FF9900"/>
                </a:solidFill>
                <a:round/>
                <a:headEnd/>
                <a:tailEnd/>
              </a:ln>
            </p:spPr>
            <p:txBody>
              <a:bodyPr/>
              <a:lstStyle/>
              <a:p>
                <a:endParaRPr lang="en-US"/>
              </a:p>
            </p:txBody>
          </p:sp>
          <p:sp>
            <p:nvSpPr>
              <p:cNvPr id="10912" name="Line 153"/>
              <p:cNvSpPr>
                <a:spLocks noChangeAspect="1" noChangeShapeType="1"/>
              </p:cNvSpPr>
              <p:nvPr/>
            </p:nvSpPr>
            <p:spPr bwMode="ltGray">
              <a:xfrm flipV="1">
                <a:off x="3261" y="3790"/>
                <a:ext cx="7" cy="6"/>
              </a:xfrm>
              <a:prstGeom prst="line">
                <a:avLst/>
              </a:prstGeom>
              <a:noFill/>
              <a:ln w="0">
                <a:solidFill>
                  <a:srgbClr val="FF9900"/>
                </a:solidFill>
                <a:round/>
                <a:headEnd/>
                <a:tailEnd/>
              </a:ln>
            </p:spPr>
            <p:txBody>
              <a:bodyPr/>
              <a:lstStyle/>
              <a:p>
                <a:endParaRPr lang="en-US"/>
              </a:p>
            </p:txBody>
          </p:sp>
          <p:sp>
            <p:nvSpPr>
              <p:cNvPr id="10913" name="Line 154"/>
              <p:cNvSpPr>
                <a:spLocks noChangeAspect="1" noChangeShapeType="1"/>
              </p:cNvSpPr>
              <p:nvPr/>
            </p:nvSpPr>
            <p:spPr bwMode="ltGray">
              <a:xfrm flipV="1">
                <a:off x="3289" y="3766"/>
                <a:ext cx="20" cy="12"/>
              </a:xfrm>
              <a:prstGeom prst="line">
                <a:avLst/>
              </a:prstGeom>
              <a:noFill/>
              <a:ln w="0">
                <a:solidFill>
                  <a:srgbClr val="FF9900"/>
                </a:solidFill>
                <a:round/>
                <a:headEnd/>
                <a:tailEnd/>
              </a:ln>
            </p:spPr>
            <p:txBody>
              <a:bodyPr/>
              <a:lstStyle/>
              <a:p>
                <a:endParaRPr lang="en-US"/>
              </a:p>
            </p:txBody>
          </p:sp>
          <p:sp>
            <p:nvSpPr>
              <p:cNvPr id="10914" name="Line 155"/>
              <p:cNvSpPr>
                <a:spLocks noChangeAspect="1" noChangeShapeType="1"/>
              </p:cNvSpPr>
              <p:nvPr/>
            </p:nvSpPr>
            <p:spPr bwMode="ltGray">
              <a:xfrm flipV="1">
                <a:off x="3318" y="3756"/>
                <a:ext cx="12" cy="5"/>
              </a:xfrm>
              <a:prstGeom prst="line">
                <a:avLst/>
              </a:prstGeom>
              <a:noFill/>
              <a:ln w="0">
                <a:solidFill>
                  <a:srgbClr val="FF9900"/>
                </a:solidFill>
                <a:round/>
                <a:headEnd/>
                <a:tailEnd/>
              </a:ln>
            </p:spPr>
            <p:txBody>
              <a:bodyPr/>
              <a:lstStyle/>
              <a:p>
                <a:endParaRPr lang="en-US"/>
              </a:p>
            </p:txBody>
          </p:sp>
          <p:sp>
            <p:nvSpPr>
              <p:cNvPr id="10915" name="Line 156"/>
              <p:cNvSpPr>
                <a:spLocks noChangeAspect="1" noChangeShapeType="1"/>
              </p:cNvSpPr>
              <p:nvPr/>
            </p:nvSpPr>
            <p:spPr bwMode="ltGray">
              <a:xfrm flipV="1">
                <a:off x="3338" y="3742"/>
                <a:ext cx="12" cy="7"/>
              </a:xfrm>
              <a:prstGeom prst="line">
                <a:avLst/>
              </a:prstGeom>
              <a:noFill/>
              <a:ln w="0">
                <a:solidFill>
                  <a:srgbClr val="FF9900"/>
                </a:solidFill>
                <a:round/>
                <a:headEnd/>
                <a:tailEnd/>
              </a:ln>
            </p:spPr>
            <p:txBody>
              <a:bodyPr/>
              <a:lstStyle/>
              <a:p>
                <a:endParaRPr lang="en-US"/>
              </a:p>
            </p:txBody>
          </p:sp>
        </p:grpSp>
      </p:grpSp>
      <p:sp>
        <p:nvSpPr>
          <p:cNvPr id="10282" name="Line 157"/>
          <p:cNvSpPr>
            <a:spLocks noChangeAspect="1" noChangeShapeType="1"/>
          </p:cNvSpPr>
          <p:nvPr/>
        </p:nvSpPr>
        <p:spPr bwMode="ltGray">
          <a:xfrm flipV="1">
            <a:off x="6919913" y="4857750"/>
            <a:ext cx="0" cy="3175"/>
          </a:xfrm>
          <a:prstGeom prst="line">
            <a:avLst/>
          </a:prstGeom>
          <a:noFill/>
          <a:ln w="0">
            <a:solidFill>
              <a:srgbClr val="C8DCFF"/>
            </a:solidFill>
            <a:round/>
            <a:headEnd/>
            <a:tailEnd/>
          </a:ln>
        </p:spPr>
        <p:txBody>
          <a:bodyPr/>
          <a:lstStyle/>
          <a:p>
            <a:endParaRPr lang="en-US"/>
          </a:p>
        </p:txBody>
      </p:sp>
      <p:sp>
        <p:nvSpPr>
          <p:cNvPr id="10283" name="Line 158"/>
          <p:cNvSpPr>
            <a:spLocks noChangeAspect="1" noChangeShapeType="1"/>
          </p:cNvSpPr>
          <p:nvPr/>
        </p:nvSpPr>
        <p:spPr bwMode="ltGray">
          <a:xfrm flipV="1">
            <a:off x="6881813" y="4405313"/>
            <a:ext cx="14287" cy="9525"/>
          </a:xfrm>
          <a:prstGeom prst="line">
            <a:avLst/>
          </a:prstGeom>
          <a:noFill/>
          <a:ln w="0">
            <a:solidFill>
              <a:srgbClr val="C8DCFF"/>
            </a:solidFill>
            <a:round/>
            <a:headEnd/>
            <a:tailEnd/>
          </a:ln>
        </p:spPr>
        <p:txBody>
          <a:bodyPr/>
          <a:lstStyle/>
          <a:p>
            <a:endParaRPr lang="en-US"/>
          </a:p>
        </p:txBody>
      </p:sp>
      <p:sp>
        <p:nvSpPr>
          <p:cNvPr id="10284" name="Line 159"/>
          <p:cNvSpPr>
            <a:spLocks noChangeAspect="1" noChangeShapeType="1"/>
          </p:cNvSpPr>
          <p:nvPr/>
        </p:nvSpPr>
        <p:spPr bwMode="ltGray">
          <a:xfrm flipV="1">
            <a:off x="7297738" y="4313238"/>
            <a:ext cx="19050" cy="3175"/>
          </a:xfrm>
          <a:prstGeom prst="line">
            <a:avLst/>
          </a:prstGeom>
          <a:noFill/>
          <a:ln w="0">
            <a:solidFill>
              <a:srgbClr val="C8DCFF"/>
            </a:solidFill>
            <a:round/>
            <a:headEnd/>
            <a:tailEnd/>
          </a:ln>
        </p:spPr>
        <p:txBody>
          <a:bodyPr/>
          <a:lstStyle/>
          <a:p>
            <a:endParaRPr lang="en-US"/>
          </a:p>
        </p:txBody>
      </p:sp>
      <p:sp>
        <p:nvSpPr>
          <p:cNvPr id="10285" name="Line 160"/>
          <p:cNvSpPr>
            <a:spLocks noChangeAspect="1" noChangeShapeType="1"/>
          </p:cNvSpPr>
          <p:nvPr/>
        </p:nvSpPr>
        <p:spPr bwMode="auto">
          <a:xfrm flipV="1">
            <a:off x="8162925" y="3754438"/>
            <a:ext cx="14288" cy="9525"/>
          </a:xfrm>
          <a:prstGeom prst="line">
            <a:avLst/>
          </a:prstGeom>
          <a:noFill/>
          <a:ln w="0">
            <a:solidFill>
              <a:srgbClr val="C8DCFF"/>
            </a:solidFill>
            <a:round/>
            <a:headEnd/>
            <a:tailEnd/>
          </a:ln>
        </p:spPr>
        <p:txBody>
          <a:bodyPr/>
          <a:lstStyle/>
          <a:p>
            <a:endParaRPr lang="en-US"/>
          </a:p>
        </p:txBody>
      </p:sp>
      <p:grpSp>
        <p:nvGrpSpPr>
          <p:cNvPr id="14" name="Group 161"/>
          <p:cNvGrpSpPr>
            <a:grpSpLocks/>
          </p:cNvGrpSpPr>
          <p:nvPr/>
        </p:nvGrpSpPr>
        <p:grpSpPr bwMode="auto">
          <a:xfrm>
            <a:off x="6791325" y="3713163"/>
            <a:ext cx="1471613" cy="866775"/>
            <a:chOff x="4238" y="2539"/>
            <a:chExt cx="927" cy="546"/>
          </a:xfrm>
        </p:grpSpPr>
        <p:sp>
          <p:nvSpPr>
            <p:cNvPr id="10867" name="Line 162"/>
            <p:cNvSpPr>
              <a:spLocks noChangeAspect="1" noChangeShapeType="1"/>
            </p:cNvSpPr>
            <p:nvPr/>
          </p:nvSpPr>
          <p:spPr bwMode="ltGray">
            <a:xfrm flipH="1" flipV="1">
              <a:off x="4268" y="3067"/>
              <a:ext cx="14" cy="18"/>
            </a:xfrm>
            <a:prstGeom prst="line">
              <a:avLst/>
            </a:prstGeom>
            <a:noFill/>
            <a:ln w="0">
              <a:solidFill>
                <a:srgbClr val="FF9900"/>
              </a:solidFill>
              <a:round/>
              <a:headEnd/>
              <a:tailEnd/>
            </a:ln>
          </p:spPr>
          <p:txBody>
            <a:bodyPr/>
            <a:lstStyle/>
            <a:p>
              <a:endParaRPr lang="en-US"/>
            </a:p>
          </p:txBody>
        </p:sp>
        <p:sp>
          <p:nvSpPr>
            <p:cNvPr id="10868" name="Line 163"/>
            <p:cNvSpPr>
              <a:spLocks noChangeAspect="1" noChangeShapeType="1"/>
            </p:cNvSpPr>
            <p:nvPr/>
          </p:nvSpPr>
          <p:spPr bwMode="ltGray">
            <a:xfrm>
              <a:off x="4259" y="3058"/>
              <a:ext cx="8" cy="14"/>
            </a:xfrm>
            <a:prstGeom prst="line">
              <a:avLst/>
            </a:prstGeom>
            <a:noFill/>
            <a:ln w="0">
              <a:solidFill>
                <a:srgbClr val="FF9900"/>
              </a:solidFill>
              <a:round/>
              <a:headEnd/>
              <a:tailEnd/>
            </a:ln>
          </p:spPr>
          <p:txBody>
            <a:bodyPr/>
            <a:lstStyle/>
            <a:p>
              <a:endParaRPr lang="en-US"/>
            </a:p>
          </p:txBody>
        </p:sp>
        <p:sp>
          <p:nvSpPr>
            <p:cNvPr id="10869" name="Line 164"/>
            <p:cNvSpPr>
              <a:spLocks noChangeAspect="1" noChangeShapeType="1"/>
            </p:cNvSpPr>
            <p:nvPr/>
          </p:nvSpPr>
          <p:spPr bwMode="ltGray">
            <a:xfrm flipH="1" flipV="1">
              <a:off x="4238" y="3031"/>
              <a:ext cx="7" cy="9"/>
            </a:xfrm>
            <a:prstGeom prst="line">
              <a:avLst/>
            </a:prstGeom>
            <a:noFill/>
            <a:ln w="0">
              <a:solidFill>
                <a:srgbClr val="FF9900"/>
              </a:solidFill>
              <a:round/>
              <a:headEnd/>
              <a:tailEnd/>
            </a:ln>
          </p:spPr>
          <p:txBody>
            <a:bodyPr/>
            <a:lstStyle/>
            <a:p>
              <a:endParaRPr lang="en-US"/>
            </a:p>
          </p:txBody>
        </p:sp>
        <p:sp>
          <p:nvSpPr>
            <p:cNvPr id="10870" name="Line 165"/>
            <p:cNvSpPr>
              <a:spLocks noChangeAspect="1" noChangeShapeType="1"/>
            </p:cNvSpPr>
            <p:nvPr/>
          </p:nvSpPr>
          <p:spPr bwMode="ltGray">
            <a:xfrm flipV="1">
              <a:off x="4246" y="3003"/>
              <a:ext cx="22" cy="12"/>
            </a:xfrm>
            <a:prstGeom prst="line">
              <a:avLst/>
            </a:prstGeom>
            <a:noFill/>
            <a:ln w="0">
              <a:solidFill>
                <a:srgbClr val="FF9900"/>
              </a:solidFill>
              <a:round/>
              <a:headEnd/>
              <a:tailEnd/>
            </a:ln>
          </p:spPr>
          <p:txBody>
            <a:bodyPr/>
            <a:lstStyle/>
            <a:p>
              <a:endParaRPr lang="en-US"/>
            </a:p>
          </p:txBody>
        </p:sp>
        <p:sp>
          <p:nvSpPr>
            <p:cNvPr id="10871" name="Line 166"/>
            <p:cNvSpPr>
              <a:spLocks noChangeAspect="1" noChangeShapeType="1"/>
            </p:cNvSpPr>
            <p:nvPr/>
          </p:nvSpPr>
          <p:spPr bwMode="ltGray">
            <a:xfrm flipV="1">
              <a:off x="4276" y="2988"/>
              <a:ext cx="10" cy="8"/>
            </a:xfrm>
            <a:prstGeom prst="line">
              <a:avLst/>
            </a:prstGeom>
            <a:noFill/>
            <a:ln w="0">
              <a:solidFill>
                <a:srgbClr val="FF9900"/>
              </a:solidFill>
              <a:round/>
              <a:headEnd/>
              <a:tailEnd/>
            </a:ln>
          </p:spPr>
          <p:txBody>
            <a:bodyPr/>
            <a:lstStyle/>
            <a:p>
              <a:endParaRPr lang="en-US"/>
            </a:p>
          </p:txBody>
        </p:sp>
        <p:sp>
          <p:nvSpPr>
            <p:cNvPr id="10872" name="Line 167"/>
            <p:cNvSpPr>
              <a:spLocks noChangeAspect="1" noChangeShapeType="1"/>
            </p:cNvSpPr>
            <p:nvPr/>
          </p:nvSpPr>
          <p:spPr bwMode="ltGray">
            <a:xfrm flipV="1">
              <a:off x="4323" y="2951"/>
              <a:ext cx="18" cy="12"/>
            </a:xfrm>
            <a:prstGeom prst="line">
              <a:avLst/>
            </a:prstGeom>
            <a:noFill/>
            <a:ln w="0">
              <a:solidFill>
                <a:srgbClr val="FF9900"/>
              </a:solidFill>
              <a:round/>
              <a:headEnd/>
              <a:tailEnd/>
            </a:ln>
          </p:spPr>
          <p:txBody>
            <a:bodyPr/>
            <a:lstStyle/>
            <a:p>
              <a:endParaRPr lang="en-US"/>
            </a:p>
          </p:txBody>
        </p:sp>
        <p:sp>
          <p:nvSpPr>
            <p:cNvPr id="10873" name="Line 168"/>
            <p:cNvSpPr>
              <a:spLocks noChangeAspect="1" noChangeShapeType="1"/>
            </p:cNvSpPr>
            <p:nvPr/>
          </p:nvSpPr>
          <p:spPr bwMode="ltGray">
            <a:xfrm flipV="1">
              <a:off x="4353" y="2941"/>
              <a:ext cx="11" cy="3"/>
            </a:xfrm>
            <a:prstGeom prst="line">
              <a:avLst/>
            </a:prstGeom>
            <a:noFill/>
            <a:ln w="0">
              <a:solidFill>
                <a:srgbClr val="FF9900"/>
              </a:solidFill>
              <a:round/>
              <a:headEnd/>
              <a:tailEnd/>
            </a:ln>
          </p:spPr>
          <p:txBody>
            <a:bodyPr/>
            <a:lstStyle/>
            <a:p>
              <a:endParaRPr lang="en-US"/>
            </a:p>
          </p:txBody>
        </p:sp>
        <p:sp>
          <p:nvSpPr>
            <p:cNvPr id="10874" name="Line 169"/>
            <p:cNvSpPr>
              <a:spLocks noChangeAspect="1" noChangeShapeType="1"/>
            </p:cNvSpPr>
            <p:nvPr/>
          </p:nvSpPr>
          <p:spPr bwMode="ltGray">
            <a:xfrm flipV="1">
              <a:off x="4377" y="2939"/>
              <a:ext cx="10" cy="2"/>
            </a:xfrm>
            <a:prstGeom prst="line">
              <a:avLst/>
            </a:prstGeom>
            <a:noFill/>
            <a:ln w="0">
              <a:solidFill>
                <a:srgbClr val="FF9900"/>
              </a:solidFill>
              <a:round/>
              <a:headEnd/>
              <a:tailEnd/>
            </a:ln>
          </p:spPr>
          <p:txBody>
            <a:bodyPr/>
            <a:lstStyle/>
            <a:p>
              <a:endParaRPr lang="en-US"/>
            </a:p>
          </p:txBody>
        </p:sp>
        <p:sp>
          <p:nvSpPr>
            <p:cNvPr id="10875" name="Line 170"/>
            <p:cNvSpPr>
              <a:spLocks noChangeAspect="1" noChangeShapeType="1"/>
            </p:cNvSpPr>
            <p:nvPr/>
          </p:nvSpPr>
          <p:spPr bwMode="ltGray">
            <a:xfrm flipV="1">
              <a:off x="4409" y="2933"/>
              <a:ext cx="23" cy="4"/>
            </a:xfrm>
            <a:prstGeom prst="line">
              <a:avLst/>
            </a:prstGeom>
            <a:noFill/>
            <a:ln w="0">
              <a:solidFill>
                <a:srgbClr val="FF9900"/>
              </a:solidFill>
              <a:round/>
              <a:headEnd/>
              <a:tailEnd/>
            </a:ln>
          </p:spPr>
          <p:txBody>
            <a:bodyPr/>
            <a:lstStyle/>
            <a:p>
              <a:endParaRPr lang="en-US"/>
            </a:p>
          </p:txBody>
        </p:sp>
        <p:sp>
          <p:nvSpPr>
            <p:cNvPr id="10876" name="Line 171"/>
            <p:cNvSpPr>
              <a:spLocks noChangeAspect="1" noChangeShapeType="1"/>
            </p:cNvSpPr>
            <p:nvPr/>
          </p:nvSpPr>
          <p:spPr bwMode="ltGray">
            <a:xfrm flipV="1">
              <a:off x="4443" y="2929"/>
              <a:ext cx="12" cy="4"/>
            </a:xfrm>
            <a:prstGeom prst="line">
              <a:avLst/>
            </a:prstGeom>
            <a:noFill/>
            <a:ln w="0">
              <a:solidFill>
                <a:srgbClr val="FF9900"/>
              </a:solidFill>
              <a:round/>
              <a:headEnd/>
              <a:tailEnd/>
            </a:ln>
          </p:spPr>
          <p:txBody>
            <a:bodyPr/>
            <a:lstStyle/>
            <a:p>
              <a:endParaRPr lang="en-US"/>
            </a:p>
          </p:txBody>
        </p:sp>
        <p:sp>
          <p:nvSpPr>
            <p:cNvPr id="10877" name="Line 172"/>
            <p:cNvSpPr>
              <a:spLocks noChangeAspect="1" noChangeShapeType="1"/>
            </p:cNvSpPr>
            <p:nvPr/>
          </p:nvSpPr>
          <p:spPr bwMode="ltGray">
            <a:xfrm flipV="1">
              <a:off x="4466" y="2927"/>
              <a:ext cx="14" cy="2"/>
            </a:xfrm>
            <a:prstGeom prst="line">
              <a:avLst/>
            </a:prstGeom>
            <a:noFill/>
            <a:ln w="0">
              <a:solidFill>
                <a:srgbClr val="FF9900"/>
              </a:solidFill>
              <a:round/>
              <a:headEnd/>
              <a:tailEnd/>
            </a:ln>
          </p:spPr>
          <p:txBody>
            <a:bodyPr/>
            <a:lstStyle/>
            <a:p>
              <a:endParaRPr lang="en-US"/>
            </a:p>
          </p:txBody>
        </p:sp>
        <p:sp>
          <p:nvSpPr>
            <p:cNvPr id="10878" name="Line 173"/>
            <p:cNvSpPr>
              <a:spLocks noChangeAspect="1" noChangeShapeType="1"/>
            </p:cNvSpPr>
            <p:nvPr/>
          </p:nvSpPr>
          <p:spPr bwMode="ltGray">
            <a:xfrm flipV="1">
              <a:off x="4502" y="2924"/>
              <a:ext cx="22" cy="2"/>
            </a:xfrm>
            <a:prstGeom prst="line">
              <a:avLst/>
            </a:prstGeom>
            <a:noFill/>
            <a:ln w="0">
              <a:solidFill>
                <a:srgbClr val="FF9900"/>
              </a:solidFill>
              <a:round/>
              <a:headEnd/>
              <a:tailEnd/>
            </a:ln>
          </p:spPr>
          <p:txBody>
            <a:bodyPr/>
            <a:lstStyle/>
            <a:p>
              <a:endParaRPr lang="en-US"/>
            </a:p>
          </p:txBody>
        </p:sp>
        <p:sp>
          <p:nvSpPr>
            <p:cNvPr id="10879" name="Line 174"/>
            <p:cNvSpPr>
              <a:spLocks noChangeAspect="1" noChangeShapeType="1"/>
            </p:cNvSpPr>
            <p:nvPr/>
          </p:nvSpPr>
          <p:spPr bwMode="ltGray">
            <a:xfrm flipV="1">
              <a:off x="4536" y="2916"/>
              <a:ext cx="24" cy="5"/>
            </a:xfrm>
            <a:prstGeom prst="line">
              <a:avLst/>
            </a:prstGeom>
            <a:noFill/>
            <a:ln w="0">
              <a:solidFill>
                <a:srgbClr val="FF9900"/>
              </a:solidFill>
              <a:round/>
              <a:headEnd/>
              <a:tailEnd/>
            </a:ln>
          </p:spPr>
          <p:txBody>
            <a:bodyPr/>
            <a:lstStyle/>
            <a:p>
              <a:endParaRPr lang="en-US"/>
            </a:p>
          </p:txBody>
        </p:sp>
        <p:sp>
          <p:nvSpPr>
            <p:cNvPr id="10880" name="Line 175"/>
            <p:cNvSpPr>
              <a:spLocks noChangeAspect="1" noChangeShapeType="1"/>
            </p:cNvSpPr>
            <p:nvPr/>
          </p:nvSpPr>
          <p:spPr bwMode="ltGray">
            <a:xfrm flipV="1">
              <a:off x="4592" y="2912"/>
              <a:ext cx="25" cy="2"/>
            </a:xfrm>
            <a:prstGeom prst="line">
              <a:avLst/>
            </a:prstGeom>
            <a:noFill/>
            <a:ln w="0">
              <a:solidFill>
                <a:srgbClr val="FF9900"/>
              </a:solidFill>
              <a:round/>
              <a:headEnd/>
              <a:tailEnd/>
            </a:ln>
          </p:spPr>
          <p:txBody>
            <a:bodyPr/>
            <a:lstStyle/>
            <a:p>
              <a:endParaRPr lang="en-US"/>
            </a:p>
          </p:txBody>
        </p:sp>
        <p:sp>
          <p:nvSpPr>
            <p:cNvPr id="10881" name="Line 176"/>
            <p:cNvSpPr>
              <a:spLocks noChangeAspect="1" noChangeShapeType="1"/>
            </p:cNvSpPr>
            <p:nvPr/>
          </p:nvSpPr>
          <p:spPr bwMode="ltGray">
            <a:xfrm flipV="1">
              <a:off x="4627" y="2908"/>
              <a:ext cx="12" cy="2"/>
            </a:xfrm>
            <a:prstGeom prst="line">
              <a:avLst/>
            </a:prstGeom>
            <a:noFill/>
            <a:ln w="0">
              <a:solidFill>
                <a:srgbClr val="FF9900"/>
              </a:solidFill>
              <a:round/>
              <a:headEnd/>
              <a:tailEnd/>
            </a:ln>
          </p:spPr>
          <p:txBody>
            <a:bodyPr/>
            <a:lstStyle/>
            <a:p>
              <a:endParaRPr lang="en-US"/>
            </a:p>
          </p:txBody>
        </p:sp>
        <p:sp>
          <p:nvSpPr>
            <p:cNvPr id="10882" name="Line 177"/>
            <p:cNvSpPr>
              <a:spLocks noChangeAspect="1" noChangeShapeType="1"/>
            </p:cNvSpPr>
            <p:nvPr/>
          </p:nvSpPr>
          <p:spPr bwMode="ltGray">
            <a:xfrm flipV="1">
              <a:off x="4652" y="2905"/>
              <a:ext cx="9" cy="3"/>
            </a:xfrm>
            <a:prstGeom prst="line">
              <a:avLst/>
            </a:prstGeom>
            <a:noFill/>
            <a:ln w="0">
              <a:solidFill>
                <a:srgbClr val="FF9900"/>
              </a:solidFill>
              <a:round/>
              <a:headEnd/>
              <a:tailEnd/>
            </a:ln>
          </p:spPr>
          <p:txBody>
            <a:bodyPr/>
            <a:lstStyle/>
            <a:p>
              <a:endParaRPr lang="en-US"/>
            </a:p>
          </p:txBody>
        </p:sp>
        <p:sp>
          <p:nvSpPr>
            <p:cNvPr id="10883" name="Line 178"/>
            <p:cNvSpPr>
              <a:spLocks noChangeAspect="1" noChangeShapeType="1"/>
            </p:cNvSpPr>
            <p:nvPr/>
          </p:nvSpPr>
          <p:spPr bwMode="ltGray">
            <a:xfrm flipV="1">
              <a:off x="4684" y="2900"/>
              <a:ext cx="23" cy="1"/>
            </a:xfrm>
            <a:prstGeom prst="line">
              <a:avLst/>
            </a:prstGeom>
            <a:noFill/>
            <a:ln w="0">
              <a:solidFill>
                <a:srgbClr val="FF9900"/>
              </a:solidFill>
              <a:round/>
              <a:headEnd/>
              <a:tailEnd/>
            </a:ln>
          </p:spPr>
          <p:txBody>
            <a:bodyPr/>
            <a:lstStyle/>
            <a:p>
              <a:endParaRPr lang="en-US"/>
            </a:p>
          </p:txBody>
        </p:sp>
        <p:sp>
          <p:nvSpPr>
            <p:cNvPr id="10884" name="Line 179"/>
            <p:cNvSpPr>
              <a:spLocks noChangeAspect="1" noChangeShapeType="1"/>
            </p:cNvSpPr>
            <p:nvPr/>
          </p:nvSpPr>
          <p:spPr bwMode="ltGray">
            <a:xfrm>
              <a:off x="4719" y="2898"/>
              <a:ext cx="13" cy="1"/>
            </a:xfrm>
            <a:prstGeom prst="line">
              <a:avLst/>
            </a:prstGeom>
            <a:noFill/>
            <a:ln w="0">
              <a:solidFill>
                <a:srgbClr val="FF9900"/>
              </a:solidFill>
              <a:round/>
              <a:headEnd/>
              <a:tailEnd/>
            </a:ln>
          </p:spPr>
          <p:txBody>
            <a:bodyPr/>
            <a:lstStyle/>
            <a:p>
              <a:endParaRPr lang="en-US"/>
            </a:p>
          </p:txBody>
        </p:sp>
        <p:sp>
          <p:nvSpPr>
            <p:cNvPr id="10885" name="Line 180"/>
            <p:cNvSpPr>
              <a:spLocks noChangeAspect="1" noChangeShapeType="1"/>
            </p:cNvSpPr>
            <p:nvPr/>
          </p:nvSpPr>
          <p:spPr bwMode="ltGray">
            <a:xfrm flipV="1">
              <a:off x="4741" y="2894"/>
              <a:ext cx="13" cy="4"/>
            </a:xfrm>
            <a:prstGeom prst="line">
              <a:avLst/>
            </a:prstGeom>
            <a:noFill/>
            <a:ln w="0">
              <a:solidFill>
                <a:srgbClr val="FF9900"/>
              </a:solidFill>
              <a:round/>
              <a:headEnd/>
              <a:tailEnd/>
            </a:ln>
          </p:spPr>
          <p:txBody>
            <a:bodyPr/>
            <a:lstStyle/>
            <a:p>
              <a:endParaRPr lang="en-US"/>
            </a:p>
          </p:txBody>
        </p:sp>
        <p:sp>
          <p:nvSpPr>
            <p:cNvPr id="10886" name="Line 181"/>
            <p:cNvSpPr>
              <a:spLocks noChangeAspect="1" noChangeShapeType="1"/>
            </p:cNvSpPr>
            <p:nvPr/>
          </p:nvSpPr>
          <p:spPr bwMode="auto">
            <a:xfrm flipV="1">
              <a:off x="4776" y="2873"/>
              <a:ext cx="22" cy="3"/>
            </a:xfrm>
            <a:prstGeom prst="line">
              <a:avLst/>
            </a:prstGeom>
            <a:noFill/>
            <a:ln w="0">
              <a:solidFill>
                <a:srgbClr val="FF9900"/>
              </a:solidFill>
              <a:round/>
              <a:headEnd/>
              <a:tailEnd/>
            </a:ln>
          </p:spPr>
          <p:txBody>
            <a:bodyPr/>
            <a:lstStyle/>
            <a:p>
              <a:endParaRPr lang="en-US"/>
            </a:p>
          </p:txBody>
        </p:sp>
        <p:sp>
          <p:nvSpPr>
            <p:cNvPr id="10887" name="Line 182"/>
            <p:cNvSpPr>
              <a:spLocks noChangeAspect="1" noChangeShapeType="1"/>
            </p:cNvSpPr>
            <p:nvPr/>
          </p:nvSpPr>
          <p:spPr bwMode="auto">
            <a:xfrm>
              <a:off x="4810" y="2871"/>
              <a:ext cx="11" cy="2"/>
            </a:xfrm>
            <a:prstGeom prst="line">
              <a:avLst/>
            </a:prstGeom>
            <a:noFill/>
            <a:ln w="0">
              <a:solidFill>
                <a:srgbClr val="FF9900"/>
              </a:solidFill>
              <a:round/>
              <a:headEnd/>
              <a:tailEnd/>
            </a:ln>
          </p:spPr>
          <p:txBody>
            <a:bodyPr/>
            <a:lstStyle/>
            <a:p>
              <a:endParaRPr lang="en-US"/>
            </a:p>
          </p:txBody>
        </p:sp>
        <p:sp>
          <p:nvSpPr>
            <p:cNvPr id="10888" name="Line 183"/>
            <p:cNvSpPr>
              <a:spLocks noChangeAspect="1" noChangeShapeType="1"/>
            </p:cNvSpPr>
            <p:nvPr/>
          </p:nvSpPr>
          <p:spPr bwMode="auto">
            <a:xfrm flipV="1">
              <a:off x="4832" y="2866"/>
              <a:ext cx="14" cy="3"/>
            </a:xfrm>
            <a:prstGeom prst="line">
              <a:avLst/>
            </a:prstGeom>
            <a:noFill/>
            <a:ln w="0">
              <a:solidFill>
                <a:srgbClr val="FF9900"/>
              </a:solidFill>
              <a:round/>
              <a:headEnd/>
              <a:tailEnd/>
            </a:ln>
          </p:spPr>
          <p:txBody>
            <a:bodyPr/>
            <a:lstStyle/>
            <a:p>
              <a:endParaRPr lang="en-US"/>
            </a:p>
          </p:txBody>
        </p:sp>
        <p:sp>
          <p:nvSpPr>
            <p:cNvPr id="10889" name="Line 184"/>
            <p:cNvSpPr>
              <a:spLocks noChangeAspect="1" noChangeShapeType="1"/>
            </p:cNvSpPr>
            <p:nvPr/>
          </p:nvSpPr>
          <p:spPr bwMode="auto">
            <a:xfrm flipV="1">
              <a:off x="4869" y="2863"/>
              <a:ext cx="22" cy="1"/>
            </a:xfrm>
            <a:prstGeom prst="line">
              <a:avLst/>
            </a:prstGeom>
            <a:noFill/>
            <a:ln w="0">
              <a:solidFill>
                <a:srgbClr val="FF9900"/>
              </a:solidFill>
              <a:round/>
              <a:headEnd/>
              <a:tailEnd/>
            </a:ln>
          </p:spPr>
          <p:txBody>
            <a:bodyPr/>
            <a:lstStyle/>
            <a:p>
              <a:endParaRPr lang="en-US"/>
            </a:p>
          </p:txBody>
        </p:sp>
        <p:sp>
          <p:nvSpPr>
            <p:cNvPr id="10890" name="Line 185"/>
            <p:cNvSpPr>
              <a:spLocks noChangeAspect="1" noChangeShapeType="1"/>
            </p:cNvSpPr>
            <p:nvPr/>
          </p:nvSpPr>
          <p:spPr bwMode="auto">
            <a:xfrm>
              <a:off x="4902" y="2859"/>
              <a:ext cx="10" cy="0"/>
            </a:xfrm>
            <a:prstGeom prst="line">
              <a:avLst/>
            </a:prstGeom>
            <a:noFill/>
            <a:ln w="0">
              <a:solidFill>
                <a:srgbClr val="FF9900"/>
              </a:solidFill>
              <a:round/>
              <a:headEnd/>
              <a:tailEnd/>
            </a:ln>
          </p:spPr>
          <p:txBody>
            <a:bodyPr/>
            <a:lstStyle/>
            <a:p>
              <a:endParaRPr lang="en-US"/>
            </a:p>
          </p:txBody>
        </p:sp>
        <p:sp>
          <p:nvSpPr>
            <p:cNvPr id="10891" name="Line 186"/>
            <p:cNvSpPr>
              <a:spLocks noChangeAspect="1" noChangeShapeType="1"/>
            </p:cNvSpPr>
            <p:nvPr/>
          </p:nvSpPr>
          <p:spPr bwMode="auto">
            <a:xfrm>
              <a:off x="4925" y="2857"/>
              <a:ext cx="11" cy="1"/>
            </a:xfrm>
            <a:prstGeom prst="line">
              <a:avLst/>
            </a:prstGeom>
            <a:noFill/>
            <a:ln w="0">
              <a:solidFill>
                <a:srgbClr val="FF9900"/>
              </a:solidFill>
              <a:round/>
              <a:headEnd/>
              <a:tailEnd/>
            </a:ln>
          </p:spPr>
          <p:txBody>
            <a:bodyPr/>
            <a:lstStyle/>
            <a:p>
              <a:endParaRPr lang="en-US"/>
            </a:p>
          </p:txBody>
        </p:sp>
        <p:sp>
          <p:nvSpPr>
            <p:cNvPr id="10892" name="Line 187"/>
            <p:cNvSpPr>
              <a:spLocks noChangeAspect="1" noChangeShapeType="1"/>
            </p:cNvSpPr>
            <p:nvPr/>
          </p:nvSpPr>
          <p:spPr bwMode="auto">
            <a:xfrm flipV="1">
              <a:off x="4950" y="2820"/>
              <a:ext cx="10" cy="19"/>
            </a:xfrm>
            <a:prstGeom prst="line">
              <a:avLst/>
            </a:prstGeom>
            <a:noFill/>
            <a:ln w="0">
              <a:solidFill>
                <a:srgbClr val="FF9900"/>
              </a:solidFill>
              <a:round/>
              <a:headEnd/>
              <a:tailEnd/>
            </a:ln>
          </p:spPr>
          <p:txBody>
            <a:bodyPr/>
            <a:lstStyle/>
            <a:p>
              <a:endParaRPr lang="en-US"/>
            </a:p>
          </p:txBody>
        </p:sp>
        <p:sp>
          <p:nvSpPr>
            <p:cNvPr id="10893" name="Line 188"/>
            <p:cNvSpPr>
              <a:spLocks noChangeAspect="1" noChangeShapeType="1"/>
            </p:cNvSpPr>
            <p:nvPr/>
          </p:nvSpPr>
          <p:spPr bwMode="auto">
            <a:xfrm flipV="1">
              <a:off x="4965" y="2798"/>
              <a:ext cx="5" cy="8"/>
            </a:xfrm>
            <a:prstGeom prst="line">
              <a:avLst/>
            </a:prstGeom>
            <a:noFill/>
            <a:ln w="0">
              <a:solidFill>
                <a:srgbClr val="FF9900"/>
              </a:solidFill>
              <a:round/>
              <a:headEnd/>
              <a:tailEnd/>
            </a:ln>
          </p:spPr>
          <p:txBody>
            <a:bodyPr/>
            <a:lstStyle/>
            <a:p>
              <a:endParaRPr lang="en-US"/>
            </a:p>
          </p:txBody>
        </p:sp>
        <p:sp>
          <p:nvSpPr>
            <p:cNvPr id="10894" name="Line 189"/>
            <p:cNvSpPr>
              <a:spLocks noChangeAspect="1" noChangeShapeType="1"/>
            </p:cNvSpPr>
            <p:nvPr/>
          </p:nvSpPr>
          <p:spPr bwMode="auto">
            <a:xfrm flipV="1">
              <a:off x="4975" y="2778"/>
              <a:ext cx="6" cy="10"/>
            </a:xfrm>
            <a:prstGeom prst="line">
              <a:avLst/>
            </a:prstGeom>
            <a:noFill/>
            <a:ln w="0">
              <a:solidFill>
                <a:srgbClr val="FF9900"/>
              </a:solidFill>
              <a:round/>
              <a:headEnd/>
              <a:tailEnd/>
            </a:ln>
          </p:spPr>
          <p:txBody>
            <a:bodyPr/>
            <a:lstStyle/>
            <a:p>
              <a:endParaRPr lang="en-US"/>
            </a:p>
          </p:txBody>
        </p:sp>
        <p:sp>
          <p:nvSpPr>
            <p:cNvPr id="10895" name="Line 190"/>
            <p:cNvSpPr>
              <a:spLocks noChangeAspect="1" noChangeShapeType="1"/>
            </p:cNvSpPr>
            <p:nvPr/>
          </p:nvSpPr>
          <p:spPr bwMode="auto">
            <a:xfrm flipV="1">
              <a:off x="4989" y="2736"/>
              <a:ext cx="12" cy="21"/>
            </a:xfrm>
            <a:prstGeom prst="line">
              <a:avLst/>
            </a:prstGeom>
            <a:noFill/>
            <a:ln w="0">
              <a:solidFill>
                <a:srgbClr val="FF9900"/>
              </a:solidFill>
              <a:round/>
              <a:headEnd/>
              <a:tailEnd/>
            </a:ln>
          </p:spPr>
          <p:txBody>
            <a:bodyPr/>
            <a:lstStyle/>
            <a:p>
              <a:endParaRPr lang="en-US"/>
            </a:p>
          </p:txBody>
        </p:sp>
        <p:sp>
          <p:nvSpPr>
            <p:cNvPr id="10896" name="Line 191"/>
            <p:cNvSpPr>
              <a:spLocks noChangeAspect="1" noChangeShapeType="1"/>
            </p:cNvSpPr>
            <p:nvPr/>
          </p:nvSpPr>
          <p:spPr bwMode="auto">
            <a:xfrm flipV="1">
              <a:off x="5007" y="2715"/>
              <a:ext cx="7" cy="11"/>
            </a:xfrm>
            <a:prstGeom prst="line">
              <a:avLst/>
            </a:prstGeom>
            <a:noFill/>
            <a:ln w="0">
              <a:solidFill>
                <a:srgbClr val="FF9900"/>
              </a:solidFill>
              <a:round/>
              <a:headEnd/>
              <a:tailEnd/>
            </a:ln>
          </p:spPr>
          <p:txBody>
            <a:bodyPr/>
            <a:lstStyle/>
            <a:p>
              <a:endParaRPr lang="en-US"/>
            </a:p>
          </p:txBody>
        </p:sp>
        <p:sp>
          <p:nvSpPr>
            <p:cNvPr id="10897" name="Line 192"/>
            <p:cNvSpPr>
              <a:spLocks noChangeAspect="1" noChangeShapeType="1"/>
            </p:cNvSpPr>
            <p:nvPr/>
          </p:nvSpPr>
          <p:spPr bwMode="auto">
            <a:xfrm flipV="1">
              <a:off x="5016" y="2695"/>
              <a:ext cx="5" cy="9"/>
            </a:xfrm>
            <a:prstGeom prst="line">
              <a:avLst/>
            </a:prstGeom>
            <a:noFill/>
            <a:ln w="0">
              <a:solidFill>
                <a:srgbClr val="FF9900"/>
              </a:solidFill>
              <a:round/>
              <a:headEnd/>
              <a:tailEnd/>
            </a:ln>
          </p:spPr>
          <p:txBody>
            <a:bodyPr/>
            <a:lstStyle/>
            <a:p>
              <a:endParaRPr lang="en-US"/>
            </a:p>
          </p:txBody>
        </p:sp>
        <p:sp>
          <p:nvSpPr>
            <p:cNvPr id="10898" name="Line 193"/>
            <p:cNvSpPr>
              <a:spLocks noChangeAspect="1" noChangeShapeType="1"/>
            </p:cNvSpPr>
            <p:nvPr/>
          </p:nvSpPr>
          <p:spPr bwMode="auto">
            <a:xfrm flipV="1">
              <a:off x="5033" y="2653"/>
              <a:ext cx="8" cy="22"/>
            </a:xfrm>
            <a:prstGeom prst="line">
              <a:avLst/>
            </a:prstGeom>
            <a:noFill/>
            <a:ln w="0">
              <a:solidFill>
                <a:srgbClr val="FF9900"/>
              </a:solidFill>
              <a:round/>
              <a:headEnd/>
              <a:tailEnd/>
            </a:ln>
          </p:spPr>
          <p:txBody>
            <a:bodyPr/>
            <a:lstStyle/>
            <a:p>
              <a:endParaRPr lang="en-US"/>
            </a:p>
          </p:txBody>
        </p:sp>
        <p:sp>
          <p:nvSpPr>
            <p:cNvPr id="10899" name="Line 194"/>
            <p:cNvSpPr>
              <a:spLocks noChangeAspect="1" noChangeShapeType="1"/>
            </p:cNvSpPr>
            <p:nvPr/>
          </p:nvSpPr>
          <p:spPr bwMode="auto">
            <a:xfrm flipV="1">
              <a:off x="5048" y="2634"/>
              <a:ext cx="5" cy="11"/>
            </a:xfrm>
            <a:prstGeom prst="line">
              <a:avLst/>
            </a:prstGeom>
            <a:noFill/>
            <a:ln w="0">
              <a:solidFill>
                <a:srgbClr val="FF9900"/>
              </a:solidFill>
              <a:round/>
              <a:headEnd/>
              <a:tailEnd/>
            </a:ln>
          </p:spPr>
          <p:txBody>
            <a:bodyPr/>
            <a:lstStyle/>
            <a:p>
              <a:endParaRPr lang="en-US"/>
            </a:p>
          </p:txBody>
        </p:sp>
        <p:sp>
          <p:nvSpPr>
            <p:cNvPr id="10900" name="Line 195"/>
            <p:cNvSpPr>
              <a:spLocks noChangeAspect="1" noChangeShapeType="1"/>
            </p:cNvSpPr>
            <p:nvPr/>
          </p:nvSpPr>
          <p:spPr bwMode="auto">
            <a:xfrm flipV="1">
              <a:off x="5060" y="2613"/>
              <a:ext cx="7" cy="11"/>
            </a:xfrm>
            <a:prstGeom prst="line">
              <a:avLst/>
            </a:prstGeom>
            <a:noFill/>
            <a:ln w="0">
              <a:solidFill>
                <a:srgbClr val="FF9900"/>
              </a:solidFill>
              <a:round/>
              <a:headEnd/>
              <a:tailEnd/>
            </a:ln>
          </p:spPr>
          <p:txBody>
            <a:bodyPr/>
            <a:lstStyle/>
            <a:p>
              <a:endParaRPr lang="en-US"/>
            </a:p>
          </p:txBody>
        </p:sp>
        <p:sp>
          <p:nvSpPr>
            <p:cNvPr id="10901" name="Line 196"/>
            <p:cNvSpPr>
              <a:spLocks noChangeAspect="1" noChangeShapeType="1"/>
            </p:cNvSpPr>
            <p:nvPr/>
          </p:nvSpPr>
          <p:spPr bwMode="auto">
            <a:xfrm flipV="1">
              <a:off x="5080" y="2575"/>
              <a:ext cx="13" cy="20"/>
            </a:xfrm>
            <a:prstGeom prst="line">
              <a:avLst/>
            </a:prstGeom>
            <a:noFill/>
            <a:ln w="0">
              <a:solidFill>
                <a:srgbClr val="FF9900"/>
              </a:solidFill>
              <a:round/>
              <a:headEnd/>
              <a:tailEnd/>
            </a:ln>
          </p:spPr>
          <p:txBody>
            <a:bodyPr/>
            <a:lstStyle/>
            <a:p>
              <a:endParaRPr lang="en-US"/>
            </a:p>
          </p:txBody>
        </p:sp>
        <p:sp>
          <p:nvSpPr>
            <p:cNvPr id="10902" name="Line 197"/>
            <p:cNvSpPr>
              <a:spLocks noChangeAspect="1" noChangeShapeType="1"/>
            </p:cNvSpPr>
            <p:nvPr/>
          </p:nvSpPr>
          <p:spPr bwMode="auto">
            <a:xfrm flipV="1">
              <a:off x="5124" y="2552"/>
              <a:ext cx="7" cy="8"/>
            </a:xfrm>
            <a:prstGeom prst="line">
              <a:avLst/>
            </a:prstGeom>
            <a:noFill/>
            <a:ln w="0">
              <a:solidFill>
                <a:srgbClr val="FF9900"/>
              </a:solidFill>
              <a:round/>
              <a:headEnd/>
              <a:tailEnd/>
            </a:ln>
          </p:spPr>
          <p:txBody>
            <a:bodyPr/>
            <a:lstStyle/>
            <a:p>
              <a:endParaRPr lang="en-US"/>
            </a:p>
          </p:txBody>
        </p:sp>
        <p:sp>
          <p:nvSpPr>
            <p:cNvPr id="10903" name="Line 198"/>
            <p:cNvSpPr>
              <a:spLocks noChangeAspect="1" noChangeShapeType="1"/>
            </p:cNvSpPr>
            <p:nvPr/>
          </p:nvSpPr>
          <p:spPr bwMode="auto">
            <a:xfrm flipV="1">
              <a:off x="5154" y="2539"/>
              <a:ext cx="11" cy="7"/>
            </a:xfrm>
            <a:prstGeom prst="line">
              <a:avLst/>
            </a:prstGeom>
            <a:noFill/>
            <a:ln w="0">
              <a:solidFill>
                <a:srgbClr val="FF9900"/>
              </a:solidFill>
              <a:round/>
              <a:headEnd/>
              <a:tailEnd/>
            </a:ln>
          </p:spPr>
          <p:txBody>
            <a:bodyPr/>
            <a:lstStyle/>
            <a:p>
              <a:endParaRPr lang="en-US"/>
            </a:p>
          </p:txBody>
        </p:sp>
      </p:grpSp>
      <p:grpSp>
        <p:nvGrpSpPr>
          <p:cNvPr id="15" name="Group 199"/>
          <p:cNvGrpSpPr>
            <a:grpSpLocks/>
          </p:cNvGrpSpPr>
          <p:nvPr/>
        </p:nvGrpSpPr>
        <p:grpSpPr bwMode="auto">
          <a:xfrm>
            <a:off x="1320800" y="1317625"/>
            <a:ext cx="487363" cy="98425"/>
            <a:chOff x="686" y="890"/>
            <a:chExt cx="307" cy="62"/>
          </a:xfrm>
        </p:grpSpPr>
        <p:sp>
          <p:nvSpPr>
            <p:cNvPr id="10856" name="Line 200"/>
            <p:cNvSpPr>
              <a:spLocks noChangeAspect="1" noChangeShapeType="1"/>
            </p:cNvSpPr>
            <p:nvPr/>
          </p:nvSpPr>
          <p:spPr bwMode="auto">
            <a:xfrm flipH="1" flipV="1">
              <a:off x="972" y="950"/>
              <a:ext cx="21" cy="2"/>
            </a:xfrm>
            <a:prstGeom prst="line">
              <a:avLst/>
            </a:prstGeom>
            <a:noFill/>
            <a:ln w="0">
              <a:solidFill>
                <a:srgbClr val="FF9900"/>
              </a:solidFill>
              <a:round/>
              <a:headEnd/>
              <a:tailEnd/>
            </a:ln>
          </p:spPr>
          <p:txBody>
            <a:bodyPr/>
            <a:lstStyle/>
            <a:p>
              <a:endParaRPr lang="en-US"/>
            </a:p>
          </p:txBody>
        </p:sp>
        <p:sp>
          <p:nvSpPr>
            <p:cNvPr id="10857" name="Line 201"/>
            <p:cNvSpPr>
              <a:spLocks noChangeAspect="1" noChangeShapeType="1"/>
            </p:cNvSpPr>
            <p:nvPr/>
          </p:nvSpPr>
          <p:spPr bwMode="auto">
            <a:xfrm flipH="1" flipV="1">
              <a:off x="949" y="946"/>
              <a:ext cx="10" cy="1"/>
            </a:xfrm>
            <a:prstGeom prst="line">
              <a:avLst/>
            </a:prstGeom>
            <a:noFill/>
            <a:ln w="0">
              <a:solidFill>
                <a:srgbClr val="FF9900"/>
              </a:solidFill>
              <a:round/>
              <a:headEnd/>
              <a:tailEnd/>
            </a:ln>
          </p:spPr>
          <p:txBody>
            <a:bodyPr/>
            <a:lstStyle/>
            <a:p>
              <a:endParaRPr lang="en-US"/>
            </a:p>
          </p:txBody>
        </p:sp>
        <p:sp>
          <p:nvSpPr>
            <p:cNvPr id="10858" name="Line 202"/>
            <p:cNvSpPr>
              <a:spLocks noChangeAspect="1" noChangeShapeType="1"/>
            </p:cNvSpPr>
            <p:nvPr/>
          </p:nvSpPr>
          <p:spPr bwMode="auto">
            <a:xfrm flipH="1">
              <a:off x="924" y="943"/>
              <a:ext cx="13" cy="0"/>
            </a:xfrm>
            <a:prstGeom prst="line">
              <a:avLst/>
            </a:prstGeom>
            <a:noFill/>
            <a:ln w="0">
              <a:solidFill>
                <a:srgbClr val="FF9900"/>
              </a:solidFill>
              <a:round/>
              <a:headEnd/>
              <a:tailEnd/>
            </a:ln>
          </p:spPr>
          <p:txBody>
            <a:bodyPr/>
            <a:lstStyle/>
            <a:p>
              <a:endParaRPr lang="en-US"/>
            </a:p>
          </p:txBody>
        </p:sp>
        <p:sp>
          <p:nvSpPr>
            <p:cNvPr id="10859" name="Line 203"/>
            <p:cNvSpPr>
              <a:spLocks noChangeAspect="1" noChangeShapeType="1"/>
            </p:cNvSpPr>
            <p:nvPr/>
          </p:nvSpPr>
          <p:spPr bwMode="auto">
            <a:xfrm flipH="1" flipV="1">
              <a:off x="883" y="924"/>
              <a:ext cx="20" cy="12"/>
            </a:xfrm>
            <a:prstGeom prst="line">
              <a:avLst/>
            </a:prstGeom>
            <a:noFill/>
            <a:ln w="0">
              <a:solidFill>
                <a:srgbClr val="FF9900"/>
              </a:solidFill>
              <a:round/>
              <a:headEnd/>
              <a:tailEnd/>
            </a:ln>
          </p:spPr>
          <p:txBody>
            <a:bodyPr/>
            <a:lstStyle/>
            <a:p>
              <a:endParaRPr lang="en-US"/>
            </a:p>
          </p:txBody>
        </p:sp>
        <p:sp>
          <p:nvSpPr>
            <p:cNvPr id="10860" name="Freeform 204"/>
            <p:cNvSpPr>
              <a:spLocks noChangeAspect="1"/>
            </p:cNvSpPr>
            <p:nvPr/>
          </p:nvSpPr>
          <p:spPr bwMode="auto">
            <a:xfrm>
              <a:off x="862" y="915"/>
              <a:ext cx="9" cy="7"/>
            </a:xfrm>
            <a:custGeom>
              <a:avLst/>
              <a:gdLst>
                <a:gd name="T0" fmla="*/ 8 w 8"/>
                <a:gd name="T1" fmla="*/ 4 h 4"/>
                <a:gd name="T2" fmla="*/ 2 w 8"/>
                <a:gd name="T3" fmla="*/ 0 h 4"/>
                <a:gd name="T4" fmla="*/ 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4"/>
                  </a:moveTo>
                  <a:lnTo>
                    <a:pt x="2" y="0"/>
                  </a:lnTo>
                  <a:lnTo>
                    <a:pt x="0" y="0"/>
                  </a:lnTo>
                </a:path>
              </a:pathLst>
            </a:custGeom>
            <a:noFill/>
            <a:ln w="0">
              <a:solidFill>
                <a:srgbClr val="FF9900"/>
              </a:solidFill>
              <a:prstDash val="solid"/>
              <a:round/>
              <a:headEnd/>
              <a:tailEnd/>
            </a:ln>
          </p:spPr>
          <p:txBody>
            <a:bodyPr/>
            <a:lstStyle/>
            <a:p>
              <a:endParaRPr lang="en-US"/>
            </a:p>
          </p:txBody>
        </p:sp>
        <p:sp>
          <p:nvSpPr>
            <p:cNvPr id="10861" name="Line 205"/>
            <p:cNvSpPr>
              <a:spLocks noChangeAspect="1" noChangeShapeType="1"/>
            </p:cNvSpPr>
            <p:nvPr/>
          </p:nvSpPr>
          <p:spPr bwMode="auto">
            <a:xfrm flipH="1" flipV="1">
              <a:off x="840" y="911"/>
              <a:ext cx="12" cy="2"/>
            </a:xfrm>
            <a:prstGeom prst="line">
              <a:avLst/>
            </a:prstGeom>
            <a:noFill/>
            <a:ln w="0">
              <a:solidFill>
                <a:srgbClr val="FF9900"/>
              </a:solidFill>
              <a:round/>
              <a:headEnd/>
              <a:tailEnd/>
            </a:ln>
          </p:spPr>
          <p:txBody>
            <a:bodyPr/>
            <a:lstStyle/>
            <a:p>
              <a:endParaRPr lang="en-US"/>
            </a:p>
          </p:txBody>
        </p:sp>
        <p:sp>
          <p:nvSpPr>
            <p:cNvPr id="10862" name="Line 206"/>
            <p:cNvSpPr>
              <a:spLocks noChangeAspect="1" noChangeShapeType="1"/>
            </p:cNvSpPr>
            <p:nvPr/>
          </p:nvSpPr>
          <p:spPr bwMode="auto">
            <a:xfrm flipH="1" flipV="1">
              <a:off x="795" y="897"/>
              <a:ext cx="23" cy="7"/>
            </a:xfrm>
            <a:prstGeom prst="line">
              <a:avLst/>
            </a:prstGeom>
            <a:noFill/>
            <a:ln w="0">
              <a:solidFill>
                <a:srgbClr val="FF9900"/>
              </a:solidFill>
              <a:round/>
              <a:headEnd/>
              <a:tailEnd/>
            </a:ln>
          </p:spPr>
          <p:txBody>
            <a:bodyPr/>
            <a:lstStyle/>
            <a:p>
              <a:endParaRPr lang="en-US"/>
            </a:p>
          </p:txBody>
        </p:sp>
        <p:sp>
          <p:nvSpPr>
            <p:cNvPr id="10863" name="Freeform 207"/>
            <p:cNvSpPr>
              <a:spLocks noChangeAspect="1"/>
            </p:cNvSpPr>
            <p:nvPr/>
          </p:nvSpPr>
          <p:spPr bwMode="auto">
            <a:xfrm>
              <a:off x="773" y="893"/>
              <a:ext cx="12" cy="2"/>
            </a:xfrm>
            <a:custGeom>
              <a:avLst/>
              <a:gdLst>
                <a:gd name="T0" fmla="*/ 9 w 9"/>
                <a:gd name="T1" fmla="*/ 0 h 2"/>
                <a:gd name="T2" fmla="*/ 7 w 9"/>
                <a:gd name="T3" fmla="*/ 0 h 2"/>
                <a:gd name="T4" fmla="*/ 0 w 9"/>
                <a:gd name="T5" fmla="*/ 0 h 2"/>
                <a:gd name="T6" fmla="*/ 0 60000 65536"/>
                <a:gd name="T7" fmla="*/ 0 60000 65536"/>
                <a:gd name="T8" fmla="*/ 0 60000 65536"/>
                <a:gd name="T9" fmla="*/ 0 w 9"/>
                <a:gd name="T10" fmla="*/ 0 h 2"/>
                <a:gd name="T11" fmla="*/ 9 w 9"/>
                <a:gd name="T12" fmla="*/ 2 h 2"/>
              </a:gdLst>
              <a:ahLst/>
              <a:cxnLst>
                <a:cxn ang="T6">
                  <a:pos x="T0" y="T1"/>
                </a:cxn>
                <a:cxn ang="T7">
                  <a:pos x="T2" y="T3"/>
                </a:cxn>
                <a:cxn ang="T8">
                  <a:pos x="T4" y="T5"/>
                </a:cxn>
              </a:cxnLst>
              <a:rect l="T9" t="T10" r="T11" b="T12"/>
              <a:pathLst>
                <a:path w="9" h="2">
                  <a:moveTo>
                    <a:pt x="9" y="0"/>
                  </a:moveTo>
                  <a:lnTo>
                    <a:pt x="7" y="0"/>
                  </a:lnTo>
                  <a:lnTo>
                    <a:pt x="0" y="0"/>
                  </a:lnTo>
                </a:path>
              </a:pathLst>
            </a:custGeom>
            <a:noFill/>
            <a:ln w="0">
              <a:solidFill>
                <a:srgbClr val="FF9900"/>
              </a:solidFill>
              <a:prstDash val="solid"/>
              <a:round/>
              <a:headEnd/>
              <a:tailEnd/>
            </a:ln>
          </p:spPr>
          <p:txBody>
            <a:bodyPr/>
            <a:lstStyle/>
            <a:p>
              <a:endParaRPr lang="en-US"/>
            </a:p>
          </p:txBody>
        </p:sp>
        <p:sp>
          <p:nvSpPr>
            <p:cNvPr id="10864" name="Freeform 208"/>
            <p:cNvSpPr>
              <a:spLocks noChangeAspect="1"/>
            </p:cNvSpPr>
            <p:nvPr/>
          </p:nvSpPr>
          <p:spPr bwMode="auto">
            <a:xfrm>
              <a:off x="750" y="893"/>
              <a:ext cx="10" cy="3"/>
            </a:xfrm>
            <a:custGeom>
              <a:avLst/>
              <a:gdLst>
                <a:gd name="T0" fmla="*/ 10 w 10"/>
                <a:gd name="T1" fmla="*/ 0 h 2"/>
                <a:gd name="T2" fmla="*/ 8 w 10"/>
                <a:gd name="T3" fmla="*/ 0 h 2"/>
                <a:gd name="T4" fmla="*/ 0 w 10"/>
                <a:gd name="T5" fmla="*/ 2 h 2"/>
                <a:gd name="T6" fmla="*/ 0 60000 65536"/>
                <a:gd name="T7" fmla="*/ 0 60000 65536"/>
                <a:gd name="T8" fmla="*/ 0 60000 65536"/>
                <a:gd name="T9" fmla="*/ 0 w 10"/>
                <a:gd name="T10" fmla="*/ 0 h 2"/>
                <a:gd name="T11" fmla="*/ 10 w 10"/>
                <a:gd name="T12" fmla="*/ 2 h 2"/>
              </a:gdLst>
              <a:ahLst/>
              <a:cxnLst>
                <a:cxn ang="T6">
                  <a:pos x="T0" y="T1"/>
                </a:cxn>
                <a:cxn ang="T7">
                  <a:pos x="T2" y="T3"/>
                </a:cxn>
                <a:cxn ang="T8">
                  <a:pos x="T4" y="T5"/>
                </a:cxn>
              </a:cxnLst>
              <a:rect l="T9" t="T10" r="T11" b="T12"/>
              <a:pathLst>
                <a:path w="10" h="2">
                  <a:moveTo>
                    <a:pt x="10" y="0"/>
                  </a:moveTo>
                  <a:lnTo>
                    <a:pt x="8" y="0"/>
                  </a:lnTo>
                  <a:lnTo>
                    <a:pt x="0" y="2"/>
                  </a:lnTo>
                </a:path>
              </a:pathLst>
            </a:custGeom>
            <a:noFill/>
            <a:ln w="0">
              <a:solidFill>
                <a:srgbClr val="FF9900"/>
              </a:solidFill>
              <a:prstDash val="solid"/>
              <a:round/>
              <a:headEnd/>
              <a:tailEnd/>
            </a:ln>
          </p:spPr>
          <p:txBody>
            <a:bodyPr/>
            <a:lstStyle/>
            <a:p>
              <a:endParaRPr lang="en-US"/>
            </a:p>
          </p:txBody>
        </p:sp>
        <p:sp>
          <p:nvSpPr>
            <p:cNvPr id="10865" name="Freeform 209"/>
            <p:cNvSpPr>
              <a:spLocks noChangeAspect="1"/>
            </p:cNvSpPr>
            <p:nvPr/>
          </p:nvSpPr>
          <p:spPr bwMode="auto">
            <a:xfrm>
              <a:off x="705" y="898"/>
              <a:ext cx="22" cy="6"/>
            </a:xfrm>
            <a:custGeom>
              <a:avLst/>
              <a:gdLst>
                <a:gd name="T0" fmla="*/ 19 w 19"/>
                <a:gd name="T1" fmla="*/ 0 h 4"/>
                <a:gd name="T2" fmla="*/ 6 w 19"/>
                <a:gd name="T3" fmla="*/ 4 h 4"/>
                <a:gd name="T4" fmla="*/ 0 w 19"/>
                <a:gd name="T5" fmla="*/ 2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0"/>
                  </a:moveTo>
                  <a:lnTo>
                    <a:pt x="6" y="4"/>
                  </a:lnTo>
                  <a:lnTo>
                    <a:pt x="0" y="2"/>
                  </a:lnTo>
                </a:path>
              </a:pathLst>
            </a:custGeom>
            <a:noFill/>
            <a:ln w="0">
              <a:solidFill>
                <a:srgbClr val="FF9900"/>
              </a:solidFill>
              <a:prstDash val="solid"/>
              <a:round/>
              <a:headEnd/>
              <a:tailEnd/>
            </a:ln>
          </p:spPr>
          <p:txBody>
            <a:bodyPr/>
            <a:lstStyle/>
            <a:p>
              <a:endParaRPr lang="en-US"/>
            </a:p>
          </p:txBody>
        </p:sp>
        <p:sp>
          <p:nvSpPr>
            <p:cNvPr id="10866" name="Line 210"/>
            <p:cNvSpPr>
              <a:spLocks noChangeAspect="1" noChangeShapeType="1"/>
            </p:cNvSpPr>
            <p:nvPr/>
          </p:nvSpPr>
          <p:spPr bwMode="auto">
            <a:xfrm flipH="1" flipV="1">
              <a:off x="686" y="890"/>
              <a:ext cx="10" cy="6"/>
            </a:xfrm>
            <a:prstGeom prst="line">
              <a:avLst/>
            </a:prstGeom>
            <a:noFill/>
            <a:ln w="0">
              <a:solidFill>
                <a:srgbClr val="FF9900"/>
              </a:solidFill>
              <a:round/>
              <a:headEnd/>
              <a:tailEnd/>
            </a:ln>
          </p:spPr>
          <p:txBody>
            <a:bodyPr/>
            <a:lstStyle/>
            <a:p>
              <a:endParaRPr lang="en-US"/>
            </a:p>
          </p:txBody>
        </p:sp>
      </p:grpSp>
      <p:grpSp>
        <p:nvGrpSpPr>
          <p:cNvPr id="16" name="Group 211"/>
          <p:cNvGrpSpPr>
            <a:grpSpLocks/>
          </p:cNvGrpSpPr>
          <p:nvPr/>
        </p:nvGrpSpPr>
        <p:grpSpPr bwMode="auto">
          <a:xfrm>
            <a:off x="1003300" y="1289050"/>
            <a:ext cx="295275" cy="44450"/>
            <a:chOff x="753" y="1010"/>
            <a:chExt cx="186" cy="28"/>
          </a:xfrm>
        </p:grpSpPr>
        <p:sp>
          <p:nvSpPr>
            <p:cNvPr id="10849" name="Line 212"/>
            <p:cNvSpPr>
              <a:spLocks noChangeAspect="1" noChangeShapeType="1"/>
            </p:cNvSpPr>
            <p:nvPr/>
          </p:nvSpPr>
          <p:spPr bwMode="auto">
            <a:xfrm flipH="1" flipV="1">
              <a:off x="930" y="1018"/>
              <a:ext cx="9" cy="7"/>
            </a:xfrm>
            <a:prstGeom prst="line">
              <a:avLst/>
            </a:prstGeom>
            <a:noFill/>
            <a:ln w="0">
              <a:solidFill>
                <a:srgbClr val="FF9900"/>
              </a:solidFill>
              <a:round/>
              <a:headEnd/>
              <a:tailEnd/>
            </a:ln>
          </p:spPr>
          <p:txBody>
            <a:bodyPr/>
            <a:lstStyle/>
            <a:p>
              <a:endParaRPr lang="en-US"/>
            </a:p>
          </p:txBody>
        </p:sp>
        <p:sp>
          <p:nvSpPr>
            <p:cNvPr id="10850" name="Freeform 213"/>
            <p:cNvSpPr>
              <a:spLocks noChangeAspect="1"/>
            </p:cNvSpPr>
            <p:nvPr/>
          </p:nvSpPr>
          <p:spPr bwMode="auto">
            <a:xfrm>
              <a:off x="887" y="1010"/>
              <a:ext cx="23" cy="1"/>
            </a:xfrm>
            <a:custGeom>
              <a:avLst/>
              <a:gdLst>
                <a:gd name="T0" fmla="*/ 21 w 21"/>
                <a:gd name="T1" fmla="*/ 0 h 1"/>
                <a:gd name="T2" fmla="*/ 6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21" y="0"/>
                  </a:moveTo>
                  <a:lnTo>
                    <a:pt x="6" y="0"/>
                  </a:lnTo>
                  <a:lnTo>
                    <a:pt x="0" y="0"/>
                  </a:lnTo>
                </a:path>
              </a:pathLst>
            </a:custGeom>
            <a:noFill/>
            <a:ln w="0">
              <a:solidFill>
                <a:srgbClr val="FF9900"/>
              </a:solidFill>
              <a:prstDash val="solid"/>
              <a:round/>
              <a:headEnd/>
              <a:tailEnd/>
            </a:ln>
          </p:spPr>
          <p:txBody>
            <a:bodyPr/>
            <a:lstStyle/>
            <a:p>
              <a:endParaRPr lang="en-US"/>
            </a:p>
          </p:txBody>
        </p:sp>
        <p:sp>
          <p:nvSpPr>
            <p:cNvPr id="10851" name="Line 214"/>
            <p:cNvSpPr>
              <a:spLocks noChangeAspect="1" noChangeShapeType="1"/>
            </p:cNvSpPr>
            <p:nvPr/>
          </p:nvSpPr>
          <p:spPr bwMode="auto">
            <a:xfrm flipH="1">
              <a:off x="864" y="1010"/>
              <a:ext cx="10" cy="1"/>
            </a:xfrm>
            <a:prstGeom prst="line">
              <a:avLst/>
            </a:prstGeom>
            <a:noFill/>
            <a:ln w="0">
              <a:solidFill>
                <a:srgbClr val="FF9900"/>
              </a:solidFill>
              <a:round/>
              <a:headEnd/>
              <a:tailEnd/>
            </a:ln>
          </p:spPr>
          <p:txBody>
            <a:bodyPr/>
            <a:lstStyle/>
            <a:p>
              <a:endParaRPr lang="en-US"/>
            </a:p>
          </p:txBody>
        </p:sp>
        <p:sp>
          <p:nvSpPr>
            <p:cNvPr id="10852" name="Line 215"/>
            <p:cNvSpPr>
              <a:spLocks noChangeAspect="1" noChangeShapeType="1"/>
            </p:cNvSpPr>
            <p:nvPr/>
          </p:nvSpPr>
          <p:spPr bwMode="auto">
            <a:xfrm flipH="1">
              <a:off x="841" y="1011"/>
              <a:ext cx="11" cy="6"/>
            </a:xfrm>
            <a:prstGeom prst="line">
              <a:avLst/>
            </a:prstGeom>
            <a:noFill/>
            <a:ln w="0">
              <a:solidFill>
                <a:srgbClr val="FF9900"/>
              </a:solidFill>
              <a:round/>
              <a:headEnd/>
              <a:tailEnd/>
            </a:ln>
          </p:spPr>
          <p:txBody>
            <a:bodyPr/>
            <a:lstStyle/>
            <a:p>
              <a:endParaRPr lang="en-US"/>
            </a:p>
          </p:txBody>
        </p:sp>
        <p:sp>
          <p:nvSpPr>
            <p:cNvPr id="10853" name="Line 216"/>
            <p:cNvSpPr>
              <a:spLocks noChangeAspect="1" noChangeShapeType="1"/>
            </p:cNvSpPr>
            <p:nvPr/>
          </p:nvSpPr>
          <p:spPr bwMode="auto">
            <a:xfrm flipH="1">
              <a:off x="798" y="1022"/>
              <a:ext cx="22" cy="7"/>
            </a:xfrm>
            <a:prstGeom prst="line">
              <a:avLst/>
            </a:prstGeom>
            <a:noFill/>
            <a:ln w="0">
              <a:solidFill>
                <a:srgbClr val="FF9900"/>
              </a:solidFill>
              <a:round/>
              <a:headEnd/>
              <a:tailEnd/>
            </a:ln>
          </p:spPr>
          <p:txBody>
            <a:bodyPr/>
            <a:lstStyle/>
            <a:p>
              <a:endParaRPr lang="en-US"/>
            </a:p>
          </p:txBody>
        </p:sp>
        <p:sp>
          <p:nvSpPr>
            <p:cNvPr id="10854" name="Line 217"/>
            <p:cNvSpPr>
              <a:spLocks noChangeAspect="1" noChangeShapeType="1"/>
            </p:cNvSpPr>
            <p:nvPr/>
          </p:nvSpPr>
          <p:spPr bwMode="auto">
            <a:xfrm flipH="1">
              <a:off x="775" y="1034"/>
              <a:ext cx="13" cy="1"/>
            </a:xfrm>
            <a:prstGeom prst="line">
              <a:avLst/>
            </a:prstGeom>
            <a:noFill/>
            <a:ln w="0">
              <a:solidFill>
                <a:srgbClr val="FF9900"/>
              </a:solidFill>
              <a:round/>
              <a:headEnd/>
              <a:tailEnd/>
            </a:ln>
          </p:spPr>
          <p:txBody>
            <a:bodyPr/>
            <a:lstStyle/>
            <a:p>
              <a:endParaRPr lang="en-US"/>
            </a:p>
          </p:txBody>
        </p:sp>
        <p:sp>
          <p:nvSpPr>
            <p:cNvPr id="10855" name="Line 218"/>
            <p:cNvSpPr>
              <a:spLocks noChangeAspect="1" noChangeShapeType="1"/>
            </p:cNvSpPr>
            <p:nvPr/>
          </p:nvSpPr>
          <p:spPr bwMode="auto">
            <a:xfrm flipH="1">
              <a:off x="753" y="1038"/>
              <a:ext cx="11" cy="0"/>
            </a:xfrm>
            <a:prstGeom prst="line">
              <a:avLst/>
            </a:prstGeom>
            <a:noFill/>
            <a:ln w="0">
              <a:solidFill>
                <a:srgbClr val="FF9900"/>
              </a:solidFill>
              <a:round/>
              <a:headEnd/>
              <a:tailEnd/>
            </a:ln>
          </p:spPr>
          <p:txBody>
            <a:bodyPr/>
            <a:lstStyle/>
            <a:p>
              <a:endParaRPr lang="en-US"/>
            </a:p>
          </p:txBody>
        </p:sp>
      </p:grpSp>
      <p:sp>
        <p:nvSpPr>
          <p:cNvPr id="10289" name="Line 219"/>
          <p:cNvSpPr>
            <a:spLocks noChangeAspect="1" noChangeShapeType="1"/>
          </p:cNvSpPr>
          <p:nvPr/>
        </p:nvSpPr>
        <p:spPr bwMode="auto">
          <a:xfrm flipH="1">
            <a:off x="966788" y="1336675"/>
            <a:ext cx="20637" cy="4763"/>
          </a:xfrm>
          <a:prstGeom prst="line">
            <a:avLst/>
          </a:prstGeom>
          <a:noFill/>
          <a:ln w="0">
            <a:solidFill>
              <a:srgbClr val="FF9900"/>
            </a:solidFill>
            <a:round/>
            <a:headEnd/>
            <a:tailEnd/>
          </a:ln>
        </p:spPr>
        <p:txBody>
          <a:bodyPr/>
          <a:lstStyle/>
          <a:p>
            <a:endParaRPr lang="en-US"/>
          </a:p>
        </p:txBody>
      </p:sp>
      <p:sp>
        <p:nvSpPr>
          <p:cNvPr id="10290" name="Line 220"/>
          <p:cNvSpPr>
            <a:spLocks noChangeAspect="1" noChangeShapeType="1"/>
          </p:cNvSpPr>
          <p:nvPr/>
        </p:nvSpPr>
        <p:spPr bwMode="auto">
          <a:xfrm flipH="1" flipV="1">
            <a:off x="944563" y="1316038"/>
            <a:ext cx="11112" cy="14287"/>
          </a:xfrm>
          <a:prstGeom prst="line">
            <a:avLst/>
          </a:prstGeom>
          <a:noFill/>
          <a:ln w="0">
            <a:solidFill>
              <a:srgbClr val="FF9900"/>
            </a:solidFill>
            <a:round/>
            <a:headEnd/>
            <a:tailEnd/>
          </a:ln>
        </p:spPr>
        <p:txBody>
          <a:bodyPr/>
          <a:lstStyle/>
          <a:p>
            <a:endParaRPr lang="en-US"/>
          </a:p>
        </p:txBody>
      </p:sp>
      <p:sp>
        <p:nvSpPr>
          <p:cNvPr id="10291" name="Line 221"/>
          <p:cNvSpPr>
            <a:spLocks noChangeAspect="1" noChangeShapeType="1"/>
          </p:cNvSpPr>
          <p:nvPr/>
        </p:nvSpPr>
        <p:spPr bwMode="auto">
          <a:xfrm flipH="1" flipV="1">
            <a:off x="898525" y="1262063"/>
            <a:ext cx="20638" cy="28575"/>
          </a:xfrm>
          <a:prstGeom prst="line">
            <a:avLst/>
          </a:prstGeom>
          <a:noFill/>
          <a:ln w="0">
            <a:solidFill>
              <a:srgbClr val="FF9900"/>
            </a:solidFill>
            <a:round/>
            <a:headEnd/>
            <a:tailEnd/>
          </a:ln>
        </p:spPr>
        <p:txBody>
          <a:bodyPr/>
          <a:lstStyle/>
          <a:p>
            <a:endParaRPr lang="en-US"/>
          </a:p>
        </p:txBody>
      </p:sp>
      <p:sp>
        <p:nvSpPr>
          <p:cNvPr id="10292" name="Line 222"/>
          <p:cNvSpPr>
            <a:spLocks noChangeAspect="1" noChangeShapeType="1"/>
          </p:cNvSpPr>
          <p:nvPr/>
        </p:nvSpPr>
        <p:spPr bwMode="auto">
          <a:xfrm flipH="1" flipV="1">
            <a:off x="779463" y="1190625"/>
            <a:ext cx="12700" cy="12700"/>
          </a:xfrm>
          <a:prstGeom prst="line">
            <a:avLst/>
          </a:prstGeom>
          <a:noFill/>
          <a:ln w="0">
            <a:solidFill>
              <a:srgbClr val="FF9900"/>
            </a:solidFill>
            <a:round/>
            <a:headEnd/>
            <a:tailEnd/>
          </a:ln>
        </p:spPr>
        <p:txBody>
          <a:bodyPr/>
          <a:lstStyle/>
          <a:p>
            <a:endParaRPr lang="en-US"/>
          </a:p>
        </p:txBody>
      </p:sp>
      <p:sp>
        <p:nvSpPr>
          <p:cNvPr id="10293" name="Line 223"/>
          <p:cNvSpPr>
            <a:spLocks noChangeAspect="1" noChangeShapeType="1"/>
          </p:cNvSpPr>
          <p:nvPr/>
        </p:nvSpPr>
        <p:spPr bwMode="auto">
          <a:xfrm flipH="1" flipV="1">
            <a:off x="746125" y="1179513"/>
            <a:ext cx="20638" cy="4762"/>
          </a:xfrm>
          <a:prstGeom prst="line">
            <a:avLst/>
          </a:prstGeom>
          <a:noFill/>
          <a:ln w="0">
            <a:solidFill>
              <a:srgbClr val="FF9900"/>
            </a:solidFill>
            <a:round/>
            <a:headEnd/>
            <a:tailEnd/>
          </a:ln>
        </p:spPr>
        <p:txBody>
          <a:bodyPr/>
          <a:lstStyle/>
          <a:p>
            <a:endParaRPr lang="en-US"/>
          </a:p>
        </p:txBody>
      </p:sp>
      <p:sp>
        <p:nvSpPr>
          <p:cNvPr id="10294" name="Freeform 224"/>
          <p:cNvSpPr>
            <a:spLocks noChangeAspect="1"/>
          </p:cNvSpPr>
          <p:nvPr/>
        </p:nvSpPr>
        <p:spPr bwMode="auto">
          <a:xfrm>
            <a:off x="685800" y="1147763"/>
            <a:ext cx="28575" cy="20637"/>
          </a:xfrm>
          <a:custGeom>
            <a:avLst/>
            <a:gdLst>
              <a:gd name="T0" fmla="*/ 15 w 15"/>
              <a:gd name="T1" fmla="*/ 11 h 11"/>
              <a:gd name="T2" fmla="*/ 9 w 15"/>
              <a:gd name="T3" fmla="*/ 9 h 11"/>
              <a:gd name="T4" fmla="*/ 0 w 15"/>
              <a:gd name="T5" fmla="*/ 0 h 11"/>
              <a:gd name="T6" fmla="*/ 0 60000 65536"/>
              <a:gd name="T7" fmla="*/ 0 60000 65536"/>
              <a:gd name="T8" fmla="*/ 0 60000 65536"/>
              <a:gd name="T9" fmla="*/ 0 w 15"/>
              <a:gd name="T10" fmla="*/ 0 h 11"/>
              <a:gd name="T11" fmla="*/ 15 w 15"/>
              <a:gd name="T12" fmla="*/ 11 h 11"/>
            </a:gdLst>
            <a:ahLst/>
            <a:cxnLst>
              <a:cxn ang="T6">
                <a:pos x="T0" y="T1"/>
              </a:cxn>
              <a:cxn ang="T7">
                <a:pos x="T2" y="T3"/>
              </a:cxn>
              <a:cxn ang="T8">
                <a:pos x="T4" y="T5"/>
              </a:cxn>
            </a:cxnLst>
            <a:rect l="T9" t="T10" r="T11" b="T12"/>
            <a:pathLst>
              <a:path w="15" h="11">
                <a:moveTo>
                  <a:pt x="15" y="11"/>
                </a:moveTo>
                <a:lnTo>
                  <a:pt x="9" y="9"/>
                </a:lnTo>
                <a:lnTo>
                  <a:pt x="0" y="0"/>
                </a:lnTo>
              </a:path>
            </a:pathLst>
          </a:custGeom>
          <a:noFill/>
          <a:ln w="0">
            <a:solidFill>
              <a:srgbClr val="FF9900"/>
            </a:solidFill>
            <a:prstDash val="solid"/>
            <a:round/>
            <a:headEnd/>
            <a:tailEnd/>
          </a:ln>
        </p:spPr>
        <p:txBody>
          <a:bodyPr/>
          <a:lstStyle/>
          <a:p>
            <a:endParaRPr lang="en-US"/>
          </a:p>
        </p:txBody>
      </p:sp>
      <p:sp>
        <p:nvSpPr>
          <p:cNvPr id="10295" name="Line 225"/>
          <p:cNvSpPr>
            <a:spLocks noChangeAspect="1" noChangeShapeType="1"/>
          </p:cNvSpPr>
          <p:nvPr/>
        </p:nvSpPr>
        <p:spPr bwMode="auto">
          <a:xfrm flipH="1" flipV="1">
            <a:off x="650875" y="1123950"/>
            <a:ext cx="19050" cy="11113"/>
          </a:xfrm>
          <a:prstGeom prst="line">
            <a:avLst/>
          </a:prstGeom>
          <a:noFill/>
          <a:ln w="0">
            <a:solidFill>
              <a:srgbClr val="FF9900"/>
            </a:solidFill>
            <a:round/>
            <a:headEnd/>
            <a:tailEnd/>
          </a:ln>
        </p:spPr>
        <p:txBody>
          <a:bodyPr/>
          <a:lstStyle/>
          <a:p>
            <a:endParaRPr lang="en-US"/>
          </a:p>
        </p:txBody>
      </p:sp>
      <p:sp>
        <p:nvSpPr>
          <p:cNvPr id="10296" name="Freeform 226"/>
          <p:cNvSpPr>
            <a:spLocks noChangeAspect="1"/>
          </p:cNvSpPr>
          <p:nvPr/>
        </p:nvSpPr>
        <p:spPr bwMode="auto">
          <a:xfrm>
            <a:off x="619125" y="1106488"/>
            <a:ext cx="20638" cy="7937"/>
          </a:xfrm>
          <a:custGeom>
            <a:avLst/>
            <a:gdLst>
              <a:gd name="T0" fmla="*/ 10 w 10"/>
              <a:gd name="T1" fmla="*/ 4 h 4"/>
              <a:gd name="T2" fmla="*/ 6 w 10"/>
              <a:gd name="T3" fmla="*/ 2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p>
        </p:txBody>
      </p:sp>
      <p:sp>
        <p:nvSpPr>
          <p:cNvPr id="10297" name="Freeform 227"/>
          <p:cNvSpPr>
            <a:spLocks noChangeAspect="1"/>
          </p:cNvSpPr>
          <p:nvPr/>
        </p:nvSpPr>
        <p:spPr bwMode="auto">
          <a:xfrm>
            <a:off x="552450" y="1093788"/>
            <a:ext cx="34925" cy="6350"/>
          </a:xfrm>
          <a:custGeom>
            <a:avLst/>
            <a:gdLst>
              <a:gd name="T0" fmla="*/ 19 w 19"/>
              <a:gd name="T1" fmla="*/ 4 h 4"/>
              <a:gd name="T2" fmla="*/ 2 w 19"/>
              <a:gd name="T3" fmla="*/ 0 h 4"/>
              <a:gd name="T4" fmla="*/ 0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19" y="4"/>
                </a:moveTo>
                <a:lnTo>
                  <a:pt x="2" y="0"/>
                </a:lnTo>
                <a:lnTo>
                  <a:pt x="0" y="0"/>
                </a:lnTo>
              </a:path>
            </a:pathLst>
          </a:custGeom>
          <a:noFill/>
          <a:ln w="0">
            <a:solidFill>
              <a:srgbClr val="FF9900"/>
            </a:solidFill>
            <a:prstDash val="solid"/>
            <a:round/>
            <a:headEnd/>
            <a:tailEnd/>
          </a:ln>
        </p:spPr>
        <p:txBody>
          <a:bodyPr/>
          <a:lstStyle/>
          <a:p>
            <a:endParaRPr lang="en-US"/>
          </a:p>
        </p:txBody>
      </p:sp>
      <p:sp>
        <p:nvSpPr>
          <p:cNvPr id="10298" name="Line 228"/>
          <p:cNvSpPr>
            <a:spLocks noChangeAspect="1" noChangeShapeType="1"/>
          </p:cNvSpPr>
          <p:nvPr/>
        </p:nvSpPr>
        <p:spPr bwMode="auto">
          <a:xfrm flipH="1">
            <a:off x="514350" y="1095375"/>
            <a:ext cx="17463" cy="9525"/>
          </a:xfrm>
          <a:prstGeom prst="line">
            <a:avLst/>
          </a:prstGeom>
          <a:noFill/>
          <a:ln w="0">
            <a:solidFill>
              <a:srgbClr val="FF9900"/>
            </a:solidFill>
            <a:round/>
            <a:headEnd/>
            <a:tailEnd/>
          </a:ln>
        </p:spPr>
        <p:txBody>
          <a:bodyPr/>
          <a:lstStyle/>
          <a:p>
            <a:endParaRPr lang="en-US"/>
          </a:p>
        </p:txBody>
      </p:sp>
      <p:sp>
        <p:nvSpPr>
          <p:cNvPr id="10299" name="Line 229"/>
          <p:cNvSpPr>
            <a:spLocks noChangeAspect="1" noChangeShapeType="1"/>
          </p:cNvSpPr>
          <p:nvPr/>
        </p:nvSpPr>
        <p:spPr bwMode="auto">
          <a:xfrm flipH="1" flipV="1">
            <a:off x="482600" y="1095375"/>
            <a:ext cx="17463" cy="12700"/>
          </a:xfrm>
          <a:prstGeom prst="line">
            <a:avLst/>
          </a:prstGeom>
          <a:noFill/>
          <a:ln w="0">
            <a:solidFill>
              <a:srgbClr val="FF9900"/>
            </a:solidFill>
            <a:round/>
            <a:headEnd/>
            <a:tailEnd/>
          </a:ln>
        </p:spPr>
        <p:txBody>
          <a:bodyPr/>
          <a:lstStyle/>
          <a:p>
            <a:endParaRPr lang="en-US"/>
          </a:p>
        </p:txBody>
      </p:sp>
      <p:sp>
        <p:nvSpPr>
          <p:cNvPr id="10300" name="Line 230"/>
          <p:cNvSpPr>
            <a:spLocks noChangeAspect="1" noChangeShapeType="1"/>
          </p:cNvSpPr>
          <p:nvPr/>
        </p:nvSpPr>
        <p:spPr bwMode="auto">
          <a:xfrm flipH="1" flipV="1">
            <a:off x="433388" y="1047750"/>
            <a:ext cx="25400" cy="25400"/>
          </a:xfrm>
          <a:prstGeom prst="line">
            <a:avLst/>
          </a:prstGeom>
          <a:noFill/>
          <a:ln w="0">
            <a:solidFill>
              <a:srgbClr val="FF9900"/>
            </a:solidFill>
            <a:round/>
            <a:headEnd/>
            <a:tailEnd/>
          </a:ln>
        </p:spPr>
        <p:txBody>
          <a:bodyPr/>
          <a:lstStyle/>
          <a:p>
            <a:endParaRPr lang="en-US"/>
          </a:p>
        </p:txBody>
      </p:sp>
      <p:sp>
        <p:nvSpPr>
          <p:cNvPr id="10301" name="Line 231"/>
          <p:cNvSpPr>
            <a:spLocks noChangeAspect="1" noChangeShapeType="1"/>
          </p:cNvSpPr>
          <p:nvPr/>
        </p:nvSpPr>
        <p:spPr bwMode="auto">
          <a:xfrm flipH="1" flipV="1">
            <a:off x="404813" y="1022350"/>
            <a:ext cx="15875" cy="11113"/>
          </a:xfrm>
          <a:prstGeom prst="line">
            <a:avLst/>
          </a:prstGeom>
          <a:noFill/>
          <a:ln w="0">
            <a:solidFill>
              <a:srgbClr val="FF9900"/>
            </a:solidFill>
            <a:round/>
            <a:headEnd/>
            <a:tailEnd/>
          </a:ln>
        </p:spPr>
        <p:txBody>
          <a:bodyPr/>
          <a:lstStyle/>
          <a:p>
            <a:endParaRPr lang="en-US"/>
          </a:p>
        </p:txBody>
      </p:sp>
      <p:sp>
        <p:nvSpPr>
          <p:cNvPr id="10302" name="Freeform 232"/>
          <p:cNvSpPr>
            <a:spLocks noChangeAspect="1"/>
          </p:cNvSpPr>
          <p:nvPr/>
        </p:nvSpPr>
        <p:spPr bwMode="auto">
          <a:xfrm>
            <a:off x="369888" y="1019175"/>
            <a:ext cx="15875" cy="1588"/>
          </a:xfrm>
          <a:custGeom>
            <a:avLst/>
            <a:gdLst>
              <a:gd name="T0" fmla="*/ 9 w 9"/>
              <a:gd name="T1" fmla="*/ 0 h 1588"/>
              <a:gd name="T2" fmla="*/ 7 w 9"/>
              <a:gd name="T3" fmla="*/ 0 h 1588"/>
              <a:gd name="T4" fmla="*/ 0 w 9"/>
              <a:gd name="T5" fmla="*/ 0 h 1588"/>
              <a:gd name="T6" fmla="*/ 0 60000 65536"/>
              <a:gd name="T7" fmla="*/ 0 60000 65536"/>
              <a:gd name="T8" fmla="*/ 0 60000 65536"/>
              <a:gd name="T9" fmla="*/ 0 w 9"/>
              <a:gd name="T10" fmla="*/ 0 h 1588"/>
              <a:gd name="T11" fmla="*/ 9 w 9"/>
              <a:gd name="T12" fmla="*/ 1588 h 1588"/>
            </a:gdLst>
            <a:ahLst/>
            <a:cxnLst>
              <a:cxn ang="T6">
                <a:pos x="T0" y="T1"/>
              </a:cxn>
              <a:cxn ang="T7">
                <a:pos x="T2" y="T3"/>
              </a:cxn>
              <a:cxn ang="T8">
                <a:pos x="T4" y="T5"/>
              </a:cxn>
            </a:cxnLst>
            <a:rect l="T9" t="T10" r="T11" b="T12"/>
            <a:pathLst>
              <a:path w="9" h="1588">
                <a:moveTo>
                  <a:pt x="9" y="0"/>
                </a:moveTo>
                <a:lnTo>
                  <a:pt x="7" y="0"/>
                </a:lnTo>
                <a:lnTo>
                  <a:pt x="0" y="0"/>
                </a:lnTo>
              </a:path>
            </a:pathLst>
          </a:custGeom>
          <a:noFill/>
          <a:ln w="0">
            <a:solidFill>
              <a:srgbClr val="FF9900"/>
            </a:solidFill>
            <a:prstDash val="solid"/>
            <a:round/>
            <a:headEnd/>
            <a:tailEnd/>
          </a:ln>
        </p:spPr>
        <p:txBody>
          <a:bodyPr/>
          <a:lstStyle/>
          <a:p>
            <a:endParaRPr lang="en-US"/>
          </a:p>
        </p:txBody>
      </p:sp>
      <p:sp>
        <p:nvSpPr>
          <p:cNvPr id="10303" name="Line 233"/>
          <p:cNvSpPr>
            <a:spLocks noChangeAspect="1" noChangeShapeType="1"/>
          </p:cNvSpPr>
          <p:nvPr/>
        </p:nvSpPr>
        <p:spPr bwMode="auto">
          <a:xfrm flipH="1">
            <a:off x="293688" y="1019175"/>
            <a:ext cx="41275" cy="1588"/>
          </a:xfrm>
          <a:prstGeom prst="line">
            <a:avLst/>
          </a:prstGeom>
          <a:noFill/>
          <a:ln w="0">
            <a:solidFill>
              <a:srgbClr val="FF9900"/>
            </a:solidFill>
            <a:round/>
            <a:headEnd/>
            <a:tailEnd/>
          </a:ln>
        </p:spPr>
        <p:txBody>
          <a:bodyPr/>
          <a:lstStyle/>
          <a:p>
            <a:endParaRPr lang="en-US"/>
          </a:p>
        </p:txBody>
      </p:sp>
      <p:sp>
        <p:nvSpPr>
          <p:cNvPr id="10304" name="Line 234"/>
          <p:cNvSpPr>
            <a:spLocks noChangeAspect="1" noChangeShapeType="1"/>
          </p:cNvSpPr>
          <p:nvPr/>
        </p:nvSpPr>
        <p:spPr bwMode="auto">
          <a:xfrm flipH="1">
            <a:off x="258763" y="1019175"/>
            <a:ext cx="20637" cy="1588"/>
          </a:xfrm>
          <a:prstGeom prst="line">
            <a:avLst/>
          </a:prstGeom>
          <a:noFill/>
          <a:ln w="0">
            <a:solidFill>
              <a:srgbClr val="FF9900"/>
            </a:solidFill>
            <a:round/>
            <a:headEnd/>
            <a:tailEnd/>
          </a:ln>
        </p:spPr>
        <p:txBody>
          <a:bodyPr/>
          <a:lstStyle/>
          <a:p>
            <a:endParaRPr lang="en-US"/>
          </a:p>
        </p:txBody>
      </p:sp>
      <p:sp>
        <p:nvSpPr>
          <p:cNvPr id="10305" name="Line 235"/>
          <p:cNvSpPr>
            <a:spLocks noChangeAspect="1" noChangeShapeType="1"/>
          </p:cNvSpPr>
          <p:nvPr/>
        </p:nvSpPr>
        <p:spPr bwMode="auto">
          <a:xfrm flipH="1" flipV="1">
            <a:off x="222250" y="1008063"/>
            <a:ext cx="19050" cy="9525"/>
          </a:xfrm>
          <a:prstGeom prst="line">
            <a:avLst/>
          </a:prstGeom>
          <a:noFill/>
          <a:ln w="0">
            <a:solidFill>
              <a:srgbClr val="FF9900"/>
            </a:solidFill>
            <a:round/>
            <a:headEnd/>
            <a:tailEnd/>
          </a:ln>
        </p:spPr>
        <p:txBody>
          <a:bodyPr/>
          <a:lstStyle/>
          <a:p>
            <a:endParaRPr lang="en-US"/>
          </a:p>
        </p:txBody>
      </p:sp>
      <p:sp>
        <p:nvSpPr>
          <p:cNvPr id="10306" name="Freeform 236"/>
          <p:cNvSpPr>
            <a:spLocks noChangeAspect="1"/>
          </p:cNvSpPr>
          <p:nvPr/>
        </p:nvSpPr>
        <p:spPr bwMode="auto">
          <a:xfrm>
            <a:off x="173038" y="973138"/>
            <a:ext cx="14287" cy="28575"/>
          </a:xfrm>
          <a:custGeom>
            <a:avLst/>
            <a:gdLst>
              <a:gd name="T0" fmla="*/ 8 w 8"/>
              <a:gd name="T1" fmla="*/ 15 h 15"/>
              <a:gd name="T2" fmla="*/ 4 w 8"/>
              <a:gd name="T3" fmla="*/ 13 h 15"/>
              <a:gd name="T4" fmla="*/ 0 w 8"/>
              <a:gd name="T5" fmla="*/ 0 h 15"/>
              <a:gd name="T6" fmla="*/ 0 60000 65536"/>
              <a:gd name="T7" fmla="*/ 0 60000 65536"/>
              <a:gd name="T8" fmla="*/ 0 60000 65536"/>
              <a:gd name="T9" fmla="*/ 0 w 8"/>
              <a:gd name="T10" fmla="*/ 0 h 15"/>
              <a:gd name="T11" fmla="*/ 8 w 8"/>
              <a:gd name="T12" fmla="*/ 15 h 15"/>
            </a:gdLst>
            <a:ahLst/>
            <a:cxnLst>
              <a:cxn ang="T6">
                <a:pos x="T0" y="T1"/>
              </a:cxn>
              <a:cxn ang="T7">
                <a:pos x="T2" y="T3"/>
              </a:cxn>
              <a:cxn ang="T8">
                <a:pos x="T4" y="T5"/>
              </a:cxn>
            </a:cxnLst>
            <a:rect l="T9" t="T10" r="T11" b="T12"/>
            <a:pathLst>
              <a:path w="8" h="15">
                <a:moveTo>
                  <a:pt x="8" y="15"/>
                </a:moveTo>
                <a:lnTo>
                  <a:pt x="4" y="13"/>
                </a:lnTo>
                <a:lnTo>
                  <a:pt x="0" y="0"/>
                </a:lnTo>
              </a:path>
            </a:pathLst>
          </a:custGeom>
          <a:noFill/>
          <a:ln w="0">
            <a:solidFill>
              <a:srgbClr val="FF9900"/>
            </a:solidFill>
            <a:prstDash val="solid"/>
            <a:round/>
            <a:headEnd/>
            <a:tailEnd/>
          </a:ln>
        </p:spPr>
        <p:txBody>
          <a:bodyPr/>
          <a:lstStyle/>
          <a:p>
            <a:endParaRPr lang="en-US"/>
          </a:p>
        </p:txBody>
      </p:sp>
      <p:sp>
        <p:nvSpPr>
          <p:cNvPr id="10307" name="Line 237"/>
          <p:cNvSpPr>
            <a:spLocks noChangeAspect="1" noChangeShapeType="1"/>
          </p:cNvSpPr>
          <p:nvPr/>
        </p:nvSpPr>
        <p:spPr bwMode="auto">
          <a:xfrm flipH="1" flipV="1">
            <a:off x="1309688" y="2386013"/>
            <a:ext cx="28575" cy="15875"/>
          </a:xfrm>
          <a:prstGeom prst="line">
            <a:avLst/>
          </a:prstGeom>
          <a:noFill/>
          <a:ln w="0">
            <a:solidFill>
              <a:srgbClr val="DAFF24"/>
            </a:solidFill>
            <a:round/>
            <a:headEnd/>
            <a:tailEnd/>
          </a:ln>
        </p:spPr>
        <p:txBody>
          <a:bodyPr/>
          <a:lstStyle/>
          <a:p>
            <a:endParaRPr lang="en-US"/>
          </a:p>
        </p:txBody>
      </p:sp>
      <p:grpSp>
        <p:nvGrpSpPr>
          <p:cNvPr id="17" name="Group 238"/>
          <p:cNvGrpSpPr>
            <a:grpSpLocks/>
          </p:cNvGrpSpPr>
          <p:nvPr/>
        </p:nvGrpSpPr>
        <p:grpSpPr bwMode="auto">
          <a:xfrm>
            <a:off x="1312863" y="2390775"/>
            <a:ext cx="103187" cy="195263"/>
            <a:chOff x="787" y="1706"/>
            <a:chExt cx="65" cy="123"/>
          </a:xfrm>
        </p:grpSpPr>
        <p:sp>
          <p:nvSpPr>
            <p:cNvPr id="10844" name="Line 239"/>
            <p:cNvSpPr>
              <a:spLocks noChangeAspect="1" noChangeShapeType="1"/>
            </p:cNvSpPr>
            <p:nvPr/>
          </p:nvSpPr>
          <p:spPr bwMode="auto">
            <a:xfrm>
              <a:off x="787" y="1706"/>
              <a:ext cx="8" cy="7"/>
            </a:xfrm>
            <a:prstGeom prst="line">
              <a:avLst/>
            </a:prstGeom>
            <a:noFill/>
            <a:ln w="0">
              <a:solidFill>
                <a:srgbClr val="FF9900"/>
              </a:solidFill>
              <a:round/>
              <a:headEnd/>
              <a:tailEnd/>
            </a:ln>
          </p:spPr>
          <p:txBody>
            <a:bodyPr/>
            <a:lstStyle/>
            <a:p>
              <a:endParaRPr lang="en-US"/>
            </a:p>
          </p:txBody>
        </p:sp>
        <p:sp>
          <p:nvSpPr>
            <p:cNvPr id="10845" name="Freeform 240"/>
            <p:cNvSpPr>
              <a:spLocks noChangeAspect="1"/>
            </p:cNvSpPr>
            <p:nvPr/>
          </p:nvSpPr>
          <p:spPr bwMode="auto">
            <a:xfrm>
              <a:off x="813" y="1727"/>
              <a:ext cx="19" cy="14"/>
            </a:xfrm>
            <a:custGeom>
              <a:avLst/>
              <a:gdLst>
                <a:gd name="T0" fmla="*/ 0 w 16"/>
                <a:gd name="T1" fmla="*/ 0 h 13"/>
                <a:gd name="T2" fmla="*/ 12 w 16"/>
                <a:gd name="T3" fmla="*/ 9 h 13"/>
                <a:gd name="T4" fmla="*/ 16 w 16"/>
                <a:gd name="T5" fmla="*/ 13 h 13"/>
                <a:gd name="T6" fmla="*/ 0 60000 65536"/>
                <a:gd name="T7" fmla="*/ 0 60000 65536"/>
                <a:gd name="T8" fmla="*/ 0 60000 65536"/>
                <a:gd name="T9" fmla="*/ 0 w 16"/>
                <a:gd name="T10" fmla="*/ 0 h 13"/>
                <a:gd name="T11" fmla="*/ 16 w 16"/>
                <a:gd name="T12" fmla="*/ 13 h 13"/>
              </a:gdLst>
              <a:ahLst/>
              <a:cxnLst>
                <a:cxn ang="T6">
                  <a:pos x="T0" y="T1"/>
                </a:cxn>
                <a:cxn ang="T7">
                  <a:pos x="T2" y="T3"/>
                </a:cxn>
                <a:cxn ang="T8">
                  <a:pos x="T4" y="T5"/>
                </a:cxn>
              </a:cxnLst>
              <a:rect l="T9" t="T10" r="T11" b="T12"/>
              <a:pathLst>
                <a:path w="16" h="13">
                  <a:moveTo>
                    <a:pt x="0" y="0"/>
                  </a:moveTo>
                  <a:lnTo>
                    <a:pt x="12" y="9"/>
                  </a:lnTo>
                  <a:lnTo>
                    <a:pt x="16" y="13"/>
                  </a:lnTo>
                </a:path>
              </a:pathLst>
            </a:custGeom>
            <a:noFill/>
            <a:ln w="0">
              <a:solidFill>
                <a:srgbClr val="FF9900"/>
              </a:solidFill>
              <a:prstDash val="solid"/>
              <a:round/>
              <a:headEnd/>
              <a:tailEnd/>
            </a:ln>
          </p:spPr>
          <p:txBody>
            <a:bodyPr/>
            <a:lstStyle/>
            <a:p>
              <a:endParaRPr lang="en-US"/>
            </a:p>
          </p:txBody>
        </p:sp>
        <p:sp>
          <p:nvSpPr>
            <p:cNvPr id="10846" name="Line 241"/>
            <p:cNvSpPr>
              <a:spLocks noChangeAspect="1" noChangeShapeType="1"/>
            </p:cNvSpPr>
            <p:nvPr/>
          </p:nvSpPr>
          <p:spPr bwMode="auto">
            <a:xfrm>
              <a:off x="841" y="1750"/>
              <a:ext cx="1" cy="12"/>
            </a:xfrm>
            <a:prstGeom prst="line">
              <a:avLst/>
            </a:prstGeom>
            <a:noFill/>
            <a:ln w="0">
              <a:solidFill>
                <a:srgbClr val="FF9900"/>
              </a:solidFill>
              <a:round/>
              <a:headEnd/>
              <a:tailEnd/>
            </a:ln>
          </p:spPr>
          <p:txBody>
            <a:bodyPr/>
            <a:lstStyle/>
            <a:p>
              <a:endParaRPr lang="en-US"/>
            </a:p>
          </p:txBody>
        </p:sp>
        <p:sp>
          <p:nvSpPr>
            <p:cNvPr id="10847" name="Freeform 242"/>
            <p:cNvSpPr>
              <a:spLocks noChangeAspect="1"/>
            </p:cNvSpPr>
            <p:nvPr/>
          </p:nvSpPr>
          <p:spPr bwMode="auto">
            <a:xfrm>
              <a:off x="847" y="1783"/>
              <a:ext cx="5" cy="25"/>
            </a:xfrm>
            <a:custGeom>
              <a:avLst/>
              <a:gdLst>
                <a:gd name="T0" fmla="*/ 0 w 4"/>
                <a:gd name="T1" fmla="*/ 0 h 21"/>
                <a:gd name="T2" fmla="*/ 4 w 4"/>
                <a:gd name="T3" fmla="*/ 11 h 21"/>
                <a:gd name="T4" fmla="*/ 4 w 4"/>
                <a:gd name="T5" fmla="*/ 21 h 21"/>
                <a:gd name="T6" fmla="*/ 0 60000 65536"/>
                <a:gd name="T7" fmla="*/ 0 60000 65536"/>
                <a:gd name="T8" fmla="*/ 0 60000 65536"/>
                <a:gd name="T9" fmla="*/ 0 w 4"/>
                <a:gd name="T10" fmla="*/ 0 h 21"/>
                <a:gd name="T11" fmla="*/ 4 w 4"/>
                <a:gd name="T12" fmla="*/ 21 h 21"/>
              </a:gdLst>
              <a:ahLst/>
              <a:cxnLst>
                <a:cxn ang="T6">
                  <a:pos x="T0" y="T1"/>
                </a:cxn>
                <a:cxn ang="T7">
                  <a:pos x="T2" y="T3"/>
                </a:cxn>
                <a:cxn ang="T8">
                  <a:pos x="T4" y="T5"/>
                </a:cxn>
              </a:cxnLst>
              <a:rect l="T9" t="T10" r="T11" b="T12"/>
              <a:pathLst>
                <a:path w="4" h="21">
                  <a:moveTo>
                    <a:pt x="0" y="0"/>
                  </a:moveTo>
                  <a:lnTo>
                    <a:pt x="4" y="11"/>
                  </a:lnTo>
                  <a:lnTo>
                    <a:pt x="4" y="21"/>
                  </a:lnTo>
                </a:path>
              </a:pathLst>
            </a:custGeom>
            <a:noFill/>
            <a:ln w="0">
              <a:solidFill>
                <a:srgbClr val="FF9900"/>
              </a:solidFill>
              <a:prstDash val="solid"/>
              <a:round/>
              <a:headEnd/>
              <a:tailEnd/>
            </a:ln>
          </p:spPr>
          <p:txBody>
            <a:bodyPr/>
            <a:lstStyle/>
            <a:p>
              <a:endParaRPr lang="en-US"/>
            </a:p>
          </p:txBody>
        </p:sp>
        <p:sp>
          <p:nvSpPr>
            <p:cNvPr id="10848" name="Line 243"/>
            <p:cNvSpPr>
              <a:spLocks noChangeAspect="1" noChangeShapeType="1"/>
            </p:cNvSpPr>
            <p:nvPr/>
          </p:nvSpPr>
          <p:spPr bwMode="auto">
            <a:xfrm>
              <a:off x="852" y="1818"/>
              <a:ext cx="0" cy="11"/>
            </a:xfrm>
            <a:prstGeom prst="line">
              <a:avLst/>
            </a:prstGeom>
            <a:noFill/>
            <a:ln w="0">
              <a:solidFill>
                <a:srgbClr val="FF9900"/>
              </a:solidFill>
              <a:round/>
              <a:headEnd/>
              <a:tailEnd/>
            </a:ln>
          </p:spPr>
          <p:txBody>
            <a:bodyPr/>
            <a:lstStyle/>
            <a:p>
              <a:endParaRPr lang="en-US"/>
            </a:p>
          </p:txBody>
        </p:sp>
      </p:grpSp>
      <p:grpSp>
        <p:nvGrpSpPr>
          <p:cNvPr id="18" name="Group 244"/>
          <p:cNvGrpSpPr>
            <a:grpSpLocks/>
          </p:cNvGrpSpPr>
          <p:nvPr/>
        </p:nvGrpSpPr>
        <p:grpSpPr bwMode="auto">
          <a:xfrm>
            <a:off x="1446213" y="2600325"/>
            <a:ext cx="1122362" cy="817563"/>
            <a:chOff x="871" y="1838"/>
            <a:chExt cx="707" cy="515"/>
          </a:xfrm>
        </p:grpSpPr>
        <p:sp>
          <p:nvSpPr>
            <p:cNvPr id="10812" name="Line 245"/>
            <p:cNvSpPr>
              <a:spLocks noChangeAspect="1" noChangeShapeType="1"/>
            </p:cNvSpPr>
            <p:nvPr/>
          </p:nvSpPr>
          <p:spPr bwMode="auto">
            <a:xfrm>
              <a:off x="871" y="1838"/>
              <a:ext cx="22" cy="7"/>
            </a:xfrm>
            <a:prstGeom prst="line">
              <a:avLst/>
            </a:prstGeom>
            <a:noFill/>
            <a:ln w="0">
              <a:solidFill>
                <a:srgbClr val="FF9900"/>
              </a:solidFill>
              <a:round/>
              <a:headEnd/>
              <a:tailEnd/>
            </a:ln>
          </p:spPr>
          <p:txBody>
            <a:bodyPr/>
            <a:lstStyle/>
            <a:p>
              <a:endParaRPr lang="en-US"/>
            </a:p>
          </p:txBody>
        </p:sp>
        <p:sp>
          <p:nvSpPr>
            <p:cNvPr id="10813" name="Line 246"/>
            <p:cNvSpPr>
              <a:spLocks noChangeAspect="1" noChangeShapeType="1"/>
            </p:cNvSpPr>
            <p:nvPr/>
          </p:nvSpPr>
          <p:spPr bwMode="auto">
            <a:xfrm>
              <a:off x="903" y="1849"/>
              <a:ext cx="12" cy="2"/>
            </a:xfrm>
            <a:prstGeom prst="line">
              <a:avLst/>
            </a:prstGeom>
            <a:noFill/>
            <a:ln w="0">
              <a:solidFill>
                <a:srgbClr val="FF9900"/>
              </a:solidFill>
              <a:round/>
              <a:headEnd/>
              <a:tailEnd/>
            </a:ln>
          </p:spPr>
          <p:txBody>
            <a:bodyPr/>
            <a:lstStyle/>
            <a:p>
              <a:endParaRPr lang="en-US"/>
            </a:p>
          </p:txBody>
        </p:sp>
        <p:sp>
          <p:nvSpPr>
            <p:cNvPr id="10814" name="Line 247"/>
            <p:cNvSpPr>
              <a:spLocks noChangeAspect="1" noChangeShapeType="1"/>
            </p:cNvSpPr>
            <p:nvPr/>
          </p:nvSpPr>
          <p:spPr bwMode="auto">
            <a:xfrm>
              <a:off x="937" y="1860"/>
              <a:ext cx="20" cy="8"/>
            </a:xfrm>
            <a:prstGeom prst="line">
              <a:avLst/>
            </a:prstGeom>
            <a:noFill/>
            <a:ln w="0">
              <a:solidFill>
                <a:srgbClr val="FF9900"/>
              </a:solidFill>
              <a:round/>
              <a:headEnd/>
              <a:tailEnd/>
            </a:ln>
          </p:spPr>
          <p:txBody>
            <a:bodyPr/>
            <a:lstStyle/>
            <a:p>
              <a:endParaRPr lang="en-US"/>
            </a:p>
          </p:txBody>
        </p:sp>
        <p:sp>
          <p:nvSpPr>
            <p:cNvPr id="10815" name="Line 248"/>
            <p:cNvSpPr>
              <a:spLocks noChangeAspect="1" noChangeShapeType="1"/>
            </p:cNvSpPr>
            <p:nvPr/>
          </p:nvSpPr>
          <p:spPr bwMode="auto">
            <a:xfrm>
              <a:off x="969" y="1872"/>
              <a:ext cx="10" cy="3"/>
            </a:xfrm>
            <a:prstGeom prst="line">
              <a:avLst/>
            </a:prstGeom>
            <a:noFill/>
            <a:ln w="0">
              <a:solidFill>
                <a:srgbClr val="FF9900"/>
              </a:solidFill>
              <a:round/>
              <a:headEnd/>
              <a:tailEnd/>
            </a:ln>
          </p:spPr>
          <p:txBody>
            <a:bodyPr/>
            <a:lstStyle/>
            <a:p>
              <a:endParaRPr lang="en-US"/>
            </a:p>
          </p:txBody>
        </p:sp>
        <p:sp>
          <p:nvSpPr>
            <p:cNvPr id="10816" name="Line 249"/>
            <p:cNvSpPr>
              <a:spLocks noChangeAspect="1" noChangeShapeType="1"/>
            </p:cNvSpPr>
            <p:nvPr/>
          </p:nvSpPr>
          <p:spPr bwMode="auto">
            <a:xfrm>
              <a:off x="1004" y="1882"/>
              <a:ext cx="21" cy="8"/>
            </a:xfrm>
            <a:prstGeom prst="line">
              <a:avLst/>
            </a:prstGeom>
            <a:noFill/>
            <a:ln w="0">
              <a:solidFill>
                <a:srgbClr val="FF9900"/>
              </a:solidFill>
              <a:round/>
              <a:headEnd/>
              <a:tailEnd/>
            </a:ln>
          </p:spPr>
          <p:txBody>
            <a:bodyPr/>
            <a:lstStyle/>
            <a:p>
              <a:endParaRPr lang="en-US"/>
            </a:p>
          </p:txBody>
        </p:sp>
        <p:sp>
          <p:nvSpPr>
            <p:cNvPr id="10817" name="Line 250"/>
            <p:cNvSpPr>
              <a:spLocks noChangeAspect="1" noChangeShapeType="1"/>
            </p:cNvSpPr>
            <p:nvPr/>
          </p:nvSpPr>
          <p:spPr bwMode="auto">
            <a:xfrm>
              <a:off x="1034" y="1896"/>
              <a:ext cx="11" cy="3"/>
            </a:xfrm>
            <a:prstGeom prst="line">
              <a:avLst/>
            </a:prstGeom>
            <a:noFill/>
            <a:ln w="0">
              <a:solidFill>
                <a:srgbClr val="FF9900"/>
              </a:solidFill>
              <a:round/>
              <a:headEnd/>
              <a:tailEnd/>
            </a:ln>
          </p:spPr>
          <p:txBody>
            <a:bodyPr/>
            <a:lstStyle/>
            <a:p>
              <a:endParaRPr lang="en-US"/>
            </a:p>
          </p:txBody>
        </p:sp>
        <p:sp>
          <p:nvSpPr>
            <p:cNvPr id="10818" name="Line 251"/>
            <p:cNvSpPr>
              <a:spLocks noChangeAspect="1" noChangeShapeType="1"/>
            </p:cNvSpPr>
            <p:nvPr/>
          </p:nvSpPr>
          <p:spPr bwMode="auto">
            <a:xfrm>
              <a:off x="1067" y="1906"/>
              <a:ext cx="25" cy="7"/>
            </a:xfrm>
            <a:prstGeom prst="line">
              <a:avLst/>
            </a:prstGeom>
            <a:noFill/>
            <a:ln w="0">
              <a:solidFill>
                <a:srgbClr val="FF9900"/>
              </a:solidFill>
              <a:round/>
              <a:headEnd/>
              <a:tailEnd/>
            </a:ln>
          </p:spPr>
          <p:txBody>
            <a:bodyPr/>
            <a:lstStyle/>
            <a:p>
              <a:endParaRPr lang="en-US"/>
            </a:p>
          </p:txBody>
        </p:sp>
        <p:sp>
          <p:nvSpPr>
            <p:cNvPr id="10819" name="Line 252"/>
            <p:cNvSpPr>
              <a:spLocks noChangeAspect="1" noChangeShapeType="1"/>
            </p:cNvSpPr>
            <p:nvPr/>
          </p:nvSpPr>
          <p:spPr bwMode="auto">
            <a:xfrm>
              <a:off x="1099" y="1917"/>
              <a:ext cx="12" cy="4"/>
            </a:xfrm>
            <a:prstGeom prst="line">
              <a:avLst/>
            </a:prstGeom>
            <a:noFill/>
            <a:ln w="0">
              <a:solidFill>
                <a:srgbClr val="FF9900"/>
              </a:solidFill>
              <a:round/>
              <a:headEnd/>
              <a:tailEnd/>
            </a:ln>
          </p:spPr>
          <p:txBody>
            <a:bodyPr/>
            <a:lstStyle/>
            <a:p>
              <a:endParaRPr lang="en-US"/>
            </a:p>
          </p:txBody>
        </p:sp>
        <p:sp>
          <p:nvSpPr>
            <p:cNvPr id="10820" name="Line 253"/>
            <p:cNvSpPr>
              <a:spLocks noChangeAspect="1" noChangeShapeType="1"/>
            </p:cNvSpPr>
            <p:nvPr/>
          </p:nvSpPr>
          <p:spPr bwMode="auto">
            <a:xfrm>
              <a:off x="1133" y="1927"/>
              <a:ext cx="22" cy="7"/>
            </a:xfrm>
            <a:prstGeom prst="line">
              <a:avLst/>
            </a:prstGeom>
            <a:noFill/>
            <a:ln w="0">
              <a:solidFill>
                <a:srgbClr val="FF9900"/>
              </a:solidFill>
              <a:round/>
              <a:headEnd/>
              <a:tailEnd/>
            </a:ln>
          </p:spPr>
          <p:txBody>
            <a:bodyPr/>
            <a:lstStyle/>
            <a:p>
              <a:endParaRPr lang="en-US"/>
            </a:p>
          </p:txBody>
        </p:sp>
        <p:sp>
          <p:nvSpPr>
            <p:cNvPr id="10821" name="Line 254"/>
            <p:cNvSpPr>
              <a:spLocks noChangeAspect="1" noChangeShapeType="1"/>
            </p:cNvSpPr>
            <p:nvPr/>
          </p:nvSpPr>
          <p:spPr bwMode="auto">
            <a:xfrm>
              <a:off x="1167" y="1939"/>
              <a:ext cx="8" cy="5"/>
            </a:xfrm>
            <a:prstGeom prst="line">
              <a:avLst/>
            </a:prstGeom>
            <a:noFill/>
            <a:ln w="0">
              <a:solidFill>
                <a:srgbClr val="FF9900"/>
              </a:solidFill>
              <a:round/>
              <a:headEnd/>
              <a:tailEnd/>
            </a:ln>
          </p:spPr>
          <p:txBody>
            <a:bodyPr/>
            <a:lstStyle/>
            <a:p>
              <a:endParaRPr lang="en-US"/>
            </a:p>
          </p:txBody>
        </p:sp>
        <p:sp>
          <p:nvSpPr>
            <p:cNvPr id="10822" name="Line 255"/>
            <p:cNvSpPr>
              <a:spLocks noChangeAspect="1" noChangeShapeType="1"/>
            </p:cNvSpPr>
            <p:nvPr/>
          </p:nvSpPr>
          <p:spPr bwMode="auto">
            <a:xfrm>
              <a:off x="1198" y="1951"/>
              <a:ext cx="23" cy="8"/>
            </a:xfrm>
            <a:prstGeom prst="line">
              <a:avLst/>
            </a:prstGeom>
            <a:noFill/>
            <a:ln w="0">
              <a:solidFill>
                <a:srgbClr val="FF9900"/>
              </a:solidFill>
              <a:round/>
              <a:headEnd/>
              <a:tailEnd/>
            </a:ln>
          </p:spPr>
          <p:txBody>
            <a:bodyPr/>
            <a:lstStyle/>
            <a:p>
              <a:endParaRPr lang="en-US"/>
            </a:p>
          </p:txBody>
        </p:sp>
        <p:sp>
          <p:nvSpPr>
            <p:cNvPr id="10823" name="Line 256"/>
            <p:cNvSpPr>
              <a:spLocks noChangeAspect="1" noChangeShapeType="1"/>
            </p:cNvSpPr>
            <p:nvPr/>
          </p:nvSpPr>
          <p:spPr bwMode="auto">
            <a:xfrm>
              <a:off x="1231" y="1961"/>
              <a:ext cx="10" cy="5"/>
            </a:xfrm>
            <a:prstGeom prst="line">
              <a:avLst/>
            </a:prstGeom>
            <a:noFill/>
            <a:ln w="0">
              <a:solidFill>
                <a:srgbClr val="FF9900"/>
              </a:solidFill>
              <a:round/>
              <a:headEnd/>
              <a:tailEnd/>
            </a:ln>
          </p:spPr>
          <p:txBody>
            <a:bodyPr/>
            <a:lstStyle/>
            <a:p>
              <a:endParaRPr lang="en-US"/>
            </a:p>
          </p:txBody>
        </p:sp>
        <p:sp>
          <p:nvSpPr>
            <p:cNvPr id="10824" name="Line 257"/>
            <p:cNvSpPr>
              <a:spLocks noChangeAspect="1" noChangeShapeType="1"/>
            </p:cNvSpPr>
            <p:nvPr/>
          </p:nvSpPr>
          <p:spPr bwMode="auto">
            <a:xfrm>
              <a:off x="1263" y="1973"/>
              <a:ext cx="22" cy="11"/>
            </a:xfrm>
            <a:prstGeom prst="line">
              <a:avLst/>
            </a:prstGeom>
            <a:noFill/>
            <a:ln w="0">
              <a:solidFill>
                <a:srgbClr val="FF9900"/>
              </a:solidFill>
              <a:round/>
              <a:headEnd/>
              <a:tailEnd/>
            </a:ln>
          </p:spPr>
          <p:txBody>
            <a:bodyPr/>
            <a:lstStyle/>
            <a:p>
              <a:endParaRPr lang="en-US"/>
            </a:p>
          </p:txBody>
        </p:sp>
        <p:sp>
          <p:nvSpPr>
            <p:cNvPr id="10825" name="Line 258"/>
            <p:cNvSpPr>
              <a:spLocks noChangeAspect="1" noChangeShapeType="1"/>
            </p:cNvSpPr>
            <p:nvPr/>
          </p:nvSpPr>
          <p:spPr bwMode="auto">
            <a:xfrm>
              <a:off x="1297" y="1984"/>
              <a:ext cx="12" cy="3"/>
            </a:xfrm>
            <a:prstGeom prst="line">
              <a:avLst/>
            </a:prstGeom>
            <a:noFill/>
            <a:ln w="0">
              <a:solidFill>
                <a:srgbClr val="FF9900"/>
              </a:solidFill>
              <a:round/>
              <a:headEnd/>
              <a:tailEnd/>
            </a:ln>
          </p:spPr>
          <p:txBody>
            <a:bodyPr/>
            <a:lstStyle/>
            <a:p>
              <a:endParaRPr lang="en-US"/>
            </a:p>
          </p:txBody>
        </p:sp>
        <p:sp>
          <p:nvSpPr>
            <p:cNvPr id="10826" name="Line 259"/>
            <p:cNvSpPr>
              <a:spLocks noChangeAspect="1" noChangeShapeType="1"/>
            </p:cNvSpPr>
            <p:nvPr/>
          </p:nvSpPr>
          <p:spPr bwMode="auto">
            <a:xfrm>
              <a:off x="1330" y="1995"/>
              <a:ext cx="20" cy="10"/>
            </a:xfrm>
            <a:prstGeom prst="line">
              <a:avLst/>
            </a:prstGeom>
            <a:noFill/>
            <a:ln w="0">
              <a:solidFill>
                <a:srgbClr val="FF9900"/>
              </a:solidFill>
              <a:round/>
              <a:headEnd/>
              <a:tailEnd/>
            </a:ln>
          </p:spPr>
          <p:txBody>
            <a:bodyPr/>
            <a:lstStyle/>
            <a:p>
              <a:endParaRPr lang="en-US"/>
            </a:p>
          </p:txBody>
        </p:sp>
        <p:sp>
          <p:nvSpPr>
            <p:cNvPr id="10827" name="Line 260"/>
            <p:cNvSpPr>
              <a:spLocks noChangeAspect="1" noChangeShapeType="1"/>
            </p:cNvSpPr>
            <p:nvPr/>
          </p:nvSpPr>
          <p:spPr bwMode="auto">
            <a:xfrm>
              <a:off x="1362" y="2007"/>
              <a:ext cx="12" cy="5"/>
            </a:xfrm>
            <a:prstGeom prst="line">
              <a:avLst/>
            </a:prstGeom>
            <a:noFill/>
            <a:ln w="0">
              <a:solidFill>
                <a:srgbClr val="FF9900"/>
              </a:solidFill>
              <a:round/>
              <a:headEnd/>
              <a:tailEnd/>
            </a:ln>
          </p:spPr>
          <p:txBody>
            <a:bodyPr/>
            <a:lstStyle/>
            <a:p>
              <a:endParaRPr lang="en-US"/>
            </a:p>
          </p:txBody>
        </p:sp>
        <p:sp>
          <p:nvSpPr>
            <p:cNvPr id="10828" name="Line 261"/>
            <p:cNvSpPr>
              <a:spLocks noChangeAspect="1" noChangeShapeType="1"/>
            </p:cNvSpPr>
            <p:nvPr/>
          </p:nvSpPr>
          <p:spPr bwMode="auto">
            <a:xfrm>
              <a:off x="1393" y="2019"/>
              <a:ext cx="25" cy="8"/>
            </a:xfrm>
            <a:prstGeom prst="line">
              <a:avLst/>
            </a:prstGeom>
            <a:noFill/>
            <a:ln w="0">
              <a:solidFill>
                <a:srgbClr val="FF9900"/>
              </a:solidFill>
              <a:round/>
              <a:headEnd/>
              <a:tailEnd/>
            </a:ln>
          </p:spPr>
          <p:txBody>
            <a:bodyPr/>
            <a:lstStyle/>
            <a:p>
              <a:endParaRPr lang="en-US"/>
            </a:p>
          </p:txBody>
        </p:sp>
        <p:sp>
          <p:nvSpPr>
            <p:cNvPr id="10829" name="Freeform 262"/>
            <p:cNvSpPr>
              <a:spLocks noChangeAspect="1"/>
            </p:cNvSpPr>
            <p:nvPr/>
          </p:nvSpPr>
          <p:spPr bwMode="auto">
            <a:xfrm>
              <a:off x="1427" y="2029"/>
              <a:ext cx="9" cy="7"/>
            </a:xfrm>
            <a:custGeom>
              <a:avLst/>
              <a:gdLst>
                <a:gd name="T0" fmla="*/ 0 w 8"/>
                <a:gd name="T1" fmla="*/ 0 h 6"/>
                <a:gd name="T2" fmla="*/ 2 w 8"/>
                <a:gd name="T3" fmla="*/ 2 h 6"/>
                <a:gd name="T4" fmla="*/ 8 w 8"/>
                <a:gd name="T5" fmla="*/ 6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2" y="2"/>
                  </a:lnTo>
                  <a:lnTo>
                    <a:pt x="8" y="6"/>
                  </a:lnTo>
                </a:path>
              </a:pathLst>
            </a:custGeom>
            <a:noFill/>
            <a:ln w="0">
              <a:solidFill>
                <a:srgbClr val="FF9900"/>
              </a:solidFill>
              <a:prstDash val="solid"/>
              <a:round/>
              <a:headEnd/>
              <a:tailEnd/>
            </a:ln>
          </p:spPr>
          <p:txBody>
            <a:bodyPr/>
            <a:lstStyle/>
            <a:p>
              <a:endParaRPr lang="en-US"/>
            </a:p>
          </p:txBody>
        </p:sp>
        <p:sp>
          <p:nvSpPr>
            <p:cNvPr id="10830" name="Freeform 263"/>
            <p:cNvSpPr>
              <a:spLocks noChangeAspect="1"/>
            </p:cNvSpPr>
            <p:nvPr/>
          </p:nvSpPr>
          <p:spPr bwMode="auto">
            <a:xfrm>
              <a:off x="1456" y="2049"/>
              <a:ext cx="21" cy="8"/>
            </a:xfrm>
            <a:custGeom>
              <a:avLst/>
              <a:gdLst>
                <a:gd name="T0" fmla="*/ 0 w 18"/>
                <a:gd name="T1" fmla="*/ 0 h 8"/>
                <a:gd name="T2" fmla="*/ 6 w 18"/>
                <a:gd name="T3" fmla="*/ 4 h 8"/>
                <a:gd name="T4" fmla="*/ 18 w 18"/>
                <a:gd name="T5" fmla="*/ 8 h 8"/>
                <a:gd name="T6" fmla="*/ 0 60000 65536"/>
                <a:gd name="T7" fmla="*/ 0 60000 65536"/>
                <a:gd name="T8" fmla="*/ 0 60000 65536"/>
                <a:gd name="T9" fmla="*/ 0 w 18"/>
                <a:gd name="T10" fmla="*/ 0 h 8"/>
                <a:gd name="T11" fmla="*/ 18 w 18"/>
                <a:gd name="T12" fmla="*/ 8 h 8"/>
              </a:gdLst>
              <a:ahLst/>
              <a:cxnLst>
                <a:cxn ang="T6">
                  <a:pos x="T0" y="T1"/>
                </a:cxn>
                <a:cxn ang="T7">
                  <a:pos x="T2" y="T3"/>
                </a:cxn>
                <a:cxn ang="T8">
                  <a:pos x="T4" y="T5"/>
                </a:cxn>
              </a:cxnLst>
              <a:rect l="T9" t="T10" r="T11" b="T12"/>
              <a:pathLst>
                <a:path w="18" h="8">
                  <a:moveTo>
                    <a:pt x="0" y="0"/>
                  </a:moveTo>
                  <a:lnTo>
                    <a:pt x="6" y="4"/>
                  </a:lnTo>
                  <a:lnTo>
                    <a:pt x="18" y="8"/>
                  </a:lnTo>
                </a:path>
              </a:pathLst>
            </a:custGeom>
            <a:noFill/>
            <a:ln w="0">
              <a:solidFill>
                <a:srgbClr val="FF9900"/>
              </a:solidFill>
              <a:prstDash val="solid"/>
              <a:round/>
              <a:headEnd/>
              <a:tailEnd/>
            </a:ln>
          </p:spPr>
          <p:txBody>
            <a:bodyPr/>
            <a:lstStyle/>
            <a:p>
              <a:endParaRPr lang="en-US"/>
            </a:p>
          </p:txBody>
        </p:sp>
        <p:sp>
          <p:nvSpPr>
            <p:cNvPr id="10831" name="Line 264"/>
            <p:cNvSpPr>
              <a:spLocks noChangeAspect="1" noChangeShapeType="1"/>
            </p:cNvSpPr>
            <p:nvPr/>
          </p:nvSpPr>
          <p:spPr bwMode="auto">
            <a:xfrm>
              <a:off x="1488" y="2064"/>
              <a:ext cx="12" cy="2"/>
            </a:xfrm>
            <a:prstGeom prst="line">
              <a:avLst/>
            </a:prstGeom>
            <a:noFill/>
            <a:ln w="0">
              <a:solidFill>
                <a:srgbClr val="FF9900"/>
              </a:solidFill>
              <a:round/>
              <a:headEnd/>
              <a:tailEnd/>
            </a:ln>
          </p:spPr>
          <p:txBody>
            <a:bodyPr/>
            <a:lstStyle/>
            <a:p>
              <a:endParaRPr lang="en-US"/>
            </a:p>
          </p:txBody>
        </p:sp>
        <p:sp>
          <p:nvSpPr>
            <p:cNvPr id="10832" name="Line 265"/>
            <p:cNvSpPr>
              <a:spLocks noChangeAspect="1" noChangeShapeType="1"/>
            </p:cNvSpPr>
            <p:nvPr/>
          </p:nvSpPr>
          <p:spPr bwMode="auto">
            <a:xfrm>
              <a:off x="1514" y="2082"/>
              <a:ext cx="17" cy="18"/>
            </a:xfrm>
            <a:prstGeom prst="line">
              <a:avLst/>
            </a:prstGeom>
            <a:noFill/>
            <a:ln w="0">
              <a:solidFill>
                <a:srgbClr val="FF9900"/>
              </a:solidFill>
              <a:round/>
              <a:headEnd/>
              <a:tailEnd/>
            </a:ln>
          </p:spPr>
          <p:txBody>
            <a:bodyPr/>
            <a:lstStyle/>
            <a:p>
              <a:endParaRPr lang="en-US"/>
            </a:p>
          </p:txBody>
        </p:sp>
        <p:sp>
          <p:nvSpPr>
            <p:cNvPr id="10833" name="Line 266"/>
            <p:cNvSpPr>
              <a:spLocks noChangeAspect="1" noChangeShapeType="1"/>
            </p:cNvSpPr>
            <p:nvPr/>
          </p:nvSpPr>
          <p:spPr bwMode="auto">
            <a:xfrm>
              <a:off x="1536" y="2108"/>
              <a:ext cx="2" cy="12"/>
            </a:xfrm>
            <a:prstGeom prst="line">
              <a:avLst/>
            </a:prstGeom>
            <a:noFill/>
            <a:ln w="0">
              <a:solidFill>
                <a:srgbClr val="FF9900"/>
              </a:solidFill>
              <a:round/>
              <a:headEnd/>
              <a:tailEnd/>
            </a:ln>
          </p:spPr>
          <p:txBody>
            <a:bodyPr/>
            <a:lstStyle/>
            <a:p>
              <a:endParaRPr lang="en-US"/>
            </a:p>
          </p:txBody>
        </p:sp>
        <p:sp>
          <p:nvSpPr>
            <p:cNvPr id="10834" name="Freeform 267"/>
            <p:cNvSpPr>
              <a:spLocks noChangeAspect="1"/>
            </p:cNvSpPr>
            <p:nvPr/>
          </p:nvSpPr>
          <p:spPr bwMode="auto">
            <a:xfrm>
              <a:off x="1536" y="2144"/>
              <a:ext cx="2" cy="22"/>
            </a:xfrm>
            <a:custGeom>
              <a:avLst/>
              <a:gdLst>
                <a:gd name="T0" fmla="*/ 0 w 2"/>
                <a:gd name="T1" fmla="*/ 0 h 19"/>
                <a:gd name="T2" fmla="*/ 0 w 2"/>
                <a:gd name="T3" fmla="*/ 4 h 19"/>
                <a:gd name="T4" fmla="*/ 0 w 2"/>
                <a:gd name="T5" fmla="*/ 19 h 19"/>
                <a:gd name="T6" fmla="*/ 0 60000 65536"/>
                <a:gd name="T7" fmla="*/ 0 60000 65536"/>
                <a:gd name="T8" fmla="*/ 0 60000 65536"/>
                <a:gd name="T9" fmla="*/ 0 w 2"/>
                <a:gd name="T10" fmla="*/ 0 h 19"/>
                <a:gd name="T11" fmla="*/ 2 w 2"/>
                <a:gd name="T12" fmla="*/ 19 h 19"/>
              </a:gdLst>
              <a:ahLst/>
              <a:cxnLst>
                <a:cxn ang="T6">
                  <a:pos x="T0" y="T1"/>
                </a:cxn>
                <a:cxn ang="T7">
                  <a:pos x="T2" y="T3"/>
                </a:cxn>
                <a:cxn ang="T8">
                  <a:pos x="T4" y="T5"/>
                </a:cxn>
              </a:cxnLst>
              <a:rect l="T9" t="T10" r="T11" b="T12"/>
              <a:pathLst>
                <a:path w="2" h="19">
                  <a:moveTo>
                    <a:pt x="0" y="0"/>
                  </a:moveTo>
                  <a:lnTo>
                    <a:pt x="0" y="4"/>
                  </a:lnTo>
                  <a:lnTo>
                    <a:pt x="0" y="19"/>
                  </a:lnTo>
                </a:path>
              </a:pathLst>
            </a:custGeom>
            <a:noFill/>
            <a:ln w="0">
              <a:solidFill>
                <a:srgbClr val="FF9900"/>
              </a:solidFill>
              <a:prstDash val="solid"/>
              <a:round/>
              <a:headEnd/>
              <a:tailEnd/>
            </a:ln>
          </p:spPr>
          <p:txBody>
            <a:bodyPr/>
            <a:lstStyle/>
            <a:p>
              <a:endParaRPr lang="en-US"/>
            </a:p>
          </p:txBody>
        </p:sp>
        <p:sp>
          <p:nvSpPr>
            <p:cNvPr id="10835" name="Line 268"/>
            <p:cNvSpPr>
              <a:spLocks noChangeAspect="1" noChangeShapeType="1"/>
            </p:cNvSpPr>
            <p:nvPr/>
          </p:nvSpPr>
          <p:spPr bwMode="auto">
            <a:xfrm flipH="1">
              <a:off x="1529" y="2178"/>
              <a:ext cx="6" cy="11"/>
            </a:xfrm>
            <a:prstGeom prst="line">
              <a:avLst/>
            </a:prstGeom>
            <a:noFill/>
            <a:ln w="0">
              <a:solidFill>
                <a:srgbClr val="FF9900"/>
              </a:solidFill>
              <a:round/>
              <a:headEnd/>
              <a:tailEnd/>
            </a:ln>
          </p:spPr>
          <p:txBody>
            <a:bodyPr/>
            <a:lstStyle/>
            <a:p>
              <a:endParaRPr lang="en-US"/>
            </a:p>
          </p:txBody>
        </p:sp>
        <p:sp>
          <p:nvSpPr>
            <p:cNvPr id="10836" name="Line 269"/>
            <p:cNvSpPr>
              <a:spLocks noChangeAspect="1" noChangeShapeType="1"/>
            </p:cNvSpPr>
            <p:nvPr/>
          </p:nvSpPr>
          <p:spPr bwMode="auto">
            <a:xfrm>
              <a:off x="1522" y="2212"/>
              <a:ext cx="1" cy="21"/>
            </a:xfrm>
            <a:prstGeom prst="line">
              <a:avLst/>
            </a:prstGeom>
            <a:noFill/>
            <a:ln w="0">
              <a:solidFill>
                <a:srgbClr val="FF9900"/>
              </a:solidFill>
              <a:round/>
              <a:headEnd/>
              <a:tailEnd/>
            </a:ln>
          </p:spPr>
          <p:txBody>
            <a:bodyPr/>
            <a:lstStyle/>
            <a:p>
              <a:endParaRPr lang="en-US"/>
            </a:p>
          </p:txBody>
        </p:sp>
        <p:sp>
          <p:nvSpPr>
            <p:cNvPr id="10837" name="Line 270"/>
            <p:cNvSpPr>
              <a:spLocks noChangeAspect="1" noChangeShapeType="1"/>
            </p:cNvSpPr>
            <p:nvPr/>
          </p:nvSpPr>
          <p:spPr bwMode="auto">
            <a:xfrm>
              <a:off x="1522" y="2244"/>
              <a:ext cx="1" cy="14"/>
            </a:xfrm>
            <a:prstGeom prst="line">
              <a:avLst/>
            </a:prstGeom>
            <a:noFill/>
            <a:ln w="0">
              <a:solidFill>
                <a:srgbClr val="FF9900"/>
              </a:solidFill>
              <a:round/>
              <a:headEnd/>
              <a:tailEnd/>
            </a:ln>
          </p:spPr>
          <p:txBody>
            <a:bodyPr/>
            <a:lstStyle/>
            <a:p>
              <a:endParaRPr lang="en-US"/>
            </a:p>
          </p:txBody>
        </p:sp>
        <p:sp>
          <p:nvSpPr>
            <p:cNvPr id="10838" name="Line 271"/>
            <p:cNvSpPr>
              <a:spLocks noChangeAspect="1" noChangeShapeType="1"/>
            </p:cNvSpPr>
            <p:nvPr/>
          </p:nvSpPr>
          <p:spPr bwMode="auto">
            <a:xfrm flipV="1">
              <a:off x="1524" y="2259"/>
              <a:ext cx="14" cy="18"/>
            </a:xfrm>
            <a:prstGeom prst="line">
              <a:avLst/>
            </a:prstGeom>
            <a:noFill/>
            <a:ln w="0">
              <a:solidFill>
                <a:srgbClr val="FF9900"/>
              </a:solidFill>
              <a:round/>
              <a:headEnd/>
              <a:tailEnd/>
            </a:ln>
          </p:spPr>
          <p:txBody>
            <a:bodyPr/>
            <a:lstStyle/>
            <a:p>
              <a:endParaRPr lang="en-US"/>
            </a:p>
          </p:txBody>
        </p:sp>
        <p:sp>
          <p:nvSpPr>
            <p:cNvPr id="10839" name="Line 272"/>
            <p:cNvSpPr>
              <a:spLocks noChangeAspect="1" noChangeShapeType="1"/>
            </p:cNvSpPr>
            <p:nvPr/>
          </p:nvSpPr>
          <p:spPr bwMode="auto">
            <a:xfrm flipV="1">
              <a:off x="1544" y="2240"/>
              <a:ext cx="7" cy="10"/>
            </a:xfrm>
            <a:prstGeom prst="line">
              <a:avLst/>
            </a:prstGeom>
            <a:noFill/>
            <a:ln w="0">
              <a:solidFill>
                <a:srgbClr val="FF9900"/>
              </a:solidFill>
              <a:round/>
              <a:headEnd/>
              <a:tailEnd/>
            </a:ln>
          </p:spPr>
          <p:txBody>
            <a:bodyPr/>
            <a:lstStyle/>
            <a:p>
              <a:endParaRPr lang="en-US"/>
            </a:p>
          </p:txBody>
        </p:sp>
        <p:sp>
          <p:nvSpPr>
            <p:cNvPr id="10840" name="Line 273"/>
            <p:cNvSpPr>
              <a:spLocks noChangeAspect="1" noChangeShapeType="1"/>
            </p:cNvSpPr>
            <p:nvPr/>
          </p:nvSpPr>
          <p:spPr bwMode="auto">
            <a:xfrm>
              <a:off x="1564" y="2244"/>
              <a:ext cx="4" cy="21"/>
            </a:xfrm>
            <a:prstGeom prst="line">
              <a:avLst/>
            </a:prstGeom>
            <a:noFill/>
            <a:ln w="0">
              <a:solidFill>
                <a:srgbClr val="FF9900"/>
              </a:solidFill>
              <a:round/>
              <a:headEnd/>
              <a:tailEnd/>
            </a:ln>
          </p:spPr>
          <p:txBody>
            <a:bodyPr/>
            <a:lstStyle/>
            <a:p>
              <a:endParaRPr lang="en-US"/>
            </a:p>
          </p:txBody>
        </p:sp>
        <p:sp>
          <p:nvSpPr>
            <p:cNvPr id="10841" name="Freeform 274"/>
            <p:cNvSpPr>
              <a:spLocks noChangeAspect="1"/>
            </p:cNvSpPr>
            <p:nvPr/>
          </p:nvSpPr>
          <p:spPr bwMode="auto">
            <a:xfrm>
              <a:off x="1569" y="2277"/>
              <a:ext cx="1" cy="11"/>
            </a:xfrm>
            <a:custGeom>
              <a:avLst/>
              <a:gdLst>
                <a:gd name="T0" fmla="*/ 0 w 1"/>
                <a:gd name="T1" fmla="*/ 0 h 10"/>
                <a:gd name="T2" fmla="*/ 0 w 1"/>
                <a:gd name="T3" fmla="*/ 2 h 10"/>
                <a:gd name="T4" fmla="*/ 0 w 1"/>
                <a:gd name="T5" fmla="*/ 1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2"/>
                  </a:lnTo>
                  <a:lnTo>
                    <a:pt x="0" y="10"/>
                  </a:lnTo>
                </a:path>
              </a:pathLst>
            </a:custGeom>
            <a:noFill/>
            <a:ln w="0">
              <a:solidFill>
                <a:srgbClr val="FF9900"/>
              </a:solidFill>
              <a:prstDash val="solid"/>
              <a:round/>
              <a:headEnd/>
              <a:tailEnd/>
            </a:ln>
          </p:spPr>
          <p:txBody>
            <a:bodyPr/>
            <a:lstStyle/>
            <a:p>
              <a:endParaRPr lang="en-US"/>
            </a:p>
          </p:txBody>
        </p:sp>
        <p:sp>
          <p:nvSpPr>
            <p:cNvPr id="10842" name="Line 275"/>
            <p:cNvSpPr>
              <a:spLocks noChangeAspect="1" noChangeShapeType="1"/>
            </p:cNvSpPr>
            <p:nvPr/>
          </p:nvSpPr>
          <p:spPr bwMode="auto">
            <a:xfrm>
              <a:off x="1569" y="2311"/>
              <a:ext cx="1" cy="24"/>
            </a:xfrm>
            <a:prstGeom prst="line">
              <a:avLst/>
            </a:prstGeom>
            <a:noFill/>
            <a:ln w="0">
              <a:solidFill>
                <a:srgbClr val="FF9900"/>
              </a:solidFill>
              <a:round/>
              <a:headEnd/>
              <a:tailEnd/>
            </a:ln>
          </p:spPr>
          <p:txBody>
            <a:bodyPr/>
            <a:lstStyle/>
            <a:p>
              <a:endParaRPr lang="en-US"/>
            </a:p>
          </p:txBody>
        </p:sp>
        <p:sp>
          <p:nvSpPr>
            <p:cNvPr id="10843" name="Freeform 276"/>
            <p:cNvSpPr>
              <a:spLocks noChangeAspect="1"/>
            </p:cNvSpPr>
            <p:nvPr/>
          </p:nvSpPr>
          <p:spPr bwMode="auto">
            <a:xfrm>
              <a:off x="1569" y="2346"/>
              <a:ext cx="9" cy="7"/>
            </a:xfrm>
            <a:custGeom>
              <a:avLst/>
              <a:gdLst>
                <a:gd name="T0" fmla="*/ 0 w 8"/>
                <a:gd name="T1" fmla="*/ 0 h 5"/>
                <a:gd name="T2" fmla="*/ 0 w 8"/>
                <a:gd name="T3" fmla="*/ 2 h 5"/>
                <a:gd name="T4" fmla="*/ 8 w 8"/>
                <a:gd name="T5" fmla="*/ 5 h 5"/>
                <a:gd name="T6" fmla="*/ 0 60000 65536"/>
                <a:gd name="T7" fmla="*/ 0 60000 65536"/>
                <a:gd name="T8" fmla="*/ 0 60000 65536"/>
                <a:gd name="T9" fmla="*/ 0 w 8"/>
                <a:gd name="T10" fmla="*/ 0 h 5"/>
                <a:gd name="T11" fmla="*/ 8 w 8"/>
                <a:gd name="T12" fmla="*/ 5 h 5"/>
              </a:gdLst>
              <a:ahLst/>
              <a:cxnLst>
                <a:cxn ang="T6">
                  <a:pos x="T0" y="T1"/>
                </a:cxn>
                <a:cxn ang="T7">
                  <a:pos x="T2" y="T3"/>
                </a:cxn>
                <a:cxn ang="T8">
                  <a:pos x="T4" y="T5"/>
                </a:cxn>
              </a:cxnLst>
              <a:rect l="T9" t="T10" r="T11" b="T12"/>
              <a:pathLst>
                <a:path w="8" h="5">
                  <a:moveTo>
                    <a:pt x="0" y="0"/>
                  </a:moveTo>
                  <a:lnTo>
                    <a:pt x="0" y="2"/>
                  </a:lnTo>
                  <a:lnTo>
                    <a:pt x="8" y="5"/>
                  </a:lnTo>
                </a:path>
              </a:pathLst>
            </a:custGeom>
            <a:noFill/>
            <a:ln w="0">
              <a:solidFill>
                <a:srgbClr val="FF9900"/>
              </a:solidFill>
              <a:prstDash val="solid"/>
              <a:round/>
              <a:headEnd/>
              <a:tailEnd/>
            </a:ln>
          </p:spPr>
          <p:txBody>
            <a:bodyPr/>
            <a:lstStyle/>
            <a:p>
              <a:endParaRPr lang="en-US"/>
            </a:p>
          </p:txBody>
        </p:sp>
      </p:grpSp>
      <p:sp>
        <p:nvSpPr>
          <p:cNvPr id="10310" name="Line 277"/>
          <p:cNvSpPr>
            <a:spLocks noChangeAspect="1" noChangeShapeType="1"/>
          </p:cNvSpPr>
          <p:nvPr/>
        </p:nvSpPr>
        <p:spPr bwMode="auto">
          <a:xfrm flipH="1">
            <a:off x="2425700" y="5207000"/>
            <a:ext cx="34925" cy="3175"/>
          </a:xfrm>
          <a:prstGeom prst="line">
            <a:avLst/>
          </a:prstGeom>
          <a:noFill/>
          <a:ln w="0">
            <a:solidFill>
              <a:srgbClr val="FF9900"/>
            </a:solidFill>
            <a:round/>
            <a:headEnd/>
            <a:tailEnd/>
          </a:ln>
        </p:spPr>
        <p:txBody>
          <a:bodyPr/>
          <a:lstStyle/>
          <a:p>
            <a:endParaRPr lang="en-US"/>
          </a:p>
        </p:txBody>
      </p:sp>
      <p:sp>
        <p:nvSpPr>
          <p:cNvPr id="10311" name="Line 278"/>
          <p:cNvSpPr>
            <a:spLocks noChangeAspect="1" noChangeShapeType="1"/>
          </p:cNvSpPr>
          <p:nvPr/>
        </p:nvSpPr>
        <p:spPr bwMode="auto">
          <a:xfrm flipH="1">
            <a:off x="2390775" y="5203825"/>
            <a:ext cx="17463" cy="1588"/>
          </a:xfrm>
          <a:prstGeom prst="line">
            <a:avLst/>
          </a:prstGeom>
          <a:noFill/>
          <a:ln w="0">
            <a:solidFill>
              <a:srgbClr val="FF9900"/>
            </a:solidFill>
            <a:round/>
            <a:headEnd/>
            <a:tailEnd/>
          </a:ln>
        </p:spPr>
        <p:txBody>
          <a:bodyPr/>
          <a:lstStyle/>
          <a:p>
            <a:endParaRPr lang="en-US"/>
          </a:p>
        </p:txBody>
      </p:sp>
      <p:sp>
        <p:nvSpPr>
          <p:cNvPr id="10312" name="Line 279"/>
          <p:cNvSpPr>
            <a:spLocks noChangeAspect="1" noChangeShapeType="1"/>
          </p:cNvSpPr>
          <p:nvPr/>
        </p:nvSpPr>
        <p:spPr bwMode="auto">
          <a:xfrm flipH="1">
            <a:off x="2316163" y="5203825"/>
            <a:ext cx="34925" cy="1588"/>
          </a:xfrm>
          <a:prstGeom prst="line">
            <a:avLst/>
          </a:prstGeom>
          <a:noFill/>
          <a:ln w="0">
            <a:solidFill>
              <a:srgbClr val="FF9900"/>
            </a:solidFill>
            <a:round/>
            <a:headEnd/>
            <a:tailEnd/>
          </a:ln>
        </p:spPr>
        <p:txBody>
          <a:bodyPr/>
          <a:lstStyle/>
          <a:p>
            <a:endParaRPr lang="en-US"/>
          </a:p>
        </p:txBody>
      </p:sp>
      <p:sp>
        <p:nvSpPr>
          <p:cNvPr id="10313" name="Line 280"/>
          <p:cNvSpPr>
            <a:spLocks noChangeAspect="1" noChangeShapeType="1"/>
          </p:cNvSpPr>
          <p:nvPr/>
        </p:nvSpPr>
        <p:spPr bwMode="auto">
          <a:xfrm flipH="1">
            <a:off x="2279650" y="5199063"/>
            <a:ext cx="17463" cy="4762"/>
          </a:xfrm>
          <a:prstGeom prst="line">
            <a:avLst/>
          </a:prstGeom>
          <a:noFill/>
          <a:ln w="0">
            <a:solidFill>
              <a:srgbClr val="FF9900"/>
            </a:solidFill>
            <a:round/>
            <a:headEnd/>
            <a:tailEnd/>
          </a:ln>
        </p:spPr>
        <p:txBody>
          <a:bodyPr/>
          <a:lstStyle/>
          <a:p>
            <a:endParaRPr lang="en-US"/>
          </a:p>
        </p:txBody>
      </p:sp>
      <p:sp>
        <p:nvSpPr>
          <p:cNvPr id="10314" name="Line 281"/>
          <p:cNvSpPr>
            <a:spLocks noChangeAspect="1" noChangeShapeType="1"/>
          </p:cNvSpPr>
          <p:nvPr/>
        </p:nvSpPr>
        <p:spPr bwMode="auto">
          <a:xfrm flipH="1">
            <a:off x="2203450" y="5199063"/>
            <a:ext cx="41275" cy="4762"/>
          </a:xfrm>
          <a:prstGeom prst="line">
            <a:avLst/>
          </a:prstGeom>
          <a:noFill/>
          <a:ln w="0">
            <a:solidFill>
              <a:srgbClr val="FF9900"/>
            </a:solidFill>
            <a:round/>
            <a:headEnd/>
            <a:tailEnd/>
          </a:ln>
        </p:spPr>
        <p:txBody>
          <a:bodyPr/>
          <a:lstStyle/>
          <a:p>
            <a:endParaRPr lang="en-US"/>
          </a:p>
        </p:txBody>
      </p:sp>
      <p:sp>
        <p:nvSpPr>
          <p:cNvPr id="10315" name="Line 282"/>
          <p:cNvSpPr>
            <a:spLocks noChangeAspect="1" noChangeShapeType="1"/>
          </p:cNvSpPr>
          <p:nvPr/>
        </p:nvSpPr>
        <p:spPr bwMode="auto">
          <a:xfrm flipH="1">
            <a:off x="2168525" y="5195888"/>
            <a:ext cx="19050" cy="3175"/>
          </a:xfrm>
          <a:prstGeom prst="line">
            <a:avLst/>
          </a:prstGeom>
          <a:noFill/>
          <a:ln w="0">
            <a:solidFill>
              <a:srgbClr val="FF9900"/>
            </a:solidFill>
            <a:round/>
            <a:headEnd/>
            <a:tailEnd/>
          </a:ln>
        </p:spPr>
        <p:txBody>
          <a:bodyPr/>
          <a:lstStyle/>
          <a:p>
            <a:endParaRPr lang="en-US"/>
          </a:p>
        </p:txBody>
      </p:sp>
      <p:sp>
        <p:nvSpPr>
          <p:cNvPr id="10316" name="Line 283"/>
          <p:cNvSpPr>
            <a:spLocks noChangeAspect="1" noChangeShapeType="1"/>
          </p:cNvSpPr>
          <p:nvPr/>
        </p:nvSpPr>
        <p:spPr bwMode="auto">
          <a:xfrm flipH="1">
            <a:off x="2098675" y="5195888"/>
            <a:ext cx="34925" cy="3175"/>
          </a:xfrm>
          <a:prstGeom prst="line">
            <a:avLst/>
          </a:prstGeom>
          <a:noFill/>
          <a:ln w="0">
            <a:solidFill>
              <a:srgbClr val="FF9900"/>
            </a:solidFill>
            <a:round/>
            <a:headEnd/>
            <a:tailEnd/>
          </a:ln>
        </p:spPr>
        <p:txBody>
          <a:bodyPr/>
          <a:lstStyle/>
          <a:p>
            <a:endParaRPr lang="en-US"/>
          </a:p>
        </p:txBody>
      </p:sp>
      <p:sp>
        <p:nvSpPr>
          <p:cNvPr id="10317" name="Line 284"/>
          <p:cNvSpPr>
            <a:spLocks noChangeAspect="1" noChangeShapeType="1"/>
          </p:cNvSpPr>
          <p:nvPr/>
        </p:nvSpPr>
        <p:spPr bwMode="auto">
          <a:xfrm flipH="1">
            <a:off x="2058988" y="5192713"/>
            <a:ext cx="20637" cy="1587"/>
          </a:xfrm>
          <a:prstGeom prst="line">
            <a:avLst/>
          </a:prstGeom>
          <a:noFill/>
          <a:ln w="0">
            <a:solidFill>
              <a:srgbClr val="FF9900"/>
            </a:solidFill>
            <a:round/>
            <a:headEnd/>
            <a:tailEnd/>
          </a:ln>
        </p:spPr>
        <p:txBody>
          <a:bodyPr/>
          <a:lstStyle/>
          <a:p>
            <a:endParaRPr lang="en-US"/>
          </a:p>
        </p:txBody>
      </p:sp>
      <p:sp>
        <p:nvSpPr>
          <p:cNvPr id="10318" name="Line 285"/>
          <p:cNvSpPr>
            <a:spLocks noChangeAspect="1" noChangeShapeType="1"/>
          </p:cNvSpPr>
          <p:nvPr/>
        </p:nvSpPr>
        <p:spPr bwMode="auto">
          <a:xfrm flipH="1">
            <a:off x="1987550" y="5192713"/>
            <a:ext cx="31750" cy="1587"/>
          </a:xfrm>
          <a:prstGeom prst="line">
            <a:avLst/>
          </a:prstGeom>
          <a:noFill/>
          <a:ln w="0">
            <a:solidFill>
              <a:srgbClr val="FF9900"/>
            </a:solidFill>
            <a:round/>
            <a:headEnd/>
            <a:tailEnd/>
          </a:ln>
        </p:spPr>
        <p:txBody>
          <a:bodyPr/>
          <a:lstStyle/>
          <a:p>
            <a:endParaRPr lang="en-US"/>
          </a:p>
        </p:txBody>
      </p:sp>
      <p:sp>
        <p:nvSpPr>
          <p:cNvPr id="10319" name="Line 286"/>
          <p:cNvSpPr>
            <a:spLocks noChangeAspect="1" noChangeShapeType="1"/>
          </p:cNvSpPr>
          <p:nvPr/>
        </p:nvSpPr>
        <p:spPr bwMode="auto">
          <a:xfrm flipH="1">
            <a:off x="1952625" y="5189538"/>
            <a:ext cx="17463" cy="3175"/>
          </a:xfrm>
          <a:prstGeom prst="line">
            <a:avLst/>
          </a:prstGeom>
          <a:noFill/>
          <a:ln w="0">
            <a:solidFill>
              <a:srgbClr val="FF9900"/>
            </a:solidFill>
            <a:round/>
            <a:headEnd/>
            <a:tailEnd/>
          </a:ln>
        </p:spPr>
        <p:txBody>
          <a:bodyPr/>
          <a:lstStyle/>
          <a:p>
            <a:endParaRPr lang="en-US"/>
          </a:p>
        </p:txBody>
      </p:sp>
      <p:sp>
        <p:nvSpPr>
          <p:cNvPr id="10320" name="Line 287"/>
          <p:cNvSpPr>
            <a:spLocks noChangeAspect="1" noChangeShapeType="1"/>
          </p:cNvSpPr>
          <p:nvPr/>
        </p:nvSpPr>
        <p:spPr bwMode="auto">
          <a:xfrm flipH="1">
            <a:off x="1876425" y="5189538"/>
            <a:ext cx="34925" cy="3175"/>
          </a:xfrm>
          <a:prstGeom prst="line">
            <a:avLst/>
          </a:prstGeom>
          <a:noFill/>
          <a:ln w="0">
            <a:solidFill>
              <a:srgbClr val="FF9900"/>
            </a:solidFill>
            <a:round/>
            <a:headEnd/>
            <a:tailEnd/>
          </a:ln>
        </p:spPr>
        <p:txBody>
          <a:bodyPr/>
          <a:lstStyle/>
          <a:p>
            <a:endParaRPr lang="en-US"/>
          </a:p>
        </p:txBody>
      </p:sp>
      <p:sp>
        <p:nvSpPr>
          <p:cNvPr id="10321" name="Line 288"/>
          <p:cNvSpPr>
            <a:spLocks noChangeAspect="1" noChangeShapeType="1"/>
          </p:cNvSpPr>
          <p:nvPr/>
        </p:nvSpPr>
        <p:spPr bwMode="auto">
          <a:xfrm flipH="1">
            <a:off x="1839913" y="5184775"/>
            <a:ext cx="17462" cy="1588"/>
          </a:xfrm>
          <a:prstGeom prst="line">
            <a:avLst/>
          </a:prstGeom>
          <a:noFill/>
          <a:ln w="0">
            <a:solidFill>
              <a:srgbClr val="FF9900"/>
            </a:solidFill>
            <a:round/>
            <a:headEnd/>
            <a:tailEnd/>
          </a:ln>
        </p:spPr>
        <p:txBody>
          <a:bodyPr/>
          <a:lstStyle/>
          <a:p>
            <a:endParaRPr lang="en-US"/>
          </a:p>
        </p:txBody>
      </p:sp>
      <p:sp>
        <p:nvSpPr>
          <p:cNvPr id="10322" name="Line 289"/>
          <p:cNvSpPr>
            <a:spLocks noChangeAspect="1" noChangeShapeType="1"/>
          </p:cNvSpPr>
          <p:nvPr/>
        </p:nvSpPr>
        <p:spPr bwMode="auto">
          <a:xfrm flipH="1">
            <a:off x="1766888" y="5184775"/>
            <a:ext cx="26987" cy="1588"/>
          </a:xfrm>
          <a:prstGeom prst="line">
            <a:avLst/>
          </a:prstGeom>
          <a:noFill/>
          <a:ln w="0">
            <a:solidFill>
              <a:srgbClr val="FF9900"/>
            </a:solidFill>
            <a:round/>
            <a:headEnd/>
            <a:tailEnd/>
          </a:ln>
        </p:spPr>
        <p:txBody>
          <a:bodyPr/>
          <a:lstStyle/>
          <a:p>
            <a:endParaRPr lang="en-US"/>
          </a:p>
        </p:txBody>
      </p:sp>
      <p:sp>
        <p:nvSpPr>
          <p:cNvPr id="10323" name="Line 290"/>
          <p:cNvSpPr>
            <a:spLocks noChangeAspect="1" noChangeShapeType="1"/>
          </p:cNvSpPr>
          <p:nvPr/>
        </p:nvSpPr>
        <p:spPr bwMode="auto">
          <a:xfrm flipH="1">
            <a:off x="1730375" y="5181600"/>
            <a:ext cx="15875" cy="3175"/>
          </a:xfrm>
          <a:prstGeom prst="line">
            <a:avLst/>
          </a:prstGeom>
          <a:noFill/>
          <a:ln w="0">
            <a:solidFill>
              <a:srgbClr val="FF9900"/>
            </a:solidFill>
            <a:round/>
            <a:headEnd/>
            <a:tailEnd/>
          </a:ln>
        </p:spPr>
        <p:txBody>
          <a:bodyPr/>
          <a:lstStyle/>
          <a:p>
            <a:endParaRPr lang="en-US"/>
          </a:p>
        </p:txBody>
      </p:sp>
      <p:sp>
        <p:nvSpPr>
          <p:cNvPr id="10324" name="Line 291"/>
          <p:cNvSpPr>
            <a:spLocks noChangeAspect="1" noChangeShapeType="1"/>
          </p:cNvSpPr>
          <p:nvPr/>
        </p:nvSpPr>
        <p:spPr bwMode="auto">
          <a:xfrm flipH="1">
            <a:off x="1658938" y="5181600"/>
            <a:ext cx="34925" cy="3175"/>
          </a:xfrm>
          <a:prstGeom prst="line">
            <a:avLst/>
          </a:prstGeom>
          <a:noFill/>
          <a:ln w="0">
            <a:solidFill>
              <a:srgbClr val="FF9900"/>
            </a:solidFill>
            <a:round/>
            <a:headEnd/>
            <a:tailEnd/>
          </a:ln>
        </p:spPr>
        <p:txBody>
          <a:bodyPr/>
          <a:lstStyle/>
          <a:p>
            <a:endParaRPr lang="en-US"/>
          </a:p>
        </p:txBody>
      </p:sp>
      <p:grpSp>
        <p:nvGrpSpPr>
          <p:cNvPr id="19" name="Group 292"/>
          <p:cNvGrpSpPr>
            <a:grpSpLocks/>
          </p:cNvGrpSpPr>
          <p:nvPr/>
        </p:nvGrpSpPr>
        <p:grpSpPr bwMode="auto">
          <a:xfrm>
            <a:off x="2652713" y="5822950"/>
            <a:ext cx="0" cy="406400"/>
            <a:chOff x="1631" y="3868"/>
            <a:chExt cx="0" cy="256"/>
          </a:xfrm>
        </p:grpSpPr>
        <p:sp>
          <p:nvSpPr>
            <p:cNvPr id="10804" name="Line 293"/>
            <p:cNvSpPr>
              <a:spLocks noChangeAspect="1" noChangeShapeType="1"/>
            </p:cNvSpPr>
            <p:nvPr/>
          </p:nvSpPr>
          <p:spPr bwMode="auto">
            <a:xfrm>
              <a:off x="1631" y="3868"/>
              <a:ext cx="0" cy="25"/>
            </a:xfrm>
            <a:prstGeom prst="line">
              <a:avLst/>
            </a:prstGeom>
            <a:noFill/>
            <a:ln w="0">
              <a:solidFill>
                <a:srgbClr val="FF9900"/>
              </a:solidFill>
              <a:round/>
              <a:headEnd/>
              <a:tailEnd/>
            </a:ln>
          </p:spPr>
          <p:txBody>
            <a:bodyPr/>
            <a:lstStyle/>
            <a:p>
              <a:endParaRPr lang="en-US"/>
            </a:p>
          </p:txBody>
        </p:sp>
        <p:sp>
          <p:nvSpPr>
            <p:cNvPr id="10805" name="Line 294"/>
            <p:cNvSpPr>
              <a:spLocks noChangeAspect="1" noChangeShapeType="1"/>
            </p:cNvSpPr>
            <p:nvPr/>
          </p:nvSpPr>
          <p:spPr bwMode="auto">
            <a:xfrm>
              <a:off x="1631" y="3903"/>
              <a:ext cx="0" cy="11"/>
            </a:xfrm>
            <a:prstGeom prst="line">
              <a:avLst/>
            </a:prstGeom>
            <a:noFill/>
            <a:ln w="0">
              <a:solidFill>
                <a:srgbClr val="FF9900"/>
              </a:solidFill>
              <a:round/>
              <a:headEnd/>
              <a:tailEnd/>
            </a:ln>
          </p:spPr>
          <p:txBody>
            <a:bodyPr/>
            <a:lstStyle/>
            <a:p>
              <a:endParaRPr lang="en-US"/>
            </a:p>
          </p:txBody>
        </p:sp>
        <p:sp>
          <p:nvSpPr>
            <p:cNvPr id="10806" name="Line 295"/>
            <p:cNvSpPr>
              <a:spLocks noChangeAspect="1" noChangeShapeType="1"/>
            </p:cNvSpPr>
            <p:nvPr/>
          </p:nvSpPr>
          <p:spPr bwMode="auto">
            <a:xfrm>
              <a:off x="1631" y="3939"/>
              <a:ext cx="0" cy="24"/>
            </a:xfrm>
            <a:prstGeom prst="line">
              <a:avLst/>
            </a:prstGeom>
            <a:noFill/>
            <a:ln w="0">
              <a:solidFill>
                <a:srgbClr val="FF9900"/>
              </a:solidFill>
              <a:round/>
              <a:headEnd/>
              <a:tailEnd/>
            </a:ln>
          </p:spPr>
          <p:txBody>
            <a:bodyPr/>
            <a:lstStyle/>
            <a:p>
              <a:endParaRPr lang="en-US"/>
            </a:p>
          </p:txBody>
        </p:sp>
        <p:sp>
          <p:nvSpPr>
            <p:cNvPr id="10807" name="Line 296"/>
            <p:cNvSpPr>
              <a:spLocks noChangeAspect="1" noChangeShapeType="1"/>
            </p:cNvSpPr>
            <p:nvPr/>
          </p:nvSpPr>
          <p:spPr bwMode="auto">
            <a:xfrm>
              <a:off x="1631" y="3973"/>
              <a:ext cx="0" cy="11"/>
            </a:xfrm>
            <a:prstGeom prst="line">
              <a:avLst/>
            </a:prstGeom>
            <a:noFill/>
            <a:ln w="0">
              <a:solidFill>
                <a:srgbClr val="FF9900"/>
              </a:solidFill>
              <a:round/>
              <a:headEnd/>
              <a:tailEnd/>
            </a:ln>
          </p:spPr>
          <p:txBody>
            <a:bodyPr/>
            <a:lstStyle/>
            <a:p>
              <a:endParaRPr lang="en-US"/>
            </a:p>
          </p:txBody>
        </p:sp>
        <p:sp>
          <p:nvSpPr>
            <p:cNvPr id="10808" name="Line 297"/>
            <p:cNvSpPr>
              <a:spLocks noChangeAspect="1" noChangeShapeType="1"/>
            </p:cNvSpPr>
            <p:nvPr/>
          </p:nvSpPr>
          <p:spPr bwMode="auto">
            <a:xfrm>
              <a:off x="1631" y="4007"/>
              <a:ext cx="0" cy="24"/>
            </a:xfrm>
            <a:prstGeom prst="line">
              <a:avLst/>
            </a:prstGeom>
            <a:noFill/>
            <a:ln w="0">
              <a:solidFill>
                <a:srgbClr val="FF9900"/>
              </a:solidFill>
              <a:round/>
              <a:headEnd/>
              <a:tailEnd/>
            </a:ln>
          </p:spPr>
          <p:txBody>
            <a:bodyPr/>
            <a:lstStyle/>
            <a:p>
              <a:endParaRPr lang="en-US"/>
            </a:p>
          </p:txBody>
        </p:sp>
        <p:sp>
          <p:nvSpPr>
            <p:cNvPr id="10809" name="Line 298"/>
            <p:cNvSpPr>
              <a:spLocks noChangeAspect="1" noChangeShapeType="1"/>
            </p:cNvSpPr>
            <p:nvPr/>
          </p:nvSpPr>
          <p:spPr bwMode="auto">
            <a:xfrm>
              <a:off x="1631" y="4043"/>
              <a:ext cx="0" cy="11"/>
            </a:xfrm>
            <a:prstGeom prst="line">
              <a:avLst/>
            </a:prstGeom>
            <a:noFill/>
            <a:ln w="0">
              <a:solidFill>
                <a:srgbClr val="FF9900"/>
              </a:solidFill>
              <a:round/>
              <a:headEnd/>
              <a:tailEnd/>
            </a:ln>
          </p:spPr>
          <p:txBody>
            <a:bodyPr/>
            <a:lstStyle/>
            <a:p>
              <a:endParaRPr lang="en-US"/>
            </a:p>
          </p:txBody>
        </p:sp>
        <p:sp>
          <p:nvSpPr>
            <p:cNvPr id="10810" name="Line 299"/>
            <p:cNvSpPr>
              <a:spLocks noChangeAspect="1" noChangeShapeType="1"/>
            </p:cNvSpPr>
            <p:nvPr/>
          </p:nvSpPr>
          <p:spPr bwMode="auto">
            <a:xfrm>
              <a:off x="1631" y="4077"/>
              <a:ext cx="0" cy="22"/>
            </a:xfrm>
            <a:prstGeom prst="line">
              <a:avLst/>
            </a:prstGeom>
            <a:noFill/>
            <a:ln w="0">
              <a:solidFill>
                <a:srgbClr val="FF9900"/>
              </a:solidFill>
              <a:round/>
              <a:headEnd/>
              <a:tailEnd/>
            </a:ln>
          </p:spPr>
          <p:txBody>
            <a:bodyPr/>
            <a:lstStyle/>
            <a:p>
              <a:endParaRPr lang="en-US"/>
            </a:p>
          </p:txBody>
        </p:sp>
        <p:sp>
          <p:nvSpPr>
            <p:cNvPr id="10811" name="Line 300"/>
            <p:cNvSpPr>
              <a:spLocks noChangeAspect="1" noChangeShapeType="1"/>
            </p:cNvSpPr>
            <p:nvPr/>
          </p:nvSpPr>
          <p:spPr bwMode="auto">
            <a:xfrm>
              <a:off x="1631" y="4111"/>
              <a:ext cx="0" cy="13"/>
            </a:xfrm>
            <a:prstGeom prst="line">
              <a:avLst/>
            </a:prstGeom>
            <a:noFill/>
            <a:ln w="0">
              <a:solidFill>
                <a:srgbClr val="FF9900"/>
              </a:solidFill>
              <a:round/>
              <a:headEnd/>
              <a:tailEnd/>
            </a:ln>
          </p:spPr>
          <p:txBody>
            <a:bodyPr/>
            <a:lstStyle/>
            <a:p>
              <a:endParaRPr lang="en-US"/>
            </a:p>
          </p:txBody>
        </p:sp>
      </p:grpSp>
      <p:sp>
        <p:nvSpPr>
          <p:cNvPr id="10326" name="Line 301"/>
          <p:cNvSpPr>
            <a:spLocks noChangeAspect="1" noChangeShapeType="1"/>
          </p:cNvSpPr>
          <p:nvPr/>
        </p:nvSpPr>
        <p:spPr bwMode="auto">
          <a:xfrm>
            <a:off x="2968625" y="5751513"/>
            <a:ext cx="34925" cy="1587"/>
          </a:xfrm>
          <a:prstGeom prst="line">
            <a:avLst/>
          </a:prstGeom>
          <a:noFill/>
          <a:ln w="0">
            <a:solidFill>
              <a:srgbClr val="DAFF24"/>
            </a:solidFill>
            <a:round/>
            <a:headEnd/>
            <a:tailEnd/>
          </a:ln>
        </p:spPr>
        <p:txBody>
          <a:bodyPr/>
          <a:lstStyle/>
          <a:p>
            <a:endParaRPr lang="en-US"/>
          </a:p>
        </p:txBody>
      </p:sp>
      <p:grpSp>
        <p:nvGrpSpPr>
          <p:cNvPr id="20" name="Group 302"/>
          <p:cNvGrpSpPr>
            <a:grpSpLocks/>
          </p:cNvGrpSpPr>
          <p:nvPr/>
        </p:nvGrpSpPr>
        <p:grpSpPr bwMode="auto">
          <a:xfrm>
            <a:off x="3024188" y="5751513"/>
            <a:ext cx="565150" cy="1587"/>
            <a:chOff x="1865" y="3823"/>
            <a:chExt cx="356" cy="1"/>
          </a:xfrm>
        </p:grpSpPr>
        <p:sp>
          <p:nvSpPr>
            <p:cNvPr id="10793" name="Line 303"/>
            <p:cNvSpPr>
              <a:spLocks noChangeAspect="1" noChangeShapeType="1"/>
            </p:cNvSpPr>
            <p:nvPr/>
          </p:nvSpPr>
          <p:spPr bwMode="auto">
            <a:xfrm>
              <a:off x="1865" y="3823"/>
              <a:ext cx="10" cy="1"/>
            </a:xfrm>
            <a:prstGeom prst="line">
              <a:avLst/>
            </a:prstGeom>
            <a:noFill/>
            <a:ln w="0">
              <a:solidFill>
                <a:srgbClr val="FF9900"/>
              </a:solidFill>
              <a:round/>
              <a:headEnd/>
              <a:tailEnd/>
            </a:ln>
          </p:spPr>
          <p:txBody>
            <a:bodyPr/>
            <a:lstStyle/>
            <a:p>
              <a:endParaRPr lang="en-US"/>
            </a:p>
          </p:txBody>
        </p:sp>
        <p:sp>
          <p:nvSpPr>
            <p:cNvPr id="10794" name="Line 304"/>
            <p:cNvSpPr>
              <a:spLocks noChangeAspect="1" noChangeShapeType="1"/>
            </p:cNvSpPr>
            <p:nvPr/>
          </p:nvSpPr>
          <p:spPr bwMode="auto">
            <a:xfrm>
              <a:off x="1899" y="3823"/>
              <a:ext cx="24" cy="1"/>
            </a:xfrm>
            <a:prstGeom prst="line">
              <a:avLst/>
            </a:prstGeom>
            <a:noFill/>
            <a:ln w="0">
              <a:solidFill>
                <a:srgbClr val="FF9900"/>
              </a:solidFill>
              <a:round/>
              <a:headEnd/>
              <a:tailEnd/>
            </a:ln>
          </p:spPr>
          <p:txBody>
            <a:bodyPr/>
            <a:lstStyle/>
            <a:p>
              <a:endParaRPr lang="en-US"/>
            </a:p>
          </p:txBody>
        </p:sp>
        <p:sp>
          <p:nvSpPr>
            <p:cNvPr id="10795" name="Line 305"/>
            <p:cNvSpPr>
              <a:spLocks noChangeAspect="1" noChangeShapeType="1"/>
            </p:cNvSpPr>
            <p:nvPr/>
          </p:nvSpPr>
          <p:spPr bwMode="auto">
            <a:xfrm>
              <a:off x="1932" y="3823"/>
              <a:ext cx="12" cy="1"/>
            </a:xfrm>
            <a:prstGeom prst="line">
              <a:avLst/>
            </a:prstGeom>
            <a:noFill/>
            <a:ln w="0">
              <a:solidFill>
                <a:srgbClr val="FF9900"/>
              </a:solidFill>
              <a:round/>
              <a:headEnd/>
              <a:tailEnd/>
            </a:ln>
          </p:spPr>
          <p:txBody>
            <a:bodyPr/>
            <a:lstStyle/>
            <a:p>
              <a:endParaRPr lang="en-US"/>
            </a:p>
          </p:txBody>
        </p:sp>
        <p:sp>
          <p:nvSpPr>
            <p:cNvPr id="10796" name="Line 306"/>
            <p:cNvSpPr>
              <a:spLocks noChangeAspect="1" noChangeShapeType="1"/>
            </p:cNvSpPr>
            <p:nvPr/>
          </p:nvSpPr>
          <p:spPr bwMode="auto">
            <a:xfrm>
              <a:off x="1967" y="3823"/>
              <a:ext cx="25" cy="1"/>
            </a:xfrm>
            <a:prstGeom prst="line">
              <a:avLst/>
            </a:prstGeom>
            <a:noFill/>
            <a:ln w="0">
              <a:solidFill>
                <a:srgbClr val="FF9900"/>
              </a:solidFill>
              <a:round/>
              <a:headEnd/>
              <a:tailEnd/>
            </a:ln>
          </p:spPr>
          <p:txBody>
            <a:bodyPr/>
            <a:lstStyle/>
            <a:p>
              <a:endParaRPr lang="en-US"/>
            </a:p>
          </p:txBody>
        </p:sp>
        <p:sp>
          <p:nvSpPr>
            <p:cNvPr id="10797" name="Line 307"/>
            <p:cNvSpPr>
              <a:spLocks noChangeAspect="1" noChangeShapeType="1"/>
            </p:cNvSpPr>
            <p:nvPr/>
          </p:nvSpPr>
          <p:spPr bwMode="auto">
            <a:xfrm>
              <a:off x="2003" y="3823"/>
              <a:ext cx="11" cy="1"/>
            </a:xfrm>
            <a:prstGeom prst="line">
              <a:avLst/>
            </a:prstGeom>
            <a:noFill/>
            <a:ln w="0">
              <a:solidFill>
                <a:srgbClr val="FF9900"/>
              </a:solidFill>
              <a:round/>
              <a:headEnd/>
              <a:tailEnd/>
            </a:ln>
          </p:spPr>
          <p:txBody>
            <a:bodyPr/>
            <a:lstStyle/>
            <a:p>
              <a:endParaRPr lang="en-US"/>
            </a:p>
          </p:txBody>
        </p:sp>
        <p:sp>
          <p:nvSpPr>
            <p:cNvPr id="10798" name="Line 308"/>
            <p:cNvSpPr>
              <a:spLocks noChangeAspect="1" noChangeShapeType="1"/>
            </p:cNvSpPr>
            <p:nvPr/>
          </p:nvSpPr>
          <p:spPr bwMode="auto">
            <a:xfrm>
              <a:off x="2036" y="3823"/>
              <a:ext cx="24" cy="1"/>
            </a:xfrm>
            <a:prstGeom prst="line">
              <a:avLst/>
            </a:prstGeom>
            <a:noFill/>
            <a:ln w="0">
              <a:solidFill>
                <a:srgbClr val="FF9900"/>
              </a:solidFill>
              <a:round/>
              <a:headEnd/>
              <a:tailEnd/>
            </a:ln>
          </p:spPr>
          <p:txBody>
            <a:bodyPr/>
            <a:lstStyle/>
            <a:p>
              <a:endParaRPr lang="en-US"/>
            </a:p>
          </p:txBody>
        </p:sp>
        <p:sp>
          <p:nvSpPr>
            <p:cNvPr id="10799" name="Line 309"/>
            <p:cNvSpPr>
              <a:spLocks noChangeAspect="1" noChangeShapeType="1"/>
            </p:cNvSpPr>
            <p:nvPr/>
          </p:nvSpPr>
          <p:spPr bwMode="auto">
            <a:xfrm>
              <a:off x="2074" y="3823"/>
              <a:ext cx="10" cy="1"/>
            </a:xfrm>
            <a:prstGeom prst="line">
              <a:avLst/>
            </a:prstGeom>
            <a:noFill/>
            <a:ln w="0">
              <a:solidFill>
                <a:srgbClr val="FF9900"/>
              </a:solidFill>
              <a:round/>
              <a:headEnd/>
              <a:tailEnd/>
            </a:ln>
          </p:spPr>
          <p:txBody>
            <a:bodyPr/>
            <a:lstStyle/>
            <a:p>
              <a:endParaRPr lang="en-US"/>
            </a:p>
          </p:txBody>
        </p:sp>
        <p:sp>
          <p:nvSpPr>
            <p:cNvPr id="10800" name="Line 310"/>
            <p:cNvSpPr>
              <a:spLocks noChangeAspect="1" noChangeShapeType="1"/>
            </p:cNvSpPr>
            <p:nvPr/>
          </p:nvSpPr>
          <p:spPr bwMode="auto">
            <a:xfrm>
              <a:off x="2107" y="3823"/>
              <a:ext cx="22" cy="1"/>
            </a:xfrm>
            <a:prstGeom prst="line">
              <a:avLst/>
            </a:prstGeom>
            <a:noFill/>
            <a:ln w="0">
              <a:solidFill>
                <a:srgbClr val="FF9900"/>
              </a:solidFill>
              <a:round/>
              <a:headEnd/>
              <a:tailEnd/>
            </a:ln>
          </p:spPr>
          <p:txBody>
            <a:bodyPr/>
            <a:lstStyle/>
            <a:p>
              <a:endParaRPr lang="en-US"/>
            </a:p>
          </p:txBody>
        </p:sp>
        <p:sp>
          <p:nvSpPr>
            <p:cNvPr id="10801" name="Line 311"/>
            <p:cNvSpPr>
              <a:spLocks noChangeAspect="1" noChangeShapeType="1"/>
            </p:cNvSpPr>
            <p:nvPr/>
          </p:nvSpPr>
          <p:spPr bwMode="auto">
            <a:xfrm>
              <a:off x="2141" y="3823"/>
              <a:ext cx="10" cy="1"/>
            </a:xfrm>
            <a:prstGeom prst="line">
              <a:avLst/>
            </a:prstGeom>
            <a:noFill/>
            <a:ln w="0">
              <a:solidFill>
                <a:srgbClr val="FF9900"/>
              </a:solidFill>
              <a:round/>
              <a:headEnd/>
              <a:tailEnd/>
            </a:ln>
          </p:spPr>
          <p:txBody>
            <a:bodyPr/>
            <a:lstStyle/>
            <a:p>
              <a:endParaRPr lang="en-US"/>
            </a:p>
          </p:txBody>
        </p:sp>
        <p:sp>
          <p:nvSpPr>
            <p:cNvPr id="10802" name="Line 312"/>
            <p:cNvSpPr>
              <a:spLocks noChangeAspect="1" noChangeShapeType="1"/>
            </p:cNvSpPr>
            <p:nvPr/>
          </p:nvSpPr>
          <p:spPr bwMode="auto">
            <a:xfrm>
              <a:off x="2176" y="3823"/>
              <a:ext cx="23" cy="1"/>
            </a:xfrm>
            <a:prstGeom prst="line">
              <a:avLst/>
            </a:prstGeom>
            <a:noFill/>
            <a:ln w="0">
              <a:solidFill>
                <a:srgbClr val="FF9900"/>
              </a:solidFill>
              <a:round/>
              <a:headEnd/>
              <a:tailEnd/>
            </a:ln>
          </p:spPr>
          <p:txBody>
            <a:bodyPr/>
            <a:lstStyle/>
            <a:p>
              <a:endParaRPr lang="en-US"/>
            </a:p>
          </p:txBody>
        </p:sp>
        <p:sp>
          <p:nvSpPr>
            <p:cNvPr id="10803" name="Line 313"/>
            <p:cNvSpPr>
              <a:spLocks noChangeAspect="1" noChangeShapeType="1"/>
            </p:cNvSpPr>
            <p:nvPr/>
          </p:nvSpPr>
          <p:spPr bwMode="auto">
            <a:xfrm>
              <a:off x="2210" y="3823"/>
              <a:ext cx="11" cy="1"/>
            </a:xfrm>
            <a:prstGeom prst="line">
              <a:avLst/>
            </a:prstGeom>
            <a:noFill/>
            <a:ln w="0">
              <a:solidFill>
                <a:srgbClr val="FF9900"/>
              </a:solidFill>
              <a:round/>
              <a:headEnd/>
              <a:tailEnd/>
            </a:ln>
          </p:spPr>
          <p:txBody>
            <a:bodyPr/>
            <a:lstStyle/>
            <a:p>
              <a:endParaRPr lang="en-US"/>
            </a:p>
          </p:txBody>
        </p:sp>
      </p:grpSp>
      <p:sp>
        <p:nvSpPr>
          <p:cNvPr id="10328" name="Text Box 314"/>
          <p:cNvSpPr txBox="1">
            <a:spLocks noChangeAspect="1" noChangeArrowheads="1"/>
          </p:cNvSpPr>
          <p:nvPr/>
        </p:nvSpPr>
        <p:spPr bwMode="auto">
          <a:xfrm>
            <a:off x="1917700" y="1492250"/>
            <a:ext cx="1512888"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Superior</a:t>
            </a:r>
            <a:endParaRPr lang="en-US" sz="2700">
              <a:solidFill>
                <a:schemeClr val="bg1"/>
              </a:solidFill>
              <a:latin typeface="Times New Roman" pitchFamily="18" charset="0"/>
            </a:endParaRPr>
          </a:p>
        </p:txBody>
      </p:sp>
      <p:sp>
        <p:nvSpPr>
          <p:cNvPr id="10329" name="Text Box 315"/>
          <p:cNvSpPr txBox="1">
            <a:spLocks noChangeAspect="1" noChangeArrowheads="1"/>
          </p:cNvSpPr>
          <p:nvPr/>
        </p:nvSpPr>
        <p:spPr bwMode="auto">
          <a:xfrm rot="-5100000">
            <a:off x="2078038" y="4611688"/>
            <a:ext cx="1520825"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dirty="0">
                <a:solidFill>
                  <a:schemeClr val="bg1"/>
                </a:solidFill>
                <a:latin typeface="Times New Roman" pitchFamily="18" charset="0"/>
              </a:rPr>
              <a:t>Lake Michigan</a:t>
            </a:r>
            <a:endParaRPr lang="en-US" sz="2700" dirty="0">
              <a:solidFill>
                <a:schemeClr val="bg1"/>
              </a:solidFill>
              <a:latin typeface="Times New Roman" pitchFamily="18" charset="0"/>
            </a:endParaRPr>
          </a:p>
        </p:txBody>
      </p:sp>
      <p:sp>
        <p:nvSpPr>
          <p:cNvPr id="10330" name="Text Box 316"/>
          <p:cNvSpPr txBox="1">
            <a:spLocks noChangeAspect="1" noChangeArrowheads="1"/>
          </p:cNvSpPr>
          <p:nvPr/>
        </p:nvSpPr>
        <p:spPr bwMode="auto">
          <a:xfrm rot="3600000">
            <a:off x="4465638" y="3408362"/>
            <a:ext cx="1270000"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dirty="0">
                <a:solidFill>
                  <a:schemeClr val="bg1"/>
                </a:solidFill>
                <a:latin typeface="Times New Roman" pitchFamily="18" charset="0"/>
              </a:rPr>
              <a:t>Lake Huron</a:t>
            </a:r>
            <a:endParaRPr lang="en-US" sz="2700" dirty="0">
              <a:solidFill>
                <a:schemeClr val="bg1"/>
              </a:solidFill>
              <a:latin typeface="Times New Roman" pitchFamily="18" charset="0"/>
            </a:endParaRPr>
          </a:p>
        </p:txBody>
      </p:sp>
      <p:sp>
        <p:nvSpPr>
          <p:cNvPr id="10331" name="Text Box 317"/>
          <p:cNvSpPr txBox="1">
            <a:spLocks noChangeAspect="1" noChangeArrowheads="1"/>
          </p:cNvSpPr>
          <p:nvPr/>
        </p:nvSpPr>
        <p:spPr bwMode="auto">
          <a:xfrm rot="-1586293">
            <a:off x="5219700" y="5232400"/>
            <a:ext cx="1066800"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 Erie</a:t>
            </a:r>
          </a:p>
        </p:txBody>
      </p:sp>
      <p:sp>
        <p:nvSpPr>
          <p:cNvPr id="10332" name="Text Box 318"/>
          <p:cNvSpPr txBox="1">
            <a:spLocks noChangeAspect="1" noChangeArrowheads="1"/>
          </p:cNvSpPr>
          <p:nvPr/>
        </p:nvSpPr>
        <p:spPr bwMode="auto">
          <a:xfrm rot="-1249707">
            <a:off x="6670675" y="4203700"/>
            <a:ext cx="642938"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chemeClr val="bg1"/>
                </a:solidFill>
                <a:latin typeface="Times New Roman" pitchFamily="18" charset="0"/>
              </a:rPr>
              <a:t>Lake</a:t>
            </a:r>
          </a:p>
        </p:txBody>
      </p:sp>
      <p:sp>
        <p:nvSpPr>
          <p:cNvPr id="10333" name="Text Box 319"/>
          <p:cNvSpPr txBox="1">
            <a:spLocks noChangeAspect="1" noChangeArrowheads="1"/>
          </p:cNvSpPr>
          <p:nvPr/>
        </p:nvSpPr>
        <p:spPr bwMode="auto">
          <a:xfrm rot="-276134">
            <a:off x="7200900" y="4073525"/>
            <a:ext cx="893763" cy="346075"/>
          </a:xfrm>
          <a:prstGeom prst="rect">
            <a:avLst/>
          </a:prstGeom>
          <a:noFill/>
          <a:ln w="9525">
            <a:noFill/>
            <a:miter lim="800000"/>
            <a:headEnd/>
            <a:tailEnd/>
          </a:ln>
        </p:spPr>
        <p:txBody>
          <a:bodyPr wrap="none" lIns="101097" tIns="50548" rIns="101097" bIns="50548">
            <a:spAutoFit/>
          </a:bodyPr>
          <a:lstStyle/>
          <a:p>
            <a:pPr defTabSz="1009650" eaLnBrk="0" hangingPunct="0"/>
            <a:r>
              <a:rPr lang="en-US" sz="1600" b="1">
                <a:solidFill>
                  <a:schemeClr val="bg1"/>
                </a:solidFill>
                <a:latin typeface="Times New Roman" pitchFamily="18" charset="0"/>
              </a:rPr>
              <a:t>Ontario</a:t>
            </a:r>
          </a:p>
        </p:txBody>
      </p:sp>
      <p:grpSp>
        <p:nvGrpSpPr>
          <p:cNvPr id="21" name="Group 320"/>
          <p:cNvGrpSpPr>
            <a:grpSpLocks/>
          </p:cNvGrpSpPr>
          <p:nvPr/>
        </p:nvGrpSpPr>
        <p:grpSpPr bwMode="auto">
          <a:xfrm>
            <a:off x="3625850" y="5751513"/>
            <a:ext cx="957263" cy="469900"/>
            <a:chOff x="2244" y="3823"/>
            <a:chExt cx="603" cy="296"/>
          </a:xfrm>
        </p:grpSpPr>
        <p:sp>
          <p:nvSpPr>
            <p:cNvPr id="10765" name="Line 321"/>
            <p:cNvSpPr>
              <a:spLocks noChangeAspect="1" noChangeShapeType="1"/>
            </p:cNvSpPr>
            <p:nvPr/>
          </p:nvSpPr>
          <p:spPr bwMode="auto">
            <a:xfrm>
              <a:off x="2615" y="3860"/>
              <a:ext cx="20" cy="4"/>
            </a:xfrm>
            <a:prstGeom prst="line">
              <a:avLst/>
            </a:prstGeom>
            <a:noFill/>
            <a:ln w="0">
              <a:solidFill>
                <a:srgbClr val="FF9900"/>
              </a:solidFill>
              <a:round/>
              <a:headEnd/>
              <a:tailEnd/>
            </a:ln>
          </p:spPr>
          <p:txBody>
            <a:bodyPr/>
            <a:lstStyle/>
            <a:p>
              <a:endParaRPr lang="en-US"/>
            </a:p>
          </p:txBody>
        </p:sp>
        <p:grpSp>
          <p:nvGrpSpPr>
            <p:cNvPr id="22" name="Group 322"/>
            <p:cNvGrpSpPr>
              <a:grpSpLocks/>
            </p:cNvGrpSpPr>
            <p:nvPr/>
          </p:nvGrpSpPr>
          <p:grpSpPr bwMode="auto">
            <a:xfrm>
              <a:off x="2244" y="3823"/>
              <a:ext cx="603" cy="296"/>
              <a:chOff x="2244" y="3823"/>
              <a:chExt cx="603" cy="296"/>
            </a:xfrm>
          </p:grpSpPr>
          <p:sp>
            <p:nvSpPr>
              <p:cNvPr id="10767" name="Line 323"/>
              <p:cNvSpPr>
                <a:spLocks noChangeAspect="1" noChangeShapeType="1"/>
              </p:cNvSpPr>
              <p:nvPr/>
            </p:nvSpPr>
            <p:spPr bwMode="auto">
              <a:xfrm>
                <a:off x="2244" y="3823"/>
                <a:ext cx="24" cy="1"/>
              </a:xfrm>
              <a:prstGeom prst="line">
                <a:avLst/>
              </a:prstGeom>
              <a:noFill/>
              <a:ln w="0">
                <a:solidFill>
                  <a:srgbClr val="FF9900"/>
                </a:solidFill>
                <a:round/>
                <a:headEnd/>
                <a:tailEnd/>
              </a:ln>
            </p:spPr>
            <p:txBody>
              <a:bodyPr/>
              <a:lstStyle/>
              <a:p>
                <a:endParaRPr lang="en-US"/>
              </a:p>
            </p:txBody>
          </p:sp>
          <p:sp>
            <p:nvSpPr>
              <p:cNvPr id="10768" name="Line 324"/>
              <p:cNvSpPr>
                <a:spLocks noChangeAspect="1" noChangeShapeType="1"/>
              </p:cNvSpPr>
              <p:nvPr/>
            </p:nvSpPr>
            <p:spPr bwMode="auto">
              <a:xfrm>
                <a:off x="2280" y="3823"/>
                <a:ext cx="11" cy="1"/>
              </a:xfrm>
              <a:prstGeom prst="line">
                <a:avLst/>
              </a:prstGeom>
              <a:noFill/>
              <a:ln w="0">
                <a:solidFill>
                  <a:srgbClr val="FF9900"/>
                </a:solidFill>
                <a:round/>
                <a:headEnd/>
                <a:tailEnd/>
              </a:ln>
            </p:spPr>
            <p:txBody>
              <a:bodyPr/>
              <a:lstStyle/>
              <a:p>
                <a:endParaRPr lang="en-US"/>
              </a:p>
            </p:txBody>
          </p:sp>
          <p:sp>
            <p:nvSpPr>
              <p:cNvPr id="10769" name="Line 325"/>
              <p:cNvSpPr>
                <a:spLocks noChangeAspect="1" noChangeShapeType="1"/>
              </p:cNvSpPr>
              <p:nvPr/>
            </p:nvSpPr>
            <p:spPr bwMode="auto">
              <a:xfrm>
                <a:off x="2315" y="3823"/>
                <a:ext cx="24" cy="1"/>
              </a:xfrm>
              <a:prstGeom prst="line">
                <a:avLst/>
              </a:prstGeom>
              <a:noFill/>
              <a:ln w="0">
                <a:solidFill>
                  <a:srgbClr val="FF9900"/>
                </a:solidFill>
                <a:round/>
                <a:headEnd/>
                <a:tailEnd/>
              </a:ln>
            </p:spPr>
            <p:txBody>
              <a:bodyPr/>
              <a:lstStyle/>
              <a:p>
                <a:endParaRPr lang="en-US"/>
              </a:p>
            </p:txBody>
          </p:sp>
          <p:sp>
            <p:nvSpPr>
              <p:cNvPr id="10770" name="Line 326"/>
              <p:cNvSpPr>
                <a:spLocks noChangeAspect="1" noChangeShapeType="1"/>
              </p:cNvSpPr>
              <p:nvPr/>
            </p:nvSpPr>
            <p:spPr bwMode="auto">
              <a:xfrm>
                <a:off x="2349" y="3823"/>
                <a:ext cx="12" cy="1"/>
              </a:xfrm>
              <a:prstGeom prst="line">
                <a:avLst/>
              </a:prstGeom>
              <a:noFill/>
              <a:ln w="0">
                <a:solidFill>
                  <a:srgbClr val="FF9900"/>
                </a:solidFill>
                <a:round/>
                <a:headEnd/>
                <a:tailEnd/>
              </a:ln>
            </p:spPr>
            <p:txBody>
              <a:bodyPr/>
              <a:lstStyle/>
              <a:p>
                <a:endParaRPr lang="en-US"/>
              </a:p>
            </p:txBody>
          </p:sp>
          <p:sp>
            <p:nvSpPr>
              <p:cNvPr id="10771" name="Line 327"/>
              <p:cNvSpPr>
                <a:spLocks noChangeAspect="1" noChangeShapeType="1"/>
              </p:cNvSpPr>
              <p:nvPr/>
            </p:nvSpPr>
            <p:spPr bwMode="auto">
              <a:xfrm>
                <a:off x="2384" y="3823"/>
                <a:ext cx="20" cy="1"/>
              </a:xfrm>
              <a:prstGeom prst="line">
                <a:avLst/>
              </a:prstGeom>
              <a:noFill/>
              <a:ln w="0">
                <a:solidFill>
                  <a:srgbClr val="FF9900"/>
                </a:solidFill>
                <a:round/>
                <a:headEnd/>
                <a:tailEnd/>
              </a:ln>
            </p:spPr>
            <p:txBody>
              <a:bodyPr/>
              <a:lstStyle/>
              <a:p>
                <a:endParaRPr lang="en-US"/>
              </a:p>
            </p:txBody>
          </p:sp>
          <p:sp>
            <p:nvSpPr>
              <p:cNvPr id="10772" name="Line 328"/>
              <p:cNvSpPr>
                <a:spLocks noChangeAspect="1" noChangeShapeType="1"/>
              </p:cNvSpPr>
              <p:nvPr/>
            </p:nvSpPr>
            <p:spPr bwMode="auto">
              <a:xfrm>
                <a:off x="2417" y="3823"/>
                <a:ext cx="13" cy="1"/>
              </a:xfrm>
              <a:prstGeom prst="line">
                <a:avLst/>
              </a:prstGeom>
              <a:noFill/>
              <a:ln w="0">
                <a:solidFill>
                  <a:srgbClr val="FF9900"/>
                </a:solidFill>
                <a:round/>
                <a:headEnd/>
                <a:tailEnd/>
              </a:ln>
            </p:spPr>
            <p:txBody>
              <a:bodyPr/>
              <a:lstStyle/>
              <a:p>
                <a:endParaRPr lang="en-US"/>
              </a:p>
            </p:txBody>
          </p:sp>
          <p:sp>
            <p:nvSpPr>
              <p:cNvPr id="10773" name="Line 329"/>
              <p:cNvSpPr>
                <a:spLocks noChangeAspect="1" noChangeShapeType="1"/>
              </p:cNvSpPr>
              <p:nvPr/>
            </p:nvSpPr>
            <p:spPr bwMode="auto">
              <a:xfrm>
                <a:off x="2455" y="3823"/>
                <a:ext cx="21" cy="1"/>
              </a:xfrm>
              <a:prstGeom prst="line">
                <a:avLst/>
              </a:prstGeom>
              <a:noFill/>
              <a:ln w="0">
                <a:solidFill>
                  <a:srgbClr val="FF9900"/>
                </a:solidFill>
                <a:round/>
                <a:headEnd/>
                <a:tailEnd/>
              </a:ln>
            </p:spPr>
            <p:txBody>
              <a:bodyPr/>
              <a:lstStyle/>
              <a:p>
                <a:endParaRPr lang="en-US"/>
              </a:p>
            </p:txBody>
          </p:sp>
          <p:sp>
            <p:nvSpPr>
              <p:cNvPr id="10774" name="Line 330"/>
              <p:cNvSpPr>
                <a:spLocks noChangeAspect="1" noChangeShapeType="1"/>
              </p:cNvSpPr>
              <p:nvPr/>
            </p:nvSpPr>
            <p:spPr bwMode="auto">
              <a:xfrm>
                <a:off x="2478" y="3831"/>
                <a:ext cx="1" cy="12"/>
              </a:xfrm>
              <a:prstGeom prst="line">
                <a:avLst/>
              </a:prstGeom>
              <a:noFill/>
              <a:ln w="0">
                <a:solidFill>
                  <a:srgbClr val="FF9900"/>
                </a:solidFill>
                <a:round/>
                <a:headEnd/>
                <a:tailEnd/>
              </a:ln>
            </p:spPr>
            <p:txBody>
              <a:bodyPr/>
              <a:lstStyle/>
              <a:p>
                <a:endParaRPr lang="en-US"/>
              </a:p>
            </p:txBody>
          </p:sp>
          <p:sp>
            <p:nvSpPr>
              <p:cNvPr id="10775" name="Line 331"/>
              <p:cNvSpPr>
                <a:spLocks noChangeAspect="1" noChangeShapeType="1"/>
              </p:cNvSpPr>
              <p:nvPr/>
            </p:nvSpPr>
            <p:spPr bwMode="auto">
              <a:xfrm>
                <a:off x="2478" y="3865"/>
                <a:ext cx="1" cy="24"/>
              </a:xfrm>
              <a:prstGeom prst="line">
                <a:avLst/>
              </a:prstGeom>
              <a:noFill/>
              <a:ln w="0">
                <a:solidFill>
                  <a:srgbClr val="FF9900"/>
                </a:solidFill>
                <a:round/>
                <a:headEnd/>
                <a:tailEnd/>
              </a:ln>
            </p:spPr>
            <p:txBody>
              <a:bodyPr/>
              <a:lstStyle/>
              <a:p>
                <a:endParaRPr lang="en-US"/>
              </a:p>
            </p:txBody>
          </p:sp>
          <p:sp>
            <p:nvSpPr>
              <p:cNvPr id="10776" name="Line 332"/>
              <p:cNvSpPr>
                <a:spLocks noChangeAspect="1" noChangeShapeType="1"/>
              </p:cNvSpPr>
              <p:nvPr/>
            </p:nvSpPr>
            <p:spPr bwMode="auto">
              <a:xfrm>
                <a:off x="2478" y="3901"/>
                <a:ext cx="1" cy="12"/>
              </a:xfrm>
              <a:prstGeom prst="line">
                <a:avLst/>
              </a:prstGeom>
              <a:noFill/>
              <a:ln w="0">
                <a:solidFill>
                  <a:srgbClr val="FF9900"/>
                </a:solidFill>
                <a:round/>
                <a:headEnd/>
                <a:tailEnd/>
              </a:ln>
            </p:spPr>
            <p:txBody>
              <a:bodyPr/>
              <a:lstStyle/>
              <a:p>
                <a:endParaRPr lang="en-US"/>
              </a:p>
            </p:txBody>
          </p:sp>
          <p:sp>
            <p:nvSpPr>
              <p:cNvPr id="10777" name="Line 333"/>
              <p:cNvSpPr>
                <a:spLocks noChangeAspect="1" noChangeShapeType="1"/>
              </p:cNvSpPr>
              <p:nvPr/>
            </p:nvSpPr>
            <p:spPr bwMode="auto">
              <a:xfrm>
                <a:off x="2478" y="3935"/>
                <a:ext cx="1" cy="21"/>
              </a:xfrm>
              <a:prstGeom prst="line">
                <a:avLst/>
              </a:prstGeom>
              <a:noFill/>
              <a:ln w="0">
                <a:solidFill>
                  <a:srgbClr val="FF9900"/>
                </a:solidFill>
                <a:round/>
                <a:headEnd/>
                <a:tailEnd/>
              </a:ln>
            </p:spPr>
            <p:txBody>
              <a:bodyPr/>
              <a:lstStyle/>
              <a:p>
                <a:endParaRPr lang="en-US"/>
              </a:p>
            </p:txBody>
          </p:sp>
          <p:sp>
            <p:nvSpPr>
              <p:cNvPr id="10778" name="Line 334"/>
              <p:cNvSpPr>
                <a:spLocks noChangeAspect="1" noChangeShapeType="1"/>
              </p:cNvSpPr>
              <p:nvPr/>
            </p:nvSpPr>
            <p:spPr bwMode="auto">
              <a:xfrm>
                <a:off x="2478" y="3970"/>
                <a:ext cx="1" cy="12"/>
              </a:xfrm>
              <a:prstGeom prst="line">
                <a:avLst/>
              </a:prstGeom>
              <a:noFill/>
              <a:ln w="0">
                <a:solidFill>
                  <a:srgbClr val="FF9900"/>
                </a:solidFill>
                <a:round/>
                <a:headEnd/>
                <a:tailEnd/>
              </a:ln>
            </p:spPr>
            <p:txBody>
              <a:bodyPr/>
              <a:lstStyle/>
              <a:p>
                <a:endParaRPr lang="en-US"/>
              </a:p>
            </p:txBody>
          </p:sp>
          <p:sp>
            <p:nvSpPr>
              <p:cNvPr id="10779" name="Line 335"/>
              <p:cNvSpPr>
                <a:spLocks noChangeAspect="1" noChangeShapeType="1"/>
              </p:cNvSpPr>
              <p:nvPr/>
            </p:nvSpPr>
            <p:spPr bwMode="auto">
              <a:xfrm>
                <a:off x="2478" y="4005"/>
                <a:ext cx="1" cy="22"/>
              </a:xfrm>
              <a:prstGeom prst="line">
                <a:avLst/>
              </a:prstGeom>
              <a:noFill/>
              <a:ln w="0">
                <a:solidFill>
                  <a:srgbClr val="FF9900"/>
                </a:solidFill>
                <a:round/>
                <a:headEnd/>
                <a:tailEnd/>
              </a:ln>
            </p:spPr>
            <p:txBody>
              <a:bodyPr/>
              <a:lstStyle/>
              <a:p>
                <a:endParaRPr lang="en-US"/>
              </a:p>
            </p:txBody>
          </p:sp>
          <p:sp>
            <p:nvSpPr>
              <p:cNvPr id="10780" name="Line 336"/>
              <p:cNvSpPr>
                <a:spLocks noChangeAspect="1" noChangeShapeType="1"/>
              </p:cNvSpPr>
              <p:nvPr/>
            </p:nvSpPr>
            <p:spPr bwMode="auto">
              <a:xfrm>
                <a:off x="2478" y="4037"/>
                <a:ext cx="1" cy="15"/>
              </a:xfrm>
              <a:prstGeom prst="line">
                <a:avLst/>
              </a:prstGeom>
              <a:noFill/>
              <a:ln w="0">
                <a:solidFill>
                  <a:srgbClr val="FF9900"/>
                </a:solidFill>
                <a:round/>
                <a:headEnd/>
                <a:tailEnd/>
              </a:ln>
            </p:spPr>
            <p:txBody>
              <a:bodyPr/>
              <a:lstStyle/>
              <a:p>
                <a:endParaRPr lang="en-US"/>
              </a:p>
            </p:txBody>
          </p:sp>
          <p:sp>
            <p:nvSpPr>
              <p:cNvPr id="10781" name="Line 337"/>
              <p:cNvSpPr>
                <a:spLocks noChangeAspect="1" noChangeShapeType="1"/>
              </p:cNvSpPr>
              <p:nvPr/>
            </p:nvSpPr>
            <p:spPr bwMode="auto">
              <a:xfrm>
                <a:off x="2478" y="4076"/>
                <a:ext cx="1" cy="21"/>
              </a:xfrm>
              <a:prstGeom prst="line">
                <a:avLst/>
              </a:prstGeom>
              <a:noFill/>
              <a:ln w="0">
                <a:solidFill>
                  <a:srgbClr val="FF9900"/>
                </a:solidFill>
                <a:round/>
                <a:headEnd/>
                <a:tailEnd/>
              </a:ln>
            </p:spPr>
            <p:txBody>
              <a:bodyPr/>
              <a:lstStyle/>
              <a:p>
                <a:endParaRPr lang="en-US"/>
              </a:p>
            </p:txBody>
          </p:sp>
          <p:sp>
            <p:nvSpPr>
              <p:cNvPr id="10782" name="Line 338"/>
              <p:cNvSpPr>
                <a:spLocks noChangeAspect="1" noChangeShapeType="1"/>
              </p:cNvSpPr>
              <p:nvPr/>
            </p:nvSpPr>
            <p:spPr bwMode="auto">
              <a:xfrm>
                <a:off x="2478" y="4107"/>
                <a:ext cx="1" cy="12"/>
              </a:xfrm>
              <a:prstGeom prst="line">
                <a:avLst/>
              </a:prstGeom>
              <a:noFill/>
              <a:ln w="0">
                <a:solidFill>
                  <a:srgbClr val="FF9900"/>
                </a:solidFill>
                <a:round/>
                <a:headEnd/>
                <a:tailEnd/>
              </a:ln>
            </p:spPr>
            <p:txBody>
              <a:bodyPr/>
              <a:lstStyle/>
              <a:p>
                <a:endParaRPr lang="en-US"/>
              </a:p>
            </p:txBody>
          </p:sp>
          <p:sp>
            <p:nvSpPr>
              <p:cNvPr id="10783" name="Line 339"/>
              <p:cNvSpPr>
                <a:spLocks noChangeAspect="1" noChangeShapeType="1"/>
              </p:cNvSpPr>
              <p:nvPr/>
            </p:nvSpPr>
            <p:spPr bwMode="auto">
              <a:xfrm flipV="1">
                <a:off x="2477" y="3867"/>
                <a:ext cx="21" cy="1"/>
              </a:xfrm>
              <a:prstGeom prst="line">
                <a:avLst/>
              </a:prstGeom>
              <a:noFill/>
              <a:ln w="0">
                <a:solidFill>
                  <a:srgbClr val="FF9900"/>
                </a:solidFill>
                <a:round/>
                <a:headEnd/>
                <a:tailEnd/>
              </a:ln>
            </p:spPr>
            <p:txBody>
              <a:bodyPr/>
              <a:lstStyle/>
              <a:p>
                <a:endParaRPr lang="en-US"/>
              </a:p>
            </p:txBody>
          </p:sp>
          <p:sp>
            <p:nvSpPr>
              <p:cNvPr id="10784" name="Line 340"/>
              <p:cNvSpPr>
                <a:spLocks noChangeAspect="1" noChangeShapeType="1"/>
              </p:cNvSpPr>
              <p:nvPr/>
            </p:nvSpPr>
            <p:spPr bwMode="auto">
              <a:xfrm>
                <a:off x="2511" y="3867"/>
                <a:ext cx="10" cy="1"/>
              </a:xfrm>
              <a:prstGeom prst="line">
                <a:avLst/>
              </a:prstGeom>
              <a:noFill/>
              <a:ln w="0">
                <a:solidFill>
                  <a:srgbClr val="FF9900"/>
                </a:solidFill>
                <a:round/>
                <a:headEnd/>
                <a:tailEnd/>
              </a:ln>
            </p:spPr>
            <p:txBody>
              <a:bodyPr/>
              <a:lstStyle/>
              <a:p>
                <a:endParaRPr lang="en-US"/>
              </a:p>
            </p:txBody>
          </p:sp>
          <p:sp>
            <p:nvSpPr>
              <p:cNvPr id="10785" name="Line 341"/>
              <p:cNvSpPr>
                <a:spLocks noChangeAspect="1" noChangeShapeType="1"/>
              </p:cNvSpPr>
              <p:nvPr/>
            </p:nvSpPr>
            <p:spPr bwMode="auto">
              <a:xfrm flipV="1">
                <a:off x="2546" y="3864"/>
                <a:ext cx="22" cy="1"/>
              </a:xfrm>
              <a:prstGeom prst="line">
                <a:avLst/>
              </a:prstGeom>
              <a:noFill/>
              <a:ln w="0">
                <a:solidFill>
                  <a:srgbClr val="FF9900"/>
                </a:solidFill>
                <a:round/>
                <a:headEnd/>
                <a:tailEnd/>
              </a:ln>
            </p:spPr>
            <p:txBody>
              <a:bodyPr/>
              <a:lstStyle/>
              <a:p>
                <a:endParaRPr lang="en-US"/>
              </a:p>
            </p:txBody>
          </p:sp>
          <p:sp>
            <p:nvSpPr>
              <p:cNvPr id="10786" name="Line 342"/>
              <p:cNvSpPr>
                <a:spLocks noChangeAspect="1" noChangeShapeType="1"/>
              </p:cNvSpPr>
              <p:nvPr/>
            </p:nvSpPr>
            <p:spPr bwMode="auto">
              <a:xfrm>
                <a:off x="2580" y="3864"/>
                <a:ext cx="13" cy="1"/>
              </a:xfrm>
              <a:prstGeom prst="line">
                <a:avLst/>
              </a:prstGeom>
              <a:noFill/>
              <a:ln w="0">
                <a:solidFill>
                  <a:srgbClr val="FF9900"/>
                </a:solidFill>
                <a:round/>
                <a:headEnd/>
                <a:tailEnd/>
              </a:ln>
            </p:spPr>
            <p:txBody>
              <a:bodyPr/>
              <a:lstStyle/>
              <a:p>
                <a:endParaRPr lang="en-US"/>
              </a:p>
            </p:txBody>
          </p:sp>
          <p:sp>
            <p:nvSpPr>
              <p:cNvPr id="10787" name="Line 343"/>
              <p:cNvSpPr>
                <a:spLocks noChangeAspect="1" noChangeShapeType="1"/>
              </p:cNvSpPr>
              <p:nvPr/>
            </p:nvSpPr>
            <p:spPr bwMode="auto">
              <a:xfrm flipV="1">
                <a:off x="2650" y="3858"/>
                <a:ext cx="11" cy="2"/>
              </a:xfrm>
              <a:prstGeom prst="line">
                <a:avLst/>
              </a:prstGeom>
              <a:noFill/>
              <a:ln w="0">
                <a:solidFill>
                  <a:srgbClr val="FF9900"/>
                </a:solidFill>
                <a:round/>
                <a:headEnd/>
                <a:tailEnd/>
              </a:ln>
            </p:spPr>
            <p:txBody>
              <a:bodyPr/>
              <a:lstStyle/>
              <a:p>
                <a:endParaRPr lang="en-US"/>
              </a:p>
            </p:txBody>
          </p:sp>
          <p:sp>
            <p:nvSpPr>
              <p:cNvPr id="10788" name="Line 344"/>
              <p:cNvSpPr>
                <a:spLocks noChangeAspect="1" noChangeShapeType="1"/>
              </p:cNvSpPr>
              <p:nvPr/>
            </p:nvSpPr>
            <p:spPr bwMode="auto">
              <a:xfrm flipV="1">
                <a:off x="2684" y="3855"/>
                <a:ext cx="23" cy="3"/>
              </a:xfrm>
              <a:prstGeom prst="line">
                <a:avLst/>
              </a:prstGeom>
              <a:noFill/>
              <a:ln w="0">
                <a:solidFill>
                  <a:srgbClr val="FF9900"/>
                </a:solidFill>
                <a:round/>
                <a:headEnd/>
                <a:tailEnd/>
              </a:ln>
            </p:spPr>
            <p:txBody>
              <a:bodyPr/>
              <a:lstStyle/>
              <a:p>
                <a:endParaRPr lang="en-US"/>
              </a:p>
            </p:txBody>
          </p:sp>
          <p:sp>
            <p:nvSpPr>
              <p:cNvPr id="10789" name="Line 345"/>
              <p:cNvSpPr>
                <a:spLocks noChangeAspect="1" noChangeShapeType="1"/>
              </p:cNvSpPr>
              <p:nvPr/>
            </p:nvSpPr>
            <p:spPr bwMode="auto">
              <a:xfrm>
                <a:off x="2717" y="3855"/>
                <a:ext cx="13" cy="3"/>
              </a:xfrm>
              <a:prstGeom prst="line">
                <a:avLst/>
              </a:prstGeom>
              <a:noFill/>
              <a:ln w="0">
                <a:solidFill>
                  <a:srgbClr val="FF9900"/>
                </a:solidFill>
                <a:round/>
                <a:headEnd/>
                <a:tailEnd/>
              </a:ln>
            </p:spPr>
            <p:txBody>
              <a:bodyPr/>
              <a:lstStyle/>
              <a:p>
                <a:endParaRPr lang="en-US"/>
              </a:p>
            </p:txBody>
          </p:sp>
          <p:sp>
            <p:nvSpPr>
              <p:cNvPr id="10790" name="Line 346"/>
              <p:cNvSpPr>
                <a:spLocks noChangeAspect="1" noChangeShapeType="1"/>
              </p:cNvSpPr>
              <p:nvPr/>
            </p:nvSpPr>
            <p:spPr bwMode="auto">
              <a:xfrm>
                <a:off x="2752" y="3853"/>
                <a:ext cx="25" cy="1"/>
              </a:xfrm>
              <a:prstGeom prst="line">
                <a:avLst/>
              </a:prstGeom>
              <a:noFill/>
              <a:ln w="0">
                <a:solidFill>
                  <a:srgbClr val="FF9900"/>
                </a:solidFill>
                <a:round/>
                <a:headEnd/>
                <a:tailEnd/>
              </a:ln>
            </p:spPr>
            <p:txBody>
              <a:bodyPr/>
              <a:lstStyle/>
              <a:p>
                <a:endParaRPr lang="en-US"/>
              </a:p>
            </p:txBody>
          </p:sp>
          <p:sp>
            <p:nvSpPr>
              <p:cNvPr id="10791" name="Line 347"/>
              <p:cNvSpPr>
                <a:spLocks noChangeAspect="1" noChangeShapeType="1"/>
              </p:cNvSpPr>
              <p:nvPr/>
            </p:nvSpPr>
            <p:spPr bwMode="auto">
              <a:xfrm>
                <a:off x="2787" y="3851"/>
                <a:ext cx="11" cy="0"/>
              </a:xfrm>
              <a:prstGeom prst="line">
                <a:avLst/>
              </a:prstGeom>
              <a:noFill/>
              <a:ln w="0">
                <a:solidFill>
                  <a:srgbClr val="FF9900"/>
                </a:solidFill>
                <a:round/>
                <a:headEnd/>
                <a:tailEnd/>
              </a:ln>
            </p:spPr>
            <p:txBody>
              <a:bodyPr/>
              <a:lstStyle/>
              <a:p>
                <a:endParaRPr lang="en-US"/>
              </a:p>
            </p:txBody>
          </p:sp>
          <p:sp>
            <p:nvSpPr>
              <p:cNvPr id="10792" name="Line 348"/>
              <p:cNvSpPr>
                <a:spLocks noChangeAspect="1" noChangeShapeType="1"/>
              </p:cNvSpPr>
              <p:nvPr/>
            </p:nvSpPr>
            <p:spPr bwMode="auto">
              <a:xfrm>
                <a:off x="2821" y="3848"/>
                <a:ext cx="26" cy="2"/>
              </a:xfrm>
              <a:prstGeom prst="line">
                <a:avLst/>
              </a:prstGeom>
              <a:noFill/>
              <a:ln w="0">
                <a:solidFill>
                  <a:srgbClr val="FF9900"/>
                </a:solidFill>
                <a:round/>
                <a:headEnd/>
                <a:tailEnd/>
              </a:ln>
            </p:spPr>
            <p:txBody>
              <a:bodyPr/>
              <a:lstStyle/>
              <a:p>
                <a:endParaRPr lang="en-US"/>
              </a:p>
            </p:txBody>
          </p:sp>
        </p:grpSp>
      </p:grpSp>
      <p:sp>
        <p:nvSpPr>
          <p:cNvPr id="10335" name="Line 349"/>
          <p:cNvSpPr>
            <a:spLocks noChangeAspect="1" noChangeShapeType="1"/>
          </p:cNvSpPr>
          <p:nvPr/>
        </p:nvSpPr>
        <p:spPr bwMode="auto">
          <a:xfrm flipV="1">
            <a:off x="4598988" y="5789613"/>
            <a:ext cx="17462" cy="1587"/>
          </a:xfrm>
          <a:prstGeom prst="line">
            <a:avLst/>
          </a:prstGeom>
          <a:noFill/>
          <a:ln w="0">
            <a:solidFill>
              <a:srgbClr val="DAFF24"/>
            </a:solidFill>
            <a:round/>
            <a:headEnd/>
            <a:tailEnd/>
          </a:ln>
        </p:spPr>
        <p:txBody>
          <a:bodyPr/>
          <a:lstStyle/>
          <a:p>
            <a:endParaRPr lang="en-US"/>
          </a:p>
        </p:txBody>
      </p:sp>
      <p:sp>
        <p:nvSpPr>
          <p:cNvPr id="10336" name="Line 350"/>
          <p:cNvSpPr>
            <a:spLocks noChangeAspect="1" noChangeShapeType="1"/>
          </p:cNvSpPr>
          <p:nvPr/>
        </p:nvSpPr>
        <p:spPr bwMode="auto">
          <a:xfrm flipV="1">
            <a:off x="4652963" y="5788025"/>
            <a:ext cx="34925" cy="1588"/>
          </a:xfrm>
          <a:prstGeom prst="line">
            <a:avLst/>
          </a:prstGeom>
          <a:noFill/>
          <a:ln w="0">
            <a:solidFill>
              <a:srgbClr val="DAFF24"/>
            </a:solidFill>
            <a:round/>
            <a:headEnd/>
            <a:tailEnd/>
          </a:ln>
        </p:spPr>
        <p:txBody>
          <a:bodyPr/>
          <a:lstStyle/>
          <a:p>
            <a:endParaRPr lang="en-US"/>
          </a:p>
        </p:txBody>
      </p:sp>
      <p:grpSp>
        <p:nvGrpSpPr>
          <p:cNvPr id="23" name="Group 351"/>
          <p:cNvGrpSpPr>
            <a:grpSpLocks/>
          </p:cNvGrpSpPr>
          <p:nvPr/>
        </p:nvGrpSpPr>
        <p:grpSpPr bwMode="auto">
          <a:xfrm>
            <a:off x="5413375" y="4879975"/>
            <a:ext cx="3041650" cy="1357313"/>
            <a:chOff x="3370" y="3274"/>
            <a:chExt cx="1916" cy="855"/>
          </a:xfrm>
        </p:grpSpPr>
        <p:grpSp>
          <p:nvGrpSpPr>
            <p:cNvPr id="24" name="Group 352"/>
            <p:cNvGrpSpPr>
              <a:grpSpLocks/>
            </p:cNvGrpSpPr>
            <p:nvPr/>
          </p:nvGrpSpPr>
          <p:grpSpPr bwMode="auto">
            <a:xfrm>
              <a:off x="3370" y="3274"/>
              <a:ext cx="949" cy="457"/>
              <a:chOff x="3370" y="3274"/>
              <a:chExt cx="949" cy="457"/>
            </a:xfrm>
          </p:grpSpPr>
          <p:grpSp>
            <p:nvGrpSpPr>
              <p:cNvPr id="25" name="Group 353"/>
              <p:cNvGrpSpPr>
                <a:grpSpLocks/>
              </p:cNvGrpSpPr>
              <p:nvPr/>
            </p:nvGrpSpPr>
            <p:grpSpPr bwMode="auto">
              <a:xfrm>
                <a:off x="3370" y="3369"/>
                <a:ext cx="794" cy="362"/>
                <a:chOff x="3370" y="3369"/>
                <a:chExt cx="794" cy="362"/>
              </a:xfrm>
            </p:grpSpPr>
            <p:sp>
              <p:nvSpPr>
                <p:cNvPr id="10737" name="Line 354"/>
                <p:cNvSpPr>
                  <a:spLocks noChangeAspect="1" noChangeShapeType="1"/>
                </p:cNvSpPr>
                <p:nvPr/>
              </p:nvSpPr>
              <p:spPr bwMode="ltGray">
                <a:xfrm flipV="1">
                  <a:off x="3370" y="3719"/>
                  <a:ext cx="19" cy="12"/>
                </a:xfrm>
                <a:prstGeom prst="line">
                  <a:avLst/>
                </a:prstGeom>
                <a:noFill/>
                <a:ln w="0">
                  <a:solidFill>
                    <a:srgbClr val="FF9900"/>
                  </a:solidFill>
                  <a:round/>
                  <a:headEnd/>
                  <a:tailEnd/>
                </a:ln>
              </p:spPr>
              <p:txBody>
                <a:bodyPr/>
                <a:lstStyle/>
                <a:p>
                  <a:endParaRPr lang="en-US"/>
                </a:p>
              </p:txBody>
            </p:sp>
            <p:sp>
              <p:nvSpPr>
                <p:cNvPr id="10738" name="Line 355"/>
                <p:cNvSpPr>
                  <a:spLocks noChangeAspect="1" noChangeShapeType="1"/>
                </p:cNvSpPr>
                <p:nvPr/>
              </p:nvSpPr>
              <p:spPr bwMode="ltGray">
                <a:xfrm flipV="1">
                  <a:off x="3400" y="3708"/>
                  <a:ext cx="10" cy="4"/>
                </a:xfrm>
                <a:prstGeom prst="line">
                  <a:avLst/>
                </a:prstGeom>
                <a:noFill/>
                <a:ln w="0">
                  <a:solidFill>
                    <a:srgbClr val="FF9900"/>
                  </a:solidFill>
                  <a:round/>
                  <a:headEnd/>
                  <a:tailEnd/>
                </a:ln>
              </p:spPr>
              <p:txBody>
                <a:bodyPr/>
                <a:lstStyle/>
                <a:p>
                  <a:endParaRPr lang="en-US"/>
                </a:p>
              </p:txBody>
            </p:sp>
            <p:sp>
              <p:nvSpPr>
                <p:cNvPr id="10739" name="Line 356"/>
                <p:cNvSpPr>
                  <a:spLocks noChangeAspect="1" noChangeShapeType="1"/>
                </p:cNvSpPr>
                <p:nvPr/>
              </p:nvSpPr>
              <p:spPr bwMode="ltGray">
                <a:xfrm flipV="1">
                  <a:off x="3418" y="3695"/>
                  <a:ext cx="11" cy="7"/>
                </a:xfrm>
                <a:prstGeom prst="line">
                  <a:avLst/>
                </a:prstGeom>
                <a:noFill/>
                <a:ln w="0">
                  <a:solidFill>
                    <a:srgbClr val="FF9900"/>
                  </a:solidFill>
                  <a:round/>
                  <a:headEnd/>
                  <a:tailEnd/>
                </a:ln>
              </p:spPr>
              <p:txBody>
                <a:bodyPr/>
                <a:lstStyle/>
                <a:p>
                  <a:endParaRPr lang="en-US"/>
                </a:p>
              </p:txBody>
            </p:sp>
            <p:sp>
              <p:nvSpPr>
                <p:cNvPr id="10740" name="Line 357"/>
                <p:cNvSpPr>
                  <a:spLocks noChangeAspect="1" noChangeShapeType="1"/>
                </p:cNvSpPr>
                <p:nvPr/>
              </p:nvSpPr>
              <p:spPr bwMode="ltGray">
                <a:xfrm flipV="1">
                  <a:off x="3450" y="3671"/>
                  <a:ext cx="20" cy="12"/>
                </a:xfrm>
                <a:prstGeom prst="line">
                  <a:avLst/>
                </a:prstGeom>
                <a:noFill/>
                <a:ln w="0">
                  <a:solidFill>
                    <a:srgbClr val="FF9900"/>
                  </a:solidFill>
                  <a:round/>
                  <a:headEnd/>
                  <a:tailEnd/>
                </a:ln>
              </p:spPr>
              <p:txBody>
                <a:bodyPr/>
                <a:lstStyle/>
                <a:p>
                  <a:endParaRPr lang="en-US"/>
                </a:p>
              </p:txBody>
            </p:sp>
            <p:sp>
              <p:nvSpPr>
                <p:cNvPr id="10741" name="Line 358"/>
                <p:cNvSpPr>
                  <a:spLocks noChangeAspect="1" noChangeShapeType="1"/>
                </p:cNvSpPr>
                <p:nvPr/>
              </p:nvSpPr>
              <p:spPr bwMode="ltGray">
                <a:xfrm flipV="1">
                  <a:off x="3480" y="3661"/>
                  <a:ext cx="7" cy="5"/>
                </a:xfrm>
                <a:prstGeom prst="line">
                  <a:avLst/>
                </a:prstGeom>
                <a:noFill/>
                <a:ln w="0">
                  <a:solidFill>
                    <a:srgbClr val="FF9900"/>
                  </a:solidFill>
                  <a:round/>
                  <a:headEnd/>
                  <a:tailEnd/>
                </a:ln>
              </p:spPr>
              <p:txBody>
                <a:bodyPr/>
                <a:lstStyle/>
                <a:p>
                  <a:endParaRPr lang="en-US"/>
                </a:p>
              </p:txBody>
            </p:sp>
            <p:sp>
              <p:nvSpPr>
                <p:cNvPr id="10742" name="Line 359"/>
                <p:cNvSpPr>
                  <a:spLocks noChangeAspect="1" noChangeShapeType="1"/>
                </p:cNvSpPr>
                <p:nvPr/>
              </p:nvSpPr>
              <p:spPr bwMode="ltGray">
                <a:xfrm flipV="1">
                  <a:off x="3504" y="3648"/>
                  <a:ext cx="5" cy="3"/>
                </a:xfrm>
                <a:prstGeom prst="line">
                  <a:avLst/>
                </a:prstGeom>
                <a:noFill/>
                <a:ln w="0">
                  <a:solidFill>
                    <a:srgbClr val="FF9900"/>
                  </a:solidFill>
                  <a:round/>
                  <a:headEnd/>
                  <a:tailEnd/>
                </a:ln>
              </p:spPr>
              <p:txBody>
                <a:bodyPr/>
                <a:lstStyle/>
                <a:p>
                  <a:endParaRPr lang="en-US"/>
                </a:p>
              </p:txBody>
            </p:sp>
            <p:sp>
              <p:nvSpPr>
                <p:cNvPr id="10743" name="Line 360"/>
                <p:cNvSpPr>
                  <a:spLocks noChangeAspect="1" noChangeShapeType="1"/>
                </p:cNvSpPr>
                <p:nvPr/>
              </p:nvSpPr>
              <p:spPr bwMode="ltGray">
                <a:xfrm flipV="1">
                  <a:off x="3528" y="3625"/>
                  <a:ext cx="19" cy="11"/>
                </a:xfrm>
                <a:prstGeom prst="line">
                  <a:avLst/>
                </a:prstGeom>
                <a:noFill/>
                <a:ln w="0">
                  <a:solidFill>
                    <a:srgbClr val="FF9900"/>
                  </a:solidFill>
                  <a:round/>
                  <a:headEnd/>
                  <a:tailEnd/>
                </a:ln>
              </p:spPr>
              <p:txBody>
                <a:bodyPr/>
                <a:lstStyle/>
                <a:p>
                  <a:endParaRPr lang="en-US"/>
                </a:p>
              </p:txBody>
            </p:sp>
            <p:sp>
              <p:nvSpPr>
                <p:cNvPr id="10744" name="Line 361"/>
                <p:cNvSpPr>
                  <a:spLocks noChangeAspect="1" noChangeShapeType="1"/>
                </p:cNvSpPr>
                <p:nvPr/>
              </p:nvSpPr>
              <p:spPr bwMode="ltGray">
                <a:xfrm flipV="1">
                  <a:off x="3557" y="3614"/>
                  <a:ext cx="11" cy="5"/>
                </a:xfrm>
                <a:prstGeom prst="line">
                  <a:avLst/>
                </a:prstGeom>
                <a:noFill/>
                <a:ln w="0">
                  <a:solidFill>
                    <a:srgbClr val="FF9900"/>
                  </a:solidFill>
                  <a:round/>
                  <a:headEnd/>
                  <a:tailEnd/>
                </a:ln>
              </p:spPr>
              <p:txBody>
                <a:bodyPr/>
                <a:lstStyle/>
                <a:p>
                  <a:endParaRPr lang="en-US"/>
                </a:p>
              </p:txBody>
            </p:sp>
            <p:sp>
              <p:nvSpPr>
                <p:cNvPr id="10745" name="Freeform 362"/>
                <p:cNvSpPr>
                  <a:spLocks noChangeAspect="1"/>
                </p:cNvSpPr>
                <p:nvPr/>
              </p:nvSpPr>
              <p:spPr bwMode="ltGray">
                <a:xfrm>
                  <a:off x="3576" y="3602"/>
                  <a:ext cx="13" cy="5"/>
                </a:xfrm>
                <a:custGeom>
                  <a:avLst/>
                  <a:gdLst>
                    <a:gd name="T0" fmla="*/ 0 w 10"/>
                    <a:gd name="T1" fmla="*/ 4 h 4"/>
                    <a:gd name="T2" fmla="*/ 8 w 10"/>
                    <a:gd name="T3" fmla="*/ 0 h 4"/>
                    <a:gd name="T4" fmla="*/ 1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0" y="4"/>
                      </a:moveTo>
                      <a:lnTo>
                        <a:pt x="8" y="0"/>
                      </a:lnTo>
                      <a:lnTo>
                        <a:pt x="10" y="0"/>
                      </a:lnTo>
                    </a:path>
                  </a:pathLst>
                </a:custGeom>
                <a:noFill/>
                <a:ln w="0">
                  <a:solidFill>
                    <a:srgbClr val="FF9900"/>
                  </a:solidFill>
                  <a:prstDash val="solid"/>
                  <a:round/>
                  <a:headEnd/>
                  <a:tailEnd/>
                </a:ln>
              </p:spPr>
              <p:txBody>
                <a:bodyPr/>
                <a:lstStyle/>
                <a:p>
                  <a:endParaRPr lang="en-US"/>
                </a:p>
              </p:txBody>
            </p:sp>
            <p:sp>
              <p:nvSpPr>
                <p:cNvPr id="10746" name="Line 363"/>
                <p:cNvSpPr>
                  <a:spLocks noChangeAspect="1" noChangeShapeType="1"/>
                </p:cNvSpPr>
                <p:nvPr/>
              </p:nvSpPr>
              <p:spPr bwMode="ltGray">
                <a:xfrm flipV="1">
                  <a:off x="3609" y="3587"/>
                  <a:ext cx="22" cy="7"/>
                </a:xfrm>
                <a:prstGeom prst="line">
                  <a:avLst/>
                </a:prstGeom>
                <a:noFill/>
                <a:ln w="0">
                  <a:solidFill>
                    <a:srgbClr val="FF9900"/>
                  </a:solidFill>
                  <a:round/>
                  <a:headEnd/>
                  <a:tailEnd/>
                </a:ln>
              </p:spPr>
              <p:txBody>
                <a:bodyPr/>
                <a:lstStyle/>
                <a:p>
                  <a:endParaRPr lang="en-US"/>
                </a:p>
              </p:txBody>
            </p:sp>
            <p:sp>
              <p:nvSpPr>
                <p:cNvPr id="10747" name="Line 364"/>
                <p:cNvSpPr>
                  <a:spLocks noChangeAspect="1" noChangeShapeType="1"/>
                </p:cNvSpPr>
                <p:nvPr/>
              </p:nvSpPr>
              <p:spPr bwMode="ltGray">
                <a:xfrm flipV="1">
                  <a:off x="3644" y="3578"/>
                  <a:ext cx="10" cy="6"/>
                </a:xfrm>
                <a:prstGeom prst="line">
                  <a:avLst/>
                </a:prstGeom>
                <a:noFill/>
                <a:ln w="0">
                  <a:solidFill>
                    <a:srgbClr val="FF9900"/>
                  </a:solidFill>
                  <a:round/>
                  <a:headEnd/>
                  <a:tailEnd/>
                </a:ln>
              </p:spPr>
              <p:txBody>
                <a:bodyPr/>
                <a:lstStyle/>
                <a:p>
                  <a:endParaRPr lang="en-US"/>
                </a:p>
              </p:txBody>
            </p:sp>
            <p:sp>
              <p:nvSpPr>
                <p:cNvPr id="10748" name="Line 365"/>
                <p:cNvSpPr>
                  <a:spLocks noChangeAspect="1" noChangeShapeType="1"/>
                </p:cNvSpPr>
                <p:nvPr/>
              </p:nvSpPr>
              <p:spPr bwMode="ltGray">
                <a:xfrm flipV="1">
                  <a:off x="3663" y="3569"/>
                  <a:ext cx="12" cy="7"/>
                </a:xfrm>
                <a:prstGeom prst="line">
                  <a:avLst/>
                </a:prstGeom>
                <a:noFill/>
                <a:ln w="0">
                  <a:solidFill>
                    <a:srgbClr val="FF9900"/>
                  </a:solidFill>
                  <a:round/>
                  <a:headEnd/>
                  <a:tailEnd/>
                </a:ln>
              </p:spPr>
              <p:txBody>
                <a:bodyPr/>
                <a:lstStyle/>
                <a:p>
                  <a:endParaRPr lang="en-US"/>
                </a:p>
              </p:txBody>
            </p:sp>
            <p:sp>
              <p:nvSpPr>
                <p:cNvPr id="10749" name="Line 366"/>
                <p:cNvSpPr>
                  <a:spLocks noChangeAspect="1" noChangeShapeType="1"/>
                </p:cNvSpPr>
                <p:nvPr/>
              </p:nvSpPr>
              <p:spPr bwMode="ltGray">
                <a:xfrm flipV="1">
                  <a:off x="3697" y="3555"/>
                  <a:ext cx="22" cy="11"/>
                </a:xfrm>
                <a:prstGeom prst="line">
                  <a:avLst/>
                </a:prstGeom>
                <a:noFill/>
                <a:ln w="0">
                  <a:solidFill>
                    <a:srgbClr val="FF9900"/>
                  </a:solidFill>
                  <a:round/>
                  <a:headEnd/>
                  <a:tailEnd/>
                </a:ln>
              </p:spPr>
              <p:txBody>
                <a:bodyPr/>
                <a:lstStyle/>
                <a:p>
                  <a:endParaRPr lang="en-US"/>
                </a:p>
              </p:txBody>
            </p:sp>
            <p:sp>
              <p:nvSpPr>
                <p:cNvPr id="10750" name="Line 367"/>
                <p:cNvSpPr>
                  <a:spLocks noChangeAspect="1" noChangeShapeType="1"/>
                </p:cNvSpPr>
                <p:nvPr/>
              </p:nvSpPr>
              <p:spPr bwMode="ltGray">
                <a:xfrm flipV="1">
                  <a:off x="3729" y="3548"/>
                  <a:ext cx="11" cy="3"/>
                </a:xfrm>
                <a:prstGeom prst="line">
                  <a:avLst/>
                </a:prstGeom>
                <a:noFill/>
                <a:ln w="0">
                  <a:solidFill>
                    <a:srgbClr val="FF9900"/>
                  </a:solidFill>
                  <a:round/>
                  <a:headEnd/>
                  <a:tailEnd/>
                </a:ln>
              </p:spPr>
              <p:txBody>
                <a:bodyPr/>
                <a:lstStyle/>
                <a:p>
                  <a:endParaRPr lang="en-US"/>
                </a:p>
              </p:txBody>
            </p:sp>
            <p:sp>
              <p:nvSpPr>
                <p:cNvPr id="10751" name="Line 368"/>
                <p:cNvSpPr>
                  <a:spLocks noChangeAspect="1" noChangeShapeType="1"/>
                </p:cNvSpPr>
                <p:nvPr/>
              </p:nvSpPr>
              <p:spPr bwMode="ltGray">
                <a:xfrm flipV="1">
                  <a:off x="3751" y="3539"/>
                  <a:ext cx="10" cy="5"/>
                </a:xfrm>
                <a:prstGeom prst="line">
                  <a:avLst/>
                </a:prstGeom>
                <a:noFill/>
                <a:ln w="0">
                  <a:solidFill>
                    <a:srgbClr val="FF9900"/>
                  </a:solidFill>
                  <a:round/>
                  <a:headEnd/>
                  <a:tailEnd/>
                </a:ln>
              </p:spPr>
              <p:txBody>
                <a:bodyPr/>
                <a:lstStyle/>
                <a:p>
                  <a:endParaRPr lang="en-US"/>
                </a:p>
              </p:txBody>
            </p:sp>
            <p:sp>
              <p:nvSpPr>
                <p:cNvPr id="10752" name="Line 369"/>
                <p:cNvSpPr>
                  <a:spLocks noChangeAspect="1" noChangeShapeType="1"/>
                </p:cNvSpPr>
                <p:nvPr/>
              </p:nvSpPr>
              <p:spPr bwMode="ltGray">
                <a:xfrm flipV="1">
                  <a:off x="3785" y="3524"/>
                  <a:ext cx="19" cy="9"/>
                </a:xfrm>
                <a:prstGeom prst="line">
                  <a:avLst/>
                </a:prstGeom>
                <a:noFill/>
                <a:ln w="0">
                  <a:solidFill>
                    <a:srgbClr val="FF9900"/>
                  </a:solidFill>
                  <a:round/>
                  <a:headEnd/>
                  <a:tailEnd/>
                </a:ln>
              </p:spPr>
              <p:txBody>
                <a:bodyPr/>
                <a:lstStyle/>
                <a:p>
                  <a:endParaRPr lang="en-US"/>
                </a:p>
              </p:txBody>
            </p:sp>
            <p:sp>
              <p:nvSpPr>
                <p:cNvPr id="10753" name="Line 370"/>
                <p:cNvSpPr>
                  <a:spLocks noChangeAspect="1" noChangeShapeType="1"/>
                </p:cNvSpPr>
                <p:nvPr/>
              </p:nvSpPr>
              <p:spPr bwMode="ltGray">
                <a:xfrm flipV="1">
                  <a:off x="3816" y="3517"/>
                  <a:ext cx="11" cy="4"/>
                </a:xfrm>
                <a:prstGeom prst="line">
                  <a:avLst/>
                </a:prstGeom>
                <a:noFill/>
                <a:ln w="0">
                  <a:solidFill>
                    <a:srgbClr val="FF9900"/>
                  </a:solidFill>
                  <a:round/>
                  <a:headEnd/>
                  <a:tailEnd/>
                </a:ln>
              </p:spPr>
              <p:txBody>
                <a:bodyPr/>
                <a:lstStyle/>
                <a:p>
                  <a:endParaRPr lang="en-US"/>
                </a:p>
              </p:txBody>
            </p:sp>
            <p:sp>
              <p:nvSpPr>
                <p:cNvPr id="10754" name="Line 371"/>
                <p:cNvSpPr>
                  <a:spLocks noChangeAspect="1" noChangeShapeType="1"/>
                </p:cNvSpPr>
                <p:nvPr/>
              </p:nvSpPr>
              <p:spPr bwMode="ltGray">
                <a:xfrm flipV="1">
                  <a:off x="3839" y="3508"/>
                  <a:ext cx="10" cy="5"/>
                </a:xfrm>
                <a:prstGeom prst="line">
                  <a:avLst/>
                </a:prstGeom>
                <a:noFill/>
                <a:ln w="0">
                  <a:solidFill>
                    <a:srgbClr val="FF9900"/>
                  </a:solidFill>
                  <a:round/>
                  <a:headEnd/>
                  <a:tailEnd/>
                </a:ln>
              </p:spPr>
              <p:txBody>
                <a:bodyPr/>
                <a:lstStyle/>
                <a:p>
                  <a:endParaRPr lang="en-US"/>
                </a:p>
              </p:txBody>
            </p:sp>
            <p:sp>
              <p:nvSpPr>
                <p:cNvPr id="10755" name="Line 372"/>
                <p:cNvSpPr>
                  <a:spLocks noChangeAspect="1" noChangeShapeType="1"/>
                </p:cNvSpPr>
                <p:nvPr/>
              </p:nvSpPr>
              <p:spPr bwMode="ltGray">
                <a:xfrm flipV="1">
                  <a:off x="3870" y="3492"/>
                  <a:ext cx="23" cy="9"/>
                </a:xfrm>
                <a:prstGeom prst="line">
                  <a:avLst/>
                </a:prstGeom>
                <a:noFill/>
                <a:ln w="0">
                  <a:solidFill>
                    <a:srgbClr val="FF9900"/>
                  </a:solidFill>
                  <a:round/>
                  <a:headEnd/>
                  <a:tailEnd/>
                </a:ln>
              </p:spPr>
              <p:txBody>
                <a:bodyPr/>
                <a:lstStyle/>
                <a:p>
                  <a:endParaRPr lang="en-US"/>
                </a:p>
              </p:txBody>
            </p:sp>
            <p:sp>
              <p:nvSpPr>
                <p:cNvPr id="10756" name="Line 373"/>
                <p:cNvSpPr>
                  <a:spLocks noChangeAspect="1" noChangeShapeType="1"/>
                </p:cNvSpPr>
                <p:nvPr/>
              </p:nvSpPr>
              <p:spPr bwMode="ltGray">
                <a:xfrm flipV="1">
                  <a:off x="3904" y="3485"/>
                  <a:ext cx="11" cy="5"/>
                </a:xfrm>
                <a:prstGeom prst="line">
                  <a:avLst/>
                </a:prstGeom>
                <a:noFill/>
                <a:ln w="0">
                  <a:solidFill>
                    <a:srgbClr val="FF9900"/>
                  </a:solidFill>
                  <a:round/>
                  <a:headEnd/>
                  <a:tailEnd/>
                </a:ln>
              </p:spPr>
              <p:txBody>
                <a:bodyPr/>
                <a:lstStyle/>
                <a:p>
                  <a:endParaRPr lang="en-US"/>
                </a:p>
              </p:txBody>
            </p:sp>
            <p:sp>
              <p:nvSpPr>
                <p:cNvPr id="10757" name="Line 374"/>
                <p:cNvSpPr>
                  <a:spLocks noChangeAspect="1" noChangeShapeType="1"/>
                </p:cNvSpPr>
                <p:nvPr/>
              </p:nvSpPr>
              <p:spPr bwMode="ltGray">
                <a:xfrm flipV="1">
                  <a:off x="3924" y="3479"/>
                  <a:ext cx="11" cy="3"/>
                </a:xfrm>
                <a:prstGeom prst="line">
                  <a:avLst/>
                </a:prstGeom>
                <a:noFill/>
                <a:ln w="0">
                  <a:solidFill>
                    <a:srgbClr val="FF9900"/>
                  </a:solidFill>
                  <a:round/>
                  <a:headEnd/>
                  <a:tailEnd/>
                </a:ln>
              </p:spPr>
              <p:txBody>
                <a:bodyPr/>
                <a:lstStyle/>
                <a:p>
                  <a:endParaRPr lang="en-US"/>
                </a:p>
              </p:txBody>
            </p:sp>
            <p:sp>
              <p:nvSpPr>
                <p:cNvPr id="10758" name="Line 375"/>
                <p:cNvSpPr>
                  <a:spLocks noChangeAspect="1" noChangeShapeType="1"/>
                </p:cNvSpPr>
                <p:nvPr/>
              </p:nvSpPr>
              <p:spPr bwMode="ltGray">
                <a:xfrm flipV="1">
                  <a:off x="3957" y="3463"/>
                  <a:ext cx="23" cy="8"/>
                </a:xfrm>
                <a:prstGeom prst="line">
                  <a:avLst/>
                </a:prstGeom>
                <a:noFill/>
                <a:ln w="0">
                  <a:solidFill>
                    <a:srgbClr val="FF9900"/>
                  </a:solidFill>
                  <a:round/>
                  <a:headEnd/>
                  <a:tailEnd/>
                </a:ln>
              </p:spPr>
              <p:txBody>
                <a:bodyPr/>
                <a:lstStyle/>
                <a:p>
                  <a:endParaRPr lang="en-US"/>
                </a:p>
              </p:txBody>
            </p:sp>
            <p:sp>
              <p:nvSpPr>
                <p:cNvPr id="10759" name="Line 376"/>
                <p:cNvSpPr>
                  <a:spLocks noChangeAspect="1" noChangeShapeType="1"/>
                </p:cNvSpPr>
                <p:nvPr/>
              </p:nvSpPr>
              <p:spPr bwMode="ltGray">
                <a:xfrm flipV="1">
                  <a:off x="3989" y="3455"/>
                  <a:ext cx="11" cy="2"/>
                </a:xfrm>
                <a:prstGeom prst="line">
                  <a:avLst/>
                </a:prstGeom>
                <a:noFill/>
                <a:ln w="0">
                  <a:solidFill>
                    <a:srgbClr val="FF9900"/>
                  </a:solidFill>
                  <a:round/>
                  <a:headEnd/>
                  <a:tailEnd/>
                </a:ln>
              </p:spPr>
              <p:txBody>
                <a:bodyPr/>
                <a:lstStyle/>
                <a:p>
                  <a:endParaRPr lang="en-US"/>
                </a:p>
              </p:txBody>
            </p:sp>
            <p:sp>
              <p:nvSpPr>
                <p:cNvPr id="10760" name="Line 377"/>
                <p:cNvSpPr>
                  <a:spLocks noChangeAspect="1" noChangeShapeType="1"/>
                </p:cNvSpPr>
                <p:nvPr/>
              </p:nvSpPr>
              <p:spPr bwMode="ltGray">
                <a:xfrm flipV="1">
                  <a:off x="4012" y="3445"/>
                  <a:ext cx="9" cy="5"/>
                </a:xfrm>
                <a:prstGeom prst="line">
                  <a:avLst/>
                </a:prstGeom>
                <a:noFill/>
                <a:ln w="0">
                  <a:solidFill>
                    <a:srgbClr val="FF9900"/>
                  </a:solidFill>
                  <a:round/>
                  <a:headEnd/>
                  <a:tailEnd/>
                </a:ln>
              </p:spPr>
              <p:txBody>
                <a:bodyPr/>
                <a:lstStyle/>
                <a:p>
                  <a:endParaRPr lang="en-US"/>
                </a:p>
              </p:txBody>
            </p:sp>
            <p:sp>
              <p:nvSpPr>
                <p:cNvPr id="10761" name="Line 378"/>
                <p:cNvSpPr>
                  <a:spLocks noChangeAspect="1" noChangeShapeType="1"/>
                </p:cNvSpPr>
                <p:nvPr/>
              </p:nvSpPr>
              <p:spPr bwMode="ltGray">
                <a:xfrm flipV="1">
                  <a:off x="4041" y="3422"/>
                  <a:ext cx="23" cy="11"/>
                </a:xfrm>
                <a:prstGeom prst="line">
                  <a:avLst/>
                </a:prstGeom>
                <a:noFill/>
                <a:ln w="0">
                  <a:solidFill>
                    <a:srgbClr val="FF9900"/>
                  </a:solidFill>
                  <a:round/>
                  <a:headEnd/>
                  <a:tailEnd/>
                </a:ln>
              </p:spPr>
              <p:txBody>
                <a:bodyPr/>
                <a:lstStyle/>
                <a:p>
                  <a:endParaRPr lang="en-US"/>
                </a:p>
              </p:txBody>
            </p:sp>
            <p:sp>
              <p:nvSpPr>
                <p:cNvPr id="10762" name="Line 379"/>
                <p:cNvSpPr>
                  <a:spLocks noChangeAspect="1" noChangeShapeType="1"/>
                </p:cNvSpPr>
                <p:nvPr/>
              </p:nvSpPr>
              <p:spPr bwMode="ltGray">
                <a:xfrm flipV="1">
                  <a:off x="4073" y="3411"/>
                  <a:ext cx="11" cy="7"/>
                </a:xfrm>
                <a:prstGeom prst="line">
                  <a:avLst/>
                </a:prstGeom>
                <a:noFill/>
                <a:ln w="0">
                  <a:solidFill>
                    <a:srgbClr val="FF9900"/>
                  </a:solidFill>
                  <a:round/>
                  <a:headEnd/>
                  <a:tailEnd/>
                </a:ln>
              </p:spPr>
              <p:txBody>
                <a:bodyPr/>
                <a:lstStyle/>
                <a:p>
                  <a:endParaRPr lang="en-US"/>
                </a:p>
              </p:txBody>
            </p:sp>
            <p:sp>
              <p:nvSpPr>
                <p:cNvPr id="10763" name="Line 380"/>
                <p:cNvSpPr>
                  <a:spLocks noChangeAspect="1" noChangeShapeType="1"/>
                </p:cNvSpPr>
                <p:nvPr/>
              </p:nvSpPr>
              <p:spPr bwMode="ltGray">
                <a:xfrm flipV="1">
                  <a:off x="4123" y="3381"/>
                  <a:ext cx="22" cy="9"/>
                </a:xfrm>
                <a:prstGeom prst="line">
                  <a:avLst/>
                </a:prstGeom>
                <a:noFill/>
                <a:ln w="0">
                  <a:solidFill>
                    <a:srgbClr val="FF9900"/>
                  </a:solidFill>
                  <a:round/>
                  <a:headEnd/>
                  <a:tailEnd/>
                </a:ln>
              </p:spPr>
              <p:txBody>
                <a:bodyPr/>
                <a:lstStyle/>
                <a:p>
                  <a:endParaRPr lang="en-US"/>
                </a:p>
              </p:txBody>
            </p:sp>
            <p:sp>
              <p:nvSpPr>
                <p:cNvPr id="10764" name="Line 381"/>
                <p:cNvSpPr>
                  <a:spLocks noChangeAspect="1" noChangeShapeType="1"/>
                </p:cNvSpPr>
                <p:nvPr/>
              </p:nvSpPr>
              <p:spPr bwMode="ltGray">
                <a:xfrm flipV="1">
                  <a:off x="4153" y="3369"/>
                  <a:ext cx="11" cy="4"/>
                </a:xfrm>
                <a:prstGeom prst="line">
                  <a:avLst/>
                </a:prstGeom>
                <a:noFill/>
                <a:ln w="0">
                  <a:solidFill>
                    <a:srgbClr val="FF9900"/>
                  </a:solidFill>
                  <a:round/>
                  <a:headEnd/>
                  <a:tailEnd/>
                </a:ln>
              </p:spPr>
              <p:txBody>
                <a:bodyPr/>
                <a:lstStyle/>
                <a:p>
                  <a:endParaRPr lang="en-US"/>
                </a:p>
              </p:txBody>
            </p:sp>
          </p:grpSp>
          <p:grpSp>
            <p:nvGrpSpPr>
              <p:cNvPr id="26" name="Group 382"/>
              <p:cNvGrpSpPr>
                <a:grpSpLocks/>
              </p:cNvGrpSpPr>
              <p:nvPr/>
            </p:nvGrpSpPr>
            <p:grpSpPr bwMode="auto">
              <a:xfrm>
                <a:off x="4092" y="3274"/>
                <a:ext cx="227" cy="134"/>
                <a:chOff x="4092" y="3274"/>
                <a:chExt cx="227" cy="134"/>
              </a:xfrm>
            </p:grpSpPr>
            <p:sp>
              <p:nvSpPr>
                <p:cNvPr id="10730" name="Line 383"/>
                <p:cNvSpPr>
                  <a:spLocks noChangeAspect="1" noChangeShapeType="1"/>
                </p:cNvSpPr>
                <p:nvPr/>
              </p:nvSpPr>
              <p:spPr bwMode="ltGray">
                <a:xfrm flipV="1">
                  <a:off x="4092" y="3401"/>
                  <a:ext cx="12" cy="7"/>
                </a:xfrm>
                <a:prstGeom prst="line">
                  <a:avLst/>
                </a:prstGeom>
                <a:noFill/>
                <a:ln w="0">
                  <a:solidFill>
                    <a:srgbClr val="FF9900"/>
                  </a:solidFill>
                  <a:round/>
                  <a:headEnd/>
                  <a:tailEnd/>
                </a:ln>
              </p:spPr>
              <p:txBody>
                <a:bodyPr/>
                <a:lstStyle/>
                <a:p>
                  <a:endParaRPr lang="en-US"/>
                </a:p>
              </p:txBody>
            </p:sp>
            <p:sp>
              <p:nvSpPr>
                <p:cNvPr id="10731" name="Line 384"/>
                <p:cNvSpPr>
                  <a:spLocks noChangeAspect="1" noChangeShapeType="1"/>
                </p:cNvSpPr>
                <p:nvPr/>
              </p:nvSpPr>
              <p:spPr bwMode="ltGray">
                <a:xfrm flipV="1">
                  <a:off x="4174" y="3357"/>
                  <a:ext cx="10" cy="6"/>
                </a:xfrm>
                <a:prstGeom prst="line">
                  <a:avLst/>
                </a:prstGeom>
                <a:noFill/>
                <a:ln w="0">
                  <a:solidFill>
                    <a:srgbClr val="FF9900"/>
                  </a:solidFill>
                  <a:round/>
                  <a:headEnd/>
                  <a:tailEnd/>
                </a:ln>
              </p:spPr>
              <p:txBody>
                <a:bodyPr/>
                <a:lstStyle/>
                <a:p>
                  <a:endParaRPr lang="en-US"/>
                </a:p>
              </p:txBody>
            </p:sp>
            <p:sp>
              <p:nvSpPr>
                <p:cNvPr id="10732" name="Line 385"/>
                <p:cNvSpPr>
                  <a:spLocks noChangeAspect="1" noChangeShapeType="1"/>
                </p:cNvSpPr>
                <p:nvPr/>
              </p:nvSpPr>
              <p:spPr bwMode="ltGray">
                <a:xfrm flipV="1">
                  <a:off x="4205" y="3334"/>
                  <a:ext cx="19" cy="10"/>
                </a:xfrm>
                <a:prstGeom prst="line">
                  <a:avLst/>
                </a:prstGeom>
                <a:noFill/>
                <a:ln w="0">
                  <a:solidFill>
                    <a:srgbClr val="FF9900"/>
                  </a:solidFill>
                  <a:round/>
                  <a:headEnd/>
                  <a:tailEnd/>
                </a:ln>
              </p:spPr>
              <p:txBody>
                <a:bodyPr/>
                <a:lstStyle/>
                <a:p>
                  <a:endParaRPr lang="en-US"/>
                </a:p>
              </p:txBody>
            </p:sp>
            <p:sp>
              <p:nvSpPr>
                <p:cNvPr id="10733" name="Line 386"/>
                <p:cNvSpPr>
                  <a:spLocks noChangeAspect="1" noChangeShapeType="1"/>
                </p:cNvSpPr>
                <p:nvPr/>
              </p:nvSpPr>
              <p:spPr bwMode="ltGray">
                <a:xfrm flipV="1">
                  <a:off x="4235" y="3323"/>
                  <a:ext cx="10" cy="7"/>
                </a:xfrm>
                <a:prstGeom prst="line">
                  <a:avLst/>
                </a:prstGeom>
                <a:noFill/>
                <a:ln w="0">
                  <a:solidFill>
                    <a:srgbClr val="FF9900"/>
                  </a:solidFill>
                  <a:round/>
                  <a:headEnd/>
                  <a:tailEnd/>
                </a:ln>
              </p:spPr>
              <p:txBody>
                <a:bodyPr/>
                <a:lstStyle/>
                <a:p>
                  <a:endParaRPr lang="en-US"/>
                </a:p>
              </p:txBody>
            </p:sp>
            <p:sp>
              <p:nvSpPr>
                <p:cNvPr id="10734" name="Line 387"/>
                <p:cNvSpPr>
                  <a:spLocks noChangeAspect="1" noChangeShapeType="1"/>
                </p:cNvSpPr>
                <p:nvPr/>
              </p:nvSpPr>
              <p:spPr bwMode="ltGray">
                <a:xfrm flipV="1">
                  <a:off x="4256" y="3313"/>
                  <a:ext cx="9" cy="7"/>
                </a:xfrm>
                <a:prstGeom prst="line">
                  <a:avLst/>
                </a:prstGeom>
                <a:noFill/>
                <a:ln w="0">
                  <a:solidFill>
                    <a:srgbClr val="FF9900"/>
                  </a:solidFill>
                  <a:round/>
                  <a:headEnd/>
                  <a:tailEnd/>
                </a:ln>
              </p:spPr>
              <p:txBody>
                <a:bodyPr/>
                <a:lstStyle/>
                <a:p>
                  <a:endParaRPr lang="en-US"/>
                </a:p>
              </p:txBody>
            </p:sp>
            <p:sp>
              <p:nvSpPr>
                <p:cNvPr id="10735" name="Line 388"/>
                <p:cNvSpPr>
                  <a:spLocks noChangeAspect="1" noChangeShapeType="1"/>
                </p:cNvSpPr>
                <p:nvPr/>
              </p:nvSpPr>
              <p:spPr bwMode="ltGray">
                <a:xfrm flipV="1">
                  <a:off x="4286" y="3288"/>
                  <a:ext cx="21" cy="14"/>
                </a:xfrm>
                <a:prstGeom prst="line">
                  <a:avLst/>
                </a:prstGeom>
                <a:noFill/>
                <a:ln w="0">
                  <a:solidFill>
                    <a:srgbClr val="FF9900"/>
                  </a:solidFill>
                  <a:round/>
                  <a:headEnd/>
                  <a:tailEnd/>
                </a:ln>
              </p:spPr>
              <p:txBody>
                <a:bodyPr/>
                <a:lstStyle/>
                <a:p>
                  <a:endParaRPr lang="en-US"/>
                </a:p>
              </p:txBody>
            </p:sp>
            <p:sp>
              <p:nvSpPr>
                <p:cNvPr id="10736" name="Freeform 389"/>
                <p:cNvSpPr>
                  <a:spLocks noChangeAspect="1"/>
                </p:cNvSpPr>
                <p:nvPr/>
              </p:nvSpPr>
              <p:spPr bwMode="ltGray">
                <a:xfrm>
                  <a:off x="4316" y="3274"/>
                  <a:ext cx="3" cy="12"/>
                </a:xfrm>
                <a:custGeom>
                  <a:avLst/>
                  <a:gdLst>
                    <a:gd name="T0" fmla="*/ 0 w 2"/>
                    <a:gd name="T1" fmla="*/ 10 h 10"/>
                    <a:gd name="T2" fmla="*/ 2 w 2"/>
                    <a:gd name="T3" fmla="*/ 10 h 10"/>
                    <a:gd name="T4" fmla="*/ 2 w 2"/>
                    <a:gd name="T5" fmla="*/ 0 h 10"/>
                    <a:gd name="T6" fmla="*/ 0 60000 65536"/>
                    <a:gd name="T7" fmla="*/ 0 60000 65536"/>
                    <a:gd name="T8" fmla="*/ 0 60000 65536"/>
                    <a:gd name="T9" fmla="*/ 0 w 2"/>
                    <a:gd name="T10" fmla="*/ 0 h 10"/>
                    <a:gd name="T11" fmla="*/ 2 w 2"/>
                    <a:gd name="T12" fmla="*/ 10 h 10"/>
                  </a:gdLst>
                  <a:ahLst/>
                  <a:cxnLst>
                    <a:cxn ang="T6">
                      <a:pos x="T0" y="T1"/>
                    </a:cxn>
                    <a:cxn ang="T7">
                      <a:pos x="T2" y="T3"/>
                    </a:cxn>
                    <a:cxn ang="T8">
                      <a:pos x="T4" y="T5"/>
                    </a:cxn>
                  </a:cxnLst>
                  <a:rect l="T9" t="T10" r="T11" b="T12"/>
                  <a:pathLst>
                    <a:path w="2" h="10">
                      <a:moveTo>
                        <a:pt x="0" y="10"/>
                      </a:moveTo>
                      <a:lnTo>
                        <a:pt x="2" y="10"/>
                      </a:lnTo>
                      <a:lnTo>
                        <a:pt x="2" y="0"/>
                      </a:lnTo>
                    </a:path>
                  </a:pathLst>
                </a:custGeom>
                <a:noFill/>
                <a:ln w="0">
                  <a:solidFill>
                    <a:srgbClr val="FF9900"/>
                  </a:solidFill>
                  <a:prstDash val="solid"/>
                  <a:round/>
                  <a:headEnd/>
                  <a:tailEnd/>
                </a:ln>
              </p:spPr>
              <p:txBody>
                <a:bodyPr/>
                <a:lstStyle/>
                <a:p>
                  <a:endParaRPr lang="en-US"/>
                </a:p>
              </p:txBody>
            </p:sp>
          </p:grpSp>
        </p:grpSp>
        <p:grpSp>
          <p:nvGrpSpPr>
            <p:cNvPr id="27" name="Group 390"/>
            <p:cNvGrpSpPr>
              <a:grpSpLocks/>
            </p:cNvGrpSpPr>
            <p:nvPr/>
          </p:nvGrpSpPr>
          <p:grpSpPr bwMode="auto">
            <a:xfrm>
              <a:off x="3867" y="3696"/>
              <a:ext cx="35" cy="433"/>
              <a:chOff x="3867" y="3696"/>
              <a:chExt cx="35" cy="433"/>
            </a:xfrm>
          </p:grpSpPr>
          <p:sp>
            <p:nvSpPr>
              <p:cNvPr id="10715" name="Line 391"/>
              <p:cNvSpPr>
                <a:spLocks noChangeAspect="1" noChangeShapeType="1"/>
              </p:cNvSpPr>
              <p:nvPr/>
            </p:nvSpPr>
            <p:spPr bwMode="auto">
              <a:xfrm>
                <a:off x="3867" y="3696"/>
                <a:ext cx="2" cy="18"/>
              </a:xfrm>
              <a:prstGeom prst="line">
                <a:avLst/>
              </a:prstGeom>
              <a:noFill/>
              <a:ln w="0">
                <a:solidFill>
                  <a:srgbClr val="FF9900"/>
                </a:solidFill>
                <a:round/>
                <a:headEnd/>
                <a:tailEnd/>
              </a:ln>
            </p:spPr>
            <p:txBody>
              <a:bodyPr/>
              <a:lstStyle/>
              <a:p>
                <a:endParaRPr lang="en-US"/>
              </a:p>
            </p:txBody>
          </p:sp>
          <p:sp>
            <p:nvSpPr>
              <p:cNvPr id="10716" name="Line 392"/>
              <p:cNvSpPr>
                <a:spLocks noChangeAspect="1" noChangeShapeType="1"/>
              </p:cNvSpPr>
              <p:nvPr/>
            </p:nvSpPr>
            <p:spPr bwMode="auto">
              <a:xfrm>
                <a:off x="3869" y="3725"/>
                <a:ext cx="2" cy="11"/>
              </a:xfrm>
              <a:prstGeom prst="line">
                <a:avLst/>
              </a:prstGeom>
              <a:noFill/>
              <a:ln w="0">
                <a:solidFill>
                  <a:srgbClr val="FF9900"/>
                </a:solidFill>
                <a:round/>
                <a:headEnd/>
                <a:tailEnd/>
              </a:ln>
            </p:spPr>
            <p:txBody>
              <a:bodyPr/>
              <a:lstStyle/>
              <a:p>
                <a:endParaRPr lang="en-US"/>
              </a:p>
            </p:txBody>
          </p:sp>
          <p:sp>
            <p:nvSpPr>
              <p:cNvPr id="10717" name="Line 393"/>
              <p:cNvSpPr>
                <a:spLocks noChangeAspect="1" noChangeShapeType="1"/>
              </p:cNvSpPr>
              <p:nvPr/>
            </p:nvSpPr>
            <p:spPr bwMode="auto">
              <a:xfrm>
                <a:off x="3873" y="3761"/>
                <a:ext cx="2" cy="23"/>
              </a:xfrm>
              <a:prstGeom prst="line">
                <a:avLst/>
              </a:prstGeom>
              <a:noFill/>
              <a:ln w="0">
                <a:solidFill>
                  <a:srgbClr val="FF9900"/>
                </a:solidFill>
                <a:round/>
                <a:headEnd/>
                <a:tailEnd/>
              </a:ln>
            </p:spPr>
            <p:txBody>
              <a:bodyPr/>
              <a:lstStyle/>
              <a:p>
                <a:endParaRPr lang="en-US"/>
              </a:p>
            </p:txBody>
          </p:sp>
          <p:sp>
            <p:nvSpPr>
              <p:cNvPr id="10718" name="Line 394"/>
              <p:cNvSpPr>
                <a:spLocks noChangeAspect="1" noChangeShapeType="1"/>
              </p:cNvSpPr>
              <p:nvPr/>
            </p:nvSpPr>
            <p:spPr bwMode="auto">
              <a:xfrm>
                <a:off x="3876" y="3794"/>
                <a:ext cx="3" cy="12"/>
              </a:xfrm>
              <a:prstGeom prst="line">
                <a:avLst/>
              </a:prstGeom>
              <a:noFill/>
              <a:ln w="0">
                <a:solidFill>
                  <a:srgbClr val="FF9900"/>
                </a:solidFill>
                <a:round/>
                <a:headEnd/>
                <a:tailEnd/>
              </a:ln>
            </p:spPr>
            <p:txBody>
              <a:bodyPr/>
              <a:lstStyle/>
              <a:p>
                <a:endParaRPr lang="en-US"/>
              </a:p>
            </p:txBody>
          </p:sp>
          <p:sp>
            <p:nvSpPr>
              <p:cNvPr id="10719" name="Line 395"/>
              <p:cNvSpPr>
                <a:spLocks noChangeAspect="1" noChangeShapeType="1"/>
              </p:cNvSpPr>
              <p:nvPr/>
            </p:nvSpPr>
            <p:spPr bwMode="auto">
              <a:xfrm>
                <a:off x="3879" y="3830"/>
                <a:ext cx="3" cy="23"/>
              </a:xfrm>
              <a:prstGeom prst="line">
                <a:avLst/>
              </a:prstGeom>
              <a:noFill/>
              <a:ln w="0">
                <a:solidFill>
                  <a:srgbClr val="FF9900"/>
                </a:solidFill>
                <a:round/>
                <a:headEnd/>
                <a:tailEnd/>
              </a:ln>
            </p:spPr>
            <p:txBody>
              <a:bodyPr/>
              <a:lstStyle/>
              <a:p>
                <a:endParaRPr lang="en-US"/>
              </a:p>
            </p:txBody>
          </p:sp>
          <p:sp>
            <p:nvSpPr>
              <p:cNvPr id="10720" name="Line 396"/>
              <p:cNvSpPr>
                <a:spLocks noChangeAspect="1" noChangeShapeType="1"/>
              </p:cNvSpPr>
              <p:nvPr/>
            </p:nvSpPr>
            <p:spPr bwMode="auto">
              <a:xfrm>
                <a:off x="3882" y="3865"/>
                <a:ext cx="1" cy="10"/>
              </a:xfrm>
              <a:prstGeom prst="line">
                <a:avLst/>
              </a:prstGeom>
              <a:noFill/>
              <a:ln w="0">
                <a:solidFill>
                  <a:srgbClr val="FF9900"/>
                </a:solidFill>
                <a:round/>
                <a:headEnd/>
                <a:tailEnd/>
              </a:ln>
            </p:spPr>
            <p:txBody>
              <a:bodyPr/>
              <a:lstStyle/>
              <a:p>
                <a:endParaRPr lang="en-US"/>
              </a:p>
            </p:txBody>
          </p:sp>
          <p:sp>
            <p:nvSpPr>
              <p:cNvPr id="10721" name="Line 397"/>
              <p:cNvSpPr>
                <a:spLocks noChangeAspect="1" noChangeShapeType="1"/>
              </p:cNvSpPr>
              <p:nvPr/>
            </p:nvSpPr>
            <p:spPr bwMode="auto">
              <a:xfrm>
                <a:off x="3883" y="3896"/>
                <a:ext cx="1" cy="25"/>
              </a:xfrm>
              <a:prstGeom prst="line">
                <a:avLst/>
              </a:prstGeom>
              <a:noFill/>
              <a:ln w="0">
                <a:solidFill>
                  <a:srgbClr val="FF9900"/>
                </a:solidFill>
                <a:round/>
                <a:headEnd/>
                <a:tailEnd/>
              </a:ln>
            </p:spPr>
            <p:txBody>
              <a:bodyPr/>
              <a:lstStyle/>
              <a:p>
                <a:endParaRPr lang="en-US"/>
              </a:p>
            </p:txBody>
          </p:sp>
          <p:sp>
            <p:nvSpPr>
              <p:cNvPr id="10722" name="Line 398"/>
              <p:cNvSpPr>
                <a:spLocks noChangeAspect="1" noChangeShapeType="1"/>
              </p:cNvSpPr>
              <p:nvPr/>
            </p:nvSpPr>
            <p:spPr bwMode="auto">
              <a:xfrm>
                <a:off x="3888" y="3932"/>
                <a:ext cx="0" cy="14"/>
              </a:xfrm>
              <a:prstGeom prst="line">
                <a:avLst/>
              </a:prstGeom>
              <a:noFill/>
              <a:ln w="0">
                <a:solidFill>
                  <a:srgbClr val="FF9900"/>
                </a:solidFill>
                <a:round/>
                <a:headEnd/>
                <a:tailEnd/>
              </a:ln>
            </p:spPr>
            <p:txBody>
              <a:bodyPr/>
              <a:lstStyle/>
              <a:p>
                <a:endParaRPr lang="en-US"/>
              </a:p>
            </p:txBody>
          </p:sp>
          <p:sp>
            <p:nvSpPr>
              <p:cNvPr id="10723" name="Line 399"/>
              <p:cNvSpPr>
                <a:spLocks noChangeAspect="1" noChangeShapeType="1"/>
              </p:cNvSpPr>
              <p:nvPr/>
            </p:nvSpPr>
            <p:spPr bwMode="auto">
              <a:xfrm>
                <a:off x="3889" y="3967"/>
                <a:ext cx="2" cy="23"/>
              </a:xfrm>
              <a:prstGeom prst="line">
                <a:avLst/>
              </a:prstGeom>
              <a:noFill/>
              <a:ln w="0">
                <a:solidFill>
                  <a:srgbClr val="FF9900"/>
                </a:solidFill>
                <a:round/>
                <a:headEnd/>
                <a:tailEnd/>
              </a:ln>
            </p:spPr>
            <p:txBody>
              <a:bodyPr/>
              <a:lstStyle/>
              <a:p>
                <a:endParaRPr lang="en-US"/>
              </a:p>
            </p:txBody>
          </p:sp>
          <p:sp>
            <p:nvSpPr>
              <p:cNvPr id="10724" name="Line 400"/>
              <p:cNvSpPr>
                <a:spLocks noChangeAspect="1" noChangeShapeType="1"/>
              </p:cNvSpPr>
              <p:nvPr/>
            </p:nvSpPr>
            <p:spPr bwMode="auto">
              <a:xfrm>
                <a:off x="3891" y="4002"/>
                <a:ext cx="2" cy="11"/>
              </a:xfrm>
              <a:prstGeom prst="line">
                <a:avLst/>
              </a:prstGeom>
              <a:noFill/>
              <a:ln w="0">
                <a:solidFill>
                  <a:srgbClr val="FF9900"/>
                </a:solidFill>
                <a:round/>
                <a:headEnd/>
                <a:tailEnd/>
              </a:ln>
            </p:spPr>
            <p:txBody>
              <a:bodyPr/>
              <a:lstStyle/>
              <a:p>
                <a:endParaRPr lang="en-US"/>
              </a:p>
            </p:txBody>
          </p:sp>
          <p:sp>
            <p:nvSpPr>
              <p:cNvPr id="10725" name="Line 401"/>
              <p:cNvSpPr>
                <a:spLocks noChangeAspect="1" noChangeShapeType="1"/>
              </p:cNvSpPr>
              <p:nvPr/>
            </p:nvSpPr>
            <p:spPr bwMode="auto">
              <a:xfrm>
                <a:off x="3894" y="4034"/>
                <a:ext cx="1" cy="27"/>
              </a:xfrm>
              <a:prstGeom prst="line">
                <a:avLst/>
              </a:prstGeom>
              <a:noFill/>
              <a:ln w="0">
                <a:solidFill>
                  <a:srgbClr val="FF9900"/>
                </a:solidFill>
                <a:round/>
                <a:headEnd/>
                <a:tailEnd/>
              </a:ln>
            </p:spPr>
            <p:txBody>
              <a:bodyPr/>
              <a:lstStyle/>
              <a:p>
                <a:endParaRPr lang="en-US"/>
              </a:p>
            </p:txBody>
          </p:sp>
          <p:sp>
            <p:nvSpPr>
              <p:cNvPr id="10726" name="Line 402"/>
              <p:cNvSpPr>
                <a:spLocks noChangeAspect="1" noChangeShapeType="1"/>
              </p:cNvSpPr>
              <p:nvPr/>
            </p:nvSpPr>
            <p:spPr bwMode="auto">
              <a:xfrm>
                <a:off x="3895" y="4071"/>
                <a:ext cx="3" cy="12"/>
              </a:xfrm>
              <a:prstGeom prst="line">
                <a:avLst/>
              </a:prstGeom>
              <a:noFill/>
              <a:ln w="0">
                <a:solidFill>
                  <a:srgbClr val="FF9900"/>
                </a:solidFill>
                <a:round/>
                <a:headEnd/>
                <a:tailEnd/>
              </a:ln>
            </p:spPr>
            <p:txBody>
              <a:bodyPr/>
              <a:lstStyle/>
              <a:p>
                <a:endParaRPr lang="en-US"/>
              </a:p>
            </p:txBody>
          </p:sp>
          <p:sp>
            <p:nvSpPr>
              <p:cNvPr id="10727" name="Line 403"/>
              <p:cNvSpPr>
                <a:spLocks noChangeAspect="1" noChangeShapeType="1"/>
              </p:cNvSpPr>
              <p:nvPr/>
            </p:nvSpPr>
            <p:spPr bwMode="auto">
              <a:xfrm>
                <a:off x="3898" y="4105"/>
                <a:ext cx="4" cy="24"/>
              </a:xfrm>
              <a:prstGeom prst="line">
                <a:avLst/>
              </a:prstGeom>
              <a:noFill/>
              <a:ln w="0">
                <a:solidFill>
                  <a:srgbClr val="FF9900"/>
                </a:solidFill>
                <a:round/>
                <a:headEnd/>
                <a:tailEnd/>
              </a:ln>
            </p:spPr>
            <p:txBody>
              <a:bodyPr/>
              <a:lstStyle/>
              <a:p>
                <a:endParaRPr lang="en-US"/>
              </a:p>
            </p:txBody>
          </p:sp>
        </p:grpSp>
        <p:grpSp>
          <p:nvGrpSpPr>
            <p:cNvPr id="28" name="Group 404"/>
            <p:cNvGrpSpPr>
              <a:grpSpLocks/>
            </p:cNvGrpSpPr>
            <p:nvPr/>
          </p:nvGrpSpPr>
          <p:grpSpPr bwMode="auto">
            <a:xfrm>
              <a:off x="4104" y="3550"/>
              <a:ext cx="1182" cy="105"/>
              <a:chOff x="4104" y="3550"/>
              <a:chExt cx="1182" cy="105"/>
            </a:xfrm>
          </p:grpSpPr>
          <p:sp>
            <p:nvSpPr>
              <p:cNvPr id="10675" name="Line 405"/>
              <p:cNvSpPr>
                <a:spLocks noChangeAspect="1" noChangeShapeType="1"/>
              </p:cNvSpPr>
              <p:nvPr/>
            </p:nvSpPr>
            <p:spPr bwMode="auto">
              <a:xfrm>
                <a:off x="4104" y="3550"/>
                <a:ext cx="1" cy="22"/>
              </a:xfrm>
              <a:prstGeom prst="line">
                <a:avLst/>
              </a:prstGeom>
              <a:noFill/>
              <a:ln w="0">
                <a:solidFill>
                  <a:srgbClr val="FF9900"/>
                </a:solidFill>
                <a:round/>
                <a:headEnd/>
                <a:tailEnd/>
              </a:ln>
            </p:spPr>
            <p:txBody>
              <a:bodyPr/>
              <a:lstStyle/>
              <a:p>
                <a:endParaRPr lang="en-US"/>
              </a:p>
            </p:txBody>
          </p:sp>
          <p:sp>
            <p:nvSpPr>
              <p:cNvPr id="10676" name="Line 406"/>
              <p:cNvSpPr>
                <a:spLocks noChangeAspect="1" noChangeShapeType="1"/>
              </p:cNvSpPr>
              <p:nvPr/>
            </p:nvSpPr>
            <p:spPr bwMode="auto">
              <a:xfrm flipV="1">
                <a:off x="4105" y="3596"/>
                <a:ext cx="0" cy="4"/>
              </a:xfrm>
              <a:prstGeom prst="line">
                <a:avLst/>
              </a:prstGeom>
              <a:noFill/>
              <a:ln w="0">
                <a:solidFill>
                  <a:srgbClr val="FF9900"/>
                </a:solidFill>
                <a:round/>
                <a:headEnd/>
                <a:tailEnd/>
              </a:ln>
            </p:spPr>
            <p:txBody>
              <a:bodyPr/>
              <a:lstStyle/>
              <a:p>
                <a:endParaRPr lang="en-US"/>
              </a:p>
            </p:txBody>
          </p:sp>
          <p:sp>
            <p:nvSpPr>
              <p:cNvPr id="10677" name="Line 407"/>
              <p:cNvSpPr>
                <a:spLocks noChangeAspect="1" noChangeShapeType="1"/>
              </p:cNvSpPr>
              <p:nvPr/>
            </p:nvSpPr>
            <p:spPr bwMode="auto">
              <a:xfrm>
                <a:off x="4104" y="3619"/>
                <a:ext cx="1" cy="23"/>
              </a:xfrm>
              <a:prstGeom prst="line">
                <a:avLst/>
              </a:prstGeom>
              <a:noFill/>
              <a:ln w="0">
                <a:solidFill>
                  <a:srgbClr val="FF9900"/>
                </a:solidFill>
                <a:round/>
                <a:headEnd/>
                <a:tailEnd/>
              </a:ln>
            </p:spPr>
            <p:txBody>
              <a:bodyPr/>
              <a:lstStyle/>
              <a:p>
                <a:endParaRPr lang="en-US"/>
              </a:p>
            </p:txBody>
          </p:sp>
          <p:sp>
            <p:nvSpPr>
              <p:cNvPr id="10678" name="Freeform 408"/>
              <p:cNvSpPr>
                <a:spLocks noChangeAspect="1"/>
              </p:cNvSpPr>
              <p:nvPr/>
            </p:nvSpPr>
            <p:spPr bwMode="auto">
              <a:xfrm>
                <a:off x="4104" y="3654"/>
                <a:ext cx="9" cy="1"/>
              </a:xfrm>
              <a:custGeom>
                <a:avLst/>
                <a:gdLst>
                  <a:gd name="T0" fmla="*/ 0 w 7"/>
                  <a:gd name="T1" fmla="*/ 0 h 2"/>
                  <a:gd name="T2" fmla="*/ 0 w 7"/>
                  <a:gd name="T3" fmla="*/ 2 h 2"/>
                  <a:gd name="T4" fmla="*/ 7 w 7"/>
                  <a:gd name="T5" fmla="*/ 2 h 2"/>
                  <a:gd name="T6" fmla="*/ 0 60000 65536"/>
                  <a:gd name="T7" fmla="*/ 0 60000 65536"/>
                  <a:gd name="T8" fmla="*/ 0 60000 65536"/>
                  <a:gd name="T9" fmla="*/ 0 w 7"/>
                  <a:gd name="T10" fmla="*/ 0 h 2"/>
                  <a:gd name="T11" fmla="*/ 7 w 7"/>
                  <a:gd name="T12" fmla="*/ 2 h 2"/>
                </a:gdLst>
                <a:ahLst/>
                <a:cxnLst>
                  <a:cxn ang="T6">
                    <a:pos x="T0" y="T1"/>
                  </a:cxn>
                  <a:cxn ang="T7">
                    <a:pos x="T2" y="T3"/>
                  </a:cxn>
                  <a:cxn ang="T8">
                    <a:pos x="T4" y="T5"/>
                  </a:cxn>
                </a:cxnLst>
                <a:rect l="T9" t="T10" r="T11" b="T12"/>
                <a:pathLst>
                  <a:path w="7" h="2">
                    <a:moveTo>
                      <a:pt x="0" y="0"/>
                    </a:moveTo>
                    <a:lnTo>
                      <a:pt x="0" y="2"/>
                    </a:lnTo>
                    <a:lnTo>
                      <a:pt x="7" y="2"/>
                    </a:lnTo>
                  </a:path>
                </a:pathLst>
              </a:custGeom>
              <a:noFill/>
              <a:ln w="0">
                <a:solidFill>
                  <a:srgbClr val="FF9900"/>
                </a:solidFill>
                <a:prstDash val="solid"/>
                <a:round/>
                <a:headEnd/>
                <a:tailEnd/>
              </a:ln>
            </p:spPr>
            <p:txBody>
              <a:bodyPr/>
              <a:lstStyle/>
              <a:p>
                <a:endParaRPr lang="en-US"/>
              </a:p>
            </p:txBody>
          </p:sp>
          <p:sp>
            <p:nvSpPr>
              <p:cNvPr id="10679" name="Line 409"/>
              <p:cNvSpPr>
                <a:spLocks noChangeAspect="1" noChangeShapeType="1"/>
              </p:cNvSpPr>
              <p:nvPr/>
            </p:nvSpPr>
            <p:spPr bwMode="auto">
              <a:xfrm flipV="1">
                <a:off x="4133" y="3650"/>
                <a:ext cx="26" cy="4"/>
              </a:xfrm>
              <a:prstGeom prst="line">
                <a:avLst/>
              </a:prstGeom>
              <a:noFill/>
              <a:ln w="0">
                <a:solidFill>
                  <a:srgbClr val="FF9900"/>
                </a:solidFill>
                <a:round/>
                <a:headEnd/>
                <a:tailEnd/>
              </a:ln>
            </p:spPr>
            <p:txBody>
              <a:bodyPr/>
              <a:lstStyle/>
              <a:p>
                <a:endParaRPr lang="en-US"/>
              </a:p>
            </p:txBody>
          </p:sp>
          <p:sp>
            <p:nvSpPr>
              <p:cNvPr id="10680" name="Line 410"/>
              <p:cNvSpPr>
                <a:spLocks noChangeAspect="1" noChangeShapeType="1"/>
              </p:cNvSpPr>
              <p:nvPr/>
            </p:nvSpPr>
            <p:spPr bwMode="auto">
              <a:xfrm>
                <a:off x="4170" y="3650"/>
                <a:ext cx="13" cy="0"/>
              </a:xfrm>
              <a:prstGeom prst="line">
                <a:avLst/>
              </a:prstGeom>
              <a:noFill/>
              <a:ln w="0">
                <a:solidFill>
                  <a:srgbClr val="FF9900"/>
                </a:solidFill>
                <a:round/>
                <a:headEnd/>
                <a:tailEnd/>
              </a:ln>
            </p:spPr>
            <p:txBody>
              <a:bodyPr/>
              <a:lstStyle/>
              <a:p>
                <a:endParaRPr lang="en-US"/>
              </a:p>
            </p:txBody>
          </p:sp>
          <p:sp>
            <p:nvSpPr>
              <p:cNvPr id="10681" name="Line 411"/>
              <p:cNvSpPr>
                <a:spLocks noChangeAspect="1" noChangeShapeType="1"/>
              </p:cNvSpPr>
              <p:nvPr/>
            </p:nvSpPr>
            <p:spPr bwMode="auto">
              <a:xfrm flipV="1">
                <a:off x="4204" y="3647"/>
                <a:ext cx="23" cy="1"/>
              </a:xfrm>
              <a:prstGeom prst="line">
                <a:avLst/>
              </a:prstGeom>
              <a:noFill/>
              <a:ln w="0">
                <a:solidFill>
                  <a:srgbClr val="FF9900"/>
                </a:solidFill>
                <a:round/>
                <a:headEnd/>
                <a:tailEnd/>
              </a:ln>
            </p:spPr>
            <p:txBody>
              <a:bodyPr/>
              <a:lstStyle/>
              <a:p>
                <a:endParaRPr lang="en-US"/>
              </a:p>
            </p:txBody>
          </p:sp>
          <p:sp>
            <p:nvSpPr>
              <p:cNvPr id="10682" name="Line 412"/>
              <p:cNvSpPr>
                <a:spLocks noChangeAspect="1" noChangeShapeType="1"/>
              </p:cNvSpPr>
              <p:nvPr/>
            </p:nvSpPr>
            <p:spPr bwMode="auto">
              <a:xfrm flipV="1">
                <a:off x="4238" y="3644"/>
                <a:ext cx="11" cy="3"/>
              </a:xfrm>
              <a:prstGeom prst="line">
                <a:avLst/>
              </a:prstGeom>
              <a:noFill/>
              <a:ln w="0">
                <a:solidFill>
                  <a:srgbClr val="FF9900"/>
                </a:solidFill>
                <a:round/>
                <a:headEnd/>
                <a:tailEnd/>
              </a:ln>
            </p:spPr>
            <p:txBody>
              <a:bodyPr/>
              <a:lstStyle/>
              <a:p>
                <a:endParaRPr lang="en-US"/>
              </a:p>
            </p:txBody>
          </p:sp>
          <p:sp>
            <p:nvSpPr>
              <p:cNvPr id="10683" name="Line 413"/>
              <p:cNvSpPr>
                <a:spLocks noChangeAspect="1" noChangeShapeType="1"/>
              </p:cNvSpPr>
              <p:nvPr/>
            </p:nvSpPr>
            <p:spPr bwMode="auto">
              <a:xfrm flipV="1">
                <a:off x="4272" y="3640"/>
                <a:ext cx="25" cy="2"/>
              </a:xfrm>
              <a:prstGeom prst="line">
                <a:avLst/>
              </a:prstGeom>
              <a:noFill/>
              <a:ln w="0">
                <a:solidFill>
                  <a:srgbClr val="FF9900"/>
                </a:solidFill>
                <a:round/>
                <a:headEnd/>
                <a:tailEnd/>
              </a:ln>
            </p:spPr>
            <p:txBody>
              <a:bodyPr/>
              <a:lstStyle/>
              <a:p>
                <a:endParaRPr lang="en-US"/>
              </a:p>
            </p:txBody>
          </p:sp>
          <p:sp>
            <p:nvSpPr>
              <p:cNvPr id="10684" name="Line 414"/>
              <p:cNvSpPr>
                <a:spLocks noChangeAspect="1" noChangeShapeType="1"/>
              </p:cNvSpPr>
              <p:nvPr/>
            </p:nvSpPr>
            <p:spPr bwMode="auto">
              <a:xfrm>
                <a:off x="4307" y="3640"/>
                <a:ext cx="12" cy="0"/>
              </a:xfrm>
              <a:prstGeom prst="line">
                <a:avLst/>
              </a:prstGeom>
              <a:noFill/>
              <a:ln w="0">
                <a:solidFill>
                  <a:srgbClr val="FF9900"/>
                </a:solidFill>
                <a:round/>
                <a:headEnd/>
                <a:tailEnd/>
              </a:ln>
            </p:spPr>
            <p:txBody>
              <a:bodyPr/>
              <a:lstStyle/>
              <a:p>
                <a:endParaRPr lang="en-US"/>
              </a:p>
            </p:txBody>
          </p:sp>
          <p:sp>
            <p:nvSpPr>
              <p:cNvPr id="10685" name="Line 415"/>
              <p:cNvSpPr>
                <a:spLocks noChangeAspect="1" noChangeShapeType="1"/>
              </p:cNvSpPr>
              <p:nvPr/>
            </p:nvSpPr>
            <p:spPr bwMode="auto">
              <a:xfrm flipV="1">
                <a:off x="4341" y="3636"/>
                <a:ext cx="25" cy="1"/>
              </a:xfrm>
              <a:prstGeom prst="line">
                <a:avLst/>
              </a:prstGeom>
              <a:noFill/>
              <a:ln w="0">
                <a:solidFill>
                  <a:srgbClr val="FF9900"/>
                </a:solidFill>
                <a:round/>
                <a:headEnd/>
                <a:tailEnd/>
              </a:ln>
            </p:spPr>
            <p:txBody>
              <a:bodyPr/>
              <a:lstStyle/>
              <a:p>
                <a:endParaRPr lang="en-US"/>
              </a:p>
            </p:txBody>
          </p:sp>
          <p:grpSp>
            <p:nvGrpSpPr>
              <p:cNvPr id="29" name="Group 416"/>
              <p:cNvGrpSpPr>
                <a:grpSpLocks/>
              </p:cNvGrpSpPr>
              <p:nvPr/>
            </p:nvGrpSpPr>
            <p:grpSpPr bwMode="auto">
              <a:xfrm>
                <a:off x="4378" y="3562"/>
                <a:ext cx="908" cy="74"/>
                <a:chOff x="4378" y="3562"/>
                <a:chExt cx="908" cy="74"/>
              </a:xfrm>
            </p:grpSpPr>
            <p:sp>
              <p:nvSpPr>
                <p:cNvPr id="10687" name="Line 417"/>
                <p:cNvSpPr>
                  <a:spLocks noChangeAspect="1" noChangeShapeType="1"/>
                </p:cNvSpPr>
                <p:nvPr/>
              </p:nvSpPr>
              <p:spPr bwMode="auto">
                <a:xfrm flipV="1">
                  <a:off x="4687" y="3608"/>
                  <a:ext cx="24" cy="4"/>
                </a:xfrm>
                <a:prstGeom prst="line">
                  <a:avLst/>
                </a:prstGeom>
                <a:noFill/>
                <a:ln w="0">
                  <a:solidFill>
                    <a:srgbClr val="FF9900"/>
                  </a:solidFill>
                  <a:round/>
                  <a:headEnd/>
                  <a:tailEnd/>
                </a:ln>
              </p:spPr>
              <p:txBody>
                <a:bodyPr/>
                <a:lstStyle/>
                <a:p>
                  <a:endParaRPr lang="en-US"/>
                </a:p>
              </p:txBody>
            </p:sp>
            <p:grpSp>
              <p:nvGrpSpPr>
                <p:cNvPr id="30" name="Group 418"/>
                <p:cNvGrpSpPr>
                  <a:grpSpLocks/>
                </p:cNvGrpSpPr>
                <p:nvPr/>
              </p:nvGrpSpPr>
              <p:grpSpPr bwMode="auto">
                <a:xfrm>
                  <a:off x="4378" y="3574"/>
                  <a:ext cx="746" cy="62"/>
                  <a:chOff x="4378" y="3574"/>
                  <a:chExt cx="746" cy="62"/>
                </a:xfrm>
              </p:grpSpPr>
              <p:sp>
                <p:nvSpPr>
                  <p:cNvPr id="10694" name="Line 419"/>
                  <p:cNvSpPr>
                    <a:spLocks noChangeAspect="1" noChangeShapeType="1"/>
                  </p:cNvSpPr>
                  <p:nvPr/>
                </p:nvSpPr>
                <p:spPr bwMode="auto">
                  <a:xfrm flipV="1">
                    <a:off x="4378" y="3633"/>
                    <a:ext cx="10" cy="3"/>
                  </a:xfrm>
                  <a:prstGeom prst="line">
                    <a:avLst/>
                  </a:prstGeom>
                  <a:noFill/>
                  <a:ln w="0">
                    <a:solidFill>
                      <a:srgbClr val="FF9900"/>
                    </a:solidFill>
                    <a:round/>
                    <a:headEnd/>
                    <a:tailEnd/>
                  </a:ln>
                </p:spPr>
                <p:txBody>
                  <a:bodyPr/>
                  <a:lstStyle/>
                  <a:p>
                    <a:endParaRPr lang="en-US"/>
                  </a:p>
                </p:txBody>
              </p:sp>
              <p:sp>
                <p:nvSpPr>
                  <p:cNvPr id="10695" name="Line 420"/>
                  <p:cNvSpPr>
                    <a:spLocks noChangeAspect="1" noChangeShapeType="1"/>
                  </p:cNvSpPr>
                  <p:nvPr/>
                </p:nvSpPr>
                <p:spPr bwMode="auto">
                  <a:xfrm>
                    <a:off x="4411" y="3630"/>
                    <a:ext cx="23" cy="2"/>
                  </a:xfrm>
                  <a:prstGeom prst="line">
                    <a:avLst/>
                  </a:prstGeom>
                  <a:noFill/>
                  <a:ln w="0">
                    <a:solidFill>
                      <a:srgbClr val="FF9900"/>
                    </a:solidFill>
                    <a:round/>
                    <a:headEnd/>
                    <a:tailEnd/>
                  </a:ln>
                </p:spPr>
                <p:txBody>
                  <a:bodyPr/>
                  <a:lstStyle/>
                  <a:p>
                    <a:endParaRPr lang="en-US"/>
                  </a:p>
                </p:txBody>
              </p:sp>
              <p:sp>
                <p:nvSpPr>
                  <p:cNvPr id="10696" name="Line 421"/>
                  <p:cNvSpPr>
                    <a:spLocks noChangeAspect="1" noChangeShapeType="1"/>
                  </p:cNvSpPr>
                  <p:nvPr/>
                </p:nvSpPr>
                <p:spPr bwMode="auto">
                  <a:xfrm>
                    <a:off x="4443" y="3629"/>
                    <a:ext cx="16" cy="0"/>
                  </a:xfrm>
                  <a:prstGeom prst="line">
                    <a:avLst/>
                  </a:prstGeom>
                  <a:noFill/>
                  <a:ln w="0">
                    <a:solidFill>
                      <a:srgbClr val="FF9900"/>
                    </a:solidFill>
                    <a:round/>
                    <a:headEnd/>
                    <a:tailEnd/>
                  </a:ln>
                </p:spPr>
                <p:txBody>
                  <a:bodyPr/>
                  <a:lstStyle/>
                  <a:p>
                    <a:endParaRPr lang="en-US"/>
                  </a:p>
                </p:txBody>
              </p:sp>
              <p:sp>
                <p:nvSpPr>
                  <p:cNvPr id="10697" name="Line 422"/>
                  <p:cNvSpPr>
                    <a:spLocks noChangeAspect="1" noChangeShapeType="1"/>
                  </p:cNvSpPr>
                  <p:nvPr/>
                </p:nvSpPr>
                <p:spPr bwMode="auto">
                  <a:xfrm flipV="1">
                    <a:off x="4481" y="3622"/>
                    <a:ext cx="22" cy="4"/>
                  </a:xfrm>
                  <a:prstGeom prst="line">
                    <a:avLst/>
                  </a:prstGeom>
                  <a:noFill/>
                  <a:ln w="0">
                    <a:solidFill>
                      <a:srgbClr val="FF9900"/>
                    </a:solidFill>
                    <a:round/>
                    <a:headEnd/>
                    <a:tailEnd/>
                  </a:ln>
                </p:spPr>
                <p:txBody>
                  <a:bodyPr/>
                  <a:lstStyle/>
                  <a:p>
                    <a:endParaRPr lang="en-US"/>
                  </a:p>
                </p:txBody>
              </p:sp>
              <p:sp>
                <p:nvSpPr>
                  <p:cNvPr id="10698" name="Line 423"/>
                  <p:cNvSpPr>
                    <a:spLocks noChangeAspect="1" noChangeShapeType="1"/>
                  </p:cNvSpPr>
                  <p:nvPr/>
                </p:nvSpPr>
                <p:spPr bwMode="auto">
                  <a:xfrm flipV="1">
                    <a:off x="4514" y="3621"/>
                    <a:ext cx="11" cy="1"/>
                  </a:xfrm>
                  <a:prstGeom prst="line">
                    <a:avLst/>
                  </a:prstGeom>
                  <a:noFill/>
                  <a:ln w="0">
                    <a:solidFill>
                      <a:srgbClr val="FF9900"/>
                    </a:solidFill>
                    <a:round/>
                    <a:headEnd/>
                    <a:tailEnd/>
                  </a:ln>
                </p:spPr>
                <p:txBody>
                  <a:bodyPr/>
                  <a:lstStyle/>
                  <a:p>
                    <a:endParaRPr lang="en-US"/>
                  </a:p>
                </p:txBody>
              </p:sp>
              <p:sp>
                <p:nvSpPr>
                  <p:cNvPr id="10699" name="Line 424"/>
                  <p:cNvSpPr>
                    <a:spLocks noChangeAspect="1" noChangeShapeType="1"/>
                  </p:cNvSpPr>
                  <p:nvPr/>
                </p:nvSpPr>
                <p:spPr bwMode="auto">
                  <a:xfrm flipV="1">
                    <a:off x="4549" y="3619"/>
                    <a:ext cx="24" cy="2"/>
                  </a:xfrm>
                  <a:prstGeom prst="line">
                    <a:avLst/>
                  </a:prstGeom>
                  <a:noFill/>
                  <a:ln w="0">
                    <a:solidFill>
                      <a:srgbClr val="FF9900"/>
                    </a:solidFill>
                    <a:round/>
                    <a:headEnd/>
                    <a:tailEnd/>
                  </a:ln>
                </p:spPr>
                <p:txBody>
                  <a:bodyPr/>
                  <a:lstStyle/>
                  <a:p>
                    <a:endParaRPr lang="en-US"/>
                  </a:p>
                </p:txBody>
              </p:sp>
              <p:sp>
                <p:nvSpPr>
                  <p:cNvPr id="10700" name="Line 425"/>
                  <p:cNvSpPr>
                    <a:spLocks noChangeAspect="1" noChangeShapeType="1"/>
                  </p:cNvSpPr>
                  <p:nvPr/>
                </p:nvSpPr>
                <p:spPr bwMode="auto">
                  <a:xfrm>
                    <a:off x="4584" y="3615"/>
                    <a:ext cx="12" cy="4"/>
                  </a:xfrm>
                  <a:prstGeom prst="line">
                    <a:avLst/>
                  </a:prstGeom>
                  <a:noFill/>
                  <a:ln w="0">
                    <a:solidFill>
                      <a:srgbClr val="FF9900"/>
                    </a:solidFill>
                    <a:round/>
                    <a:headEnd/>
                    <a:tailEnd/>
                  </a:ln>
                </p:spPr>
                <p:txBody>
                  <a:bodyPr/>
                  <a:lstStyle/>
                  <a:p>
                    <a:endParaRPr lang="en-US"/>
                  </a:p>
                </p:txBody>
              </p:sp>
              <p:sp>
                <p:nvSpPr>
                  <p:cNvPr id="10701" name="Line 426"/>
                  <p:cNvSpPr>
                    <a:spLocks noChangeAspect="1" noChangeShapeType="1"/>
                  </p:cNvSpPr>
                  <p:nvPr/>
                </p:nvSpPr>
                <p:spPr bwMode="auto">
                  <a:xfrm flipV="1">
                    <a:off x="4618" y="3613"/>
                    <a:ext cx="22" cy="2"/>
                  </a:xfrm>
                  <a:prstGeom prst="line">
                    <a:avLst/>
                  </a:prstGeom>
                  <a:noFill/>
                  <a:ln w="0">
                    <a:solidFill>
                      <a:srgbClr val="FF9900"/>
                    </a:solidFill>
                    <a:round/>
                    <a:headEnd/>
                    <a:tailEnd/>
                  </a:ln>
                </p:spPr>
                <p:txBody>
                  <a:bodyPr/>
                  <a:lstStyle/>
                  <a:p>
                    <a:endParaRPr lang="en-US"/>
                  </a:p>
                </p:txBody>
              </p:sp>
              <p:sp>
                <p:nvSpPr>
                  <p:cNvPr id="10702" name="Line 427"/>
                  <p:cNvSpPr>
                    <a:spLocks noChangeAspect="1" noChangeShapeType="1"/>
                  </p:cNvSpPr>
                  <p:nvPr/>
                </p:nvSpPr>
                <p:spPr bwMode="auto">
                  <a:xfrm>
                    <a:off x="4652" y="3613"/>
                    <a:ext cx="13" cy="1"/>
                  </a:xfrm>
                  <a:prstGeom prst="line">
                    <a:avLst/>
                  </a:prstGeom>
                  <a:noFill/>
                  <a:ln w="0">
                    <a:solidFill>
                      <a:srgbClr val="FF9900"/>
                    </a:solidFill>
                    <a:round/>
                    <a:headEnd/>
                    <a:tailEnd/>
                  </a:ln>
                </p:spPr>
                <p:txBody>
                  <a:bodyPr/>
                  <a:lstStyle/>
                  <a:p>
                    <a:endParaRPr lang="en-US"/>
                  </a:p>
                </p:txBody>
              </p:sp>
              <p:sp>
                <p:nvSpPr>
                  <p:cNvPr id="10703" name="Line 428"/>
                  <p:cNvSpPr>
                    <a:spLocks noChangeAspect="1" noChangeShapeType="1"/>
                  </p:cNvSpPr>
                  <p:nvPr/>
                </p:nvSpPr>
                <p:spPr bwMode="auto">
                  <a:xfrm>
                    <a:off x="4722" y="3605"/>
                    <a:ext cx="11" cy="2"/>
                  </a:xfrm>
                  <a:prstGeom prst="line">
                    <a:avLst/>
                  </a:prstGeom>
                  <a:noFill/>
                  <a:ln w="0">
                    <a:solidFill>
                      <a:srgbClr val="FF9900"/>
                    </a:solidFill>
                    <a:round/>
                    <a:headEnd/>
                    <a:tailEnd/>
                  </a:ln>
                </p:spPr>
                <p:txBody>
                  <a:bodyPr/>
                  <a:lstStyle/>
                  <a:p>
                    <a:endParaRPr lang="en-US"/>
                  </a:p>
                </p:txBody>
              </p:sp>
              <p:sp>
                <p:nvSpPr>
                  <p:cNvPr id="10704" name="Line 429"/>
                  <p:cNvSpPr>
                    <a:spLocks noChangeAspect="1" noChangeShapeType="1"/>
                  </p:cNvSpPr>
                  <p:nvPr/>
                </p:nvSpPr>
                <p:spPr bwMode="auto">
                  <a:xfrm flipV="1">
                    <a:off x="4755" y="3601"/>
                    <a:ext cx="25" cy="2"/>
                  </a:xfrm>
                  <a:prstGeom prst="line">
                    <a:avLst/>
                  </a:prstGeom>
                  <a:noFill/>
                  <a:ln w="0">
                    <a:solidFill>
                      <a:srgbClr val="FF9900"/>
                    </a:solidFill>
                    <a:round/>
                    <a:headEnd/>
                    <a:tailEnd/>
                  </a:ln>
                </p:spPr>
                <p:txBody>
                  <a:bodyPr/>
                  <a:lstStyle/>
                  <a:p>
                    <a:endParaRPr lang="en-US"/>
                  </a:p>
                </p:txBody>
              </p:sp>
              <p:sp>
                <p:nvSpPr>
                  <p:cNvPr id="10705" name="Line 430"/>
                  <p:cNvSpPr>
                    <a:spLocks noChangeAspect="1" noChangeShapeType="1"/>
                  </p:cNvSpPr>
                  <p:nvPr/>
                </p:nvSpPr>
                <p:spPr bwMode="auto">
                  <a:xfrm>
                    <a:off x="4791" y="3601"/>
                    <a:ext cx="11" cy="1"/>
                  </a:xfrm>
                  <a:prstGeom prst="line">
                    <a:avLst/>
                  </a:prstGeom>
                  <a:noFill/>
                  <a:ln w="0">
                    <a:solidFill>
                      <a:srgbClr val="FF9900"/>
                    </a:solidFill>
                    <a:round/>
                    <a:headEnd/>
                    <a:tailEnd/>
                  </a:ln>
                </p:spPr>
                <p:txBody>
                  <a:bodyPr/>
                  <a:lstStyle/>
                  <a:p>
                    <a:endParaRPr lang="en-US"/>
                  </a:p>
                </p:txBody>
              </p:sp>
              <p:sp>
                <p:nvSpPr>
                  <p:cNvPr id="10706" name="Line 431"/>
                  <p:cNvSpPr>
                    <a:spLocks noChangeAspect="1" noChangeShapeType="1"/>
                  </p:cNvSpPr>
                  <p:nvPr/>
                </p:nvSpPr>
                <p:spPr bwMode="auto">
                  <a:xfrm flipV="1">
                    <a:off x="4825" y="3596"/>
                    <a:ext cx="23" cy="2"/>
                  </a:xfrm>
                  <a:prstGeom prst="line">
                    <a:avLst/>
                  </a:prstGeom>
                  <a:noFill/>
                  <a:ln w="0">
                    <a:solidFill>
                      <a:srgbClr val="FF9900"/>
                    </a:solidFill>
                    <a:round/>
                    <a:headEnd/>
                    <a:tailEnd/>
                  </a:ln>
                </p:spPr>
                <p:txBody>
                  <a:bodyPr/>
                  <a:lstStyle/>
                  <a:p>
                    <a:endParaRPr lang="en-US"/>
                  </a:p>
                </p:txBody>
              </p:sp>
              <p:sp>
                <p:nvSpPr>
                  <p:cNvPr id="10707" name="Line 432"/>
                  <p:cNvSpPr>
                    <a:spLocks noChangeAspect="1" noChangeShapeType="1"/>
                  </p:cNvSpPr>
                  <p:nvPr/>
                </p:nvSpPr>
                <p:spPr bwMode="auto">
                  <a:xfrm flipV="1">
                    <a:off x="4858" y="3594"/>
                    <a:ext cx="14" cy="2"/>
                  </a:xfrm>
                  <a:prstGeom prst="line">
                    <a:avLst/>
                  </a:prstGeom>
                  <a:noFill/>
                  <a:ln w="0">
                    <a:solidFill>
                      <a:srgbClr val="FF9900"/>
                    </a:solidFill>
                    <a:round/>
                    <a:headEnd/>
                    <a:tailEnd/>
                  </a:ln>
                </p:spPr>
                <p:txBody>
                  <a:bodyPr/>
                  <a:lstStyle/>
                  <a:p>
                    <a:endParaRPr lang="en-US"/>
                  </a:p>
                </p:txBody>
              </p:sp>
              <p:sp>
                <p:nvSpPr>
                  <p:cNvPr id="10708" name="Line 433"/>
                  <p:cNvSpPr>
                    <a:spLocks noChangeAspect="1" noChangeShapeType="1"/>
                  </p:cNvSpPr>
                  <p:nvPr/>
                </p:nvSpPr>
                <p:spPr bwMode="auto">
                  <a:xfrm>
                    <a:off x="4895" y="3592"/>
                    <a:ext cx="22" cy="2"/>
                  </a:xfrm>
                  <a:prstGeom prst="line">
                    <a:avLst/>
                  </a:prstGeom>
                  <a:noFill/>
                  <a:ln w="0">
                    <a:solidFill>
                      <a:srgbClr val="FF9900"/>
                    </a:solidFill>
                    <a:round/>
                    <a:headEnd/>
                    <a:tailEnd/>
                  </a:ln>
                </p:spPr>
                <p:txBody>
                  <a:bodyPr/>
                  <a:lstStyle/>
                  <a:p>
                    <a:endParaRPr lang="en-US"/>
                  </a:p>
                </p:txBody>
              </p:sp>
              <p:sp>
                <p:nvSpPr>
                  <p:cNvPr id="10709" name="Line 434"/>
                  <p:cNvSpPr>
                    <a:spLocks noChangeAspect="1" noChangeShapeType="1"/>
                  </p:cNvSpPr>
                  <p:nvPr/>
                </p:nvSpPr>
                <p:spPr bwMode="auto">
                  <a:xfrm>
                    <a:off x="4929" y="3589"/>
                    <a:ext cx="11" cy="2"/>
                  </a:xfrm>
                  <a:prstGeom prst="line">
                    <a:avLst/>
                  </a:prstGeom>
                  <a:noFill/>
                  <a:ln w="0">
                    <a:solidFill>
                      <a:srgbClr val="FF9900"/>
                    </a:solidFill>
                    <a:round/>
                    <a:headEnd/>
                    <a:tailEnd/>
                  </a:ln>
                </p:spPr>
                <p:txBody>
                  <a:bodyPr/>
                  <a:lstStyle/>
                  <a:p>
                    <a:endParaRPr lang="en-US"/>
                  </a:p>
                </p:txBody>
              </p:sp>
              <p:sp>
                <p:nvSpPr>
                  <p:cNvPr id="10710" name="Line 435"/>
                  <p:cNvSpPr>
                    <a:spLocks noChangeAspect="1" noChangeShapeType="1"/>
                  </p:cNvSpPr>
                  <p:nvPr/>
                </p:nvSpPr>
                <p:spPr bwMode="auto">
                  <a:xfrm flipV="1">
                    <a:off x="4965" y="3585"/>
                    <a:ext cx="23" cy="2"/>
                  </a:xfrm>
                  <a:prstGeom prst="line">
                    <a:avLst/>
                  </a:prstGeom>
                  <a:noFill/>
                  <a:ln w="0">
                    <a:solidFill>
                      <a:srgbClr val="FF9900"/>
                    </a:solidFill>
                    <a:round/>
                    <a:headEnd/>
                    <a:tailEnd/>
                  </a:ln>
                </p:spPr>
                <p:txBody>
                  <a:bodyPr/>
                  <a:lstStyle/>
                  <a:p>
                    <a:endParaRPr lang="en-US"/>
                  </a:p>
                </p:txBody>
              </p:sp>
              <p:sp>
                <p:nvSpPr>
                  <p:cNvPr id="10711" name="Line 436"/>
                  <p:cNvSpPr>
                    <a:spLocks noChangeAspect="1" noChangeShapeType="1"/>
                  </p:cNvSpPr>
                  <p:nvPr/>
                </p:nvSpPr>
                <p:spPr bwMode="auto">
                  <a:xfrm flipV="1">
                    <a:off x="4998" y="3584"/>
                    <a:ext cx="13" cy="1"/>
                  </a:xfrm>
                  <a:prstGeom prst="line">
                    <a:avLst/>
                  </a:prstGeom>
                  <a:noFill/>
                  <a:ln w="0">
                    <a:solidFill>
                      <a:srgbClr val="FF9900"/>
                    </a:solidFill>
                    <a:round/>
                    <a:headEnd/>
                    <a:tailEnd/>
                  </a:ln>
                </p:spPr>
                <p:txBody>
                  <a:bodyPr/>
                  <a:lstStyle/>
                  <a:p>
                    <a:endParaRPr lang="en-US"/>
                  </a:p>
                </p:txBody>
              </p:sp>
              <p:sp>
                <p:nvSpPr>
                  <p:cNvPr id="10712" name="Line 437"/>
                  <p:cNvSpPr>
                    <a:spLocks noChangeAspect="1" noChangeShapeType="1"/>
                  </p:cNvSpPr>
                  <p:nvPr/>
                </p:nvSpPr>
                <p:spPr bwMode="auto">
                  <a:xfrm flipV="1">
                    <a:off x="5033" y="3580"/>
                    <a:ext cx="20" cy="4"/>
                  </a:xfrm>
                  <a:prstGeom prst="line">
                    <a:avLst/>
                  </a:prstGeom>
                  <a:noFill/>
                  <a:ln w="0">
                    <a:solidFill>
                      <a:srgbClr val="FF9900"/>
                    </a:solidFill>
                    <a:round/>
                    <a:headEnd/>
                    <a:tailEnd/>
                  </a:ln>
                </p:spPr>
                <p:txBody>
                  <a:bodyPr/>
                  <a:lstStyle/>
                  <a:p>
                    <a:endParaRPr lang="en-US"/>
                  </a:p>
                </p:txBody>
              </p:sp>
              <p:sp>
                <p:nvSpPr>
                  <p:cNvPr id="10713" name="Line 438"/>
                  <p:cNvSpPr>
                    <a:spLocks noChangeAspect="1" noChangeShapeType="1"/>
                  </p:cNvSpPr>
                  <p:nvPr/>
                </p:nvSpPr>
                <p:spPr bwMode="auto">
                  <a:xfrm>
                    <a:off x="5067" y="3579"/>
                    <a:ext cx="13" cy="1"/>
                  </a:xfrm>
                  <a:prstGeom prst="line">
                    <a:avLst/>
                  </a:prstGeom>
                  <a:noFill/>
                  <a:ln w="0">
                    <a:solidFill>
                      <a:srgbClr val="FF9900"/>
                    </a:solidFill>
                    <a:round/>
                    <a:headEnd/>
                    <a:tailEnd/>
                  </a:ln>
                </p:spPr>
                <p:txBody>
                  <a:bodyPr/>
                  <a:lstStyle/>
                  <a:p>
                    <a:endParaRPr lang="en-US"/>
                  </a:p>
                </p:txBody>
              </p:sp>
              <p:sp>
                <p:nvSpPr>
                  <p:cNvPr id="10714" name="Line 439"/>
                  <p:cNvSpPr>
                    <a:spLocks noChangeAspect="1" noChangeShapeType="1"/>
                  </p:cNvSpPr>
                  <p:nvPr/>
                </p:nvSpPr>
                <p:spPr bwMode="auto">
                  <a:xfrm flipV="1">
                    <a:off x="5102" y="3574"/>
                    <a:ext cx="22" cy="2"/>
                  </a:xfrm>
                  <a:prstGeom prst="line">
                    <a:avLst/>
                  </a:prstGeom>
                  <a:noFill/>
                  <a:ln w="0">
                    <a:solidFill>
                      <a:srgbClr val="FF9900"/>
                    </a:solidFill>
                    <a:round/>
                    <a:headEnd/>
                    <a:tailEnd/>
                  </a:ln>
                </p:spPr>
                <p:txBody>
                  <a:bodyPr/>
                  <a:lstStyle/>
                  <a:p>
                    <a:endParaRPr lang="en-US"/>
                  </a:p>
                </p:txBody>
              </p:sp>
            </p:grpSp>
            <p:sp>
              <p:nvSpPr>
                <p:cNvPr id="10689" name="Line 440"/>
                <p:cNvSpPr>
                  <a:spLocks noChangeAspect="1" noChangeShapeType="1"/>
                </p:cNvSpPr>
                <p:nvPr/>
              </p:nvSpPr>
              <p:spPr bwMode="auto">
                <a:xfrm flipV="1">
                  <a:off x="5135" y="3572"/>
                  <a:ext cx="11" cy="2"/>
                </a:xfrm>
                <a:prstGeom prst="line">
                  <a:avLst/>
                </a:prstGeom>
                <a:noFill/>
                <a:ln w="0">
                  <a:solidFill>
                    <a:srgbClr val="FF9900"/>
                  </a:solidFill>
                  <a:round/>
                  <a:headEnd/>
                  <a:tailEnd/>
                </a:ln>
              </p:spPr>
              <p:txBody>
                <a:bodyPr/>
                <a:lstStyle/>
                <a:p>
                  <a:endParaRPr lang="en-US"/>
                </a:p>
              </p:txBody>
            </p:sp>
            <p:sp>
              <p:nvSpPr>
                <p:cNvPr id="10690" name="Line 441"/>
                <p:cNvSpPr>
                  <a:spLocks noChangeAspect="1" noChangeShapeType="1"/>
                </p:cNvSpPr>
                <p:nvPr/>
              </p:nvSpPr>
              <p:spPr bwMode="auto">
                <a:xfrm flipV="1">
                  <a:off x="5170" y="3569"/>
                  <a:ext cx="25" cy="3"/>
                </a:xfrm>
                <a:prstGeom prst="line">
                  <a:avLst/>
                </a:prstGeom>
                <a:noFill/>
                <a:ln w="0">
                  <a:solidFill>
                    <a:srgbClr val="FF9900"/>
                  </a:solidFill>
                  <a:round/>
                  <a:headEnd/>
                  <a:tailEnd/>
                </a:ln>
              </p:spPr>
              <p:txBody>
                <a:bodyPr/>
                <a:lstStyle/>
                <a:p>
                  <a:endParaRPr lang="en-US"/>
                </a:p>
              </p:txBody>
            </p:sp>
            <p:sp>
              <p:nvSpPr>
                <p:cNvPr id="10691" name="Line 442"/>
                <p:cNvSpPr>
                  <a:spLocks noChangeAspect="1" noChangeShapeType="1"/>
                </p:cNvSpPr>
                <p:nvPr/>
              </p:nvSpPr>
              <p:spPr bwMode="auto">
                <a:xfrm>
                  <a:off x="5205" y="3567"/>
                  <a:ext cx="12" cy="2"/>
                </a:xfrm>
                <a:prstGeom prst="line">
                  <a:avLst/>
                </a:prstGeom>
                <a:noFill/>
                <a:ln w="0">
                  <a:solidFill>
                    <a:srgbClr val="FF9900"/>
                  </a:solidFill>
                  <a:round/>
                  <a:headEnd/>
                  <a:tailEnd/>
                </a:ln>
              </p:spPr>
              <p:txBody>
                <a:bodyPr/>
                <a:lstStyle/>
                <a:p>
                  <a:endParaRPr lang="en-US"/>
                </a:p>
              </p:txBody>
            </p:sp>
            <p:sp>
              <p:nvSpPr>
                <p:cNvPr id="10692" name="Line 443"/>
                <p:cNvSpPr>
                  <a:spLocks noChangeAspect="1" noChangeShapeType="1"/>
                </p:cNvSpPr>
                <p:nvPr/>
              </p:nvSpPr>
              <p:spPr bwMode="auto">
                <a:xfrm flipV="1">
                  <a:off x="5239" y="3562"/>
                  <a:ext cx="21" cy="4"/>
                </a:xfrm>
                <a:prstGeom prst="line">
                  <a:avLst/>
                </a:prstGeom>
                <a:noFill/>
                <a:ln w="0">
                  <a:solidFill>
                    <a:srgbClr val="FF9900"/>
                  </a:solidFill>
                  <a:round/>
                  <a:headEnd/>
                  <a:tailEnd/>
                </a:ln>
              </p:spPr>
              <p:txBody>
                <a:bodyPr/>
                <a:lstStyle/>
                <a:p>
                  <a:endParaRPr lang="en-US"/>
                </a:p>
              </p:txBody>
            </p:sp>
            <p:sp>
              <p:nvSpPr>
                <p:cNvPr id="10693" name="Line 444"/>
                <p:cNvSpPr>
                  <a:spLocks noChangeAspect="1" noChangeShapeType="1"/>
                </p:cNvSpPr>
                <p:nvPr/>
              </p:nvSpPr>
              <p:spPr bwMode="auto">
                <a:xfrm>
                  <a:off x="5274" y="3562"/>
                  <a:ext cx="12" cy="0"/>
                </a:xfrm>
                <a:prstGeom prst="line">
                  <a:avLst/>
                </a:prstGeom>
                <a:noFill/>
                <a:ln w="0">
                  <a:solidFill>
                    <a:srgbClr val="FF9900"/>
                  </a:solidFill>
                  <a:round/>
                  <a:headEnd/>
                  <a:tailEnd/>
                </a:ln>
              </p:spPr>
              <p:txBody>
                <a:bodyPr/>
                <a:lstStyle/>
                <a:p>
                  <a:endParaRPr lang="en-US"/>
                </a:p>
              </p:txBody>
            </p:sp>
          </p:grpSp>
        </p:grpSp>
      </p:grpSp>
      <p:sp>
        <p:nvSpPr>
          <p:cNvPr id="10338" name="Line 445"/>
          <p:cNvSpPr>
            <a:spLocks noChangeAspect="1" noChangeShapeType="1"/>
          </p:cNvSpPr>
          <p:nvPr/>
        </p:nvSpPr>
        <p:spPr bwMode="auto">
          <a:xfrm flipV="1">
            <a:off x="8712200" y="3216275"/>
            <a:ext cx="34925" cy="6350"/>
          </a:xfrm>
          <a:prstGeom prst="line">
            <a:avLst/>
          </a:prstGeom>
          <a:noFill/>
          <a:ln w="0">
            <a:solidFill>
              <a:srgbClr val="FF9900"/>
            </a:solidFill>
            <a:round/>
            <a:headEnd/>
            <a:tailEnd/>
          </a:ln>
        </p:spPr>
        <p:txBody>
          <a:bodyPr/>
          <a:lstStyle/>
          <a:p>
            <a:endParaRPr lang="en-US"/>
          </a:p>
        </p:txBody>
      </p:sp>
      <p:sp>
        <p:nvSpPr>
          <p:cNvPr id="10339" name="Line 446"/>
          <p:cNvSpPr>
            <a:spLocks noChangeAspect="1" noChangeShapeType="1"/>
          </p:cNvSpPr>
          <p:nvPr/>
        </p:nvSpPr>
        <p:spPr bwMode="auto">
          <a:xfrm flipV="1">
            <a:off x="8766175" y="3211513"/>
            <a:ext cx="17463" cy="1587"/>
          </a:xfrm>
          <a:prstGeom prst="line">
            <a:avLst/>
          </a:prstGeom>
          <a:noFill/>
          <a:ln w="0">
            <a:solidFill>
              <a:srgbClr val="FF9900"/>
            </a:solidFill>
            <a:round/>
            <a:headEnd/>
            <a:tailEnd/>
          </a:ln>
        </p:spPr>
        <p:txBody>
          <a:bodyPr/>
          <a:lstStyle/>
          <a:p>
            <a:endParaRPr lang="en-US"/>
          </a:p>
        </p:txBody>
      </p:sp>
      <p:sp>
        <p:nvSpPr>
          <p:cNvPr id="10340" name="Line 447"/>
          <p:cNvSpPr>
            <a:spLocks noChangeAspect="1" noChangeShapeType="1"/>
          </p:cNvSpPr>
          <p:nvPr/>
        </p:nvSpPr>
        <p:spPr bwMode="auto">
          <a:xfrm>
            <a:off x="8801100" y="3206750"/>
            <a:ext cx="19050" cy="4763"/>
          </a:xfrm>
          <a:prstGeom prst="line">
            <a:avLst/>
          </a:prstGeom>
          <a:noFill/>
          <a:ln w="0">
            <a:solidFill>
              <a:srgbClr val="FF9900"/>
            </a:solidFill>
            <a:round/>
            <a:headEnd/>
            <a:tailEnd/>
          </a:ln>
        </p:spPr>
        <p:txBody>
          <a:bodyPr/>
          <a:lstStyle/>
          <a:p>
            <a:endParaRPr lang="en-US"/>
          </a:p>
        </p:txBody>
      </p:sp>
      <p:sp>
        <p:nvSpPr>
          <p:cNvPr id="10341" name="Line 448"/>
          <p:cNvSpPr>
            <a:spLocks noChangeAspect="1" noChangeShapeType="1"/>
          </p:cNvSpPr>
          <p:nvPr/>
        </p:nvSpPr>
        <p:spPr bwMode="auto">
          <a:xfrm flipV="1">
            <a:off x="8855075" y="3194050"/>
            <a:ext cx="34925" cy="6350"/>
          </a:xfrm>
          <a:prstGeom prst="line">
            <a:avLst/>
          </a:prstGeom>
          <a:noFill/>
          <a:ln w="0">
            <a:solidFill>
              <a:srgbClr val="FF9900"/>
            </a:solidFill>
            <a:round/>
            <a:headEnd/>
            <a:tailEnd/>
          </a:ln>
        </p:spPr>
        <p:txBody>
          <a:bodyPr/>
          <a:lstStyle/>
          <a:p>
            <a:endParaRPr lang="en-US"/>
          </a:p>
        </p:txBody>
      </p:sp>
      <p:sp>
        <p:nvSpPr>
          <p:cNvPr id="10342" name="Line 449"/>
          <p:cNvSpPr>
            <a:spLocks noChangeAspect="1" noChangeShapeType="1"/>
          </p:cNvSpPr>
          <p:nvPr/>
        </p:nvSpPr>
        <p:spPr bwMode="auto">
          <a:xfrm flipV="1">
            <a:off x="8909050" y="3189288"/>
            <a:ext cx="20638" cy="4762"/>
          </a:xfrm>
          <a:prstGeom prst="line">
            <a:avLst/>
          </a:prstGeom>
          <a:noFill/>
          <a:ln w="0">
            <a:solidFill>
              <a:srgbClr val="FF9900"/>
            </a:solidFill>
            <a:round/>
            <a:headEnd/>
            <a:tailEnd/>
          </a:ln>
        </p:spPr>
        <p:txBody>
          <a:bodyPr/>
          <a:lstStyle/>
          <a:p>
            <a:endParaRPr lang="en-US"/>
          </a:p>
        </p:txBody>
      </p:sp>
      <p:sp>
        <p:nvSpPr>
          <p:cNvPr id="10343" name="Line 450"/>
          <p:cNvSpPr>
            <a:spLocks noChangeAspect="1" noChangeShapeType="1"/>
          </p:cNvSpPr>
          <p:nvPr/>
        </p:nvSpPr>
        <p:spPr bwMode="auto">
          <a:xfrm flipV="1">
            <a:off x="8947150" y="3182938"/>
            <a:ext cx="19050" cy="1587"/>
          </a:xfrm>
          <a:prstGeom prst="line">
            <a:avLst/>
          </a:prstGeom>
          <a:noFill/>
          <a:ln w="0">
            <a:solidFill>
              <a:srgbClr val="FF9900"/>
            </a:solidFill>
            <a:round/>
            <a:headEnd/>
            <a:tailEnd/>
          </a:ln>
        </p:spPr>
        <p:txBody>
          <a:bodyPr/>
          <a:lstStyle/>
          <a:p>
            <a:endParaRPr lang="en-US"/>
          </a:p>
        </p:txBody>
      </p:sp>
      <p:sp>
        <p:nvSpPr>
          <p:cNvPr id="10344" name="Line 451"/>
          <p:cNvSpPr>
            <a:spLocks noChangeAspect="1" noChangeShapeType="1"/>
          </p:cNvSpPr>
          <p:nvPr/>
        </p:nvSpPr>
        <p:spPr bwMode="auto">
          <a:xfrm flipV="1">
            <a:off x="9001125" y="3170238"/>
            <a:ext cx="36513" cy="7937"/>
          </a:xfrm>
          <a:prstGeom prst="line">
            <a:avLst/>
          </a:prstGeom>
          <a:noFill/>
          <a:ln w="0">
            <a:solidFill>
              <a:srgbClr val="FF9900"/>
            </a:solidFill>
            <a:round/>
            <a:headEnd/>
            <a:tailEnd/>
          </a:ln>
        </p:spPr>
        <p:txBody>
          <a:bodyPr/>
          <a:lstStyle/>
          <a:p>
            <a:endParaRPr lang="en-US"/>
          </a:p>
        </p:txBody>
      </p:sp>
      <p:sp>
        <p:nvSpPr>
          <p:cNvPr id="10345" name="Line 452"/>
          <p:cNvSpPr>
            <a:spLocks noChangeAspect="1" noChangeShapeType="1"/>
          </p:cNvSpPr>
          <p:nvPr/>
        </p:nvSpPr>
        <p:spPr bwMode="auto">
          <a:xfrm>
            <a:off x="9053513" y="3167063"/>
            <a:ext cx="17462" cy="1587"/>
          </a:xfrm>
          <a:prstGeom prst="line">
            <a:avLst/>
          </a:prstGeom>
          <a:noFill/>
          <a:ln w="0">
            <a:solidFill>
              <a:srgbClr val="FF9900"/>
            </a:solidFill>
            <a:round/>
            <a:headEnd/>
            <a:tailEnd/>
          </a:ln>
        </p:spPr>
        <p:txBody>
          <a:bodyPr/>
          <a:lstStyle/>
          <a:p>
            <a:endParaRPr lang="en-US"/>
          </a:p>
        </p:txBody>
      </p:sp>
      <p:sp>
        <p:nvSpPr>
          <p:cNvPr id="10346" name="Line 453"/>
          <p:cNvSpPr>
            <a:spLocks noChangeAspect="1" noChangeShapeType="1"/>
          </p:cNvSpPr>
          <p:nvPr/>
        </p:nvSpPr>
        <p:spPr bwMode="auto">
          <a:xfrm flipH="1">
            <a:off x="468313" y="2233613"/>
            <a:ext cx="25400" cy="22225"/>
          </a:xfrm>
          <a:prstGeom prst="line">
            <a:avLst/>
          </a:prstGeom>
          <a:noFill/>
          <a:ln w="0">
            <a:solidFill>
              <a:srgbClr val="DAFF24"/>
            </a:solidFill>
            <a:round/>
            <a:headEnd/>
            <a:tailEnd/>
          </a:ln>
        </p:spPr>
        <p:txBody>
          <a:bodyPr/>
          <a:lstStyle/>
          <a:p>
            <a:endParaRPr lang="en-US"/>
          </a:p>
        </p:txBody>
      </p:sp>
      <p:grpSp>
        <p:nvGrpSpPr>
          <p:cNvPr id="31" name="Group 454"/>
          <p:cNvGrpSpPr>
            <a:grpSpLocks/>
          </p:cNvGrpSpPr>
          <p:nvPr/>
        </p:nvGrpSpPr>
        <p:grpSpPr bwMode="auto">
          <a:xfrm>
            <a:off x="328613" y="2273300"/>
            <a:ext cx="130175" cy="576263"/>
            <a:chOff x="167" y="1632"/>
            <a:chExt cx="82" cy="363"/>
          </a:xfrm>
        </p:grpSpPr>
        <p:sp>
          <p:nvSpPr>
            <p:cNvPr id="10660" name="Line 455"/>
            <p:cNvSpPr>
              <a:spLocks noChangeAspect="1" noChangeShapeType="1"/>
            </p:cNvSpPr>
            <p:nvPr/>
          </p:nvSpPr>
          <p:spPr bwMode="auto">
            <a:xfrm flipH="1">
              <a:off x="239" y="1632"/>
              <a:ext cx="10" cy="3"/>
            </a:xfrm>
            <a:prstGeom prst="line">
              <a:avLst/>
            </a:prstGeom>
            <a:noFill/>
            <a:ln w="0">
              <a:solidFill>
                <a:srgbClr val="FF9900"/>
              </a:solidFill>
              <a:round/>
              <a:headEnd/>
              <a:tailEnd/>
            </a:ln>
          </p:spPr>
          <p:txBody>
            <a:bodyPr/>
            <a:lstStyle/>
            <a:p>
              <a:endParaRPr lang="en-US"/>
            </a:p>
          </p:txBody>
        </p:sp>
        <p:sp>
          <p:nvSpPr>
            <p:cNvPr id="10661" name="Line 456"/>
            <p:cNvSpPr>
              <a:spLocks noChangeAspect="1" noChangeShapeType="1"/>
            </p:cNvSpPr>
            <p:nvPr/>
          </p:nvSpPr>
          <p:spPr bwMode="auto">
            <a:xfrm flipH="1">
              <a:off x="233" y="1660"/>
              <a:ext cx="2" cy="21"/>
            </a:xfrm>
            <a:prstGeom prst="line">
              <a:avLst/>
            </a:prstGeom>
            <a:noFill/>
            <a:ln w="0">
              <a:solidFill>
                <a:srgbClr val="FF9900"/>
              </a:solidFill>
              <a:round/>
              <a:headEnd/>
              <a:tailEnd/>
            </a:ln>
          </p:spPr>
          <p:txBody>
            <a:bodyPr/>
            <a:lstStyle/>
            <a:p>
              <a:endParaRPr lang="en-US"/>
            </a:p>
          </p:txBody>
        </p:sp>
        <p:sp>
          <p:nvSpPr>
            <p:cNvPr id="10662" name="Line 457"/>
            <p:cNvSpPr>
              <a:spLocks noChangeAspect="1" noChangeShapeType="1"/>
            </p:cNvSpPr>
            <p:nvPr/>
          </p:nvSpPr>
          <p:spPr bwMode="auto">
            <a:xfrm flipH="1">
              <a:off x="230" y="1693"/>
              <a:ext cx="3" cy="12"/>
            </a:xfrm>
            <a:prstGeom prst="line">
              <a:avLst/>
            </a:prstGeom>
            <a:noFill/>
            <a:ln w="0">
              <a:solidFill>
                <a:srgbClr val="FF9900"/>
              </a:solidFill>
              <a:round/>
              <a:headEnd/>
              <a:tailEnd/>
            </a:ln>
          </p:spPr>
          <p:txBody>
            <a:bodyPr/>
            <a:lstStyle/>
            <a:p>
              <a:endParaRPr lang="en-US"/>
            </a:p>
          </p:txBody>
        </p:sp>
        <p:sp>
          <p:nvSpPr>
            <p:cNvPr id="10663" name="Line 458"/>
            <p:cNvSpPr>
              <a:spLocks noChangeAspect="1" noChangeShapeType="1"/>
            </p:cNvSpPr>
            <p:nvPr/>
          </p:nvSpPr>
          <p:spPr bwMode="auto">
            <a:xfrm flipH="1">
              <a:off x="225" y="1730"/>
              <a:ext cx="3" cy="21"/>
            </a:xfrm>
            <a:prstGeom prst="line">
              <a:avLst/>
            </a:prstGeom>
            <a:noFill/>
            <a:ln w="0">
              <a:solidFill>
                <a:srgbClr val="FF9900"/>
              </a:solidFill>
              <a:round/>
              <a:headEnd/>
              <a:tailEnd/>
            </a:ln>
          </p:spPr>
          <p:txBody>
            <a:bodyPr/>
            <a:lstStyle/>
            <a:p>
              <a:endParaRPr lang="en-US"/>
            </a:p>
          </p:txBody>
        </p:sp>
        <p:sp>
          <p:nvSpPr>
            <p:cNvPr id="10664" name="Line 459"/>
            <p:cNvSpPr>
              <a:spLocks noChangeAspect="1" noChangeShapeType="1"/>
            </p:cNvSpPr>
            <p:nvPr/>
          </p:nvSpPr>
          <p:spPr bwMode="auto">
            <a:xfrm>
              <a:off x="225" y="1763"/>
              <a:ext cx="0" cy="11"/>
            </a:xfrm>
            <a:prstGeom prst="line">
              <a:avLst/>
            </a:prstGeom>
            <a:noFill/>
            <a:ln w="0">
              <a:solidFill>
                <a:srgbClr val="FF9900"/>
              </a:solidFill>
              <a:round/>
              <a:headEnd/>
              <a:tailEnd/>
            </a:ln>
          </p:spPr>
          <p:txBody>
            <a:bodyPr/>
            <a:lstStyle/>
            <a:p>
              <a:endParaRPr lang="en-US"/>
            </a:p>
          </p:txBody>
        </p:sp>
        <p:sp>
          <p:nvSpPr>
            <p:cNvPr id="10665" name="Line 460"/>
            <p:cNvSpPr>
              <a:spLocks noChangeAspect="1" noChangeShapeType="1"/>
            </p:cNvSpPr>
            <p:nvPr/>
          </p:nvSpPr>
          <p:spPr bwMode="auto">
            <a:xfrm flipH="1">
              <a:off x="218" y="1797"/>
              <a:ext cx="3" cy="22"/>
            </a:xfrm>
            <a:prstGeom prst="line">
              <a:avLst/>
            </a:prstGeom>
            <a:noFill/>
            <a:ln w="0">
              <a:solidFill>
                <a:srgbClr val="FF9900"/>
              </a:solidFill>
              <a:round/>
              <a:headEnd/>
              <a:tailEnd/>
            </a:ln>
          </p:spPr>
          <p:txBody>
            <a:bodyPr/>
            <a:lstStyle/>
            <a:p>
              <a:endParaRPr lang="en-US"/>
            </a:p>
          </p:txBody>
        </p:sp>
        <p:sp>
          <p:nvSpPr>
            <p:cNvPr id="10666" name="Line 461"/>
            <p:cNvSpPr>
              <a:spLocks noChangeAspect="1" noChangeShapeType="1"/>
            </p:cNvSpPr>
            <p:nvPr/>
          </p:nvSpPr>
          <p:spPr bwMode="auto">
            <a:xfrm>
              <a:off x="216" y="1832"/>
              <a:ext cx="2" cy="12"/>
            </a:xfrm>
            <a:prstGeom prst="line">
              <a:avLst/>
            </a:prstGeom>
            <a:noFill/>
            <a:ln w="0">
              <a:solidFill>
                <a:srgbClr val="FF9900"/>
              </a:solidFill>
              <a:round/>
              <a:headEnd/>
              <a:tailEnd/>
            </a:ln>
          </p:spPr>
          <p:txBody>
            <a:bodyPr/>
            <a:lstStyle/>
            <a:p>
              <a:endParaRPr lang="en-US"/>
            </a:p>
          </p:txBody>
        </p:sp>
        <p:sp>
          <p:nvSpPr>
            <p:cNvPr id="10667" name="Freeform 462"/>
            <p:cNvSpPr>
              <a:spLocks noChangeAspect="1"/>
            </p:cNvSpPr>
            <p:nvPr/>
          </p:nvSpPr>
          <p:spPr bwMode="auto">
            <a:xfrm>
              <a:off x="206" y="1866"/>
              <a:ext cx="8" cy="20"/>
            </a:xfrm>
            <a:custGeom>
              <a:avLst/>
              <a:gdLst>
                <a:gd name="T0" fmla="*/ 7 w 7"/>
                <a:gd name="T1" fmla="*/ 0 h 17"/>
                <a:gd name="T2" fmla="*/ 5 w 7"/>
                <a:gd name="T3" fmla="*/ 8 h 17"/>
                <a:gd name="T4" fmla="*/ 0 w 7"/>
                <a:gd name="T5" fmla="*/ 17 h 17"/>
                <a:gd name="T6" fmla="*/ 0 60000 65536"/>
                <a:gd name="T7" fmla="*/ 0 60000 65536"/>
                <a:gd name="T8" fmla="*/ 0 60000 65536"/>
                <a:gd name="T9" fmla="*/ 0 w 7"/>
                <a:gd name="T10" fmla="*/ 0 h 17"/>
                <a:gd name="T11" fmla="*/ 7 w 7"/>
                <a:gd name="T12" fmla="*/ 17 h 17"/>
              </a:gdLst>
              <a:ahLst/>
              <a:cxnLst>
                <a:cxn ang="T6">
                  <a:pos x="T0" y="T1"/>
                </a:cxn>
                <a:cxn ang="T7">
                  <a:pos x="T2" y="T3"/>
                </a:cxn>
                <a:cxn ang="T8">
                  <a:pos x="T4" y="T5"/>
                </a:cxn>
              </a:cxnLst>
              <a:rect l="T9" t="T10" r="T11" b="T12"/>
              <a:pathLst>
                <a:path w="7" h="17">
                  <a:moveTo>
                    <a:pt x="7" y="0"/>
                  </a:moveTo>
                  <a:lnTo>
                    <a:pt x="5" y="8"/>
                  </a:lnTo>
                  <a:lnTo>
                    <a:pt x="0" y="17"/>
                  </a:lnTo>
                </a:path>
              </a:pathLst>
            </a:custGeom>
            <a:noFill/>
            <a:ln w="0">
              <a:solidFill>
                <a:srgbClr val="FF9900"/>
              </a:solidFill>
              <a:prstDash val="solid"/>
              <a:round/>
              <a:headEnd/>
              <a:tailEnd/>
            </a:ln>
          </p:spPr>
          <p:txBody>
            <a:bodyPr/>
            <a:lstStyle/>
            <a:p>
              <a:endParaRPr lang="en-US"/>
            </a:p>
          </p:txBody>
        </p:sp>
        <p:sp>
          <p:nvSpPr>
            <p:cNvPr id="10668" name="Line 463"/>
            <p:cNvSpPr>
              <a:spLocks noChangeAspect="1" noChangeShapeType="1"/>
            </p:cNvSpPr>
            <p:nvPr/>
          </p:nvSpPr>
          <p:spPr bwMode="auto">
            <a:xfrm flipH="1">
              <a:off x="192" y="1896"/>
              <a:ext cx="7" cy="11"/>
            </a:xfrm>
            <a:prstGeom prst="line">
              <a:avLst/>
            </a:prstGeom>
            <a:noFill/>
            <a:ln w="0">
              <a:solidFill>
                <a:srgbClr val="FF9900"/>
              </a:solidFill>
              <a:round/>
              <a:headEnd/>
              <a:tailEnd/>
            </a:ln>
          </p:spPr>
          <p:txBody>
            <a:bodyPr/>
            <a:lstStyle/>
            <a:p>
              <a:endParaRPr lang="en-US"/>
            </a:p>
          </p:txBody>
        </p:sp>
        <p:sp>
          <p:nvSpPr>
            <p:cNvPr id="10669" name="Line 464"/>
            <p:cNvSpPr>
              <a:spLocks noChangeAspect="1" noChangeShapeType="1"/>
            </p:cNvSpPr>
            <p:nvPr/>
          </p:nvSpPr>
          <p:spPr bwMode="auto">
            <a:xfrm flipH="1">
              <a:off x="167" y="1925"/>
              <a:ext cx="14" cy="20"/>
            </a:xfrm>
            <a:prstGeom prst="line">
              <a:avLst/>
            </a:prstGeom>
            <a:noFill/>
            <a:ln w="0">
              <a:solidFill>
                <a:srgbClr val="FF9900"/>
              </a:solidFill>
              <a:round/>
              <a:headEnd/>
              <a:tailEnd/>
            </a:ln>
          </p:spPr>
          <p:txBody>
            <a:bodyPr/>
            <a:lstStyle/>
            <a:p>
              <a:endParaRPr lang="en-US"/>
            </a:p>
          </p:txBody>
        </p:sp>
        <p:sp>
          <p:nvSpPr>
            <p:cNvPr id="10670" name="Line 465"/>
            <p:cNvSpPr>
              <a:spLocks noChangeAspect="1" noChangeShapeType="1"/>
            </p:cNvSpPr>
            <p:nvPr/>
          </p:nvSpPr>
          <p:spPr bwMode="auto">
            <a:xfrm>
              <a:off x="167" y="1957"/>
              <a:ext cx="5" cy="9"/>
            </a:xfrm>
            <a:prstGeom prst="line">
              <a:avLst/>
            </a:prstGeom>
            <a:noFill/>
            <a:ln w="0">
              <a:solidFill>
                <a:srgbClr val="FF9900"/>
              </a:solidFill>
              <a:round/>
              <a:headEnd/>
              <a:tailEnd/>
            </a:ln>
          </p:spPr>
          <p:txBody>
            <a:bodyPr/>
            <a:lstStyle/>
            <a:p>
              <a:endParaRPr lang="en-US"/>
            </a:p>
          </p:txBody>
        </p:sp>
        <p:sp>
          <p:nvSpPr>
            <p:cNvPr id="10671" name="Line 466"/>
            <p:cNvSpPr>
              <a:spLocks noChangeAspect="1" noChangeShapeType="1"/>
            </p:cNvSpPr>
            <p:nvPr/>
          </p:nvSpPr>
          <p:spPr bwMode="auto">
            <a:xfrm>
              <a:off x="177" y="1987"/>
              <a:ext cx="1" cy="8"/>
            </a:xfrm>
            <a:prstGeom prst="line">
              <a:avLst/>
            </a:prstGeom>
            <a:noFill/>
            <a:ln w="0">
              <a:solidFill>
                <a:srgbClr val="FF9900"/>
              </a:solidFill>
              <a:round/>
              <a:headEnd/>
              <a:tailEnd/>
            </a:ln>
          </p:spPr>
          <p:txBody>
            <a:bodyPr/>
            <a:lstStyle/>
            <a:p>
              <a:endParaRPr lang="en-US"/>
            </a:p>
          </p:txBody>
        </p:sp>
      </p:grpSp>
      <p:sp>
        <p:nvSpPr>
          <p:cNvPr id="10348" name="Rectangle 467"/>
          <p:cNvSpPr>
            <a:spLocks noChangeAspect="1" noChangeArrowheads="1"/>
          </p:cNvSpPr>
          <p:nvPr/>
        </p:nvSpPr>
        <p:spPr bwMode="auto">
          <a:xfrm rot="-4260000">
            <a:off x="2909094" y="3861594"/>
            <a:ext cx="49213" cy="212725"/>
          </a:xfrm>
          <a:prstGeom prst="rect">
            <a:avLst/>
          </a:prstGeom>
          <a:noFill/>
          <a:ln w="9525">
            <a:noFill/>
            <a:miter lim="800000"/>
            <a:headEnd/>
            <a:tailEnd/>
          </a:ln>
        </p:spPr>
        <p:txBody>
          <a:bodyPr wrap="none" lIns="0" tIns="0" rIns="0" bIns="0">
            <a:spAutoFit/>
          </a:bodyPr>
          <a:lstStyle/>
          <a:p>
            <a:pPr defTabSz="1009650" eaLnBrk="0" hangingPunct="0"/>
            <a:r>
              <a:rPr lang="en-US" sz="1400">
                <a:solidFill>
                  <a:schemeClr val="bg1"/>
                </a:solidFill>
                <a:latin typeface="AvantGarde Bk BT" pitchFamily="34" charset="0"/>
              </a:rPr>
              <a:t> </a:t>
            </a:r>
            <a:endParaRPr lang="en-US" sz="2700">
              <a:solidFill>
                <a:schemeClr val="bg1"/>
              </a:solidFill>
              <a:latin typeface="Times New Roman" pitchFamily="18" charset="0"/>
            </a:endParaRPr>
          </a:p>
        </p:txBody>
      </p:sp>
      <p:sp>
        <p:nvSpPr>
          <p:cNvPr id="10349" name="Rectangle 468"/>
          <p:cNvSpPr>
            <a:spLocks noChangeAspect="1" noChangeArrowheads="1"/>
          </p:cNvSpPr>
          <p:nvPr/>
        </p:nvSpPr>
        <p:spPr bwMode="auto">
          <a:xfrm rot="-4260000">
            <a:off x="2809875" y="3789363"/>
            <a:ext cx="49213" cy="211137"/>
          </a:xfrm>
          <a:prstGeom prst="rect">
            <a:avLst/>
          </a:prstGeom>
          <a:noFill/>
          <a:ln w="9525">
            <a:noFill/>
            <a:miter lim="800000"/>
            <a:headEnd/>
            <a:tailEnd/>
          </a:ln>
        </p:spPr>
        <p:txBody>
          <a:bodyPr wrap="none" lIns="0" tIns="0" rIns="0" bIns="0">
            <a:spAutoFit/>
          </a:bodyPr>
          <a:lstStyle/>
          <a:p>
            <a:pPr defTabSz="1009650" eaLnBrk="0" hangingPunct="0"/>
            <a:r>
              <a:rPr lang="en-US" sz="1400">
                <a:solidFill>
                  <a:schemeClr val="bg1"/>
                </a:solidFill>
                <a:latin typeface="AvantGarde Bk BT" pitchFamily="34" charset="0"/>
              </a:rPr>
              <a:t> </a:t>
            </a:r>
            <a:endParaRPr lang="en-US" sz="2700">
              <a:solidFill>
                <a:schemeClr val="bg1"/>
              </a:solidFill>
              <a:latin typeface="Times New Roman" pitchFamily="18" charset="0"/>
            </a:endParaRPr>
          </a:p>
        </p:txBody>
      </p:sp>
      <p:sp>
        <p:nvSpPr>
          <p:cNvPr id="10350" name="Rectangle 469"/>
          <p:cNvSpPr>
            <a:spLocks noChangeAspect="1" noChangeArrowheads="1"/>
          </p:cNvSpPr>
          <p:nvPr/>
        </p:nvSpPr>
        <p:spPr bwMode="auto">
          <a:xfrm>
            <a:off x="2138363" y="2574925"/>
            <a:ext cx="195262"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MI</a:t>
            </a:r>
            <a:endParaRPr lang="en-US" sz="2700">
              <a:latin typeface="Times New Roman" pitchFamily="18" charset="0"/>
            </a:endParaRPr>
          </a:p>
        </p:txBody>
      </p:sp>
      <p:sp>
        <p:nvSpPr>
          <p:cNvPr id="10351" name="Rectangle 470"/>
          <p:cNvSpPr>
            <a:spLocks noChangeAspect="1" noChangeArrowheads="1"/>
          </p:cNvSpPr>
          <p:nvPr/>
        </p:nvSpPr>
        <p:spPr bwMode="auto">
          <a:xfrm>
            <a:off x="4029075" y="4584700"/>
            <a:ext cx="196850"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MI</a:t>
            </a:r>
            <a:endParaRPr lang="en-US" sz="2700">
              <a:latin typeface="Times New Roman" pitchFamily="18" charset="0"/>
            </a:endParaRPr>
          </a:p>
        </p:txBody>
      </p:sp>
      <p:sp>
        <p:nvSpPr>
          <p:cNvPr id="10352" name="Rectangle 471"/>
          <p:cNvSpPr>
            <a:spLocks noChangeAspect="1" noChangeArrowheads="1"/>
          </p:cNvSpPr>
          <p:nvPr/>
        </p:nvSpPr>
        <p:spPr bwMode="auto">
          <a:xfrm>
            <a:off x="7999413" y="5049838"/>
            <a:ext cx="246062"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NY</a:t>
            </a:r>
            <a:endParaRPr lang="en-US" sz="2700">
              <a:latin typeface="Times New Roman" pitchFamily="18" charset="0"/>
            </a:endParaRPr>
          </a:p>
        </p:txBody>
      </p:sp>
      <p:sp>
        <p:nvSpPr>
          <p:cNvPr id="10353" name="Rectangle 472"/>
          <p:cNvSpPr>
            <a:spLocks noChangeAspect="1" noChangeArrowheads="1"/>
          </p:cNvSpPr>
          <p:nvPr/>
        </p:nvSpPr>
        <p:spPr bwMode="auto">
          <a:xfrm>
            <a:off x="6845300" y="5702300"/>
            <a:ext cx="238125"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PA</a:t>
            </a:r>
            <a:endParaRPr lang="en-US" sz="2700">
              <a:latin typeface="Times New Roman" pitchFamily="18" charset="0"/>
            </a:endParaRPr>
          </a:p>
        </p:txBody>
      </p:sp>
      <p:sp>
        <p:nvSpPr>
          <p:cNvPr id="10354" name="Rectangle 473"/>
          <p:cNvSpPr>
            <a:spLocks noChangeAspect="1" noChangeArrowheads="1"/>
          </p:cNvSpPr>
          <p:nvPr/>
        </p:nvSpPr>
        <p:spPr bwMode="auto">
          <a:xfrm>
            <a:off x="1816100" y="5397500"/>
            <a:ext cx="147638"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IL</a:t>
            </a:r>
            <a:endParaRPr lang="en-US" sz="2700">
              <a:latin typeface="Times New Roman" pitchFamily="18" charset="0"/>
            </a:endParaRPr>
          </a:p>
        </p:txBody>
      </p:sp>
      <p:sp>
        <p:nvSpPr>
          <p:cNvPr id="10355" name="Rectangle 474"/>
          <p:cNvSpPr>
            <a:spLocks noChangeAspect="1" noChangeArrowheads="1"/>
          </p:cNvSpPr>
          <p:nvPr/>
        </p:nvSpPr>
        <p:spPr bwMode="auto">
          <a:xfrm>
            <a:off x="914400" y="3375025"/>
            <a:ext cx="217488"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WI</a:t>
            </a:r>
            <a:endParaRPr lang="en-US" sz="2700">
              <a:latin typeface="Times New Roman" pitchFamily="18" charset="0"/>
            </a:endParaRPr>
          </a:p>
        </p:txBody>
      </p:sp>
      <p:sp>
        <p:nvSpPr>
          <p:cNvPr id="10356" name="Rectangle 475"/>
          <p:cNvSpPr>
            <a:spLocks noChangeAspect="1" noChangeArrowheads="1"/>
          </p:cNvSpPr>
          <p:nvPr/>
        </p:nvSpPr>
        <p:spPr bwMode="auto">
          <a:xfrm>
            <a:off x="2730500" y="6083300"/>
            <a:ext cx="177800"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IN</a:t>
            </a:r>
            <a:endParaRPr lang="en-US" sz="2700">
              <a:latin typeface="Times New Roman" pitchFamily="18" charset="0"/>
            </a:endParaRPr>
          </a:p>
        </p:txBody>
      </p:sp>
      <p:sp>
        <p:nvSpPr>
          <p:cNvPr id="10357" name="Rectangle 476"/>
          <p:cNvSpPr>
            <a:spLocks noChangeAspect="1" noChangeArrowheads="1"/>
          </p:cNvSpPr>
          <p:nvPr/>
        </p:nvSpPr>
        <p:spPr bwMode="auto">
          <a:xfrm>
            <a:off x="6689725" y="3362325"/>
            <a:ext cx="744538" cy="212725"/>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CANADA</a:t>
            </a:r>
            <a:endParaRPr lang="en-US" sz="2700">
              <a:latin typeface="Times New Roman" pitchFamily="18" charset="0"/>
            </a:endParaRPr>
          </a:p>
        </p:txBody>
      </p:sp>
      <p:sp>
        <p:nvSpPr>
          <p:cNvPr id="10358" name="Rectangle 477"/>
          <p:cNvSpPr>
            <a:spLocks noChangeAspect="1" noChangeArrowheads="1"/>
          </p:cNvSpPr>
          <p:nvPr/>
        </p:nvSpPr>
        <p:spPr bwMode="auto">
          <a:xfrm>
            <a:off x="4073525" y="5930900"/>
            <a:ext cx="266700" cy="211138"/>
          </a:xfrm>
          <a:prstGeom prst="rect">
            <a:avLst/>
          </a:prstGeom>
          <a:noFill/>
          <a:ln w="9525">
            <a:noFill/>
            <a:miter lim="800000"/>
            <a:headEnd/>
            <a:tailEnd/>
          </a:ln>
        </p:spPr>
        <p:txBody>
          <a:bodyPr wrap="none" lIns="0" tIns="0" rIns="0" bIns="0">
            <a:spAutoFit/>
          </a:bodyPr>
          <a:lstStyle/>
          <a:p>
            <a:pPr defTabSz="1009650" eaLnBrk="0" hangingPunct="0"/>
            <a:r>
              <a:rPr lang="en-US" sz="1400">
                <a:latin typeface="AvantGarde Bk BT" pitchFamily="34" charset="0"/>
              </a:rPr>
              <a:t>OH</a:t>
            </a:r>
            <a:endParaRPr lang="en-US" sz="2700">
              <a:latin typeface="Times New Roman" pitchFamily="18" charset="0"/>
            </a:endParaRPr>
          </a:p>
        </p:txBody>
      </p:sp>
      <p:sp>
        <p:nvSpPr>
          <p:cNvPr id="10359" name="Rectangle 478"/>
          <p:cNvSpPr>
            <a:spLocks noChangeAspect="1" noChangeArrowheads="1"/>
          </p:cNvSpPr>
          <p:nvPr/>
        </p:nvSpPr>
        <p:spPr bwMode="auto">
          <a:xfrm>
            <a:off x="4146550" y="2263775"/>
            <a:ext cx="1588" cy="411163"/>
          </a:xfrm>
          <a:prstGeom prst="rect">
            <a:avLst/>
          </a:prstGeom>
          <a:noFill/>
          <a:ln w="9525">
            <a:noFill/>
            <a:miter lim="800000"/>
            <a:headEnd/>
            <a:tailEnd/>
          </a:ln>
        </p:spPr>
        <p:txBody>
          <a:bodyPr wrap="none" lIns="0" tIns="0" rIns="0" bIns="0">
            <a:spAutoFit/>
          </a:bodyPr>
          <a:lstStyle/>
          <a:p>
            <a:pPr defTabSz="1009650" eaLnBrk="0" hangingPunct="0"/>
            <a:endParaRPr lang="en-US" sz="2700">
              <a:solidFill>
                <a:schemeClr val="bg1"/>
              </a:solidFill>
              <a:latin typeface="Times New Roman" pitchFamily="18" charset="0"/>
            </a:endParaRPr>
          </a:p>
        </p:txBody>
      </p:sp>
      <p:sp>
        <p:nvSpPr>
          <p:cNvPr id="10360" name="Oval 479"/>
          <p:cNvSpPr>
            <a:spLocks noChangeAspect="1" noChangeArrowheads="1"/>
          </p:cNvSpPr>
          <p:nvPr/>
        </p:nvSpPr>
        <p:spPr bwMode="auto">
          <a:xfrm>
            <a:off x="4994275" y="5211763"/>
            <a:ext cx="109538" cy="109537"/>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61" name="Oval 480"/>
          <p:cNvSpPr>
            <a:spLocks noChangeAspect="1" noChangeArrowheads="1"/>
          </p:cNvSpPr>
          <p:nvPr/>
        </p:nvSpPr>
        <p:spPr bwMode="auto">
          <a:xfrm>
            <a:off x="4568825" y="3478213"/>
            <a:ext cx="109538" cy="112712"/>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362" name="Oval 481"/>
          <p:cNvSpPr>
            <a:spLocks noChangeAspect="1" noChangeArrowheads="1"/>
          </p:cNvSpPr>
          <p:nvPr/>
        </p:nvSpPr>
        <p:spPr bwMode="auto">
          <a:xfrm>
            <a:off x="3722688" y="3367088"/>
            <a:ext cx="109537" cy="114300"/>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3" name="Oval 482"/>
          <p:cNvSpPr>
            <a:spLocks noChangeAspect="1" noChangeArrowheads="1"/>
          </p:cNvSpPr>
          <p:nvPr/>
        </p:nvSpPr>
        <p:spPr bwMode="auto">
          <a:xfrm>
            <a:off x="4949825" y="4298950"/>
            <a:ext cx="109538" cy="114300"/>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4" name="Oval 483"/>
          <p:cNvSpPr>
            <a:spLocks noChangeAspect="1" noChangeArrowheads="1"/>
          </p:cNvSpPr>
          <p:nvPr/>
        </p:nvSpPr>
        <p:spPr bwMode="auto">
          <a:xfrm>
            <a:off x="2838450" y="2928938"/>
            <a:ext cx="109538" cy="109537"/>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5" name="Oval 484"/>
          <p:cNvSpPr>
            <a:spLocks noChangeAspect="1" noChangeArrowheads="1"/>
          </p:cNvSpPr>
          <p:nvPr/>
        </p:nvSpPr>
        <p:spPr bwMode="auto">
          <a:xfrm>
            <a:off x="2371725" y="4886325"/>
            <a:ext cx="109538" cy="112713"/>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366" name="Oval 485"/>
          <p:cNvSpPr>
            <a:spLocks noChangeAspect="1" noChangeArrowheads="1"/>
          </p:cNvSpPr>
          <p:nvPr/>
        </p:nvSpPr>
        <p:spPr bwMode="auto">
          <a:xfrm>
            <a:off x="2403475" y="5118100"/>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7" name="Oval 486"/>
          <p:cNvSpPr>
            <a:spLocks noChangeAspect="1" noChangeArrowheads="1"/>
          </p:cNvSpPr>
          <p:nvPr/>
        </p:nvSpPr>
        <p:spPr bwMode="auto">
          <a:xfrm>
            <a:off x="4090988" y="3094038"/>
            <a:ext cx="109537" cy="109537"/>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8" name="Oval 487"/>
          <p:cNvSpPr>
            <a:spLocks noChangeAspect="1" noChangeArrowheads="1"/>
          </p:cNvSpPr>
          <p:nvPr/>
        </p:nvSpPr>
        <p:spPr bwMode="auto">
          <a:xfrm>
            <a:off x="2433638" y="5773738"/>
            <a:ext cx="109537" cy="106362"/>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69" name="Oval 488"/>
          <p:cNvSpPr>
            <a:spLocks noChangeAspect="1" noChangeArrowheads="1"/>
          </p:cNvSpPr>
          <p:nvPr/>
        </p:nvSpPr>
        <p:spPr bwMode="auto">
          <a:xfrm>
            <a:off x="2511425" y="5700713"/>
            <a:ext cx="109538" cy="109537"/>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72" name="Oval 491"/>
          <p:cNvSpPr>
            <a:spLocks noChangeAspect="1" noChangeArrowheads="1"/>
          </p:cNvSpPr>
          <p:nvPr/>
        </p:nvSpPr>
        <p:spPr bwMode="auto">
          <a:xfrm>
            <a:off x="2706688" y="3551238"/>
            <a:ext cx="109537" cy="106362"/>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73" name="Oval 492"/>
          <p:cNvSpPr>
            <a:spLocks noChangeAspect="1" noChangeArrowheads="1"/>
          </p:cNvSpPr>
          <p:nvPr/>
        </p:nvSpPr>
        <p:spPr bwMode="auto">
          <a:xfrm>
            <a:off x="2606675" y="3797300"/>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74" name="Oval 493"/>
          <p:cNvSpPr>
            <a:spLocks noChangeAspect="1" noChangeArrowheads="1"/>
          </p:cNvSpPr>
          <p:nvPr/>
        </p:nvSpPr>
        <p:spPr bwMode="auto">
          <a:xfrm>
            <a:off x="2428875" y="4370388"/>
            <a:ext cx="109538" cy="112712"/>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75" name="Oval 494"/>
          <p:cNvSpPr>
            <a:spLocks noChangeAspect="1" noChangeArrowheads="1"/>
          </p:cNvSpPr>
          <p:nvPr/>
        </p:nvSpPr>
        <p:spPr bwMode="auto">
          <a:xfrm>
            <a:off x="785813" y="1895475"/>
            <a:ext cx="109537" cy="104775"/>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76" name="Oval 495"/>
          <p:cNvSpPr>
            <a:spLocks noChangeAspect="1" noChangeArrowheads="1"/>
          </p:cNvSpPr>
          <p:nvPr/>
        </p:nvSpPr>
        <p:spPr bwMode="auto">
          <a:xfrm>
            <a:off x="1050925" y="2384425"/>
            <a:ext cx="109538" cy="114300"/>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77" name="Oval 496"/>
          <p:cNvSpPr>
            <a:spLocks noChangeAspect="1" noChangeArrowheads="1"/>
          </p:cNvSpPr>
          <p:nvPr/>
        </p:nvSpPr>
        <p:spPr bwMode="auto">
          <a:xfrm>
            <a:off x="2058988" y="2087563"/>
            <a:ext cx="109537" cy="109537"/>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78" name="Oval 497"/>
          <p:cNvSpPr>
            <a:spLocks noChangeAspect="1" noChangeArrowheads="1"/>
          </p:cNvSpPr>
          <p:nvPr/>
        </p:nvSpPr>
        <p:spPr bwMode="auto">
          <a:xfrm>
            <a:off x="2730500" y="2501900"/>
            <a:ext cx="109538" cy="112713"/>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80" name="Oval 499"/>
          <p:cNvSpPr>
            <a:spLocks noChangeAspect="1" noChangeArrowheads="1"/>
          </p:cNvSpPr>
          <p:nvPr/>
        </p:nvSpPr>
        <p:spPr bwMode="auto">
          <a:xfrm>
            <a:off x="5064122" y="5930900"/>
            <a:ext cx="109538" cy="109538"/>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81" name="Oval 500"/>
          <p:cNvSpPr>
            <a:spLocks noChangeAspect="1" noChangeArrowheads="1"/>
          </p:cNvSpPr>
          <p:nvPr/>
        </p:nvSpPr>
        <p:spPr bwMode="auto">
          <a:xfrm>
            <a:off x="6921500" y="4787900"/>
            <a:ext cx="109538" cy="106363"/>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82" name="Oval 501"/>
          <p:cNvSpPr>
            <a:spLocks noChangeAspect="1" noChangeArrowheads="1"/>
          </p:cNvSpPr>
          <p:nvPr/>
        </p:nvSpPr>
        <p:spPr bwMode="auto">
          <a:xfrm>
            <a:off x="8521700" y="3416300"/>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83" name="Oval 502"/>
          <p:cNvSpPr>
            <a:spLocks noChangeAspect="1" noChangeArrowheads="1"/>
          </p:cNvSpPr>
          <p:nvPr/>
        </p:nvSpPr>
        <p:spPr bwMode="auto">
          <a:xfrm>
            <a:off x="6381483" y="5364341"/>
            <a:ext cx="109538" cy="109537"/>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384" name="Oval 504"/>
          <p:cNvSpPr>
            <a:spLocks noChangeAspect="1" noChangeArrowheads="1"/>
          </p:cNvSpPr>
          <p:nvPr/>
        </p:nvSpPr>
        <p:spPr bwMode="auto">
          <a:xfrm>
            <a:off x="8064500" y="4337050"/>
            <a:ext cx="109538" cy="106363"/>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385" name="Oval 505"/>
          <p:cNvSpPr>
            <a:spLocks noChangeAspect="1" noChangeArrowheads="1"/>
          </p:cNvSpPr>
          <p:nvPr/>
        </p:nvSpPr>
        <p:spPr bwMode="auto">
          <a:xfrm>
            <a:off x="2386013" y="4584700"/>
            <a:ext cx="109537"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86" name="Oval 506"/>
          <p:cNvSpPr>
            <a:spLocks noChangeAspect="1" noChangeArrowheads="1"/>
          </p:cNvSpPr>
          <p:nvPr/>
        </p:nvSpPr>
        <p:spPr bwMode="auto">
          <a:xfrm>
            <a:off x="2774950" y="3016250"/>
            <a:ext cx="109538" cy="10318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87" name="Oval 507"/>
          <p:cNvSpPr>
            <a:spLocks noChangeAspect="1" noChangeArrowheads="1"/>
          </p:cNvSpPr>
          <p:nvPr/>
        </p:nvSpPr>
        <p:spPr bwMode="auto">
          <a:xfrm>
            <a:off x="2673350" y="5845175"/>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88" name="Oval 508"/>
          <p:cNvSpPr>
            <a:spLocks noChangeAspect="1" noChangeArrowheads="1"/>
          </p:cNvSpPr>
          <p:nvPr/>
        </p:nvSpPr>
        <p:spPr bwMode="auto">
          <a:xfrm>
            <a:off x="4648200" y="5786438"/>
            <a:ext cx="109538" cy="109537"/>
          </a:xfrm>
          <a:prstGeom prst="ellipse">
            <a:avLst/>
          </a:prstGeom>
          <a:solidFill>
            <a:srgbClr val="009644"/>
          </a:solidFill>
          <a:ln w="3175">
            <a:solidFill>
              <a:schemeClr val="tx1"/>
            </a:solidFill>
            <a:round/>
            <a:headEnd/>
            <a:tailEnd/>
          </a:ln>
        </p:spPr>
        <p:txBody>
          <a:bodyPr wrap="none" anchor="ctr"/>
          <a:lstStyle/>
          <a:p>
            <a:endParaRPr lang="en-US"/>
          </a:p>
        </p:txBody>
      </p:sp>
      <p:sp>
        <p:nvSpPr>
          <p:cNvPr id="10389" name="Oval 509"/>
          <p:cNvSpPr>
            <a:spLocks noChangeAspect="1" noChangeArrowheads="1"/>
          </p:cNvSpPr>
          <p:nvPr/>
        </p:nvSpPr>
        <p:spPr bwMode="auto">
          <a:xfrm>
            <a:off x="6100926" y="5492142"/>
            <a:ext cx="109538" cy="109537"/>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390" name="Oval 510"/>
          <p:cNvSpPr>
            <a:spLocks noChangeAspect="1" noChangeArrowheads="1"/>
          </p:cNvSpPr>
          <p:nvPr/>
        </p:nvSpPr>
        <p:spPr bwMode="auto">
          <a:xfrm>
            <a:off x="6888163" y="4687888"/>
            <a:ext cx="109537" cy="114300"/>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91" name="Oval 511"/>
          <p:cNvSpPr>
            <a:spLocks noChangeAspect="1" noChangeArrowheads="1"/>
          </p:cNvSpPr>
          <p:nvPr/>
        </p:nvSpPr>
        <p:spPr bwMode="auto">
          <a:xfrm>
            <a:off x="4049713" y="2501900"/>
            <a:ext cx="109537"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392" name="Text Box 512"/>
          <p:cNvSpPr txBox="1">
            <a:spLocks noChangeAspect="1" noChangeArrowheads="1"/>
          </p:cNvSpPr>
          <p:nvPr/>
        </p:nvSpPr>
        <p:spPr bwMode="auto">
          <a:xfrm>
            <a:off x="8458200" y="3511550"/>
            <a:ext cx="9080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Morristown</a:t>
            </a:r>
          </a:p>
        </p:txBody>
      </p:sp>
      <p:sp>
        <p:nvSpPr>
          <p:cNvPr id="10393" name="Text Box 513"/>
          <p:cNvSpPr txBox="1">
            <a:spLocks noChangeAspect="1" noChangeArrowheads="1"/>
          </p:cNvSpPr>
          <p:nvPr/>
        </p:nvSpPr>
        <p:spPr bwMode="auto">
          <a:xfrm>
            <a:off x="8143875" y="3810000"/>
            <a:ext cx="9620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Cape Vincent</a:t>
            </a:r>
          </a:p>
        </p:txBody>
      </p:sp>
      <p:sp>
        <p:nvSpPr>
          <p:cNvPr id="10394" name="Text Box 514"/>
          <p:cNvSpPr txBox="1">
            <a:spLocks noChangeAspect="1" noChangeArrowheads="1"/>
          </p:cNvSpPr>
          <p:nvPr/>
        </p:nvSpPr>
        <p:spPr bwMode="auto">
          <a:xfrm>
            <a:off x="8207375" y="3965575"/>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Sackets Harbor </a:t>
            </a:r>
          </a:p>
        </p:txBody>
      </p:sp>
      <p:sp>
        <p:nvSpPr>
          <p:cNvPr id="10395" name="Text Box 515"/>
          <p:cNvSpPr txBox="1">
            <a:spLocks noChangeAspect="1" noChangeArrowheads="1"/>
          </p:cNvSpPr>
          <p:nvPr/>
        </p:nvSpPr>
        <p:spPr bwMode="auto">
          <a:xfrm>
            <a:off x="8201025" y="4195763"/>
            <a:ext cx="993775"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 Ontario</a:t>
            </a:r>
          </a:p>
        </p:txBody>
      </p:sp>
      <p:sp>
        <p:nvSpPr>
          <p:cNvPr id="10396" name="Text Box 516"/>
          <p:cNvSpPr txBox="1">
            <a:spLocks noChangeAspect="1" noChangeArrowheads="1"/>
          </p:cNvSpPr>
          <p:nvPr/>
        </p:nvSpPr>
        <p:spPr bwMode="auto">
          <a:xfrm>
            <a:off x="8110538" y="4338638"/>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Oswego</a:t>
            </a:r>
          </a:p>
        </p:txBody>
      </p:sp>
      <p:sp>
        <p:nvSpPr>
          <p:cNvPr id="10397" name="Text Box 517"/>
          <p:cNvSpPr txBox="1">
            <a:spLocks noChangeAspect="1" noChangeArrowheads="1"/>
          </p:cNvSpPr>
          <p:nvPr/>
        </p:nvSpPr>
        <p:spPr bwMode="auto">
          <a:xfrm rot="1500000">
            <a:off x="7951788" y="4603750"/>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Little Sodus Bay</a:t>
            </a:r>
          </a:p>
        </p:txBody>
      </p:sp>
      <p:sp>
        <p:nvSpPr>
          <p:cNvPr id="10398" name="Text Box 518"/>
          <p:cNvSpPr txBox="1">
            <a:spLocks noChangeAspect="1" noChangeArrowheads="1"/>
          </p:cNvSpPr>
          <p:nvPr/>
        </p:nvSpPr>
        <p:spPr bwMode="auto">
          <a:xfrm rot="1500000">
            <a:off x="7815263" y="4691063"/>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Great Sodus Bay</a:t>
            </a:r>
          </a:p>
        </p:txBody>
      </p:sp>
      <p:sp>
        <p:nvSpPr>
          <p:cNvPr id="10399" name="Text Box 519"/>
          <p:cNvSpPr txBox="1">
            <a:spLocks noChangeAspect="1" noChangeArrowheads="1"/>
          </p:cNvSpPr>
          <p:nvPr/>
        </p:nvSpPr>
        <p:spPr bwMode="auto">
          <a:xfrm rot="1500000">
            <a:off x="7586663" y="4695825"/>
            <a:ext cx="973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Irondequoit Bay</a:t>
            </a:r>
          </a:p>
        </p:txBody>
      </p:sp>
      <p:sp>
        <p:nvSpPr>
          <p:cNvPr id="10400" name="Text Box 520"/>
          <p:cNvSpPr txBox="1">
            <a:spLocks noChangeAspect="1" noChangeArrowheads="1"/>
          </p:cNvSpPr>
          <p:nvPr/>
        </p:nvSpPr>
        <p:spPr bwMode="auto">
          <a:xfrm rot="1500000">
            <a:off x="7372350" y="4689475"/>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t>Rochester</a:t>
            </a:r>
          </a:p>
        </p:txBody>
      </p:sp>
      <p:sp>
        <p:nvSpPr>
          <p:cNvPr id="10401" name="Text Box 521"/>
          <p:cNvSpPr txBox="1">
            <a:spLocks noChangeAspect="1" noChangeArrowheads="1"/>
          </p:cNvSpPr>
          <p:nvPr/>
        </p:nvSpPr>
        <p:spPr bwMode="auto">
          <a:xfrm rot="1500000">
            <a:off x="7191375" y="4686300"/>
            <a:ext cx="974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Oak Orchard</a:t>
            </a:r>
          </a:p>
        </p:txBody>
      </p:sp>
      <p:sp>
        <p:nvSpPr>
          <p:cNvPr id="10402" name="Text Box 522"/>
          <p:cNvSpPr txBox="1">
            <a:spLocks noChangeAspect="1" noChangeArrowheads="1"/>
          </p:cNvSpPr>
          <p:nvPr/>
        </p:nvSpPr>
        <p:spPr bwMode="auto">
          <a:xfrm rot="1500000">
            <a:off x="7042150" y="4708525"/>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Olcott</a:t>
            </a:r>
          </a:p>
        </p:txBody>
      </p:sp>
      <p:sp>
        <p:nvSpPr>
          <p:cNvPr id="10403" name="Text Box 523"/>
          <p:cNvSpPr txBox="1">
            <a:spLocks noChangeAspect="1" noChangeArrowheads="1"/>
          </p:cNvSpPr>
          <p:nvPr/>
        </p:nvSpPr>
        <p:spPr bwMode="auto">
          <a:xfrm rot="1500000">
            <a:off x="6924675" y="4748213"/>
            <a:ext cx="976313"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Wilson</a:t>
            </a:r>
          </a:p>
        </p:txBody>
      </p:sp>
      <p:sp>
        <p:nvSpPr>
          <p:cNvPr id="10404" name="Text Box 524"/>
          <p:cNvSpPr txBox="1">
            <a:spLocks noChangeAspect="1" noChangeArrowheads="1"/>
          </p:cNvSpPr>
          <p:nvPr/>
        </p:nvSpPr>
        <p:spPr bwMode="auto">
          <a:xfrm rot="1500000">
            <a:off x="6900863" y="4802188"/>
            <a:ext cx="973137"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Little River</a:t>
            </a:r>
          </a:p>
        </p:txBody>
      </p:sp>
      <p:sp>
        <p:nvSpPr>
          <p:cNvPr id="10405" name="Text Box 525"/>
          <p:cNvSpPr txBox="1">
            <a:spLocks noChangeAspect="1" noChangeArrowheads="1"/>
          </p:cNvSpPr>
          <p:nvPr/>
        </p:nvSpPr>
        <p:spPr bwMode="auto">
          <a:xfrm rot="1500000">
            <a:off x="6921500" y="5016500"/>
            <a:ext cx="14779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Black Rock Lock/Tonawanda</a:t>
            </a:r>
          </a:p>
        </p:txBody>
      </p:sp>
      <p:sp>
        <p:nvSpPr>
          <p:cNvPr id="10406" name="Text Box 526"/>
          <p:cNvSpPr txBox="1">
            <a:spLocks noChangeAspect="1" noChangeArrowheads="1"/>
          </p:cNvSpPr>
          <p:nvPr/>
        </p:nvSpPr>
        <p:spPr bwMode="auto">
          <a:xfrm rot="1500000">
            <a:off x="6932613" y="4981575"/>
            <a:ext cx="9763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Buffalo</a:t>
            </a:r>
          </a:p>
        </p:txBody>
      </p:sp>
      <p:sp>
        <p:nvSpPr>
          <p:cNvPr id="10407" name="Line 527"/>
          <p:cNvSpPr>
            <a:spLocks noChangeAspect="1" noChangeShapeType="1"/>
          </p:cNvSpPr>
          <p:nvPr/>
        </p:nvSpPr>
        <p:spPr bwMode="auto">
          <a:xfrm>
            <a:off x="7077075" y="4602163"/>
            <a:ext cx="0" cy="0"/>
          </a:xfrm>
          <a:prstGeom prst="line">
            <a:avLst/>
          </a:prstGeom>
          <a:noFill/>
          <a:ln w="9525">
            <a:solidFill>
              <a:schemeClr val="tx1"/>
            </a:solidFill>
            <a:round/>
            <a:headEnd/>
            <a:tailEnd type="triangle" w="med" len="med"/>
          </a:ln>
        </p:spPr>
        <p:txBody>
          <a:bodyPr lIns="119558" tIns="59780" rIns="119558" bIns="59780">
            <a:spAutoFit/>
          </a:bodyPr>
          <a:lstStyle/>
          <a:p>
            <a:endParaRPr lang="en-US"/>
          </a:p>
        </p:txBody>
      </p:sp>
      <p:sp>
        <p:nvSpPr>
          <p:cNvPr id="10408" name="Text Box 528"/>
          <p:cNvSpPr txBox="1">
            <a:spLocks noChangeAspect="1" noChangeArrowheads="1"/>
          </p:cNvSpPr>
          <p:nvPr/>
        </p:nvSpPr>
        <p:spPr bwMode="auto">
          <a:xfrm rot="1500000">
            <a:off x="6897688" y="5145088"/>
            <a:ext cx="973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Sturgeon Point</a:t>
            </a:r>
          </a:p>
        </p:txBody>
      </p:sp>
      <p:sp>
        <p:nvSpPr>
          <p:cNvPr id="10409" name="Text Box 529"/>
          <p:cNvSpPr txBox="1">
            <a:spLocks noChangeAspect="1" noChangeArrowheads="1"/>
          </p:cNvSpPr>
          <p:nvPr/>
        </p:nvSpPr>
        <p:spPr bwMode="auto">
          <a:xfrm rot="1500000">
            <a:off x="6748463" y="522128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Cattaraugus</a:t>
            </a:r>
          </a:p>
        </p:txBody>
      </p:sp>
      <p:sp>
        <p:nvSpPr>
          <p:cNvPr id="10410" name="Text Box 530"/>
          <p:cNvSpPr txBox="1">
            <a:spLocks noChangeAspect="1" noChangeArrowheads="1"/>
          </p:cNvSpPr>
          <p:nvPr/>
        </p:nvSpPr>
        <p:spPr bwMode="auto">
          <a:xfrm rot="1500000">
            <a:off x="6664325" y="5372100"/>
            <a:ext cx="973138"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Dunkirk</a:t>
            </a:r>
          </a:p>
        </p:txBody>
      </p:sp>
      <p:sp>
        <p:nvSpPr>
          <p:cNvPr id="10411" name="Text Box 531"/>
          <p:cNvSpPr txBox="1">
            <a:spLocks noChangeAspect="1" noChangeArrowheads="1"/>
          </p:cNvSpPr>
          <p:nvPr/>
        </p:nvSpPr>
        <p:spPr bwMode="auto">
          <a:xfrm rot="1500000">
            <a:off x="6556375" y="5456238"/>
            <a:ext cx="976313"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Barcelona</a:t>
            </a:r>
          </a:p>
        </p:txBody>
      </p:sp>
      <p:sp>
        <p:nvSpPr>
          <p:cNvPr id="10412" name="Text Box 532"/>
          <p:cNvSpPr txBox="1">
            <a:spLocks noChangeAspect="1" noChangeArrowheads="1"/>
          </p:cNvSpPr>
          <p:nvPr/>
        </p:nvSpPr>
        <p:spPr bwMode="auto">
          <a:xfrm rot="1500000">
            <a:off x="6381483" y="556912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Erie</a:t>
            </a:r>
          </a:p>
        </p:txBody>
      </p:sp>
      <p:sp>
        <p:nvSpPr>
          <p:cNvPr id="10414" name="Text Box 534"/>
          <p:cNvSpPr txBox="1">
            <a:spLocks noChangeAspect="1" noChangeArrowheads="1"/>
          </p:cNvSpPr>
          <p:nvPr/>
        </p:nvSpPr>
        <p:spPr bwMode="auto">
          <a:xfrm rot="1500000">
            <a:off x="5980276" y="5773129"/>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Ashtabula</a:t>
            </a:r>
          </a:p>
        </p:txBody>
      </p:sp>
      <p:sp>
        <p:nvSpPr>
          <p:cNvPr id="10415" name="Text Box 535"/>
          <p:cNvSpPr txBox="1">
            <a:spLocks noChangeAspect="1" noChangeArrowheads="1"/>
          </p:cNvSpPr>
          <p:nvPr/>
        </p:nvSpPr>
        <p:spPr bwMode="auto">
          <a:xfrm rot="1500000">
            <a:off x="6137439" y="5698517"/>
            <a:ext cx="973137"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Conneaut</a:t>
            </a:r>
          </a:p>
        </p:txBody>
      </p:sp>
      <p:sp>
        <p:nvSpPr>
          <p:cNvPr id="10416" name="Text Box 536"/>
          <p:cNvSpPr txBox="1">
            <a:spLocks noChangeAspect="1" noChangeArrowheads="1"/>
          </p:cNvSpPr>
          <p:nvPr/>
        </p:nvSpPr>
        <p:spPr bwMode="auto">
          <a:xfrm rot="1350627">
            <a:off x="5868988" y="5775325"/>
            <a:ext cx="5461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Fairport</a:t>
            </a:r>
          </a:p>
        </p:txBody>
      </p:sp>
      <p:sp>
        <p:nvSpPr>
          <p:cNvPr id="10417" name="Text Box 537"/>
          <p:cNvSpPr txBox="1">
            <a:spLocks noChangeAspect="1" noChangeArrowheads="1"/>
          </p:cNvSpPr>
          <p:nvPr/>
        </p:nvSpPr>
        <p:spPr bwMode="auto">
          <a:xfrm rot="1500000">
            <a:off x="5727700" y="5937250"/>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Cleveland</a:t>
            </a:r>
          </a:p>
        </p:txBody>
      </p:sp>
      <p:sp>
        <p:nvSpPr>
          <p:cNvPr id="10418" name="Text Box 538"/>
          <p:cNvSpPr txBox="1">
            <a:spLocks noChangeAspect="1" noChangeArrowheads="1"/>
          </p:cNvSpPr>
          <p:nvPr/>
        </p:nvSpPr>
        <p:spPr bwMode="auto">
          <a:xfrm rot="1500000">
            <a:off x="5641975" y="5919788"/>
            <a:ext cx="5365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Rocky River</a:t>
            </a:r>
          </a:p>
        </p:txBody>
      </p:sp>
      <p:sp>
        <p:nvSpPr>
          <p:cNvPr id="10419" name="Text Box 539"/>
          <p:cNvSpPr txBox="1">
            <a:spLocks noChangeAspect="1" noChangeArrowheads="1"/>
          </p:cNvSpPr>
          <p:nvPr/>
        </p:nvSpPr>
        <p:spPr bwMode="auto">
          <a:xfrm rot="1500000">
            <a:off x="5435600" y="6069013"/>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Lorain</a:t>
            </a:r>
          </a:p>
        </p:txBody>
      </p:sp>
      <p:sp>
        <p:nvSpPr>
          <p:cNvPr id="10420" name="Text Box 540"/>
          <p:cNvSpPr txBox="1">
            <a:spLocks noChangeAspect="1" noChangeArrowheads="1"/>
          </p:cNvSpPr>
          <p:nvPr/>
        </p:nvSpPr>
        <p:spPr bwMode="auto">
          <a:xfrm rot="1500000">
            <a:off x="5297488" y="5994400"/>
            <a:ext cx="420687"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Vermilion</a:t>
            </a:r>
          </a:p>
        </p:txBody>
      </p:sp>
      <p:sp>
        <p:nvSpPr>
          <p:cNvPr id="10421" name="Text Box 541"/>
          <p:cNvSpPr txBox="1">
            <a:spLocks noChangeAspect="1" noChangeArrowheads="1"/>
          </p:cNvSpPr>
          <p:nvPr/>
        </p:nvSpPr>
        <p:spPr bwMode="auto">
          <a:xfrm rot="1500000">
            <a:off x="5159375" y="6154738"/>
            <a:ext cx="9731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Huron</a:t>
            </a:r>
          </a:p>
        </p:txBody>
      </p:sp>
      <p:sp>
        <p:nvSpPr>
          <p:cNvPr id="10422" name="Text Box 542"/>
          <p:cNvSpPr txBox="1">
            <a:spLocks noChangeAspect="1" noChangeArrowheads="1"/>
          </p:cNvSpPr>
          <p:nvPr/>
        </p:nvSpPr>
        <p:spPr bwMode="auto">
          <a:xfrm rot="1500000">
            <a:off x="4991100" y="6199188"/>
            <a:ext cx="971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Sandusky</a:t>
            </a:r>
          </a:p>
        </p:txBody>
      </p:sp>
      <p:sp>
        <p:nvSpPr>
          <p:cNvPr id="10423" name="Text Box 543"/>
          <p:cNvSpPr txBox="1">
            <a:spLocks noChangeAspect="1" noChangeArrowheads="1"/>
          </p:cNvSpPr>
          <p:nvPr/>
        </p:nvSpPr>
        <p:spPr bwMode="auto">
          <a:xfrm rot="-1500000">
            <a:off x="4648200" y="5943600"/>
            <a:ext cx="5635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West Harbor</a:t>
            </a:r>
          </a:p>
        </p:txBody>
      </p:sp>
      <p:sp>
        <p:nvSpPr>
          <p:cNvPr id="10424" name="Text Box 544"/>
          <p:cNvSpPr txBox="1">
            <a:spLocks noChangeAspect="1" noChangeArrowheads="1"/>
          </p:cNvSpPr>
          <p:nvPr/>
        </p:nvSpPr>
        <p:spPr bwMode="auto">
          <a:xfrm rot="-1500000">
            <a:off x="4559300" y="5930900"/>
            <a:ext cx="509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 Clinton</a:t>
            </a:r>
          </a:p>
        </p:txBody>
      </p:sp>
      <p:sp>
        <p:nvSpPr>
          <p:cNvPr id="10425" name="Text Box 545"/>
          <p:cNvSpPr txBox="1">
            <a:spLocks noChangeAspect="1" noChangeArrowheads="1"/>
          </p:cNvSpPr>
          <p:nvPr/>
        </p:nvSpPr>
        <p:spPr bwMode="auto">
          <a:xfrm rot="-1500000">
            <a:off x="4352925" y="5940425"/>
            <a:ext cx="6048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Toussaint River</a:t>
            </a:r>
          </a:p>
        </p:txBody>
      </p:sp>
      <p:sp>
        <p:nvSpPr>
          <p:cNvPr id="10426" name="Text Box 546"/>
          <p:cNvSpPr txBox="1">
            <a:spLocks noChangeAspect="1" noChangeArrowheads="1"/>
          </p:cNvSpPr>
          <p:nvPr/>
        </p:nvSpPr>
        <p:spPr bwMode="auto">
          <a:xfrm rot="-1500000">
            <a:off x="4340225" y="5888038"/>
            <a:ext cx="571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Cooley Canal</a:t>
            </a:r>
          </a:p>
        </p:txBody>
      </p:sp>
      <p:sp>
        <p:nvSpPr>
          <p:cNvPr id="10427" name="Text Box 547"/>
          <p:cNvSpPr txBox="1">
            <a:spLocks noChangeAspect="1" noChangeArrowheads="1"/>
          </p:cNvSpPr>
          <p:nvPr/>
        </p:nvSpPr>
        <p:spPr bwMode="auto">
          <a:xfrm rot="-1500000">
            <a:off x="4368800" y="5822950"/>
            <a:ext cx="3810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Toledo</a:t>
            </a:r>
          </a:p>
        </p:txBody>
      </p:sp>
      <p:sp>
        <p:nvSpPr>
          <p:cNvPr id="10428" name="Text Box 548"/>
          <p:cNvSpPr txBox="1">
            <a:spLocks noChangeAspect="1" noChangeArrowheads="1"/>
          </p:cNvSpPr>
          <p:nvPr/>
        </p:nvSpPr>
        <p:spPr bwMode="auto">
          <a:xfrm rot="-1500000">
            <a:off x="5022850" y="5668963"/>
            <a:ext cx="4333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Put-In-Bay</a:t>
            </a:r>
          </a:p>
        </p:txBody>
      </p:sp>
      <p:sp>
        <p:nvSpPr>
          <p:cNvPr id="10429" name="Text Box 549"/>
          <p:cNvSpPr txBox="1">
            <a:spLocks noChangeAspect="1" noChangeArrowheads="1"/>
          </p:cNvSpPr>
          <p:nvPr/>
        </p:nvSpPr>
        <p:spPr bwMode="auto">
          <a:xfrm>
            <a:off x="4181475" y="5661025"/>
            <a:ext cx="5603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Bolles Harbor</a:t>
            </a:r>
          </a:p>
        </p:txBody>
      </p:sp>
      <p:sp>
        <p:nvSpPr>
          <p:cNvPr id="10430" name="Text Box 550"/>
          <p:cNvSpPr txBox="1">
            <a:spLocks noChangeAspect="1" noChangeArrowheads="1"/>
          </p:cNvSpPr>
          <p:nvPr/>
        </p:nvSpPr>
        <p:spPr bwMode="auto">
          <a:xfrm>
            <a:off x="4330700" y="5549900"/>
            <a:ext cx="4048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Monroe</a:t>
            </a:r>
          </a:p>
        </p:txBody>
      </p:sp>
      <p:sp>
        <p:nvSpPr>
          <p:cNvPr id="10431" name="Text Box 551"/>
          <p:cNvSpPr txBox="1">
            <a:spLocks noChangeAspect="1" noChangeArrowheads="1"/>
          </p:cNvSpPr>
          <p:nvPr/>
        </p:nvSpPr>
        <p:spPr bwMode="auto">
          <a:xfrm>
            <a:off x="4406900" y="5321300"/>
            <a:ext cx="4762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Rouge River</a:t>
            </a:r>
          </a:p>
        </p:txBody>
      </p:sp>
      <p:sp>
        <p:nvSpPr>
          <p:cNvPr id="10432" name="Text Box 552"/>
          <p:cNvSpPr txBox="1">
            <a:spLocks noChangeAspect="1" noChangeArrowheads="1"/>
          </p:cNvSpPr>
          <p:nvPr/>
        </p:nvSpPr>
        <p:spPr bwMode="auto">
          <a:xfrm>
            <a:off x="4330700" y="5397500"/>
            <a:ext cx="4905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Detroit River</a:t>
            </a:r>
          </a:p>
        </p:txBody>
      </p:sp>
      <p:sp>
        <p:nvSpPr>
          <p:cNvPr id="10433" name="Text Box 553"/>
          <p:cNvSpPr txBox="1">
            <a:spLocks noChangeAspect="1" noChangeArrowheads="1"/>
          </p:cNvSpPr>
          <p:nvPr/>
        </p:nvSpPr>
        <p:spPr bwMode="auto">
          <a:xfrm>
            <a:off x="4495800" y="5076825"/>
            <a:ext cx="5445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Clinton River</a:t>
            </a:r>
          </a:p>
        </p:txBody>
      </p:sp>
      <p:sp>
        <p:nvSpPr>
          <p:cNvPr id="10434" name="Text Box 554"/>
          <p:cNvSpPr txBox="1">
            <a:spLocks noChangeAspect="1" noChangeArrowheads="1"/>
          </p:cNvSpPr>
          <p:nvPr/>
        </p:nvSpPr>
        <p:spPr bwMode="auto">
          <a:xfrm>
            <a:off x="5080000" y="5037138"/>
            <a:ext cx="5080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Belle River</a:t>
            </a:r>
          </a:p>
        </p:txBody>
      </p:sp>
      <p:sp>
        <p:nvSpPr>
          <p:cNvPr id="10435" name="Text Box 555"/>
          <p:cNvSpPr txBox="1">
            <a:spLocks noChangeAspect="1" noChangeArrowheads="1"/>
          </p:cNvSpPr>
          <p:nvPr/>
        </p:nvSpPr>
        <p:spPr bwMode="auto">
          <a:xfrm>
            <a:off x="4635500" y="4940300"/>
            <a:ext cx="4810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Pine River</a:t>
            </a:r>
          </a:p>
        </p:txBody>
      </p:sp>
      <p:sp>
        <p:nvSpPr>
          <p:cNvPr id="10436" name="Text Box 556"/>
          <p:cNvSpPr txBox="1">
            <a:spLocks noChangeAspect="1" noChangeArrowheads="1"/>
          </p:cNvSpPr>
          <p:nvPr/>
        </p:nvSpPr>
        <p:spPr bwMode="auto">
          <a:xfrm>
            <a:off x="4395788" y="5189729"/>
            <a:ext cx="719138" cy="148841"/>
          </a:xfrm>
          <a:prstGeom prst="rect">
            <a:avLst/>
          </a:prstGeom>
          <a:noFill/>
          <a:ln w="9525">
            <a:noFill/>
            <a:miter lim="800000"/>
            <a:headEnd/>
            <a:tailEnd/>
          </a:ln>
        </p:spPr>
        <p:txBody>
          <a:bodyPr wrap="square" lIns="86442" tIns="43221" rIns="86442" bIns="43221">
            <a:spAutoFit/>
          </a:bodyPr>
          <a:lstStyle/>
          <a:p>
            <a:pPr defTabSz="1009650">
              <a:spcBef>
                <a:spcPct val="50000"/>
              </a:spcBef>
            </a:pPr>
            <a:r>
              <a:rPr lang="en-US" sz="400" b="1" dirty="0" err="1" smtClean="0"/>
              <a:t>Chnls</a:t>
            </a:r>
            <a:r>
              <a:rPr lang="en-US" sz="400" b="1" dirty="0" smtClean="0"/>
              <a:t> Lake </a:t>
            </a:r>
            <a:r>
              <a:rPr lang="en-US" sz="400" b="1" dirty="0"/>
              <a:t>St. Clair</a:t>
            </a:r>
          </a:p>
        </p:txBody>
      </p:sp>
      <p:sp>
        <p:nvSpPr>
          <p:cNvPr id="10437" name="Text Box 557"/>
          <p:cNvSpPr txBox="1">
            <a:spLocks noChangeAspect="1" noChangeArrowheads="1"/>
          </p:cNvSpPr>
          <p:nvPr/>
        </p:nvSpPr>
        <p:spPr bwMode="auto">
          <a:xfrm>
            <a:off x="5168900" y="4864100"/>
            <a:ext cx="593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 Clair River</a:t>
            </a:r>
          </a:p>
        </p:txBody>
      </p:sp>
      <p:sp>
        <p:nvSpPr>
          <p:cNvPr id="10438" name="Text Box 558"/>
          <p:cNvSpPr txBox="1">
            <a:spLocks noChangeAspect="1" noChangeArrowheads="1"/>
          </p:cNvSpPr>
          <p:nvPr/>
        </p:nvSpPr>
        <p:spPr bwMode="auto">
          <a:xfrm>
            <a:off x="4695825" y="4791075"/>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Black River</a:t>
            </a:r>
          </a:p>
        </p:txBody>
      </p:sp>
      <p:sp>
        <p:nvSpPr>
          <p:cNvPr id="10439" name="Text Box 559"/>
          <p:cNvSpPr txBox="1">
            <a:spLocks noChangeAspect="1" noChangeArrowheads="1"/>
          </p:cNvSpPr>
          <p:nvPr/>
        </p:nvSpPr>
        <p:spPr bwMode="auto">
          <a:xfrm>
            <a:off x="5045075" y="4600575"/>
            <a:ext cx="4556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Lexington</a:t>
            </a:r>
          </a:p>
        </p:txBody>
      </p:sp>
      <p:sp>
        <p:nvSpPr>
          <p:cNvPr id="10440" name="Text Box 560"/>
          <p:cNvSpPr txBox="1">
            <a:spLocks noChangeAspect="1" noChangeArrowheads="1"/>
          </p:cNvSpPr>
          <p:nvPr/>
        </p:nvSpPr>
        <p:spPr bwMode="auto">
          <a:xfrm rot="3300000">
            <a:off x="4669632" y="4379118"/>
            <a:ext cx="482600"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t>Caseville</a:t>
            </a:r>
          </a:p>
        </p:txBody>
      </p:sp>
      <p:sp>
        <p:nvSpPr>
          <p:cNvPr id="10441" name="Text Box 561"/>
          <p:cNvSpPr txBox="1">
            <a:spLocks noChangeAspect="1" noChangeArrowheads="1"/>
          </p:cNvSpPr>
          <p:nvPr/>
        </p:nvSpPr>
        <p:spPr bwMode="auto">
          <a:xfrm>
            <a:off x="4838700" y="4092575"/>
            <a:ext cx="5191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 Austin</a:t>
            </a:r>
          </a:p>
        </p:txBody>
      </p:sp>
      <p:sp>
        <p:nvSpPr>
          <p:cNvPr id="10442" name="Text Box 562"/>
          <p:cNvSpPr txBox="1">
            <a:spLocks noChangeAspect="1" noChangeArrowheads="1"/>
          </p:cNvSpPr>
          <p:nvPr/>
        </p:nvSpPr>
        <p:spPr bwMode="auto">
          <a:xfrm rot="3300000">
            <a:off x="4616035" y="4419611"/>
            <a:ext cx="4016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Bay Port</a:t>
            </a:r>
          </a:p>
        </p:txBody>
      </p:sp>
      <p:sp>
        <p:nvSpPr>
          <p:cNvPr id="10443" name="Text Box 563"/>
          <p:cNvSpPr txBox="1">
            <a:spLocks noChangeAspect="1" noChangeArrowheads="1"/>
          </p:cNvSpPr>
          <p:nvPr/>
        </p:nvSpPr>
        <p:spPr bwMode="auto">
          <a:xfrm>
            <a:off x="5010150" y="4270375"/>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Harbor Beach</a:t>
            </a:r>
          </a:p>
        </p:txBody>
      </p:sp>
      <p:sp>
        <p:nvSpPr>
          <p:cNvPr id="10444" name="Text Box 564"/>
          <p:cNvSpPr txBox="1">
            <a:spLocks noChangeAspect="1" noChangeArrowheads="1"/>
          </p:cNvSpPr>
          <p:nvPr/>
        </p:nvSpPr>
        <p:spPr bwMode="auto">
          <a:xfrm>
            <a:off x="5038725" y="4422775"/>
            <a:ext cx="4953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 Sanilac</a:t>
            </a:r>
          </a:p>
        </p:txBody>
      </p:sp>
      <p:sp>
        <p:nvSpPr>
          <p:cNvPr id="10445" name="Text Box 565"/>
          <p:cNvSpPr txBox="1">
            <a:spLocks noChangeAspect="1" noChangeArrowheads="1"/>
          </p:cNvSpPr>
          <p:nvPr/>
        </p:nvSpPr>
        <p:spPr bwMode="auto">
          <a:xfrm rot="3300000">
            <a:off x="4541838" y="4510087"/>
            <a:ext cx="477838"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Sebewaing</a:t>
            </a:r>
          </a:p>
        </p:txBody>
      </p:sp>
      <p:sp>
        <p:nvSpPr>
          <p:cNvPr id="10446" name="Text Box 566"/>
          <p:cNvSpPr txBox="1">
            <a:spLocks noChangeAspect="1" noChangeArrowheads="1"/>
          </p:cNvSpPr>
          <p:nvPr/>
        </p:nvSpPr>
        <p:spPr bwMode="auto">
          <a:xfrm>
            <a:off x="4102100" y="4330700"/>
            <a:ext cx="3810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Saginaw</a:t>
            </a:r>
          </a:p>
        </p:txBody>
      </p:sp>
      <p:sp>
        <p:nvSpPr>
          <p:cNvPr id="10447" name="Text Box 567"/>
          <p:cNvSpPr txBox="1">
            <a:spLocks noChangeAspect="1" noChangeArrowheads="1"/>
          </p:cNvSpPr>
          <p:nvPr/>
        </p:nvSpPr>
        <p:spPr bwMode="auto">
          <a:xfrm>
            <a:off x="3995738" y="4097338"/>
            <a:ext cx="571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Point Lookout</a:t>
            </a:r>
          </a:p>
        </p:txBody>
      </p:sp>
      <p:sp>
        <p:nvSpPr>
          <p:cNvPr id="10448" name="Text Box 568"/>
          <p:cNvSpPr txBox="1">
            <a:spLocks noChangeAspect="1" noChangeArrowheads="1"/>
          </p:cNvSpPr>
          <p:nvPr/>
        </p:nvSpPr>
        <p:spPr bwMode="auto">
          <a:xfrm>
            <a:off x="4159250" y="3987800"/>
            <a:ext cx="44291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Tawas Bay</a:t>
            </a:r>
          </a:p>
        </p:txBody>
      </p:sp>
      <p:sp>
        <p:nvSpPr>
          <p:cNvPr id="10449" name="Text Box 569"/>
          <p:cNvSpPr txBox="1">
            <a:spLocks noChangeAspect="1" noChangeArrowheads="1"/>
          </p:cNvSpPr>
          <p:nvPr/>
        </p:nvSpPr>
        <p:spPr bwMode="auto">
          <a:xfrm>
            <a:off x="4097338" y="3873500"/>
            <a:ext cx="604837"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Au Sable Harbor</a:t>
            </a:r>
          </a:p>
        </p:txBody>
      </p:sp>
      <p:sp>
        <p:nvSpPr>
          <p:cNvPr id="10450" name="Text Box 570"/>
          <p:cNvSpPr txBox="1">
            <a:spLocks noChangeAspect="1" noChangeArrowheads="1"/>
          </p:cNvSpPr>
          <p:nvPr/>
        </p:nvSpPr>
        <p:spPr bwMode="auto">
          <a:xfrm>
            <a:off x="4251325" y="3702050"/>
            <a:ext cx="4699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Harrisville</a:t>
            </a:r>
          </a:p>
        </p:txBody>
      </p:sp>
      <p:sp>
        <p:nvSpPr>
          <p:cNvPr id="10451" name="Text Box 571"/>
          <p:cNvSpPr txBox="1">
            <a:spLocks noChangeAspect="1" noChangeArrowheads="1"/>
          </p:cNvSpPr>
          <p:nvPr/>
        </p:nvSpPr>
        <p:spPr bwMode="auto">
          <a:xfrm>
            <a:off x="4054475" y="3584575"/>
            <a:ext cx="68103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Black River Harbor</a:t>
            </a:r>
          </a:p>
        </p:txBody>
      </p:sp>
      <p:sp>
        <p:nvSpPr>
          <p:cNvPr id="10452" name="Text Box 572"/>
          <p:cNvSpPr txBox="1">
            <a:spLocks noChangeAspect="1" noChangeArrowheads="1"/>
          </p:cNvSpPr>
          <p:nvPr/>
        </p:nvSpPr>
        <p:spPr bwMode="auto">
          <a:xfrm>
            <a:off x="4298950" y="3459163"/>
            <a:ext cx="4143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t>Alpena</a:t>
            </a:r>
          </a:p>
        </p:txBody>
      </p:sp>
      <p:sp>
        <p:nvSpPr>
          <p:cNvPr id="10453" name="Text Box 573"/>
          <p:cNvSpPr txBox="1">
            <a:spLocks noChangeAspect="1" noChangeArrowheads="1"/>
          </p:cNvSpPr>
          <p:nvPr/>
        </p:nvSpPr>
        <p:spPr bwMode="auto">
          <a:xfrm>
            <a:off x="4219575" y="3132138"/>
            <a:ext cx="57785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Hammond Bay</a:t>
            </a:r>
          </a:p>
        </p:txBody>
      </p:sp>
      <p:sp>
        <p:nvSpPr>
          <p:cNvPr id="10454" name="Text Box 574"/>
          <p:cNvSpPr txBox="1">
            <a:spLocks noChangeAspect="1" noChangeArrowheads="1"/>
          </p:cNvSpPr>
          <p:nvPr/>
        </p:nvSpPr>
        <p:spPr bwMode="auto">
          <a:xfrm>
            <a:off x="4119563" y="3040063"/>
            <a:ext cx="5159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Cheboygan</a:t>
            </a:r>
          </a:p>
        </p:txBody>
      </p:sp>
      <p:sp>
        <p:nvSpPr>
          <p:cNvPr id="10455" name="Text Box 575"/>
          <p:cNvSpPr txBox="1">
            <a:spLocks noChangeAspect="1" noChangeArrowheads="1"/>
          </p:cNvSpPr>
          <p:nvPr/>
        </p:nvSpPr>
        <p:spPr bwMode="auto">
          <a:xfrm>
            <a:off x="3949700" y="3263900"/>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Inland Route</a:t>
            </a:r>
          </a:p>
        </p:txBody>
      </p:sp>
      <p:sp>
        <p:nvSpPr>
          <p:cNvPr id="10456" name="Text Box 576"/>
          <p:cNvSpPr txBox="1">
            <a:spLocks noChangeAspect="1" noChangeArrowheads="1"/>
          </p:cNvSpPr>
          <p:nvPr/>
        </p:nvSpPr>
        <p:spPr bwMode="auto">
          <a:xfrm>
            <a:off x="4029075" y="2984500"/>
            <a:ext cx="5651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Mackinac City</a:t>
            </a:r>
          </a:p>
        </p:txBody>
      </p:sp>
      <p:sp>
        <p:nvSpPr>
          <p:cNvPr id="10457" name="Text Box 577"/>
          <p:cNvSpPr txBox="1">
            <a:spLocks noChangeAspect="1" noChangeArrowheads="1"/>
          </p:cNvSpPr>
          <p:nvPr/>
        </p:nvSpPr>
        <p:spPr bwMode="auto">
          <a:xfrm>
            <a:off x="4083050" y="2911475"/>
            <a:ext cx="636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Mackinac Island</a:t>
            </a:r>
          </a:p>
        </p:txBody>
      </p:sp>
      <p:sp>
        <p:nvSpPr>
          <p:cNvPr id="10458" name="Text Box 578"/>
          <p:cNvSpPr txBox="1">
            <a:spLocks noChangeAspect="1" noChangeArrowheads="1"/>
          </p:cNvSpPr>
          <p:nvPr/>
        </p:nvSpPr>
        <p:spPr bwMode="auto">
          <a:xfrm>
            <a:off x="3214688" y="3003550"/>
            <a:ext cx="454025"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 James</a:t>
            </a:r>
          </a:p>
        </p:txBody>
      </p:sp>
      <p:sp>
        <p:nvSpPr>
          <p:cNvPr id="10459" name="Text Box 579"/>
          <p:cNvSpPr txBox="1">
            <a:spLocks noChangeAspect="1" noChangeArrowheads="1"/>
          </p:cNvSpPr>
          <p:nvPr/>
        </p:nvSpPr>
        <p:spPr bwMode="auto">
          <a:xfrm>
            <a:off x="3449638" y="3101975"/>
            <a:ext cx="50006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Cross Village</a:t>
            </a:r>
          </a:p>
        </p:txBody>
      </p:sp>
      <p:sp>
        <p:nvSpPr>
          <p:cNvPr id="10460" name="Text Box 580"/>
          <p:cNvSpPr txBox="1">
            <a:spLocks noChangeAspect="1" noChangeArrowheads="1"/>
          </p:cNvSpPr>
          <p:nvPr/>
        </p:nvSpPr>
        <p:spPr bwMode="auto">
          <a:xfrm>
            <a:off x="3476625" y="3179763"/>
            <a:ext cx="515938"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Petoskey</a:t>
            </a:r>
          </a:p>
        </p:txBody>
      </p:sp>
      <p:sp>
        <p:nvSpPr>
          <p:cNvPr id="10461" name="Text Box 581"/>
          <p:cNvSpPr txBox="1">
            <a:spLocks noChangeAspect="1" noChangeArrowheads="1"/>
          </p:cNvSpPr>
          <p:nvPr/>
        </p:nvSpPr>
        <p:spPr bwMode="auto">
          <a:xfrm>
            <a:off x="3762375" y="3352800"/>
            <a:ext cx="4572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Charlevoix</a:t>
            </a:r>
          </a:p>
        </p:txBody>
      </p:sp>
      <p:sp>
        <p:nvSpPr>
          <p:cNvPr id="10462" name="Oval 582"/>
          <p:cNvSpPr>
            <a:spLocks noChangeAspect="1" noChangeArrowheads="1"/>
          </p:cNvSpPr>
          <p:nvPr/>
        </p:nvSpPr>
        <p:spPr bwMode="auto">
          <a:xfrm>
            <a:off x="3743325" y="3000375"/>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463" name="Oval 583"/>
          <p:cNvSpPr>
            <a:spLocks noChangeAspect="1" noChangeArrowheads="1"/>
          </p:cNvSpPr>
          <p:nvPr/>
        </p:nvSpPr>
        <p:spPr bwMode="auto">
          <a:xfrm>
            <a:off x="3975100" y="2940050"/>
            <a:ext cx="109538" cy="106363"/>
          </a:xfrm>
          <a:prstGeom prst="ellipse">
            <a:avLst/>
          </a:prstGeom>
          <a:solidFill>
            <a:srgbClr val="C0C0C0"/>
          </a:solidFill>
          <a:ln w="3175">
            <a:solidFill>
              <a:schemeClr val="tx1"/>
            </a:solidFill>
            <a:round/>
            <a:headEnd/>
            <a:tailEnd/>
          </a:ln>
        </p:spPr>
        <p:txBody>
          <a:bodyPr wrap="none" anchor="ctr"/>
          <a:lstStyle/>
          <a:p>
            <a:endParaRPr lang="en-US"/>
          </a:p>
        </p:txBody>
      </p:sp>
      <p:sp>
        <p:nvSpPr>
          <p:cNvPr id="10464" name="Text Box 584"/>
          <p:cNvSpPr txBox="1">
            <a:spLocks noChangeAspect="1" noChangeArrowheads="1"/>
          </p:cNvSpPr>
          <p:nvPr/>
        </p:nvSpPr>
        <p:spPr bwMode="auto">
          <a:xfrm>
            <a:off x="3516313" y="2659063"/>
            <a:ext cx="638175"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dirty="0"/>
              <a:t>Channels in Straits of Mackinac</a:t>
            </a:r>
          </a:p>
        </p:txBody>
      </p:sp>
      <p:sp>
        <p:nvSpPr>
          <p:cNvPr id="10465" name="Text Box 585"/>
          <p:cNvSpPr txBox="1">
            <a:spLocks noChangeAspect="1" noChangeArrowheads="1"/>
          </p:cNvSpPr>
          <p:nvPr/>
        </p:nvSpPr>
        <p:spPr bwMode="auto">
          <a:xfrm>
            <a:off x="3405188" y="2881313"/>
            <a:ext cx="5540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Grays Reef</a:t>
            </a:r>
          </a:p>
        </p:txBody>
      </p:sp>
      <p:sp>
        <p:nvSpPr>
          <p:cNvPr id="10466" name="Line 586"/>
          <p:cNvSpPr>
            <a:spLocks noChangeAspect="1" noChangeShapeType="1"/>
          </p:cNvSpPr>
          <p:nvPr/>
        </p:nvSpPr>
        <p:spPr bwMode="auto">
          <a:xfrm>
            <a:off x="3873500" y="2822575"/>
            <a:ext cx="112713" cy="120650"/>
          </a:xfrm>
          <a:prstGeom prst="line">
            <a:avLst/>
          </a:prstGeom>
          <a:noFill/>
          <a:ln w="3175">
            <a:solidFill>
              <a:schemeClr val="tx1"/>
            </a:solidFill>
            <a:round/>
            <a:headEnd/>
            <a:tailEnd type="triangle" w="sm" len="sm"/>
          </a:ln>
        </p:spPr>
        <p:txBody>
          <a:bodyPr lIns="119558" tIns="59780" rIns="119558" bIns="59780">
            <a:spAutoFit/>
          </a:bodyPr>
          <a:lstStyle/>
          <a:p>
            <a:endParaRPr lang="en-US"/>
          </a:p>
        </p:txBody>
      </p:sp>
      <p:sp>
        <p:nvSpPr>
          <p:cNvPr id="10467" name="Text Box 587"/>
          <p:cNvSpPr txBox="1">
            <a:spLocks noChangeAspect="1" noChangeArrowheads="1"/>
          </p:cNvSpPr>
          <p:nvPr/>
        </p:nvSpPr>
        <p:spPr bwMode="auto">
          <a:xfrm>
            <a:off x="3508375" y="3405188"/>
            <a:ext cx="3651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Leland </a:t>
            </a:r>
          </a:p>
        </p:txBody>
      </p:sp>
      <p:sp>
        <p:nvSpPr>
          <p:cNvPr id="10468" name="Text Box 588"/>
          <p:cNvSpPr txBox="1">
            <a:spLocks noChangeAspect="1" noChangeArrowheads="1"/>
          </p:cNvSpPr>
          <p:nvPr/>
        </p:nvSpPr>
        <p:spPr bwMode="auto">
          <a:xfrm>
            <a:off x="3644900" y="3644900"/>
            <a:ext cx="5334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Greilickville</a:t>
            </a:r>
          </a:p>
        </p:txBody>
      </p:sp>
      <p:sp>
        <p:nvSpPr>
          <p:cNvPr id="10469" name="Text Box 589"/>
          <p:cNvSpPr txBox="1">
            <a:spLocks noChangeAspect="1" noChangeArrowheads="1"/>
          </p:cNvSpPr>
          <p:nvPr/>
        </p:nvSpPr>
        <p:spPr bwMode="auto">
          <a:xfrm>
            <a:off x="3298825" y="3725863"/>
            <a:ext cx="4492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Frankfort</a:t>
            </a:r>
          </a:p>
        </p:txBody>
      </p:sp>
      <p:sp>
        <p:nvSpPr>
          <p:cNvPr id="10470" name="Text Box 590"/>
          <p:cNvSpPr txBox="1">
            <a:spLocks noChangeAspect="1" noChangeArrowheads="1"/>
          </p:cNvSpPr>
          <p:nvPr/>
        </p:nvSpPr>
        <p:spPr bwMode="auto">
          <a:xfrm>
            <a:off x="3249613" y="3802063"/>
            <a:ext cx="39528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Arcadia</a:t>
            </a:r>
          </a:p>
        </p:txBody>
      </p:sp>
      <p:sp>
        <p:nvSpPr>
          <p:cNvPr id="10471" name="Text Box 591"/>
          <p:cNvSpPr txBox="1">
            <a:spLocks noChangeAspect="1" noChangeArrowheads="1"/>
          </p:cNvSpPr>
          <p:nvPr/>
        </p:nvSpPr>
        <p:spPr bwMode="auto">
          <a:xfrm>
            <a:off x="3244850" y="3943350"/>
            <a:ext cx="5524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Portage Lake</a:t>
            </a:r>
          </a:p>
        </p:txBody>
      </p:sp>
      <p:sp>
        <p:nvSpPr>
          <p:cNvPr id="10472" name="Text Box 592"/>
          <p:cNvSpPr txBox="1">
            <a:spLocks noChangeAspect="1" noChangeArrowheads="1"/>
          </p:cNvSpPr>
          <p:nvPr/>
        </p:nvSpPr>
        <p:spPr bwMode="auto">
          <a:xfrm>
            <a:off x="3187700" y="4102100"/>
            <a:ext cx="4667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Manistee</a:t>
            </a:r>
          </a:p>
        </p:txBody>
      </p:sp>
      <p:sp>
        <p:nvSpPr>
          <p:cNvPr id="10473" name="Text Box 593"/>
          <p:cNvSpPr txBox="1">
            <a:spLocks noChangeAspect="1" noChangeArrowheads="1"/>
          </p:cNvSpPr>
          <p:nvPr/>
        </p:nvSpPr>
        <p:spPr bwMode="auto">
          <a:xfrm>
            <a:off x="3187700" y="4254500"/>
            <a:ext cx="4953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Ludington</a:t>
            </a:r>
          </a:p>
        </p:txBody>
      </p:sp>
      <p:sp>
        <p:nvSpPr>
          <p:cNvPr id="10474" name="Text Box 594"/>
          <p:cNvSpPr txBox="1">
            <a:spLocks noChangeAspect="1" noChangeArrowheads="1"/>
          </p:cNvSpPr>
          <p:nvPr/>
        </p:nvSpPr>
        <p:spPr bwMode="auto">
          <a:xfrm>
            <a:off x="3155950" y="4349750"/>
            <a:ext cx="4191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Pentwater</a:t>
            </a:r>
          </a:p>
        </p:txBody>
      </p:sp>
      <p:sp>
        <p:nvSpPr>
          <p:cNvPr id="10475" name="Text Box 595"/>
          <p:cNvSpPr txBox="1">
            <a:spLocks noChangeAspect="1" noChangeArrowheads="1"/>
          </p:cNvSpPr>
          <p:nvPr/>
        </p:nvSpPr>
        <p:spPr bwMode="auto">
          <a:xfrm>
            <a:off x="3155950" y="4470400"/>
            <a:ext cx="4572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White Lake</a:t>
            </a:r>
          </a:p>
        </p:txBody>
      </p:sp>
      <p:sp>
        <p:nvSpPr>
          <p:cNvPr id="10476" name="Text Box 596"/>
          <p:cNvSpPr txBox="1">
            <a:spLocks noChangeAspect="1" noChangeArrowheads="1"/>
          </p:cNvSpPr>
          <p:nvPr/>
        </p:nvSpPr>
        <p:spPr bwMode="auto">
          <a:xfrm>
            <a:off x="3209925" y="4632325"/>
            <a:ext cx="4603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Muskegon</a:t>
            </a:r>
          </a:p>
        </p:txBody>
      </p:sp>
      <p:sp>
        <p:nvSpPr>
          <p:cNvPr id="10477" name="Text Box 597"/>
          <p:cNvSpPr txBox="1">
            <a:spLocks noChangeAspect="1" noChangeArrowheads="1"/>
          </p:cNvSpPr>
          <p:nvPr/>
        </p:nvSpPr>
        <p:spPr bwMode="auto">
          <a:xfrm>
            <a:off x="3282950" y="5119688"/>
            <a:ext cx="4349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Saugatuck</a:t>
            </a:r>
          </a:p>
        </p:txBody>
      </p:sp>
      <p:sp>
        <p:nvSpPr>
          <p:cNvPr id="10478" name="Text Box 598"/>
          <p:cNvSpPr txBox="1">
            <a:spLocks noChangeAspect="1" noChangeArrowheads="1"/>
          </p:cNvSpPr>
          <p:nvPr/>
        </p:nvSpPr>
        <p:spPr bwMode="auto">
          <a:xfrm>
            <a:off x="3348038" y="4762500"/>
            <a:ext cx="4651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Grand River</a:t>
            </a:r>
          </a:p>
        </p:txBody>
      </p:sp>
      <p:sp>
        <p:nvSpPr>
          <p:cNvPr id="10479" name="Text Box 599"/>
          <p:cNvSpPr txBox="1">
            <a:spLocks noChangeAspect="1" noChangeArrowheads="1"/>
          </p:cNvSpPr>
          <p:nvPr/>
        </p:nvSpPr>
        <p:spPr bwMode="auto">
          <a:xfrm>
            <a:off x="3306763" y="5006975"/>
            <a:ext cx="36353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Holland</a:t>
            </a:r>
          </a:p>
        </p:txBody>
      </p:sp>
      <p:sp>
        <p:nvSpPr>
          <p:cNvPr id="10480" name="Text Box 600"/>
          <p:cNvSpPr txBox="1">
            <a:spLocks noChangeAspect="1" noChangeArrowheads="1"/>
          </p:cNvSpPr>
          <p:nvPr/>
        </p:nvSpPr>
        <p:spPr bwMode="auto">
          <a:xfrm>
            <a:off x="3340100" y="4864100"/>
            <a:ext cx="5000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Grand Haven</a:t>
            </a:r>
          </a:p>
        </p:txBody>
      </p:sp>
      <p:sp>
        <p:nvSpPr>
          <p:cNvPr id="10481" name="Text Box 601"/>
          <p:cNvSpPr txBox="1">
            <a:spLocks noChangeAspect="1" noChangeArrowheads="1"/>
          </p:cNvSpPr>
          <p:nvPr/>
        </p:nvSpPr>
        <p:spPr bwMode="auto">
          <a:xfrm>
            <a:off x="3267075" y="5281613"/>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South Haven</a:t>
            </a:r>
          </a:p>
        </p:txBody>
      </p:sp>
      <p:sp>
        <p:nvSpPr>
          <p:cNvPr id="10482" name="Text Box 602"/>
          <p:cNvSpPr txBox="1">
            <a:spLocks noChangeAspect="1" noChangeArrowheads="1"/>
          </p:cNvSpPr>
          <p:nvPr/>
        </p:nvSpPr>
        <p:spPr bwMode="auto">
          <a:xfrm>
            <a:off x="3187700" y="5397500"/>
            <a:ext cx="4826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 Joseph</a:t>
            </a:r>
          </a:p>
        </p:txBody>
      </p:sp>
      <p:sp>
        <p:nvSpPr>
          <p:cNvPr id="10483" name="Text Box 603"/>
          <p:cNvSpPr txBox="1">
            <a:spLocks noChangeAspect="1" noChangeArrowheads="1"/>
          </p:cNvSpPr>
          <p:nvPr/>
        </p:nvSpPr>
        <p:spPr bwMode="auto">
          <a:xfrm>
            <a:off x="3187700" y="5473700"/>
            <a:ext cx="9953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 Joseph River</a:t>
            </a:r>
          </a:p>
        </p:txBody>
      </p:sp>
      <p:sp>
        <p:nvSpPr>
          <p:cNvPr id="10484" name="Text Box 604"/>
          <p:cNvSpPr txBox="1">
            <a:spLocks noChangeAspect="1" noChangeArrowheads="1"/>
          </p:cNvSpPr>
          <p:nvPr/>
        </p:nvSpPr>
        <p:spPr bwMode="auto">
          <a:xfrm>
            <a:off x="3098800" y="5619750"/>
            <a:ext cx="5349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New Buffalo</a:t>
            </a:r>
          </a:p>
        </p:txBody>
      </p:sp>
      <p:sp>
        <p:nvSpPr>
          <p:cNvPr id="10485" name="Text Box 605"/>
          <p:cNvSpPr txBox="1">
            <a:spLocks noChangeAspect="1" noChangeArrowheads="1"/>
          </p:cNvSpPr>
          <p:nvPr/>
        </p:nvSpPr>
        <p:spPr bwMode="auto">
          <a:xfrm>
            <a:off x="2851150" y="5730875"/>
            <a:ext cx="792163" cy="144463"/>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Michigan City</a:t>
            </a:r>
          </a:p>
        </p:txBody>
      </p:sp>
      <p:sp>
        <p:nvSpPr>
          <p:cNvPr id="10486" name="Text Box 606"/>
          <p:cNvSpPr txBox="1">
            <a:spLocks noChangeAspect="1" noChangeArrowheads="1"/>
          </p:cNvSpPr>
          <p:nvPr/>
        </p:nvSpPr>
        <p:spPr bwMode="auto">
          <a:xfrm rot="1500000">
            <a:off x="2767013" y="5926138"/>
            <a:ext cx="995362"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Burns Small Boat Harbor</a:t>
            </a:r>
          </a:p>
        </p:txBody>
      </p:sp>
      <p:sp>
        <p:nvSpPr>
          <p:cNvPr id="10487" name="Text Box 607"/>
          <p:cNvSpPr txBox="1">
            <a:spLocks noChangeAspect="1" noChangeArrowheads="1"/>
          </p:cNvSpPr>
          <p:nvPr/>
        </p:nvSpPr>
        <p:spPr bwMode="auto">
          <a:xfrm rot="1500000">
            <a:off x="2684463" y="5992813"/>
            <a:ext cx="9937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dirty="0"/>
              <a:t>Burns Waterway Harbor</a:t>
            </a:r>
          </a:p>
        </p:txBody>
      </p:sp>
      <p:sp>
        <p:nvSpPr>
          <p:cNvPr id="10488" name="Text Box 608"/>
          <p:cNvSpPr txBox="1">
            <a:spLocks noChangeAspect="1" noChangeArrowheads="1"/>
          </p:cNvSpPr>
          <p:nvPr/>
        </p:nvSpPr>
        <p:spPr bwMode="auto">
          <a:xfrm>
            <a:off x="1952625" y="5753100"/>
            <a:ext cx="5619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Chicago River</a:t>
            </a:r>
          </a:p>
        </p:txBody>
      </p:sp>
      <p:sp>
        <p:nvSpPr>
          <p:cNvPr id="10489" name="Text Box 609"/>
          <p:cNvSpPr txBox="1">
            <a:spLocks noChangeAspect="1" noChangeArrowheads="1"/>
          </p:cNvSpPr>
          <p:nvPr/>
        </p:nvSpPr>
        <p:spPr bwMode="auto">
          <a:xfrm>
            <a:off x="1968500" y="5626100"/>
            <a:ext cx="6223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Chicago Harbor</a:t>
            </a:r>
          </a:p>
        </p:txBody>
      </p:sp>
      <p:sp>
        <p:nvSpPr>
          <p:cNvPr id="10490" name="Text Box 610"/>
          <p:cNvSpPr txBox="1">
            <a:spLocks noChangeAspect="1" noChangeArrowheads="1"/>
          </p:cNvSpPr>
          <p:nvPr/>
        </p:nvSpPr>
        <p:spPr bwMode="auto">
          <a:xfrm>
            <a:off x="2044700" y="5321300"/>
            <a:ext cx="4953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Waukegan</a:t>
            </a:r>
          </a:p>
        </p:txBody>
      </p:sp>
      <p:sp>
        <p:nvSpPr>
          <p:cNvPr id="10491" name="Text Box 611"/>
          <p:cNvSpPr txBox="1">
            <a:spLocks noChangeAspect="1" noChangeArrowheads="1"/>
          </p:cNvSpPr>
          <p:nvPr/>
        </p:nvSpPr>
        <p:spPr bwMode="auto">
          <a:xfrm>
            <a:off x="2063750" y="5092700"/>
            <a:ext cx="4064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Kenosha</a:t>
            </a:r>
          </a:p>
        </p:txBody>
      </p:sp>
      <p:sp>
        <p:nvSpPr>
          <p:cNvPr id="10492" name="Text Box 612"/>
          <p:cNvSpPr txBox="1">
            <a:spLocks noChangeAspect="1" noChangeArrowheads="1"/>
          </p:cNvSpPr>
          <p:nvPr/>
        </p:nvSpPr>
        <p:spPr bwMode="auto">
          <a:xfrm>
            <a:off x="1968500" y="4864100"/>
            <a:ext cx="4810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Milwaukee</a:t>
            </a:r>
          </a:p>
        </p:txBody>
      </p:sp>
      <p:sp>
        <p:nvSpPr>
          <p:cNvPr id="10493" name="Text Box 613"/>
          <p:cNvSpPr txBox="1">
            <a:spLocks noChangeAspect="1" noChangeArrowheads="1"/>
          </p:cNvSpPr>
          <p:nvPr/>
        </p:nvSpPr>
        <p:spPr bwMode="auto">
          <a:xfrm>
            <a:off x="1844675" y="4556125"/>
            <a:ext cx="6207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Port Washington</a:t>
            </a:r>
          </a:p>
        </p:txBody>
      </p:sp>
      <p:sp>
        <p:nvSpPr>
          <p:cNvPr id="10494" name="Text Box 614"/>
          <p:cNvSpPr txBox="1">
            <a:spLocks noChangeAspect="1" noChangeArrowheads="1"/>
          </p:cNvSpPr>
          <p:nvPr/>
        </p:nvSpPr>
        <p:spPr bwMode="auto">
          <a:xfrm>
            <a:off x="1936750" y="4341813"/>
            <a:ext cx="66675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Sheboygan</a:t>
            </a:r>
          </a:p>
        </p:txBody>
      </p:sp>
      <p:sp>
        <p:nvSpPr>
          <p:cNvPr id="10495" name="Text Box 615"/>
          <p:cNvSpPr txBox="1">
            <a:spLocks noChangeAspect="1" noChangeArrowheads="1"/>
          </p:cNvSpPr>
          <p:nvPr/>
        </p:nvSpPr>
        <p:spPr bwMode="auto">
          <a:xfrm>
            <a:off x="2044700" y="4102100"/>
            <a:ext cx="50006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dirty="0"/>
              <a:t>Manitowoc</a:t>
            </a:r>
          </a:p>
        </p:txBody>
      </p:sp>
      <p:sp>
        <p:nvSpPr>
          <p:cNvPr id="10496" name="Text Box 616"/>
          <p:cNvSpPr txBox="1">
            <a:spLocks noChangeAspect="1" noChangeArrowheads="1"/>
          </p:cNvSpPr>
          <p:nvPr/>
        </p:nvSpPr>
        <p:spPr bwMode="auto">
          <a:xfrm>
            <a:off x="2754313" y="3236913"/>
            <a:ext cx="604837" cy="206375"/>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Washington Island</a:t>
            </a:r>
          </a:p>
        </p:txBody>
      </p:sp>
      <p:sp>
        <p:nvSpPr>
          <p:cNvPr id="10497" name="Text Box 617"/>
          <p:cNvSpPr txBox="1">
            <a:spLocks noChangeAspect="1" noChangeArrowheads="1"/>
          </p:cNvSpPr>
          <p:nvPr/>
        </p:nvSpPr>
        <p:spPr bwMode="auto">
          <a:xfrm>
            <a:off x="1954213" y="3811588"/>
            <a:ext cx="471487"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Green Bay</a:t>
            </a:r>
          </a:p>
        </p:txBody>
      </p:sp>
      <p:sp>
        <p:nvSpPr>
          <p:cNvPr id="10498" name="Text Box 618"/>
          <p:cNvSpPr txBox="1">
            <a:spLocks noChangeAspect="1" noChangeArrowheads="1"/>
          </p:cNvSpPr>
          <p:nvPr/>
        </p:nvSpPr>
        <p:spPr bwMode="auto">
          <a:xfrm>
            <a:off x="1884363" y="3670300"/>
            <a:ext cx="525462"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Big Suamico</a:t>
            </a:r>
          </a:p>
        </p:txBody>
      </p:sp>
      <p:sp>
        <p:nvSpPr>
          <p:cNvPr id="10499" name="Text Box 619"/>
          <p:cNvSpPr txBox="1">
            <a:spLocks noChangeAspect="1" noChangeArrowheads="1"/>
          </p:cNvSpPr>
          <p:nvPr/>
        </p:nvSpPr>
        <p:spPr bwMode="auto">
          <a:xfrm>
            <a:off x="2654300" y="3797300"/>
            <a:ext cx="51117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Kewaunee</a:t>
            </a:r>
          </a:p>
        </p:txBody>
      </p:sp>
      <p:sp>
        <p:nvSpPr>
          <p:cNvPr id="10500" name="Text Box 620"/>
          <p:cNvSpPr txBox="1">
            <a:spLocks noChangeAspect="1" noChangeArrowheads="1"/>
          </p:cNvSpPr>
          <p:nvPr/>
        </p:nvSpPr>
        <p:spPr bwMode="auto">
          <a:xfrm>
            <a:off x="2587625" y="3649663"/>
            <a:ext cx="554038" cy="147637"/>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Algoma</a:t>
            </a:r>
          </a:p>
        </p:txBody>
      </p:sp>
      <p:sp>
        <p:nvSpPr>
          <p:cNvPr id="10501" name="Text Box 621"/>
          <p:cNvSpPr txBox="1">
            <a:spLocks noChangeAspect="1" noChangeArrowheads="1"/>
          </p:cNvSpPr>
          <p:nvPr/>
        </p:nvSpPr>
        <p:spPr bwMode="auto">
          <a:xfrm>
            <a:off x="2754313" y="3544888"/>
            <a:ext cx="5175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Sturgeon Bay</a:t>
            </a:r>
          </a:p>
        </p:txBody>
      </p:sp>
      <p:sp>
        <p:nvSpPr>
          <p:cNvPr id="10502" name="Text Box 622"/>
          <p:cNvSpPr txBox="1">
            <a:spLocks noChangeAspect="1" noChangeArrowheads="1"/>
          </p:cNvSpPr>
          <p:nvPr/>
        </p:nvSpPr>
        <p:spPr bwMode="auto">
          <a:xfrm>
            <a:off x="2117725" y="3995738"/>
            <a:ext cx="55721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Two Rivers</a:t>
            </a:r>
          </a:p>
        </p:txBody>
      </p:sp>
      <p:sp>
        <p:nvSpPr>
          <p:cNvPr id="10503" name="Text Box 623"/>
          <p:cNvSpPr txBox="1">
            <a:spLocks noChangeAspect="1" noChangeArrowheads="1"/>
          </p:cNvSpPr>
          <p:nvPr/>
        </p:nvSpPr>
        <p:spPr bwMode="auto">
          <a:xfrm>
            <a:off x="1955800" y="3551238"/>
            <a:ext cx="5175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Pensaukee</a:t>
            </a:r>
          </a:p>
        </p:txBody>
      </p:sp>
      <p:sp>
        <p:nvSpPr>
          <p:cNvPr id="10504" name="Text Box 624"/>
          <p:cNvSpPr txBox="1">
            <a:spLocks noChangeAspect="1" noChangeArrowheads="1"/>
          </p:cNvSpPr>
          <p:nvPr/>
        </p:nvSpPr>
        <p:spPr bwMode="auto">
          <a:xfrm>
            <a:off x="2073275" y="3451225"/>
            <a:ext cx="546100"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Oconto</a:t>
            </a:r>
          </a:p>
        </p:txBody>
      </p:sp>
      <p:sp>
        <p:nvSpPr>
          <p:cNvPr id="10505" name="Text Box 625"/>
          <p:cNvSpPr txBox="1">
            <a:spLocks noChangeAspect="1" noChangeArrowheads="1"/>
          </p:cNvSpPr>
          <p:nvPr/>
        </p:nvSpPr>
        <p:spPr bwMode="auto">
          <a:xfrm>
            <a:off x="2044700" y="3359150"/>
            <a:ext cx="59213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Menominee</a:t>
            </a:r>
          </a:p>
        </p:txBody>
      </p:sp>
      <p:sp>
        <p:nvSpPr>
          <p:cNvPr id="10506" name="Text Box 626"/>
          <p:cNvSpPr txBox="1">
            <a:spLocks noChangeAspect="1" noChangeArrowheads="1"/>
          </p:cNvSpPr>
          <p:nvPr/>
        </p:nvSpPr>
        <p:spPr bwMode="auto">
          <a:xfrm>
            <a:off x="2168525" y="3276600"/>
            <a:ext cx="55086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Cedar River</a:t>
            </a:r>
          </a:p>
        </p:txBody>
      </p:sp>
      <p:sp>
        <p:nvSpPr>
          <p:cNvPr id="10507" name="Text Box 627"/>
          <p:cNvSpPr txBox="1">
            <a:spLocks noChangeAspect="1" noChangeArrowheads="1"/>
          </p:cNvSpPr>
          <p:nvPr/>
        </p:nvSpPr>
        <p:spPr bwMode="auto">
          <a:xfrm>
            <a:off x="2219325" y="2984500"/>
            <a:ext cx="657225"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Little Bay de noc</a:t>
            </a:r>
          </a:p>
        </p:txBody>
      </p:sp>
      <p:sp>
        <p:nvSpPr>
          <p:cNvPr id="10508" name="Text Box 628"/>
          <p:cNvSpPr txBox="1">
            <a:spLocks noChangeAspect="1" noChangeArrowheads="1"/>
          </p:cNvSpPr>
          <p:nvPr/>
        </p:nvSpPr>
        <p:spPr bwMode="auto">
          <a:xfrm>
            <a:off x="2438400" y="2895600"/>
            <a:ext cx="500063"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Gladstone</a:t>
            </a:r>
          </a:p>
        </p:txBody>
      </p:sp>
      <p:sp>
        <p:nvSpPr>
          <p:cNvPr id="10509" name="Text Box 629"/>
          <p:cNvSpPr txBox="1">
            <a:spLocks noChangeAspect="1" noChangeArrowheads="1"/>
          </p:cNvSpPr>
          <p:nvPr/>
        </p:nvSpPr>
        <p:spPr bwMode="auto">
          <a:xfrm>
            <a:off x="2894013" y="2762250"/>
            <a:ext cx="465137"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Manistique</a:t>
            </a:r>
          </a:p>
        </p:txBody>
      </p:sp>
      <p:sp>
        <p:nvSpPr>
          <p:cNvPr id="10510" name="Text Box 630"/>
          <p:cNvSpPr txBox="1">
            <a:spLocks noChangeAspect="1" noChangeArrowheads="1"/>
          </p:cNvSpPr>
          <p:nvPr/>
        </p:nvSpPr>
        <p:spPr bwMode="auto">
          <a:xfrm>
            <a:off x="4203700" y="2720975"/>
            <a:ext cx="381000" cy="147638"/>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Detour</a:t>
            </a:r>
          </a:p>
        </p:txBody>
      </p:sp>
      <p:sp>
        <p:nvSpPr>
          <p:cNvPr id="10511" name="Text Box 631"/>
          <p:cNvSpPr txBox="1">
            <a:spLocks noChangeAspect="1" noChangeArrowheads="1"/>
          </p:cNvSpPr>
          <p:nvPr/>
        </p:nvSpPr>
        <p:spPr bwMode="auto">
          <a:xfrm>
            <a:off x="4086225" y="2819400"/>
            <a:ext cx="71755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Les Cheneaux Island</a:t>
            </a:r>
          </a:p>
        </p:txBody>
      </p:sp>
      <p:sp>
        <p:nvSpPr>
          <p:cNvPr id="10512" name="Text Box 632"/>
          <p:cNvSpPr txBox="1">
            <a:spLocks noChangeAspect="1" noChangeArrowheads="1"/>
          </p:cNvSpPr>
          <p:nvPr/>
        </p:nvSpPr>
        <p:spPr bwMode="auto">
          <a:xfrm>
            <a:off x="4060825" y="2401888"/>
            <a:ext cx="4730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Soo Locks</a:t>
            </a:r>
          </a:p>
        </p:txBody>
      </p:sp>
      <p:sp>
        <p:nvSpPr>
          <p:cNvPr id="10513" name="Text Box 633"/>
          <p:cNvSpPr txBox="1">
            <a:spLocks noChangeAspect="1" noChangeArrowheads="1"/>
          </p:cNvSpPr>
          <p:nvPr/>
        </p:nvSpPr>
        <p:spPr bwMode="auto">
          <a:xfrm>
            <a:off x="4248150" y="2500313"/>
            <a:ext cx="5683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St. Marys River</a:t>
            </a:r>
          </a:p>
        </p:txBody>
      </p:sp>
      <p:sp>
        <p:nvSpPr>
          <p:cNvPr id="10514" name="Text Box 634"/>
          <p:cNvSpPr txBox="1">
            <a:spLocks noChangeAspect="1" noChangeArrowheads="1"/>
          </p:cNvSpPr>
          <p:nvPr/>
        </p:nvSpPr>
        <p:spPr bwMode="auto">
          <a:xfrm>
            <a:off x="3768725" y="2276475"/>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Whitefish Point Harbor</a:t>
            </a:r>
          </a:p>
        </p:txBody>
      </p:sp>
      <p:sp>
        <p:nvSpPr>
          <p:cNvPr id="10515" name="Text Box 635"/>
          <p:cNvSpPr txBox="1">
            <a:spLocks noChangeAspect="1" noChangeArrowheads="1"/>
          </p:cNvSpPr>
          <p:nvPr/>
        </p:nvSpPr>
        <p:spPr bwMode="auto">
          <a:xfrm>
            <a:off x="3305175" y="2295525"/>
            <a:ext cx="4794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Little Lake</a:t>
            </a:r>
          </a:p>
        </p:txBody>
      </p:sp>
      <p:sp>
        <p:nvSpPr>
          <p:cNvPr id="10516" name="Text Box 636"/>
          <p:cNvSpPr txBox="1">
            <a:spLocks noChangeAspect="1" noChangeArrowheads="1"/>
          </p:cNvSpPr>
          <p:nvPr/>
        </p:nvSpPr>
        <p:spPr bwMode="auto">
          <a:xfrm>
            <a:off x="2922588" y="2398713"/>
            <a:ext cx="52546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Grand Marais</a:t>
            </a:r>
          </a:p>
        </p:txBody>
      </p:sp>
      <p:sp>
        <p:nvSpPr>
          <p:cNvPr id="10517" name="Text Box 637"/>
          <p:cNvSpPr txBox="1">
            <a:spLocks noChangeAspect="1" noChangeArrowheads="1"/>
          </p:cNvSpPr>
          <p:nvPr/>
        </p:nvSpPr>
        <p:spPr bwMode="auto">
          <a:xfrm>
            <a:off x="2212975" y="2382838"/>
            <a:ext cx="4730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Presque Isle</a:t>
            </a:r>
          </a:p>
        </p:txBody>
      </p:sp>
      <p:sp>
        <p:nvSpPr>
          <p:cNvPr id="10518" name="Text Box 638"/>
          <p:cNvSpPr txBox="1">
            <a:spLocks noChangeAspect="1" noChangeArrowheads="1"/>
          </p:cNvSpPr>
          <p:nvPr/>
        </p:nvSpPr>
        <p:spPr bwMode="auto">
          <a:xfrm>
            <a:off x="2349500" y="2501900"/>
            <a:ext cx="4476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Marquette</a:t>
            </a:r>
          </a:p>
        </p:txBody>
      </p:sp>
      <p:sp>
        <p:nvSpPr>
          <p:cNvPr id="10519" name="Text Box 639"/>
          <p:cNvSpPr txBox="1">
            <a:spLocks noChangeAspect="1" noChangeArrowheads="1"/>
          </p:cNvSpPr>
          <p:nvPr/>
        </p:nvSpPr>
        <p:spPr bwMode="auto">
          <a:xfrm>
            <a:off x="2465388" y="2201863"/>
            <a:ext cx="4826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Big Bay</a:t>
            </a:r>
          </a:p>
        </p:txBody>
      </p:sp>
      <p:sp>
        <p:nvSpPr>
          <p:cNvPr id="10520" name="Text Box 640"/>
          <p:cNvSpPr txBox="1">
            <a:spLocks noChangeAspect="1" noChangeArrowheads="1"/>
          </p:cNvSpPr>
          <p:nvPr/>
        </p:nvSpPr>
        <p:spPr bwMode="auto">
          <a:xfrm>
            <a:off x="2228850" y="1979613"/>
            <a:ext cx="9921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Grand Traverse Bay</a:t>
            </a:r>
          </a:p>
        </p:txBody>
      </p:sp>
      <p:sp>
        <p:nvSpPr>
          <p:cNvPr id="10521" name="Text Box 641"/>
          <p:cNvSpPr txBox="1">
            <a:spLocks noChangeAspect="1" noChangeArrowheads="1"/>
          </p:cNvSpPr>
          <p:nvPr/>
        </p:nvSpPr>
        <p:spPr bwMode="auto">
          <a:xfrm>
            <a:off x="2363788" y="1871663"/>
            <a:ext cx="99377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Lac La Belle</a:t>
            </a:r>
          </a:p>
        </p:txBody>
      </p:sp>
      <p:sp>
        <p:nvSpPr>
          <p:cNvPr id="10522" name="Text Box 642"/>
          <p:cNvSpPr txBox="1">
            <a:spLocks noChangeAspect="1" noChangeArrowheads="1"/>
          </p:cNvSpPr>
          <p:nvPr/>
        </p:nvSpPr>
        <p:spPr bwMode="auto">
          <a:xfrm>
            <a:off x="1812925" y="1827213"/>
            <a:ext cx="5588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Eagle Harbor</a:t>
            </a:r>
          </a:p>
        </p:txBody>
      </p:sp>
      <p:sp>
        <p:nvSpPr>
          <p:cNvPr id="10523" name="Text Box 643"/>
          <p:cNvSpPr txBox="1">
            <a:spLocks noChangeAspect="1" noChangeArrowheads="1"/>
          </p:cNvSpPr>
          <p:nvPr/>
        </p:nvSpPr>
        <p:spPr bwMode="auto">
          <a:xfrm>
            <a:off x="1682750" y="2044700"/>
            <a:ext cx="447675"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Keweenaw Waterway</a:t>
            </a:r>
          </a:p>
        </p:txBody>
      </p:sp>
      <p:sp>
        <p:nvSpPr>
          <p:cNvPr id="10524" name="Text Box 645"/>
          <p:cNvSpPr txBox="1">
            <a:spLocks noChangeAspect="1" noChangeArrowheads="1"/>
          </p:cNvSpPr>
          <p:nvPr/>
        </p:nvSpPr>
        <p:spPr bwMode="auto">
          <a:xfrm rot="1500000">
            <a:off x="1490663" y="2360613"/>
            <a:ext cx="4683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Black River</a:t>
            </a:r>
          </a:p>
        </p:txBody>
      </p:sp>
      <p:sp>
        <p:nvSpPr>
          <p:cNvPr id="10525" name="Text Box 646"/>
          <p:cNvSpPr txBox="1">
            <a:spLocks noChangeAspect="1" noChangeArrowheads="1"/>
          </p:cNvSpPr>
          <p:nvPr/>
        </p:nvSpPr>
        <p:spPr bwMode="auto">
          <a:xfrm rot="1500000">
            <a:off x="1304925" y="2473325"/>
            <a:ext cx="5048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Saxon</a:t>
            </a:r>
          </a:p>
        </p:txBody>
      </p:sp>
      <p:sp>
        <p:nvSpPr>
          <p:cNvPr id="10526" name="Text Box 647"/>
          <p:cNvSpPr txBox="1">
            <a:spLocks noChangeAspect="1" noChangeArrowheads="1"/>
          </p:cNvSpPr>
          <p:nvPr/>
        </p:nvSpPr>
        <p:spPr bwMode="auto">
          <a:xfrm rot="1500000">
            <a:off x="1063625" y="2473325"/>
            <a:ext cx="382588"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Ashland</a:t>
            </a:r>
          </a:p>
        </p:txBody>
      </p:sp>
      <p:sp>
        <p:nvSpPr>
          <p:cNvPr id="10527" name="Text Box 648"/>
          <p:cNvSpPr txBox="1">
            <a:spLocks noChangeAspect="1" noChangeArrowheads="1"/>
          </p:cNvSpPr>
          <p:nvPr/>
        </p:nvSpPr>
        <p:spPr bwMode="auto">
          <a:xfrm>
            <a:off x="2079625" y="1330325"/>
            <a:ext cx="639763"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Chippewa Harbor</a:t>
            </a:r>
          </a:p>
        </p:txBody>
      </p:sp>
      <p:sp>
        <p:nvSpPr>
          <p:cNvPr id="10528" name="Text Box 649"/>
          <p:cNvSpPr txBox="1">
            <a:spLocks noChangeAspect="1" noChangeArrowheads="1"/>
          </p:cNvSpPr>
          <p:nvPr/>
        </p:nvSpPr>
        <p:spPr bwMode="auto">
          <a:xfrm>
            <a:off x="982663" y="1449388"/>
            <a:ext cx="534987"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Grand Marais</a:t>
            </a:r>
          </a:p>
        </p:txBody>
      </p:sp>
      <p:sp>
        <p:nvSpPr>
          <p:cNvPr id="10529" name="Text Box 650"/>
          <p:cNvSpPr txBox="1">
            <a:spLocks noChangeAspect="1" noChangeArrowheads="1"/>
          </p:cNvSpPr>
          <p:nvPr/>
        </p:nvSpPr>
        <p:spPr bwMode="auto">
          <a:xfrm>
            <a:off x="576263" y="1706563"/>
            <a:ext cx="512762" cy="144462"/>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Beaver Bay</a:t>
            </a:r>
          </a:p>
        </p:txBody>
      </p:sp>
      <p:sp>
        <p:nvSpPr>
          <p:cNvPr id="10530" name="Text Box 651"/>
          <p:cNvSpPr txBox="1">
            <a:spLocks noChangeAspect="1" noChangeArrowheads="1"/>
          </p:cNvSpPr>
          <p:nvPr/>
        </p:nvSpPr>
        <p:spPr bwMode="auto">
          <a:xfrm>
            <a:off x="374650" y="1855788"/>
            <a:ext cx="498475" cy="147637"/>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Two Harbors</a:t>
            </a:r>
          </a:p>
        </p:txBody>
      </p:sp>
      <p:sp>
        <p:nvSpPr>
          <p:cNvPr id="10531" name="Text Box 652"/>
          <p:cNvSpPr txBox="1">
            <a:spLocks noChangeAspect="1" noChangeArrowheads="1"/>
          </p:cNvSpPr>
          <p:nvPr/>
        </p:nvSpPr>
        <p:spPr bwMode="auto">
          <a:xfrm>
            <a:off x="290513" y="1970088"/>
            <a:ext cx="50641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Knife River</a:t>
            </a:r>
          </a:p>
        </p:txBody>
      </p:sp>
      <p:sp>
        <p:nvSpPr>
          <p:cNvPr id="10532" name="Text Box 653"/>
          <p:cNvSpPr txBox="1">
            <a:spLocks noChangeAspect="1" noChangeArrowheads="1"/>
          </p:cNvSpPr>
          <p:nvPr/>
        </p:nvSpPr>
        <p:spPr bwMode="auto">
          <a:xfrm>
            <a:off x="63500" y="2120900"/>
            <a:ext cx="457200" cy="20637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Duluth-Superior</a:t>
            </a:r>
          </a:p>
        </p:txBody>
      </p:sp>
      <p:sp>
        <p:nvSpPr>
          <p:cNvPr id="10533" name="Text Box 654"/>
          <p:cNvSpPr txBox="1">
            <a:spLocks noChangeAspect="1" noChangeArrowheads="1"/>
          </p:cNvSpPr>
          <p:nvPr/>
        </p:nvSpPr>
        <p:spPr bwMode="auto">
          <a:xfrm>
            <a:off x="1042988" y="2184400"/>
            <a:ext cx="411162"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Bayfield</a:t>
            </a:r>
          </a:p>
        </p:txBody>
      </p:sp>
      <p:sp>
        <p:nvSpPr>
          <p:cNvPr id="10534" name="Text Box 655"/>
          <p:cNvSpPr txBox="1">
            <a:spLocks noChangeAspect="1" noChangeArrowheads="1"/>
          </p:cNvSpPr>
          <p:nvPr/>
        </p:nvSpPr>
        <p:spPr bwMode="auto">
          <a:xfrm>
            <a:off x="1138238" y="2079625"/>
            <a:ext cx="985837" cy="144463"/>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La Pointe</a:t>
            </a:r>
          </a:p>
        </p:txBody>
      </p:sp>
      <p:sp>
        <p:nvSpPr>
          <p:cNvPr id="10535" name="Text Box 656"/>
          <p:cNvSpPr txBox="1">
            <a:spLocks noChangeAspect="1" noChangeArrowheads="1"/>
          </p:cNvSpPr>
          <p:nvPr/>
        </p:nvSpPr>
        <p:spPr bwMode="auto">
          <a:xfrm>
            <a:off x="558800" y="2051050"/>
            <a:ext cx="987425"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Cornucopia</a:t>
            </a:r>
          </a:p>
        </p:txBody>
      </p:sp>
      <p:sp>
        <p:nvSpPr>
          <p:cNvPr id="10536" name="Text Box 657"/>
          <p:cNvSpPr txBox="1">
            <a:spLocks noChangeAspect="1" noChangeArrowheads="1"/>
          </p:cNvSpPr>
          <p:nvPr/>
        </p:nvSpPr>
        <p:spPr bwMode="auto">
          <a:xfrm>
            <a:off x="488950" y="2263775"/>
            <a:ext cx="444500" cy="146050"/>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Port Wing</a:t>
            </a:r>
          </a:p>
        </p:txBody>
      </p:sp>
      <p:sp>
        <p:nvSpPr>
          <p:cNvPr id="10537" name="AutoShape 658"/>
          <p:cNvSpPr>
            <a:spLocks noChangeAspect="1" noChangeArrowheads="1"/>
          </p:cNvSpPr>
          <p:nvPr/>
        </p:nvSpPr>
        <p:spPr bwMode="auto">
          <a:xfrm>
            <a:off x="8404225" y="35147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38" name="AutoShape 659"/>
          <p:cNvSpPr>
            <a:spLocks noChangeAspect="1" noChangeArrowheads="1"/>
          </p:cNvSpPr>
          <p:nvPr/>
        </p:nvSpPr>
        <p:spPr bwMode="auto">
          <a:xfrm>
            <a:off x="8121650" y="38258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39" name="AutoShape 660"/>
          <p:cNvSpPr>
            <a:spLocks noChangeAspect="1" noChangeArrowheads="1"/>
          </p:cNvSpPr>
          <p:nvPr/>
        </p:nvSpPr>
        <p:spPr bwMode="auto">
          <a:xfrm>
            <a:off x="8188325" y="39878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0" name="AutoShape 661"/>
          <p:cNvSpPr>
            <a:spLocks noChangeAspect="1" noChangeArrowheads="1"/>
          </p:cNvSpPr>
          <p:nvPr/>
        </p:nvSpPr>
        <p:spPr bwMode="auto">
          <a:xfrm>
            <a:off x="8175625" y="42132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1" name="AutoShape 662"/>
          <p:cNvSpPr>
            <a:spLocks noChangeAspect="1" noChangeArrowheads="1"/>
          </p:cNvSpPr>
          <p:nvPr/>
        </p:nvSpPr>
        <p:spPr bwMode="auto">
          <a:xfrm>
            <a:off x="7940675" y="44100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2" name="AutoShape 663"/>
          <p:cNvSpPr>
            <a:spLocks noChangeAspect="1" noChangeArrowheads="1"/>
          </p:cNvSpPr>
          <p:nvPr/>
        </p:nvSpPr>
        <p:spPr bwMode="auto">
          <a:xfrm>
            <a:off x="7581900" y="44894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3" name="AutoShape 664"/>
          <p:cNvSpPr>
            <a:spLocks noChangeAspect="1" noChangeArrowheads="1"/>
          </p:cNvSpPr>
          <p:nvPr/>
        </p:nvSpPr>
        <p:spPr bwMode="auto">
          <a:xfrm>
            <a:off x="7197725" y="44545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4" name="AutoShape 665"/>
          <p:cNvSpPr>
            <a:spLocks noChangeAspect="1" noChangeArrowheads="1"/>
          </p:cNvSpPr>
          <p:nvPr/>
        </p:nvSpPr>
        <p:spPr bwMode="auto">
          <a:xfrm>
            <a:off x="7038975" y="45021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5" name="AutoShape 666"/>
          <p:cNvSpPr>
            <a:spLocks noChangeAspect="1" noChangeArrowheads="1"/>
          </p:cNvSpPr>
          <p:nvPr/>
        </p:nvSpPr>
        <p:spPr bwMode="auto">
          <a:xfrm>
            <a:off x="4906963" y="583565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7" name="AutoShape 668"/>
          <p:cNvSpPr>
            <a:spLocks noChangeAspect="1" noChangeArrowheads="1"/>
          </p:cNvSpPr>
          <p:nvPr/>
        </p:nvSpPr>
        <p:spPr bwMode="auto">
          <a:xfrm>
            <a:off x="7816850" y="44799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8" name="AutoShape 669"/>
          <p:cNvSpPr>
            <a:spLocks noChangeAspect="1" noChangeArrowheads="1"/>
          </p:cNvSpPr>
          <p:nvPr/>
        </p:nvSpPr>
        <p:spPr bwMode="auto">
          <a:xfrm>
            <a:off x="5607050" y="5821363"/>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49" name="AutoShape 670"/>
          <p:cNvSpPr>
            <a:spLocks noChangeAspect="1" noChangeArrowheads="1"/>
          </p:cNvSpPr>
          <p:nvPr/>
        </p:nvSpPr>
        <p:spPr bwMode="auto">
          <a:xfrm>
            <a:off x="5278438" y="586898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0" name="AutoShape 671"/>
          <p:cNvSpPr>
            <a:spLocks noChangeAspect="1" noChangeArrowheads="1"/>
          </p:cNvSpPr>
          <p:nvPr/>
        </p:nvSpPr>
        <p:spPr bwMode="auto">
          <a:xfrm>
            <a:off x="5026025" y="58261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1" name="AutoShape 672"/>
          <p:cNvSpPr>
            <a:spLocks noChangeAspect="1" noChangeArrowheads="1"/>
          </p:cNvSpPr>
          <p:nvPr/>
        </p:nvSpPr>
        <p:spPr bwMode="auto">
          <a:xfrm>
            <a:off x="4816475" y="5802313"/>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2" name="AutoShape 673"/>
          <p:cNvSpPr>
            <a:spLocks noChangeAspect="1" noChangeArrowheads="1"/>
          </p:cNvSpPr>
          <p:nvPr/>
        </p:nvSpPr>
        <p:spPr bwMode="auto">
          <a:xfrm>
            <a:off x="4611688" y="568325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3" name="AutoShape 674"/>
          <p:cNvSpPr>
            <a:spLocks noChangeAspect="1" noChangeArrowheads="1"/>
          </p:cNvSpPr>
          <p:nvPr/>
        </p:nvSpPr>
        <p:spPr bwMode="auto">
          <a:xfrm>
            <a:off x="4740275" y="57737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4" name="AutoShape 675"/>
          <p:cNvSpPr>
            <a:spLocks noChangeAspect="1" noChangeArrowheads="1"/>
          </p:cNvSpPr>
          <p:nvPr/>
        </p:nvSpPr>
        <p:spPr bwMode="auto">
          <a:xfrm>
            <a:off x="5016500" y="44545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5" name="AutoShape 676"/>
          <p:cNvSpPr>
            <a:spLocks noChangeAspect="1" noChangeArrowheads="1"/>
          </p:cNvSpPr>
          <p:nvPr/>
        </p:nvSpPr>
        <p:spPr bwMode="auto">
          <a:xfrm>
            <a:off x="5016500" y="46259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6" name="AutoShape 677"/>
          <p:cNvSpPr>
            <a:spLocks noChangeAspect="1" noChangeArrowheads="1"/>
          </p:cNvSpPr>
          <p:nvPr/>
        </p:nvSpPr>
        <p:spPr bwMode="auto">
          <a:xfrm>
            <a:off x="5054600" y="4940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7" name="AutoShape 678"/>
          <p:cNvSpPr>
            <a:spLocks noChangeAspect="1" noChangeArrowheads="1"/>
          </p:cNvSpPr>
          <p:nvPr/>
        </p:nvSpPr>
        <p:spPr bwMode="auto">
          <a:xfrm>
            <a:off x="4697413" y="4187825"/>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8" name="AutoShape 679"/>
          <p:cNvSpPr>
            <a:spLocks noChangeAspect="1" noChangeArrowheads="1"/>
          </p:cNvSpPr>
          <p:nvPr/>
        </p:nvSpPr>
        <p:spPr bwMode="auto">
          <a:xfrm>
            <a:off x="4621213" y="42545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59" name="AutoShape 680"/>
          <p:cNvSpPr>
            <a:spLocks noChangeAspect="1" noChangeArrowheads="1"/>
          </p:cNvSpPr>
          <p:nvPr/>
        </p:nvSpPr>
        <p:spPr bwMode="auto">
          <a:xfrm>
            <a:off x="4845050" y="41687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0" name="AutoShape 681"/>
          <p:cNvSpPr>
            <a:spLocks noChangeAspect="1" noChangeArrowheads="1"/>
          </p:cNvSpPr>
          <p:nvPr/>
        </p:nvSpPr>
        <p:spPr bwMode="auto">
          <a:xfrm>
            <a:off x="4926013" y="508793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1" name="AutoShape 682"/>
          <p:cNvSpPr>
            <a:spLocks noChangeAspect="1" noChangeArrowheads="1"/>
          </p:cNvSpPr>
          <p:nvPr/>
        </p:nvSpPr>
        <p:spPr bwMode="auto">
          <a:xfrm>
            <a:off x="5059363" y="4816475"/>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2" name="AutoShape 683"/>
          <p:cNvSpPr>
            <a:spLocks noChangeAspect="1" noChangeArrowheads="1"/>
          </p:cNvSpPr>
          <p:nvPr/>
        </p:nvSpPr>
        <p:spPr bwMode="auto">
          <a:xfrm>
            <a:off x="5035550" y="503078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3" name="AutoShape 684"/>
          <p:cNvSpPr>
            <a:spLocks noChangeAspect="1" noChangeArrowheads="1"/>
          </p:cNvSpPr>
          <p:nvPr/>
        </p:nvSpPr>
        <p:spPr bwMode="auto">
          <a:xfrm>
            <a:off x="4564063" y="43307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4" name="AutoShape 685"/>
          <p:cNvSpPr>
            <a:spLocks noChangeAspect="1" noChangeArrowheads="1"/>
          </p:cNvSpPr>
          <p:nvPr/>
        </p:nvSpPr>
        <p:spPr bwMode="auto">
          <a:xfrm>
            <a:off x="4445000" y="4125913"/>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5" name="AutoShape 686"/>
          <p:cNvSpPr>
            <a:spLocks noChangeAspect="1" noChangeArrowheads="1"/>
          </p:cNvSpPr>
          <p:nvPr/>
        </p:nvSpPr>
        <p:spPr bwMode="auto">
          <a:xfrm>
            <a:off x="4525963" y="40259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6" name="AutoShape 687"/>
          <p:cNvSpPr>
            <a:spLocks noChangeAspect="1" noChangeArrowheads="1"/>
          </p:cNvSpPr>
          <p:nvPr/>
        </p:nvSpPr>
        <p:spPr bwMode="auto">
          <a:xfrm>
            <a:off x="4044950" y="29162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7" name="AutoShape 688"/>
          <p:cNvSpPr>
            <a:spLocks noChangeAspect="1" noChangeArrowheads="1"/>
          </p:cNvSpPr>
          <p:nvPr/>
        </p:nvSpPr>
        <p:spPr bwMode="auto">
          <a:xfrm>
            <a:off x="4606925" y="39068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8" name="AutoShape 689"/>
          <p:cNvSpPr>
            <a:spLocks noChangeAspect="1" noChangeArrowheads="1"/>
          </p:cNvSpPr>
          <p:nvPr/>
        </p:nvSpPr>
        <p:spPr bwMode="auto">
          <a:xfrm>
            <a:off x="4202113" y="313055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69" name="AutoShape 690"/>
          <p:cNvSpPr>
            <a:spLocks noChangeAspect="1" noChangeArrowheads="1"/>
          </p:cNvSpPr>
          <p:nvPr/>
        </p:nvSpPr>
        <p:spPr bwMode="auto">
          <a:xfrm>
            <a:off x="4625975" y="360203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0" name="AutoShape 691"/>
          <p:cNvSpPr>
            <a:spLocks noChangeAspect="1" noChangeArrowheads="1"/>
          </p:cNvSpPr>
          <p:nvPr/>
        </p:nvSpPr>
        <p:spPr bwMode="auto">
          <a:xfrm>
            <a:off x="4002088" y="29972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1" name="AutoShape 692"/>
          <p:cNvSpPr>
            <a:spLocks noChangeAspect="1" noChangeArrowheads="1"/>
          </p:cNvSpPr>
          <p:nvPr/>
        </p:nvSpPr>
        <p:spPr bwMode="auto">
          <a:xfrm>
            <a:off x="4621213" y="372110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2" name="AutoShape 693"/>
          <p:cNvSpPr>
            <a:spLocks noChangeAspect="1" noChangeArrowheads="1"/>
          </p:cNvSpPr>
          <p:nvPr/>
        </p:nvSpPr>
        <p:spPr bwMode="auto">
          <a:xfrm>
            <a:off x="4059238" y="2830513"/>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3" name="AutoShape 694"/>
          <p:cNvSpPr>
            <a:spLocks noChangeAspect="1" noChangeArrowheads="1"/>
          </p:cNvSpPr>
          <p:nvPr/>
        </p:nvSpPr>
        <p:spPr bwMode="auto">
          <a:xfrm>
            <a:off x="3949700" y="3187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4" name="AutoShape 695"/>
          <p:cNvSpPr>
            <a:spLocks noChangeAspect="1" noChangeArrowheads="1"/>
          </p:cNvSpPr>
          <p:nvPr/>
        </p:nvSpPr>
        <p:spPr bwMode="auto">
          <a:xfrm>
            <a:off x="4178300" y="27305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5" name="AutoShape 696"/>
          <p:cNvSpPr>
            <a:spLocks noChangeAspect="1" noChangeArrowheads="1"/>
          </p:cNvSpPr>
          <p:nvPr/>
        </p:nvSpPr>
        <p:spPr bwMode="auto">
          <a:xfrm>
            <a:off x="3797300" y="3187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6" name="AutoShape 697"/>
          <p:cNvSpPr>
            <a:spLocks noChangeAspect="1" noChangeArrowheads="1"/>
          </p:cNvSpPr>
          <p:nvPr/>
        </p:nvSpPr>
        <p:spPr bwMode="auto">
          <a:xfrm>
            <a:off x="3563938" y="301148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7" name="AutoShape 698"/>
          <p:cNvSpPr>
            <a:spLocks noChangeAspect="1" noChangeArrowheads="1"/>
          </p:cNvSpPr>
          <p:nvPr/>
        </p:nvSpPr>
        <p:spPr bwMode="auto">
          <a:xfrm>
            <a:off x="3840163" y="303053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8" name="AutoShape 699"/>
          <p:cNvSpPr>
            <a:spLocks noChangeAspect="1" noChangeArrowheads="1"/>
          </p:cNvSpPr>
          <p:nvPr/>
        </p:nvSpPr>
        <p:spPr bwMode="auto">
          <a:xfrm>
            <a:off x="3111500" y="4330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79" name="AutoShape 700"/>
          <p:cNvSpPr>
            <a:spLocks noChangeAspect="1" noChangeArrowheads="1"/>
          </p:cNvSpPr>
          <p:nvPr/>
        </p:nvSpPr>
        <p:spPr bwMode="auto">
          <a:xfrm>
            <a:off x="3216275" y="38258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0" name="AutoShape 701"/>
          <p:cNvSpPr>
            <a:spLocks noChangeAspect="1" noChangeArrowheads="1"/>
          </p:cNvSpPr>
          <p:nvPr/>
        </p:nvSpPr>
        <p:spPr bwMode="auto">
          <a:xfrm>
            <a:off x="3111500" y="44831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1" name="AutoShape 702"/>
          <p:cNvSpPr>
            <a:spLocks noChangeAspect="1" noChangeArrowheads="1"/>
          </p:cNvSpPr>
          <p:nvPr/>
        </p:nvSpPr>
        <p:spPr bwMode="auto">
          <a:xfrm>
            <a:off x="3478213" y="3411538"/>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2" name="AutoShape 703"/>
          <p:cNvSpPr>
            <a:spLocks noChangeAspect="1" noChangeArrowheads="1"/>
          </p:cNvSpPr>
          <p:nvPr/>
        </p:nvSpPr>
        <p:spPr bwMode="auto">
          <a:xfrm>
            <a:off x="3606800" y="36449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3" name="AutoShape 704"/>
          <p:cNvSpPr>
            <a:spLocks noChangeAspect="1" noChangeArrowheads="1"/>
          </p:cNvSpPr>
          <p:nvPr/>
        </p:nvSpPr>
        <p:spPr bwMode="auto">
          <a:xfrm>
            <a:off x="3187700" y="3949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4" name="AutoShape 705"/>
          <p:cNvSpPr>
            <a:spLocks noChangeAspect="1" noChangeArrowheads="1"/>
          </p:cNvSpPr>
          <p:nvPr/>
        </p:nvSpPr>
        <p:spPr bwMode="auto">
          <a:xfrm>
            <a:off x="3321050" y="47688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5" name="AutoShape 706"/>
          <p:cNvSpPr>
            <a:spLocks noChangeAspect="1" noChangeArrowheads="1"/>
          </p:cNvSpPr>
          <p:nvPr/>
        </p:nvSpPr>
        <p:spPr bwMode="auto">
          <a:xfrm>
            <a:off x="2540000" y="40163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6" name="AutoShape 707"/>
          <p:cNvSpPr>
            <a:spLocks noChangeAspect="1" noChangeArrowheads="1"/>
          </p:cNvSpPr>
          <p:nvPr/>
        </p:nvSpPr>
        <p:spPr bwMode="auto">
          <a:xfrm>
            <a:off x="3255963" y="5153025"/>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7" name="AutoShape 708"/>
          <p:cNvSpPr>
            <a:spLocks noChangeAspect="1" noChangeArrowheads="1"/>
          </p:cNvSpPr>
          <p:nvPr/>
        </p:nvSpPr>
        <p:spPr bwMode="auto">
          <a:xfrm>
            <a:off x="3225800" y="52832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8" name="AutoShape 709"/>
          <p:cNvSpPr>
            <a:spLocks noChangeAspect="1" noChangeArrowheads="1"/>
          </p:cNvSpPr>
          <p:nvPr/>
        </p:nvSpPr>
        <p:spPr bwMode="auto">
          <a:xfrm>
            <a:off x="2816225" y="3287713"/>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89" name="AutoShape 710"/>
          <p:cNvSpPr>
            <a:spLocks noChangeAspect="1" noChangeArrowheads="1"/>
          </p:cNvSpPr>
          <p:nvPr/>
        </p:nvSpPr>
        <p:spPr bwMode="auto">
          <a:xfrm>
            <a:off x="2644775" y="36449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0" name="AutoShape 711"/>
          <p:cNvSpPr>
            <a:spLocks noChangeAspect="1" noChangeArrowheads="1"/>
          </p:cNvSpPr>
          <p:nvPr/>
        </p:nvSpPr>
        <p:spPr bwMode="auto">
          <a:xfrm>
            <a:off x="3041650" y="56007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1" name="AutoShape 712"/>
          <p:cNvSpPr>
            <a:spLocks noChangeAspect="1" noChangeArrowheads="1"/>
          </p:cNvSpPr>
          <p:nvPr/>
        </p:nvSpPr>
        <p:spPr bwMode="auto">
          <a:xfrm>
            <a:off x="2959100" y="5702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2" name="AutoShape 713"/>
          <p:cNvSpPr>
            <a:spLocks noChangeAspect="1" noChangeArrowheads="1"/>
          </p:cNvSpPr>
          <p:nvPr/>
        </p:nvSpPr>
        <p:spPr bwMode="auto">
          <a:xfrm>
            <a:off x="2571750" y="33401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3" name="AutoShape 714"/>
          <p:cNvSpPr>
            <a:spLocks noChangeAspect="1" noChangeArrowheads="1"/>
          </p:cNvSpPr>
          <p:nvPr/>
        </p:nvSpPr>
        <p:spPr bwMode="auto">
          <a:xfrm>
            <a:off x="3254375" y="2794000"/>
            <a:ext cx="109538" cy="109538"/>
          </a:xfrm>
          <a:prstGeom prst="triangle">
            <a:avLst>
              <a:gd name="adj" fmla="val 50000"/>
            </a:avLst>
          </a:prstGeom>
          <a:solidFill>
            <a:schemeClr val="bg1">
              <a:lumMod val="75000"/>
            </a:schemeClr>
          </a:solidFill>
          <a:ln w="3175" algn="ctr">
            <a:solidFill>
              <a:schemeClr val="tx1"/>
            </a:solidFill>
            <a:miter lim="800000"/>
            <a:headEnd/>
            <a:tailEnd/>
          </a:ln>
        </p:spPr>
        <p:txBody>
          <a:bodyPr wrap="none" anchor="ctr"/>
          <a:lstStyle/>
          <a:p>
            <a:endParaRPr lang="en-US"/>
          </a:p>
        </p:txBody>
      </p:sp>
      <p:sp>
        <p:nvSpPr>
          <p:cNvPr id="10594" name="AutoShape 715"/>
          <p:cNvSpPr>
            <a:spLocks noChangeAspect="1" noChangeArrowheads="1"/>
          </p:cNvSpPr>
          <p:nvPr/>
        </p:nvSpPr>
        <p:spPr bwMode="auto">
          <a:xfrm>
            <a:off x="2438400" y="34798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5" name="AutoShape 716"/>
          <p:cNvSpPr>
            <a:spLocks noChangeAspect="1" noChangeArrowheads="1"/>
          </p:cNvSpPr>
          <p:nvPr/>
        </p:nvSpPr>
        <p:spPr bwMode="auto">
          <a:xfrm>
            <a:off x="2212975" y="18510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6" name="AutoShape 717"/>
          <p:cNvSpPr>
            <a:spLocks noChangeAspect="1" noChangeArrowheads="1"/>
          </p:cNvSpPr>
          <p:nvPr/>
        </p:nvSpPr>
        <p:spPr bwMode="auto">
          <a:xfrm>
            <a:off x="2311400" y="36893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7" name="AutoShape 718"/>
          <p:cNvSpPr>
            <a:spLocks noChangeAspect="1" noChangeArrowheads="1"/>
          </p:cNvSpPr>
          <p:nvPr/>
        </p:nvSpPr>
        <p:spPr bwMode="auto">
          <a:xfrm>
            <a:off x="2219325" y="19907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8" name="AutoShape 719"/>
          <p:cNvSpPr>
            <a:spLocks noChangeAspect="1" noChangeArrowheads="1"/>
          </p:cNvSpPr>
          <p:nvPr/>
        </p:nvSpPr>
        <p:spPr bwMode="auto">
          <a:xfrm>
            <a:off x="2365375" y="35814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599" name="AutoShape 720"/>
          <p:cNvSpPr>
            <a:spLocks noChangeAspect="1" noChangeArrowheads="1"/>
          </p:cNvSpPr>
          <p:nvPr/>
        </p:nvSpPr>
        <p:spPr bwMode="auto">
          <a:xfrm>
            <a:off x="2432050" y="22161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0" name="AutoShape 721"/>
          <p:cNvSpPr>
            <a:spLocks noChangeAspect="1" noChangeArrowheads="1"/>
          </p:cNvSpPr>
          <p:nvPr/>
        </p:nvSpPr>
        <p:spPr bwMode="auto">
          <a:xfrm>
            <a:off x="3333750" y="24130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1" name="AutoShape 722"/>
          <p:cNvSpPr>
            <a:spLocks noChangeAspect="1" noChangeArrowheads="1"/>
          </p:cNvSpPr>
          <p:nvPr/>
        </p:nvSpPr>
        <p:spPr bwMode="auto">
          <a:xfrm>
            <a:off x="3736975" y="22923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2" name="AutoShape 723"/>
          <p:cNvSpPr>
            <a:spLocks noChangeAspect="1" noChangeArrowheads="1"/>
          </p:cNvSpPr>
          <p:nvPr/>
        </p:nvSpPr>
        <p:spPr bwMode="auto">
          <a:xfrm>
            <a:off x="2349500" y="1892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3" name="AutoShape 724"/>
          <p:cNvSpPr>
            <a:spLocks noChangeAspect="1" noChangeArrowheads="1"/>
          </p:cNvSpPr>
          <p:nvPr/>
        </p:nvSpPr>
        <p:spPr bwMode="auto">
          <a:xfrm>
            <a:off x="1511300" y="22320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4" name="AutoShape 725"/>
          <p:cNvSpPr>
            <a:spLocks noChangeAspect="1" noChangeArrowheads="1"/>
          </p:cNvSpPr>
          <p:nvPr/>
        </p:nvSpPr>
        <p:spPr bwMode="auto">
          <a:xfrm>
            <a:off x="1108075" y="208915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5" name="AutoShape 726"/>
          <p:cNvSpPr>
            <a:spLocks noChangeAspect="1" noChangeArrowheads="1"/>
          </p:cNvSpPr>
          <p:nvPr/>
        </p:nvSpPr>
        <p:spPr bwMode="auto">
          <a:xfrm>
            <a:off x="1282700" y="23495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6" name="AutoShape 727"/>
          <p:cNvSpPr>
            <a:spLocks noChangeAspect="1" noChangeArrowheads="1"/>
          </p:cNvSpPr>
          <p:nvPr/>
        </p:nvSpPr>
        <p:spPr bwMode="auto">
          <a:xfrm>
            <a:off x="1009650" y="218757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7" name="AutoShape 728"/>
          <p:cNvSpPr>
            <a:spLocks noChangeAspect="1" noChangeArrowheads="1"/>
          </p:cNvSpPr>
          <p:nvPr/>
        </p:nvSpPr>
        <p:spPr bwMode="auto">
          <a:xfrm>
            <a:off x="885825" y="21431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8" name="AutoShape 729"/>
          <p:cNvSpPr>
            <a:spLocks noChangeAspect="1" noChangeArrowheads="1"/>
          </p:cNvSpPr>
          <p:nvPr/>
        </p:nvSpPr>
        <p:spPr bwMode="auto">
          <a:xfrm>
            <a:off x="641350" y="19812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09" name="AutoShape 730"/>
          <p:cNvSpPr>
            <a:spLocks noChangeAspect="1" noChangeArrowheads="1"/>
          </p:cNvSpPr>
          <p:nvPr/>
        </p:nvSpPr>
        <p:spPr bwMode="auto">
          <a:xfrm>
            <a:off x="749300" y="21971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0" name="AutoShape 731"/>
          <p:cNvSpPr>
            <a:spLocks noChangeAspect="1" noChangeArrowheads="1"/>
          </p:cNvSpPr>
          <p:nvPr/>
        </p:nvSpPr>
        <p:spPr bwMode="auto">
          <a:xfrm>
            <a:off x="936625" y="17367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1" name="AutoShape 732"/>
          <p:cNvSpPr>
            <a:spLocks noChangeAspect="1" noChangeArrowheads="1"/>
          </p:cNvSpPr>
          <p:nvPr/>
        </p:nvSpPr>
        <p:spPr bwMode="auto">
          <a:xfrm>
            <a:off x="1401763" y="1477963"/>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2" name="AutoShape 733"/>
          <p:cNvSpPr>
            <a:spLocks noChangeAspect="1" noChangeArrowheads="1"/>
          </p:cNvSpPr>
          <p:nvPr/>
        </p:nvSpPr>
        <p:spPr bwMode="auto">
          <a:xfrm>
            <a:off x="6540500" y="52451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3" name="AutoShape 734"/>
          <p:cNvSpPr>
            <a:spLocks noChangeAspect="1" noChangeArrowheads="1"/>
          </p:cNvSpPr>
          <p:nvPr/>
        </p:nvSpPr>
        <p:spPr bwMode="auto">
          <a:xfrm>
            <a:off x="6745288" y="5002213"/>
            <a:ext cx="109537"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4" name="AutoShape 735"/>
          <p:cNvSpPr>
            <a:spLocks noChangeAspect="1" noChangeArrowheads="1"/>
          </p:cNvSpPr>
          <p:nvPr/>
        </p:nvSpPr>
        <p:spPr bwMode="auto">
          <a:xfrm>
            <a:off x="2044700" y="13589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5" name="AutoShape 736"/>
          <p:cNvSpPr>
            <a:spLocks noChangeAspect="1" noChangeArrowheads="1"/>
          </p:cNvSpPr>
          <p:nvPr/>
        </p:nvSpPr>
        <p:spPr bwMode="auto">
          <a:xfrm>
            <a:off x="6831013" y="457835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6" name="AutoShape 737"/>
          <p:cNvSpPr>
            <a:spLocks noChangeAspect="1" noChangeArrowheads="1"/>
          </p:cNvSpPr>
          <p:nvPr/>
        </p:nvSpPr>
        <p:spPr bwMode="auto">
          <a:xfrm>
            <a:off x="6921500" y="4535488"/>
            <a:ext cx="109538" cy="109537"/>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17" name="Oval 738"/>
          <p:cNvSpPr>
            <a:spLocks noChangeAspect="1" noChangeArrowheads="1"/>
          </p:cNvSpPr>
          <p:nvPr/>
        </p:nvSpPr>
        <p:spPr bwMode="auto">
          <a:xfrm>
            <a:off x="5006975" y="5781675"/>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618" name="Oval 739"/>
          <p:cNvSpPr>
            <a:spLocks noChangeAspect="1" noChangeArrowheads="1"/>
          </p:cNvSpPr>
          <p:nvPr/>
        </p:nvSpPr>
        <p:spPr bwMode="auto">
          <a:xfrm>
            <a:off x="2501900" y="3416300"/>
            <a:ext cx="109538"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10619" name="Line 740"/>
          <p:cNvSpPr>
            <a:spLocks noChangeAspect="1" noChangeShapeType="1"/>
          </p:cNvSpPr>
          <p:nvPr/>
        </p:nvSpPr>
        <p:spPr bwMode="auto">
          <a:xfrm flipH="1" flipV="1">
            <a:off x="860425" y="1235075"/>
            <a:ext cx="19050" cy="11113"/>
          </a:xfrm>
          <a:prstGeom prst="line">
            <a:avLst/>
          </a:prstGeom>
          <a:noFill/>
          <a:ln w="0">
            <a:solidFill>
              <a:srgbClr val="FF9900"/>
            </a:solidFill>
            <a:round/>
            <a:headEnd/>
            <a:tailEnd/>
          </a:ln>
        </p:spPr>
        <p:txBody>
          <a:bodyPr/>
          <a:lstStyle/>
          <a:p>
            <a:endParaRPr lang="en-US"/>
          </a:p>
        </p:txBody>
      </p:sp>
      <p:sp>
        <p:nvSpPr>
          <p:cNvPr id="10620" name="Freeform 741"/>
          <p:cNvSpPr>
            <a:spLocks noChangeAspect="1"/>
          </p:cNvSpPr>
          <p:nvPr/>
        </p:nvSpPr>
        <p:spPr bwMode="auto">
          <a:xfrm>
            <a:off x="828675" y="1217613"/>
            <a:ext cx="20638" cy="7937"/>
          </a:xfrm>
          <a:custGeom>
            <a:avLst/>
            <a:gdLst>
              <a:gd name="T0" fmla="*/ 10 w 10"/>
              <a:gd name="T1" fmla="*/ 4 h 4"/>
              <a:gd name="T2" fmla="*/ 6 w 10"/>
              <a:gd name="T3" fmla="*/ 2 h 4"/>
              <a:gd name="T4" fmla="*/ 0 w 10"/>
              <a:gd name="T5" fmla="*/ 0 h 4"/>
              <a:gd name="T6" fmla="*/ 0 60000 65536"/>
              <a:gd name="T7" fmla="*/ 0 60000 65536"/>
              <a:gd name="T8" fmla="*/ 0 60000 65536"/>
              <a:gd name="T9" fmla="*/ 0 w 10"/>
              <a:gd name="T10" fmla="*/ 0 h 4"/>
              <a:gd name="T11" fmla="*/ 10 w 10"/>
              <a:gd name="T12" fmla="*/ 4 h 4"/>
            </a:gdLst>
            <a:ahLst/>
            <a:cxnLst>
              <a:cxn ang="T6">
                <a:pos x="T0" y="T1"/>
              </a:cxn>
              <a:cxn ang="T7">
                <a:pos x="T2" y="T3"/>
              </a:cxn>
              <a:cxn ang="T8">
                <a:pos x="T4" y="T5"/>
              </a:cxn>
            </a:cxnLst>
            <a:rect l="T9" t="T10" r="T11" b="T12"/>
            <a:pathLst>
              <a:path w="10" h="4">
                <a:moveTo>
                  <a:pt x="10" y="4"/>
                </a:moveTo>
                <a:lnTo>
                  <a:pt x="6" y="2"/>
                </a:lnTo>
                <a:lnTo>
                  <a:pt x="0" y="0"/>
                </a:lnTo>
              </a:path>
            </a:pathLst>
          </a:custGeom>
          <a:noFill/>
          <a:ln w="0">
            <a:solidFill>
              <a:srgbClr val="FF9900"/>
            </a:solidFill>
            <a:prstDash val="solid"/>
            <a:round/>
            <a:headEnd/>
            <a:tailEnd/>
          </a:ln>
        </p:spPr>
        <p:txBody>
          <a:bodyPr/>
          <a:lstStyle/>
          <a:p>
            <a:endParaRPr lang="en-US"/>
          </a:p>
        </p:txBody>
      </p:sp>
      <p:sp>
        <p:nvSpPr>
          <p:cNvPr id="10621" name="Oval 742"/>
          <p:cNvSpPr>
            <a:spLocks noChangeAspect="1" noChangeArrowheads="1"/>
          </p:cNvSpPr>
          <p:nvPr/>
        </p:nvSpPr>
        <p:spPr bwMode="auto">
          <a:xfrm>
            <a:off x="4784725" y="5403850"/>
            <a:ext cx="109538" cy="106363"/>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22" name="Oval 743"/>
          <p:cNvSpPr>
            <a:spLocks noChangeAspect="1" noChangeArrowheads="1"/>
          </p:cNvSpPr>
          <p:nvPr/>
        </p:nvSpPr>
        <p:spPr bwMode="auto">
          <a:xfrm>
            <a:off x="3111500" y="4102100"/>
            <a:ext cx="109538" cy="106363"/>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23" name="Oval 744"/>
          <p:cNvSpPr>
            <a:spLocks noChangeAspect="1" noChangeArrowheads="1"/>
          </p:cNvSpPr>
          <p:nvPr/>
        </p:nvSpPr>
        <p:spPr bwMode="auto">
          <a:xfrm>
            <a:off x="3165475" y="4664075"/>
            <a:ext cx="109538" cy="106363"/>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24" name="AutoShape 745"/>
          <p:cNvSpPr>
            <a:spLocks noChangeAspect="1" noChangeArrowheads="1"/>
          </p:cNvSpPr>
          <p:nvPr/>
        </p:nvSpPr>
        <p:spPr bwMode="auto">
          <a:xfrm>
            <a:off x="3616325" y="2359025"/>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25674" name="Rectangle 746"/>
          <p:cNvSpPr>
            <a:spLocks noChangeArrowheads="1"/>
          </p:cNvSpPr>
          <p:nvPr/>
        </p:nvSpPr>
        <p:spPr bwMode="auto">
          <a:xfrm>
            <a:off x="0" y="171450"/>
            <a:ext cx="9144000" cy="590550"/>
          </a:xfrm>
          <a:prstGeom prst="rect">
            <a:avLst/>
          </a:prstGeom>
          <a:noFill/>
          <a:ln w="9525">
            <a:noFill/>
            <a:miter lim="800000"/>
            <a:headEnd/>
            <a:tailEnd/>
          </a:ln>
          <a:effectLst/>
        </p:spPr>
        <p:txBody>
          <a:bodyPr anchor="ctr"/>
          <a:lstStyle/>
          <a:p>
            <a:pPr algn="ctr">
              <a:defRPr/>
            </a:pPr>
            <a:r>
              <a:rPr lang="en-US" sz="2800" b="1" dirty="0" smtClean="0">
                <a:solidFill>
                  <a:schemeClr val="tx2"/>
                </a:solidFill>
                <a:effectLst>
                  <a:outerShdw blurRad="38100" dist="38100" dir="2700000" algn="tl">
                    <a:srgbClr val="C0C0C0"/>
                  </a:outerShdw>
                </a:effectLst>
              </a:rPr>
              <a:t>FY17 President’s Budget Dredging Projects</a:t>
            </a:r>
          </a:p>
          <a:p>
            <a:pPr algn="ctr">
              <a:defRPr/>
            </a:pPr>
            <a:endParaRPr lang="en-US" sz="2800" b="1" dirty="0">
              <a:solidFill>
                <a:schemeClr val="tx2"/>
              </a:solidFill>
              <a:effectLst>
                <a:outerShdw blurRad="38100" dist="38100" dir="2700000" algn="tl">
                  <a:srgbClr val="C0C0C0"/>
                </a:outerShdw>
              </a:effectLst>
            </a:endParaRPr>
          </a:p>
        </p:txBody>
      </p:sp>
      <p:sp>
        <p:nvSpPr>
          <p:cNvPr id="10626" name="Text Box 747"/>
          <p:cNvSpPr txBox="1">
            <a:spLocks noChangeAspect="1" noChangeArrowheads="1"/>
          </p:cNvSpPr>
          <p:nvPr/>
        </p:nvSpPr>
        <p:spPr bwMode="auto">
          <a:xfrm>
            <a:off x="2197100" y="5854700"/>
            <a:ext cx="59848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Calumet</a:t>
            </a:r>
          </a:p>
        </p:txBody>
      </p:sp>
      <p:sp>
        <p:nvSpPr>
          <p:cNvPr id="10627" name="Text Box 748"/>
          <p:cNvSpPr txBox="1">
            <a:spLocks noChangeAspect="1" noChangeArrowheads="1"/>
          </p:cNvSpPr>
          <p:nvPr/>
        </p:nvSpPr>
        <p:spPr bwMode="auto">
          <a:xfrm rot="1500000">
            <a:off x="2654300" y="6007100"/>
            <a:ext cx="585788" cy="146050"/>
          </a:xfrm>
          <a:prstGeom prst="rect">
            <a:avLst/>
          </a:prstGeom>
          <a:noFill/>
          <a:ln w="9525">
            <a:noFill/>
            <a:miter lim="800000"/>
            <a:headEnd/>
            <a:tailEnd/>
          </a:ln>
        </p:spPr>
        <p:txBody>
          <a:bodyPr lIns="86442" tIns="43221" rIns="86442" bIns="43221">
            <a:spAutoFit/>
          </a:bodyPr>
          <a:lstStyle/>
          <a:p>
            <a:pPr algn="ctr" defTabSz="1009650">
              <a:spcBef>
                <a:spcPct val="50000"/>
              </a:spcBef>
            </a:pPr>
            <a:r>
              <a:rPr lang="en-US" sz="400" b="1"/>
              <a:t>Indiana Harbor</a:t>
            </a:r>
          </a:p>
        </p:txBody>
      </p:sp>
      <p:sp>
        <p:nvSpPr>
          <p:cNvPr id="10628" name="Oval 750"/>
          <p:cNvSpPr>
            <a:spLocks noChangeAspect="1" noChangeArrowheads="1"/>
          </p:cNvSpPr>
          <p:nvPr/>
        </p:nvSpPr>
        <p:spPr bwMode="auto">
          <a:xfrm>
            <a:off x="2806700" y="5778500"/>
            <a:ext cx="109538" cy="109538"/>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0" name="Oval 752"/>
          <p:cNvSpPr>
            <a:spLocks noChangeAspect="1" noChangeArrowheads="1"/>
          </p:cNvSpPr>
          <p:nvPr/>
        </p:nvSpPr>
        <p:spPr bwMode="auto">
          <a:xfrm>
            <a:off x="3263900" y="48641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1" name="Oval 753"/>
          <p:cNvSpPr>
            <a:spLocks noChangeAspect="1" noChangeArrowheads="1"/>
          </p:cNvSpPr>
          <p:nvPr/>
        </p:nvSpPr>
        <p:spPr bwMode="auto">
          <a:xfrm>
            <a:off x="3263900" y="50165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2" name="Oval 754"/>
          <p:cNvSpPr>
            <a:spLocks noChangeAspect="1" noChangeArrowheads="1"/>
          </p:cNvSpPr>
          <p:nvPr/>
        </p:nvSpPr>
        <p:spPr bwMode="auto">
          <a:xfrm>
            <a:off x="2578100" y="57785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3" name="Oval 755"/>
          <p:cNvSpPr>
            <a:spLocks noChangeAspect="1" noChangeArrowheads="1"/>
          </p:cNvSpPr>
          <p:nvPr/>
        </p:nvSpPr>
        <p:spPr bwMode="auto">
          <a:xfrm>
            <a:off x="2425700" y="53975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4" name="AutoShape 756"/>
          <p:cNvSpPr>
            <a:spLocks noChangeAspect="1" noChangeArrowheads="1"/>
          </p:cNvSpPr>
          <p:nvPr/>
        </p:nvSpPr>
        <p:spPr bwMode="auto">
          <a:xfrm>
            <a:off x="2882900" y="5702300"/>
            <a:ext cx="109538"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35" name="Oval 757"/>
          <p:cNvSpPr>
            <a:spLocks noChangeAspect="1" noChangeArrowheads="1"/>
          </p:cNvSpPr>
          <p:nvPr/>
        </p:nvSpPr>
        <p:spPr bwMode="auto">
          <a:xfrm>
            <a:off x="4635500" y="56261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36" name="Oval 758"/>
          <p:cNvSpPr>
            <a:spLocks noChangeAspect="1" noChangeArrowheads="1"/>
          </p:cNvSpPr>
          <p:nvPr/>
        </p:nvSpPr>
        <p:spPr bwMode="auto">
          <a:xfrm>
            <a:off x="4711700" y="54737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37" name="Oval 759"/>
          <p:cNvSpPr>
            <a:spLocks noChangeAspect="1" noChangeArrowheads="1"/>
          </p:cNvSpPr>
          <p:nvPr/>
        </p:nvSpPr>
        <p:spPr bwMode="auto">
          <a:xfrm>
            <a:off x="3111500" y="42545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38" name="Oval 760"/>
          <p:cNvSpPr>
            <a:spLocks noChangeAspect="1" noChangeArrowheads="1"/>
          </p:cNvSpPr>
          <p:nvPr/>
        </p:nvSpPr>
        <p:spPr bwMode="auto">
          <a:xfrm>
            <a:off x="5854700" y="56261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39" name="Oval 761"/>
          <p:cNvSpPr>
            <a:spLocks noChangeAspect="1" noChangeArrowheads="1"/>
          </p:cNvSpPr>
          <p:nvPr/>
        </p:nvSpPr>
        <p:spPr bwMode="auto">
          <a:xfrm>
            <a:off x="5702300" y="57023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40" name="Oval 762"/>
          <p:cNvSpPr>
            <a:spLocks noChangeAspect="1" noChangeArrowheads="1"/>
          </p:cNvSpPr>
          <p:nvPr/>
        </p:nvSpPr>
        <p:spPr bwMode="auto">
          <a:xfrm>
            <a:off x="5473700" y="58547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41" name="Oval 763"/>
          <p:cNvSpPr>
            <a:spLocks noChangeAspect="1" noChangeArrowheads="1"/>
          </p:cNvSpPr>
          <p:nvPr/>
        </p:nvSpPr>
        <p:spPr bwMode="auto">
          <a:xfrm>
            <a:off x="5168900" y="59309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42" name="Oval 764"/>
          <p:cNvSpPr>
            <a:spLocks noChangeAspect="1" noChangeArrowheads="1"/>
          </p:cNvSpPr>
          <p:nvPr/>
        </p:nvSpPr>
        <p:spPr bwMode="auto">
          <a:xfrm>
            <a:off x="5092700" y="48641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43" name="Oval 765"/>
          <p:cNvSpPr>
            <a:spLocks noChangeAspect="1" noChangeArrowheads="1"/>
          </p:cNvSpPr>
          <p:nvPr/>
        </p:nvSpPr>
        <p:spPr bwMode="auto">
          <a:xfrm>
            <a:off x="4406900" y="4406900"/>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44" name="Oval 766"/>
          <p:cNvSpPr>
            <a:spLocks noChangeAspect="1" noChangeArrowheads="1"/>
          </p:cNvSpPr>
          <p:nvPr/>
        </p:nvSpPr>
        <p:spPr bwMode="auto">
          <a:xfrm>
            <a:off x="7378700" y="4483100"/>
            <a:ext cx="109538" cy="114300"/>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45" name="Oval 767"/>
          <p:cNvSpPr>
            <a:spLocks noChangeAspect="1" noChangeArrowheads="1"/>
          </p:cNvSpPr>
          <p:nvPr/>
        </p:nvSpPr>
        <p:spPr bwMode="auto">
          <a:xfrm>
            <a:off x="5980276" y="5544529"/>
            <a:ext cx="109538"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47" name="Oval 770"/>
          <p:cNvSpPr>
            <a:spLocks noChangeAspect="1" noChangeArrowheads="1"/>
          </p:cNvSpPr>
          <p:nvPr/>
        </p:nvSpPr>
        <p:spPr bwMode="auto">
          <a:xfrm>
            <a:off x="3154363" y="5435600"/>
            <a:ext cx="109537" cy="114300"/>
          </a:xfrm>
          <a:prstGeom prst="ellipse">
            <a:avLst/>
          </a:prstGeom>
          <a:solidFill>
            <a:srgbClr val="009644"/>
          </a:solidFill>
          <a:ln w="3175">
            <a:solidFill>
              <a:schemeClr val="tx1"/>
            </a:solidFill>
            <a:round/>
            <a:headEnd/>
            <a:tailEnd/>
          </a:ln>
        </p:spPr>
        <p:txBody>
          <a:bodyPr wrap="none" anchor="ctr"/>
          <a:lstStyle/>
          <a:p>
            <a:endParaRPr lang="en-US"/>
          </a:p>
        </p:txBody>
      </p:sp>
      <p:sp>
        <p:nvSpPr>
          <p:cNvPr id="10648" name="Oval 775"/>
          <p:cNvSpPr>
            <a:spLocks noChangeAspect="1" noChangeArrowheads="1"/>
          </p:cNvSpPr>
          <p:nvPr/>
        </p:nvSpPr>
        <p:spPr bwMode="auto">
          <a:xfrm>
            <a:off x="3290888" y="3671888"/>
            <a:ext cx="109537" cy="106362"/>
          </a:xfrm>
          <a:prstGeom prst="ellipse">
            <a:avLst/>
          </a:prstGeom>
          <a:solidFill>
            <a:srgbClr val="C0C0C0"/>
          </a:solidFill>
          <a:ln w="3175">
            <a:solidFill>
              <a:schemeClr val="tx1"/>
            </a:solidFill>
            <a:round/>
            <a:headEnd/>
            <a:tailEnd/>
          </a:ln>
        </p:spPr>
        <p:txBody>
          <a:bodyPr wrap="none" anchor="ctr"/>
          <a:lstStyle/>
          <a:p>
            <a:endParaRPr lang="en-US"/>
          </a:p>
        </p:txBody>
      </p:sp>
      <p:grpSp>
        <p:nvGrpSpPr>
          <p:cNvPr id="10308" name="Group 776"/>
          <p:cNvGrpSpPr>
            <a:grpSpLocks/>
          </p:cNvGrpSpPr>
          <p:nvPr/>
        </p:nvGrpSpPr>
        <p:grpSpPr bwMode="auto">
          <a:xfrm>
            <a:off x="152400" y="4876800"/>
            <a:ext cx="1423988" cy="649288"/>
            <a:chOff x="78" y="3594"/>
            <a:chExt cx="918" cy="405"/>
          </a:xfrm>
        </p:grpSpPr>
        <p:sp>
          <p:nvSpPr>
            <p:cNvPr id="10654" name="AutoShape 777"/>
            <p:cNvSpPr>
              <a:spLocks noChangeAspect="1" noChangeArrowheads="1"/>
            </p:cNvSpPr>
            <p:nvPr/>
          </p:nvSpPr>
          <p:spPr bwMode="auto">
            <a:xfrm>
              <a:off x="96" y="3762"/>
              <a:ext cx="69" cy="69"/>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55" name="Oval 778"/>
            <p:cNvSpPr>
              <a:spLocks noChangeAspect="1" noChangeArrowheads="1"/>
            </p:cNvSpPr>
            <p:nvPr/>
          </p:nvSpPr>
          <p:spPr bwMode="auto">
            <a:xfrm>
              <a:off x="96" y="3630"/>
              <a:ext cx="69" cy="69"/>
            </a:xfrm>
            <a:prstGeom prst="ellipse">
              <a:avLst/>
            </a:prstGeom>
            <a:solidFill>
              <a:srgbClr val="C0C0C0"/>
            </a:solidFill>
            <a:ln w="3175">
              <a:solidFill>
                <a:schemeClr val="tx1"/>
              </a:solidFill>
              <a:round/>
              <a:headEnd/>
              <a:tailEnd/>
            </a:ln>
          </p:spPr>
          <p:txBody>
            <a:bodyPr wrap="none" anchor="ctr"/>
            <a:lstStyle/>
            <a:p>
              <a:endParaRPr lang="en-US"/>
            </a:p>
          </p:txBody>
        </p:sp>
        <p:sp>
          <p:nvSpPr>
            <p:cNvPr id="10656" name="Text Box 779"/>
            <p:cNvSpPr txBox="1">
              <a:spLocks noChangeArrowheads="1"/>
            </p:cNvSpPr>
            <p:nvPr/>
          </p:nvSpPr>
          <p:spPr bwMode="auto">
            <a:xfrm>
              <a:off x="132" y="3594"/>
              <a:ext cx="576" cy="135"/>
            </a:xfrm>
            <a:prstGeom prst="rect">
              <a:avLst/>
            </a:prstGeom>
            <a:noFill/>
            <a:ln w="9525" algn="ctr">
              <a:noFill/>
              <a:miter lim="800000"/>
              <a:headEnd/>
              <a:tailEnd/>
            </a:ln>
          </p:spPr>
          <p:txBody>
            <a:bodyPr>
              <a:spAutoFit/>
            </a:bodyPr>
            <a:lstStyle/>
            <a:p>
              <a:pPr algn="ctr">
                <a:spcBef>
                  <a:spcPct val="50000"/>
                </a:spcBef>
              </a:pPr>
              <a:r>
                <a:rPr lang="en-US" sz="800" b="1"/>
                <a:t>Commercial</a:t>
              </a:r>
            </a:p>
          </p:txBody>
        </p:sp>
        <p:sp>
          <p:nvSpPr>
            <p:cNvPr id="10657" name="Text Box 780"/>
            <p:cNvSpPr txBox="1">
              <a:spLocks noChangeArrowheads="1"/>
            </p:cNvSpPr>
            <p:nvPr/>
          </p:nvSpPr>
          <p:spPr bwMode="auto">
            <a:xfrm>
              <a:off x="143" y="3732"/>
              <a:ext cx="577" cy="133"/>
            </a:xfrm>
            <a:prstGeom prst="rect">
              <a:avLst/>
            </a:prstGeom>
            <a:noFill/>
            <a:ln w="9525" algn="ctr">
              <a:noFill/>
              <a:miter lim="800000"/>
              <a:headEnd/>
              <a:tailEnd/>
            </a:ln>
          </p:spPr>
          <p:txBody>
            <a:bodyPr>
              <a:spAutoFit/>
            </a:bodyPr>
            <a:lstStyle/>
            <a:p>
              <a:pPr algn="ctr">
                <a:spcBef>
                  <a:spcPct val="50000"/>
                </a:spcBef>
              </a:pPr>
              <a:r>
                <a:rPr lang="en-US" sz="800" b="1"/>
                <a:t>Recreational</a:t>
              </a:r>
            </a:p>
          </p:txBody>
        </p:sp>
        <p:sp>
          <p:nvSpPr>
            <p:cNvPr id="10658" name="Rectangle 781"/>
            <p:cNvSpPr>
              <a:spLocks noChangeArrowheads="1"/>
            </p:cNvSpPr>
            <p:nvPr/>
          </p:nvSpPr>
          <p:spPr bwMode="auto">
            <a:xfrm>
              <a:off x="78" y="3876"/>
              <a:ext cx="96" cy="96"/>
            </a:xfrm>
            <a:prstGeom prst="rect">
              <a:avLst/>
            </a:prstGeom>
            <a:solidFill>
              <a:srgbClr val="1D934A"/>
            </a:solidFill>
            <a:ln w="9525" algn="ctr">
              <a:solidFill>
                <a:schemeClr val="bg1"/>
              </a:solidFill>
              <a:miter lim="800000"/>
              <a:headEnd/>
              <a:tailEnd/>
            </a:ln>
          </p:spPr>
          <p:txBody>
            <a:bodyPr wrap="none" anchor="ctr"/>
            <a:lstStyle/>
            <a:p>
              <a:endParaRPr lang="en-US"/>
            </a:p>
          </p:txBody>
        </p:sp>
        <p:sp>
          <p:nvSpPr>
            <p:cNvPr id="10659" name="Text Box 782"/>
            <p:cNvSpPr txBox="1">
              <a:spLocks noChangeArrowheads="1"/>
            </p:cNvSpPr>
            <p:nvPr/>
          </p:nvSpPr>
          <p:spPr bwMode="auto">
            <a:xfrm>
              <a:off x="180" y="3864"/>
              <a:ext cx="816" cy="135"/>
            </a:xfrm>
            <a:prstGeom prst="rect">
              <a:avLst/>
            </a:prstGeom>
            <a:noFill/>
            <a:ln w="9525" algn="ctr">
              <a:noFill/>
              <a:miter lim="800000"/>
              <a:headEnd/>
              <a:tailEnd/>
            </a:ln>
          </p:spPr>
          <p:txBody>
            <a:bodyPr>
              <a:spAutoFit/>
            </a:bodyPr>
            <a:lstStyle/>
            <a:p>
              <a:pPr>
                <a:spcBef>
                  <a:spcPct val="50000"/>
                </a:spcBef>
              </a:pPr>
              <a:r>
                <a:rPr lang="en-US" sz="800" b="1"/>
                <a:t>President’s Budget</a:t>
              </a:r>
            </a:p>
          </p:txBody>
        </p:sp>
      </p:grpSp>
      <p:sp>
        <p:nvSpPr>
          <p:cNvPr id="10650" name="Oval 783"/>
          <p:cNvSpPr>
            <a:spLocks noChangeAspect="1" noChangeArrowheads="1"/>
          </p:cNvSpPr>
          <p:nvPr/>
        </p:nvSpPr>
        <p:spPr bwMode="auto">
          <a:xfrm>
            <a:off x="6653213" y="5162550"/>
            <a:ext cx="109537" cy="114300"/>
          </a:xfrm>
          <a:prstGeom prst="ellipse">
            <a:avLst/>
          </a:prstGeom>
          <a:solidFill>
            <a:srgbClr val="C0C0C0"/>
          </a:solidFill>
          <a:ln w="3175">
            <a:solidFill>
              <a:schemeClr val="tx1"/>
            </a:solidFill>
            <a:round/>
            <a:headEnd/>
            <a:tailEnd/>
          </a:ln>
        </p:spPr>
        <p:txBody>
          <a:bodyPr wrap="none" anchor="ctr"/>
          <a:lstStyle/>
          <a:p>
            <a:endParaRPr lang="en-US"/>
          </a:p>
        </p:txBody>
      </p:sp>
      <p:sp>
        <p:nvSpPr>
          <p:cNvPr id="10651" name="AutoShape 784"/>
          <p:cNvSpPr>
            <a:spLocks noChangeAspect="1" noChangeArrowheads="1"/>
          </p:cNvSpPr>
          <p:nvPr/>
        </p:nvSpPr>
        <p:spPr bwMode="auto">
          <a:xfrm>
            <a:off x="6897688" y="4921250"/>
            <a:ext cx="109537" cy="109538"/>
          </a:xfrm>
          <a:prstGeom prst="triangle">
            <a:avLst>
              <a:gd name="adj" fmla="val 50000"/>
            </a:avLst>
          </a:prstGeom>
          <a:solidFill>
            <a:srgbClr val="C0C0C0"/>
          </a:solidFill>
          <a:ln w="3175" algn="ctr">
            <a:solidFill>
              <a:schemeClr val="tx1"/>
            </a:solidFill>
            <a:miter lim="800000"/>
            <a:headEnd/>
            <a:tailEnd/>
          </a:ln>
        </p:spPr>
        <p:txBody>
          <a:bodyPr wrap="none" anchor="ctr"/>
          <a:lstStyle/>
          <a:p>
            <a:endParaRPr lang="en-US"/>
          </a:p>
        </p:txBody>
      </p:sp>
      <p:sp>
        <p:nvSpPr>
          <p:cNvPr id="10652" name="Oval 496"/>
          <p:cNvSpPr>
            <a:spLocks noChangeAspect="1" noChangeArrowheads="1"/>
          </p:cNvSpPr>
          <p:nvPr/>
        </p:nvSpPr>
        <p:spPr bwMode="auto">
          <a:xfrm>
            <a:off x="1752600" y="2209800"/>
            <a:ext cx="109538" cy="109538"/>
          </a:xfrm>
          <a:prstGeom prst="ellipse">
            <a:avLst/>
          </a:prstGeom>
          <a:solidFill>
            <a:schemeClr val="bg1">
              <a:lumMod val="75000"/>
            </a:schemeClr>
          </a:solidFill>
          <a:ln w="3175">
            <a:solidFill>
              <a:schemeClr val="tx1"/>
            </a:solidFill>
            <a:round/>
            <a:headEnd/>
            <a:tailEnd/>
          </a:ln>
        </p:spPr>
        <p:txBody>
          <a:bodyPr wrap="none" anchor="ctr"/>
          <a:lstStyle/>
          <a:p>
            <a:endParaRPr lang="en-US"/>
          </a:p>
        </p:txBody>
      </p:sp>
      <p:sp>
        <p:nvSpPr>
          <p:cNvPr id="10653" name="Text Box 645"/>
          <p:cNvSpPr txBox="1">
            <a:spLocks noChangeAspect="1" noChangeArrowheads="1"/>
          </p:cNvSpPr>
          <p:nvPr/>
        </p:nvSpPr>
        <p:spPr bwMode="auto">
          <a:xfrm rot="1500000">
            <a:off x="1808163" y="2300288"/>
            <a:ext cx="468312" cy="149225"/>
          </a:xfrm>
          <a:prstGeom prst="rect">
            <a:avLst/>
          </a:prstGeom>
          <a:noFill/>
          <a:ln w="9525">
            <a:noFill/>
            <a:miter lim="800000"/>
            <a:headEnd/>
            <a:tailEnd/>
          </a:ln>
        </p:spPr>
        <p:txBody>
          <a:bodyPr lIns="86442" tIns="43221" rIns="86442" bIns="43221">
            <a:spAutoFit/>
          </a:bodyPr>
          <a:lstStyle/>
          <a:p>
            <a:pPr defTabSz="1009650">
              <a:spcBef>
                <a:spcPct val="50000"/>
              </a:spcBef>
            </a:pPr>
            <a:r>
              <a:rPr lang="en-US" sz="400" b="1"/>
              <a:t>Ontonagon</a:t>
            </a:r>
          </a:p>
        </p:txBody>
      </p:sp>
      <p:sp>
        <p:nvSpPr>
          <p:cNvPr id="778" name="Oval 769"/>
          <p:cNvSpPr>
            <a:spLocks noChangeAspect="1" noChangeArrowheads="1"/>
          </p:cNvSpPr>
          <p:nvPr/>
        </p:nvSpPr>
        <p:spPr bwMode="auto">
          <a:xfrm>
            <a:off x="2352670" y="3792537"/>
            <a:ext cx="109537" cy="114300"/>
          </a:xfrm>
          <a:prstGeom prst="ellipse">
            <a:avLst/>
          </a:prstGeom>
          <a:solidFill>
            <a:srgbClr val="009644"/>
          </a:solidFill>
          <a:ln w="3175">
            <a:solidFill>
              <a:schemeClr val="tx1"/>
            </a:solidFill>
            <a:round/>
            <a:headEnd/>
            <a:tailEnd/>
          </a:ln>
        </p:spPr>
        <p:txBody>
          <a:bodyPr wrap="none" anchor="ctr"/>
          <a:lstStyle/>
          <a:p>
            <a:endParaRPr lang="en-US">
              <a:solidFill>
                <a:srgbClr val="000000"/>
              </a:solidFill>
            </a:endParaRPr>
          </a:p>
        </p:txBody>
      </p:sp>
      <p:sp>
        <p:nvSpPr>
          <p:cNvPr id="779" name="Oval 769"/>
          <p:cNvSpPr>
            <a:spLocks noChangeAspect="1" noChangeArrowheads="1"/>
          </p:cNvSpPr>
          <p:nvPr/>
        </p:nvSpPr>
        <p:spPr bwMode="auto">
          <a:xfrm>
            <a:off x="2609856" y="2371726"/>
            <a:ext cx="109537" cy="114300"/>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
        <p:nvSpPr>
          <p:cNvPr id="780" name="Oval 769"/>
          <p:cNvSpPr>
            <a:spLocks noChangeAspect="1" noChangeArrowheads="1"/>
          </p:cNvSpPr>
          <p:nvPr/>
        </p:nvSpPr>
        <p:spPr bwMode="auto">
          <a:xfrm>
            <a:off x="404815" y="2152644"/>
            <a:ext cx="109537" cy="114300"/>
          </a:xfrm>
          <a:prstGeom prst="ellipse">
            <a:avLst/>
          </a:prstGeom>
          <a:solidFill>
            <a:srgbClr val="009644"/>
          </a:solidFill>
          <a:ln w="3175">
            <a:solidFill>
              <a:schemeClr val="tx1"/>
            </a:solidFill>
            <a:round/>
            <a:headEnd/>
            <a:tailEnd/>
          </a:ln>
        </p:spPr>
        <p:txBody>
          <a:bodyPr wrap="none" anchor="ctr"/>
          <a:lstStyle/>
          <a:p>
            <a:endParaRPr lang="en-US">
              <a:solidFill>
                <a:srgbClr val="000000"/>
              </a:solidFill>
            </a:endParaRPr>
          </a:p>
        </p:txBody>
      </p:sp>
      <p:sp>
        <p:nvSpPr>
          <p:cNvPr id="782" name="Oval 511"/>
          <p:cNvSpPr>
            <a:spLocks noChangeAspect="1" noChangeArrowheads="1"/>
          </p:cNvSpPr>
          <p:nvPr/>
        </p:nvSpPr>
        <p:spPr bwMode="auto">
          <a:xfrm>
            <a:off x="4171965" y="2543172"/>
            <a:ext cx="109537" cy="109538"/>
          </a:xfrm>
          <a:prstGeom prst="ellipse">
            <a:avLst/>
          </a:prstGeom>
          <a:solidFill>
            <a:srgbClr val="C0C0C0"/>
          </a:solidFill>
          <a:ln w="3175">
            <a:solidFill>
              <a:schemeClr val="tx1"/>
            </a:solidFill>
            <a:round/>
            <a:headEnd/>
            <a:tailEnd/>
          </a:ln>
        </p:spPr>
        <p:txBody>
          <a:bodyPr wrap="none" anchor="ctr"/>
          <a:lstStyle/>
          <a:p>
            <a:endParaRPr lang="en-US"/>
          </a:p>
        </p:txBody>
      </p:sp>
      <p:sp>
        <p:nvSpPr>
          <p:cNvPr id="783" name="Oval 769"/>
          <p:cNvSpPr>
            <a:spLocks noChangeAspect="1" noChangeArrowheads="1"/>
          </p:cNvSpPr>
          <p:nvPr/>
        </p:nvSpPr>
        <p:spPr bwMode="auto">
          <a:xfrm>
            <a:off x="2505070" y="4150511"/>
            <a:ext cx="109537" cy="114300"/>
          </a:xfrm>
          <a:prstGeom prst="ellipse">
            <a:avLst/>
          </a:prstGeom>
          <a:solidFill>
            <a:schemeClr val="bg1">
              <a:lumMod val="75000"/>
            </a:schemeClr>
          </a:solidFill>
          <a:ln w="3175">
            <a:solidFill>
              <a:schemeClr val="tx1"/>
            </a:solidFill>
            <a:round/>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333427959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12853</TotalTime>
  <Words>3517</Words>
  <Application>Microsoft Office PowerPoint</Application>
  <PresentationFormat>On-screen Show (4:3)</PresentationFormat>
  <Paragraphs>938</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Title Master</vt:lpstr>
      <vt:lpstr>Slide Master</vt:lpstr>
      <vt:lpstr>PowerPoint Presentation</vt:lpstr>
      <vt:lpstr>PowerPoint Presentation</vt:lpstr>
      <vt:lpstr>PowerPoint Presentation</vt:lpstr>
      <vt:lpstr>PowerPoint Presentation</vt:lpstr>
      <vt:lpstr>Dredging</vt:lpstr>
      <vt:lpstr>PowerPoint Presentation</vt:lpstr>
      <vt:lpstr>FY16 PBUD + Work Plan Dredging ($59.2M) </vt:lpstr>
      <vt:lpstr>FY 17 Great Lakes Navigation</vt:lpstr>
      <vt:lpstr>PowerPoint Presentation</vt:lpstr>
      <vt:lpstr>Historical Shallow Draft/Recreational   Harbor Funding</vt:lpstr>
      <vt:lpstr>Dredged Material Management </vt:lpstr>
      <vt:lpstr>PowerPoint Presentation</vt:lpstr>
      <vt:lpstr>Navigation Structures </vt:lpstr>
      <vt:lpstr>Great Lakes Navigation Structures - Purposes</vt:lpstr>
      <vt:lpstr>Great Lakes Navigation Structure Conditions</vt:lpstr>
      <vt:lpstr>Harbor Structure Condition Assessments</vt:lpstr>
      <vt:lpstr>Lock Reliability</vt:lpstr>
      <vt:lpstr>The Soo Locks  Lynch Pin of the Great Lakes Navigation System</vt:lpstr>
      <vt:lpstr>GL Navigation Funding History</vt:lpstr>
      <vt:lpstr>PowerPoint Presentation</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NOSTEMP</cp:lastModifiedBy>
  <cp:revision>379</cp:revision>
  <dcterms:created xsi:type="dcterms:W3CDTF">2009-05-21T17:19:18Z</dcterms:created>
  <dcterms:modified xsi:type="dcterms:W3CDTF">2016-08-29T12:44:44Z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