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767" r:id="rId2"/>
    <p:sldId id="965" r:id="rId3"/>
    <p:sldId id="331" r:id="rId4"/>
    <p:sldId id="330" r:id="rId5"/>
    <p:sldId id="333" r:id="rId6"/>
    <p:sldId id="268" r:id="rId7"/>
    <p:sldId id="327" r:id="rId8"/>
    <p:sldId id="276" r:id="rId9"/>
    <p:sldId id="328" r:id="rId10"/>
    <p:sldId id="322" r:id="rId11"/>
    <p:sldId id="334" r:id="rId12"/>
    <p:sldId id="329" r:id="rId13"/>
    <p:sldId id="326" r:id="rId14"/>
    <p:sldId id="335" r:id="rId15"/>
    <p:sldId id="302" r:id="rId16"/>
    <p:sldId id="324" r:id="rId17"/>
    <p:sldId id="262" r:id="rId18"/>
    <p:sldId id="270" r:id="rId19"/>
    <p:sldId id="787" r:id="rId20"/>
    <p:sldId id="956" r:id="rId21"/>
    <p:sldId id="967" r:id="rId22"/>
    <p:sldId id="713" r:id="rId23"/>
    <p:sldId id="907" r:id="rId24"/>
    <p:sldId id="336" r:id="rId25"/>
    <p:sldId id="30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/>
    <p:restoredTop sz="87107" autoAdjust="0"/>
  </p:normalViewPr>
  <p:slideViewPr>
    <p:cSldViewPr snapToGrid="0" snapToObjects="1">
      <p:cViewPr varScale="1">
        <p:scale>
          <a:sx n="79" d="100"/>
          <a:sy n="79" d="100"/>
        </p:scale>
        <p:origin x="1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4F50-A2EF-024F-835E-4A76D6837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D5E0F-BF23-6949-90CA-13CBFA34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6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721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27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5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32095" y="1194523"/>
            <a:ext cx="8387163" cy="478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469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1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F7686C7-7F92-422E-808F-E936084D1310}" type="datetime1">
              <a:rPr lang="en-US"/>
              <a:pPr>
                <a:defRPr/>
              </a:pPr>
              <a:t>9/1/2018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4D3BDB9-0D2C-4B37-8E81-1F8CE57AA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0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MXAK Logo 6-2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285" y="381000"/>
            <a:ext cx="1899933" cy="27432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38451" y="1861002"/>
            <a:ext cx="8229600" cy="504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endParaRPr lang="en-US" sz="3200" b="1" u="none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4000" b="1" u="none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br>
              <a:rPr lang="en-US" sz="4000" b="1" u="none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600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r>
              <a:rPr lang="en-US" sz="2800" b="1" u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Briefing to HSRP re Arctic Issues</a:t>
            </a:r>
          </a:p>
          <a:p>
            <a:pPr algn="ctr" eaLnBrk="0" hangingPunct="0">
              <a:defRPr/>
            </a:pPr>
            <a:r>
              <a:rPr lang="en-US" sz="2400" b="1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</a:t>
            </a:r>
            <a:r>
              <a:rPr lang="en-US" sz="2400" b="1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Fuhs</a:t>
            </a:r>
            <a:endParaRPr lang="en-US" sz="2400" b="1" i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of the Board</a:t>
            </a:r>
          </a:p>
          <a:p>
            <a:pPr algn="ctr" eaLnBrk="0" hangingPunct="0">
              <a:defRPr/>
            </a:pPr>
            <a:endParaRPr lang="en-US" sz="2400" b="1" i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2400" i="1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non-profit maritime organization established to provide the Alaska maritime community information, communications and services to ensure safe, secure, efficient and environmentally responsible maritime operations.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69" y="609600"/>
            <a:ext cx="2695222" cy="19973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2CFC1B-CE0F-414D-8B5B-7A8DEAB79D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4" y="552698"/>
            <a:ext cx="3010445" cy="208695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140719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92100"/>
            <a:ext cx="764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PREVENTION IS CRITICAL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300" y="1485900"/>
            <a:ext cx="7416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sz="2000" dirty="0"/>
          </a:p>
          <a:p>
            <a:pPr marL="457200" indent="-457200">
              <a:buAutoNum type="arabicPeriod"/>
            </a:pPr>
            <a:r>
              <a:rPr lang="en-US" sz="2400" dirty="0"/>
              <a:t>Oil spill response is limited.</a:t>
            </a:r>
          </a:p>
          <a:p>
            <a:pPr marL="457200" indent="-457200">
              <a:buAutoNum type="arabicPeriod"/>
            </a:pPr>
            <a:r>
              <a:rPr lang="en-US" sz="2400" dirty="0"/>
              <a:t>Arctic response infrastructure is lacking.</a:t>
            </a:r>
          </a:p>
          <a:p>
            <a:pPr marL="457200" indent="-457200">
              <a:buAutoNum type="arabicPeriod"/>
            </a:pPr>
            <a:r>
              <a:rPr lang="en-US" sz="2400" dirty="0"/>
              <a:t>Hydrographic mapping </a:t>
            </a:r>
            <a:r>
              <a:rPr lang="en-US" sz="2400"/>
              <a:t>is limited.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Marine mammals are the index species in the Arctic and must live at the surface of the water making them especially vulnerable.</a:t>
            </a:r>
          </a:p>
          <a:p>
            <a:pPr marL="457200" indent="-457200">
              <a:buAutoNum type="arabicPeriod"/>
            </a:pPr>
            <a:r>
              <a:rPr lang="en-US" sz="2400" dirty="0"/>
              <a:t>These species are the basis of food security for many Arctic residents.</a:t>
            </a:r>
          </a:p>
          <a:p>
            <a:pPr marL="457200" indent="-457200">
              <a:buAutoNum type="arabicPeriod"/>
            </a:pPr>
            <a:r>
              <a:rPr lang="en-US" sz="2400" dirty="0"/>
              <a:t>The financial and environmental cost of an oil spill in the Arctic would be catastrophic.</a:t>
            </a:r>
          </a:p>
        </p:txBody>
      </p:sp>
    </p:spTree>
    <p:extLst>
      <p:ext uri="{BB962C8B-B14F-4D97-AF65-F5344CB8AC3E}">
        <p14:creationId xmlns:p14="http://schemas.microsoft.com/office/powerpoint/2010/main" val="1035186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5166311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Russian rescue ships.jpg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b="1176"/>
          <a:stretch>
            <a:fillRect/>
          </a:stretch>
        </p:blipFill>
        <p:spPr>
          <a:xfrm>
            <a:off x="749300" y="731838"/>
            <a:ext cx="7620000" cy="5313362"/>
          </a:xfrm>
        </p:spPr>
      </p:pic>
      <p:sp>
        <p:nvSpPr>
          <p:cNvPr id="5" name="TextBox 4"/>
          <p:cNvSpPr txBox="1"/>
          <p:nvPr/>
        </p:nvSpPr>
        <p:spPr>
          <a:xfrm>
            <a:off x="1333500" y="4864100"/>
            <a:ext cx="581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Russian Icebreaking Rescue Vessels</a:t>
            </a:r>
          </a:p>
        </p:txBody>
      </p:sp>
    </p:spTree>
    <p:extLst>
      <p:ext uri="{BB962C8B-B14F-4D97-AF65-F5344CB8AC3E}">
        <p14:creationId xmlns:p14="http://schemas.microsoft.com/office/powerpoint/2010/main" val="1690114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hs in sui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333500"/>
            <a:ext cx="7200900" cy="454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8500" y="431800"/>
            <a:ext cx="523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Pollution Control Alaska Style</a:t>
            </a:r>
          </a:p>
        </p:txBody>
      </p:sp>
    </p:spTree>
    <p:extLst>
      <p:ext uri="{BB962C8B-B14F-4D97-AF65-F5344CB8AC3E}">
        <p14:creationId xmlns:p14="http://schemas.microsoft.com/office/powerpoint/2010/main" val="732020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nox blas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36600"/>
            <a:ext cx="49276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7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773" y="357660"/>
            <a:ext cx="7871941" cy="545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ESSENTIAL PREVENTION MEASURES</a:t>
            </a:r>
          </a:p>
          <a:p>
            <a:pPr algn="ctr"/>
            <a:endParaRPr lang="en-US" sz="28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/>
              <a:t>Routing measures, active vessel tracking and monitoring, early response, Vessel of opportunity.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/>
              <a:t>Improved Hydrologic and meteorological Data.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/>
              <a:t>Effective provision of data to vessels, weather, ice, currents, marine mammal concentrations, virtual buoys, hazards to navigation.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/>
              <a:t>International agreements for prevention measures and emergency response.</a:t>
            </a:r>
          </a:p>
        </p:txBody>
      </p:sp>
    </p:spTree>
    <p:extLst>
      <p:ext uri="{BB962C8B-B14F-4D97-AF65-F5344CB8AC3E}">
        <p14:creationId xmlns:p14="http://schemas.microsoft.com/office/powerpoint/2010/main" val="55997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ynamic resource protection.tiff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0" b="10790"/>
          <a:stretch>
            <a:fillRect/>
          </a:stretch>
        </p:blipFill>
        <p:spPr>
          <a:xfrm>
            <a:off x="230186" y="1208731"/>
            <a:ext cx="8791575" cy="5080000"/>
          </a:xfrm>
        </p:spPr>
      </p:pic>
      <p:sp>
        <p:nvSpPr>
          <p:cNvPr id="6" name="TextBox 5"/>
          <p:cNvSpPr txBox="1"/>
          <p:nvPr/>
        </p:nvSpPr>
        <p:spPr>
          <a:xfrm>
            <a:off x="1083362" y="112002"/>
            <a:ext cx="708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Dynamic Resource Protection</a:t>
            </a:r>
          </a:p>
        </p:txBody>
      </p:sp>
    </p:spTree>
    <p:extLst>
      <p:ext uri="{BB962C8B-B14F-4D97-AF65-F5344CB8AC3E}">
        <p14:creationId xmlns:p14="http://schemas.microsoft.com/office/powerpoint/2010/main" val="387654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ble areas.JPG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" b="2610"/>
          <a:stretch>
            <a:fillRect/>
          </a:stretch>
        </p:blipFill>
        <p:spPr>
          <a:xfrm>
            <a:off x="635000" y="571500"/>
            <a:ext cx="7937500" cy="5664200"/>
          </a:xfrm>
        </p:spPr>
      </p:pic>
      <p:sp>
        <p:nvSpPr>
          <p:cNvPr id="5" name="TextBox 4"/>
          <p:cNvSpPr txBox="1"/>
          <p:nvPr/>
        </p:nvSpPr>
        <p:spPr>
          <a:xfrm>
            <a:off x="4699000" y="762000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Protect Fiber Optic Cables</a:t>
            </a:r>
          </a:p>
        </p:txBody>
      </p:sp>
    </p:spTree>
    <p:extLst>
      <p:ext uri="{BB962C8B-B14F-4D97-AF65-F5344CB8AC3E}">
        <p14:creationId xmlns:p14="http://schemas.microsoft.com/office/powerpoint/2010/main" val="362197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sldNum" idx="4294967295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title" idx="4294967295"/>
          </p:nvPr>
        </p:nvSpPr>
        <p:spPr>
          <a:xfrm>
            <a:off x="304800" y="451209"/>
            <a:ext cx="8923347" cy="50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698"/>
              </a:buClr>
              <a:buSzPts val="3600"/>
              <a:buFont typeface="Calibri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Arctic Communities, Business &amp; Government Engagement</a:t>
            </a:r>
            <a:endParaRPr sz="28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B8DDD-DC2D-9A43-9CCD-5740D0D5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03" y="2891954"/>
            <a:ext cx="4134529" cy="1345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CA7361-8CAE-6E4F-BEDE-6A0EC9CDF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81" y="1140992"/>
            <a:ext cx="4186451" cy="1360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4C020-B7C8-1C4D-9868-FDB77C38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23" y="4627457"/>
            <a:ext cx="3293565" cy="1582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Image result for polar code">
            <a:extLst>
              <a:ext uri="{FF2B5EF4-FFF2-40B4-BE49-F238E27FC236}">
                <a16:creationId xmlns:a16="http://schemas.microsoft.com/office/drawing/2014/main" id="{86D508B4-5CE7-494C-848C-9147B2435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2217"/>
          <a:stretch/>
        </p:blipFill>
        <p:spPr bwMode="auto">
          <a:xfrm>
            <a:off x="5331179" y="1371600"/>
            <a:ext cx="3193576" cy="4610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55EDA7-1901-4242-9C71-A21AD4067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sldNum" idx="4294967295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12D08-28A6-1149-A6C6-E309C9A72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8315251" cy="6147027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55751035-1783-974D-8EFD-751B2CC6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725" y="457200"/>
            <a:ext cx="64674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64770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049"/>
          <p:cNvSpPr>
            <a:spLocks noChangeArrowheads="1"/>
          </p:cNvSpPr>
          <p:nvPr/>
        </p:nvSpPr>
        <p:spPr bwMode="auto">
          <a:xfrm>
            <a:off x="228600" y="228600"/>
            <a:ext cx="8763000" cy="64770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000" u="sng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1748" name="Picture 9" descr="MXAK Logo 6-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1371600" cy="2119313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Box 3"/>
          <p:cNvSpPr txBox="1">
            <a:spLocks noChangeArrowheads="1"/>
          </p:cNvSpPr>
          <p:nvPr/>
        </p:nvSpPr>
        <p:spPr bwMode="auto">
          <a:xfrm>
            <a:off x="381000" y="3810000"/>
            <a:ext cx="175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/>
              <a:t>AIS </a:t>
            </a:r>
            <a:r>
              <a:rPr lang="en-US" altLang="en-US" sz="2800" dirty="0" err="1"/>
              <a:t>Atons</a:t>
            </a:r>
            <a:r>
              <a:rPr lang="en-US" altLang="en-US" sz="2800" dirty="0"/>
              <a:t> in Alaska</a:t>
            </a:r>
          </a:p>
        </p:txBody>
      </p:sp>
    </p:spTree>
    <p:extLst>
      <p:ext uri="{BB962C8B-B14F-4D97-AF65-F5344CB8AC3E}">
        <p14:creationId xmlns:p14="http://schemas.microsoft.com/office/powerpoint/2010/main" val="111125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3F048-37BB-9F46-A467-4A109C9FAA7C}"/>
              </a:ext>
            </a:extLst>
          </p:cNvPr>
          <p:cNvSpPr txBox="1"/>
          <p:nvPr/>
        </p:nvSpPr>
        <p:spPr>
          <a:xfrm>
            <a:off x="193675" y="3242882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Board of Directors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18448A-AA62-2943-81CF-2B534FC8D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7" t="24547" r="10809" b="12221"/>
          <a:stretch/>
        </p:blipFill>
        <p:spPr>
          <a:xfrm>
            <a:off x="2742860" y="354037"/>
            <a:ext cx="6172200" cy="6149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5" descr="MXAK Logo 6-29">
            <a:extLst>
              <a:ext uri="{FF2B5EF4-FFF2-40B4-BE49-F238E27FC236}">
                <a16:creationId xmlns:a16="http://schemas.microsoft.com/office/drawing/2014/main" id="{C5032AA4-4F5E-024D-9D73-2065B3E5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99" y="555674"/>
            <a:ext cx="1601952" cy="231296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241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049"/>
          <p:cNvSpPr>
            <a:spLocks noChangeArrowheads="1"/>
          </p:cNvSpPr>
          <p:nvPr/>
        </p:nvSpPr>
        <p:spPr bwMode="auto">
          <a:xfrm>
            <a:off x="228600" y="228600"/>
            <a:ext cx="8763000" cy="64770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309577"/>
            <a:ext cx="8229600" cy="5167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0" y="434646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Virtual AIS Buoys</a:t>
            </a:r>
          </a:p>
        </p:txBody>
      </p:sp>
    </p:spTree>
    <p:extLst>
      <p:ext uri="{BB962C8B-B14F-4D97-AF65-F5344CB8AC3E}">
        <p14:creationId xmlns:p14="http://schemas.microsoft.com/office/powerpoint/2010/main" val="394710618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FF40-7C69-3444-8FF0-FFEE8075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8C363-A653-964F-B0E6-58494FF44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4EFA2-5A46-854D-A566-19B35BBD6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7"/>
            <a:ext cx="9144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09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Volendam enters under 1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1471389"/>
            <a:ext cx="8343900" cy="503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2"/>
          <p:cNvSpPr txBox="1">
            <a:spLocks noChangeArrowheads="1"/>
          </p:cNvSpPr>
          <p:nvPr/>
        </p:nvSpPr>
        <p:spPr bwMode="auto">
          <a:xfrm>
            <a:off x="0" y="296828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 dirty="0">
                <a:latin typeface="Calibri" charset="0"/>
                <a:ea typeface="ＭＳ Ｐゴシック" charset="-128"/>
                <a:cs typeface="Calibri" charset="0"/>
              </a:rPr>
              <a:t>Cruise ships Transiting Whale Waters</a:t>
            </a:r>
            <a:br>
              <a:rPr lang="en-US" altLang="en-US" sz="2800" b="1" u="none" dirty="0">
                <a:latin typeface="Calibri" charset="0"/>
                <a:ea typeface="ＭＳ Ｐゴシック" charset="-128"/>
                <a:cs typeface="Calibri" charset="0"/>
              </a:rPr>
            </a:br>
            <a:r>
              <a:rPr lang="en-US" altLang="en-US" sz="2000" u="none" dirty="0">
                <a:latin typeface="Calibri" charset="0"/>
                <a:ea typeface="ＭＳ Ｐゴシック" charset="-128"/>
                <a:cs typeface="Calibri" charset="0"/>
              </a:rPr>
              <a:t>Applying Technology</a:t>
            </a:r>
            <a:endParaRPr lang="en-US" altLang="en-US" sz="2800" u="none" dirty="0">
              <a:latin typeface="Calibri" charset="0"/>
              <a:ea typeface="ＭＳ Ｐゴシック" charset="-128"/>
              <a:cs typeface="Calibri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u="none" dirty="0">
                <a:latin typeface="Calibri" charset="0"/>
                <a:ea typeface="ＭＳ Ｐゴシック" charset="-128"/>
                <a:cs typeface="Calibri" charset="0"/>
              </a:rPr>
              <a:t>Automatic generation of e-mail and text </a:t>
            </a:r>
            <a:r>
              <a:rPr lang="en-US" altLang="en-US" sz="2000" u="none" dirty="0" err="1">
                <a:latin typeface="Calibri" charset="0"/>
                <a:ea typeface="ＭＳ Ｐゴシック" charset="-128"/>
                <a:cs typeface="Calibri" charset="0"/>
              </a:rPr>
              <a:t>msg</a:t>
            </a:r>
            <a:r>
              <a:rPr lang="en-US" altLang="en-US" sz="2000" u="none" dirty="0">
                <a:latin typeface="Calibri" charset="0"/>
                <a:ea typeface="ＭＳ Ｐゴシック" charset="-128"/>
                <a:cs typeface="Calibri" charset="0"/>
              </a:rPr>
              <a:t> alerts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33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none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3083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09" y="793897"/>
            <a:ext cx="4800600" cy="5295605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" y="147638"/>
            <a:ext cx="8812213" cy="65881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000" u="sng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952013-BFE4-DD40-B244-847F7EA26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958" y="1905000"/>
            <a:ext cx="3337606" cy="7734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55A360-5DBE-8F44-83E8-871283075543}"/>
              </a:ext>
            </a:extLst>
          </p:cNvPr>
          <p:cNvSpPr txBox="1"/>
          <p:nvPr/>
        </p:nvSpPr>
        <p:spPr>
          <a:xfrm>
            <a:off x="5627007" y="3048000"/>
            <a:ext cx="295751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Reducing Risk of Maritime Operations in the Bering Strait</a:t>
            </a:r>
          </a:p>
        </p:txBody>
      </p:sp>
    </p:spTree>
    <p:extLst>
      <p:ext uri="{BB962C8B-B14F-4D97-AF65-F5344CB8AC3E}">
        <p14:creationId xmlns:p14="http://schemas.microsoft.com/office/powerpoint/2010/main" val="209298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4778" y="323746"/>
            <a:ext cx="8575590" cy="5780491"/>
          </a:xfrm>
        </p:spPr>
        <p:txBody>
          <a:bodyPr>
            <a:normAutofit fontScale="85000" lnSpcReduction="10000"/>
          </a:bodyPr>
          <a:lstStyle/>
          <a:p>
            <a:pPr marL="45720" indent="0" algn="ctr">
              <a:buNone/>
            </a:pPr>
            <a:endParaRPr lang="en-US" sz="3200" dirty="0"/>
          </a:p>
          <a:p>
            <a:pPr marL="44450" indent="0" algn="ctr">
              <a:buNone/>
              <a:tabLst>
                <a:tab pos="3076575" algn="l"/>
              </a:tabLst>
            </a:pPr>
            <a:r>
              <a:rPr lang="en-US" sz="3200" dirty="0"/>
              <a:t> </a:t>
            </a:r>
            <a:r>
              <a:rPr lang="en-US" sz="4600" b="1" dirty="0"/>
              <a:t>Barriers and Solutions</a:t>
            </a:r>
            <a:endParaRPr lang="en-US" sz="5800" dirty="0"/>
          </a:p>
          <a:p>
            <a:pPr marL="560070" indent="-514350">
              <a:lnSpc>
                <a:spcPct val="170000"/>
              </a:lnSpc>
              <a:buAutoNum type="arabicPeriod"/>
            </a:pPr>
            <a:r>
              <a:rPr lang="en-US" sz="2800" b="1" dirty="0"/>
              <a:t>Permissions for AIS data transmissions.</a:t>
            </a:r>
          </a:p>
          <a:p>
            <a:pPr marL="560070" indent="-514350">
              <a:lnSpc>
                <a:spcPct val="170000"/>
              </a:lnSpc>
              <a:buAutoNum type="arabicPeriod"/>
            </a:pPr>
            <a:r>
              <a:rPr lang="en-US" sz="2800" b="1" dirty="0"/>
              <a:t>Verification of marine mammal data</a:t>
            </a:r>
          </a:p>
          <a:p>
            <a:pPr marL="560070" indent="-514350">
              <a:lnSpc>
                <a:spcPct val="170000"/>
              </a:lnSpc>
              <a:buAutoNum type="arabicPeriod"/>
            </a:pPr>
            <a:r>
              <a:rPr lang="en-US" sz="2800" b="1" dirty="0"/>
              <a:t>Installation of transmission equipment.</a:t>
            </a:r>
          </a:p>
          <a:p>
            <a:pPr marL="560070" indent="-514350">
              <a:lnSpc>
                <a:spcPct val="170000"/>
              </a:lnSpc>
              <a:buAutoNum type="arabicPeriod"/>
            </a:pPr>
            <a:r>
              <a:rPr lang="en-US" sz="2800" b="1" dirty="0"/>
              <a:t>AIS software and hardware requirements, IMO regulations.</a:t>
            </a:r>
          </a:p>
          <a:p>
            <a:pPr marL="560070" indent="-514350">
              <a:lnSpc>
                <a:spcPct val="170000"/>
              </a:lnSpc>
              <a:buAutoNum type="arabicPeriod"/>
            </a:pPr>
            <a:r>
              <a:rPr lang="en-US" sz="2800" b="1" dirty="0"/>
              <a:t>International agreements for implementation in the Arctic. </a:t>
            </a:r>
          </a:p>
        </p:txBody>
      </p:sp>
    </p:spTree>
    <p:extLst>
      <p:ext uri="{BB962C8B-B14F-4D97-AF65-F5344CB8AC3E}">
        <p14:creationId xmlns:p14="http://schemas.microsoft.com/office/powerpoint/2010/main" val="2560981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873" y="5229070"/>
            <a:ext cx="5987413" cy="1138188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effectLst/>
              </a:rPr>
              <a:t>For More Information Contact:</a:t>
            </a:r>
            <a:br>
              <a:rPr lang="en-US" sz="1600" dirty="0">
                <a:effectLst/>
              </a:rPr>
            </a:br>
            <a:r>
              <a:rPr lang="en-US" sz="2000" dirty="0">
                <a:effectLst/>
              </a:rPr>
              <a:t>Paul Fuhs, President MXAK</a:t>
            </a:r>
            <a:br>
              <a:rPr lang="en-US" sz="2000" dirty="0">
                <a:effectLst/>
              </a:rPr>
            </a:br>
            <a:r>
              <a:rPr lang="en-US" sz="2000" dirty="0" err="1">
                <a:effectLst/>
              </a:rPr>
              <a:t>paulfuhs@earthlink.net</a:t>
            </a:r>
            <a:endParaRPr lang="en-US" sz="1600" dirty="0">
              <a:effectLst/>
            </a:endParaRPr>
          </a:p>
        </p:txBody>
      </p:sp>
      <p:pic>
        <p:nvPicPr>
          <p:cNvPr id="4" name="Content Placeholder 3" descr="polarbear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 b="234"/>
          <a:stretch>
            <a:fillRect/>
          </a:stretch>
        </p:blipFill>
        <p:spPr>
          <a:xfrm>
            <a:off x="1435100" y="1104900"/>
            <a:ext cx="6350000" cy="3563938"/>
          </a:xfrm>
        </p:spPr>
      </p:pic>
    </p:spTree>
    <p:extLst>
      <p:ext uri="{BB962C8B-B14F-4D97-AF65-F5344CB8AC3E}">
        <p14:creationId xmlns:p14="http://schemas.microsoft.com/office/powerpoint/2010/main" val="101005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pside down world.tiff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>
            <a:fillRect/>
          </a:stretch>
        </p:blipFill>
        <p:spPr>
          <a:xfrm>
            <a:off x="222474" y="1050323"/>
            <a:ext cx="8473594" cy="5046019"/>
          </a:xfrm>
        </p:spPr>
      </p:pic>
    </p:spTree>
    <p:extLst>
      <p:ext uri="{BB962C8B-B14F-4D97-AF65-F5344CB8AC3E}">
        <p14:creationId xmlns:p14="http://schemas.microsoft.com/office/powerpoint/2010/main" val="280737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rcator map.tiff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6567"/>
          <a:stretch>
            <a:fillRect/>
          </a:stretch>
        </p:blipFill>
        <p:spPr>
          <a:xfrm>
            <a:off x="114300" y="731520"/>
            <a:ext cx="9029700" cy="5516880"/>
          </a:xfrm>
        </p:spPr>
      </p:pic>
    </p:spTree>
    <p:extLst>
      <p:ext uri="{BB962C8B-B14F-4D97-AF65-F5344CB8AC3E}">
        <p14:creationId xmlns:p14="http://schemas.microsoft.com/office/powerpoint/2010/main" val="209985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5356811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ircumpolar map.jpg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9" r="-7189"/>
          <a:stretch>
            <a:fillRect/>
          </a:stretch>
        </p:blipFill>
        <p:spPr>
          <a:xfrm>
            <a:off x="1143000" y="457200"/>
            <a:ext cx="6769100" cy="5918200"/>
          </a:xfrm>
        </p:spPr>
      </p:pic>
    </p:spTree>
    <p:extLst>
      <p:ext uri="{BB962C8B-B14F-4D97-AF65-F5344CB8AC3E}">
        <p14:creationId xmlns:p14="http://schemas.microsoft.com/office/powerpoint/2010/main" val="281927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pic>
        <p:nvPicPr>
          <p:cNvPr id="4" name="Picture 3" descr="Bering-Arctic May-Nov 201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0" t="10649" r="17148" b="3563"/>
          <a:stretch/>
        </p:blipFill>
        <p:spPr>
          <a:xfrm>
            <a:off x="457199" y="381000"/>
            <a:ext cx="5612239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17719" y="3886201"/>
            <a:ext cx="1966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2016</a:t>
            </a:r>
          </a:p>
        </p:txBody>
      </p:sp>
      <p:pic>
        <p:nvPicPr>
          <p:cNvPr id="7" name="Picture 6" descr="Bering-Arctic May-Nov 201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685800"/>
            <a:ext cx="2195310" cy="3026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63600" y="850900"/>
            <a:ext cx="341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Bering Strait Traffic</a:t>
            </a:r>
          </a:p>
        </p:txBody>
      </p:sp>
    </p:spTree>
    <p:extLst>
      <p:ext uri="{BB962C8B-B14F-4D97-AF65-F5344CB8AC3E}">
        <p14:creationId xmlns:p14="http://schemas.microsoft.com/office/powerpoint/2010/main" val="293640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dak NSR GCR Hub graphic.jpg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5" b="9945"/>
          <a:stretch>
            <a:fillRect/>
          </a:stretch>
        </p:blipFill>
        <p:spPr>
          <a:xfrm>
            <a:off x="312452" y="1013254"/>
            <a:ext cx="8285448" cy="4968446"/>
          </a:xfrm>
        </p:spPr>
      </p:pic>
    </p:spTree>
    <p:extLst>
      <p:ext uri="{BB962C8B-B14F-4D97-AF65-F5344CB8AC3E}">
        <p14:creationId xmlns:p14="http://schemas.microsoft.com/office/powerpoint/2010/main" val="385672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sldNum" idx="4294967295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E5A52F7F-9AC8-F946-997E-3D161A8E4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45" y="2739950"/>
            <a:ext cx="7848600" cy="184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endParaRPr lang="en-US" sz="3200" b="1" u="none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4000" b="1" u="none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br>
              <a:rPr lang="en-US" sz="4000" b="1" u="none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2400" b="1" dirty="0">
              <a:solidFill>
                <a:srgbClr val="00FFCC"/>
              </a:solidFill>
            </a:endParaRPr>
          </a:p>
          <a:p>
            <a:pPr algn="ctr" eaLnBrk="0" hangingPunct="0">
              <a:defRPr/>
            </a:pPr>
            <a:endParaRPr lang="en-US" sz="2400" dirty="0">
              <a:solidFill>
                <a:srgbClr val="00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4C49A8-899F-8748-A4DF-07648E708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56" y="1568051"/>
            <a:ext cx="8262523" cy="474436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6F4AD00E-7E8F-0C42-8679-67A4F96F0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56" y="139247"/>
            <a:ext cx="8797925" cy="65532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774E8-51FA-B74A-B9BA-1B062FF8D805}"/>
              </a:ext>
            </a:extLst>
          </p:cNvPr>
          <p:cNvSpPr txBox="1"/>
          <p:nvPr/>
        </p:nvSpPr>
        <p:spPr>
          <a:xfrm>
            <a:off x="469656" y="376596"/>
            <a:ext cx="8373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Arctic Ocean Presents Blue Economy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11780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cebreaker to north pole.tiff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5" b="7045"/>
          <a:stretch>
            <a:fillRect/>
          </a:stretch>
        </p:blipFill>
        <p:spPr>
          <a:xfrm>
            <a:off x="838200" y="1651000"/>
            <a:ext cx="7645400" cy="4152900"/>
          </a:xfrm>
        </p:spPr>
      </p:pic>
      <p:sp>
        <p:nvSpPr>
          <p:cNvPr id="5" name="TextBox 4"/>
          <p:cNvSpPr txBox="1"/>
          <p:nvPr/>
        </p:nvSpPr>
        <p:spPr>
          <a:xfrm>
            <a:off x="2349500" y="647700"/>
            <a:ext cx="466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UBER for Icebreakers</a:t>
            </a:r>
          </a:p>
        </p:txBody>
      </p:sp>
    </p:spTree>
    <p:extLst>
      <p:ext uri="{BB962C8B-B14F-4D97-AF65-F5344CB8AC3E}">
        <p14:creationId xmlns:p14="http://schemas.microsoft.com/office/powerpoint/2010/main" val="95548395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2727</TotalTime>
  <Words>237</Words>
  <Application>Microsoft Office PowerPoint</Application>
  <PresentationFormat>On-screen Show (4:3)</PresentationFormat>
  <Paragraphs>51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Arctic Communities, Business &amp; Government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 Contact: Paul Fuhs, President MXAK paulfuhs@earthlink.net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  Luck</dc:creator>
  <cp:lastModifiedBy>Lynne Mersfelder</cp:lastModifiedBy>
  <cp:revision>53</cp:revision>
  <dcterms:created xsi:type="dcterms:W3CDTF">2017-03-25T17:47:08Z</dcterms:created>
  <dcterms:modified xsi:type="dcterms:W3CDTF">2018-09-01T05:59:59Z</dcterms:modified>
</cp:coreProperties>
</file>