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7" r:id="rId2"/>
    <p:sldId id="258" r:id="rId3"/>
    <p:sldId id="272" r:id="rId4"/>
    <p:sldId id="277" r:id="rId5"/>
    <p:sldId id="262" r:id="rId6"/>
    <p:sldId id="276" r:id="rId7"/>
    <p:sldId id="264" r:id="rId8"/>
    <p:sldId id="265" r:id="rId9"/>
    <p:sldId id="271" r:id="rId1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edley - NOAA Federal" initials="" lastIdx="2" clrIdx="0"/>
  <p:cmAuthor id="1" name="Molly McCammon" initials="" lastIdx="3" clrIdx="1"/>
  <p:cmAuthor id="2" name="Bart Buesseler - NOAA Federal" initials="" lastIdx="5" clrIdx="2"/>
  <p:cmAuthor id="3" name="Nicole Kinsman - NOAA Federal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A5F"/>
    <a:srgbClr val="E0F7FF"/>
    <a:srgbClr val="9FC8F0"/>
    <a:srgbClr val="8192AB"/>
    <a:srgbClr val="507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5"/>
    <p:restoredTop sz="94595"/>
  </p:normalViewPr>
  <p:slideViewPr>
    <p:cSldViewPr snapToGrid="0">
      <p:cViewPr varScale="1">
        <p:scale>
          <a:sx n="96" d="100"/>
          <a:sy n="96" d="100"/>
        </p:scale>
        <p:origin x="1688" y="168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19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95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24" name="Shape 24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Shape 2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FD4C-CF79-C440-B617-039D8D013D12}" type="datetimeFigureOut">
              <a:rPr lang="en-US" smtClean="0"/>
              <a:pPr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B12C-8B26-AE4B-AA81-251DD493E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7" name="Shape 47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48" name="Shape 48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Shape 4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rgagiaq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DCC1CB-5837-4A98-A104-94C8C3755339}"/>
              </a:ext>
            </a:extLst>
          </p:cNvPr>
          <p:cNvSpPr/>
          <p:nvPr/>
        </p:nvSpPr>
        <p:spPr>
          <a:xfrm>
            <a:off x="0" y="0"/>
            <a:ext cx="9144000" cy="2990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09" y="1055950"/>
            <a:ext cx="8697582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Arctic Experience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Willie Goodwin – Chairman, Arctic Waterways Safety Committee</a:t>
            </a:r>
          </a:p>
        </p:txBody>
      </p:sp>
      <p:pic>
        <p:nvPicPr>
          <p:cNvPr id="9" name="image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90881"/>
            <a:ext cx="9144000" cy="38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BC3B7-DE5E-6345-B235-6BCDD391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69" y="247683"/>
            <a:ext cx="3886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Sea ice elsewhere</a:t>
            </a:r>
          </a:p>
          <a:p>
            <a:r>
              <a:rPr lang="en-US" dirty="0"/>
              <a:t>Subsistence</a:t>
            </a:r>
          </a:p>
        </p:txBody>
      </p:sp>
      <p:pic>
        <p:nvPicPr>
          <p:cNvPr id="4" name="Picture 3" descr="Peak 3 Photo of Whaling Cam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9" y="448924"/>
            <a:ext cx="8805069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THE CONTEXT FOR DEVELOPING SAFE PRACTICES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IN ARCTIC WATERS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7258" y="64886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Photo: Peak 3/AEWC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48B96-1945-A14C-80F5-4287B10C5F30}"/>
              </a:ext>
            </a:extLst>
          </p:cNvPr>
          <p:cNvSpPr/>
          <p:nvPr/>
        </p:nvSpPr>
        <p:spPr>
          <a:xfrm>
            <a:off x="2844506" y="1644946"/>
            <a:ext cx="5985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6"/>
            <a:r>
              <a:rPr lang="en-US" sz="240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Understanding who utilizes Arctic waters and why:</a:t>
            </a:r>
          </a:p>
          <a:p>
            <a:pPr marL="967956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Local Communities</a:t>
            </a:r>
          </a:p>
          <a:p>
            <a:pPr marL="967956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Industrial and Economic Development</a:t>
            </a:r>
          </a:p>
          <a:p>
            <a:pPr marL="967956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87662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anagement_vill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83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</a:rPr>
              <a:t>LOCAL COMMUNITIES</a:t>
            </a: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97403"/>
            <a:ext cx="8229600" cy="1854200"/>
          </a:xfrm>
        </p:spPr>
        <p:txBody>
          <a:bodyPr>
            <a:normAutofit/>
          </a:bodyPr>
          <a:lstStyle/>
          <a:p>
            <a:pPr marL="937584" lvl="1"/>
            <a:r>
              <a:rPr lang="en-US" sz="2400" dirty="0">
                <a:solidFill>
                  <a:schemeClr val="tx1"/>
                </a:solidFill>
                <a:ea typeface="ヒラギノ角ゴ ProN W3" charset="0"/>
                <a:cs typeface="ヒラギノ角ゴ ProN W3" charset="0"/>
              </a:rPr>
              <a:t>Social Systems Built Around Environmental Systems</a:t>
            </a:r>
          </a:p>
          <a:p>
            <a:pPr marL="937584" lvl="1"/>
            <a:r>
              <a:rPr lang="en-US" sz="2400" dirty="0">
                <a:solidFill>
                  <a:schemeClr val="tx1"/>
                </a:solidFill>
                <a:ea typeface="ヒラギノ角ゴ ProN W3" charset="0"/>
                <a:cs typeface="ヒラギノ角ゴ ProN W3" charset="0"/>
              </a:rPr>
              <a:t>Subsistence Hunting Culture</a:t>
            </a:r>
          </a:p>
          <a:p>
            <a:pPr marL="1250112" lvl="2"/>
            <a:r>
              <a:rPr lang="en-US" dirty="0">
                <a:solidFill>
                  <a:schemeClr val="tx1"/>
                </a:solidFill>
                <a:ea typeface="ヒラギノ角ゴ ProN W3" charset="0"/>
                <a:cs typeface="ヒラギノ角ゴ ProN W3" charset="0"/>
              </a:rPr>
              <a:t>Food Security</a:t>
            </a:r>
          </a:p>
          <a:p>
            <a:pPr marL="1250112" lvl="2">
              <a:buFont typeface="Gill Sans SemiBold" charset="0"/>
              <a:buChar char="•"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 SemiBold" charset="0"/>
                <a:sym typeface="Gill Sans SemiBold" charset="0"/>
              </a:rPr>
              <a:t>Survival Through Adaptation</a:t>
            </a:r>
            <a:endParaRPr lang="en-US" dirty="0">
              <a:solidFill>
                <a:schemeClr val="tx1"/>
              </a:solidFill>
              <a:ea typeface="ヒラギノ角ゴ ProN W6" charset="0"/>
              <a:cs typeface="ヒラギノ角ゴ ProN W6" charset="0"/>
              <a:sym typeface="Gill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4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A9CB-4F69-A943-BA6A-2A63785EC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B181-3C87-D544-B0AE-B00A3D024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3641-A1E3-8641-A959-3AC41A07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[Company/Group Name]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3C0DB-5C2C-48FF-A7B4-E6D305352358}"/>
              </a:ext>
            </a:extLst>
          </p:cNvPr>
          <p:cNvSpPr/>
          <p:nvPr/>
        </p:nvSpPr>
        <p:spPr>
          <a:xfrm>
            <a:off x="7609106" y="44386"/>
            <a:ext cx="1590261" cy="6858000"/>
          </a:xfrm>
          <a:prstGeom prst="rect">
            <a:avLst/>
          </a:prstGeom>
          <a:solidFill>
            <a:srgbClr val="E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AWSC_AreaofResponsibility_Small.pdf">
            <a:extLst>
              <a:ext uri="{FF2B5EF4-FFF2-40B4-BE49-F238E27FC236}">
                <a16:creationId xmlns:a16="http://schemas.microsoft.com/office/drawing/2014/main" id="{347F3AE4-6755-4872-993C-84D8D85F0E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4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B15C401-160D-4ABA-83BB-BBFDA3B8B4A9}"/>
              </a:ext>
            </a:extLst>
          </p:cNvPr>
          <p:cNvSpPr txBox="1">
            <a:spLocks/>
          </p:cNvSpPr>
          <p:nvPr/>
        </p:nvSpPr>
        <p:spPr>
          <a:xfrm>
            <a:off x="0" y="44386"/>
            <a:ext cx="9199367" cy="182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</a:rPr>
              <a:t>AWSC AREA OF INTEREST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 – Coast Pilot</a:t>
            </a:r>
            <a:endParaRPr sz="32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93A76-B233-494D-9FD1-5A44AAFE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3" y="1093033"/>
            <a:ext cx="8177166" cy="48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&amp; AOOS Data</a:t>
            </a:r>
            <a:endParaRPr sz="30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20B2B3-1A9F-497F-925C-9761AE19446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883" y="-97756"/>
            <a:ext cx="9214945" cy="70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51">
            <a:extLst>
              <a:ext uri="{FF2B5EF4-FFF2-40B4-BE49-F238E27FC236}">
                <a16:creationId xmlns:a16="http://schemas.microsoft.com/office/drawing/2014/main" id="{8B6D3B02-C0D6-4393-B572-140413D3D7CF}"/>
              </a:ext>
            </a:extLst>
          </p:cNvPr>
          <p:cNvSpPr txBox="1">
            <a:spLocks/>
          </p:cNvSpPr>
          <p:nvPr/>
        </p:nvSpPr>
        <p:spPr>
          <a:xfrm>
            <a:off x="200314" y="1629107"/>
            <a:ext cx="3899402" cy="4899867"/>
          </a:xfrm>
          <a:prstGeom prst="rect">
            <a:avLst/>
          </a:prstGeom>
          <a:solidFill>
            <a:srgbClr val="1F3A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Provide </a:t>
            </a:r>
            <a:r>
              <a:rPr lang="en-US" sz="2000" b="1" dirty="0">
                <a:solidFill>
                  <a:schemeClr val="bg1"/>
                </a:solidFill>
              </a:rPr>
              <a:t>real-time information</a:t>
            </a:r>
            <a:r>
              <a:rPr lang="en-US" sz="2000" dirty="0">
                <a:solidFill>
                  <a:schemeClr val="bg1"/>
                </a:solidFill>
              </a:rPr>
              <a:t> to vessels operating in the Arctic that can help prevent marine casualties and environmental harm;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Environmentally sensitive areas (subsistence)</a:t>
            </a:r>
          </a:p>
          <a:p>
            <a:pPr marL="685800" lvl="1" indent="-2286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dirty="0">
                <a:solidFill>
                  <a:schemeClr val="bg1"/>
                </a:solidFill>
              </a:rPr>
              <a:t>Location of native subsistence activities (e.g. whaling)</a:t>
            </a:r>
          </a:p>
          <a:p>
            <a:pPr marL="685800" lvl="1" indent="-228600">
              <a:spcBef>
                <a:spcPts val="0"/>
              </a:spcBef>
              <a:buClr>
                <a:schemeClr val="bg1"/>
              </a:buClr>
              <a:buSzPts val="2400"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>
              <a:spcBef>
                <a:spcPts val="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Information is currently  difficult to access and relies on vessels operators’ knowledge and adherence to Coast Pilot guidelines.</a:t>
            </a:r>
          </a:p>
          <a:p>
            <a:pPr marL="342900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hape 160">
            <a:extLst>
              <a:ext uri="{FF2B5EF4-FFF2-40B4-BE49-F238E27FC236}">
                <a16:creationId xmlns:a16="http://schemas.microsoft.com/office/drawing/2014/main" id="{DB83ABF4-D2E9-40D7-92B5-6408632B3B7D}"/>
              </a:ext>
            </a:extLst>
          </p:cNvPr>
          <p:cNvSpPr txBox="1">
            <a:spLocks/>
          </p:cNvSpPr>
          <p:nvPr/>
        </p:nvSpPr>
        <p:spPr>
          <a:xfrm>
            <a:off x="414555" y="411103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 for NOAA Navigation Services &amp; AOOS Data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A27BE3-6104-45A9-AF04-E5C93AFD3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487" y="4021313"/>
            <a:ext cx="4326772" cy="2487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324FA1-7EB2-4985-9D43-FB4A3569B20A}"/>
              </a:ext>
            </a:extLst>
          </p:cNvPr>
          <p:cNvSpPr/>
          <p:nvPr/>
        </p:nvSpPr>
        <p:spPr>
          <a:xfrm>
            <a:off x="3859810" y="6544477"/>
            <a:ext cx="5307496" cy="307777"/>
          </a:xfrm>
          <a:prstGeom prst="rect">
            <a:avLst/>
          </a:prstGeom>
          <a:solidFill>
            <a:srgbClr val="1F3A5F"/>
          </a:solidFill>
          <a:ln>
            <a:solidFill>
              <a:srgbClr val="1F3A5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Edge Information Disseminated via AIS Transmitter in Barrow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A4C76-E9CC-45B5-A8D9-26EB8EF587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67">
            <a:extLst>
              <a:ext uri="{FF2B5EF4-FFF2-40B4-BE49-F238E27FC236}">
                <a16:creationId xmlns:a16="http://schemas.microsoft.com/office/drawing/2014/main" id="{AFBF523C-A2D8-4880-83DF-450515429D51}"/>
              </a:ext>
            </a:extLst>
          </p:cNvPr>
          <p:cNvSpPr txBox="1">
            <a:spLocks/>
          </p:cNvSpPr>
          <p:nvPr/>
        </p:nvSpPr>
        <p:spPr>
          <a:xfrm>
            <a:off x="4659528" y="1357606"/>
            <a:ext cx="4536877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1F3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Impacts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79845A2-B980-4AB9-A002-7166C71FD0E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6" b="-148"/>
          <a:stretch/>
        </p:blipFill>
        <p:spPr bwMode="auto">
          <a:xfrm>
            <a:off x="-29817" y="0"/>
            <a:ext cx="4775109" cy="59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231B9-1176-495F-AE08-3031352518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599" y="3321676"/>
            <a:ext cx="6465401" cy="35363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0654" y="2873784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Willie Goodwin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Chair, Arctic Waterways Safety Committee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argagiaq@gmail.com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>
                <a:solidFill>
                  <a:schemeClr val="dk1"/>
                </a:solidFill>
              </a:rPr>
              <a:t>Cell:  </a:t>
            </a:r>
            <a:r>
              <a:rPr lang="en-US" dirty="0">
                <a:solidFill>
                  <a:schemeClr val="tx1"/>
                </a:solidFill>
              </a:rPr>
              <a:t>(907) 412-1248 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 err="1">
                <a:solidFill>
                  <a:schemeClr val="tx1"/>
                </a:solidFill>
              </a:rPr>
              <a:t>www.arcticwaterways.org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20653" y="2189233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dirty="0"/>
              <a:t>Contact Information: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1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143</Words>
  <Application>Microsoft Macintosh PowerPoint</Application>
  <PresentationFormat>On-screen Show (4:3)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ヒラギノ角ゴ ProN W3</vt:lpstr>
      <vt:lpstr>ヒラギノ角ゴ ProN W6</vt:lpstr>
      <vt:lpstr>Arial</vt:lpstr>
      <vt:lpstr>Calibri</vt:lpstr>
      <vt:lpstr>Gill Sans</vt:lpstr>
      <vt:lpstr>Gill Sans SemiBold</vt:lpstr>
      <vt:lpstr>Office Theme</vt:lpstr>
      <vt:lpstr>The Arctic Experience Willie Goodwin – Chairman, Arctic Waterways Safety Committee</vt:lpstr>
      <vt:lpstr>THE CONTEXT FOR DEVELOPING SAFE PRACTICES IN ARCTIC WATERS </vt:lpstr>
      <vt:lpstr>LOCAL COMMUNITIES</vt:lpstr>
      <vt:lpstr>PowerPoint Presentation</vt:lpstr>
      <vt:lpstr>About [Company/Group Name]</vt:lpstr>
      <vt:lpstr>Usage of NOAA Navigation Services – Coast Pilot</vt:lpstr>
      <vt:lpstr>Requests for NOAA Navigation Services &amp; AOOS Data</vt:lpstr>
      <vt:lpstr>PowerPoint Presentation</vt:lpstr>
      <vt:lpstr>Contact Information: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Anna Branch</dc:creator>
  <cp:keywords/>
  <dc:description/>
  <cp:lastModifiedBy>Jenny Evans</cp:lastModifiedBy>
  <cp:revision>24</cp:revision>
  <dcterms:modified xsi:type="dcterms:W3CDTF">2018-08-22T19:40:20Z</dcterms:modified>
  <cp:category/>
</cp:coreProperties>
</file>