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A410D17-8717-4D34-8FA3-D659BDEBF185}">
          <p14:sldIdLst>
            <p14:sldId id="256"/>
            <p14:sldId id="262"/>
          </p14:sldIdLst>
        </p14:section>
        <p14:section name="Untitled Section" id="{EB0C73CA-445D-4494-9AA3-5955A0557A4B}">
          <p14:sldIdLst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edley - NOAA Federal" initials="" lastIdx="2" clrIdx="0"/>
  <p:cmAuthor id="1" name="Molly McCammon" initials="" lastIdx="3" clrIdx="1"/>
  <p:cmAuthor id="2" name="Bart Buesseler - NOAA Federal" initials="" lastIdx="5" clrIdx="2"/>
  <p:cmAuthor id="3" name="Nicole Kinsman - NOAA Federal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FFDE00"/>
    <a:srgbClr val="EBE2C8"/>
    <a:srgbClr val="D8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40"/>
      </p:cViewPr>
      <p:guideLst>
        <p:guide orient="horz" pos="14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17945" y="6172016"/>
            <a:ext cx="5007137" cy="648918"/>
            <a:chOff x="17945" y="6172016"/>
            <a:chExt cx="5007137" cy="648918"/>
          </a:xfrm>
        </p:grpSpPr>
        <p:sp>
          <p:nvSpPr>
            <p:cNvPr id="24" name="Shape 24"/>
            <p:cNvSpPr txBox="1"/>
            <p:nvPr/>
          </p:nvSpPr>
          <p:spPr>
            <a:xfrm>
              <a:off x="821412" y="6257717"/>
              <a:ext cx="4203670" cy="53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Hydrographic Services Review Panel</a:t>
              </a:r>
              <a:endParaRPr sz="1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Juneau, Alaska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Shape 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45" y="6172016"/>
              <a:ext cx="888220" cy="6489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7" name="Shape 47"/>
          <p:cNvGrpSpPr/>
          <p:nvPr/>
        </p:nvGrpSpPr>
        <p:grpSpPr>
          <a:xfrm>
            <a:off x="17945" y="6172016"/>
            <a:ext cx="5007137" cy="648918"/>
            <a:chOff x="17945" y="6172016"/>
            <a:chExt cx="5007137" cy="648918"/>
          </a:xfrm>
        </p:grpSpPr>
        <p:sp>
          <p:nvSpPr>
            <p:cNvPr id="48" name="Shape 48"/>
            <p:cNvSpPr txBox="1"/>
            <p:nvPr/>
          </p:nvSpPr>
          <p:spPr>
            <a:xfrm>
              <a:off x="821412" y="6257717"/>
              <a:ext cx="4203670" cy="53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Hydrographic Services Review Panel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Juneau, Alaska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" name="Shape 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45" y="6172016"/>
              <a:ext cx="888220" cy="6489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BCE211-4A28-4D05-84B3-61954D273302}"/>
              </a:ext>
            </a:extLst>
          </p:cNvPr>
          <p:cNvSpPr/>
          <p:nvPr/>
        </p:nvSpPr>
        <p:spPr>
          <a:xfrm>
            <a:off x="-17113" y="2573079"/>
            <a:ext cx="9218428" cy="356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-104197" y="3251442"/>
            <a:ext cx="939259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Southeast Alaska Pilots’ Association</a:t>
            </a:r>
          </a:p>
          <a:p>
            <a:pPr lvl="0" algn="ctr"/>
            <a:br>
              <a:rPr lang="en-US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Captain Hans H </a:t>
            </a:r>
            <a:r>
              <a:rPr lang="en-US" sz="32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Antonsen</a:t>
            </a:r>
            <a:endParaRPr sz="3200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90739" y="5003189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sz="1200" dirty="0">
              <a:solidFill>
                <a:schemeClr val="bg2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Stakeholder Perspectives</a:t>
            </a:r>
            <a:endParaRPr sz="2000" i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August 28, 2018</a:t>
            </a:r>
            <a:endParaRPr sz="1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Shape 102">
            <a:extLst>
              <a:ext uri="{FF2B5EF4-FFF2-40B4-BE49-F238E27FC236}">
                <a16:creationId xmlns:a16="http://schemas.microsoft.com/office/drawing/2014/main" id="{91021E14-9CE4-4365-ADF2-50D3D578B2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7417"/>
          <a:stretch/>
        </p:blipFill>
        <p:spPr>
          <a:xfrm>
            <a:off x="-17113" y="0"/>
            <a:ext cx="9161113" cy="272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20652" y="225296"/>
            <a:ext cx="8923347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 SEAPA</a:t>
            </a:r>
            <a:endParaRPr sz="36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EAB974-BB71-4581-8A67-FAA7D3BB46BE}"/>
              </a:ext>
            </a:extLst>
          </p:cNvPr>
          <p:cNvSpPr/>
          <p:nvPr/>
        </p:nvSpPr>
        <p:spPr>
          <a:xfrm>
            <a:off x="324860" y="1093987"/>
            <a:ext cx="36029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navigation of vessels since 1971 when the Pilot Act was first adopted </a:t>
            </a: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thirds of all Alaskan pilots serve the Southeast region</a:t>
            </a: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2,500 ship movements per year- cruise ships, yachts, cargo ships</a:t>
            </a: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of 34 cruise ships per year bringing over 1 million passengers to the region</a:t>
            </a: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Tourism is the #1 industry in Southeast Alaska</a:t>
            </a: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677EF-E5AE-4E5A-972F-1401B70484D2}"/>
              </a:ext>
            </a:extLst>
          </p:cNvPr>
          <p:cNvSpPr txBox="1"/>
          <p:nvPr/>
        </p:nvSpPr>
        <p:spPr>
          <a:xfrm>
            <a:off x="7969402" y="5858702"/>
            <a:ext cx="1170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Skagway, 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AD720-FC05-4D30-B5EE-44CAC1304CB9}"/>
              </a:ext>
            </a:extLst>
          </p:cNvPr>
          <p:cNvSpPr txBox="1"/>
          <p:nvPr/>
        </p:nvSpPr>
        <p:spPr>
          <a:xfrm>
            <a:off x="3713369" y="2765454"/>
            <a:ext cx="1170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Norwegian Pearl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37C63-BDE8-43AB-A24B-C3F96D99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748" y="3196341"/>
            <a:ext cx="4520774" cy="2668055"/>
          </a:xfrm>
          <a:prstGeom prst="rect">
            <a:avLst/>
          </a:prstGeom>
          <a:ln w="38100">
            <a:solidFill>
              <a:srgbClr val="054698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4B16E-280E-4229-B6AC-B31E70C4C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8" r="13464"/>
          <a:stretch/>
        </p:blipFill>
        <p:spPr>
          <a:xfrm>
            <a:off x="4855462" y="993604"/>
            <a:ext cx="4145010" cy="2538731"/>
          </a:xfrm>
          <a:prstGeom prst="rect">
            <a:avLst/>
          </a:prstGeom>
          <a:ln w="38100">
            <a:solidFill>
              <a:srgbClr val="054698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64A379-AD41-4F88-91EB-52D0F2F896C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3805" y="1561220"/>
            <a:ext cx="4612381" cy="4559133"/>
          </a:xfrm>
        </p:spPr>
        <p:txBody>
          <a:bodyPr/>
          <a:lstStyle/>
          <a:p>
            <a:pPr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Charts</a:t>
            </a:r>
          </a:p>
          <a:p>
            <a:pPr lvl="1"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Scenic cruising depends on accurate and frequent updates</a:t>
            </a:r>
          </a:p>
          <a:p>
            <a:pPr lvl="1"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  <a:p>
            <a:pPr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Accurate tide and current data</a:t>
            </a:r>
          </a:p>
          <a:p>
            <a:pPr lvl="1"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Bigger ships have lower tolerances</a:t>
            </a:r>
          </a:p>
          <a:p>
            <a:pPr lvl="1"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More ships requires tighter sequencing of traffic</a:t>
            </a:r>
          </a:p>
          <a:p>
            <a:pPr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Weather </a:t>
            </a:r>
          </a:p>
          <a:p>
            <a:pPr lvl="1"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Predictions</a:t>
            </a:r>
          </a:p>
          <a:p>
            <a:pPr lvl="1"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Real-time</a:t>
            </a:r>
          </a:p>
          <a:p>
            <a:pPr lvl="1" indent="-4572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 &amp; AOOS Data</a:t>
            </a:r>
            <a:endParaRPr sz="32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22143-927E-493A-BF2D-667187E07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14" r="1348" b="18707"/>
          <a:stretch/>
        </p:blipFill>
        <p:spPr>
          <a:xfrm>
            <a:off x="357182" y="986124"/>
            <a:ext cx="3550240" cy="4917719"/>
          </a:xfrm>
          <a:prstGeom prst="rect">
            <a:avLst/>
          </a:prstGeom>
          <a:ln w="38100">
            <a:solidFill>
              <a:srgbClr val="054698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BBDAEE-FA56-4C2D-835F-26DA1009AD03}"/>
              </a:ext>
            </a:extLst>
          </p:cNvPr>
          <p:cNvSpPr txBox="1"/>
          <p:nvPr/>
        </p:nvSpPr>
        <p:spPr>
          <a:xfrm>
            <a:off x="227814" y="5893905"/>
            <a:ext cx="1170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Juneau Harbor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379A2-ADC7-4A4D-97BE-8549B2E64180}"/>
              </a:ext>
            </a:extLst>
          </p:cNvPr>
          <p:cNvSpPr/>
          <p:nvPr/>
        </p:nvSpPr>
        <p:spPr>
          <a:xfrm>
            <a:off x="0" y="827706"/>
            <a:ext cx="9144000" cy="5274920"/>
          </a:xfrm>
          <a:prstGeom prst="rect">
            <a:avLst/>
          </a:prstGeom>
          <a:blipFill dpi="0" rotWithShape="1">
            <a:blip r:embed="rId3">
              <a:alphaModFix am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240" t="-8788" r="1" b="-4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5BB96-BD50-4AC3-AAC3-76279D14D331}"/>
              </a:ext>
            </a:extLst>
          </p:cNvPr>
          <p:cNvSpPr/>
          <p:nvPr/>
        </p:nvSpPr>
        <p:spPr>
          <a:xfrm>
            <a:off x="220653" y="837645"/>
            <a:ext cx="3973659" cy="525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63744" y="1249305"/>
            <a:ext cx="3830568" cy="352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Real-tim</a:t>
            </a:r>
            <a:r>
              <a:rPr lang="en-US" dirty="0">
                <a:solidFill>
                  <a:srgbClr val="002060"/>
                </a:solidFill>
              </a:rPr>
              <a:t>e weather/tides/currents data</a:t>
            </a:r>
          </a:p>
          <a:p>
            <a:pPr marL="800100" lvl="1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Expansion of real-time current sensors</a:t>
            </a:r>
          </a:p>
          <a:p>
            <a:pPr marL="800100" lvl="1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Improve ease of access to frequently used </a:t>
            </a:r>
            <a:r>
              <a:rPr lang="en-US" dirty="0" err="1">
                <a:solidFill>
                  <a:srgbClr val="002060"/>
                </a:solidFill>
              </a:rPr>
              <a:t>wx</a:t>
            </a:r>
            <a:r>
              <a:rPr lang="en-US" dirty="0">
                <a:solidFill>
                  <a:srgbClr val="002060"/>
                </a:solidFill>
              </a:rPr>
              <a:t> tools</a:t>
            </a:r>
          </a:p>
          <a:p>
            <a:pPr marL="800100" lvl="1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i.e. Basic surface map</a:t>
            </a:r>
          </a:p>
          <a:p>
            <a:pPr marL="800100" lvl="1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Updated surveys of rapidly retreating glaciers</a:t>
            </a:r>
          </a:p>
          <a:p>
            <a:pPr marL="800100" lvl="1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Tracy Arm/Endicott Arm</a:t>
            </a:r>
          </a:p>
          <a:p>
            <a:pPr marL="800100" lvl="1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</a:rPr>
              <a:t>Margerie</a:t>
            </a:r>
            <a:r>
              <a:rPr lang="en-US" dirty="0">
                <a:solidFill>
                  <a:srgbClr val="002060"/>
                </a:solidFill>
              </a:rPr>
              <a:t> Glacier, Glacier Bay</a:t>
            </a:r>
          </a:p>
          <a:p>
            <a:pPr marL="800100" lvl="1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sz="1400" b="0" i="1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&amp; AOOS Data</a:t>
            </a:r>
            <a:endParaRPr sz="30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AE4F5-034F-4BB1-81B8-B7EDCF768B40}"/>
              </a:ext>
            </a:extLst>
          </p:cNvPr>
          <p:cNvSpPr txBox="1"/>
          <p:nvPr/>
        </p:nvSpPr>
        <p:spPr>
          <a:xfrm>
            <a:off x="7815150" y="5768684"/>
            <a:ext cx="117021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Gulf of Alaska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2800" b="1" dirty="0"/>
              <a:t>Real impacts of </a:t>
            </a:r>
            <a:r>
              <a:rPr lang="en-US" sz="28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Navigation Services / AOOS </a:t>
            </a:r>
            <a:r>
              <a:rPr lang="en-US" sz="2800" b="1" dirty="0"/>
              <a:t>Data</a:t>
            </a:r>
            <a:endParaRPr sz="28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502A75-59A6-49F8-950E-50AF453D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7" b="6645"/>
          <a:stretch/>
        </p:blipFill>
        <p:spPr>
          <a:xfrm>
            <a:off x="324741" y="1183134"/>
            <a:ext cx="4059009" cy="3101008"/>
          </a:xfrm>
          <a:prstGeom prst="rect">
            <a:avLst/>
          </a:prstGeom>
          <a:ln w="38100">
            <a:solidFill>
              <a:srgbClr val="054698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085C17-EDCB-4862-AF93-C713CB37B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10" y="2804287"/>
            <a:ext cx="4711149" cy="301117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F03ABB-2EA9-4FC0-A88E-7E92876F3394}"/>
              </a:ext>
            </a:extLst>
          </p:cNvPr>
          <p:cNvSpPr txBox="1"/>
          <p:nvPr/>
        </p:nvSpPr>
        <p:spPr>
          <a:xfrm>
            <a:off x="200775" y="4284519"/>
            <a:ext cx="1170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Tracy Arm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893EF-A74F-4499-BF21-82E4ECFE34A4}"/>
              </a:ext>
            </a:extLst>
          </p:cNvPr>
          <p:cNvSpPr txBox="1"/>
          <p:nvPr/>
        </p:nvSpPr>
        <p:spPr>
          <a:xfrm>
            <a:off x="6908482" y="2532738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Margerie</a:t>
            </a:r>
            <a:r>
              <a:rPr lang="en-US" sz="1100" dirty="0"/>
              <a:t> Glacier, Glacier Bay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0B07B-47D2-4D8C-B38E-0A8DD9EE1F57}"/>
              </a:ext>
            </a:extLst>
          </p:cNvPr>
          <p:cNvSpPr txBox="1"/>
          <p:nvPr/>
        </p:nvSpPr>
        <p:spPr>
          <a:xfrm>
            <a:off x="516835" y="4846348"/>
            <a:ext cx="312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small bergs can make a big 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32611-7FF2-48EC-9EEC-644C6789C56F}"/>
              </a:ext>
            </a:extLst>
          </p:cNvPr>
          <p:cNvSpPr txBox="1"/>
          <p:nvPr/>
        </p:nvSpPr>
        <p:spPr>
          <a:xfrm>
            <a:off x="5151783" y="1262627"/>
            <a:ext cx="3120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Objects in this fjord may be further than they appear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20654" y="3070991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</a:rPr>
              <a:t>Captain Hans H </a:t>
            </a:r>
            <a:r>
              <a:rPr lang="en-US" sz="2800" dirty="0" err="1">
                <a:solidFill>
                  <a:schemeClr val="dk1"/>
                </a:solidFill>
              </a:rPr>
              <a:t>Antonsen</a:t>
            </a:r>
            <a:endParaRPr lang="en-US" sz="2800" dirty="0">
              <a:solidFill>
                <a:schemeClr val="dk1"/>
              </a:solidFill>
            </a:endParaRPr>
          </a:p>
          <a:p>
            <a:pPr marL="0" lvl="0" indent="0" algn="ctr">
              <a:spcBef>
                <a:spcPts val="600"/>
              </a:spcBef>
              <a:buClr>
                <a:schemeClr val="dk1"/>
              </a:buClr>
              <a:buNone/>
            </a:pPr>
            <a:r>
              <a:rPr lang="en-US" sz="2800" i="1" dirty="0">
                <a:solidFill>
                  <a:schemeClr val="dk1"/>
                </a:solidFill>
              </a:rPr>
              <a:t>Southeast Alaska Pilots’ Association</a:t>
            </a:r>
          </a:p>
          <a:p>
            <a:pPr marL="0" lvl="0" indent="0" algn="ctr">
              <a:spcBef>
                <a:spcPts val="600"/>
              </a:spcBef>
              <a:buClr>
                <a:schemeClr val="dk1"/>
              </a:buClr>
              <a:buSzPts val="2000"/>
              <a:buNone/>
            </a:pPr>
            <a:r>
              <a:rPr lang="en-US" sz="2800" u="sng" dirty="0"/>
              <a:t>seapilot@att.net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20653" y="2458642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b="1" dirty="0"/>
              <a:t>Contact Information:</a:t>
            </a:r>
            <a:endParaRPr sz="36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278</TotalTime>
  <Words>233</Words>
  <Application>Microsoft Office PowerPoint</Application>
  <PresentationFormat>On-screen Show (4:3)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About SEAPA</vt:lpstr>
      <vt:lpstr>Usage of NOAA Navigation Services &amp; AOOS Data</vt:lpstr>
      <vt:lpstr>Requests for NOAA Navigation Services &amp; AOOS Data</vt:lpstr>
      <vt:lpstr>Real impacts of NOAA Navigation Services / AOOS Data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Branch</cp:lastModifiedBy>
  <cp:revision>29</cp:revision>
  <dcterms:modified xsi:type="dcterms:W3CDTF">2018-08-16T21:39:19Z</dcterms:modified>
</cp:coreProperties>
</file>