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62" r:id="rId3"/>
    <p:sldId id="263" r:id="rId4"/>
    <p:sldId id="267" r:id="rId5"/>
    <p:sldId id="264" r:id="rId6"/>
    <p:sldId id="265" r:id="rId7"/>
    <p:sldId id="266" r:id="rId8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Medley - NOAA Federal" initials="" lastIdx="2" clrIdx="0"/>
  <p:cmAuthor id="1" name="Molly McCammon" initials="" lastIdx="3" clrIdx="1"/>
  <p:cmAuthor id="2" name="Bart Buesseler - NOAA Federal" initials="" lastIdx="5" clrIdx="2"/>
  <p:cmAuthor id="3" name="Nicole Kinsman - NOAA Federal" initials="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698"/>
    <a:srgbClr val="FFDE00"/>
    <a:srgbClr val="EBE2C8"/>
    <a:srgbClr val="D8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3"/>
    <p:restoredTop sz="94586"/>
  </p:normalViewPr>
  <p:slideViewPr>
    <p:cSldViewPr snapToGrid="0">
      <p:cViewPr varScale="1">
        <p:scale>
          <a:sx n="65" d="100"/>
          <a:sy n="65" d="100"/>
        </p:scale>
        <p:origin x="-1315" y="-72"/>
      </p:cViewPr>
      <p:guideLst>
        <p:guide orient="horz" pos="14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A5F1D2-6E9C-4E91-AEB9-3D8473D96497}" type="doc">
      <dgm:prSet loTypeId="urn:microsoft.com/office/officeart/2005/8/layout/architecture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C2FDED-BC6A-48FE-AC5C-FF2A1552B3DA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b="1" dirty="0" smtClean="0"/>
            <a:t>$4.2 Billion in first Wholesale Value</a:t>
          </a:r>
          <a:endParaRPr lang="en-US" sz="3200" dirty="0"/>
        </a:p>
      </dgm:t>
    </dgm:pt>
    <dgm:pt modelId="{A8AC4A01-9116-41F3-9AC3-E0C0C6BCED33}" type="parTrans" cxnId="{948E7C1B-C1F7-4A1D-98A3-34CE929880A3}">
      <dgm:prSet/>
      <dgm:spPr/>
      <dgm:t>
        <a:bodyPr/>
        <a:lstStyle/>
        <a:p>
          <a:endParaRPr lang="en-US"/>
        </a:p>
      </dgm:t>
    </dgm:pt>
    <dgm:pt modelId="{9DD5CF9E-C7E4-4FB4-9FC3-5B6EE182F2FC}" type="sibTrans" cxnId="{948E7C1B-C1F7-4A1D-98A3-34CE929880A3}">
      <dgm:prSet/>
      <dgm:spPr/>
      <dgm:t>
        <a:bodyPr/>
        <a:lstStyle/>
        <a:p>
          <a:endParaRPr lang="en-US"/>
        </a:p>
      </dgm:t>
    </dgm:pt>
    <dgm:pt modelId="{7F369DC4-3F80-4735-9BE6-258686B9C6F7}">
      <dgm:prSet phldrT="[Text]" custT="1"/>
      <dgm:spPr/>
      <dgm:t>
        <a:bodyPr/>
        <a:lstStyle/>
        <a:p>
          <a:r>
            <a:rPr lang="en-US" sz="2800" dirty="0"/>
            <a:t>Over </a:t>
          </a:r>
          <a:r>
            <a:rPr lang="en-US" sz="2800" b="1" dirty="0"/>
            <a:t>9,000</a:t>
          </a:r>
          <a:r>
            <a:rPr lang="en-US" sz="2800" dirty="0"/>
            <a:t> vessels in Alaska’s commercial fishing fleet</a:t>
          </a:r>
        </a:p>
      </dgm:t>
    </dgm:pt>
    <dgm:pt modelId="{17A17CC5-43ED-48B4-9F0D-FD88CD0CEC1C}" type="parTrans" cxnId="{EB6BBA47-CDF9-40E1-A6E1-7D122C9A46B4}">
      <dgm:prSet/>
      <dgm:spPr/>
      <dgm:t>
        <a:bodyPr/>
        <a:lstStyle/>
        <a:p>
          <a:endParaRPr lang="en-US"/>
        </a:p>
      </dgm:t>
    </dgm:pt>
    <dgm:pt modelId="{08EB235B-57C5-4448-A2B5-FBCFAA654E8C}" type="sibTrans" cxnId="{EB6BBA47-CDF9-40E1-A6E1-7D122C9A46B4}">
      <dgm:prSet/>
      <dgm:spPr/>
      <dgm:t>
        <a:bodyPr/>
        <a:lstStyle/>
        <a:p>
          <a:endParaRPr lang="en-US"/>
        </a:p>
      </dgm:t>
    </dgm:pt>
    <dgm:pt modelId="{30C73F3D-565F-42AD-BAA9-9AE5CFB8843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Alaska</a:t>
          </a:r>
          <a:r>
            <a:rPr lang="en-US" baseline="0" dirty="0"/>
            <a:t> fisheries account for over half of total U.S. harvest volume</a:t>
          </a:r>
          <a:endParaRPr lang="en-US" dirty="0"/>
        </a:p>
      </dgm:t>
    </dgm:pt>
    <dgm:pt modelId="{2A90BE13-1B2B-4F8C-9A89-7F7D38B968E0}" type="parTrans" cxnId="{305113EE-5D6E-424C-8102-9D094D49D8D9}">
      <dgm:prSet/>
      <dgm:spPr/>
      <dgm:t>
        <a:bodyPr/>
        <a:lstStyle/>
        <a:p>
          <a:endParaRPr lang="en-US"/>
        </a:p>
      </dgm:t>
    </dgm:pt>
    <dgm:pt modelId="{57867974-EAB6-4D2A-989C-3993FEB46C41}" type="sibTrans" cxnId="{305113EE-5D6E-424C-8102-9D094D49D8D9}">
      <dgm:prSet/>
      <dgm:spPr/>
      <dgm:t>
        <a:bodyPr/>
        <a:lstStyle/>
        <a:p>
          <a:endParaRPr lang="en-US"/>
        </a:p>
      </dgm:t>
    </dgm:pt>
    <dgm:pt modelId="{5C5F9184-429F-4E08-99CD-C28A52F3A494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60,000 direct jobs in Alaska</a:t>
          </a:r>
          <a:endParaRPr lang="en-US" dirty="0"/>
        </a:p>
      </dgm:t>
    </dgm:pt>
    <dgm:pt modelId="{B7A1C4F5-75A4-46CE-A4C4-47B1DDF2CD75}" type="parTrans" cxnId="{9863F872-0A59-4A48-AE15-86070822850C}">
      <dgm:prSet/>
      <dgm:spPr/>
      <dgm:t>
        <a:bodyPr/>
        <a:lstStyle/>
        <a:p>
          <a:endParaRPr lang="en-US"/>
        </a:p>
      </dgm:t>
    </dgm:pt>
    <dgm:pt modelId="{4110084D-1E9B-4BC4-8308-697647970C81}" type="sibTrans" cxnId="{9863F872-0A59-4A48-AE15-86070822850C}">
      <dgm:prSet/>
      <dgm:spPr/>
      <dgm:t>
        <a:bodyPr/>
        <a:lstStyle/>
        <a:p>
          <a:endParaRPr lang="en-US"/>
        </a:p>
      </dgm:t>
    </dgm:pt>
    <dgm:pt modelId="{BB0FE108-C0D7-440D-8AB5-6AABD0902B4E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6.1 Billion pounds total harvest</a:t>
          </a:r>
          <a:endParaRPr lang="en-US" dirty="0"/>
        </a:p>
      </dgm:t>
    </dgm:pt>
    <dgm:pt modelId="{9DC6DBC0-91A2-4C12-9EA5-CEA932B75001}" type="parTrans" cxnId="{04D7E2B8-0D12-4BEE-AB1D-CCDC2293B57C}">
      <dgm:prSet/>
      <dgm:spPr/>
      <dgm:t>
        <a:bodyPr/>
        <a:lstStyle/>
        <a:p>
          <a:endParaRPr lang="en-US"/>
        </a:p>
      </dgm:t>
    </dgm:pt>
    <dgm:pt modelId="{23B448EE-36A9-46C2-830C-0837ACA1D7F2}" type="sibTrans" cxnId="{04D7E2B8-0D12-4BEE-AB1D-CCDC2293B57C}">
      <dgm:prSet/>
      <dgm:spPr/>
      <dgm:t>
        <a:bodyPr/>
        <a:lstStyle/>
        <a:p>
          <a:endParaRPr lang="en-US"/>
        </a:p>
      </dgm:t>
    </dgm:pt>
    <dgm:pt modelId="{6E986313-D1FA-4763-853D-76663A23530F}" type="pres">
      <dgm:prSet presAssocID="{5AA5F1D2-6E9C-4E91-AEB9-3D8473D9649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D40AF6-FFD1-4F60-8993-368EEBB52DC7}" type="pres">
      <dgm:prSet presAssocID="{A8C2FDED-BC6A-48FE-AC5C-FF2A1552B3DA}" presName="vertOne" presStyleCnt="0"/>
      <dgm:spPr/>
    </dgm:pt>
    <dgm:pt modelId="{51B2B4B9-91A4-426D-82A1-E2FFA92DE647}" type="pres">
      <dgm:prSet presAssocID="{A8C2FDED-BC6A-48FE-AC5C-FF2A1552B3DA}" presName="txOne" presStyleLbl="node0" presStyleIdx="0" presStyleCnt="1" custScaleX="91907" custLinFactNeighborX="-11" custLinFactNeighborY="79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88E461-E420-418B-A66F-72526012D18E}" type="pres">
      <dgm:prSet presAssocID="{A8C2FDED-BC6A-48FE-AC5C-FF2A1552B3DA}" presName="parTransOne" presStyleCnt="0"/>
      <dgm:spPr/>
    </dgm:pt>
    <dgm:pt modelId="{451BC7CF-7371-4C29-BDEC-F1A6DC26BF4B}" type="pres">
      <dgm:prSet presAssocID="{A8C2FDED-BC6A-48FE-AC5C-FF2A1552B3DA}" presName="horzOne" presStyleCnt="0"/>
      <dgm:spPr/>
    </dgm:pt>
    <dgm:pt modelId="{7BEECF61-3B55-46AE-BAF7-2BB5F565C611}" type="pres">
      <dgm:prSet presAssocID="{7F369DC4-3F80-4735-9BE6-258686B9C6F7}" presName="vertTwo" presStyleCnt="0"/>
      <dgm:spPr/>
    </dgm:pt>
    <dgm:pt modelId="{6F5BF14A-BA69-436F-8ADD-0AE264B7AE12}" type="pres">
      <dgm:prSet presAssocID="{7F369DC4-3F80-4735-9BE6-258686B9C6F7}" presName="txTwo" presStyleLbl="node2" presStyleIdx="0" presStyleCnt="2" custScaleX="153120" custLinFactNeighborX="31768" custLinFactNeighborY="69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7A914F-D689-48D3-983C-F46735CC6DB2}" type="pres">
      <dgm:prSet presAssocID="{7F369DC4-3F80-4735-9BE6-258686B9C6F7}" presName="parTransTwo" presStyleCnt="0"/>
      <dgm:spPr/>
    </dgm:pt>
    <dgm:pt modelId="{75BDE968-40C3-47D0-9E3C-0E0B2F3266F1}" type="pres">
      <dgm:prSet presAssocID="{7F369DC4-3F80-4735-9BE6-258686B9C6F7}" presName="horzTwo" presStyleCnt="0"/>
      <dgm:spPr/>
    </dgm:pt>
    <dgm:pt modelId="{EABF3368-71D9-4E32-A2B1-7BF8FE4D3B97}" type="pres">
      <dgm:prSet presAssocID="{30C73F3D-565F-42AD-BAA9-9AE5CFB8843F}" presName="vertThree" presStyleCnt="0"/>
      <dgm:spPr/>
    </dgm:pt>
    <dgm:pt modelId="{2E431ECC-8BA9-469D-9BF6-B4B3C0DBD7C4}" type="pres">
      <dgm:prSet presAssocID="{30C73F3D-565F-42AD-BAA9-9AE5CFB8843F}" presName="txThree" presStyleLbl="node3" presStyleIdx="0" presStyleCnt="2" custScaleX="290580" custLinFactNeighborX="-80262" custLinFactNeighborY="29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5E04F2-4935-41D1-8388-3D79EC6269D9}" type="pres">
      <dgm:prSet presAssocID="{30C73F3D-565F-42AD-BAA9-9AE5CFB8843F}" presName="horzThree" presStyleCnt="0"/>
      <dgm:spPr/>
    </dgm:pt>
    <dgm:pt modelId="{8C1F96CE-154A-42AD-A1B6-B21F9E70B82C}" type="pres">
      <dgm:prSet presAssocID="{57867974-EAB6-4D2A-989C-3993FEB46C41}" presName="sibSpaceThree" presStyleCnt="0"/>
      <dgm:spPr/>
    </dgm:pt>
    <dgm:pt modelId="{5F9C7272-5D6F-4F84-98C2-3FB9D47D154F}" type="pres">
      <dgm:prSet presAssocID="{5C5F9184-429F-4E08-99CD-C28A52F3A494}" presName="vertThree" presStyleCnt="0"/>
      <dgm:spPr/>
    </dgm:pt>
    <dgm:pt modelId="{22925951-83E2-4471-8159-8C20A5CA2A85}" type="pres">
      <dgm:prSet presAssocID="{5C5F9184-429F-4E08-99CD-C28A52F3A494}" presName="txThree" presStyleLbl="node3" presStyleIdx="1" presStyleCnt="2" custScaleX="278394" custLinFactNeighborX="36749" custLinFactNeighborY="27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8B126F-6CAE-473F-8AB0-7E9CC00476B3}" type="pres">
      <dgm:prSet presAssocID="{5C5F9184-429F-4E08-99CD-C28A52F3A494}" presName="horzThree" presStyleCnt="0"/>
      <dgm:spPr/>
    </dgm:pt>
    <dgm:pt modelId="{647F7501-6322-404D-9FF7-39B05B61ED1C}" type="pres">
      <dgm:prSet presAssocID="{08EB235B-57C5-4448-A2B5-FBCFAA654E8C}" presName="sibSpaceTwo" presStyleCnt="0"/>
      <dgm:spPr/>
    </dgm:pt>
    <dgm:pt modelId="{66DDA020-BEF9-6F4B-BC5D-A00399960976}" type="pres">
      <dgm:prSet presAssocID="{BB0FE108-C0D7-440D-8AB5-6AABD0902B4E}" presName="vertTwo" presStyleCnt="0"/>
      <dgm:spPr/>
    </dgm:pt>
    <dgm:pt modelId="{54D2FC18-8B57-C644-996D-A1D3E15B234D}" type="pres">
      <dgm:prSet presAssocID="{BB0FE108-C0D7-440D-8AB5-6AABD0902B4E}" presName="txTwo" presStyleLbl="node2" presStyleIdx="1" presStyleCnt="2" custScaleX="368987" custLinFactY="-6782" custLinFactNeighborX="-691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3AA6FF-E6BA-7C47-BB6A-AA7605593C50}" type="pres">
      <dgm:prSet presAssocID="{BB0FE108-C0D7-440D-8AB5-6AABD0902B4E}" presName="horzTwo" presStyleCnt="0"/>
      <dgm:spPr/>
    </dgm:pt>
  </dgm:ptLst>
  <dgm:cxnLst>
    <dgm:cxn modelId="{04D7E2B8-0D12-4BEE-AB1D-CCDC2293B57C}" srcId="{A8C2FDED-BC6A-48FE-AC5C-FF2A1552B3DA}" destId="{BB0FE108-C0D7-440D-8AB5-6AABD0902B4E}" srcOrd="1" destOrd="0" parTransId="{9DC6DBC0-91A2-4C12-9EA5-CEA932B75001}" sibTransId="{23B448EE-36A9-46C2-830C-0837ACA1D7F2}"/>
    <dgm:cxn modelId="{581EE48B-97E9-48D7-A5FD-74FFC7386DCB}" type="presOf" srcId="{30C73F3D-565F-42AD-BAA9-9AE5CFB8843F}" destId="{2E431ECC-8BA9-469D-9BF6-B4B3C0DBD7C4}" srcOrd="0" destOrd="0" presId="urn:microsoft.com/office/officeart/2005/8/layout/architecture"/>
    <dgm:cxn modelId="{86604FCB-2351-41AD-87CB-60D94CF270B1}" type="presOf" srcId="{7F369DC4-3F80-4735-9BE6-258686B9C6F7}" destId="{6F5BF14A-BA69-436F-8ADD-0AE264B7AE12}" srcOrd="0" destOrd="0" presId="urn:microsoft.com/office/officeart/2005/8/layout/architecture"/>
    <dgm:cxn modelId="{9863F872-0A59-4A48-AE15-86070822850C}" srcId="{7F369DC4-3F80-4735-9BE6-258686B9C6F7}" destId="{5C5F9184-429F-4E08-99CD-C28A52F3A494}" srcOrd="1" destOrd="0" parTransId="{B7A1C4F5-75A4-46CE-A4C4-47B1DDF2CD75}" sibTransId="{4110084D-1E9B-4BC4-8308-697647970C81}"/>
    <dgm:cxn modelId="{EB6BBA47-CDF9-40E1-A6E1-7D122C9A46B4}" srcId="{A8C2FDED-BC6A-48FE-AC5C-FF2A1552B3DA}" destId="{7F369DC4-3F80-4735-9BE6-258686B9C6F7}" srcOrd="0" destOrd="0" parTransId="{17A17CC5-43ED-48B4-9F0D-FD88CD0CEC1C}" sibTransId="{08EB235B-57C5-4448-A2B5-FBCFAA654E8C}"/>
    <dgm:cxn modelId="{305113EE-5D6E-424C-8102-9D094D49D8D9}" srcId="{7F369DC4-3F80-4735-9BE6-258686B9C6F7}" destId="{30C73F3D-565F-42AD-BAA9-9AE5CFB8843F}" srcOrd="0" destOrd="0" parTransId="{2A90BE13-1B2B-4F8C-9A89-7F7D38B968E0}" sibTransId="{57867974-EAB6-4D2A-989C-3993FEB46C41}"/>
    <dgm:cxn modelId="{F6A345E3-3284-4749-A528-C6DCCD4C1CC4}" type="presOf" srcId="{5AA5F1D2-6E9C-4E91-AEB9-3D8473D96497}" destId="{6E986313-D1FA-4763-853D-76663A23530F}" srcOrd="0" destOrd="0" presId="urn:microsoft.com/office/officeart/2005/8/layout/architecture"/>
    <dgm:cxn modelId="{948E7C1B-C1F7-4A1D-98A3-34CE929880A3}" srcId="{5AA5F1D2-6E9C-4E91-AEB9-3D8473D96497}" destId="{A8C2FDED-BC6A-48FE-AC5C-FF2A1552B3DA}" srcOrd="0" destOrd="0" parTransId="{A8AC4A01-9116-41F3-9AC3-E0C0C6BCED33}" sibTransId="{9DD5CF9E-C7E4-4FB4-9FC3-5B6EE182F2FC}"/>
    <dgm:cxn modelId="{F8D535E6-6C72-4536-8163-23C06F2E5337}" type="presOf" srcId="{A8C2FDED-BC6A-48FE-AC5C-FF2A1552B3DA}" destId="{51B2B4B9-91A4-426D-82A1-E2FFA92DE647}" srcOrd="0" destOrd="0" presId="urn:microsoft.com/office/officeart/2005/8/layout/architecture"/>
    <dgm:cxn modelId="{41757FFF-008C-E04E-A142-1074FEA8A881}" type="presOf" srcId="{BB0FE108-C0D7-440D-8AB5-6AABD0902B4E}" destId="{54D2FC18-8B57-C644-996D-A1D3E15B234D}" srcOrd="0" destOrd="0" presId="urn:microsoft.com/office/officeart/2005/8/layout/architecture"/>
    <dgm:cxn modelId="{06F147D3-F9AD-42AA-8A54-759BDA329739}" type="presOf" srcId="{5C5F9184-429F-4E08-99CD-C28A52F3A494}" destId="{22925951-83E2-4471-8159-8C20A5CA2A85}" srcOrd="0" destOrd="0" presId="urn:microsoft.com/office/officeart/2005/8/layout/architecture"/>
    <dgm:cxn modelId="{1F82839C-DF4D-4AEB-866A-119A919140D9}" type="presParOf" srcId="{6E986313-D1FA-4763-853D-76663A23530F}" destId="{74D40AF6-FFD1-4F60-8993-368EEBB52DC7}" srcOrd="0" destOrd="0" presId="urn:microsoft.com/office/officeart/2005/8/layout/architecture"/>
    <dgm:cxn modelId="{E00DE632-551B-4C01-85BA-AFB18FCD5C08}" type="presParOf" srcId="{74D40AF6-FFD1-4F60-8993-368EEBB52DC7}" destId="{51B2B4B9-91A4-426D-82A1-E2FFA92DE647}" srcOrd="0" destOrd="0" presId="urn:microsoft.com/office/officeart/2005/8/layout/architecture"/>
    <dgm:cxn modelId="{D63D73E8-55AE-4781-9451-40E74D306400}" type="presParOf" srcId="{74D40AF6-FFD1-4F60-8993-368EEBB52DC7}" destId="{A888E461-E420-418B-A66F-72526012D18E}" srcOrd="1" destOrd="0" presId="urn:microsoft.com/office/officeart/2005/8/layout/architecture"/>
    <dgm:cxn modelId="{1C950456-586D-4BDE-9CBE-E793B9BC880D}" type="presParOf" srcId="{74D40AF6-FFD1-4F60-8993-368EEBB52DC7}" destId="{451BC7CF-7371-4C29-BDEC-F1A6DC26BF4B}" srcOrd="2" destOrd="0" presId="urn:microsoft.com/office/officeart/2005/8/layout/architecture"/>
    <dgm:cxn modelId="{0B120455-DFF3-4E62-B17B-DB44E628F366}" type="presParOf" srcId="{451BC7CF-7371-4C29-BDEC-F1A6DC26BF4B}" destId="{7BEECF61-3B55-46AE-BAF7-2BB5F565C611}" srcOrd="0" destOrd="0" presId="urn:microsoft.com/office/officeart/2005/8/layout/architecture"/>
    <dgm:cxn modelId="{63DBEFC8-0D47-4C41-8506-861925C0DA72}" type="presParOf" srcId="{7BEECF61-3B55-46AE-BAF7-2BB5F565C611}" destId="{6F5BF14A-BA69-436F-8ADD-0AE264B7AE12}" srcOrd="0" destOrd="0" presId="urn:microsoft.com/office/officeart/2005/8/layout/architecture"/>
    <dgm:cxn modelId="{4C3134AF-DBFD-4079-AC97-9255B44C348C}" type="presParOf" srcId="{7BEECF61-3B55-46AE-BAF7-2BB5F565C611}" destId="{767A914F-D689-48D3-983C-F46735CC6DB2}" srcOrd="1" destOrd="0" presId="urn:microsoft.com/office/officeart/2005/8/layout/architecture"/>
    <dgm:cxn modelId="{5EC615B5-CCD8-40E2-9317-C38D5B7CED3D}" type="presParOf" srcId="{7BEECF61-3B55-46AE-BAF7-2BB5F565C611}" destId="{75BDE968-40C3-47D0-9E3C-0E0B2F3266F1}" srcOrd="2" destOrd="0" presId="urn:microsoft.com/office/officeart/2005/8/layout/architecture"/>
    <dgm:cxn modelId="{AC0EFB40-1126-4A36-B42F-91B9F13C492B}" type="presParOf" srcId="{75BDE968-40C3-47D0-9E3C-0E0B2F3266F1}" destId="{EABF3368-71D9-4E32-A2B1-7BF8FE4D3B97}" srcOrd="0" destOrd="0" presId="urn:microsoft.com/office/officeart/2005/8/layout/architecture"/>
    <dgm:cxn modelId="{1D285E63-23FE-4E58-983F-08EA495D1A4F}" type="presParOf" srcId="{EABF3368-71D9-4E32-A2B1-7BF8FE4D3B97}" destId="{2E431ECC-8BA9-469D-9BF6-B4B3C0DBD7C4}" srcOrd="0" destOrd="0" presId="urn:microsoft.com/office/officeart/2005/8/layout/architecture"/>
    <dgm:cxn modelId="{91C4EBC1-FA10-4B93-A34D-2A0137326659}" type="presParOf" srcId="{EABF3368-71D9-4E32-A2B1-7BF8FE4D3B97}" destId="{6D5E04F2-4935-41D1-8388-3D79EC6269D9}" srcOrd="1" destOrd="0" presId="urn:microsoft.com/office/officeart/2005/8/layout/architecture"/>
    <dgm:cxn modelId="{F63743C4-6B27-45A6-AFC4-0FBAD74892FA}" type="presParOf" srcId="{75BDE968-40C3-47D0-9E3C-0E0B2F3266F1}" destId="{8C1F96CE-154A-42AD-A1B6-B21F9E70B82C}" srcOrd="1" destOrd="0" presId="urn:microsoft.com/office/officeart/2005/8/layout/architecture"/>
    <dgm:cxn modelId="{65E66C64-AE9F-40F0-8779-3FDB23D76329}" type="presParOf" srcId="{75BDE968-40C3-47D0-9E3C-0E0B2F3266F1}" destId="{5F9C7272-5D6F-4F84-98C2-3FB9D47D154F}" srcOrd="2" destOrd="0" presId="urn:microsoft.com/office/officeart/2005/8/layout/architecture"/>
    <dgm:cxn modelId="{B349F95C-96BF-4F5B-82AC-39D79888E752}" type="presParOf" srcId="{5F9C7272-5D6F-4F84-98C2-3FB9D47D154F}" destId="{22925951-83E2-4471-8159-8C20A5CA2A85}" srcOrd="0" destOrd="0" presId="urn:microsoft.com/office/officeart/2005/8/layout/architecture"/>
    <dgm:cxn modelId="{0F06B703-5111-4C12-9847-531F7C9C8756}" type="presParOf" srcId="{5F9C7272-5D6F-4F84-98C2-3FB9D47D154F}" destId="{AA8B126F-6CAE-473F-8AB0-7E9CC00476B3}" srcOrd="1" destOrd="0" presId="urn:microsoft.com/office/officeart/2005/8/layout/architecture"/>
    <dgm:cxn modelId="{8748B38A-30E8-4E91-8F28-732BE150F3E8}" type="presParOf" srcId="{451BC7CF-7371-4C29-BDEC-F1A6DC26BF4B}" destId="{647F7501-6322-404D-9FF7-39B05B61ED1C}" srcOrd="1" destOrd="0" presId="urn:microsoft.com/office/officeart/2005/8/layout/architecture"/>
    <dgm:cxn modelId="{4218B813-8B32-894B-A945-713B051532A8}" type="presParOf" srcId="{451BC7CF-7371-4C29-BDEC-F1A6DC26BF4B}" destId="{66DDA020-BEF9-6F4B-BC5D-A00399960976}" srcOrd="2" destOrd="0" presId="urn:microsoft.com/office/officeart/2005/8/layout/architecture"/>
    <dgm:cxn modelId="{9B0DD7BA-D177-934A-829E-C493A2E81ADC}" type="presParOf" srcId="{66DDA020-BEF9-6F4B-BC5D-A00399960976}" destId="{54D2FC18-8B57-C644-996D-A1D3E15B234D}" srcOrd="0" destOrd="0" presId="urn:microsoft.com/office/officeart/2005/8/layout/architecture"/>
    <dgm:cxn modelId="{D94BF0BA-75E2-CD4D-A3B6-B401D3FE6DB2}" type="presParOf" srcId="{66DDA020-BEF9-6F4B-BC5D-A00399960976}" destId="{A13AA6FF-E6BA-7C47-BB6A-AA7605593C50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2B4B9-91A4-426D-82A1-E2FFA92DE647}">
      <dsp:nvSpPr>
        <dsp:cNvPr id="0" name=""/>
        <dsp:cNvSpPr/>
      </dsp:nvSpPr>
      <dsp:spPr>
        <a:xfrm>
          <a:off x="336039" y="3059495"/>
          <a:ext cx="7692156" cy="1381218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$4.2 Billion in first Wholesale Value</a:t>
          </a:r>
          <a:endParaRPr lang="en-US" sz="3200" kern="1200" dirty="0"/>
        </a:p>
      </dsp:txBody>
      <dsp:txXfrm>
        <a:off x="376493" y="3099949"/>
        <a:ext cx="7611248" cy="1300310"/>
      </dsp:txXfrm>
    </dsp:sp>
    <dsp:sp modelId="{6F5BF14A-BA69-436F-8ADD-0AE264B7AE12}">
      <dsp:nvSpPr>
        <dsp:cNvPr id="0" name=""/>
        <dsp:cNvSpPr/>
      </dsp:nvSpPr>
      <dsp:spPr>
        <a:xfrm>
          <a:off x="1218374" y="1539920"/>
          <a:ext cx="5841371" cy="1381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Over </a:t>
          </a:r>
          <a:r>
            <a:rPr lang="en-US" sz="2800" b="1" kern="1200" dirty="0"/>
            <a:t>9,000</a:t>
          </a:r>
          <a:r>
            <a:rPr lang="en-US" sz="2800" kern="1200" dirty="0"/>
            <a:t> vessels in Alaska’s commercial fishing fleet</a:t>
          </a:r>
        </a:p>
      </dsp:txBody>
      <dsp:txXfrm>
        <a:off x="1258828" y="1580374"/>
        <a:ext cx="5760463" cy="1300310"/>
      </dsp:txXfrm>
    </dsp:sp>
    <dsp:sp modelId="{2E431ECC-8BA9-469D-9BF6-B4B3C0DBD7C4}">
      <dsp:nvSpPr>
        <dsp:cNvPr id="0" name=""/>
        <dsp:cNvSpPr/>
      </dsp:nvSpPr>
      <dsp:spPr>
        <a:xfrm>
          <a:off x="485491" y="43307"/>
          <a:ext cx="1934025" cy="138121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Alaska</a:t>
          </a:r>
          <a:r>
            <a:rPr lang="en-US" sz="1800" kern="1200" baseline="0" dirty="0"/>
            <a:t> fisheries account for over half of total U.S. harvest volume</a:t>
          </a:r>
          <a:endParaRPr lang="en-US" sz="1800" kern="1200" dirty="0"/>
        </a:p>
      </dsp:txBody>
      <dsp:txXfrm>
        <a:off x="525945" y="83761"/>
        <a:ext cx="1853117" cy="1300310"/>
      </dsp:txXfrm>
    </dsp:sp>
    <dsp:sp modelId="{22925951-83E2-4471-8159-8C20A5CA2A85}">
      <dsp:nvSpPr>
        <dsp:cNvPr id="0" name=""/>
        <dsp:cNvSpPr/>
      </dsp:nvSpPr>
      <dsp:spPr>
        <a:xfrm>
          <a:off x="3226265" y="40945"/>
          <a:ext cx="1852918" cy="1381218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60,000 direct jobs in Alaska</a:t>
          </a:r>
          <a:endParaRPr lang="en-US" sz="1800" kern="1200" dirty="0"/>
        </a:p>
      </dsp:txBody>
      <dsp:txXfrm>
        <a:off x="3266719" y="81399"/>
        <a:ext cx="1772010" cy="1300310"/>
      </dsp:txXfrm>
    </dsp:sp>
    <dsp:sp modelId="{54D2FC18-8B57-C644-996D-A1D3E15B234D}">
      <dsp:nvSpPr>
        <dsp:cNvPr id="0" name=""/>
        <dsp:cNvSpPr/>
      </dsp:nvSpPr>
      <dsp:spPr>
        <a:xfrm>
          <a:off x="5857732" y="54855"/>
          <a:ext cx="2455881" cy="138121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6.1 Billion pounds total harvest</a:t>
          </a:r>
          <a:endParaRPr lang="en-US" sz="2700" kern="1200" dirty="0"/>
        </a:p>
      </dsp:txBody>
      <dsp:txXfrm>
        <a:off x="5898186" y="95309"/>
        <a:ext cx="2374973" cy="1300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1087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717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8" y="2218"/>
            <a:ext cx="9155097" cy="8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/>
          <p:nvPr/>
        </p:nvSpPr>
        <p:spPr>
          <a:xfrm>
            <a:off x="0" y="6113971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23" name="Shape 23"/>
          <p:cNvGrpSpPr/>
          <p:nvPr/>
        </p:nvGrpSpPr>
        <p:grpSpPr>
          <a:xfrm>
            <a:off x="17945" y="6172016"/>
            <a:ext cx="5007137" cy="648918"/>
            <a:chOff x="17945" y="6172016"/>
            <a:chExt cx="5007137" cy="648918"/>
          </a:xfrm>
        </p:grpSpPr>
        <p:sp>
          <p:nvSpPr>
            <p:cNvPr id="24" name="Shape 24"/>
            <p:cNvSpPr txBox="1"/>
            <p:nvPr/>
          </p:nvSpPr>
          <p:spPr>
            <a:xfrm>
              <a:off x="821412" y="6257717"/>
              <a:ext cx="4203670" cy="533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Hydrographic Services Review Panel</a:t>
              </a:r>
              <a:endParaRPr sz="18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Juneau, Alaska</a:t>
              </a:r>
              <a:endParaRPr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" name="Shape 25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45" y="6172016"/>
              <a:ext cx="888220" cy="64891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28650" y="1109881"/>
            <a:ext cx="3886200" cy="50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29150" y="1109881"/>
            <a:ext cx="3886200" cy="50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8" y="2218"/>
            <a:ext cx="9155097" cy="8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47" name="Shape 47"/>
          <p:cNvGrpSpPr/>
          <p:nvPr/>
        </p:nvGrpSpPr>
        <p:grpSpPr>
          <a:xfrm>
            <a:off x="17945" y="6172016"/>
            <a:ext cx="5007137" cy="648918"/>
            <a:chOff x="17945" y="6172016"/>
            <a:chExt cx="5007137" cy="648918"/>
          </a:xfrm>
        </p:grpSpPr>
        <p:sp>
          <p:nvSpPr>
            <p:cNvPr id="48" name="Shape 48"/>
            <p:cNvSpPr txBox="1"/>
            <p:nvPr/>
          </p:nvSpPr>
          <p:spPr>
            <a:xfrm>
              <a:off x="821412" y="6257717"/>
              <a:ext cx="4203670" cy="533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Hydrographic Services Review Panel</a:t>
              </a:r>
              <a:endParaRPr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8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Juneau, Alaska</a:t>
              </a:r>
              <a:endParaRPr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" name="Shape 49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45" y="6172016"/>
              <a:ext cx="888220" cy="64891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laborstats.alaska.gov/trends/nov17art1.pdf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www.alaskaseafood.org/wp-content/uploads/2015/10/AK-Seadfood-Impacts-Sep2017-Final-Digital-Copy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A6EBDB-88AF-424C-80FE-F1A6CF7BCD3B}"/>
              </a:ext>
            </a:extLst>
          </p:cNvPr>
          <p:cNvSpPr/>
          <p:nvPr/>
        </p:nvSpPr>
        <p:spPr>
          <a:xfrm>
            <a:off x="-10630" y="-8638"/>
            <a:ext cx="9183494" cy="513498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A15862D-5192-4306-8EF0-D77FA85398F8}"/>
              </a:ext>
            </a:extLst>
          </p:cNvPr>
          <p:cNvSpPr/>
          <p:nvPr/>
        </p:nvSpPr>
        <p:spPr>
          <a:xfrm>
            <a:off x="-10630" y="5088956"/>
            <a:ext cx="9154630" cy="17690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282123" y="4723407"/>
            <a:ext cx="86564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ts val="34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United Fishermen of Alaska</a:t>
            </a:r>
          </a:p>
          <a:p>
            <a:pPr lvl="0" algn="r">
              <a:lnSpc>
                <a:spcPts val="3400"/>
              </a:lnSpc>
            </a:pPr>
            <a:r>
              <a:rPr lang="en-US" sz="3200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Frances Leach, Executive Director</a:t>
            </a:r>
            <a:endParaRPr sz="3200" i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271493" y="5704938"/>
            <a:ext cx="8667104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Hydrographic Services Review Panel</a:t>
            </a:r>
            <a:endParaRPr sz="1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Stakeholder Perspectives</a:t>
            </a:r>
            <a:endParaRPr sz="2000" i="1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August 28, 2018</a:t>
            </a:r>
            <a:endParaRPr sz="1800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26CBCF-4D80-4EEF-9D4A-0B374E76AE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123" y="5179537"/>
            <a:ext cx="1577403" cy="16252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220652" y="225296"/>
            <a:ext cx="8923347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The Alaska Seafood Industry by the Numbers</a:t>
            </a:r>
            <a:endParaRPr sz="3600" b="1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xmlns="" id="{8857D507-AF92-4EE1-9842-FABAC806D5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063429"/>
              </p:ext>
            </p:extLst>
          </p:nvPr>
        </p:nvGraphicFramePr>
        <p:xfrm>
          <a:off x="354843" y="1046480"/>
          <a:ext cx="8366076" cy="4440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61FE68-E422-4C0B-93F7-1056F3B2896E}"/>
              </a:ext>
            </a:extLst>
          </p:cNvPr>
          <p:cNvSpPr txBox="1"/>
          <p:nvPr/>
        </p:nvSpPr>
        <p:spPr>
          <a:xfrm>
            <a:off x="679335" y="5507514"/>
            <a:ext cx="77026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dirty="0"/>
              <a:t>Sources: Alaska Department of Labor and Workforce Development Research &amp; Analysis Section, </a:t>
            </a:r>
            <a:r>
              <a:rPr lang="en-US" sz="1050" dirty="0">
                <a:hlinkClick r:id="rId8"/>
              </a:rPr>
              <a:t>“Alaska Economic Trends November 2017</a:t>
            </a:r>
            <a:r>
              <a:rPr lang="en-US" sz="1050" dirty="0"/>
              <a:t>” and “</a:t>
            </a:r>
            <a:r>
              <a:rPr lang="en-US" sz="1050" dirty="0">
                <a:hlinkClick r:id="rId9"/>
              </a:rPr>
              <a:t>The Economic Value of Alaska’s Seafood Industry</a:t>
            </a:r>
            <a:r>
              <a:rPr lang="en-US" sz="1050" dirty="0"/>
              <a:t>” prepared for The Alaska Seafood Marketing Institute by McDowell Group. Numbers reflect 2015/2016 season.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Usage of NOAA Navigation Services &amp; AOOS Data</a:t>
            </a:r>
            <a:endParaRPr sz="3200" b="1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EECFDB-6AD6-8E4E-A65D-D3CF27C015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493" y="1084085"/>
            <a:ext cx="8850874" cy="42703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01C03A4-37D9-E843-AB82-93DA0799EEDF}"/>
              </a:ext>
            </a:extLst>
          </p:cNvPr>
          <p:cNvSpPr txBox="1"/>
          <p:nvPr/>
        </p:nvSpPr>
        <p:spPr>
          <a:xfrm>
            <a:off x="2170235" y="5600866"/>
            <a:ext cx="4779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Fishing Vessels in Alaska and AIS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9CB8921-A1AD-490C-8310-99762AEFFE82}"/>
              </a:ext>
            </a:extLst>
          </p:cNvPr>
          <p:cNvSpPr/>
          <p:nvPr/>
        </p:nvSpPr>
        <p:spPr>
          <a:xfrm>
            <a:off x="0" y="868282"/>
            <a:ext cx="7660640" cy="5268514"/>
          </a:xfrm>
          <a:prstGeom prst="rect">
            <a:avLst/>
          </a:prstGeom>
          <a:blipFill dpi="0" rotWithShape="1">
            <a:blip r:embed="rId3" cstate="screen">
              <a:alphaModFix amt="8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696788A-A3E3-437C-BEC3-A06F8044107F}"/>
              </a:ext>
            </a:extLst>
          </p:cNvPr>
          <p:cNvSpPr/>
          <p:nvPr/>
        </p:nvSpPr>
        <p:spPr>
          <a:xfrm>
            <a:off x="4592321" y="837645"/>
            <a:ext cx="4541519" cy="53291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D64A379-AD41-4F88-91EB-52D0F2F896C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24401" y="990406"/>
            <a:ext cx="4260966" cy="5067082"/>
          </a:xfrm>
        </p:spPr>
        <p:txBody>
          <a:bodyPr/>
          <a:lstStyle/>
          <a:p>
            <a:pPr lvl="0" indent="-457200">
              <a:spcBef>
                <a:spcPts val="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Fishermen rely heavily on NOAA for;</a:t>
            </a:r>
          </a:p>
          <a:p>
            <a:pPr lvl="1" indent="-457200">
              <a:spcBef>
                <a:spcPts val="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Accurate real time weather info </a:t>
            </a:r>
          </a:p>
          <a:p>
            <a:pPr lvl="1" indent="-457200">
              <a:spcBef>
                <a:spcPts val="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Weather forecasts</a:t>
            </a:r>
          </a:p>
          <a:p>
            <a:pPr lvl="1" indent="-457200">
              <a:spcBef>
                <a:spcPts val="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Accurate Charts</a:t>
            </a:r>
          </a:p>
          <a:p>
            <a:pPr lvl="1" indent="-457200">
              <a:spcBef>
                <a:spcPts val="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Tidal and current information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indent="-4572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chemeClr val="bg1"/>
                </a:solidFill>
              </a:rPr>
              <a:t>The safety of fishermen and their vessels is heavily dependent on constantly making risk assessment an decisions based on the weather.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Usage of NOAA Navigation Services &amp; AOOS Data</a:t>
            </a:r>
            <a:endParaRPr sz="3200" b="1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090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32FB761-1B2B-48C5-8363-1CB34E36F8C1}"/>
              </a:ext>
            </a:extLst>
          </p:cNvPr>
          <p:cNvSpPr/>
          <p:nvPr/>
        </p:nvSpPr>
        <p:spPr>
          <a:xfrm>
            <a:off x="4479859" y="886159"/>
            <a:ext cx="4643120" cy="5242555"/>
          </a:xfrm>
          <a:prstGeom prst="rect">
            <a:avLst/>
          </a:prstGeom>
          <a:blipFill dpi="0" rotWithShape="1">
            <a:blip r:embed="rId3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28EE349-90D4-481B-97B8-F3F7D8F9CB0B}"/>
              </a:ext>
            </a:extLst>
          </p:cNvPr>
          <p:cNvSpPr/>
          <p:nvPr/>
        </p:nvSpPr>
        <p:spPr>
          <a:xfrm>
            <a:off x="-1" y="837645"/>
            <a:ext cx="4500881" cy="52753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54867" y="1115974"/>
            <a:ext cx="4170124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NOAA Navigation Services </a:t>
            </a:r>
            <a:r>
              <a:rPr lang="en-US" sz="1800" dirty="0">
                <a:solidFill>
                  <a:schemeClr val="bg1"/>
                </a:solidFill>
              </a:rPr>
              <a:t>and</a:t>
            </a:r>
            <a:r>
              <a:rPr lang="en-US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AOOS addition of </a:t>
            </a:r>
            <a:r>
              <a:rPr lang="en-US" sz="1800" dirty="0">
                <a:solidFill>
                  <a:schemeClr val="bg1"/>
                </a:solidFill>
              </a:rPr>
              <a:t>more </a:t>
            </a:r>
            <a:r>
              <a:rPr lang="en-US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real time weather sensors and dissemination of </a:t>
            </a:r>
            <a:r>
              <a:rPr lang="en-US" sz="1800" dirty="0">
                <a:solidFill>
                  <a:schemeClr val="bg1"/>
                </a:solidFill>
              </a:rPr>
              <a:t>forecasts and weather </a:t>
            </a:r>
            <a:r>
              <a:rPr lang="en-US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observations via smartphones and AIS will enhance efficiency and safety of fisheries.</a:t>
            </a:r>
            <a:endParaRPr sz="1800" b="0" i="0" u="none" strike="noStrike" cap="none" dirty="0">
              <a:solidFill>
                <a:schemeClr val="bg1"/>
              </a:solidFill>
              <a:sym typeface="Calibri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Courier New" panose="02070309020205020404" pitchFamily="49" charset="0"/>
              <a:buChar char="o"/>
            </a:pPr>
            <a:r>
              <a:rPr lang="en-US" sz="1800" b="0" i="0" u="none" strike="noStrike" cap="none" dirty="0">
                <a:solidFill>
                  <a:schemeClr val="bg1"/>
                </a:solidFill>
                <a:sym typeface="Calibri"/>
              </a:rPr>
              <a:t>The recent expansion of weather sensors by AOOS and the Marine Exchange has been an asset and is heavily used by fishermen.</a:t>
            </a:r>
            <a:endParaRPr sz="1800" dirty="0">
              <a:solidFill>
                <a:schemeClr val="bg1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1800" b="0" i="1" u="none" strike="noStrike" cap="none" dirty="0">
                <a:solidFill>
                  <a:schemeClr val="bg1"/>
                </a:solidFill>
                <a:sym typeface="Calibri"/>
              </a:rPr>
              <a:t>Example</a:t>
            </a:r>
            <a:endParaRPr sz="1800" dirty="0">
              <a:solidFill>
                <a:schemeClr val="bg1"/>
              </a:solidFill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Courier New" panose="02070309020205020404" pitchFamily="49" charset="0"/>
              <a:buChar char="o"/>
            </a:pPr>
            <a:r>
              <a:rPr lang="en-US" sz="1800" b="0" i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Listening to the VHF radio broadcasts and waitin</a:t>
            </a:r>
            <a:r>
              <a:rPr lang="en-US" sz="1800" i="1" dirty="0">
                <a:solidFill>
                  <a:schemeClr val="bg1"/>
                </a:solidFill>
              </a:rPr>
              <a:t>g to hear relevant</a:t>
            </a:r>
            <a:r>
              <a:rPr lang="en-US" sz="1800" b="0" i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weather observations is frustratin</a:t>
            </a:r>
            <a:r>
              <a:rPr lang="en-US" sz="1800" i="1" dirty="0">
                <a:solidFill>
                  <a:schemeClr val="bg1"/>
                </a:solidFill>
              </a:rPr>
              <a:t>g and hard to do on a noisy fishing boat</a:t>
            </a:r>
            <a:r>
              <a:rPr lang="en-US" sz="1800" b="0" i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000"/>
              <a:buNone/>
            </a:pPr>
            <a:endParaRPr sz="1800" b="0" i="1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000" b="1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Requests for NOAA Navigation Services &amp; AOOS Data</a:t>
            </a:r>
            <a:endParaRPr sz="3000" b="1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2800" b="1" dirty="0"/>
              <a:t>Real impacts of </a:t>
            </a:r>
            <a:r>
              <a:rPr lang="en-US" sz="2800" b="1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NOAA Navigation Services / AOOS </a:t>
            </a:r>
            <a:r>
              <a:rPr lang="en-US" sz="2800" b="1" dirty="0"/>
              <a:t>Data</a:t>
            </a:r>
            <a:endParaRPr sz="2800" b="1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883955-6DBD-7242-A105-BD721C7EB8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653" y="1074087"/>
            <a:ext cx="4004058" cy="4759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B664D46-304D-9F49-9413-9B74163F8C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818" y="1903388"/>
            <a:ext cx="4508901" cy="33094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20654" y="3070991"/>
            <a:ext cx="8598605" cy="217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Frances Leach, Executive Director</a:t>
            </a:r>
            <a:endParaRPr sz="2800" dirty="0"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United Fishermen of Alaska</a:t>
            </a:r>
            <a:endParaRPr sz="2800" dirty="0"/>
          </a:p>
          <a:p>
            <a:pPr marL="0" lvl="0" indent="0" algn="ctr">
              <a:spcBef>
                <a:spcPts val="600"/>
              </a:spcBef>
              <a:buClr>
                <a:schemeClr val="dk1"/>
              </a:buClr>
              <a:buSzPts val="2000"/>
              <a:buNone/>
            </a:pPr>
            <a:r>
              <a:rPr lang="en-US" sz="2800" u="sng" dirty="0"/>
              <a:t>director@ufa-fish.org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220653" y="2458642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b="1" dirty="0"/>
              <a:t>Contact Information:</a:t>
            </a:r>
            <a:endParaRPr sz="3600" b="1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269</Words>
  <Application>Microsoft Office PowerPoint</Application>
  <PresentationFormat>On-screen Show (4:3)</PresentationFormat>
  <Paragraphs>38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The Alaska Seafood Industry by the Numbers</vt:lpstr>
      <vt:lpstr>Usage of NOAA Navigation Services &amp; AOOS Data</vt:lpstr>
      <vt:lpstr>Usage of NOAA Navigation Services &amp; AOOS Data</vt:lpstr>
      <vt:lpstr>Requests for NOAA Navigation Services &amp; AOOS Data</vt:lpstr>
      <vt:lpstr>Real impacts of NOAA Navigation Services / AOOS Data</vt:lpstr>
      <vt:lpstr>Contact Information: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Frances Leach</cp:lastModifiedBy>
  <cp:revision>23</cp:revision>
  <dcterms:modified xsi:type="dcterms:W3CDTF">2018-08-28T18:39:36Z</dcterms:modified>
  <cp:category/>
</cp:coreProperties>
</file>