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 Crossett - NOAA Federal" initials="" lastIdx="1" clrIdx="0"/>
  <p:cmAuthor id="1" name="Bart Buesseler - NOAA Federal" initials="" lastIdx="1" clrIdx="1"/>
  <p:cmAuthor id="2" name="Rachel Medley - NOAA Federal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76" y="54"/>
      </p:cViewPr>
      <p:guideLst>
        <p:guide orient="horz" pos="148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0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9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546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088-806D-490B-AAA1-5D988135A34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088-806D-490B-AAA1-5D988135A34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0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4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2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smith@vitusmarine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hyperlink" Target="http://www.wind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0" y="2723564"/>
            <a:ext cx="86564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VITUS ENERGY LLC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Mark Smith</a:t>
            </a:r>
            <a:endParaRPr sz="3200" i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-10630" y="4325897"/>
            <a:ext cx="86671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Stakeholder Perspectives</a:t>
            </a:r>
            <a:endParaRPr sz="2400" i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August 28, 2018</a:t>
            </a:r>
            <a:endParaRPr sz="2000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50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6">
                    <a:lumMod val="75000"/>
                  </a:schemeClr>
                </a:solidFill>
                <a:sym typeface="Calibri"/>
              </a:rPr>
              <a:t>Western Alaska Marine Fuel Distributor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Alaskan owners and operators committed to customer service</a:t>
            </a:r>
            <a:endParaRPr sz="2000" b="0" i="0" u="none" strike="noStrike" cap="none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Introduced new equipment and supply chain paradigm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Western Alaska consumers saved millions since Vitus introduction</a:t>
            </a:r>
            <a:endParaRPr sz="1800" b="0" i="0" u="none" strike="noStrike" cap="none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6">
                    <a:lumMod val="75000"/>
                  </a:schemeClr>
                </a:solidFill>
                <a:sym typeface="Calibri"/>
              </a:rPr>
              <a:t>Vitus is one of four marine distributors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Two are both coastal and inland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 is inland, another coast exclusively</a:t>
            </a:r>
            <a:endParaRPr sz="2000" b="0" i="0" u="none" strike="noStrike" cap="none" dirty="0">
              <a:solidFill>
                <a:schemeClr val="accent6">
                  <a:lumMod val="75000"/>
                </a:schemeClr>
              </a:solidFill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About Vitus Energy</a:t>
            </a:r>
            <a:endParaRPr sz="3600" b="0" i="0" u="none" strike="noStrike" cap="none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3" descr="N:\PHOTOGRAPHY\RENDA Nome Ops Jan 2012\Mark's Nome Downlaod\2012-01-19 001\IMG_7462.JPG">
            <a:extLst>
              <a:ext uri="{FF2B5EF4-FFF2-40B4-BE49-F238E27FC236}">
                <a16:creationId xmlns:a16="http://schemas.microsoft.com/office/drawing/2014/main" id="{DCB728A7-75D8-4ACD-82F2-ADF15CFB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5" y="3888450"/>
            <a:ext cx="8203964" cy="24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BA0EFD-D804-44E2-A148-27A560B24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813" y="14130"/>
            <a:ext cx="3131855" cy="15394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32095" y="1194522"/>
            <a:ext cx="8387163" cy="505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90 % of Vitus coastal operations rely heavily on NOAA charts and tide tables for basic day to day navigation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For critical “last mile” and inland navigation Vitus uses:</a:t>
            </a:r>
          </a:p>
          <a:p>
            <a:pPr marL="1143000" lvl="2" indent="-228600">
              <a:buSzPts val="2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Known “track lines” from internal and external sources</a:t>
            </a:r>
          </a:p>
          <a:p>
            <a:pPr marL="1143000" lvl="2" indent="-228600">
              <a:buSzPts val="2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Sounding skiff with both simple depth sounder and a stick (!)</a:t>
            </a:r>
          </a:p>
          <a:p>
            <a:pPr marL="914400" lvl="2" indent="0">
              <a:buSzPts val="2000"/>
              <a:buNone/>
            </a:pP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228600">
              <a:spcBef>
                <a:spcPts val="1000"/>
              </a:spcBef>
              <a:buSzPts val="24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For administrative voyage planning</a:t>
            </a:r>
          </a:p>
          <a:p>
            <a:pPr marL="1066800" lvl="1" indent="-228600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Google Earth, windy.com, Rose Point</a:t>
            </a:r>
          </a:p>
          <a:p>
            <a:pPr marL="838200" lvl="1" indent="0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Bridge Resource Management</a:t>
            </a:r>
          </a:p>
          <a:p>
            <a:pPr marL="800100" lvl="1" indent="-342900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Use every tool available to safely execute on the mission</a:t>
            </a:r>
          </a:p>
          <a:p>
            <a:pPr marL="800100" lvl="1" indent="-342900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Utilize crowd source data when “official” data doesn’t exist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Lack of NOAA Navigation Services &amp; AOOS Data</a:t>
            </a:r>
            <a:endParaRPr sz="3200" b="0" i="0" u="none" strike="noStrike" cap="none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5400" b="0" i="1" u="none" strike="noStrike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FILLING IN THE BLANKS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b="0" i="1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0" i="1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The most dangerous part of the ocean is hard parts around the edges</a:t>
            </a:r>
          </a:p>
          <a:p>
            <a:pPr marL="0" indent="0">
              <a:spcBef>
                <a:spcPts val="0"/>
              </a:spcBef>
              <a:buNone/>
            </a:pPr>
            <a:endParaRPr lang="en-US" b="0" i="1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i="1" dirty="0"/>
              <a:t>Coastal Interface is where VITUS is most challenged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i="1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i="1" dirty="0"/>
              <a:t>Any data is better than no data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i="1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i="1" dirty="0"/>
              <a:t>Crowd sourcing does work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i="1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i="1" dirty="0"/>
              <a:t>Can NOAA / AOOS help?</a:t>
            </a:r>
          </a:p>
          <a:p>
            <a:pPr marL="342900" indent="-342900">
              <a:spcBef>
                <a:spcPts val="0"/>
              </a:spcBef>
            </a:pPr>
            <a:endParaRPr b="0" i="1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&amp; AOOS Data</a:t>
            </a:r>
            <a:endParaRPr sz="3000" b="0" i="0" u="none" strike="noStrike" cap="none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None/>
            </a:pPr>
            <a:endParaRPr sz="24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72696" y="202752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KONGIGANAK - </a:t>
            </a:r>
            <a:r>
              <a:rPr lang="en-US" sz="28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NOAA Navigation Services / AOOS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Data</a:t>
            </a:r>
            <a:endParaRPr sz="2800" b="0" i="0" u="none" strike="noStrike" cap="none" dirty="0">
              <a:solidFill>
                <a:schemeClr val="accent2">
                  <a:lumMod val="75000"/>
                </a:schemeClr>
              </a:solidFill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D4E40-5153-4085-BB77-51CFF702C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96" y="1015825"/>
            <a:ext cx="8598607" cy="51623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44897" y="4461024"/>
            <a:ext cx="8598605" cy="211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6">
                    <a:lumMod val="75000"/>
                  </a:schemeClr>
                </a:solidFill>
                <a:sym typeface="Calibri"/>
              </a:rPr>
              <a:t>Mark Smith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 strike="noStrike" cap="none" dirty="0">
                <a:solidFill>
                  <a:schemeClr val="accent6">
                    <a:lumMod val="75000"/>
                  </a:schemeClr>
                </a:solidFill>
                <a:sym typeface="Calibri"/>
              </a:rPr>
              <a:t>VITUS ENERGY LLC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hlinkClick r:id="rId3"/>
              </a:rPr>
              <a:t>mark.smith@vitusmarine.com</a:t>
            </a:r>
            <a:endParaRPr lang="en-US" sz="2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(907) 793-6711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http://www.windy.com</a:t>
            </a:r>
            <a:endParaRPr lang="en-US" sz="2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86761" y="3827324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Contact Information:</a:t>
            </a:r>
            <a:endParaRPr sz="3600" b="0" i="0" u="none" strike="noStrike" cap="none" dirty="0">
              <a:solidFill>
                <a:schemeClr val="accent2">
                  <a:lumMod val="75000"/>
                </a:schemeClr>
              </a:solidFill>
              <a:sym typeface="Calibri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B9582EE-DAD0-45E1-8F05-6965DD3934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88" y="0"/>
            <a:ext cx="6310625" cy="3949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242</Words>
  <Application>Microsoft Office PowerPoint</Application>
  <PresentationFormat>On-screen Show (4:3)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About Vitus Energy</vt:lpstr>
      <vt:lpstr>Lack of NOAA Navigation Services &amp; AOOS Data</vt:lpstr>
      <vt:lpstr>Requests for NOAA Navigation Services &amp; AOOS Data</vt:lpstr>
      <vt:lpstr>KONGIGANAK - NOAA Navigation Services / AOOS Data</vt:lpstr>
      <vt:lpstr>Contact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 O. Buesseler</dc:creator>
  <cp:lastModifiedBy>Lynne Mersfelder</cp:lastModifiedBy>
  <cp:revision>19</cp:revision>
  <dcterms:modified xsi:type="dcterms:W3CDTF">2018-08-22T20:35:25Z</dcterms:modified>
</cp:coreProperties>
</file>