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67" r:id="rId4"/>
    <p:sldId id="263" r:id="rId5"/>
    <p:sldId id="264" r:id="rId6"/>
    <p:sldId id="265" r:id="rId7"/>
    <p:sldId id="266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 Crossett - NOAA Federal" initials="" lastIdx="1" clrIdx="0"/>
  <p:cmAuthor id="1" name="Bart Buesseler - NOAA Federal" initials="" lastIdx="1" clrIdx="1"/>
  <p:cmAuthor id="2" name="Rachel Medley - NOAA Federal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398" y="72"/>
      </p:cViewPr>
      <p:guideLst>
        <p:guide orient="horz" pos="14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768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0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9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46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088-806D-490B-AAA1-5D988135A34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088-806D-490B-AAA1-5D988135A34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4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2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xak.org/services/mda/weather/port-of-junea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rl.Uchytil@juneau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0" y="825388"/>
            <a:ext cx="8656474" cy="3221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800" b="1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		Alaska Association of </a:t>
            </a:r>
            <a:r>
              <a:rPr lang="en-US" sz="4800" b="1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800" b="1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	  		Harbormasters &amp; Port 		Administrators (AAHPA)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Carl Uchytil, P.E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President</a:t>
            </a:r>
            <a:endParaRPr sz="3200" i="1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-10630" y="4325897"/>
            <a:ext cx="86671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Stakeholder Perspectives</a:t>
            </a:r>
            <a:endParaRPr sz="2400" i="1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August 28, 2018</a:t>
            </a:r>
            <a:endParaRPr sz="200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5" y="1049127"/>
            <a:ext cx="1652587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500"/>
              </a:spcBef>
              <a:buSzPts val="2000"/>
            </a:pPr>
            <a:r>
              <a:rPr lang="en-US" sz="2800" dirty="0"/>
              <a:t>Represents 43 Municipal Harbors in Alaska</a:t>
            </a:r>
          </a:p>
          <a:p>
            <a:pPr indent="-457200">
              <a:lnSpc>
                <a:spcPct val="100000"/>
              </a:lnSpc>
            </a:pPr>
            <a:r>
              <a:rPr lang="en-US" sz="2800" dirty="0"/>
              <a:t>Mission: </a:t>
            </a:r>
            <a:r>
              <a:rPr lang="en-US" sz="2800" i="1" dirty="0"/>
              <a:t>To serve and promote Alaska's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ports </a:t>
            </a:r>
            <a:r>
              <a:rPr lang="en-US" sz="2800" i="1" dirty="0"/>
              <a:t>and harbors </a:t>
            </a:r>
          </a:p>
          <a:p>
            <a:r>
              <a:rPr lang="en-US" sz="2800" dirty="0"/>
              <a:t>Exchange information relative to construction, maintenance, operation, regulation, enforcement, administration and management of </a:t>
            </a:r>
            <a:r>
              <a:rPr lang="en-US" sz="2800" dirty="0" smtClean="0"/>
              <a:t>ports &amp; harbors</a:t>
            </a:r>
            <a:r>
              <a:rPr lang="en-US" sz="2800" dirty="0"/>
              <a:t>.</a:t>
            </a:r>
          </a:p>
          <a:p>
            <a:r>
              <a:rPr lang="en-US" sz="2800" dirty="0"/>
              <a:t>Formulate policies and plans to standardize and establish uniformity in operation and </a:t>
            </a:r>
            <a:r>
              <a:rPr lang="en-US" sz="2800" dirty="0" smtClean="0"/>
              <a:t>management</a:t>
            </a:r>
            <a:endParaRPr lang="en-US" sz="2800" dirty="0"/>
          </a:p>
          <a:p>
            <a:r>
              <a:rPr lang="en-US" sz="2800" dirty="0"/>
              <a:t>Promote and encourage development of ports, harbors and marinas along sound </a:t>
            </a:r>
            <a:r>
              <a:rPr lang="en-US" sz="2800" dirty="0" smtClean="0"/>
              <a:t>economic </a:t>
            </a:r>
            <a:r>
              <a:rPr lang="en-US" sz="2800" dirty="0" smtClean="0"/>
              <a:t>lines.</a:t>
            </a:r>
            <a:endParaRPr lang="en-US" sz="2800" dirty="0"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36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Alaska Association of Harbormasters &amp; Port Administrators (AAHPA)</a:t>
            </a:r>
            <a:endParaRPr sz="36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68" y="466500"/>
            <a:ext cx="1652587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 smtClean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Port Administrators (AAHPA)</a:t>
            </a:r>
            <a:endParaRPr sz="36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60"/>
            <a:ext cx="9144000" cy="61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</a:pPr>
            <a:r>
              <a:rPr lang="en-US" dirty="0"/>
              <a:t>B</a:t>
            </a:r>
            <a:r>
              <a:rPr lang="en-US" dirty="0" smtClean="0"/>
              <a:t>athymetric charts 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 smtClean="0"/>
              <a:t>Tide data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 smtClean="0"/>
              <a:t>Buoy </a:t>
            </a:r>
            <a:r>
              <a:rPr lang="en-US" dirty="0"/>
              <a:t>wind/wave data are essential to marine facilities </a:t>
            </a:r>
            <a:r>
              <a:rPr lang="en-US" dirty="0" smtClean="0"/>
              <a:t>design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 smtClean="0"/>
              <a:t>Coast Pilots </a:t>
            </a:r>
            <a:endParaRPr lang="en-US" dirty="0" smtClean="0"/>
          </a:p>
          <a:p>
            <a:pPr marL="228600" lvl="0" indent="-228600">
              <a:spcBef>
                <a:spcPts val="0"/>
              </a:spcBef>
            </a:pPr>
            <a:r>
              <a:rPr lang="en-US" dirty="0" smtClean="0"/>
              <a:t>National Weather Service Forecasting</a:t>
            </a:r>
            <a:endParaRPr lang="en-US" dirty="0" smtClean="0"/>
          </a:p>
          <a:p>
            <a:pPr marL="228600" lvl="0" indent="-22860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Marine Exchange of Alaska </a:t>
            </a:r>
          </a:p>
          <a:p>
            <a:pPr marL="342900" indent="-342900">
              <a:spcBef>
                <a:spcPts val="0"/>
              </a:spcBef>
            </a:pPr>
            <a:r>
              <a:rPr lang="en-US" dirty="0" smtClean="0"/>
              <a:t>Working to install </a:t>
            </a:r>
            <a:r>
              <a:rPr lang="en-US" dirty="0"/>
              <a:t>technologies to aid safe, efficient and environmentally sound maritime operations</a:t>
            </a:r>
          </a:p>
          <a:p>
            <a:pPr marL="342900" indent="-342900">
              <a:spcBef>
                <a:spcPts val="0"/>
              </a:spcBef>
            </a:pPr>
            <a:r>
              <a:rPr lang="en-US" dirty="0" smtClean="0"/>
              <a:t>Transmitting “</a:t>
            </a:r>
            <a:r>
              <a:rPr lang="en-US" dirty="0"/>
              <a:t>real time” information to vessels via </a:t>
            </a:r>
            <a:r>
              <a:rPr lang="en-US" dirty="0" smtClean="0"/>
              <a:t>smartphones </a:t>
            </a:r>
            <a:r>
              <a:rPr lang="en-US" dirty="0"/>
              <a:t>and </a:t>
            </a:r>
            <a:r>
              <a:rPr lang="en-US" dirty="0" smtClean="0"/>
              <a:t>AIS</a:t>
            </a:r>
          </a:p>
          <a:p>
            <a:pPr marL="342900" indent="-342900">
              <a:spcBef>
                <a:spcPts val="0"/>
              </a:spcBef>
            </a:pPr>
            <a:r>
              <a:rPr lang="en-US" dirty="0" smtClean="0"/>
              <a:t>Environmental sensors </a:t>
            </a:r>
            <a:r>
              <a:rPr lang="en-US" dirty="0"/>
              <a:t>and AIS transmitting stations in Dutch Harbor, Nome, Skagway, Kodiak, Anchorage, Seward, Valdez, Cordova, Petersburg, </a:t>
            </a:r>
            <a:r>
              <a:rPr lang="en-US" dirty="0" smtClean="0"/>
              <a:t>Ketchikan, Juneau </a:t>
            </a:r>
            <a:r>
              <a:rPr lang="en-US" dirty="0"/>
              <a:t>and </a:t>
            </a:r>
            <a:r>
              <a:rPr lang="en-US" dirty="0" smtClean="0"/>
              <a:t>Haines.</a:t>
            </a:r>
          </a:p>
          <a:p>
            <a:pPr marL="342900" indent="-342900">
              <a:spcBef>
                <a:spcPts val="0"/>
              </a:spcBef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://www.mxak.org/services/mda/weather/port-of-juneau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342900" indent="-342900">
              <a:spcBef>
                <a:spcPts val="0"/>
              </a:spcBef>
            </a:pPr>
            <a:endParaRPr lang="en-US" dirty="0" smtClean="0"/>
          </a:p>
          <a:p>
            <a:pPr marL="342900" indent="-342900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Services &amp; AOOS Data</a:t>
            </a:r>
            <a:endParaRPr sz="32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</a:pPr>
            <a:r>
              <a:rPr lang="en-US" dirty="0" smtClean="0"/>
              <a:t>More </a:t>
            </a:r>
            <a:r>
              <a:rPr lang="en-US" dirty="0"/>
              <a:t>detailed bathymetry in nearshore areas &amp; more buoys near Alaska coastal communities. </a:t>
            </a:r>
            <a:endParaRPr lang="en-US" dirty="0" smtClean="0"/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CO-OP National Water Level Observation Network (NWLON) data in Alaska is insufficient to meet a wide range of maritime applications, water resources management, and scientific research needs</a:t>
            </a:r>
            <a:r>
              <a:rPr lang="en-US" dirty="0" smtClean="0"/>
              <a:t>. Near/Real time waterline monitoring is desired. 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 smtClean="0"/>
              <a:t>Specifically for Anchorage:  the severity of tidal changes &amp; shoaling merits an electronic navigation </a:t>
            </a:r>
            <a:r>
              <a:rPr lang="en-US" dirty="0"/>
              <a:t>chart system with near-real time update </a:t>
            </a:r>
            <a:r>
              <a:rPr lang="en-US" dirty="0" smtClean="0"/>
              <a:t>capability.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 smtClean="0"/>
              <a:t>Update of tidal stations data.  Homer “correction station” has not been updated since 1979.  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Relative sea level change data that includes both sea level change and geologic uplift/subsidence when designing new port facilities and harbor dredge areas to predict/reduce long term flood or dredge maintenance concerns.</a:t>
            </a:r>
          </a:p>
          <a:p>
            <a:pPr marL="228600" lvl="0" indent="-228600">
              <a:spcBef>
                <a:spcPts val="0"/>
              </a:spcBef>
            </a:pPr>
            <a:endParaRPr lang="en-US" dirty="0" smtClean="0"/>
          </a:p>
          <a:p>
            <a:pPr marL="228600" lvl="0" indent="-228600">
              <a:spcBef>
                <a:spcPts val="0"/>
              </a:spcBef>
            </a:pPr>
            <a:endParaRPr sz="1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&amp; AOOS Data</a:t>
            </a:r>
            <a:endParaRPr sz="30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/>
              <a:t>Could a Coast wide real time or near real time water level monitoring program help to reduce the misinformation situation that exists in Earthquake and possible Tsunami events?  </a:t>
            </a:r>
            <a:endParaRPr lang="en-US"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2800"/>
              <a:t>Real impacts of </a:t>
            </a:r>
            <a:r>
              <a:rPr lang="en-US" sz="2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NOAA Navigation Services / AOOS </a:t>
            </a:r>
            <a:r>
              <a:rPr lang="en-US" sz="2800"/>
              <a:t>Data</a:t>
            </a:r>
            <a:endParaRPr sz="28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0654" y="3735175"/>
            <a:ext cx="8598605" cy="21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 Uchytil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 Director – City &amp; Borough of Juneau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Carl.Uchytil@juneau.org</a:t>
            </a:r>
            <a:endParaRPr lang="en-US"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907.586.0294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20653" y="312282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/>
              <a:t>Contact Information:</a:t>
            </a:r>
            <a:endParaRPr sz="36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327</Words>
  <Application>Microsoft Office PowerPoint</Application>
  <PresentationFormat>On-screen Show (4:3)</PresentationFormat>
  <Paragraphs>46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About Alaska Association of Harbormasters &amp; Port Administrators (AAHPA)</vt:lpstr>
      <vt:lpstr>Port Administrators (AAHPA)</vt:lpstr>
      <vt:lpstr>Usage of NOAA Navigation Services &amp; AOOS Data</vt:lpstr>
      <vt:lpstr>Requests for NOAA Navigation Services &amp; AOOS Data</vt:lpstr>
      <vt:lpstr>Real impacts of NOAA Navigation Services / AOOS Data</vt:lpstr>
      <vt:lpstr>Contact Information: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 O. Buesseler</dc:creator>
  <cp:lastModifiedBy>Carl Uchytil</cp:lastModifiedBy>
  <cp:revision>21</cp:revision>
  <dcterms:modified xsi:type="dcterms:W3CDTF">2018-08-20T16:27:27Z</dcterms:modified>
</cp:coreProperties>
</file>