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0"/>
  </p:notesMasterIdLst>
  <p:sldIdLst>
    <p:sldId id="256" r:id="rId2"/>
    <p:sldId id="262" r:id="rId3"/>
    <p:sldId id="263" r:id="rId4"/>
    <p:sldId id="264" r:id="rId5"/>
    <p:sldId id="267" r:id="rId6"/>
    <p:sldId id="268" r:id="rId7"/>
    <p:sldId id="269" r:id="rId8"/>
    <p:sldId id="2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488">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en Crossett - NOAA Federal" initials="" lastIdx="1" clrIdx="0"/>
  <p:cmAuthor id="1" name="Bart Buesseler - NOAA Federal" initials="" lastIdx="1" clrIdx="1"/>
  <p:cmAuthor id="2" name="Rachel Medley - NOAA Federal"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4" d="100"/>
          <a:sy n="94" d="100"/>
        </p:scale>
        <p:origin x="-1050" y="-330"/>
      </p:cViewPr>
      <p:guideLst>
        <p:guide orient="horz" pos="148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787787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96" name="Shape 96"/>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43" name="Shape 143"/>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50" name="Shape 150"/>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57" name="Shape 157"/>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71" name="Shape 171"/>
          <p:cNvSpPr>
            <a:spLocks noGrp="1" noRot="1" noChangeAspect="1"/>
          </p:cNvSpPr>
          <p:nvPr>
            <p:ph type="sldImg" idx="2"/>
          </p:nvPr>
        </p:nvSpPr>
        <p:spPr>
          <a:xfrm>
            <a:off x="1414463" y="1162050"/>
            <a:ext cx="4181475"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987908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47250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352989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15"/>
        <p:cNvGrpSpPr/>
        <p:nvPr/>
      </p:nvGrpSpPr>
      <p:grpSpPr>
        <a:xfrm>
          <a:off x="0" y="0"/>
          <a:ext cx="0" cy="0"/>
          <a:chOff x="0" y="0"/>
          <a:chExt cx="0" cy="0"/>
        </a:xfrm>
      </p:grpSpPr>
      <p:sp>
        <p:nvSpPr>
          <p:cNvPr id="16" name="Shape 16"/>
          <p:cNvSpPr txBox="1">
            <a:spLocks noGrp="1"/>
          </p:cNvSpPr>
          <p:nvPr>
            <p:ph type="body" idx="1"/>
          </p:nvPr>
        </p:nvSpPr>
        <p:spPr>
          <a:xfrm>
            <a:off x="432095" y="1194523"/>
            <a:ext cx="8387163" cy="4782924"/>
          </a:xfrm>
          <a:prstGeom prst="rect">
            <a:avLst/>
          </a:prstGeom>
          <a:noFill/>
          <a:ln>
            <a:noFill/>
          </a:ln>
        </p:spPr>
        <p:txBody>
          <a:bodyPr spcFirstLastPara="1" wrap="square" lIns="91425" tIns="45700" rIns="91425" bIns="45700" anchor="t" anchorCtr="0"/>
          <a:lstStyle>
            <a:lvl1pPr marL="457200" marR="0" lvl="0" indent="-381000" algn="l" rtl="0">
              <a:lnSpc>
                <a:spcPct val="90000"/>
              </a:lnSpc>
              <a:spcBef>
                <a:spcPts val="1000"/>
              </a:spcBef>
              <a:spcAft>
                <a:spcPts val="0"/>
              </a:spcAft>
              <a:buClr>
                <a:srgbClr val="054698"/>
              </a:buClr>
              <a:buSzPts val="2400"/>
              <a:buFont typeface="Arial"/>
              <a:buChar char="•"/>
              <a:defRPr sz="2400" b="0" i="0" u="none" strike="noStrike" cap="none">
                <a:solidFill>
                  <a:srgbClr val="054698"/>
                </a:solidFill>
                <a:latin typeface="Calibri"/>
                <a:ea typeface="Calibri"/>
                <a:cs typeface="Calibri"/>
                <a:sym typeface="Calibri"/>
              </a:defRPr>
            </a:lvl1pPr>
            <a:lvl2pPr marL="914400" marR="0" lvl="1" indent="-355600" algn="l" rtl="0">
              <a:lnSpc>
                <a:spcPct val="90000"/>
              </a:lnSpc>
              <a:spcBef>
                <a:spcPts val="500"/>
              </a:spcBef>
              <a:spcAft>
                <a:spcPts val="0"/>
              </a:spcAft>
              <a:buClr>
                <a:srgbClr val="054698"/>
              </a:buClr>
              <a:buSzPts val="2000"/>
              <a:buFont typeface="Arial"/>
              <a:buChar char="•"/>
              <a:defRPr sz="2000" b="0" i="0" u="none" strike="noStrike" cap="none">
                <a:solidFill>
                  <a:srgbClr val="054698"/>
                </a:solidFill>
                <a:latin typeface="Calibri"/>
                <a:ea typeface="Calibri"/>
                <a:cs typeface="Calibri"/>
                <a:sym typeface="Calibri"/>
              </a:defRPr>
            </a:lvl2pPr>
            <a:lvl3pPr marL="1371600" marR="0" lvl="2" indent="-342900" algn="l" rtl="0">
              <a:lnSpc>
                <a:spcPct val="90000"/>
              </a:lnSpc>
              <a:spcBef>
                <a:spcPts val="500"/>
              </a:spcBef>
              <a:spcAft>
                <a:spcPts val="0"/>
              </a:spcAft>
              <a:buClr>
                <a:srgbClr val="054698"/>
              </a:buClr>
              <a:buSzPts val="1800"/>
              <a:buFont typeface="Arial"/>
              <a:buChar char="•"/>
              <a:defRPr sz="1800" b="0" i="0" u="none" strike="noStrike" cap="none">
                <a:solidFill>
                  <a:srgbClr val="054698"/>
                </a:solidFill>
                <a:latin typeface="Calibri"/>
                <a:ea typeface="Calibri"/>
                <a:cs typeface="Calibri"/>
                <a:sym typeface="Calibri"/>
              </a:defRPr>
            </a:lvl3pPr>
            <a:lvl4pPr marL="1828800" marR="0" lvl="3" indent="-330200" algn="l" rtl="0">
              <a:lnSpc>
                <a:spcPct val="90000"/>
              </a:lnSpc>
              <a:spcBef>
                <a:spcPts val="500"/>
              </a:spcBef>
              <a:spcAft>
                <a:spcPts val="0"/>
              </a:spcAft>
              <a:buClr>
                <a:srgbClr val="054698"/>
              </a:buClr>
              <a:buSzPts val="1600"/>
              <a:buFont typeface="Arial"/>
              <a:buChar char="•"/>
              <a:defRPr sz="1600" b="0" i="0" u="none" strike="noStrike" cap="none">
                <a:solidFill>
                  <a:srgbClr val="054698"/>
                </a:solidFill>
                <a:latin typeface="Calibri"/>
                <a:ea typeface="Calibri"/>
                <a:cs typeface="Calibri"/>
                <a:sym typeface="Calibri"/>
              </a:defRPr>
            </a:lvl4pPr>
            <a:lvl5pPr marL="2286000" marR="0" lvl="4" indent="-330200" algn="l" rtl="0">
              <a:lnSpc>
                <a:spcPct val="90000"/>
              </a:lnSpc>
              <a:spcBef>
                <a:spcPts val="500"/>
              </a:spcBef>
              <a:spcAft>
                <a:spcPts val="0"/>
              </a:spcAft>
              <a:buClr>
                <a:srgbClr val="054698"/>
              </a:buClr>
              <a:buSzPts val="1600"/>
              <a:buFont typeface="Arial"/>
              <a:buChar char="•"/>
              <a:defRPr sz="1600" b="0" i="0" u="none" strike="noStrike" cap="none">
                <a:solidFill>
                  <a:srgbClr val="054698"/>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6927967"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
        <p:nvSpPr>
          <p:cNvPr id="22" name="Shape 22"/>
          <p:cNvSpPr txBox="1">
            <a:spLocks noGrp="1"/>
          </p:cNvSpPr>
          <p:nvPr>
            <p:ph type="title"/>
          </p:nvPr>
        </p:nvSpPr>
        <p:spPr>
          <a:xfrm>
            <a:off x="220653" y="225296"/>
            <a:ext cx="8598606" cy="612349"/>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rgbClr val="054698"/>
              </a:buClr>
              <a:buSzPts val="3600"/>
              <a:buFont typeface="Calibri"/>
              <a:buNone/>
              <a:defRPr sz="3600" b="0" i="0" u="none" strike="noStrike" cap="none">
                <a:solidFill>
                  <a:srgbClr val="054698"/>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extLst>
      <p:ext uri="{BB962C8B-B14F-4D97-AF65-F5344CB8AC3E}">
        <p14:creationId xmlns:p14="http://schemas.microsoft.com/office/powerpoint/2010/main" val="277546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62088-806D-490B-AAA1-5D988135A34A}" type="datetimeFigureOut">
              <a:rPr lang="en-US" smtClean="0"/>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67266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49696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562088-806D-490B-AAA1-5D988135A34A}" type="datetimeFigureOut">
              <a:rPr lang="en-US" smtClean="0"/>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0645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87750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035542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43112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452543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0112326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960586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Carl.Uchytil@juneau.org"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hyperlink" Target="mailto:KinneyDG@alyeska-pipelin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1</a:t>
            </a:fld>
            <a:endParaRPr sz="1200">
              <a:solidFill>
                <a:srgbClr val="888888"/>
              </a:solidFill>
              <a:latin typeface="Calibri"/>
              <a:ea typeface="Calibri"/>
              <a:cs typeface="Calibri"/>
              <a:sym typeface="Calibri"/>
            </a:endParaRPr>
          </a:p>
        </p:txBody>
      </p:sp>
      <p:sp>
        <p:nvSpPr>
          <p:cNvPr id="99" name="Shape 99"/>
          <p:cNvSpPr txBox="1"/>
          <p:nvPr/>
        </p:nvSpPr>
        <p:spPr>
          <a:xfrm>
            <a:off x="0" y="2723564"/>
            <a:ext cx="8656474" cy="1323439"/>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4800" b="1" dirty="0" smtClean="0">
                <a:solidFill>
                  <a:srgbClr val="054698"/>
                </a:solidFill>
                <a:latin typeface="Calibri"/>
                <a:ea typeface="Calibri"/>
                <a:cs typeface="Calibri"/>
                <a:sym typeface="Calibri"/>
              </a:rPr>
              <a:t>ASCE Alaska Section</a:t>
            </a:r>
            <a:endParaRPr dirty="0"/>
          </a:p>
          <a:p>
            <a:pPr marL="0" marR="0" lvl="0" indent="0" algn="r" rtl="0">
              <a:spcBef>
                <a:spcPts val="0"/>
              </a:spcBef>
              <a:spcAft>
                <a:spcPts val="0"/>
              </a:spcAft>
              <a:buNone/>
            </a:pPr>
            <a:r>
              <a:rPr lang="en-US" sz="3200" i="1" dirty="0" smtClean="0">
                <a:solidFill>
                  <a:srgbClr val="054698"/>
                </a:solidFill>
                <a:latin typeface="Calibri"/>
                <a:ea typeface="Calibri"/>
                <a:cs typeface="Calibri"/>
                <a:sym typeface="Calibri"/>
              </a:rPr>
              <a:t>Carl Uchytil, P.E.</a:t>
            </a:r>
            <a:endParaRPr sz="3200" i="1" dirty="0">
              <a:solidFill>
                <a:srgbClr val="054698"/>
              </a:solidFill>
              <a:latin typeface="Calibri"/>
              <a:ea typeface="Calibri"/>
              <a:cs typeface="Calibri"/>
              <a:sym typeface="Calibri"/>
            </a:endParaRPr>
          </a:p>
        </p:txBody>
      </p:sp>
      <p:sp>
        <p:nvSpPr>
          <p:cNvPr id="101" name="Shape 101"/>
          <p:cNvSpPr txBox="1"/>
          <p:nvPr/>
        </p:nvSpPr>
        <p:spPr>
          <a:xfrm>
            <a:off x="-10630" y="4325897"/>
            <a:ext cx="8667104" cy="1138773"/>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2400">
                <a:solidFill>
                  <a:srgbClr val="008DE7"/>
                </a:solidFill>
                <a:latin typeface="Calibri"/>
                <a:ea typeface="Calibri"/>
                <a:cs typeface="Calibri"/>
                <a:sym typeface="Calibri"/>
              </a:rPr>
              <a:t>Hydrographic Services Review Panel</a:t>
            </a:r>
            <a:endParaRPr/>
          </a:p>
          <a:p>
            <a:pPr marL="0" marR="0" lvl="0" indent="0" algn="r" rtl="0">
              <a:spcBef>
                <a:spcPts val="0"/>
              </a:spcBef>
              <a:spcAft>
                <a:spcPts val="0"/>
              </a:spcAft>
              <a:buNone/>
            </a:pPr>
            <a:r>
              <a:rPr lang="en-US" sz="2400" i="1">
                <a:solidFill>
                  <a:srgbClr val="008DE7"/>
                </a:solidFill>
                <a:latin typeface="Calibri"/>
                <a:ea typeface="Calibri"/>
                <a:cs typeface="Calibri"/>
                <a:sym typeface="Calibri"/>
              </a:rPr>
              <a:t>Stakeholder Perspectives</a:t>
            </a:r>
            <a:endParaRPr sz="2400" i="1">
              <a:solidFill>
                <a:srgbClr val="008DE7"/>
              </a:solidFill>
              <a:latin typeface="Calibri"/>
              <a:ea typeface="Calibri"/>
              <a:cs typeface="Calibri"/>
              <a:sym typeface="Calibri"/>
            </a:endParaRPr>
          </a:p>
          <a:p>
            <a:pPr marL="0" marR="0" lvl="0" indent="0" algn="r" rtl="0">
              <a:spcBef>
                <a:spcPts val="0"/>
              </a:spcBef>
              <a:spcAft>
                <a:spcPts val="0"/>
              </a:spcAft>
              <a:buNone/>
            </a:pPr>
            <a:r>
              <a:rPr lang="en-US" sz="2000">
                <a:solidFill>
                  <a:srgbClr val="008DE7"/>
                </a:solidFill>
                <a:latin typeface="Calibri"/>
                <a:ea typeface="Calibri"/>
                <a:cs typeface="Calibri"/>
                <a:sym typeface="Calibri"/>
              </a:rPr>
              <a:t>August 28, 2018</a:t>
            </a:r>
            <a:endParaRPr sz="2000">
              <a:solidFill>
                <a:srgbClr val="008DE7"/>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432095" y="1656079"/>
            <a:ext cx="8193745" cy="4714241"/>
          </a:xfrm>
          <a:prstGeom prst="rect">
            <a:avLst/>
          </a:prstGeom>
          <a:noFill/>
          <a:ln>
            <a:noFill/>
          </a:ln>
        </p:spPr>
        <p:txBody>
          <a:bodyPr spcFirstLastPara="1" wrap="square" lIns="91425" tIns="45700" rIns="91425" bIns="45700" anchor="t" anchorCtr="0">
            <a:noAutofit/>
          </a:bodyPr>
          <a:lstStyle/>
          <a:p>
            <a:r>
              <a:rPr lang="en-US" dirty="0"/>
              <a:t>The American Society of Civil Engineers represents more than 150,000 members of the civil engineering profession in 177 countries. Founded in 1852, ASCE is the nation’s oldest engineering society. </a:t>
            </a:r>
          </a:p>
          <a:p>
            <a:r>
              <a:rPr lang="en-US" dirty="0" smtClean="0"/>
              <a:t>Over </a:t>
            </a:r>
            <a:r>
              <a:rPr lang="en-US" dirty="0"/>
              <a:t>800 </a:t>
            </a:r>
            <a:r>
              <a:rPr lang="en-US" dirty="0" smtClean="0"/>
              <a:t>Members in Alaska </a:t>
            </a:r>
            <a:r>
              <a:rPr lang="en-US" dirty="0"/>
              <a:t>– Public Sector Engineers, Private Sector Engineers, and Students</a:t>
            </a:r>
          </a:p>
          <a:p>
            <a:r>
              <a:rPr lang="en-US" dirty="0"/>
              <a:t>5 Branches:</a:t>
            </a:r>
          </a:p>
          <a:p>
            <a:pPr lvl="1"/>
            <a:r>
              <a:rPr lang="en-US" sz="2400" dirty="0"/>
              <a:t>Anchorage</a:t>
            </a:r>
          </a:p>
          <a:p>
            <a:pPr lvl="1"/>
            <a:r>
              <a:rPr lang="en-US" sz="2400" dirty="0"/>
              <a:t>Fairbanks</a:t>
            </a:r>
          </a:p>
          <a:p>
            <a:pPr lvl="1"/>
            <a:r>
              <a:rPr lang="en-US" sz="2400" dirty="0"/>
              <a:t>Juneau</a:t>
            </a:r>
          </a:p>
          <a:p>
            <a:pPr lvl="1"/>
            <a:r>
              <a:rPr lang="en-US" sz="2400" dirty="0"/>
              <a:t>Ketchikan</a:t>
            </a:r>
          </a:p>
          <a:p>
            <a:pPr lvl="1"/>
            <a:r>
              <a:rPr lang="en-US" sz="2400" dirty="0"/>
              <a:t>Mat-Su</a:t>
            </a:r>
          </a:p>
          <a:p>
            <a:endParaRPr lang="en-US" dirty="0"/>
          </a:p>
        </p:txBody>
      </p:sp>
      <p:sp>
        <p:nvSpPr>
          <p:cNvPr id="146" name="Shape 146"/>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2</a:t>
            </a:fld>
            <a:endParaRPr sz="1200">
              <a:solidFill>
                <a:srgbClr val="888888"/>
              </a:solidFill>
              <a:latin typeface="Calibri"/>
              <a:ea typeface="Calibri"/>
              <a:cs typeface="Calibri"/>
              <a:sym typeface="Calibri"/>
            </a:endParaRPr>
          </a:p>
        </p:txBody>
      </p:sp>
      <p:sp>
        <p:nvSpPr>
          <p:cNvPr id="147" name="Shape 147"/>
          <p:cNvSpPr txBox="1">
            <a:spLocks noGrp="1"/>
          </p:cNvSpPr>
          <p:nvPr>
            <p:ph type="title"/>
          </p:nvPr>
        </p:nvSpPr>
        <p:spPr>
          <a:xfrm>
            <a:off x="220652" y="225296"/>
            <a:ext cx="8669347" cy="1359664"/>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54698"/>
              </a:buClr>
              <a:buSzPts val="3600"/>
              <a:buFont typeface="Calibri"/>
              <a:buNone/>
            </a:pPr>
            <a:endParaRPr sz="3600" b="0" i="0" u="none" strike="noStrike" cap="none" dirty="0">
              <a:solidFill>
                <a:srgbClr val="054698"/>
              </a:solidFill>
              <a:latin typeface="Calibri"/>
              <a:ea typeface="Calibri"/>
              <a:cs typeface="Calibri"/>
              <a:sym typeface="Calibri"/>
            </a:endParaRPr>
          </a:p>
        </p:txBody>
      </p:sp>
      <p:pic>
        <p:nvPicPr>
          <p:cNvPr id="6" name="Picture 5" descr="ASCE_ak_sect_logo.jpg"/>
          <p:cNvPicPr/>
          <p:nvPr/>
        </p:nvPicPr>
        <p:blipFill>
          <a:blip r:embed="rId3" cstate="print"/>
          <a:stretch>
            <a:fillRect/>
          </a:stretch>
        </p:blipFill>
        <p:spPr>
          <a:xfrm>
            <a:off x="314960" y="262890"/>
            <a:ext cx="3048000" cy="13220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rgbClr val="054698"/>
              </a:buClr>
              <a:buSzPts val="2400"/>
              <a:buFont typeface="Arial"/>
              <a:buChar char="•"/>
            </a:pPr>
            <a:r>
              <a:rPr lang="en-US" sz="2400" b="0" i="0" u="none" strike="noStrike" cap="none" dirty="0" smtClean="0">
                <a:solidFill>
                  <a:srgbClr val="054698"/>
                </a:solidFill>
                <a:latin typeface="Calibri"/>
                <a:ea typeface="Calibri"/>
                <a:cs typeface="Calibri"/>
                <a:sym typeface="Calibri"/>
              </a:rPr>
              <a:t>Engineers need data from NOAA and AOOS to design shoreline improvements, offshore structures, inland waterways, and onshore improvements </a:t>
            </a:r>
          </a:p>
          <a:p>
            <a:pPr marL="228600" marR="0" lvl="0" indent="-228600" algn="l" rtl="0">
              <a:lnSpc>
                <a:spcPct val="90000"/>
              </a:lnSpc>
              <a:spcBef>
                <a:spcPts val="0"/>
              </a:spcBef>
              <a:spcAft>
                <a:spcPts val="0"/>
              </a:spcAft>
              <a:buClr>
                <a:srgbClr val="054698"/>
              </a:buClr>
              <a:buSzPts val="2400"/>
              <a:buFont typeface="Arial"/>
              <a:buChar char="•"/>
            </a:pPr>
            <a:r>
              <a:rPr lang="en-US" dirty="0" smtClean="0"/>
              <a:t>Reliable data is needed to perform reliable, safe, cost effective, and situationally appropriate design.</a:t>
            </a:r>
          </a:p>
          <a:p>
            <a:pPr marL="228600" marR="0" lvl="0" indent="-228600" algn="l" rtl="0">
              <a:lnSpc>
                <a:spcPct val="90000"/>
              </a:lnSpc>
              <a:spcBef>
                <a:spcPts val="0"/>
              </a:spcBef>
              <a:spcAft>
                <a:spcPts val="0"/>
              </a:spcAft>
              <a:buClr>
                <a:srgbClr val="054698"/>
              </a:buClr>
              <a:buSzPts val="2400"/>
              <a:buFont typeface="Arial"/>
              <a:buChar char="•"/>
            </a:pPr>
            <a:r>
              <a:rPr lang="en-US" dirty="0" smtClean="0"/>
              <a:t>ASCE conducted a poll of members in 2017 on data needs  - see following slides</a:t>
            </a:r>
            <a:r>
              <a:rPr lang="en-US" sz="2400" b="0" i="0" u="none" strike="noStrike" cap="none" dirty="0" smtClean="0">
                <a:solidFill>
                  <a:srgbClr val="054698"/>
                </a:solidFill>
                <a:latin typeface="Calibri"/>
                <a:ea typeface="Calibri"/>
                <a:cs typeface="Calibri"/>
                <a:sym typeface="Calibri"/>
              </a:rPr>
              <a:t> for responses</a:t>
            </a:r>
            <a:endParaRPr sz="2000" b="0" i="1" u="none" strike="noStrike" cap="none" dirty="0">
              <a:solidFill>
                <a:srgbClr val="054698"/>
              </a:solidFill>
              <a:latin typeface="Calibri"/>
              <a:ea typeface="Calibri"/>
              <a:cs typeface="Calibri"/>
              <a:sym typeface="Calibri"/>
            </a:endParaRPr>
          </a:p>
        </p:txBody>
      </p:sp>
      <p:sp>
        <p:nvSpPr>
          <p:cNvPr id="153" name="Shape 153"/>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3</a:t>
            </a:fld>
            <a:endParaRPr sz="1200">
              <a:solidFill>
                <a:srgbClr val="888888"/>
              </a:solidFill>
              <a:latin typeface="Calibri"/>
              <a:ea typeface="Calibri"/>
              <a:cs typeface="Calibri"/>
              <a:sym typeface="Calibri"/>
            </a:endParaRPr>
          </a:p>
        </p:txBody>
      </p:sp>
      <p:sp>
        <p:nvSpPr>
          <p:cNvPr id="154" name="Shape 154"/>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54698"/>
              </a:buClr>
              <a:buSzPts val="3600"/>
              <a:buFont typeface="Calibri"/>
              <a:buNone/>
            </a:pPr>
            <a:r>
              <a:rPr lang="en-US" sz="3200" b="0" i="0" u="none" strike="noStrike" cap="none">
                <a:solidFill>
                  <a:srgbClr val="054698"/>
                </a:solidFill>
                <a:latin typeface="Calibri"/>
                <a:ea typeface="Calibri"/>
                <a:cs typeface="Calibri"/>
                <a:sym typeface="Calibri"/>
              </a:rPr>
              <a:t>Usage of NOAA Navigation Services &amp; AOOS Data</a:t>
            </a:r>
            <a:endParaRPr sz="3200" b="0" i="0" u="none" strike="noStrike" cap="none">
              <a:solidFill>
                <a:srgbClr val="054698"/>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lvl="0"/>
            <a:r>
              <a:rPr lang="en-US" sz="2000" dirty="0"/>
              <a:t>Storm Surge Studies – Especially in western Alaska where it appears they are more frequent and larger.  Data need is for designing coastal community infrastructure.</a:t>
            </a:r>
          </a:p>
          <a:p>
            <a:pPr lvl="0"/>
            <a:r>
              <a:rPr lang="en-US" sz="2000" dirty="0"/>
              <a:t>More air temperature monitoring stations in western and northern Alaska (target permafrost areas).  Many designs for frozen foundations rely on climate data from airports than can be hundreds of miles away.</a:t>
            </a:r>
          </a:p>
          <a:p>
            <a:pPr lvl="0"/>
            <a:r>
              <a:rPr lang="en-US" sz="2000" dirty="0"/>
              <a:t>More ground temperature profile data acquisition at various points in Alaska would be desirable.  In particular, determination of ground temperature trends over time, i.e., recession of permafrost level would be of practical value.</a:t>
            </a:r>
          </a:p>
          <a:p>
            <a:pPr lvl="0"/>
            <a:r>
              <a:rPr lang="en-US" sz="2000" dirty="0"/>
              <a:t>More wind and precipitation data in rural Alaska.  Unalaska as a specific target.  The City is trying to collect their own data to better design their water supply system.  They are actually teaming with DNR/USGS on groundwater level monitoring and would probably be happy to team with NOAA.</a:t>
            </a:r>
          </a:p>
          <a:p>
            <a:pPr marL="0" lvl="0" indent="0">
              <a:spcBef>
                <a:spcPts val="0"/>
              </a:spcBef>
              <a:buNone/>
            </a:pPr>
            <a:endParaRPr sz="2000" b="0" i="1" u="none" strike="noStrike" cap="none" dirty="0">
              <a:solidFill>
                <a:srgbClr val="054698"/>
              </a:solidFill>
              <a:latin typeface="Calibri"/>
              <a:ea typeface="Calibri"/>
              <a:cs typeface="Calibri"/>
              <a:sym typeface="Calibri"/>
            </a:endParaRPr>
          </a:p>
        </p:txBody>
      </p:sp>
      <p:sp>
        <p:nvSpPr>
          <p:cNvPr id="160" name="Shape 160"/>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4</a:t>
            </a:fld>
            <a:endParaRPr sz="1200">
              <a:solidFill>
                <a:srgbClr val="888888"/>
              </a:solidFill>
              <a:latin typeface="Calibri"/>
              <a:ea typeface="Calibri"/>
              <a:cs typeface="Calibri"/>
              <a:sym typeface="Calibri"/>
            </a:endParaRPr>
          </a:p>
        </p:txBody>
      </p:sp>
      <p:sp>
        <p:nvSpPr>
          <p:cNvPr id="161" name="Shape 161"/>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54698"/>
              </a:buClr>
              <a:buSzPts val="3600"/>
              <a:buFont typeface="Calibri"/>
              <a:buNone/>
            </a:pPr>
            <a:r>
              <a:rPr lang="en-US" sz="3000" b="0" i="0" u="none" strike="noStrike" cap="none" dirty="0">
                <a:solidFill>
                  <a:srgbClr val="054698"/>
                </a:solidFill>
                <a:latin typeface="Calibri"/>
                <a:ea typeface="Calibri"/>
                <a:cs typeface="Calibri"/>
                <a:sym typeface="Calibri"/>
              </a:rPr>
              <a:t>Requests for NOAA Navigation Services &amp; AOOS </a:t>
            </a:r>
            <a:r>
              <a:rPr lang="en-US" sz="3000" b="0" i="0" u="none" strike="noStrike" cap="none" dirty="0" smtClean="0">
                <a:solidFill>
                  <a:srgbClr val="054698"/>
                </a:solidFill>
                <a:latin typeface="Calibri"/>
                <a:ea typeface="Calibri"/>
                <a:cs typeface="Calibri"/>
                <a:sym typeface="Calibri"/>
              </a:rPr>
              <a:t>Data (responses to 2017 poll by ASCE Alaska Section)</a:t>
            </a:r>
            <a:endParaRPr sz="3000" b="0" i="0" u="none" strike="noStrike" cap="none" dirty="0">
              <a:solidFill>
                <a:srgbClr val="054698"/>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20000"/>
          </a:bodyPr>
          <a:lstStyle/>
          <a:p>
            <a:pPr lvl="0"/>
            <a:r>
              <a:rPr lang="en-US" dirty="0"/>
              <a:t>NOAA has wave buoys but most are so far offshore and don’t provide the data we need. It would be better to have more nearshore buoys in locations with population centers to help properly design nearshore structures for those communities.  </a:t>
            </a:r>
          </a:p>
          <a:p>
            <a:pPr lvl="0"/>
            <a:r>
              <a:rPr lang="en-US" dirty="0"/>
              <a:t>Updated bathymetry statewide.  (This may already be in the works.)</a:t>
            </a:r>
          </a:p>
          <a:p>
            <a:pPr lvl="0"/>
            <a:r>
              <a:rPr lang="en-US" dirty="0"/>
              <a:t>Add more “sea level change” stations to get a good coverage of the coastline would be good.</a:t>
            </a:r>
          </a:p>
          <a:p>
            <a:pPr lvl="0"/>
            <a:r>
              <a:rPr lang="en-US" dirty="0"/>
              <a:t>Often, we are asked of the sustainability and feasibility of alternative energy sources, such as wind and solar. Could NOAA provide some assistance with data gathering to inform the decision makers whether or not alternative energy sources are feasible in different parts of Alaska?</a:t>
            </a:r>
          </a:p>
          <a:p>
            <a:pPr lvl="0"/>
            <a:r>
              <a:rPr lang="en-US" dirty="0"/>
              <a:t>Create a website where sounding data, particularly for bays and inlets, can be downloaded in .</a:t>
            </a:r>
            <a:r>
              <a:rPr lang="en-US" dirty="0" err="1"/>
              <a:t>dwg</a:t>
            </a:r>
            <a:r>
              <a:rPr lang="en-US" dirty="0"/>
              <a:t> format, but any format for detailed data would be beneficial. The intent would be to support design for small projects (e.g. residential) and conceptual/initial design study for larger projects. Also consider facilitating crowd sourced personal/commercial depth finder data to refine charts.</a:t>
            </a:r>
          </a:p>
          <a:p>
            <a:endParaRPr lang="en-US" dirty="0"/>
          </a:p>
        </p:txBody>
      </p:sp>
      <p:sp>
        <p:nvSpPr>
          <p:cNvPr id="3" name="Title 2"/>
          <p:cNvSpPr>
            <a:spLocks noGrp="1"/>
          </p:cNvSpPr>
          <p:nvPr>
            <p:ph type="title"/>
          </p:nvPr>
        </p:nvSpPr>
        <p:spPr>
          <a:xfrm>
            <a:off x="220653" y="225296"/>
            <a:ext cx="8598606" cy="821184"/>
          </a:xfrm>
        </p:spPr>
        <p:txBody>
          <a:bodyPr>
            <a:normAutofit fontScale="90000"/>
          </a:bodyPr>
          <a:lstStyle/>
          <a:p>
            <a:r>
              <a:rPr lang="en-US" dirty="0" smtClean="0"/>
              <a:t>Responses </a:t>
            </a:r>
            <a:r>
              <a:rPr lang="en-US" dirty="0"/>
              <a:t>to 2017 poll by ASCE Alaska </a:t>
            </a:r>
            <a:r>
              <a:rPr lang="en-US" dirty="0" smtClean="0"/>
              <a:t>Section (continued)</a:t>
            </a:r>
            <a:endParaRPr lang="en-US" dirty="0"/>
          </a:p>
        </p:txBody>
      </p:sp>
    </p:spTree>
    <p:extLst>
      <p:ext uri="{BB962C8B-B14F-4D97-AF65-F5344CB8AC3E}">
        <p14:creationId xmlns:p14="http://schemas.microsoft.com/office/powerpoint/2010/main" val="1901526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lnSpcReduction="20000"/>
          </a:bodyPr>
          <a:lstStyle/>
          <a:p>
            <a:pPr lvl="0"/>
            <a:r>
              <a:rPr lang="en-US" dirty="0"/>
              <a:t>Collect data that may be useful to support permitting reviews within other divisions of NOAA and NMFS to thereby potentially speed up their review. A regular comment was the length of permit reviews, especially for common typical projects. Is there specific data that NOAA can collect in-house to assist their in-house peers during their review of permit applications?</a:t>
            </a:r>
          </a:p>
          <a:p>
            <a:pPr lvl="0"/>
            <a:r>
              <a:rPr lang="en-US" dirty="0"/>
              <a:t>Provide more detailed rainfall, snowfall, and snow depth data throughout Alaska, particularly Southeast Alaska with such varying weather accumulations due to topography, weather patterns, etc. Further refine the interactive snow information mapping website, which is seen as a potentially great benefit in evaluating snow loads for structures located away from traditional snowfall collection sites. Also, improve website navigation for casual website visitors to locate the information of concern.</a:t>
            </a:r>
          </a:p>
          <a:p>
            <a:pPr lvl="0"/>
            <a:r>
              <a:rPr lang="en-US" dirty="0"/>
              <a:t>Review and publish up-to-date tidal datum, reflecting changes to sea level elevation.</a:t>
            </a:r>
          </a:p>
          <a:p>
            <a:pPr marL="76200" indent="0">
              <a:buNone/>
            </a:pPr>
            <a:r>
              <a:rPr lang="en-US" dirty="0"/>
              <a:t> </a:t>
            </a:r>
          </a:p>
          <a:p>
            <a:endParaRPr lang="en-US" dirty="0"/>
          </a:p>
        </p:txBody>
      </p:sp>
      <p:sp>
        <p:nvSpPr>
          <p:cNvPr id="3" name="Title 2"/>
          <p:cNvSpPr>
            <a:spLocks noGrp="1"/>
          </p:cNvSpPr>
          <p:nvPr>
            <p:ph type="title"/>
          </p:nvPr>
        </p:nvSpPr>
        <p:spPr>
          <a:xfrm>
            <a:off x="220653" y="225296"/>
            <a:ext cx="8598606" cy="861824"/>
          </a:xfrm>
        </p:spPr>
        <p:txBody>
          <a:bodyPr>
            <a:normAutofit fontScale="90000"/>
          </a:bodyPr>
          <a:lstStyle/>
          <a:p>
            <a:r>
              <a:rPr lang="en-US" dirty="0"/>
              <a:t>Responses to 2017 poll by ASCE Alaska Section (continued)</a:t>
            </a:r>
          </a:p>
        </p:txBody>
      </p:sp>
    </p:spTree>
    <p:extLst>
      <p:ext uri="{BB962C8B-B14F-4D97-AF65-F5344CB8AC3E}">
        <p14:creationId xmlns:p14="http://schemas.microsoft.com/office/powerpoint/2010/main" val="4115339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lvl="0"/>
            <a:r>
              <a:rPr lang="en-US" dirty="0"/>
              <a:t>River meander studies over time.  This might not be NOAA but it is needed for properly planning bridge and highway work.</a:t>
            </a:r>
          </a:p>
          <a:p>
            <a:pPr lvl="0"/>
            <a:r>
              <a:rPr lang="en-US" dirty="0"/>
              <a:t>Vegetation changes over time – this is an item that is important with climate change and impacts previously published vegetation maps/ranges.  Especially for areas of wetland.</a:t>
            </a:r>
          </a:p>
          <a:p>
            <a:pPr lvl="0"/>
            <a:r>
              <a:rPr lang="en-US" dirty="0"/>
              <a:t>Overall investment in more official weather stations.  Concern with the aviation safety and having good weather data to make informed decisions.  It is one of our identified needs as part of ASCE’s Report Card for Alaska’s Infrastructure</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Responses to 2017 poll by ASCE Alaska Section </a:t>
            </a:r>
            <a:r>
              <a:rPr lang="en-US" dirty="0" smtClean="0"/>
              <a:t>(final comments)</a:t>
            </a:r>
            <a:endParaRPr lang="en-US" dirty="0"/>
          </a:p>
        </p:txBody>
      </p:sp>
    </p:spTree>
    <p:extLst>
      <p:ext uri="{BB962C8B-B14F-4D97-AF65-F5344CB8AC3E}">
        <p14:creationId xmlns:p14="http://schemas.microsoft.com/office/powerpoint/2010/main" val="340441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220654" y="3735175"/>
            <a:ext cx="8598605" cy="2584345"/>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r>
              <a:rPr lang="en-US" dirty="0" smtClean="0">
                <a:solidFill>
                  <a:schemeClr val="dk1"/>
                </a:solidFill>
              </a:rPr>
              <a:t>Carl Uchytil, P.E.  (President, ASCE Alaska Section)</a:t>
            </a:r>
            <a:endParaRPr dirty="0"/>
          </a:p>
          <a:p>
            <a:pPr marL="0" marR="0" lvl="0" indent="0" algn="ctr" rtl="0">
              <a:lnSpc>
                <a:spcPct val="90000"/>
              </a:lnSpc>
              <a:spcBef>
                <a:spcPts val="600"/>
              </a:spcBef>
              <a:spcAft>
                <a:spcPts val="0"/>
              </a:spcAft>
              <a:buClr>
                <a:schemeClr val="dk1"/>
              </a:buClr>
              <a:buSzPts val="2400"/>
              <a:buFont typeface="Arial"/>
              <a:buNone/>
            </a:pPr>
            <a:r>
              <a:rPr lang="en-US" sz="2400" b="0" i="1" u="none" strike="noStrike" cap="none" dirty="0" smtClean="0">
                <a:solidFill>
                  <a:schemeClr val="dk1"/>
                </a:solidFill>
                <a:latin typeface="Calibri"/>
                <a:ea typeface="Calibri"/>
                <a:cs typeface="Calibri"/>
                <a:sym typeface="Calibri"/>
              </a:rPr>
              <a:t>Port of Juneau, Alaska</a:t>
            </a:r>
            <a:endParaRPr dirty="0"/>
          </a:p>
          <a:p>
            <a:pPr marL="0" lvl="0" indent="0" algn="ctr">
              <a:spcBef>
                <a:spcPts val="600"/>
              </a:spcBef>
              <a:buClr>
                <a:schemeClr val="dk1"/>
              </a:buClr>
              <a:buSzPts val="2000"/>
              <a:buNone/>
            </a:pPr>
            <a:r>
              <a:rPr lang="en-US" sz="2000" dirty="0" smtClean="0">
                <a:hlinkClick r:id="rId3"/>
              </a:rPr>
              <a:t>Carl.Uchytil@juneau.org</a:t>
            </a:r>
            <a:endParaRPr lang="en-US" sz="2000" dirty="0" smtClean="0"/>
          </a:p>
          <a:p>
            <a:pPr marL="0" lvl="0" indent="0" algn="ctr">
              <a:spcBef>
                <a:spcPts val="600"/>
              </a:spcBef>
              <a:buClr>
                <a:schemeClr val="dk1"/>
              </a:buClr>
              <a:buSzPts val="2000"/>
              <a:buNone/>
            </a:pPr>
            <a:r>
              <a:rPr lang="en-US" sz="2000" b="0" i="0" u="none" strike="noStrike" cap="none" dirty="0" smtClean="0">
                <a:solidFill>
                  <a:schemeClr val="dk1"/>
                </a:solidFill>
                <a:latin typeface="Calibri"/>
                <a:ea typeface="Calibri"/>
                <a:cs typeface="Calibri"/>
                <a:sym typeface="Calibri"/>
              </a:rPr>
              <a:t>907-586-0292</a:t>
            </a:r>
          </a:p>
          <a:p>
            <a:pPr marL="0" lvl="0" indent="0" algn="ctr">
              <a:spcBef>
                <a:spcPts val="600"/>
              </a:spcBef>
              <a:buClr>
                <a:schemeClr val="dk1"/>
              </a:buClr>
              <a:buSzPts val="2000"/>
              <a:buNone/>
            </a:pPr>
            <a:r>
              <a:rPr lang="en-US" sz="2000" b="0" i="0" u="none" strike="noStrike" cap="none" dirty="0" smtClean="0">
                <a:solidFill>
                  <a:schemeClr val="dk1"/>
                </a:solidFill>
                <a:latin typeface="Calibri"/>
                <a:ea typeface="Calibri"/>
                <a:cs typeface="Calibri"/>
                <a:sym typeface="Calibri"/>
              </a:rPr>
              <a:t>or:  Greg Kinney (Region 8 Governor, 2015-2018)</a:t>
            </a:r>
          </a:p>
          <a:p>
            <a:pPr marL="0" lvl="0" indent="0" algn="ctr">
              <a:spcBef>
                <a:spcPts val="600"/>
              </a:spcBef>
              <a:buClr>
                <a:schemeClr val="dk1"/>
              </a:buClr>
              <a:buSzPts val="2000"/>
              <a:buNone/>
            </a:pPr>
            <a:r>
              <a:rPr lang="en-US" sz="2000" b="0" i="0" u="none" strike="noStrike" cap="none" dirty="0" smtClean="0">
                <a:solidFill>
                  <a:schemeClr val="dk1"/>
                </a:solidFill>
                <a:latin typeface="Calibri"/>
                <a:ea typeface="Calibri"/>
                <a:cs typeface="Calibri"/>
                <a:sym typeface="Calibri"/>
                <a:hlinkClick r:id="rId4"/>
              </a:rPr>
              <a:t>KinneyDG@alyeska-pipeline.com</a:t>
            </a:r>
            <a:r>
              <a:rPr lang="en-US" sz="2000" b="0" i="0" u="none" strike="noStrike" cap="none" dirty="0" smtClean="0">
                <a:solidFill>
                  <a:schemeClr val="dk1"/>
                </a:solidFill>
                <a:latin typeface="Calibri"/>
                <a:ea typeface="Calibri"/>
                <a:cs typeface="Calibri"/>
                <a:sym typeface="Calibri"/>
              </a:rPr>
              <a:t> </a:t>
            </a:r>
          </a:p>
          <a:p>
            <a:pPr marL="0" lvl="0" indent="0" algn="ctr">
              <a:spcBef>
                <a:spcPts val="600"/>
              </a:spcBef>
              <a:buClr>
                <a:schemeClr val="dk1"/>
              </a:buClr>
              <a:buSzPts val="2000"/>
              <a:buNone/>
            </a:pPr>
            <a:r>
              <a:rPr lang="en-US" sz="2000" dirty="0" smtClean="0">
                <a:solidFill>
                  <a:schemeClr val="dk1"/>
                </a:solidFill>
              </a:rPr>
              <a:t>907-787-8961</a:t>
            </a:r>
            <a:endParaRPr sz="2000" b="0" i="0" u="none" strike="noStrike" cap="none" dirty="0">
              <a:solidFill>
                <a:schemeClr val="dk1"/>
              </a:solidFill>
              <a:latin typeface="Calibri"/>
              <a:ea typeface="Calibri"/>
              <a:cs typeface="Calibri"/>
              <a:sym typeface="Calibri"/>
            </a:endParaRPr>
          </a:p>
        </p:txBody>
      </p:sp>
      <p:sp>
        <p:nvSpPr>
          <p:cNvPr id="174" name="Shape 174"/>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888"/>
                </a:solidFill>
                <a:latin typeface="Calibri"/>
                <a:ea typeface="Calibri"/>
                <a:cs typeface="Calibri"/>
                <a:sym typeface="Calibri"/>
              </a:rPr>
              <a:t>8</a:t>
            </a:fld>
            <a:endParaRPr sz="1200">
              <a:solidFill>
                <a:srgbClr val="888888"/>
              </a:solidFill>
              <a:latin typeface="Calibri"/>
              <a:ea typeface="Calibri"/>
              <a:cs typeface="Calibri"/>
              <a:sym typeface="Calibri"/>
            </a:endParaRPr>
          </a:p>
        </p:txBody>
      </p:sp>
      <p:sp>
        <p:nvSpPr>
          <p:cNvPr id="175" name="Shape 175"/>
          <p:cNvSpPr txBox="1">
            <a:spLocks noGrp="1"/>
          </p:cNvSpPr>
          <p:nvPr>
            <p:ph type="title"/>
          </p:nvPr>
        </p:nvSpPr>
        <p:spPr>
          <a:xfrm>
            <a:off x="220653" y="3122826"/>
            <a:ext cx="8598606" cy="612349"/>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rgbClr val="054698"/>
              </a:buClr>
              <a:buSzPts val="3600"/>
              <a:buFont typeface="Calibri"/>
              <a:buNone/>
            </a:pPr>
            <a:r>
              <a:rPr lang="en-US" dirty="0"/>
              <a:t>Contact Information:</a:t>
            </a:r>
            <a:endParaRPr sz="3600" b="0" i="0" u="none" strike="noStrike" cap="none" dirty="0">
              <a:solidFill>
                <a:srgbClr val="054698"/>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792</Words>
  <Application>Microsoft Office PowerPoint</Application>
  <PresentationFormat>On-screen Show (4:3)</PresentationFormat>
  <Paragraphs>50</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Usage of NOAA Navigation Services &amp; AOOS Data</vt:lpstr>
      <vt:lpstr>Requests for NOAA Navigation Services &amp; AOOS Data (responses to 2017 poll by ASCE Alaska Section)</vt:lpstr>
      <vt:lpstr>Responses to 2017 poll by ASCE Alaska Section (continued)</vt:lpstr>
      <vt:lpstr>Responses to 2017 poll by ASCE Alaska Section (continued)</vt:lpstr>
      <vt:lpstr>Responses to 2017 poll by ASCE Alaska Section (final comments)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 O. Buesseler</dc:creator>
  <cp:lastModifiedBy>Windows User</cp:lastModifiedBy>
  <cp:revision>20</cp:revision>
  <dcterms:modified xsi:type="dcterms:W3CDTF">2018-08-16T23:31:03Z</dcterms:modified>
</cp:coreProperties>
</file>