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9" r:id="rId1"/>
  </p:sldMasterIdLst>
  <p:notesMasterIdLst>
    <p:notesMasterId r:id="rId21"/>
  </p:notesMasterIdLst>
  <p:sldIdLst>
    <p:sldId id="256" r:id="rId2"/>
    <p:sldId id="535" r:id="rId3"/>
    <p:sldId id="293" r:id="rId4"/>
    <p:sldId id="296" r:id="rId5"/>
    <p:sldId id="342" r:id="rId6"/>
    <p:sldId id="529" r:id="rId7"/>
    <p:sldId id="301" r:id="rId8"/>
    <p:sldId id="257" r:id="rId9"/>
    <p:sldId id="258" r:id="rId10"/>
    <p:sldId id="259" r:id="rId11"/>
    <p:sldId id="263" r:id="rId12"/>
    <p:sldId id="265" r:id="rId13"/>
    <p:sldId id="266" r:id="rId14"/>
    <p:sldId id="267" r:id="rId15"/>
    <p:sldId id="268" r:id="rId16"/>
    <p:sldId id="269" r:id="rId17"/>
    <p:sldId id="534" r:id="rId18"/>
    <p:sldId id="270" r:id="rId19"/>
    <p:sldId id="532" r:id="rId20"/>
  </p:sldIdLst>
  <p:sldSz cx="9144000" cy="6858000" type="screen4x3"/>
  <p:notesSz cx="6858000" cy="9144000"/>
  <p:embeddedFontLst>
    <p:embeddedFont>
      <p:font typeface="Verdana" panose="020B0604030504040204" pitchFamily="34" charset="0"/>
      <p:regular r:id="rId22"/>
      <p:bold r:id="rId23"/>
      <p:italic r:id="rId24"/>
      <p:boldItalic r:id="rId25"/>
    </p:embeddedFont>
    <p:embeddedFont>
      <p:font typeface="Varela"/>
      <p:regular r:id="rId26"/>
    </p:embeddedFont>
    <p:embeddedFont>
      <p:font typeface="ＭＳ Ｐゴシック" panose="020B0600070205080204" pitchFamily="34" charset="-128"/>
      <p:regular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E2B667-E1FB-43F7-88E3-7D924C1789E4}">
  <a:tblStyle styleId="{29E2B667-E1FB-43F7-88E3-7D924C1789E4}"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EEEF"/>
          </a:solidFill>
        </a:fill>
      </a:tcStyle>
    </a:wholeTbl>
    <a:band1H>
      <a:tcTxStyle/>
      <a:tcStyle>
        <a:tcBdr/>
        <a:fill>
          <a:solidFill>
            <a:srgbClr val="D5DBDE"/>
          </a:solidFill>
        </a:fill>
      </a:tcStyle>
    </a:band1H>
    <a:band2H>
      <a:tcTxStyle/>
      <a:tcStyle>
        <a:tcBdr/>
      </a:tcStyle>
    </a:band2H>
    <a:band1V>
      <a:tcTxStyle/>
      <a:tcStyle>
        <a:tcBdr/>
        <a:fill>
          <a:solidFill>
            <a:srgbClr val="D5DBDE"/>
          </a:solidFill>
        </a:fill>
      </a:tcStyle>
    </a:band1V>
    <a:band2V>
      <a:tcTxStyle/>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676"/>
  </p:normalViewPr>
  <p:slideViewPr>
    <p:cSldViewPr snapToGrid="0" snapToObjects="1">
      <p:cViewPr varScale="1">
        <p:scale>
          <a:sx n="86" d="100"/>
          <a:sy n="86" d="100"/>
        </p:scale>
        <p:origin x="10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a:solidFill>
                  <a:srgbClr val="000000"/>
                </a:solidFill>
                <a:latin typeface="Arial"/>
                <a:ea typeface="Arial"/>
                <a:cs typeface="Arial"/>
                <a:sym typeface="Arial"/>
              </a:rPr>
              <a:t>https://docs.google.com/presentation/d/1PxaQtJeq5CCcXpdexb_22xQ88XvJbJKKm83DZGJrCFw/edit#slide=id.p23</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100" b="0" i="0" u="none" strike="noStrike" cap="none">
                <a:solidFill>
                  <a:srgbClr val="000000"/>
                </a:solidFill>
                <a:latin typeface="Arial"/>
                <a:ea typeface="Arial"/>
                <a:cs typeface="Arial"/>
                <a:sym typeface="Arial"/>
              </a:rPr>
              <a:t>IOOS/CO-OPS:</a:t>
            </a:r>
            <a:r>
              <a:rPr lang="en-US" sz="1100" b="0" i="0" u="none" strike="noStrike" cap="none">
                <a:solidFill>
                  <a:schemeClr val="dk1"/>
                </a:solidFill>
                <a:latin typeface="Arial"/>
                <a:ea typeface="Arial"/>
                <a:cs typeface="Arial"/>
                <a:sym typeface="Arial"/>
              </a:rPr>
              <a:t> existing modeling, HF radar, total water (also modeling), flexible equipment options</a:t>
            </a:r>
            <a:endParaRPr/>
          </a:p>
          <a:p>
            <a:pPr marL="457200" marR="0" lvl="0" indent="-22860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f94bfae3c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g3f94bfae3c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https://www.aoos.org/alaska-water-level-watch/</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f94bfae3c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g3f94bfae3c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Spatial representation of water level observation stations in Alaska</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f94bfae3c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3f94bfae3c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rgbClr val="000000"/>
              </a:buClr>
              <a:buSzPts val="1100"/>
              <a:buFont typeface="Arial"/>
              <a:buNone/>
            </a:pPr>
            <a:r>
              <a:rPr lang="en-US" dirty="0"/>
              <a:t>Each dataset has its own content page</a:t>
            </a:r>
            <a:endParaRPr dirty="0"/>
          </a:p>
          <a:p>
            <a:pPr marL="457200" lvl="0" indent="-317500" rtl="0">
              <a:spcBef>
                <a:spcPts val="0"/>
              </a:spcBef>
              <a:spcAft>
                <a:spcPts val="0"/>
              </a:spcAft>
              <a:buSzPts val="1400"/>
              <a:buChar char="•"/>
            </a:pPr>
            <a:r>
              <a:rPr lang="en-US" dirty="0"/>
              <a:t>Summary</a:t>
            </a:r>
            <a:endParaRPr dirty="0"/>
          </a:p>
          <a:p>
            <a:pPr marL="457200" lvl="0" indent="-317500" rtl="0">
              <a:spcBef>
                <a:spcPts val="0"/>
              </a:spcBef>
              <a:spcAft>
                <a:spcPts val="0"/>
              </a:spcAft>
              <a:buSzPts val="1400"/>
              <a:buChar char="•"/>
            </a:pPr>
            <a:r>
              <a:rPr lang="en-US" dirty="0"/>
              <a:t>Data availability</a:t>
            </a:r>
            <a:endParaRPr dirty="0"/>
          </a:p>
          <a:p>
            <a:pPr marL="457200" lvl="0" indent="-317500" rtl="0">
              <a:spcBef>
                <a:spcPts val="0"/>
              </a:spcBef>
              <a:spcAft>
                <a:spcPts val="0"/>
              </a:spcAft>
              <a:buSzPts val="1400"/>
              <a:buChar char="•"/>
            </a:pPr>
            <a:r>
              <a:rPr lang="en-US" dirty="0"/>
              <a:t>License / usage information</a:t>
            </a:r>
            <a:endParaRPr dirty="0"/>
          </a:p>
          <a:p>
            <a:pPr marL="457200" lvl="0" indent="-317500" rtl="0">
              <a:spcBef>
                <a:spcPts val="0"/>
              </a:spcBef>
              <a:spcAft>
                <a:spcPts val="0"/>
              </a:spcAft>
              <a:buSzPts val="1400"/>
              <a:buChar char="•"/>
            </a:pPr>
            <a:r>
              <a:rPr lang="en-US" dirty="0"/>
              <a:t>Variable / layer preview</a:t>
            </a:r>
            <a:endParaRPr dirty="0"/>
          </a:p>
          <a:p>
            <a:pPr marL="457200" lvl="0" indent="-317500" rtl="0">
              <a:spcBef>
                <a:spcPts val="0"/>
              </a:spcBef>
              <a:spcAft>
                <a:spcPts val="0"/>
              </a:spcAft>
              <a:buSzPts val="1400"/>
              <a:buChar char="•"/>
            </a:pPr>
            <a:r>
              <a:rPr lang="en-US" dirty="0"/>
              <a:t>Contact information</a:t>
            </a:r>
            <a:endParaRPr dirty="0"/>
          </a:p>
          <a:p>
            <a:pPr marL="457200" lvl="0" indent="-317500" rtl="0">
              <a:spcBef>
                <a:spcPts val="0"/>
              </a:spcBef>
              <a:spcAft>
                <a:spcPts val="0"/>
              </a:spcAft>
              <a:buSzPts val="1400"/>
              <a:buChar char="•"/>
            </a:pPr>
            <a:r>
              <a:rPr lang="en-US" dirty="0"/>
              <a:t>Original-source link</a:t>
            </a:r>
            <a:endParaRPr dirty="0"/>
          </a:p>
          <a:p>
            <a:pPr marL="457200" lvl="0" indent="-317500" rtl="0">
              <a:spcBef>
                <a:spcPts val="0"/>
              </a:spcBef>
              <a:spcAft>
                <a:spcPts val="0"/>
              </a:spcAft>
              <a:buSzPts val="1400"/>
              <a:buChar char="•"/>
            </a:pPr>
            <a:r>
              <a:rPr lang="en-US" dirty="0"/>
              <a:t>Download links</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f94bfae3c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g3f94bfae3c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Customized comparison of CO-OPS water level observations to tide predictions.</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(Note: water level observations are displayed in hourly increments by default, full 6-minute data is available via download).</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f94bfae3c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3f94bfae3c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Draft example of what data inventory pages may look like, showing QARTOD quality data over a sensors lifespan.</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f94bfae3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3f94bfae3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Draft example of what a source inventory page will look like, showing water level inventories (and qualities) for all stations from one source. In this case, we're showing CO-OPS, but for Tier B and C data these inventory pages will be very useful to see data coverage and quality.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f94bfae3c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3f94bfae3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effectLst/>
                <a:latin typeface="Arial"/>
                <a:ea typeface="Arial"/>
                <a:cs typeface="Arial"/>
                <a:sym typeface="Arial"/>
              </a:rPr>
              <a:t>Current tools that supplement NOAA CO-OPS functionalities to fit Alaska’s needs for water level products fill gaps in tidal datum computations and transformations, including the Alaska Tidal Datum Portal, which functions similar to VDATUM for single location conversions and the Online Tidal Datum Computation tool which allows users to compute tidal datums from water level time series. Links to these tools are listed on the Alaska water level watch page.</a:t>
            </a:r>
            <a:endParaRPr dirty="0"/>
          </a:p>
        </p:txBody>
      </p:sp>
    </p:spTree>
    <p:extLst>
      <p:ext uri="{BB962C8B-B14F-4D97-AF65-F5344CB8AC3E}">
        <p14:creationId xmlns:p14="http://schemas.microsoft.com/office/powerpoint/2010/main" val="3338236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Serving mechanisms are the same as co-ops</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Serving mechanisms are the same as co-ops</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6619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Serving mechanisms are the same as co-ops</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97164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Shape 50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100" dirty="0">
                <a:solidFill>
                  <a:schemeClr val="dk1"/>
                </a:solidFill>
              </a:rPr>
              <a:t>The portal is  likened to d</a:t>
            </a:r>
            <a:r>
              <a:rPr lang="en-US" sz="1100" b="0" i="0" u="none" strike="noStrike" cap="none" dirty="0">
                <a:solidFill>
                  <a:schemeClr val="dk1"/>
                </a:solidFill>
                <a:latin typeface="Arial"/>
                <a:ea typeface="Arial"/>
                <a:cs typeface="Arial"/>
                <a:sym typeface="Arial"/>
              </a:rPr>
              <a:t>ata environment (rather than standalone system) as it is i</a:t>
            </a:r>
            <a:r>
              <a:rPr lang="en-US" sz="1100" dirty="0">
                <a:solidFill>
                  <a:schemeClr val="dk1"/>
                </a:solidFill>
              </a:rPr>
              <a:t>ntended to</a:t>
            </a:r>
            <a:r>
              <a:rPr lang="en-US" sz="1100" b="0" i="0" u="none" strike="noStrike" cap="none" dirty="0">
                <a:solidFill>
                  <a:schemeClr val="dk1"/>
                </a:solidFill>
                <a:latin typeface="Arial"/>
                <a:ea typeface="Arial"/>
                <a:cs typeface="Arial"/>
                <a:sym typeface="Arial"/>
              </a:rPr>
              <a:t> grow and adapt to new data, and new data disc</a:t>
            </a:r>
            <a:r>
              <a:rPr lang="en-US" sz="1100" dirty="0">
                <a:solidFill>
                  <a:schemeClr val="dk1"/>
                </a:solidFill>
              </a:rPr>
              <a:t>over and visualization capabilities.</a:t>
            </a:r>
            <a:r>
              <a:rPr lang="en-US" sz="1100" b="0" i="0" u="none" strike="noStrike" cap="none" dirty="0">
                <a:solidFill>
                  <a:schemeClr val="dk1"/>
                </a:solidFill>
                <a:latin typeface="Arial"/>
                <a:ea typeface="Arial"/>
                <a:cs typeface="Arial"/>
                <a:sym typeface="Arial"/>
              </a:rPr>
              <a:t> </a:t>
            </a:r>
          </a:p>
          <a:p>
            <a:pPr marL="0" marR="0" lvl="0" indent="0" algn="l" rtl="0">
              <a:lnSpc>
                <a:spcPct val="100000"/>
              </a:lnSpc>
              <a:spcBef>
                <a:spcPts val="0"/>
              </a:spcBef>
              <a:spcAft>
                <a:spcPts val="0"/>
              </a:spcAft>
              <a:buNone/>
            </a:pPr>
            <a:r>
              <a:rPr lang="en-US" sz="1100" b="0" i="0" u="none" strike="noStrike" cap="none" dirty="0">
                <a:solidFill>
                  <a:schemeClr val="dk1"/>
                </a:solidFill>
                <a:latin typeface="Arial"/>
                <a:ea typeface="Arial"/>
                <a:cs typeface="Arial"/>
                <a:sym typeface="Arial"/>
              </a:rPr>
              <a:t/>
            </a:r>
            <a:br>
              <a:rPr lang="en-US" sz="1100" b="0" i="0" u="none" strike="noStrike" cap="none" dirty="0">
                <a:solidFill>
                  <a:schemeClr val="dk1"/>
                </a:solidFill>
                <a:latin typeface="Arial"/>
                <a:ea typeface="Arial"/>
                <a:cs typeface="Arial"/>
                <a:sym typeface="Arial"/>
              </a:rPr>
            </a:br>
            <a:r>
              <a:rPr lang="en-US" sz="1100" b="0" i="0" u="none" strike="noStrike" cap="none" dirty="0">
                <a:solidFill>
                  <a:schemeClr val="dk1"/>
                </a:solidFill>
                <a:latin typeface="Arial"/>
                <a:ea typeface="Arial"/>
                <a:cs typeface="Arial"/>
                <a:sym typeface="Arial"/>
              </a:rPr>
              <a:t>We are trying to solve three main things with the portal:</a:t>
            </a:r>
            <a:endParaRPr lang="en-US" sz="1100" dirty="0"/>
          </a:p>
          <a:p>
            <a:pPr marL="457200" marR="0" lvl="0" indent="-317500" algn="l" rtl="0">
              <a:lnSpc>
                <a:spcPct val="100000"/>
              </a:lnSpc>
              <a:spcBef>
                <a:spcPts val="0"/>
              </a:spcBef>
              <a:spcAft>
                <a:spcPts val="0"/>
              </a:spcAft>
              <a:buClr>
                <a:schemeClr val="dk1"/>
              </a:buClr>
              <a:buSzPts val="1400"/>
              <a:buFont typeface="Arial"/>
              <a:buChar char="●"/>
            </a:pPr>
            <a:r>
              <a:rPr lang="en-US" sz="1100" b="0" i="0" u="none" strike="noStrike" cap="none" dirty="0">
                <a:solidFill>
                  <a:schemeClr val="dk1"/>
                </a:solidFill>
                <a:latin typeface="Arial"/>
                <a:ea typeface="Arial"/>
                <a:cs typeface="Arial"/>
                <a:sym typeface="Arial"/>
              </a:rPr>
              <a:t>Discoverability</a:t>
            </a:r>
          </a:p>
          <a:p>
            <a:pPr marL="457200" marR="0" lvl="0" indent="-317500" algn="l" rtl="0">
              <a:lnSpc>
                <a:spcPct val="100000"/>
              </a:lnSpc>
              <a:spcBef>
                <a:spcPts val="0"/>
              </a:spcBef>
              <a:spcAft>
                <a:spcPts val="0"/>
              </a:spcAft>
              <a:buClr>
                <a:schemeClr val="dk1"/>
              </a:buClr>
              <a:buSzPts val="1400"/>
              <a:buFont typeface="Arial"/>
              <a:buChar char="●"/>
            </a:pPr>
            <a:r>
              <a:rPr lang="en-US" sz="1100" b="0" i="0" u="none" strike="noStrike" cap="none" dirty="0">
                <a:solidFill>
                  <a:schemeClr val="dk1"/>
                </a:solidFill>
                <a:latin typeface="Arial"/>
                <a:ea typeface="Arial"/>
                <a:cs typeface="Arial"/>
                <a:sym typeface="Arial"/>
              </a:rPr>
              <a:t>Accessibility</a:t>
            </a:r>
          </a:p>
          <a:p>
            <a:pPr marL="457200" marR="0" lvl="0" indent="-317500" algn="l" rtl="0">
              <a:lnSpc>
                <a:spcPct val="100000"/>
              </a:lnSpc>
              <a:spcBef>
                <a:spcPts val="0"/>
              </a:spcBef>
              <a:spcAft>
                <a:spcPts val="0"/>
              </a:spcAft>
              <a:buClr>
                <a:schemeClr val="dk1"/>
              </a:buClr>
              <a:buSzPts val="1400"/>
              <a:buFont typeface="Arial"/>
              <a:buChar char="●"/>
            </a:pPr>
            <a:r>
              <a:rPr lang="en-US" sz="1100" dirty="0">
                <a:solidFill>
                  <a:schemeClr val="dk1"/>
                </a:solidFill>
              </a:rPr>
              <a:t>Interactive </a:t>
            </a:r>
            <a:r>
              <a:rPr lang="en-US" sz="1100" b="0" i="0" u="none" strike="noStrike" cap="none" dirty="0">
                <a:solidFill>
                  <a:schemeClr val="dk1"/>
                </a:solidFill>
                <a:latin typeface="Arial"/>
                <a:ea typeface="Arial"/>
                <a:cs typeface="Arial"/>
                <a:sym typeface="Arial"/>
              </a:rPr>
              <a:t>Visualiz</a:t>
            </a:r>
            <a:r>
              <a:rPr lang="en-US" sz="1100" dirty="0">
                <a:solidFill>
                  <a:schemeClr val="dk1"/>
                </a:solidFill>
              </a:rPr>
              <a:t>ation of data </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0394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ts val="1400"/>
              <a:buFont typeface="Arial"/>
              <a:buNone/>
            </a:pPr>
            <a:r>
              <a:rPr lang="en-US" sz="1100" b="0" i="0" u="none" strike="noStrike" cap="none">
                <a:solidFill>
                  <a:schemeClr val="dk1"/>
                </a:solidFill>
                <a:latin typeface="Arial"/>
                <a:ea typeface="Arial"/>
                <a:cs typeface="Arial"/>
                <a:sym typeface="Arial"/>
              </a:rPr>
              <a:t>Within the portal itself there are 3 main capabilities</a:t>
            </a:r>
            <a:endParaRPr sz="11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None/>
            </a:pPr>
            <a:r>
              <a:rPr lang="en-US" sz="1100" b="0" i="0" u="none" strike="noStrike" cap="none">
                <a:solidFill>
                  <a:schemeClr val="dk1"/>
                </a:solidFill>
                <a:latin typeface="Arial"/>
                <a:ea typeface="Arial"/>
                <a:cs typeface="Arial"/>
                <a:sym typeface="Arial"/>
              </a:rPr>
              <a:t>Catalog: query, discover, and download data types</a:t>
            </a:r>
            <a:endParaRPr sz="11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None/>
            </a:pPr>
            <a:r>
              <a:rPr lang="en-US" sz="1100" b="0" i="0" u="none" strike="noStrike" cap="none">
                <a:solidFill>
                  <a:schemeClr val="dk1"/>
                </a:solidFill>
                <a:latin typeface="Arial"/>
                <a:ea typeface="Arial"/>
                <a:cs typeface="Arial"/>
                <a:sym typeface="Arial"/>
              </a:rPr>
              <a:t>Map: automatically analyze and visualize the raw data streams</a:t>
            </a:r>
            <a:endParaRPr sz="11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None/>
            </a:pPr>
            <a:r>
              <a:rPr lang="en-US" sz="1100" b="0" i="0" u="none" strike="noStrike" cap="none">
                <a:solidFill>
                  <a:schemeClr val="dk1"/>
                </a:solidFill>
                <a:latin typeface="Arial"/>
                <a:ea typeface="Arial"/>
                <a:cs typeface="Arial"/>
                <a:sym typeface="Arial"/>
              </a:rPr>
              <a:t>Data views (new): rapidly assimilate data and integrate these into comparison charts with on the fly data summaries and charting </a:t>
            </a:r>
            <a:endParaRPr sz="1100" b="0" i="0" u="none" strike="noStrike" cap="none">
              <a:solidFill>
                <a:schemeClr val="dk1"/>
              </a:solidFill>
              <a:latin typeface="Arial"/>
              <a:ea typeface="Arial"/>
              <a:cs typeface="Arial"/>
              <a:sym typeface="Arial"/>
            </a:endParaRPr>
          </a:p>
        </p:txBody>
      </p:sp>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7510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AOOS is working towards finding solutions to the gaps in water level observations in western and northern Alaska, where conventional NWLON technologies are difficult to install and then maintain.</a:t>
            </a:r>
          </a:p>
        </p:txBody>
      </p:sp>
      <p:sp>
        <p:nvSpPr>
          <p:cNvPr id="4" name="Slide Number Placeholder 3"/>
          <p:cNvSpPr>
            <a:spLocks noGrp="1"/>
          </p:cNvSpPr>
          <p:nvPr>
            <p:ph type="sldNum" sz="quarter" idx="10"/>
          </p:nvPr>
        </p:nvSpPr>
        <p:spPr/>
        <p:txBody>
          <a:bodyPr/>
          <a:lstStyle/>
          <a:p>
            <a:fld id="{4EDCE8D9-2246-4F40-82F5-0F058CB9506B}" type="slidenum">
              <a:rPr lang="en-US" smtClean="0"/>
              <a:t>5</a:t>
            </a:fld>
            <a:endParaRPr lang="en-US"/>
          </a:p>
        </p:txBody>
      </p:sp>
    </p:spTree>
    <p:extLst>
      <p:ext uri="{BB962C8B-B14F-4D97-AF65-F5344CB8AC3E}">
        <p14:creationId xmlns:p14="http://schemas.microsoft.com/office/powerpoint/2010/main" val="2216858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Instead of giving out a forecast:  flooding expected to mean lower low water, which most people don’t understand, the weather service can now forecast  that it is expected to flood a community up the pink zone, which might include the school or the washeteria.</a:t>
            </a:r>
          </a:p>
        </p:txBody>
      </p:sp>
      <p:sp>
        <p:nvSpPr>
          <p:cNvPr id="4" name="Slide Number Placeholder 3"/>
          <p:cNvSpPr>
            <a:spLocks noGrp="1"/>
          </p:cNvSpPr>
          <p:nvPr>
            <p:ph type="sldNum" sz="quarter" idx="10"/>
          </p:nvPr>
        </p:nvSpPr>
        <p:spPr/>
        <p:txBody>
          <a:bodyPr/>
          <a:lstStyle/>
          <a:p>
            <a:fld id="{4EDCE8D9-2246-4F40-82F5-0F058CB9506B}" type="slidenum">
              <a:rPr lang="en-US" smtClean="0"/>
              <a:t>6</a:t>
            </a:fld>
            <a:endParaRPr lang="en-US"/>
          </a:p>
        </p:txBody>
      </p:sp>
    </p:spTree>
    <p:extLst>
      <p:ext uri="{BB962C8B-B14F-4D97-AF65-F5344CB8AC3E}">
        <p14:creationId xmlns:p14="http://schemas.microsoft.com/office/powerpoint/2010/main" val="599917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a:t>
            </a:r>
            <a:r>
              <a:rPr lang="en-US" sz="1200" baseline="0" dirty="0"/>
              <a:t> technique uses a </a:t>
            </a:r>
            <a:r>
              <a:rPr lang="en-US" sz="1200" dirty="0"/>
              <a:t>GPS receiver to measure the incoming satellite GPS and reflected satellite GPS signals off the</a:t>
            </a:r>
            <a:r>
              <a:rPr lang="en-US" sz="1200" baseline="0" dirty="0"/>
              <a:t> surface of the water </a:t>
            </a:r>
            <a:r>
              <a:rPr lang="en-US" sz="1200" dirty="0"/>
              <a:t>to determine the water level.</a:t>
            </a:r>
          </a:p>
          <a:p>
            <a:r>
              <a:rPr lang="en-US" sz="1100" dirty="0"/>
              <a:t>AOOS has two efforts underway to</a:t>
            </a:r>
            <a:r>
              <a:rPr lang="en-US" sz="1100" baseline="0" dirty="0"/>
              <a:t> test </a:t>
            </a:r>
            <a:r>
              <a:rPr lang="en-US" sz="1100" dirty="0"/>
              <a:t>GPS reflectometry technologies for providing low cost/high accuracy water level measurements </a:t>
            </a:r>
          </a:p>
          <a:p>
            <a:pPr marL="557213" lvl="1" indent="-214313">
              <a:buFont typeface="Arial" charset="0"/>
              <a:buChar char="•"/>
            </a:pPr>
            <a:r>
              <a:rPr lang="en-US" sz="1100" dirty="0"/>
              <a:t>Goal </a:t>
            </a:r>
          </a:p>
          <a:p>
            <a:pPr marL="100013" lvl="0" indent="-214313">
              <a:buFont typeface="Arial" charset="0"/>
              <a:buChar char="•"/>
            </a:pPr>
            <a:r>
              <a:rPr lang="en-US" sz="1100" dirty="0"/>
              <a:t>to demonstrate the</a:t>
            </a:r>
            <a:r>
              <a:rPr lang="en-US" sz="1100" baseline="0" dirty="0"/>
              <a:t> method can produce </a:t>
            </a:r>
            <a:r>
              <a:rPr lang="en-US" sz="1100" dirty="0"/>
              <a:t>Tier B (&lt; or == +/- 11-30 cm) quality observations:</a:t>
            </a:r>
          </a:p>
          <a:p>
            <a:pPr marL="100013" lvl="0" indent="-214313">
              <a:buFont typeface="Arial" charset="0"/>
              <a:buChar char="•"/>
            </a:pPr>
            <a:r>
              <a:rPr lang="en-US" sz="1100" dirty="0"/>
              <a:t>Demonstrate</a:t>
            </a:r>
            <a:r>
              <a:rPr lang="en-US" sz="1100" baseline="0" dirty="0"/>
              <a:t> </a:t>
            </a:r>
            <a:r>
              <a:rPr lang="en-US" sz="1100" dirty="0"/>
              <a:t>portable installations can work in remote Alaska</a:t>
            </a:r>
          </a:p>
          <a:p>
            <a:pPr marL="100013" lvl="0" indent="-214313">
              <a:buFont typeface="Arial" charset="0"/>
              <a:buChar char="•"/>
            </a:pPr>
            <a:r>
              <a:rPr lang="en-US" sz="1100" baseline="0" dirty="0"/>
              <a:t>Make these systems operational for larger spatially distributed installations</a:t>
            </a:r>
          </a:p>
          <a:p>
            <a:pPr marL="100013" lvl="0" indent="-214313">
              <a:buFont typeface="Arial" charset="0"/>
              <a:buChar char="•"/>
            </a:pPr>
            <a:r>
              <a:rPr lang="en-US" sz="1100" baseline="0" dirty="0"/>
              <a:t>Work out the data processing and handling so the output can be delivered real-time via the AOOS data portals.</a:t>
            </a:r>
          </a:p>
          <a:p>
            <a:r>
              <a:rPr lang="en-US" sz="2400" dirty="0">
                <a:latin typeface="Arial" panose="020B0604020202020204" pitchFamily="34" charset="0"/>
                <a:cs typeface="Arial" panose="020B0604020202020204" pitchFamily="34" charset="0"/>
              </a:rPr>
              <a:t>ASTRA GPS receivers measured Tier B quality level water level observations </a:t>
            </a:r>
          </a:p>
          <a:p>
            <a:pPr lvl="1"/>
            <a:r>
              <a:rPr lang="en-US" sz="2400" dirty="0">
                <a:latin typeface="Arial" panose="020B0604020202020204" pitchFamily="34" charset="0"/>
                <a:cs typeface="Arial" panose="020B0604020202020204" pitchFamily="34" charset="0"/>
              </a:rPr>
              <a:t>11-30 cm</a:t>
            </a:r>
          </a:p>
          <a:p>
            <a:pPr lvl="1"/>
            <a:r>
              <a:rPr lang="en-US" dirty="0">
                <a:solidFill>
                  <a:srgbClr val="C00000"/>
                </a:solidFill>
                <a:latin typeface="Arial" panose="020B0604020202020204" pitchFamily="34" charset="0"/>
                <a:cs typeface="Arial" panose="020B0604020202020204" pitchFamily="34" charset="0"/>
              </a:rPr>
              <a:t>ASTRA GPS data produced major tidal constituents to within 5-6 cm of the NWLON at both locations</a:t>
            </a:r>
          </a:p>
          <a:p>
            <a:r>
              <a:rPr lang="en-US" sz="2400" dirty="0">
                <a:latin typeface="Arial" panose="020B0604020202020204" pitchFamily="34" charset="0"/>
                <a:cs typeface="Arial" panose="020B0604020202020204" pitchFamily="34" charset="0"/>
              </a:rPr>
              <a:t>The GPS reflectometry technology is quality alternative for water level observing </a:t>
            </a:r>
          </a:p>
          <a:p>
            <a:pPr lvl="1"/>
            <a:r>
              <a:rPr lang="en-US" sz="2000" dirty="0">
                <a:latin typeface="Arial" panose="020B0604020202020204" pitchFamily="34" charset="0"/>
                <a:cs typeface="Arial" panose="020B0604020202020204" pitchFamily="34" charset="0"/>
              </a:rPr>
              <a:t>Suitable for remote </a:t>
            </a:r>
          </a:p>
          <a:p>
            <a:pPr lvl="1"/>
            <a:r>
              <a:rPr lang="en-US" sz="2000" dirty="0">
                <a:latin typeface="Arial" panose="020B0604020202020204" pitchFamily="34" charset="0"/>
                <a:cs typeface="Arial" panose="020B0604020202020204" pitchFamily="34" charset="0"/>
              </a:rPr>
              <a:t>Various technologies can be used in the same way (ASTRA, UNAVCO)</a:t>
            </a:r>
          </a:p>
          <a:p>
            <a:r>
              <a:rPr lang="en-US" sz="2400" dirty="0">
                <a:latin typeface="Arial" panose="020B0604020202020204" pitchFamily="34" charset="0"/>
                <a:cs typeface="Arial" panose="020B0604020202020204" pitchFamily="34" charset="0"/>
              </a:rPr>
              <a:t>Installation and operation costs low compared to NWLON installations and can go where NWLONs cannot</a:t>
            </a:r>
          </a:p>
          <a:p>
            <a:r>
              <a:rPr lang="en-US" sz="2400" dirty="0">
                <a:latin typeface="Arial" panose="020B0604020202020204" pitchFamily="34" charset="0"/>
                <a:cs typeface="Arial" panose="020B0604020202020204" pitchFamily="34" charset="0"/>
              </a:rPr>
              <a:t>Other studies support the use of GPS reflectometry for making high quality water level observations </a:t>
            </a:r>
          </a:p>
          <a:p>
            <a:pPr marL="100013" lvl="0" indent="-214313">
              <a:buFont typeface="Arial" charset="0"/>
              <a:buChar char="•"/>
            </a:pPr>
            <a:endParaRPr lang="en-US" sz="1100" baseline="0" dirty="0"/>
          </a:p>
          <a:p>
            <a:pPr marL="100013" lvl="0" indent="-214313">
              <a:buFont typeface="Arial" charset="0"/>
              <a:buChar char="•"/>
            </a:pPr>
            <a:endParaRPr lang="en-US" sz="1100" baseline="0" dirty="0"/>
          </a:p>
          <a:p>
            <a:pPr marL="214313" indent="-214313">
              <a:buFont typeface="Arial" charset="0"/>
              <a:buChar char="•"/>
            </a:pPr>
            <a:r>
              <a:rPr lang="en-US" sz="2000" dirty="0">
                <a:latin typeface="Arial" panose="020B0604020202020204" pitchFamily="34" charset="0"/>
                <a:cs typeface="Arial" panose="020B0604020202020204" pitchFamily="34" charset="0"/>
              </a:rPr>
              <a:t>The GPS signal follows 2 paths from a satellite to the antenna</a:t>
            </a:r>
          </a:p>
          <a:p>
            <a:pPr marL="557213" lvl="1" indent="-214313">
              <a:buFont typeface="Arial" charset="0"/>
              <a:buChar char="•"/>
            </a:pPr>
            <a:r>
              <a:rPr lang="en-US" sz="2000" dirty="0">
                <a:latin typeface="Arial" panose="020B0604020202020204" pitchFamily="34" charset="0"/>
                <a:cs typeface="Arial" panose="020B0604020202020204" pitchFamily="34" charset="0"/>
              </a:rPr>
              <a:t>First  is the direct path</a:t>
            </a:r>
          </a:p>
          <a:p>
            <a:pPr marL="557213" lvl="1" indent="-214313">
              <a:buFont typeface="Arial" charset="0"/>
              <a:buChar char="•"/>
            </a:pPr>
            <a:r>
              <a:rPr lang="en-US" sz="2000" dirty="0">
                <a:latin typeface="Arial" panose="020B0604020202020204" pitchFamily="34" charset="0"/>
                <a:cs typeface="Arial" panose="020B0604020202020204" pitchFamily="34" charset="0"/>
              </a:rPr>
              <a:t>2</a:t>
            </a:r>
            <a:r>
              <a:rPr lang="en-US" sz="2000" baseline="30000" dirty="0">
                <a:latin typeface="Arial" panose="020B0604020202020204" pitchFamily="34" charset="0"/>
                <a:cs typeface="Arial" panose="020B0604020202020204" pitchFamily="34" charset="0"/>
              </a:rPr>
              <a:t>nd</a:t>
            </a:r>
            <a:r>
              <a:rPr lang="en-US" sz="2000" dirty="0">
                <a:latin typeface="Arial" panose="020B0604020202020204" pitchFamily="34" charset="0"/>
                <a:cs typeface="Arial" panose="020B0604020202020204" pitchFamily="34" charset="0"/>
              </a:rPr>
              <a:t> path is reflected from the antenna off the water surface</a:t>
            </a:r>
          </a:p>
          <a:p>
            <a:pPr marL="557213" lvl="1" indent="-214313">
              <a:buFont typeface="Arial" charset="0"/>
              <a:buChar char="•"/>
            </a:pPr>
            <a:r>
              <a:rPr lang="en-US" sz="2000" dirty="0">
                <a:latin typeface="Arial" panose="020B0604020202020204" pitchFamily="34" charset="0"/>
                <a:cs typeface="Arial" panose="020B0604020202020204" pitchFamily="34" charset="0"/>
              </a:rPr>
              <a:t>GPS cannot tell difference between two paths</a:t>
            </a:r>
          </a:p>
          <a:p>
            <a:pPr marL="557213" lvl="1" indent="-214313">
              <a:buFont typeface="Arial" charset="0"/>
              <a:buChar char="•"/>
            </a:pPr>
            <a:r>
              <a:rPr lang="en-US" sz="2000" dirty="0">
                <a:latin typeface="Arial" panose="020B0604020202020204" pitchFamily="34" charset="0"/>
                <a:cs typeface="Arial" panose="020B0604020202020204" pitchFamily="34" charset="0"/>
              </a:rPr>
              <a:t>Water level is estimated using the interference between the 2 paths based on the reflecting surface height relative to the antenna height</a:t>
            </a:r>
          </a:p>
          <a:p>
            <a:pPr marL="342900" lvl="1" indent="0">
              <a:buFont typeface="Arial" charset="0"/>
              <a:buNone/>
            </a:pPr>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baseline="0" dirty="0"/>
          </a:p>
        </p:txBody>
      </p:sp>
      <p:sp>
        <p:nvSpPr>
          <p:cNvPr id="4" name="Slide Number Placeholder 3"/>
          <p:cNvSpPr>
            <a:spLocks noGrp="1"/>
          </p:cNvSpPr>
          <p:nvPr>
            <p:ph type="sldNum" sz="quarter" idx="10"/>
          </p:nvPr>
        </p:nvSpPr>
        <p:spPr/>
        <p:txBody>
          <a:bodyPr/>
          <a:lstStyle/>
          <a:p>
            <a:fld id="{4EDCE8D9-2246-4F40-82F5-0F058CB9506B}" type="slidenum">
              <a:rPr lang="en-US" smtClean="0"/>
              <a:t>7</a:t>
            </a:fld>
            <a:endParaRPr lang="en-US"/>
          </a:p>
        </p:txBody>
      </p:sp>
    </p:spTree>
    <p:extLst>
      <p:ext uri="{BB962C8B-B14F-4D97-AF65-F5344CB8AC3E}">
        <p14:creationId xmlns:p14="http://schemas.microsoft.com/office/powerpoint/2010/main" val="4171732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11" name="Google Shape;11;p2"/>
          <p:cNvSpPr txBox="1">
            <a:spLocks noGrp="1"/>
          </p:cNvSpPr>
          <p:nvPr>
            <p:ph type="subTitle" idx="1"/>
          </p:nvPr>
        </p:nvSpPr>
        <p:spPr>
          <a:xfrm>
            <a:off x="311700" y="3778833"/>
            <a:ext cx="8520600" cy="10569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t" anchorCtr="0"/>
          <a:lstStyle>
            <a:lvl1pPr marR="0" lvl="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1pPr>
            <a:lvl2pPr marR="0" lvl="1"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9pPr>
          </a:lstStyle>
          <a:p>
            <a:endParaRPr/>
          </a:p>
        </p:txBody>
      </p:sp>
      <p:sp>
        <p:nvSpPr>
          <p:cNvPr id="12" name="Google Shape;12;p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3" name="Google Shape;13;p2" descr="axiom_logo_white.png"/>
          <p:cNvPicPr preferRelativeResize="0"/>
          <p:nvPr/>
        </p:nvPicPr>
        <p:blipFill rotWithShape="1">
          <a:blip r:embed="rId2">
            <a:alphaModFix/>
          </a:blip>
          <a:srcRect/>
          <a:stretch/>
        </p:blipFill>
        <p:spPr>
          <a:xfrm>
            <a:off x="125075" y="5913969"/>
            <a:ext cx="1948106" cy="57882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60" name="Google Shape;60;p12" descr="axiom_logo_white.png"/>
          <p:cNvPicPr preferRelativeResize="0"/>
          <p:nvPr/>
        </p:nvPicPr>
        <p:blipFill rotWithShape="1">
          <a:blip r:embed="rId2">
            <a:alphaModFix/>
          </a:blip>
          <a:srcRect/>
          <a:stretch/>
        </p:blipFill>
        <p:spPr>
          <a:xfrm>
            <a:off x="115475" y="6245984"/>
            <a:ext cx="1181582" cy="35107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C7BDE5-2274-3D48-9483-36E4E89BCE9C}"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ADD3C-D9A8-1E46-AA59-9FCF6E423B94}" type="slidenum">
              <a:rPr lang="en-US" smtClean="0"/>
              <a:t>‹#›</a:t>
            </a:fld>
            <a:endParaRPr lang="en-US"/>
          </a:p>
        </p:txBody>
      </p:sp>
    </p:spTree>
    <p:extLst>
      <p:ext uri="{BB962C8B-B14F-4D97-AF65-F5344CB8AC3E}">
        <p14:creationId xmlns:p14="http://schemas.microsoft.com/office/powerpoint/2010/main" val="2033806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867800"/>
            <a:ext cx="8520600" cy="11223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16" name="Google Shape;16;p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17" name="Google Shape;17;p3" descr="axiom_logo_white.png"/>
          <p:cNvPicPr preferRelativeResize="0"/>
          <p:nvPr/>
        </p:nvPicPr>
        <p:blipFill rotWithShape="1">
          <a:blip r:embed="rId2">
            <a:alphaModFix/>
          </a:blip>
          <a:srcRect/>
          <a:stretch/>
        </p:blipFill>
        <p:spPr>
          <a:xfrm>
            <a:off x="115475" y="6245984"/>
            <a:ext cx="1181582" cy="3510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208567"/>
            <a:ext cx="8520600" cy="7635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0" name="Google Shape;20;p4"/>
          <p:cNvSpPr txBox="1">
            <a:spLocks noGrp="1"/>
          </p:cNvSpPr>
          <p:nvPr>
            <p:ph type="body" idx="1"/>
          </p:nvPr>
        </p:nvSpPr>
        <p:spPr>
          <a:xfrm>
            <a:off x="311700" y="1244200"/>
            <a:ext cx="8520600" cy="48477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endParaRPr/>
          </a:p>
        </p:txBody>
      </p:sp>
      <p:sp>
        <p:nvSpPr>
          <p:cNvPr id="21" name="Google Shape;21;p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22" name="Google Shape;22;p4" descr="axiom_logo_white.png"/>
          <p:cNvPicPr preferRelativeResize="0"/>
          <p:nvPr/>
        </p:nvPicPr>
        <p:blipFill rotWithShape="1">
          <a:blip r:embed="rId2">
            <a:alphaModFix/>
          </a:blip>
          <a:srcRect/>
          <a:stretch/>
        </p:blipFill>
        <p:spPr>
          <a:xfrm>
            <a:off x="115475" y="6320575"/>
            <a:ext cx="1419446" cy="4217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body" idx="1"/>
          </p:nvPr>
        </p:nvSpPr>
        <p:spPr>
          <a:xfrm>
            <a:off x="311700" y="1250633"/>
            <a:ext cx="3999900" cy="48411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1pPr>
            <a:lvl2pPr marL="914400" marR="0" lvl="1"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2pPr>
            <a:lvl3pPr marL="1371600" marR="0" lvl="2"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6pPr>
            <a:lvl7pPr marL="3200400" marR="0" lvl="6"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7pPr>
            <a:lvl8pPr marL="3657600" marR="0" lvl="7"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8pPr>
            <a:lvl9pPr marL="4114800" marR="0" lvl="8" indent="-304800" algn="l" rtl="0">
              <a:lnSpc>
                <a:spcPct val="115000"/>
              </a:lnSpc>
              <a:spcBef>
                <a:spcPts val="1600"/>
              </a:spcBef>
              <a:spcAft>
                <a:spcPts val="1600"/>
              </a:spcAft>
              <a:buClr>
                <a:schemeClr val="lt2"/>
              </a:buClr>
              <a:buSzPts val="1200"/>
              <a:buFont typeface="Arial"/>
              <a:buChar char="■"/>
              <a:defRPr sz="1200" b="0" i="0" u="none" strike="noStrike" cap="none">
                <a:solidFill>
                  <a:schemeClr val="lt2"/>
                </a:solidFill>
                <a:latin typeface="Arial"/>
                <a:ea typeface="Arial"/>
                <a:cs typeface="Arial"/>
                <a:sym typeface="Arial"/>
              </a:defRPr>
            </a:lvl9pPr>
          </a:lstStyle>
          <a:p>
            <a:endParaRPr/>
          </a:p>
        </p:txBody>
      </p:sp>
      <p:sp>
        <p:nvSpPr>
          <p:cNvPr id="25" name="Google Shape;25;p5"/>
          <p:cNvSpPr txBox="1">
            <a:spLocks noGrp="1"/>
          </p:cNvSpPr>
          <p:nvPr>
            <p:ph type="body" idx="2"/>
          </p:nvPr>
        </p:nvSpPr>
        <p:spPr>
          <a:xfrm>
            <a:off x="4832400" y="1250633"/>
            <a:ext cx="3999900" cy="48411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1pPr>
            <a:lvl2pPr marL="914400" marR="0" lvl="1"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2pPr>
            <a:lvl3pPr marL="1371600" marR="0" lvl="2"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6pPr>
            <a:lvl7pPr marL="3200400" marR="0" lvl="6"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7pPr>
            <a:lvl8pPr marL="3657600" marR="0" lvl="7"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8pPr>
            <a:lvl9pPr marL="4114800" marR="0" lvl="8" indent="-304800" algn="l" rtl="0">
              <a:lnSpc>
                <a:spcPct val="115000"/>
              </a:lnSpc>
              <a:spcBef>
                <a:spcPts val="1600"/>
              </a:spcBef>
              <a:spcAft>
                <a:spcPts val="1600"/>
              </a:spcAft>
              <a:buClr>
                <a:schemeClr val="lt2"/>
              </a:buClr>
              <a:buSzPts val="1200"/>
              <a:buFont typeface="Arial"/>
              <a:buChar char="■"/>
              <a:defRPr sz="1200" b="0" i="0" u="none" strike="noStrike" cap="none">
                <a:solidFill>
                  <a:schemeClr val="lt2"/>
                </a:solidFill>
                <a:latin typeface="Arial"/>
                <a:ea typeface="Arial"/>
                <a:cs typeface="Arial"/>
                <a:sym typeface="Arial"/>
              </a:defRPr>
            </a:lvl9pPr>
          </a:lstStyle>
          <a:p>
            <a:endParaRPr/>
          </a:p>
        </p:txBody>
      </p:sp>
      <p:sp>
        <p:nvSpPr>
          <p:cNvPr id="26" name="Google Shape;26;p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27" name="Google Shape;27;p5" descr="axiom_logo_white.png"/>
          <p:cNvPicPr preferRelativeResize="0"/>
          <p:nvPr/>
        </p:nvPicPr>
        <p:blipFill rotWithShape="1">
          <a:blip r:embed="rId2">
            <a:alphaModFix/>
          </a:blip>
          <a:srcRect/>
          <a:stretch/>
        </p:blipFill>
        <p:spPr>
          <a:xfrm>
            <a:off x="115475" y="6245984"/>
            <a:ext cx="1181582" cy="351073"/>
          </a:xfrm>
          <a:prstGeom prst="rect">
            <a:avLst/>
          </a:prstGeom>
          <a:noFill/>
          <a:ln>
            <a:noFill/>
          </a:ln>
        </p:spPr>
      </p:pic>
      <p:sp>
        <p:nvSpPr>
          <p:cNvPr id="28" name="Google Shape;28;p5"/>
          <p:cNvSpPr txBox="1">
            <a:spLocks noGrp="1"/>
          </p:cNvSpPr>
          <p:nvPr>
            <p:ph type="title"/>
          </p:nvPr>
        </p:nvSpPr>
        <p:spPr>
          <a:xfrm>
            <a:off x="311700" y="208567"/>
            <a:ext cx="8520600" cy="7635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body" idx="1"/>
          </p:nvPr>
        </p:nvSpPr>
        <p:spPr>
          <a:xfrm>
            <a:off x="311700" y="1712400"/>
            <a:ext cx="2808000" cy="43797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1pPr>
            <a:lvl2pPr marL="914400" marR="0" lvl="1"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2pPr>
            <a:lvl3pPr marL="1371600" marR="0" lvl="2"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6pPr>
            <a:lvl7pPr marL="3200400" marR="0" lvl="6"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7pPr>
            <a:lvl8pPr marL="3657600" marR="0" lvl="7" indent="-304800" algn="l" rtl="0">
              <a:lnSpc>
                <a:spcPct val="115000"/>
              </a:lnSpc>
              <a:spcBef>
                <a:spcPts val="16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8pPr>
            <a:lvl9pPr marL="4114800" marR="0" lvl="8" indent="-304800" algn="l" rtl="0">
              <a:lnSpc>
                <a:spcPct val="115000"/>
              </a:lnSpc>
              <a:spcBef>
                <a:spcPts val="1600"/>
              </a:spcBef>
              <a:spcAft>
                <a:spcPts val="1600"/>
              </a:spcAft>
              <a:buClr>
                <a:schemeClr val="lt2"/>
              </a:buClr>
              <a:buSzPts val="1200"/>
              <a:buFont typeface="Arial"/>
              <a:buChar char="■"/>
              <a:defRPr sz="1200" b="0" i="0" u="none" strike="noStrike" cap="none">
                <a:solidFill>
                  <a:schemeClr val="lt2"/>
                </a:solidFill>
                <a:latin typeface="Arial"/>
                <a:ea typeface="Arial"/>
                <a:cs typeface="Arial"/>
                <a:sym typeface="Arial"/>
              </a:defRPr>
            </a:lvl9pPr>
          </a:lstStyle>
          <a:p>
            <a:endParaRPr/>
          </a:p>
        </p:txBody>
      </p:sp>
      <p:sp>
        <p:nvSpPr>
          <p:cNvPr id="35" name="Google Shape;35;p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36" name="Google Shape;36;p7" descr="axiom_logo_white.png"/>
          <p:cNvPicPr preferRelativeResize="0"/>
          <p:nvPr/>
        </p:nvPicPr>
        <p:blipFill rotWithShape="1">
          <a:blip r:embed="rId2">
            <a:alphaModFix/>
          </a:blip>
          <a:srcRect/>
          <a:stretch/>
        </p:blipFill>
        <p:spPr>
          <a:xfrm>
            <a:off x="115475" y="6245984"/>
            <a:ext cx="1181582" cy="351073"/>
          </a:xfrm>
          <a:prstGeom prst="rect">
            <a:avLst/>
          </a:prstGeom>
          <a:noFill/>
          <a:ln>
            <a:noFill/>
          </a:ln>
        </p:spPr>
      </p:pic>
      <p:sp>
        <p:nvSpPr>
          <p:cNvPr id="37" name="Google Shape;37;p7"/>
          <p:cNvSpPr txBox="1">
            <a:spLocks noGrp="1"/>
          </p:cNvSpPr>
          <p:nvPr>
            <p:ph type="title"/>
          </p:nvPr>
        </p:nvSpPr>
        <p:spPr>
          <a:xfrm>
            <a:off x="311700" y="208567"/>
            <a:ext cx="2808000" cy="12924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
        <p:nvSpPr>
          <p:cNvPr id="40" name="Google Shape;40;p8"/>
          <p:cNvSpPr/>
          <p:nvPr/>
        </p:nvSpPr>
        <p:spPr>
          <a:xfrm>
            <a:off x="0" y="2260600"/>
            <a:ext cx="6553200" cy="23367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 name="Google Shape;41;p8" descr="axiom_logo_white.png"/>
          <p:cNvPicPr preferRelativeResize="0"/>
          <p:nvPr/>
        </p:nvPicPr>
        <p:blipFill rotWithShape="1">
          <a:blip r:embed="rId2">
            <a:alphaModFix/>
          </a:blip>
          <a:srcRect/>
          <a:stretch/>
        </p:blipFill>
        <p:spPr>
          <a:xfrm>
            <a:off x="115475" y="6245984"/>
            <a:ext cx="1181582" cy="35107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33"/>
            <a:ext cx="4572000" cy="6858000"/>
          </a:xfrm>
          <a:prstGeom prst="rect">
            <a:avLst/>
          </a:prstGeom>
          <a:solidFill>
            <a:srgbClr val="303030">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9"/>
          <p:cNvSpPr txBox="1">
            <a:spLocks noGrp="1"/>
          </p:cNvSpPr>
          <p:nvPr>
            <p:ph type="title"/>
          </p:nvPr>
        </p:nvSpPr>
        <p:spPr>
          <a:xfrm>
            <a:off x="265500" y="1644233"/>
            <a:ext cx="4045200" cy="19764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45" name="Google Shape;45;p9"/>
          <p:cNvSpPr txBox="1">
            <a:spLocks noGrp="1"/>
          </p:cNvSpPr>
          <p:nvPr>
            <p:ph type="subTitle" idx="1"/>
          </p:nvPr>
        </p:nvSpPr>
        <p:spPr>
          <a:xfrm>
            <a:off x="265500" y="3737433"/>
            <a:ext cx="4045200" cy="16467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t" anchorCtr="0"/>
          <a:lstStyle>
            <a:lvl1pPr marR="0" lvl="0"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1pPr>
            <a:lvl2pPr marR="0" lvl="1"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2100"/>
              <a:buFont typeface="Arial"/>
              <a:buNone/>
              <a:defRPr sz="2100" b="0" i="0" u="none" strike="noStrike" cap="none">
                <a:solidFill>
                  <a:schemeClr val="lt2"/>
                </a:solidFill>
                <a:latin typeface="Arial"/>
                <a:ea typeface="Arial"/>
                <a:cs typeface="Arial"/>
                <a:sym typeface="Arial"/>
              </a:defRPr>
            </a:lvl9pPr>
          </a:lstStyle>
          <a:p>
            <a:endParaRPr/>
          </a:p>
        </p:txBody>
      </p:sp>
      <p:sp>
        <p:nvSpPr>
          <p:cNvPr id="46" name="Google Shape;46;p9"/>
          <p:cNvSpPr txBox="1">
            <a:spLocks noGrp="1"/>
          </p:cNvSpPr>
          <p:nvPr>
            <p:ph type="body" idx="2"/>
          </p:nvPr>
        </p:nvSpPr>
        <p:spPr>
          <a:xfrm>
            <a:off x="4731300" y="198833"/>
            <a:ext cx="4258800" cy="6047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115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47" name="Google Shape;47;p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48" name="Google Shape;48;p9" descr="axiom_logo_white.png"/>
          <p:cNvPicPr preferRelativeResize="0"/>
          <p:nvPr/>
        </p:nvPicPr>
        <p:blipFill rotWithShape="1">
          <a:blip r:embed="rId2">
            <a:alphaModFix/>
          </a:blip>
          <a:srcRect/>
          <a:stretch/>
        </p:blipFill>
        <p:spPr>
          <a:xfrm>
            <a:off x="115475" y="6245984"/>
            <a:ext cx="1181582" cy="35107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26125" y="5308233"/>
            <a:ext cx="5998800" cy="8067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2"/>
              </a:buClr>
              <a:buSzPts val="1800"/>
              <a:buFont typeface="Arial"/>
              <a:buNone/>
              <a:defRPr sz="1800" b="0" i="0" u="none" strike="noStrike" cap="none">
                <a:solidFill>
                  <a:schemeClr val="lt2"/>
                </a:solidFill>
                <a:latin typeface="Arial"/>
                <a:ea typeface="Arial"/>
                <a:cs typeface="Arial"/>
                <a:sym typeface="Arial"/>
              </a:defRPr>
            </a:lvl1pPr>
          </a:lstStyle>
          <a:p>
            <a:endParaRPr/>
          </a:p>
        </p:txBody>
      </p:sp>
      <p:sp>
        <p:nvSpPr>
          <p:cNvPr id="51" name="Google Shape;51;p1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52" name="Google Shape;52;p10" descr="axiom_logo_white.png"/>
          <p:cNvPicPr preferRelativeResize="0"/>
          <p:nvPr/>
        </p:nvPicPr>
        <p:blipFill rotWithShape="1">
          <a:blip r:embed="rId2">
            <a:alphaModFix/>
          </a:blip>
          <a:srcRect/>
          <a:stretch/>
        </p:blipFill>
        <p:spPr>
          <a:xfrm>
            <a:off x="115475" y="6245984"/>
            <a:ext cx="1181582" cy="35107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53"/>
        <p:cNvGrpSpPr/>
        <p:nvPr/>
      </p:nvGrpSpPr>
      <p:grpSpPr>
        <a:xfrm>
          <a:off x="0" y="0"/>
          <a:ext cx="0" cy="0"/>
          <a:chOff x="0" y="0"/>
          <a:chExt cx="0" cy="0"/>
        </a:xfrm>
      </p:grpSpPr>
      <p:sp>
        <p:nvSpPr>
          <p:cNvPr id="54" name="Google Shape;54;p11"/>
          <p:cNvSpPr txBox="1">
            <a:spLocks noGrp="1"/>
          </p:cNvSpPr>
          <p:nvPr>
            <p:ph type="title" hasCustomPrompt="1"/>
          </p:nvPr>
        </p:nvSpPr>
        <p:spPr>
          <a:xfrm>
            <a:off x="2640750" y="865233"/>
            <a:ext cx="3862500" cy="26181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r>
              <a:t>xx%</a:t>
            </a:r>
          </a:p>
        </p:txBody>
      </p:sp>
      <p:sp>
        <p:nvSpPr>
          <p:cNvPr id="55" name="Google Shape;55;p11"/>
          <p:cNvSpPr txBox="1">
            <a:spLocks noGrp="1"/>
          </p:cNvSpPr>
          <p:nvPr>
            <p:ph type="body" idx="1"/>
          </p:nvPr>
        </p:nvSpPr>
        <p:spPr>
          <a:xfrm>
            <a:off x="2640750" y="3593367"/>
            <a:ext cx="3891600" cy="1734300"/>
          </a:xfrm>
          <a:prstGeom prst="rect">
            <a:avLst/>
          </a:prstGeom>
          <a:solidFill>
            <a:srgbClr val="000000">
              <a:alpha val="50196"/>
            </a:srgbClr>
          </a:solidFill>
          <a:ln w="952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ctr"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endParaRPr/>
          </a:p>
        </p:txBody>
      </p:sp>
      <p:sp>
        <p:nvSpPr>
          <p:cNvPr id="56" name="Google Shape;56;p1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pic>
        <p:nvPicPr>
          <p:cNvPr id="57" name="Google Shape;57;p11" descr="axiom_logo_white.png"/>
          <p:cNvPicPr preferRelativeResize="0"/>
          <p:nvPr/>
        </p:nvPicPr>
        <p:blipFill rotWithShape="1">
          <a:blip r:embed="rId2">
            <a:alphaModFix/>
          </a:blip>
          <a:srcRect/>
          <a:stretch/>
        </p:blipFill>
        <p:spPr>
          <a:xfrm>
            <a:off x="115475" y="6245984"/>
            <a:ext cx="1181582" cy="35107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gradFill flip="none" rotWithShape="1">
          <a:gsLst>
            <a:gs pos="0">
              <a:schemeClr val="accent3"/>
            </a:gs>
            <a:gs pos="72000">
              <a:schemeClr val="accent3"/>
            </a:gs>
            <a:gs pos="100000">
              <a:schemeClr val="accent5">
                <a:lumMod val="60000"/>
                <a:lumOff val="40000"/>
              </a:schemeClr>
            </a:gs>
          </a:gsLst>
          <a:lin ang="162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3"/>
          <p:cNvSpPr/>
          <p:nvPr/>
        </p:nvSpPr>
        <p:spPr>
          <a:xfrm>
            <a:off x="4107812" y="5753099"/>
            <a:ext cx="993577" cy="972553"/>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8" name="Google Shape;68;p13"/>
          <p:cNvSpPr txBox="1"/>
          <p:nvPr/>
        </p:nvSpPr>
        <p:spPr>
          <a:xfrm>
            <a:off x="2333213" y="2370472"/>
            <a:ext cx="4705261" cy="334501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dirty="0">
                <a:solidFill>
                  <a:schemeClr val="dk1"/>
                </a:solidFill>
                <a:latin typeface="+mn-lt"/>
                <a:ea typeface="Varela"/>
                <a:cs typeface="Varela"/>
                <a:sym typeface="Varela"/>
              </a:rPr>
              <a:t>Joint Meeting of </a:t>
            </a:r>
          </a:p>
          <a:p>
            <a:pPr marL="0" marR="0" lvl="0" indent="0" algn="ctr" rtl="0">
              <a:lnSpc>
                <a:spcPct val="100000"/>
              </a:lnSpc>
              <a:spcBef>
                <a:spcPts val="0"/>
              </a:spcBef>
              <a:spcAft>
                <a:spcPts val="0"/>
              </a:spcAft>
              <a:buClr>
                <a:srgbClr val="000000"/>
              </a:buClr>
              <a:buSzPts val="1800"/>
              <a:buFont typeface="Arial"/>
              <a:buNone/>
            </a:pPr>
            <a:r>
              <a:rPr lang="en-US" sz="1800" b="1" dirty="0">
                <a:solidFill>
                  <a:schemeClr val="dk1"/>
                </a:solidFill>
                <a:latin typeface="+mn-lt"/>
                <a:ea typeface="Varela"/>
                <a:cs typeface="Varela"/>
                <a:sym typeface="Varela"/>
              </a:rPr>
              <a:t>Hydrographic Services Review Panel and IOOS Federal Advisory Committee</a:t>
            </a:r>
          </a:p>
          <a:p>
            <a:pPr marL="0" marR="0" lvl="0" indent="0" algn="ctr" rtl="0">
              <a:lnSpc>
                <a:spcPct val="100000"/>
              </a:lnSpc>
              <a:spcBef>
                <a:spcPts val="0"/>
              </a:spcBef>
              <a:spcAft>
                <a:spcPts val="0"/>
              </a:spcAft>
              <a:buClr>
                <a:srgbClr val="000000"/>
              </a:buClr>
              <a:buSzPts val="1800"/>
              <a:buFont typeface="Arial"/>
              <a:buNone/>
            </a:pPr>
            <a:r>
              <a:rPr lang="en-US" sz="1800" b="1" dirty="0">
                <a:solidFill>
                  <a:schemeClr val="dk1"/>
                </a:solidFill>
                <a:latin typeface="+mn-lt"/>
                <a:ea typeface="Varela"/>
                <a:cs typeface="Varela"/>
                <a:sym typeface="Varela"/>
              </a:rPr>
              <a:t>Juneau, Alaska</a:t>
            </a:r>
          </a:p>
          <a:p>
            <a:pPr marL="0" marR="0" lvl="0" indent="0" algn="ctr" rtl="0">
              <a:lnSpc>
                <a:spcPct val="100000"/>
              </a:lnSpc>
              <a:spcBef>
                <a:spcPts val="0"/>
              </a:spcBef>
              <a:spcAft>
                <a:spcPts val="0"/>
              </a:spcAft>
              <a:buClr>
                <a:srgbClr val="000000"/>
              </a:buClr>
              <a:buSzPts val="1800"/>
              <a:buFont typeface="Arial"/>
              <a:buNone/>
            </a:pPr>
            <a:r>
              <a:rPr lang="en-US" sz="1800" b="1" dirty="0">
                <a:solidFill>
                  <a:schemeClr val="dk1"/>
                </a:solidFill>
                <a:latin typeface="+mn-lt"/>
                <a:ea typeface="Varela"/>
                <a:cs typeface="Varela"/>
                <a:sym typeface="Varela"/>
              </a:rPr>
              <a:t> August</a:t>
            </a:r>
            <a:r>
              <a:rPr lang="en-US" sz="1800" b="1" i="0" u="none" strike="noStrike" cap="none" dirty="0">
                <a:solidFill>
                  <a:schemeClr val="dk1"/>
                </a:solidFill>
                <a:latin typeface="+mn-lt"/>
                <a:ea typeface="Varela"/>
                <a:cs typeface="Varela"/>
                <a:sym typeface="Varela"/>
              </a:rPr>
              <a:t> 2</a:t>
            </a:r>
            <a:r>
              <a:rPr lang="en-US" sz="1800" b="1" dirty="0">
                <a:solidFill>
                  <a:schemeClr val="dk1"/>
                </a:solidFill>
                <a:latin typeface="+mn-lt"/>
                <a:ea typeface="Varela"/>
                <a:cs typeface="Varela"/>
                <a:sym typeface="Varela"/>
              </a:rPr>
              <a:t>8</a:t>
            </a:r>
            <a:r>
              <a:rPr lang="en-US" sz="1800" b="1" i="0" u="none" strike="noStrike" cap="none" dirty="0">
                <a:solidFill>
                  <a:schemeClr val="dk1"/>
                </a:solidFill>
                <a:latin typeface="+mn-lt"/>
                <a:ea typeface="Varela"/>
                <a:cs typeface="Varela"/>
                <a:sym typeface="Varela"/>
              </a:rPr>
              <a:t>, 2018</a:t>
            </a:r>
          </a:p>
          <a:p>
            <a:pPr marL="0" marR="0" lvl="0" indent="0" algn="ctr" rtl="0">
              <a:lnSpc>
                <a:spcPct val="100000"/>
              </a:lnSpc>
              <a:spcBef>
                <a:spcPts val="0"/>
              </a:spcBef>
              <a:spcAft>
                <a:spcPts val="0"/>
              </a:spcAft>
              <a:buClr>
                <a:srgbClr val="000000"/>
              </a:buClr>
              <a:buSzPts val="1800"/>
              <a:buFont typeface="Arial"/>
              <a:buNone/>
            </a:pPr>
            <a:endParaRPr lang="en-US" sz="1800" b="1" dirty="0">
              <a:solidFill>
                <a:schemeClr val="dk1"/>
              </a:solidFill>
              <a:latin typeface="+mn-lt"/>
              <a:ea typeface="Varela"/>
              <a:cs typeface="Varela"/>
              <a:sym typeface="Varela"/>
            </a:endParaRPr>
          </a:p>
          <a:p>
            <a:pPr marL="0" marR="0" lvl="0" indent="0" algn="ctr" rtl="0">
              <a:lnSpc>
                <a:spcPct val="100000"/>
              </a:lnSpc>
              <a:spcBef>
                <a:spcPts val="0"/>
              </a:spcBef>
              <a:spcAft>
                <a:spcPts val="0"/>
              </a:spcAft>
              <a:buClr>
                <a:srgbClr val="000000"/>
              </a:buClr>
              <a:buSzPts val="1800"/>
              <a:buFont typeface="Arial"/>
              <a:buNone/>
            </a:pPr>
            <a:endParaRPr lang="en-US" sz="1800" b="1" i="0" u="none" strike="noStrike" cap="none" dirty="0">
              <a:solidFill>
                <a:schemeClr val="dk1"/>
              </a:solidFill>
              <a:latin typeface="+mn-lt"/>
              <a:ea typeface="Varela"/>
              <a:cs typeface="Varela"/>
              <a:sym typeface="Varela"/>
            </a:endParaRPr>
          </a:p>
          <a:p>
            <a:pPr marL="0" marR="0" lvl="0" indent="0" algn="ctr" rtl="0">
              <a:lnSpc>
                <a:spcPct val="100000"/>
              </a:lnSpc>
              <a:spcBef>
                <a:spcPts val="0"/>
              </a:spcBef>
              <a:spcAft>
                <a:spcPts val="0"/>
              </a:spcAft>
              <a:buClr>
                <a:srgbClr val="000000"/>
              </a:buClr>
              <a:buSzPts val="1800"/>
              <a:buFont typeface="Arial"/>
              <a:buNone/>
            </a:pPr>
            <a:endParaRPr lang="en-US" sz="1800" b="1" dirty="0">
              <a:solidFill>
                <a:schemeClr val="dk1"/>
              </a:solidFill>
              <a:latin typeface="+mn-lt"/>
              <a:ea typeface="Varela"/>
              <a:cs typeface="Varela"/>
              <a:sym typeface="Varela"/>
            </a:endParaRPr>
          </a:p>
          <a:p>
            <a:pPr marL="0" marR="0" lvl="0" indent="0" algn="ctr" rtl="0">
              <a:lnSpc>
                <a:spcPct val="100000"/>
              </a:lnSpc>
              <a:spcBef>
                <a:spcPts val="0"/>
              </a:spcBef>
              <a:spcAft>
                <a:spcPts val="0"/>
              </a:spcAft>
              <a:buClr>
                <a:srgbClr val="000000"/>
              </a:buClr>
              <a:buSzPts val="1800"/>
              <a:buFont typeface="Arial"/>
              <a:buNone/>
            </a:pPr>
            <a:r>
              <a:rPr lang="en-US" sz="1800" b="1" dirty="0">
                <a:solidFill>
                  <a:schemeClr val="dk1"/>
                </a:solidFill>
                <a:latin typeface="+mn-lt"/>
                <a:ea typeface="Varela"/>
                <a:cs typeface="Varela"/>
                <a:sym typeface="Varela"/>
              </a:rPr>
              <a:t>Molly McCammon</a:t>
            </a: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mn-lt"/>
                <a:ea typeface="Varela"/>
                <a:cs typeface="Varela"/>
                <a:sym typeface="Varela"/>
              </a:rPr>
              <a:t>Executive Director </a:t>
            </a: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mn-lt"/>
                <a:ea typeface="Varela"/>
                <a:cs typeface="Varela"/>
                <a:sym typeface="Varela"/>
              </a:rPr>
              <a:t>Alaska Ocean Observing System</a:t>
            </a:r>
            <a:endParaRPr sz="1800" b="1" i="0" u="none" strike="noStrike" cap="none" dirty="0">
              <a:solidFill>
                <a:schemeClr val="dk1"/>
              </a:solidFill>
              <a:latin typeface="+mn-lt"/>
              <a:ea typeface="Varela"/>
              <a:cs typeface="Varela"/>
              <a:sym typeface="Varela"/>
            </a:endParaRPr>
          </a:p>
        </p:txBody>
      </p:sp>
      <p:pic>
        <p:nvPicPr>
          <p:cNvPr id="70" name="Google Shape;70;p13"/>
          <p:cNvPicPr preferRelativeResize="0"/>
          <p:nvPr/>
        </p:nvPicPr>
        <p:blipFill rotWithShape="1">
          <a:blip r:embed="rId3">
            <a:alphaModFix/>
          </a:blip>
          <a:srcRect/>
          <a:stretch/>
        </p:blipFill>
        <p:spPr>
          <a:xfrm>
            <a:off x="2333213" y="5928650"/>
            <a:ext cx="1484075" cy="556900"/>
          </a:xfrm>
          <a:prstGeom prst="rect">
            <a:avLst/>
          </a:prstGeom>
          <a:noFill/>
          <a:ln>
            <a:noFill/>
          </a:ln>
        </p:spPr>
      </p:pic>
      <p:sp>
        <p:nvSpPr>
          <p:cNvPr id="71" name="Google Shape;71;p13"/>
          <p:cNvSpPr txBox="1"/>
          <p:nvPr/>
        </p:nvSpPr>
        <p:spPr>
          <a:xfrm>
            <a:off x="0" y="968010"/>
            <a:ext cx="9144000" cy="135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dirty="0">
                <a:solidFill>
                  <a:schemeClr val="bg1"/>
                </a:solidFill>
                <a:latin typeface="+mj-lt"/>
                <a:ea typeface="Varela"/>
                <a:cs typeface="Varela"/>
                <a:sym typeface="Varela"/>
              </a:rPr>
              <a:t>Growing an Alaska Water Level Network</a:t>
            </a:r>
            <a:endParaRPr sz="3600" b="1" i="0" u="none" strike="noStrike" cap="none" dirty="0">
              <a:solidFill>
                <a:schemeClr val="bg1"/>
              </a:solidFill>
              <a:latin typeface="+mj-lt"/>
              <a:ea typeface="Varela"/>
              <a:cs typeface="Varela"/>
              <a:sym typeface="Varela"/>
            </a:endParaRPr>
          </a:p>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bg1"/>
                </a:solidFill>
                <a:latin typeface="+mj-lt"/>
                <a:ea typeface="Varela"/>
                <a:cs typeface="Varela"/>
                <a:sym typeface="Varela"/>
              </a:rPr>
              <a:t>Data Management, Access, Innovation &amp; Partnerships</a:t>
            </a:r>
            <a:endParaRPr sz="2400" b="1" i="0" u="none" strike="noStrike" cap="none" dirty="0">
              <a:solidFill>
                <a:schemeClr val="bg1"/>
              </a:solidFill>
              <a:latin typeface="+mj-lt"/>
              <a:ea typeface="Varela"/>
              <a:cs typeface="Varela"/>
              <a:sym typeface="Varela"/>
            </a:endParaRPr>
          </a:p>
        </p:txBody>
      </p:sp>
      <p:pic>
        <p:nvPicPr>
          <p:cNvPr id="72" name="Google Shape;72;p13"/>
          <p:cNvPicPr preferRelativeResize="0"/>
          <p:nvPr/>
        </p:nvPicPr>
        <p:blipFill rotWithShape="1">
          <a:blip r:embed="rId4">
            <a:alphaModFix/>
          </a:blip>
          <a:srcRect/>
          <a:stretch/>
        </p:blipFill>
        <p:spPr>
          <a:xfrm>
            <a:off x="4161412" y="5801662"/>
            <a:ext cx="886375" cy="886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93"/>
        <p:cNvGrpSpPr/>
        <p:nvPr/>
      </p:nvGrpSpPr>
      <p:grpSpPr>
        <a:xfrm>
          <a:off x="0" y="0"/>
          <a:ext cx="0" cy="0"/>
          <a:chOff x="0" y="0"/>
          <a:chExt cx="0" cy="0"/>
        </a:xfrm>
      </p:grpSpPr>
      <p:sp>
        <p:nvSpPr>
          <p:cNvPr id="94" name="Google Shape;94;p16"/>
          <p:cNvSpPr txBox="1">
            <a:spLocks noGrp="1"/>
          </p:cNvSpPr>
          <p:nvPr>
            <p:ph type="body" idx="1"/>
          </p:nvPr>
        </p:nvSpPr>
        <p:spPr>
          <a:xfrm>
            <a:off x="371858" y="1250633"/>
            <a:ext cx="3999900" cy="48411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139700" marR="0" lvl="0" indent="0" algn="l" rtl="0">
              <a:lnSpc>
                <a:spcPct val="115000"/>
              </a:lnSpc>
              <a:spcBef>
                <a:spcPts val="0"/>
              </a:spcBef>
              <a:spcAft>
                <a:spcPts val="0"/>
              </a:spcAft>
              <a:buClr>
                <a:schemeClr val="lt2"/>
              </a:buClr>
              <a:buSzPts val="1400"/>
              <a:buFont typeface="Arial"/>
              <a:buNone/>
            </a:pPr>
            <a:r>
              <a:rPr lang="en-US" sz="1800" b="1" i="0" u="none" strike="noStrike" cap="none" dirty="0">
                <a:solidFill>
                  <a:schemeClr val="dk1"/>
                </a:solidFill>
                <a:latin typeface="Arial"/>
                <a:ea typeface="Arial"/>
                <a:cs typeface="Arial"/>
                <a:sym typeface="Arial"/>
              </a:rPr>
              <a:t>CO-OPS Upside</a:t>
            </a:r>
            <a:endParaRPr b="1" dirty="0"/>
          </a:p>
          <a:p>
            <a:pPr marL="457200" marR="0" lvl="0" indent="-228600" algn="l" rtl="0">
              <a:lnSpc>
                <a:spcPct val="115000"/>
              </a:lnSpc>
              <a:spcBef>
                <a:spcPts val="0"/>
              </a:spcBef>
              <a:spcAft>
                <a:spcPts val="0"/>
              </a:spcAft>
              <a:buClr>
                <a:schemeClr val="lt2"/>
              </a:buClr>
              <a:buSzPts val="1400"/>
              <a:buFont typeface="Arial"/>
              <a:buNone/>
            </a:pPr>
            <a:endParaRPr sz="16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lt2"/>
              </a:buClr>
              <a:buSzPts val="1400"/>
              <a:buFont typeface="Arial"/>
              <a:buChar char="●"/>
            </a:pPr>
            <a:r>
              <a:rPr lang="en-US" sz="1600" b="0" i="0" u="none" strike="noStrike" cap="none" dirty="0">
                <a:solidFill>
                  <a:schemeClr val="dk1"/>
                </a:solidFill>
                <a:latin typeface="Arial"/>
                <a:ea typeface="Arial"/>
                <a:cs typeface="Arial"/>
                <a:sym typeface="Arial"/>
              </a:rPr>
              <a:t>Expands IOOS/CO-OPS relationship</a:t>
            </a:r>
            <a:endParaRPr dirty="0"/>
          </a:p>
          <a:p>
            <a:pPr marL="457200" marR="0" lvl="0" indent="-228600" algn="l" rtl="0">
              <a:lnSpc>
                <a:spcPct val="115000"/>
              </a:lnSpc>
              <a:spcBef>
                <a:spcPts val="0"/>
              </a:spcBef>
              <a:spcAft>
                <a:spcPts val="0"/>
              </a:spcAft>
              <a:buClr>
                <a:schemeClr val="lt2"/>
              </a:buClr>
              <a:buSzPts val="1400"/>
              <a:buFont typeface="Arial"/>
              <a:buNone/>
            </a:pPr>
            <a:endParaRPr sz="16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lt2"/>
              </a:buClr>
              <a:buSzPts val="1400"/>
              <a:buFont typeface="Arial"/>
              <a:buChar char="●"/>
            </a:pPr>
            <a:r>
              <a:rPr lang="en-US" sz="1600" b="0" i="0" u="none" strike="noStrike" cap="none" dirty="0">
                <a:solidFill>
                  <a:schemeClr val="dk1"/>
                </a:solidFill>
                <a:latin typeface="Arial"/>
                <a:ea typeface="Arial"/>
                <a:cs typeface="Arial"/>
                <a:sym typeface="Arial"/>
              </a:rPr>
              <a:t>Enhances IOOS contributions to Blue </a:t>
            </a:r>
            <a:r>
              <a:rPr lang="en-US" sz="1600" dirty="0">
                <a:solidFill>
                  <a:schemeClr val="dk1"/>
                </a:solidFill>
              </a:rPr>
              <a:t>E</a:t>
            </a:r>
            <a:r>
              <a:rPr lang="en-US" sz="1600" b="0" i="0" u="none" strike="noStrike" cap="none" dirty="0">
                <a:solidFill>
                  <a:schemeClr val="dk1"/>
                </a:solidFill>
                <a:latin typeface="Arial"/>
                <a:ea typeface="Arial"/>
                <a:cs typeface="Arial"/>
                <a:sym typeface="Arial"/>
              </a:rPr>
              <a:t>conomy by densifying WL observations beyond NWLON backbone</a:t>
            </a:r>
            <a:endParaRPr dirty="0"/>
          </a:p>
          <a:p>
            <a:pPr marL="457200" marR="0" lvl="0" indent="-228600" algn="l" rtl="0">
              <a:lnSpc>
                <a:spcPct val="115000"/>
              </a:lnSpc>
              <a:spcBef>
                <a:spcPts val="0"/>
              </a:spcBef>
              <a:spcAft>
                <a:spcPts val="0"/>
              </a:spcAft>
              <a:buClr>
                <a:schemeClr val="lt2"/>
              </a:buClr>
              <a:buSzPts val="1400"/>
              <a:buFont typeface="Arial"/>
              <a:buNone/>
            </a:pPr>
            <a:endParaRPr sz="16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lt2"/>
              </a:buClr>
              <a:buSzPts val="1400"/>
              <a:buFont typeface="Arial"/>
              <a:buChar char="●"/>
            </a:pPr>
            <a:r>
              <a:rPr lang="en-US" sz="1600" b="0" i="0" u="none" strike="noStrike" cap="none" dirty="0">
                <a:solidFill>
                  <a:schemeClr val="dk1"/>
                </a:solidFill>
                <a:latin typeface="Arial"/>
                <a:ea typeface="Arial"/>
                <a:cs typeface="Arial"/>
                <a:sym typeface="Arial"/>
              </a:rPr>
              <a:t>Pilots regional implementation of CO-OPS Tiered Data Policy vision</a:t>
            </a:r>
            <a:endParaRPr dirty="0"/>
          </a:p>
          <a:p>
            <a:pPr marL="457200" marR="0" lvl="0" indent="-228600" algn="l" rtl="0">
              <a:lnSpc>
                <a:spcPct val="115000"/>
              </a:lnSpc>
              <a:spcBef>
                <a:spcPts val="0"/>
              </a:spcBef>
              <a:spcAft>
                <a:spcPts val="0"/>
              </a:spcAft>
              <a:buClr>
                <a:schemeClr val="lt2"/>
              </a:buClr>
              <a:buSzPts val="1400"/>
              <a:buFont typeface="Arial"/>
              <a:buNone/>
            </a:pPr>
            <a:endParaRPr sz="16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lt2"/>
              </a:buClr>
              <a:buSzPts val="1400"/>
              <a:buFont typeface="Arial"/>
              <a:buChar char="●"/>
            </a:pPr>
            <a:r>
              <a:rPr lang="en-US" sz="1600" b="0" i="0" u="none" strike="noStrike" cap="none" dirty="0">
                <a:solidFill>
                  <a:schemeClr val="dk1"/>
                </a:solidFill>
                <a:latin typeface="Arial"/>
                <a:ea typeface="Arial"/>
                <a:cs typeface="Arial"/>
                <a:sym typeface="Arial"/>
              </a:rPr>
              <a:t>Encourages use/development of new products and services that put WL evaluation in hands of users (e.g. Tidal datum calculators)</a:t>
            </a:r>
            <a:r>
              <a:rPr lang="en-US" sz="1600" b="0" i="0" u="none" strike="noStrike" cap="none" dirty="0">
                <a:solidFill>
                  <a:schemeClr val="lt2"/>
                </a:solidFill>
                <a:latin typeface="Arial"/>
                <a:ea typeface="Arial"/>
                <a:cs typeface="Arial"/>
                <a:sym typeface="Arial"/>
              </a:rPr>
              <a:t/>
            </a:r>
            <a:br>
              <a:rPr lang="en-US" sz="1600" b="0" i="0" u="none" strike="noStrike" cap="none" dirty="0">
                <a:solidFill>
                  <a:schemeClr val="lt2"/>
                </a:solidFill>
                <a:latin typeface="Arial"/>
                <a:ea typeface="Arial"/>
                <a:cs typeface="Arial"/>
                <a:sym typeface="Arial"/>
              </a:rPr>
            </a:br>
            <a:r>
              <a:rPr lang="en-US" sz="1600" b="0" i="0" u="none" strike="noStrike" cap="none" dirty="0">
                <a:solidFill>
                  <a:schemeClr val="lt2"/>
                </a:solidFill>
                <a:latin typeface="Arial"/>
                <a:ea typeface="Arial"/>
                <a:cs typeface="Arial"/>
                <a:sym typeface="Arial"/>
              </a:rPr>
              <a:t/>
            </a:r>
            <a:br>
              <a:rPr lang="en-US" sz="1600" b="0" i="0" u="none" strike="noStrike" cap="none" dirty="0">
                <a:solidFill>
                  <a:schemeClr val="lt2"/>
                </a:solidFill>
                <a:latin typeface="Arial"/>
                <a:ea typeface="Arial"/>
                <a:cs typeface="Arial"/>
                <a:sym typeface="Arial"/>
              </a:rPr>
            </a:br>
            <a:endParaRPr sz="1600" b="0" i="0" u="none" strike="noStrike" cap="none" dirty="0">
              <a:solidFill>
                <a:schemeClr val="lt2"/>
              </a:solidFill>
              <a:latin typeface="Arial"/>
              <a:ea typeface="Arial"/>
              <a:cs typeface="Arial"/>
              <a:sym typeface="Arial"/>
            </a:endParaRPr>
          </a:p>
        </p:txBody>
      </p:sp>
      <p:sp>
        <p:nvSpPr>
          <p:cNvPr id="95" name="Google Shape;95;p16"/>
          <p:cNvSpPr txBox="1">
            <a:spLocks noGrp="1"/>
          </p:cNvSpPr>
          <p:nvPr>
            <p:ph type="body" idx="2"/>
          </p:nvPr>
        </p:nvSpPr>
        <p:spPr>
          <a:xfrm>
            <a:off x="4832400" y="1250633"/>
            <a:ext cx="3999900" cy="48411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139700" marR="0" lvl="0" indent="0" algn="l" rtl="0">
              <a:lnSpc>
                <a:spcPct val="115000"/>
              </a:lnSpc>
              <a:spcBef>
                <a:spcPts val="0"/>
              </a:spcBef>
              <a:spcAft>
                <a:spcPts val="0"/>
              </a:spcAft>
              <a:buClr>
                <a:schemeClr val="lt2"/>
              </a:buClr>
              <a:buSzPts val="1400"/>
              <a:buFont typeface="Arial"/>
              <a:buNone/>
            </a:pPr>
            <a:r>
              <a:rPr lang="en-US" sz="1800" b="1" i="0" u="none" strike="noStrike" cap="none" dirty="0">
                <a:solidFill>
                  <a:schemeClr val="dk1"/>
                </a:solidFill>
                <a:latin typeface="Arial"/>
                <a:ea typeface="Arial"/>
                <a:cs typeface="Arial"/>
                <a:sym typeface="Arial"/>
              </a:rPr>
              <a:t>Alaska WL Stakeholder Upside</a:t>
            </a:r>
            <a:r>
              <a:rPr lang="en-US" sz="1400" b="0" i="0" u="none" strike="noStrike" cap="none" dirty="0">
                <a:solidFill>
                  <a:schemeClr val="dk1"/>
                </a:solidFill>
                <a:latin typeface="Arial"/>
                <a:ea typeface="Arial"/>
                <a:cs typeface="Arial"/>
                <a:sym typeface="Arial"/>
              </a:rPr>
              <a:t/>
            </a:r>
            <a:br>
              <a:rPr lang="en-US" sz="1400" b="0" i="0" u="none" strike="noStrike" cap="none" dirty="0">
                <a:solidFill>
                  <a:schemeClr val="dk1"/>
                </a:solidFill>
                <a:latin typeface="Arial"/>
                <a:ea typeface="Arial"/>
                <a:cs typeface="Arial"/>
                <a:sym typeface="Arial"/>
              </a:rPr>
            </a:br>
            <a:endParaRPr sz="14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lt2"/>
              </a:buClr>
              <a:buSzPts val="1400"/>
              <a:buFont typeface="Arial"/>
              <a:buChar char="●"/>
            </a:pPr>
            <a:r>
              <a:rPr lang="en-US" sz="1600" b="0" i="0" u="none" strike="noStrike" cap="none" dirty="0">
                <a:solidFill>
                  <a:schemeClr val="dk1"/>
                </a:solidFill>
                <a:latin typeface="Arial"/>
                <a:ea typeface="Arial"/>
                <a:cs typeface="Arial"/>
                <a:sym typeface="Arial"/>
              </a:rPr>
              <a:t>Public access to additional WL stations in Alaska</a:t>
            </a:r>
            <a:endParaRPr dirty="0"/>
          </a:p>
          <a:p>
            <a:pPr marL="457200" marR="0" lvl="0" indent="-228600" algn="l" rtl="0">
              <a:lnSpc>
                <a:spcPct val="115000"/>
              </a:lnSpc>
              <a:spcBef>
                <a:spcPts val="0"/>
              </a:spcBef>
              <a:spcAft>
                <a:spcPts val="0"/>
              </a:spcAft>
              <a:buClr>
                <a:schemeClr val="lt2"/>
              </a:buClr>
              <a:buSzPts val="1400"/>
              <a:buFont typeface="Arial"/>
              <a:buNone/>
            </a:pPr>
            <a:endParaRPr sz="16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lt2"/>
              </a:buClr>
              <a:buSzPts val="1400"/>
              <a:buFont typeface="Arial"/>
              <a:buChar char="●"/>
            </a:pPr>
            <a:r>
              <a:rPr lang="en-US" sz="1600" b="0" i="0" u="none" strike="noStrike" cap="none" dirty="0">
                <a:solidFill>
                  <a:schemeClr val="dk1"/>
                </a:solidFill>
                <a:latin typeface="Arial"/>
                <a:ea typeface="Arial"/>
                <a:cs typeface="Arial"/>
                <a:sym typeface="Arial"/>
              </a:rPr>
              <a:t>Increased consistency in format and delivery of WL records from a mix of sensors</a:t>
            </a:r>
            <a:endParaRPr dirty="0"/>
          </a:p>
          <a:p>
            <a:pPr marL="457200" marR="0" lvl="0" indent="-228600" algn="l" rtl="0">
              <a:lnSpc>
                <a:spcPct val="115000"/>
              </a:lnSpc>
              <a:spcBef>
                <a:spcPts val="0"/>
              </a:spcBef>
              <a:spcAft>
                <a:spcPts val="0"/>
              </a:spcAft>
              <a:buClr>
                <a:schemeClr val="lt2"/>
              </a:buClr>
              <a:buSzPts val="1400"/>
              <a:buFont typeface="Arial"/>
              <a:buNone/>
            </a:pPr>
            <a:endParaRPr sz="16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lt2"/>
              </a:buClr>
              <a:buSzPts val="1400"/>
              <a:buFont typeface="Arial"/>
              <a:buChar char="●"/>
            </a:pPr>
            <a:r>
              <a:rPr lang="en-US" sz="1600" b="0" i="0" u="none" strike="noStrike" cap="none" dirty="0">
                <a:solidFill>
                  <a:schemeClr val="dk1"/>
                </a:solidFill>
                <a:latin typeface="Arial"/>
                <a:ea typeface="Arial"/>
                <a:cs typeface="Arial"/>
                <a:sym typeface="Arial"/>
              </a:rPr>
              <a:t>Enhanced data discoverability with centralized metadata</a:t>
            </a:r>
            <a:endParaRPr dirty="0"/>
          </a:p>
          <a:p>
            <a:pPr marL="457200" marR="0" lvl="0" indent="-228600" algn="l" rtl="0">
              <a:lnSpc>
                <a:spcPct val="115000"/>
              </a:lnSpc>
              <a:spcBef>
                <a:spcPts val="0"/>
              </a:spcBef>
              <a:spcAft>
                <a:spcPts val="0"/>
              </a:spcAft>
              <a:buClr>
                <a:schemeClr val="lt2"/>
              </a:buClr>
              <a:buSzPts val="1400"/>
              <a:buFont typeface="Arial"/>
              <a:buNone/>
            </a:pPr>
            <a:endParaRPr sz="1600" b="0" i="0" u="none" strike="noStrike" cap="none" dirty="0">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lt2"/>
              </a:buClr>
              <a:buSzPts val="1400"/>
              <a:buFont typeface="Arial"/>
              <a:buChar char="●"/>
            </a:pPr>
            <a:r>
              <a:rPr lang="en-US" sz="1600" b="0" i="0" u="none" strike="noStrike" cap="none" dirty="0">
                <a:solidFill>
                  <a:schemeClr val="dk1"/>
                </a:solidFill>
                <a:latin typeface="Arial"/>
                <a:ea typeface="Arial"/>
                <a:cs typeface="Arial"/>
                <a:sym typeface="Arial"/>
              </a:rPr>
              <a:t>Calculation of unofficial tidal datums  </a:t>
            </a:r>
            <a:r>
              <a:rPr lang="en-US" sz="1400" b="0" i="0" u="none" strike="noStrike" cap="none" dirty="0">
                <a:solidFill>
                  <a:schemeClr val="dk1"/>
                </a:solidFill>
                <a:latin typeface="Arial"/>
                <a:ea typeface="Arial"/>
                <a:cs typeface="Arial"/>
                <a:sym typeface="Arial"/>
              </a:rPr>
              <a:t/>
            </a:r>
            <a:br>
              <a:rPr lang="en-US" sz="1400" b="0" i="0" u="none" strike="noStrike" cap="none" dirty="0">
                <a:solidFill>
                  <a:schemeClr val="dk1"/>
                </a:solidFill>
                <a:latin typeface="Arial"/>
                <a:ea typeface="Arial"/>
                <a:cs typeface="Arial"/>
                <a:sym typeface="Arial"/>
              </a:rPr>
            </a:br>
            <a:endParaRPr sz="1400" b="0" i="0" u="none" strike="noStrike" cap="none" dirty="0">
              <a:solidFill>
                <a:schemeClr val="dk1"/>
              </a:solidFill>
              <a:latin typeface="Arial"/>
              <a:ea typeface="Arial"/>
              <a:cs typeface="Arial"/>
              <a:sym typeface="Arial"/>
            </a:endParaRPr>
          </a:p>
          <a:p>
            <a:pPr marL="457200" marR="0" lvl="0" indent="-228600" algn="l" rtl="0">
              <a:lnSpc>
                <a:spcPct val="115000"/>
              </a:lnSpc>
              <a:spcBef>
                <a:spcPts val="0"/>
              </a:spcBef>
              <a:spcAft>
                <a:spcPts val="0"/>
              </a:spcAft>
              <a:buClr>
                <a:schemeClr val="lt2"/>
              </a:buClr>
              <a:buSzPts val="1400"/>
              <a:buFont typeface="Arial"/>
              <a:buNone/>
            </a:pPr>
            <a:endParaRPr sz="1400" b="0" i="0" u="none" strike="noStrike" cap="none" dirty="0">
              <a:solidFill>
                <a:schemeClr val="lt2"/>
              </a:solidFill>
              <a:latin typeface="Arial"/>
              <a:ea typeface="Arial"/>
              <a:cs typeface="Arial"/>
              <a:sym typeface="Arial"/>
            </a:endParaRPr>
          </a:p>
        </p:txBody>
      </p:sp>
      <p:sp>
        <p:nvSpPr>
          <p:cNvPr id="96" name="Google Shape;96;p1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2"/>
                </a:solidFill>
                <a:latin typeface="Arial"/>
                <a:ea typeface="Arial"/>
                <a:cs typeface="Arial"/>
                <a:sym typeface="Arial"/>
              </a:rPr>
              <a:t>10</a:t>
            </a:fld>
            <a:endParaRPr sz="1000" b="0" i="0" u="none" strike="noStrike" cap="none">
              <a:solidFill>
                <a:schemeClr val="lt2"/>
              </a:solidFill>
              <a:latin typeface="Arial"/>
              <a:ea typeface="Arial"/>
              <a:cs typeface="Arial"/>
              <a:sym typeface="Arial"/>
            </a:endParaRPr>
          </a:p>
        </p:txBody>
      </p:sp>
      <p:sp>
        <p:nvSpPr>
          <p:cNvPr id="97" name="Google Shape;97;p16"/>
          <p:cNvSpPr txBox="1"/>
          <p:nvPr/>
        </p:nvSpPr>
        <p:spPr>
          <a:xfrm>
            <a:off x="1875805" y="218192"/>
            <a:ext cx="870945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b="1" i="0" u="none" strike="noStrike" cap="none" dirty="0">
                <a:solidFill>
                  <a:schemeClr val="lt1"/>
                </a:solidFill>
                <a:latin typeface="Arial"/>
                <a:ea typeface="Arial"/>
                <a:cs typeface="Arial"/>
                <a:sym typeface="Arial"/>
              </a:rPr>
              <a:t>Result: Win-Win for all!</a:t>
            </a:r>
            <a:endParaRPr sz="3600" b="1" i="0" u="none" strike="noStrike" cap="none" dirty="0">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32"/>
        <p:cNvGrpSpPr/>
        <p:nvPr/>
      </p:nvGrpSpPr>
      <p:grpSpPr>
        <a:xfrm>
          <a:off x="0" y="0"/>
          <a:ext cx="0" cy="0"/>
          <a:chOff x="0" y="0"/>
          <a:chExt cx="0" cy="0"/>
        </a:xfrm>
      </p:grpSpPr>
      <p:sp>
        <p:nvSpPr>
          <p:cNvPr id="133" name="Google Shape;133;p2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2"/>
                </a:solidFill>
                <a:latin typeface="Arial"/>
                <a:ea typeface="Arial"/>
                <a:cs typeface="Arial"/>
                <a:sym typeface="Arial"/>
              </a:rPr>
              <a:t>11</a:t>
            </a:fld>
            <a:endParaRPr sz="1000" b="0" i="0" u="none" strike="noStrike" cap="none">
              <a:solidFill>
                <a:schemeClr val="lt2"/>
              </a:solidFill>
              <a:latin typeface="Arial"/>
              <a:ea typeface="Arial"/>
              <a:cs typeface="Arial"/>
              <a:sym typeface="Arial"/>
            </a:endParaRPr>
          </a:p>
        </p:txBody>
      </p:sp>
      <p:sp>
        <p:nvSpPr>
          <p:cNvPr id="134" name="Google Shape;134;p20"/>
          <p:cNvSpPr txBox="1"/>
          <p:nvPr/>
        </p:nvSpPr>
        <p:spPr>
          <a:xfrm>
            <a:off x="0" y="137440"/>
            <a:ext cx="9144000" cy="646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800"/>
              <a:buNone/>
            </a:pPr>
            <a:r>
              <a:rPr lang="en-US" sz="3200" b="1" dirty="0">
                <a:latin typeface="+mj-lt"/>
                <a:ea typeface="Varela"/>
                <a:cs typeface="Varela"/>
                <a:sym typeface="Varela"/>
              </a:rPr>
              <a:t>Alaska Water Level Watch Website &amp; Portal</a:t>
            </a:r>
            <a:endParaRPr sz="3200" b="1" dirty="0">
              <a:latin typeface="+mj-lt"/>
              <a:ea typeface="Varela"/>
              <a:cs typeface="Varela"/>
              <a:sym typeface="Varela"/>
            </a:endParaRPr>
          </a:p>
          <a:p>
            <a:pPr marL="0" marR="0" lvl="0" indent="0" algn="l" rtl="0">
              <a:lnSpc>
                <a:spcPct val="100000"/>
              </a:lnSpc>
              <a:spcBef>
                <a:spcPts val="0"/>
              </a:spcBef>
              <a:spcAft>
                <a:spcPts val="0"/>
              </a:spcAft>
              <a:buNone/>
            </a:pPr>
            <a:endParaRPr sz="3600" dirty="0">
              <a:solidFill>
                <a:schemeClr val="lt1"/>
              </a:solidFill>
            </a:endParaRPr>
          </a:p>
        </p:txBody>
      </p:sp>
      <p:pic>
        <p:nvPicPr>
          <p:cNvPr id="135" name="Google Shape;135;p20"/>
          <p:cNvPicPr preferRelativeResize="0"/>
          <p:nvPr/>
        </p:nvPicPr>
        <p:blipFill rotWithShape="1">
          <a:blip r:embed="rId3">
            <a:alphaModFix/>
          </a:blip>
          <a:srcRect b="2704"/>
          <a:stretch/>
        </p:blipFill>
        <p:spPr>
          <a:xfrm>
            <a:off x="0" y="783640"/>
            <a:ext cx="5440102" cy="4039565"/>
          </a:xfrm>
          <a:prstGeom prst="rect">
            <a:avLst/>
          </a:prstGeom>
          <a:noFill/>
          <a:ln>
            <a:noFill/>
          </a:ln>
        </p:spPr>
      </p:pic>
      <p:pic>
        <p:nvPicPr>
          <p:cNvPr id="5" name="Google Shape;142;p21">
            <a:extLst>
              <a:ext uri="{FF2B5EF4-FFF2-40B4-BE49-F238E27FC236}">
                <a16:creationId xmlns:a16="http://schemas.microsoft.com/office/drawing/2014/main" id="{ACA71393-D753-7F46-8792-800976CDA65C}"/>
              </a:ext>
            </a:extLst>
          </p:cNvPr>
          <p:cNvPicPr preferRelativeResize="0"/>
          <p:nvPr/>
        </p:nvPicPr>
        <p:blipFill>
          <a:blip r:embed="rId4">
            <a:alphaModFix/>
          </a:blip>
          <a:stretch>
            <a:fillRect/>
          </a:stretch>
        </p:blipFill>
        <p:spPr>
          <a:xfrm>
            <a:off x="3355987" y="2702340"/>
            <a:ext cx="5788013" cy="4155660"/>
          </a:xfrm>
          <a:prstGeom prst="rect">
            <a:avLst/>
          </a:prstGeom>
          <a:noFill/>
          <a:ln>
            <a:noFill/>
          </a:ln>
        </p:spPr>
      </p:pic>
      <p:sp>
        <p:nvSpPr>
          <p:cNvPr id="2" name="TextBox 1">
            <a:extLst>
              <a:ext uri="{FF2B5EF4-FFF2-40B4-BE49-F238E27FC236}">
                <a16:creationId xmlns:a16="http://schemas.microsoft.com/office/drawing/2014/main" id="{CC3FD647-E635-954F-955C-B34BA8EDAADF}"/>
              </a:ext>
            </a:extLst>
          </p:cNvPr>
          <p:cNvSpPr txBox="1"/>
          <p:nvPr/>
        </p:nvSpPr>
        <p:spPr>
          <a:xfrm>
            <a:off x="6124074" y="938463"/>
            <a:ext cx="1452642" cy="400110"/>
          </a:xfrm>
          <a:prstGeom prst="rect">
            <a:avLst/>
          </a:prstGeom>
          <a:noFill/>
        </p:spPr>
        <p:txBody>
          <a:bodyPr wrap="none" rtlCol="0">
            <a:spAutoFit/>
          </a:bodyPr>
          <a:lstStyle/>
          <a:p>
            <a:r>
              <a:rPr lang="en-US" sz="2000" b="1" dirty="0">
                <a:latin typeface="+mj-lt"/>
              </a:rPr>
              <a:t>Templates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46"/>
        <p:cNvGrpSpPr/>
        <p:nvPr/>
      </p:nvGrpSpPr>
      <p:grpSpPr>
        <a:xfrm>
          <a:off x="0" y="0"/>
          <a:ext cx="0" cy="0"/>
          <a:chOff x="0" y="0"/>
          <a:chExt cx="0" cy="0"/>
        </a:xfrm>
      </p:grpSpPr>
      <p:pic>
        <p:nvPicPr>
          <p:cNvPr id="147" name="Google Shape;147;p22"/>
          <p:cNvPicPr preferRelativeResize="0"/>
          <p:nvPr/>
        </p:nvPicPr>
        <p:blipFill rotWithShape="1">
          <a:blip r:embed="rId3">
            <a:alphaModFix/>
          </a:blip>
          <a:srcRect l="-89" r="90"/>
          <a:stretch/>
        </p:blipFill>
        <p:spPr>
          <a:xfrm>
            <a:off x="363201" y="1084565"/>
            <a:ext cx="8383607" cy="5297700"/>
          </a:xfrm>
          <a:prstGeom prst="rect">
            <a:avLst/>
          </a:prstGeom>
          <a:noFill/>
          <a:ln>
            <a:noFill/>
          </a:ln>
        </p:spPr>
      </p:pic>
      <p:sp>
        <p:nvSpPr>
          <p:cNvPr id="148" name="Google Shape;148;p2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2"/>
                </a:solidFill>
                <a:latin typeface="Arial"/>
                <a:ea typeface="Arial"/>
                <a:cs typeface="Arial"/>
                <a:sym typeface="Arial"/>
              </a:rPr>
              <a:t>12</a:t>
            </a:fld>
            <a:endParaRPr sz="1000" b="0" i="0" u="none" strike="noStrike" cap="none">
              <a:solidFill>
                <a:schemeClr val="lt2"/>
              </a:solidFill>
              <a:latin typeface="Arial"/>
              <a:ea typeface="Arial"/>
              <a:cs typeface="Arial"/>
              <a:sym typeface="Arial"/>
            </a:endParaRPr>
          </a:p>
        </p:txBody>
      </p:sp>
      <p:sp>
        <p:nvSpPr>
          <p:cNvPr id="149" name="Google Shape;149;p22"/>
          <p:cNvSpPr txBox="1"/>
          <p:nvPr/>
        </p:nvSpPr>
        <p:spPr>
          <a:xfrm>
            <a:off x="311700" y="137440"/>
            <a:ext cx="8709600" cy="646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800"/>
              <a:buNone/>
            </a:pPr>
            <a:r>
              <a:rPr lang="en-US" sz="3200" b="1" dirty="0">
                <a:latin typeface="+mj-lt"/>
                <a:ea typeface="Varela"/>
                <a:cs typeface="Varela"/>
                <a:sym typeface="Varela"/>
              </a:rPr>
              <a:t>AOOS Water Level Watch Map: </a:t>
            </a:r>
          </a:p>
          <a:p>
            <a:pPr marL="0" lvl="0" indent="0" algn="ctr" rtl="0">
              <a:spcBef>
                <a:spcPts val="0"/>
              </a:spcBef>
              <a:spcAft>
                <a:spcPts val="0"/>
              </a:spcAft>
              <a:buSzPts val="2800"/>
              <a:buNone/>
            </a:pPr>
            <a:r>
              <a:rPr lang="en-US" sz="2000" b="1" i="1" dirty="0">
                <a:latin typeface="+mj-lt"/>
                <a:ea typeface="Varela"/>
                <a:cs typeface="Varela"/>
                <a:sym typeface="Varela"/>
              </a:rPr>
              <a:t>Uses AOOS interactive map, so additional layers can be added</a:t>
            </a:r>
            <a:endParaRPr sz="2000" b="1" i="1" dirty="0">
              <a:solidFill>
                <a:schemeClr val="lt1"/>
              </a:solidFill>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a:off x="311700" y="208567"/>
            <a:ext cx="8520600" cy="76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3200" b="1" dirty="0">
                <a:solidFill>
                  <a:srgbClr val="000000"/>
                </a:solidFill>
                <a:latin typeface="+mj-lt"/>
                <a:ea typeface="Varela"/>
                <a:cs typeface="Varela"/>
                <a:sym typeface="Varela"/>
              </a:rPr>
              <a:t>Sample Water Level Watch Station Pages</a:t>
            </a:r>
            <a:endParaRPr sz="3200" b="1" i="0" strike="noStrike" cap="none" dirty="0">
              <a:solidFill>
                <a:srgbClr val="000000"/>
              </a:solidFill>
              <a:latin typeface="+mj-lt"/>
              <a:ea typeface="Varela"/>
              <a:cs typeface="Varela"/>
              <a:sym typeface="Varela"/>
            </a:endParaRPr>
          </a:p>
        </p:txBody>
      </p:sp>
      <p:sp>
        <p:nvSpPr>
          <p:cNvPr id="155" name="Google Shape;155;p2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2"/>
                </a:solidFill>
                <a:latin typeface="Arial"/>
                <a:ea typeface="Arial"/>
                <a:cs typeface="Arial"/>
                <a:sym typeface="Arial"/>
              </a:rPr>
              <a:t>13</a:t>
            </a:fld>
            <a:endParaRPr sz="1000" b="0" i="0" u="none" strike="noStrike" cap="none">
              <a:solidFill>
                <a:schemeClr val="lt2"/>
              </a:solidFill>
              <a:latin typeface="Arial"/>
              <a:ea typeface="Arial"/>
              <a:cs typeface="Arial"/>
              <a:sym typeface="Arial"/>
            </a:endParaRPr>
          </a:p>
        </p:txBody>
      </p:sp>
      <p:sp>
        <p:nvSpPr>
          <p:cNvPr id="156" name="Google Shape;156;p23"/>
          <p:cNvSpPr txBox="1"/>
          <p:nvPr/>
        </p:nvSpPr>
        <p:spPr>
          <a:xfrm>
            <a:off x="410375" y="895875"/>
            <a:ext cx="2599200" cy="25293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FFFFFF"/>
              </a:buClr>
              <a:buSzPts val="2400"/>
              <a:buFont typeface="Arial"/>
              <a:buChar char="●"/>
            </a:pPr>
            <a:r>
              <a:rPr lang="en-US" sz="2400" b="0" i="0" u="none" strike="noStrike" cap="none" dirty="0">
                <a:solidFill>
                  <a:srgbClr val="FFFFFF"/>
                </a:solidFill>
                <a:latin typeface="Arial"/>
                <a:ea typeface="Arial"/>
                <a:cs typeface="Arial"/>
                <a:sym typeface="Arial"/>
              </a:rPr>
              <a:t>Interactive graphs</a:t>
            </a:r>
            <a:endParaRPr sz="2400" b="0" i="0" u="none" strike="noStrike" cap="none" dirty="0">
              <a:solidFill>
                <a:srgbClr val="FFFFFF"/>
              </a:solidFill>
              <a:latin typeface="Arial"/>
              <a:ea typeface="Arial"/>
              <a:cs typeface="Arial"/>
              <a:sym typeface="Arial"/>
            </a:endParaRPr>
          </a:p>
          <a:p>
            <a:pPr marL="457200" marR="0" lvl="0" indent="-381000" algn="l" rtl="0">
              <a:lnSpc>
                <a:spcPct val="100000"/>
              </a:lnSpc>
              <a:spcBef>
                <a:spcPts val="1000"/>
              </a:spcBef>
              <a:spcAft>
                <a:spcPts val="0"/>
              </a:spcAft>
              <a:buClr>
                <a:srgbClr val="FFFFFF"/>
              </a:buClr>
              <a:buSzPts val="2400"/>
              <a:buFont typeface="Arial"/>
              <a:buChar char="●"/>
            </a:pPr>
            <a:r>
              <a:rPr lang="en-US" sz="2400" b="0" i="0" u="none" strike="noStrike" cap="none" dirty="0">
                <a:solidFill>
                  <a:srgbClr val="FFFFFF"/>
                </a:solidFill>
                <a:latin typeface="Arial"/>
                <a:ea typeface="Arial"/>
                <a:cs typeface="Arial"/>
                <a:sym typeface="Arial"/>
              </a:rPr>
              <a:t>Interannual statistics</a:t>
            </a:r>
            <a:endParaRPr sz="2400" b="0" i="0" u="none" strike="noStrike" cap="none" dirty="0">
              <a:solidFill>
                <a:srgbClr val="FFFFFF"/>
              </a:solidFill>
              <a:latin typeface="Arial"/>
              <a:ea typeface="Arial"/>
              <a:cs typeface="Arial"/>
              <a:sym typeface="Arial"/>
            </a:endParaRPr>
          </a:p>
          <a:p>
            <a:pPr marL="457200" marR="0" lvl="0" indent="-381000" algn="l" rtl="0">
              <a:lnSpc>
                <a:spcPct val="100000"/>
              </a:lnSpc>
              <a:spcBef>
                <a:spcPts val="1000"/>
              </a:spcBef>
              <a:spcAft>
                <a:spcPts val="1000"/>
              </a:spcAft>
              <a:buClr>
                <a:srgbClr val="FFFFFF"/>
              </a:buClr>
              <a:buSzPts val="2400"/>
              <a:buFont typeface="Arial"/>
              <a:buChar char="●"/>
            </a:pPr>
            <a:r>
              <a:rPr lang="en-US" sz="2400" b="0" i="0" u="none" strike="noStrike" cap="none" dirty="0">
                <a:solidFill>
                  <a:srgbClr val="FFFFFF"/>
                </a:solidFill>
                <a:latin typeface="Arial"/>
                <a:ea typeface="Arial"/>
                <a:cs typeface="Arial"/>
                <a:sym typeface="Arial"/>
              </a:rPr>
              <a:t>Anomaly plots</a:t>
            </a:r>
          </a:p>
          <a:p>
            <a:pPr marL="76200" marR="0" lvl="0" algn="l" rtl="0">
              <a:lnSpc>
                <a:spcPct val="100000"/>
              </a:lnSpc>
              <a:spcBef>
                <a:spcPts val="1000"/>
              </a:spcBef>
              <a:spcAft>
                <a:spcPts val="1000"/>
              </a:spcAft>
              <a:buClr>
                <a:srgbClr val="FFFFFF"/>
              </a:buClr>
              <a:buSzPts val="2400"/>
            </a:pPr>
            <a:r>
              <a:rPr lang="en-US" sz="1800" dirty="0">
                <a:solidFill>
                  <a:srgbClr val="FFFFFF"/>
                </a:solidFill>
              </a:rPr>
              <a:t>Each station has own page: shows individual parameters over time, metadata, link to original source, download links, contact information</a:t>
            </a:r>
            <a:endParaRPr sz="1800" b="0" i="0" u="none" strike="noStrike" cap="none" dirty="0">
              <a:solidFill>
                <a:srgbClr val="FFFFFF"/>
              </a:solidFill>
              <a:latin typeface="Arial"/>
              <a:ea typeface="Arial"/>
              <a:cs typeface="Arial"/>
              <a:sym typeface="Arial"/>
            </a:endParaRPr>
          </a:p>
        </p:txBody>
      </p:sp>
      <p:pic>
        <p:nvPicPr>
          <p:cNvPr id="157" name="Google Shape;157;p23"/>
          <p:cNvPicPr preferRelativeResize="0"/>
          <p:nvPr/>
        </p:nvPicPr>
        <p:blipFill>
          <a:blip r:embed="rId3">
            <a:alphaModFix/>
          </a:blip>
          <a:stretch>
            <a:fillRect/>
          </a:stretch>
        </p:blipFill>
        <p:spPr>
          <a:xfrm>
            <a:off x="3105327" y="894750"/>
            <a:ext cx="5539676" cy="56919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61"/>
        <p:cNvGrpSpPr/>
        <p:nvPr/>
      </p:nvGrpSpPr>
      <p:grpSpPr>
        <a:xfrm>
          <a:off x="0" y="0"/>
          <a:ext cx="0" cy="0"/>
          <a:chOff x="0" y="0"/>
          <a:chExt cx="0" cy="0"/>
        </a:xfrm>
      </p:grpSpPr>
      <p:sp>
        <p:nvSpPr>
          <p:cNvPr id="162" name="Google Shape;162;p2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2"/>
                </a:solidFill>
                <a:latin typeface="Arial"/>
                <a:ea typeface="Arial"/>
                <a:cs typeface="Arial"/>
                <a:sym typeface="Arial"/>
              </a:rPr>
              <a:t>14</a:t>
            </a:fld>
            <a:endParaRPr sz="1000" b="0" i="0" u="none" strike="noStrike" cap="none">
              <a:solidFill>
                <a:schemeClr val="lt2"/>
              </a:solidFill>
              <a:latin typeface="Arial"/>
              <a:ea typeface="Arial"/>
              <a:cs typeface="Arial"/>
              <a:sym typeface="Arial"/>
            </a:endParaRPr>
          </a:p>
        </p:txBody>
      </p:sp>
      <p:sp>
        <p:nvSpPr>
          <p:cNvPr id="163" name="Google Shape;163;p24"/>
          <p:cNvSpPr txBox="1"/>
          <p:nvPr/>
        </p:nvSpPr>
        <p:spPr>
          <a:xfrm>
            <a:off x="0" y="137440"/>
            <a:ext cx="9144000" cy="646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800"/>
              <a:buNone/>
            </a:pPr>
            <a:r>
              <a:rPr lang="en-US" sz="3200" b="1" dirty="0">
                <a:latin typeface="+mj-lt"/>
                <a:ea typeface="Varela"/>
                <a:cs typeface="Varela"/>
                <a:sym typeface="Varela"/>
              </a:rPr>
              <a:t>Water Level Watch Data Views (Comparisons)</a:t>
            </a:r>
            <a:endParaRPr sz="3200" b="1" dirty="0">
              <a:solidFill>
                <a:schemeClr val="lt1"/>
              </a:solidFill>
              <a:latin typeface="+mj-lt"/>
            </a:endParaRPr>
          </a:p>
        </p:txBody>
      </p:sp>
      <p:pic>
        <p:nvPicPr>
          <p:cNvPr id="164" name="Google Shape;164;p24"/>
          <p:cNvPicPr preferRelativeResize="0"/>
          <p:nvPr/>
        </p:nvPicPr>
        <p:blipFill rotWithShape="1">
          <a:blip r:embed="rId3">
            <a:alphaModFix/>
          </a:blip>
          <a:srcRect r="29"/>
          <a:stretch/>
        </p:blipFill>
        <p:spPr>
          <a:xfrm>
            <a:off x="379476" y="689196"/>
            <a:ext cx="8385048" cy="5261387"/>
          </a:xfrm>
          <a:prstGeom prst="rect">
            <a:avLst/>
          </a:prstGeom>
          <a:noFill/>
          <a:ln>
            <a:noFill/>
          </a:ln>
        </p:spPr>
      </p:pic>
      <p:sp>
        <p:nvSpPr>
          <p:cNvPr id="2" name="TextBox 1">
            <a:extLst>
              <a:ext uri="{FF2B5EF4-FFF2-40B4-BE49-F238E27FC236}">
                <a16:creationId xmlns:a16="http://schemas.microsoft.com/office/drawing/2014/main" id="{14E727CF-8112-1B4C-82CB-F43AEC5211A0}"/>
              </a:ext>
            </a:extLst>
          </p:cNvPr>
          <p:cNvSpPr txBox="1"/>
          <p:nvPr/>
        </p:nvSpPr>
        <p:spPr>
          <a:xfrm>
            <a:off x="1106905" y="6112043"/>
            <a:ext cx="6819496" cy="523220"/>
          </a:xfrm>
          <a:prstGeom prst="rect">
            <a:avLst/>
          </a:prstGeom>
          <a:noFill/>
        </p:spPr>
        <p:txBody>
          <a:bodyPr wrap="none" rtlCol="0">
            <a:spAutoFit/>
          </a:bodyPr>
          <a:lstStyle/>
          <a:p>
            <a:r>
              <a:rPr lang="en-US" b="1" i="1" dirty="0">
                <a:solidFill>
                  <a:schemeClr val="tx1"/>
                </a:solidFill>
              </a:rPr>
              <a:t>Sample of customized data views that can be developed on the fly, as in these</a:t>
            </a:r>
          </a:p>
          <a:p>
            <a:r>
              <a:rPr lang="en-US" b="1" i="1" dirty="0">
                <a:solidFill>
                  <a:schemeClr val="tx1"/>
                </a:solidFill>
              </a:rPr>
              <a:t>comparison of CO-OPS water level observations to tide predictions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68"/>
        <p:cNvGrpSpPr/>
        <p:nvPr/>
      </p:nvGrpSpPr>
      <p:grpSpPr>
        <a:xfrm>
          <a:off x="0" y="0"/>
          <a:ext cx="0" cy="0"/>
          <a:chOff x="0" y="0"/>
          <a:chExt cx="0" cy="0"/>
        </a:xfrm>
      </p:grpSpPr>
      <p:sp>
        <p:nvSpPr>
          <p:cNvPr id="169" name="Google Shape;169;p2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2"/>
                </a:solidFill>
                <a:latin typeface="Arial"/>
                <a:ea typeface="Arial"/>
                <a:cs typeface="Arial"/>
                <a:sym typeface="Arial"/>
              </a:rPr>
              <a:t>15</a:t>
            </a:fld>
            <a:endParaRPr sz="1000" b="0" i="0" u="none" strike="noStrike" cap="none">
              <a:solidFill>
                <a:schemeClr val="lt2"/>
              </a:solidFill>
              <a:latin typeface="Arial"/>
              <a:ea typeface="Arial"/>
              <a:cs typeface="Arial"/>
              <a:sym typeface="Arial"/>
            </a:endParaRPr>
          </a:p>
        </p:txBody>
      </p:sp>
      <p:sp>
        <p:nvSpPr>
          <p:cNvPr id="170" name="Google Shape;170;p25"/>
          <p:cNvSpPr txBox="1"/>
          <p:nvPr/>
        </p:nvSpPr>
        <p:spPr>
          <a:xfrm>
            <a:off x="311700" y="137440"/>
            <a:ext cx="8709600" cy="646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800"/>
              <a:buNone/>
            </a:pPr>
            <a:r>
              <a:rPr lang="en-US" sz="3200" b="1" dirty="0">
                <a:latin typeface="+mj-lt"/>
                <a:ea typeface="Varela"/>
                <a:cs typeface="Varela"/>
                <a:sym typeface="Varela"/>
              </a:rPr>
              <a:t>Water Level Watch Data Inventory Pages</a:t>
            </a:r>
            <a:endParaRPr sz="3200" b="1" dirty="0">
              <a:solidFill>
                <a:schemeClr val="lt1"/>
              </a:solidFill>
              <a:latin typeface="+mj-lt"/>
            </a:endParaRPr>
          </a:p>
        </p:txBody>
      </p:sp>
      <p:pic>
        <p:nvPicPr>
          <p:cNvPr id="171" name="Google Shape;171;p25"/>
          <p:cNvPicPr preferRelativeResize="0"/>
          <p:nvPr/>
        </p:nvPicPr>
        <p:blipFill rotWithShape="1">
          <a:blip r:embed="rId3">
            <a:alphaModFix/>
          </a:blip>
          <a:srcRect/>
          <a:stretch/>
        </p:blipFill>
        <p:spPr>
          <a:xfrm>
            <a:off x="983249" y="972073"/>
            <a:ext cx="7177502" cy="5245549"/>
          </a:xfrm>
          <a:prstGeom prst="rect">
            <a:avLst/>
          </a:prstGeom>
          <a:noFill/>
          <a:ln>
            <a:noFill/>
          </a:ln>
        </p:spPr>
      </p:pic>
      <p:sp>
        <p:nvSpPr>
          <p:cNvPr id="2" name="TextBox 1">
            <a:extLst>
              <a:ext uri="{FF2B5EF4-FFF2-40B4-BE49-F238E27FC236}">
                <a16:creationId xmlns:a16="http://schemas.microsoft.com/office/drawing/2014/main" id="{E2C09D39-7732-D348-A3AE-C4FD1FE7B49F}"/>
              </a:ext>
            </a:extLst>
          </p:cNvPr>
          <p:cNvSpPr txBox="1"/>
          <p:nvPr/>
        </p:nvSpPr>
        <p:spPr>
          <a:xfrm>
            <a:off x="763027" y="6326083"/>
            <a:ext cx="7806945" cy="307777"/>
          </a:xfrm>
          <a:prstGeom prst="rect">
            <a:avLst/>
          </a:prstGeom>
          <a:noFill/>
        </p:spPr>
        <p:txBody>
          <a:bodyPr wrap="none" rtlCol="0">
            <a:spAutoFit/>
          </a:bodyPr>
          <a:lstStyle/>
          <a:p>
            <a:r>
              <a:rPr lang="en-US" b="1" i="1" dirty="0">
                <a:solidFill>
                  <a:schemeClr val="tx1"/>
                </a:solidFill>
              </a:rPr>
              <a:t>Example of data inventory page, showing QARTOD quality data over a sensor’s lifespan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75"/>
        <p:cNvGrpSpPr/>
        <p:nvPr/>
      </p:nvGrpSpPr>
      <p:grpSpPr>
        <a:xfrm>
          <a:off x="0" y="0"/>
          <a:ext cx="0" cy="0"/>
          <a:chOff x="0" y="0"/>
          <a:chExt cx="0" cy="0"/>
        </a:xfrm>
      </p:grpSpPr>
      <p:sp>
        <p:nvSpPr>
          <p:cNvPr id="176" name="Google Shape;176;p2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2"/>
                </a:solidFill>
                <a:latin typeface="Arial"/>
                <a:ea typeface="Arial"/>
                <a:cs typeface="Arial"/>
                <a:sym typeface="Arial"/>
              </a:rPr>
              <a:t>16</a:t>
            </a:fld>
            <a:endParaRPr sz="1000" b="0" i="0" u="none" strike="noStrike" cap="none">
              <a:solidFill>
                <a:schemeClr val="lt2"/>
              </a:solidFill>
              <a:latin typeface="Arial"/>
              <a:ea typeface="Arial"/>
              <a:cs typeface="Arial"/>
              <a:sym typeface="Arial"/>
            </a:endParaRPr>
          </a:p>
        </p:txBody>
      </p:sp>
      <p:sp>
        <p:nvSpPr>
          <p:cNvPr id="177" name="Google Shape;177;p26"/>
          <p:cNvSpPr txBox="1"/>
          <p:nvPr/>
        </p:nvSpPr>
        <p:spPr>
          <a:xfrm>
            <a:off x="0" y="113377"/>
            <a:ext cx="9021158" cy="646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800"/>
              <a:buNone/>
            </a:pPr>
            <a:r>
              <a:rPr lang="en-US" sz="3200" b="1" dirty="0">
                <a:latin typeface="+mj-lt"/>
                <a:ea typeface="Varela"/>
                <a:cs typeface="Varela"/>
                <a:sym typeface="Varela"/>
              </a:rPr>
              <a:t>Data Source Inventory Page</a:t>
            </a:r>
            <a:endParaRPr sz="3200" b="1" dirty="0">
              <a:solidFill>
                <a:schemeClr val="lt1"/>
              </a:solidFill>
              <a:latin typeface="+mj-lt"/>
            </a:endParaRPr>
          </a:p>
        </p:txBody>
      </p:sp>
      <p:pic>
        <p:nvPicPr>
          <p:cNvPr id="178" name="Google Shape;178;p26"/>
          <p:cNvPicPr preferRelativeResize="0"/>
          <p:nvPr/>
        </p:nvPicPr>
        <p:blipFill rotWithShape="1">
          <a:blip r:embed="rId3">
            <a:alphaModFix/>
          </a:blip>
          <a:srcRect/>
          <a:stretch/>
        </p:blipFill>
        <p:spPr>
          <a:xfrm>
            <a:off x="959167" y="972075"/>
            <a:ext cx="7225659" cy="5245550"/>
          </a:xfrm>
          <a:prstGeom prst="rect">
            <a:avLst/>
          </a:prstGeom>
          <a:noFill/>
          <a:ln>
            <a:noFill/>
          </a:ln>
        </p:spPr>
      </p:pic>
      <p:sp>
        <p:nvSpPr>
          <p:cNvPr id="2" name="TextBox 1">
            <a:extLst>
              <a:ext uri="{FF2B5EF4-FFF2-40B4-BE49-F238E27FC236}">
                <a16:creationId xmlns:a16="http://schemas.microsoft.com/office/drawing/2014/main" id="{4E9E727F-FF84-094A-945B-67B74281E03E}"/>
              </a:ext>
            </a:extLst>
          </p:cNvPr>
          <p:cNvSpPr txBox="1"/>
          <p:nvPr/>
        </p:nvSpPr>
        <p:spPr>
          <a:xfrm>
            <a:off x="128079" y="6219102"/>
            <a:ext cx="8731878" cy="523220"/>
          </a:xfrm>
          <a:prstGeom prst="rect">
            <a:avLst/>
          </a:prstGeom>
          <a:noFill/>
        </p:spPr>
        <p:txBody>
          <a:bodyPr wrap="none" rtlCol="0">
            <a:spAutoFit/>
          </a:bodyPr>
          <a:lstStyle/>
          <a:p>
            <a:r>
              <a:rPr lang="en-US" b="1" i="1" dirty="0">
                <a:solidFill>
                  <a:schemeClr val="tx1"/>
                </a:solidFill>
              </a:rPr>
              <a:t>Example of source inventory page, showing water level inventories (&amp; qualities) for all stations from </a:t>
            </a:r>
          </a:p>
          <a:p>
            <a:r>
              <a:rPr lang="en-US" b="1" i="1" dirty="0">
                <a:solidFill>
                  <a:schemeClr val="tx1"/>
                </a:solidFill>
              </a:rPr>
              <a:t>1 source. This example uses CO-OPS source, but for Tier B&amp;C data – will be very similar.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75"/>
        <p:cNvGrpSpPr/>
        <p:nvPr/>
      </p:nvGrpSpPr>
      <p:grpSpPr>
        <a:xfrm>
          <a:off x="0" y="0"/>
          <a:ext cx="0" cy="0"/>
          <a:chOff x="0" y="0"/>
          <a:chExt cx="0" cy="0"/>
        </a:xfrm>
      </p:grpSpPr>
      <p:sp>
        <p:nvSpPr>
          <p:cNvPr id="176" name="Google Shape;176;p2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2"/>
                </a:solidFill>
                <a:latin typeface="Arial"/>
                <a:ea typeface="Arial"/>
                <a:cs typeface="Arial"/>
                <a:sym typeface="Arial"/>
              </a:rPr>
              <a:t>17</a:t>
            </a:fld>
            <a:endParaRPr sz="1000" b="0" i="0" u="none" strike="noStrike" cap="none">
              <a:solidFill>
                <a:schemeClr val="lt2"/>
              </a:solidFill>
              <a:latin typeface="Arial"/>
              <a:ea typeface="Arial"/>
              <a:cs typeface="Arial"/>
              <a:sym typeface="Arial"/>
            </a:endParaRPr>
          </a:p>
        </p:txBody>
      </p:sp>
      <p:sp>
        <p:nvSpPr>
          <p:cNvPr id="177" name="Google Shape;177;p26"/>
          <p:cNvSpPr txBox="1"/>
          <p:nvPr/>
        </p:nvSpPr>
        <p:spPr>
          <a:xfrm>
            <a:off x="0" y="113377"/>
            <a:ext cx="9021158" cy="646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800"/>
              <a:buNone/>
            </a:pPr>
            <a:r>
              <a:rPr lang="en-US" sz="3200" b="1" dirty="0">
                <a:latin typeface="+mj-lt"/>
                <a:ea typeface="Varela"/>
                <a:cs typeface="Varela"/>
                <a:sym typeface="Varela"/>
              </a:rPr>
              <a:t>Tidal Datum Tools</a:t>
            </a:r>
            <a:endParaRPr sz="3200" b="1" dirty="0">
              <a:solidFill>
                <a:schemeClr val="lt1"/>
              </a:solidFill>
              <a:latin typeface="+mj-lt"/>
            </a:endParaRPr>
          </a:p>
        </p:txBody>
      </p:sp>
      <p:pic>
        <p:nvPicPr>
          <p:cNvPr id="3" name="Picture 2">
            <a:extLst>
              <a:ext uri="{FF2B5EF4-FFF2-40B4-BE49-F238E27FC236}">
                <a16:creationId xmlns:a16="http://schemas.microsoft.com/office/drawing/2014/main" id="{FC3B0E09-FEF4-A247-A345-091D525000DA}"/>
              </a:ext>
            </a:extLst>
          </p:cNvPr>
          <p:cNvPicPr>
            <a:picLocks noChangeAspect="1"/>
          </p:cNvPicPr>
          <p:nvPr/>
        </p:nvPicPr>
        <p:blipFill>
          <a:blip r:embed="rId3"/>
          <a:stretch>
            <a:fillRect/>
          </a:stretch>
        </p:blipFill>
        <p:spPr>
          <a:xfrm>
            <a:off x="0" y="883984"/>
            <a:ext cx="6580432" cy="5974016"/>
          </a:xfrm>
          <a:prstGeom prst="rect">
            <a:avLst/>
          </a:prstGeom>
        </p:spPr>
      </p:pic>
      <p:sp>
        <p:nvSpPr>
          <p:cNvPr id="2" name="TextBox 1">
            <a:extLst>
              <a:ext uri="{FF2B5EF4-FFF2-40B4-BE49-F238E27FC236}">
                <a16:creationId xmlns:a16="http://schemas.microsoft.com/office/drawing/2014/main" id="{C0176FE9-EFBA-0648-8AD8-824156EEE2B5}"/>
              </a:ext>
            </a:extLst>
          </p:cNvPr>
          <p:cNvSpPr txBox="1"/>
          <p:nvPr/>
        </p:nvSpPr>
        <p:spPr>
          <a:xfrm>
            <a:off x="6626032" y="1612232"/>
            <a:ext cx="2576346" cy="954107"/>
          </a:xfrm>
          <a:prstGeom prst="rect">
            <a:avLst/>
          </a:prstGeom>
          <a:noFill/>
        </p:spPr>
        <p:txBody>
          <a:bodyPr wrap="none" rtlCol="0">
            <a:spAutoFit/>
          </a:bodyPr>
          <a:lstStyle/>
          <a:p>
            <a:r>
              <a:rPr lang="en-US" b="1" i="1" dirty="0">
                <a:solidFill>
                  <a:schemeClr val="tx1"/>
                </a:solidFill>
              </a:rPr>
              <a:t>Data portal would include </a:t>
            </a:r>
          </a:p>
          <a:p>
            <a:r>
              <a:rPr lang="en-US" b="1" i="1" dirty="0">
                <a:solidFill>
                  <a:schemeClr val="tx1"/>
                </a:solidFill>
              </a:rPr>
              <a:t>on-line products to fill gaps </a:t>
            </a:r>
          </a:p>
          <a:p>
            <a:r>
              <a:rPr lang="en-US" b="1" i="1" dirty="0">
                <a:solidFill>
                  <a:schemeClr val="tx1"/>
                </a:solidFill>
              </a:rPr>
              <a:t>in tidal data computations </a:t>
            </a:r>
          </a:p>
          <a:p>
            <a:r>
              <a:rPr lang="en-US" b="1" i="1" dirty="0">
                <a:solidFill>
                  <a:schemeClr val="tx1"/>
                </a:solidFill>
              </a:rPr>
              <a:t>&amp; transformations</a:t>
            </a:r>
          </a:p>
        </p:txBody>
      </p:sp>
    </p:spTree>
    <p:extLst>
      <p:ext uri="{BB962C8B-B14F-4D97-AF65-F5344CB8AC3E}">
        <p14:creationId xmlns:p14="http://schemas.microsoft.com/office/powerpoint/2010/main" val="3800320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82"/>
        <p:cNvGrpSpPr/>
        <p:nvPr/>
      </p:nvGrpSpPr>
      <p:grpSpPr>
        <a:xfrm>
          <a:off x="0" y="0"/>
          <a:ext cx="0" cy="0"/>
          <a:chOff x="0" y="0"/>
          <a:chExt cx="0" cy="0"/>
        </a:xfrm>
      </p:grpSpPr>
      <p:sp>
        <p:nvSpPr>
          <p:cNvPr id="183" name="Google Shape;183;p2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2"/>
                </a:solidFill>
                <a:latin typeface="Arial"/>
                <a:ea typeface="Arial"/>
                <a:cs typeface="Arial"/>
                <a:sym typeface="Arial"/>
              </a:rPr>
              <a:t>18</a:t>
            </a:fld>
            <a:endParaRPr sz="1000" b="0" i="0" u="none" strike="noStrike" cap="none">
              <a:solidFill>
                <a:schemeClr val="lt2"/>
              </a:solidFill>
              <a:latin typeface="Arial"/>
              <a:ea typeface="Arial"/>
              <a:cs typeface="Arial"/>
              <a:sym typeface="Arial"/>
            </a:endParaRPr>
          </a:p>
        </p:txBody>
      </p:sp>
      <p:sp>
        <p:nvSpPr>
          <p:cNvPr id="184" name="Google Shape;184;p27"/>
          <p:cNvSpPr txBox="1">
            <a:spLocks noGrp="1"/>
          </p:cNvSpPr>
          <p:nvPr>
            <p:ph type="title"/>
          </p:nvPr>
        </p:nvSpPr>
        <p:spPr>
          <a:xfrm>
            <a:off x="311700" y="486359"/>
            <a:ext cx="8520600" cy="76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3200" b="1" i="0" u="none" strike="noStrike" cap="none" dirty="0">
                <a:solidFill>
                  <a:schemeClr val="bg1"/>
                </a:solidFill>
                <a:latin typeface="+mj-lt"/>
                <a:ea typeface="Varela"/>
                <a:cs typeface="Varela"/>
                <a:sym typeface="Varela"/>
              </a:rPr>
              <a:t>What we have so far</a:t>
            </a:r>
            <a:endParaRPr sz="3200" b="1" i="0" u="none" strike="noStrike" cap="none" dirty="0">
              <a:solidFill>
                <a:schemeClr val="bg1"/>
              </a:solidFill>
              <a:latin typeface="+mj-lt"/>
              <a:ea typeface="Varela"/>
              <a:cs typeface="Varela"/>
              <a:sym typeface="Varela"/>
            </a:endParaRPr>
          </a:p>
        </p:txBody>
      </p:sp>
      <p:sp>
        <p:nvSpPr>
          <p:cNvPr id="185" name="Google Shape;185;p27"/>
          <p:cNvSpPr txBox="1"/>
          <p:nvPr/>
        </p:nvSpPr>
        <p:spPr>
          <a:xfrm>
            <a:off x="540900" y="1620258"/>
            <a:ext cx="8062200" cy="44520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FFFFFF"/>
              </a:buClr>
              <a:buSzPts val="2400"/>
              <a:buFont typeface="Arial"/>
              <a:buChar char="●"/>
            </a:pPr>
            <a:r>
              <a:rPr lang="en-US" sz="2400" b="0" i="0" u="none" strike="noStrike" cap="none" dirty="0">
                <a:solidFill>
                  <a:srgbClr val="FFFFFF"/>
                </a:solidFill>
                <a:latin typeface="Arial"/>
                <a:ea typeface="Arial"/>
                <a:cs typeface="Arial"/>
                <a:sym typeface="Arial"/>
              </a:rPr>
              <a:t>AOOS cyberinfrastructure</a:t>
            </a:r>
            <a:endParaRPr sz="2400" b="0" i="0" u="none" strike="noStrike" cap="none" dirty="0">
              <a:solidFill>
                <a:srgbClr val="FFFFFF"/>
              </a:solidFill>
              <a:latin typeface="Arial"/>
              <a:ea typeface="Arial"/>
              <a:cs typeface="Arial"/>
              <a:sym typeface="Arial"/>
            </a:endParaRPr>
          </a:p>
          <a:p>
            <a:pPr marL="457200" marR="0" lvl="0" indent="-381000" algn="l" rtl="0">
              <a:lnSpc>
                <a:spcPct val="100000"/>
              </a:lnSpc>
              <a:spcBef>
                <a:spcPts val="1000"/>
              </a:spcBef>
              <a:spcAft>
                <a:spcPts val="0"/>
              </a:spcAft>
              <a:buClr>
                <a:srgbClr val="FFFFFF"/>
              </a:buClr>
              <a:buSzPts val="2400"/>
              <a:buFont typeface="Arial"/>
              <a:buChar char="●"/>
            </a:pPr>
            <a:r>
              <a:rPr lang="en-US" sz="2400" b="0" i="0" u="none" strike="noStrike" cap="none" dirty="0">
                <a:solidFill>
                  <a:srgbClr val="FFFFFF"/>
                </a:solidFill>
                <a:latin typeface="Arial"/>
                <a:ea typeface="Arial"/>
                <a:cs typeface="Arial"/>
                <a:sym typeface="Arial"/>
              </a:rPr>
              <a:t>Lots of data</a:t>
            </a:r>
            <a:endParaRPr sz="2400" b="0" i="0" u="none" strike="noStrike" cap="none" dirty="0">
              <a:solidFill>
                <a:srgbClr val="FFFFFF"/>
              </a:solidFill>
              <a:latin typeface="Arial"/>
              <a:ea typeface="Arial"/>
              <a:cs typeface="Arial"/>
              <a:sym typeface="Arial"/>
            </a:endParaRPr>
          </a:p>
          <a:p>
            <a:pPr marL="457200" marR="0" lvl="0" indent="-381000" algn="l" rtl="0">
              <a:lnSpc>
                <a:spcPct val="100000"/>
              </a:lnSpc>
              <a:spcBef>
                <a:spcPts val="1000"/>
              </a:spcBef>
              <a:spcAft>
                <a:spcPts val="0"/>
              </a:spcAft>
              <a:buClr>
                <a:srgbClr val="FFFFFF"/>
              </a:buClr>
              <a:buSzPts val="2400"/>
              <a:buFont typeface="Arial"/>
              <a:buChar char="●"/>
            </a:pPr>
            <a:r>
              <a:rPr lang="en-US" sz="2400" b="0" i="0" u="none" strike="noStrike" cap="none" dirty="0">
                <a:solidFill>
                  <a:srgbClr val="FFFFFF"/>
                </a:solidFill>
                <a:latin typeface="Arial"/>
                <a:ea typeface="Arial"/>
                <a:cs typeface="Arial"/>
                <a:sym typeface="Arial"/>
              </a:rPr>
              <a:t>Serving mechanisms through ERDDAP, THREDDS, </a:t>
            </a:r>
            <a:r>
              <a:rPr lang="en-US" sz="2400" b="0" i="0" u="none" strike="noStrike" cap="none" dirty="0" err="1">
                <a:solidFill>
                  <a:srgbClr val="FFFFFF"/>
                </a:solidFill>
                <a:latin typeface="Arial"/>
                <a:ea typeface="Arial"/>
                <a:cs typeface="Arial"/>
                <a:sym typeface="Arial"/>
              </a:rPr>
              <a:t>OPeNDAP</a:t>
            </a:r>
            <a:r>
              <a:rPr lang="en-US" sz="2400" b="0" i="0" u="none" strike="noStrike" cap="none" dirty="0">
                <a:solidFill>
                  <a:srgbClr val="FFFFFF"/>
                </a:solidFill>
                <a:latin typeface="Arial"/>
                <a:ea typeface="Arial"/>
                <a:cs typeface="Arial"/>
                <a:sym typeface="Arial"/>
              </a:rPr>
              <a:t>, etc.</a:t>
            </a:r>
            <a:endParaRPr sz="2400" b="0" i="0" u="none" strike="noStrike" cap="none" dirty="0">
              <a:solidFill>
                <a:srgbClr val="FFFFFF"/>
              </a:solidFill>
              <a:latin typeface="Arial"/>
              <a:ea typeface="Arial"/>
              <a:cs typeface="Arial"/>
              <a:sym typeface="Arial"/>
            </a:endParaRPr>
          </a:p>
          <a:p>
            <a:pPr marL="457200" marR="0" lvl="0" indent="-381000" algn="l" rtl="0">
              <a:lnSpc>
                <a:spcPct val="100000"/>
              </a:lnSpc>
              <a:spcBef>
                <a:spcPts val="1000"/>
              </a:spcBef>
              <a:spcAft>
                <a:spcPts val="0"/>
              </a:spcAft>
              <a:buClr>
                <a:srgbClr val="FFFFFF"/>
              </a:buClr>
              <a:buSzPts val="2400"/>
              <a:buFont typeface="Arial"/>
              <a:buChar char="●"/>
            </a:pPr>
            <a:r>
              <a:rPr lang="en-US" sz="2400" b="0" i="0" u="none" strike="noStrike" cap="none" dirty="0">
                <a:solidFill>
                  <a:srgbClr val="FFFFFF"/>
                </a:solidFill>
                <a:latin typeface="Arial"/>
                <a:ea typeface="Arial"/>
                <a:cs typeface="Arial"/>
                <a:sym typeface="Arial"/>
              </a:rPr>
              <a:t>QARTOD for quality checks including gap tests</a:t>
            </a:r>
            <a:endParaRPr sz="2400" b="0" i="0" u="none" strike="noStrike" cap="none" dirty="0">
              <a:solidFill>
                <a:srgbClr val="FFFFFF"/>
              </a:solidFill>
              <a:latin typeface="Arial"/>
              <a:ea typeface="Arial"/>
              <a:cs typeface="Arial"/>
              <a:sym typeface="Arial"/>
            </a:endParaRPr>
          </a:p>
          <a:p>
            <a:pPr marL="457200" marR="0" lvl="0" indent="-381000" algn="l" rtl="0">
              <a:lnSpc>
                <a:spcPct val="100000"/>
              </a:lnSpc>
              <a:spcBef>
                <a:spcPts val="1000"/>
              </a:spcBef>
              <a:spcAft>
                <a:spcPts val="1000"/>
              </a:spcAft>
              <a:buClr>
                <a:srgbClr val="FFFFFF"/>
              </a:buClr>
              <a:buSzPts val="2400"/>
              <a:buFont typeface="Arial"/>
              <a:buChar char="●"/>
            </a:pPr>
            <a:r>
              <a:rPr lang="en-US" sz="2400" b="0" i="0" u="none" strike="noStrike" cap="none" dirty="0">
                <a:solidFill>
                  <a:srgbClr val="FFFFFF"/>
                </a:solidFill>
                <a:latin typeface="Arial"/>
                <a:ea typeface="Arial"/>
                <a:cs typeface="Arial"/>
                <a:sym typeface="Arial"/>
              </a:rPr>
              <a:t>AOOS API calls already include </a:t>
            </a:r>
            <a:r>
              <a:rPr lang="en-US" sz="2400" b="0" i="1" u="none" strike="noStrike" cap="none" dirty="0">
                <a:solidFill>
                  <a:srgbClr val="FFFFFF"/>
                </a:solidFill>
                <a:latin typeface="Arial"/>
                <a:ea typeface="Arial"/>
                <a:cs typeface="Arial"/>
                <a:sym typeface="Arial"/>
              </a:rPr>
              <a:t>Time Strata</a:t>
            </a:r>
            <a:r>
              <a:rPr lang="en-US" sz="2400" b="0" i="0" u="none" strike="noStrike" cap="none" dirty="0">
                <a:solidFill>
                  <a:srgbClr val="FFFFFF"/>
                </a:solidFill>
                <a:latin typeface="Arial"/>
                <a:ea typeface="Arial"/>
                <a:cs typeface="Arial"/>
                <a:sym typeface="Arial"/>
              </a:rPr>
              <a:t> fields</a:t>
            </a:r>
            <a:endParaRPr sz="2400" b="0" i="0" u="none" strike="noStrike" cap="none" dirty="0">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2"/>
                </a:solidFill>
                <a:latin typeface="Arial"/>
                <a:ea typeface="Arial"/>
                <a:cs typeface="Arial"/>
                <a:sym typeface="Arial"/>
              </a:rPr>
              <a:t>19</a:t>
            </a:fld>
            <a:endParaRPr sz="1000" b="0" i="0" u="none" strike="noStrike" cap="none">
              <a:solidFill>
                <a:schemeClr val="lt2"/>
              </a:solidFill>
              <a:latin typeface="Arial"/>
              <a:ea typeface="Arial"/>
              <a:cs typeface="Arial"/>
              <a:sym typeface="Arial"/>
            </a:endParaRPr>
          </a:p>
        </p:txBody>
      </p:sp>
      <p:sp>
        <p:nvSpPr>
          <p:cNvPr id="184" name="Google Shape;184;p27"/>
          <p:cNvSpPr txBox="1">
            <a:spLocks noGrp="1"/>
          </p:cNvSpPr>
          <p:nvPr>
            <p:ph type="title"/>
          </p:nvPr>
        </p:nvSpPr>
        <p:spPr>
          <a:xfrm>
            <a:off x="311700" y="774042"/>
            <a:ext cx="8520600" cy="76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3200" b="1" dirty="0">
                <a:solidFill>
                  <a:schemeClr val="bg1"/>
                </a:solidFill>
                <a:latin typeface="+mj-lt"/>
                <a:ea typeface="Varela"/>
                <a:cs typeface="Varela"/>
                <a:sym typeface="Varela"/>
              </a:rPr>
              <a:t>Future actions to make this happen</a:t>
            </a:r>
            <a:endParaRPr sz="3200" b="1" i="0" u="none" strike="noStrike" cap="none" dirty="0">
              <a:solidFill>
                <a:schemeClr val="bg1"/>
              </a:solidFill>
              <a:latin typeface="+mj-lt"/>
              <a:ea typeface="Varela"/>
              <a:cs typeface="Varela"/>
              <a:sym typeface="Varela"/>
            </a:endParaRPr>
          </a:p>
        </p:txBody>
      </p:sp>
      <p:sp>
        <p:nvSpPr>
          <p:cNvPr id="185" name="Google Shape;185;p27"/>
          <p:cNvSpPr txBox="1"/>
          <p:nvPr/>
        </p:nvSpPr>
        <p:spPr>
          <a:xfrm>
            <a:off x="540900" y="1921982"/>
            <a:ext cx="8062200" cy="4452000"/>
          </a:xfrm>
          <a:prstGeom prst="rect">
            <a:avLst/>
          </a:prstGeom>
          <a:noFill/>
          <a:ln>
            <a:noFill/>
          </a:ln>
        </p:spPr>
        <p:txBody>
          <a:bodyPr spcFirstLastPara="1" wrap="square" lIns="91425" tIns="91425" rIns="91425" bIns="91425" anchor="t" anchorCtr="0">
            <a:noAutofit/>
          </a:bodyPr>
          <a:lstStyle/>
          <a:p>
            <a:pPr marL="457200" lvl="0" indent="-381000">
              <a:buClr>
                <a:srgbClr val="FFFFFF"/>
              </a:buClr>
              <a:buSzPts val="2400"/>
              <a:buFont typeface="Arial"/>
              <a:buChar char="●"/>
            </a:pPr>
            <a:r>
              <a:rPr lang="en-US" sz="2400" dirty="0">
                <a:solidFill>
                  <a:srgbClr val="FFFFFF"/>
                </a:solidFill>
              </a:rPr>
              <a:t>Fund pilot implementation of both </a:t>
            </a:r>
            <a:r>
              <a:rPr lang="en-US" sz="2400" dirty="0" err="1">
                <a:solidFill>
                  <a:srgbClr val="FFFFFF"/>
                </a:solidFill>
              </a:rPr>
              <a:t>obs</a:t>
            </a:r>
            <a:r>
              <a:rPr lang="en-US" sz="2400" dirty="0">
                <a:solidFill>
                  <a:srgbClr val="FFFFFF"/>
                </a:solidFill>
              </a:rPr>
              <a:t> &amp; data portal</a:t>
            </a:r>
          </a:p>
          <a:p>
            <a:pPr marL="457200" lvl="0" indent="-381000">
              <a:buClr>
                <a:srgbClr val="FFFFFF"/>
              </a:buClr>
              <a:buSzPts val="2400"/>
              <a:buFont typeface="Arial"/>
              <a:buChar char="●"/>
            </a:pPr>
            <a:r>
              <a:rPr lang="en-US" sz="2400" dirty="0">
                <a:solidFill>
                  <a:srgbClr val="FFFFFF"/>
                </a:solidFill>
              </a:rPr>
              <a:t>Integrate &amp; serve up data, especially historical data</a:t>
            </a:r>
          </a:p>
          <a:p>
            <a:pPr marL="457200" lvl="0" indent="-381000">
              <a:buClr>
                <a:srgbClr val="FFFFFF"/>
              </a:buClr>
              <a:buSzPts val="2400"/>
              <a:buFont typeface="Arial"/>
              <a:buChar char="●"/>
            </a:pPr>
            <a:r>
              <a:rPr lang="en-US" sz="2400" dirty="0">
                <a:solidFill>
                  <a:srgbClr val="FFFFFF"/>
                </a:solidFill>
              </a:rPr>
              <a:t>Use for water level buildout planning &amp; prioritization</a:t>
            </a:r>
          </a:p>
          <a:p>
            <a:pPr marL="457200" lvl="0" indent="-381000">
              <a:buClr>
                <a:srgbClr val="FFFFFF"/>
              </a:buClr>
              <a:buSzPts val="2400"/>
              <a:buFont typeface="Arial"/>
              <a:buChar char="●"/>
            </a:pPr>
            <a:r>
              <a:rPr lang="en-US" sz="2400" dirty="0">
                <a:solidFill>
                  <a:srgbClr val="FFFFFF"/>
                </a:solidFill>
              </a:rPr>
              <a:t>Explore options for an Alaskan “PORTS-lite system”</a:t>
            </a:r>
          </a:p>
          <a:p>
            <a:pPr marL="457200" lvl="0" indent="-381000">
              <a:buClr>
                <a:srgbClr val="FFFFFF"/>
              </a:buClr>
              <a:buSzPts val="2400"/>
              <a:buFont typeface="Arial"/>
              <a:buChar char="●"/>
            </a:pPr>
            <a:r>
              <a:rPr lang="en-US" sz="2400" dirty="0">
                <a:solidFill>
                  <a:srgbClr val="FFFFFF"/>
                </a:solidFill>
              </a:rPr>
              <a:t>Serve as model for other IOOS regions</a:t>
            </a:r>
          </a:p>
          <a:p>
            <a:pPr marL="457200" lvl="0" indent="-381000">
              <a:buClr>
                <a:srgbClr val="FFFFFF"/>
              </a:buClr>
              <a:buSzPts val="2400"/>
              <a:buFont typeface="Arial"/>
              <a:buChar char="●"/>
            </a:pPr>
            <a:r>
              <a:rPr lang="en-US" sz="2400" dirty="0">
                <a:solidFill>
                  <a:srgbClr val="FFFFFF"/>
                </a:solidFill>
              </a:rPr>
              <a:t>Grow the partnership</a:t>
            </a:r>
          </a:p>
          <a:p>
            <a:pPr marL="457200" lvl="0" indent="-381000">
              <a:buClr>
                <a:srgbClr val="FFFFFF"/>
              </a:buClr>
              <a:buSzPts val="2400"/>
              <a:buFont typeface="Arial"/>
              <a:buChar char="●"/>
            </a:pPr>
            <a:r>
              <a:rPr lang="en-US" sz="2400" dirty="0">
                <a:solidFill>
                  <a:srgbClr val="FFFFFF"/>
                </a:solidFill>
              </a:rPr>
              <a:t>Couple with mapping initiative</a:t>
            </a:r>
          </a:p>
        </p:txBody>
      </p:sp>
      <p:pic>
        <p:nvPicPr>
          <p:cNvPr id="7" name="Google Shape;70;p13">
            <a:extLst>
              <a:ext uri="{FF2B5EF4-FFF2-40B4-BE49-F238E27FC236}">
                <a16:creationId xmlns:a16="http://schemas.microsoft.com/office/drawing/2014/main" id="{A2B34E93-2888-DA45-8802-50409F32DBED}"/>
              </a:ext>
            </a:extLst>
          </p:cNvPr>
          <p:cNvPicPr preferRelativeResize="0"/>
          <p:nvPr/>
        </p:nvPicPr>
        <p:blipFill rotWithShape="1">
          <a:blip r:embed="rId3">
            <a:alphaModFix/>
          </a:blip>
          <a:srcRect/>
          <a:stretch/>
        </p:blipFill>
        <p:spPr>
          <a:xfrm>
            <a:off x="2957400" y="6201522"/>
            <a:ext cx="1484075" cy="556900"/>
          </a:xfrm>
          <a:prstGeom prst="rect">
            <a:avLst/>
          </a:prstGeom>
          <a:noFill/>
          <a:ln>
            <a:noFill/>
          </a:ln>
        </p:spPr>
      </p:pic>
      <p:pic>
        <p:nvPicPr>
          <p:cNvPr id="8" name="Google Shape;72;p13">
            <a:extLst>
              <a:ext uri="{FF2B5EF4-FFF2-40B4-BE49-F238E27FC236}">
                <a16:creationId xmlns:a16="http://schemas.microsoft.com/office/drawing/2014/main" id="{3E533D1D-5C42-0D4C-8D1D-0B193BA62473}"/>
              </a:ext>
            </a:extLst>
          </p:cNvPr>
          <p:cNvPicPr preferRelativeResize="0"/>
          <p:nvPr/>
        </p:nvPicPr>
        <p:blipFill rotWithShape="1">
          <a:blip r:embed="rId4">
            <a:alphaModFix/>
          </a:blip>
          <a:srcRect/>
          <a:stretch/>
        </p:blipFill>
        <p:spPr>
          <a:xfrm>
            <a:off x="5539563" y="5922335"/>
            <a:ext cx="917403" cy="836087"/>
          </a:xfrm>
          <a:prstGeom prst="rect">
            <a:avLst/>
          </a:prstGeom>
          <a:noFill/>
          <a:ln>
            <a:noFill/>
          </a:ln>
        </p:spPr>
      </p:pic>
    </p:spTree>
    <p:extLst>
      <p:ext uri="{BB962C8B-B14F-4D97-AF65-F5344CB8AC3E}">
        <p14:creationId xmlns:p14="http://schemas.microsoft.com/office/powerpoint/2010/main" val="4189400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2"/>
                </a:solidFill>
                <a:latin typeface="Arial"/>
                <a:ea typeface="Arial"/>
                <a:cs typeface="Arial"/>
                <a:sym typeface="Arial"/>
              </a:rPr>
              <a:t>2</a:t>
            </a:fld>
            <a:endParaRPr sz="1000" b="0" i="0" u="none" strike="noStrike" cap="none">
              <a:solidFill>
                <a:schemeClr val="lt2"/>
              </a:solidFill>
              <a:latin typeface="Arial"/>
              <a:ea typeface="Arial"/>
              <a:cs typeface="Arial"/>
              <a:sym typeface="Arial"/>
            </a:endParaRPr>
          </a:p>
        </p:txBody>
      </p:sp>
      <p:sp>
        <p:nvSpPr>
          <p:cNvPr id="184" name="Google Shape;184;p27"/>
          <p:cNvSpPr txBox="1">
            <a:spLocks noGrp="1"/>
          </p:cNvSpPr>
          <p:nvPr>
            <p:ph type="title"/>
          </p:nvPr>
        </p:nvSpPr>
        <p:spPr>
          <a:xfrm>
            <a:off x="311700" y="208567"/>
            <a:ext cx="8520600" cy="76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3200" b="1" i="0" u="none" strike="noStrike" cap="none" dirty="0">
                <a:solidFill>
                  <a:schemeClr val="bg1"/>
                </a:solidFill>
                <a:latin typeface="+mj-lt"/>
                <a:ea typeface="Varela"/>
                <a:cs typeface="Varela"/>
                <a:sym typeface="Varela"/>
              </a:rPr>
              <a:t>Our future: where we would like to be</a:t>
            </a:r>
            <a:endParaRPr sz="3200" b="1" i="0" u="none" strike="noStrike" cap="none" dirty="0">
              <a:solidFill>
                <a:schemeClr val="bg1"/>
              </a:solidFill>
              <a:latin typeface="+mj-lt"/>
              <a:ea typeface="Varela"/>
              <a:cs typeface="Varela"/>
              <a:sym typeface="Varela"/>
            </a:endParaRPr>
          </a:p>
        </p:txBody>
      </p:sp>
      <p:sp>
        <p:nvSpPr>
          <p:cNvPr id="185" name="Google Shape;185;p27"/>
          <p:cNvSpPr txBox="1"/>
          <p:nvPr/>
        </p:nvSpPr>
        <p:spPr>
          <a:xfrm>
            <a:off x="410375" y="972075"/>
            <a:ext cx="8062200" cy="44520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FFFFFF"/>
              </a:buClr>
              <a:buSzPts val="2400"/>
              <a:buFont typeface="Arial"/>
              <a:buChar char="●"/>
            </a:pPr>
            <a:endParaRPr sz="2400" b="0" i="0" u="none" strike="noStrike" cap="none" dirty="0">
              <a:solidFill>
                <a:srgbClr val="FFFFFF"/>
              </a:solidFill>
              <a:latin typeface="Arial"/>
              <a:ea typeface="Arial"/>
              <a:cs typeface="Arial"/>
              <a:sym typeface="Arial"/>
            </a:endParaRPr>
          </a:p>
        </p:txBody>
      </p:sp>
      <p:pic>
        <p:nvPicPr>
          <p:cNvPr id="3" name="Picture 2">
            <a:extLst>
              <a:ext uri="{FF2B5EF4-FFF2-40B4-BE49-F238E27FC236}">
                <a16:creationId xmlns:a16="http://schemas.microsoft.com/office/drawing/2014/main" id="{7DC9461F-5F29-F34D-B8A2-1E51A3172EEF}"/>
              </a:ext>
            </a:extLst>
          </p:cNvPr>
          <p:cNvPicPr>
            <a:picLocks noChangeAspect="1"/>
          </p:cNvPicPr>
          <p:nvPr/>
        </p:nvPicPr>
        <p:blipFill>
          <a:blip r:embed="rId3"/>
          <a:stretch>
            <a:fillRect/>
          </a:stretch>
        </p:blipFill>
        <p:spPr>
          <a:xfrm>
            <a:off x="1138149" y="828171"/>
            <a:ext cx="6974584" cy="5389451"/>
          </a:xfrm>
          <a:prstGeom prst="rect">
            <a:avLst/>
          </a:prstGeom>
        </p:spPr>
      </p:pic>
      <p:pic>
        <p:nvPicPr>
          <p:cNvPr id="7" name="Google Shape;70;p13">
            <a:extLst>
              <a:ext uri="{FF2B5EF4-FFF2-40B4-BE49-F238E27FC236}">
                <a16:creationId xmlns:a16="http://schemas.microsoft.com/office/drawing/2014/main" id="{A2B34E93-2888-DA45-8802-50409F32DBED}"/>
              </a:ext>
            </a:extLst>
          </p:cNvPr>
          <p:cNvPicPr preferRelativeResize="0"/>
          <p:nvPr/>
        </p:nvPicPr>
        <p:blipFill rotWithShape="1">
          <a:blip r:embed="rId4">
            <a:alphaModFix/>
          </a:blip>
          <a:srcRect/>
          <a:stretch/>
        </p:blipFill>
        <p:spPr>
          <a:xfrm>
            <a:off x="2957400" y="6201522"/>
            <a:ext cx="1484075" cy="556900"/>
          </a:xfrm>
          <a:prstGeom prst="rect">
            <a:avLst/>
          </a:prstGeom>
          <a:noFill/>
          <a:ln>
            <a:noFill/>
          </a:ln>
        </p:spPr>
      </p:pic>
      <p:pic>
        <p:nvPicPr>
          <p:cNvPr id="8" name="Google Shape;72;p13">
            <a:extLst>
              <a:ext uri="{FF2B5EF4-FFF2-40B4-BE49-F238E27FC236}">
                <a16:creationId xmlns:a16="http://schemas.microsoft.com/office/drawing/2014/main" id="{3E533D1D-5C42-0D4C-8D1D-0B193BA62473}"/>
              </a:ext>
            </a:extLst>
          </p:cNvPr>
          <p:cNvPicPr preferRelativeResize="0"/>
          <p:nvPr/>
        </p:nvPicPr>
        <p:blipFill rotWithShape="1">
          <a:blip r:embed="rId5">
            <a:alphaModFix/>
          </a:blip>
          <a:srcRect/>
          <a:stretch/>
        </p:blipFill>
        <p:spPr>
          <a:xfrm>
            <a:off x="5539563" y="5922335"/>
            <a:ext cx="917403" cy="836087"/>
          </a:xfrm>
          <a:prstGeom prst="rect">
            <a:avLst/>
          </a:prstGeom>
          <a:noFill/>
          <a:ln>
            <a:noFill/>
          </a:ln>
        </p:spPr>
      </p:pic>
    </p:spTree>
    <p:extLst>
      <p:ext uri="{BB962C8B-B14F-4D97-AF65-F5344CB8AC3E}">
        <p14:creationId xmlns:p14="http://schemas.microsoft.com/office/powerpoint/2010/main" val="4280848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09"/>
        <p:cNvGrpSpPr/>
        <p:nvPr/>
      </p:nvGrpSpPr>
      <p:grpSpPr>
        <a:xfrm>
          <a:off x="0" y="0"/>
          <a:ext cx="0" cy="0"/>
          <a:chOff x="0" y="0"/>
          <a:chExt cx="0" cy="0"/>
        </a:xfrm>
      </p:grpSpPr>
      <p:sp>
        <p:nvSpPr>
          <p:cNvPr id="510" name="Shape 510"/>
          <p:cNvSpPr txBox="1"/>
          <p:nvPr/>
        </p:nvSpPr>
        <p:spPr>
          <a:xfrm>
            <a:off x="2362200" y="2873514"/>
            <a:ext cx="18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small">
              <a:solidFill>
                <a:srgbClr val="BFBFBF"/>
              </a:solidFill>
              <a:latin typeface="Roboto"/>
              <a:ea typeface="Roboto"/>
              <a:cs typeface="Roboto"/>
              <a:sym typeface="Roboto"/>
            </a:endParaRPr>
          </a:p>
        </p:txBody>
      </p:sp>
      <p:sp>
        <p:nvSpPr>
          <p:cNvPr id="513" name="Shape 513"/>
          <p:cNvSpPr/>
          <p:nvPr/>
        </p:nvSpPr>
        <p:spPr>
          <a:xfrm>
            <a:off x="5410200" y="3124200"/>
            <a:ext cx="3581400" cy="2362200"/>
          </a:xfrm>
          <a:prstGeom prst="rect">
            <a:avLst/>
          </a:prstGeom>
          <a:noFill/>
          <a:ln w="25400" cap="flat" cmpd="sng">
            <a:solidFill>
              <a:srgbClr val="8F8F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14" name="Shape 514" descr="https://ioos.github.io/ioos.github.io/documentation-theme-jekyll/images/IOOS_Emblem_Tertiary_B_RGB.png"/>
          <p:cNvPicPr preferRelativeResize="0"/>
          <p:nvPr/>
        </p:nvPicPr>
        <p:blipFill rotWithShape="1">
          <a:blip r:embed="rId3">
            <a:alphaModFix/>
          </a:blip>
          <a:srcRect r="66259"/>
          <a:stretch/>
        </p:blipFill>
        <p:spPr>
          <a:xfrm>
            <a:off x="3936052" y="6320439"/>
            <a:ext cx="1371598" cy="469064"/>
          </a:xfrm>
          <a:prstGeom prst="rect">
            <a:avLst/>
          </a:prstGeom>
          <a:noFill/>
          <a:ln>
            <a:noFill/>
          </a:ln>
        </p:spPr>
      </p:pic>
      <p:pic>
        <p:nvPicPr>
          <p:cNvPr id="515" name="Shape 515"/>
          <p:cNvPicPr preferRelativeResize="0"/>
          <p:nvPr/>
        </p:nvPicPr>
        <p:blipFill rotWithShape="1">
          <a:blip r:embed="rId4">
            <a:alphaModFix/>
          </a:blip>
          <a:srcRect/>
          <a:stretch/>
        </p:blipFill>
        <p:spPr>
          <a:xfrm>
            <a:off x="5526254" y="1355388"/>
            <a:ext cx="3271246" cy="1877462"/>
          </a:xfrm>
          <a:prstGeom prst="rect">
            <a:avLst/>
          </a:prstGeom>
          <a:noFill/>
          <a:ln w="25400" cap="flat" cmpd="sng">
            <a:solidFill>
              <a:srgbClr val="8F8F8F"/>
            </a:solidFill>
            <a:prstDash val="solid"/>
            <a:miter lim="800000"/>
            <a:headEnd type="none" w="sm" len="sm"/>
            <a:tailEnd type="none" w="sm" len="sm"/>
          </a:ln>
        </p:spPr>
      </p:pic>
      <p:pic>
        <p:nvPicPr>
          <p:cNvPr id="516" name="Shape 516"/>
          <p:cNvPicPr preferRelativeResize="0"/>
          <p:nvPr/>
        </p:nvPicPr>
        <p:blipFill>
          <a:blip r:embed="rId5">
            <a:alphaModFix/>
          </a:blip>
          <a:stretch>
            <a:fillRect/>
          </a:stretch>
        </p:blipFill>
        <p:spPr>
          <a:xfrm>
            <a:off x="5512750" y="3475849"/>
            <a:ext cx="3271250" cy="2097675"/>
          </a:xfrm>
          <a:prstGeom prst="rect">
            <a:avLst/>
          </a:prstGeom>
          <a:noFill/>
          <a:ln w="25400" cap="flat" cmpd="sng">
            <a:solidFill>
              <a:srgbClr val="8F8F8F"/>
            </a:solidFill>
            <a:prstDash val="solid"/>
            <a:round/>
            <a:headEnd type="none" w="sm" len="sm"/>
            <a:tailEnd type="none" w="sm" len="sm"/>
          </a:ln>
        </p:spPr>
      </p:pic>
      <p:pic>
        <p:nvPicPr>
          <p:cNvPr id="517" name="Shape 517"/>
          <p:cNvPicPr preferRelativeResize="0"/>
          <p:nvPr/>
        </p:nvPicPr>
        <p:blipFill>
          <a:blip r:embed="rId6">
            <a:alphaModFix/>
          </a:blip>
          <a:stretch>
            <a:fillRect/>
          </a:stretch>
        </p:blipFill>
        <p:spPr>
          <a:xfrm>
            <a:off x="254950" y="2057288"/>
            <a:ext cx="5052700" cy="3428976"/>
          </a:xfrm>
          <a:prstGeom prst="rect">
            <a:avLst/>
          </a:prstGeom>
          <a:noFill/>
          <a:ln>
            <a:noFill/>
          </a:ln>
        </p:spPr>
      </p:pic>
      <p:pic>
        <p:nvPicPr>
          <p:cNvPr id="518" name="Shape 518" descr="axiom_logo_white.png"/>
          <p:cNvPicPr preferRelativeResize="0"/>
          <p:nvPr/>
        </p:nvPicPr>
        <p:blipFill rotWithShape="1">
          <a:blip r:embed="rId7">
            <a:alphaModFix/>
          </a:blip>
          <a:srcRect/>
          <a:stretch/>
        </p:blipFill>
        <p:spPr>
          <a:xfrm>
            <a:off x="115475" y="6320575"/>
            <a:ext cx="1419444" cy="421753"/>
          </a:xfrm>
          <a:prstGeom prst="rect">
            <a:avLst/>
          </a:prstGeom>
          <a:noFill/>
          <a:ln>
            <a:noFill/>
          </a:ln>
        </p:spPr>
      </p:pic>
      <p:sp>
        <p:nvSpPr>
          <p:cNvPr id="519" name="Shape 519"/>
          <p:cNvSpPr txBox="1">
            <a:spLocks noGrp="1"/>
          </p:cNvSpPr>
          <p:nvPr>
            <p:ph type="title"/>
          </p:nvPr>
        </p:nvSpPr>
        <p:spPr>
          <a:xfrm>
            <a:off x="-152400" y="215124"/>
            <a:ext cx="9144000" cy="93934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4000"/>
              <a:buFont typeface="Calibri"/>
              <a:buNone/>
            </a:pPr>
            <a:r>
              <a:rPr lang="en-US" sz="3200" b="1" i="0" u="none" strike="noStrike" cap="none" dirty="0">
                <a:solidFill>
                  <a:schemeClr val="lt1"/>
                </a:solidFill>
                <a:latin typeface="+mj-lt"/>
                <a:ea typeface="Calibri"/>
                <a:cs typeface="Calibri"/>
                <a:sym typeface="Calibri"/>
              </a:rPr>
              <a:t>Using AOOS Capabilities, Building on: </a:t>
            </a:r>
            <a:br>
              <a:rPr lang="en-US" sz="3200" b="1" i="0" u="none" strike="noStrike" cap="none" dirty="0">
                <a:solidFill>
                  <a:schemeClr val="lt1"/>
                </a:solidFill>
                <a:latin typeface="+mj-lt"/>
                <a:ea typeface="Calibri"/>
                <a:cs typeface="Calibri"/>
                <a:sym typeface="Calibri"/>
              </a:rPr>
            </a:br>
            <a:r>
              <a:rPr lang="en-US" sz="2800" b="1" i="0" u="none" strike="noStrike" cap="none" dirty="0">
                <a:solidFill>
                  <a:schemeClr val="lt1"/>
                </a:solidFill>
                <a:latin typeface="+mj-lt"/>
                <a:ea typeface="Calibri"/>
                <a:cs typeface="Calibri"/>
                <a:sym typeface="Calibri"/>
              </a:rPr>
              <a:t>Data Assembly Center &amp; </a:t>
            </a:r>
            <a:r>
              <a:rPr lang="en-US" sz="2800" b="1" dirty="0">
                <a:solidFill>
                  <a:schemeClr val="lt1"/>
                </a:solidFill>
                <a:latin typeface="+mj-lt"/>
                <a:ea typeface="Calibri"/>
                <a:cs typeface="Calibri"/>
                <a:sym typeface="Calibri"/>
              </a:rPr>
              <a:t>Ocean Data Explorer</a:t>
            </a:r>
            <a:endParaRPr sz="2800" dirty="0">
              <a:latin typeface="+mj-lt"/>
            </a:endParaRPr>
          </a:p>
        </p:txBody>
      </p:sp>
      <p:pic>
        <p:nvPicPr>
          <p:cNvPr id="520" name="Shape 520"/>
          <p:cNvPicPr preferRelativeResize="0"/>
          <p:nvPr/>
        </p:nvPicPr>
        <p:blipFill rotWithShape="1">
          <a:blip r:embed="rId8">
            <a:alphaModFix/>
          </a:blip>
          <a:srcRect/>
          <a:stretch/>
        </p:blipFill>
        <p:spPr>
          <a:xfrm>
            <a:off x="7893647" y="6405078"/>
            <a:ext cx="1250353" cy="452922"/>
          </a:xfrm>
          <a:prstGeom prst="rect">
            <a:avLst/>
          </a:prstGeom>
          <a:noFill/>
          <a:ln>
            <a:noFill/>
          </a:ln>
        </p:spPr>
      </p:pic>
    </p:spTree>
    <p:extLst>
      <p:ext uri="{BB962C8B-B14F-4D97-AF65-F5344CB8AC3E}">
        <p14:creationId xmlns:p14="http://schemas.microsoft.com/office/powerpoint/2010/main" val="3576127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555"/>
        <p:cNvGrpSpPr/>
        <p:nvPr/>
      </p:nvGrpSpPr>
      <p:grpSpPr>
        <a:xfrm>
          <a:off x="0" y="0"/>
          <a:ext cx="0" cy="0"/>
          <a:chOff x="0" y="0"/>
          <a:chExt cx="0" cy="0"/>
        </a:xfrm>
      </p:grpSpPr>
      <p:sp>
        <p:nvSpPr>
          <p:cNvPr id="557" name="Shape 557"/>
          <p:cNvSpPr txBox="1">
            <a:spLocks noGrp="1"/>
          </p:cNvSpPr>
          <p:nvPr>
            <p:ph type="body" idx="4294967295"/>
          </p:nvPr>
        </p:nvSpPr>
        <p:spPr>
          <a:xfrm>
            <a:off x="381000" y="228600"/>
            <a:ext cx="9220200" cy="609600"/>
          </a:xfrm>
          <a:prstGeom prst="rect">
            <a:avLst/>
          </a:prstGeom>
          <a:noFill/>
          <a:ln>
            <a:noFill/>
          </a:ln>
        </p:spPr>
        <p:txBody>
          <a:bodyPr spcFirstLastPara="1" wrap="square" lIns="91425" tIns="45700" rIns="91425" bIns="45700" anchor="t" anchorCtr="0">
            <a:noAutofit/>
          </a:bodyPr>
          <a:lstStyle/>
          <a:p>
            <a:pPr marL="342900" marR="0" lvl="0" indent="-114300" algn="ctr" rtl="0">
              <a:lnSpc>
                <a:spcPct val="115000"/>
              </a:lnSpc>
              <a:spcBef>
                <a:spcPts val="0"/>
              </a:spcBef>
              <a:spcAft>
                <a:spcPts val="0"/>
              </a:spcAft>
              <a:buClr>
                <a:srgbClr val="8F8F8F"/>
              </a:buClr>
              <a:buSzPts val="2400"/>
              <a:buFont typeface="Arial"/>
              <a:buNone/>
            </a:pPr>
            <a:endParaRPr sz="2400" b="0" i="0" u="none" strike="noStrike" cap="none">
              <a:solidFill>
                <a:srgbClr val="8F8F8F"/>
              </a:solidFill>
              <a:latin typeface="Roboto"/>
              <a:ea typeface="Roboto"/>
              <a:cs typeface="Roboto"/>
              <a:sym typeface="Roboto"/>
            </a:endParaRPr>
          </a:p>
          <a:p>
            <a:pPr marL="342900" marR="0" lvl="0" indent="-38100" algn="l" rtl="0">
              <a:lnSpc>
                <a:spcPct val="115000"/>
              </a:lnSpc>
              <a:spcBef>
                <a:spcPts val="520"/>
              </a:spcBef>
              <a:spcAft>
                <a:spcPts val="0"/>
              </a:spcAft>
              <a:buClr>
                <a:schemeClr val="dk1"/>
              </a:buClr>
              <a:buSzPts val="1200"/>
              <a:buFont typeface="Arial"/>
              <a:buNone/>
            </a:pPr>
            <a:endParaRPr sz="2400" b="0" i="0" u="none" strike="noStrike" cap="none">
              <a:solidFill>
                <a:srgbClr val="8F8F8F"/>
              </a:solidFill>
              <a:latin typeface="Roboto"/>
              <a:ea typeface="Roboto"/>
              <a:cs typeface="Roboto"/>
              <a:sym typeface="Roboto"/>
            </a:endParaRPr>
          </a:p>
          <a:p>
            <a:pPr marL="457200" marR="0" lvl="0" indent="-38100" algn="l" rtl="0">
              <a:lnSpc>
                <a:spcPct val="115000"/>
              </a:lnSpc>
              <a:spcBef>
                <a:spcPts val="520"/>
              </a:spcBef>
              <a:spcAft>
                <a:spcPts val="0"/>
              </a:spcAft>
              <a:buClr>
                <a:schemeClr val="dk1"/>
              </a:buClr>
              <a:buSzPts val="1200"/>
              <a:buFont typeface="Arial"/>
              <a:buNone/>
            </a:pPr>
            <a:endParaRPr sz="2400" b="0" i="0" u="none" strike="noStrike" cap="none">
              <a:solidFill>
                <a:srgbClr val="8F8F8F"/>
              </a:solidFill>
              <a:latin typeface="Roboto"/>
              <a:ea typeface="Roboto"/>
              <a:cs typeface="Roboto"/>
              <a:sym typeface="Roboto"/>
            </a:endParaRPr>
          </a:p>
          <a:p>
            <a:pPr marL="457200" marR="0" lvl="0" indent="-304800" algn="l" rtl="0">
              <a:lnSpc>
                <a:spcPct val="115000"/>
              </a:lnSpc>
              <a:spcBef>
                <a:spcPts val="200"/>
              </a:spcBef>
              <a:spcAft>
                <a:spcPts val="0"/>
              </a:spcAft>
              <a:buClr>
                <a:schemeClr val="dk1"/>
              </a:buClr>
              <a:buSzPts val="600"/>
              <a:buFont typeface="Arial"/>
              <a:buNone/>
            </a:pPr>
            <a:endParaRPr sz="2400" b="0" i="0" u="none" strike="noStrike" cap="none">
              <a:solidFill>
                <a:srgbClr val="8F8F8F"/>
              </a:solidFill>
              <a:latin typeface="Roboto"/>
              <a:ea typeface="Roboto"/>
              <a:cs typeface="Roboto"/>
              <a:sym typeface="Roboto"/>
            </a:endParaRPr>
          </a:p>
        </p:txBody>
      </p:sp>
      <p:sp>
        <p:nvSpPr>
          <p:cNvPr id="558" name="Shape 558"/>
          <p:cNvSpPr txBox="1"/>
          <p:nvPr/>
        </p:nvSpPr>
        <p:spPr>
          <a:xfrm>
            <a:off x="4876800" y="914400"/>
            <a:ext cx="178981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2400"/>
              <a:buFont typeface="Roboto"/>
              <a:buNone/>
            </a:pPr>
            <a:r>
              <a:rPr lang="en-US" sz="2400" b="1" i="0" u="none" strike="noStrike" cap="none" dirty="0">
                <a:latin typeface="+mn-lt"/>
                <a:ea typeface="Roboto"/>
                <a:cs typeface="Roboto"/>
                <a:sym typeface="Roboto"/>
              </a:rPr>
              <a:t>Catalog</a:t>
            </a:r>
            <a:endParaRPr sz="2400" b="1" i="0" u="none" strike="noStrike" cap="none" dirty="0">
              <a:latin typeface="+mn-lt"/>
              <a:ea typeface="Roboto"/>
              <a:cs typeface="Roboto"/>
              <a:sym typeface="Roboto"/>
            </a:endParaRPr>
          </a:p>
        </p:txBody>
      </p:sp>
      <p:sp>
        <p:nvSpPr>
          <p:cNvPr id="559" name="Shape 559"/>
          <p:cNvSpPr txBox="1"/>
          <p:nvPr/>
        </p:nvSpPr>
        <p:spPr>
          <a:xfrm>
            <a:off x="4876800" y="1295400"/>
            <a:ext cx="3619902"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F8F8F"/>
              </a:buClr>
              <a:buSzPts val="1600"/>
              <a:buFont typeface="Roboto"/>
              <a:buNone/>
            </a:pPr>
            <a:r>
              <a:rPr lang="en-US" sz="1600" b="0" i="1" u="none" strike="noStrike" cap="none" dirty="0">
                <a:solidFill>
                  <a:schemeClr val="tx1"/>
                </a:solidFill>
                <a:latin typeface="+mn-lt"/>
                <a:ea typeface="Roboto"/>
                <a:cs typeface="Roboto"/>
                <a:sym typeface="Roboto"/>
              </a:rPr>
              <a:t>Search , metadata, &amp; data download </a:t>
            </a:r>
            <a:endParaRPr sz="1400" b="0" i="0" u="none" strike="noStrike" cap="none" dirty="0">
              <a:solidFill>
                <a:schemeClr val="tx1"/>
              </a:solidFill>
              <a:latin typeface="+mn-lt"/>
              <a:sym typeface="Arial"/>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dirty="0">
              <a:solidFill>
                <a:srgbClr val="434343"/>
              </a:solidFill>
              <a:latin typeface="Roboto"/>
              <a:ea typeface="Roboto"/>
              <a:cs typeface="Roboto"/>
              <a:sym typeface="Roboto"/>
            </a:endParaRPr>
          </a:p>
        </p:txBody>
      </p:sp>
      <p:sp>
        <p:nvSpPr>
          <p:cNvPr id="560" name="Shape 560"/>
          <p:cNvSpPr txBox="1"/>
          <p:nvPr/>
        </p:nvSpPr>
        <p:spPr>
          <a:xfrm>
            <a:off x="334021" y="990600"/>
            <a:ext cx="1113779"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BFBFBF"/>
              </a:buClr>
              <a:buSzPts val="2400"/>
              <a:buFont typeface="Roboto"/>
              <a:buNone/>
            </a:pPr>
            <a:r>
              <a:rPr lang="en-US" sz="2400" b="1" i="0" u="none" strike="noStrike" cap="none" dirty="0">
                <a:latin typeface="+mn-lt"/>
                <a:ea typeface="Roboto"/>
                <a:cs typeface="Roboto"/>
                <a:sym typeface="Roboto"/>
              </a:rPr>
              <a:t>Map</a:t>
            </a:r>
            <a:endParaRPr sz="2400" b="1" i="0" u="none" strike="noStrike" cap="none" dirty="0">
              <a:latin typeface="+mn-lt"/>
              <a:ea typeface="Roboto"/>
              <a:cs typeface="Roboto"/>
              <a:sym typeface="Roboto"/>
            </a:endParaRPr>
          </a:p>
        </p:txBody>
      </p:sp>
      <p:sp>
        <p:nvSpPr>
          <p:cNvPr id="561" name="Shape 561"/>
          <p:cNvSpPr txBox="1"/>
          <p:nvPr/>
        </p:nvSpPr>
        <p:spPr>
          <a:xfrm>
            <a:off x="264355" y="1371600"/>
            <a:ext cx="4574747"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F8F8F"/>
              </a:buClr>
              <a:buSzPts val="1600"/>
              <a:buFont typeface="Roboto"/>
              <a:buNone/>
            </a:pPr>
            <a:r>
              <a:rPr lang="en-US" sz="1600" i="1" u="none" strike="noStrike" cap="none" dirty="0">
                <a:solidFill>
                  <a:schemeClr val="tx1"/>
                </a:solidFill>
                <a:latin typeface="+mn-lt"/>
                <a:ea typeface="Roboto"/>
                <a:cs typeface="Roboto"/>
                <a:sym typeface="Roboto"/>
              </a:rPr>
              <a:t>Integrate &amp; visualize data from many source</a:t>
            </a:r>
            <a:r>
              <a:rPr lang="en-US" sz="1600" i="1" dirty="0">
                <a:solidFill>
                  <a:schemeClr val="tx1"/>
                </a:solidFill>
                <a:latin typeface="+mn-lt"/>
                <a:ea typeface="Roboto"/>
                <a:cs typeface="Roboto"/>
                <a:sym typeface="Roboto"/>
              </a:rPr>
              <a:t>s:</a:t>
            </a:r>
          </a:p>
          <a:p>
            <a:pPr marL="0" marR="0" lvl="0" indent="0" algn="l" rtl="0">
              <a:lnSpc>
                <a:spcPct val="100000"/>
              </a:lnSpc>
              <a:spcBef>
                <a:spcPts val="0"/>
              </a:spcBef>
              <a:spcAft>
                <a:spcPts val="0"/>
              </a:spcAft>
              <a:buClr>
                <a:srgbClr val="8F8F8F"/>
              </a:buClr>
              <a:buSzPts val="1600"/>
              <a:buFont typeface="Roboto"/>
              <a:buNone/>
            </a:pPr>
            <a:r>
              <a:rPr lang="en-US" sz="1600" i="1" u="none" strike="noStrike" cap="none" dirty="0">
                <a:solidFill>
                  <a:schemeClr val="tx1"/>
                </a:solidFill>
                <a:latin typeface="+mn-lt"/>
                <a:sym typeface="Roboto"/>
              </a:rPr>
              <a:t>Grids, GIS, mobile sensors,</a:t>
            </a:r>
            <a:r>
              <a:rPr lang="en-US" sz="1600" i="1" dirty="0">
                <a:solidFill>
                  <a:schemeClr val="tx1"/>
                </a:solidFill>
                <a:latin typeface="+mn-lt"/>
                <a:sym typeface="Roboto"/>
              </a:rPr>
              <a:t> platforms,</a:t>
            </a:r>
            <a:r>
              <a:rPr lang="en-US" sz="1600" i="1" u="none" strike="noStrike" cap="none" dirty="0">
                <a:solidFill>
                  <a:schemeClr val="tx1"/>
                </a:solidFill>
                <a:latin typeface="+mn-lt"/>
                <a:sym typeface="Roboto"/>
              </a:rPr>
              <a:t> products</a:t>
            </a:r>
            <a:endParaRPr sz="1400" i="0" u="none" strike="noStrike" cap="none" dirty="0">
              <a:solidFill>
                <a:schemeClr val="tx1"/>
              </a:solidFill>
              <a:latin typeface="+mn-lt"/>
              <a:sym typeface="Arial"/>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dirty="0">
              <a:solidFill>
                <a:srgbClr val="434343"/>
              </a:solidFill>
              <a:latin typeface="Roboto"/>
              <a:ea typeface="Roboto"/>
              <a:cs typeface="Roboto"/>
              <a:sym typeface="Roboto"/>
            </a:endParaRPr>
          </a:p>
        </p:txBody>
      </p:sp>
      <p:sp>
        <p:nvSpPr>
          <p:cNvPr id="562" name="Shape 562"/>
          <p:cNvSpPr txBox="1"/>
          <p:nvPr/>
        </p:nvSpPr>
        <p:spPr>
          <a:xfrm>
            <a:off x="1630325" y="4692134"/>
            <a:ext cx="3048000"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F8F8F"/>
              </a:buClr>
              <a:buSzPts val="1600"/>
              <a:buFont typeface="Roboto"/>
              <a:buNone/>
            </a:pPr>
            <a:r>
              <a:rPr lang="en-US" sz="1600" b="0" i="1" u="none" strike="noStrike" cap="none" dirty="0">
                <a:solidFill>
                  <a:schemeClr val="tx1"/>
                </a:solidFill>
                <a:latin typeface="+mn-lt"/>
                <a:ea typeface="Roboto"/>
                <a:cs typeface="Roboto"/>
                <a:sym typeface="Roboto"/>
              </a:rPr>
              <a:t>Rapidly assimilate &amp; compare </a:t>
            </a:r>
            <a:endParaRPr sz="1400" b="0" i="0" u="none" strike="noStrike" cap="none" dirty="0">
              <a:solidFill>
                <a:schemeClr val="tx1"/>
              </a:solidFill>
              <a:latin typeface="+mn-lt"/>
              <a:sym typeface="Arial"/>
            </a:endParaRPr>
          </a:p>
          <a:p>
            <a:pPr marL="0" marR="0" lvl="0" indent="0" algn="l" rtl="0">
              <a:lnSpc>
                <a:spcPct val="100000"/>
              </a:lnSpc>
              <a:spcBef>
                <a:spcPts val="0"/>
              </a:spcBef>
              <a:spcAft>
                <a:spcPts val="0"/>
              </a:spcAft>
              <a:buClr>
                <a:srgbClr val="8F8F8F"/>
              </a:buClr>
              <a:buSzPts val="1600"/>
              <a:buFont typeface="Roboto"/>
              <a:buNone/>
            </a:pPr>
            <a:r>
              <a:rPr lang="en-US" sz="1600" b="0" i="1" u="none" strike="noStrike" cap="none" dirty="0">
                <a:solidFill>
                  <a:schemeClr val="tx1"/>
                </a:solidFill>
                <a:latin typeface="+mn-lt"/>
                <a:ea typeface="Roboto"/>
                <a:cs typeface="Roboto"/>
                <a:sym typeface="Roboto"/>
              </a:rPr>
              <a:t>different data streams</a:t>
            </a:r>
            <a:endParaRPr sz="1400" b="0" i="0" u="none" strike="noStrike" cap="none" dirty="0">
              <a:solidFill>
                <a:schemeClr val="tx1"/>
              </a:solidFill>
              <a:latin typeface="+mn-lt"/>
              <a:sym typeface="Arial"/>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dirty="0">
              <a:solidFill>
                <a:srgbClr val="434343"/>
              </a:solidFill>
              <a:latin typeface="Roboto"/>
              <a:ea typeface="Roboto"/>
              <a:cs typeface="Roboto"/>
              <a:sym typeface="Roboto"/>
            </a:endParaRPr>
          </a:p>
        </p:txBody>
      </p:sp>
      <p:sp>
        <p:nvSpPr>
          <p:cNvPr id="563" name="Shape 563"/>
          <p:cNvSpPr txBox="1"/>
          <p:nvPr/>
        </p:nvSpPr>
        <p:spPr>
          <a:xfrm>
            <a:off x="1828800" y="4230469"/>
            <a:ext cx="2651051"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BFBFBF"/>
              </a:buClr>
              <a:buSzPts val="2400"/>
              <a:buFont typeface="Roboto"/>
              <a:buNone/>
            </a:pPr>
            <a:r>
              <a:rPr lang="en-US" sz="2400" b="1" i="0" u="none" strike="noStrike" cap="none" dirty="0">
                <a:latin typeface="+mn-lt"/>
                <a:ea typeface="Roboto"/>
                <a:cs typeface="Roboto"/>
                <a:sym typeface="Roboto"/>
              </a:rPr>
              <a:t>Data Views</a:t>
            </a:r>
            <a:endParaRPr sz="2400" b="1" i="0" u="none" strike="noStrike" cap="none" dirty="0">
              <a:latin typeface="+mn-lt"/>
              <a:ea typeface="Roboto"/>
              <a:cs typeface="Roboto"/>
              <a:sym typeface="Roboto"/>
            </a:endParaRPr>
          </a:p>
        </p:txBody>
      </p:sp>
      <p:pic>
        <p:nvPicPr>
          <p:cNvPr id="564" name="Shape 564"/>
          <p:cNvPicPr preferRelativeResize="0"/>
          <p:nvPr/>
        </p:nvPicPr>
        <p:blipFill rotWithShape="1">
          <a:blip r:embed="rId3">
            <a:alphaModFix/>
          </a:blip>
          <a:srcRect t="5873"/>
          <a:stretch/>
        </p:blipFill>
        <p:spPr>
          <a:xfrm>
            <a:off x="4596313" y="4338935"/>
            <a:ext cx="4140601" cy="1920224"/>
          </a:xfrm>
          <a:prstGeom prst="rect">
            <a:avLst/>
          </a:prstGeom>
          <a:noFill/>
          <a:ln>
            <a:noFill/>
          </a:ln>
        </p:spPr>
      </p:pic>
      <p:pic>
        <p:nvPicPr>
          <p:cNvPr id="565" name="Shape 565"/>
          <p:cNvPicPr preferRelativeResize="0"/>
          <p:nvPr/>
        </p:nvPicPr>
        <p:blipFill rotWithShape="1">
          <a:blip r:embed="rId4">
            <a:alphaModFix/>
          </a:blip>
          <a:srcRect t="3818"/>
          <a:stretch/>
        </p:blipFill>
        <p:spPr>
          <a:xfrm>
            <a:off x="381000" y="2042755"/>
            <a:ext cx="4114799" cy="2209800"/>
          </a:xfrm>
          <a:prstGeom prst="rect">
            <a:avLst/>
          </a:prstGeom>
          <a:noFill/>
          <a:ln>
            <a:noFill/>
          </a:ln>
        </p:spPr>
      </p:pic>
      <p:pic>
        <p:nvPicPr>
          <p:cNvPr id="566" name="Shape 566"/>
          <p:cNvPicPr preferRelativeResize="0"/>
          <p:nvPr/>
        </p:nvPicPr>
        <p:blipFill rotWithShape="1">
          <a:blip r:embed="rId5">
            <a:alphaModFix/>
          </a:blip>
          <a:srcRect/>
          <a:stretch/>
        </p:blipFill>
        <p:spPr>
          <a:xfrm>
            <a:off x="4953000" y="1752600"/>
            <a:ext cx="3581400" cy="2209800"/>
          </a:xfrm>
          <a:prstGeom prst="rect">
            <a:avLst/>
          </a:prstGeom>
          <a:noFill/>
          <a:ln>
            <a:noFill/>
          </a:ln>
        </p:spPr>
      </p:pic>
      <p:sp>
        <p:nvSpPr>
          <p:cNvPr id="567" name="Shape 567"/>
          <p:cNvSpPr txBox="1">
            <a:spLocks noGrp="1"/>
          </p:cNvSpPr>
          <p:nvPr>
            <p:ph type="title"/>
          </p:nvPr>
        </p:nvSpPr>
        <p:spPr>
          <a:xfrm>
            <a:off x="0" y="135077"/>
            <a:ext cx="9144000" cy="7497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4000"/>
              <a:buFont typeface="Calibri"/>
              <a:buNone/>
            </a:pPr>
            <a:r>
              <a:rPr lang="en-US" sz="3200" b="1" dirty="0">
                <a:solidFill>
                  <a:schemeClr val="lt1"/>
                </a:solidFill>
                <a:latin typeface="+mj-lt"/>
                <a:ea typeface="Calibri"/>
                <a:cs typeface="Calibri"/>
                <a:sym typeface="Calibri"/>
              </a:rPr>
              <a:t>What AOOS Has: Portal Components</a:t>
            </a:r>
            <a:endParaRPr sz="3200" dirty="0">
              <a:latin typeface="+mj-lt"/>
            </a:endParaRPr>
          </a:p>
        </p:txBody>
      </p:sp>
      <p:sp>
        <p:nvSpPr>
          <p:cNvPr id="2" name="Rectangle 1">
            <a:extLst>
              <a:ext uri="{FF2B5EF4-FFF2-40B4-BE49-F238E27FC236}">
                <a16:creationId xmlns:a16="http://schemas.microsoft.com/office/drawing/2014/main" id="{BBAFA832-D534-4B42-831D-4CABF55164D7}"/>
              </a:ext>
            </a:extLst>
          </p:cNvPr>
          <p:cNvSpPr/>
          <p:nvPr/>
        </p:nvSpPr>
        <p:spPr>
          <a:xfrm>
            <a:off x="264355" y="5107632"/>
            <a:ext cx="2549928" cy="461665"/>
          </a:xfrm>
          <a:prstGeom prst="rect">
            <a:avLst/>
          </a:prstGeom>
        </p:spPr>
        <p:txBody>
          <a:bodyPr wrap="square">
            <a:spAutoFit/>
          </a:bodyPr>
          <a:lstStyle/>
          <a:p>
            <a:pPr lvl="0">
              <a:buClr>
                <a:srgbClr val="BFBFBF"/>
              </a:buClr>
              <a:buSzPts val="2400"/>
            </a:pPr>
            <a:r>
              <a:rPr lang="en-US" sz="2400" b="1" dirty="0">
                <a:ea typeface="Roboto"/>
                <a:cs typeface="Roboto"/>
                <a:sym typeface="Roboto"/>
              </a:rPr>
              <a:t>Data Amount</a:t>
            </a:r>
          </a:p>
        </p:txBody>
      </p:sp>
      <p:sp>
        <p:nvSpPr>
          <p:cNvPr id="3" name="TextBox 2">
            <a:extLst>
              <a:ext uri="{FF2B5EF4-FFF2-40B4-BE49-F238E27FC236}">
                <a16:creationId xmlns:a16="http://schemas.microsoft.com/office/drawing/2014/main" id="{48ED5921-950D-CC41-8F84-52455F32D746}"/>
              </a:ext>
            </a:extLst>
          </p:cNvPr>
          <p:cNvSpPr txBox="1"/>
          <p:nvPr/>
        </p:nvSpPr>
        <p:spPr>
          <a:xfrm>
            <a:off x="526149" y="5473005"/>
            <a:ext cx="2030043" cy="1538883"/>
          </a:xfrm>
          <a:prstGeom prst="rect">
            <a:avLst/>
          </a:prstGeom>
          <a:noFill/>
        </p:spPr>
        <p:txBody>
          <a:bodyPr wrap="none" rtlCol="0">
            <a:spAutoFit/>
          </a:bodyPr>
          <a:lstStyle/>
          <a:p>
            <a:pPr marL="112713" lvl="0" indent="-112713">
              <a:buClr>
                <a:srgbClr val="BFBFBF"/>
              </a:buClr>
              <a:buSzPts val="1400"/>
              <a:buFont typeface="Arial"/>
              <a:buChar char="•"/>
            </a:pPr>
            <a:r>
              <a:rPr lang="en-US" sz="1600" i="1" dirty="0">
                <a:solidFill>
                  <a:schemeClr val="tx1"/>
                </a:solidFill>
                <a:latin typeface="+mn-lt"/>
                <a:ea typeface="Roboto"/>
                <a:cs typeface="Roboto"/>
                <a:sym typeface="Roboto"/>
              </a:rPr>
              <a:t>2,300 data layers</a:t>
            </a:r>
            <a:endParaRPr lang="en-US" sz="1600" i="1" dirty="0">
              <a:solidFill>
                <a:schemeClr val="tx1"/>
              </a:solidFill>
              <a:latin typeface="+mn-lt"/>
            </a:endParaRPr>
          </a:p>
          <a:p>
            <a:pPr marL="112713" lvl="0" indent="-112713">
              <a:buClr>
                <a:srgbClr val="BFBFBF"/>
              </a:buClr>
              <a:buSzPts val="1400"/>
              <a:buFont typeface="Arial"/>
              <a:buChar char="•"/>
            </a:pPr>
            <a:r>
              <a:rPr lang="en-US" sz="1600" i="1" dirty="0">
                <a:solidFill>
                  <a:schemeClr val="tx1"/>
                </a:solidFill>
                <a:latin typeface="+mn-lt"/>
                <a:ea typeface="Roboto"/>
                <a:cs typeface="Roboto"/>
                <a:sym typeface="Roboto"/>
              </a:rPr>
              <a:t>1,500 sensors</a:t>
            </a:r>
            <a:endParaRPr lang="en-US" sz="1600" i="1" dirty="0">
              <a:solidFill>
                <a:schemeClr val="tx1"/>
              </a:solidFill>
              <a:latin typeface="+mn-lt"/>
            </a:endParaRPr>
          </a:p>
          <a:p>
            <a:pPr marL="112713" lvl="0" indent="-112713">
              <a:buClr>
                <a:srgbClr val="BFBFBF"/>
              </a:buClr>
              <a:buSzPts val="1400"/>
              <a:buFont typeface="Arial"/>
              <a:buChar char="•"/>
            </a:pPr>
            <a:r>
              <a:rPr lang="en-US" sz="1600" i="1" dirty="0">
                <a:solidFill>
                  <a:schemeClr val="tx1"/>
                </a:solidFill>
                <a:latin typeface="+mn-lt"/>
                <a:ea typeface="Roboto"/>
                <a:cs typeface="Roboto"/>
                <a:sym typeface="Roboto"/>
              </a:rPr>
              <a:t>35 parameters</a:t>
            </a:r>
            <a:endParaRPr lang="en-US" sz="1600" i="1" dirty="0">
              <a:solidFill>
                <a:schemeClr val="tx1"/>
              </a:solidFill>
              <a:latin typeface="+mn-lt"/>
            </a:endParaRPr>
          </a:p>
          <a:p>
            <a:pPr marL="112713" lvl="0" indent="-112713">
              <a:buClr>
                <a:srgbClr val="BFBFBF"/>
              </a:buClr>
              <a:buSzPts val="1400"/>
              <a:buFont typeface="Arial"/>
              <a:buChar char="•"/>
            </a:pPr>
            <a:r>
              <a:rPr lang="en-US" sz="1600" i="1" dirty="0">
                <a:solidFill>
                  <a:schemeClr val="tx1"/>
                </a:solidFill>
                <a:latin typeface="+mn-lt"/>
                <a:ea typeface="Roboto"/>
                <a:cs typeface="Roboto"/>
                <a:sym typeface="Roboto"/>
              </a:rPr>
              <a:t>20+ data sources</a:t>
            </a:r>
            <a:endParaRPr lang="en-US" sz="1600" i="1" dirty="0">
              <a:solidFill>
                <a:schemeClr val="tx1"/>
              </a:solidFill>
              <a:latin typeface="+mn-lt"/>
            </a:endParaRPr>
          </a:p>
          <a:p>
            <a:pPr marL="112713" lvl="0" indent="-112713">
              <a:buClr>
                <a:srgbClr val="BFBFBF"/>
              </a:buClr>
              <a:buSzPts val="1400"/>
              <a:buFont typeface="Arial"/>
              <a:buChar char="•"/>
            </a:pPr>
            <a:r>
              <a:rPr lang="en-US" sz="1600" i="1" dirty="0">
                <a:solidFill>
                  <a:schemeClr val="tx1"/>
                </a:solidFill>
                <a:latin typeface="+mn-lt"/>
                <a:ea typeface="Roboto"/>
                <a:cs typeface="Roboto"/>
                <a:sym typeface="Roboto"/>
              </a:rPr>
              <a:t>5 million </a:t>
            </a:r>
            <a:r>
              <a:rPr lang="en-US" sz="1600" i="1" dirty="0" err="1">
                <a:solidFill>
                  <a:schemeClr val="tx1"/>
                </a:solidFill>
                <a:latin typeface="+mn-lt"/>
                <a:ea typeface="Roboto"/>
                <a:cs typeface="Roboto"/>
                <a:sym typeface="Roboto"/>
              </a:rPr>
              <a:t>obs</a:t>
            </a:r>
            <a:r>
              <a:rPr lang="en-US" sz="1600" i="1" dirty="0">
                <a:solidFill>
                  <a:schemeClr val="tx1"/>
                </a:solidFill>
                <a:latin typeface="+mn-lt"/>
                <a:ea typeface="Roboto"/>
                <a:cs typeface="Roboto"/>
                <a:sym typeface="Roboto"/>
              </a:rPr>
              <a:t>/week</a:t>
            </a:r>
          </a:p>
          <a:p>
            <a:endParaRPr lang="en-US" dirty="0"/>
          </a:p>
        </p:txBody>
      </p:sp>
    </p:spTree>
    <p:extLst>
      <p:ext uri="{BB962C8B-B14F-4D97-AF65-F5344CB8AC3E}">
        <p14:creationId xmlns:p14="http://schemas.microsoft.com/office/powerpoint/2010/main" val="3091544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6327"/>
            <a:ext cx="7886700" cy="1269206"/>
          </a:xfrm>
        </p:spPr>
        <p:txBody>
          <a:bodyPr>
            <a:noAutofit/>
          </a:bodyPr>
          <a:lstStyle/>
          <a:p>
            <a:pPr algn="ctr"/>
            <a:r>
              <a:rPr lang="en-US" sz="3200" b="1" dirty="0">
                <a:solidFill>
                  <a:schemeClr val="bg1"/>
                </a:solidFill>
                <a:latin typeface="+mn-lt"/>
              </a:rPr>
              <a:t>Making Elevation and Water Level Observations Where Conventional Methods Don’t Work</a:t>
            </a:r>
          </a:p>
        </p:txBody>
      </p:sp>
      <p:sp>
        <p:nvSpPr>
          <p:cNvPr id="3" name="Content Placeholder 2"/>
          <p:cNvSpPr>
            <a:spLocks noGrp="1"/>
          </p:cNvSpPr>
          <p:nvPr>
            <p:ph idx="1"/>
          </p:nvPr>
        </p:nvSpPr>
        <p:spPr>
          <a:xfrm>
            <a:off x="457200" y="1838698"/>
            <a:ext cx="5105400" cy="4800600"/>
          </a:xfrm>
        </p:spPr>
        <p:txBody>
          <a:bodyPr>
            <a:noAutofit/>
          </a:bodyPr>
          <a:lstStyle/>
          <a:p>
            <a:r>
              <a:rPr lang="en-US" sz="2000" dirty="0">
                <a:solidFill>
                  <a:schemeClr val="tx1"/>
                </a:solidFill>
                <a:latin typeface="Arial" panose="020B0604020202020204" pitchFamily="34" charset="0"/>
                <a:cs typeface="Arial" panose="020B0604020202020204" pitchFamily="34" charset="0"/>
              </a:rPr>
              <a:t>NOAA NWS iGage acoustic sensors: low cost, downward looking on bridges &amp; docks; oblique over tidal rivers</a:t>
            </a:r>
          </a:p>
          <a:p>
            <a:r>
              <a:rPr lang="en-US" sz="2000" dirty="0">
                <a:solidFill>
                  <a:schemeClr val="tx1"/>
                </a:solidFill>
                <a:latin typeface="Arial" panose="020B0604020202020204" pitchFamily="34" charset="0"/>
                <a:cs typeface="Arial" panose="020B0604020202020204" pitchFamily="34" charset="0"/>
              </a:rPr>
              <a:t>Rapid deploy water level sensors ahead of storms – not real time</a:t>
            </a:r>
          </a:p>
          <a:p>
            <a:r>
              <a:rPr lang="en-US" sz="2000" dirty="0">
                <a:solidFill>
                  <a:schemeClr val="tx1"/>
                </a:solidFill>
                <a:latin typeface="Arial" panose="020B0604020202020204" pitchFamily="34" charset="0"/>
                <a:cs typeface="Arial" panose="020B0604020202020204" pitchFamily="34" charset="0"/>
              </a:rPr>
              <a:t>Bottom mounted pressure sensors – not real time, but help validate models</a:t>
            </a:r>
          </a:p>
          <a:p>
            <a:r>
              <a:rPr lang="en-US" sz="2000" dirty="0">
                <a:solidFill>
                  <a:schemeClr val="tx1"/>
                </a:solidFill>
                <a:latin typeface="Arial" panose="020B0604020202020204" pitchFamily="34" charset="0"/>
                <a:cs typeface="Arial" panose="020B0604020202020204" pitchFamily="34" charset="0"/>
              </a:rPr>
              <a:t>Community flooding maps</a:t>
            </a:r>
          </a:p>
          <a:p>
            <a:r>
              <a:rPr lang="en-US" sz="2000" dirty="0">
                <a:solidFill>
                  <a:schemeClr val="tx1"/>
                </a:solidFill>
                <a:latin typeface="Arial" panose="020B0604020202020204" pitchFamily="34" charset="0"/>
                <a:cs typeface="Arial" panose="020B0604020202020204" pitchFamily="34" charset="0"/>
              </a:rPr>
              <a:t>Water level observing trials using GPS Reflectometry</a:t>
            </a:r>
          </a:p>
          <a:p>
            <a:r>
              <a:rPr lang="en-US" sz="2000" dirty="0">
                <a:solidFill>
                  <a:schemeClr val="tx1"/>
                </a:solidFill>
                <a:latin typeface="Arial" panose="020B0604020202020204" pitchFamily="34" charset="0"/>
                <a:cs typeface="Arial" panose="020B0604020202020204" pitchFamily="34" charset="0"/>
              </a:rPr>
              <a:t>LiDAR imagery of Yukon Delta: spatially expansive, high resolution elevation data</a:t>
            </a:r>
          </a:p>
          <a:p>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231" y="2012289"/>
            <a:ext cx="2878790" cy="3709817"/>
          </a:xfrm>
          <a:prstGeom prst="rect">
            <a:avLst/>
          </a:prstGeom>
        </p:spPr>
      </p:pic>
      <p:sp>
        <p:nvSpPr>
          <p:cNvPr id="5" name="TextBox 4"/>
          <p:cNvSpPr txBox="1"/>
          <p:nvPr/>
        </p:nvSpPr>
        <p:spPr>
          <a:xfrm>
            <a:off x="6345852" y="5722106"/>
            <a:ext cx="2611549" cy="323165"/>
          </a:xfrm>
          <a:prstGeom prst="rect">
            <a:avLst/>
          </a:prstGeom>
          <a:noFill/>
        </p:spPr>
        <p:txBody>
          <a:bodyPr wrap="none" rtlCol="0">
            <a:spAutoFit/>
          </a:bodyPr>
          <a:lstStyle/>
          <a:p>
            <a:r>
              <a:rPr lang="en-US" sz="1500" dirty="0"/>
              <a:t>Available on @ www.aoos.org</a:t>
            </a:r>
          </a:p>
        </p:txBody>
      </p:sp>
    </p:spTree>
    <p:extLst>
      <p:ext uri="{BB962C8B-B14F-4D97-AF65-F5344CB8AC3E}">
        <p14:creationId xmlns:p14="http://schemas.microsoft.com/office/powerpoint/2010/main" val="1073634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9265">
            <a:off x="2711737" y="2236549"/>
            <a:ext cx="6237288" cy="38862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1751">
            <a:off x="288925" y="2001560"/>
            <a:ext cx="2779713" cy="38274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20" name="Title 1"/>
          <p:cNvSpPr txBox="1">
            <a:spLocks/>
          </p:cNvSpPr>
          <p:nvPr/>
        </p:nvSpPr>
        <p:spPr bwMode="auto">
          <a:xfrm>
            <a:off x="228601" y="179999"/>
            <a:ext cx="8915400" cy="1347787"/>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3200" b="1" kern="0" dirty="0">
                <a:solidFill>
                  <a:schemeClr val="bg1"/>
                </a:solidFill>
                <a:effectLst>
                  <a:outerShdw blurRad="50800" dist="38100" dir="2700000">
                    <a:srgbClr val="000000">
                      <a:alpha val="43000"/>
                    </a:srgbClr>
                  </a:outerShdw>
                </a:effectLst>
                <a:latin typeface="+mn-lt"/>
              </a:rPr>
              <a:t>Simple: Color Indexed Map Series </a:t>
            </a:r>
          </a:p>
          <a:p>
            <a:pPr>
              <a:defRPr/>
            </a:pPr>
            <a:r>
              <a:rPr lang="en-US" altLang="en-US" sz="3200" b="1" kern="0" dirty="0">
                <a:solidFill>
                  <a:schemeClr val="bg1"/>
                </a:solidFill>
                <a:effectLst>
                  <a:outerShdw blurRad="50800" dist="38100" dir="2700000">
                    <a:srgbClr val="000000">
                      <a:alpha val="43000"/>
                    </a:srgbClr>
                  </a:outerShdw>
                </a:effectLst>
                <a:latin typeface="+mn-lt"/>
              </a:rPr>
              <a:t>for Flood Communication</a:t>
            </a:r>
          </a:p>
        </p:txBody>
      </p:sp>
      <p:grpSp>
        <p:nvGrpSpPr>
          <p:cNvPr id="2" name="Group 21"/>
          <p:cNvGrpSpPr>
            <a:grpSpLocks/>
          </p:cNvGrpSpPr>
          <p:nvPr/>
        </p:nvGrpSpPr>
        <p:grpSpPr bwMode="auto">
          <a:xfrm>
            <a:off x="8001000" y="5791200"/>
            <a:ext cx="1011238" cy="911225"/>
            <a:chOff x="6565537" y="5146108"/>
            <a:chExt cx="1381394" cy="1326547"/>
          </a:xfrm>
        </p:grpSpPr>
        <p:sp>
          <p:nvSpPr>
            <p:cNvPr id="24" name="Oval 23"/>
            <p:cNvSpPr/>
            <p:nvPr/>
          </p:nvSpPr>
          <p:spPr>
            <a:xfrm>
              <a:off x="6565537" y="5146108"/>
              <a:ext cx="1381393" cy="1326547"/>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a:endParaRPr>
            </a:p>
          </p:txBody>
        </p:sp>
        <p:pic>
          <p:nvPicPr>
            <p:cNvPr id="21516" name="Picture 2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65537" y="5146108"/>
              <a:ext cx="1381394" cy="132654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pSp>
      <p:sp>
        <p:nvSpPr>
          <p:cNvPr id="21509" name="AutoShape 5" descr="Image result for aoos"/>
          <p:cNvSpPr>
            <a:spLocks noChangeAspect="1" noChangeArrowheads="1"/>
          </p:cNvSpPr>
          <p:nvPr/>
        </p:nvSpPr>
        <p:spPr bwMode="auto">
          <a:xfrm>
            <a:off x="173038" y="-144463"/>
            <a:ext cx="304800" cy="30480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fontAlgn="base">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21510" name="AutoShape 7" descr="Image result for aoos"/>
          <p:cNvSpPr>
            <a:spLocks noChangeAspect="1" noChangeArrowheads="1"/>
          </p:cNvSpPr>
          <p:nvPr/>
        </p:nvSpPr>
        <p:spPr bwMode="auto">
          <a:xfrm>
            <a:off x="325438" y="7938"/>
            <a:ext cx="304800" cy="3048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fontAlgn="base">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21511" name="AutoShape 9" descr="Image result for aoos"/>
          <p:cNvSpPr>
            <a:spLocks noChangeAspect="1" noChangeArrowheads="1"/>
          </p:cNvSpPr>
          <p:nvPr/>
        </p:nvSpPr>
        <p:spPr bwMode="auto">
          <a:xfrm>
            <a:off x="477838" y="160338"/>
            <a:ext cx="304800" cy="3048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fontAlgn="base">
              <a:spcBef>
                <a:spcPct val="0"/>
              </a:spcBef>
              <a:spcAft>
                <a:spcPct val="0"/>
              </a:spcAft>
            </a:pPr>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969358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5607" y="5834542"/>
            <a:ext cx="4627904" cy="923330"/>
          </a:xfrm>
          <a:prstGeom prst="rect">
            <a:avLst/>
          </a:prstGeom>
          <a:noFill/>
        </p:spPr>
        <p:txBody>
          <a:bodyPr wrap="square" rtlCol="0">
            <a:spAutoFit/>
          </a:bodyPr>
          <a:lstStyle/>
          <a:p>
            <a:r>
              <a:rPr lang="en-US" dirty="0">
                <a:latin typeface="Arial" charset="0"/>
                <a:ea typeface="Arial" charset="0"/>
                <a:cs typeface="Arial" charset="0"/>
              </a:rPr>
              <a:t>Private Sector Partners:</a:t>
            </a:r>
          </a:p>
          <a:p>
            <a:r>
              <a:rPr lang="en-US" dirty="0">
                <a:latin typeface="Arial" charset="0"/>
                <a:ea typeface="Arial" charset="0"/>
                <a:cs typeface="Arial" charset="0"/>
              </a:rPr>
              <a:t>UNAVCO - </a:t>
            </a:r>
            <a:r>
              <a:rPr lang="en-US" sz="1400" dirty="0">
                <a:latin typeface="Arial" charset="0"/>
                <a:ea typeface="Arial" charset="0"/>
                <a:cs typeface="Arial" charset="0"/>
              </a:rPr>
              <a:t>NSF funded Plate Boundary Observatory</a:t>
            </a:r>
          </a:p>
          <a:p>
            <a:r>
              <a:rPr lang="en-US" dirty="0">
                <a:latin typeface="Arial" charset="0"/>
                <a:ea typeface="Arial" charset="0"/>
                <a:cs typeface="Arial" charset="0"/>
              </a:rPr>
              <a:t>ASTRA, LLC</a:t>
            </a:r>
          </a:p>
        </p:txBody>
      </p:sp>
      <p:pic>
        <p:nvPicPr>
          <p:cNvPr id="6" name="Picture 5">
            <a:extLst>
              <a:ext uri="{FF2B5EF4-FFF2-40B4-BE49-F238E27FC236}">
                <a16:creationId xmlns:a16="http://schemas.microsoft.com/office/drawing/2014/main" id="{5AA188A0-5027-E746-A442-A33645257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13" y="1184854"/>
            <a:ext cx="3371850" cy="4495800"/>
          </a:xfrm>
          <a:prstGeom prst="rect">
            <a:avLst/>
          </a:prstGeom>
        </p:spPr>
      </p:pic>
      <p:pic>
        <p:nvPicPr>
          <p:cNvPr id="7" name="Picture 6">
            <a:extLst>
              <a:ext uri="{FF2B5EF4-FFF2-40B4-BE49-F238E27FC236}">
                <a16:creationId xmlns:a16="http://schemas.microsoft.com/office/drawing/2014/main" id="{3B1334CC-0FE1-374C-8DE1-79E17EF74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511" y="3405072"/>
            <a:ext cx="4470400" cy="3352800"/>
          </a:xfrm>
          <a:prstGeom prst="rect">
            <a:avLst/>
          </a:prstGeom>
        </p:spPr>
      </p:pic>
      <p:pic>
        <p:nvPicPr>
          <p:cNvPr id="8" name="Content Placeholder 6">
            <a:extLst>
              <a:ext uri="{FF2B5EF4-FFF2-40B4-BE49-F238E27FC236}">
                <a16:creationId xmlns:a16="http://schemas.microsoft.com/office/drawing/2014/main" id="{9449C33D-0029-4F43-9001-67CE3B9C5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282" y="720616"/>
            <a:ext cx="3644629" cy="2733472"/>
          </a:xfrm>
          <a:prstGeom prst="rect">
            <a:avLst/>
          </a:prstGeom>
        </p:spPr>
      </p:pic>
      <p:sp>
        <p:nvSpPr>
          <p:cNvPr id="2" name="TextBox 1"/>
          <p:cNvSpPr txBox="1"/>
          <p:nvPr/>
        </p:nvSpPr>
        <p:spPr>
          <a:xfrm>
            <a:off x="0" y="107636"/>
            <a:ext cx="6724008" cy="1077218"/>
          </a:xfrm>
          <a:prstGeom prst="rect">
            <a:avLst/>
          </a:prstGeom>
          <a:noFill/>
        </p:spPr>
        <p:txBody>
          <a:bodyPr wrap="square" rtlCol="0">
            <a:spAutoFit/>
          </a:bodyPr>
          <a:lstStyle/>
          <a:p>
            <a:pPr algn="ctr"/>
            <a:r>
              <a:rPr lang="en-US" sz="3200" b="1" dirty="0">
                <a:solidFill>
                  <a:schemeClr val="bg1"/>
                </a:solidFill>
                <a:ea typeface="Times New Roman" charset="0"/>
                <a:cs typeface="Times New Roman" charset="0"/>
              </a:rPr>
              <a:t>Land-Based, GPS Reflectometry </a:t>
            </a:r>
          </a:p>
          <a:p>
            <a:pPr algn="ctr"/>
            <a:r>
              <a:rPr lang="en-US" sz="3200" b="1" dirty="0">
                <a:solidFill>
                  <a:schemeClr val="bg1"/>
                </a:solidFill>
                <a:ea typeface="Times New Roman" charset="0"/>
                <a:cs typeface="Times New Roman" charset="0"/>
              </a:rPr>
              <a:t>for Measuring Water Level</a:t>
            </a:r>
          </a:p>
        </p:txBody>
      </p:sp>
    </p:spTree>
    <p:extLst>
      <p:ext uri="{BB962C8B-B14F-4D97-AF65-F5344CB8AC3E}">
        <p14:creationId xmlns:p14="http://schemas.microsoft.com/office/powerpoint/2010/main" val="23622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76"/>
        <p:cNvGrpSpPr/>
        <p:nvPr/>
      </p:nvGrpSpPr>
      <p:grpSpPr>
        <a:xfrm>
          <a:off x="0" y="0"/>
          <a:ext cx="0" cy="0"/>
          <a:chOff x="0" y="0"/>
          <a:chExt cx="0" cy="0"/>
        </a:xfrm>
      </p:grpSpPr>
      <p:pic>
        <p:nvPicPr>
          <p:cNvPr id="78" name="Google Shape;78;p14"/>
          <p:cNvPicPr preferRelativeResize="0"/>
          <p:nvPr/>
        </p:nvPicPr>
        <p:blipFill rotWithShape="1">
          <a:blip r:embed="rId3">
            <a:alphaModFix/>
          </a:blip>
          <a:srcRect t="2032" r="31132"/>
          <a:stretch/>
        </p:blipFill>
        <p:spPr>
          <a:xfrm>
            <a:off x="0" y="0"/>
            <a:ext cx="9143998" cy="776250"/>
          </a:xfrm>
          <a:prstGeom prst="rect">
            <a:avLst/>
          </a:prstGeom>
          <a:noFill/>
          <a:ln>
            <a:noFill/>
          </a:ln>
        </p:spPr>
      </p:pic>
      <p:sp>
        <p:nvSpPr>
          <p:cNvPr id="79" name="Google Shape;79;p1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2"/>
                </a:solidFill>
                <a:latin typeface="Arial"/>
                <a:ea typeface="Arial"/>
                <a:cs typeface="Arial"/>
                <a:sym typeface="Arial"/>
              </a:rPr>
              <a:t>8</a:t>
            </a:fld>
            <a:endParaRPr sz="1000" b="0" i="0" u="none" strike="noStrike" cap="none">
              <a:solidFill>
                <a:schemeClr val="lt2"/>
              </a:solidFill>
              <a:latin typeface="Arial"/>
              <a:ea typeface="Arial"/>
              <a:cs typeface="Arial"/>
              <a:sym typeface="Arial"/>
            </a:endParaRPr>
          </a:p>
        </p:txBody>
      </p:sp>
      <p:sp>
        <p:nvSpPr>
          <p:cNvPr id="80" name="Google Shape;80;p14"/>
          <p:cNvSpPr txBox="1"/>
          <p:nvPr/>
        </p:nvSpPr>
        <p:spPr>
          <a:xfrm>
            <a:off x="0" y="851372"/>
            <a:ext cx="9144000" cy="56286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None/>
            </a:pPr>
            <a:r>
              <a:rPr lang="en-US" sz="3600" b="0" i="0" u="none" strike="noStrike" cap="none" dirty="0">
                <a:solidFill>
                  <a:schemeClr val="dk1"/>
                </a:solidFill>
                <a:latin typeface="Arial"/>
                <a:ea typeface="Arial"/>
                <a:cs typeface="Arial"/>
                <a:sym typeface="Arial"/>
              </a:rPr>
              <a:t>	</a:t>
            </a:r>
            <a:r>
              <a:rPr lang="en-US" sz="3600" b="1" i="0" u="none" strike="noStrike" cap="none" dirty="0">
                <a:solidFill>
                  <a:schemeClr val="bg1"/>
                </a:solidFill>
                <a:latin typeface="+mj-lt"/>
                <a:ea typeface="Arial"/>
                <a:cs typeface="Arial"/>
                <a:sym typeface="Arial"/>
              </a:rPr>
              <a:t>NOAA CO-OPS: the Gold Standard</a:t>
            </a:r>
          </a:p>
          <a:p>
            <a:pPr marL="0" marR="0" lvl="0" indent="0" algn="ctr" rtl="0">
              <a:lnSpc>
                <a:spcPct val="100000"/>
              </a:lnSpc>
              <a:spcBef>
                <a:spcPts val="0"/>
              </a:spcBef>
              <a:spcAft>
                <a:spcPts val="0"/>
              </a:spcAft>
              <a:buNone/>
            </a:pPr>
            <a:r>
              <a:rPr lang="en-US" sz="2400" b="1" i="1" dirty="0">
                <a:solidFill>
                  <a:schemeClr val="bg1"/>
                </a:solidFill>
                <a:latin typeface="+mj-lt"/>
              </a:rPr>
              <a:t>(but need for less robust data)</a:t>
            </a:r>
          </a:p>
          <a:p>
            <a:pPr marL="0" marR="0" lvl="0" indent="0" algn="ctr" rtl="0">
              <a:lnSpc>
                <a:spcPct val="100000"/>
              </a:lnSpc>
              <a:spcBef>
                <a:spcPts val="0"/>
              </a:spcBef>
              <a:spcAft>
                <a:spcPts val="0"/>
              </a:spcAft>
              <a:buNone/>
            </a:pPr>
            <a:endParaRPr sz="3600" dirty="0">
              <a:solidFill>
                <a:schemeClr val="dk1"/>
              </a:solidFill>
            </a:endParaRPr>
          </a:p>
          <a:p>
            <a:pPr marL="0" marR="0" lvl="0" indent="0" algn="l" rtl="0">
              <a:lnSpc>
                <a:spcPct val="100000"/>
              </a:lnSpc>
              <a:spcBef>
                <a:spcPts val="0"/>
              </a:spcBef>
              <a:spcAft>
                <a:spcPts val="0"/>
              </a:spcAft>
              <a:buNone/>
            </a:pPr>
            <a:r>
              <a:rPr lang="en-US" sz="2400" b="0" i="0" u="none" strike="noStrike" cap="none" dirty="0">
                <a:solidFill>
                  <a:schemeClr val="dk1"/>
                </a:solidFill>
                <a:latin typeface="Arial"/>
                <a:ea typeface="Arial"/>
                <a:cs typeface="Arial"/>
                <a:sym typeface="Arial"/>
              </a:rPr>
              <a:t> - </a:t>
            </a:r>
            <a:r>
              <a:rPr lang="en-US" sz="2400" b="0" i="0" u="none" strike="noStrike" cap="none" dirty="0">
                <a:solidFill>
                  <a:schemeClr val="dk1"/>
                </a:solidFill>
                <a:latin typeface="+mn-lt"/>
                <a:ea typeface="Arial"/>
                <a:cs typeface="Arial"/>
                <a:sym typeface="Arial"/>
              </a:rPr>
              <a:t>Focus is on stringent NWLON WL data products</a:t>
            </a:r>
            <a:endParaRPr dirty="0">
              <a:latin typeface="+mn-lt"/>
            </a:endParaRPr>
          </a:p>
          <a:p>
            <a:pPr marL="0" marR="0" lvl="0" indent="0" algn="l" rtl="0">
              <a:lnSpc>
                <a:spcPct val="100000"/>
              </a:lnSpc>
              <a:spcBef>
                <a:spcPts val="0"/>
              </a:spcBef>
              <a:spcAft>
                <a:spcPts val="0"/>
              </a:spcAft>
              <a:buNone/>
            </a:pPr>
            <a:endParaRPr sz="2400" b="0" i="0" u="none" strike="noStrike" cap="none" dirty="0">
              <a:solidFill>
                <a:schemeClr val="dk1"/>
              </a:solidFill>
              <a:latin typeface="+mn-lt"/>
              <a:ea typeface="Arial"/>
              <a:cs typeface="Arial"/>
              <a:sym typeface="Arial"/>
            </a:endParaRPr>
          </a:p>
          <a:p>
            <a:pPr marL="0" marR="0" lvl="0" indent="0" algn="l" rtl="0">
              <a:lnSpc>
                <a:spcPct val="100000"/>
              </a:lnSpc>
              <a:spcBef>
                <a:spcPts val="0"/>
              </a:spcBef>
              <a:spcAft>
                <a:spcPts val="0"/>
              </a:spcAft>
              <a:buNone/>
            </a:pPr>
            <a:r>
              <a:rPr lang="en-US" sz="2400" b="0" i="0" u="none" strike="noStrike" cap="none" dirty="0">
                <a:solidFill>
                  <a:schemeClr val="dk1"/>
                </a:solidFill>
                <a:latin typeface="+mn-lt"/>
                <a:ea typeface="Arial"/>
                <a:cs typeface="Arial"/>
                <a:sym typeface="Arial"/>
              </a:rPr>
              <a:t> - Mission to maintain authoritative WL observations </a:t>
            </a:r>
            <a:endParaRPr dirty="0">
              <a:latin typeface="+mn-lt"/>
            </a:endParaRPr>
          </a:p>
          <a:p>
            <a:pPr marL="0" marR="0" lvl="0" indent="0" algn="l" rtl="0">
              <a:lnSpc>
                <a:spcPct val="100000"/>
              </a:lnSpc>
              <a:spcBef>
                <a:spcPts val="0"/>
              </a:spcBef>
              <a:spcAft>
                <a:spcPts val="0"/>
              </a:spcAft>
              <a:buNone/>
            </a:pPr>
            <a:r>
              <a:rPr lang="en-US" sz="2400" b="0" i="0" u="none" strike="noStrike" cap="none" dirty="0">
                <a:solidFill>
                  <a:schemeClr val="dk1"/>
                </a:solidFill>
                <a:latin typeface="+mn-lt"/>
                <a:ea typeface="Arial"/>
                <a:cs typeface="Arial"/>
                <a:sym typeface="Arial"/>
              </a:rPr>
              <a:t>	</a:t>
            </a:r>
            <a:r>
              <a:rPr lang="en-US" sz="2400" b="0" i="0" u="none" strike="noStrike" cap="none" dirty="0">
                <a:solidFill>
                  <a:srgbClr val="FFFFFF"/>
                </a:solidFill>
                <a:latin typeface="+mn-lt"/>
                <a:ea typeface="Arial"/>
                <a:cs typeface="Arial"/>
                <a:sym typeface="Arial"/>
              </a:rPr>
              <a:t>→ </a:t>
            </a:r>
            <a:r>
              <a:rPr lang="en-US" sz="2000" b="0" i="0" u="none" strike="noStrike" cap="none" dirty="0">
                <a:solidFill>
                  <a:srgbClr val="FFFFFF"/>
                </a:solidFill>
                <a:latin typeface="+mn-lt"/>
                <a:ea typeface="Arial"/>
                <a:cs typeface="Arial"/>
                <a:sym typeface="Arial"/>
              </a:rPr>
              <a:t>Accurate and reliable WL observations = backbone network</a:t>
            </a:r>
            <a:endParaRPr dirty="0">
              <a:latin typeface="+mn-lt"/>
            </a:endParaRPr>
          </a:p>
          <a:p>
            <a:pPr marL="0" marR="0" lvl="0" indent="0" algn="l" rtl="0">
              <a:lnSpc>
                <a:spcPct val="100000"/>
              </a:lnSpc>
              <a:spcBef>
                <a:spcPts val="0"/>
              </a:spcBef>
              <a:spcAft>
                <a:spcPts val="0"/>
              </a:spcAft>
              <a:buNone/>
            </a:pPr>
            <a:r>
              <a:rPr lang="en-US" sz="2000" b="0" i="0" u="none" strike="noStrike" cap="none" dirty="0">
                <a:solidFill>
                  <a:srgbClr val="FFFFFF"/>
                </a:solidFill>
                <a:latin typeface="+mn-lt"/>
                <a:ea typeface="Arial"/>
                <a:cs typeface="Arial"/>
                <a:sym typeface="Arial"/>
              </a:rPr>
              <a:t>	</a:t>
            </a:r>
            <a:r>
              <a:rPr lang="en-US" sz="2400" b="0" i="0" u="none" strike="noStrike" cap="none" dirty="0">
                <a:solidFill>
                  <a:srgbClr val="FFFFFF"/>
                </a:solidFill>
                <a:latin typeface="+mn-lt"/>
                <a:ea typeface="Arial"/>
                <a:cs typeface="Arial"/>
                <a:sym typeface="Arial"/>
              </a:rPr>
              <a:t>→ </a:t>
            </a:r>
            <a:r>
              <a:rPr lang="en-US" sz="2000" b="0" i="0" u="none" strike="noStrike" cap="none" dirty="0">
                <a:solidFill>
                  <a:srgbClr val="FFFFFF"/>
                </a:solidFill>
                <a:latin typeface="+mn-lt"/>
                <a:ea typeface="Arial"/>
                <a:cs typeface="Arial"/>
                <a:sym typeface="Arial"/>
              </a:rPr>
              <a:t>Legal requirements to support navigation and engineering</a:t>
            </a:r>
            <a:endParaRPr sz="2000" b="0" i="0" u="none" strike="noStrike" cap="none" dirty="0">
              <a:solidFill>
                <a:srgbClr val="FFFFFF"/>
              </a:solidFill>
              <a:latin typeface="+mn-lt"/>
              <a:ea typeface="Arial"/>
              <a:cs typeface="Arial"/>
              <a:sym typeface="Arial"/>
            </a:endParaRPr>
          </a:p>
          <a:p>
            <a:pPr marL="0" marR="0" lvl="0" indent="0" algn="l" rtl="0">
              <a:lnSpc>
                <a:spcPct val="100000"/>
              </a:lnSpc>
              <a:spcBef>
                <a:spcPts val="0"/>
              </a:spcBef>
              <a:spcAft>
                <a:spcPts val="0"/>
              </a:spcAft>
              <a:buNone/>
            </a:pPr>
            <a:r>
              <a:rPr lang="en-US" sz="2400" b="0" i="0" u="none" strike="noStrike" cap="none" dirty="0">
                <a:solidFill>
                  <a:schemeClr val="dk1"/>
                </a:solidFill>
                <a:latin typeface="+mn-lt"/>
                <a:ea typeface="Arial"/>
                <a:cs typeface="Arial"/>
                <a:sym typeface="Arial"/>
              </a:rPr>
              <a:t>	→ </a:t>
            </a:r>
            <a:r>
              <a:rPr lang="en-US" sz="2000" b="0" i="0" u="none" strike="noStrike" cap="none" dirty="0">
                <a:solidFill>
                  <a:schemeClr val="dk1"/>
                </a:solidFill>
                <a:latin typeface="+mn-lt"/>
                <a:ea typeface="Arial"/>
                <a:cs typeface="Arial"/>
                <a:sym typeface="Arial"/>
              </a:rPr>
              <a:t>Official Datums (land ownership &amp; maritime boundaries)</a:t>
            </a:r>
            <a:endParaRPr dirty="0">
              <a:latin typeface="+mn-lt"/>
            </a:endParaRPr>
          </a:p>
          <a:p>
            <a:pPr marL="0" marR="0" lvl="0" indent="0" algn="l" rtl="0">
              <a:lnSpc>
                <a:spcPct val="100000"/>
              </a:lnSpc>
              <a:spcBef>
                <a:spcPts val="0"/>
              </a:spcBef>
              <a:spcAft>
                <a:spcPts val="0"/>
              </a:spcAft>
              <a:buNone/>
            </a:pPr>
            <a:r>
              <a:rPr lang="en-US" sz="2000" b="0" i="0" u="none" strike="noStrike" cap="none" dirty="0">
                <a:solidFill>
                  <a:schemeClr val="dk1"/>
                </a:solidFill>
                <a:latin typeface="+mn-lt"/>
                <a:ea typeface="Arial"/>
                <a:cs typeface="Arial"/>
                <a:sym typeface="Arial"/>
              </a:rPr>
              <a:t>	</a:t>
            </a:r>
            <a:r>
              <a:rPr lang="en-US" sz="2400" b="0" i="0" u="none" strike="noStrike" cap="none" dirty="0">
                <a:solidFill>
                  <a:schemeClr val="dk1"/>
                </a:solidFill>
                <a:latin typeface="+mn-lt"/>
                <a:ea typeface="Arial"/>
                <a:cs typeface="Arial"/>
                <a:sym typeface="Arial"/>
              </a:rPr>
              <a:t>→ </a:t>
            </a:r>
            <a:r>
              <a:rPr lang="en-US" sz="2000" b="0" i="0" u="none" strike="noStrike" cap="none" dirty="0">
                <a:solidFill>
                  <a:schemeClr val="dk1"/>
                </a:solidFill>
                <a:latin typeface="+mn-lt"/>
                <a:ea typeface="Arial"/>
                <a:cs typeface="Arial"/>
                <a:sym typeface="Arial"/>
              </a:rPr>
              <a:t>Long-term relative sea level trends</a:t>
            </a:r>
            <a:endParaRPr dirty="0">
              <a:latin typeface="+mn-lt"/>
            </a:endParaRPr>
          </a:p>
          <a:p>
            <a:pPr marL="0" marR="0" lvl="0" indent="0" algn="l" rtl="0">
              <a:lnSpc>
                <a:spcPct val="100000"/>
              </a:lnSpc>
              <a:spcBef>
                <a:spcPts val="0"/>
              </a:spcBef>
              <a:spcAft>
                <a:spcPts val="0"/>
              </a:spcAft>
              <a:buNone/>
            </a:pPr>
            <a:r>
              <a:rPr lang="en-US" sz="2400" b="0" i="0" u="none" strike="noStrike" cap="none" dirty="0">
                <a:solidFill>
                  <a:srgbClr val="FFFFFF"/>
                </a:solidFill>
                <a:latin typeface="+mn-lt"/>
                <a:ea typeface="Arial"/>
                <a:cs typeface="Arial"/>
                <a:sym typeface="Arial"/>
              </a:rPr>
              <a:t>	</a:t>
            </a:r>
            <a:endParaRPr sz="2400" b="0" i="0" u="none" strike="noStrike" cap="none" dirty="0">
              <a:solidFill>
                <a:schemeClr val="dk1"/>
              </a:solidFill>
              <a:latin typeface="+mn-lt"/>
              <a:ea typeface="Arial"/>
              <a:cs typeface="Arial"/>
              <a:sym typeface="Arial"/>
            </a:endParaRPr>
          </a:p>
          <a:p>
            <a:pPr marL="0" marR="0" lvl="0" indent="0" algn="l" rtl="0">
              <a:lnSpc>
                <a:spcPct val="100000"/>
              </a:lnSpc>
              <a:spcBef>
                <a:spcPts val="0"/>
              </a:spcBef>
              <a:spcAft>
                <a:spcPts val="0"/>
              </a:spcAft>
              <a:buNone/>
            </a:pPr>
            <a:r>
              <a:rPr lang="en-US" sz="2400" b="0" i="0" u="none" strike="noStrike" cap="none" dirty="0">
                <a:solidFill>
                  <a:schemeClr val="dk1"/>
                </a:solidFill>
                <a:latin typeface="+mn-lt"/>
                <a:ea typeface="Arial"/>
                <a:cs typeface="Arial"/>
                <a:sym typeface="Arial"/>
              </a:rPr>
              <a:t> - Dedicated to enabling supplemental instrument operation 	where NWLON operation is not needed or not possible</a:t>
            </a:r>
            <a:endParaRPr dirty="0">
              <a:latin typeface="+mn-lt"/>
            </a:endParaRPr>
          </a:p>
          <a:p>
            <a:pPr marL="0" marR="0" lvl="0" indent="0" algn="l" rtl="0">
              <a:lnSpc>
                <a:spcPct val="100000"/>
              </a:lnSpc>
              <a:spcBef>
                <a:spcPts val="0"/>
              </a:spcBef>
              <a:spcAft>
                <a:spcPts val="0"/>
              </a:spcAft>
              <a:buNone/>
            </a:pPr>
            <a:r>
              <a:rPr lang="en-US" sz="2400" b="0" i="0" u="none" strike="noStrike" cap="none" dirty="0">
                <a:solidFill>
                  <a:srgbClr val="FFFFFF"/>
                </a:solidFill>
                <a:latin typeface="+mn-lt"/>
                <a:ea typeface="Arial"/>
                <a:cs typeface="Arial"/>
                <a:sym typeface="Arial"/>
              </a:rPr>
              <a:t>	→ </a:t>
            </a:r>
            <a:r>
              <a:rPr lang="en-US" sz="2000" b="0" i="1" u="none" strike="noStrike" cap="none" dirty="0">
                <a:solidFill>
                  <a:srgbClr val="FFFFFF"/>
                </a:solidFill>
                <a:latin typeface="+mn-lt"/>
                <a:ea typeface="Arial"/>
                <a:cs typeface="Arial"/>
                <a:sym typeface="Arial"/>
              </a:rPr>
              <a:t>Policy for Management and Dissemination of External Source 	     Water Level Data – December 2015 (AKA “Tiered Data Policy”</a:t>
            </a:r>
            <a:endParaRPr sz="2000" b="0" i="1" u="none" strike="noStrike" cap="none" dirty="0">
              <a:solidFill>
                <a:srgbClr val="FFFFFF"/>
              </a:solidFill>
              <a:latin typeface="+mn-lt"/>
              <a:ea typeface="Arial"/>
              <a:cs typeface="Arial"/>
              <a:sym typeface="Arial"/>
            </a:endParaRPr>
          </a:p>
          <a:p>
            <a:pPr marL="0" marR="0" lvl="0" indent="0" algn="l" rtl="0">
              <a:lnSpc>
                <a:spcPct val="100000"/>
              </a:lnSpc>
              <a:spcBef>
                <a:spcPts val="0"/>
              </a:spcBef>
              <a:spcAft>
                <a:spcPts val="0"/>
              </a:spcAft>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84"/>
        <p:cNvGrpSpPr/>
        <p:nvPr/>
      </p:nvGrpSpPr>
      <p:grpSpPr>
        <a:xfrm>
          <a:off x="0" y="0"/>
          <a:ext cx="0" cy="0"/>
          <a:chOff x="0" y="0"/>
          <a:chExt cx="0" cy="0"/>
        </a:xfrm>
      </p:grpSpPr>
      <p:sp>
        <p:nvSpPr>
          <p:cNvPr id="86" name="Google Shape;86;p1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lt2"/>
                </a:solidFill>
                <a:latin typeface="Arial"/>
                <a:ea typeface="Arial"/>
                <a:cs typeface="Arial"/>
                <a:sym typeface="Arial"/>
              </a:rPr>
              <a:t>9</a:t>
            </a:fld>
            <a:endParaRPr sz="1000" b="0" i="0" u="none" strike="noStrike" cap="none">
              <a:solidFill>
                <a:schemeClr val="lt2"/>
              </a:solidFill>
              <a:latin typeface="Arial"/>
              <a:ea typeface="Arial"/>
              <a:cs typeface="Arial"/>
              <a:sym typeface="Arial"/>
            </a:endParaRPr>
          </a:p>
        </p:txBody>
      </p:sp>
      <p:sp>
        <p:nvSpPr>
          <p:cNvPr id="87" name="Google Shape;87;p15"/>
          <p:cNvSpPr txBox="1"/>
          <p:nvPr/>
        </p:nvSpPr>
        <p:spPr>
          <a:xfrm>
            <a:off x="500558" y="1108769"/>
            <a:ext cx="8520600" cy="618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dirty="0">
                <a:solidFill>
                  <a:schemeClr val="dk1"/>
                </a:solidFill>
                <a:latin typeface="Arial"/>
                <a:ea typeface="Arial"/>
                <a:cs typeface="Arial"/>
                <a:sym typeface="Arial"/>
              </a:rPr>
              <a:t> - Leverage partners and external data providers to formally 	supplement NWLON in Alaska</a:t>
            </a:r>
            <a:endParaRPr dirty="0"/>
          </a:p>
          <a:p>
            <a:pPr marL="0" marR="0" lvl="0" indent="0" algn="l" rtl="0">
              <a:lnSpc>
                <a:spcPct val="100000"/>
              </a:lnSpc>
              <a:spcBef>
                <a:spcPts val="0"/>
              </a:spcBef>
              <a:spcAft>
                <a:spcPts val="0"/>
              </a:spcAft>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dirty="0">
                <a:solidFill>
                  <a:schemeClr val="dk1"/>
                </a:solidFill>
                <a:latin typeface="Arial"/>
                <a:ea typeface="Arial"/>
                <a:cs typeface="Arial"/>
                <a:sym typeface="Arial"/>
              </a:rPr>
              <a:t> - Regionally implement CO-OPS’ Tiered Data Policy</a:t>
            </a:r>
            <a:endParaRPr dirty="0"/>
          </a:p>
          <a:p>
            <a:pPr marL="0" marR="0" lvl="0" indent="0" algn="l" rtl="0">
              <a:lnSpc>
                <a:spcPct val="100000"/>
              </a:lnSpc>
              <a:spcBef>
                <a:spcPts val="0"/>
              </a:spcBef>
              <a:spcAft>
                <a:spcPts val="0"/>
              </a:spcAft>
              <a:buNone/>
            </a:pPr>
            <a:r>
              <a:rPr lang="en-US" sz="2800" b="0" i="0" u="none" strike="noStrike" cap="none" dirty="0">
                <a:solidFill>
                  <a:srgbClr val="FFFFFF"/>
                </a:solidFill>
                <a:latin typeface="Arial"/>
                <a:ea typeface="Arial"/>
                <a:cs typeface="Arial"/>
                <a:sym typeface="Arial"/>
              </a:rPr>
              <a:t>	→ </a:t>
            </a:r>
            <a:r>
              <a:rPr lang="en-US" sz="2000" b="0" i="0" u="none" strike="noStrike" cap="none" dirty="0">
                <a:solidFill>
                  <a:srgbClr val="FFFFFF"/>
                </a:solidFill>
                <a:latin typeface="Arial"/>
                <a:ea typeface="Arial"/>
                <a:cs typeface="Arial"/>
                <a:sym typeface="Arial"/>
              </a:rPr>
              <a:t>3 Tiers based on accuracy, vertical control, and application</a:t>
            </a:r>
            <a:endParaRPr dirty="0"/>
          </a:p>
          <a:p>
            <a:pPr marL="0" marR="0" lvl="0" indent="0" algn="l" rtl="0">
              <a:lnSpc>
                <a:spcPct val="100000"/>
              </a:lnSpc>
              <a:spcBef>
                <a:spcPts val="0"/>
              </a:spcBef>
              <a:spcAft>
                <a:spcPts val="0"/>
              </a:spcAft>
              <a:buNone/>
            </a:pPr>
            <a:r>
              <a:rPr lang="en-US" sz="2800" b="0" i="0" u="none" strike="noStrike" cap="none" dirty="0">
                <a:solidFill>
                  <a:srgbClr val="FFFFFF"/>
                </a:solidFill>
                <a:latin typeface="Arial"/>
                <a:ea typeface="Arial"/>
                <a:cs typeface="Arial"/>
                <a:sym typeface="Arial"/>
              </a:rPr>
              <a:t>	</a:t>
            </a:r>
            <a:endParaRPr sz="20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dirty="0">
                <a:solidFill>
                  <a:schemeClr val="dk1"/>
                </a:solidFill>
                <a:latin typeface="Arial"/>
                <a:ea typeface="Arial"/>
                <a:cs typeface="Arial"/>
                <a:sym typeface="Arial"/>
              </a:rPr>
              <a:t>	</a:t>
            </a:r>
            <a:endParaRPr dirty="0"/>
          </a:p>
          <a:p>
            <a:pPr marL="342900" marR="0" lvl="0" indent="-19050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000" b="0" i="1"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dirty="0">
              <a:solidFill>
                <a:schemeClr val="dk1"/>
              </a:solidFill>
              <a:latin typeface="Arial"/>
              <a:ea typeface="Arial"/>
              <a:cs typeface="Arial"/>
              <a:sym typeface="Arial"/>
            </a:endParaRPr>
          </a:p>
        </p:txBody>
      </p:sp>
      <p:sp>
        <p:nvSpPr>
          <p:cNvPr id="88" name="Google Shape;88;p15"/>
          <p:cNvSpPr txBox="1"/>
          <p:nvPr/>
        </p:nvSpPr>
        <p:spPr>
          <a:xfrm>
            <a:off x="913279" y="200088"/>
            <a:ext cx="870945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b="1" i="0" u="none" strike="noStrike" cap="none" dirty="0">
                <a:solidFill>
                  <a:schemeClr val="bg1"/>
                </a:solidFill>
                <a:latin typeface="+mj-lt"/>
                <a:ea typeface="Arial"/>
                <a:cs typeface="Arial"/>
                <a:sym typeface="Arial"/>
              </a:rPr>
              <a:t>AOOS/CO-OPS Data </a:t>
            </a:r>
            <a:r>
              <a:rPr lang="en-US" sz="3600" b="1" i="0" u="none" strike="noStrike" cap="none" dirty="0">
                <a:solidFill>
                  <a:schemeClr val="bg1"/>
                </a:solidFill>
                <a:latin typeface="+mj-lt"/>
                <a:sym typeface="Arial"/>
              </a:rPr>
              <a:t>Partnership</a:t>
            </a:r>
            <a:endParaRPr b="1" dirty="0">
              <a:solidFill>
                <a:schemeClr val="bg1"/>
              </a:solidFill>
              <a:latin typeface="+mj-lt"/>
            </a:endParaRPr>
          </a:p>
        </p:txBody>
      </p:sp>
      <p:graphicFrame>
        <p:nvGraphicFramePr>
          <p:cNvPr id="89" name="Google Shape;89;p15"/>
          <p:cNvGraphicFramePr/>
          <p:nvPr>
            <p:extLst>
              <p:ext uri="{D42A27DB-BD31-4B8C-83A1-F6EECF244321}">
                <p14:modId xmlns:p14="http://schemas.microsoft.com/office/powerpoint/2010/main" val="1454706336"/>
              </p:ext>
            </p:extLst>
          </p:nvPr>
        </p:nvGraphicFramePr>
        <p:xfrm>
          <a:off x="602811" y="3467462"/>
          <a:ext cx="7982850" cy="3012510"/>
        </p:xfrm>
        <a:graphic>
          <a:graphicData uri="http://schemas.openxmlformats.org/drawingml/2006/table">
            <a:tbl>
              <a:tblPr firstRow="1" bandRow="1">
                <a:noFill/>
                <a:tableStyleId>{29E2B667-E1FB-43F7-88E3-7D924C1789E4}</a:tableStyleId>
              </a:tblPr>
              <a:tblGrid>
                <a:gridCol w="2104575">
                  <a:extLst>
                    <a:ext uri="{9D8B030D-6E8A-4147-A177-3AD203B41FA5}">
                      <a16:colId xmlns:a16="http://schemas.microsoft.com/office/drawing/2014/main" val="20000"/>
                    </a:ext>
                  </a:extLst>
                </a:gridCol>
                <a:gridCol w="1407875">
                  <a:extLst>
                    <a:ext uri="{9D8B030D-6E8A-4147-A177-3AD203B41FA5}">
                      <a16:colId xmlns:a16="http://schemas.microsoft.com/office/drawing/2014/main" val="20001"/>
                    </a:ext>
                  </a:extLst>
                </a:gridCol>
                <a:gridCol w="2563025">
                  <a:extLst>
                    <a:ext uri="{9D8B030D-6E8A-4147-A177-3AD203B41FA5}">
                      <a16:colId xmlns:a16="http://schemas.microsoft.com/office/drawing/2014/main" val="20002"/>
                    </a:ext>
                  </a:extLst>
                </a:gridCol>
                <a:gridCol w="1907375">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None/>
                      </a:pPr>
                      <a:r>
                        <a:rPr lang="en-US" sz="1400" u="none" strike="noStrike" cap="none" dirty="0"/>
                        <a:t>PRODUCTS</a:t>
                      </a:r>
                      <a:endParaRPr sz="1400" u="none" strike="noStrike" cap="none" dirty="0"/>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A: NWLON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B: ~IHO Standard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t>C: Other Partner</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sz="1400" u="none" strike="noStrike" cap="none">
                          <a:solidFill>
                            <a:schemeClr val="lt1"/>
                          </a:solidFill>
                        </a:rPr>
                        <a:t>Real-Time Water Levels</a:t>
                      </a:r>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 verified</a:t>
                      </a:r>
                      <a:endParaRPr sz="1400" u="none" strike="noStrike" cap="none">
                        <a:solidFill>
                          <a:schemeClr val="lt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 as possible</a:t>
                      </a:r>
                      <a:endParaRPr sz="1400" u="none" strike="noStrike" cap="none">
                        <a:solidFill>
                          <a:schemeClr val="lt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 &gt;24 hr. latency</a:t>
                      </a:r>
                      <a:endParaRPr sz="1400" u="none" strike="noStrike" cap="none">
                        <a:solidFill>
                          <a:schemeClr val="lt1"/>
                        </a:solidFill>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US" sz="1400" u="none" strike="noStrike" cap="none">
                          <a:solidFill>
                            <a:schemeClr val="lt1"/>
                          </a:solidFill>
                        </a:rPr>
                        <a:t>Harmonic Constants &amp; Predictions</a:t>
                      </a:r>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solidFill>
                            <a:schemeClr val="lt1"/>
                          </a:solidFill>
                        </a:rPr>
                        <a:t>✓ official</a:t>
                      </a:r>
                      <a:endParaRPr sz="1400" u="none" strike="noStrike" cap="none">
                        <a:solidFill>
                          <a:schemeClr val="lt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 unofficial</a:t>
                      </a:r>
                      <a:endParaRPr sz="1400" u="none" strike="noStrike" cap="none">
                        <a:solidFill>
                          <a:schemeClr val="lt1"/>
                        </a:solidFill>
                      </a:endParaRPr>
                    </a:p>
                  </a:txBody>
                  <a:tcPr marL="91450" marR="91450" marT="45725" marB="45725" anchor="ctr"/>
                </a:tc>
                <a:tc>
                  <a:txBody>
                    <a:bodyPr/>
                    <a:lstStyle/>
                    <a:p>
                      <a:pPr marL="0" marR="0" lvl="0" indent="0" algn="ctr" rtl="0">
                        <a:lnSpc>
                          <a:spcPct val="100000"/>
                        </a:lnSpc>
                        <a:spcBef>
                          <a:spcPts val="0"/>
                        </a:spcBef>
                        <a:spcAft>
                          <a:spcPts val="0"/>
                        </a:spcAft>
                        <a:buNone/>
                      </a:pPr>
                      <a:r>
                        <a:rPr lang="en-US" sz="1400" u="none" strike="noStrike" cap="none">
                          <a:solidFill>
                            <a:schemeClr val="lt1"/>
                          </a:solidFill>
                        </a:rPr>
                        <a:t>✗</a:t>
                      </a:r>
                      <a:endParaRPr sz="1400" u="none" strike="noStrike" cap="none">
                        <a:solidFill>
                          <a:schemeClr val="lt1"/>
                        </a:solidFill>
                      </a:endParaRPr>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US" sz="1400" u="none" strike="noStrike" cap="none">
                          <a:solidFill>
                            <a:schemeClr val="lt1"/>
                          </a:solidFill>
                        </a:rPr>
                        <a:t>Bench Mark Sheets</a:t>
                      </a:r>
                      <a:endParaRPr sz="14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Noto Sans Symbols"/>
                        <a:buNone/>
                      </a:pPr>
                      <a:r>
                        <a:rPr lang="en-US" sz="1400" u="none" strike="noStrike" cap="none">
                          <a:solidFill>
                            <a:schemeClr val="lt1"/>
                          </a:solidFill>
                        </a:rPr>
                        <a:t>✓ official</a:t>
                      </a:r>
                      <a:endParaRPr sz="1400" u="none" strike="noStrike" cap="none">
                        <a:solidFill>
                          <a:schemeClr val="lt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 unofficial</a:t>
                      </a:r>
                      <a:endParaRPr sz="1400" u="none" strike="noStrike" cap="none">
                        <a:solidFill>
                          <a:schemeClr val="lt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a:t>
                      </a:r>
                      <a:endParaRPr sz="1400" u="none" strike="noStrike" cap="none">
                        <a:solidFill>
                          <a:schemeClr val="lt1"/>
                        </a:solidFill>
                      </a:endParaRPr>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US" sz="1400" u="none" strike="noStrike" cap="none">
                          <a:solidFill>
                            <a:schemeClr val="lt1"/>
                          </a:solidFill>
                        </a:rPr>
                        <a:t>Datums</a:t>
                      </a:r>
                      <a:endParaRPr sz="14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 official</a:t>
                      </a:r>
                      <a:endParaRPr sz="1400" u="none" strike="noStrike" cap="none">
                        <a:solidFill>
                          <a:schemeClr val="lt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 unofficial </a:t>
                      </a:r>
                      <a:endParaRPr sz="1400" u="none" strike="noStrike" cap="none">
                        <a:solidFill>
                          <a:schemeClr val="lt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a:t>
                      </a:r>
                      <a:endParaRPr sz="1400" u="none" strike="noStrike" cap="none">
                        <a:solidFill>
                          <a:schemeClr val="lt1"/>
                        </a:solidFill>
                      </a:endParaRPr>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r>
                        <a:rPr lang="en-US" sz="1400" u="none" strike="noStrike" cap="none">
                          <a:solidFill>
                            <a:schemeClr val="lt1"/>
                          </a:solidFill>
                        </a:rPr>
                        <a:t>Sea Level Trends</a:t>
                      </a:r>
                      <a:endParaRPr sz="14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Noto Sans Symbols"/>
                        <a:buNone/>
                      </a:pPr>
                      <a:r>
                        <a:rPr lang="en-US" sz="1400" u="none" strike="noStrike" cap="none">
                          <a:solidFill>
                            <a:schemeClr val="lt1"/>
                          </a:solidFill>
                        </a:rPr>
                        <a:t>✓ official</a:t>
                      </a:r>
                      <a:endParaRPr sz="1400" u="none" strike="noStrike" cap="none">
                        <a:solidFill>
                          <a:schemeClr val="lt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a:t>
                      </a:r>
                      <a:endParaRPr sz="1400" u="none" strike="noStrike" cap="none">
                        <a:solidFill>
                          <a:schemeClr val="lt1"/>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a:t>
                      </a:r>
                      <a:endParaRPr sz="1400" u="none" strike="noStrike" cap="none">
                        <a:solidFill>
                          <a:schemeClr val="lt1"/>
                        </a:solidFill>
                      </a:endParaRPr>
                    </a:p>
                  </a:txBody>
                  <a:tcPr marL="91450" marR="91450" marT="45725" marB="45725" anchor="ct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None/>
                      </a:pPr>
                      <a:endParaRPr sz="14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Noto Sans Symbols"/>
                        <a:buNone/>
                      </a:pPr>
                      <a:r>
                        <a:rPr lang="en-US" sz="1200" i="1" u="none" strike="noStrike" cap="none">
                          <a:solidFill>
                            <a:schemeClr val="lt1"/>
                          </a:solidFill>
                        </a:rPr>
                        <a:t>CO-OPS Data</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i="1" u="none" strike="noStrike" cap="none">
                          <a:solidFill>
                            <a:schemeClr val="lt1"/>
                          </a:solidFill>
                        </a:rPr>
                        <a:t>iGages, GNSS reflectometry, seasonal pressure sensors, WL buoys, etc.</a:t>
                      </a:r>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i="1" u="none" strike="noStrike" cap="none" dirty="0">
                          <a:solidFill>
                            <a:schemeClr val="lt1"/>
                          </a:solidFill>
                        </a:rPr>
                        <a:t>rapid response tools, high water marks, tide staffs, etc.</a:t>
                      </a:r>
                      <a:endParaRPr sz="1200" i="1" u="none" strike="noStrike" cap="none" dirty="0">
                        <a:solidFill>
                          <a:schemeClr val="lt1"/>
                        </a:solidFill>
                      </a:endParaRPr>
                    </a:p>
                  </a:txBody>
                  <a:tcPr marL="91450" marR="91450" marT="45725" marB="45725" anchor="ctr"/>
                </a:tc>
                <a:extLst>
                  <a:ext uri="{0D108BD9-81ED-4DB2-BD59-A6C34878D82A}">
                    <a16:rowId xmlns:a16="http://schemas.microsoft.com/office/drawing/2014/main" val="10006"/>
                  </a:ext>
                </a:extLst>
              </a:tr>
            </a:tbl>
          </a:graphicData>
        </a:graphic>
      </p:graphicFrame>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1341</Words>
  <Application>Microsoft Office PowerPoint</Application>
  <PresentationFormat>On-screen Show (4:3)</PresentationFormat>
  <Paragraphs>228</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Verdana</vt:lpstr>
      <vt:lpstr>Noto Sans Symbols</vt:lpstr>
      <vt:lpstr>Arial</vt:lpstr>
      <vt:lpstr>Times New Roman</vt:lpstr>
      <vt:lpstr>Roboto</vt:lpstr>
      <vt:lpstr>Varela</vt:lpstr>
      <vt:lpstr>ＭＳ Ｐゴシック</vt:lpstr>
      <vt:lpstr>Calibri</vt:lpstr>
      <vt:lpstr>Simple Dark</vt:lpstr>
      <vt:lpstr>PowerPoint Presentation</vt:lpstr>
      <vt:lpstr>Our future: where we would like to be</vt:lpstr>
      <vt:lpstr>Using AOOS Capabilities, Building on:  Data Assembly Center &amp; Ocean Data Explorer</vt:lpstr>
      <vt:lpstr>What AOOS Has: Portal Components</vt:lpstr>
      <vt:lpstr>Making Elevation and Water Level Observations Where Conventional Methods Don’t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Water Level Watch Station Pages</vt:lpstr>
      <vt:lpstr>PowerPoint Presentation</vt:lpstr>
      <vt:lpstr>PowerPoint Presentation</vt:lpstr>
      <vt:lpstr>PowerPoint Presentation</vt:lpstr>
      <vt:lpstr>PowerPoint Presentation</vt:lpstr>
      <vt:lpstr>What we have so far</vt:lpstr>
      <vt:lpstr>Future actions to make this happen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 Mersfelder</dc:creator>
  <cp:lastModifiedBy>Lynne Mersfelder</cp:lastModifiedBy>
  <cp:revision>14</cp:revision>
  <dcterms:modified xsi:type="dcterms:W3CDTF">2018-08-22T20:51:26Z</dcterms:modified>
</cp:coreProperties>
</file>