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handoutMasterIdLst>
    <p:handoutMasterId r:id="rId10"/>
  </p:handoutMasterIdLst>
  <p:sldIdLst>
    <p:sldId id="256" r:id="rId2"/>
    <p:sldId id="315" r:id="rId3"/>
    <p:sldId id="345" r:id="rId4"/>
    <p:sldId id="342" r:id="rId5"/>
    <p:sldId id="343" r:id="rId6"/>
    <p:sldId id="348" r:id="rId7"/>
    <p:sldId id="334" r:id="rId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67A0C6-0CEF-41D3-8987-BCD2AA8FCAE7}">
          <p14:sldIdLst>
            <p14:sldId id="256"/>
            <p14:sldId id="315"/>
            <p14:sldId id="345"/>
            <p14:sldId id="342"/>
            <p14:sldId id="343"/>
            <p14:sldId id="348"/>
            <p14:sldId id="3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6" userDrawn="1">
          <p15:clr>
            <a:srgbClr val="A4A3A4"/>
          </p15:clr>
        </p15:guide>
        <p15:guide id="2" pos="2265" userDrawn="1">
          <p15:clr>
            <a:srgbClr val="A4A3A4"/>
          </p15:clr>
        </p15:guide>
        <p15:guide id="3" orient="horz" pos="2932" userDrawn="1">
          <p15:clr>
            <a:srgbClr val="A4A3A4"/>
          </p15:clr>
        </p15:guide>
        <p15:guide id="4"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6" autoAdjust="0"/>
    <p:restoredTop sz="61084" autoAdjust="0"/>
  </p:normalViewPr>
  <p:slideViewPr>
    <p:cSldViewPr>
      <p:cViewPr varScale="1">
        <p:scale>
          <a:sx n="68" d="100"/>
          <a:sy n="68" d="100"/>
        </p:scale>
        <p:origin x="1998" y="60"/>
      </p:cViewPr>
      <p:guideLst>
        <p:guide orient="horz" pos="2160"/>
        <p:guide pos="2880"/>
      </p:guideLst>
    </p:cSldViewPr>
  </p:slideViewPr>
  <p:notesTextViewPr>
    <p:cViewPr>
      <p:scale>
        <a:sx n="1" d="1"/>
        <a:sy n="1" d="1"/>
      </p:scale>
      <p:origin x="0" y="0"/>
    </p:cViewPr>
  </p:notesTextViewPr>
  <p:notesViewPr>
    <p:cSldViewPr>
      <p:cViewPr varScale="1">
        <p:scale>
          <a:sx n="89" d="100"/>
          <a:sy n="89" d="100"/>
        </p:scale>
        <p:origin x="-3126" y="-120"/>
      </p:cViewPr>
      <p:guideLst>
        <p:guide orient="horz" pos="2936"/>
        <p:guide pos="2265"/>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1" tIns="46655" rIns="93311" bIns="46655" rtlCol="0"/>
          <a:lstStyle>
            <a:lvl1pPr algn="l">
              <a:defRPr sz="13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1" tIns="46655" rIns="93311" bIns="46655" rtlCol="0"/>
          <a:lstStyle>
            <a:lvl1pPr algn="r">
              <a:defRPr sz="1300"/>
            </a:lvl1pPr>
          </a:lstStyle>
          <a:p>
            <a:fld id="{D6BB1543-4D04-4496-80C4-73BC14FE1C64}" type="datetimeFigureOut">
              <a:rPr lang="en-US" smtClean="0"/>
              <a:t>8/16/2018</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11" tIns="46655" rIns="93311" bIns="46655" rtlCol="0" anchor="b"/>
          <a:lstStyle>
            <a:lvl1pPr algn="l">
              <a:defRPr sz="1300"/>
            </a:lvl1pPr>
          </a:lstStyle>
          <a:p>
            <a:endParaRPr 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1" tIns="46655" rIns="93311" bIns="46655" rtlCol="0" anchor="b"/>
          <a:lstStyle>
            <a:lvl1pPr algn="r">
              <a:defRPr sz="1300"/>
            </a:lvl1pPr>
          </a:lstStyle>
          <a:p>
            <a:fld id="{0F14AC17-6E38-4048-B419-7B4520A4F6FB}" type="slidenum">
              <a:rPr lang="en-US" smtClean="0"/>
              <a:t>‹#›</a:t>
            </a:fld>
            <a:endParaRPr lang="en-US"/>
          </a:p>
        </p:txBody>
      </p:sp>
    </p:spTree>
    <p:extLst>
      <p:ext uri="{BB962C8B-B14F-4D97-AF65-F5344CB8AC3E}">
        <p14:creationId xmlns:p14="http://schemas.microsoft.com/office/powerpoint/2010/main" val="2195991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1" tIns="46655" rIns="93311" bIns="46655" rtlCol="0"/>
          <a:lstStyle>
            <a:lvl1pPr algn="l">
              <a:defRPr sz="13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11" tIns="46655" rIns="93311" bIns="46655" rtlCol="0"/>
          <a:lstStyle>
            <a:lvl1pPr algn="r">
              <a:defRPr sz="1300"/>
            </a:lvl1pPr>
          </a:lstStyle>
          <a:p>
            <a:fld id="{DD80C054-59A4-4ABA-A673-18D7A11DBC7A}" type="datetimeFigureOut">
              <a:rPr lang="en-US" smtClean="0"/>
              <a:t>8/16/2018</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11" tIns="46655" rIns="93311" bIns="46655"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1" tIns="46655" rIns="93311" bIns="4665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1" tIns="46655" rIns="93311" bIns="46655"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1" tIns="46655" rIns="93311" bIns="46655" rtlCol="0" anchor="b"/>
          <a:lstStyle>
            <a:lvl1pPr algn="r">
              <a:defRPr sz="1300"/>
            </a:lvl1pPr>
          </a:lstStyle>
          <a:p>
            <a:fld id="{8DB4380B-F5E0-4986-9EC0-52CA4496A45C}" type="slidenum">
              <a:rPr lang="en-US" smtClean="0"/>
              <a:t>‹#›</a:t>
            </a:fld>
            <a:endParaRPr lang="en-US" dirty="0"/>
          </a:p>
        </p:txBody>
      </p:sp>
    </p:spTree>
    <p:extLst>
      <p:ext uri="{BB962C8B-B14F-4D97-AF65-F5344CB8AC3E}">
        <p14:creationId xmlns:p14="http://schemas.microsoft.com/office/powerpoint/2010/main" val="1467093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7" indent="-174957">
              <a:buFont typeface="Arial" panose="020B0604020202020204" pitchFamily="34" charset="0"/>
              <a:buChar char="•"/>
            </a:pPr>
            <a:r>
              <a:rPr lang="en-US" sz="1000" dirty="0" smtClean="0"/>
              <a:t>Introduction</a:t>
            </a:r>
          </a:p>
          <a:p>
            <a:pPr marL="174957" indent="-174957">
              <a:buFont typeface="Arial" panose="020B0604020202020204" pitchFamily="34" charset="0"/>
              <a:buChar char="•"/>
            </a:pPr>
            <a:r>
              <a:rPr lang="en-US" sz="1200" b="0" i="0" kern="1200" dirty="0" smtClean="0">
                <a:solidFill>
                  <a:schemeClr val="tx1"/>
                </a:solidFill>
                <a:effectLst/>
                <a:latin typeface="+mn-lt"/>
                <a:ea typeface="+mn-ea"/>
                <a:cs typeface="+mn-cs"/>
              </a:rPr>
              <a:t>This presentation will focus on highlights of NWS Alaska investment in and use of water level observations, with a discussion of coastal observation gaps and areas for model improvements.</a:t>
            </a:r>
            <a:endParaRPr lang="en-US" sz="1000" b="1" i="0" dirty="0"/>
          </a:p>
        </p:txBody>
      </p:sp>
      <p:sp>
        <p:nvSpPr>
          <p:cNvPr id="4" name="Slide Number Placeholder 3"/>
          <p:cNvSpPr>
            <a:spLocks noGrp="1"/>
          </p:cNvSpPr>
          <p:nvPr>
            <p:ph type="sldNum" sz="quarter" idx="10"/>
          </p:nvPr>
        </p:nvSpPr>
        <p:spPr/>
        <p:txBody>
          <a:bodyPr/>
          <a:lstStyle/>
          <a:p>
            <a:fld id="{8DB4380B-F5E0-4986-9EC0-52CA4496A45C}" type="slidenum">
              <a:rPr lang="en-US" smtClean="0"/>
              <a:t>1</a:t>
            </a:fld>
            <a:endParaRPr lang="en-US" dirty="0"/>
          </a:p>
        </p:txBody>
      </p:sp>
    </p:spTree>
    <p:extLst>
      <p:ext uri="{BB962C8B-B14F-4D97-AF65-F5344CB8AC3E}">
        <p14:creationId xmlns:p14="http://schemas.microsoft.com/office/powerpoint/2010/main" val="421054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a:p>
            <a:pPr marL="174957" indent="-174957">
              <a:buFont typeface="Arial" panose="020B0604020202020204" pitchFamily="34" charset="0"/>
              <a:buChar char="•"/>
            </a:pPr>
            <a:r>
              <a:rPr lang="en-US" sz="1000" dirty="0" smtClean="0"/>
              <a:t>According</a:t>
            </a:r>
            <a:r>
              <a:rPr lang="en-US" sz="1000" baseline="0" dirty="0" smtClean="0"/>
              <a:t> to the NOAA Office for Coastal Management, Alaska has 33,904 statute miles of shoreline.</a:t>
            </a:r>
          </a:p>
          <a:p>
            <a:pPr marL="174957" indent="-174957">
              <a:buFont typeface="Arial" panose="020B0604020202020204" pitchFamily="34" charset="0"/>
              <a:buChar char="•"/>
            </a:pPr>
            <a:r>
              <a:rPr lang="en-US" sz="1000" baseline="0" dirty="0" smtClean="0"/>
              <a:t>That compares with 95,439 statute miles of shoreline for the entire United States.</a:t>
            </a:r>
          </a:p>
          <a:p>
            <a:pPr marL="174957" indent="-174957">
              <a:buFont typeface="Arial" panose="020B0604020202020204" pitchFamily="34" charset="0"/>
              <a:buChar char="•"/>
            </a:pPr>
            <a:r>
              <a:rPr lang="en-US" sz="1000" baseline="0" dirty="0" smtClean="0"/>
              <a:t>So Alaska makes up over 35% of the nation’s coastline.</a:t>
            </a:r>
          </a:p>
          <a:p>
            <a:pPr marL="174957" indent="-174957">
              <a:buFont typeface="Arial" panose="020B0604020202020204" pitchFamily="34" charset="0"/>
              <a:buChar char="•"/>
            </a:pPr>
            <a:r>
              <a:rPr lang="en-US" sz="1000" baseline="0" dirty="0" smtClean="0"/>
              <a:t>At the same time Alaska has 31 villages that have been identified as facing imminent coastal flooding and erosion threats.</a:t>
            </a:r>
          </a:p>
          <a:p>
            <a:pPr marL="174957" indent="-174957">
              <a:buFont typeface="Arial" panose="020B0604020202020204" pitchFamily="34" charset="0"/>
              <a:buChar char="•"/>
            </a:pPr>
            <a:r>
              <a:rPr lang="en-US" sz="1000" baseline="0" dirty="0" smtClean="0"/>
              <a:t>We have a mission at the NWS Alaska, to protect life, property for all of Alaska, including these most vulnerable communities.</a:t>
            </a:r>
          </a:p>
          <a:p>
            <a:pPr marL="171450" indent="-171450">
              <a:buFont typeface="Arial" panose="020B0604020202020204" pitchFamily="34" charset="0"/>
              <a:buChar char="•"/>
            </a:pPr>
            <a:r>
              <a:rPr lang="en-US" sz="1000" dirty="0" smtClean="0"/>
              <a:t>Fall</a:t>
            </a:r>
            <a:r>
              <a:rPr lang="en-US" sz="1000" baseline="0" dirty="0" smtClean="0"/>
              <a:t> coastal storms, coastal flooding, and erosion have serious impacts to Alaskan communities. </a:t>
            </a:r>
          </a:p>
          <a:p>
            <a:pPr marL="171450" indent="-171450">
              <a:buFont typeface="Arial" panose="020B0604020202020204" pitchFamily="34" charset="0"/>
              <a:buChar char="•"/>
            </a:pPr>
            <a:r>
              <a:rPr lang="en-US" sz="1000" baseline="0" dirty="0" smtClean="0"/>
              <a:t>The longer open water season in the fall is resulting in a longer storm season. </a:t>
            </a:r>
          </a:p>
          <a:p>
            <a:pPr marL="171450" indent="-171450">
              <a:buFont typeface="Arial" panose="020B0604020202020204" pitchFamily="34" charset="0"/>
              <a:buChar char="•"/>
            </a:pPr>
            <a:r>
              <a:rPr lang="en-US" sz="1000" dirty="0" smtClean="0"/>
              <a:t>We have a vision</a:t>
            </a:r>
            <a:r>
              <a:rPr lang="en-US" sz="1000" baseline="0" dirty="0" smtClean="0"/>
              <a:t> to ensure Alaska Region communities and stakeholders are ready, responsive, and resilient to environmental impacts: protecting lives and property, enhancing commerce, and safeguarding the “Last Frontier”.</a:t>
            </a:r>
            <a:endParaRPr lang="en-US" sz="1000" dirty="0" smtClean="0"/>
          </a:p>
          <a:p>
            <a:pPr marL="174957" indent="-174957">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fld id="{8DB4380B-F5E0-4986-9EC0-52CA4496A45C}"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554213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a:p>
            <a:pPr marL="171450" indent="-171450">
              <a:buFont typeface="Arial" panose="020B0604020202020204" pitchFamily="34" charset="0"/>
              <a:buChar char="•"/>
            </a:pPr>
            <a:r>
              <a:rPr lang="en-US" sz="1000" baseline="0" dirty="0" smtClean="0"/>
              <a:t>The Bering, Chukchi, and Beaufort Sea coasts severely lack tidal or buoy data. </a:t>
            </a:r>
          </a:p>
          <a:p>
            <a:pPr marL="171450" indent="-171450">
              <a:buFont typeface="Arial" panose="020B0604020202020204" pitchFamily="34" charset="0"/>
              <a:buChar char="•"/>
            </a:pPr>
            <a:r>
              <a:rPr lang="en-US" sz="1000" baseline="0" dirty="0" smtClean="0"/>
              <a:t>We are incredibly grateful for the data available in Alaska, however it is very limited when compared with other coastlines of the US. </a:t>
            </a:r>
          </a:p>
          <a:p>
            <a:pPr marL="171450" indent="-171450">
              <a:buFont typeface="Arial" panose="020B0604020202020204" pitchFamily="34" charset="0"/>
              <a:buChar char="•"/>
            </a:pPr>
            <a:r>
              <a:rPr lang="en-US" sz="1000" baseline="0" dirty="0" smtClean="0"/>
              <a:t>There are limited NOS tidal stations, and we are working with partners such as DGGS and AOOS to enhance our tidal and buoy data network where possible.</a:t>
            </a:r>
          </a:p>
          <a:p>
            <a:pPr marL="171450" indent="-171450">
              <a:buFont typeface="Arial" panose="020B0604020202020204" pitchFamily="34" charset="0"/>
              <a:buChar char="•"/>
            </a:pPr>
            <a:r>
              <a:rPr lang="en-US" sz="1000" baseline="0" dirty="0" smtClean="0"/>
              <a:t>Our #1 Water Level need at NWS Alaska is good tidal datum along Alaska’s west coast. </a:t>
            </a:r>
          </a:p>
          <a:p>
            <a:pPr marL="171450" indent="-171450">
              <a:buFont typeface="Arial" panose="020B0604020202020204" pitchFamily="34" charset="0"/>
              <a:buChar char="•"/>
            </a:pPr>
            <a:r>
              <a:rPr lang="en-US" sz="1000" baseline="0" dirty="0" smtClean="0"/>
              <a:t>This data feeds into NOAA coastal storm models and enhances NWS Alaska’s ability to provide coastal hazard support to vulnerable Alaska communities. </a:t>
            </a:r>
            <a:endParaRPr lang="en-US" sz="1000" baseline="0" dirty="0" smtClean="0"/>
          </a:p>
          <a:p>
            <a:pPr marL="0" indent="0">
              <a:buFont typeface="Arial" panose="020B0604020202020204" pitchFamily="34" charset="0"/>
              <a:buNone/>
            </a:pPr>
            <a:endParaRPr lang="en-US" sz="1000" baseline="0" dirty="0"/>
          </a:p>
        </p:txBody>
      </p:sp>
      <p:sp>
        <p:nvSpPr>
          <p:cNvPr id="4" name="Slide Number Placeholder 3"/>
          <p:cNvSpPr>
            <a:spLocks noGrp="1"/>
          </p:cNvSpPr>
          <p:nvPr>
            <p:ph type="sldNum" sz="quarter" idx="10"/>
          </p:nvPr>
        </p:nvSpPr>
        <p:spPr/>
        <p:txBody>
          <a:bodyPr/>
          <a:lstStyle/>
          <a:p>
            <a:fld id="{8DB4380B-F5E0-4986-9EC0-52CA4496A45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62790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a:p>
            <a:pPr marL="174957" indent="-174957">
              <a:buFont typeface="Arial" panose="020B0604020202020204" pitchFamily="34" charset="0"/>
              <a:buChar char="•"/>
            </a:pPr>
            <a:r>
              <a:rPr lang="en-US" sz="1000" dirty="0" smtClean="0"/>
              <a:t>Additional needs for the NWS include additional tidal stations near vulnerable communities,</a:t>
            </a:r>
            <a:r>
              <a:rPr lang="en-US" sz="1000" baseline="0" dirty="0" smtClean="0"/>
              <a:t> noting that we realize it is not feasible to install NWLON stations everywhere we would like.  </a:t>
            </a:r>
            <a:endParaRPr lang="en-US" sz="1000" baseline="0" dirty="0" smtClean="0"/>
          </a:p>
          <a:p>
            <a:pPr marL="174957" indent="-174957">
              <a:buFont typeface="Arial" panose="020B0604020202020204" pitchFamily="34" charset="0"/>
              <a:buChar char="•"/>
            </a:pPr>
            <a:r>
              <a:rPr lang="en-US" sz="1000" baseline="0" dirty="0" smtClean="0"/>
              <a:t>We </a:t>
            </a:r>
            <a:r>
              <a:rPr lang="en-US" sz="1000" baseline="0" dirty="0" smtClean="0"/>
              <a:t>can explore installation of </a:t>
            </a:r>
            <a:r>
              <a:rPr lang="en-US" sz="1000" baseline="0" dirty="0" err="1" smtClean="0"/>
              <a:t>iGauges</a:t>
            </a:r>
            <a:r>
              <a:rPr lang="en-US" sz="1000" baseline="0" dirty="0" smtClean="0"/>
              <a:t> or other 2</a:t>
            </a:r>
            <a:r>
              <a:rPr lang="en-US" sz="1000" baseline="30000" dirty="0" smtClean="0"/>
              <a:t>nd</a:t>
            </a:r>
            <a:r>
              <a:rPr lang="en-US" sz="1000" baseline="0" dirty="0" smtClean="0"/>
              <a:t> tier level stations. </a:t>
            </a:r>
            <a:endParaRPr lang="en-US" sz="1000" baseline="0" dirty="0" smtClean="0"/>
          </a:p>
          <a:p>
            <a:pPr marL="174957" indent="-174957">
              <a:buFont typeface="Arial" panose="020B0604020202020204" pitchFamily="34" charset="0"/>
              <a:buChar char="•"/>
            </a:pPr>
            <a:r>
              <a:rPr lang="en-US" sz="1000" baseline="0" dirty="0" smtClean="0"/>
              <a:t>Even </a:t>
            </a:r>
            <a:r>
              <a:rPr lang="en-US" sz="1000" baseline="0" dirty="0" smtClean="0"/>
              <a:t>a simple calibrated tide staff in communities with trained observers to report can be of tremendous use to operational NWS staff when evaluating and warning for coastal flooding and erosion community threats.</a:t>
            </a:r>
          </a:p>
          <a:p>
            <a:pPr marL="174957" indent="-174957">
              <a:buFont typeface="Arial" panose="020B0604020202020204" pitchFamily="34" charset="0"/>
              <a:buChar char="•"/>
            </a:pPr>
            <a:r>
              <a:rPr lang="en-US" sz="1000" baseline="0" dirty="0" smtClean="0"/>
              <a:t>The accuracy of these lower tier tidal observations can be within several inches to be of use to the NWS.</a:t>
            </a:r>
          </a:p>
          <a:p>
            <a:pPr marL="174957" indent="-174957">
              <a:buFont typeface="Arial" panose="020B0604020202020204" pitchFamily="34" charset="0"/>
              <a:buChar char="•"/>
            </a:pPr>
            <a:r>
              <a:rPr lang="en-US" sz="1000" baseline="0" dirty="0" smtClean="0"/>
              <a:t>The more data we have the better guidance and forecasts we can produce to support our most vulnerable communities.</a:t>
            </a:r>
            <a:endParaRPr lang="en-US" sz="1000" dirty="0"/>
          </a:p>
        </p:txBody>
      </p:sp>
      <p:sp>
        <p:nvSpPr>
          <p:cNvPr id="4" name="Slide Number Placeholder 3"/>
          <p:cNvSpPr>
            <a:spLocks noGrp="1"/>
          </p:cNvSpPr>
          <p:nvPr>
            <p:ph type="sldNum" sz="quarter" idx="10"/>
          </p:nvPr>
        </p:nvSpPr>
        <p:spPr/>
        <p:txBody>
          <a:bodyPr/>
          <a:lstStyle/>
          <a:p>
            <a:fld id="{8DB4380B-F5E0-4986-9EC0-52CA4496A45C}"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747406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a:p>
            <a:pPr marL="174957" indent="-174957">
              <a:buFont typeface="Arial" panose="020B0604020202020204" pitchFamily="34" charset="0"/>
              <a:buChar char="•"/>
            </a:pPr>
            <a:r>
              <a:rPr lang="en-US" sz="1000" dirty="0" smtClean="0"/>
              <a:t>This is an example of how NWS</a:t>
            </a:r>
            <a:r>
              <a:rPr lang="en-US" sz="1000" baseline="0" dirty="0" smtClean="0"/>
              <a:t> Alaska offices utilize NOAA water level models during an actual storm event.</a:t>
            </a:r>
          </a:p>
          <a:p>
            <a:pPr marL="174957" indent="-174957">
              <a:buFont typeface="Arial" panose="020B0604020202020204" pitchFamily="34" charset="0"/>
              <a:buChar char="•"/>
            </a:pPr>
            <a:r>
              <a:rPr lang="en-US" sz="1000" baseline="0" dirty="0" smtClean="0"/>
              <a:t>Here we are looking at NOAA ETSS model output data for a storm near </a:t>
            </a:r>
            <a:r>
              <a:rPr lang="en-US" sz="1000" baseline="0" dirty="0" err="1" smtClean="0"/>
              <a:t>Unalakleet</a:t>
            </a:r>
            <a:r>
              <a:rPr lang="en-US" sz="1000" baseline="0" dirty="0" smtClean="0"/>
              <a:t>, AK during November of 2017.</a:t>
            </a:r>
          </a:p>
          <a:p>
            <a:pPr marL="174957" indent="-174957">
              <a:buFont typeface="Arial" panose="020B0604020202020204" pitchFamily="34" charset="0"/>
              <a:buChar char="•"/>
            </a:pPr>
            <a:r>
              <a:rPr lang="en-US" sz="1000" baseline="0" dirty="0" smtClean="0"/>
              <a:t>Water levels were forecast to peak between 13 and 14 feet during this event, and the NWS office issued a coastal flood warning.</a:t>
            </a:r>
          </a:p>
        </p:txBody>
      </p:sp>
      <p:sp>
        <p:nvSpPr>
          <p:cNvPr id="4" name="Slide Number Placeholder 3"/>
          <p:cNvSpPr>
            <a:spLocks noGrp="1"/>
          </p:cNvSpPr>
          <p:nvPr>
            <p:ph type="sldNum" sz="quarter" idx="10"/>
          </p:nvPr>
        </p:nvSpPr>
        <p:spPr/>
        <p:txBody>
          <a:bodyPr/>
          <a:lstStyle/>
          <a:p>
            <a:fld id="{8DB4380B-F5E0-4986-9EC0-52CA4496A45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02202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a:p>
            <a:pPr marL="174957" indent="-174957">
              <a:buFont typeface="Arial" panose="020B0604020202020204" pitchFamily="34" charset="0"/>
              <a:buChar char="•"/>
            </a:pPr>
            <a:r>
              <a:rPr lang="en-US" sz="1000" dirty="0" smtClean="0"/>
              <a:t>NWS Weather Forecast Offices</a:t>
            </a:r>
            <a:r>
              <a:rPr lang="en-US" sz="1000" baseline="0" dirty="0" smtClean="0"/>
              <a:t> utilize color-indexed elevation maps for flood-vulnerable coastal communities in Alaska produced by the State of Alaska DGGS in cooperation with AOOS and NWS Alaska to interpret what areas of vulnerable communities may see inundation based on NOAA water level models.</a:t>
            </a:r>
          </a:p>
          <a:p>
            <a:pPr marL="174957" indent="-174957">
              <a:buFont typeface="Arial" panose="020B0604020202020204" pitchFamily="34" charset="0"/>
              <a:buChar char="•"/>
            </a:pPr>
            <a:r>
              <a:rPr lang="en-US" sz="1000" baseline="0" dirty="0" smtClean="0"/>
              <a:t>In addition, the offices rely on monitoring coastal tide gauge data in real time during events and post events to monitor whether the forecast is on track or over/under forecast to make adjustments. The data also provide model verification post-event.</a:t>
            </a:r>
          </a:p>
          <a:p>
            <a:pPr marL="174957" indent="-174957">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fld id="{8DB4380B-F5E0-4986-9EC0-52CA4496A45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86081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To help us address these challenges and close the observational gaps, we are partnering with AOOS, IRIS, UAF, and others to expand observations across the state.  </a:t>
            </a:r>
          </a:p>
          <a:p>
            <a:pPr marL="171450" indent="-171450">
              <a:buFont typeface="Arial" panose="020B0604020202020204" pitchFamily="34" charset="0"/>
              <a:buChar char="•"/>
            </a:pPr>
            <a:r>
              <a:rPr lang="en-US" baseline="0" dirty="0" smtClean="0"/>
              <a:t>As an example, we are working with AOOS and NOS and have deployed a new National Water Level Observation Network (NWLON) sensor in </a:t>
            </a:r>
            <a:r>
              <a:rPr lang="en-US" baseline="0" dirty="0" err="1" smtClean="0"/>
              <a:t>Unalakleet</a:t>
            </a:r>
            <a:r>
              <a:rPr lang="en-US" baseline="0" dirty="0" smtClean="0"/>
              <a:t>, which you will see on the map in the top left.  As part of a ribbon-cutting ceremony I attended in September for the NWLON, our Fairbanks Warning Coordination Meteorologist, Ed Plumb, is showing the gage to some of the children in the community.</a:t>
            </a:r>
          </a:p>
          <a:p>
            <a:pPr marL="171450" indent="-171450">
              <a:buFont typeface="Arial" panose="020B0604020202020204" pitchFamily="34" charset="0"/>
              <a:buChar char="•"/>
            </a:pPr>
            <a:r>
              <a:rPr lang="en-US" baseline="0" dirty="0" smtClean="0"/>
              <a:t>With support from AOOS, the Alaska Department of Natural Resources (AKDNR) and our NWS River Forecast Center, we are deploying cost-effective gages as an alternative to the NWLONs.  These are battery and solar powered, making them suitable for remote locations, easy to deploy, and produce real-time data useful for timely and accurate forecasts and warnings.  The picture in the top right is a re-installation at </a:t>
            </a:r>
            <a:r>
              <a:rPr lang="en-US" baseline="0" dirty="0" err="1" smtClean="0"/>
              <a:t>Tununak</a:t>
            </a:r>
            <a:r>
              <a:rPr lang="en-US" baseline="0" dirty="0" smtClean="0"/>
              <a:t>.</a:t>
            </a:r>
          </a:p>
          <a:p>
            <a:pPr marL="171450" indent="-171450">
              <a:buFont typeface="Arial" panose="020B0604020202020204" pitchFamily="34" charset="0"/>
              <a:buChar char="•"/>
            </a:pPr>
            <a:r>
              <a:rPr lang="en-US" baseline="0" dirty="0" smtClean="0"/>
              <a:t>Other emerging technologies we are exploring include real-time water level observing using GPS </a:t>
            </a:r>
            <a:r>
              <a:rPr lang="en-US" baseline="0" dirty="0" err="1" smtClean="0"/>
              <a:t>reflectrometry</a:t>
            </a:r>
            <a:r>
              <a:rPr lang="en-US" baseline="0" dirty="0" smtClean="0"/>
              <a:t> in collaboration with ASTRA and UNAVCO, moored Beaufort sea-wave and bottom-pressure observations, ice freeze-up detection buoys, rapid-deployment inundation platforms and storm-surge gages, tide staffs, tsunami gages, and others.</a:t>
            </a:r>
          </a:p>
          <a:p>
            <a:pPr marL="171450" indent="-171450">
              <a:buFont typeface="Arial" panose="020B0604020202020204" pitchFamily="34" charset="0"/>
              <a:buChar char="•"/>
            </a:pPr>
            <a:r>
              <a:rPr lang="en-US" baseline="0" dirty="0" smtClean="0"/>
              <a:t>One new observational opportunity that has occurred within Alaska in the NSF-funded </a:t>
            </a:r>
            <a:r>
              <a:rPr lang="en-US" baseline="0" dirty="0" err="1" smtClean="0"/>
              <a:t>USArray</a:t>
            </a:r>
            <a:r>
              <a:rPr lang="en-US" baseline="0" dirty="0" smtClean="0"/>
              <a:t> network.  While primarily a network of seismic sensors, these stations are being outfitted with meteorological sensors, supported in part by not only NWS but also NASA and other organizations.  The network is fully deployed now until summer 2019, at which time NSF will begin to decommission the network.  This would be an opportunity lost, in my opinion, and I continue to work with Sandy </a:t>
            </a:r>
            <a:r>
              <a:rPr lang="en-US" baseline="0" dirty="0" err="1" smtClean="0"/>
              <a:t>Starkweather</a:t>
            </a:r>
            <a:r>
              <a:rPr lang="en-US" baseline="0" dirty="0" smtClean="0"/>
              <a:t>, Executive Director, US AON, and Martin Jeffries, White House Arctic Executive Steering Committee, to identify an interagency process that will enable many of these stations to remain for the long term.  </a:t>
            </a:r>
            <a:endParaRPr lang="en-US" dirty="0"/>
          </a:p>
        </p:txBody>
      </p:sp>
      <p:sp>
        <p:nvSpPr>
          <p:cNvPr id="4" name="Slide Number Placeholder 3"/>
          <p:cNvSpPr>
            <a:spLocks noGrp="1"/>
          </p:cNvSpPr>
          <p:nvPr>
            <p:ph type="sldNum" sz="quarter" idx="10"/>
          </p:nvPr>
        </p:nvSpPr>
        <p:spPr/>
        <p:txBody>
          <a:bodyPr/>
          <a:lstStyle/>
          <a:p>
            <a:fld id="{8DB4380B-F5E0-4986-9EC0-52CA4496A45C}" type="slidenum">
              <a:rPr lang="en-US" smtClean="0"/>
              <a:t>7</a:t>
            </a:fld>
            <a:endParaRPr lang="en-US" dirty="0"/>
          </a:p>
        </p:txBody>
      </p:sp>
    </p:spTree>
    <p:extLst>
      <p:ext uri="{BB962C8B-B14F-4D97-AF65-F5344CB8AC3E}">
        <p14:creationId xmlns:p14="http://schemas.microsoft.com/office/powerpoint/2010/main" val="3096618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HSRP Meeting</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227186A-C702-4FFF-B02F-0BE0EF5DFD6C}" type="slidenum">
              <a:rPr lang="en-US" smtClean="0"/>
              <a:t>‹#›</a:t>
            </a:fld>
            <a:endParaRPr lang="en-US" dirty="0"/>
          </a:p>
        </p:txBody>
      </p:sp>
      <p:cxnSp>
        <p:nvCxnSpPr>
          <p:cNvPr id="8" name="Straight Connector 7"/>
          <p:cNvCxnSpPr/>
          <p:nvPr userDrawn="1"/>
        </p:nvCxnSpPr>
        <p:spPr>
          <a:xfrm>
            <a:off x="-76200" y="6324599"/>
            <a:ext cx="929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t>www.weather.gov/alaska</a:t>
            </a:r>
            <a:endParaRPr lang="en-US" dirty="0"/>
          </a:p>
        </p:txBody>
      </p:sp>
      <p:pic>
        <p:nvPicPr>
          <p:cNvPr id="12" name="Picture 11"/>
          <p:cNvPicPr>
            <a:picLocks noChangeAspect="1"/>
          </p:cNvPicPr>
          <p:nvPr userDrawn="1"/>
        </p:nvPicPr>
        <p:blipFill rotWithShape="1">
          <a:blip r:embed="rId2"/>
          <a:srcRect l="14966" t="26081" r="30091" b="6268"/>
          <a:stretch/>
        </p:blipFill>
        <p:spPr>
          <a:xfrm>
            <a:off x="0" y="1"/>
            <a:ext cx="9144000" cy="6324600"/>
          </a:xfrm>
          <a:prstGeom prst="rect">
            <a:avLst/>
          </a:prstGeom>
        </p:spPr>
      </p:pic>
      <p:pic>
        <p:nvPicPr>
          <p:cNvPr id="13" name="Picture 3" descr="K:\Facebook\Logos\Banner_ala_Snider_2.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27397"/>
          <a:stretch/>
        </p:blipFill>
        <p:spPr bwMode="auto">
          <a:xfrm>
            <a:off x="-7470" y="152401"/>
            <a:ext cx="9889068"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6394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r>
              <a:rPr lang="en-US" dirty="0" smtClean="0"/>
              <a:t>HSRP Meeting</a:t>
            </a:r>
            <a:endParaRPr lang="en-US" dirty="0"/>
          </a:p>
        </p:txBody>
      </p:sp>
      <p:sp>
        <p:nvSpPr>
          <p:cNvPr id="6" name="Slide Number Placeholder 5"/>
          <p:cNvSpPr>
            <a:spLocks noGrp="1"/>
          </p:cNvSpPr>
          <p:nvPr>
            <p:ph type="sldNum" sz="quarter" idx="12"/>
          </p:nvPr>
        </p:nvSpPr>
        <p:spPr/>
        <p:txBody>
          <a:bodyPr/>
          <a:lstStyle>
            <a:lvl1pPr>
              <a:defRPr/>
            </a:lvl1pPr>
          </a:lstStyle>
          <a:p>
            <a:fld id="{F62A1B4D-2E8C-410C-B40F-0617F244AF9F}" type="slidenum">
              <a:rPr lang="en-US" smtClean="0"/>
              <a:t>‹#›</a:t>
            </a:fld>
            <a:endParaRPr lang="en-US" dirty="0"/>
          </a:p>
        </p:txBody>
      </p:sp>
      <p:sp>
        <p:nvSpPr>
          <p:cNvPr id="8"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r>
              <a:rPr lang="en-US" smtClean="0"/>
              <a:t>www.weather.gov/afc/ice</a:t>
            </a:r>
            <a:endParaRPr lang="en-US" dirty="0"/>
          </a:p>
        </p:txBody>
      </p:sp>
    </p:spTree>
    <p:extLst>
      <p:ext uri="{BB962C8B-B14F-4D97-AF65-F5344CB8AC3E}">
        <p14:creationId xmlns:p14="http://schemas.microsoft.com/office/powerpoint/2010/main" val="35010790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dirty="0" smtClean="0"/>
              <a:t>HSRP Meeting</a:t>
            </a:r>
            <a:endParaRPr lang="en-US" dirty="0"/>
          </a:p>
        </p:txBody>
      </p:sp>
      <p:sp>
        <p:nvSpPr>
          <p:cNvPr id="4" name="Slide Number Placeholder 3"/>
          <p:cNvSpPr>
            <a:spLocks noGrp="1"/>
          </p:cNvSpPr>
          <p:nvPr>
            <p:ph type="sldNum" sz="quarter" idx="12"/>
          </p:nvPr>
        </p:nvSpPr>
        <p:spPr/>
        <p:txBody>
          <a:bodyPr/>
          <a:lstStyle/>
          <a:p>
            <a:fld id="{437AAA21-9FDC-44DF-8B99-BCF18A1CAB0C}" type="slidenum">
              <a:rPr lang="en-US" smtClean="0"/>
              <a:t>‹#›</a:t>
            </a:fld>
            <a:endParaRPr lang="en-US" dirty="0"/>
          </a:p>
        </p:txBody>
      </p:sp>
      <p:cxnSp>
        <p:nvCxnSpPr>
          <p:cNvPr id="5" name="Straight Connector 4"/>
          <p:cNvCxnSpPr/>
          <p:nvPr userDrawn="1"/>
        </p:nvCxnSpPr>
        <p:spPr>
          <a:xfrm>
            <a:off x="-76200" y="6324599"/>
            <a:ext cx="9296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2133600" y="381000"/>
            <a:ext cx="6553200" cy="381000"/>
          </a:xfrm>
        </p:spPr>
        <p:txBody>
          <a:bodyPr/>
          <a:lstStyle/>
          <a:p>
            <a:endParaRPr lang="en-US" dirty="0"/>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r>
              <a:rPr lang="en-US" smtClean="0"/>
              <a:t>www.weather.gov/afc/ice</a:t>
            </a:r>
            <a:endParaRPr lang="en-US" dirty="0"/>
          </a:p>
        </p:txBody>
      </p:sp>
    </p:spTree>
    <p:extLst>
      <p:ext uri="{BB962C8B-B14F-4D97-AF65-F5344CB8AC3E}">
        <p14:creationId xmlns:p14="http://schemas.microsoft.com/office/powerpoint/2010/main" val="21155049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3" descr="K:\Facebook\Logos\Banner_ala_Snider_2.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70" y="152400"/>
            <a:ext cx="9889068" cy="55626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2133600" y="381000"/>
            <a:ext cx="6553200" cy="381000"/>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r>
              <a:rPr lang="en-US" smtClean="0"/>
              <a:t>www.weather.gov/afc/ice</a:t>
            </a:r>
            <a:endParaRPr lang="en-US" dirty="0"/>
          </a:p>
        </p:txBody>
      </p:sp>
      <p:sp>
        <p:nvSpPr>
          <p:cNvPr id="5" name="Footer Placeholder 4"/>
          <p:cNvSpPr>
            <a:spLocks noGrp="1"/>
          </p:cNvSpPr>
          <p:nvPr>
            <p:ph type="ftr" sz="quarter" idx="3"/>
          </p:nvPr>
        </p:nvSpPr>
        <p:spPr>
          <a:xfrm>
            <a:off x="2895600" y="6356350"/>
            <a:ext cx="33528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CPASW 2017</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A8DE6D52-DA09-4926-9AC5-6D4A28834C95}" type="slidenum">
              <a:rPr lang="en-US" smtClean="0"/>
              <a:t>‹#›</a:t>
            </a:fld>
            <a:endParaRPr lang="en-US" dirty="0"/>
          </a:p>
        </p:txBody>
      </p:sp>
      <p:cxnSp>
        <p:nvCxnSpPr>
          <p:cNvPr id="8" name="Straight Connector 7"/>
          <p:cNvCxnSpPr/>
          <p:nvPr userDrawn="1"/>
        </p:nvCxnSpPr>
        <p:spPr>
          <a:xfrm>
            <a:off x="-76200" y="6324599"/>
            <a:ext cx="9296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299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bg1"/>
          </a:solidFill>
          <a:effectLst>
            <a:outerShdw blurRad="76200" dist="762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HSRP </a:t>
            </a:r>
            <a:r>
              <a:rPr lang="en-US" dirty="0" smtClean="0"/>
              <a:t>Meeting</a:t>
            </a:r>
            <a:endParaRPr lang="en-US" dirty="0"/>
          </a:p>
        </p:txBody>
      </p:sp>
      <p:sp>
        <p:nvSpPr>
          <p:cNvPr id="8"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t>www.weather.gov/alaska</a:t>
            </a:r>
            <a:endParaRPr lang="en-US" dirty="0"/>
          </a:p>
        </p:txBody>
      </p:sp>
      <p:sp>
        <p:nvSpPr>
          <p:cNvPr id="9" name="Slide Number Placeholder 8"/>
          <p:cNvSpPr>
            <a:spLocks noGrp="1"/>
          </p:cNvSpPr>
          <p:nvPr>
            <p:ph type="sldNum" sz="quarter" idx="12"/>
          </p:nvPr>
        </p:nvSpPr>
        <p:spPr/>
        <p:txBody>
          <a:bodyPr/>
          <a:lstStyle/>
          <a:p>
            <a:fld id="{7227186A-C702-4FFF-B02F-0BE0EF5DFD6C}" type="slidenum">
              <a:rPr lang="en-US" smtClean="0"/>
              <a:t>1</a:t>
            </a:fld>
            <a:endParaRPr lang="en-US" dirty="0"/>
          </a:p>
        </p:txBody>
      </p:sp>
      <p:sp>
        <p:nvSpPr>
          <p:cNvPr id="10" name="Title 1"/>
          <p:cNvSpPr txBox="1">
            <a:spLocks/>
          </p:cNvSpPr>
          <p:nvPr/>
        </p:nvSpPr>
        <p:spPr>
          <a:xfrm>
            <a:off x="1066800" y="1905000"/>
            <a:ext cx="6934200" cy="3429000"/>
          </a:xfrm>
          <a:prstGeom prst="rect">
            <a:avLst/>
          </a:prstGeom>
          <a:solidFill>
            <a:schemeClr val="tx1">
              <a:alpha val="43000"/>
            </a:schemeClr>
          </a:solidFill>
          <a:ln w="25400">
            <a:solidFill>
              <a:schemeClr val="bg1"/>
            </a:solidFill>
          </a:ln>
          <a:effectLst>
            <a:glow rad="101600">
              <a:schemeClr val="bg1">
                <a:alpha val="40000"/>
              </a:schemeClr>
            </a:glow>
          </a:effectLst>
        </p:spPr>
        <p:txBody>
          <a:bodyPr vert="horz" lIns="91440" tIns="45720" rIns="91440" bIns="45720" rtlCol="0" anchor="ctr">
            <a:noAutofit/>
          </a:bodyPr>
          <a:lstStyle>
            <a:lvl1pPr algn="l" defTabSz="914400" rtl="0" eaLnBrk="1" latinLnBrk="0" hangingPunct="1">
              <a:spcBef>
                <a:spcPct val="0"/>
              </a:spcBef>
              <a:buNone/>
              <a:defRPr sz="2400" b="1" kern="1200">
                <a:solidFill>
                  <a:schemeClr val="bg1"/>
                </a:solidFill>
                <a:effectLst>
                  <a:outerShdw blurRad="76200" dist="76200" dir="2700000" algn="tl" rotWithShape="0">
                    <a:prstClr val="black">
                      <a:alpha val="40000"/>
                    </a:prstClr>
                  </a:outerShdw>
                </a:effectLst>
                <a:latin typeface="+mj-lt"/>
                <a:ea typeface="+mj-ea"/>
                <a:cs typeface="+mj-cs"/>
              </a:defRPr>
            </a:lvl1pPr>
          </a:lstStyle>
          <a:p>
            <a:pPr algn="ctr"/>
            <a:r>
              <a:rPr lang="en-US" sz="4000" dirty="0" smtClean="0">
                <a:effectLst>
                  <a:outerShdw blurRad="38100" dist="38100" dir="2700000" algn="tl">
                    <a:srgbClr val="000000">
                      <a:alpha val="43137"/>
                    </a:srgbClr>
                  </a:outerShdw>
                </a:effectLst>
              </a:rPr>
              <a:t>Rivers to Oceans: </a:t>
            </a:r>
            <a:br>
              <a:rPr lang="en-US" sz="4000" dirty="0" smtClean="0">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NWS Reliance on Alaska Water Level Observations</a:t>
            </a:r>
            <a:endParaRPr lang="en-US" sz="3200" dirty="0" smtClean="0">
              <a:effectLst>
                <a:outerShdw blurRad="38100" dist="38100" dir="2700000" algn="tl">
                  <a:srgbClr val="000000">
                    <a:alpha val="43137"/>
                  </a:srgbClr>
                </a:outerShdw>
              </a:effectLst>
            </a:endParaRPr>
          </a:p>
          <a:p>
            <a:pPr algn="ctr"/>
            <a:endParaRPr lang="en-US" sz="2800" i="1" dirty="0">
              <a:effectLst>
                <a:outerShdw blurRad="38100" dist="38100" dir="2700000" algn="tl">
                  <a:srgbClr val="000000">
                    <a:alpha val="43137"/>
                  </a:srgbClr>
                </a:outerShdw>
              </a:effectLst>
            </a:endParaRPr>
          </a:p>
          <a:p>
            <a:pPr algn="ctr"/>
            <a:endParaRPr lang="en-US" sz="2800" i="1" dirty="0" smtClean="0">
              <a:effectLst>
                <a:outerShdw blurRad="38100" dist="38100" dir="2700000" algn="tl">
                  <a:srgbClr val="000000">
                    <a:alpha val="43137"/>
                  </a:srgbClr>
                </a:outerShdw>
              </a:effectLst>
            </a:endParaRPr>
          </a:p>
          <a:p>
            <a:pPr algn="ctr"/>
            <a:endParaRPr lang="en-US" sz="1100" i="1" dirty="0">
              <a:effectLst>
                <a:outerShdw blurRad="38100" dist="38100" dir="2700000" algn="tl">
                  <a:srgbClr val="000000">
                    <a:alpha val="43137"/>
                  </a:srgbClr>
                </a:outerShdw>
              </a:effectLst>
            </a:endParaRPr>
          </a:p>
          <a:p>
            <a:pPr algn="ctr"/>
            <a:endParaRPr lang="en-US" sz="1800" dirty="0" smtClean="0">
              <a:effectLst>
                <a:outerShdw blurRad="38100" dist="38100" dir="2700000" algn="tl">
                  <a:srgbClr val="000000">
                    <a:alpha val="43137"/>
                  </a:srgbClr>
                </a:outerShdw>
              </a:effectLst>
            </a:endParaRPr>
          </a:p>
          <a:p>
            <a:pPr algn="ctr"/>
            <a:endParaRPr lang="en-US" sz="1800" dirty="0" smtClean="0">
              <a:effectLst>
                <a:outerShdw blurRad="38100" dist="38100" dir="2700000" algn="tl">
                  <a:srgbClr val="000000">
                    <a:alpha val="43137"/>
                  </a:srgbClr>
                </a:outerShdw>
              </a:effectLst>
            </a:endParaRPr>
          </a:p>
          <a:p>
            <a:pPr algn="ctr"/>
            <a:endParaRPr lang="en-US" sz="800" i="1" dirty="0" smtClean="0">
              <a:effectLst>
                <a:outerShdw blurRad="38100" dist="38100" dir="2700000" algn="tl">
                  <a:srgbClr val="000000">
                    <a:alpha val="43137"/>
                  </a:srgbClr>
                </a:outerShdw>
              </a:effectLst>
            </a:endParaRPr>
          </a:p>
        </p:txBody>
      </p:sp>
      <p:sp>
        <p:nvSpPr>
          <p:cNvPr id="11" name="TextBox 10"/>
          <p:cNvSpPr txBox="1"/>
          <p:nvPr/>
        </p:nvSpPr>
        <p:spPr>
          <a:xfrm>
            <a:off x="2868739" y="4075532"/>
            <a:ext cx="4671342" cy="923330"/>
          </a:xfrm>
          <a:prstGeom prst="rect">
            <a:avLst/>
          </a:prstGeom>
          <a:noFill/>
        </p:spPr>
        <p:txBody>
          <a:bodyPr wrap="none" rtlCol="0">
            <a:spAutoFit/>
          </a:bodyPr>
          <a:lstStyle/>
          <a:p>
            <a:pPr algn="ctr"/>
            <a:r>
              <a:rPr lang="en-US" b="1" dirty="0">
                <a:solidFill>
                  <a:schemeClr val="bg1"/>
                </a:solidFill>
                <a:effectLst>
                  <a:outerShdw blurRad="38100" dist="38100" dir="2700000" algn="tl">
                    <a:srgbClr val="000000">
                      <a:alpha val="43137"/>
                    </a:srgbClr>
                  </a:outerShdw>
                </a:effectLst>
              </a:rPr>
              <a:t>Carven Scott</a:t>
            </a:r>
          </a:p>
          <a:p>
            <a:pPr algn="ctr"/>
            <a:r>
              <a:rPr lang="en-US" b="1" dirty="0" smtClean="0">
                <a:solidFill>
                  <a:schemeClr val="bg1"/>
                </a:solidFill>
                <a:effectLst>
                  <a:outerShdw blurRad="38100" dist="38100" dir="2700000" algn="tl">
                    <a:srgbClr val="000000">
                      <a:alpha val="43137"/>
                    </a:srgbClr>
                  </a:outerShdw>
                </a:effectLst>
              </a:rPr>
              <a:t>Regional Director</a:t>
            </a:r>
          </a:p>
          <a:p>
            <a:pPr algn="ctr"/>
            <a:r>
              <a:rPr lang="en-US" b="1" dirty="0" smtClean="0">
                <a:solidFill>
                  <a:schemeClr val="bg1"/>
                </a:solidFill>
                <a:effectLst>
                  <a:outerShdw blurRad="38100" dist="38100" dir="2700000" algn="tl">
                    <a:srgbClr val="000000">
                      <a:alpha val="43137"/>
                    </a:srgbClr>
                  </a:outerShdw>
                </a:effectLst>
              </a:rPr>
              <a:t>National Weather Service (NWS) Alaska Region</a:t>
            </a:r>
            <a:endParaRPr lang="en-US" b="1" dirty="0">
              <a:solidFill>
                <a:schemeClr val="bg1"/>
              </a:solidFill>
              <a:effectLst>
                <a:outerShdw blurRad="38100" dist="38100" dir="2700000" algn="tl">
                  <a:srgbClr val="000000">
                    <a:alpha val="43137"/>
                  </a:srgbClr>
                </a:outerShdw>
              </a:effectLst>
            </a:endParaRPr>
          </a:p>
        </p:txBody>
      </p:sp>
      <p:pic>
        <p:nvPicPr>
          <p:cNvPr id="12" name="Picture 2" descr="Carven Scott - NWS Alaska Region Director, Ac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109311"/>
            <a:ext cx="903427" cy="1019980"/>
          </a:xfrm>
          <a:prstGeom prst="rect">
            <a:avLst/>
          </a:prstGeom>
          <a:noFill/>
          <a:ln w="25400">
            <a:solidFill>
              <a:schemeClr val="bg1"/>
            </a:solidFill>
          </a:ln>
          <a:effectLst>
            <a:glow rad="63500">
              <a:schemeClr val="accent1">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8869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NWS Alaska Water Level Challenges</a:t>
            </a:r>
            <a:endParaRPr lang="en-US" dirty="0"/>
          </a:p>
        </p:txBody>
      </p:sp>
      <p:sp>
        <p:nvSpPr>
          <p:cNvPr id="4" name="Footer Placeholder 3"/>
          <p:cNvSpPr>
            <a:spLocks noGrp="1"/>
          </p:cNvSpPr>
          <p:nvPr>
            <p:ph type="ftr" sz="quarter" idx="11"/>
          </p:nvPr>
        </p:nvSpPr>
        <p:spPr/>
        <p:txBody>
          <a:bodyPr/>
          <a:lstStyle/>
          <a:p>
            <a:r>
              <a:rPr lang="en-US" dirty="0"/>
              <a:t>HSRP </a:t>
            </a:r>
            <a:r>
              <a:rPr lang="en-US" dirty="0" smtClean="0"/>
              <a:t>Meeting</a:t>
            </a:r>
            <a:endParaRPr lang="en-US" dirty="0"/>
          </a:p>
        </p:txBody>
      </p: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solidFill>
                  <a:prstClr val="white"/>
                </a:solidFill>
              </a:rPr>
              <a:t>www.weather.gov/alaska</a:t>
            </a:r>
            <a:endParaRPr lang="en-US" dirty="0">
              <a:solidFill>
                <a:prstClr val="white"/>
              </a:solidFill>
            </a:endParaRPr>
          </a:p>
        </p:txBody>
      </p:sp>
      <p:sp>
        <p:nvSpPr>
          <p:cNvPr id="11" name="Slide Number Placeholder 10"/>
          <p:cNvSpPr>
            <a:spLocks noGrp="1"/>
          </p:cNvSpPr>
          <p:nvPr>
            <p:ph type="sldNum" sz="quarter" idx="12"/>
          </p:nvPr>
        </p:nvSpPr>
        <p:spPr/>
        <p:txBody>
          <a:bodyPr/>
          <a:lstStyle/>
          <a:p>
            <a:fld id="{F62A1B4D-2E8C-410C-B40F-0617F244AF9F}" type="slidenum">
              <a:rPr lang="en-US" smtClean="0">
                <a:solidFill>
                  <a:prstClr val="white"/>
                </a:solidFill>
              </a:rPr>
              <a:pPr/>
              <a:t>2</a:t>
            </a:fld>
            <a:endParaRPr lang="en-US" dirty="0">
              <a:solidFill>
                <a:prstClr val="white"/>
              </a:solidFill>
            </a:endParaRPr>
          </a:p>
        </p:txBody>
      </p:sp>
      <p:pic>
        <p:nvPicPr>
          <p:cNvPr id="1026" name="Picture 2" descr="https://lh3.googleusercontent.com/XPiNZETTluB_mHGOpYhZYoe4ta2-CbNVOYOD5TPhlBhHz6bmCeTywPZYVkjBrWrXgVXo3VSmI8x1kpv_RSrKHnkR5d0pphPlBLOLtlG_hE6XcCHSkr8iDX4cNnLIgr5HJjhsZERWaY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182" y="1179631"/>
            <a:ext cx="6186618" cy="40019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0" y="1066800"/>
            <a:ext cx="3609975" cy="1244563"/>
          </a:xfrm>
          <a:prstGeom prst="rect">
            <a:avLst/>
          </a:prstGeom>
          <a:solidFill>
            <a:schemeClr val="tx2">
              <a:lumMod val="50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solidFill>
                  <a:srgbClr val="FFFFFF"/>
                </a:solidFill>
                <a:cs typeface="Arial" panose="020B0604020202020204" pitchFamily="34" charset="0"/>
              </a:rPr>
              <a:t>Alaska has </a:t>
            </a:r>
            <a:r>
              <a:rPr lang="en-US" altLang="en-US" sz="2000" b="1" u="sng" dirty="0">
                <a:solidFill>
                  <a:srgbClr val="FFFFFF"/>
                </a:solidFill>
                <a:cs typeface="Arial" panose="020B0604020202020204" pitchFamily="34" charset="0"/>
              </a:rPr>
              <a:t>over 35% of the nation’s coastline </a:t>
            </a:r>
            <a:r>
              <a:rPr lang="en-US" altLang="en-US" sz="2000" b="1" dirty="0" smtClean="0">
                <a:solidFill>
                  <a:srgbClr val="FFFFFF"/>
                </a:solidFill>
                <a:cs typeface="Arial" panose="020B0604020202020204" pitchFamily="34" charset="0"/>
              </a:rPr>
              <a:t/>
            </a:r>
            <a:br>
              <a:rPr lang="en-US" altLang="en-US" sz="2000" b="1" dirty="0" smtClean="0">
                <a:solidFill>
                  <a:srgbClr val="FFFFFF"/>
                </a:solidFill>
                <a:cs typeface="Arial" panose="020B0604020202020204" pitchFamily="34" charset="0"/>
              </a:rPr>
            </a:br>
            <a:r>
              <a:rPr lang="en-US" altLang="en-US" sz="2000" b="1" dirty="0" smtClean="0">
                <a:solidFill>
                  <a:srgbClr val="FFFFFF"/>
                </a:solidFill>
                <a:cs typeface="Arial" panose="020B0604020202020204" pitchFamily="34" charset="0"/>
              </a:rPr>
              <a:t>(</a:t>
            </a:r>
            <a:r>
              <a:rPr lang="en-US" altLang="en-US" sz="2000" b="1" dirty="0">
                <a:solidFill>
                  <a:srgbClr val="FFFFFF"/>
                </a:solidFill>
                <a:cs typeface="Arial" panose="020B0604020202020204" pitchFamily="34" charset="0"/>
              </a:rPr>
              <a:t>33,904 statute </a:t>
            </a:r>
            <a:r>
              <a:rPr lang="en-US" altLang="en-US" sz="2000" b="1" dirty="0" smtClean="0">
                <a:solidFill>
                  <a:srgbClr val="FFFFFF"/>
                </a:solidFill>
                <a:cs typeface="Arial" panose="020B0604020202020204" pitchFamily="34" charset="0"/>
              </a:rPr>
              <a:t>miles)</a:t>
            </a:r>
            <a:endParaRPr lang="en-US" altLang="en-US" sz="2000" b="1" baseline="30000" dirty="0">
              <a:solidFill>
                <a:srgbClr val="FFFFFF"/>
              </a:solidFill>
              <a:cs typeface="Arial" panose="020B0604020202020204" pitchFamily="34" charset="0"/>
            </a:endParaRPr>
          </a:p>
        </p:txBody>
      </p:sp>
      <p:sp>
        <p:nvSpPr>
          <p:cNvPr id="26" name="Rectangle 25"/>
          <p:cNvSpPr/>
          <p:nvPr/>
        </p:nvSpPr>
        <p:spPr>
          <a:xfrm>
            <a:off x="76200" y="5029200"/>
            <a:ext cx="3328988" cy="812300"/>
          </a:xfrm>
          <a:prstGeom prst="rect">
            <a:avLst/>
          </a:prstGeom>
          <a:solidFill>
            <a:schemeClr val="tx2">
              <a:lumMod val="50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smtClean="0">
                <a:solidFill>
                  <a:srgbClr val="FFFFFF"/>
                </a:solidFill>
                <a:cs typeface="Arial" panose="020B0604020202020204" pitchFamily="34" charset="0"/>
              </a:rPr>
              <a:t>Water level observations are extremely limited</a:t>
            </a:r>
            <a:endParaRPr lang="en-US" altLang="en-US" sz="2000" b="1" baseline="30000" dirty="0">
              <a:solidFill>
                <a:srgbClr val="FFFFFF"/>
              </a:solidFill>
              <a:cs typeface="Arial" panose="020B0604020202020204" pitchFamily="34" charset="0"/>
            </a:endParaRPr>
          </a:p>
        </p:txBody>
      </p:sp>
      <p:sp>
        <p:nvSpPr>
          <p:cNvPr id="27" name="Rectangle 26"/>
          <p:cNvSpPr/>
          <p:nvPr/>
        </p:nvSpPr>
        <p:spPr>
          <a:xfrm>
            <a:off x="5381625" y="3984156"/>
            <a:ext cx="3609975" cy="1759419"/>
          </a:xfrm>
          <a:prstGeom prst="rect">
            <a:avLst/>
          </a:prstGeom>
          <a:solidFill>
            <a:schemeClr val="tx2">
              <a:lumMod val="50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smtClean="0">
                <a:solidFill>
                  <a:srgbClr val="FFFFFF"/>
                </a:solidFill>
                <a:cs typeface="Arial" panose="020B0604020202020204" pitchFamily="34" charset="0"/>
              </a:rPr>
              <a:t>Federal, state, and village officials have identified </a:t>
            </a:r>
            <a:br>
              <a:rPr lang="en-US" altLang="en-US" sz="2000" b="1" dirty="0" smtClean="0">
                <a:solidFill>
                  <a:srgbClr val="FFFFFF"/>
                </a:solidFill>
                <a:cs typeface="Arial" panose="020B0604020202020204" pitchFamily="34" charset="0"/>
              </a:rPr>
            </a:br>
            <a:r>
              <a:rPr lang="en-US" altLang="en-US" sz="2000" b="1" u="sng" dirty="0" smtClean="0">
                <a:solidFill>
                  <a:srgbClr val="FFFFFF"/>
                </a:solidFill>
                <a:cs typeface="Arial" panose="020B0604020202020204" pitchFamily="34" charset="0"/>
              </a:rPr>
              <a:t>31 villages that face imminent coastal flooding and erosion threats</a:t>
            </a:r>
            <a:endParaRPr lang="en-US" altLang="en-US" sz="2000" b="1" u="sng" baseline="30000" dirty="0">
              <a:solidFill>
                <a:srgbClr val="FFFFFF"/>
              </a:solidFill>
              <a:cs typeface="Arial" panose="020B0604020202020204" pitchFamily="34" charset="0"/>
            </a:endParaRPr>
          </a:p>
        </p:txBody>
      </p:sp>
      <p:pic>
        <p:nvPicPr>
          <p:cNvPr id="3" name="Picture 2"/>
          <p:cNvPicPr>
            <a:picLocks noChangeAspect="1"/>
          </p:cNvPicPr>
          <p:nvPr/>
        </p:nvPicPr>
        <p:blipFill>
          <a:blip r:embed="rId4"/>
          <a:stretch>
            <a:fillRect/>
          </a:stretch>
        </p:blipFill>
        <p:spPr>
          <a:xfrm>
            <a:off x="5333998" y="2330748"/>
            <a:ext cx="3609975" cy="164430"/>
          </a:xfrm>
          <a:prstGeom prst="rect">
            <a:avLst/>
          </a:prstGeom>
        </p:spPr>
      </p:pic>
      <p:pic>
        <p:nvPicPr>
          <p:cNvPr id="8" name="Picture 7"/>
          <p:cNvPicPr>
            <a:picLocks noChangeAspect="1"/>
          </p:cNvPicPr>
          <p:nvPr/>
        </p:nvPicPr>
        <p:blipFill>
          <a:blip r:embed="rId5"/>
          <a:stretch>
            <a:fillRect/>
          </a:stretch>
        </p:blipFill>
        <p:spPr>
          <a:xfrm>
            <a:off x="6496050" y="5743575"/>
            <a:ext cx="2495550" cy="200025"/>
          </a:xfrm>
          <a:prstGeom prst="rect">
            <a:avLst/>
          </a:prstGeom>
        </p:spPr>
      </p:pic>
    </p:spTree>
    <p:extLst>
      <p:ext uri="{BB962C8B-B14F-4D97-AF65-F5344CB8AC3E}">
        <p14:creationId xmlns:p14="http://schemas.microsoft.com/office/powerpoint/2010/main" val="2128926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3705" r="1325" b="18392"/>
          <a:stretch/>
        </p:blipFill>
        <p:spPr>
          <a:xfrm>
            <a:off x="3810000" y="1613162"/>
            <a:ext cx="4724400" cy="3283670"/>
          </a:xfrm>
          <a:prstGeom prst="rect">
            <a:avLst/>
          </a:prstGeom>
          <a:ln w="38100">
            <a:solidFill>
              <a:schemeClr val="bg1"/>
            </a:solidFill>
          </a:ln>
        </p:spPr>
      </p:pic>
      <p:sp>
        <p:nvSpPr>
          <p:cNvPr id="2" name="Title 1"/>
          <p:cNvSpPr>
            <a:spLocks noGrp="1"/>
          </p:cNvSpPr>
          <p:nvPr>
            <p:ph type="title"/>
          </p:nvPr>
        </p:nvSpPr>
        <p:spPr/>
        <p:txBody>
          <a:bodyPr/>
          <a:lstStyle/>
          <a:p>
            <a:r>
              <a:rPr lang="en-US" dirty="0" smtClean="0"/>
              <a:t>NWS Alaska Water Level Needs</a:t>
            </a:r>
            <a:endParaRPr lang="en-US" dirty="0"/>
          </a:p>
        </p:txBody>
      </p:sp>
      <p:sp>
        <p:nvSpPr>
          <p:cNvPr id="4" name="Footer Placeholder 3"/>
          <p:cNvSpPr>
            <a:spLocks noGrp="1"/>
          </p:cNvSpPr>
          <p:nvPr>
            <p:ph type="ftr" sz="quarter" idx="11"/>
          </p:nvPr>
        </p:nvSpPr>
        <p:spPr/>
        <p:txBody>
          <a:bodyPr/>
          <a:lstStyle/>
          <a:p>
            <a:r>
              <a:rPr lang="en-US" dirty="0"/>
              <a:t>HSRP </a:t>
            </a:r>
            <a:r>
              <a:rPr lang="en-US" dirty="0" smtClean="0"/>
              <a:t>Meeting</a:t>
            </a:r>
            <a:endParaRPr lang="en-US" dirty="0"/>
          </a:p>
        </p:txBody>
      </p: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solidFill>
                  <a:prstClr val="white"/>
                </a:solidFill>
              </a:rPr>
              <a:t>www.weather.gov/alaska</a:t>
            </a:r>
            <a:endParaRPr lang="en-US" dirty="0">
              <a:solidFill>
                <a:prstClr val="white"/>
              </a:solidFill>
            </a:endParaRPr>
          </a:p>
        </p:txBody>
      </p:sp>
      <p:sp>
        <p:nvSpPr>
          <p:cNvPr id="11" name="Slide Number Placeholder 10"/>
          <p:cNvSpPr>
            <a:spLocks noGrp="1"/>
          </p:cNvSpPr>
          <p:nvPr>
            <p:ph type="sldNum" sz="quarter" idx="12"/>
          </p:nvPr>
        </p:nvSpPr>
        <p:spPr/>
        <p:txBody>
          <a:bodyPr/>
          <a:lstStyle/>
          <a:p>
            <a:fld id="{F62A1B4D-2E8C-410C-B40F-0617F244AF9F}" type="slidenum">
              <a:rPr lang="en-US" smtClean="0">
                <a:solidFill>
                  <a:prstClr val="white"/>
                </a:solidFill>
              </a:rPr>
              <a:pPr/>
              <a:t>3</a:t>
            </a:fld>
            <a:endParaRPr lang="en-US" dirty="0">
              <a:solidFill>
                <a:prstClr val="white"/>
              </a:solidFill>
            </a:endParaRPr>
          </a:p>
        </p:txBody>
      </p:sp>
      <p:sp>
        <p:nvSpPr>
          <p:cNvPr id="3" name="Rectangle 2"/>
          <p:cNvSpPr/>
          <p:nvPr/>
        </p:nvSpPr>
        <p:spPr>
          <a:xfrm>
            <a:off x="304800" y="1066800"/>
            <a:ext cx="3657600" cy="9906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t>NWS Alaska’s #1 Water Level Need: </a:t>
            </a:r>
            <a:r>
              <a:rPr lang="en-US" dirty="0" smtClean="0"/>
              <a:t/>
            </a:r>
            <a:br>
              <a:rPr lang="en-US" dirty="0" smtClean="0"/>
            </a:br>
            <a:r>
              <a:rPr lang="en-US" dirty="0" smtClean="0"/>
              <a:t>Good Tidal Datum along Alaska’s West Coast</a:t>
            </a:r>
            <a:endParaRPr lang="en-US" dirty="0"/>
          </a:p>
        </p:txBody>
      </p:sp>
      <p:sp>
        <p:nvSpPr>
          <p:cNvPr id="5" name="Down Arrow 4"/>
          <p:cNvSpPr/>
          <p:nvPr/>
        </p:nvSpPr>
        <p:spPr>
          <a:xfrm>
            <a:off x="1828800" y="2133600"/>
            <a:ext cx="533400" cy="9906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600" y="3200400"/>
            <a:ext cx="3048000" cy="6858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Tidal Datum feed into NOAA coastal storm models </a:t>
            </a:r>
            <a:endParaRPr lang="en-US" dirty="0"/>
          </a:p>
        </p:txBody>
      </p:sp>
      <p:sp>
        <p:nvSpPr>
          <p:cNvPr id="12" name="Down Arrow 11"/>
          <p:cNvSpPr/>
          <p:nvPr/>
        </p:nvSpPr>
        <p:spPr>
          <a:xfrm>
            <a:off x="1866900" y="3962400"/>
            <a:ext cx="533400" cy="9906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9600" y="5029200"/>
            <a:ext cx="3048000" cy="1142226"/>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Enhance NWS ability to provide coastal hazard warnings to vulnerable AK communities</a:t>
            </a:r>
            <a:endParaRPr lang="en-US" dirty="0"/>
          </a:p>
        </p:txBody>
      </p:sp>
      <p:pic>
        <p:nvPicPr>
          <p:cNvPr id="14" name="Picture 13"/>
          <p:cNvPicPr>
            <a:picLocks noChangeAspect="1"/>
          </p:cNvPicPr>
          <p:nvPr/>
        </p:nvPicPr>
        <p:blipFill rotWithShape="1">
          <a:blip r:embed="rId3"/>
          <a:srcRect l="49394" t="84088" r="1269" b="6443"/>
          <a:stretch/>
        </p:blipFill>
        <p:spPr>
          <a:xfrm>
            <a:off x="4495800" y="4754415"/>
            <a:ext cx="4414104" cy="613070"/>
          </a:xfrm>
          <a:prstGeom prst="rect">
            <a:avLst/>
          </a:prstGeom>
          <a:ln w="19050">
            <a:solidFill>
              <a:schemeClr val="tx1"/>
            </a:solidFill>
          </a:ln>
        </p:spPr>
      </p:pic>
      <p:pic>
        <p:nvPicPr>
          <p:cNvPr id="15" name="Picture 14"/>
          <p:cNvPicPr>
            <a:picLocks noChangeAspect="1"/>
          </p:cNvPicPr>
          <p:nvPr/>
        </p:nvPicPr>
        <p:blipFill rotWithShape="1">
          <a:blip r:embed="rId3"/>
          <a:srcRect l="78076" t="1571" r="2052" b="91663"/>
          <a:stretch/>
        </p:blipFill>
        <p:spPr>
          <a:xfrm>
            <a:off x="7112854" y="1552673"/>
            <a:ext cx="1800192" cy="443528"/>
          </a:xfrm>
          <a:prstGeom prst="rect">
            <a:avLst/>
          </a:prstGeom>
          <a:ln w="19050">
            <a:solidFill>
              <a:schemeClr val="tx1"/>
            </a:solidFill>
          </a:ln>
        </p:spPr>
      </p:pic>
      <p:sp>
        <p:nvSpPr>
          <p:cNvPr id="16" name="TextBox 15"/>
          <p:cNvSpPr txBox="1"/>
          <p:nvPr/>
        </p:nvSpPr>
        <p:spPr>
          <a:xfrm>
            <a:off x="7010400" y="4457700"/>
            <a:ext cx="1441352" cy="215444"/>
          </a:xfrm>
          <a:prstGeom prst="rect">
            <a:avLst/>
          </a:prstGeom>
          <a:solidFill>
            <a:schemeClr val="bg1"/>
          </a:solidFill>
          <a:ln w="19050">
            <a:solidFill>
              <a:schemeClr val="tx1"/>
            </a:solidFill>
          </a:ln>
        </p:spPr>
        <p:txBody>
          <a:bodyPr wrap="square" rtlCol="0">
            <a:spAutoFit/>
          </a:bodyPr>
          <a:lstStyle/>
          <a:p>
            <a:r>
              <a:rPr lang="en-US" sz="800" dirty="0" smtClean="0"/>
              <a:t>Image Source: </a:t>
            </a:r>
            <a:r>
              <a:rPr lang="en-US" sz="800" dirty="0" err="1" smtClean="0"/>
              <a:t>Jaci</a:t>
            </a:r>
            <a:r>
              <a:rPr lang="en-US" sz="800" dirty="0" smtClean="0"/>
              <a:t> </a:t>
            </a:r>
            <a:r>
              <a:rPr lang="en-US" sz="800" dirty="0" err="1" smtClean="0"/>
              <a:t>Overbeck</a:t>
            </a:r>
            <a:endParaRPr lang="en-US" sz="800" dirty="0"/>
          </a:p>
        </p:txBody>
      </p:sp>
    </p:spTree>
    <p:extLst>
      <p:ext uri="{BB962C8B-B14F-4D97-AF65-F5344CB8AC3E}">
        <p14:creationId xmlns:p14="http://schemas.microsoft.com/office/powerpoint/2010/main" val="1476132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NWS Alaska Water Level Needs</a:t>
            </a:r>
          </a:p>
        </p:txBody>
      </p:sp>
      <p:sp>
        <p:nvSpPr>
          <p:cNvPr id="4" name="Footer Placeholder 3"/>
          <p:cNvSpPr>
            <a:spLocks noGrp="1"/>
          </p:cNvSpPr>
          <p:nvPr>
            <p:ph type="ftr" sz="quarter" idx="11"/>
          </p:nvPr>
        </p:nvSpPr>
        <p:spPr/>
        <p:txBody>
          <a:bodyPr/>
          <a:lstStyle/>
          <a:p>
            <a:r>
              <a:rPr lang="en-US" dirty="0"/>
              <a:t>HSRP </a:t>
            </a:r>
            <a:r>
              <a:rPr lang="en-US" dirty="0" smtClean="0"/>
              <a:t>Meeting</a:t>
            </a:r>
            <a:endParaRPr lang="en-US" dirty="0"/>
          </a:p>
        </p:txBody>
      </p: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solidFill>
                  <a:schemeClr val="bg1"/>
                </a:solidFill>
              </a:rPr>
              <a:t>www.weather.gov/alaska</a:t>
            </a:r>
            <a:endParaRPr lang="en-US" dirty="0">
              <a:solidFill>
                <a:schemeClr val="bg1"/>
              </a:solidFill>
            </a:endParaRPr>
          </a:p>
        </p:txBody>
      </p:sp>
      <p:sp>
        <p:nvSpPr>
          <p:cNvPr id="11" name="Slide Number Placeholder 10"/>
          <p:cNvSpPr>
            <a:spLocks noGrp="1"/>
          </p:cNvSpPr>
          <p:nvPr>
            <p:ph type="sldNum" sz="quarter" idx="12"/>
          </p:nvPr>
        </p:nvSpPr>
        <p:spPr/>
        <p:txBody>
          <a:bodyPr/>
          <a:lstStyle/>
          <a:p>
            <a:fld id="{F62A1B4D-2E8C-410C-B40F-0617F244AF9F}" type="slidenum">
              <a:rPr lang="en-US" smtClean="0"/>
              <a:pPr/>
              <a:t>4</a:t>
            </a:fld>
            <a:endParaRPr lang="en-US" dirty="0"/>
          </a:p>
        </p:txBody>
      </p:sp>
      <p:pic>
        <p:nvPicPr>
          <p:cNvPr id="12" name="Picture 11"/>
          <p:cNvPicPr>
            <a:picLocks noChangeAspect="1"/>
          </p:cNvPicPr>
          <p:nvPr/>
        </p:nvPicPr>
        <p:blipFill>
          <a:blip r:embed="rId3"/>
          <a:stretch>
            <a:fillRect/>
          </a:stretch>
        </p:blipFill>
        <p:spPr>
          <a:xfrm>
            <a:off x="6967270" y="3846903"/>
            <a:ext cx="2024330" cy="1471783"/>
          </a:xfrm>
          <a:prstGeom prst="rect">
            <a:avLst/>
          </a:prstGeom>
        </p:spPr>
      </p:pic>
      <p:pic>
        <p:nvPicPr>
          <p:cNvPr id="13" name="Picture 12"/>
          <p:cNvPicPr>
            <a:picLocks noChangeAspect="1"/>
          </p:cNvPicPr>
          <p:nvPr/>
        </p:nvPicPr>
        <p:blipFill>
          <a:blip r:embed="rId4"/>
          <a:stretch>
            <a:fillRect/>
          </a:stretch>
        </p:blipFill>
        <p:spPr>
          <a:xfrm>
            <a:off x="2259740" y="4493657"/>
            <a:ext cx="2286000" cy="1717109"/>
          </a:xfrm>
          <a:prstGeom prst="rect">
            <a:avLst/>
          </a:prstGeom>
        </p:spPr>
      </p:pic>
      <p:pic>
        <p:nvPicPr>
          <p:cNvPr id="14" name="Picture 13"/>
          <p:cNvPicPr>
            <a:picLocks noChangeAspect="1"/>
          </p:cNvPicPr>
          <p:nvPr/>
        </p:nvPicPr>
        <p:blipFill>
          <a:blip r:embed="rId5"/>
          <a:stretch>
            <a:fillRect/>
          </a:stretch>
        </p:blipFill>
        <p:spPr>
          <a:xfrm>
            <a:off x="152400" y="3852257"/>
            <a:ext cx="2286000" cy="1732422"/>
          </a:xfrm>
          <a:prstGeom prst="rect">
            <a:avLst/>
          </a:prstGeom>
        </p:spPr>
      </p:pic>
      <p:sp>
        <p:nvSpPr>
          <p:cNvPr id="15" name="TextBox 14"/>
          <p:cNvSpPr txBox="1"/>
          <p:nvPr/>
        </p:nvSpPr>
        <p:spPr>
          <a:xfrm>
            <a:off x="119492" y="5629210"/>
            <a:ext cx="1726178" cy="369332"/>
          </a:xfrm>
          <a:prstGeom prst="rect">
            <a:avLst/>
          </a:prstGeom>
          <a:noFill/>
        </p:spPr>
        <p:txBody>
          <a:bodyPr wrap="none" rtlCol="0">
            <a:spAutoFit/>
          </a:bodyPr>
          <a:lstStyle/>
          <a:p>
            <a:r>
              <a:rPr lang="en-US" dirty="0">
                <a:solidFill>
                  <a:schemeClr val="bg1"/>
                </a:solidFill>
              </a:rPr>
              <a:t>Coastal Flooding</a:t>
            </a:r>
          </a:p>
        </p:txBody>
      </p:sp>
      <p:sp>
        <p:nvSpPr>
          <p:cNvPr id="16" name="TextBox 15"/>
          <p:cNvSpPr txBox="1"/>
          <p:nvPr/>
        </p:nvSpPr>
        <p:spPr>
          <a:xfrm>
            <a:off x="3445470" y="5529056"/>
            <a:ext cx="881460" cy="369332"/>
          </a:xfrm>
          <a:prstGeom prst="rect">
            <a:avLst/>
          </a:prstGeom>
          <a:noFill/>
        </p:spPr>
        <p:txBody>
          <a:bodyPr wrap="none" rtlCol="0">
            <a:spAutoFit/>
          </a:bodyPr>
          <a:lstStyle/>
          <a:p>
            <a:r>
              <a:rPr lang="en-US" dirty="0">
                <a:solidFill>
                  <a:schemeClr val="bg1"/>
                </a:solidFill>
              </a:rPr>
              <a:t>Erosion</a:t>
            </a:r>
          </a:p>
        </p:txBody>
      </p:sp>
      <p:sp>
        <p:nvSpPr>
          <p:cNvPr id="17" name="TextBox 16"/>
          <p:cNvSpPr txBox="1"/>
          <p:nvPr/>
        </p:nvSpPr>
        <p:spPr>
          <a:xfrm>
            <a:off x="2590800" y="3690930"/>
            <a:ext cx="1699248" cy="646331"/>
          </a:xfrm>
          <a:prstGeom prst="rect">
            <a:avLst/>
          </a:prstGeom>
          <a:noFill/>
        </p:spPr>
        <p:txBody>
          <a:bodyPr wrap="none" rtlCol="0">
            <a:spAutoFit/>
          </a:bodyPr>
          <a:lstStyle/>
          <a:p>
            <a:r>
              <a:rPr lang="en-US" sz="3600" b="1" dirty="0">
                <a:solidFill>
                  <a:schemeClr val="bg1"/>
                </a:solidFill>
              </a:rPr>
              <a:t>Hazards</a:t>
            </a:r>
          </a:p>
        </p:txBody>
      </p:sp>
      <p:sp>
        <p:nvSpPr>
          <p:cNvPr id="18" name="TextBox 17"/>
          <p:cNvSpPr txBox="1"/>
          <p:nvPr/>
        </p:nvSpPr>
        <p:spPr>
          <a:xfrm>
            <a:off x="4931499" y="3697069"/>
            <a:ext cx="1697901" cy="646331"/>
          </a:xfrm>
          <a:prstGeom prst="rect">
            <a:avLst/>
          </a:prstGeom>
          <a:noFill/>
        </p:spPr>
        <p:txBody>
          <a:bodyPr wrap="none" rtlCol="0">
            <a:spAutoFit/>
          </a:bodyPr>
          <a:lstStyle/>
          <a:p>
            <a:r>
              <a:rPr lang="en-US" sz="3600" b="1" dirty="0">
                <a:solidFill>
                  <a:schemeClr val="bg1"/>
                </a:solidFill>
              </a:rPr>
              <a:t>Impacts</a:t>
            </a:r>
          </a:p>
        </p:txBody>
      </p:sp>
      <p:pic>
        <p:nvPicPr>
          <p:cNvPr id="19" name="Picture 18" descr="C:\Users\Edward\AppData\Local\Microsoft\Windows\INetCacheContent.Word\IMG_830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4945" y="4514950"/>
            <a:ext cx="2133049" cy="1545340"/>
          </a:xfrm>
          <a:prstGeom prst="rect">
            <a:avLst/>
          </a:prstGeom>
          <a:noFill/>
          <a:ln>
            <a:noFill/>
          </a:ln>
        </p:spPr>
      </p:pic>
      <p:cxnSp>
        <p:nvCxnSpPr>
          <p:cNvPr id="20" name="Straight Connector 19"/>
          <p:cNvCxnSpPr/>
          <p:nvPr/>
        </p:nvCxnSpPr>
        <p:spPr>
          <a:xfrm flipH="1">
            <a:off x="4519720" y="3733800"/>
            <a:ext cx="26020" cy="2520612"/>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723298" y="5515897"/>
            <a:ext cx="1829902" cy="646331"/>
          </a:xfrm>
          <a:prstGeom prst="rect">
            <a:avLst/>
          </a:prstGeom>
          <a:noFill/>
        </p:spPr>
        <p:txBody>
          <a:bodyPr wrap="square" rtlCol="0">
            <a:spAutoFit/>
          </a:bodyPr>
          <a:lstStyle/>
          <a:p>
            <a:pPr algn="ctr"/>
            <a:r>
              <a:rPr lang="en-US" dirty="0">
                <a:solidFill>
                  <a:schemeClr val="bg1"/>
                </a:solidFill>
              </a:rPr>
              <a:t>Fresh H2O supply compromised</a:t>
            </a:r>
          </a:p>
        </p:txBody>
      </p:sp>
      <p:sp>
        <p:nvSpPr>
          <p:cNvPr id="22" name="TextBox 21"/>
          <p:cNvSpPr txBox="1"/>
          <p:nvPr/>
        </p:nvSpPr>
        <p:spPr>
          <a:xfrm>
            <a:off x="6967270" y="5352211"/>
            <a:ext cx="2024953" cy="923330"/>
          </a:xfrm>
          <a:prstGeom prst="rect">
            <a:avLst/>
          </a:prstGeom>
          <a:noFill/>
        </p:spPr>
        <p:txBody>
          <a:bodyPr wrap="square" rtlCol="0">
            <a:spAutoFit/>
          </a:bodyPr>
          <a:lstStyle/>
          <a:p>
            <a:pPr algn="ctr"/>
            <a:r>
              <a:rPr lang="en-US" dirty="0">
                <a:solidFill>
                  <a:schemeClr val="bg1"/>
                </a:solidFill>
              </a:rPr>
              <a:t>Fuel tanks flooded or at risk from erosion</a:t>
            </a:r>
          </a:p>
        </p:txBody>
      </p:sp>
      <p:sp>
        <p:nvSpPr>
          <p:cNvPr id="23" name="Rectangle 22"/>
          <p:cNvSpPr/>
          <p:nvPr/>
        </p:nvSpPr>
        <p:spPr>
          <a:xfrm>
            <a:off x="762000" y="1302099"/>
            <a:ext cx="7924800" cy="2031024"/>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smtClean="0"/>
              <a:t>Additional Needs:</a:t>
            </a:r>
            <a:r>
              <a:rPr lang="en-US" b="1" u="sng" dirty="0" smtClean="0"/>
              <a:t/>
            </a:r>
            <a:br>
              <a:rPr lang="en-US" b="1" u="sng" dirty="0" smtClean="0"/>
            </a:br>
            <a:endParaRPr lang="en-US" b="1" u="sng" dirty="0" smtClean="0"/>
          </a:p>
          <a:p>
            <a:pPr marL="285750" indent="-285750" algn="ctr">
              <a:buFont typeface="Arial" panose="020B0604020202020204" pitchFamily="34" charset="0"/>
              <a:buChar char="•"/>
            </a:pPr>
            <a:r>
              <a:rPr lang="en-US" b="1" dirty="0" smtClean="0"/>
              <a:t>Any additional tidal stations near vulnerable communities</a:t>
            </a:r>
          </a:p>
          <a:p>
            <a:pPr marL="285750" indent="-285750" algn="ctr">
              <a:buFont typeface="Arial" panose="020B0604020202020204" pitchFamily="34" charset="0"/>
              <a:buChar char="•"/>
            </a:pPr>
            <a:r>
              <a:rPr lang="en-US" b="1" dirty="0" smtClean="0"/>
              <a:t>Accuracy of tidal stations within a few inches</a:t>
            </a:r>
          </a:p>
          <a:p>
            <a:pPr marL="285750" indent="-285750" algn="ctr">
              <a:buFont typeface="Arial" panose="020B0604020202020204" pitchFamily="34" charset="0"/>
              <a:buChar char="•"/>
            </a:pPr>
            <a:r>
              <a:rPr lang="en-US" b="1" dirty="0" smtClean="0"/>
              <a:t>Community observations and impacts to be documented for future storms</a:t>
            </a:r>
            <a:endParaRPr lang="en-US" dirty="0"/>
          </a:p>
        </p:txBody>
      </p:sp>
    </p:spTree>
    <p:extLst>
      <p:ext uri="{BB962C8B-B14F-4D97-AF65-F5344CB8AC3E}">
        <p14:creationId xmlns:p14="http://schemas.microsoft.com/office/powerpoint/2010/main" val="2148921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from </a:t>
            </a:r>
            <a:r>
              <a:rPr lang="en-US" dirty="0" err="1" smtClean="0"/>
              <a:t>Unalakleet</a:t>
            </a:r>
            <a:r>
              <a:rPr lang="en-US" dirty="0" smtClean="0"/>
              <a:t>, AK – Nov 2017</a:t>
            </a:r>
            <a:endParaRPr lang="en-US" dirty="0"/>
          </a:p>
        </p:txBody>
      </p:sp>
      <p:sp>
        <p:nvSpPr>
          <p:cNvPr id="4" name="Footer Placeholder 3"/>
          <p:cNvSpPr>
            <a:spLocks noGrp="1"/>
          </p:cNvSpPr>
          <p:nvPr>
            <p:ph type="ftr" sz="quarter" idx="11"/>
          </p:nvPr>
        </p:nvSpPr>
        <p:spPr/>
        <p:txBody>
          <a:bodyPr/>
          <a:lstStyle/>
          <a:p>
            <a:r>
              <a:rPr lang="en-US" dirty="0"/>
              <a:t>HSRP </a:t>
            </a:r>
            <a:r>
              <a:rPr lang="en-US" dirty="0" smtClean="0"/>
              <a:t>Meeting</a:t>
            </a:r>
            <a:endParaRPr lang="en-US" dirty="0"/>
          </a:p>
        </p:txBody>
      </p: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solidFill>
                  <a:prstClr val="white"/>
                </a:solidFill>
              </a:rPr>
              <a:t>www.weather.gov/alaska</a:t>
            </a:r>
            <a:endParaRPr lang="en-US" dirty="0">
              <a:solidFill>
                <a:prstClr val="white"/>
              </a:solidFill>
            </a:endParaRPr>
          </a:p>
        </p:txBody>
      </p:sp>
      <p:sp>
        <p:nvSpPr>
          <p:cNvPr id="11" name="Slide Number Placeholder 10"/>
          <p:cNvSpPr>
            <a:spLocks noGrp="1"/>
          </p:cNvSpPr>
          <p:nvPr>
            <p:ph type="sldNum" sz="quarter" idx="12"/>
          </p:nvPr>
        </p:nvSpPr>
        <p:spPr/>
        <p:txBody>
          <a:bodyPr/>
          <a:lstStyle/>
          <a:p>
            <a:fld id="{F62A1B4D-2E8C-410C-B40F-0617F244AF9F}" type="slidenum">
              <a:rPr lang="en-US" smtClean="0">
                <a:solidFill>
                  <a:prstClr val="white"/>
                </a:solidFill>
              </a:rPr>
              <a:pPr/>
              <a:t>5</a:t>
            </a:fld>
            <a:endParaRPr lang="en-US" dirty="0">
              <a:solidFill>
                <a:prstClr val="white"/>
              </a:solidFill>
            </a:endParaRPr>
          </a:p>
        </p:txBody>
      </p:sp>
      <p:pic>
        <p:nvPicPr>
          <p:cNvPr id="3" name="Picture 2"/>
          <p:cNvPicPr>
            <a:picLocks noChangeAspect="1"/>
          </p:cNvPicPr>
          <p:nvPr/>
        </p:nvPicPr>
        <p:blipFill>
          <a:blip r:embed="rId3"/>
          <a:stretch>
            <a:fillRect/>
          </a:stretch>
        </p:blipFill>
        <p:spPr>
          <a:xfrm>
            <a:off x="5700" y="1664055"/>
            <a:ext cx="9132600" cy="3529890"/>
          </a:xfrm>
          <a:prstGeom prst="rect">
            <a:avLst/>
          </a:prstGeom>
        </p:spPr>
      </p:pic>
    </p:spTree>
    <p:extLst>
      <p:ext uri="{BB962C8B-B14F-4D97-AF65-F5344CB8AC3E}">
        <p14:creationId xmlns:p14="http://schemas.microsoft.com/office/powerpoint/2010/main" val="30084217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from </a:t>
            </a:r>
            <a:r>
              <a:rPr lang="en-US" dirty="0" err="1"/>
              <a:t>Unalakleet</a:t>
            </a:r>
            <a:r>
              <a:rPr lang="en-US" dirty="0"/>
              <a:t>, AK – Nov 2017</a:t>
            </a:r>
          </a:p>
        </p:txBody>
      </p:sp>
      <p:sp>
        <p:nvSpPr>
          <p:cNvPr id="4" name="Footer Placeholder 3"/>
          <p:cNvSpPr>
            <a:spLocks noGrp="1"/>
          </p:cNvSpPr>
          <p:nvPr>
            <p:ph type="ftr" sz="quarter" idx="11"/>
          </p:nvPr>
        </p:nvSpPr>
        <p:spPr/>
        <p:txBody>
          <a:bodyPr/>
          <a:lstStyle/>
          <a:p>
            <a:r>
              <a:rPr lang="en-US" dirty="0"/>
              <a:t>HSRP </a:t>
            </a:r>
            <a:r>
              <a:rPr lang="en-US" dirty="0" smtClean="0"/>
              <a:t>Meeting</a:t>
            </a:r>
            <a:endParaRPr lang="en-US" dirty="0"/>
          </a:p>
        </p:txBody>
      </p: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solidFill>
                  <a:prstClr val="white"/>
                </a:solidFill>
              </a:rPr>
              <a:t>www.weather.gov/alaska</a:t>
            </a:r>
            <a:endParaRPr lang="en-US" dirty="0">
              <a:solidFill>
                <a:prstClr val="white"/>
              </a:solidFill>
            </a:endParaRPr>
          </a:p>
        </p:txBody>
      </p:sp>
      <p:sp>
        <p:nvSpPr>
          <p:cNvPr id="11" name="Slide Number Placeholder 10"/>
          <p:cNvSpPr>
            <a:spLocks noGrp="1"/>
          </p:cNvSpPr>
          <p:nvPr>
            <p:ph type="sldNum" sz="quarter" idx="12"/>
          </p:nvPr>
        </p:nvSpPr>
        <p:spPr/>
        <p:txBody>
          <a:bodyPr/>
          <a:lstStyle/>
          <a:p>
            <a:fld id="{F62A1B4D-2E8C-410C-B40F-0617F244AF9F}" type="slidenum">
              <a:rPr lang="en-US" smtClean="0">
                <a:solidFill>
                  <a:prstClr val="white"/>
                </a:solidFill>
              </a:rPr>
              <a:pPr/>
              <a:t>6</a:t>
            </a:fld>
            <a:endParaRPr lang="en-US" dirty="0">
              <a:solidFill>
                <a:prstClr val="white"/>
              </a:solidFill>
            </a:endParaRPr>
          </a:p>
        </p:txBody>
      </p:sp>
      <p:pic>
        <p:nvPicPr>
          <p:cNvPr id="7" name="Picture 6"/>
          <p:cNvPicPr>
            <a:picLocks noChangeAspect="1"/>
          </p:cNvPicPr>
          <p:nvPr/>
        </p:nvPicPr>
        <p:blipFill rotWithShape="1">
          <a:blip r:embed="rId3"/>
          <a:srcRect l="19919" t="5555" r="38064"/>
          <a:stretch/>
        </p:blipFill>
        <p:spPr>
          <a:xfrm>
            <a:off x="0" y="1143000"/>
            <a:ext cx="3841955" cy="4857750"/>
          </a:xfrm>
          <a:prstGeom prst="rect">
            <a:avLst/>
          </a:prstGeom>
        </p:spPr>
      </p:pic>
      <p:pic>
        <p:nvPicPr>
          <p:cNvPr id="8" name="Picture 7"/>
          <p:cNvPicPr>
            <a:picLocks noChangeAspect="1"/>
          </p:cNvPicPr>
          <p:nvPr/>
        </p:nvPicPr>
        <p:blipFill rotWithShape="1">
          <a:blip r:embed="rId4"/>
          <a:srcRect l="12500" t="5555" r="36129"/>
          <a:stretch/>
        </p:blipFill>
        <p:spPr>
          <a:xfrm>
            <a:off x="4446639" y="1143000"/>
            <a:ext cx="4697361" cy="4857750"/>
          </a:xfrm>
          <a:prstGeom prst="rect">
            <a:avLst/>
          </a:prstGeom>
        </p:spPr>
      </p:pic>
      <p:sp>
        <p:nvSpPr>
          <p:cNvPr id="9" name="TextBox 8"/>
          <p:cNvSpPr txBox="1"/>
          <p:nvPr/>
        </p:nvSpPr>
        <p:spPr>
          <a:xfrm>
            <a:off x="2659624" y="921931"/>
            <a:ext cx="2293375" cy="830997"/>
          </a:xfrm>
          <a:prstGeom prst="rect">
            <a:avLst/>
          </a:prstGeom>
          <a:solidFill>
            <a:srgbClr val="C00000"/>
          </a:solidFill>
          <a:ln w="38100">
            <a:solidFill>
              <a:schemeClr val="bg1"/>
            </a:solidFill>
          </a:ln>
        </p:spPr>
        <p:txBody>
          <a:bodyPr wrap="square" rtlCol="0">
            <a:spAutoFit/>
          </a:bodyPr>
          <a:lstStyle/>
          <a:p>
            <a:pPr defTabSz="342900"/>
            <a:r>
              <a:rPr lang="en-US" sz="1600" dirty="0">
                <a:solidFill>
                  <a:schemeClr val="bg1"/>
                </a:solidFill>
                <a:latin typeface="Arial" panose="020B0604020202020204" pitchFamily="34" charset="0"/>
                <a:cs typeface="Arial" panose="020B0604020202020204" pitchFamily="34" charset="0"/>
              </a:rPr>
              <a:t>Orange is the possible area of inundation with water levels 13-14 feet</a:t>
            </a:r>
            <a:r>
              <a:rPr lang="en-US" sz="1600" dirty="0">
                <a:solidFill>
                  <a:prstClr val="black"/>
                </a:solidFill>
                <a:latin typeface="Arial" panose="020B0604020202020204" pitchFamily="34" charset="0"/>
                <a:cs typeface="Arial" panose="020B0604020202020204" pitchFamily="34" charset="0"/>
              </a:rPr>
              <a:t>.</a:t>
            </a:r>
          </a:p>
        </p:txBody>
      </p:sp>
      <p:pic>
        <p:nvPicPr>
          <p:cNvPr id="12" name="Picture 11"/>
          <p:cNvPicPr>
            <a:picLocks noChangeAspect="1"/>
          </p:cNvPicPr>
          <p:nvPr/>
        </p:nvPicPr>
        <p:blipFill rotWithShape="1">
          <a:blip r:embed="rId5"/>
          <a:srcRect l="11694" r="31371"/>
          <a:stretch/>
        </p:blipFill>
        <p:spPr>
          <a:xfrm>
            <a:off x="2608519" y="2951521"/>
            <a:ext cx="2466872" cy="2437171"/>
          </a:xfrm>
          <a:prstGeom prst="rect">
            <a:avLst/>
          </a:prstGeom>
          <a:ln w="38100">
            <a:solidFill>
              <a:srgbClr val="FFFF00"/>
            </a:solidFill>
          </a:ln>
        </p:spPr>
      </p:pic>
      <p:pic>
        <p:nvPicPr>
          <p:cNvPr id="5" name="Picture 4"/>
          <p:cNvPicPr>
            <a:picLocks noChangeAspect="1"/>
          </p:cNvPicPr>
          <p:nvPr/>
        </p:nvPicPr>
        <p:blipFill>
          <a:blip r:embed="rId6"/>
          <a:stretch>
            <a:fillRect/>
          </a:stretch>
        </p:blipFill>
        <p:spPr>
          <a:xfrm>
            <a:off x="1252614" y="5448658"/>
            <a:ext cx="6391275" cy="847725"/>
          </a:xfrm>
          <a:prstGeom prst="rect">
            <a:avLst/>
          </a:prstGeom>
        </p:spPr>
      </p:pic>
    </p:spTree>
    <p:extLst>
      <p:ext uri="{BB962C8B-B14F-4D97-AF65-F5344CB8AC3E}">
        <p14:creationId xmlns:p14="http://schemas.microsoft.com/office/powerpoint/2010/main" val="1397133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81000"/>
            <a:ext cx="6934200" cy="381000"/>
          </a:xfrm>
        </p:spPr>
        <p:txBody>
          <a:bodyPr/>
          <a:lstStyle/>
          <a:p>
            <a:r>
              <a:rPr lang="en-US" dirty="0" smtClean="0"/>
              <a:t>NWS Alaska Investment in Water Level Observations</a:t>
            </a:r>
            <a:endParaRPr lang="en-US" dirty="0"/>
          </a:p>
        </p:txBody>
      </p:sp>
      <p:sp>
        <p:nvSpPr>
          <p:cNvPr id="4" name="Footer Placeholder 3"/>
          <p:cNvSpPr>
            <a:spLocks noGrp="1"/>
          </p:cNvSpPr>
          <p:nvPr>
            <p:ph type="ftr" sz="quarter" idx="11"/>
          </p:nvPr>
        </p:nvSpPr>
        <p:spPr/>
        <p:txBody>
          <a:bodyPr/>
          <a:lstStyle/>
          <a:p>
            <a:r>
              <a:rPr lang="en-US" dirty="0"/>
              <a:t>HSRP </a:t>
            </a:r>
            <a:r>
              <a:rPr lang="en-US" dirty="0" smtClean="0"/>
              <a:t>Meeting</a:t>
            </a:r>
            <a:endParaRPr lang="en-US" dirty="0"/>
          </a:p>
        </p:txBody>
      </p:sp>
      <p:sp>
        <p:nvSpPr>
          <p:cNvPr id="5" name="Slide Number Placeholder 4"/>
          <p:cNvSpPr>
            <a:spLocks noGrp="1"/>
          </p:cNvSpPr>
          <p:nvPr>
            <p:ph type="sldNum" sz="quarter" idx="12"/>
          </p:nvPr>
        </p:nvSpPr>
        <p:spPr/>
        <p:txBody>
          <a:bodyPr/>
          <a:lstStyle/>
          <a:p>
            <a:fld id="{F62A1B4D-2E8C-410C-B40F-0617F244AF9F}" type="slidenum">
              <a:rPr lang="en-US" smtClean="0"/>
              <a:t>7</a:t>
            </a:fld>
            <a:endParaRPr lang="en-US" dirty="0"/>
          </a:p>
        </p:txBody>
      </p:sp>
      <p:sp>
        <p:nvSpPr>
          <p:cNvPr id="6" name="Date Placeholder 5"/>
          <p:cNvSpPr>
            <a:spLocks noGrp="1"/>
          </p:cNvSpPr>
          <p:nvPr>
            <p:ph type="dt" sz="half" idx="2"/>
          </p:nvPr>
        </p:nvSpPr>
        <p:spPr/>
        <p:txBody>
          <a:bodyPr/>
          <a:lstStyle/>
          <a:p>
            <a:r>
              <a:rPr lang="en-US" dirty="0" smtClean="0"/>
              <a:t>www.weather.gov/alaska</a:t>
            </a:r>
            <a:endParaRPr lang="en-US" dirty="0"/>
          </a:p>
        </p:txBody>
      </p:sp>
      <p:pic>
        <p:nvPicPr>
          <p:cNvPr id="7" name="Picture 6"/>
          <p:cNvPicPr>
            <a:picLocks noChangeAspect="1"/>
          </p:cNvPicPr>
          <p:nvPr/>
        </p:nvPicPr>
        <p:blipFill rotWithShape="1">
          <a:blip r:embed="rId3"/>
          <a:srcRect l="6737" r="6737"/>
          <a:stretch/>
        </p:blipFill>
        <p:spPr>
          <a:xfrm>
            <a:off x="5817188" y="1709025"/>
            <a:ext cx="3062288" cy="3472575"/>
          </a:xfrm>
          <a:prstGeom prst="rect">
            <a:avLst/>
          </a:prstGeom>
        </p:spPr>
      </p:pic>
      <p:sp>
        <p:nvSpPr>
          <p:cNvPr id="8" name="Rectangle 7"/>
          <p:cNvSpPr/>
          <p:nvPr/>
        </p:nvSpPr>
        <p:spPr>
          <a:xfrm>
            <a:off x="5900532" y="5159776"/>
            <a:ext cx="28956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t>iGage</a:t>
            </a:r>
            <a:r>
              <a:rPr lang="en-US" sz="1400" b="1" dirty="0" smtClean="0"/>
              <a:t> re-installation at </a:t>
            </a:r>
            <a:r>
              <a:rPr lang="en-US" sz="1400" b="1" dirty="0" err="1" smtClean="0"/>
              <a:t>Tununak</a:t>
            </a:r>
            <a:r>
              <a:rPr lang="en-US" sz="1400" b="1" dirty="0" smtClean="0"/>
              <a:t> by NWS forecaster Jason </a:t>
            </a:r>
            <a:r>
              <a:rPr lang="en-US" sz="1400" b="1" dirty="0" err="1" smtClean="0"/>
              <a:t>Ahsenmacher</a:t>
            </a:r>
            <a:endParaRPr lang="en-US" sz="1400" b="1" dirty="0"/>
          </a:p>
        </p:txBody>
      </p:sp>
      <p:pic>
        <p:nvPicPr>
          <p:cNvPr id="9" name="Picture 8"/>
          <p:cNvPicPr>
            <a:picLocks noChangeAspect="1"/>
          </p:cNvPicPr>
          <p:nvPr/>
        </p:nvPicPr>
        <p:blipFill>
          <a:blip r:embed="rId4"/>
          <a:stretch>
            <a:fillRect/>
          </a:stretch>
        </p:blipFill>
        <p:spPr>
          <a:xfrm>
            <a:off x="184404" y="1111397"/>
            <a:ext cx="3898391" cy="2599840"/>
          </a:xfrm>
          <a:prstGeom prst="rect">
            <a:avLst/>
          </a:prstGeom>
        </p:spPr>
      </p:pic>
      <p:sp>
        <p:nvSpPr>
          <p:cNvPr id="14" name="TextBox 13"/>
          <p:cNvSpPr txBox="1"/>
          <p:nvPr/>
        </p:nvSpPr>
        <p:spPr>
          <a:xfrm>
            <a:off x="4082795" y="1272774"/>
            <a:ext cx="1401248" cy="1600438"/>
          </a:xfrm>
          <a:prstGeom prst="rect">
            <a:avLst/>
          </a:prstGeom>
          <a:noFill/>
        </p:spPr>
        <p:txBody>
          <a:bodyPr wrap="square" rtlCol="0">
            <a:spAutoFit/>
          </a:bodyPr>
          <a:lstStyle/>
          <a:p>
            <a:r>
              <a:rPr lang="en-US" sz="1400" b="1" dirty="0" smtClean="0">
                <a:solidFill>
                  <a:schemeClr val="bg1"/>
                </a:solidFill>
              </a:rPr>
              <a:t>Ed Plumb (Fairbanks WCM) showing the new NWLON gage to children in </a:t>
            </a:r>
            <a:r>
              <a:rPr lang="en-US" sz="1400" b="1" dirty="0" err="1" smtClean="0">
                <a:solidFill>
                  <a:schemeClr val="bg1"/>
                </a:solidFill>
              </a:rPr>
              <a:t>Unalakleet</a:t>
            </a:r>
            <a:endParaRPr lang="en-US" sz="1400" b="1" dirty="0">
              <a:solidFill>
                <a:schemeClr val="bg1"/>
              </a:solidFill>
            </a:endParaRPr>
          </a:p>
        </p:txBody>
      </p:sp>
      <p:pic>
        <p:nvPicPr>
          <p:cNvPr id="3" name="Picture 2"/>
          <p:cNvPicPr>
            <a:picLocks noChangeAspect="1"/>
          </p:cNvPicPr>
          <p:nvPr/>
        </p:nvPicPr>
        <p:blipFill>
          <a:blip r:embed="rId5"/>
          <a:stretch>
            <a:fillRect/>
          </a:stretch>
        </p:blipFill>
        <p:spPr>
          <a:xfrm>
            <a:off x="2077159" y="3741030"/>
            <a:ext cx="3733581" cy="2523245"/>
          </a:xfrm>
          <a:prstGeom prst="rect">
            <a:avLst/>
          </a:prstGeom>
        </p:spPr>
      </p:pic>
      <p:sp>
        <p:nvSpPr>
          <p:cNvPr id="13" name="TextBox 12"/>
          <p:cNvSpPr txBox="1"/>
          <p:nvPr/>
        </p:nvSpPr>
        <p:spPr>
          <a:xfrm>
            <a:off x="43276" y="4604225"/>
            <a:ext cx="2033883" cy="954107"/>
          </a:xfrm>
          <a:prstGeom prst="rect">
            <a:avLst/>
          </a:prstGeom>
          <a:noFill/>
        </p:spPr>
        <p:txBody>
          <a:bodyPr wrap="square" rtlCol="0">
            <a:spAutoFit/>
          </a:bodyPr>
          <a:lstStyle/>
          <a:p>
            <a:pPr algn="r"/>
            <a:r>
              <a:rPr lang="en-US" sz="1400" b="1" dirty="0" smtClean="0">
                <a:solidFill>
                  <a:schemeClr val="bg1"/>
                </a:solidFill>
              </a:rPr>
              <a:t>NWS Regional Director at  the </a:t>
            </a:r>
            <a:r>
              <a:rPr lang="en-US" sz="1400" b="1" dirty="0" err="1" smtClean="0">
                <a:solidFill>
                  <a:schemeClr val="bg1"/>
                </a:solidFill>
              </a:rPr>
              <a:t>Unalakleet</a:t>
            </a:r>
            <a:r>
              <a:rPr lang="en-US" sz="1400" b="1" dirty="0" smtClean="0">
                <a:solidFill>
                  <a:schemeClr val="bg1"/>
                </a:solidFill>
              </a:rPr>
              <a:t> tide gauge ribbon cutting ceremony</a:t>
            </a:r>
            <a:endParaRPr lang="en-US" sz="1400" b="1" dirty="0">
              <a:solidFill>
                <a:schemeClr val="bg1"/>
              </a:solidFill>
            </a:endParaRPr>
          </a:p>
        </p:txBody>
      </p:sp>
    </p:spTree>
    <p:extLst>
      <p:ext uri="{BB962C8B-B14F-4D97-AF65-F5344CB8AC3E}">
        <p14:creationId xmlns:p14="http://schemas.microsoft.com/office/powerpoint/2010/main" val="17439994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5557</TotalTime>
  <Words>1143</Words>
  <Application>Microsoft Office PowerPoint</Application>
  <PresentationFormat>On-screen Show (4:3)</PresentationFormat>
  <Paragraphs>98</Paragraphs>
  <Slides>7</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PowerPoint Presentation</vt:lpstr>
      <vt:lpstr>NWS Alaska Water Level Challenges</vt:lpstr>
      <vt:lpstr>NWS Alaska Water Level Needs</vt:lpstr>
      <vt:lpstr>NWS Alaska Water Level Needs</vt:lpstr>
      <vt:lpstr>Example from Unalakleet, AK – Nov 2017</vt:lpstr>
      <vt:lpstr>Example from Unalakleet, AK – Nov 2017</vt:lpstr>
      <vt:lpstr>NWS Alaska Investment in Water Level Observations</vt:lpstr>
    </vt:vector>
  </TitlesOfParts>
  <Company>NWS Alaska Region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Heim</dc:creator>
  <cp:lastModifiedBy>Rebecca Heim</cp:lastModifiedBy>
  <cp:revision>328</cp:revision>
  <cp:lastPrinted>2017-10-30T18:02:51Z</cp:lastPrinted>
  <dcterms:created xsi:type="dcterms:W3CDTF">2016-06-18T22:39:55Z</dcterms:created>
  <dcterms:modified xsi:type="dcterms:W3CDTF">2018-08-16T19:30:12Z</dcterms:modified>
</cp:coreProperties>
</file>