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 id="2147483666" r:id="rId2"/>
    <p:sldMasterId id="2147483700" r:id="rId3"/>
    <p:sldMasterId id="2147483796" r:id="rId4"/>
  </p:sldMasterIdLst>
  <p:notesMasterIdLst>
    <p:notesMasterId r:id="rId14"/>
  </p:notesMasterIdLst>
  <p:handoutMasterIdLst>
    <p:handoutMasterId r:id="rId15"/>
  </p:handoutMasterIdLst>
  <p:sldIdLst>
    <p:sldId id="547" r:id="rId5"/>
    <p:sldId id="849" r:id="rId6"/>
    <p:sldId id="850" r:id="rId7"/>
    <p:sldId id="851" r:id="rId8"/>
    <p:sldId id="689" r:id="rId9"/>
    <p:sldId id="852" r:id="rId10"/>
    <p:sldId id="744" r:id="rId11"/>
    <p:sldId id="845" r:id="rId12"/>
    <p:sldId id="844" r:id="rId13"/>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768">
          <p15:clr>
            <a:srgbClr val="A4A3A4"/>
          </p15:clr>
        </p15:guide>
        <p15:guide id="3" pos="288">
          <p15:clr>
            <a:srgbClr val="A4A3A4"/>
          </p15:clr>
        </p15:guide>
        <p15:guide id="4" pos="547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ller, Tracy" initials="" lastIdx="0" clrIdx="0"/>
  <p:cmAuthor id="1" name="Anderson, Rebecca D." initials="AR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99"/>
    <a:srgbClr val="002F57"/>
    <a:srgbClr val="9900CC"/>
    <a:srgbClr val="CC6600"/>
    <a:srgbClr val="003366"/>
    <a:srgbClr val="FFCC66"/>
    <a:srgbClr val="D1A2E6"/>
    <a:srgbClr val="FDAB9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2" autoAdjust="0"/>
    <p:restoredTop sz="98485" autoAdjust="0"/>
  </p:normalViewPr>
  <p:slideViewPr>
    <p:cSldViewPr>
      <p:cViewPr varScale="1">
        <p:scale>
          <a:sx n="79" d="100"/>
          <a:sy n="79" d="100"/>
        </p:scale>
        <p:origin x="156" y="84"/>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7" d="100"/>
          <a:sy n="97" d="100"/>
        </p:scale>
        <p:origin x="-34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179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547" y="4416510"/>
            <a:ext cx="5143308" cy="4183221"/>
          </a:xfrm>
          <a:prstGeom prst="rect">
            <a:avLst/>
          </a:prstGeom>
          <a:noFill/>
          <a:ln w="12700">
            <a:noFill/>
            <a:miter lim="800000"/>
            <a:headEnd/>
            <a:tailEnd/>
          </a:ln>
          <a:effectLst/>
        </p:spPr>
        <p:txBody>
          <a:bodyPr vert="horz" wrap="square" lIns="92412" tIns="45394" rIns="92412" bIns="453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82688" y="696913"/>
            <a:ext cx="4646612" cy="348615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953040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696913"/>
            <a:ext cx="5267325" cy="3951287"/>
          </a:xfrm>
        </p:spPr>
      </p:sp>
      <p:sp>
        <p:nvSpPr>
          <p:cNvPr id="3" name="Notes Placeholder 2"/>
          <p:cNvSpPr>
            <a:spLocks noGrp="1"/>
          </p:cNvSpPr>
          <p:nvPr>
            <p:ph type="body" idx="1"/>
          </p:nvPr>
        </p:nvSpPr>
        <p:spPr>
          <a:xfrm>
            <a:off x="609601" y="5105400"/>
            <a:ext cx="5467255" cy="3494330"/>
          </a:xfrm>
        </p:spPr>
        <p:txBody>
          <a:bodyPr/>
          <a:lstStyle/>
          <a:p>
            <a:endParaRPr lang="en-US" dirty="0"/>
          </a:p>
        </p:txBody>
      </p:sp>
    </p:spTree>
    <p:extLst>
      <p:ext uri="{BB962C8B-B14F-4D97-AF65-F5344CB8AC3E}">
        <p14:creationId xmlns:p14="http://schemas.microsoft.com/office/powerpoint/2010/main" val="89116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560388" y="696913"/>
            <a:ext cx="5878512" cy="441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562" name="Shape 562"/>
          <p:cNvSpPr txBox="1">
            <a:spLocks noGrp="1"/>
          </p:cNvSpPr>
          <p:nvPr>
            <p:ph type="body" idx="1"/>
          </p:nvPr>
        </p:nvSpPr>
        <p:spPr>
          <a:xfrm>
            <a:off x="685801" y="5562600"/>
            <a:ext cx="5486399" cy="3037129"/>
          </a:xfrm>
          <a:prstGeom prst="rect">
            <a:avLst/>
          </a:prstGeom>
          <a:noFill/>
          <a:ln>
            <a:noFill/>
          </a:ln>
        </p:spPr>
        <p:txBody>
          <a:bodyPr lIns="92390" tIns="45376" rIns="92390" bIns="45376" anchor="t" anchorCtr="0">
            <a:noAutofit/>
          </a:bodyPr>
          <a:lstStyle/>
          <a:p>
            <a:pPr>
              <a:spcBef>
                <a:spcPts val="0"/>
              </a:spcBef>
              <a:spcAft>
                <a:spcPts val="0"/>
              </a:spcAft>
              <a:buSzPct val="25000"/>
            </a:pPr>
            <a:endParaRPr i="1">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6197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598" name="Shape 598"/>
          <p:cNvSpPr txBox="1">
            <a:spLocks noGrp="1"/>
          </p:cNvSpPr>
          <p:nvPr>
            <p:ph type="body" idx="1"/>
          </p:nvPr>
        </p:nvSpPr>
        <p:spPr>
          <a:xfrm>
            <a:off x="933547" y="4416509"/>
            <a:ext cx="5143308" cy="4183221"/>
          </a:xfrm>
          <a:prstGeom prst="rect">
            <a:avLst/>
          </a:prstGeom>
          <a:noFill/>
          <a:ln>
            <a:noFill/>
          </a:ln>
        </p:spPr>
        <p:txBody>
          <a:bodyPr lIns="92390" tIns="45376" rIns="92390" bIns="45376" anchor="t" anchorCtr="0">
            <a:noAutofit/>
          </a:bodyPr>
          <a:lstStyle/>
          <a:p>
            <a:pPr>
              <a:spcBef>
                <a:spcPts val="0"/>
              </a:spcBef>
              <a:spcAft>
                <a:spcPts val="0"/>
              </a:spcAft>
              <a:buSzPct val="25000"/>
            </a:pPr>
            <a:endParaRPr>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240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84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05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560388" y="696913"/>
            <a:ext cx="5878512" cy="441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562" name="Shape 562"/>
          <p:cNvSpPr txBox="1">
            <a:spLocks noGrp="1"/>
          </p:cNvSpPr>
          <p:nvPr>
            <p:ph type="body" idx="1"/>
          </p:nvPr>
        </p:nvSpPr>
        <p:spPr>
          <a:xfrm>
            <a:off x="685801" y="5562600"/>
            <a:ext cx="5486399" cy="3037129"/>
          </a:xfrm>
          <a:prstGeom prst="rect">
            <a:avLst/>
          </a:prstGeom>
          <a:noFill/>
          <a:ln>
            <a:noFill/>
          </a:ln>
        </p:spPr>
        <p:txBody>
          <a:bodyPr lIns="92390" tIns="45376" rIns="92390" bIns="45376" anchor="t" anchorCtr="0">
            <a:noAutofit/>
          </a:bodyPr>
          <a:lstStyle/>
          <a:p>
            <a:pPr>
              <a:spcBef>
                <a:spcPts val="0"/>
              </a:spcBef>
              <a:spcAft>
                <a:spcPts val="0"/>
              </a:spcAft>
              <a:buSzPct val="25000"/>
            </a:pPr>
            <a:endParaRPr i="1">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8655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696913"/>
            <a:ext cx="5878512" cy="4410075"/>
          </a:xfrm>
        </p:spPr>
      </p:sp>
      <p:sp>
        <p:nvSpPr>
          <p:cNvPr id="3" name="Notes Placeholder 2"/>
          <p:cNvSpPr>
            <a:spLocks noGrp="1"/>
          </p:cNvSpPr>
          <p:nvPr>
            <p:ph type="body" idx="1"/>
          </p:nvPr>
        </p:nvSpPr>
        <p:spPr>
          <a:xfrm>
            <a:off x="685802" y="5562601"/>
            <a:ext cx="5486399" cy="3037130"/>
          </a:xfrm>
        </p:spPr>
        <p:txBody>
          <a:bodyPr/>
          <a:lstStyle/>
          <a:p>
            <a:endParaRPr lang="en-US" i="1" dirty="0"/>
          </a:p>
        </p:txBody>
      </p:sp>
    </p:spTree>
    <p:extLst>
      <p:ext uri="{BB962C8B-B14F-4D97-AF65-F5344CB8AC3E}">
        <p14:creationId xmlns:p14="http://schemas.microsoft.com/office/powerpoint/2010/main" val="400077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315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3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DOI-USGS Footer Text.png"/>
          <p:cNvPicPr>
            <a:picLocks noChangeAspect="1"/>
          </p:cNvPicPr>
          <p:nvPr userDrawn="1"/>
        </p:nvPicPr>
        <p:blipFill>
          <a:blip r:embed="rId2" cstate="print"/>
          <a:srcRect/>
          <a:stretch>
            <a:fillRect/>
          </a:stretch>
        </p:blipFill>
        <p:spPr bwMode="auto">
          <a:xfrm>
            <a:off x="152400" y="6019801"/>
            <a:ext cx="2876550" cy="673100"/>
          </a:xfrm>
          <a:prstGeom prst="rect">
            <a:avLst/>
          </a:prstGeom>
          <a:noFill/>
          <a:ln w="9525">
            <a:noFill/>
            <a:miter lim="800000"/>
            <a:headEnd/>
            <a:tailEnd/>
          </a:ln>
        </p:spPr>
      </p:pic>
      <p:sp>
        <p:nvSpPr>
          <p:cNvPr id="2" name="Title 1"/>
          <p:cNvSpPr>
            <a:spLocks noGrp="1"/>
          </p:cNvSpPr>
          <p:nvPr>
            <p:ph type="ctrTitle"/>
          </p:nvPr>
        </p:nvSpPr>
        <p:spPr>
          <a:xfrm>
            <a:off x="685800" y="2130503"/>
            <a:ext cx="7772400" cy="1470025"/>
          </a:xfrm>
        </p:spPr>
        <p:txBody>
          <a:bodyPr/>
          <a:lstStyle>
            <a:lvl1pPr>
              <a:defRPr b="1">
                <a:solidFill>
                  <a:srgbClr val="061289"/>
                </a:solidFill>
                <a:effectLst>
                  <a:outerShdw blurRad="50800" dist="38100" dir="5400000" algn="t"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r">
              <a:buNone/>
              <a:defRPr>
                <a:solidFill>
                  <a:srgbClr val="D27D00"/>
                </a:solidFill>
                <a:effectLst>
                  <a:outerShdw blurRad="50800" dist="38100" dir="5400000" algn="t"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360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283230"/>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cxnSp>
        <p:nvCxnSpPr>
          <p:cNvPr id="9" name="Straight Connector 8"/>
          <p:cNvCxnSpPr/>
          <p:nvPr userDrawn="1"/>
        </p:nvCxnSpPr>
        <p:spPr>
          <a:xfrm>
            <a:off x="0" y="178834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lumMod val="50000"/>
                  </a:schemeClr>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628651" y="1863503"/>
            <a:ext cx="3886200" cy="4313463"/>
          </a:xfrm>
        </p:spPr>
        <p:txBody>
          <a:bodyPr/>
          <a:lstStyle>
            <a:lvl1pPr>
              <a:defRPr>
                <a:latin typeface="Constantia" panose="02030602050306030303" pitchFamily="18" charset="0"/>
              </a:defRPr>
            </a:lvl1pPr>
            <a:lvl2pPr>
              <a:defRPr>
                <a:latin typeface="Constantia" panose="02030602050306030303" pitchFamily="18" charset="0"/>
              </a:defRPr>
            </a:lvl2pPr>
            <a:lvl3pPr>
              <a:defRPr>
                <a:latin typeface="Constantia" panose="02030602050306030303" pitchFamily="18" charset="0"/>
              </a:defRPr>
            </a:lvl3pPr>
            <a:lvl4pPr>
              <a:defRPr>
                <a:latin typeface="Constantia" panose="02030602050306030303" pitchFamily="18" charset="0"/>
              </a:defRPr>
            </a:lvl4pPr>
            <a:lvl5pPr>
              <a:defRPr>
                <a:latin typeface="Constantia" panose="0203060205030603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63503"/>
            <a:ext cx="3886200" cy="4313463"/>
          </a:xfrm>
        </p:spPr>
        <p:txBody>
          <a:bodyPr/>
          <a:lstStyle>
            <a:lvl1pPr>
              <a:defRPr>
                <a:latin typeface="Constantia" panose="02030602050306030303" pitchFamily="18" charset="0"/>
              </a:defRPr>
            </a:lvl1pPr>
            <a:lvl2pPr>
              <a:defRPr>
                <a:latin typeface="Constantia" panose="02030602050306030303" pitchFamily="18" charset="0"/>
              </a:defRPr>
            </a:lvl2pPr>
            <a:lvl3pPr>
              <a:defRPr>
                <a:latin typeface="Constantia" panose="02030602050306030303" pitchFamily="18" charset="0"/>
              </a:defRPr>
            </a:lvl3pPr>
            <a:lvl4pPr>
              <a:defRPr>
                <a:latin typeface="Constantia" panose="02030602050306030303" pitchFamily="18" charset="0"/>
              </a:defRPr>
            </a:lvl4pPr>
            <a:lvl5pPr>
              <a:defRPr>
                <a:latin typeface="Constantia" panose="0203060205030603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A97E7-2EDB-409C-9DBF-E52BA3F25AB8}" type="datetime1">
              <a:rPr lang="en-US" smtClean="0">
                <a:solidFill>
                  <a:prstClr val="black">
                    <a:tint val="75000"/>
                  </a:prstClr>
                </a:solidFill>
              </a:rPr>
              <a:t>8/22/2018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39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0F5C44-65D7-4300-B55C-C6ECF487DCA5}" type="datetime1">
              <a:rPr lang="en-US" smtClean="0">
                <a:solidFill>
                  <a:prstClr val="black">
                    <a:tint val="75000"/>
                  </a:prstClr>
                </a:solidFill>
              </a:rPr>
              <a:t>8/22/2018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727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283230"/>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DAAE6-60DB-40C6-A035-A6BD2176D44C}" type="datetime1">
              <a:rPr lang="en-US" smtClean="0">
                <a:solidFill>
                  <a:prstClr val="black">
                    <a:tint val="75000"/>
                  </a:prstClr>
                </a:solidFill>
              </a:rPr>
              <a:t>8/22/2018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178834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7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87F34-5809-4E23-9CE3-B9B6A8F5626A}" type="datetime1">
              <a:rPr lang="en-US" smtClean="0">
                <a:solidFill>
                  <a:prstClr val="black">
                    <a:tint val="75000"/>
                  </a:prstClr>
                </a:solidFill>
              </a:rPr>
              <a:t>8/22/2018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88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0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BD57E-D176-4821-8651-C69D882EA899}" type="datetime1">
              <a:rPr lang="en-US" smtClean="0">
                <a:solidFill>
                  <a:prstClr val="black">
                    <a:tint val="75000"/>
                  </a:prstClr>
                </a:solidFill>
              </a:rPr>
              <a:t>8/22/2018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51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03"/>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257A3C-097D-4CE5-B95B-0C03DC522F76}" type="datetime1">
              <a:rPr lang="en-US" smtClean="0">
                <a:solidFill>
                  <a:prstClr val="black">
                    <a:tint val="75000"/>
                  </a:prstClr>
                </a:solidFill>
              </a:rPr>
              <a:t>8/22/2018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3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A07D-6D04-43E7-973D-643D22A6A4FE}"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39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44"/>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5" y="365144"/>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A761C-CA61-4AC6-865F-913446CB3F96}"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08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83230"/>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cxnSp>
        <p:nvCxnSpPr>
          <p:cNvPr id="8" name="Straight Connector 7"/>
          <p:cNvCxnSpPr/>
          <p:nvPr userDrawn="1"/>
        </p:nvCxnSpPr>
        <p:spPr>
          <a:xfrm>
            <a:off x="0" y="1788340"/>
            <a:ext cx="9144000" cy="0"/>
          </a:xfrm>
          <a:prstGeom prst="line">
            <a:avLst/>
          </a:prstGeom>
          <a:ln w="57150">
            <a:solidFill>
              <a:schemeClr val="accent1">
                <a:lumMod val="75000"/>
              </a:schemeClr>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85991"/>
            <a:ext cx="7886700" cy="429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7EB874A1-B834-4C17-99E5-DB769E722677}" type="datetime1">
              <a:rPr lang="en-US" smtClean="0">
                <a:solidFill>
                  <a:prstClr val="black">
                    <a:tint val="75000"/>
                  </a:prstClr>
                </a:solidFill>
              </a:rPr>
              <a:t>8/22/2018</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24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9" y="300335"/>
            <a:ext cx="7556313" cy="995083"/>
          </a:xfrm>
        </p:spPr>
        <p:txBody>
          <a:bodyPr anchor="b" anchorCtr="0"/>
          <a:lstStyle>
            <a:lvl1pPr>
              <a:defRPr>
                <a:latin typeface="Candara" panose="020E050203030302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498479" y="1600205"/>
            <a:ext cx="7556313" cy="4144963"/>
          </a:xfrm>
        </p:spPr>
        <p:txBody>
          <a:bodyPr/>
          <a:lstStyle>
            <a:lvl1pPr>
              <a:defRPr i="1">
                <a:latin typeface="Candara" panose="020E0502030303020204" pitchFamily="34" charset="0"/>
              </a:defRPr>
            </a:lvl1pPr>
            <a:lvl2pPr>
              <a:defRPr i="1">
                <a:latin typeface="Candara" panose="020E0502030303020204" pitchFamily="34" charset="0"/>
              </a:defRPr>
            </a:lvl2pPr>
            <a:lvl3pPr>
              <a:defRPr i="1">
                <a:latin typeface="Candara" panose="020E0502030303020204" pitchFamily="34" charset="0"/>
              </a:defRPr>
            </a:lvl3pPr>
            <a:lvl4pPr>
              <a:defRPr i="1">
                <a:latin typeface="Candara" panose="020E0502030303020204" pitchFamily="34" charset="0"/>
              </a:defRPr>
            </a:lvl4pPr>
            <a:lvl5pPr>
              <a:defRPr i="1">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4"/>
          <p:cNvSpPr>
            <a:spLocks noGrp="1"/>
          </p:cNvSpPr>
          <p:nvPr>
            <p:ph type="sldNum" sz="quarter" idx="11"/>
          </p:nvPr>
        </p:nvSpPr>
        <p:spPr/>
        <p:txBody>
          <a:bodyPr/>
          <a:lstStyle/>
          <a:p>
            <a:pPr defTabSz="457200"/>
            <a:fld id="{68163C60-CA09-0A47-B3C1-9EE18D99318D}" type="slidenum">
              <a:rPr lang="en-US" smtClean="0">
                <a:solidFill>
                  <a:prstClr val="white"/>
                </a:solidFill>
                <a:latin typeface="Rockwell"/>
              </a:rPr>
              <a:pPr defTabSz="457200"/>
              <a:t>‹#›</a:t>
            </a:fld>
            <a:endParaRPr lang="en-US" dirty="0">
              <a:solidFill>
                <a:prstClr val="white"/>
              </a:solidFill>
              <a:latin typeface="Rockwell"/>
            </a:endParaRPr>
          </a:p>
        </p:txBody>
      </p:sp>
    </p:spTree>
    <p:extLst>
      <p:ext uri="{BB962C8B-B14F-4D97-AF65-F5344CB8AC3E}">
        <p14:creationId xmlns:p14="http://schemas.microsoft.com/office/powerpoint/2010/main" val="7362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468318" y="6397700"/>
            <a:ext cx="8237537" cy="276999"/>
            <a:chOff x="468489" y="6397491"/>
            <a:chExt cx="8237034" cy="277775"/>
          </a:xfrm>
        </p:grpSpPr>
        <p:pic>
          <p:nvPicPr>
            <p:cNvPr id="5" name="Picture 7" descr="Blue USGS ID.png"/>
            <p:cNvPicPr>
              <a:picLocks noChangeAspect="1"/>
            </p:cNvPicPr>
            <p:nvPr userDrawn="1"/>
          </p:nvPicPr>
          <p:blipFill>
            <a:blip r:embed="rId2" cstate="print"/>
            <a:srcRect/>
            <a:stretch>
              <a:fillRect/>
            </a:stretch>
          </p:blipFill>
          <p:spPr bwMode="auto">
            <a:xfrm>
              <a:off x="468489" y="6421653"/>
              <a:ext cx="705356" cy="195073"/>
            </a:xfrm>
            <a:prstGeom prst="rect">
              <a:avLst/>
            </a:prstGeom>
            <a:noFill/>
            <a:ln w="9525">
              <a:noFill/>
              <a:miter lim="800000"/>
              <a:headEnd/>
              <a:tailEnd/>
            </a:ln>
          </p:spPr>
        </p:pic>
        <p:sp>
          <p:nvSpPr>
            <p:cNvPr id="6" name="TextBox 5"/>
            <p:cNvSpPr txBox="1"/>
            <p:nvPr userDrawn="1"/>
          </p:nvSpPr>
          <p:spPr>
            <a:xfrm>
              <a:off x="4190949" y="6397491"/>
              <a:ext cx="4514574" cy="277775"/>
            </a:xfrm>
            <a:prstGeom prst="rect">
              <a:avLst/>
            </a:prstGeom>
            <a:noFill/>
          </p:spPr>
          <p:txBody>
            <a:bodyPr>
              <a:spAutoFit/>
            </a:bodyPr>
            <a:lstStyle/>
            <a:p>
              <a:pPr algn="r" eaLnBrk="1" fontAlgn="auto" hangingPunct="1">
                <a:spcBef>
                  <a:spcPts val="0"/>
                </a:spcBef>
                <a:spcAft>
                  <a:spcPts val="0"/>
                </a:spcAft>
                <a:defRPr/>
              </a:pPr>
              <a:r>
                <a:rPr lang="en-US" sz="1200" dirty="0">
                  <a:solidFill>
                    <a:srgbClr val="061289"/>
                  </a:solidFill>
                  <a:effectLst>
                    <a:outerShdw blurRad="50800" dist="38100" dir="5400000" algn="t" rotWithShape="0">
                      <a:prstClr val="black">
                        <a:alpha val="40000"/>
                      </a:prstClr>
                    </a:outerShdw>
                  </a:effectLst>
                  <a:latin typeface="Arial" pitchFamily="34" charset="0"/>
                  <a:cs typeface="Arial" pitchFamily="34" charset="0"/>
                </a:rPr>
                <a:t>Core Science Systems</a:t>
              </a:r>
            </a:p>
          </p:txBody>
        </p:sp>
      </p:grpSp>
      <p:sp>
        <p:nvSpPr>
          <p:cNvPr id="2" name="Title 1"/>
          <p:cNvSpPr>
            <a:spLocks noGrp="1"/>
          </p:cNvSpPr>
          <p:nvPr>
            <p:ph type="title"/>
          </p:nvPr>
        </p:nvSpPr>
        <p:spPr/>
        <p:txBody>
          <a:bodyPr/>
          <a:lstStyle>
            <a:lvl1pPr>
              <a:defRPr>
                <a:solidFill>
                  <a:srgbClr val="061289"/>
                </a:solidFill>
                <a:effectLst>
                  <a:outerShdw blurRad="50800" dist="38100" dir="5400000" algn="t"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effectLst>
                  <a:outerShdw blurRad="50800" dist="38100" dir="5400000" algn="t" rotWithShape="0">
                    <a:prstClr val="black">
                      <a:alpha val="40000"/>
                    </a:prstClr>
                  </a:outerShdw>
                </a:effectLst>
              </a:defRPr>
            </a:lvl1pPr>
            <a:lvl2pPr>
              <a:defRPr>
                <a:solidFill>
                  <a:srgbClr val="061289"/>
                </a:solidFill>
                <a:effectLst>
                  <a:outerShdw blurRad="50800" dist="38100" dir="5400000" algn="t" rotWithShape="0">
                    <a:prstClr val="black">
                      <a:alpha val="40000"/>
                    </a:prstClr>
                  </a:outerShdw>
                </a:effectLst>
              </a:defRPr>
            </a:lvl2pPr>
            <a:lvl3pPr>
              <a:defRPr>
                <a:solidFill>
                  <a:srgbClr val="D27D00"/>
                </a:solidFill>
                <a:effectLst>
                  <a:outerShdw blurRad="50800" dist="38100" dir="5400000" algn="t" rotWithShape="0">
                    <a:prstClr val="black">
                      <a:alpha val="40000"/>
                    </a:prstClr>
                  </a:outerShdw>
                </a:effectLst>
              </a:defRPr>
            </a:lvl3pPr>
            <a:lvl4pPr>
              <a:defRPr>
                <a:effectLst>
                  <a:outerShdw blurRad="50800" dist="38100" dir="5400000" algn="t" rotWithShape="0">
                    <a:prstClr val="black">
                      <a:alpha val="40000"/>
                    </a:prstClr>
                  </a:outerShdw>
                </a:effectLst>
              </a:defRPr>
            </a:lvl4pPr>
            <a:lvl5pPr>
              <a:defRPr>
                <a:solidFill>
                  <a:srgbClr val="061289"/>
                </a:solidFill>
                <a:effectLst>
                  <a:outerShdw blurRad="50800" dist="38100" dir="5400000" algn="t"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4044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9"/>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68"/>
            <a:ext cx="2210150" cy="576263"/>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637" y="2571767"/>
            <a:ext cx="2195513" cy="358933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1036" y="1885968"/>
            <a:ext cx="2202181" cy="576263"/>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67"/>
            <a:ext cx="2210096" cy="358933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816" y="1885968"/>
            <a:ext cx="2199085" cy="576263"/>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816" y="2571767"/>
            <a:ext cx="2199085" cy="358933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1FA9854-6776-4CFF-95FF-D054E65489A5}" type="datetime1">
              <a:rPr lang="en-US" smtClean="0">
                <a:solidFill>
                  <a:prstClr val="black">
                    <a:tint val="75000"/>
                  </a:prstClr>
                </a:solidFill>
              </a:rPr>
              <a:t>8/22/2018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97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83225"/>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cxnSp>
        <p:nvCxnSpPr>
          <p:cNvPr id="8" name="Straight Connector 7"/>
          <p:cNvCxnSpPr/>
          <p:nvPr userDrawn="1"/>
        </p:nvCxnSpPr>
        <p:spPr>
          <a:xfrm>
            <a:off x="0" y="1788340"/>
            <a:ext cx="9144000" cy="0"/>
          </a:xfrm>
          <a:prstGeom prst="line">
            <a:avLst/>
          </a:prstGeom>
          <a:ln w="57150">
            <a:solidFill>
              <a:schemeClr val="accent1">
                <a:lumMod val="75000"/>
              </a:schemeClr>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85991"/>
            <a:ext cx="7886700" cy="4290972"/>
          </a:xfrm>
        </p:spPr>
        <p:txBody>
          <a:bodyPr/>
          <a:lstStyle>
            <a:lvl1pPr>
              <a:defRPr>
                <a:latin typeface="Constantia" panose="02030602050306030303" pitchFamily="18" charset="0"/>
              </a:defRPr>
            </a:lvl1pPr>
            <a:lvl2pPr>
              <a:defRPr>
                <a:latin typeface="Constantia" panose="02030602050306030303" pitchFamily="18" charset="0"/>
              </a:defRPr>
            </a:lvl2pPr>
            <a:lvl3pPr>
              <a:defRPr>
                <a:latin typeface="Constantia" panose="02030602050306030303" pitchFamily="18" charset="0"/>
              </a:defRPr>
            </a:lvl3pPr>
            <a:lvl4pPr>
              <a:defRPr>
                <a:latin typeface="Constantia" panose="02030602050306030303" pitchFamily="18" charset="0"/>
              </a:defRPr>
            </a:lvl4pPr>
            <a:lvl5pPr>
              <a:defRPr>
                <a:latin typeface="Constantia" panose="0203060205030603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27AE0509-22C1-4A53-BC5D-46D772036289}" type="datetime1">
              <a:rPr lang="en-US" smtClean="0">
                <a:solidFill>
                  <a:prstClr val="black">
                    <a:tint val="75000"/>
                  </a:prstClr>
                </a:solidFill>
              </a:rPr>
              <a:pPr/>
              <a:t>8/22/2018</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lvl1pPr>
              <a:defRPr sz="1100">
                <a:solidFill>
                  <a:schemeClr val="tx1">
                    <a:lumMod val="50000"/>
                    <a:lumOff val="50000"/>
                  </a:schemeClr>
                </a:solidFill>
                <a:latin typeface="Constantia" panose="02030602050306030303" pitchFamily="18" charset="0"/>
              </a:defRPr>
            </a:lvl1pPr>
          </a:lstStyle>
          <a:p>
            <a:fld id="{3FEB71D4-C893-41E1-AF9F-E070E68B96E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3" name="Title 12"/>
          <p:cNvSpPr>
            <a:spLocks noGrp="1"/>
          </p:cNvSpPr>
          <p:nvPr>
            <p:ph type="title"/>
          </p:nvPr>
        </p:nvSpPr>
        <p:spPr/>
        <p:txBody>
          <a:bodyPr/>
          <a:lstStyle>
            <a:lvl1pPr>
              <a:defRPr>
                <a:solidFill>
                  <a:schemeClr val="accent1">
                    <a:lumMod val="75000"/>
                  </a:schemeClr>
                </a:solidFill>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122497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283225"/>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cxnSp>
        <p:nvCxnSpPr>
          <p:cNvPr id="9" name="Straight Connector 8"/>
          <p:cNvCxnSpPr/>
          <p:nvPr userDrawn="1"/>
        </p:nvCxnSpPr>
        <p:spPr>
          <a:xfrm>
            <a:off x="0" y="178834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lumMod val="75000"/>
                  </a:schemeClr>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63501"/>
            <a:ext cx="3886200" cy="4313462"/>
          </a:xfrm>
        </p:spPr>
        <p:txBody>
          <a:bodyPr/>
          <a:lstStyle>
            <a:lvl1pPr>
              <a:defRPr>
                <a:latin typeface="Constantia" panose="02030602050306030303" pitchFamily="18" charset="0"/>
              </a:defRPr>
            </a:lvl1pPr>
            <a:lvl2pPr>
              <a:defRPr>
                <a:latin typeface="Constantia" panose="02030602050306030303" pitchFamily="18" charset="0"/>
              </a:defRPr>
            </a:lvl2pPr>
            <a:lvl3pPr>
              <a:defRPr>
                <a:latin typeface="Constantia" panose="02030602050306030303" pitchFamily="18" charset="0"/>
              </a:defRPr>
            </a:lvl3pPr>
            <a:lvl4pPr>
              <a:defRPr>
                <a:latin typeface="Constantia" panose="02030602050306030303" pitchFamily="18" charset="0"/>
              </a:defRPr>
            </a:lvl4pPr>
            <a:lvl5pPr>
              <a:defRPr>
                <a:latin typeface="Constantia" panose="0203060205030603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63501"/>
            <a:ext cx="3886200" cy="4313462"/>
          </a:xfrm>
        </p:spPr>
        <p:txBody>
          <a:bodyPr/>
          <a:lstStyle>
            <a:lvl1pPr>
              <a:defRPr>
                <a:latin typeface="Constantia" panose="02030602050306030303" pitchFamily="18" charset="0"/>
              </a:defRPr>
            </a:lvl1pPr>
            <a:lvl2pPr>
              <a:defRPr>
                <a:latin typeface="Constantia" panose="02030602050306030303" pitchFamily="18" charset="0"/>
              </a:defRPr>
            </a:lvl2pPr>
            <a:lvl3pPr>
              <a:defRPr>
                <a:latin typeface="Constantia" panose="02030602050306030303" pitchFamily="18" charset="0"/>
              </a:defRPr>
            </a:lvl3pPr>
            <a:lvl4pPr>
              <a:defRPr>
                <a:latin typeface="Constantia" panose="02030602050306030303" pitchFamily="18" charset="0"/>
              </a:defRPr>
            </a:lvl4pPr>
            <a:lvl5pPr>
              <a:defRPr>
                <a:latin typeface="Constantia" panose="0203060205030603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596F66-9C85-47C5-AC51-B3D788D4DD75}" type="datetime1">
              <a:rPr lang="en-US" smtClean="0">
                <a:solidFill>
                  <a:prstClr val="black">
                    <a:tint val="75000"/>
                  </a:prstClr>
                </a:solidFill>
              </a:rPr>
              <a:pPr/>
              <a:t>8/22/2018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53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283225"/>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title"/>
          </p:nvPr>
        </p:nvSpPr>
        <p:spPr/>
        <p:txBody>
          <a:bodyPr/>
          <a:lstStyle>
            <a:lvl1pPr>
              <a:defRPr>
                <a:solidFill>
                  <a:schemeClr val="accent1">
                    <a:lumMod val="75000"/>
                  </a:schemeClr>
                </a:solidFill>
                <a:latin typeface="Franklin Gothic Demi" panose="020B07030201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8BAC9B9-E389-40D0-BA58-94FBDF21D5C4}" type="datetime1">
              <a:rPr lang="en-US" smtClean="0">
                <a:solidFill>
                  <a:prstClr val="black">
                    <a:tint val="75000"/>
                  </a:prstClr>
                </a:solidFill>
              </a:rPr>
              <a:pPr/>
              <a:t>8/22/2018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1788340"/>
            <a:ext cx="9144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4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83225"/>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cxnSp>
        <p:nvCxnSpPr>
          <p:cNvPr id="8" name="Straight Connector 7"/>
          <p:cNvCxnSpPr/>
          <p:nvPr userDrawn="1"/>
        </p:nvCxnSpPr>
        <p:spPr>
          <a:xfrm>
            <a:off x="0" y="1788340"/>
            <a:ext cx="9144000" cy="0"/>
          </a:xfrm>
          <a:prstGeom prst="line">
            <a:avLst/>
          </a:prstGeom>
          <a:ln w="57150">
            <a:solidFill>
              <a:schemeClr val="accent1">
                <a:lumMod val="75000"/>
              </a:schemeClr>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85991"/>
            <a:ext cx="7886700" cy="4290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C4162E60-176A-4426-A18B-02DA43DB0F9F}" type="datetime1">
              <a:rPr lang="en-US" smtClean="0">
                <a:solidFill>
                  <a:prstClr val="black">
                    <a:tint val="75000"/>
                  </a:prstClr>
                </a:solidFill>
              </a:rPr>
              <a:pPr/>
              <a:t>8/22/2018</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
        <p:nvSpPr>
          <p:cNvPr id="13" name="Title 12"/>
          <p:cNvSpPr>
            <a:spLocks noGrp="1"/>
          </p:cNvSpPr>
          <p:nvPr>
            <p:ph type="title"/>
          </p:nvPr>
        </p:nvSpPr>
        <p:spPr/>
        <p:txBody>
          <a:bodyPr/>
          <a:lstStyle>
            <a:lvl1pPr>
              <a:defRPr>
                <a:solidFill>
                  <a:schemeClr val="accent1">
                    <a:lumMod val="75000"/>
                  </a:schemeClr>
                </a:solidFill>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423761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6" y="300318"/>
            <a:ext cx="7556313" cy="995082"/>
          </a:xfrm>
        </p:spPr>
        <p:txBody>
          <a:bodyPr anchor="b" anchorCtr="0"/>
          <a:lstStyle>
            <a:lvl1pPr>
              <a:defRPr>
                <a:latin typeface="Candara" panose="020E050203030302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498476" y="1600205"/>
            <a:ext cx="7556313" cy="4144963"/>
          </a:xfrm>
        </p:spPr>
        <p:txBody>
          <a:bodyPr/>
          <a:lstStyle>
            <a:lvl1pPr>
              <a:defRPr i="1">
                <a:latin typeface="Candara" panose="020E0502030303020204" pitchFamily="34" charset="0"/>
              </a:defRPr>
            </a:lvl1pPr>
            <a:lvl2pPr>
              <a:defRPr i="1">
                <a:latin typeface="Candara" panose="020E0502030303020204" pitchFamily="34" charset="0"/>
              </a:defRPr>
            </a:lvl2pPr>
            <a:lvl3pPr>
              <a:defRPr i="1">
                <a:latin typeface="Candara" panose="020E0502030303020204" pitchFamily="34" charset="0"/>
              </a:defRPr>
            </a:lvl3pPr>
            <a:lvl4pPr>
              <a:defRPr i="1">
                <a:latin typeface="Candara" panose="020E0502030303020204" pitchFamily="34" charset="0"/>
              </a:defRPr>
            </a:lvl4pPr>
            <a:lvl5pPr>
              <a:defRPr i="1">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4"/>
          <p:cNvSpPr>
            <a:spLocks noGrp="1"/>
          </p:cNvSpPr>
          <p:nvPr>
            <p:ph type="sldNum" sz="quarter" idx="11"/>
          </p:nvPr>
        </p:nvSpPr>
        <p:spPr/>
        <p:txBody>
          <a:bodyPr/>
          <a:lstStyle/>
          <a:p>
            <a:pPr defTabSz="457200"/>
            <a:fld id="{68163C60-CA09-0A47-B3C1-9EE18D99318D}" type="slidenum">
              <a:rPr lang="en-US" smtClean="0">
                <a:solidFill>
                  <a:prstClr val="white"/>
                </a:solidFill>
                <a:latin typeface="Rockwell"/>
              </a:rPr>
              <a:pPr defTabSz="457200"/>
              <a:t>‹#›</a:t>
            </a:fld>
            <a:endParaRPr lang="en-US" dirty="0">
              <a:solidFill>
                <a:prstClr val="white"/>
              </a:solidFill>
              <a:latin typeface="Rockwell"/>
            </a:endParaRPr>
          </a:p>
        </p:txBody>
      </p:sp>
    </p:spTree>
    <p:extLst>
      <p:ext uri="{BB962C8B-B14F-4D97-AF65-F5344CB8AC3E}">
        <p14:creationId xmlns:p14="http://schemas.microsoft.com/office/powerpoint/2010/main" val="273695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503"/>
            <a:ext cx="7772400" cy="1470025"/>
          </a:xfrm>
        </p:spPr>
        <p:txBody>
          <a:bodyPr/>
          <a:lstStyle>
            <a:lvl1pPr>
              <a:defRPr b="1">
                <a:solidFill>
                  <a:srgbClr val="061289"/>
                </a:solidFill>
                <a:effectLst>
                  <a:outerShdw blurRad="50800" dist="38100" dir="5400000" algn="t" rotWithShape="0">
                    <a:prstClr val="black">
                      <a:alpha val="40000"/>
                    </a:prstClr>
                  </a:outerShdw>
                </a:effectLst>
                <a:latin typeface="Arial" pitchFamily="34" charset="0"/>
                <a:cs typeface="Arial" pitchFamily="34" charset="0"/>
              </a:defRPr>
            </a:lvl1pPr>
          </a:lstStyle>
          <a:p>
            <a:r>
              <a:rPr lang="en-US" dirty="0"/>
              <a:t>Click to edit title</a:t>
            </a:r>
          </a:p>
        </p:txBody>
      </p:sp>
      <p:sp>
        <p:nvSpPr>
          <p:cNvPr id="3" name="Subtitle 2"/>
          <p:cNvSpPr>
            <a:spLocks noGrp="1"/>
          </p:cNvSpPr>
          <p:nvPr>
            <p:ph type="subTitle" idx="1" hasCustomPrompt="1"/>
          </p:nvPr>
        </p:nvSpPr>
        <p:spPr>
          <a:xfrm>
            <a:off x="1371600" y="3886200"/>
            <a:ext cx="7086600" cy="1752600"/>
          </a:xfrm>
        </p:spPr>
        <p:txBody>
          <a:bodyPr/>
          <a:lstStyle>
            <a:lvl1pPr marL="0" indent="0" algn="r">
              <a:buNone/>
              <a:defRPr>
                <a:solidFill>
                  <a:srgbClr val="D27D00"/>
                </a:solidFill>
                <a:effectLst>
                  <a:outerShdw blurRad="50800" dist="38100" dir="5400000" algn="t"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24602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85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4" descr="resolution10m_2mL_12k"/>
          <p:cNvPicPr>
            <a:picLocks noChangeAspect="1" noChangeArrowheads="1"/>
          </p:cNvPicPr>
          <p:nvPr userDrawn="1"/>
        </p:nvPicPr>
        <p:blipFill rotWithShape="1">
          <a:blip r:embed="rId2" cstate="print"/>
          <a:srcRect l="37537" t="-1" r="-115" b="2934"/>
          <a:stretch/>
        </p:blipFill>
        <p:spPr bwMode="auto">
          <a:xfrm>
            <a:off x="212029" y="228600"/>
            <a:ext cx="4233672" cy="418795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hasCustomPrompt="1"/>
          </p:nvPr>
        </p:nvSpPr>
        <p:spPr>
          <a:xfrm>
            <a:off x="4800600" y="4624686"/>
            <a:ext cx="4038600" cy="933451"/>
          </a:xfrm>
        </p:spPr>
        <p:txBody>
          <a:bodyPr>
            <a:normAutofit/>
          </a:bodyPr>
          <a:lstStyle>
            <a:lvl1pPr>
              <a:defRPr sz="2800">
                <a:solidFill>
                  <a:srgbClr val="00577E"/>
                </a:solidFill>
              </a:defRPr>
            </a:lvl1pPr>
          </a:lstStyle>
          <a:p>
            <a:r>
              <a:rPr lang="en-US" dirty="0"/>
              <a:t>Title</a:t>
            </a:r>
            <a:endParaRPr dirty="0"/>
          </a:p>
        </p:txBody>
      </p:sp>
      <p:sp>
        <p:nvSpPr>
          <p:cNvPr id="3" name="Subtitle 2"/>
          <p:cNvSpPr>
            <a:spLocks noGrp="1"/>
          </p:cNvSpPr>
          <p:nvPr>
            <p:ph type="subTitle" idx="1" hasCustomPrompt="1"/>
          </p:nvPr>
        </p:nvSpPr>
        <p:spPr>
          <a:xfrm>
            <a:off x="4800600" y="5562676"/>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a:t>
            </a:r>
            <a:endParaRPr dirty="0"/>
          </a:p>
        </p:txBody>
      </p:sp>
      <p:sp>
        <p:nvSpPr>
          <p:cNvPr id="4" name="Date Placeholder 3"/>
          <p:cNvSpPr>
            <a:spLocks noGrp="1"/>
          </p:cNvSpPr>
          <p:nvPr>
            <p:ph type="dt" sz="half" idx="10"/>
          </p:nvPr>
        </p:nvSpPr>
        <p:spPr>
          <a:xfrm>
            <a:off x="4800640" y="6425717"/>
            <a:ext cx="1232647" cy="365125"/>
          </a:xfrm>
        </p:spPr>
        <p:txBody>
          <a:bodyPr/>
          <a:lstStyle>
            <a:lvl1pPr algn="l">
              <a:defRPr/>
            </a:lvl1pPr>
          </a:lstStyle>
          <a:p>
            <a:fld id="{386B1E8A-3BC0-4A3A-8C05-CDF11867CD23}" type="datetime1">
              <a:rPr lang="en-US" smtClean="0">
                <a:solidFill>
                  <a:prstClr val="black">
                    <a:lumMod val="65000"/>
                    <a:lumOff val="35000"/>
                  </a:prstClr>
                </a:solidFill>
              </a:rPr>
              <a:t>8/22/2018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5" y="6425717"/>
            <a:ext cx="2617694" cy="365125"/>
          </a:xfrm>
        </p:spPr>
        <p:txBody>
          <a:bodyPr/>
          <a:lstStyle>
            <a:lvl1pPr algn="r">
              <a:defRPr/>
            </a:lvl1pPr>
          </a:lstStyle>
          <a:p>
            <a:endParaRPr lang="en-US" dirty="0">
              <a:solidFill>
                <a:prstClr val="black">
                  <a:lumMod val="65000"/>
                  <a:lumOff val="35000"/>
                </a:prstClr>
              </a:solidFill>
            </a:endParaRPr>
          </a:p>
        </p:txBody>
      </p:sp>
      <p:sp>
        <p:nvSpPr>
          <p:cNvPr id="8" name="Rectangle 7"/>
          <p:cNvSpPr/>
          <p:nvPr/>
        </p:nvSpPr>
        <p:spPr>
          <a:xfrm>
            <a:off x="6802438" y="228600"/>
            <a:ext cx="2057400" cy="2039112"/>
          </a:xfrm>
          <a:prstGeom prst="rect">
            <a:avLst/>
          </a:prstGeom>
          <a:solidFill>
            <a:srgbClr val="493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800"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sz="1800" dirty="0">
              <a:solidFill>
                <a:prstClr val="white"/>
              </a:solidFill>
            </a:endParaRPr>
          </a:p>
        </p:txBody>
      </p:sp>
      <p:sp>
        <p:nvSpPr>
          <p:cNvPr id="15" name="TextBox 14"/>
          <p:cNvSpPr txBox="1"/>
          <p:nvPr/>
        </p:nvSpPr>
        <p:spPr>
          <a:xfrm>
            <a:off x="424931" y="174888"/>
            <a:ext cx="413309" cy="830997"/>
          </a:xfrm>
          <a:prstGeom prst="rect">
            <a:avLst/>
          </a:prstGeom>
          <a:noFill/>
        </p:spPr>
        <p:txBody>
          <a:bodyPr wrap="square" lIns="0" tIns="0" rIns="0" bIns="0" rtlCol="0">
            <a:spAutoFit/>
          </a:bodyPr>
          <a:lstStyle/>
          <a:p>
            <a:pPr defTabSz="457200" eaLnBrk="1" fontAlgn="auto" hangingPunct="1">
              <a:spcBef>
                <a:spcPts val="0"/>
              </a:spcBef>
              <a:spcAft>
                <a:spcPts val="0"/>
              </a:spcAft>
            </a:pPr>
            <a:r>
              <a:rPr sz="5400" b="1" dirty="0">
                <a:solidFill>
                  <a:prstClr val="white"/>
                </a:solidFill>
                <a:latin typeface="Rockwell"/>
              </a:rPr>
              <a:t>+</a:t>
            </a:r>
          </a:p>
        </p:txBody>
      </p:sp>
      <p:sp>
        <p:nvSpPr>
          <p:cNvPr id="11" name="Rectangle 10"/>
          <p:cNvSpPr/>
          <p:nvPr/>
        </p:nvSpPr>
        <p:spPr>
          <a:xfrm>
            <a:off x="4624388" y="228600"/>
            <a:ext cx="2057400" cy="2039112"/>
          </a:xfrm>
          <a:prstGeom prst="rect">
            <a:avLst/>
          </a:prstGeom>
          <a:blipFill rotWithShape="1">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800" dirty="0">
              <a:solidFill>
                <a:prstClr val="white"/>
              </a:solidFill>
            </a:endParaRPr>
          </a:p>
        </p:txBody>
      </p:sp>
      <p:sp>
        <p:nvSpPr>
          <p:cNvPr id="12" name="Rectangle 11"/>
          <p:cNvSpPr/>
          <p:nvPr/>
        </p:nvSpPr>
        <p:spPr>
          <a:xfrm>
            <a:off x="6802438" y="2377440"/>
            <a:ext cx="2057400" cy="2039112"/>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800" dirty="0">
              <a:solidFill>
                <a:prstClr val="white"/>
              </a:solidFill>
            </a:endParaRPr>
          </a:p>
        </p:txBody>
      </p:sp>
      <p:sp>
        <p:nvSpPr>
          <p:cNvPr id="16" name="Rectangle 15"/>
          <p:cNvSpPr/>
          <p:nvPr userDrawn="1"/>
        </p:nvSpPr>
        <p:spPr>
          <a:xfrm>
            <a:off x="282575" y="6633517"/>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574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305800" y="76218"/>
            <a:ext cx="685800" cy="479427"/>
          </a:xfrm>
          <a:prstGeom prst="rect">
            <a:avLst/>
          </a:prstGeom>
          <a:solidFill>
            <a:srgbClr val="005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800" dirty="0">
              <a:solidFill>
                <a:prstClr val="white"/>
              </a:solidFill>
            </a:endParaRPr>
          </a:p>
        </p:txBody>
      </p:sp>
      <p:sp>
        <p:nvSpPr>
          <p:cNvPr id="2" name="Title 1"/>
          <p:cNvSpPr>
            <a:spLocks noGrp="1"/>
          </p:cNvSpPr>
          <p:nvPr>
            <p:ph type="title"/>
          </p:nvPr>
        </p:nvSpPr>
        <p:spPr>
          <a:xfrm>
            <a:off x="498479" y="134489"/>
            <a:ext cx="7556313" cy="995083"/>
          </a:xfrm>
        </p:spPr>
        <p:txBody>
          <a:bodyPr anchor="b" anchorCtr="0"/>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C0AE673-FDC9-4808-9A83-577D116FBBCB}" type="datetime1">
              <a:rPr lang="en-US" smtClean="0">
                <a:solidFill>
                  <a:prstClr val="black">
                    <a:lumMod val="65000"/>
                    <a:lumOff val="35000"/>
                  </a:prstClr>
                </a:solidFill>
              </a:rPr>
              <a:t>8/22/2018</a:t>
            </a:fld>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8361471" y="146162"/>
            <a:ext cx="574458" cy="365125"/>
          </a:xfrm>
        </p:spPr>
        <p:txBody>
          <a:bodyPr/>
          <a:lstStyle/>
          <a:p>
            <a:fld id="{1E70BCD6-AD5C-47B3-B8BA-718C97E71B2A}" type="slidenum">
              <a:rPr lang="en-US" smtClean="0">
                <a:solidFill>
                  <a:prstClr val="white"/>
                </a:solidFill>
              </a:rPr>
              <a:t>‹#›</a:t>
            </a:fld>
            <a:endParaRPr lang="en-US" dirty="0">
              <a:solidFill>
                <a:prstClr val="white"/>
              </a:solidFill>
            </a:endParaRPr>
          </a:p>
        </p:txBody>
      </p:sp>
      <p:sp>
        <p:nvSpPr>
          <p:cNvPr id="10" name="Text Placeholder 3"/>
          <p:cNvSpPr>
            <a:spLocks noGrp="1"/>
          </p:cNvSpPr>
          <p:nvPr>
            <p:ph type="body" sz="half" idx="2"/>
          </p:nvPr>
        </p:nvSpPr>
        <p:spPr>
          <a:xfrm>
            <a:off x="498522" y="1129554"/>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text styles</a:t>
            </a:r>
          </a:p>
        </p:txBody>
      </p:sp>
    </p:spTree>
    <p:extLst>
      <p:ext uri="{BB962C8B-B14F-4D97-AF65-F5344CB8AC3E}">
        <p14:creationId xmlns:p14="http://schemas.microsoft.com/office/powerpoint/2010/main" val="142741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55"/>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26CDE8-6665-4DB1-BFC5-7CA05E6B576D}"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882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83230"/>
            <a:ext cx="9144000" cy="15051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cxnSp>
        <p:nvCxnSpPr>
          <p:cNvPr id="8" name="Straight Connector 7"/>
          <p:cNvCxnSpPr/>
          <p:nvPr userDrawn="1"/>
        </p:nvCxnSpPr>
        <p:spPr>
          <a:xfrm>
            <a:off x="0" y="1788340"/>
            <a:ext cx="9144000" cy="0"/>
          </a:xfrm>
          <a:prstGeom prst="line">
            <a:avLst/>
          </a:prstGeom>
          <a:ln w="57150">
            <a:solidFill>
              <a:schemeClr val="accent1">
                <a:lumMod val="75000"/>
              </a:schemeClr>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89964"/>
            <a:ext cx="9144000"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85991"/>
            <a:ext cx="7886700" cy="4290972"/>
          </a:xfrm>
        </p:spPr>
        <p:txBody>
          <a:bodyPr/>
          <a:lstStyle>
            <a:lvl1pPr>
              <a:defRPr>
                <a:latin typeface="Constantia" panose="02030602050306030303" pitchFamily="18" charset="0"/>
              </a:defRPr>
            </a:lvl1pPr>
            <a:lvl2pPr>
              <a:defRPr>
                <a:latin typeface="Constantia" panose="02030602050306030303" pitchFamily="18" charset="0"/>
              </a:defRPr>
            </a:lvl2pPr>
            <a:lvl3pPr>
              <a:defRPr>
                <a:latin typeface="Constantia" panose="02030602050306030303" pitchFamily="18" charset="0"/>
              </a:defRPr>
            </a:lvl3pPr>
            <a:lvl4pPr>
              <a:defRPr>
                <a:latin typeface="Constantia" panose="02030602050306030303" pitchFamily="18" charset="0"/>
              </a:defRPr>
            </a:lvl4pPr>
            <a:lvl5pPr>
              <a:defRPr>
                <a:latin typeface="Constantia" panose="0203060205030603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E8FDE9A2-8922-43E6-A772-92CADFA42689}" type="datetime1">
              <a:rPr lang="en-US" smtClean="0">
                <a:solidFill>
                  <a:prstClr val="black">
                    <a:tint val="75000"/>
                  </a:prstClr>
                </a:solidFill>
              </a:rPr>
              <a:t>8/22/2018</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lvl1pPr>
              <a:defRPr sz="1100">
                <a:solidFill>
                  <a:schemeClr val="tx1">
                    <a:lumMod val="50000"/>
                    <a:lumOff val="50000"/>
                  </a:schemeClr>
                </a:solidFill>
                <a:latin typeface="Constantia" panose="02030602050306030303" pitchFamily="18" charset="0"/>
              </a:defRPr>
            </a:lvl1pPr>
          </a:lstStyle>
          <a:p>
            <a:fld id="{3FEB71D4-C893-41E1-AF9F-E070E68B96EC}"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3" name="Title 12"/>
          <p:cNvSpPr>
            <a:spLocks noGrp="1"/>
          </p:cNvSpPr>
          <p:nvPr>
            <p:ph type="title"/>
          </p:nvPr>
        </p:nvSpPr>
        <p:spPr/>
        <p:txBody>
          <a:bodyPr/>
          <a:lstStyle>
            <a:lvl1pPr>
              <a:defRPr>
                <a:solidFill>
                  <a:schemeClr val="accent1">
                    <a:lumMod val="50000"/>
                  </a:schemeClr>
                </a:solidFill>
                <a:latin typeface="Gill Sans MT" panose="020B0502020104020203" pitchFamily="34" charset="0"/>
              </a:defRPr>
            </a:lvl1pPr>
          </a:lstStyle>
          <a:p>
            <a:r>
              <a:rPr lang="en-US"/>
              <a:t>Click to edit Master title style</a:t>
            </a:r>
          </a:p>
        </p:txBody>
      </p:sp>
    </p:spTree>
    <p:extLst>
      <p:ext uri="{BB962C8B-B14F-4D97-AF65-F5344CB8AC3E}">
        <p14:creationId xmlns:p14="http://schemas.microsoft.com/office/powerpoint/2010/main" val="58573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6"/>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541"/>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5E5D4-0FBD-4C38-B37C-AA0B670CDEC3}" type="datetime1">
              <a:rPr lang="en-US" smtClean="0">
                <a:solidFill>
                  <a:prstClr val="black">
                    <a:tint val="75000"/>
                  </a:prstClr>
                </a:solidFill>
              </a:r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FEB71D4-C893-41E1-AF9F-E070E68B96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08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3.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2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64404065-BCE6-4799-9A15-6AB7C7785A35}" type="datetime1">
              <a:rPr lang="en-US" smtClean="0">
                <a:solidFill>
                  <a:prstClr val="black">
                    <a:tint val="75000"/>
                  </a:prstClr>
                </a:solidFill>
              </a:r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2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635642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9C6D6AED-ACEE-4A19-BEFD-D34F711CA661}"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4859863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9" y="484097"/>
            <a:ext cx="7556313" cy="1116107"/>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9" y="1981208"/>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795247" y="6423662"/>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eaLnBrk="1" fontAlgn="auto" hangingPunct="1">
              <a:spcBef>
                <a:spcPts val="0"/>
              </a:spcBef>
              <a:spcAft>
                <a:spcPts val="0"/>
              </a:spcAft>
            </a:pPr>
            <a:fld id="{0D3EC9EF-DFF5-4086-A058-D97023FA7507}" type="datetime1">
              <a:rPr lang="en-US" smtClean="0">
                <a:solidFill>
                  <a:prstClr val="black">
                    <a:lumMod val="65000"/>
                    <a:lumOff val="35000"/>
                  </a:prstClr>
                </a:solidFill>
                <a:latin typeface="Rockwell"/>
              </a:rPr>
              <a:t>8/22/2018</a:t>
            </a:fld>
            <a:endParaRPr lang="en-US" dirty="0">
              <a:solidFill>
                <a:prstClr val="black">
                  <a:lumMod val="65000"/>
                  <a:lumOff val="35000"/>
                </a:prstClr>
              </a:solidFill>
              <a:latin typeface="Rockwell"/>
            </a:endParaRPr>
          </a:p>
        </p:txBody>
      </p:sp>
      <p:sp>
        <p:nvSpPr>
          <p:cNvPr id="5" name="Footer Placeholder 4"/>
          <p:cNvSpPr>
            <a:spLocks noGrp="1"/>
          </p:cNvSpPr>
          <p:nvPr>
            <p:ph type="ftr" sz="quarter" idx="3"/>
          </p:nvPr>
        </p:nvSpPr>
        <p:spPr>
          <a:xfrm>
            <a:off x="201706" y="6423662"/>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eaLnBrk="1" fontAlgn="auto" hangingPunct="1">
              <a:spcBef>
                <a:spcPts val="0"/>
              </a:spcBef>
              <a:spcAft>
                <a:spcPts val="0"/>
              </a:spcAft>
            </a:pPr>
            <a:endParaRPr lang="en-US" dirty="0">
              <a:solidFill>
                <a:prstClr val="black">
                  <a:lumMod val="65000"/>
                  <a:lumOff val="35000"/>
                </a:prstClr>
              </a:solidFill>
              <a:latin typeface="Rockwell"/>
            </a:endParaRPr>
          </a:p>
        </p:txBody>
      </p:sp>
      <p:sp>
        <p:nvSpPr>
          <p:cNvPr id="6" name="Slide Number Placeholder 5"/>
          <p:cNvSpPr>
            <a:spLocks noGrp="1"/>
          </p:cNvSpPr>
          <p:nvPr>
            <p:ph type="sldNum" sz="quarter" idx="4"/>
          </p:nvPr>
        </p:nvSpPr>
        <p:spPr>
          <a:xfrm>
            <a:off x="8305800" y="242310"/>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eaLnBrk="1" fontAlgn="auto" hangingPunct="1">
              <a:spcBef>
                <a:spcPts val="0"/>
              </a:spcBef>
              <a:spcAft>
                <a:spcPts val="0"/>
              </a:spcAft>
            </a:pPr>
            <a:fld id="{68163C60-CA09-0A47-B3C1-9EE18D99318D}" type="slidenum">
              <a:rPr lang="en-US" smtClean="0">
                <a:solidFill>
                  <a:prstClr val="white"/>
                </a:solidFill>
                <a:latin typeface="Rockwell"/>
              </a:rPr>
              <a:pPr defTabSz="457200" eaLnBrk="1" fontAlgn="auto" hangingPunct="1">
                <a:spcBef>
                  <a:spcPts val="0"/>
                </a:spcBef>
                <a:spcAft>
                  <a:spcPts val="0"/>
                </a:spcAft>
              </a:pPr>
              <a:t>‹#›</a:t>
            </a:fld>
            <a:endParaRPr lang="en-US" dirty="0">
              <a:solidFill>
                <a:prstClr val="white"/>
              </a:solidFill>
              <a:latin typeface="Rockwell"/>
            </a:endParaRPr>
          </a:p>
        </p:txBody>
      </p:sp>
    </p:spTree>
    <p:extLst>
      <p:ext uri="{BB962C8B-B14F-4D97-AF65-F5344CB8AC3E}">
        <p14:creationId xmlns:p14="http://schemas.microsoft.com/office/powerpoint/2010/main" val="373348039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spcBef>
          <a:spcPct val="0"/>
        </a:spcBef>
        <a:buNone/>
        <a:defRPr sz="3600" b="0" kern="1200">
          <a:solidFill>
            <a:srgbClr val="00577E"/>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rgbClr val="5395BE"/>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rgbClr val="5395BE"/>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42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0840E71-6225-4599-A213-7F8EA7D9C43E}" type="datetime1">
              <a:rPr lang="en-US" smtClean="0">
                <a:solidFill>
                  <a:prstClr val="black">
                    <a:tint val="75000"/>
                  </a:prstClr>
                </a:solidFill>
                <a:latin typeface="Calibri" panose="020F0502020204030204"/>
              </a:rPr>
              <a:t>8/22/2018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42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42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FEB71D4-C893-41E1-AF9F-E070E68B96EC}"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2386377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B6E3FBC-AAB7-410D-9563-08602BE741E5}" type="datetime1">
              <a:rPr lang="en-US" smtClean="0">
                <a:solidFill>
                  <a:prstClr val="black">
                    <a:tint val="75000"/>
                  </a:prstClr>
                </a:solidFill>
                <a:latin typeface="Calibri" panose="020F0502020204030204"/>
              </a:rPr>
              <a:pPr eaLnBrk="1" fontAlgn="auto" hangingPunct="1">
                <a:spcBef>
                  <a:spcPts val="0"/>
                </a:spcBef>
                <a:spcAft>
                  <a:spcPts val="0"/>
                </a:spcAft>
              </a:pPr>
              <a:t>8/22/2018</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FEB71D4-C893-41E1-AF9F-E070E68B96EC}"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87724862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accent1">
              <a:lumMod val="75000"/>
            </a:schemeClr>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18"/>
            <a:ext cx="9067800" cy="933451"/>
          </a:xfrm>
        </p:spPr>
        <p:txBody>
          <a:bodyPr>
            <a:noAutofit/>
          </a:bodyPr>
          <a:lstStyle/>
          <a:p>
            <a:r>
              <a:rPr lang="en-US" sz="3200" b="1" dirty="0">
                <a:cs typeface="Arial" pitchFamily="34" charset="0"/>
              </a:rPr>
              <a:t>Summary of Alaska Mapping Executive Committee (AMEC) to HSRP – Juneau, AK</a:t>
            </a:r>
            <a:endParaRPr lang="en-US" sz="3200" b="1" dirty="0"/>
          </a:p>
        </p:txBody>
      </p:sp>
      <p:sp>
        <p:nvSpPr>
          <p:cNvPr id="3" name="Subtitle 2"/>
          <p:cNvSpPr>
            <a:spLocks noGrp="1"/>
          </p:cNvSpPr>
          <p:nvPr>
            <p:ph type="subTitle" idx="1"/>
          </p:nvPr>
        </p:nvSpPr>
        <p:spPr>
          <a:xfrm>
            <a:off x="4800600" y="5715076"/>
            <a:ext cx="4038600" cy="1143001"/>
          </a:xfrm>
        </p:spPr>
        <p:txBody>
          <a:bodyPr>
            <a:normAutofit/>
          </a:bodyPr>
          <a:lstStyle/>
          <a:p>
            <a:pPr algn="r"/>
            <a:r>
              <a:rPr lang="en-US" sz="1700" dirty="0">
                <a:solidFill>
                  <a:schemeClr val="tx1"/>
                </a:solidFill>
                <a:latin typeface="+mj-lt"/>
              </a:rPr>
              <a:t>August 29, 2018</a:t>
            </a:r>
          </a:p>
          <a:p>
            <a:endParaRPr lang="en-US" sz="2000" dirty="0">
              <a:solidFill>
                <a:schemeClr val="tx1"/>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9913" y="228600"/>
            <a:ext cx="2075688" cy="207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138"/>
          <a:stretch/>
        </p:blipFill>
        <p:spPr>
          <a:xfrm>
            <a:off x="6781805" y="2362200"/>
            <a:ext cx="2092281" cy="20848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7" y="228600"/>
            <a:ext cx="4391025" cy="4218432"/>
          </a:xfrm>
          <a:prstGeom prst="rect">
            <a:avLst/>
          </a:prstGeom>
        </p:spPr>
      </p:pic>
    </p:spTree>
    <p:extLst>
      <p:ext uri="{BB962C8B-B14F-4D97-AF65-F5344CB8AC3E}">
        <p14:creationId xmlns:p14="http://schemas.microsoft.com/office/powerpoint/2010/main" val="150809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295400" y="76200"/>
            <a:ext cx="6400800" cy="537882"/>
          </a:xfrm>
          <a:prstGeom prst="rect">
            <a:avLst/>
          </a:prstGeom>
          <a:noFill/>
          <a:ln>
            <a:noFill/>
          </a:ln>
        </p:spPr>
        <p:txBody>
          <a:bodyPr lIns="91425" tIns="45700" rIns="91425" bIns="45700" anchor="b" anchorCtr="0">
            <a:noAutofit/>
          </a:bodyPr>
          <a:lstStyle/>
          <a:p>
            <a:pPr marL="0" marR="0" lvl="0" indent="0" algn="l" rtl="0">
              <a:spcBef>
                <a:spcPts val="0"/>
              </a:spcBef>
              <a:buClr>
                <a:srgbClr val="00577E"/>
              </a:buClr>
              <a:buSzPct val="25000"/>
              <a:buFont typeface="Rockwell"/>
              <a:buNone/>
            </a:pPr>
            <a:r>
              <a:rPr lang="en-US" sz="3600" b="0" i="0" u="none" strike="noStrike" cap="none" dirty="0">
                <a:solidFill>
                  <a:srgbClr val="00577E"/>
                </a:solidFill>
                <a:latin typeface="Rockwell"/>
                <a:ea typeface="Rockwell"/>
                <a:cs typeface="Rockwell"/>
                <a:sym typeface="Rockwell"/>
              </a:rPr>
              <a:t>Alaska Mapping Background</a:t>
            </a:r>
          </a:p>
        </p:txBody>
      </p:sp>
      <p:sp>
        <p:nvSpPr>
          <p:cNvPr id="565" name="Shape 565"/>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a:solidFill>
                  <a:srgbClr val="FFFFFF"/>
                </a:solidFill>
                <a:latin typeface="Arial"/>
                <a:ea typeface="Arial"/>
                <a:cs typeface="Arial"/>
                <a:sym typeface="Arial"/>
              </a:rPr>
              <a:t>2</a:t>
            </a:fld>
            <a:endParaRPr lang="en-US" sz="1400">
              <a:solidFill>
                <a:srgbClr val="FFFFFF"/>
              </a:solidFill>
              <a:latin typeface="Arial"/>
              <a:ea typeface="Arial"/>
              <a:cs typeface="Arial"/>
              <a:sym typeface="Arial"/>
            </a:endParaRPr>
          </a:p>
        </p:txBody>
      </p:sp>
      <p:sp>
        <p:nvSpPr>
          <p:cNvPr id="566" name="Shape 566"/>
          <p:cNvSpPr txBox="1">
            <a:spLocks noGrp="1"/>
          </p:cNvSpPr>
          <p:nvPr>
            <p:ph type="body" idx="1"/>
          </p:nvPr>
        </p:nvSpPr>
        <p:spPr>
          <a:xfrm>
            <a:off x="76200" y="914400"/>
            <a:ext cx="4572000" cy="472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493A13"/>
              </a:buClr>
              <a:buSzPct val="25000"/>
              <a:buFont typeface="Noto Sans Symbols"/>
              <a:buNone/>
            </a:pPr>
            <a:r>
              <a:rPr lang="en-US" sz="1800" u="sng" dirty="0"/>
              <a:t>What was Alaska Mapping Status in 2008?</a:t>
            </a:r>
            <a:endParaRPr lang="en-US" sz="1800" b="0" i="0" u="sng" strike="noStrike" cap="none" dirty="0">
              <a:solidFill>
                <a:srgbClr val="595959"/>
              </a:solidFill>
              <a:latin typeface="Rockwell"/>
              <a:ea typeface="Rockwell"/>
              <a:cs typeface="Rockwell"/>
              <a:sym typeface="Rockwell"/>
            </a:endParaRPr>
          </a:p>
          <a:p>
            <a:pPr marL="228600" marR="0" lvl="0" indent="-228600" algn="l" rtl="0">
              <a:spcBef>
                <a:spcPts val="2000"/>
              </a:spcBef>
              <a:spcAft>
                <a:spcPts val="0"/>
              </a:spcAft>
              <a:buClr>
                <a:srgbClr val="493A13"/>
              </a:buClr>
              <a:buSzPct val="75000"/>
              <a:buFont typeface="Noto Sans Symbols"/>
              <a:buChar char="■"/>
            </a:pPr>
            <a:r>
              <a:rPr lang="en-US" sz="1800" dirty="0"/>
              <a:t>60m elevation grid created primarily in 1960’s.</a:t>
            </a:r>
            <a:endParaRPr lang="en-US" sz="1800" b="0" i="0" u="none" strike="noStrike" cap="none" dirty="0">
              <a:solidFill>
                <a:srgbClr val="595959"/>
              </a:solidFill>
              <a:latin typeface="Rockwell"/>
              <a:ea typeface="Rockwell"/>
              <a:cs typeface="Rockwell"/>
              <a:sym typeface="Rockwell"/>
            </a:endParaRPr>
          </a:p>
          <a:p>
            <a:pPr marL="228600" marR="0" lvl="0" indent="-228600" algn="l" rtl="0">
              <a:spcBef>
                <a:spcPts val="2000"/>
              </a:spcBef>
              <a:spcAft>
                <a:spcPts val="0"/>
              </a:spcAft>
              <a:buClr>
                <a:srgbClr val="493A13"/>
              </a:buClr>
              <a:buSzPct val="75000"/>
              <a:buFont typeface="Noto Sans Symbols"/>
              <a:buChar char="■"/>
            </a:pPr>
            <a:r>
              <a:rPr lang="en-US" sz="1800" dirty="0"/>
              <a:t>1:63,360-scale statewide topographic map coverage (one inch to the mile); created primarily1950s to 1980s.</a:t>
            </a:r>
          </a:p>
          <a:p>
            <a:pPr marL="228600" marR="0" lvl="0" indent="-228600" algn="l" rtl="0">
              <a:spcBef>
                <a:spcPts val="2000"/>
              </a:spcBef>
              <a:spcAft>
                <a:spcPts val="0"/>
              </a:spcAft>
              <a:buClr>
                <a:srgbClr val="493A13"/>
              </a:buClr>
              <a:buSzPct val="75000"/>
              <a:buFont typeface="Noto Sans Symbols"/>
              <a:buChar char="■"/>
            </a:pPr>
            <a:r>
              <a:rPr lang="en-US" sz="1800" dirty="0"/>
              <a:t>Proponents for updated Alaska mapping were announcing “Mars is better mapped than Alaska”.</a:t>
            </a:r>
          </a:p>
          <a:p>
            <a:pPr marL="228600" marR="0" lvl="0" indent="-228600" algn="l" rtl="0">
              <a:spcBef>
                <a:spcPts val="2000"/>
              </a:spcBef>
              <a:spcAft>
                <a:spcPts val="0"/>
              </a:spcAft>
              <a:buClr>
                <a:srgbClr val="493A13"/>
              </a:buClr>
              <a:buSzPct val="75000"/>
              <a:buFont typeface="Noto Sans Symbols"/>
              <a:buChar char="■"/>
            </a:pPr>
            <a:r>
              <a:rPr lang="en-US" sz="1800" dirty="0"/>
              <a:t>State suggested that Alaska aviators were at risk due to inaccurate elevation data used in flight systems.</a:t>
            </a:r>
          </a:p>
          <a:p>
            <a:pPr marL="228600" marR="0" lvl="1" indent="0" algn="l" rtl="0">
              <a:spcBef>
                <a:spcPts val="600"/>
              </a:spcBef>
              <a:spcAft>
                <a:spcPts val="0"/>
              </a:spcAft>
              <a:buClr>
                <a:srgbClr val="5395BE"/>
              </a:buClr>
              <a:buSzPct val="25000"/>
              <a:buFont typeface="Noto Sans Symbols"/>
              <a:buNone/>
            </a:pPr>
            <a:endParaRPr sz="2200" b="0" i="0" u="none" strike="noStrike" cap="none" dirty="0">
              <a:solidFill>
                <a:srgbClr val="595959"/>
              </a:solidFill>
              <a:latin typeface="Rockwell"/>
              <a:ea typeface="Rockwell"/>
              <a:cs typeface="Rockwell"/>
              <a:sym typeface="Rockwell"/>
            </a:endParaRPr>
          </a:p>
          <a:p>
            <a:pPr marL="457200" marR="0" lvl="1" indent="-228600" algn="l" rtl="0">
              <a:spcBef>
                <a:spcPts val="600"/>
              </a:spcBef>
              <a:spcAft>
                <a:spcPts val="0"/>
              </a:spcAft>
              <a:buClr>
                <a:srgbClr val="5395BE"/>
              </a:buClr>
              <a:buSzPct val="75000"/>
              <a:buFont typeface="Noto Sans Symbols"/>
              <a:buNone/>
            </a:pPr>
            <a:endParaRPr sz="2200" b="0" i="0" u="none" strike="noStrike" cap="none" dirty="0">
              <a:solidFill>
                <a:srgbClr val="595959"/>
              </a:solidFill>
              <a:latin typeface="Rockwell"/>
              <a:ea typeface="Rockwell"/>
              <a:cs typeface="Rockwell"/>
              <a:sym typeface="Rockwell"/>
            </a:endParaRPr>
          </a:p>
          <a:p>
            <a:pPr marL="457200" marR="0" lvl="1" indent="-228600" algn="l" rtl="0">
              <a:spcBef>
                <a:spcPts val="600"/>
              </a:spcBef>
              <a:buClr>
                <a:srgbClr val="5395BE"/>
              </a:buClr>
              <a:buSzPct val="75000"/>
              <a:buFont typeface="Noto Sans Symbols"/>
              <a:buNone/>
            </a:pPr>
            <a:endParaRPr sz="2200" b="0" i="0" u="none" strike="noStrike" cap="none" dirty="0">
              <a:solidFill>
                <a:srgbClr val="595959"/>
              </a:solidFill>
              <a:latin typeface="Rockwell"/>
              <a:ea typeface="Rockwell"/>
              <a:cs typeface="Rockwell"/>
              <a:sym typeface="Rockwe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066800"/>
            <a:ext cx="4422886" cy="266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886200"/>
            <a:ext cx="4348012" cy="2743200"/>
          </a:xfrm>
          <a:prstGeom prst="rect">
            <a:avLst/>
          </a:prstGeom>
        </p:spPr>
      </p:pic>
    </p:spTree>
    <p:extLst>
      <p:ext uri="{BB962C8B-B14F-4D97-AF65-F5344CB8AC3E}">
        <p14:creationId xmlns:p14="http://schemas.microsoft.com/office/powerpoint/2010/main" val="139824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1048" y="12647"/>
            <a:ext cx="8829675" cy="562535"/>
          </a:xfrm>
          <a:prstGeom prst="rect">
            <a:avLst/>
          </a:prstGeom>
          <a:noFill/>
          <a:ln>
            <a:noFill/>
          </a:ln>
        </p:spPr>
        <p:txBody>
          <a:bodyPr lIns="91425" tIns="45700" rIns="91425" bIns="45700" anchor="b" anchorCtr="0">
            <a:noAutofit/>
          </a:bodyPr>
          <a:lstStyle/>
          <a:p>
            <a:pPr marL="0" marR="0" lvl="0" indent="0" algn="l" rtl="0">
              <a:spcBef>
                <a:spcPts val="0"/>
              </a:spcBef>
              <a:buClr>
                <a:srgbClr val="00577E"/>
              </a:buClr>
              <a:buSzPct val="25000"/>
              <a:buFont typeface="Rockwell"/>
              <a:buNone/>
            </a:pPr>
            <a:r>
              <a:rPr lang="en-US" sz="3200" b="0" i="0" u="none" strike="noStrike" cap="none" dirty="0">
                <a:solidFill>
                  <a:srgbClr val="00577E"/>
                </a:solidFill>
                <a:latin typeface="Rockwell"/>
                <a:ea typeface="Rockwell"/>
                <a:cs typeface="Rockwell"/>
                <a:sym typeface="Rockwell"/>
              </a:rPr>
              <a:t>Alaska Statewide Digital Mapping Initiative </a:t>
            </a:r>
          </a:p>
        </p:txBody>
      </p:sp>
      <p:sp>
        <p:nvSpPr>
          <p:cNvPr id="601" name="Shape 601"/>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a:solidFill>
                  <a:srgbClr val="FFFFFF"/>
                </a:solidFill>
                <a:latin typeface="Arial"/>
                <a:ea typeface="Arial"/>
                <a:cs typeface="Arial"/>
                <a:sym typeface="Arial"/>
              </a:rPr>
              <a:t>3</a:t>
            </a:fld>
            <a:endParaRPr lang="en-US" sz="1400">
              <a:solidFill>
                <a:srgbClr val="FFFFFF"/>
              </a:solidFill>
              <a:latin typeface="Arial"/>
              <a:ea typeface="Arial"/>
              <a:cs typeface="Arial"/>
              <a:sym typeface="Arial"/>
            </a:endParaRPr>
          </a:p>
        </p:txBody>
      </p:sp>
      <p:sp>
        <p:nvSpPr>
          <p:cNvPr id="602" name="Shape 602"/>
          <p:cNvSpPr txBox="1">
            <a:spLocks noGrp="1"/>
          </p:cNvSpPr>
          <p:nvPr>
            <p:ph type="body" idx="2"/>
          </p:nvPr>
        </p:nvSpPr>
        <p:spPr>
          <a:xfrm>
            <a:off x="-14514" y="731905"/>
            <a:ext cx="5334000" cy="625064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93A13"/>
              </a:buClr>
              <a:buSzPct val="75000"/>
              <a:buFont typeface="Noto Sans Symbols"/>
              <a:buChar char="•"/>
            </a:pPr>
            <a:r>
              <a:rPr lang="en-US" dirty="0">
                <a:latin typeface="Rockwell"/>
                <a:ea typeface="Rockwell"/>
                <a:cs typeface="Rockwell"/>
                <a:sym typeface="Rockwell"/>
              </a:rPr>
              <a:t>Alaska SDMI sponsored the </a:t>
            </a:r>
            <a:r>
              <a:rPr lang="en-US" b="0" i="0" u="none" strike="noStrike" cap="none" dirty="0">
                <a:solidFill>
                  <a:srgbClr val="493A13"/>
                </a:solidFill>
                <a:latin typeface="Rockwell"/>
                <a:ea typeface="Rockwell"/>
                <a:cs typeface="Rockwell"/>
                <a:sym typeface="Rockwell"/>
              </a:rPr>
              <a:t>2008/2009 Alaska elevation study, which identified requirements  for a statewide dataset.</a:t>
            </a:r>
          </a:p>
          <a:p>
            <a:pPr marL="342900" marR="0" lvl="0" indent="-342900" algn="l" rtl="0">
              <a:spcBef>
                <a:spcPts val="600"/>
              </a:spcBef>
              <a:spcAft>
                <a:spcPts val="0"/>
              </a:spcAft>
              <a:buClr>
                <a:srgbClr val="493A13"/>
              </a:buClr>
              <a:buSzPct val="75000"/>
              <a:buFont typeface="Noto Sans Symbols"/>
              <a:buChar char="•"/>
            </a:pPr>
            <a:r>
              <a:rPr lang="en-US" b="0" i="0" u="none" strike="noStrike" cap="none" dirty="0">
                <a:solidFill>
                  <a:srgbClr val="493A13"/>
                </a:solidFill>
                <a:latin typeface="Rockwell"/>
                <a:ea typeface="Rockwell"/>
                <a:cs typeface="Rockwell"/>
                <a:sym typeface="Rockwell"/>
              </a:rPr>
              <a:t>Radar technology was recommended as the solution that would meet the broadest set of needs </a:t>
            </a:r>
            <a:r>
              <a:rPr lang="en-US" dirty="0">
                <a:latin typeface="Rockwell"/>
                <a:ea typeface="Rockwell"/>
                <a:cs typeface="Rockwell"/>
                <a:sym typeface="Rockwell"/>
              </a:rPr>
              <a:t>at</a:t>
            </a:r>
            <a:r>
              <a:rPr lang="en-US" b="0" i="0" u="none" strike="noStrike" cap="none" dirty="0">
                <a:solidFill>
                  <a:srgbClr val="493A13"/>
                </a:solidFill>
                <a:latin typeface="Rockwell"/>
                <a:ea typeface="Rockwell"/>
                <a:cs typeface="Rockwell"/>
                <a:sym typeface="Rockwell"/>
              </a:rPr>
              <a:t> the optimal cost. </a:t>
            </a:r>
          </a:p>
          <a:p>
            <a:pPr marL="342900" marR="0" lvl="0" indent="-342900" algn="l" rtl="0">
              <a:spcBef>
                <a:spcPts val="600"/>
              </a:spcBef>
              <a:spcAft>
                <a:spcPts val="0"/>
              </a:spcAft>
              <a:buClr>
                <a:srgbClr val="493A13"/>
              </a:buClr>
              <a:buSzPct val="75000"/>
              <a:buFont typeface="Noto Sans Symbols"/>
              <a:buChar char="•"/>
            </a:pPr>
            <a:r>
              <a:rPr lang="en-US" dirty="0">
                <a:latin typeface="Rockwell"/>
                <a:ea typeface="Rockwell"/>
                <a:cs typeface="Rockwell"/>
                <a:sym typeface="Rockwell"/>
              </a:rPr>
              <a:t>SDMI also sponsored a Statewide </a:t>
            </a:r>
            <a:r>
              <a:rPr lang="en-US" dirty="0" err="1">
                <a:latin typeface="Rockwell"/>
                <a:ea typeface="Rockwell"/>
                <a:cs typeface="Rockwell"/>
                <a:sym typeface="Rockwell"/>
              </a:rPr>
              <a:t>orthoimagery</a:t>
            </a:r>
            <a:r>
              <a:rPr lang="en-US" dirty="0">
                <a:latin typeface="Rockwell"/>
                <a:ea typeface="Rockwell"/>
                <a:cs typeface="Rockwell"/>
                <a:sym typeface="Rockwell"/>
              </a:rPr>
              <a:t> acquisition for Alaska still in use today.</a:t>
            </a:r>
          </a:p>
          <a:p>
            <a:pPr marL="342900" marR="0" lvl="0" indent="-342900" algn="l" rtl="0">
              <a:spcBef>
                <a:spcPts val="600"/>
              </a:spcBef>
              <a:spcAft>
                <a:spcPts val="0"/>
              </a:spcAft>
              <a:buClr>
                <a:srgbClr val="493A13"/>
              </a:buClr>
              <a:buSzPct val="75000"/>
              <a:buFont typeface="Noto Sans Symbols"/>
              <a:buChar char="•"/>
            </a:pPr>
            <a:r>
              <a:rPr lang="en-US" dirty="0">
                <a:latin typeface="Rockwell"/>
                <a:ea typeface="Rockwell"/>
                <a:cs typeface="Rockwell"/>
                <a:sym typeface="Rockwell"/>
              </a:rPr>
              <a:t>The State of Alaska continues to guide the State’s geospatial efforts through the Alaska Geospatial Council (AGC).</a:t>
            </a:r>
            <a:endParaRPr lang="en-US" b="0" i="0" u="none" strike="noStrike" cap="none" dirty="0">
              <a:solidFill>
                <a:srgbClr val="493A13"/>
              </a:solidFill>
              <a:latin typeface="Rockwell"/>
              <a:ea typeface="Rockwell"/>
              <a:cs typeface="Rockwell"/>
              <a:sym typeface="Rockwell"/>
            </a:endParaRPr>
          </a:p>
          <a:p>
            <a:pPr marL="342900" marR="0" lvl="0" indent="-342900" algn="l" rtl="0">
              <a:spcBef>
                <a:spcPts val="600"/>
              </a:spcBef>
              <a:spcAft>
                <a:spcPts val="0"/>
              </a:spcAft>
              <a:buClr>
                <a:srgbClr val="493A13"/>
              </a:buClr>
              <a:buSzPct val="75000"/>
              <a:buFont typeface="Noto Sans Symbols"/>
              <a:buChar char="•"/>
            </a:pPr>
            <a:endParaRPr lang="en-US" sz="2800" b="0" i="0" u="none" strike="noStrike" cap="none" dirty="0">
              <a:solidFill>
                <a:srgbClr val="493A13"/>
              </a:solidFill>
              <a:latin typeface="Rockwell"/>
              <a:ea typeface="Rockwell"/>
              <a:cs typeface="Rockwell"/>
              <a:sym typeface="Rockwell"/>
            </a:endParaRPr>
          </a:p>
          <a:p>
            <a:pPr marL="0" marR="0" lvl="0" indent="0" algn="l" rtl="0">
              <a:spcBef>
                <a:spcPts val="600"/>
              </a:spcBef>
              <a:spcAft>
                <a:spcPts val="0"/>
              </a:spcAft>
              <a:buClr>
                <a:srgbClr val="493A13"/>
              </a:buClr>
              <a:buSzPct val="25000"/>
              <a:buFont typeface="Noto Sans Symbols"/>
              <a:buNone/>
            </a:pPr>
            <a:endParaRPr sz="2400" b="0" i="0" u="none" strike="noStrike" cap="none" dirty="0">
              <a:solidFill>
                <a:srgbClr val="493A13"/>
              </a:solidFill>
              <a:latin typeface="Rockwell"/>
              <a:ea typeface="Rockwell"/>
              <a:cs typeface="Rockwell"/>
              <a:sym typeface="Rockwe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313653"/>
            <a:ext cx="3571875" cy="50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0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4854"/>
            <a:ext cx="7696200" cy="389685"/>
          </a:xfrm>
        </p:spPr>
        <p:txBody>
          <a:bodyPr/>
          <a:lstStyle/>
          <a:p>
            <a:r>
              <a:rPr lang="en-US" sz="2800" dirty="0"/>
              <a:t>Alaska Delegation Mapping Support Request</a:t>
            </a:r>
          </a:p>
        </p:txBody>
      </p:sp>
      <p:sp>
        <p:nvSpPr>
          <p:cNvPr id="4" name="Slide Number Placeholder 3"/>
          <p:cNvSpPr>
            <a:spLocks noGrp="1"/>
          </p:cNvSpPr>
          <p:nvPr>
            <p:ph type="sldNum" sz="quarter" idx="12"/>
          </p:nvPr>
        </p:nvSpPr>
        <p:spPr/>
        <p:txBody>
          <a:bodyPr/>
          <a:lstStyle/>
          <a:p>
            <a:fld id="{68163C60-CA09-0A47-B3C1-9EE18D99318D}" type="slidenum">
              <a:rPr lang="en-US" smtClean="0">
                <a:solidFill>
                  <a:prstClr val="white"/>
                </a:solidFill>
              </a:rPr>
              <a:pPr/>
              <a:t>4</a:t>
            </a:fld>
            <a:endParaRPr lang="en-US" dirty="0">
              <a:solidFill>
                <a:prstClr val="white"/>
              </a:solidFill>
            </a:endParaRPr>
          </a:p>
        </p:txBody>
      </p:sp>
      <p:sp>
        <p:nvSpPr>
          <p:cNvPr id="5" name="Text Placeholder 4"/>
          <p:cNvSpPr>
            <a:spLocks noGrp="1"/>
          </p:cNvSpPr>
          <p:nvPr>
            <p:ph type="body" sz="half" idx="2"/>
          </p:nvPr>
        </p:nvSpPr>
        <p:spPr>
          <a:xfrm>
            <a:off x="193740" y="780611"/>
            <a:ext cx="4454481" cy="774700"/>
          </a:xfrm>
        </p:spPr>
        <p:txBody>
          <a:bodyPr/>
          <a:lstStyle/>
          <a:p>
            <a:pPr marL="342900" indent="-342900">
              <a:spcBef>
                <a:spcPts val="0"/>
              </a:spcBef>
              <a:spcAft>
                <a:spcPts val="600"/>
              </a:spcAft>
              <a:buBlip>
                <a:blip r:embed="rId3"/>
              </a:buBlip>
            </a:pPr>
            <a:r>
              <a:rPr lang="en-US" sz="2000" dirty="0"/>
              <a:t>The Alaska Congressional Delegation sent a letter to OMB on March 8, 2011, requesting federal support to improve Alaska mapping to standards enjoyed by the conterminous US.</a:t>
            </a:r>
          </a:p>
          <a:p>
            <a:pPr marL="342900" indent="-342900">
              <a:spcBef>
                <a:spcPts val="0"/>
              </a:spcBef>
              <a:spcAft>
                <a:spcPts val="600"/>
              </a:spcAft>
              <a:buBlip>
                <a:blip r:embed="rId3"/>
              </a:buBlip>
            </a:pPr>
            <a:r>
              <a:rPr lang="en-US" sz="2000" dirty="0"/>
              <a:t>An Alaska Mapping Roundtable was convened by DOI in June, 2012, to review priority mapping requirements.</a:t>
            </a:r>
          </a:p>
          <a:p>
            <a:pPr marL="342900" indent="-342900">
              <a:spcBef>
                <a:spcPts val="0"/>
              </a:spcBef>
              <a:spcAft>
                <a:spcPts val="600"/>
              </a:spcAft>
              <a:buBlip>
                <a:blip r:embed="rId3"/>
              </a:buBlip>
            </a:pPr>
            <a:r>
              <a:rPr lang="en-US" sz="2000" dirty="0"/>
              <a:t>21 Federal agencies, multiple Departments, and the State of Alaska were represented.</a:t>
            </a:r>
          </a:p>
          <a:p>
            <a:pPr marL="342900" indent="-342900">
              <a:spcBef>
                <a:spcPts val="0"/>
              </a:spcBef>
              <a:spcAft>
                <a:spcPts val="600"/>
              </a:spcAft>
              <a:buBlip>
                <a:blip r:embed="rId3"/>
              </a:buBlip>
            </a:pPr>
            <a:r>
              <a:rPr lang="en-US" sz="2000" dirty="0"/>
              <a:t>The need to coordinate and accelerate Federal and State mapping efforts in Alaska was acknowledged.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182" y="3421274"/>
            <a:ext cx="4095961" cy="32831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720482"/>
            <a:ext cx="3810764" cy="2743199"/>
          </a:xfrm>
          <a:prstGeom prst="rect">
            <a:avLst/>
          </a:prstGeom>
        </p:spPr>
      </p:pic>
    </p:spTree>
    <p:extLst>
      <p:ext uri="{BB962C8B-B14F-4D97-AF65-F5344CB8AC3E}">
        <p14:creationId xmlns:p14="http://schemas.microsoft.com/office/powerpoint/2010/main" val="173629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22" y="88550"/>
            <a:ext cx="6095999" cy="618285"/>
          </a:xfrm>
        </p:spPr>
        <p:txBody>
          <a:bodyPr/>
          <a:lstStyle/>
          <a:p>
            <a:r>
              <a:rPr lang="en-US" dirty="0"/>
              <a:t>AMEC History and Purpose</a:t>
            </a:r>
          </a:p>
        </p:txBody>
      </p:sp>
      <p:sp>
        <p:nvSpPr>
          <p:cNvPr id="4" name="Slide Number Placeholder 3"/>
          <p:cNvSpPr>
            <a:spLocks noGrp="1"/>
          </p:cNvSpPr>
          <p:nvPr>
            <p:ph type="sldNum" sz="quarter" idx="12"/>
          </p:nvPr>
        </p:nvSpPr>
        <p:spPr/>
        <p:txBody>
          <a:bodyPr/>
          <a:lstStyle/>
          <a:p>
            <a:fld id="{68163C60-CA09-0A47-B3C1-9EE18D99318D}" type="slidenum">
              <a:rPr lang="en-US" smtClean="0">
                <a:solidFill>
                  <a:prstClr val="white"/>
                </a:solidFill>
              </a:rPr>
              <a:pPr/>
              <a:t>5</a:t>
            </a:fld>
            <a:endParaRPr lang="en-US" dirty="0">
              <a:solidFill>
                <a:prstClr val="white"/>
              </a:solidFill>
            </a:endParaRPr>
          </a:p>
        </p:txBody>
      </p:sp>
      <p:sp>
        <p:nvSpPr>
          <p:cNvPr id="5" name="Text Placeholder 4"/>
          <p:cNvSpPr>
            <a:spLocks noGrp="1"/>
          </p:cNvSpPr>
          <p:nvPr>
            <p:ph type="body" sz="half" idx="2"/>
          </p:nvPr>
        </p:nvSpPr>
        <p:spPr>
          <a:xfrm>
            <a:off x="193740" y="899128"/>
            <a:ext cx="4454481" cy="774700"/>
          </a:xfrm>
        </p:spPr>
        <p:txBody>
          <a:bodyPr/>
          <a:lstStyle/>
          <a:p>
            <a:pPr marL="342900" indent="-342900">
              <a:spcBef>
                <a:spcPts val="0"/>
              </a:spcBef>
              <a:spcAft>
                <a:spcPts val="600"/>
              </a:spcAft>
              <a:buBlip>
                <a:blip r:embed="rId3"/>
              </a:buBlip>
            </a:pPr>
            <a:r>
              <a:rPr lang="en-US" dirty="0"/>
              <a:t>The Alaska Mapping Executive Committee (AMEC) was formed as an outcome of the Roundtable.</a:t>
            </a:r>
          </a:p>
          <a:p>
            <a:pPr marL="342900" indent="-342900">
              <a:spcBef>
                <a:spcPts val="0"/>
              </a:spcBef>
              <a:spcAft>
                <a:spcPts val="600"/>
              </a:spcAft>
              <a:buBlip>
                <a:blip r:embed="rId3"/>
              </a:buBlip>
            </a:pPr>
            <a:r>
              <a:rPr lang="en-US" dirty="0"/>
              <a:t>AMEC held its first meeting in November, 2012.</a:t>
            </a:r>
          </a:p>
          <a:p>
            <a:pPr marL="342900" indent="-342900">
              <a:spcBef>
                <a:spcPts val="0"/>
              </a:spcBef>
              <a:spcAft>
                <a:spcPts val="600"/>
              </a:spcAft>
              <a:buBlip>
                <a:blip r:embed="rId3"/>
              </a:buBlip>
            </a:pPr>
            <a:r>
              <a:rPr lang="en-US" dirty="0"/>
              <a:t>AMEC meets twice annually to coordinate mapping priorities.</a:t>
            </a:r>
          </a:p>
          <a:p>
            <a:pPr marL="342900" indent="-342900">
              <a:spcBef>
                <a:spcPts val="0"/>
              </a:spcBef>
              <a:spcAft>
                <a:spcPts val="600"/>
              </a:spcAft>
              <a:buBlip>
                <a:blip r:embed="rId3"/>
              </a:buBlip>
            </a:pPr>
            <a:r>
              <a:rPr lang="en-US" dirty="0"/>
              <a:t>AMEC raises awareness, coordinates collaboration opportunities, and explores joint funding avenues.</a:t>
            </a:r>
          </a:p>
          <a:p>
            <a:pPr marL="342900" indent="-342900">
              <a:spcBef>
                <a:spcPts val="0"/>
              </a:spcBef>
              <a:spcAft>
                <a:spcPts val="600"/>
              </a:spcAft>
              <a:buBlip>
                <a:blip r:embed="rId3"/>
              </a:buBlip>
            </a:pPr>
            <a:endParaRPr lang="en-US" dirty="0"/>
          </a:p>
          <a:p>
            <a:pPr marL="342900" indent="-342900">
              <a:spcBef>
                <a:spcPts val="0"/>
              </a:spcBef>
              <a:spcAft>
                <a:spcPts val="600"/>
              </a:spcAft>
              <a:buBlip>
                <a:blip r:embed="rId3"/>
              </a:buBlip>
            </a:pPr>
            <a:endParaRPr lang="en-US" sz="2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21" y="1219200"/>
            <a:ext cx="4383931" cy="3657600"/>
          </a:xfrm>
          <a:prstGeom prst="rect">
            <a:avLst/>
          </a:prstGeom>
        </p:spPr>
      </p:pic>
    </p:spTree>
    <p:extLst>
      <p:ext uri="{BB962C8B-B14F-4D97-AF65-F5344CB8AC3E}">
        <p14:creationId xmlns:p14="http://schemas.microsoft.com/office/powerpoint/2010/main" val="116917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22381" y="75252"/>
            <a:ext cx="8305800" cy="537882"/>
          </a:xfrm>
          <a:prstGeom prst="rect">
            <a:avLst/>
          </a:prstGeom>
          <a:noFill/>
          <a:ln>
            <a:noFill/>
          </a:ln>
        </p:spPr>
        <p:txBody>
          <a:bodyPr lIns="91425" tIns="45700" rIns="91425" bIns="45700" anchor="b" anchorCtr="0">
            <a:noAutofit/>
          </a:bodyPr>
          <a:lstStyle/>
          <a:p>
            <a:pPr marL="0" marR="0" lvl="0" indent="0" algn="l" rtl="0">
              <a:spcBef>
                <a:spcPts val="0"/>
              </a:spcBef>
              <a:buClr>
                <a:srgbClr val="00577E"/>
              </a:buClr>
              <a:buSzPct val="25000"/>
              <a:buFont typeface="Rockwell"/>
              <a:buNone/>
            </a:pPr>
            <a:r>
              <a:rPr lang="en-US" sz="2800" b="0" i="0" u="none" strike="noStrike" cap="none" dirty="0">
                <a:solidFill>
                  <a:srgbClr val="00577E"/>
                </a:solidFill>
                <a:latin typeface="Rockwell"/>
                <a:ea typeface="Rockwell"/>
                <a:cs typeface="Rockwell"/>
                <a:sym typeface="Rockwell"/>
              </a:rPr>
              <a:t>AMEC-Approved Statewide Mapping Objectives</a:t>
            </a:r>
          </a:p>
        </p:txBody>
      </p:sp>
      <p:sp>
        <p:nvSpPr>
          <p:cNvPr id="565" name="Shape 565"/>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a:solidFill>
                  <a:srgbClr val="FFFFFF"/>
                </a:solidFill>
                <a:latin typeface="Arial"/>
                <a:ea typeface="Arial"/>
                <a:cs typeface="Arial"/>
                <a:sym typeface="Arial"/>
              </a:rPr>
              <a:t>6</a:t>
            </a:fld>
            <a:endParaRPr lang="en-US" sz="1400">
              <a:solidFill>
                <a:srgbClr val="FFFFFF"/>
              </a:solidFill>
              <a:latin typeface="Arial"/>
              <a:ea typeface="Arial"/>
              <a:cs typeface="Arial"/>
              <a:sym typeface="Arial"/>
            </a:endParaRPr>
          </a:p>
        </p:txBody>
      </p:sp>
      <p:sp>
        <p:nvSpPr>
          <p:cNvPr id="566" name="Shape 566"/>
          <p:cNvSpPr txBox="1">
            <a:spLocks noGrp="1"/>
          </p:cNvSpPr>
          <p:nvPr>
            <p:ph type="body" idx="1"/>
          </p:nvPr>
        </p:nvSpPr>
        <p:spPr>
          <a:xfrm>
            <a:off x="136236" y="762000"/>
            <a:ext cx="3445164" cy="5937682"/>
          </a:xfrm>
          <a:prstGeom prst="rect">
            <a:avLst/>
          </a:prstGeom>
          <a:noFill/>
          <a:ln>
            <a:noFill/>
          </a:ln>
        </p:spPr>
        <p:txBody>
          <a:bodyPr lIns="91425" tIns="45700" rIns="91425" bIns="45700" anchor="t" anchorCtr="0">
            <a:noAutofit/>
          </a:bodyPr>
          <a:lstStyle/>
          <a:p>
            <a:pPr marL="228600" marR="0" lvl="0" indent="-228600" algn="l" rtl="0">
              <a:spcBef>
                <a:spcPts val="2000"/>
              </a:spcBef>
              <a:spcAft>
                <a:spcPts val="0"/>
              </a:spcAft>
              <a:buClr>
                <a:srgbClr val="493A13"/>
              </a:buClr>
              <a:buSzPct val="75000"/>
              <a:buFont typeface="Noto Sans Symbols"/>
              <a:buChar char="■"/>
            </a:pPr>
            <a:r>
              <a:rPr lang="en-US" sz="1600" dirty="0"/>
              <a:t>AMEC approved five initial statewide mapping objectives.</a:t>
            </a:r>
            <a:endParaRPr lang="en-US" sz="1600" b="0" i="0" u="none" strike="noStrike" cap="none" dirty="0">
              <a:solidFill>
                <a:srgbClr val="595959"/>
              </a:solidFill>
              <a:sym typeface="Rockwell"/>
            </a:endParaRPr>
          </a:p>
          <a:p>
            <a:pPr marL="228600" marR="0" lvl="0" indent="-228600" algn="l" rtl="0">
              <a:spcBef>
                <a:spcPts val="2000"/>
              </a:spcBef>
              <a:spcAft>
                <a:spcPts val="0"/>
              </a:spcAft>
              <a:buClr>
                <a:srgbClr val="493A13"/>
              </a:buClr>
              <a:buSzPct val="75000"/>
              <a:buFont typeface="Noto Sans Symbols"/>
              <a:buChar char="■"/>
            </a:pPr>
            <a:r>
              <a:rPr lang="en-US" sz="1600" dirty="0"/>
              <a:t>Additional objectives can be added at the pleasure of the Committee.</a:t>
            </a:r>
          </a:p>
          <a:p>
            <a:pPr marL="228600" marR="0" lvl="0" indent="-228600" algn="l" rtl="0">
              <a:spcBef>
                <a:spcPts val="2000"/>
              </a:spcBef>
              <a:spcAft>
                <a:spcPts val="0"/>
              </a:spcAft>
              <a:buClr>
                <a:srgbClr val="493A13"/>
              </a:buClr>
              <a:buSzPct val="75000"/>
              <a:buFont typeface="Noto Sans Symbols"/>
              <a:buChar char="■"/>
            </a:pPr>
            <a:r>
              <a:rPr lang="en-US" sz="1600" dirty="0"/>
              <a:t>AMEC monitors progress of each approved mapping objective. </a:t>
            </a:r>
          </a:p>
          <a:p>
            <a:pPr marL="228600" marR="0" lvl="0" indent="-228600" algn="l" rtl="0">
              <a:spcBef>
                <a:spcPts val="2000"/>
              </a:spcBef>
              <a:spcAft>
                <a:spcPts val="0"/>
              </a:spcAft>
              <a:buClr>
                <a:srgbClr val="493A13"/>
              </a:buClr>
              <a:buSzPct val="75000"/>
              <a:buFont typeface="Noto Sans Symbols"/>
              <a:buChar char="■"/>
            </a:pPr>
            <a:r>
              <a:rPr lang="en-US" sz="1600" dirty="0"/>
              <a:t>No funding commitment is implied by AMEC membership.</a:t>
            </a:r>
          </a:p>
          <a:p>
            <a:pPr marL="228600" marR="0" lvl="0" indent="-228600" algn="l" rtl="0">
              <a:spcBef>
                <a:spcPts val="2000"/>
              </a:spcBef>
              <a:spcAft>
                <a:spcPts val="0"/>
              </a:spcAft>
              <a:buClr>
                <a:srgbClr val="493A13"/>
              </a:buClr>
              <a:buSzPct val="75000"/>
              <a:buFont typeface="Noto Sans Symbols"/>
              <a:buChar char="■"/>
            </a:pPr>
            <a:r>
              <a:rPr lang="en-US" sz="1600" dirty="0"/>
              <a:t>Agencies fund only those activities that meet their own mission goals, and fund only at their own discretion.</a:t>
            </a:r>
          </a:p>
          <a:p>
            <a:pPr marL="228600" marR="0" lvl="0" indent="-228600" algn="l" rtl="0">
              <a:spcBef>
                <a:spcPts val="2000"/>
              </a:spcBef>
              <a:spcAft>
                <a:spcPts val="0"/>
              </a:spcAft>
              <a:buClr>
                <a:srgbClr val="493A13"/>
              </a:buClr>
              <a:buSzPct val="75000"/>
              <a:buFont typeface="Noto Sans Symbols"/>
              <a:buChar char="■"/>
            </a:pPr>
            <a:r>
              <a:rPr lang="en-US" sz="1600" dirty="0"/>
              <a:t>Agencies that can’t fund specific mapping tasks add value through active AMEC participation and promoting the requirements.</a:t>
            </a:r>
          </a:p>
          <a:p>
            <a:pPr marL="228600" marR="0" lvl="1" indent="0" algn="l" rtl="0">
              <a:spcBef>
                <a:spcPts val="600"/>
              </a:spcBef>
              <a:spcAft>
                <a:spcPts val="0"/>
              </a:spcAft>
              <a:buClr>
                <a:srgbClr val="5395BE"/>
              </a:buClr>
              <a:buSzPct val="25000"/>
              <a:buFont typeface="Noto Sans Symbols"/>
              <a:buNone/>
            </a:pPr>
            <a:endParaRPr sz="2200" b="0" i="0" u="none" strike="noStrike" cap="none" dirty="0">
              <a:solidFill>
                <a:srgbClr val="595959"/>
              </a:solidFill>
              <a:latin typeface="Rockwell"/>
              <a:ea typeface="Rockwell"/>
              <a:cs typeface="Rockwell"/>
              <a:sym typeface="Rockwell"/>
            </a:endParaRPr>
          </a:p>
          <a:p>
            <a:pPr marL="457200" marR="0" lvl="1" indent="-228600" algn="l" rtl="0">
              <a:spcBef>
                <a:spcPts val="600"/>
              </a:spcBef>
              <a:spcAft>
                <a:spcPts val="0"/>
              </a:spcAft>
              <a:buClr>
                <a:srgbClr val="5395BE"/>
              </a:buClr>
              <a:buSzPct val="75000"/>
              <a:buFont typeface="Noto Sans Symbols"/>
              <a:buNone/>
            </a:pPr>
            <a:endParaRPr sz="2200" b="0" i="0" u="none" strike="noStrike" cap="none" dirty="0">
              <a:solidFill>
                <a:srgbClr val="595959"/>
              </a:solidFill>
              <a:latin typeface="Rockwell"/>
              <a:ea typeface="Rockwell"/>
              <a:cs typeface="Rockwell"/>
              <a:sym typeface="Rockwell"/>
            </a:endParaRPr>
          </a:p>
          <a:p>
            <a:pPr marL="457200" marR="0" lvl="1" indent="-228600" algn="l" rtl="0">
              <a:spcBef>
                <a:spcPts val="600"/>
              </a:spcBef>
              <a:buClr>
                <a:srgbClr val="5395BE"/>
              </a:buClr>
              <a:buSzPct val="75000"/>
              <a:buFont typeface="Noto Sans Symbols"/>
              <a:buNone/>
            </a:pPr>
            <a:endParaRPr sz="2200" b="0" i="0" u="none" strike="noStrike" cap="none" dirty="0">
              <a:solidFill>
                <a:srgbClr val="595959"/>
              </a:solidFill>
              <a:latin typeface="Rockwell"/>
              <a:ea typeface="Rockwell"/>
              <a:cs typeface="Rockwell"/>
              <a:sym typeface="Rockwell"/>
            </a:endParaRPr>
          </a:p>
        </p:txBody>
      </p:sp>
      <p:sp>
        <p:nvSpPr>
          <p:cNvPr id="2" name="TextBox 1"/>
          <p:cNvSpPr txBox="1"/>
          <p:nvPr/>
        </p:nvSpPr>
        <p:spPr>
          <a:xfrm>
            <a:off x="3581400" y="681474"/>
            <a:ext cx="5410200" cy="5940088"/>
          </a:xfrm>
          <a:prstGeom prst="rect">
            <a:avLst/>
          </a:prstGeom>
          <a:noFill/>
          <a:ln w="3175">
            <a:solidFill>
              <a:schemeClr val="tx1"/>
            </a:solidFill>
          </a:ln>
        </p:spPr>
        <p:txBody>
          <a:bodyPr wrap="square" rtlCol="0">
            <a:spAutoFit/>
          </a:bodyPr>
          <a:lstStyle/>
          <a:p>
            <a:pPr algn="ctr"/>
            <a:r>
              <a:rPr lang="en-US" sz="2400" u="sng" dirty="0"/>
              <a:t>5 Approved Mapping Themes       </a:t>
            </a:r>
          </a:p>
          <a:p>
            <a:r>
              <a:rPr lang="en-US" sz="2000" dirty="0"/>
              <a:t>Elevation:</a:t>
            </a:r>
          </a:p>
          <a:p>
            <a:r>
              <a:rPr lang="en-US" sz="1600" dirty="0"/>
              <a:t>- USGS lead</a:t>
            </a:r>
          </a:p>
          <a:p>
            <a:r>
              <a:rPr lang="en-US" sz="1600" dirty="0"/>
              <a:t>- Topographic base</a:t>
            </a:r>
          </a:p>
          <a:p>
            <a:endParaRPr lang="en-US" sz="2000" dirty="0"/>
          </a:p>
          <a:p>
            <a:r>
              <a:rPr lang="en-US" sz="2000" dirty="0"/>
              <a:t>Hydrography:</a:t>
            </a:r>
          </a:p>
          <a:p>
            <a:r>
              <a:rPr lang="en-US" sz="1600" dirty="0"/>
              <a:t>- USGS lead</a:t>
            </a:r>
          </a:p>
          <a:p>
            <a:r>
              <a:rPr lang="en-US" sz="1600" dirty="0"/>
              <a:t>- Surface water</a:t>
            </a:r>
          </a:p>
          <a:p>
            <a:endParaRPr lang="en-US" sz="2000" dirty="0"/>
          </a:p>
          <a:p>
            <a:r>
              <a:rPr lang="en-US" sz="2000" dirty="0"/>
              <a:t>Transportation:</a:t>
            </a:r>
          </a:p>
          <a:p>
            <a:r>
              <a:rPr lang="en-US" sz="1600" dirty="0"/>
              <a:t>- State of AK DOT lead</a:t>
            </a:r>
          </a:p>
          <a:p>
            <a:r>
              <a:rPr lang="en-US" sz="1600" dirty="0"/>
              <a:t>- Roads and trails</a:t>
            </a:r>
          </a:p>
          <a:p>
            <a:endParaRPr lang="en-US" sz="2000" dirty="0"/>
          </a:p>
          <a:p>
            <a:r>
              <a:rPr lang="en-US" sz="2000" dirty="0"/>
              <a:t>Shoreline:</a:t>
            </a:r>
          </a:p>
          <a:p>
            <a:r>
              <a:rPr lang="en-US" sz="1600" dirty="0"/>
              <a:t>- NOAA lead</a:t>
            </a:r>
          </a:p>
          <a:p>
            <a:r>
              <a:rPr lang="en-US" sz="1600" dirty="0"/>
              <a:t>- Refined delineation</a:t>
            </a:r>
          </a:p>
          <a:p>
            <a:endParaRPr lang="en-US" sz="2000" dirty="0"/>
          </a:p>
          <a:p>
            <a:r>
              <a:rPr lang="en-US" sz="2000" dirty="0"/>
              <a:t>GRAV-D:</a:t>
            </a:r>
          </a:p>
          <a:p>
            <a:pPr marL="285750" indent="-285750">
              <a:buFontTx/>
              <a:buChar char="-"/>
            </a:pPr>
            <a:r>
              <a:rPr lang="en-US" sz="1600" dirty="0"/>
              <a:t>NOAA lead</a:t>
            </a:r>
          </a:p>
          <a:p>
            <a:pPr marL="285750" indent="-285750">
              <a:buFontTx/>
              <a:buChar char="-"/>
            </a:pPr>
            <a:r>
              <a:rPr lang="en-US" sz="1600" dirty="0"/>
              <a:t>Refined vertical datum</a:t>
            </a:r>
          </a:p>
          <a:p>
            <a:pPr marL="285750" indent="-285750">
              <a:buFontTx/>
              <a:buChar char="-"/>
            </a:pP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405" y="3317384"/>
            <a:ext cx="2110622" cy="7195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5405" y="2218566"/>
            <a:ext cx="2110622" cy="6688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7415" y="1143000"/>
            <a:ext cx="2103642" cy="66709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5283" y="4507579"/>
            <a:ext cx="2110622" cy="8153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7883" y="5764368"/>
            <a:ext cx="2093174" cy="746574"/>
          </a:xfrm>
          <a:prstGeom prst="rect">
            <a:avLst/>
          </a:prstGeom>
        </p:spPr>
      </p:pic>
    </p:spTree>
    <p:extLst>
      <p:ext uri="{BB962C8B-B14F-4D97-AF65-F5344CB8AC3E}">
        <p14:creationId xmlns:p14="http://schemas.microsoft.com/office/powerpoint/2010/main" val="65010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86" y="149449"/>
            <a:ext cx="7556313" cy="618285"/>
          </a:xfrm>
        </p:spPr>
        <p:txBody>
          <a:bodyPr/>
          <a:lstStyle/>
          <a:p>
            <a:r>
              <a:rPr lang="en-US" dirty="0"/>
              <a:t>Data Acquisition Accomplishments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4070869"/>
              </p:ext>
            </p:extLst>
          </p:nvPr>
        </p:nvGraphicFramePr>
        <p:xfrm>
          <a:off x="76200" y="782248"/>
          <a:ext cx="8859729" cy="583673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519481">
                  <a:extLst>
                    <a:ext uri="{9D8B030D-6E8A-4147-A177-3AD203B41FA5}">
                      <a16:colId xmlns:a16="http://schemas.microsoft.com/office/drawing/2014/main" val="20002"/>
                    </a:ext>
                  </a:extLst>
                </a:gridCol>
                <a:gridCol w="2073048">
                  <a:extLst>
                    <a:ext uri="{9D8B030D-6E8A-4147-A177-3AD203B41FA5}">
                      <a16:colId xmlns:a16="http://schemas.microsoft.com/office/drawing/2014/main" val="20003"/>
                    </a:ext>
                  </a:extLst>
                </a:gridCol>
              </a:tblGrid>
              <a:tr h="665552">
                <a:tc>
                  <a:txBody>
                    <a:bodyPr/>
                    <a:lstStyle/>
                    <a:p>
                      <a:pPr algn="ctr"/>
                      <a:r>
                        <a:rPr lang="en-US" sz="2000" dirty="0"/>
                        <a:t>Theme</a:t>
                      </a:r>
                    </a:p>
                  </a:txBody>
                  <a:tcPr marL="78850" marR="78850" anchor="ctr"/>
                </a:tc>
                <a:tc>
                  <a:txBody>
                    <a:bodyPr/>
                    <a:lstStyle/>
                    <a:p>
                      <a:pPr algn="ctr"/>
                      <a:r>
                        <a:rPr lang="en-US" sz="2000" dirty="0"/>
                        <a:t>Metric</a:t>
                      </a:r>
                    </a:p>
                  </a:txBody>
                  <a:tcPr marL="78850" marR="78850" anchor="ctr"/>
                </a:tc>
                <a:tc>
                  <a:txBody>
                    <a:bodyPr/>
                    <a:lstStyle/>
                    <a:p>
                      <a:pPr algn="ctr"/>
                      <a:r>
                        <a:rPr lang="en-US" sz="2000" dirty="0"/>
                        <a:t>Lead Agency</a:t>
                      </a:r>
                    </a:p>
                  </a:txBody>
                  <a:tcPr marL="78850" marR="78850" anchor="ctr"/>
                </a:tc>
                <a:tc>
                  <a:txBody>
                    <a:bodyPr/>
                    <a:lstStyle/>
                    <a:p>
                      <a:pPr algn="ctr"/>
                      <a:r>
                        <a:rPr lang="en-US" sz="2000" dirty="0"/>
                        <a:t>August 2018 Status</a:t>
                      </a:r>
                    </a:p>
                  </a:txBody>
                  <a:tcPr marL="78850" marR="78850" anchor="ctr"/>
                </a:tc>
                <a:extLst>
                  <a:ext uri="{0D108BD9-81ED-4DB2-BD59-A6C34878D82A}">
                    <a16:rowId xmlns:a16="http://schemas.microsoft.com/office/drawing/2014/main" val="10000"/>
                  </a:ext>
                </a:extLst>
              </a:tr>
              <a:tr h="657955">
                <a:tc>
                  <a:txBody>
                    <a:bodyPr/>
                    <a:lstStyle/>
                    <a:p>
                      <a:r>
                        <a:rPr lang="en-US" sz="2000" b="1" dirty="0"/>
                        <a:t>Elevation </a:t>
                      </a:r>
                    </a:p>
                  </a:txBody>
                  <a:tcPr marL="78850" marR="78850" anchor="ctr"/>
                </a:tc>
                <a:tc>
                  <a:txBody>
                    <a:bodyPr/>
                    <a:lstStyle/>
                    <a:p>
                      <a:r>
                        <a:rPr lang="en-US" sz="2000" b="1" dirty="0"/>
                        <a:t>%</a:t>
                      </a:r>
                      <a:r>
                        <a:rPr lang="en-US" sz="2000" b="1" baseline="0" dirty="0"/>
                        <a:t> IFSAR acquired</a:t>
                      </a:r>
                      <a:endParaRPr lang="en-US" sz="2000" b="1" dirty="0"/>
                    </a:p>
                  </a:txBody>
                  <a:tcPr marL="78850" marR="78850" anchor="ctr"/>
                </a:tc>
                <a:tc>
                  <a:txBody>
                    <a:bodyPr/>
                    <a:lstStyle/>
                    <a:p>
                      <a:r>
                        <a:rPr lang="en-US" sz="2000" b="1" dirty="0"/>
                        <a:t>USGS</a:t>
                      </a:r>
                    </a:p>
                  </a:txBody>
                  <a:tcPr marL="78850" marR="78850" anchor="ctr"/>
                </a:tc>
                <a:tc>
                  <a:txBody>
                    <a:bodyPr/>
                    <a:lstStyle/>
                    <a:p>
                      <a:r>
                        <a:rPr lang="en-US" sz="2000" b="1" dirty="0"/>
                        <a:t>98% statewide coverage</a:t>
                      </a:r>
                      <a:r>
                        <a:rPr lang="en-US" sz="2000" b="1" baseline="0" dirty="0"/>
                        <a:t> achieved</a:t>
                      </a:r>
                      <a:endParaRPr lang="en-US" sz="2000" b="1" dirty="0"/>
                    </a:p>
                  </a:txBody>
                  <a:tcPr marL="78850" marR="78850" anchor="ctr"/>
                </a:tc>
                <a:extLst>
                  <a:ext uri="{0D108BD9-81ED-4DB2-BD59-A6C34878D82A}">
                    <a16:rowId xmlns:a16="http://schemas.microsoft.com/office/drawing/2014/main" val="10001"/>
                  </a:ext>
                </a:extLst>
              </a:tr>
              <a:tr h="518160">
                <a:tc>
                  <a:txBody>
                    <a:bodyPr/>
                    <a:lstStyle/>
                    <a:p>
                      <a:r>
                        <a:rPr lang="en-US" sz="2000" b="1" dirty="0"/>
                        <a:t>Hydrography</a:t>
                      </a:r>
                    </a:p>
                  </a:txBody>
                  <a:tcPr marL="78850" marR="78850" anchor="ctr"/>
                </a:tc>
                <a:tc>
                  <a:txBody>
                    <a:bodyPr/>
                    <a:lstStyle/>
                    <a:p>
                      <a:r>
                        <a:rPr lang="en-US" sz="2000" b="1" baseline="0" dirty="0"/>
                        <a:t>% NHD (surface water) updated</a:t>
                      </a:r>
                      <a:endParaRPr lang="en-US" sz="2000" b="1" dirty="0"/>
                    </a:p>
                  </a:txBody>
                  <a:tcPr marL="78850" marR="78850" anchor="ctr"/>
                </a:tc>
                <a:tc>
                  <a:txBody>
                    <a:bodyPr/>
                    <a:lstStyle/>
                    <a:p>
                      <a:r>
                        <a:rPr lang="en-US" sz="2000" b="1" dirty="0"/>
                        <a:t>USGS</a:t>
                      </a:r>
                    </a:p>
                  </a:txBody>
                  <a:tcPr marL="78850" marR="78850" anchor="ctr"/>
                </a:tc>
                <a:tc>
                  <a:txBody>
                    <a:bodyPr/>
                    <a:lstStyle/>
                    <a:p>
                      <a:r>
                        <a:rPr lang="en-US" sz="2000" b="1"/>
                        <a:t>20%</a:t>
                      </a:r>
                      <a:r>
                        <a:rPr lang="en-US" sz="2000" b="1" baseline="0"/>
                        <a:t> </a:t>
                      </a:r>
                      <a:r>
                        <a:rPr lang="en-US" sz="2000" b="1" baseline="0" dirty="0"/>
                        <a:t>updated</a:t>
                      </a:r>
                    </a:p>
                  </a:txBody>
                  <a:tcPr marL="78850" marR="78850" anchor="ctr"/>
                </a:tc>
                <a:extLst>
                  <a:ext uri="{0D108BD9-81ED-4DB2-BD59-A6C34878D82A}">
                    <a16:rowId xmlns:a16="http://schemas.microsoft.com/office/drawing/2014/main" val="10002"/>
                  </a:ext>
                </a:extLst>
              </a:tr>
              <a:tr h="961627">
                <a:tc>
                  <a:txBody>
                    <a:bodyPr/>
                    <a:lstStyle/>
                    <a:p>
                      <a:r>
                        <a:rPr lang="en-US" sz="2000" b="1" dirty="0"/>
                        <a:t>Transportation</a:t>
                      </a:r>
                    </a:p>
                  </a:txBody>
                  <a:tcPr marL="78850" marR="78850" anchor="ctr"/>
                </a:tc>
                <a:tc>
                  <a:txBody>
                    <a:bodyPr/>
                    <a:lstStyle/>
                    <a:p>
                      <a:r>
                        <a:rPr lang="en-US" sz="2000" b="1" dirty="0"/>
                        <a:t>%</a:t>
                      </a:r>
                      <a:r>
                        <a:rPr lang="en-US" sz="2000" b="1" baseline="0" dirty="0"/>
                        <a:t> of State completed and publicly available</a:t>
                      </a:r>
                      <a:endParaRPr lang="en-US" sz="2000" b="1" dirty="0"/>
                    </a:p>
                  </a:txBody>
                  <a:tcPr marL="78850" marR="78850" anchor="ctr"/>
                </a:tc>
                <a:tc>
                  <a:txBody>
                    <a:bodyPr/>
                    <a:lstStyle/>
                    <a:p>
                      <a:r>
                        <a:rPr lang="en-US" sz="2000" b="1" baseline="0" dirty="0"/>
                        <a:t>AK DOT</a:t>
                      </a:r>
                      <a:endParaRPr lang="en-US" sz="2000" b="1" dirty="0"/>
                    </a:p>
                  </a:txBody>
                  <a:tcPr marL="78850" marR="78850" anchor="ctr"/>
                </a:tc>
                <a:tc>
                  <a:txBody>
                    <a:bodyPr/>
                    <a:lstStyle/>
                    <a:p>
                      <a:r>
                        <a:rPr lang="en-US" sz="2000" b="1" dirty="0"/>
                        <a:t>100% complete;</a:t>
                      </a:r>
                      <a:r>
                        <a:rPr lang="en-US" sz="2000" b="1" baseline="0" dirty="0"/>
                        <a:t> ongoing maintenance</a:t>
                      </a:r>
                      <a:endParaRPr lang="en-US" sz="2000" b="1" dirty="0"/>
                    </a:p>
                  </a:txBody>
                  <a:tcPr marL="78850" marR="78850" anchor="ctr"/>
                </a:tc>
                <a:extLst>
                  <a:ext uri="{0D108BD9-81ED-4DB2-BD59-A6C34878D82A}">
                    <a16:rowId xmlns:a16="http://schemas.microsoft.com/office/drawing/2014/main" val="10003"/>
                  </a:ext>
                </a:extLst>
              </a:tr>
              <a:tr h="518160">
                <a:tc>
                  <a:txBody>
                    <a:bodyPr/>
                    <a:lstStyle/>
                    <a:p>
                      <a:r>
                        <a:rPr lang="en-US" sz="2000" b="1" dirty="0"/>
                        <a:t>GRAV-D</a:t>
                      </a:r>
                    </a:p>
                  </a:txBody>
                  <a:tcPr marL="78850" marR="78850" anchor="ctr"/>
                </a:tc>
                <a:tc>
                  <a:txBody>
                    <a:bodyPr/>
                    <a:lstStyle/>
                    <a:p>
                      <a:r>
                        <a:rPr lang="en-US" sz="2000" b="1" dirty="0"/>
                        <a:t>% GRAV-D</a:t>
                      </a:r>
                      <a:r>
                        <a:rPr lang="en-US" sz="2000" b="1" baseline="0" dirty="0"/>
                        <a:t> acquired</a:t>
                      </a:r>
                      <a:endParaRPr lang="en-US" sz="2000" b="1" dirty="0"/>
                    </a:p>
                  </a:txBody>
                  <a:tcPr marL="78850" marR="788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NOAA</a:t>
                      </a:r>
                    </a:p>
                  </a:txBody>
                  <a:tcPr marL="78850" marR="788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78.4%</a:t>
                      </a:r>
                    </a:p>
                  </a:txBody>
                  <a:tcPr marL="78850" marR="78850" anchor="ctr"/>
                </a:tc>
                <a:extLst>
                  <a:ext uri="{0D108BD9-81ED-4DB2-BD59-A6C34878D82A}">
                    <a16:rowId xmlns:a16="http://schemas.microsoft.com/office/drawing/2014/main" val="10004"/>
                  </a:ext>
                </a:extLst>
              </a:tr>
              <a:tr h="1417131">
                <a:tc>
                  <a:txBody>
                    <a:bodyPr/>
                    <a:lstStyle/>
                    <a:p>
                      <a:r>
                        <a:rPr lang="en-US" sz="2000" b="1" dirty="0"/>
                        <a:t>Coastal</a:t>
                      </a:r>
                      <a:r>
                        <a:rPr lang="en-US" sz="2000" b="1" baseline="0" dirty="0"/>
                        <a:t> Mapping</a:t>
                      </a:r>
                      <a:endParaRPr lang="en-US" sz="2000" b="1" dirty="0"/>
                    </a:p>
                  </a:txBody>
                  <a:tcPr marL="78850" marR="78850" anchor="ctr"/>
                </a:tc>
                <a:tc>
                  <a:txBody>
                    <a:bodyPr/>
                    <a:lstStyle/>
                    <a:p>
                      <a:r>
                        <a:rPr lang="en-US" sz="2000" b="1" dirty="0"/>
                        <a:t>% AK shoreline updated </a:t>
                      </a:r>
                    </a:p>
                  </a:txBody>
                  <a:tcPr marL="78850" marR="78850" marT="45719" marB="45719" anchor="ctr"/>
                </a:tc>
                <a:tc>
                  <a:txBody>
                    <a:bodyPr/>
                    <a:lstStyle/>
                    <a:p>
                      <a:r>
                        <a:rPr lang="en-US" sz="2000" b="1" dirty="0"/>
                        <a:t>NOAA</a:t>
                      </a:r>
                    </a:p>
                  </a:txBody>
                  <a:tcPr marL="78850" marR="78850" marT="45719" marB="45719" anchor="ctr"/>
                </a:tc>
                <a:tc>
                  <a:txBody>
                    <a:bodyPr/>
                    <a:lstStyle/>
                    <a:p>
                      <a:r>
                        <a:rPr lang="en-US" sz="2000" b="1" baseline="0" dirty="0"/>
                        <a:t>48.5%</a:t>
                      </a:r>
                    </a:p>
                  </a:txBody>
                  <a:tcPr marL="78850" marR="78850" marT="45719" marB="45719" anchor="ct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68163C60-CA09-0A47-B3C1-9EE18D99318D}"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143043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939" y="175101"/>
            <a:ext cx="5445121" cy="672372"/>
          </a:xfrm>
        </p:spPr>
        <p:txBody>
          <a:bodyPr/>
          <a:lstStyle/>
          <a:p>
            <a:r>
              <a:rPr lang="en-US" dirty="0"/>
              <a:t>AMEC Updated Charter</a:t>
            </a:r>
          </a:p>
        </p:txBody>
      </p:sp>
      <p:sp>
        <p:nvSpPr>
          <p:cNvPr id="4" name="Slide Number Placeholder 3"/>
          <p:cNvSpPr>
            <a:spLocks noGrp="1"/>
          </p:cNvSpPr>
          <p:nvPr>
            <p:ph type="sldNum" sz="quarter" idx="12"/>
          </p:nvPr>
        </p:nvSpPr>
        <p:spPr/>
        <p:txBody>
          <a:bodyPr/>
          <a:lstStyle/>
          <a:p>
            <a:fld id="{68163C60-CA09-0A47-B3C1-9EE18D99318D}" type="slidenum">
              <a:rPr lang="en-US" smtClean="0">
                <a:solidFill>
                  <a:prstClr val="white"/>
                </a:solidFill>
              </a:rPr>
              <a:pPr/>
              <a:t>8</a:t>
            </a:fld>
            <a:endParaRPr lang="en-US" dirty="0">
              <a:solidFill>
                <a:prstClr val="white"/>
              </a:solidFill>
            </a:endParaRPr>
          </a:p>
        </p:txBody>
      </p:sp>
      <p:sp>
        <p:nvSpPr>
          <p:cNvPr id="5" name="Text Placeholder 4"/>
          <p:cNvSpPr>
            <a:spLocks noGrp="1"/>
          </p:cNvSpPr>
          <p:nvPr>
            <p:ph type="body" sz="half" idx="2"/>
          </p:nvPr>
        </p:nvSpPr>
        <p:spPr>
          <a:xfrm>
            <a:off x="381000" y="838200"/>
            <a:ext cx="5880624" cy="6019800"/>
          </a:xfrm>
        </p:spPr>
        <p:txBody>
          <a:bodyPr/>
          <a:lstStyle/>
          <a:p>
            <a:pPr marL="342900" indent="-342900">
              <a:spcBef>
                <a:spcPts val="0"/>
              </a:spcBef>
              <a:spcAft>
                <a:spcPts val="600"/>
              </a:spcAft>
              <a:buBlip>
                <a:blip r:embed="rId3"/>
              </a:buBlip>
            </a:pPr>
            <a:r>
              <a:rPr lang="en-US" sz="2000" dirty="0"/>
              <a:t>Updated Charter approved March 30, 2018.</a:t>
            </a:r>
          </a:p>
          <a:p>
            <a:pPr marL="342900" indent="-342900">
              <a:spcBef>
                <a:spcPts val="0"/>
              </a:spcBef>
              <a:spcAft>
                <a:spcPts val="600"/>
              </a:spcAft>
              <a:buBlip>
                <a:blip r:embed="rId3"/>
              </a:buBlip>
            </a:pPr>
            <a:r>
              <a:rPr lang="en-US" sz="2000" dirty="0"/>
              <a:t>Document will guide AMEC’s five-year general direction to reach priority objectives.</a:t>
            </a:r>
          </a:p>
          <a:p>
            <a:pPr marL="342900" lvl="0" indent="-342900">
              <a:spcBef>
                <a:spcPts val="0"/>
              </a:spcBef>
              <a:spcAft>
                <a:spcPts val="600"/>
              </a:spcAft>
              <a:buBlip>
                <a:blip r:embed="rId3"/>
              </a:buBlip>
            </a:pPr>
            <a:r>
              <a:rPr lang="en-US" sz="2000" dirty="0"/>
              <a:t>Charter language expanded to explore mapping requirements and opportunities beyond the initial topographic focus: </a:t>
            </a:r>
          </a:p>
          <a:p>
            <a:pPr marL="800100" lvl="1" indent="-342900">
              <a:spcBef>
                <a:spcPts val="0"/>
              </a:spcBef>
              <a:spcAft>
                <a:spcPts val="600"/>
              </a:spcAft>
              <a:buClr>
                <a:srgbClr val="493A13"/>
              </a:buClr>
              <a:buBlip>
                <a:blip r:embed="rId3"/>
              </a:buBlip>
            </a:pPr>
            <a:r>
              <a:rPr lang="en-US" sz="2000" dirty="0">
                <a:solidFill>
                  <a:srgbClr val="493A13"/>
                </a:solidFill>
              </a:rPr>
              <a:t>imagery update</a:t>
            </a:r>
          </a:p>
          <a:p>
            <a:pPr marL="800100" lvl="1" indent="-342900">
              <a:spcBef>
                <a:spcPts val="0"/>
              </a:spcBef>
              <a:spcAft>
                <a:spcPts val="600"/>
              </a:spcAft>
              <a:buClr>
                <a:srgbClr val="493A13"/>
              </a:buClr>
              <a:buBlip>
                <a:blip r:embed="rId3"/>
              </a:buBlip>
            </a:pPr>
            <a:r>
              <a:rPr lang="en-US" sz="2000" dirty="0">
                <a:solidFill>
                  <a:srgbClr val="493A13"/>
                </a:solidFill>
              </a:rPr>
              <a:t>coastal zone mapping</a:t>
            </a:r>
          </a:p>
          <a:p>
            <a:pPr marL="800100" lvl="1" indent="-342900">
              <a:spcBef>
                <a:spcPts val="0"/>
              </a:spcBef>
              <a:spcAft>
                <a:spcPts val="600"/>
              </a:spcAft>
              <a:buClr>
                <a:srgbClr val="493A13"/>
              </a:buClr>
              <a:buBlip>
                <a:blip r:embed="rId3"/>
              </a:buBlip>
            </a:pPr>
            <a:r>
              <a:rPr lang="en-US" sz="2000" dirty="0">
                <a:solidFill>
                  <a:srgbClr val="493A13"/>
                </a:solidFill>
              </a:rPr>
              <a:t>bathymetric mapping</a:t>
            </a:r>
          </a:p>
          <a:p>
            <a:pPr marL="800100" lvl="1" indent="-342900">
              <a:spcBef>
                <a:spcPts val="0"/>
              </a:spcBef>
              <a:spcAft>
                <a:spcPts val="600"/>
              </a:spcAft>
              <a:buClr>
                <a:srgbClr val="493A13"/>
              </a:buClr>
              <a:buBlip>
                <a:blip r:embed="rId3"/>
              </a:buBlip>
            </a:pPr>
            <a:r>
              <a:rPr lang="en-US" sz="2000" dirty="0">
                <a:solidFill>
                  <a:srgbClr val="493A13"/>
                </a:solidFill>
              </a:rPr>
              <a:t>targeted lidar acquisitions</a:t>
            </a:r>
          </a:p>
          <a:p>
            <a:pPr marL="800100" lvl="1" indent="-342900">
              <a:spcBef>
                <a:spcPts val="0"/>
              </a:spcBef>
              <a:spcAft>
                <a:spcPts val="600"/>
              </a:spcAft>
              <a:buClr>
                <a:srgbClr val="493A13"/>
              </a:buClr>
              <a:buBlip>
                <a:blip r:embed="rId3"/>
              </a:buBlip>
            </a:pPr>
            <a:r>
              <a:rPr lang="en-US" sz="2000" dirty="0">
                <a:solidFill>
                  <a:srgbClr val="493A13"/>
                </a:solidFill>
              </a:rPr>
              <a:t>enhanced terrestrial hydrography</a:t>
            </a:r>
          </a:p>
          <a:p>
            <a:pPr marL="800100" lvl="1" indent="-342900">
              <a:spcBef>
                <a:spcPts val="0"/>
              </a:spcBef>
              <a:spcAft>
                <a:spcPts val="600"/>
              </a:spcAft>
              <a:buClr>
                <a:srgbClr val="493A13"/>
              </a:buClr>
              <a:buBlip>
                <a:blip r:embed="rId3"/>
              </a:buBlip>
            </a:pPr>
            <a:r>
              <a:rPr lang="en-US" sz="2000" dirty="0">
                <a:solidFill>
                  <a:srgbClr val="493A13"/>
                </a:solidFill>
              </a:rPr>
              <a:t>geologic mapping</a:t>
            </a:r>
          </a:p>
          <a:p>
            <a:pPr marL="800100" lvl="1" indent="-342900">
              <a:spcBef>
                <a:spcPts val="0"/>
              </a:spcBef>
              <a:spcAft>
                <a:spcPts val="600"/>
              </a:spcAft>
              <a:buClr>
                <a:srgbClr val="493A13"/>
              </a:buClr>
              <a:buBlip>
                <a:blip r:embed="rId3"/>
              </a:buBlip>
            </a:pPr>
            <a:r>
              <a:rPr lang="en-US" sz="2000" dirty="0">
                <a:solidFill>
                  <a:srgbClr val="493A13"/>
                </a:solidFill>
              </a:rPr>
              <a:t>geophysical surveys</a:t>
            </a:r>
          </a:p>
          <a:p>
            <a:pPr marL="800100" lvl="1" indent="-342900">
              <a:spcBef>
                <a:spcPts val="0"/>
              </a:spcBef>
              <a:spcAft>
                <a:spcPts val="600"/>
              </a:spcAft>
              <a:buClr>
                <a:srgbClr val="493A13"/>
              </a:buClr>
              <a:buBlip>
                <a:blip r:embed="rId3"/>
              </a:buBlip>
            </a:pPr>
            <a:r>
              <a:rPr lang="en-US" sz="2000" dirty="0">
                <a:solidFill>
                  <a:srgbClr val="493A13"/>
                </a:solidFill>
              </a:rPr>
              <a:t>land classification</a:t>
            </a:r>
          </a:p>
          <a:p>
            <a:pPr>
              <a:spcBef>
                <a:spcPts val="0"/>
              </a:spcBef>
              <a:spcAft>
                <a:spcPts val="600"/>
              </a:spcAft>
            </a:pPr>
            <a:endParaRPr lang="en-US" dirty="0"/>
          </a:p>
          <a:p>
            <a:pPr marL="342900" indent="-342900">
              <a:spcBef>
                <a:spcPts val="0"/>
              </a:spcBef>
              <a:spcAft>
                <a:spcPts val="600"/>
              </a:spcAft>
              <a:buBlip>
                <a:blip r:embed="rId3"/>
              </a:buBlip>
            </a:pPr>
            <a:endParaRPr lang="en-US" sz="2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624" y="1676400"/>
            <a:ext cx="2636520" cy="3295650"/>
          </a:xfrm>
          <a:prstGeom prst="rect">
            <a:avLst/>
          </a:prstGeom>
        </p:spPr>
      </p:pic>
    </p:spTree>
    <p:extLst>
      <p:ext uri="{BB962C8B-B14F-4D97-AF65-F5344CB8AC3E}">
        <p14:creationId xmlns:p14="http://schemas.microsoft.com/office/powerpoint/2010/main" val="113968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925"/>
            <a:ext cx="7937313" cy="448384"/>
          </a:xfrm>
        </p:spPr>
        <p:txBody>
          <a:bodyPr/>
          <a:lstStyle/>
          <a:p>
            <a:r>
              <a:rPr lang="en-US" sz="2800" dirty="0"/>
              <a:t>Potential AMEC and HSRP Common Interests</a:t>
            </a:r>
          </a:p>
        </p:txBody>
      </p:sp>
      <p:sp>
        <p:nvSpPr>
          <p:cNvPr id="4" name="Slide Number Placeholder 3"/>
          <p:cNvSpPr>
            <a:spLocks noGrp="1"/>
          </p:cNvSpPr>
          <p:nvPr>
            <p:ph type="sldNum" sz="quarter" idx="12"/>
          </p:nvPr>
        </p:nvSpPr>
        <p:spPr/>
        <p:txBody>
          <a:bodyPr/>
          <a:lstStyle/>
          <a:p>
            <a:fld id="{68163C60-CA09-0A47-B3C1-9EE18D99318D}" type="slidenum">
              <a:rPr lang="en-US" smtClean="0">
                <a:solidFill>
                  <a:prstClr val="white"/>
                </a:solidFill>
              </a:rPr>
              <a:pPr/>
              <a:t>9</a:t>
            </a:fld>
            <a:endParaRPr lang="en-US" dirty="0">
              <a:solidFill>
                <a:prstClr val="white"/>
              </a:solidFill>
            </a:endParaRPr>
          </a:p>
        </p:txBody>
      </p:sp>
      <p:sp>
        <p:nvSpPr>
          <p:cNvPr id="5" name="Text Placeholder 4"/>
          <p:cNvSpPr>
            <a:spLocks noGrp="1"/>
          </p:cNvSpPr>
          <p:nvPr>
            <p:ph type="body" sz="half" idx="2"/>
          </p:nvPr>
        </p:nvSpPr>
        <p:spPr>
          <a:xfrm>
            <a:off x="303864" y="618930"/>
            <a:ext cx="5867401" cy="5943600"/>
          </a:xfrm>
        </p:spPr>
        <p:txBody>
          <a:bodyPr/>
          <a:lstStyle/>
          <a:p>
            <a:pPr marL="342900" indent="-342900">
              <a:spcBef>
                <a:spcPts val="0"/>
              </a:spcBef>
              <a:spcAft>
                <a:spcPts val="600"/>
              </a:spcAft>
              <a:buBlip>
                <a:blip r:embed="rId3"/>
              </a:buBlip>
            </a:pPr>
            <a:r>
              <a:rPr lang="en-US" sz="2000" dirty="0"/>
              <a:t>Ongoing 3DNation Survey – An analysis of elevation requirements that will guide future data collections.</a:t>
            </a:r>
          </a:p>
          <a:p>
            <a:pPr marL="342900" indent="-342900">
              <a:spcBef>
                <a:spcPts val="0"/>
              </a:spcBef>
              <a:spcAft>
                <a:spcPts val="600"/>
              </a:spcAft>
              <a:buBlip>
                <a:blip r:embed="rId3"/>
              </a:buBlip>
            </a:pPr>
            <a:r>
              <a:rPr lang="en-US" sz="2000" dirty="0"/>
              <a:t>AMEC and HSRP enhanced mapping products will support coastal understanding critical to Alaska and the Nation (adapted from various sources): Native Alaskan village relocation, shoreline erosion, hazardous storm and tsunami impacts, invasive species, toxic spill preparation, resource management, wildlife habitat modification, Arctic shipping and ports, coastal impact of sea ice change.</a:t>
            </a:r>
          </a:p>
          <a:p>
            <a:pPr marL="342900" indent="-342900">
              <a:spcBef>
                <a:spcPts val="0"/>
              </a:spcBef>
              <a:spcAft>
                <a:spcPts val="600"/>
              </a:spcAft>
              <a:buBlip>
                <a:blip r:embed="rId3"/>
              </a:buBlip>
            </a:pPr>
            <a:r>
              <a:rPr lang="en-US" sz="2000" dirty="0"/>
              <a:t>Ongoing topographic/bathymetric lidar acquisition research will support future inland waterway and nearshore mapping.</a:t>
            </a:r>
          </a:p>
          <a:p>
            <a:pPr marL="342900" indent="-342900">
              <a:spcBef>
                <a:spcPts val="0"/>
              </a:spcBef>
              <a:spcAft>
                <a:spcPts val="600"/>
              </a:spcAft>
              <a:buBlip>
                <a:blip r:embed="rId3"/>
              </a:buBlip>
            </a:pPr>
            <a:r>
              <a:rPr lang="en-US" sz="2000" dirty="0"/>
              <a:t>Current 3DEP lidar acquisition program is supporting several coastal mapping projects.</a:t>
            </a:r>
          </a:p>
          <a:p>
            <a:pPr>
              <a:spcBef>
                <a:spcPts val="0"/>
              </a:spcBef>
              <a:spcAft>
                <a:spcPts val="600"/>
              </a:spcAft>
            </a:pPr>
            <a:endParaRPr lang="en-US" sz="2200" dirty="0"/>
          </a:p>
          <a:p>
            <a:pPr>
              <a:spcBef>
                <a:spcPts val="0"/>
              </a:spcBef>
              <a:spcAft>
                <a:spcPts val="600"/>
              </a:spcAft>
            </a:pPr>
            <a:endParaRPr lang="en-US" sz="2200" dirty="0"/>
          </a:p>
          <a:p>
            <a:pPr>
              <a:spcBef>
                <a:spcPts val="0"/>
              </a:spcBef>
              <a:spcAft>
                <a:spcPts val="600"/>
              </a:spcAft>
            </a:pPr>
            <a:r>
              <a:rPr lang="en-US" sz="2200" dirty="0"/>
              <a:t> </a:t>
            </a:r>
          </a:p>
          <a:p>
            <a:pPr>
              <a:spcBef>
                <a:spcPts val="0"/>
              </a:spcBef>
              <a:spcAft>
                <a:spcPts val="1200"/>
              </a:spcAft>
            </a:pPr>
            <a:endParaRPr lang="en-US" sz="2200" dirty="0"/>
          </a:p>
        </p:txBody>
      </p:sp>
      <p:pic>
        <p:nvPicPr>
          <p:cNvPr id="7" name="Picture 6">
            <a:extLst>
              <a:ext uri="{FF2B5EF4-FFF2-40B4-BE49-F238E27FC236}">
                <a16:creationId xmlns:a16="http://schemas.microsoft.com/office/drawing/2014/main" id="{E87B82EE-B483-4162-A922-A087F38F7A2F}"/>
              </a:ext>
            </a:extLst>
          </p:cNvPr>
          <p:cNvPicPr>
            <a:picLocks noChangeAspect="1"/>
          </p:cNvPicPr>
          <p:nvPr/>
        </p:nvPicPr>
        <p:blipFill>
          <a:blip r:embed="rId4"/>
          <a:stretch>
            <a:fillRect/>
          </a:stretch>
        </p:blipFill>
        <p:spPr>
          <a:xfrm>
            <a:off x="6331100" y="618930"/>
            <a:ext cx="2687529" cy="1731976"/>
          </a:xfrm>
          <a:prstGeom prst="rect">
            <a:avLst/>
          </a:prstGeom>
        </p:spPr>
      </p:pic>
      <p:sp>
        <p:nvSpPr>
          <p:cNvPr id="8" name="TextBox 7">
            <a:extLst>
              <a:ext uri="{FF2B5EF4-FFF2-40B4-BE49-F238E27FC236}">
                <a16:creationId xmlns:a16="http://schemas.microsoft.com/office/drawing/2014/main" id="{2E8A4B82-776F-435B-8EE7-3EB588E41E16}"/>
              </a:ext>
            </a:extLst>
          </p:cNvPr>
          <p:cNvSpPr txBox="1"/>
          <p:nvPr/>
        </p:nvSpPr>
        <p:spPr>
          <a:xfrm>
            <a:off x="6650665" y="1967894"/>
            <a:ext cx="2238698" cy="307777"/>
          </a:xfrm>
          <a:prstGeom prst="rect">
            <a:avLst/>
          </a:prstGeom>
          <a:noFill/>
        </p:spPr>
        <p:txBody>
          <a:bodyPr wrap="square" rtlCol="0">
            <a:spAutoFit/>
          </a:bodyPr>
          <a:lstStyle/>
          <a:p>
            <a:pPr fontAlgn="base">
              <a:spcBef>
                <a:spcPct val="20000"/>
              </a:spcBef>
              <a:spcAft>
                <a:spcPct val="0"/>
              </a:spcAft>
              <a:buClr>
                <a:srgbClr val="BC5FBC"/>
              </a:buClr>
              <a:buSzPct val="110000"/>
              <a:buFont typeface="Wingdings" panose="05000000000000000000" pitchFamily="2" charset="2"/>
              <a:buNone/>
            </a:pPr>
            <a:r>
              <a:rPr lang="en-US" sz="1400" kern="1200" dirty="0">
                <a:solidFill>
                  <a:schemeClr val="bg1"/>
                </a:solidFill>
                <a:latin typeface="+mn-lt"/>
                <a:ea typeface="+mn-ea"/>
              </a:rPr>
              <a:t>Graphic from Dewberry</a:t>
            </a:r>
          </a:p>
        </p:txBody>
      </p:sp>
      <p:pic>
        <p:nvPicPr>
          <p:cNvPr id="10" name="Picture 9">
            <a:extLst>
              <a:ext uri="{FF2B5EF4-FFF2-40B4-BE49-F238E27FC236}">
                <a16:creationId xmlns:a16="http://schemas.microsoft.com/office/drawing/2014/main" id="{EFBDD9C4-E8E2-4884-A506-5DB49716E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6207" y="2732250"/>
            <a:ext cx="2849997" cy="1900803"/>
          </a:xfrm>
          <a:prstGeom prst="rect">
            <a:avLst/>
          </a:prstGeom>
        </p:spPr>
      </p:pic>
      <p:pic>
        <p:nvPicPr>
          <p:cNvPr id="12" name="Picture 11">
            <a:extLst>
              <a:ext uri="{FF2B5EF4-FFF2-40B4-BE49-F238E27FC236}">
                <a16:creationId xmlns:a16="http://schemas.microsoft.com/office/drawing/2014/main" id="{7C147355-E09B-4DCD-865F-9E47E4821A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207" y="4783272"/>
            <a:ext cx="2831710" cy="1880818"/>
          </a:xfrm>
          <a:prstGeom prst="rect">
            <a:avLst/>
          </a:prstGeom>
        </p:spPr>
      </p:pic>
      <p:sp>
        <p:nvSpPr>
          <p:cNvPr id="13" name="TextBox 12">
            <a:extLst>
              <a:ext uri="{FF2B5EF4-FFF2-40B4-BE49-F238E27FC236}">
                <a16:creationId xmlns:a16="http://schemas.microsoft.com/office/drawing/2014/main" id="{CC9BA1E9-2360-41F8-BBD4-EC9560A22F0D}"/>
              </a:ext>
            </a:extLst>
          </p:cNvPr>
          <p:cNvSpPr txBox="1"/>
          <p:nvPr/>
        </p:nvSpPr>
        <p:spPr>
          <a:xfrm>
            <a:off x="6400800" y="3933257"/>
            <a:ext cx="2895600" cy="307777"/>
          </a:xfrm>
          <a:prstGeom prst="rect">
            <a:avLst/>
          </a:prstGeom>
          <a:noFill/>
        </p:spPr>
        <p:txBody>
          <a:bodyPr wrap="square" rtlCol="0">
            <a:spAutoFit/>
          </a:bodyPr>
          <a:lstStyle/>
          <a:p>
            <a:pPr fontAlgn="base">
              <a:spcBef>
                <a:spcPct val="20000"/>
              </a:spcBef>
              <a:spcAft>
                <a:spcPct val="0"/>
              </a:spcAft>
              <a:buClr>
                <a:srgbClr val="BC5FBC"/>
              </a:buClr>
              <a:buSzPct val="110000"/>
              <a:buFont typeface="Wingdings" panose="05000000000000000000" pitchFamily="2" charset="2"/>
              <a:buNone/>
            </a:pPr>
            <a:r>
              <a:rPr lang="en-US" sz="1400" dirty="0">
                <a:solidFill>
                  <a:schemeClr val="bg1"/>
                </a:solidFill>
                <a:latin typeface="+mn-lt"/>
              </a:rPr>
              <a:t>Alaska Coast Seafloor - USGS</a:t>
            </a:r>
            <a:endParaRPr lang="en-US" sz="1400" kern="1200" dirty="0">
              <a:solidFill>
                <a:schemeClr val="bg1"/>
              </a:solidFill>
              <a:latin typeface="+mn-lt"/>
              <a:ea typeface="+mn-ea"/>
            </a:endParaRPr>
          </a:p>
        </p:txBody>
      </p:sp>
      <p:sp>
        <p:nvSpPr>
          <p:cNvPr id="14" name="TextBox 13">
            <a:extLst>
              <a:ext uri="{FF2B5EF4-FFF2-40B4-BE49-F238E27FC236}">
                <a16:creationId xmlns:a16="http://schemas.microsoft.com/office/drawing/2014/main" id="{B4013E44-279A-47FC-8390-3223EA8F0F1D}"/>
              </a:ext>
            </a:extLst>
          </p:cNvPr>
          <p:cNvSpPr txBox="1"/>
          <p:nvPr/>
        </p:nvSpPr>
        <p:spPr>
          <a:xfrm>
            <a:off x="6217157" y="6254753"/>
            <a:ext cx="2972735" cy="307777"/>
          </a:xfrm>
          <a:prstGeom prst="rect">
            <a:avLst/>
          </a:prstGeom>
          <a:noFill/>
        </p:spPr>
        <p:txBody>
          <a:bodyPr wrap="square" rtlCol="0">
            <a:spAutoFit/>
          </a:bodyPr>
          <a:lstStyle/>
          <a:p>
            <a:pPr fontAlgn="base">
              <a:spcBef>
                <a:spcPct val="20000"/>
              </a:spcBef>
              <a:spcAft>
                <a:spcPct val="0"/>
              </a:spcAft>
              <a:buClr>
                <a:srgbClr val="BC5FBC"/>
              </a:buClr>
              <a:buSzPct val="110000"/>
              <a:buFont typeface="Wingdings" panose="05000000000000000000" pitchFamily="2" charset="2"/>
              <a:buNone/>
            </a:pPr>
            <a:r>
              <a:rPr lang="en-US" sz="1400" dirty="0">
                <a:solidFill>
                  <a:schemeClr val="bg1"/>
                </a:solidFill>
                <a:latin typeface="+mn-lt"/>
              </a:rPr>
              <a:t>Eroding Coast Permafrost - USGS</a:t>
            </a:r>
            <a:endParaRPr lang="en-US" sz="1400" kern="1200" dirty="0">
              <a:solidFill>
                <a:schemeClr val="bg1"/>
              </a:solidFill>
              <a:latin typeface="+mn-lt"/>
              <a:ea typeface="+mn-ea"/>
            </a:endParaRPr>
          </a:p>
        </p:txBody>
      </p:sp>
    </p:spTree>
    <p:extLst>
      <p:ext uri="{BB962C8B-B14F-4D97-AF65-F5344CB8AC3E}">
        <p14:creationId xmlns:p14="http://schemas.microsoft.com/office/powerpoint/2010/main" val="14140327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28500</TotalTime>
  <Pages>4</Pages>
  <Words>682</Words>
  <Application>Microsoft Office PowerPoint</Application>
  <PresentationFormat>On-screen Show (4:3)</PresentationFormat>
  <Paragraphs>108</Paragraphs>
  <Slides>9</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vt:i4>
      </vt:variant>
    </vt:vector>
  </HeadingPairs>
  <TitlesOfParts>
    <vt:vector size="24" baseType="lpstr">
      <vt:lpstr>Arial</vt:lpstr>
      <vt:lpstr>Calibri</vt:lpstr>
      <vt:lpstr>Calibri Light</vt:lpstr>
      <vt:lpstr>Candara</vt:lpstr>
      <vt:lpstr>Constantia</vt:lpstr>
      <vt:lpstr>Franklin Gothic Demi</vt:lpstr>
      <vt:lpstr>Gill Sans MT</vt:lpstr>
      <vt:lpstr>Noto Sans Symbols</vt:lpstr>
      <vt:lpstr>Rockwell</vt:lpstr>
      <vt:lpstr>Times New Roman</vt:lpstr>
      <vt:lpstr>Wingdings</vt:lpstr>
      <vt:lpstr>Custom Design</vt:lpstr>
      <vt:lpstr>5_Advantage</vt:lpstr>
      <vt:lpstr>1_Office Theme</vt:lpstr>
      <vt:lpstr>6_Office Theme</vt:lpstr>
      <vt:lpstr>Summary of Alaska Mapping Executive Committee (AMEC) to HSRP – Juneau, AK</vt:lpstr>
      <vt:lpstr>Alaska Mapping Background</vt:lpstr>
      <vt:lpstr>Alaska Statewide Digital Mapping Initiative </vt:lpstr>
      <vt:lpstr>Alaska Delegation Mapping Support Request</vt:lpstr>
      <vt:lpstr>AMEC History and Purpose</vt:lpstr>
      <vt:lpstr>AMEC-Approved Statewide Mapping Objectives</vt:lpstr>
      <vt:lpstr>Data Acquisition Accomplishments</vt:lpstr>
      <vt:lpstr>AMEC Updated Charter</vt:lpstr>
      <vt:lpstr>Potential AMEC and HSRP Common Interests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Lynne Mersfelder</cp:lastModifiedBy>
  <cp:revision>1740</cp:revision>
  <cp:lastPrinted>2018-04-12T20:41:30Z</cp:lastPrinted>
  <dcterms:created xsi:type="dcterms:W3CDTF">1998-01-16T15:44:57Z</dcterms:created>
  <dcterms:modified xsi:type="dcterms:W3CDTF">2018-08-22T21:11:42Z</dcterms:modified>
</cp:coreProperties>
</file>