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60" r:id="rId3"/>
    <p:sldId id="292" r:id="rId4"/>
    <p:sldId id="294" r:id="rId5"/>
    <p:sldId id="283" r:id="rId6"/>
    <p:sldId id="290" r:id="rId7"/>
    <p:sldId id="288" r:id="rId8"/>
    <p:sldId id="297" r:id="rId9"/>
    <p:sldId id="298" r:id="rId10"/>
    <p:sldId id="287" r:id="rId11"/>
    <p:sldId id="295" r:id="rId12"/>
    <p:sldId id="296" r:id="rId1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65116" autoAdjust="0"/>
  </p:normalViewPr>
  <p:slideViewPr>
    <p:cSldViewPr>
      <p:cViewPr varScale="1">
        <p:scale>
          <a:sx n="71" d="100"/>
          <a:sy n="71" d="100"/>
        </p:scale>
        <p:origin x="2796"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p:scale>
          <a:sx n="120" d="100"/>
          <a:sy n="120" d="100"/>
        </p:scale>
        <p:origin x="-3042" y="13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82687E-6AB4-4AA1-B3B3-B204CE9A27A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2A94F3E-B344-434C-B7BA-D791381711E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146E4B11-5DD7-4D99-89D0-F3870529C017}" type="datetimeFigureOut">
              <a:rPr lang="en-US"/>
              <a:pPr>
                <a:defRPr/>
              </a:pPr>
              <a:t>8/28/18</a:t>
            </a:fld>
            <a:endParaRPr lang="en-US"/>
          </a:p>
        </p:txBody>
      </p:sp>
      <p:sp>
        <p:nvSpPr>
          <p:cNvPr id="4" name="Slide Image Placeholder 3">
            <a:extLst>
              <a:ext uri="{FF2B5EF4-FFF2-40B4-BE49-F238E27FC236}">
                <a16:creationId xmlns:a16="http://schemas.microsoft.com/office/drawing/2014/main" id="{449B4B97-8E1D-4208-8B74-5F2B575921C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2AE15BA-41B0-42A2-96AE-CAF937625C9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D165797-FCB6-4587-A06A-4E55C20850E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F937DDB4-613A-42D2-B6E2-2C336EFD8E7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6815507-79B3-46D4-813E-BF6F9585C33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aps.ngdc.noaa.gov/viewers/iho_dcdb/"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noaacoastsurvey.wordpress.com/2016/06/14/beta-test-csb/"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884F95C2-DC36-4173-8871-4F859BE1B2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38B412A5-F5FA-4E2F-96E1-79066384A7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46E28C7C-5676-44A2-86E8-6A6E5BF99A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3C2AD5-FCA8-4718-A312-C9D4912EC2ED}"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rtl="0" fontAlgn="base">
              <a:buFont typeface="Arial" panose="020B0604020202020204" pitchFamily="34" charset="0"/>
              <a:buNone/>
            </a:pPr>
            <a:r>
              <a:rPr lang="en-US" sz="1200" b="0" i="0" u="none" strike="noStrike" kern="1200" dirty="0">
                <a:solidFill>
                  <a:schemeClr val="tx1"/>
                </a:solidFill>
                <a:effectLst/>
                <a:latin typeface="+mn-lt"/>
                <a:ea typeface="+mn-ea"/>
                <a:cs typeface="+mn-cs"/>
              </a:rPr>
              <a:t>Purpose of Slide:</a:t>
            </a:r>
          </a:p>
          <a:p>
            <a:endParaRPr lang="en-US" alt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3441B78-127D-4418-89A8-D8961A9654AC}" type="slidenum">
              <a:rPr lang="en-US" altLang="en-US">
                <a:latin typeface="Georgia" panose="02040502050405020303" pitchFamily="18" charset="0"/>
              </a:rPr>
              <a:pPr eaLnBrk="1" hangingPunct="1">
                <a:spcBef>
                  <a:spcPct val="0"/>
                </a:spcBef>
              </a:pPr>
              <a:t>10</a:t>
            </a:fld>
            <a:endParaRPr lang="en-US" altLang="en-US">
              <a:latin typeface="Georgia" panose="02040502050405020303" pitchFamily="18" charset="0"/>
            </a:endParaRPr>
          </a:p>
        </p:txBody>
      </p:sp>
    </p:spTree>
    <p:extLst>
      <p:ext uri="{BB962C8B-B14F-4D97-AF65-F5344CB8AC3E}">
        <p14:creationId xmlns:p14="http://schemas.microsoft.com/office/powerpoint/2010/main" val="3589694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rtl="0" fontAlgn="base">
              <a:buFont typeface="Arial" panose="020B0604020202020204" pitchFamily="34" charset="0"/>
              <a:buNone/>
            </a:pPr>
            <a:r>
              <a:rPr lang="en-US" sz="1200" b="0" i="0" u="none" strike="noStrike" kern="1200" dirty="0">
                <a:solidFill>
                  <a:schemeClr val="tx1"/>
                </a:solidFill>
                <a:effectLst/>
                <a:latin typeface="+mn-lt"/>
                <a:ea typeface="+mn-ea"/>
                <a:cs typeface="+mn-cs"/>
              </a:rPr>
              <a:t>Purpose of Slide:</a:t>
            </a:r>
          </a:p>
          <a:p>
            <a:endParaRPr lang="en-US" alt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3441B78-127D-4418-89A8-D8961A9654AC}" type="slidenum">
              <a:rPr lang="en-US" altLang="en-US">
                <a:latin typeface="Georgia" panose="02040502050405020303" pitchFamily="18" charset="0"/>
              </a:rPr>
              <a:pPr eaLnBrk="1" hangingPunct="1">
                <a:spcBef>
                  <a:spcPct val="0"/>
                </a:spcBef>
              </a:pPr>
              <a:t>11</a:t>
            </a:fld>
            <a:endParaRPr lang="en-US" altLang="en-US">
              <a:latin typeface="Georgia" panose="02040502050405020303" pitchFamily="18" charset="0"/>
            </a:endParaRPr>
          </a:p>
        </p:txBody>
      </p:sp>
    </p:spTree>
    <p:extLst>
      <p:ext uri="{BB962C8B-B14F-4D97-AF65-F5344CB8AC3E}">
        <p14:creationId xmlns:p14="http://schemas.microsoft.com/office/powerpoint/2010/main" val="1265065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884F95C2-DC36-4173-8871-4F859BE1B2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38B412A5-F5FA-4E2F-96E1-79066384A7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46E28C7C-5676-44A2-86E8-6A6E5BF99A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3C2AD5-FCA8-4718-A312-C9D4912EC2ED}" type="slidenum">
              <a:rPr lang="en-US" altLang="en-US" smtClean="0">
                <a:solidFill>
                  <a:srgbClr val="000000"/>
                </a:solidFill>
                <a:latin typeface="Arial" panose="020B0604020202020204" pitchFamily="34" charset="0"/>
              </a:rPr>
              <a:pPr>
                <a:spcBef>
                  <a:spcPct val="0"/>
                </a:spcBef>
              </a:pPr>
              <a:t>12</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073033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FF5C7D6-D15A-4D30-9CB9-7B12341FF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FCA2CCE-610E-4276-8BF6-18DD0921D9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a:extLst>
              <a:ext uri="{FF2B5EF4-FFF2-40B4-BE49-F238E27FC236}">
                <a16:creationId xmlns:a16="http://schemas.microsoft.com/office/drawing/2014/main" id="{B390C51B-D31E-41FB-949F-5BA7A6C1CB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95C133-0105-47F3-9121-FC84D45C4CCF}" type="slidenum">
              <a:rPr lang="en-US" altLang="en-US" smtClean="0"/>
              <a:pPr>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58F64B9-2170-4A31-90BE-B411761C7D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F11B7335-296B-40AB-BD80-AE3F2192E2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p:txBody>
      </p:sp>
      <p:sp>
        <p:nvSpPr>
          <p:cNvPr id="17412" name="Slide Number Placeholder 3">
            <a:extLst>
              <a:ext uri="{FF2B5EF4-FFF2-40B4-BE49-F238E27FC236}">
                <a16:creationId xmlns:a16="http://schemas.microsoft.com/office/drawing/2014/main" id="{7115C848-8C42-4FF9-808B-C1FF466484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826EF2-FC4D-4926-A64C-BE8BC7551944}" type="slidenum">
              <a:rPr lang="en-US" altLang="en-US" smtClean="0"/>
              <a:pPr>
                <a:spcBef>
                  <a:spcPct val="0"/>
                </a:spcBef>
              </a:pPr>
              <a:t>3</a:t>
            </a:fld>
            <a:endParaRPr lang="en-US" altLang="en-US"/>
          </a:p>
        </p:txBody>
      </p:sp>
    </p:spTree>
    <p:extLst>
      <p:ext uri="{BB962C8B-B14F-4D97-AF65-F5344CB8AC3E}">
        <p14:creationId xmlns:p14="http://schemas.microsoft.com/office/powerpoint/2010/main" val="313866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58F64B9-2170-4A31-90BE-B411761C7D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F11B7335-296B-40AB-BD80-AE3F2192E2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ice diminishment opens up new routes, maritime traffic begins to pick up, and it is evident that despite some exploration and research to date, even the most basic oceanic data are lacking. We all have to pause and imagine how the maritime community would deal with a major accident or seismic event in the U.S. Arctic.  </a:t>
            </a:r>
          </a:p>
          <a:p>
            <a:endParaRPr lang="en-US" altLang="en-US" dirty="0"/>
          </a:p>
          <a:p>
            <a:r>
              <a:rPr lang="en-US" altLang="en-US" dirty="0"/>
              <a:t>Because the region has been relatively inaccessible, without widespread need for such information, the Arctic is deficient in many of the hydrographic services capabilities that NOAA provides to the rest of the nation.  </a:t>
            </a:r>
          </a:p>
          <a:p>
            <a:endParaRPr lang="en-US" altLang="en-US" dirty="0"/>
          </a:p>
          <a:p>
            <a:r>
              <a:rPr lang="en-US" altLang="en-US" dirty="0"/>
              <a:t>The region currently has virtually no geospatial infrastructure for accurate positioning and elevations; it has sparse tide, current and water level prediction coverage; it has obsolete shoreline and hydrographic data in most areas; and it has poor nautical charts. We are working with current resources to fill in the blanks. </a:t>
            </a:r>
          </a:p>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p:txBody>
      </p:sp>
      <p:sp>
        <p:nvSpPr>
          <p:cNvPr id="17412" name="Slide Number Placeholder 3">
            <a:extLst>
              <a:ext uri="{FF2B5EF4-FFF2-40B4-BE49-F238E27FC236}">
                <a16:creationId xmlns:a16="http://schemas.microsoft.com/office/drawing/2014/main" id="{7115C848-8C42-4FF9-808B-C1FF466484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826EF2-FC4D-4926-A64C-BE8BC7551944}" type="slidenum">
              <a:rPr lang="en-US" altLang="en-US" smtClean="0"/>
              <a:pPr>
                <a:spcBef>
                  <a:spcPct val="0"/>
                </a:spcBef>
              </a:pPr>
              <a:t>4</a:t>
            </a:fld>
            <a:endParaRPr lang="en-US" altLang="en-US"/>
          </a:p>
        </p:txBody>
      </p:sp>
    </p:spTree>
    <p:extLst>
      <p:ext uri="{BB962C8B-B14F-4D97-AF65-F5344CB8AC3E}">
        <p14:creationId xmlns:p14="http://schemas.microsoft.com/office/powerpoint/2010/main" val="2464181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58F64B9-2170-4A31-90BE-B411761C7D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F11B7335-296B-40AB-BD80-AE3F2192E2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p:txBody>
      </p:sp>
      <p:sp>
        <p:nvSpPr>
          <p:cNvPr id="17412" name="Slide Number Placeholder 3">
            <a:extLst>
              <a:ext uri="{FF2B5EF4-FFF2-40B4-BE49-F238E27FC236}">
                <a16:creationId xmlns:a16="http://schemas.microsoft.com/office/drawing/2014/main" id="{7115C848-8C42-4FF9-808B-C1FF466484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826EF2-FC4D-4926-A64C-BE8BC7551944}" type="slidenum">
              <a:rPr lang="en-US" altLang="en-US" smtClean="0"/>
              <a:pPr>
                <a:spcBef>
                  <a:spcPct val="0"/>
                </a:spcBef>
              </a:pPr>
              <a:t>5</a:t>
            </a:fld>
            <a:endParaRPr lang="en-US" altLang="en-US"/>
          </a:p>
        </p:txBody>
      </p:sp>
    </p:spTree>
    <p:extLst>
      <p:ext uri="{BB962C8B-B14F-4D97-AF65-F5344CB8AC3E}">
        <p14:creationId xmlns:p14="http://schemas.microsoft.com/office/powerpoint/2010/main" val="778705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E52BACC-0091-4E28-AD65-4BCC468237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207D861F-D6D0-423A-9E14-CCCE5E8DAC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i="0" u="none" strike="noStrike" kern="1200" baseline="0" dirty="0">
                <a:solidFill>
                  <a:schemeClr val="tx1"/>
                </a:solidFill>
                <a:latin typeface="+mn-lt"/>
                <a:ea typeface="+mn-ea"/>
                <a:cs typeface="+mn-cs"/>
              </a:rPr>
              <a:t>Crowdsourced Bathymetry via Rose Point Coastal Explorer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As of May 2016, Rose Point’s Coastal Explorer software provides the option for users to contribute Crowdsourced Bathymetry (CSB) to NOAA. This data is shared to a public database, which can be used by NOAA to evaluate the adequacy and accuracy of nautical charts where data is available. As a public database, this data is also available to the private sector for the creation of derivative products and services to the maritime community. </a:t>
            </a:r>
            <a:endParaRPr lang="en-US" alt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Coastal Explorer comes pre-configured to easily record and submit CSB if so desired by the user. While the feature is turned off by default, it is easy for the user to enable. </a:t>
            </a:r>
          </a:p>
          <a:p>
            <a:pPr marL="171450" indent="-171450">
              <a:buFont typeface="Arial" panose="020B0604020202020204" pitchFamily="34" charset="0"/>
              <a:buChar char="•"/>
            </a:pPr>
            <a:endParaRPr lang="en-US" alt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May, NOAA announced the end of a testing phase in the development of a new </a:t>
            </a:r>
            <a:r>
              <a:rPr lang="en-US" sz="1200" b="0" i="0" u="none" strike="noStrike" kern="1200" dirty="0">
                <a:solidFill>
                  <a:schemeClr val="tx1"/>
                </a:solidFill>
                <a:effectLst/>
                <a:latin typeface="+mn-lt"/>
                <a:ea typeface="+mn-ea"/>
                <a:cs typeface="+mn-cs"/>
                <a:hlinkClick r:id="rId3"/>
              </a:rPr>
              <a:t>crowdsourced bathymetry database</a:t>
            </a:r>
            <a:r>
              <a:rPr lang="en-US" sz="1200" b="0" i="0" kern="1200" dirty="0">
                <a:solidFill>
                  <a:schemeClr val="tx1"/>
                </a:solidFill>
                <a:effectLst/>
                <a:latin typeface="+mn-lt"/>
                <a:ea typeface="+mn-ea"/>
                <a:cs typeface="+mn-cs"/>
              </a:rPr>
              <a:t>. Bathymetric observations and measurements from participants in citizen science and crowdsourced programs are now archived and made available to the public through the International Hydrographic Organization (IHO) Data Centre for Digital Bathymetry (DCDB) Data Viewer. The operationalized database allows free access to millions of ocean depth data points, and serves as a powerful source of information to </a:t>
            </a:r>
            <a:r>
              <a:rPr lang="en-US" sz="1200" b="0" i="0" u="none" strike="noStrike" kern="1200" dirty="0">
                <a:solidFill>
                  <a:schemeClr val="tx1"/>
                </a:solidFill>
                <a:effectLst/>
                <a:latin typeface="+mn-lt"/>
                <a:ea typeface="+mn-ea"/>
                <a:cs typeface="+mn-cs"/>
                <a:hlinkClick r:id="rId4"/>
              </a:rPr>
              <a:t>improve</a:t>
            </a:r>
            <a:r>
              <a:rPr lang="en-US" sz="1200" b="0" i="0" kern="1200" dirty="0">
                <a:solidFill>
                  <a:schemeClr val="tx1"/>
                </a:solidFill>
                <a:effectLst/>
                <a:latin typeface="+mn-lt"/>
                <a:ea typeface="+mn-ea"/>
                <a:cs typeface="+mn-cs"/>
              </a:rPr>
              <a:t> navigational products.</a:t>
            </a:r>
          </a:p>
          <a:p>
            <a:pPr marL="171450" indent="-171450">
              <a:buFont typeface="Arial" panose="020B0604020202020204" pitchFamily="34" charset="0"/>
              <a:buChar char="•"/>
            </a:pPr>
            <a:r>
              <a:rPr lang="en-US" altLang="en-US" sz="1200" b="0" i="0" kern="1200" dirty="0">
                <a:solidFill>
                  <a:schemeClr val="tx1"/>
                </a:solidFill>
                <a:effectLst/>
                <a:latin typeface="+mn-lt"/>
                <a:ea typeface="+mn-ea"/>
                <a:cs typeface="+mn-cs"/>
              </a:rPr>
              <a:t>Encourage boaters</a:t>
            </a:r>
            <a:r>
              <a:rPr lang="en-US" altLang="en-US" sz="1200" b="0" i="0" kern="1200" baseline="0" dirty="0">
                <a:solidFill>
                  <a:schemeClr val="tx1"/>
                </a:solidFill>
                <a:effectLst/>
                <a:latin typeface="+mn-lt"/>
                <a:ea typeface="+mn-ea"/>
                <a:cs typeface="+mn-cs"/>
              </a:rPr>
              <a:t> to participate</a:t>
            </a:r>
            <a:endParaRPr lang="en-US" altLang="en-US" dirty="0"/>
          </a:p>
        </p:txBody>
      </p:sp>
      <p:sp>
        <p:nvSpPr>
          <p:cNvPr id="23556" name="Slide Number Placeholder 3">
            <a:extLst>
              <a:ext uri="{FF2B5EF4-FFF2-40B4-BE49-F238E27FC236}">
                <a16:creationId xmlns:a16="http://schemas.microsoft.com/office/drawing/2014/main" id="{89AA2BB0-9C96-4AC5-8C9A-47692DCDDC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87D2AC-53C3-42E4-B2DC-5F2D61FDFF97}" type="slidenum">
              <a:rPr lang="en-US" altLang="en-US" smtClean="0"/>
              <a:pPr>
                <a:spcBef>
                  <a:spcPct val="0"/>
                </a:spcBef>
              </a:pPr>
              <a:t>6</a:t>
            </a:fld>
            <a:endParaRPr lang="en-US" altLang="en-US"/>
          </a:p>
        </p:txBody>
      </p:sp>
    </p:spTree>
    <p:extLst>
      <p:ext uri="{BB962C8B-B14F-4D97-AF65-F5344CB8AC3E}">
        <p14:creationId xmlns:p14="http://schemas.microsoft.com/office/powerpoint/2010/main" val="983062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mn-lt"/>
                <a:ea typeface="+mn-ea"/>
                <a:cs typeface="+mn-cs"/>
              </a:rPr>
              <a:t>Purpose of Slide: Demonstrate</a:t>
            </a:r>
            <a:r>
              <a:rPr lang="en-US" sz="1200" b="1" i="0" u="none" strike="noStrike" kern="1200" baseline="0" dirty="0">
                <a:solidFill>
                  <a:schemeClr val="tx1"/>
                </a:solidFill>
                <a:effectLst/>
                <a:latin typeface="+mn-lt"/>
                <a:ea typeface="+mn-ea"/>
                <a:cs typeface="+mn-cs"/>
              </a:rPr>
              <a:t> the use of other data sources beyond traditional hydrographic surveys to aid in decision-making and bathymetric data collection</a:t>
            </a:r>
            <a:endParaRPr lang="en-US" sz="1200" b="1" i="0" u="none" strike="noStrike" kern="1200" dirty="0">
              <a:solidFill>
                <a:schemeClr val="tx1"/>
              </a:solidFill>
              <a:effectLst/>
              <a:latin typeface="+mn-lt"/>
              <a:ea typeface="+mn-ea"/>
              <a:cs typeface="+mn-cs"/>
            </a:endParaRPr>
          </a:p>
          <a:p>
            <a:endParaRPr lang="en-US" altLang="en-US" dirty="0"/>
          </a:p>
          <a:p>
            <a:r>
              <a:rPr lang="en-US" altLang="en-US" dirty="0"/>
              <a:t>We are using unprecedented data sources, like AIS and satellite-derived bathymetry, for Alaska’s charts. </a:t>
            </a:r>
          </a:p>
          <a:p>
            <a:endParaRPr lang="en-US" altLang="en-US" dirty="0"/>
          </a:p>
          <a:p>
            <a:r>
              <a:rPr lang="en-US" altLang="en-US" dirty="0"/>
              <a:t>Image left – AIS data</a:t>
            </a:r>
          </a:p>
          <a:p>
            <a:r>
              <a:rPr lang="en-US" altLang="en-US" dirty="0"/>
              <a:t>Image right – </a:t>
            </a:r>
            <a:r>
              <a:rPr lang="en-US" altLang="en-US" dirty="0" err="1"/>
              <a:t>Bechevin</a:t>
            </a:r>
            <a:r>
              <a:rPr lang="en-US" altLang="en-US" dirty="0"/>
              <a:t> Bay, AK</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04059D-6B81-437F-8564-825B0FD11B2D}"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2530288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mn-lt"/>
                <a:ea typeface="+mn-ea"/>
                <a:cs typeface="+mn-cs"/>
              </a:rPr>
              <a:t>Purpose of Slide: Demonstrate</a:t>
            </a:r>
            <a:r>
              <a:rPr lang="en-US" sz="1200" b="1" i="0" u="none" strike="noStrike" kern="1200" baseline="0" dirty="0">
                <a:solidFill>
                  <a:schemeClr val="tx1"/>
                </a:solidFill>
                <a:effectLst/>
                <a:latin typeface="+mn-lt"/>
                <a:ea typeface="+mn-ea"/>
                <a:cs typeface="+mn-cs"/>
              </a:rPr>
              <a:t> the use of other data sources beyond traditional hydrographic surveys to aid in decision-making and bathymetric data collection</a:t>
            </a:r>
            <a:endParaRPr lang="en-US" sz="1200" b="1" i="0" u="none" strike="noStrike" kern="1200" dirty="0">
              <a:solidFill>
                <a:schemeClr val="tx1"/>
              </a:solidFill>
              <a:effectLst/>
              <a:latin typeface="+mn-lt"/>
              <a:ea typeface="+mn-ea"/>
              <a:cs typeface="+mn-cs"/>
            </a:endParaRPr>
          </a:p>
          <a:p>
            <a:endParaRPr lang="en-US" altLang="en-US" dirty="0"/>
          </a:p>
          <a:p>
            <a:r>
              <a:rPr lang="en-US" altLang="en-US" dirty="0"/>
              <a:t>We are using unprecedented data sources, like AIS and satellite-derived bathymetry, for Alaska’s charts. </a:t>
            </a:r>
          </a:p>
          <a:p>
            <a:endParaRPr lang="en-US" altLang="en-US" dirty="0"/>
          </a:p>
          <a:p>
            <a:r>
              <a:rPr lang="en-US" altLang="en-US" dirty="0"/>
              <a:t>Image left – AIS data</a:t>
            </a:r>
          </a:p>
          <a:p>
            <a:r>
              <a:rPr lang="en-US" altLang="en-US" dirty="0"/>
              <a:t>Image right – </a:t>
            </a:r>
            <a:r>
              <a:rPr lang="en-US" altLang="en-US" dirty="0" err="1"/>
              <a:t>Bechevin</a:t>
            </a:r>
            <a:r>
              <a:rPr lang="en-US" altLang="en-US" dirty="0"/>
              <a:t> Bay, AK</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04059D-6B81-437F-8564-825B0FD11B2D}" type="slidenum">
              <a:rPr lang="en-US" altLang="en-US">
                <a:latin typeface="Calibri" panose="020F0502020204030204" pitchFamily="34" charset="0"/>
              </a:rPr>
              <a:pPr eaLnBrk="1" hangingPunct="1"/>
              <a:t>8</a:t>
            </a:fld>
            <a:endParaRPr lang="en-US" altLang="en-US">
              <a:latin typeface="Calibri" panose="020F0502020204030204" pitchFamily="34" charset="0"/>
            </a:endParaRPr>
          </a:p>
        </p:txBody>
      </p:sp>
    </p:spTree>
    <p:extLst>
      <p:ext uri="{BB962C8B-B14F-4D97-AF65-F5344CB8AC3E}">
        <p14:creationId xmlns:p14="http://schemas.microsoft.com/office/powerpoint/2010/main" val="253028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mn-lt"/>
                <a:ea typeface="+mn-ea"/>
                <a:cs typeface="+mn-cs"/>
              </a:rPr>
              <a:t>Purpose of Slide: Demonstrate</a:t>
            </a:r>
            <a:r>
              <a:rPr lang="en-US" sz="1200" b="1" i="0" u="none" strike="noStrike" kern="1200" baseline="0" dirty="0">
                <a:solidFill>
                  <a:schemeClr val="tx1"/>
                </a:solidFill>
                <a:effectLst/>
                <a:latin typeface="+mn-lt"/>
                <a:ea typeface="+mn-ea"/>
                <a:cs typeface="+mn-cs"/>
              </a:rPr>
              <a:t> the use of other data sources beyond traditional hydrographic surveys to aid in decision-making and bathymetric data collection</a:t>
            </a:r>
            <a:endParaRPr lang="en-US" sz="1200" b="1" i="0" u="none" strike="noStrike" kern="1200" dirty="0">
              <a:solidFill>
                <a:schemeClr val="tx1"/>
              </a:solidFill>
              <a:effectLst/>
              <a:latin typeface="+mn-lt"/>
              <a:ea typeface="+mn-ea"/>
              <a:cs typeface="+mn-cs"/>
            </a:endParaRPr>
          </a:p>
          <a:p>
            <a:endParaRPr lang="en-US" altLang="en-US" dirty="0"/>
          </a:p>
          <a:p>
            <a:r>
              <a:rPr lang="en-US" altLang="en-US" dirty="0"/>
              <a:t>We are using unprecedented data sources, like AIS and satellite-derived bathymetry, for Alaska’s charts. </a:t>
            </a:r>
          </a:p>
          <a:p>
            <a:endParaRPr lang="en-US" altLang="en-US" dirty="0"/>
          </a:p>
          <a:p>
            <a:r>
              <a:rPr lang="en-US" altLang="en-US" dirty="0"/>
              <a:t>Image left – AIS data</a:t>
            </a:r>
          </a:p>
          <a:p>
            <a:r>
              <a:rPr lang="en-US" altLang="en-US" dirty="0"/>
              <a:t>Image right – </a:t>
            </a:r>
            <a:r>
              <a:rPr lang="en-US" altLang="en-US" dirty="0" err="1"/>
              <a:t>Bechevin</a:t>
            </a:r>
            <a:r>
              <a:rPr lang="en-US" altLang="en-US" dirty="0"/>
              <a:t> Bay, AK</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04059D-6B81-437F-8564-825B0FD11B2D}" type="slidenum">
              <a:rPr lang="en-US" altLang="en-US">
                <a:latin typeface="Calibri" panose="020F0502020204030204" pitchFamily="34" charset="0"/>
              </a:rPr>
              <a:pPr eaLnBrk="1" hangingPunct="1"/>
              <a:t>9</a:t>
            </a:fld>
            <a:endParaRPr lang="en-US" altLang="en-US">
              <a:latin typeface="Calibri" panose="020F0502020204030204" pitchFamily="34" charset="0"/>
            </a:endParaRPr>
          </a:p>
        </p:txBody>
      </p:sp>
    </p:spTree>
    <p:extLst>
      <p:ext uri="{BB962C8B-B14F-4D97-AF65-F5344CB8AC3E}">
        <p14:creationId xmlns:p14="http://schemas.microsoft.com/office/powerpoint/2010/main" val="2530288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6E72D82-257F-481F-B847-B804B7A553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1501C9-4474-4B75-9422-E1D159A7C8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78911D-92F3-485C-ACD4-24ED643CEDC9}"/>
              </a:ext>
            </a:extLst>
          </p:cNvPr>
          <p:cNvSpPr>
            <a:spLocks noGrp="1" noChangeArrowheads="1"/>
          </p:cNvSpPr>
          <p:nvPr>
            <p:ph type="sldNum" sz="quarter" idx="12"/>
          </p:nvPr>
        </p:nvSpPr>
        <p:spPr>
          <a:ln/>
        </p:spPr>
        <p:txBody>
          <a:bodyPr/>
          <a:lstStyle>
            <a:lvl1pPr>
              <a:defRPr/>
            </a:lvl1pPr>
          </a:lstStyle>
          <a:p>
            <a:pPr>
              <a:defRPr/>
            </a:pPr>
            <a:fld id="{A54511CA-D4EF-4964-A403-B842DAA63CB0}" type="slidenum">
              <a:rPr lang="en-US" altLang="en-US"/>
              <a:pPr>
                <a:defRPr/>
              </a:pPr>
              <a:t>‹#›</a:t>
            </a:fld>
            <a:endParaRPr lang="en-US" altLang="en-US"/>
          </a:p>
        </p:txBody>
      </p:sp>
    </p:spTree>
    <p:extLst>
      <p:ext uri="{BB962C8B-B14F-4D97-AF65-F5344CB8AC3E}">
        <p14:creationId xmlns:p14="http://schemas.microsoft.com/office/powerpoint/2010/main" val="83909346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A39D4F-BB32-4226-AF64-BFCCF81136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921619-BD37-48E0-9B16-94F4DDFE7A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518779-D853-42BD-A57C-06CC4E07A2B3}"/>
              </a:ext>
            </a:extLst>
          </p:cNvPr>
          <p:cNvSpPr>
            <a:spLocks noGrp="1" noChangeArrowheads="1"/>
          </p:cNvSpPr>
          <p:nvPr>
            <p:ph type="sldNum" sz="quarter" idx="12"/>
          </p:nvPr>
        </p:nvSpPr>
        <p:spPr>
          <a:ln/>
        </p:spPr>
        <p:txBody>
          <a:bodyPr/>
          <a:lstStyle>
            <a:lvl1pPr>
              <a:defRPr/>
            </a:lvl1pPr>
          </a:lstStyle>
          <a:p>
            <a:pPr>
              <a:defRPr/>
            </a:pPr>
            <a:fld id="{2FAA740F-9812-474E-A765-743867AE2B9F}" type="slidenum">
              <a:rPr lang="en-US" altLang="en-US"/>
              <a:pPr>
                <a:defRPr/>
              </a:pPr>
              <a:t>‹#›</a:t>
            </a:fld>
            <a:endParaRPr lang="en-US" altLang="en-US"/>
          </a:p>
        </p:txBody>
      </p:sp>
    </p:spTree>
    <p:extLst>
      <p:ext uri="{BB962C8B-B14F-4D97-AF65-F5344CB8AC3E}">
        <p14:creationId xmlns:p14="http://schemas.microsoft.com/office/powerpoint/2010/main" val="153306255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56FB59-6E17-42B1-BF95-4B06FD06F2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AD5D8B-7447-4B8F-8269-939039D4CC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87ED84-F35C-41C0-ACD9-3BBCE2834A5B}"/>
              </a:ext>
            </a:extLst>
          </p:cNvPr>
          <p:cNvSpPr>
            <a:spLocks noGrp="1" noChangeArrowheads="1"/>
          </p:cNvSpPr>
          <p:nvPr>
            <p:ph type="sldNum" sz="quarter" idx="12"/>
          </p:nvPr>
        </p:nvSpPr>
        <p:spPr>
          <a:ln/>
        </p:spPr>
        <p:txBody>
          <a:bodyPr/>
          <a:lstStyle>
            <a:lvl1pPr>
              <a:defRPr/>
            </a:lvl1pPr>
          </a:lstStyle>
          <a:p>
            <a:pPr>
              <a:defRPr/>
            </a:pPr>
            <a:fld id="{7B8A855B-3F38-417E-9FA2-5B45C60D840D}" type="slidenum">
              <a:rPr lang="en-US" altLang="en-US"/>
              <a:pPr>
                <a:defRPr/>
              </a:pPr>
              <a:t>‹#›</a:t>
            </a:fld>
            <a:endParaRPr lang="en-US" altLang="en-US"/>
          </a:p>
        </p:txBody>
      </p:sp>
    </p:spTree>
    <p:extLst>
      <p:ext uri="{BB962C8B-B14F-4D97-AF65-F5344CB8AC3E}">
        <p14:creationId xmlns:p14="http://schemas.microsoft.com/office/powerpoint/2010/main" val="57653723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457200" y="1371600"/>
            <a:ext cx="8229600" cy="4754563"/>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67917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B1A657-43F0-4584-AD0D-837BDEA8CE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C08D45-A5DE-40D9-B911-2493772E24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AE2A12-097A-469D-B7EF-37B844630141}"/>
              </a:ext>
            </a:extLst>
          </p:cNvPr>
          <p:cNvSpPr>
            <a:spLocks noGrp="1" noChangeArrowheads="1"/>
          </p:cNvSpPr>
          <p:nvPr>
            <p:ph type="sldNum" sz="quarter" idx="12"/>
          </p:nvPr>
        </p:nvSpPr>
        <p:spPr>
          <a:ln/>
        </p:spPr>
        <p:txBody>
          <a:bodyPr/>
          <a:lstStyle>
            <a:lvl1pPr>
              <a:defRPr/>
            </a:lvl1pPr>
          </a:lstStyle>
          <a:p>
            <a:pPr>
              <a:defRPr/>
            </a:pPr>
            <a:fld id="{2FCEB420-7D2B-47E8-9A35-E4B2244F8043}" type="slidenum">
              <a:rPr lang="en-US" altLang="en-US"/>
              <a:pPr>
                <a:defRPr/>
              </a:pPr>
              <a:t>‹#›</a:t>
            </a:fld>
            <a:endParaRPr lang="en-US" altLang="en-US"/>
          </a:p>
        </p:txBody>
      </p:sp>
    </p:spTree>
    <p:extLst>
      <p:ext uri="{BB962C8B-B14F-4D97-AF65-F5344CB8AC3E}">
        <p14:creationId xmlns:p14="http://schemas.microsoft.com/office/powerpoint/2010/main" val="426907546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7A1ECB-E66C-4A65-A11D-963914612E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CCEB01-D773-4979-AEA4-6B560B54DA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2AAFE1-17FE-46E6-AD4C-9530183AC87B}"/>
              </a:ext>
            </a:extLst>
          </p:cNvPr>
          <p:cNvSpPr>
            <a:spLocks noGrp="1" noChangeArrowheads="1"/>
          </p:cNvSpPr>
          <p:nvPr>
            <p:ph type="sldNum" sz="quarter" idx="12"/>
          </p:nvPr>
        </p:nvSpPr>
        <p:spPr>
          <a:ln/>
        </p:spPr>
        <p:txBody>
          <a:bodyPr/>
          <a:lstStyle>
            <a:lvl1pPr>
              <a:defRPr/>
            </a:lvl1pPr>
          </a:lstStyle>
          <a:p>
            <a:pPr>
              <a:defRPr/>
            </a:pPr>
            <a:fld id="{78134AE4-7FEF-4E86-9E58-990693D2DE13}" type="slidenum">
              <a:rPr lang="en-US" altLang="en-US"/>
              <a:pPr>
                <a:defRPr/>
              </a:pPr>
              <a:t>‹#›</a:t>
            </a:fld>
            <a:endParaRPr lang="en-US" altLang="en-US"/>
          </a:p>
        </p:txBody>
      </p:sp>
    </p:spTree>
    <p:extLst>
      <p:ext uri="{BB962C8B-B14F-4D97-AF65-F5344CB8AC3E}">
        <p14:creationId xmlns:p14="http://schemas.microsoft.com/office/powerpoint/2010/main" val="231275901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3E27EBB-8989-4D18-9B91-4F2F20FFED1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14AD377-6C81-4E36-B25D-D5977AE71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329A5B6-060C-4AC9-96D6-B4D3A1D2A69E}"/>
              </a:ext>
            </a:extLst>
          </p:cNvPr>
          <p:cNvSpPr>
            <a:spLocks noGrp="1" noChangeArrowheads="1"/>
          </p:cNvSpPr>
          <p:nvPr>
            <p:ph type="sldNum" sz="quarter" idx="12"/>
          </p:nvPr>
        </p:nvSpPr>
        <p:spPr>
          <a:ln/>
        </p:spPr>
        <p:txBody>
          <a:bodyPr/>
          <a:lstStyle>
            <a:lvl1pPr>
              <a:defRPr/>
            </a:lvl1pPr>
          </a:lstStyle>
          <a:p>
            <a:pPr>
              <a:defRPr/>
            </a:pPr>
            <a:fld id="{EACF2286-3B92-4E64-AE6F-E7F61F7EA285}" type="slidenum">
              <a:rPr lang="en-US" altLang="en-US"/>
              <a:pPr>
                <a:defRPr/>
              </a:pPr>
              <a:t>‹#›</a:t>
            </a:fld>
            <a:endParaRPr lang="en-US" altLang="en-US"/>
          </a:p>
        </p:txBody>
      </p:sp>
    </p:spTree>
    <p:extLst>
      <p:ext uri="{BB962C8B-B14F-4D97-AF65-F5344CB8AC3E}">
        <p14:creationId xmlns:p14="http://schemas.microsoft.com/office/powerpoint/2010/main" val="305683394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BD70162-5524-4C67-BF07-E425DA0B59F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D8A838E-C576-40F3-A308-483644C297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F2BA53-5EAC-41F7-8D47-4A7805C7DA02}"/>
              </a:ext>
            </a:extLst>
          </p:cNvPr>
          <p:cNvSpPr>
            <a:spLocks noGrp="1" noChangeArrowheads="1"/>
          </p:cNvSpPr>
          <p:nvPr>
            <p:ph type="sldNum" sz="quarter" idx="12"/>
          </p:nvPr>
        </p:nvSpPr>
        <p:spPr>
          <a:ln/>
        </p:spPr>
        <p:txBody>
          <a:bodyPr/>
          <a:lstStyle>
            <a:lvl1pPr>
              <a:defRPr/>
            </a:lvl1pPr>
          </a:lstStyle>
          <a:p>
            <a:pPr>
              <a:defRPr/>
            </a:pPr>
            <a:fld id="{A9A89087-93E1-477F-AF71-AC81B9D41E0C}" type="slidenum">
              <a:rPr lang="en-US" altLang="en-US"/>
              <a:pPr>
                <a:defRPr/>
              </a:pPr>
              <a:t>‹#›</a:t>
            </a:fld>
            <a:endParaRPr lang="en-US" altLang="en-US"/>
          </a:p>
        </p:txBody>
      </p:sp>
    </p:spTree>
    <p:extLst>
      <p:ext uri="{BB962C8B-B14F-4D97-AF65-F5344CB8AC3E}">
        <p14:creationId xmlns:p14="http://schemas.microsoft.com/office/powerpoint/2010/main" val="96122837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CB0DB7-0A93-4772-8504-DB275B20550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E371096-058B-4958-9EB3-9DE01ADF74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3CE025B-4ECD-4840-9857-184C1C093EAD}"/>
              </a:ext>
            </a:extLst>
          </p:cNvPr>
          <p:cNvSpPr>
            <a:spLocks noGrp="1" noChangeArrowheads="1"/>
          </p:cNvSpPr>
          <p:nvPr>
            <p:ph type="sldNum" sz="quarter" idx="12"/>
          </p:nvPr>
        </p:nvSpPr>
        <p:spPr>
          <a:ln/>
        </p:spPr>
        <p:txBody>
          <a:bodyPr/>
          <a:lstStyle>
            <a:lvl1pPr>
              <a:defRPr/>
            </a:lvl1pPr>
          </a:lstStyle>
          <a:p>
            <a:pPr>
              <a:defRPr/>
            </a:pPr>
            <a:fld id="{7D8689C6-14E1-4758-B0F8-EA89995BF174}" type="slidenum">
              <a:rPr lang="en-US" altLang="en-US"/>
              <a:pPr>
                <a:defRPr/>
              </a:pPr>
              <a:t>‹#›</a:t>
            </a:fld>
            <a:endParaRPr lang="en-US" altLang="en-US"/>
          </a:p>
        </p:txBody>
      </p:sp>
    </p:spTree>
    <p:extLst>
      <p:ext uri="{BB962C8B-B14F-4D97-AF65-F5344CB8AC3E}">
        <p14:creationId xmlns:p14="http://schemas.microsoft.com/office/powerpoint/2010/main" val="158323199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8412EDE-189E-4666-806A-7BEE6CD72F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14796A-D45D-4B86-81D8-B2134C4896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9B4B1C-7BA9-4727-8256-50C14BF65D99}"/>
              </a:ext>
            </a:extLst>
          </p:cNvPr>
          <p:cNvSpPr>
            <a:spLocks noGrp="1" noChangeArrowheads="1"/>
          </p:cNvSpPr>
          <p:nvPr>
            <p:ph type="sldNum" sz="quarter" idx="12"/>
          </p:nvPr>
        </p:nvSpPr>
        <p:spPr>
          <a:ln/>
        </p:spPr>
        <p:txBody>
          <a:bodyPr/>
          <a:lstStyle>
            <a:lvl1pPr>
              <a:defRPr/>
            </a:lvl1pPr>
          </a:lstStyle>
          <a:p>
            <a:pPr>
              <a:defRPr/>
            </a:pPr>
            <a:fld id="{1BE40A97-1FCF-4D37-A9BC-9233077B1D2F}" type="slidenum">
              <a:rPr lang="en-US" altLang="en-US"/>
              <a:pPr>
                <a:defRPr/>
              </a:pPr>
              <a:t>‹#›</a:t>
            </a:fld>
            <a:endParaRPr lang="en-US" altLang="en-US"/>
          </a:p>
        </p:txBody>
      </p:sp>
    </p:spTree>
    <p:extLst>
      <p:ext uri="{BB962C8B-B14F-4D97-AF65-F5344CB8AC3E}">
        <p14:creationId xmlns:p14="http://schemas.microsoft.com/office/powerpoint/2010/main" val="253312360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4EA5CFC-C968-4D39-A15D-23EB528C48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5ACCE2-D181-479E-BAFB-A94A4EC5C7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FED593-F67E-44CB-B815-86C184DC6815}"/>
              </a:ext>
            </a:extLst>
          </p:cNvPr>
          <p:cNvSpPr>
            <a:spLocks noGrp="1" noChangeArrowheads="1"/>
          </p:cNvSpPr>
          <p:nvPr>
            <p:ph type="sldNum" sz="quarter" idx="12"/>
          </p:nvPr>
        </p:nvSpPr>
        <p:spPr>
          <a:ln/>
        </p:spPr>
        <p:txBody>
          <a:bodyPr/>
          <a:lstStyle>
            <a:lvl1pPr>
              <a:defRPr/>
            </a:lvl1pPr>
          </a:lstStyle>
          <a:p>
            <a:pPr>
              <a:defRPr/>
            </a:pPr>
            <a:fld id="{BC52F177-14A0-438D-97D8-43F5F99872F3}" type="slidenum">
              <a:rPr lang="en-US" altLang="en-US"/>
              <a:pPr>
                <a:defRPr/>
              </a:pPr>
              <a:t>‹#›</a:t>
            </a:fld>
            <a:endParaRPr lang="en-US" altLang="en-US"/>
          </a:p>
        </p:txBody>
      </p:sp>
    </p:spTree>
    <p:extLst>
      <p:ext uri="{BB962C8B-B14F-4D97-AF65-F5344CB8AC3E}">
        <p14:creationId xmlns:p14="http://schemas.microsoft.com/office/powerpoint/2010/main" val="424275022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BD78559-027D-416C-85AE-F6D8369C576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23E91A4-5D4E-4061-8453-CF55612A43E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748" name="Rectangle 4">
            <a:extLst>
              <a:ext uri="{FF2B5EF4-FFF2-40B4-BE49-F238E27FC236}">
                <a16:creationId xmlns:a16="http://schemas.microsoft.com/office/drawing/2014/main" id="{794E90BB-A454-4513-990C-9CE3EA652C3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b="0">
                <a:solidFill>
                  <a:srgbClr val="000000"/>
                </a:solidFill>
                <a:latin typeface="+mn-lt"/>
                <a:cs typeface="+mn-cs"/>
              </a:defRPr>
            </a:lvl1pPr>
          </a:lstStyle>
          <a:p>
            <a:pPr>
              <a:defRPr/>
            </a:pPr>
            <a:endParaRPr lang="en-US"/>
          </a:p>
        </p:txBody>
      </p:sp>
      <p:sp>
        <p:nvSpPr>
          <p:cNvPr id="31749" name="Rectangle 5">
            <a:extLst>
              <a:ext uri="{FF2B5EF4-FFF2-40B4-BE49-F238E27FC236}">
                <a16:creationId xmlns:a16="http://schemas.microsoft.com/office/drawing/2014/main" id="{A926DF08-594D-4A2F-A00F-AF238427D36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b="0">
                <a:solidFill>
                  <a:srgbClr val="000000"/>
                </a:solidFill>
                <a:latin typeface="+mn-lt"/>
                <a:cs typeface="+mn-cs"/>
              </a:defRPr>
            </a:lvl1pPr>
          </a:lstStyle>
          <a:p>
            <a:pPr>
              <a:defRPr/>
            </a:pPr>
            <a:endParaRPr lang="en-US"/>
          </a:p>
        </p:txBody>
      </p:sp>
      <p:sp>
        <p:nvSpPr>
          <p:cNvPr id="31750" name="Rectangle 6">
            <a:extLst>
              <a:ext uri="{FF2B5EF4-FFF2-40B4-BE49-F238E27FC236}">
                <a16:creationId xmlns:a16="http://schemas.microsoft.com/office/drawing/2014/main" id="{CFF092B0-C0A5-4746-A064-01E56601841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9081CD2-CBDE-4FEE-9915-54BF6E667DAA}" type="slidenum">
              <a:rPr lang="en-US" altLang="en-US"/>
              <a:pPr>
                <a:defRPr/>
              </a:pPr>
              <a:t>‹#›</a:t>
            </a:fld>
            <a:endParaRPr lang="en-US" altLang="en-US"/>
          </a:p>
        </p:txBody>
      </p:sp>
      <p:pic>
        <p:nvPicPr>
          <p:cNvPr id="1031" name="Picture 7" descr="Plain bg">
            <a:extLst>
              <a:ext uri="{FF2B5EF4-FFF2-40B4-BE49-F238E27FC236}">
                <a16:creationId xmlns:a16="http://schemas.microsoft.com/office/drawing/2014/main" id="{217AD50C-68F2-4753-AC55-77CB7A0D37A1}"/>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3" r:id="rId1"/>
    <p:sldLayoutId id="214748392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145619"/>
          </a:xfrm>
          <a:prstGeom prst="rect">
            <a:avLst/>
          </a:prstGeom>
        </p:spPr>
      </p:pic>
      <p:sp>
        <p:nvSpPr>
          <p:cNvPr id="4099" name="Title 1">
            <a:extLst>
              <a:ext uri="{FF2B5EF4-FFF2-40B4-BE49-F238E27FC236}">
                <a16:creationId xmlns:a16="http://schemas.microsoft.com/office/drawing/2014/main" id="{89A7EB11-4A9F-42E2-9560-EE2C0BEFF251}"/>
              </a:ext>
            </a:extLst>
          </p:cNvPr>
          <p:cNvSpPr>
            <a:spLocks noGrp="1"/>
          </p:cNvSpPr>
          <p:nvPr>
            <p:ph type="title"/>
          </p:nvPr>
        </p:nvSpPr>
        <p:spPr>
          <a:xfrm>
            <a:off x="1943100" y="1077913"/>
            <a:ext cx="7165975" cy="852487"/>
          </a:xfrm>
        </p:spPr>
        <p:txBody>
          <a:bodyPr/>
          <a:lstStyle/>
          <a:p>
            <a:pPr algn="r"/>
            <a:r>
              <a:rPr lang="en-US" altLang="en-US" b="1" dirty="0">
                <a:solidFill>
                  <a:schemeClr val="bg1"/>
                </a:solidFill>
                <a:effectLst>
                  <a:outerShdw blurRad="38100" dist="38100" dir="2700000" algn="tl">
                    <a:srgbClr val="000000">
                      <a:alpha val="43137"/>
                    </a:srgbClr>
                  </a:outerShdw>
                </a:effectLst>
              </a:rPr>
              <a:t>Office of Coast Survey</a:t>
            </a:r>
            <a:br>
              <a:rPr lang="en-US" altLang="en-US" b="1" dirty="0">
                <a:solidFill>
                  <a:schemeClr val="bg1"/>
                </a:solidFill>
                <a:effectLst>
                  <a:outerShdw blurRad="38100" dist="38100" dir="2700000" algn="tl">
                    <a:srgbClr val="000000">
                      <a:alpha val="43137"/>
                    </a:srgbClr>
                  </a:outerShdw>
                </a:effectLst>
              </a:rPr>
            </a:br>
            <a:r>
              <a:rPr lang="en-US" altLang="en-US" sz="900" b="1" dirty="0">
                <a:solidFill>
                  <a:schemeClr val="bg1"/>
                </a:solidFill>
                <a:effectLst>
                  <a:outerShdw blurRad="38100" dist="38100" dir="2700000" algn="tl">
                    <a:srgbClr val="000000">
                      <a:alpha val="43137"/>
                    </a:srgbClr>
                  </a:outerShdw>
                </a:effectLst>
              </a:rPr>
              <a:t> </a:t>
            </a:r>
            <a:br>
              <a:rPr lang="en-US" altLang="en-US" b="1" dirty="0">
                <a:solidFill>
                  <a:schemeClr val="bg1"/>
                </a:solidFill>
                <a:effectLst>
                  <a:outerShdw blurRad="38100" dist="38100" dir="2700000" algn="tl">
                    <a:srgbClr val="000000">
                      <a:alpha val="43137"/>
                    </a:srgbClr>
                  </a:outerShdw>
                </a:effectLst>
              </a:rPr>
            </a:br>
            <a:endParaRPr lang="en-US" altLang="en-US" sz="2000" i="1" dirty="0">
              <a:solidFill>
                <a:schemeClr val="bg1"/>
              </a:solidFill>
              <a:effectLst>
                <a:outerShdw blurRad="38100" dist="38100" dir="2700000" algn="tl">
                  <a:srgbClr val="000000">
                    <a:alpha val="43137"/>
                  </a:srgbClr>
                </a:outerShdw>
              </a:effectLst>
            </a:endParaRPr>
          </a:p>
        </p:txBody>
      </p:sp>
      <p:sp>
        <p:nvSpPr>
          <p:cNvPr id="4100" name="TextBox 1">
            <a:extLst>
              <a:ext uri="{FF2B5EF4-FFF2-40B4-BE49-F238E27FC236}">
                <a16:creationId xmlns:a16="http://schemas.microsoft.com/office/drawing/2014/main" id="{D7210637-C590-44F5-82EB-7667D72EC57C}"/>
              </a:ext>
            </a:extLst>
          </p:cNvPr>
          <p:cNvSpPr txBox="1">
            <a:spLocks noChangeArrowheads="1"/>
          </p:cNvSpPr>
          <p:nvPr/>
        </p:nvSpPr>
        <p:spPr bwMode="auto">
          <a:xfrm>
            <a:off x="4168775" y="4694238"/>
            <a:ext cx="474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chemeClr val="bg1"/>
                </a:solidFill>
                <a:effectLst>
                  <a:outerShdw blurRad="38100" dist="38100" dir="2700000" algn="tl">
                    <a:srgbClr val="000000">
                      <a:alpha val="43137"/>
                    </a:srgbClr>
                  </a:outerShdw>
                </a:effectLst>
              </a:rPr>
              <a:t>Rear Admiral Shepard Smith</a:t>
            </a:r>
            <a:endParaRPr lang="en-US" altLang="en-US" sz="1800" b="1">
              <a:solidFill>
                <a:schemeClr val="bg1"/>
              </a:solidFill>
              <a:effectLst>
                <a:outerShdw blurRad="38100" dist="38100" dir="2700000" algn="tl">
                  <a:srgbClr val="000000">
                    <a:alpha val="43137"/>
                  </a:srgbClr>
                </a:outerShdw>
              </a:effectLst>
            </a:endParaRPr>
          </a:p>
        </p:txBody>
      </p:sp>
      <p:sp>
        <p:nvSpPr>
          <p:cNvPr id="4101" name="TextBox 2">
            <a:extLst>
              <a:ext uri="{FF2B5EF4-FFF2-40B4-BE49-F238E27FC236}">
                <a16:creationId xmlns:a16="http://schemas.microsoft.com/office/drawing/2014/main" id="{39C73F65-A420-4656-A4D3-0F1BA60EA8F2}"/>
              </a:ext>
            </a:extLst>
          </p:cNvPr>
          <p:cNvSpPr txBox="1">
            <a:spLocks noChangeArrowheads="1"/>
          </p:cNvSpPr>
          <p:nvPr/>
        </p:nvSpPr>
        <p:spPr bwMode="auto">
          <a:xfrm>
            <a:off x="5943600" y="53340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b="1" dirty="0">
                <a:solidFill>
                  <a:schemeClr val="bg1"/>
                </a:solidFill>
                <a:effectLst>
                  <a:outerShdw blurRad="38100" dist="38100" dir="2700000" algn="tl">
                    <a:srgbClr val="000000">
                      <a:alpha val="43137"/>
                    </a:srgbClr>
                  </a:outerShdw>
                </a:effectLst>
              </a:rPr>
              <a:t>August XX, 2018</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9502" b="7529"/>
          <a:stretch/>
        </p:blipFill>
        <p:spPr>
          <a:xfrm>
            <a:off x="13447" y="1030289"/>
            <a:ext cx="9117106" cy="4989512"/>
          </a:xfrm>
          <a:prstGeom prst="rect">
            <a:avLst/>
          </a:prstGeom>
        </p:spPr>
      </p:pic>
      <p:sp>
        <p:nvSpPr>
          <p:cNvPr id="3" name="TextBox 2">
            <a:extLst>
              <a:ext uri="{FF2B5EF4-FFF2-40B4-BE49-F238E27FC236}">
                <a16:creationId xmlns:a16="http://schemas.microsoft.com/office/drawing/2014/main" id="{EFE2FE34-A5DF-45CD-9D2B-16DACB4E1855}"/>
              </a:ext>
            </a:extLst>
          </p:cNvPr>
          <p:cNvSpPr txBox="1"/>
          <p:nvPr/>
        </p:nvSpPr>
        <p:spPr>
          <a:xfrm>
            <a:off x="236538" y="228600"/>
            <a:ext cx="8670925" cy="584775"/>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USACE Channels Update</a:t>
            </a:r>
            <a:endParaRPr lang="en-US" i="1" spc="150" dirty="0">
              <a:latin typeface="Calibri" panose="020F0502020204030204"/>
              <a:cs typeface="+mn-cs"/>
            </a:endParaRPr>
          </a:p>
        </p:txBody>
      </p:sp>
      <p:sp>
        <p:nvSpPr>
          <p:cNvPr id="4" name="Rectangle 4">
            <a:extLst>
              <a:ext uri="{FF2B5EF4-FFF2-40B4-BE49-F238E27FC236}">
                <a16:creationId xmlns:a16="http://schemas.microsoft.com/office/drawing/2014/main" id="{7042D974-753A-4BED-9329-FAB593F7DBA6}"/>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spTree>
    <p:extLst>
      <p:ext uri="{BB962C8B-B14F-4D97-AF65-F5344CB8AC3E}">
        <p14:creationId xmlns:p14="http://schemas.microsoft.com/office/powerpoint/2010/main" val="242126395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E2FE34-A5DF-45CD-9D2B-16DACB4E1855}"/>
              </a:ext>
            </a:extLst>
          </p:cNvPr>
          <p:cNvSpPr txBox="1"/>
          <p:nvPr/>
        </p:nvSpPr>
        <p:spPr>
          <a:xfrm>
            <a:off x="236538" y="228600"/>
            <a:ext cx="8670925" cy="584775"/>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Coast Survey presentations this week…</a:t>
            </a:r>
            <a:endParaRPr lang="en-US" i="1" spc="150" dirty="0">
              <a:latin typeface="Calibri" panose="020F0502020204030204"/>
              <a:cs typeface="+mn-cs"/>
            </a:endParaRPr>
          </a:p>
        </p:txBody>
      </p:sp>
      <p:sp>
        <p:nvSpPr>
          <p:cNvPr id="4" name="Rectangle 4">
            <a:extLst>
              <a:ext uri="{FF2B5EF4-FFF2-40B4-BE49-F238E27FC236}">
                <a16:creationId xmlns:a16="http://schemas.microsoft.com/office/drawing/2014/main" id="{7042D974-753A-4BED-9329-FAB593F7DBA6}"/>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sp>
        <p:nvSpPr>
          <p:cNvPr id="6" name="Rectangle 40">
            <a:extLst>
              <a:ext uri="{FF2B5EF4-FFF2-40B4-BE49-F238E27FC236}">
                <a16:creationId xmlns:a16="http://schemas.microsoft.com/office/drawing/2014/main" id="{A572DF1C-6CBD-43CF-BC16-4A159F839FFC}"/>
              </a:ext>
            </a:extLst>
          </p:cNvPr>
          <p:cNvSpPr>
            <a:spLocks noChangeArrowheads="1"/>
          </p:cNvSpPr>
          <p:nvPr/>
        </p:nvSpPr>
        <p:spPr bwMode="auto">
          <a:xfrm>
            <a:off x="346868" y="1371600"/>
            <a:ext cx="845026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en-US" sz="2400" dirty="0"/>
              <a:t>Afternoon of Thursday, August 30</a:t>
            </a:r>
            <a:endParaRPr lang="en-US" sz="1600" dirty="0"/>
          </a:p>
          <a:p>
            <a:pPr marL="0" indent="0">
              <a:buNone/>
            </a:pPr>
            <a:endParaRPr lang="en-US" sz="1600" dirty="0"/>
          </a:p>
          <a:p>
            <a:r>
              <a:rPr lang="en-US" sz="2000" b="1" dirty="0"/>
              <a:t>OCS Ocean Mapping Plan</a:t>
            </a:r>
            <a:r>
              <a:rPr lang="en-US" sz="2000" dirty="0"/>
              <a:t> </a:t>
            </a:r>
          </a:p>
          <a:p>
            <a:pPr marL="685800" lvl="2" indent="0">
              <a:buNone/>
            </a:pPr>
            <a:r>
              <a:rPr lang="en-US" sz="1800" dirty="0"/>
              <a:t>	Capt. Rick Brennan, chief Hydrographic Surveys Division</a:t>
            </a:r>
          </a:p>
          <a:p>
            <a:r>
              <a:rPr lang="en-US" sz="2000" b="1" dirty="0"/>
              <a:t>Precision Navigation</a:t>
            </a:r>
            <a:endParaRPr lang="en-US" sz="2000" dirty="0"/>
          </a:p>
          <a:p>
            <a:pPr marL="685800" lvl="2" indent="0">
              <a:buNone/>
            </a:pPr>
            <a:r>
              <a:rPr lang="en-US" sz="1800" dirty="0"/>
              <a:t>	Capt. Liz </a:t>
            </a:r>
            <a:r>
              <a:rPr lang="en-US" sz="1800" dirty="0" err="1"/>
              <a:t>Kretovic</a:t>
            </a:r>
            <a:r>
              <a:rPr lang="en-US" sz="1800" dirty="0"/>
              <a:t>, OCS deputy hydrographer </a:t>
            </a:r>
          </a:p>
          <a:p>
            <a:r>
              <a:rPr lang="en-US" sz="2000" b="1" dirty="0"/>
              <a:t>Autonomous Systems</a:t>
            </a:r>
          </a:p>
          <a:p>
            <a:pPr marL="0" indent="0">
              <a:buNone/>
            </a:pPr>
            <a:r>
              <a:rPr lang="en-US" sz="2000" b="1" dirty="0"/>
              <a:t>	</a:t>
            </a:r>
            <a:r>
              <a:rPr lang="en-US" sz="1800" dirty="0" err="1"/>
              <a:t>Neeraj</a:t>
            </a:r>
            <a:r>
              <a:rPr lang="en-US" sz="1800" dirty="0"/>
              <a:t> </a:t>
            </a:r>
            <a:r>
              <a:rPr lang="en-US" sz="1800" dirty="0" err="1"/>
              <a:t>Saraf</a:t>
            </a:r>
            <a:r>
              <a:rPr lang="en-US" sz="1800" dirty="0"/>
              <a:t>, chief Coast Survey Development Lab</a:t>
            </a:r>
          </a:p>
          <a:p>
            <a:r>
              <a:rPr lang="en-US" sz="2000" b="1" dirty="0"/>
              <a:t>Alaska and National Charting Plan </a:t>
            </a:r>
            <a:r>
              <a:rPr lang="en-US" sz="2000" b="1" dirty="0" err="1"/>
              <a:t>Rescheming</a:t>
            </a:r>
            <a:endParaRPr lang="en-US" sz="2000" dirty="0"/>
          </a:p>
          <a:p>
            <a:pPr marL="0" indent="0">
              <a:buNone/>
            </a:pPr>
            <a:r>
              <a:rPr lang="en-US" sz="2000" dirty="0"/>
              <a:t>	</a:t>
            </a:r>
            <a:r>
              <a:rPr lang="en-US" sz="1800" dirty="0"/>
              <a:t>Colby Harmon, Marine Chart Division </a:t>
            </a:r>
          </a:p>
          <a:p>
            <a:r>
              <a:rPr lang="en-US" sz="2000" b="1" dirty="0"/>
              <a:t>3D National Elevation Requirements and Benefits Study</a:t>
            </a:r>
          </a:p>
          <a:p>
            <a:pPr marL="0" indent="0">
              <a:buNone/>
            </a:pPr>
            <a:r>
              <a:rPr lang="en-US" sz="2000" b="1" dirty="0"/>
              <a:t>	</a:t>
            </a:r>
            <a:r>
              <a:rPr lang="en-US" sz="1800" dirty="0"/>
              <a:t>Ashley Chappell, IOCM coordinator</a:t>
            </a:r>
            <a:endParaRPr lang="en-US" altLang="en-US" sz="1800" dirty="0">
              <a:latin typeface="Calibri" panose="020F0502020204030204" pitchFamily="34" charset="0"/>
            </a:endParaRPr>
          </a:p>
          <a:p>
            <a:pPr>
              <a:spcBef>
                <a:spcPct val="0"/>
              </a:spcBef>
            </a:pPr>
            <a:endParaRPr lang="en-US" altLang="en-US" sz="2000" dirty="0">
              <a:latin typeface="Calibri" panose="020F0502020204030204" pitchFamily="34" charset="0"/>
            </a:endParaRPr>
          </a:p>
        </p:txBody>
      </p:sp>
    </p:spTree>
    <p:extLst>
      <p:ext uri="{BB962C8B-B14F-4D97-AF65-F5344CB8AC3E}">
        <p14:creationId xmlns:p14="http://schemas.microsoft.com/office/powerpoint/2010/main" val="335429561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145619"/>
          </a:xfrm>
          <a:prstGeom prst="rect">
            <a:avLst/>
          </a:prstGeom>
        </p:spPr>
      </p:pic>
      <p:sp>
        <p:nvSpPr>
          <p:cNvPr id="4" name="Rectangle 3"/>
          <p:cNvSpPr/>
          <p:nvPr/>
        </p:nvSpPr>
        <p:spPr bwMode="auto">
          <a:xfrm>
            <a:off x="4953000" y="0"/>
            <a:ext cx="4191000" cy="6145619"/>
          </a:xfrm>
          <a:prstGeom prst="rect">
            <a:avLst/>
          </a:prstGeom>
          <a:solidFill>
            <a:schemeClr val="bg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5105400" y="4419600"/>
            <a:ext cx="3886200" cy="1477328"/>
          </a:xfrm>
          <a:prstGeom prst="rect">
            <a:avLst/>
          </a:prstGeom>
          <a:noFill/>
        </p:spPr>
        <p:txBody>
          <a:bodyPr wrap="square" rtlCol="0">
            <a:spAutoFit/>
          </a:bodyPr>
          <a:lstStyle/>
          <a:p>
            <a:r>
              <a:rPr lang="en-US" b="1" spc="300" dirty="0"/>
              <a:t>nauticalcharts.noaa.gov</a:t>
            </a:r>
          </a:p>
          <a:p>
            <a:endParaRPr lang="en-US" b="1" spc="300" dirty="0"/>
          </a:p>
          <a:p>
            <a:r>
              <a:rPr lang="en-US" b="1" spc="300" dirty="0"/>
              <a:t>     @</a:t>
            </a:r>
            <a:r>
              <a:rPr lang="en-US" b="1" spc="300" dirty="0" err="1"/>
              <a:t>NOAAcharts</a:t>
            </a:r>
            <a:endParaRPr lang="en-US" b="1" spc="300" dirty="0"/>
          </a:p>
          <a:p>
            <a:r>
              <a:rPr lang="en-US" b="1" spc="300" dirty="0"/>
              <a:t>     </a:t>
            </a:r>
          </a:p>
          <a:p>
            <a:r>
              <a:rPr lang="en-US" b="1" spc="300" dirty="0"/>
              <a:t>     </a:t>
            </a:r>
            <a:r>
              <a:rPr lang="en-US" b="1" spc="300" dirty="0" err="1"/>
              <a:t>NOAAcharts</a:t>
            </a:r>
            <a:endParaRPr lang="en-US" b="1" spc="300" dirty="0"/>
          </a:p>
        </p:txBody>
      </p:sp>
      <p:sp>
        <p:nvSpPr>
          <p:cNvPr id="11" name="TextBox 10"/>
          <p:cNvSpPr txBox="1"/>
          <p:nvPr/>
        </p:nvSpPr>
        <p:spPr>
          <a:xfrm>
            <a:off x="5105400" y="762000"/>
            <a:ext cx="3886200" cy="523220"/>
          </a:xfrm>
          <a:prstGeom prst="rect">
            <a:avLst/>
          </a:prstGeom>
          <a:noFill/>
        </p:spPr>
        <p:txBody>
          <a:bodyPr wrap="square" rtlCol="0">
            <a:spAutoFit/>
          </a:bodyPr>
          <a:lstStyle/>
          <a:p>
            <a:r>
              <a:rPr lang="en-US" sz="2800" b="1" spc="300" dirty="0"/>
              <a:t>Questions?</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26182" y="4922282"/>
            <a:ext cx="471964" cy="471964"/>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15202" y="5477405"/>
            <a:ext cx="419524" cy="419524"/>
          </a:xfrm>
          <a:prstGeom prst="rect">
            <a:avLst/>
          </a:prstGeom>
        </p:spPr>
      </p:pic>
    </p:spTree>
    <p:extLst>
      <p:ext uri="{BB962C8B-B14F-4D97-AF65-F5344CB8AC3E}">
        <p14:creationId xmlns:p14="http://schemas.microsoft.com/office/powerpoint/2010/main" val="244909767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02119E-0F25-44DA-A829-B5C01F35E939}"/>
              </a:ext>
            </a:extLst>
          </p:cNvPr>
          <p:cNvSpPr txBox="1"/>
          <p:nvPr/>
        </p:nvSpPr>
        <p:spPr>
          <a:xfrm>
            <a:off x="236538" y="228600"/>
            <a:ext cx="8670925" cy="584200"/>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Outline</a:t>
            </a:r>
          </a:p>
        </p:txBody>
      </p:sp>
      <p:sp>
        <p:nvSpPr>
          <p:cNvPr id="6147" name="Rectangle 4">
            <a:extLst>
              <a:ext uri="{FF2B5EF4-FFF2-40B4-BE49-F238E27FC236}">
                <a16:creationId xmlns:a16="http://schemas.microsoft.com/office/drawing/2014/main" id="{30D74A2A-9273-47DE-A9B9-1696555B8D5E}"/>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sp>
        <p:nvSpPr>
          <p:cNvPr id="6148" name="Rectangle 40">
            <a:extLst>
              <a:ext uri="{FF2B5EF4-FFF2-40B4-BE49-F238E27FC236}">
                <a16:creationId xmlns:a16="http://schemas.microsoft.com/office/drawing/2014/main" id="{A572DF1C-6CBD-43CF-BC16-4A159F839FFC}"/>
              </a:ext>
            </a:extLst>
          </p:cNvPr>
          <p:cNvSpPr>
            <a:spLocks noChangeArrowheads="1"/>
          </p:cNvSpPr>
          <p:nvPr/>
        </p:nvSpPr>
        <p:spPr bwMode="auto">
          <a:xfrm>
            <a:off x="450850" y="1201738"/>
            <a:ext cx="6330949"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2400" dirty="0">
                <a:latin typeface="Calibri" panose="020F0502020204030204" pitchFamily="34" charset="0"/>
              </a:rPr>
              <a:t>Stakeholder engagement in Alaska</a:t>
            </a:r>
          </a:p>
          <a:p>
            <a:pPr>
              <a:spcBef>
                <a:spcPct val="0"/>
              </a:spcBef>
            </a:pPr>
            <a:r>
              <a:rPr lang="en-US" altLang="en-US" sz="2400" dirty="0">
                <a:latin typeface="Calibri" panose="020F0502020204030204" pitchFamily="34" charset="0"/>
              </a:rPr>
              <a:t>Data gaps </a:t>
            </a:r>
          </a:p>
          <a:p>
            <a:pPr>
              <a:spcBef>
                <a:spcPct val="0"/>
              </a:spcBef>
            </a:pPr>
            <a:r>
              <a:rPr lang="en-US" altLang="en-US" sz="2400" dirty="0">
                <a:latin typeface="Calibri" panose="020F0502020204030204" pitchFamily="34" charset="0"/>
              </a:rPr>
              <a:t>Sources of bathymetric data</a:t>
            </a:r>
          </a:p>
          <a:p>
            <a:pPr lvl="1">
              <a:spcBef>
                <a:spcPct val="0"/>
              </a:spcBef>
            </a:pPr>
            <a:r>
              <a:rPr lang="en-US" altLang="en-US" sz="2000" dirty="0">
                <a:latin typeface="Calibri" panose="020F0502020204030204" pitchFamily="34" charset="0"/>
              </a:rPr>
              <a:t>Crowdsourced bathymetry</a:t>
            </a:r>
          </a:p>
          <a:p>
            <a:pPr lvl="1">
              <a:spcBef>
                <a:spcPct val="0"/>
              </a:spcBef>
            </a:pPr>
            <a:r>
              <a:rPr lang="en-US" altLang="en-US" sz="2000" dirty="0">
                <a:latin typeface="Calibri" panose="020F0502020204030204" pitchFamily="34" charset="0"/>
              </a:rPr>
              <a:t>Satellite-derived bathymetry</a:t>
            </a:r>
          </a:p>
          <a:p>
            <a:pPr>
              <a:spcBef>
                <a:spcPct val="0"/>
              </a:spcBef>
            </a:pPr>
            <a:r>
              <a:rPr lang="en-US" altLang="en-US" sz="2400" dirty="0">
                <a:latin typeface="Calibri" panose="020F0502020204030204" pitchFamily="34" charset="0"/>
              </a:rPr>
              <a:t>Coast Survey updates provided this week</a:t>
            </a:r>
          </a:p>
          <a:p>
            <a:pPr>
              <a:spcBef>
                <a:spcPct val="0"/>
              </a:spcBef>
            </a:pPr>
            <a:endParaRPr lang="en-US" altLang="en-US" sz="2400" dirty="0">
              <a:latin typeface="Calibri" panose="020F0502020204030204" pitchFamily="34" charset="0"/>
            </a:endParaRPr>
          </a:p>
          <a:p>
            <a:pPr>
              <a:spcBef>
                <a:spcPct val="0"/>
              </a:spcBef>
            </a:pPr>
            <a:endParaRPr lang="en-US" altLang="en-US" sz="2400" dirty="0">
              <a:latin typeface="Calibri" panose="020F0502020204030204"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E2FE34-A5DF-45CD-9D2B-16DACB4E1855}"/>
              </a:ext>
            </a:extLst>
          </p:cNvPr>
          <p:cNvSpPr txBox="1"/>
          <p:nvPr/>
        </p:nvSpPr>
        <p:spPr>
          <a:xfrm>
            <a:off x="236538" y="228600"/>
            <a:ext cx="8670925" cy="584775"/>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Recent Stakeholder Engagement</a:t>
            </a:r>
            <a:endParaRPr lang="en-US" i="1" spc="150" dirty="0">
              <a:latin typeface="Calibri" panose="020F0502020204030204"/>
              <a:cs typeface="+mn-cs"/>
            </a:endParaRPr>
          </a:p>
        </p:txBody>
      </p:sp>
      <p:sp>
        <p:nvSpPr>
          <p:cNvPr id="16387" name="Rectangle 4">
            <a:extLst>
              <a:ext uri="{FF2B5EF4-FFF2-40B4-BE49-F238E27FC236}">
                <a16:creationId xmlns:a16="http://schemas.microsoft.com/office/drawing/2014/main" id="{7042D974-753A-4BED-9329-FAB593F7DBA6}"/>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sp>
        <p:nvSpPr>
          <p:cNvPr id="2" name="TextBox 1"/>
          <p:cNvSpPr txBox="1"/>
          <p:nvPr/>
        </p:nvSpPr>
        <p:spPr>
          <a:xfrm>
            <a:off x="236538" y="1155442"/>
            <a:ext cx="4945062" cy="5186035"/>
          </a:xfrm>
          <a:prstGeom prst="rect">
            <a:avLst/>
          </a:prstGeom>
          <a:noFill/>
        </p:spPr>
        <p:txBody>
          <a:bodyPr wrap="square" rtlCol="0">
            <a:spAutoFit/>
          </a:bodyPr>
          <a:lstStyle/>
          <a:p>
            <a:pPr>
              <a:spcAft>
                <a:spcPts val="600"/>
              </a:spcAft>
            </a:pPr>
            <a:r>
              <a:rPr lang="en-US" sz="1600" dirty="0" err="1"/>
              <a:t>Kawerak</a:t>
            </a:r>
            <a:r>
              <a:rPr lang="en-US" sz="1600" dirty="0"/>
              <a:t> Subsistence Director</a:t>
            </a:r>
          </a:p>
          <a:p>
            <a:pPr>
              <a:spcAft>
                <a:spcPts val="600"/>
              </a:spcAft>
            </a:pPr>
            <a:r>
              <a:rPr lang="en-US" sz="1600" dirty="0"/>
              <a:t>Port of Nome, City of Nome</a:t>
            </a:r>
          </a:p>
          <a:p>
            <a:pPr>
              <a:spcAft>
                <a:spcPts val="600"/>
              </a:spcAft>
            </a:pPr>
            <a:r>
              <a:rPr lang="en-US" sz="1600" dirty="0"/>
              <a:t>Port of Alaska</a:t>
            </a:r>
          </a:p>
          <a:p>
            <a:pPr>
              <a:spcAft>
                <a:spcPts val="600"/>
              </a:spcAft>
            </a:pPr>
            <a:r>
              <a:rPr lang="en-US" sz="1600" dirty="0"/>
              <a:t>National Park Service</a:t>
            </a:r>
          </a:p>
          <a:p>
            <a:pPr>
              <a:spcAft>
                <a:spcPts val="600"/>
              </a:spcAft>
            </a:pPr>
            <a:r>
              <a:rPr lang="en-US" sz="1600" dirty="0"/>
              <a:t>Brice Marine</a:t>
            </a:r>
          </a:p>
          <a:p>
            <a:pPr>
              <a:spcAft>
                <a:spcPts val="600"/>
              </a:spcAft>
            </a:pPr>
            <a:r>
              <a:rPr lang="en-US" sz="1600" dirty="0" err="1"/>
              <a:t>Terrasond</a:t>
            </a:r>
            <a:endParaRPr lang="en-US" sz="1600" dirty="0"/>
          </a:p>
          <a:p>
            <a:pPr>
              <a:spcAft>
                <a:spcPts val="600"/>
              </a:spcAft>
            </a:pPr>
            <a:r>
              <a:rPr lang="en-US" sz="1600" dirty="0"/>
              <a:t>Alaska Ocean Observing System</a:t>
            </a:r>
          </a:p>
          <a:p>
            <a:pPr>
              <a:spcAft>
                <a:spcPts val="600"/>
              </a:spcAft>
            </a:pPr>
            <a:r>
              <a:rPr lang="en-US" sz="1600" dirty="0"/>
              <a:t>Axiom Data Science on AIS Project</a:t>
            </a:r>
          </a:p>
          <a:p>
            <a:pPr>
              <a:spcAft>
                <a:spcPts val="600"/>
              </a:spcAft>
            </a:pPr>
            <a:r>
              <a:rPr lang="en-US" sz="1600" dirty="0"/>
              <a:t>Southwest Alaska Pilot Association</a:t>
            </a:r>
          </a:p>
          <a:p>
            <a:pPr>
              <a:spcAft>
                <a:spcPts val="600"/>
              </a:spcAft>
            </a:pPr>
            <a:r>
              <a:rPr lang="en-US" sz="1600" dirty="0" err="1"/>
              <a:t>Fugro</a:t>
            </a:r>
            <a:endParaRPr lang="en-US" sz="1600" dirty="0"/>
          </a:p>
          <a:p>
            <a:pPr>
              <a:spcAft>
                <a:spcPts val="600"/>
              </a:spcAft>
            </a:pPr>
            <a:r>
              <a:rPr lang="en-US" sz="1600" dirty="0"/>
              <a:t>BOEM</a:t>
            </a:r>
          </a:p>
          <a:p>
            <a:pPr>
              <a:spcAft>
                <a:spcPts val="600"/>
              </a:spcAft>
            </a:pPr>
            <a:r>
              <a:rPr lang="en-US" sz="1600" dirty="0"/>
              <a:t>Office of Senator Lisa Murkowski Staff</a:t>
            </a:r>
          </a:p>
          <a:p>
            <a:pPr>
              <a:spcAft>
                <a:spcPts val="600"/>
              </a:spcAft>
            </a:pPr>
            <a:r>
              <a:rPr lang="en-US" sz="1600" dirty="0"/>
              <a:t>Vitus Marine</a:t>
            </a:r>
          </a:p>
          <a:p>
            <a:pPr>
              <a:spcAft>
                <a:spcPts val="600"/>
              </a:spcAft>
            </a:pPr>
            <a:r>
              <a:rPr lang="en-US" sz="1600" dirty="0"/>
              <a:t>Governor Walker Staff</a:t>
            </a:r>
          </a:p>
          <a:p>
            <a:pPr>
              <a:spcAft>
                <a:spcPts val="600"/>
              </a:spcAft>
            </a:pPr>
            <a:r>
              <a:rPr lang="en-US" sz="1600" dirty="0"/>
              <a:t>USCG D17</a:t>
            </a:r>
          </a:p>
          <a:p>
            <a:pPr>
              <a:spcAft>
                <a:spcPts val="600"/>
              </a:spcAft>
            </a:pPr>
            <a:r>
              <a:rPr lang="en-US" sz="1600" dirty="0"/>
              <a:t>Celebrity Solstice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400" y="1169787"/>
            <a:ext cx="3810000" cy="28575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30137" t="9132" b="23726"/>
          <a:stretch/>
        </p:blipFill>
        <p:spPr>
          <a:xfrm rot="10800000">
            <a:off x="5080561" y="3200400"/>
            <a:ext cx="3886200" cy="2801119"/>
          </a:xfrm>
          <a:prstGeom prst="rect">
            <a:avLst/>
          </a:prstGeom>
        </p:spPr>
      </p:pic>
    </p:spTree>
    <p:extLst>
      <p:ext uri="{BB962C8B-B14F-4D97-AF65-F5344CB8AC3E}">
        <p14:creationId xmlns:p14="http://schemas.microsoft.com/office/powerpoint/2010/main" val="425389546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E2FE34-A5DF-45CD-9D2B-16DACB4E1855}"/>
              </a:ext>
            </a:extLst>
          </p:cNvPr>
          <p:cNvSpPr txBox="1"/>
          <p:nvPr/>
        </p:nvSpPr>
        <p:spPr>
          <a:xfrm>
            <a:off x="236538" y="228600"/>
            <a:ext cx="8670925" cy="584775"/>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Status of Surveys in Alaska</a:t>
            </a:r>
            <a:endParaRPr lang="en-US" i="1" spc="150" dirty="0">
              <a:latin typeface="Calibri" panose="020F0502020204030204"/>
              <a:cs typeface="+mn-cs"/>
            </a:endParaRPr>
          </a:p>
        </p:txBody>
      </p:sp>
      <p:sp>
        <p:nvSpPr>
          <p:cNvPr id="16387" name="Rectangle 4">
            <a:extLst>
              <a:ext uri="{FF2B5EF4-FFF2-40B4-BE49-F238E27FC236}">
                <a16:creationId xmlns:a16="http://schemas.microsoft.com/office/drawing/2014/main" id="{7042D974-753A-4BED-9329-FAB593F7DBA6}"/>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15"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257300" y="1124842"/>
            <a:ext cx="6629400" cy="5123558"/>
          </a:xfrm>
        </p:spPr>
      </p:pic>
    </p:spTree>
    <p:extLst>
      <p:ext uri="{BB962C8B-B14F-4D97-AF65-F5344CB8AC3E}">
        <p14:creationId xmlns:p14="http://schemas.microsoft.com/office/powerpoint/2010/main" val="407842595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E2FE34-A5DF-45CD-9D2B-16DACB4E1855}"/>
              </a:ext>
            </a:extLst>
          </p:cNvPr>
          <p:cNvSpPr txBox="1"/>
          <p:nvPr/>
        </p:nvSpPr>
        <p:spPr>
          <a:xfrm>
            <a:off x="236538" y="228600"/>
            <a:ext cx="8670925" cy="584775"/>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Status of Surveys in Alaska</a:t>
            </a:r>
            <a:endParaRPr lang="en-US" i="1" spc="150" dirty="0">
              <a:latin typeface="Calibri" panose="020F0502020204030204"/>
              <a:cs typeface="+mn-cs"/>
            </a:endParaRPr>
          </a:p>
        </p:txBody>
      </p:sp>
      <p:sp>
        <p:nvSpPr>
          <p:cNvPr id="16387" name="Rectangle 4">
            <a:extLst>
              <a:ext uri="{FF2B5EF4-FFF2-40B4-BE49-F238E27FC236}">
                <a16:creationId xmlns:a16="http://schemas.microsoft.com/office/drawing/2014/main" id="{7042D974-753A-4BED-9329-FAB593F7DBA6}"/>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2" name="Picture 1"/>
          <p:cNvPicPr>
            <a:picLocks noChangeAspect="1"/>
          </p:cNvPicPr>
          <p:nvPr/>
        </p:nvPicPr>
        <p:blipFill rotWithShape="1">
          <a:blip r:embed="rId3"/>
          <a:srcRect l="34514" t="25329" r="27754" b="4328"/>
          <a:stretch/>
        </p:blipFill>
        <p:spPr>
          <a:xfrm>
            <a:off x="2022608" y="1057182"/>
            <a:ext cx="5098784" cy="5151818"/>
          </a:xfrm>
          <a:prstGeom prst="rect">
            <a:avLst/>
          </a:prstGeom>
        </p:spPr>
      </p:pic>
    </p:spTree>
    <p:extLst>
      <p:ext uri="{BB962C8B-B14F-4D97-AF65-F5344CB8AC3E}">
        <p14:creationId xmlns:p14="http://schemas.microsoft.com/office/powerpoint/2010/main" val="149470723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778" y="1063625"/>
            <a:ext cx="7714281" cy="5142854"/>
          </a:xfrm>
          <a:prstGeom prst="rect">
            <a:avLst/>
          </a:prstGeom>
        </p:spPr>
      </p:pic>
      <p:sp>
        <p:nvSpPr>
          <p:cNvPr id="22530" name="TextBox 5">
            <a:extLst>
              <a:ext uri="{FF2B5EF4-FFF2-40B4-BE49-F238E27FC236}">
                <a16:creationId xmlns:a16="http://schemas.microsoft.com/office/drawing/2014/main" id="{ED1A228A-5BD6-4FE9-A2D5-AF2D0831C2B6}"/>
              </a:ext>
            </a:extLst>
          </p:cNvPr>
          <p:cNvSpPr txBox="1">
            <a:spLocks noChangeArrowheads="1"/>
          </p:cNvSpPr>
          <p:nvPr/>
        </p:nvSpPr>
        <p:spPr bwMode="auto">
          <a:xfrm>
            <a:off x="220663" y="304800"/>
            <a:ext cx="86725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latin typeface="Calibri" panose="020F0502020204030204" pitchFamily="34" charset="0"/>
              </a:rPr>
              <a:t>Crowdsourced Bathymetry</a:t>
            </a:r>
          </a:p>
        </p:txBody>
      </p:sp>
      <p:sp>
        <p:nvSpPr>
          <p:cNvPr id="22531" name="Rectangle 4">
            <a:extLst>
              <a:ext uri="{FF2B5EF4-FFF2-40B4-BE49-F238E27FC236}">
                <a16:creationId xmlns:a16="http://schemas.microsoft.com/office/drawing/2014/main" id="{AA1FE388-89D8-4E0B-8DCA-94C2BBFCC25F}"/>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spTree>
    <p:extLst>
      <p:ext uri="{BB962C8B-B14F-4D97-AF65-F5344CB8AC3E}">
        <p14:creationId xmlns:p14="http://schemas.microsoft.com/office/powerpoint/2010/main" val="175444333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Content Placeholder 5"/>
          <p:cNvPicPr>
            <a:picLocks noGrp="1" noChangeAspect="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228600" y="1600200"/>
            <a:ext cx="4211638" cy="3657600"/>
          </a:xfrm>
        </p:spPr>
      </p:pic>
      <p:sp>
        <p:nvSpPr>
          <p:cNvPr id="6" name="TextBox 5">
            <a:extLst>
              <a:ext uri="{FF2B5EF4-FFF2-40B4-BE49-F238E27FC236}">
                <a16:creationId xmlns:a16="http://schemas.microsoft.com/office/drawing/2014/main" id="{EFE2FE34-A5DF-45CD-9D2B-16DACB4E1855}"/>
              </a:ext>
            </a:extLst>
          </p:cNvPr>
          <p:cNvSpPr txBox="1"/>
          <p:nvPr/>
        </p:nvSpPr>
        <p:spPr>
          <a:xfrm>
            <a:off x="236538" y="228600"/>
            <a:ext cx="8670925" cy="584775"/>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Using new technologies for data</a:t>
            </a:r>
            <a:endParaRPr lang="en-US" i="1" spc="150" dirty="0">
              <a:latin typeface="Calibri" panose="020F0502020204030204"/>
              <a:cs typeface="+mn-cs"/>
            </a:endParaRPr>
          </a:p>
        </p:txBody>
      </p:sp>
      <p:sp>
        <p:nvSpPr>
          <p:cNvPr id="7" name="Rectangle 4">
            <a:extLst>
              <a:ext uri="{FF2B5EF4-FFF2-40B4-BE49-F238E27FC236}">
                <a16:creationId xmlns:a16="http://schemas.microsoft.com/office/drawing/2014/main" id="{7042D974-753A-4BED-9329-FAB593F7DBA6}"/>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10"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00600" y="1607116"/>
            <a:ext cx="4071004" cy="3643768"/>
          </a:xfrm>
          <a:prstGeom prst="rect">
            <a:avLst/>
          </a:prstGeom>
        </p:spPr>
      </p:pic>
    </p:spTree>
    <p:extLst>
      <p:ext uri="{BB962C8B-B14F-4D97-AF65-F5344CB8AC3E}">
        <p14:creationId xmlns:p14="http://schemas.microsoft.com/office/powerpoint/2010/main" val="323526864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E2FE34-A5DF-45CD-9D2B-16DACB4E1855}"/>
              </a:ext>
            </a:extLst>
          </p:cNvPr>
          <p:cNvSpPr txBox="1"/>
          <p:nvPr/>
        </p:nvSpPr>
        <p:spPr>
          <a:xfrm>
            <a:off x="236538" y="228600"/>
            <a:ext cx="8670925" cy="584775"/>
          </a:xfrm>
          <a:prstGeom prst="rect">
            <a:avLst/>
          </a:prstGeom>
          <a:noFill/>
        </p:spPr>
        <p:txBody>
          <a:bodyPr>
            <a:spAutoFit/>
          </a:bodyPr>
          <a:lstStyle/>
          <a:p>
            <a:pPr defTabSz="457200" eaLnBrk="1" fontAlgn="auto" hangingPunct="1">
              <a:spcBef>
                <a:spcPts val="0"/>
              </a:spcBef>
              <a:spcAft>
                <a:spcPts val="0"/>
              </a:spcAft>
              <a:defRPr/>
            </a:pPr>
            <a:r>
              <a:rPr lang="en-US" sz="3200" b="1" spc="150" dirty="0">
                <a:latin typeface="Calibri" panose="020F0502020204030204"/>
                <a:cs typeface="+mn-cs"/>
              </a:rPr>
              <a:t>Arctic Navigation in the News</a:t>
            </a:r>
            <a:endParaRPr lang="en-US" spc="150" dirty="0">
              <a:latin typeface="Calibri" panose="020F0502020204030204"/>
              <a:cs typeface="+mn-cs"/>
            </a:endParaRPr>
          </a:p>
        </p:txBody>
      </p:sp>
      <p:sp>
        <p:nvSpPr>
          <p:cNvPr id="7" name="Rectangle 4">
            <a:extLst>
              <a:ext uri="{FF2B5EF4-FFF2-40B4-BE49-F238E27FC236}">
                <a16:creationId xmlns:a16="http://schemas.microsoft.com/office/drawing/2014/main" id="{7042D974-753A-4BED-9329-FAB593F7DBA6}"/>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2" name="Picture 2">
            <a:extLst>
              <a:ext uri="{FF2B5EF4-FFF2-40B4-BE49-F238E27FC236}">
                <a16:creationId xmlns:a16="http://schemas.microsoft.com/office/drawing/2014/main" id="{7F1D3538-F862-214F-A355-6578582AB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12" y="1059752"/>
            <a:ext cx="6864888" cy="5149924"/>
          </a:xfrm>
          <a:prstGeom prst="rect">
            <a:avLst/>
          </a:prstGeom>
        </p:spPr>
      </p:pic>
    </p:spTree>
    <p:extLst>
      <p:ext uri="{BB962C8B-B14F-4D97-AF65-F5344CB8AC3E}">
        <p14:creationId xmlns:p14="http://schemas.microsoft.com/office/powerpoint/2010/main" val="339510227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E2FE34-A5DF-45CD-9D2B-16DACB4E1855}"/>
              </a:ext>
            </a:extLst>
          </p:cNvPr>
          <p:cNvSpPr txBox="1"/>
          <p:nvPr/>
        </p:nvSpPr>
        <p:spPr>
          <a:xfrm>
            <a:off x="236538" y="228600"/>
            <a:ext cx="8670925" cy="584775"/>
          </a:xfrm>
          <a:prstGeom prst="rect">
            <a:avLst/>
          </a:prstGeom>
          <a:noFill/>
        </p:spPr>
        <p:txBody>
          <a:bodyPr>
            <a:spAutoFit/>
          </a:bodyPr>
          <a:lstStyle/>
          <a:p>
            <a:pPr defTabSz="457200" eaLnBrk="1" fontAlgn="auto" hangingPunct="1">
              <a:spcBef>
                <a:spcPts val="0"/>
              </a:spcBef>
              <a:spcAft>
                <a:spcPts val="0"/>
              </a:spcAft>
              <a:defRPr/>
            </a:pPr>
            <a:r>
              <a:rPr lang="en-US" sz="3200" b="1" spc="150" dirty="0">
                <a:latin typeface="Calibri" panose="020F0502020204030204"/>
                <a:cs typeface="+mn-cs"/>
              </a:rPr>
              <a:t>Glacier Face Surveys</a:t>
            </a:r>
            <a:endParaRPr lang="en-US" spc="150" dirty="0">
              <a:latin typeface="Calibri" panose="020F0502020204030204"/>
              <a:cs typeface="+mn-cs"/>
            </a:endParaRPr>
          </a:p>
        </p:txBody>
      </p:sp>
      <p:sp>
        <p:nvSpPr>
          <p:cNvPr id="7" name="Rectangle 4">
            <a:extLst>
              <a:ext uri="{FF2B5EF4-FFF2-40B4-BE49-F238E27FC236}">
                <a16:creationId xmlns:a16="http://schemas.microsoft.com/office/drawing/2014/main" id="{7042D974-753A-4BED-9329-FAB593F7DBA6}"/>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3" name="Picture 3">
            <a:extLst>
              <a:ext uri="{FF2B5EF4-FFF2-40B4-BE49-F238E27FC236}">
                <a16:creationId xmlns:a16="http://schemas.microsoft.com/office/drawing/2014/main" id="{85B1FF5C-5D16-2D4D-BB9F-F8BBCBCDB6B3}"/>
              </a:ext>
            </a:extLst>
          </p:cNvPr>
          <p:cNvPicPr>
            <a:picLocks noChangeAspect="1"/>
          </p:cNvPicPr>
          <p:nvPr/>
        </p:nvPicPr>
        <p:blipFill rotWithShape="1">
          <a:blip r:embed="rId3">
            <a:extLst>
              <a:ext uri="{28A0092B-C50C-407E-A947-70E740481C1C}">
                <a14:useLocalDpi xmlns:a14="http://schemas.microsoft.com/office/drawing/2010/main" val="0"/>
              </a:ext>
            </a:extLst>
          </a:blip>
          <a:srcRect l="2336" t="15983" r="2397" b="8578"/>
          <a:stretch/>
        </p:blipFill>
        <p:spPr>
          <a:xfrm>
            <a:off x="276649" y="1125408"/>
            <a:ext cx="8590701" cy="5103254"/>
          </a:xfrm>
          <a:prstGeom prst="rect">
            <a:avLst/>
          </a:prstGeom>
        </p:spPr>
      </p:pic>
    </p:spTree>
    <p:extLst>
      <p:ext uri="{BB962C8B-B14F-4D97-AF65-F5344CB8AC3E}">
        <p14:creationId xmlns:p14="http://schemas.microsoft.com/office/powerpoint/2010/main" val="2461456823"/>
      </p:ext>
    </p:extLst>
  </p:cSld>
  <p:clrMapOvr>
    <a:masterClrMapping/>
  </p:clrMapOvr>
  <p:transition spd="med">
    <p:fade/>
  </p:transition>
</p:sld>
</file>

<file path=ppt/theme/theme1.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5643</TotalTime>
  <Words>489</Words>
  <Application>Microsoft Office PowerPoint</Application>
  <PresentationFormat>On-screen Show (4:3)</PresentationFormat>
  <Paragraphs>77</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Default Design</vt:lpstr>
      <vt:lpstr>Office of Coast Survey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Coast Survey   Aug update</dc:title>
  <dc:creator>Dawn Forsythe</dc:creator>
  <cp:lastModifiedBy>Kristen Crossett</cp:lastModifiedBy>
  <cp:revision>200</cp:revision>
  <cp:lastPrinted>2016-03-02T20:01:00Z</cp:lastPrinted>
  <dcterms:created xsi:type="dcterms:W3CDTF">2016-02-25T15:25:50Z</dcterms:created>
  <dcterms:modified xsi:type="dcterms:W3CDTF">2018-08-28T22:20:43Z</dcterms:modified>
</cp:coreProperties>
</file>