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96"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685800" y="4400550"/>
            <a:ext cx="5486400" cy="3600450"/>
          </a:xfrm>
          <a:prstGeom prst="rect">
            <a:avLst/>
          </a:prstGeom>
          <a:noFill/>
          <a:ln>
            <a:noFill/>
          </a:ln>
        </p:spPr>
        <p:txBody>
          <a:bodyPr spcFirstLastPara="1" wrap="square" lIns="89600" tIns="89600" rIns="89600" bIns="896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0" name="Shape 39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7" name="Shape 43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txBox="1">
            <a:spLocks noGrp="1"/>
          </p:cNvSpPr>
          <p:nvPr>
            <p:ph type="body" idx="1"/>
          </p:nvPr>
        </p:nvSpPr>
        <p:spPr>
          <a:xfrm>
            <a:off x="685800" y="4400550"/>
            <a:ext cx="5486400" cy="3600600"/>
          </a:xfrm>
          <a:prstGeom prst="rect">
            <a:avLst/>
          </a:prstGeom>
          <a:noFill/>
          <a:ln>
            <a:noFill/>
          </a:ln>
        </p:spPr>
        <p:txBody>
          <a:bodyPr spcFirstLastPara="1" wrap="square" lIns="89600" tIns="89600" rIns="89600" bIns="896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200" b="0" i="0" u="none" strike="noStrike" cap="none">
              <a:solidFill>
                <a:srgbClr val="000000"/>
              </a:solidFill>
              <a:latin typeface="Calibri"/>
              <a:ea typeface="Calibri"/>
              <a:cs typeface="Calibri"/>
              <a:sym typeface="Calibri"/>
            </a:endParaRPr>
          </a:p>
        </p:txBody>
      </p:sp>
      <p:sp>
        <p:nvSpPr>
          <p:cNvPr id="483" name="Shape 4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685800" y="4400550"/>
            <a:ext cx="5486400" cy="3600600"/>
          </a:xfrm>
          <a:prstGeom prst="rect">
            <a:avLst/>
          </a:prstGeom>
          <a:noFill/>
          <a:ln>
            <a:noFill/>
          </a:ln>
        </p:spPr>
        <p:txBody>
          <a:bodyPr spcFirstLastPara="1" wrap="square" lIns="89600" tIns="89600" rIns="89600" bIns="896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200" b="0" i="0" u="none" strike="noStrike" cap="none">
              <a:solidFill>
                <a:srgbClr val="000000"/>
              </a:solidFill>
              <a:latin typeface="Calibri"/>
              <a:ea typeface="Calibri"/>
              <a:cs typeface="Calibri"/>
              <a:sym typeface="Calibri"/>
            </a:endParaRPr>
          </a:p>
        </p:txBody>
      </p:sp>
      <p:sp>
        <p:nvSpPr>
          <p:cNvPr id="492" name="Shape 4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txBox="1">
            <a:spLocks noGrp="1"/>
          </p:cNvSpPr>
          <p:nvPr>
            <p:ph type="body" idx="1"/>
          </p:nvPr>
        </p:nvSpPr>
        <p:spPr>
          <a:xfrm>
            <a:off x="685800" y="4400550"/>
            <a:ext cx="5486400" cy="3600450"/>
          </a:xfrm>
          <a:prstGeom prst="rect">
            <a:avLst/>
          </a:prstGeom>
          <a:noFill/>
          <a:ln>
            <a:noFill/>
          </a:ln>
        </p:spPr>
        <p:txBody>
          <a:bodyPr spcFirstLastPara="1" wrap="square" lIns="89600" tIns="89600" rIns="89600" bIns="896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1" name="Shape 50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Shape 507"/>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200" b="0" i="0" u="none" strike="noStrike" cap="none">
              <a:solidFill>
                <a:schemeClr val="dk1"/>
              </a:solidFill>
              <a:latin typeface="Calibri"/>
              <a:ea typeface="Calibri"/>
              <a:cs typeface="Calibri"/>
              <a:sym typeface="Calibri"/>
            </a:endParaRPr>
          </a:p>
        </p:txBody>
      </p:sp>
      <p:sp>
        <p:nvSpPr>
          <p:cNvPr id="508" name="Shape 508"/>
          <p:cNvSpPr txBox="1">
            <a:spLocks noGrp="1"/>
          </p:cNvSpPr>
          <p:nvPr>
            <p:ph type="sldNum" idx="12"/>
          </p:nvPr>
        </p:nvSpPr>
        <p:spPr>
          <a:xfrm>
            <a:off x="3884613" y="8685214"/>
            <a:ext cx="2971800" cy="4587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txBox="1">
            <a:spLocks noGrp="1"/>
          </p:cNvSpPr>
          <p:nvPr>
            <p:ph type="body" idx="1"/>
          </p:nvPr>
        </p:nvSpPr>
        <p:spPr>
          <a:xfrm>
            <a:off x="685800" y="4400550"/>
            <a:ext cx="5486400" cy="3600450"/>
          </a:xfrm>
          <a:prstGeom prst="rect">
            <a:avLst/>
          </a:prstGeom>
          <a:noFill/>
          <a:ln>
            <a:noFill/>
          </a:ln>
        </p:spPr>
        <p:txBody>
          <a:bodyPr spcFirstLastPara="1" wrap="square" lIns="89600" tIns="89600" rIns="89600" bIns="896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7" name="Shape 5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Shape 5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3" name="Shape 52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Shape 528"/>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200" b="0" i="0" u="none" strike="noStrike" cap="none">
              <a:solidFill>
                <a:schemeClr val="dk1"/>
              </a:solidFill>
              <a:latin typeface="Calibri"/>
              <a:ea typeface="Calibri"/>
              <a:cs typeface="Calibri"/>
              <a:sym typeface="Calibri"/>
            </a:endParaRPr>
          </a:p>
        </p:txBody>
      </p:sp>
      <p:sp>
        <p:nvSpPr>
          <p:cNvPr id="529" name="Shape 529"/>
          <p:cNvSpPr txBox="1">
            <a:spLocks noGrp="1"/>
          </p:cNvSpPr>
          <p:nvPr>
            <p:ph type="sldNum" idx="12"/>
          </p:nvPr>
        </p:nvSpPr>
        <p:spPr>
          <a:xfrm>
            <a:off x="3884613" y="8685214"/>
            <a:ext cx="2971800" cy="458787"/>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Shape 540"/>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200" b="0" i="0" u="none" strike="noStrike" cap="none">
              <a:solidFill>
                <a:schemeClr val="dk1"/>
              </a:solidFill>
              <a:latin typeface="Calibri"/>
              <a:ea typeface="Calibri"/>
              <a:cs typeface="Calibri"/>
              <a:sym typeface="Calibri"/>
            </a:endParaRPr>
          </a:p>
        </p:txBody>
      </p:sp>
      <p:sp>
        <p:nvSpPr>
          <p:cNvPr id="541" name="Shape 541"/>
          <p:cNvSpPr txBox="1">
            <a:spLocks noGrp="1"/>
          </p:cNvSpPr>
          <p:nvPr>
            <p:ph type="sldNum" idx="12"/>
          </p:nvPr>
        </p:nvSpPr>
        <p:spPr>
          <a:xfrm>
            <a:off x="3884613" y="8685214"/>
            <a:ext cx="2971800" cy="458787"/>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sldNum" idx="12"/>
          </p:nvPr>
        </p:nvSpPr>
        <p:spPr>
          <a:xfrm>
            <a:off x="3884613" y="8685214"/>
            <a:ext cx="2971800" cy="458787"/>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Times New Roman"/>
                <a:ea typeface="Times New Roman"/>
                <a:cs typeface="Times New Roman"/>
                <a:sym typeface="Times New Roman"/>
              </a:rPr>
              <a:t>2</a:t>
            </a:fld>
            <a:endParaRPr sz="1200" b="0" i="0" u="none" strike="noStrike" cap="none">
              <a:solidFill>
                <a:schemeClr val="dk1"/>
              </a:solidFill>
              <a:latin typeface="Times New Roman"/>
              <a:ea typeface="Times New Roman"/>
              <a:cs typeface="Times New Roman"/>
              <a:sym typeface="Times New Roman"/>
            </a:endParaRPr>
          </a:p>
        </p:txBody>
      </p:sp>
      <p:sp>
        <p:nvSpPr>
          <p:cNvPr id="134" name="Shape 13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5" name="Shape 135"/>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165100" marR="0" lvl="0" indent="-88900" algn="l" rtl="0">
              <a:lnSpc>
                <a:spcPct val="9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Shape 552"/>
          <p:cNvSpPr txBox="1">
            <a:spLocks noGrp="1"/>
          </p:cNvSpPr>
          <p:nvPr>
            <p:ph type="body" idx="1"/>
          </p:nvPr>
        </p:nvSpPr>
        <p:spPr>
          <a:xfrm>
            <a:off x="685800" y="4400550"/>
            <a:ext cx="5486400" cy="3600450"/>
          </a:xfrm>
          <a:prstGeom prst="rect">
            <a:avLst/>
          </a:prstGeom>
          <a:noFill/>
          <a:ln>
            <a:noFill/>
          </a:ln>
        </p:spPr>
        <p:txBody>
          <a:bodyPr spcFirstLastPara="1" wrap="square" lIns="89600" tIns="89600" rIns="89600" bIns="896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53" name="Shape 5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9" name="Shape 5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sldNum" idx="12"/>
          </p:nvPr>
        </p:nvSpPr>
        <p:spPr>
          <a:xfrm>
            <a:off x="3884613" y="8685214"/>
            <a:ext cx="2971800" cy="458787"/>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Arial"/>
                <a:ea typeface="Arial"/>
                <a:cs typeface="Arial"/>
                <a:sym typeface="Arial"/>
              </a:rPr>
              <a:t>3</a:t>
            </a:fld>
            <a:endParaRPr sz="1200" b="0" i="0" u="none" strike="noStrike" cap="none">
              <a:solidFill>
                <a:schemeClr val="dk1"/>
              </a:solidFill>
              <a:latin typeface="Arial"/>
              <a:ea typeface="Arial"/>
              <a:cs typeface="Arial"/>
              <a:sym typeface="Arial"/>
            </a:endParaRPr>
          </a:p>
        </p:txBody>
      </p:sp>
      <p:sp>
        <p:nvSpPr>
          <p:cNvPr id="149" name="Shape 149"/>
          <p:cNvSpPr>
            <a:spLocks noGrp="1" noRot="1" noChangeAspect="1"/>
          </p:cNvSpPr>
          <p:nvPr>
            <p:ph type="sldImg" idx="2"/>
          </p:nvPr>
        </p:nvSpPr>
        <p:spPr>
          <a:xfrm>
            <a:off x="403225" y="682625"/>
            <a:ext cx="6056313" cy="34067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0" name="Shape 150"/>
          <p:cNvSpPr txBox="1">
            <a:spLocks noGrp="1"/>
          </p:cNvSpPr>
          <p:nvPr>
            <p:ph type="body" idx="1"/>
          </p:nvPr>
        </p:nvSpPr>
        <p:spPr>
          <a:xfrm>
            <a:off x="914400" y="4317480"/>
            <a:ext cx="5029200" cy="4164454"/>
          </a:xfrm>
          <a:prstGeom prst="rect">
            <a:avLst/>
          </a:prstGeom>
          <a:noFill/>
          <a:ln>
            <a:noFill/>
          </a:ln>
        </p:spPr>
        <p:txBody>
          <a:bodyPr spcFirstLastPara="1" wrap="square" lIns="91325" tIns="45650" rIns="91325" bIns="456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8" name="Shape 158"/>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200" b="0" i="0" u="none" strike="noStrike" cap="none">
              <a:solidFill>
                <a:schemeClr val="dk1"/>
              </a:solidFill>
              <a:latin typeface="Calibri"/>
              <a:ea typeface="Calibri"/>
              <a:cs typeface="Calibri"/>
              <a:sym typeface="Calibri"/>
            </a:endParaRPr>
          </a:p>
        </p:txBody>
      </p:sp>
      <p:sp>
        <p:nvSpPr>
          <p:cNvPr id="159" name="Shape 159"/>
          <p:cNvSpPr txBox="1">
            <a:spLocks noGrp="1"/>
          </p:cNvSpPr>
          <p:nvPr>
            <p:ph type="sldNum" idx="12"/>
          </p:nvPr>
        </p:nvSpPr>
        <p:spPr>
          <a:xfrm>
            <a:off x="3884613" y="8685214"/>
            <a:ext cx="2971800" cy="458787"/>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4" name="Shape 304"/>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200" b="0" i="0" u="none" strike="noStrike" cap="none">
              <a:solidFill>
                <a:schemeClr val="dk1"/>
              </a:solidFill>
              <a:latin typeface="Calibri"/>
              <a:ea typeface="Calibri"/>
              <a:cs typeface="Calibri"/>
              <a:sym typeface="Calibri"/>
            </a:endParaRPr>
          </a:p>
        </p:txBody>
      </p:sp>
      <p:sp>
        <p:nvSpPr>
          <p:cNvPr id="305" name="Shape 305"/>
          <p:cNvSpPr txBox="1">
            <a:spLocks noGrp="1"/>
          </p:cNvSpPr>
          <p:nvPr>
            <p:ph type="sldNum" idx="12"/>
          </p:nvPr>
        </p:nvSpPr>
        <p:spPr>
          <a:xfrm>
            <a:off x="3884613" y="8685214"/>
            <a:ext cx="2971800" cy="458787"/>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0" name="Shape 320"/>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200" b="0" i="0" u="none" strike="noStrike" cap="none">
              <a:solidFill>
                <a:schemeClr val="dk1"/>
              </a:solidFill>
              <a:latin typeface="Calibri"/>
              <a:ea typeface="Calibri"/>
              <a:cs typeface="Calibri"/>
              <a:sym typeface="Calibri"/>
            </a:endParaRPr>
          </a:p>
        </p:txBody>
      </p:sp>
      <p:sp>
        <p:nvSpPr>
          <p:cNvPr id="321" name="Shape 321"/>
          <p:cNvSpPr txBox="1">
            <a:spLocks noGrp="1"/>
          </p:cNvSpPr>
          <p:nvPr>
            <p:ph type="sldNum" idx="12"/>
          </p:nvPr>
        </p:nvSpPr>
        <p:spPr>
          <a:xfrm>
            <a:off x="3884613" y="8685214"/>
            <a:ext cx="2971800" cy="458787"/>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400550"/>
            <a:ext cx="5486400" cy="3600450"/>
          </a:xfrm>
          <a:prstGeom prst="rect">
            <a:avLst/>
          </a:prstGeom>
          <a:noFill/>
          <a:ln>
            <a:noFill/>
          </a:ln>
        </p:spPr>
        <p:txBody>
          <a:bodyPr spcFirstLastPara="1" wrap="square" lIns="89600" tIns="89600" rIns="89600" bIns="896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200" b="0" i="0" u="none" strike="noStrike" cap="none">
              <a:solidFill>
                <a:srgbClr val="000000"/>
              </a:solidFill>
              <a:latin typeface="Calibri"/>
              <a:ea typeface="Calibri"/>
              <a:cs typeface="Calibri"/>
              <a:sym typeface="Calibri"/>
            </a:endParaRPr>
          </a:p>
        </p:txBody>
      </p:sp>
      <p:sp>
        <p:nvSpPr>
          <p:cNvPr id="329" name="Shape 32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txBox="1">
            <a:spLocks noGrp="1"/>
          </p:cNvSpPr>
          <p:nvPr>
            <p:ph type="body" idx="1"/>
          </p:nvPr>
        </p:nvSpPr>
        <p:spPr>
          <a:xfrm>
            <a:off x="685800" y="4400550"/>
            <a:ext cx="5486400" cy="3600450"/>
          </a:xfrm>
          <a:prstGeom prst="rect">
            <a:avLst/>
          </a:prstGeom>
          <a:noFill/>
          <a:ln>
            <a:noFill/>
          </a:ln>
        </p:spPr>
        <p:txBody>
          <a:bodyPr spcFirstLastPara="1" wrap="square" lIns="89600" tIns="89600" rIns="89600" bIns="896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200" b="0" i="0" u="none" strike="noStrike" cap="none">
              <a:solidFill>
                <a:srgbClr val="000000"/>
              </a:solidFill>
              <a:latin typeface="Calibri"/>
              <a:ea typeface="Calibri"/>
              <a:cs typeface="Calibri"/>
              <a:sym typeface="Calibri"/>
            </a:endParaRPr>
          </a:p>
        </p:txBody>
      </p:sp>
      <p:sp>
        <p:nvSpPr>
          <p:cNvPr id="340" name="Shape 34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Shape 34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685800" y="1597819"/>
            <a:ext cx="7772400" cy="1102519"/>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4" name="Shape 14"/>
          <p:cNvSpPr txBox="1">
            <a:spLocks noGrp="1"/>
          </p:cNvSpPr>
          <p:nvPr>
            <p:ph type="subTitle" idx="1"/>
          </p:nvPr>
        </p:nvSpPr>
        <p:spPr>
          <a:xfrm>
            <a:off x="1371600" y="2914650"/>
            <a:ext cx="6400800" cy="131445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dt" idx="10"/>
          </p:nvPr>
        </p:nvSpPr>
        <p:spPr>
          <a:xfrm>
            <a:off x="457200" y="4683919"/>
            <a:ext cx="2133600" cy="357188"/>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6" name="Shape 16"/>
          <p:cNvSpPr txBox="1">
            <a:spLocks noGrp="1"/>
          </p:cNvSpPr>
          <p:nvPr>
            <p:ph type="ftr" idx="11"/>
          </p:nvPr>
        </p:nvSpPr>
        <p:spPr>
          <a:xfrm>
            <a:off x="3124200" y="4683919"/>
            <a:ext cx="2895600" cy="357188"/>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7" name="Shape 17"/>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1" name="Shape 71"/>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457200" y="4683919"/>
            <a:ext cx="2133600" cy="357188"/>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3" name="Shape 73"/>
          <p:cNvSpPr txBox="1">
            <a:spLocks noGrp="1"/>
          </p:cNvSpPr>
          <p:nvPr>
            <p:ph type="ftr" idx="11"/>
          </p:nvPr>
        </p:nvSpPr>
        <p:spPr>
          <a:xfrm>
            <a:off x="3124200" y="4683919"/>
            <a:ext cx="2895600" cy="357188"/>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4" name="Shape 74"/>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rot="5400000">
            <a:off x="5463778" y="1371601"/>
            <a:ext cx="4388644" cy="20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7" name="Shape 77"/>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dt" idx="10"/>
          </p:nvPr>
        </p:nvSpPr>
        <p:spPr>
          <a:xfrm>
            <a:off x="457200" y="4683919"/>
            <a:ext cx="2133600" cy="357188"/>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9" name="Shape 79"/>
          <p:cNvSpPr txBox="1">
            <a:spLocks noGrp="1"/>
          </p:cNvSpPr>
          <p:nvPr>
            <p:ph type="ftr" idx="11"/>
          </p:nvPr>
        </p:nvSpPr>
        <p:spPr>
          <a:xfrm>
            <a:off x="3124200" y="4683919"/>
            <a:ext cx="2895600" cy="357188"/>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0" name="Shape 80"/>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5"/>
        <p:cNvGrpSpPr/>
        <p:nvPr/>
      </p:nvGrpSpPr>
      <p:grpSpPr>
        <a:xfrm>
          <a:off x="0" y="0"/>
          <a:ext cx="0" cy="0"/>
          <a:chOff x="0" y="0"/>
          <a:chExt cx="0" cy="0"/>
        </a:xfrm>
      </p:grpSpPr>
      <p:sp>
        <p:nvSpPr>
          <p:cNvPr id="86" name="Shape 8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88" name="Shape 8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endParaRPr/>
          </a:p>
        </p:txBody>
      </p:sp>
      <p:sp>
        <p:nvSpPr>
          <p:cNvPr id="91" name="Shape 9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94" name="Shape 9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95" name="Shape 9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98" name="Shape 9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99" name="Shape 9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100" name="Shape 10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03" name="Shape 10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06" name="Shape 106"/>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lstStyle>
            <a:lvl1pPr marL="457200" marR="0" lvl="0"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107" name="Shape 10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endParaRPr/>
          </a:p>
        </p:txBody>
      </p:sp>
      <p:sp>
        <p:nvSpPr>
          <p:cNvPr id="110" name="Shape 1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1"/>
        <p:cNvGrpSpPr/>
        <p:nvPr/>
      </p:nvGrpSpPr>
      <p:grpSpPr>
        <a:xfrm>
          <a:off x="0" y="0"/>
          <a:ext cx="0" cy="0"/>
          <a:chOff x="0" y="0"/>
          <a:chExt cx="0" cy="0"/>
        </a:xfrm>
      </p:grpSpPr>
      <p:sp>
        <p:nvSpPr>
          <p:cNvPr id="112" name="Shape 11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Shape 11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9pPr>
          </a:lstStyle>
          <a:p>
            <a:endParaRPr/>
          </a:p>
        </p:txBody>
      </p:sp>
      <p:sp>
        <p:nvSpPr>
          <p:cNvPr id="114" name="Shape 11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sp>
        <p:nvSpPr>
          <p:cNvPr id="115" name="Shape 11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16" name="Shape 1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36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0" name="Shape 20"/>
          <p:cNvSpPr txBox="1">
            <a:spLocks noGrp="1"/>
          </p:cNvSpPr>
          <p:nvPr>
            <p:ph type="body" idx="1"/>
          </p:nvPr>
        </p:nvSpPr>
        <p:spPr>
          <a:xfrm>
            <a:off x="457200" y="1200151"/>
            <a:ext cx="8229600" cy="3394472"/>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dt" idx="10"/>
          </p:nvPr>
        </p:nvSpPr>
        <p:spPr>
          <a:xfrm>
            <a:off x="457200" y="4683919"/>
            <a:ext cx="2133600" cy="357188"/>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2" name="Shape 22"/>
          <p:cNvSpPr txBox="1">
            <a:spLocks noGrp="1"/>
          </p:cNvSpPr>
          <p:nvPr>
            <p:ph type="ftr" idx="11"/>
          </p:nvPr>
        </p:nvSpPr>
        <p:spPr>
          <a:xfrm>
            <a:off x="3124200" y="4683919"/>
            <a:ext cx="2895600" cy="357188"/>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19" name="Shape 1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11700" y="1106125"/>
            <a:ext cx="8520600" cy="19635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endParaRPr/>
          </a:p>
        </p:txBody>
      </p:sp>
      <p:sp>
        <p:nvSpPr>
          <p:cNvPr id="122" name="Shape 12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lstStyle>
            <a:lvl1pPr marL="457200" marR="0" lvl="0" indent="-342900" algn="ctr"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23" name="Shape 1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4"/>
        <p:cNvGrpSpPr/>
        <p:nvPr/>
      </p:nvGrpSpPr>
      <p:grpSpPr>
        <a:xfrm>
          <a:off x="0" y="0"/>
          <a:ext cx="0" cy="0"/>
          <a:chOff x="0" y="0"/>
          <a:chExt cx="0" cy="0"/>
        </a:xfrm>
      </p:grpSpPr>
      <p:sp>
        <p:nvSpPr>
          <p:cNvPr id="125" name="Shape 1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6" name="Shape 26"/>
          <p:cNvSpPr txBox="1">
            <a:spLocks noGrp="1"/>
          </p:cNvSpPr>
          <p:nvPr>
            <p:ph type="body" idx="1"/>
          </p:nvPr>
        </p:nvSpPr>
        <p:spPr>
          <a:xfrm>
            <a:off x="457200" y="1200151"/>
            <a:ext cx="4038600" cy="3394472"/>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body" idx="2"/>
          </p:nvPr>
        </p:nvSpPr>
        <p:spPr>
          <a:xfrm>
            <a:off x="4648200" y="1200151"/>
            <a:ext cx="4038600" cy="3394472"/>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dt" idx="10"/>
          </p:nvPr>
        </p:nvSpPr>
        <p:spPr>
          <a:xfrm>
            <a:off x="457200" y="4683919"/>
            <a:ext cx="2133600" cy="357188"/>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9" name="Shape 29"/>
          <p:cNvSpPr txBox="1">
            <a:spLocks noGrp="1"/>
          </p:cNvSpPr>
          <p:nvPr>
            <p:ph type="ftr" idx="11"/>
          </p:nvPr>
        </p:nvSpPr>
        <p:spPr>
          <a:xfrm>
            <a:off x="3124200" y="4683919"/>
            <a:ext cx="2895600" cy="357188"/>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0" name="Shape 30"/>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1" y="204787"/>
            <a:ext cx="3008313" cy="8715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3" name="Shape 33"/>
          <p:cNvSpPr txBox="1">
            <a:spLocks noGrp="1"/>
          </p:cNvSpPr>
          <p:nvPr>
            <p:ph type="body" idx="1"/>
          </p:nvPr>
        </p:nvSpPr>
        <p:spPr>
          <a:xfrm>
            <a:off x="3575050" y="204788"/>
            <a:ext cx="5111750" cy="4389835"/>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body" idx="2"/>
          </p:nvPr>
        </p:nvSpPr>
        <p:spPr>
          <a:xfrm>
            <a:off x="457201" y="1076326"/>
            <a:ext cx="3008313" cy="3518297"/>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457200" y="4683919"/>
            <a:ext cx="2133600" cy="357188"/>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 name="Shape 36"/>
          <p:cNvSpPr txBox="1">
            <a:spLocks noGrp="1"/>
          </p:cNvSpPr>
          <p:nvPr>
            <p:ph type="ftr" idx="11"/>
          </p:nvPr>
        </p:nvSpPr>
        <p:spPr>
          <a:xfrm>
            <a:off x="3124200" y="4683919"/>
            <a:ext cx="2895600" cy="357188"/>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 name="Shape 37"/>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
        <p:cNvGrpSpPr/>
        <p:nvPr/>
      </p:nvGrpSpPr>
      <p:grpSpPr>
        <a:xfrm>
          <a:off x="0" y="0"/>
          <a:ext cx="0" cy="0"/>
          <a:chOff x="0" y="0"/>
          <a:chExt cx="0" cy="0"/>
        </a:xfrm>
      </p:grpSpPr>
      <p:sp>
        <p:nvSpPr>
          <p:cNvPr id="39" name="Shape 39"/>
          <p:cNvSpPr txBox="1">
            <a:spLocks noGrp="1"/>
          </p:cNvSpPr>
          <p:nvPr>
            <p:ph type="dt" idx="10"/>
          </p:nvPr>
        </p:nvSpPr>
        <p:spPr>
          <a:xfrm>
            <a:off x="457200" y="4683919"/>
            <a:ext cx="2133600" cy="357188"/>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0" name="Shape 40"/>
          <p:cNvSpPr txBox="1">
            <a:spLocks noGrp="1"/>
          </p:cNvSpPr>
          <p:nvPr>
            <p:ph type="ftr" idx="11"/>
          </p:nvPr>
        </p:nvSpPr>
        <p:spPr>
          <a:xfrm>
            <a:off x="3124200" y="4683919"/>
            <a:ext cx="2895600" cy="357188"/>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1" name="Shape 41"/>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722313" y="3305176"/>
            <a:ext cx="7772400" cy="102155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4" name="Shape 44"/>
          <p:cNvSpPr txBox="1">
            <a:spLocks noGrp="1"/>
          </p:cNvSpPr>
          <p:nvPr>
            <p:ph type="body" idx="1"/>
          </p:nvPr>
        </p:nvSpPr>
        <p:spPr>
          <a:xfrm>
            <a:off x="722313" y="2180035"/>
            <a:ext cx="7772400" cy="1125140"/>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dt" idx="10"/>
          </p:nvPr>
        </p:nvSpPr>
        <p:spPr>
          <a:xfrm>
            <a:off x="457200" y="4683919"/>
            <a:ext cx="2133600" cy="357188"/>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6" name="Shape 46"/>
          <p:cNvSpPr txBox="1">
            <a:spLocks noGrp="1"/>
          </p:cNvSpPr>
          <p:nvPr>
            <p:ph type="ftr" idx="11"/>
          </p:nvPr>
        </p:nvSpPr>
        <p:spPr>
          <a:xfrm>
            <a:off x="3124200" y="4683919"/>
            <a:ext cx="2895600" cy="357188"/>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7" name="Shape 47"/>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50" name="Shape 50"/>
          <p:cNvSpPr txBox="1">
            <a:spLocks noGrp="1"/>
          </p:cNvSpPr>
          <p:nvPr>
            <p:ph type="body" idx="1"/>
          </p:nvPr>
        </p:nvSpPr>
        <p:spPr>
          <a:xfrm>
            <a:off x="457200" y="1151335"/>
            <a:ext cx="4040188" cy="47982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body" idx="2"/>
          </p:nvPr>
        </p:nvSpPr>
        <p:spPr>
          <a:xfrm>
            <a:off x="457200" y="1631156"/>
            <a:ext cx="4040188" cy="2963466"/>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body" idx="3"/>
          </p:nvPr>
        </p:nvSpPr>
        <p:spPr>
          <a:xfrm>
            <a:off x="4645026" y="1151335"/>
            <a:ext cx="4041775" cy="47982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body" idx="4"/>
          </p:nvPr>
        </p:nvSpPr>
        <p:spPr>
          <a:xfrm>
            <a:off x="4645026" y="1631156"/>
            <a:ext cx="4041775" cy="2963466"/>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dt" idx="10"/>
          </p:nvPr>
        </p:nvSpPr>
        <p:spPr>
          <a:xfrm>
            <a:off x="457200" y="4683919"/>
            <a:ext cx="2133600" cy="357188"/>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5" name="Shape 55"/>
          <p:cNvSpPr txBox="1">
            <a:spLocks noGrp="1"/>
          </p:cNvSpPr>
          <p:nvPr>
            <p:ph type="ftr" idx="11"/>
          </p:nvPr>
        </p:nvSpPr>
        <p:spPr>
          <a:xfrm>
            <a:off x="3124200" y="4683919"/>
            <a:ext cx="2895600" cy="357188"/>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6" name="Shape 56"/>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59" name="Shape 59"/>
          <p:cNvSpPr txBox="1">
            <a:spLocks noGrp="1"/>
          </p:cNvSpPr>
          <p:nvPr>
            <p:ph type="dt" idx="10"/>
          </p:nvPr>
        </p:nvSpPr>
        <p:spPr>
          <a:xfrm>
            <a:off x="457200" y="4683919"/>
            <a:ext cx="2133600" cy="357188"/>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0" name="Shape 60"/>
          <p:cNvSpPr txBox="1">
            <a:spLocks noGrp="1"/>
          </p:cNvSpPr>
          <p:nvPr>
            <p:ph type="ftr" idx="11"/>
          </p:nvPr>
        </p:nvSpPr>
        <p:spPr>
          <a:xfrm>
            <a:off x="3124200" y="4683919"/>
            <a:ext cx="2895600" cy="357188"/>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1" name="Shape 61"/>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792288" y="3600450"/>
            <a:ext cx="5486400" cy="425054"/>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4" name="Shape 64"/>
          <p:cNvSpPr>
            <a:spLocks noGrp="1"/>
          </p:cNvSpPr>
          <p:nvPr>
            <p:ph type="pic" idx="2"/>
          </p:nvPr>
        </p:nvSpPr>
        <p:spPr>
          <a:xfrm>
            <a:off x="1792288" y="459581"/>
            <a:ext cx="5486400" cy="30861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body" idx="1"/>
          </p:nvPr>
        </p:nvSpPr>
        <p:spPr>
          <a:xfrm>
            <a:off x="1792288" y="4025503"/>
            <a:ext cx="5486400" cy="603647"/>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457200" y="4683919"/>
            <a:ext cx="2133600" cy="357188"/>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7" name="Shape 67"/>
          <p:cNvSpPr txBox="1">
            <a:spLocks noGrp="1"/>
          </p:cNvSpPr>
          <p:nvPr>
            <p:ph type="ftr" idx="11"/>
          </p:nvPr>
        </p:nvSpPr>
        <p:spPr>
          <a:xfrm>
            <a:off x="3124200" y="4683919"/>
            <a:ext cx="2895600" cy="357188"/>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8" name="Shape 68"/>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 name="Shape 7"/>
          <p:cNvSpPr txBox="1">
            <a:spLocks noGrp="1"/>
          </p:cNvSpPr>
          <p:nvPr>
            <p:ph type="body" idx="1"/>
          </p:nvPr>
        </p:nvSpPr>
        <p:spPr>
          <a:xfrm>
            <a:off x="457200" y="1200151"/>
            <a:ext cx="8229600" cy="3394472"/>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dt" idx="10"/>
          </p:nvPr>
        </p:nvSpPr>
        <p:spPr>
          <a:xfrm>
            <a:off x="457200" y="4683919"/>
            <a:ext cx="2133600" cy="357188"/>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 name="Shape 9"/>
          <p:cNvSpPr txBox="1">
            <a:spLocks noGrp="1"/>
          </p:cNvSpPr>
          <p:nvPr>
            <p:ph type="ftr" idx="11"/>
          </p:nvPr>
        </p:nvSpPr>
        <p:spPr>
          <a:xfrm>
            <a:off x="3124200" y="4683919"/>
            <a:ext cx="2895600" cy="357188"/>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 name="Shape 10"/>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pic>
        <p:nvPicPr>
          <p:cNvPr id="11" name="Shape 11" descr="Plain bg"/>
          <p:cNvPicPr preferRelativeResize="0"/>
          <p:nvPr/>
        </p:nvPicPr>
        <p:blipFill rotWithShape="1">
          <a:blip r:embed="rId13">
            <a:alphaModFix/>
          </a:blip>
          <a:srcRect/>
          <a:stretch/>
        </p:blipFill>
        <p:spPr>
          <a:xfrm>
            <a:off x="0" y="0"/>
            <a:ext cx="9144000" cy="5143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4" name="Shape 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ctrTitle"/>
          </p:nvPr>
        </p:nvSpPr>
        <p:spPr>
          <a:xfrm>
            <a:off x="1143000" y="818147"/>
            <a:ext cx="6858000" cy="1351109"/>
          </a:xfrm>
          <a:prstGeom prst="rect">
            <a:avLst/>
          </a:prstGeom>
          <a:noFill/>
          <a:ln>
            <a:noFill/>
          </a:ln>
        </p:spPr>
        <p:txBody>
          <a:bodyPr spcFirstLastPara="1" wrap="square" lIns="68575" tIns="34275" rIns="68575" bIns="34275" anchor="b" anchorCtr="0">
            <a:noAutofit/>
          </a:bodyPr>
          <a:lstStyle/>
          <a:p>
            <a:pPr marL="0" marR="0" lvl="0" indent="0" algn="ctr" rtl="0">
              <a:lnSpc>
                <a:spcPct val="90000"/>
              </a:lnSpc>
              <a:spcBef>
                <a:spcPts val="0"/>
              </a:spcBef>
              <a:spcAft>
                <a:spcPts val="0"/>
              </a:spcAft>
              <a:buClr>
                <a:schemeClr val="dk1"/>
              </a:buClr>
              <a:buSzPts val="3200"/>
              <a:buFont typeface="Calibri"/>
              <a:buNone/>
            </a:pPr>
            <a:r>
              <a:rPr lang="en" sz="3200" b="1" i="0" u="none" strike="noStrike" cap="none">
                <a:solidFill>
                  <a:schemeClr val="dk1"/>
                </a:solidFill>
                <a:latin typeface="Calibri"/>
                <a:ea typeface="Calibri"/>
                <a:cs typeface="Calibri"/>
                <a:sym typeface="Calibri"/>
              </a:rPr>
              <a:t>Modernizing Geodetic Control </a:t>
            </a:r>
            <a:br>
              <a:rPr lang="en" sz="3200" b="1" i="0" u="none" strike="noStrike" cap="none">
                <a:solidFill>
                  <a:schemeClr val="dk1"/>
                </a:solidFill>
                <a:latin typeface="Calibri"/>
                <a:ea typeface="Calibri"/>
                <a:cs typeface="Calibri"/>
                <a:sym typeface="Calibri"/>
              </a:rPr>
            </a:br>
            <a:r>
              <a:rPr lang="en" sz="3200" b="1" i="0" u="none" strike="noStrike" cap="none">
                <a:solidFill>
                  <a:schemeClr val="dk1"/>
                </a:solidFill>
                <a:latin typeface="Calibri"/>
                <a:ea typeface="Calibri"/>
                <a:cs typeface="Calibri"/>
                <a:sym typeface="Calibri"/>
              </a:rPr>
              <a:t>at National Water Level Observation Network (NWLON) Stations</a:t>
            </a:r>
            <a:endParaRPr sz="3200" b="1" i="0" u="none" strike="noStrike" cap="none">
              <a:solidFill>
                <a:schemeClr val="dk1"/>
              </a:solidFill>
              <a:latin typeface="Calibri"/>
              <a:ea typeface="Calibri"/>
              <a:cs typeface="Calibri"/>
              <a:sym typeface="Calibri"/>
            </a:endParaRPr>
          </a:p>
        </p:txBody>
      </p:sp>
      <p:sp>
        <p:nvSpPr>
          <p:cNvPr id="131" name="Shape 131"/>
          <p:cNvSpPr txBox="1">
            <a:spLocks noGrp="1"/>
          </p:cNvSpPr>
          <p:nvPr>
            <p:ph type="subTitle" idx="1"/>
          </p:nvPr>
        </p:nvSpPr>
        <p:spPr>
          <a:xfrm>
            <a:off x="1143000" y="2701528"/>
            <a:ext cx="6858000" cy="1539603"/>
          </a:xfrm>
          <a:prstGeom prst="rect">
            <a:avLst/>
          </a:prstGeom>
          <a:noFill/>
          <a:ln>
            <a:noFill/>
          </a:ln>
        </p:spPr>
        <p:txBody>
          <a:bodyPr spcFirstLastPara="1" wrap="square" lIns="68575" tIns="34275" rIns="68575" bIns="34275" anchor="t" anchorCtr="0">
            <a:noAutofit/>
          </a:bodyPr>
          <a:lstStyle/>
          <a:p>
            <a:pPr marL="0" marR="0" lvl="0" indent="0" algn="ctr" rtl="0">
              <a:lnSpc>
                <a:spcPct val="80000"/>
              </a:lnSpc>
              <a:spcBef>
                <a:spcPts val="0"/>
              </a:spcBef>
              <a:spcAft>
                <a:spcPts val="0"/>
              </a:spcAft>
              <a:buClr>
                <a:schemeClr val="dk1"/>
              </a:buClr>
              <a:buSzPts val="1700"/>
              <a:buFont typeface="Arial"/>
              <a:buNone/>
            </a:pPr>
            <a:r>
              <a:rPr lang="en" sz="1700" b="0" i="0" u="none" strike="noStrike" cap="none">
                <a:solidFill>
                  <a:schemeClr val="dk1"/>
                </a:solidFill>
                <a:latin typeface="Calibri"/>
                <a:ea typeface="Calibri"/>
                <a:cs typeface="Calibri"/>
                <a:sym typeface="Calibri"/>
              </a:rPr>
              <a:t>Richard Edwing, Director</a:t>
            </a:r>
            <a:endParaRPr sz="1100" b="0" i="0" u="none" strike="noStrike" cap="none">
              <a:solidFill>
                <a:schemeClr val="dk1"/>
              </a:solidFill>
              <a:latin typeface="Arial"/>
              <a:ea typeface="Arial"/>
              <a:cs typeface="Arial"/>
              <a:sym typeface="Arial"/>
            </a:endParaRPr>
          </a:p>
          <a:p>
            <a:pPr marL="0" marR="0" lvl="0" indent="0" algn="ctr" rtl="0">
              <a:lnSpc>
                <a:spcPct val="80000"/>
              </a:lnSpc>
              <a:spcBef>
                <a:spcPts val="800"/>
              </a:spcBef>
              <a:spcAft>
                <a:spcPts val="0"/>
              </a:spcAft>
              <a:buClr>
                <a:schemeClr val="dk1"/>
              </a:buClr>
              <a:buSzPts val="1700"/>
              <a:buFont typeface="Arial"/>
              <a:buNone/>
            </a:pPr>
            <a:r>
              <a:rPr lang="en" sz="1700" b="0" i="0" u="none" strike="noStrike" cap="none">
                <a:solidFill>
                  <a:schemeClr val="dk1"/>
                </a:solidFill>
                <a:latin typeface="Calibri"/>
                <a:ea typeface="Calibri"/>
                <a:cs typeface="Calibri"/>
                <a:sym typeface="Calibri"/>
              </a:rPr>
              <a:t>Center for Operational Oceanographic Products and Services (CO-OPS)</a:t>
            </a:r>
            <a:endParaRPr sz="1100" b="0" i="0" u="none" strike="noStrike" cap="none">
              <a:solidFill>
                <a:schemeClr val="dk1"/>
              </a:solidFill>
              <a:latin typeface="Arial"/>
              <a:ea typeface="Arial"/>
              <a:cs typeface="Arial"/>
              <a:sym typeface="Arial"/>
            </a:endParaRPr>
          </a:p>
          <a:p>
            <a:pPr marL="0" marR="0" lvl="0" indent="0" algn="ctr" rtl="0">
              <a:lnSpc>
                <a:spcPct val="80000"/>
              </a:lnSpc>
              <a:spcBef>
                <a:spcPts val="800"/>
              </a:spcBef>
              <a:spcAft>
                <a:spcPts val="0"/>
              </a:spcAft>
              <a:buClr>
                <a:schemeClr val="dk1"/>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ctr" rtl="0">
              <a:lnSpc>
                <a:spcPct val="80000"/>
              </a:lnSpc>
              <a:spcBef>
                <a:spcPts val="800"/>
              </a:spcBef>
              <a:spcAft>
                <a:spcPts val="0"/>
              </a:spcAft>
              <a:buClr>
                <a:schemeClr val="dk1"/>
              </a:buClr>
              <a:buSzPts val="1700"/>
              <a:buFont typeface="Arial"/>
              <a:buNone/>
            </a:pPr>
            <a:r>
              <a:rPr lang="en" sz="1700" b="0" i="0" u="none" strike="noStrike" cap="none">
                <a:solidFill>
                  <a:schemeClr val="dk1"/>
                </a:solidFill>
                <a:latin typeface="Calibri"/>
                <a:ea typeface="Calibri"/>
                <a:cs typeface="Calibri"/>
                <a:sym typeface="Calibri"/>
              </a:rPr>
              <a:t>2018 Hydrographic Services Review Panel meeting</a:t>
            </a:r>
            <a:endParaRPr sz="1100" b="0" i="0" u="none" strike="noStrike" cap="none">
              <a:solidFill>
                <a:schemeClr val="dk1"/>
              </a:solidFill>
              <a:latin typeface="Arial"/>
              <a:ea typeface="Arial"/>
              <a:cs typeface="Arial"/>
              <a:sym typeface="Arial"/>
            </a:endParaRPr>
          </a:p>
          <a:p>
            <a:pPr marL="0" marR="0" lvl="0" indent="0" algn="ctr" rtl="0">
              <a:lnSpc>
                <a:spcPct val="80000"/>
              </a:lnSpc>
              <a:spcBef>
                <a:spcPts val="800"/>
              </a:spcBef>
              <a:spcAft>
                <a:spcPts val="0"/>
              </a:spcAft>
              <a:buClr>
                <a:schemeClr val="dk1"/>
              </a:buClr>
              <a:buSzPts val="1700"/>
              <a:buFont typeface="Arial"/>
              <a:buNone/>
            </a:pPr>
            <a:r>
              <a:rPr lang="en" sz="1700" b="0" i="0" u="none" strike="noStrike" cap="none">
                <a:solidFill>
                  <a:schemeClr val="dk1"/>
                </a:solidFill>
                <a:latin typeface="Calibri"/>
                <a:ea typeface="Calibri"/>
                <a:cs typeface="Calibri"/>
                <a:sym typeface="Calibri"/>
              </a:rPr>
              <a:t>April 2018 </a:t>
            </a:r>
            <a:endParaRPr sz="1700" b="0" i="0" u="none" strike="noStrike" cap="none">
              <a:solidFill>
                <a:schemeClr val="dk1"/>
              </a:solidFill>
              <a:latin typeface="Calibri"/>
              <a:ea typeface="Calibri"/>
              <a:cs typeface="Calibri"/>
              <a:sym typeface="Calibri"/>
            </a:endParaRPr>
          </a:p>
          <a:p>
            <a:pPr marL="0" marR="0" lvl="0" indent="0" algn="ctr" rtl="0">
              <a:lnSpc>
                <a:spcPct val="80000"/>
              </a:lnSpc>
              <a:spcBef>
                <a:spcPts val="800"/>
              </a:spcBef>
              <a:spcAft>
                <a:spcPts val="0"/>
              </a:spcAft>
              <a:buClr>
                <a:schemeClr val="dk1"/>
              </a:buClr>
              <a:buSzPts val="1700"/>
              <a:buFont typeface="Arial"/>
              <a:buNone/>
            </a:pPr>
            <a:r>
              <a:rPr lang="en" sz="1700" b="0" i="0" u="none" strike="noStrike" cap="none">
                <a:solidFill>
                  <a:schemeClr val="dk1"/>
                </a:solidFill>
                <a:latin typeface="Calibri"/>
                <a:ea typeface="Calibri"/>
                <a:cs typeface="Calibri"/>
                <a:sym typeface="Calibri"/>
              </a:rPr>
              <a:t>Miami, FL</a:t>
            </a:r>
            <a:endParaRPr sz="11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311699" y="-28992"/>
            <a:ext cx="6681290" cy="724226"/>
          </a:xfrm>
          <a:prstGeom prst="rect">
            <a:avLst/>
          </a:prstGeom>
          <a:noFill/>
          <a:ln>
            <a:noFill/>
          </a:ln>
        </p:spPr>
        <p:txBody>
          <a:bodyPr spcFirstLastPara="1" wrap="square" lIns="68575" tIns="68575" rIns="68575" bIns="68575" anchor="b" anchorCtr="0">
            <a:noAutofit/>
          </a:bodyPr>
          <a:lstStyle/>
          <a:p>
            <a:pPr marL="0" marR="0" lvl="0" indent="0" algn="l" rtl="0">
              <a:spcBef>
                <a:spcPts val="0"/>
              </a:spcBef>
              <a:spcAft>
                <a:spcPts val="0"/>
              </a:spcAft>
              <a:buClr>
                <a:schemeClr val="dk2"/>
              </a:buClr>
              <a:buSzPts val="2700"/>
              <a:buFont typeface="Calibri"/>
              <a:buNone/>
            </a:pPr>
            <a:r>
              <a:rPr lang="en" sz="2700" b="1" i="0" u="none" strike="noStrike" cap="none">
                <a:solidFill>
                  <a:schemeClr val="dk2"/>
                </a:solidFill>
                <a:latin typeface="Calibri"/>
                <a:ea typeface="Calibri"/>
                <a:cs typeface="Calibri"/>
                <a:sym typeface="Calibri"/>
              </a:rPr>
              <a:t>GNSS-Based Future</a:t>
            </a:r>
            <a:endParaRPr sz="1800" b="1" i="0" u="none" strike="noStrike" cap="none">
              <a:solidFill>
                <a:schemeClr val="dk2"/>
              </a:solidFill>
              <a:latin typeface="Calibri"/>
              <a:ea typeface="Calibri"/>
              <a:cs typeface="Calibri"/>
              <a:sym typeface="Calibri"/>
            </a:endParaRPr>
          </a:p>
        </p:txBody>
      </p:sp>
      <p:sp>
        <p:nvSpPr>
          <p:cNvPr id="393" name="Shape 393"/>
          <p:cNvSpPr txBox="1">
            <a:spLocks noGrp="1"/>
          </p:cNvSpPr>
          <p:nvPr>
            <p:ph type="body" idx="2"/>
          </p:nvPr>
        </p:nvSpPr>
        <p:spPr>
          <a:xfrm>
            <a:off x="218905" y="728872"/>
            <a:ext cx="3206222" cy="3443100"/>
          </a:xfrm>
          <a:prstGeom prst="rect">
            <a:avLst/>
          </a:prstGeom>
          <a:noFill/>
          <a:ln>
            <a:noFill/>
          </a:ln>
        </p:spPr>
        <p:txBody>
          <a:bodyPr spcFirstLastPara="1" wrap="square" lIns="68575" tIns="68575" rIns="68575" bIns="68575" anchor="t" anchorCtr="0">
            <a:noAutofit/>
          </a:bodyPr>
          <a:lstStyle/>
          <a:p>
            <a:pPr marL="285750" marR="0" lvl="0" indent="-285750" algn="l" rtl="0">
              <a:spcBef>
                <a:spcPts val="320"/>
              </a:spcBef>
              <a:spcAft>
                <a:spcPts val="0"/>
              </a:spcAft>
              <a:buClr>
                <a:schemeClr val="dk1"/>
              </a:buClr>
              <a:buSzPts val="1800"/>
              <a:buFont typeface="Arial"/>
              <a:buChar char="•"/>
            </a:pPr>
            <a:r>
              <a:rPr lang="en" sz="1600" b="0" i="0" u="none" strike="noStrike" cap="none">
                <a:solidFill>
                  <a:schemeClr val="dk1"/>
                </a:solidFill>
                <a:latin typeface="Arial"/>
                <a:ea typeface="Arial"/>
                <a:cs typeface="Arial"/>
                <a:sym typeface="Arial"/>
              </a:rPr>
              <a:t>Use nearby CORS or CORS-like cGNSS, or </a:t>
            </a:r>
            <a:endParaRPr/>
          </a:p>
          <a:p>
            <a:pPr marL="0" marR="0" lvl="0" indent="0" algn="l" rtl="0">
              <a:spcBef>
                <a:spcPts val="320"/>
              </a:spcBef>
              <a:spcAft>
                <a:spcPts val="0"/>
              </a:spcAft>
              <a:buClr>
                <a:schemeClr val="dk1"/>
              </a:buClr>
              <a:buSzPts val="1800"/>
              <a:buFont typeface="Arial"/>
              <a:buNone/>
            </a:pPr>
            <a:endParaRPr sz="1600" b="0" i="0" u="none" strike="noStrike" cap="none">
              <a:solidFill>
                <a:schemeClr val="dk1"/>
              </a:solidFill>
              <a:latin typeface="Arial"/>
              <a:ea typeface="Arial"/>
              <a:cs typeface="Arial"/>
              <a:sym typeface="Arial"/>
            </a:endParaRPr>
          </a:p>
          <a:p>
            <a:pPr marL="285750" marR="0" lvl="0" indent="-285750" algn="l" rtl="0">
              <a:spcBef>
                <a:spcPts val="320"/>
              </a:spcBef>
              <a:spcAft>
                <a:spcPts val="0"/>
              </a:spcAft>
              <a:buClr>
                <a:schemeClr val="dk1"/>
              </a:buClr>
              <a:buSzPts val="1800"/>
              <a:buFont typeface="Arial"/>
              <a:buChar char="•"/>
            </a:pPr>
            <a:r>
              <a:rPr lang="en" sz="1600" b="0" i="0" u="none" strike="noStrike" cap="none">
                <a:solidFill>
                  <a:schemeClr val="dk1"/>
                </a:solidFill>
                <a:latin typeface="Arial"/>
                <a:ea typeface="Arial"/>
                <a:cs typeface="Arial"/>
                <a:sym typeface="Arial"/>
              </a:rPr>
              <a:t>Combine static observations with continuous observations</a:t>
            </a:r>
            <a:endParaRPr/>
          </a:p>
          <a:p>
            <a:pPr marL="114300" marR="0" lvl="0" indent="0" algn="l" rtl="0">
              <a:spcBef>
                <a:spcPts val="320"/>
              </a:spcBef>
              <a:spcAft>
                <a:spcPts val="0"/>
              </a:spcAft>
              <a:buClr>
                <a:schemeClr val="dk1"/>
              </a:buClr>
              <a:buSzPts val="1800"/>
              <a:buFont typeface="Arial"/>
              <a:buNone/>
            </a:pPr>
            <a:endParaRPr sz="1600" b="0" i="0" u="none" strike="noStrike" cap="none">
              <a:solidFill>
                <a:schemeClr val="dk1"/>
              </a:solidFill>
              <a:latin typeface="Arial"/>
              <a:ea typeface="Arial"/>
              <a:cs typeface="Arial"/>
              <a:sym typeface="Arial"/>
            </a:endParaRPr>
          </a:p>
          <a:p>
            <a:pPr marL="400050" marR="0" lvl="0" indent="-285750" algn="l" rtl="0">
              <a:spcBef>
                <a:spcPts val="320"/>
              </a:spcBef>
              <a:spcAft>
                <a:spcPts val="0"/>
              </a:spcAft>
              <a:buClr>
                <a:schemeClr val="dk1"/>
              </a:buClr>
              <a:buSzPts val="1800"/>
              <a:buFont typeface="Arial"/>
              <a:buChar char="•"/>
            </a:pPr>
            <a:r>
              <a:rPr lang="en" sz="1600" b="0" i="0" u="none" strike="noStrike" cap="none">
                <a:solidFill>
                  <a:schemeClr val="dk1"/>
                </a:solidFill>
                <a:latin typeface="Arial"/>
                <a:ea typeface="Arial"/>
                <a:cs typeface="Arial"/>
                <a:sym typeface="Arial"/>
              </a:rPr>
              <a:t>Gain efficiencies in leveling procedures</a:t>
            </a:r>
            <a:endParaRPr/>
          </a:p>
          <a:p>
            <a:pPr marL="857250" marR="0" lvl="1" indent="-285750" algn="l" rtl="0">
              <a:spcBef>
                <a:spcPts val="320"/>
              </a:spcBef>
              <a:spcAft>
                <a:spcPts val="0"/>
              </a:spcAft>
              <a:buClr>
                <a:schemeClr val="dk1"/>
              </a:buClr>
              <a:buSzPts val="1800"/>
              <a:buFont typeface="Courier New"/>
              <a:buChar char="o"/>
            </a:pPr>
            <a:r>
              <a:rPr lang="en" sz="1600" b="0" i="0" u="none" strike="noStrike" cap="none">
                <a:solidFill>
                  <a:schemeClr val="dk1"/>
                </a:solidFill>
                <a:latin typeface="Arial"/>
                <a:ea typeface="Arial"/>
                <a:cs typeface="Arial"/>
                <a:sym typeface="Arial"/>
              </a:rPr>
              <a:t>Reduce benchmarks?</a:t>
            </a:r>
            <a:endParaRPr/>
          </a:p>
          <a:p>
            <a:pPr marL="857250" marR="0" lvl="1" indent="-285750" algn="l" rtl="0">
              <a:spcBef>
                <a:spcPts val="320"/>
              </a:spcBef>
              <a:spcAft>
                <a:spcPts val="0"/>
              </a:spcAft>
              <a:buClr>
                <a:schemeClr val="dk1"/>
              </a:buClr>
              <a:buSzPts val="1800"/>
              <a:buFont typeface="Courier New"/>
              <a:buChar char="o"/>
            </a:pPr>
            <a:r>
              <a:rPr lang="en" sz="1600" b="0" i="0" u="none" strike="noStrike" cap="none">
                <a:solidFill>
                  <a:schemeClr val="dk1"/>
                </a:solidFill>
                <a:latin typeface="Arial"/>
                <a:ea typeface="Arial"/>
                <a:cs typeface="Arial"/>
                <a:sym typeface="Arial"/>
              </a:rPr>
              <a:t>Reduce leveling frequency?</a:t>
            </a:r>
            <a:endParaRPr/>
          </a:p>
          <a:p>
            <a:pPr marL="571500" marR="0" lvl="1" indent="0" algn="l" rtl="0">
              <a:spcBef>
                <a:spcPts val="320"/>
              </a:spcBef>
              <a:spcAft>
                <a:spcPts val="0"/>
              </a:spcAft>
              <a:buClr>
                <a:schemeClr val="dk1"/>
              </a:buClr>
              <a:buSzPts val="1800"/>
              <a:buFont typeface="Arial"/>
              <a:buNone/>
            </a:pPr>
            <a:endParaRPr sz="1600" b="0" i="0" u="none" strike="noStrike" cap="none">
              <a:solidFill>
                <a:schemeClr val="dk1"/>
              </a:solidFill>
              <a:latin typeface="Arial"/>
              <a:ea typeface="Arial"/>
              <a:cs typeface="Arial"/>
              <a:sym typeface="Arial"/>
            </a:endParaRPr>
          </a:p>
          <a:p>
            <a:pPr marL="400050" marR="0" lvl="0" indent="-285750" algn="l" rtl="0">
              <a:spcBef>
                <a:spcPts val="320"/>
              </a:spcBef>
              <a:spcAft>
                <a:spcPts val="0"/>
              </a:spcAft>
              <a:buClr>
                <a:schemeClr val="dk1"/>
              </a:buClr>
              <a:buSzPts val="1800"/>
              <a:buFont typeface="Arial"/>
              <a:buChar char="•"/>
            </a:pPr>
            <a:r>
              <a:rPr lang="en" sz="1600" b="0" i="0" u="none" strike="noStrike" cap="none">
                <a:solidFill>
                  <a:schemeClr val="dk1"/>
                </a:solidFill>
                <a:latin typeface="Arial"/>
                <a:ea typeface="Arial"/>
                <a:cs typeface="Arial"/>
                <a:sym typeface="Arial"/>
              </a:rPr>
              <a:t>Better connection to other reference frames</a:t>
            </a:r>
            <a:endParaRPr sz="1600" b="0" i="0" u="none" strike="noStrike" cap="none">
              <a:solidFill>
                <a:schemeClr val="dk1"/>
              </a:solidFill>
              <a:latin typeface="Arial"/>
              <a:ea typeface="Arial"/>
              <a:cs typeface="Arial"/>
              <a:sym typeface="Arial"/>
            </a:endParaRPr>
          </a:p>
        </p:txBody>
      </p:sp>
      <p:grpSp>
        <p:nvGrpSpPr>
          <p:cNvPr id="394" name="Shape 394"/>
          <p:cNvGrpSpPr/>
          <p:nvPr/>
        </p:nvGrpSpPr>
        <p:grpSpPr>
          <a:xfrm flipH="1">
            <a:off x="68153455" y="5807892"/>
            <a:ext cx="541193" cy="1167238"/>
            <a:chOff x="528" y="912"/>
            <a:chExt cx="104" cy="444"/>
          </a:xfrm>
        </p:grpSpPr>
        <p:sp>
          <p:nvSpPr>
            <p:cNvPr id="395" name="Shape 395"/>
            <p:cNvSpPr/>
            <p:nvPr/>
          </p:nvSpPr>
          <p:spPr>
            <a:xfrm>
              <a:off x="576" y="960"/>
              <a:ext cx="0" cy="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Noto Sans Symbols"/>
                <a:buNone/>
              </a:pPr>
              <a:endParaRPr sz="1400" b="0" i="0" u="none" strike="noStrike" cap="none">
                <a:solidFill>
                  <a:srgbClr val="000000"/>
                </a:solidFill>
                <a:latin typeface="Arial"/>
                <a:ea typeface="Arial"/>
                <a:cs typeface="Arial"/>
                <a:sym typeface="Arial"/>
              </a:endParaRPr>
            </a:p>
          </p:txBody>
        </p:sp>
        <p:sp>
          <p:nvSpPr>
            <p:cNvPr id="396" name="Shape 396"/>
            <p:cNvSpPr/>
            <p:nvPr/>
          </p:nvSpPr>
          <p:spPr>
            <a:xfrm>
              <a:off x="528" y="912"/>
              <a:ext cx="0" cy="0"/>
            </a:xfrm>
            <a:prstGeom prst="ellipse">
              <a:avLst/>
            </a:prstGeom>
            <a:solidFill>
              <a:srgbClr val="FFFF00"/>
            </a:solidFill>
            <a:ln w="9525"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Noto Sans Symbols"/>
                <a:buNone/>
              </a:pPr>
              <a:endParaRPr sz="1400" b="0" i="0" u="none" strike="noStrike" cap="none">
                <a:solidFill>
                  <a:srgbClr val="000000"/>
                </a:solidFill>
                <a:latin typeface="Arial"/>
                <a:ea typeface="Arial"/>
                <a:cs typeface="Arial"/>
                <a:sym typeface="Arial"/>
              </a:endParaRPr>
            </a:p>
          </p:txBody>
        </p:sp>
        <p:cxnSp>
          <p:nvCxnSpPr>
            <p:cNvPr id="397" name="Shape 397"/>
            <p:cNvCxnSpPr/>
            <p:nvPr/>
          </p:nvCxnSpPr>
          <p:spPr>
            <a:xfrm>
              <a:off x="576" y="1056"/>
              <a:ext cx="0" cy="300"/>
            </a:xfrm>
            <a:prstGeom prst="straightConnector1">
              <a:avLst/>
            </a:prstGeom>
            <a:noFill/>
            <a:ln w="9525" cap="flat" cmpd="sng">
              <a:solidFill>
                <a:schemeClr val="lt1"/>
              </a:solidFill>
              <a:prstDash val="solid"/>
              <a:round/>
              <a:headEnd type="none" w="sm" len="sm"/>
              <a:tailEnd type="none" w="sm" len="sm"/>
            </a:ln>
          </p:spPr>
        </p:cxnSp>
        <p:cxnSp>
          <p:nvCxnSpPr>
            <p:cNvPr id="398" name="Shape 398"/>
            <p:cNvCxnSpPr/>
            <p:nvPr/>
          </p:nvCxnSpPr>
          <p:spPr>
            <a:xfrm>
              <a:off x="632" y="1056"/>
              <a:ext cx="0" cy="300"/>
            </a:xfrm>
            <a:prstGeom prst="straightConnector1">
              <a:avLst/>
            </a:prstGeom>
            <a:noFill/>
            <a:ln w="9525" cap="flat" cmpd="sng">
              <a:solidFill>
                <a:schemeClr val="lt1"/>
              </a:solidFill>
              <a:prstDash val="solid"/>
              <a:round/>
              <a:headEnd type="none" w="sm" len="sm"/>
              <a:tailEnd type="none" w="sm" len="sm"/>
            </a:ln>
          </p:spPr>
        </p:cxnSp>
      </p:grpSp>
      <p:grpSp>
        <p:nvGrpSpPr>
          <p:cNvPr id="399" name="Shape 399"/>
          <p:cNvGrpSpPr/>
          <p:nvPr/>
        </p:nvGrpSpPr>
        <p:grpSpPr>
          <a:xfrm>
            <a:off x="3594139" y="6334329"/>
            <a:ext cx="454602" cy="1167238"/>
            <a:chOff x="528" y="912"/>
            <a:chExt cx="104" cy="444"/>
          </a:xfrm>
        </p:grpSpPr>
        <p:sp>
          <p:nvSpPr>
            <p:cNvPr id="400" name="Shape 400"/>
            <p:cNvSpPr/>
            <p:nvPr/>
          </p:nvSpPr>
          <p:spPr>
            <a:xfrm>
              <a:off x="576" y="960"/>
              <a:ext cx="0" cy="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Noto Sans Symbols"/>
                <a:buNone/>
              </a:pPr>
              <a:endParaRPr sz="1400" b="0" i="0" u="none" strike="noStrike" cap="none">
                <a:solidFill>
                  <a:srgbClr val="000000"/>
                </a:solidFill>
                <a:latin typeface="Arial"/>
                <a:ea typeface="Arial"/>
                <a:cs typeface="Arial"/>
                <a:sym typeface="Arial"/>
              </a:endParaRPr>
            </a:p>
          </p:txBody>
        </p:sp>
        <p:sp>
          <p:nvSpPr>
            <p:cNvPr id="401" name="Shape 401"/>
            <p:cNvSpPr/>
            <p:nvPr/>
          </p:nvSpPr>
          <p:spPr>
            <a:xfrm>
              <a:off x="528" y="912"/>
              <a:ext cx="0" cy="0"/>
            </a:xfrm>
            <a:prstGeom prst="ellipse">
              <a:avLst/>
            </a:prstGeom>
            <a:solidFill>
              <a:srgbClr val="FFFF00"/>
            </a:solidFill>
            <a:ln w="9525"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Noto Sans Symbols"/>
                <a:buNone/>
              </a:pPr>
              <a:endParaRPr sz="1400" b="0" i="0" u="none" strike="noStrike" cap="none">
                <a:solidFill>
                  <a:srgbClr val="000000"/>
                </a:solidFill>
                <a:latin typeface="Arial"/>
                <a:ea typeface="Arial"/>
                <a:cs typeface="Arial"/>
                <a:sym typeface="Arial"/>
              </a:endParaRPr>
            </a:p>
          </p:txBody>
        </p:sp>
        <p:cxnSp>
          <p:nvCxnSpPr>
            <p:cNvPr id="402" name="Shape 402"/>
            <p:cNvCxnSpPr/>
            <p:nvPr/>
          </p:nvCxnSpPr>
          <p:spPr>
            <a:xfrm>
              <a:off x="576" y="1056"/>
              <a:ext cx="0" cy="300"/>
            </a:xfrm>
            <a:prstGeom prst="straightConnector1">
              <a:avLst/>
            </a:prstGeom>
            <a:noFill/>
            <a:ln w="9525" cap="flat" cmpd="sng">
              <a:solidFill>
                <a:schemeClr val="lt1"/>
              </a:solidFill>
              <a:prstDash val="solid"/>
              <a:round/>
              <a:headEnd type="none" w="sm" len="sm"/>
              <a:tailEnd type="none" w="sm" len="sm"/>
            </a:ln>
          </p:spPr>
        </p:cxnSp>
        <p:cxnSp>
          <p:nvCxnSpPr>
            <p:cNvPr id="403" name="Shape 403"/>
            <p:cNvCxnSpPr/>
            <p:nvPr/>
          </p:nvCxnSpPr>
          <p:spPr>
            <a:xfrm>
              <a:off x="632" y="1056"/>
              <a:ext cx="0" cy="300"/>
            </a:xfrm>
            <a:prstGeom prst="straightConnector1">
              <a:avLst/>
            </a:prstGeom>
            <a:noFill/>
            <a:ln w="9525" cap="flat" cmpd="sng">
              <a:solidFill>
                <a:schemeClr val="lt1"/>
              </a:solidFill>
              <a:prstDash val="solid"/>
              <a:round/>
              <a:headEnd type="none" w="sm" len="sm"/>
              <a:tailEnd type="none" w="sm" len="sm"/>
            </a:ln>
          </p:spPr>
        </p:cxnSp>
      </p:grpSp>
      <p:grpSp>
        <p:nvGrpSpPr>
          <p:cNvPr id="404" name="Shape 404"/>
          <p:cNvGrpSpPr/>
          <p:nvPr/>
        </p:nvGrpSpPr>
        <p:grpSpPr>
          <a:xfrm>
            <a:off x="12919236" y="4705217"/>
            <a:ext cx="454602" cy="778158"/>
            <a:chOff x="528" y="912"/>
            <a:chExt cx="104" cy="444"/>
          </a:xfrm>
        </p:grpSpPr>
        <p:sp>
          <p:nvSpPr>
            <p:cNvPr id="405" name="Shape 405"/>
            <p:cNvSpPr/>
            <p:nvPr/>
          </p:nvSpPr>
          <p:spPr>
            <a:xfrm>
              <a:off x="576" y="960"/>
              <a:ext cx="0" cy="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Noto Sans Symbols"/>
                <a:buNone/>
              </a:pPr>
              <a:endParaRPr sz="1400" b="0" i="0" u="none" strike="noStrike" cap="none">
                <a:solidFill>
                  <a:srgbClr val="000000"/>
                </a:solidFill>
                <a:latin typeface="Arial"/>
                <a:ea typeface="Arial"/>
                <a:cs typeface="Arial"/>
                <a:sym typeface="Arial"/>
              </a:endParaRPr>
            </a:p>
          </p:txBody>
        </p:sp>
        <p:sp>
          <p:nvSpPr>
            <p:cNvPr id="406" name="Shape 406"/>
            <p:cNvSpPr/>
            <p:nvPr/>
          </p:nvSpPr>
          <p:spPr>
            <a:xfrm>
              <a:off x="528" y="912"/>
              <a:ext cx="0" cy="0"/>
            </a:xfrm>
            <a:prstGeom prst="ellipse">
              <a:avLst/>
            </a:prstGeom>
            <a:solidFill>
              <a:srgbClr val="FFFF00"/>
            </a:solidFill>
            <a:ln w="9525"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Noto Sans Symbols"/>
                <a:buNone/>
              </a:pPr>
              <a:endParaRPr sz="1400" b="0" i="0" u="none" strike="noStrike" cap="none">
                <a:solidFill>
                  <a:srgbClr val="000000"/>
                </a:solidFill>
                <a:latin typeface="Arial"/>
                <a:ea typeface="Arial"/>
                <a:cs typeface="Arial"/>
                <a:sym typeface="Arial"/>
              </a:endParaRPr>
            </a:p>
          </p:txBody>
        </p:sp>
        <p:cxnSp>
          <p:nvCxnSpPr>
            <p:cNvPr id="407" name="Shape 407"/>
            <p:cNvCxnSpPr/>
            <p:nvPr/>
          </p:nvCxnSpPr>
          <p:spPr>
            <a:xfrm>
              <a:off x="576" y="1056"/>
              <a:ext cx="0" cy="300"/>
            </a:xfrm>
            <a:prstGeom prst="straightConnector1">
              <a:avLst/>
            </a:prstGeom>
            <a:noFill/>
            <a:ln w="9525" cap="flat" cmpd="sng">
              <a:solidFill>
                <a:schemeClr val="lt1"/>
              </a:solidFill>
              <a:prstDash val="solid"/>
              <a:round/>
              <a:headEnd type="none" w="sm" len="sm"/>
              <a:tailEnd type="none" w="sm" len="sm"/>
            </a:ln>
          </p:spPr>
        </p:cxnSp>
        <p:cxnSp>
          <p:nvCxnSpPr>
            <p:cNvPr id="408" name="Shape 408"/>
            <p:cNvCxnSpPr/>
            <p:nvPr/>
          </p:nvCxnSpPr>
          <p:spPr>
            <a:xfrm>
              <a:off x="632" y="1056"/>
              <a:ext cx="0" cy="300"/>
            </a:xfrm>
            <a:prstGeom prst="straightConnector1">
              <a:avLst/>
            </a:prstGeom>
            <a:noFill/>
            <a:ln w="9525" cap="flat" cmpd="sng">
              <a:solidFill>
                <a:schemeClr val="lt1"/>
              </a:solidFill>
              <a:prstDash val="solid"/>
              <a:round/>
              <a:headEnd type="none" w="sm" len="sm"/>
              <a:tailEnd type="none" w="sm" len="sm"/>
            </a:ln>
          </p:spPr>
        </p:cxnSp>
      </p:grpSp>
      <p:grpSp>
        <p:nvGrpSpPr>
          <p:cNvPr id="409" name="Shape 409"/>
          <p:cNvGrpSpPr/>
          <p:nvPr/>
        </p:nvGrpSpPr>
        <p:grpSpPr>
          <a:xfrm>
            <a:off x="-7026958" y="4875975"/>
            <a:ext cx="454602" cy="1167238"/>
            <a:chOff x="528" y="912"/>
            <a:chExt cx="104" cy="444"/>
          </a:xfrm>
        </p:grpSpPr>
        <p:sp>
          <p:nvSpPr>
            <p:cNvPr id="410" name="Shape 410"/>
            <p:cNvSpPr/>
            <p:nvPr/>
          </p:nvSpPr>
          <p:spPr>
            <a:xfrm>
              <a:off x="576" y="960"/>
              <a:ext cx="0" cy="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Noto Sans Symbols"/>
                <a:buNone/>
              </a:pPr>
              <a:endParaRPr sz="1400" b="0" i="0" u="none" strike="noStrike" cap="none">
                <a:solidFill>
                  <a:srgbClr val="000000"/>
                </a:solidFill>
                <a:latin typeface="Arial"/>
                <a:ea typeface="Arial"/>
                <a:cs typeface="Arial"/>
                <a:sym typeface="Arial"/>
              </a:endParaRPr>
            </a:p>
          </p:txBody>
        </p:sp>
        <p:sp>
          <p:nvSpPr>
            <p:cNvPr id="411" name="Shape 411"/>
            <p:cNvSpPr/>
            <p:nvPr/>
          </p:nvSpPr>
          <p:spPr>
            <a:xfrm>
              <a:off x="528" y="912"/>
              <a:ext cx="0" cy="0"/>
            </a:xfrm>
            <a:prstGeom prst="ellipse">
              <a:avLst/>
            </a:prstGeom>
            <a:solidFill>
              <a:srgbClr val="FFFF00"/>
            </a:solidFill>
            <a:ln w="9525"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Noto Sans Symbols"/>
                <a:buNone/>
              </a:pPr>
              <a:endParaRPr sz="1400" b="0" i="0" u="none" strike="noStrike" cap="none">
                <a:solidFill>
                  <a:srgbClr val="000000"/>
                </a:solidFill>
                <a:latin typeface="Arial"/>
                <a:ea typeface="Arial"/>
                <a:cs typeface="Arial"/>
                <a:sym typeface="Arial"/>
              </a:endParaRPr>
            </a:p>
          </p:txBody>
        </p:sp>
        <p:cxnSp>
          <p:nvCxnSpPr>
            <p:cNvPr id="412" name="Shape 412"/>
            <p:cNvCxnSpPr/>
            <p:nvPr/>
          </p:nvCxnSpPr>
          <p:spPr>
            <a:xfrm>
              <a:off x="576" y="1056"/>
              <a:ext cx="0" cy="300"/>
            </a:xfrm>
            <a:prstGeom prst="straightConnector1">
              <a:avLst/>
            </a:prstGeom>
            <a:noFill/>
            <a:ln w="9525" cap="flat" cmpd="sng">
              <a:solidFill>
                <a:schemeClr val="lt1"/>
              </a:solidFill>
              <a:prstDash val="solid"/>
              <a:round/>
              <a:headEnd type="none" w="sm" len="sm"/>
              <a:tailEnd type="none" w="sm" len="sm"/>
            </a:ln>
          </p:spPr>
        </p:cxnSp>
        <p:cxnSp>
          <p:nvCxnSpPr>
            <p:cNvPr id="413" name="Shape 413"/>
            <p:cNvCxnSpPr/>
            <p:nvPr/>
          </p:nvCxnSpPr>
          <p:spPr>
            <a:xfrm>
              <a:off x="632" y="1056"/>
              <a:ext cx="0" cy="300"/>
            </a:xfrm>
            <a:prstGeom prst="straightConnector1">
              <a:avLst/>
            </a:prstGeom>
            <a:noFill/>
            <a:ln w="9525" cap="flat" cmpd="sng">
              <a:solidFill>
                <a:schemeClr val="lt1"/>
              </a:solidFill>
              <a:prstDash val="solid"/>
              <a:round/>
              <a:headEnd type="none" w="sm" len="sm"/>
              <a:tailEnd type="none" w="sm" len="sm"/>
            </a:ln>
          </p:spPr>
        </p:cxnSp>
      </p:grpSp>
      <p:grpSp>
        <p:nvGrpSpPr>
          <p:cNvPr id="414" name="Shape 414"/>
          <p:cNvGrpSpPr/>
          <p:nvPr/>
        </p:nvGrpSpPr>
        <p:grpSpPr>
          <a:xfrm>
            <a:off x="11221094" y="5263327"/>
            <a:ext cx="541193" cy="778158"/>
            <a:chOff x="528" y="912"/>
            <a:chExt cx="104" cy="444"/>
          </a:xfrm>
        </p:grpSpPr>
        <p:sp>
          <p:nvSpPr>
            <p:cNvPr id="415" name="Shape 415"/>
            <p:cNvSpPr/>
            <p:nvPr/>
          </p:nvSpPr>
          <p:spPr>
            <a:xfrm>
              <a:off x="576" y="960"/>
              <a:ext cx="0" cy="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Noto Sans Symbols"/>
                <a:buNone/>
              </a:pPr>
              <a:endParaRPr sz="1400" b="0" i="0" u="none" strike="noStrike" cap="none">
                <a:solidFill>
                  <a:srgbClr val="000000"/>
                </a:solidFill>
                <a:latin typeface="Arial"/>
                <a:ea typeface="Arial"/>
                <a:cs typeface="Arial"/>
                <a:sym typeface="Arial"/>
              </a:endParaRPr>
            </a:p>
          </p:txBody>
        </p:sp>
        <p:sp>
          <p:nvSpPr>
            <p:cNvPr id="416" name="Shape 416"/>
            <p:cNvSpPr/>
            <p:nvPr/>
          </p:nvSpPr>
          <p:spPr>
            <a:xfrm>
              <a:off x="528" y="912"/>
              <a:ext cx="0" cy="0"/>
            </a:xfrm>
            <a:prstGeom prst="ellipse">
              <a:avLst/>
            </a:prstGeom>
            <a:solidFill>
              <a:srgbClr val="FFFF00"/>
            </a:solidFill>
            <a:ln w="9525"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Noto Sans Symbols"/>
                <a:buNone/>
              </a:pPr>
              <a:endParaRPr sz="1400" b="0" i="0" u="none" strike="noStrike" cap="none">
                <a:solidFill>
                  <a:srgbClr val="000000"/>
                </a:solidFill>
                <a:latin typeface="Arial"/>
                <a:ea typeface="Arial"/>
                <a:cs typeface="Arial"/>
                <a:sym typeface="Arial"/>
              </a:endParaRPr>
            </a:p>
          </p:txBody>
        </p:sp>
        <p:cxnSp>
          <p:nvCxnSpPr>
            <p:cNvPr id="417" name="Shape 417"/>
            <p:cNvCxnSpPr/>
            <p:nvPr/>
          </p:nvCxnSpPr>
          <p:spPr>
            <a:xfrm>
              <a:off x="576" y="1056"/>
              <a:ext cx="0" cy="300"/>
            </a:xfrm>
            <a:prstGeom prst="straightConnector1">
              <a:avLst/>
            </a:prstGeom>
            <a:noFill/>
            <a:ln w="9525" cap="flat" cmpd="sng">
              <a:solidFill>
                <a:schemeClr val="lt1"/>
              </a:solidFill>
              <a:prstDash val="solid"/>
              <a:round/>
              <a:headEnd type="none" w="sm" len="sm"/>
              <a:tailEnd type="none" w="sm" len="sm"/>
            </a:ln>
          </p:spPr>
        </p:cxnSp>
        <p:cxnSp>
          <p:nvCxnSpPr>
            <p:cNvPr id="418" name="Shape 418"/>
            <p:cNvCxnSpPr/>
            <p:nvPr/>
          </p:nvCxnSpPr>
          <p:spPr>
            <a:xfrm>
              <a:off x="632" y="1056"/>
              <a:ext cx="0" cy="300"/>
            </a:xfrm>
            <a:prstGeom prst="straightConnector1">
              <a:avLst/>
            </a:prstGeom>
            <a:noFill/>
            <a:ln w="9525" cap="flat" cmpd="sng">
              <a:solidFill>
                <a:schemeClr val="lt1"/>
              </a:solidFill>
              <a:prstDash val="solid"/>
              <a:round/>
              <a:headEnd type="none" w="sm" len="sm"/>
              <a:tailEnd type="none" w="sm" len="sm"/>
            </a:ln>
          </p:spPr>
        </p:cxnSp>
      </p:grpSp>
      <p:grpSp>
        <p:nvGrpSpPr>
          <p:cNvPr id="419" name="Shape 419"/>
          <p:cNvGrpSpPr/>
          <p:nvPr/>
        </p:nvGrpSpPr>
        <p:grpSpPr>
          <a:xfrm>
            <a:off x="3995938" y="3960613"/>
            <a:ext cx="86591" cy="778158"/>
            <a:chOff x="528" y="912"/>
            <a:chExt cx="104" cy="444"/>
          </a:xfrm>
        </p:grpSpPr>
        <p:sp>
          <p:nvSpPr>
            <p:cNvPr id="420" name="Shape 420"/>
            <p:cNvSpPr/>
            <p:nvPr/>
          </p:nvSpPr>
          <p:spPr>
            <a:xfrm>
              <a:off x="576" y="960"/>
              <a:ext cx="0" cy="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Noto Sans Symbols"/>
                <a:buNone/>
              </a:pPr>
              <a:endParaRPr sz="1400" b="0" i="0" u="none" strike="noStrike" cap="none">
                <a:solidFill>
                  <a:srgbClr val="000000"/>
                </a:solidFill>
                <a:latin typeface="Arial"/>
                <a:ea typeface="Arial"/>
                <a:cs typeface="Arial"/>
                <a:sym typeface="Arial"/>
              </a:endParaRPr>
            </a:p>
          </p:txBody>
        </p:sp>
        <p:sp>
          <p:nvSpPr>
            <p:cNvPr id="421" name="Shape 421"/>
            <p:cNvSpPr/>
            <p:nvPr/>
          </p:nvSpPr>
          <p:spPr>
            <a:xfrm>
              <a:off x="528" y="912"/>
              <a:ext cx="0" cy="0"/>
            </a:xfrm>
            <a:prstGeom prst="ellipse">
              <a:avLst/>
            </a:prstGeom>
            <a:solidFill>
              <a:srgbClr val="FFFF00"/>
            </a:solidFill>
            <a:ln w="9525"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Noto Sans Symbols"/>
                <a:buNone/>
              </a:pPr>
              <a:endParaRPr sz="1400" b="0" i="0" u="none" strike="noStrike" cap="none">
                <a:solidFill>
                  <a:srgbClr val="000000"/>
                </a:solidFill>
                <a:latin typeface="Arial"/>
                <a:ea typeface="Arial"/>
                <a:cs typeface="Arial"/>
                <a:sym typeface="Arial"/>
              </a:endParaRPr>
            </a:p>
          </p:txBody>
        </p:sp>
        <p:cxnSp>
          <p:nvCxnSpPr>
            <p:cNvPr id="422" name="Shape 422"/>
            <p:cNvCxnSpPr/>
            <p:nvPr/>
          </p:nvCxnSpPr>
          <p:spPr>
            <a:xfrm>
              <a:off x="576" y="1056"/>
              <a:ext cx="0" cy="300"/>
            </a:xfrm>
            <a:prstGeom prst="straightConnector1">
              <a:avLst/>
            </a:prstGeom>
            <a:noFill/>
            <a:ln w="9525" cap="flat" cmpd="sng">
              <a:solidFill>
                <a:schemeClr val="lt1"/>
              </a:solidFill>
              <a:prstDash val="solid"/>
              <a:round/>
              <a:headEnd type="none" w="sm" len="sm"/>
              <a:tailEnd type="none" w="sm" len="sm"/>
            </a:ln>
          </p:spPr>
        </p:cxnSp>
        <p:cxnSp>
          <p:nvCxnSpPr>
            <p:cNvPr id="423" name="Shape 423"/>
            <p:cNvCxnSpPr/>
            <p:nvPr/>
          </p:nvCxnSpPr>
          <p:spPr>
            <a:xfrm>
              <a:off x="632" y="1056"/>
              <a:ext cx="0" cy="300"/>
            </a:xfrm>
            <a:prstGeom prst="straightConnector1">
              <a:avLst/>
            </a:prstGeom>
            <a:noFill/>
            <a:ln w="9525" cap="flat" cmpd="sng">
              <a:solidFill>
                <a:schemeClr val="lt1"/>
              </a:solidFill>
              <a:prstDash val="solid"/>
              <a:round/>
              <a:headEnd type="none" w="sm" len="sm"/>
              <a:tailEnd type="none" w="sm" len="sm"/>
            </a:ln>
          </p:spPr>
        </p:cxnSp>
      </p:grpSp>
      <p:pic>
        <p:nvPicPr>
          <p:cNvPr id="424" name="Shape 424"/>
          <p:cNvPicPr preferRelativeResize="0"/>
          <p:nvPr/>
        </p:nvPicPr>
        <p:blipFill rotWithShape="1">
          <a:blip r:embed="rId3">
            <a:alphaModFix/>
          </a:blip>
          <a:srcRect/>
          <a:stretch/>
        </p:blipFill>
        <p:spPr>
          <a:xfrm>
            <a:off x="3921950" y="739751"/>
            <a:ext cx="4981826" cy="3736129"/>
          </a:xfrm>
          <a:prstGeom prst="rect">
            <a:avLst/>
          </a:prstGeom>
          <a:noFill/>
          <a:ln>
            <a:noFill/>
          </a:ln>
        </p:spPr>
      </p:pic>
      <p:sp>
        <p:nvSpPr>
          <p:cNvPr id="425" name="Shape 425"/>
          <p:cNvSpPr txBox="1"/>
          <p:nvPr/>
        </p:nvSpPr>
        <p:spPr>
          <a:xfrm>
            <a:off x="7606300" y="1559516"/>
            <a:ext cx="939600" cy="505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cGNSS (</a:t>
            </a:r>
            <a:r>
              <a:rPr lang="en" sz="1000" b="0" i="0" u="none" strike="noStrike" cap="none">
                <a:solidFill>
                  <a:schemeClr val="dk1"/>
                </a:solidFill>
                <a:latin typeface="Arial"/>
                <a:ea typeface="Arial"/>
                <a:cs typeface="Arial"/>
                <a:sym typeface="Arial"/>
              </a:rPr>
              <a:t>CORS)</a:t>
            </a:r>
            <a:endParaRPr sz="1000" b="0" i="0" u="none" strike="noStrike" cap="none">
              <a:solidFill>
                <a:srgbClr val="000000"/>
              </a:solidFill>
              <a:latin typeface="Arial"/>
              <a:ea typeface="Arial"/>
              <a:cs typeface="Arial"/>
              <a:sym typeface="Arial"/>
            </a:endParaRPr>
          </a:p>
        </p:txBody>
      </p:sp>
      <p:sp>
        <p:nvSpPr>
          <p:cNvPr id="426" name="Shape 426"/>
          <p:cNvSpPr txBox="1"/>
          <p:nvPr/>
        </p:nvSpPr>
        <p:spPr>
          <a:xfrm>
            <a:off x="6295525" y="2106000"/>
            <a:ext cx="939600" cy="505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Static GNSS</a:t>
            </a:r>
            <a:endParaRPr/>
          </a:p>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or cGNSS</a:t>
            </a:r>
            <a:endParaRPr sz="1000" b="0" i="0" u="none" strike="noStrike" cap="none">
              <a:solidFill>
                <a:srgbClr val="000000"/>
              </a:solidFill>
              <a:latin typeface="Arial"/>
              <a:ea typeface="Arial"/>
              <a:cs typeface="Arial"/>
              <a:sym typeface="Arial"/>
            </a:endParaRPr>
          </a:p>
        </p:txBody>
      </p:sp>
      <p:sp>
        <p:nvSpPr>
          <p:cNvPr id="427" name="Shape 427"/>
          <p:cNvSpPr txBox="1"/>
          <p:nvPr/>
        </p:nvSpPr>
        <p:spPr>
          <a:xfrm>
            <a:off x="6765325" y="3269950"/>
            <a:ext cx="592200" cy="347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BM</a:t>
            </a:r>
            <a:endParaRPr sz="1000" b="0" i="0" u="none" strike="noStrike" cap="none">
              <a:solidFill>
                <a:srgbClr val="000000"/>
              </a:solidFill>
              <a:latin typeface="Arial"/>
              <a:ea typeface="Arial"/>
              <a:cs typeface="Arial"/>
              <a:sym typeface="Arial"/>
            </a:endParaRPr>
          </a:p>
        </p:txBody>
      </p:sp>
      <p:sp>
        <p:nvSpPr>
          <p:cNvPr id="428" name="Shape 428"/>
          <p:cNvSpPr txBox="1"/>
          <p:nvPr/>
        </p:nvSpPr>
        <p:spPr>
          <a:xfrm>
            <a:off x="7483900" y="2885500"/>
            <a:ext cx="592200" cy="347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BM</a:t>
            </a:r>
            <a:endParaRPr sz="1000" b="0" i="0" u="none" strike="noStrike" cap="none">
              <a:solidFill>
                <a:srgbClr val="000000"/>
              </a:solidFill>
              <a:latin typeface="Arial"/>
              <a:ea typeface="Arial"/>
              <a:cs typeface="Arial"/>
              <a:sym typeface="Arial"/>
            </a:endParaRPr>
          </a:p>
        </p:txBody>
      </p:sp>
      <p:sp>
        <p:nvSpPr>
          <p:cNvPr id="429" name="Shape 429"/>
          <p:cNvSpPr txBox="1"/>
          <p:nvPr/>
        </p:nvSpPr>
        <p:spPr>
          <a:xfrm>
            <a:off x="7649700" y="3565425"/>
            <a:ext cx="592200" cy="347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BM</a:t>
            </a:r>
            <a:endParaRPr sz="1000" b="0" i="0" u="none" strike="noStrike" cap="none">
              <a:solidFill>
                <a:srgbClr val="000000"/>
              </a:solidFill>
              <a:latin typeface="Arial"/>
              <a:ea typeface="Arial"/>
              <a:cs typeface="Arial"/>
              <a:sym typeface="Arial"/>
            </a:endParaRPr>
          </a:p>
        </p:txBody>
      </p:sp>
      <p:sp>
        <p:nvSpPr>
          <p:cNvPr id="430" name="Shape 430"/>
          <p:cNvSpPr txBox="1"/>
          <p:nvPr/>
        </p:nvSpPr>
        <p:spPr>
          <a:xfrm>
            <a:off x="4048750" y="1217488"/>
            <a:ext cx="836700" cy="47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NWLON station </a:t>
            </a:r>
            <a:endParaRPr sz="1000" b="0" i="0" u="none" strike="noStrike" cap="none">
              <a:solidFill>
                <a:srgbClr val="000000"/>
              </a:solidFill>
              <a:latin typeface="Arial"/>
              <a:ea typeface="Arial"/>
              <a:cs typeface="Arial"/>
              <a:sym typeface="Arial"/>
            </a:endParaRPr>
          </a:p>
        </p:txBody>
      </p:sp>
      <p:sp>
        <p:nvSpPr>
          <p:cNvPr id="431" name="Shape 431"/>
          <p:cNvSpPr txBox="1"/>
          <p:nvPr/>
        </p:nvSpPr>
        <p:spPr>
          <a:xfrm>
            <a:off x="3487200" y="2069813"/>
            <a:ext cx="836700" cy="47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cGNSS antenna </a:t>
            </a:r>
            <a:endParaRPr sz="1000" b="0" i="0" u="none" strike="noStrike" cap="none">
              <a:solidFill>
                <a:srgbClr val="000000"/>
              </a:solidFill>
              <a:latin typeface="Arial"/>
              <a:ea typeface="Arial"/>
              <a:cs typeface="Arial"/>
              <a:sym typeface="Arial"/>
            </a:endParaRPr>
          </a:p>
        </p:txBody>
      </p:sp>
      <p:sp>
        <p:nvSpPr>
          <p:cNvPr id="432" name="Shape 432"/>
          <p:cNvSpPr/>
          <p:nvPr/>
        </p:nvSpPr>
        <p:spPr>
          <a:xfrm rot="-1537251">
            <a:off x="3777166" y="761856"/>
            <a:ext cx="310950" cy="1411855"/>
          </a:xfrm>
          <a:prstGeom prst="downArrow">
            <a:avLst>
              <a:gd name="adj1" fmla="val 50000"/>
              <a:gd name="adj2" fmla="val 50000"/>
            </a:avLst>
          </a:prstGeom>
          <a:gradFill>
            <a:gsLst>
              <a:gs pos="0">
                <a:srgbClr val="F5D0D0"/>
              </a:gs>
              <a:gs pos="100000">
                <a:srgbClr val="D96868"/>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Shape 433"/>
          <p:cNvSpPr/>
          <p:nvPr/>
        </p:nvSpPr>
        <p:spPr>
          <a:xfrm>
            <a:off x="7096675" y="1452021"/>
            <a:ext cx="276900" cy="1193657"/>
          </a:xfrm>
          <a:prstGeom prst="downArrow">
            <a:avLst>
              <a:gd name="adj1" fmla="val 50000"/>
              <a:gd name="adj2" fmla="val 50000"/>
            </a:avLst>
          </a:prstGeom>
          <a:gradFill>
            <a:gsLst>
              <a:gs pos="0">
                <a:srgbClr val="F5D0D0"/>
              </a:gs>
              <a:gs pos="100000">
                <a:srgbClr val="D96868"/>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Shape 434"/>
          <p:cNvSpPr/>
          <p:nvPr/>
        </p:nvSpPr>
        <p:spPr>
          <a:xfrm>
            <a:off x="8222725" y="447415"/>
            <a:ext cx="276900" cy="1193657"/>
          </a:xfrm>
          <a:prstGeom prst="downArrow">
            <a:avLst>
              <a:gd name="adj1" fmla="val 50000"/>
              <a:gd name="adj2" fmla="val 50000"/>
            </a:avLst>
          </a:prstGeom>
          <a:gradFill>
            <a:gsLst>
              <a:gs pos="0">
                <a:srgbClr val="F5D0D0"/>
              </a:gs>
              <a:gs pos="100000">
                <a:srgbClr val="D96868"/>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439" name="Shape 439"/>
          <p:cNvPicPr preferRelativeResize="0"/>
          <p:nvPr/>
        </p:nvPicPr>
        <p:blipFill rotWithShape="1">
          <a:blip r:embed="rId3">
            <a:alphaModFix/>
          </a:blip>
          <a:srcRect/>
          <a:stretch/>
        </p:blipFill>
        <p:spPr>
          <a:xfrm>
            <a:off x="3847050" y="802038"/>
            <a:ext cx="5002482" cy="3673842"/>
          </a:xfrm>
          <a:prstGeom prst="rect">
            <a:avLst/>
          </a:prstGeom>
          <a:noFill/>
          <a:ln>
            <a:noFill/>
          </a:ln>
        </p:spPr>
      </p:pic>
      <p:sp>
        <p:nvSpPr>
          <p:cNvPr id="440" name="Shape 440"/>
          <p:cNvSpPr txBox="1">
            <a:spLocks noGrp="1"/>
          </p:cNvSpPr>
          <p:nvPr>
            <p:ph type="title"/>
          </p:nvPr>
        </p:nvSpPr>
        <p:spPr>
          <a:xfrm>
            <a:off x="332132" y="719454"/>
            <a:ext cx="2949300" cy="653424"/>
          </a:xfrm>
          <a:prstGeom prst="rect">
            <a:avLst/>
          </a:prstGeom>
          <a:noFill/>
          <a:ln>
            <a:noFill/>
          </a:ln>
        </p:spPr>
        <p:txBody>
          <a:bodyPr spcFirstLastPara="1" wrap="square" lIns="68575" tIns="68575" rIns="68575" bIns="68575" anchor="t" anchorCtr="0">
            <a:noAutofit/>
          </a:bodyPr>
          <a:lstStyle/>
          <a:p>
            <a:pPr marL="0" marR="0" lvl="0" indent="0" algn="l" rtl="0">
              <a:spcBef>
                <a:spcPts val="0"/>
              </a:spcBef>
              <a:spcAft>
                <a:spcPts val="0"/>
              </a:spcAft>
              <a:buClr>
                <a:schemeClr val="dk2"/>
              </a:buClr>
              <a:buSzPts val="2700"/>
              <a:buFont typeface="Calibri"/>
              <a:buNone/>
            </a:pPr>
            <a:r>
              <a:rPr lang="en" sz="2700" b="1" i="0" u="none" strike="noStrike" cap="none">
                <a:solidFill>
                  <a:schemeClr val="dk2"/>
                </a:solidFill>
                <a:latin typeface="Calibri"/>
                <a:ea typeface="Calibri"/>
                <a:cs typeface="Calibri"/>
                <a:sym typeface="Calibri"/>
              </a:rPr>
              <a:t>GNSS-Based Future</a:t>
            </a:r>
            <a:endParaRPr sz="2700" b="1" i="0" u="none" strike="noStrike" cap="none">
              <a:solidFill>
                <a:schemeClr val="dk2"/>
              </a:solidFill>
              <a:latin typeface="Calibri"/>
              <a:ea typeface="Calibri"/>
              <a:cs typeface="Calibri"/>
              <a:sym typeface="Calibri"/>
            </a:endParaRPr>
          </a:p>
        </p:txBody>
      </p:sp>
      <p:sp>
        <p:nvSpPr>
          <p:cNvPr id="441" name="Shape 441"/>
          <p:cNvSpPr txBox="1">
            <a:spLocks noGrp="1"/>
          </p:cNvSpPr>
          <p:nvPr>
            <p:ph type="body" idx="2"/>
          </p:nvPr>
        </p:nvSpPr>
        <p:spPr>
          <a:xfrm>
            <a:off x="332132" y="1542900"/>
            <a:ext cx="2949300" cy="2858700"/>
          </a:xfrm>
          <a:prstGeom prst="rect">
            <a:avLst/>
          </a:prstGeom>
          <a:noFill/>
          <a:ln>
            <a:noFill/>
          </a:ln>
        </p:spPr>
        <p:txBody>
          <a:bodyPr spcFirstLastPara="1" wrap="square" lIns="68575" tIns="68575" rIns="68575" bIns="68575" anchor="t" anchorCtr="0">
            <a:noAutofit/>
          </a:bodyPr>
          <a:lstStyle/>
          <a:p>
            <a:pPr marL="457200" marR="0" lvl="0" indent="-342900" algn="l" rtl="0">
              <a:spcBef>
                <a:spcPts val="80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Multiple cGNSS signals used to understand land component of relative sea level trends</a:t>
            </a:r>
            <a:endParaRPr/>
          </a:p>
          <a:p>
            <a:pPr marL="457200" marR="0" lvl="0" indent="-228600" algn="l" rtl="0">
              <a:spcBef>
                <a:spcPts val="80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457200" marR="0" lvl="0" indent="-342900" algn="l" rtl="0">
              <a:spcBef>
                <a:spcPts val="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Absolute sea level measured to the ellipsoid </a:t>
            </a:r>
            <a:endParaRPr sz="1800" b="0" i="0" u="none" strike="noStrike" cap="none">
              <a:solidFill>
                <a:schemeClr val="dk1"/>
              </a:solidFill>
              <a:latin typeface="Arial"/>
              <a:ea typeface="Arial"/>
              <a:cs typeface="Arial"/>
              <a:sym typeface="Arial"/>
            </a:endParaRPr>
          </a:p>
        </p:txBody>
      </p:sp>
      <p:grpSp>
        <p:nvGrpSpPr>
          <p:cNvPr id="442" name="Shape 442"/>
          <p:cNvGrpSpPr/>
          <p:nvPr/>
        </p:nvGrpSpPr>
        <p:grpSpPr>
          <a:xfrm flipH="1">
            <a:off x="68153455" y="5807892"/>
            <a:ext cx="541193" cy="1167238"/>
            <a:chOff x="528" y="912"/>
            <a:chExt cx="104" cy="444"/>
          </a:xfrm>
        </p:grpSpPr>
        <p:sp>
          <p:nvSpPr>
            <p:cNvPr id="443" name="Shape 443"/>
            <p:cNvSpPr/>
            <p:nvPr/>
          </p:nvSpPr>
          <p:spPr>
            <a:xfrm>
              <a:off x="576" y="960"/>
              <a:ext cx="0" cy="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Noto Sans Symbols"/>
                <a:buNone/>
              </a:pPr>
              <a:endParaRPr sz="1400" b="0" i="0" u="none" strike="noStrike" cap="none">
                <a:solidFill>
                  <a:srgbClr val="000000"/>
                </a:solidFill>
                <a:latin typeface="Arial"/>
                <a:ea typeface="Arial"/>
                <a:cs typeface="Arial"/>
                <a:sym typeface="Arial"/>
              </a:endParaRPr>
            </a:p>
          </p:txBody>
        </p:sp>
        <p:sp>
          <p:nvSpPr>
            <p:cNvPr id="444" name="Shape 444"/>
            <p:cNvSpPr/>
            <p:nvPr/>
          </p:nvSpPr>
          <p:spPr>
            <a:xfrm>
              <a:off x="528" y="912"/>
              <a:ext cx="0" cy="0"/>
            </a:xfrm>
            <a:prstGeom prst="ellipse">
              <a:avLst/>
            </a:prstGeom>
            <a:solidFill>
              <a:srgbClr val="FFFF00"/>
            </a:solidFill>
            <a:ln w="9525"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Noto Sans Symbols"/>
                <a:buNone/>
              </a:pPr>
              <a:endParaRPr sz="1400" b="0" i="0" u="none" strike="noStrike" cap="none">
                <a:solidFill>
                  <a:srgbClr val="000000"/>
                </a:solidFill>
                <a:latin typeface="Arial"/>
                <a:ea typeface="Arial"/>
                <a:cs typeface="Arial"/>
                <a:sym typeface="Arial"/>
              </a:endParaRPr>
            </a:p>
          </p:txBody>
        </p:sp>
        <p:cxnSp>
          <p:nvCxnSpPr>
            <p:cNvPr id="445" name="Shape 445"/>
            <p:cNvCxnSpPr/>
            <p:nvPr/>
          </p:nvCxnSpPr>
          <p:spPr>
            <a:xfrm>
              <a:off x="576" y="1056"/>
              <a:ext cx="0" cy="300"/>
            </a:xfrm>
            <a:prstGeom prst="straightConnector1">
              <a:avLst/>
            </a:prstGeom>
            <a:noFill/>
            <a:ln w="9525" cap="flat" cmpd="sng">
              <a:solidFill>
                <a:schemeClr val="lt1"/>
              </a:solidFill>
              <a:prstDash val="solid"/>
              <a:round/>
              <a:headEnd type="none" w="sm" len="sm"/>
              <a:tailEnd type="none" w="sm" len="sm"/>
            </a:ln>
          </p:spPr>
        </p:cxnSp>
        <p:cxnSp>
          <p:nvCxnSpPr>
            <p:cNvPr id="446" name="Shape 446"/>
            <p:cNvCxnSpPr/>
            <p:nvPr/>
          </p:nvCxnSpPr>
          <p:spPr>
            <a:xfrm>
              <a:off x="632" y="1056"/>
              <a:ext cx="0" cy="300"/>
            </a:xfrm>
            <a:prstGeom prst="straightConnector1">
              <a:avLst/>
            </a:prstGeom>
            <a:noFill/>
            <a:ln w="9525" cap="flat" cmpd="sng">
              <a:solidFill>
                <a:schemeClr val="lt1"/>
              </a:solidFill>
              <a:prstDash val="solid"/>
              <a:round/>
              <a:headEnd type="none" w="sm" len="sm"/>
              <a:tailEnd type="none" w="sm" len="sm"/>
            </a:ln>
          </p:spPr>
        </p:cxnSp>
      </p:grpSp>
      <p:grpSp>
        <p:nvGrpSpPr>
          <p:cNvPr id="447" name="Shape 447"/>
          <p:cNvGrpSpPr/>
          <p:nvPr/>
        </p:nvGrpSpPr>
        <p:grpSpPr>
          <a:xfrm>
            <a:off x="3594139" y="6334329"/>
            <a:ext cx="454602" cy="1167238"/>
            <a:chOff x="528" y="912"/>
            <a:chExt cx="104" cy="444"/>
          </a:xfrm>
        </p:grpSpPr>
        <p:sp>
          <p:nvSpPr>
            <p:cNvPr id="448" name="Shape 448"/>
            <p:cNvSpPr/>
            <p:nvPr/>
          </p:nvSpPr>
          <p:spPr>
            <a:xfrm>
              <a:off x="576" y="960"/>
              <a:ext cx="0" cy="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Noto Sans Symbols"/>
                <a:buNone/>
              </a:pPr>
              <a:endParaRPr sz="1400" b="0" i="0" u="none" strike="noStrike" cap="none">
                <a:solidFill>
                  <a:srgbClr val="000000"/>
                </a:solidFill>
                <a:latin typeface="Arial"/>
                <a:ea typeface="Arial"/>
                <a:cs typeface="Arial"/>
                <a:sym typeface="Arial"/>
              </a:endParaRPr>
            </a:p>
          </p:txBody>
        </p:sp>
        <p:sp>
          <p:nvSpPr>
            <p:cNvPr id="449" name="Shape 449"/>
            <p:cNvSpPr/>
            <p:nvPr/>
          </p:nvSpPr>
          <p:spPr>
            <a:xfrm>
              <a:off x="528" y="912"/>
              <a:ext cx="0" cy="0"/>
            </a:xfrm>
            <a:prstGeom prst="ellipse">
              <a:avLst/>
            </a:prstGeom>
            <a:solidFill>
              <a:srgbClr val="FFFF00"/>
            </a:solidFill>
            <a:ln w="9525"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Noto Sans Symbols"/>
                <a:buNone/>
              </a:pPr>
              <a:endParaRPr sz="1400" b="0" i="0" u="none" strike="noStrike" cap="none">
                <a:solidFill>
                  <a:srgbClr val="000000"/>
                </a:solidFill>
                <a:latin typeface="Arial"/>
                <a:ea typeface="Arial"/>
                <a:cs typeface="Arial"/>
                <a:sym typeface="Arial"/>
              </a:endParaRPr>
            </a:p>
          </p:txBody>
        </p:sp>
        <p:cxnSp>
          <p:nvCxnSpPr>
            <p:cNvPr id="450" name="Shape 450"/>
            <p:cNvCxnSpPr/>
            <p:nvPr/>
          </p:nvCxnSpPr>
          <p:spPr>
            <a:xfrm>
              <a:off x="576" y="1056"/>
              <a:ext cx="0" cy="300"/>
            </a:xfrm>
            <a:prstGeom prst="straightConnector1">
              <a:avLst/>
            </a:prstGeom>
            <a:noFill/>
            <a:ln w="9525" cap="flat" cmpd="sng">
              <a:solidFill>
                <a:schemeClr val="lt1"/>
              </a:solidFill>
              <a:prstDash val="solid"/>
              <a:round/>
              <a:headEnd type="none" w="sm" len="sm"/>
              <a:tailEnd type="none" w="sm" len="sm"/>
            </a:ln>
          </p:spPr>
        </p:cxnSp>
        <p:cxnSp>
          <p:nvCxnSpPr>
            <p:cNvPr id="451" name="Shape 451"/>
            <p:cNvCxnSpPr/>
            <p:nvPr/>
          </p:nvCxnSpPr>
          <p:spPr>
            <a:xfrm>
              <a:off x="632" y="1056"/>
              <a:ext cx="0" cy="300"/>
            </a:xfrm>
            <a:prstGeom prst="straightConnector1">
              <a:avLst/>
            </a:prstGeom>
            <a:noFill/>
            <a:ln w="9525" cap="flat" cmpd="sng">
              <a:solidFill>
                <a:schemeClr val="lt1"/>
              </a:solidFill>
              <a:prstDash val="solid"/>
              <a:round/>
              <a:headEnd type="none" w="sm" len="sm"/>
              <a:tailEnd type="none" w="sm" len="sm"/>
            </a:ln>
          </p:spPr>
        </p:cxnSp>
      </p:grpSp>
      <p:grpSp>
        <p:nvGrpSpPr>
          <p:cNvPr id="452" name="Shape 452"/>
          <p:cNvGrpSpPr/>
          <p:nvPr/>
        </p:nvGrpSpPr>
        <p:grpSpPr>
          <a:xfrm>
            <a:off x="12919236" y="4705217"/>
            <a:ext cx="454602" cy="778158"/>
            <a:chOff x="528" y="912"/>
            <a:chExt cx="104" cy="444"/>
          </a:xfrm>
        </p:grpSpPr>
        <p:sp>
          <p:nvSpPr>
            <p:cNvPr id="453" name="Shape 453"/>
            <p:cNvSpPr/>
            <p:nvPr/>
          </p:nvSpPr>
          <p:spPr>
            <a:xfrm>
              <a:off x="576" y="960"/>
              <a:ext cx="0" cy="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Noto Sans Symbols"/>
                <a:buNone/>
              </a:pPr>
              <a:endParaRPr sz="1400" b="0" i="0" u="none" strike="noStrike" cap="none">
                <a:solidFill>
                  <a:srgbClr val="000000"/>
                </a:solidFill>
                <a:latin typeface="Arial"/>
                <a:ea typeface="Arial"/>
                <a:cs typeface="Arial"/>
                <a:sym typeface="Arial"/>
              </a:endParaRPr>
            </a:p>
          </p:txBody>
        </p:sp>
        <p:sp>
          <p:nvSpPr>
            <p:cNvPr id="454" name="Shape 454"/>
            <p:cNvSpPr/>
            <p:nvPr/>
          </p:nvSpPr>
          <p:spPr>
            <a:xfrm>
              <a:off x="528" y="912"/>
              <a:ext cx="0" cy="0"/>
            </a:xfrm>
            <a:prstGeom prst="ellipse">
              <a:avLst/>
            </a:prstGeom>
            <a:solidFill>
              <a:srgbClr val="FFFF00"/>
            </a:solidFill>
            <a:ln w="9525"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Noto Sans Symbols"/>
                <a:buNone/>
              </a:pPr>
              <a:endParaRPr sz="1400" b="0" i="0" u="none" strike="noStrike" cap="none">
                <a:solidFill>
                  <a:srgbClr val="000000"/>
                </a:solidFill>
                <a:latin typeface="Arial"/>
                <a:ea typeface="Arial"/>
                <a:cs typeface="Arial"/>
                <a:sym typeface="Arial"/>
              </a:endParaRPr>
            </a:p>
          </p:txBody>
        </p:sp>
        <p:cxnSp>
          <p:nvCxnSpPr>
            <p:cNvPr id="455" name="Shape 455"/>
            <p:cNvCxnSpPr/>
            <p:nvPr/>
          </p:nvCxnSpPr>
          <p:spPr>
            <a:xfrm>
              <a:off x="576" y="1056"/>
              <a:ext cx="0" cy="300"/>
            </a:xfrm>
            <a:prstGeom prst="straightConnector1">
              <a:avLst/>
            </a:prstGeom>
            <a:noFill/>
            <a:ln w="9525" cap="flat" cmpd="sng">
              <a:solidFill>
                <a:schemeClr val="lt1"/>
              </a:solidFill>
              <a:prstDash val="solid"/>
              <a:round/>
              <a:headEnd type="none" w="sm" len="sm"/>
              <a:tailEnd type="none" w="sm" len="sm"/>
            </a:ln>
          </p:spPr>
        </p:cxnSp>
        <p:cxnSp>
          <p:nvCxnSpPr>
            <p:cNvPr id="456" name="Shape 456"/>
            <p:cNvCxnSpPr/>
            <p:nvPr/>
          </p:nvCxnSpPr>
          <p:spPr>
            <a:xfrm>
              <a:off x="632" y="1056"/>
              <a:ext cx="0" cy="300"/>
            </a:xfrm>
            <a:prstGeom prst="straightConnector1">
              <a:avLst/>
            </a:prstGeom>
            <a:noFill/>
            <a:ln w="9525" cap="flat" cmpd="sng">
              <a:solidFill>
                <a:schemeClr val="lt1"/>
              </a:solidFill>
              <a:prstDash val="solid"/>
              <a:round/>
              <a:headEnd type="none" w="sm" len="sm"/>
              <a:tailEnd type="none" w="sm" len="sm"/>
            </a:ln>
          </p:spPr>
        </p:cxnSp>
      </p:grpSp>
      <p:grpSp>
        <p:nvGrpSpPr>
          <p:cNvPr id="457" name="Shape 457"/>
          <p:cNvGrpSpPr/>
          <p:nvPr/>
        </p:nvGrpSpPr>
        <p:grpSpPr>
          <a:xfrm>
            <a:off x="-7026958" y="4875975"/>
            <a:ext cx="454602" cy="1167238"/>
            <a:chOff x="528" y="912"/>
            <a:chExt cx="104" cy="444"/>
          </a:xfrm>
        </p:grpSpPr>
        <p:sp>
          <p:nvSpPr>
            <p:cNvPr id="458" name="Shape 458"/>
            <p:cNvSpPr/>
            <p:nvPr/>
          </p:nvSpPr>
          <p:spPr>
            <a:xfrm>
              <a:off x="576" y="960"/>
              <a:ext cx="0" cy="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Noto Sans Symbols"/>
                <a:buNone/>
              </a:pPr>
              <a:endParaRPr sz="1400" b="0" i="0" u="none" strike="noStrike" cap="none">
                <a:solidFill>
                  <a:srgbClr val="000000"/>
                </a:solidFill>
                <a:latin typeface="Arial"/>
                <a:ea typeface="Arial"/>
                <a:cs typeface="Arial"/>
                <a:sym typeface="Arial"/>
              </a:endParaRPr>
            </a:p>
          </p:txBody>
        </p:sp>
        <p:sp>
          <p:nvSpPr>
            <p:cNvPr id="459" name="Shape 459"/>
            <p:cNvSpPr/>
            <p:nvPr/>
          </p:nvSpPr>
          <p:spPr>
            <a:xfrm>
              <a:off x="528" y="912"/>
              <a:ext cx="0" cy="0"/>
            </a:xfrm>
            <a:prstGeom prst="ellipse">
              <a:avLst/>
            </a:prstGeom>
            <a:solidFill>
              <a:srgbClr val="FFFF00"/>
            </a:solidFill>
            <a:ln w="9525"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Noto Sans Symbols"/>
                <a:buNone/>
              </a:pPr>
              <a:endParaRPr sz="1400" b="0" i="0" u="none" strike="noStrike" cap="none">
                <a:solidFill>
                  <a:srgbClr val="000000"/>
                </a:solidFill>
                <a:latin typeface="Arial"/>
                <a:ea typeface="Arial"/>
                <a:cs typeface="Arial"/>
                <a:sym typeface="Arial"/>
              </a:endParaRPr>
            </a:p>
          </p:txBody>
        </p:sp>
        <p:cxnSp>
          <p:nvCxnSpPr>
            <p:cNvPr id="460" name="Shape 460"/>
            <p:cNvCxnSpPr/>
            <p:nvPr/>
          </p:nvCxnSpPr>
          <p:spPr>
            <a:xfrm>
              <a:off x="576" y="1056"/>
              <a:ext cx="0" cy="300"/>
            </a:xfrm>
            <a:prstGeom prst="straightConnector1">
              <a:avLst/>
            </a:prstGeom>
            <a:noFill/>
            <a:ln w="9525" cap="flat" cmpd="sng">
              <a:solidFill>
                <a:schemeClr val="lt1"/>
              </a:solidFill>
              <a:prstDash val="solid"/>
              <a:round/>
              <a:headEnd type="none" w="sm" len="sm"/>
              <a:tailEnd type="none" w="sm" len="sm"/>
            </a:ln>
          </p:spPr>
        </p:cxnSp>
        <p:cxnSp>
          <p:nvCxnSpPr>
            <p:cNvPr id="461" name="Shape 461"/>
            <p:cNvCxnSpPr/>
            <p:nvPr/>
          </p:nvCxnSpPr>
          <p:spPr>
            <a:xfrm>
              <a:off x="632" y="1056"/>
              <a:ext cx="0" cy="300"/>
            </a:xfrm>
            <a:prstGeom prst="straightConnector1">
              <a:avLst/>
            </a:prstGeom>
            <a:noFill/>
            <a:ln w="9525" cap="flat" cmpd="sng">
              <a:solidFill>
                <a:schemeClr val="lt1"/>
              </a:solidFill>
              <a:prstDash val="solid"/>
              <a:round/>
              <a:headEnd type="none" w="sm" len="sm"/>
              <a:tailEnd type="none" w="sm" len="sm"/>
            </a:ln>
          </p:spPr>
        </p:cxnSp>
      </p:grpSp>
      <p:grpSp>
        <p:nvGrpSpPr>
          <p:cNvPr id="462" name="Shape 462"/>
          <p:cNvGrpSpPr/>
          <p:nvPr/>
        </p:nvGrpSpPr>
        <p:grpSpPr>
          <a:xfrm>
            <a:off x="11221094" y="5263327"/>
            <a:ext cx="541193" cy="778158"/>
            <a:chOff x="528" y="912"/>
            <a:chExt cx="104" cy="444"/>
          </a:xfrm>
        </p:grpSpPr>
        <p:sp>
          <p:nvSpPr>
            <p:cNvPr id="463" name="Shape 463"/>
            <p:cNvSpPr/>
            <p:nvPr/>
          </p:nvSpPr>
          <p:spPr>
            <a:xfrm>
              <a:off x="576" y="960"/>
              <a:ext cx="0" cy="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Noto Sans Symbols"/>
                <a:buNone/>
              </a:pPr>
              <a:endParaRPr sz="1400" b="0" i="0" u="none" strike="noStrike" cap="none">
                <a:solidFill>
                  <a:srgbClr val="000000"/>
                </a:solidFill>
                <a:latin typeface="Arial"/>
                <a:ea typeface="Arial"/>
                <a:cs typeface="Arial"/>
                <a:sym typeface="Arial"/>
              </a:endParaRPr>
            </a:p>
          </p:txBody>
        </p:sp>
        <p:sp>
          <p:nvSpPr>
            <p:cNvPr id="464" name="Shape 464"/>
            <p:cNvSpPr/>
            <p:nvPr/>
          </p:nvSpPr>
          <p:spPr>
            <a:xfrm>
              <a:off x="528" y="912"/>
              <a:ext cx="0" cy="0"/>
            </a:xfrm>
            <a:prstGeom prst="ellipse">
              <a:avLst/>
            </a:prstGeom>
            <a:solidFill>
              <a:srgbClr val="FFFF00"/>
            </a:solidFill>
            <a:ln w="9525"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Noto Sans Symbols"/>
                <a:buNone/>
              </a:pPr>
              <a:endParaRPr sz="1400" b="0" i="0" u="none" strike="noStrike" cap="none">
                <a:solidFill>
                  <a:srgbClr val="000000"/>
                </a:solidFill>
                <a:latin typeface="Arial"/>
                <a:ea typeface="Arial"/>
                <a:cs typeface="Arial"/>
                <a:sym typeface="Arial"/>
              </a:endParaRPr>
            </a:p>
          </p:txBody>
        </p:sp>
        <p:cxnSp>
          <p:nvCxnSpPr>
            <p:cNvPr id="465" name="Shape 465"/>
            <p:cNvCxnSpPr/>
            <p:nvPr/>
          </p:nvCxnSpPr>
          <p:spPr>
            <a:xfrm>
              <a:off x="576" y="1056"/>
              <a:ext cx="0" cy="300"/>
            </a:xfrm>
            <a:prstGeom prst="straightConnector1">
              <a:avLst/>
            </a:prstGeom>
            <a:noFill/>
            <a:ln w="9525" cap="flat" cmpd="sng">
              <a:solidFill>
                <a:schemeClr val="lt1"/>
              </a:solidFill>
              <a:prstDash val="solid"/>
              <a:round/>
              <a:headEnd type="none" w="sm" len="sm"/>
              <a:tailEnd type="none" w="sm" len="sm"/>
            </a:ln>
          </p:spPr>
        </p:cxnSp>
        <p:cxnSp>
          <p:nvCxnSpPr>
            <p:cNvPr id="466" name="Shape 466"/>
            <p:cNvCxnSpPr/>
            <p:nvPr/>
          </p:nvCxnSpPr>
          <p:spPr>
            <a:xfrm>
              <a:off x="632" y="1056"/>
              <a:ext cx="0" cy="300"/>
            </a:xfrm>
            <a:prstGeom prst="straightConnector1">
              <a:avLst/>
            </a:prstGeom>
            <a:noFill/>
            <a:ln w="9525" cap="flat" cmpd="sng">
              <a:solidFill>
                <a:schemeClr val="lt1"/>
              </a:solidFill>
              <a:prstDash val="solid"/>
              <a:round/>
              <a:headEnd type="none" w="sm" len="sm"/>
              <a:tailEnd type="none" w="sm" len="sm"/>
            </a:ln>
          </p:spPr>
        </p:cxnSp>
      </p:grpSp>
      <p:grpSp>
        <p:nvGrpSpPr>
          <p:cNvPr id="467" name="Shape 467"/>
          <p:cNvGrpSpPr/>
          <p:nvPr/>
        </p:nvGrpSpPr>
        <p:grpSpPr>
          <a:xfrm>
            <a:off x="3995938" y="3960613"/>
            <a:ext cx="86591" cy="778158"/>
            <a:chOff x="528" y="912"/>
            <a:chExt cx="104" cy="444"/>
          </a:xfrm>
        </p:grpSpPr>
        <p:sp>
          <p:nvSpPr>
            <p:cNvPr id="468" name="Shape 468"/>
            <p:cNvSpPr/>
            <p:nvPr/>
          </p:nvSpPr>
          <p:spPr>
            <a:xfrm>
              <a:off x="576" y="960"/>
              <a:ext cx="0" cy="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Noto Sans Symbols"/>
                <a:buNone/>
              </a:pPr>
              <a:endParaRPr sz="1400" b="0" i="0" u="none" strike="noStrike" cap="none">
                <a:solidFill>
                  <a:srgbClr val="000000"/>
                </a:solidFill>
                <a:latin typeface="Arial"/>
                <a:ea typeface="Arial"/>
                <a:cs typeface="Arial"/>
                <a:sym typeface="Arial"/>
              </a:endParaRPr>
            </a:p>
          </p:txBody>
        </p:sp>
        <p:sp>
          <p:nvSpPr>
            <p:cNvPr id="469" name="Shape 469"/>
            <p:cNvSpPr/>
            <p:nvPr/>
          </p:nvSpPr>
          <p:spPr>
            <a:xfrm>
              <a:off x="528" y="912"/>
              <a:ext cx="0" cy="0"/>
            </a:xfrm>
            <a:prstGeom prst="ellipse">
              <a:avLst/>
            </a:prstGeom>
            <a:solidFill>
              <a:srgbClr val="FFFF00"/>
            </a:solidFill>
            <a:ln w="9525"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Noto Sans Symbols"/>
                <a:buNone/>
              </a:pPr>
              <a:endParaRPr sz="1400" b="0" i="0" u="none" strike="noStrike" cap="none">
                <a:solidFill>
                  <a:srgbClr val="000000"/>
                </a:solidFill>
                <a:latin typeface="Arial"/>
                <a:ea typeface="Arial"/>
                <a:cs typeface="Arial"/>
                <a:sym typeface="Arial"/>
              </a:endParaRPr>
            </a:p>
          </p:txBody>
        </p:sp>
        <p:cxnSp>
          <p:nvCxnSpPr>
            <p:cNvPr id="470" name="Shape 470"/>
            <p:cNvCxnSpPr/>
            <p:nvPr/>
          </p:nvCxnSpPr>
          <p:spPr>
            <a:xfrm>
              <a:off x="576" y="1056"/>
              <a:ext cx="0" cy="300"/>
            </a:xfrm>
            <a:prstGeom prst="straightConnector1">
              <a:avLst/>
            </a:prstGeom>
            <a:noFill/>
            <a:ln w="9525" cap="flat" cmpd="sng">
              <a:solidFill>
                <a:schemeClr val="lt1"/>
              </a:solidFill>
              <a:prstDash val="solid"/>
              <a:round/>
              <a:headEnd type="none" w="sm" len="sm"/>
              <a:tailEnd type="none" w="sm" len="sm"/>
            </a:ln>
          </p:spPr>
        </p:cxnSp>
        <p:cxnSp>
          <p:nvCxnSpPr>
            <p:cNvPr id="471" name="Shape 471"/>
            <p:cNvCxnSpPr/>
            <p:nvPr/>
          </p:nvCxnSpPr>
          <p:spPr>
            <a:xfrm>
              <a:off x="632" y="1056"/>
              <a:ext cx="0" cy="300"/>
            </a:xfrm>
            <a:prstGeom prst="straightConnector1">
              <a:avLst/>
            </a:prstGeom>
            <a:noFill/>
            <a:ln w="9525" cap="flat" cmpd="sng">
              <a:solidFill>
                <a:schemeClr val="lt1"/>
              </a:solidFill>
              <a:prstDash val="solid"/>
              <a:round/>
              <a:headEnd type="none" w="sm" len="sm"/>
              <a:tailEnd type="none" w="sm" len="sm"/>
            </a:ln>
          </p:spPr>
        </p:cxnSp>
      </p:grpSp>
      <p:sp>
        <p:nvSpPr>
          <p:cNvPr id="472" name="Shape 472"/>
          <p:cNvSpPr txBox="1"/>
          <p:nvPr/>
        </p:nvSpPr>
        <p:spPr>
          <a:xfrm>
            <a:off x="6434075" y="3099500"/>
            <a:ext cx="592200" cy="347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BM</a:t>
            </a:r>
            <a:endParaRPr sz="1000" b="0" i="0" u="none" strike="noStrike" cap="none">
              <a:solidFill>
                <a:srgbClr val="000000"/>
              </a:solidFill>
              <a:latin typeface="Arial"/>
              <a:ea typeface="Arial"/>
              <a:cs typeface="Arial"/>
              <a:sym typeface="Arial"/>
            </a:endParaRPr>
          </a:p>
        </p:txBody>
      </p:sp>
      <p:sp>
        <p:nvSpPr>
          <p:cNvPr id="473" name="Shape 473"/>
          <p:cNvSpPr txBox="1"/>
          <p:nvPr/>
        </p:nvSpPr>
        <p:spPr>
          <a:xfrm>
            <a:off x="7307100" y="3446900"/>
            <a:ext cx="592200" cy="347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BM</a:t>
            </a:r>
            <a:endParaRPr sz="1000" b="0" i="0" u="none" strike="noStrike" cap="none">
              <a:solidFill>
                <a:srgbClr val="000000"/>
              </a:solidFill>
              <a:latin typeface="Arial"/>
              <a:ea typeface="Arial"/>
              <a:cs typeface="Arial"/>
              <a:sym typeface="Arial"/>
            </a:endParaRPr>
          </a:p>
        </p:txBody>
      </p:sp>
      <p:sp>
        <p:nvSpPr>
          <p:cNvPr id="474" name="Shape 474"/>
          <p:cNvSpPr txBox="1"/>
          <p:nvPr/>
        </p:nvSpPr>
        <p:spPr>
          <a:xfrm>
            <a:off x="7088225" y="2792250"/>
            <a:ext cx="592200" cy="347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BM</a:t>
            </a:r>
            <a:endParaRPr sz="1000" b="0" i="0" u="none" strike="noStrike" cap="none">
              <a:solidFill>
                <a:srgbClr val="000000"/>
              </a:solidFill>
              <a:latin typeface="Arial"/>
              <a:ea typeface="Arial"/>
              <a:cs typeface="Arial"/>
              <a:sym typeface="Arial"/>
            </a:endParaRPr>
          </a:p>
        </p:txBody>
      </p:sp>
      <p:sp>
        <p:nvSpPr>
          <p:cNvPr id="475" name="Shape 475"/>
          <p:cNvSpPr txBox="1"/>
          <p:nvPr/>
        </p:nvSpPr>
        <p:spPr>
          <a:xfrm>
            <a:off x="3970450" y="1248938"/>
            <a:ext cx="836700" cy="47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NWLON station </a:t>
            </a:r>
            <a:endParaRPr sz="1000" b="0" i="0" u="none" strike="noStrike" cap="none">
              <a:solidFill>
                <a:srgbClr val="000000"/>
              </a:solidFill>
              <a:latin typeface="Arial"/>
              <a:ea typeface="Arial"/>
              <a:cs typeface="Arial"/>
              <a:sym typeface="Arial"/>
            </a:endParaRPr>
          </a:p>
        </p:txBody>
      </p:sp>
      <p:sp>
        <p:nvSpPr>
          <p:cNvPr id="476" name="Shape 476"/>
          <p:cNvSpPr txBox="1"/>
          <p:nvPr/>
        </p:nvSpPr>
        <p:spPr>
          <a:xfrm>
            <a:off x="3360725" y="2087888"/>
            <a:ext cx="836700" cy="47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cGNSS antenna </a:t>
            </a:r>
            <a:endParaRPr sz="1000" b="0" i="0" u="none" strike="noStrike" cap="none">
              <a:solidFill>
                <a:srgbClr val="000000"/>
              </a:solidFill>
              <a:latin typeface="Arial"/>
              <a:ea typeface="Arial"/>
              <a:cs typeface="Arial"/>
              <a:sym typeface="Arial"/>
            </a:endParaRPr>
          </a:p>
        </p:txBody>
      </p:sp>
      <p:sp>
        <p:nvSpPr>
          <p:cNvPr id="477" name="Shape 477"/>
          <p:cNvSpPr txBox="1"/>
          <p:nvPr/>
        </p:nvSpPr>
        <p:spPr>
          <a:xfrm>
            <a:off x="7490692" y="1617273"/>
            <a:ext cx="939600" cy="505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cGNSS (</a:t>
            </a:r>
            <a:r>
              <a:rPr lang="en" sz="1000" b="0" i="0" u="none" strike="noStrike" cap="none">
                <a:solidFill>
                  <a:schemeClr val="dk1"/>
                </a:solidFill>
                <a:latin typeface="Arial"/>
                <a:ea typeface="Arial"/>
                <a:cs typeface="Arial"/>
                <a:sym typeface="Arial"/>
              </a:rPr>
              <a:t>CORS)</a:t>
            </a:r>
            <a:endParaRPr sz="1000" b="0" i="0" u="none" strike="noStrike" cap="none">
              <a:solidFill>
                <a:srgbClr val="000000"/>
              </a:solidFill>
              <a:latin typeface="Arial"/>
              <a:ea typeface="Arial"/>
              <a:cs typeface="Arial"/>
              <a:sym typeface="Arial"/>
            </a:endParaRPr>
          </a:p>
        </p:txBody>
      </p:sp>
      <p:sp>
        <p:nvSpPr>
          <p:cNvPr id="478" name="Shape 478"/>
          <p:cNvSpPr txBox="1"/>
          <p:nvPr/>
        </p:nvSpPr>
        <p:spPr>
          <a:xfrm>
            <a:off x="5102849" y="1357774"/>
            <a:ext cx="2198100" cy="505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Arial"/>
                <a:ea typeface="Arial"/>
                <a:cs typeface="Arial"/>
                <a:sym typeface="Arial"/>
              </a:rPr>
              <a:t>Differential mode to resolve components of SL Trend</a:t>
            </a:r>
            <a:endParaRPr sz="1200" b="1" i="0" u="none" strike="noStrike" cap="none">
              <a:solidFill>
                <a:srgbClr val="000000"/>
              </a:solidFill>
              <a:latin typeface="Arial"/>
              <a:ea typeface="Arial"/>
              <a:cs typeface="Arial"/>
              <a:sym typeface="Arial"/>
            </a:endParaRPr>
          </a:p>
        </p:txBody>
      </p:sp>
      <p:sp>
        <p:nvSpPr>
          <p:cNvPr id="479" name="Shape 479"/>
          <p:cNvSpPr/>
          <p:nvPr/>
        </p:nvSpPr>
        <p:spPr>
          <a:xfrm>
            <a:off x="8207636" y="449338"/>
            <a:ext cx="276900" cy="1193657"/>
          </a:xfrm>
          <a:prstGeom prst="downArrow">
            <a:avLst>
              <a:gd name="adj1" fmla="val 50000"/>
              <a:gd name="adj2" fmla="val 50000"/>
            </a:avLst>
          </a:prstGeom>
          <a:gradFill>
            <a:gsLst>
              <a:gs pos="0">
                <a:srgbClr val="F5D0D0"/>
              </a:gs>
              <a:gs pos="100000">
                <a:srgbClr val="D96868"/>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Shape 480"/>
          <p:cNvSpPr/>
          <p:nvPr/>
        </p:nvSpPr>
        <p:spPr>
          <a:xfrm rot="-1537251">
            <a:off x="3691575" y="772796"/>
            <a:ext cx="310950" cy="1411855"/>
          </a:xfrm>
          <a:prstGeom prst="downArrow">
            <a:avLst>
              <a:gd name="adj1" fmla="val 50000"/>
              <a:gd name="adj2" fmla="val 50000"/>
            </a:avLst>
          </a:prstGeom>
          <a:gradFill>
            <a:gsLst>
              <a:gs pos="0">
                <a:srgbClr val="F5D0D0"/>
              </a:gs>
              <a:gs pos="100000">
                <a:srgbClr val="D96868"/>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xfrm>
            <a:off x="-1" y="48970"/>
            <a:ext cx="9079355" cy="481500"/>
          </a:xfrm>
          <a:prstGeom prst="rect">
            <a:avLst/>
          </a:prstGeom>
          <a:noFill/>
          <a:ln>
            <a:noFill/>
          </a:ln>
        </p:spPr>
        <p:txBody>
          <a:bodyPr spcFirstLastPara="1" wrap="square" lIns="68575" tIns="34275" rIns="68575" bIns="34275" anchor="t" anchorCtr="0">
            <a:noAutofit/>
          </a:bodyPr>
          <a:lstStyle/>
          <a:p>
            <a:pPr marL="0" marR="0" lvl="0" indent="0" algn="ctr" rtl="0">
              <a:lnSpc>
                <a:spcPct val="90000"/>
              </a:lnSpc>
              <a:spcBef>
                <a:spcPts val="0"/>
              </a:spcBef>
              <a:spcAft>
                <a:spcPts val="0"/>
              </a:spcAft>
              <a:buClr>
                <a:schemeClr val="dk1"/>
              </a:buClr>
              <a:buSzPts val="3300"/>
              <a:buFont typeface="Calibri"/>
              <a:buNone/>
            </a:pPr>
            <a:r>
              <a:rPr lang="en" sz="2700" b="1" i="0" u="none" strike="noStrike" cap="none">
                <a:solidFill>
                  <a:schemeClr val="dk1"/>
                </a:solidFill>
                <a:latin typeface="Calibri"/>
                <a:ea typeface="Calibri"/>
                <a:cs typeface="Calibri"/>
                <a:sym typeface="Calibri"/>
              </a:rPr>
              <a:t>Progress to Date</a:t>
            </a:r>
            <a:endParaRPr sz="2700" b="1" i="0" u="none" strike="noStrike" cap="none">
              <a:solidFill>
                <a:schemeClr val="dk1"/>
              </a:solidFill>
              <a:latin typeface="Calibri"/>
              <a:ea typeface="Calibri"/>
              <a:cs typeface="Calibri"/>
              <a:sym typeface="Calibri"/>
            </a:endParaRPr>
          </a:p>
        </p:txBody>
      </p:sp>
      <p:sp>
        <p:nvSpPr>
          <p:cNvPr id="486" name="Shape 486"/>
          <p:cNvSpPr txBox="1">
            <a:spLocks noGrp="1"/>
          </p:cNvSpPr>
          <p:nvPr>
            <p:ph type="body" idx="1"/>
          </p:nvPr>
        </p:nvSpPr>
        <p:spPr>
          <a:xfrm>
            <a:off x="284128" y="526034"/>
            <a:ext cx="4526700" cy="4574602"/>
          </a:xfrm>
          <a:prstGeom prst="rect">
            <a:avLst/>
          </a:prstGeom>
          <a:noFill/>
          <a:ln>
            <a:noFill/>
          </a:ln>
        </p:spPr>
        <p:txBody>
          <a:bodyPr spcFirstLastPara="1" wrap="square" lIns="68575" tIns="34275" rIns="68575" bIns="34275" anchor="t" anchorCtr="0">
            <a:noAutofit/>
          </a:bodyPr>
          <a:lstStyle/>
          <a:p>
            <a:pPr marL="127000" marR="0" lvl="0" indent="0" algn="l" rtl="0">
              <a:lnSpc>
                <a:spcPct val="100000"/>
              </a:lnSpc>
              <a:spcBef>
                <a:spcPts val="0"/>
              </a:spcBef>
              <a:spcAft>
                <a:spcPts val="0"/>
              </a:spcAft>
              <a:buClr>
                <a:schemeClr val="dk1"/>
              </a:buClr>
              <a:buSzPts val="1600"/>
              <a:buFont typeface="Arial"/>
              <a:buNone/>
            </a:pPr>
            <a:r>
              <a:rPr lang="en" sz="1600" b="0" i="0" u="none" strike="noStrike" cap="none">
                <a:solidFill>
                  <a:schemeClr val="dk1"/>
                </a:solidFill>
                <a:latin typeface="Arial"/>
                <a:ea typeface="Arial"/>
                <a:cs typeface="Arial"/>
                <a:sym typeface="Arial"/>
              </a:rPr>
              <a:t>PLANNING</a:t>
            </a:r>
            <a:endParaRPr/>
          </a:p>
          <a:p>
            <a:pPr marL="412750" marR="0" lvl="0" indent="-285750" algn="l" rtl="0">
              <a:spcBef>
                <a:spcPts val="0"/>
              </a:spcBef>
              <a:spcAft>
                <a:spcPts val="0"/>
              </a:spcAft>
              <a:buClr>
                <a:schemeClr val="dk1"/>
              </a:buClr>
              <a:buSzPts val="1600"/>
              <a:buFont typeface="Arial"/>
              <a:buChar char="•"/>
            </a:pPr>
            <a:r>
              <a:rPr lang="en" sz="1400" b="0" i="0" u="none" strike="noStrike" cap="none">
                <a:solidFill>
                  <a:schemeClr val="dk1"/>
                </a:solidFill>
                <a:latin typeface="Arial"/>
                <a:ea typeface="Arial"/>
                <a:cs typeface="Arial"/>
                <a:sym typeface="Arial"/>
              </a:rPr>
              <a:t>Formed CO-OPS cGNSS working group and collaborated with NGS and other partners;</a:t>
            </a:r>
            <a:endParaRPr sz="1400" b="0" i="0" u="none" strike="noStrike" cap="none">
              <a:solidFill>
                <a:schemeClr val="dk1"/>
              </a:solidFill>
              <a:latin typeface="Arial"/>
              <a:ea typeface="Arial"/>
              <a:cs typeface="Arial"/>
              <a:sym typeface="Arial"/>
            </a:endParaRPr>
          </a:p>
          <a:p>
            <a:pPr marL="412750" marR="0" lvl="0" indent="-285750" algn="l" rtl="0">
              <a:spcBef>
                <a:spcPts val="0"/>
              </a:spcBef>
              <a:spcAft>
                <a:spcPts val="0"/>
              </a:spcAft>
              <a:buClr>
                <a:schemeClr val="dk1"/>
              </a:buClr>
              <a:buSzPts val="1600"/>
              <a:buFont typeface="Arial"/>
              <a:buChar char="•"/>
            </a:pPr>
            <a:r>
              <a:rPr lang="en" sz="1400" b="0" i="0" u="none" strike="noStrike" cap="none">
                <a:solidFill>
                  <a:schemeClr val="dk1"/>
                </a:solidFill>
                <a:latin typeface="Arial"/>
                <a:ea typeface="Arial"/>
                <a:cs typeface="Arial"/>
                <a:sym typeface="Arial"/>
              </a:rPr>
              <a:t>Held GNSS Workshop </a:t>
            </a:r>
            <a:endParaRPr sz="1400" b="0" i="0" u="none" strike="noStrike" cap="none">
              <a:solidFill>
                <a:schemeClr val="dk1"/>
              </a:solidFill>
              <a:latin typeface="Arial"/>
              <a:ea typeface="Arial"/>
              <a:cs typeface="Arial"/>
              <a:sym typeface="Arial"/>
            </a:endParaRPr>
          </a:p>
          <a:p>
            <a:pPr marL="412750" marR="0" lvl="0" indent="-285750" algn="l" rtl="0">
              <a:spcBef>
                <a:spcPts val="0"/>
              </a:spcBef>
              <a:spcAft>
                <a:spcPts val="0"/>
              </a:spcAft>
              <a:buClr>
                <a:schemeClr val="dk1"/>
              </a:buClr>
              <a:buSzPts val="1600"/>
              <a:buFont typeface="Arial"/>
              <a:buChar char="•"/>
            </a:pPr>
            <a:r>
              <a:rPr lang="en" sz="1400" b="0" i="0" u="none" strike="noStrike" cap="none">
                <a:solidFill>
                  <a:schemeClr val="dk1"/>
                </a:solidFill>
                <a:latin typeface="Arial"/>
                <a:ea typeface="Arial"/>
                <a:cs typeface="Arial"/>
                <a:sym typeface="Arial"/>
              </a:rPr>
              <a:t>Published GNSS strategy (NGS assistance)</a:t>
            </a:r>
            <a:endParaRPr sz="1400" b="0" i="0" u="none" strike="noStrike" cap="none">
              <a:solidFill>
                <a:schemeClr val="dk1"/>
              </a:solidFill>
              <a:latin typeface="Arial"/>
              <a:ea typeface="Arial"/>
              <a:cs typeface="Arial"/>
              <a:sym typeface="Arial"/>
            </a:endParaRPr>
          </a:p>
          <a:p>
            <a:pPr marL="127000" marR="0" lvl="0" indent="0" algn="l" rtl="0">
              <a:lnSpc>
                <a:spcPct val="100000"/>
              </a:lnSpc>
              <a:spcBef>
                <a:spcPts val="0"/>
              </a:spcBef>
              <a:spcAft>
                <a:spcPts val="0"/>
              </a:spcAft>
              <a:buClr>
                <a:schemeClr val="dk1"/>
              </a:buClr>
              <a:buSzPts val="1600"/>
              <a:buFont typeface="Arial"/>
              <a:buNone/>
            </a:pPr>
            <a:endParaRPr sz="1400" b="0" i="0" u="none" strike="noStrike" cap="none">
              <a:solidFill>
                <a:schemeClr val="dk1"/>
              </a:solidFill>
              <a:latin typeface="Arial"/>
              <a:ea typeface="Arial"/>
              <a:cs typeface="Arial"/>
              <a:sym typeface="Arial"/>
            </a:endParaRPr>
          </a:p>
          <a:p>
            <a:pPr marL="127000" marR="0" lvl="0" indent="0" algn="l" rtl="0">
              <a:lnSpc>
                <a:spcPct val="100000"/>
              </a:lnSpc>
              <a:spcBef>
                <a:spcPts val="0"/>
              </a:spcBef>
              <a:spcAft>
                <a:spcPts val="0"/>
              </a:spcAft>
              <a:buClr>
                <a:schemeClr val="dk1"/>
              </a:buClr>
              <a:buSzPts val="1600"/>
              <a:buFont typeface="Arial"/>
              <a:buNone/>
            </a:pPr>
            <a:r>
              <a:rPr lang="en" sz="1600" b="0" i="0" u="none" strike="noStrike" cap="none">
                <a:solidFill>
                  <a:schemeClr val="dk1"/>
                </a:solidFill>
                <a:latin typeface="Arial"/>
                <a:ea typeface="Arial"/>
                <a:cs typeface="Arial"/>
                <a:sym typeface="Arial"/>
              </a:rPr>
              <a:t>TECHNOLOGY &amp; DATA MANAGEMENT</a:t>
            </a:r>
            <a:endParaRPr/>
          </a:p>
          <a:p>
            <a:pPr marL="298450" marR="0" lvl="0" indent="-285750" algn="l" rtl="0">
              <a:spcBef>
                <a:spcPts val="0"/>
              </a:spcBef>
              <a:spcAft>
                <a:spcPts val="0"/>
              </a:spcAft>
              <a:buClr>
                <a:schemeClr val="dk1"/>
              </a:buClr>
              <a:buSzPts val="1600"/>
              <a:buFont typeface="Arial"/>
              <a:buChar char="•"/>
            </a:pPr>
            <a:r>
              <a:rPr lang="en" sz="1400" b="0" i="0" u="none" strike="noStrike" cap="none">
                <a:solidFill>
                  <a:schemeClr val="dk1"/>
                </a:solidFill>
                <a:latin typeface="Arial"/>
                <a:ea typeface="Arial"/>
                <a:cs typeface="Arial"/>
                <a:sym typeface="Arial"/>
              </a:rPr>
              <a:t>Performed system, configuration, installation, operations &amp; maintenance familiarization</a:t>
            </a:r>
            <a:endParaRPr/>
          </a:p>
          <a:p>
            <a:pPr marL="298450" marR="0" lvl="0" indent="-285750" algn="l" rtl="0">
              <a:spcBef>
                <a:spcPts val="0"/>
              </a:spcBef>
              <a:spcAft>
                <a:spcPts val="0"/>
              </a:spcAft>
              <a:buClr>
                <a:schemeClr val="dk1"/>
              </a:buClr>
              <a:buSzPts val="1600"/>
              <a:buFont typeface="Arial"/>
              <a:buChar char="•"/>
            </a:pPr>
            <a:r>
              <a:rPr lang="en" sz="1400" b="0" i="0" u="none" strike="noStrike" cap="none">
                <a:solidFill>
                  <a:schemeClr val="dk1"/>
                </a:solidFill>
                <a:latin typeface="Arial"/>
                <a:ea typeface="Arial"/>
                <a:cs typeface="Arial"/>
                <a:sym typeface="Arial"/>
              </a:rPr>
              <a:t>Conducted data logging, processing and analysis options (with NGS assistance) </a:t>
            </a:r>
            <a:endParaRPr/>
          </a:p>
          <a:p>
            <a:pPr marL="298450" marR="0" lvl="0" indent="-285750" algn="l" rtl="0">
              <a:spcBef>
                <a:spcPts val="0"/>
              </a:spcBef>
              <a:spcAft>
                <a:spcPts val="0"/>
              </a:spcAft>
              <a:buClr>
                <a:schemeClr val="dk1"/>
              </a:buClr>
              <a:buSzPts val="1600"/>
              <a:buFont typeface="Arial"/>
              <a:buChar char="•"/>
            </a:pPr>
            <a:r>
              <a:rPr lang="en" sz="1400" b="0" i="0" u="none" strike="noStrike" cap="none">
                <a:solidFill>
                  <a:schemeClr val="dk1"/>
                </a:solidFill>
                <a:latin typeface="Arial"/>
                <a:ea typeface="Arial"/>
                <a:cs typeface="Arial"/>
                <a:sym typeface="Arial"/>
              </a:rPr>
              <a:t>Established two long-term test platforms</a:t>
            </a:r>
            <a:endParaRPr/>
          </a:p>
          <a:p>
            <a:pPr marL="342900" marR="0" lvl="0" indent="-228600" algn="l" rtl="0">
              <a:spcBef>
                <a:spcPts val="0"/>
              </a:spcBef>
              <a:spcAft>
                <a:spcPts val="0"/>
              </a:spcAft>
              <a:buClr>
                <a:schemeClr val="dk1"/>
              </a:buClr>
              <a:buSzPts val="1600"/>
              <a:buFont typeface="Calibri"/>
              <a:buNone/>
            </a:pPr>
            <a:endParaRPr sz="1400" b="0" i="0" u="none" strike="noStrike" cap="none">
              <a:solidFill>
                <a:schemeClr val="dk1"/>
              </a:solidFill>
              <a:latin typeface="Arial"/>
              <a:ea typeface="Arial"/>
              <a:cs typeface="Arial"/>
              <a:sym typeface="Arial"/>
            </a:endParaRPr>
          </a:p>
          <a:p>
            <a:pPr marL="127000" marR="0" lvl="0" indent="0" algn="l" rtl="0">
              <a:lnSpc>
                <a:spcPct val="100000"/>
              </a:lnSpc>
              <a:spcBef>
                <a:spcPts val="0"/>
              </a:spcBef>
              <a:spcAft>
                <a:spcPts val="0"/>
              </a:spcAft>
              <a:buClr>
                <a:schemeClr val="dk1"/>
              </a:buClr>
              <a:buSzPts val="1600"/>
              <a:buFont typeface="Arial"/>
              <a:buNone/>
            </a:pPr>
            <a:r>
              <a:rPr lang="en" sz="1600" b="0" i="0" u="none" strike="noStrike" cap="none">
                <a:solidFill>
                  <a:schemeClr val="dk1"/>
                </a:solidFill>
                <a:latin typeface="Arial"/>
                <a:ea typeface="Arial"/>
                <a:cs typeface="Arial"/>
                <a:sym typeface="Arial"/>
              </a:rPr>
              <a:t>FIELD OPERATIONS</a:t>
            </a:r>
            <a:endParaRPr/>
          </a:p>
          <a:p>
            <a:pPr marL="412750" marR="0" lvl="0" indent="-285750" algn="l" rtl="0">
              <a:spcBef>
                <a:spcPts val="0"/>
              </a:spcBef>
              <a:spcAft>
                <a:spcPts val="0"/>
              </a:spcAft>
              <a:buClr>
                <a:schemeClr val="dk1"/>
              </a:buClr>
              <a:buSzPts val="1600"/>
              <a:buFont typeface="Arial"/>
              <a:buChar char="•"/>
            </a:pPr>
            <a:r>
              <a:rPr lang="en" sz="1400" b="0" i="0" u="none" strike="noStrike" cap="none">
                <a:solidFill>
                  <a:schemeClr val="dk1"/>
                </a:solidFill>
                <a:latin typeface="Arial"/>
                <a:ea typeface="Arial"/>
                <a:cs typeface="Arial"/>
                <a:sym typeface="Arial"/>
              </a:rPr>
              <a:t>Installed four long-term GNSS systems on NWLON stations in collaboration with Old Dominion Univerisity</a:t>
            </a:r>
            <a:endParaRPr/>
          </a:p>
          <a:p>
            <a:pPr marL="412750" marR="0" lvl="0" indent="-285750" algn="l" rtl="0">
              <a:spcBef>
                <a:spcPts val="0"/>
              </a:spcBef>
              <a:spcAft>
                <a:spcPts val="0"/>
              </a:spcAft>
              <a:buClr>
                <a:schemeClr val="dk1"/>
              </a:buClr>
              <a:buSzPts val="1600"/>
              <a:buFont typeface="Arial"/>
              <a:buChar char="•"/>
            </a:pPr>
            <a:r>
              <a:rPr lang="en" sz="1400" b="0" i="0" u="none" strike="noStrike" cap="none">
                <a:solidFill>
                  <a:schemeClr val="dk1"/>
                </a:solidFill>
                <a:latin typeface="Arial"/>
                <a:ea typeface="Arial"/>
                <a:cs typeface="Arial"/>
                <a:sym typeface="Arial"/>
              </a:rPr>
              <a:t>Developed sensor GNSS antenna mounting design options</a:t>
            </a:r>
            <a:endParaRPr/>
          </a:p>
        </p:txBody>
      </p:sp>
      <p:pic>
        <p:nvPicPr>
          <p:cNvPr id="487" name="Shape 487"/>
          <p:cNvPicPr preferRelativeResize="0"/>
          <p:nvPr/>
        </p:nvPicPr>
        <p:blipFill rotWithShape="1">
          <a:blip r:embed="rId3">
            <a:alphaModFix/>
          </a:blip>
          <a:srcRect/>
          <a:stretch/>
        </p:blipFill>
        <p:spPr>
          <a:xfrm>
            <a:off x="5094957" y="584697"/>
            <a:ext cx="1539027" cy="2227100"/>
          </a:xfrm>
          <a:prstGeom prst="rect">
            <a:avLst/>
          </a:prstGeom>
          <a:noFill/>
          <a:ln>
            <a:noFill/>
          </a:ln>
        </p:spPr>
      </p:pic>
      <p:pic>
        <p:nvPicPr>
          <p:cNvPr id="488" name="Shape 488"/>
          <p:cNvPicPr preferRelativeResize="0"/>
          <p:nvPr/>
        </p:nvPicPr>
        <p:blipFill rotWithShape="1">
          <a:blip r:embed="rId4">
            <a:alphaModFix/>
          </a:blip>
          <a:srcRect/>
          <a:stretch/>
        </p:blipFill>
        <p:spPr>
          <a:xfrm>
            <a:off x="4883850" y="2846081"/>
            <a:ext cx="4195505" cy="1893653"/>
          </a:xfrm>
          <a:prstGeom prst="rect">
            <a:avLst/>
          </a:prstGeom>
          <a:noFill/>
          <a:ln>
            <a:noFill/>
          </a:ln>
        </p:spPr>
      </p:pic>
      <p:pic>
        <p:nvPicPr>
          <p:cNvPr id="489" name="Shape 489"/>
          <p:cNvPicPr preferRelativeResize="0"/>
          <p:nvPr/>
        </p:nvPicPr>
        <p:blipFill rotWithShape="1">
          <a:blip r:embed="rId5">
            <a:alphaModFix/>
          </a:blip>
          <a:srcRect l="4084" t="16505" r="21110" b="19366"/>
          <a:stretch/>
        </p:blipFill>
        <p:spPr>
          <a:xfrm>
            <a:off x="6789905" y="1003233"/>
            <a:ext cx="2354095" cy="1484395"/>
          </a:xfrm>
          <a:prstGeom prst="rect">
            <a:avLst/>
          </a:prstGeom>
          <a:noFill/>
          <a:ln>
            <a:noFill/>
          </a:ln>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xfrm>
            <a:off x="0" y="-9904"/>
            <a:ext cx="9144000" cy="8625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2700"/>
              <a:buFont typeface="Calibri"/>
              <a:buNone/>
            </a:pPr>
            <a:r>
              <a:rPr lang="en" sz="2700" b="1" i="0" u="none" strike="noStrike" cap="none">
                <a:solidFill>
                  <a:schemeClr val="dk1"/>
                </a:solidFill>
                <a:latin typeface="Calibri"/>
                <a:ea typeface="Calibri"/>
                <a:cs typeface="Calibri"/>
                <a:sym typeface="Calibri"/>
              </a:rPr>
              <a:t>Planned Efforts in FY 18 </a:t>
            </a:r>
            <a:endParaRPr sz="2700" b="1" i="0" u="none" strike="noStrike" cap="none">
              <a:solidFill>
                <a:schemeClr val="dk1"/>
              </a:solidFill>
              <a:latin typeface="Calibri"/>
              <a:ea typeface="Calibri"/>
              <a:cs typeface="Calibri"/>
              <a:sym typeface="Calibri"/>
            </a:endParaRPr>
          </a:p>
        </p:txBody>
      </p:sp>
      <p:sp>
        <p:nvSpPr>
          <p:cNvPr id="495" name="Shape 495"/>
          <p:cNvSpPr txBox="1">
            <a:spLocks noGrp="1"/>
          </p:cNvSpPr>
          <p:nvPr>
            <p:ph type="body" idx="1"/>
          </p:nvPr>
        </p:nvSpPr>
        <p:spPr>
          <a:xfrm>
            <a:off x="193325" y="993221"/>
            <a:ext cx="4995000" cy="4059900"/>
          </a:xfrm>
          <a:prstGeom prst="rect">
            <a:avLst/>
          </a:prstGeom>
          <a:noFill/>
          <a:ln>
            <a:noFill/>
          </a:ln>
        </p:spPr>
        <p:txBody>
          <a:bodyPr spcFirstLastPara="1" wrap="square" lIns="68575" tIns="34275" rIns="68575" bIns="34275" anchor="t" anchorCtr="0">
            <a:noAutofit/>
          </a:bodyPr>
          <a:lstStyle/>
          <a:p>
            <a:pPr marL="114300" marR="0" lvl="0" indent="0" algn="l" rtl="0">
              <a:lnSpc>
                <a:spcPct val="100000"/>
              </a:lnSpc>
              <a:spcBef>
                <a:spcPts val="0"/>
              </a:spcBef>
              <a:spcAft>
                <a:spcPts val="0"/>
              </a:spcAft>
              <a:buClr>
                <a:schemeClr val="dk1"/>
              </a:buClr>
              <a:buSzPts val="1800"/>
              <a:buFont typeface="Arial"/>
              <a:buNone/>
            </a:pPr>
            <a:r>
              <a:rPr lang="en" sz="1600" b="0" i="0" u="none" strike="noStrike" cap="none">
                <a:solidFill>
                  <a:schemeClr val="dk1"/>
                </a:solidFill>
                <a:latin typeface="Arial"/>
                <a:ea typeface="Arial"/>
                <a:cs typeface="Arial"/>
                <a:sym typeface="Arial"/>
              </a:rPr>
              <a:t>PLANNING</a:t>
            </a:r>
            <a:endParaRPr/>
          </a:p>
          <a:p>
            <a:pPr marL="400050" marR="0" lvl="0" indent="-285750" algn="l" rtl="0">
              <a:spcBef>
                <a:spcPts val="0"/>
              </a:spcBef>
              <a:spcAft>
                <a:spcPts val="0"/>
              </a:spcAft>
              <a:buClr>
                <a:schemeClr val="dk1"/>
              </a:buClr>
              <a:buSzPts val="1800"/>
              <a:buFont typeface="Arial"/>
              <a:buChar char="•"/>
            </a:pPr>
            <a:r>
              <a:rPr lang="en" sz="1400" b="0" i="0" u="none" strike="noStrike" cap="none">
                <a:solidFill>
                  <a:schemeClr val="dk1"/>
                </a:solidFill>
                <a:latin typeface="Arial"/>
                <a:ea typeface="Arial"/>
                <a:cs typeface="Arial"/>
                <a:sym typeface="Arial"/>
              </a:rPr>
              <a:t>Finalize CO-OPS GNSS implementation plan</a:t>
            </a:r>
            <a:endParaRPr sz="1400" b="0" i="0" u="none" strike="noStrike" cap="none">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chemeClr val="dk1"/>
              </a:buClr>
              <a:buSzPts val="1800"/>
              <a:buFont typeface="Arial"/>
              <a:buNone/>
            </a:pPr>
            <a:endParaRPr sz="1600" b="0" i="0" u="none" strike="noStrike" cap="none">
              <a:solidFill>
                <a:schemeClr val="dk1"/>
              </a:solidFill>
              <a:latin typeface="Arial"/>
              <a:ea typeface="Arial"/>
              <a:cs typeface="Arial"/>
              <a:sym typeface="Arial"/>
            </a:endParaRPr>
          </a:p>
          <a:p>
            <a:pPr marL="114300" marR="0" lvl="0" indent="0" algn="l" rtl="0">
              <a:lnSpc>
                <a:spcPct val="100000"/>
              </a:lnSpc>
              <a:spcBef>
                <a:spcPts val="0"/>
              </a:spcBef>
              <a:spcAft>
                <a:spcPts val="0"/>
              </a:spcAft>
              <a:buClr>
                <a:schemeClr val="dk1"/>
              </a:buClr>
              <a:buSzPts val="1800"/>
              <a:buFont typeface="Arial"/>
              <a:buNone/>
            </a:pPr>
            <a:r>
              <a:rPr lang="en" sz="1600" b="0" i="0" u="none" strike="noStrike" cap="none">
                <a:solidFill>
                  <a:schemeClr val="dk1"/>
                </a:solidFill>
                <a:latin typeface="Arial"/>
                <a:ea typeface="Arial"/>
                <a:cs typeface="Arial"/>
                <a:sym typeface="Arial"/>
              </a:rPr>
              <a:t>TECHNOLOGY &amp; DATA MANAGEMENT</a:t>
            </a:r>
            <a:endParaRPr/>
          </a:p>
          <a:p>
            <a:pPr marL="342900" marR="0" lvl="0" indent="-342900" algn="l" rtl="0">
              <a:spcBef>
                <a:spcPts val="0"/>
              </a:spcBef>
              <a:spcAft>
                <a:spcPts val="0"/>
              </a:spcAft>
              <a:buClr>
                <a:schemeClr val="dk1"/>
              </a:buClr>
              <a:buSzPts val="1800"/>
              <a:buFont typeface="Arial"/>
              <a:buChar char="•"/>
            </a:pPr>
            <a:r>
              <a:rPr lang="en" sz="1400" b="0" i="0" u="none" strike="noStrike" cap="none">
                <a:solidFill>
                  <a:schemeClr val="dk1"/>
                </a:solidFill>
                <a:latin typeface="Arial"/>
                <a:ea typeface="Arial"/>
                <a:cs typeface="Arial"/>
                <a:sym typeface="Arial"/>
              </a:rPr>
              <a:t>Develop new methods for installing cGNSS systems collocated with NWLON</a:t>
            </a:r>
            <a:endParaRPr/>
          </a:p>
          <a:p>
            <a:pPr marL="342900" marR="0" lvl="0" indent="-342900" algn="l" rtl="0">
              <a:spcBef>
                <a:spcPts val="0"/>
              </a:spcBef>
              <a:spcAft>
                <a:spcPts val="0"/>
              </a:spcAft>
              <a:buClr>
                <a:schemeClr val="dk1"/>
              </a:buClr>
              <a:buSzPts val="1800"/>
              <a:buFont typeface="Arial"/>
              <a:buChar char="•"/>
            </a:pPr>
            <a:r>
              <a:rPr lang="en" sz="1400" b="0" i="0" u="none" strike="noStrike" cap="none">
                <a:solidFill>
                  <a:schemeClr val="dk1"/>
                </a:solidFill>
                <a:latin typeface="Arial"/>
                <a:ea typeface="Arial"/>
                <a:cs typeface="Arial"/>
                <a:sym typeface="Arial"/>
              </a:rPr>
              <a:t>Explore data processing tools, methodologies and analysis for various water level applications (with NGS assistance)</a:t>
            </a:r>
            <a:endParaRPr/>
          </a:p>
          <a:p>
            <a:pPr marL="457200" marR="0" lvl="0" indent="-228600" algn="l" rtl="0">
              <a:lnSpc>
                <a:spcPct val="100000"/>
              </a:lnSpc>
              <a:spcBef>
                <a:spcPts val="0"/>
              </a:spcBef>
              <a:spcAft>
                <a:spcPts val="0"/>
              </a:spcAft>
              <a:buClr>
                <a:schemeClr val="dk1"/>
              </a:buClr>
              <a:buSzPts val="1800"/>
              <a:buFont typeface="Arial"/>
              <a:buNone/>
            </a:pPr>
            <a:endParaRPr sz="1600" b="0" i="0" u="none" strike="noStrike" cap="none">
              <a:solidFill>
                <a:schemeClr val="dk1"/>
              </a:solidFill>
              <a:latin typeface="Arial"/>
              <a:ea typeface="Arial"/>
              <a:cs typeface="Arial"/>
              <a:sym typeface="Arial"/>
            </a:endParaRPr>
          </a:p>
          <a:p>
            <a:pPr marL="114300" marR="0" lvl="0" indent="0" algn="l" rtl="0">
              <a:lnSpc>
                <a:spcPct val="100000"/>
              </a:lnSpc>
              <a:spcBef>
                <a:spcPts val="0"/>
              </a:spcBef>
              <a:spcAft>
                <a:spcPts val="0"/>
              </a:spcAft>
              <a:buClr>
                <a:schemeClr val="dk1"/>
              </a:buClr>
              <a:buSzPts val="1800"/>
              <a:buFont typeface="Arial"/>
              <a:buNone/>
            </a:pPr>
            <a:r>
              <a:rPr lang="en" sz="1600" b="0" i="0" u="none" strike="noStrike" cap="none">
                <a:solidFill>
                  <a:schemeClr val="dk1"/>
                </a:solidFill>
                <a:latin typeface="Arial"/>
                <a:ea typeface="Arial"/>
                <a:cs typeface="Arial"/>
                <a:sym typeface="Arial"/>
              </a:rPr>
              <a:t>FIELD OPERATIONS</a:t>
            </a:r>
            <a:endParaRPr/>
          </a:p>
          <a:p>
            <a:pPr marL="400050" marR="0" lvl="0" indent="-285750" algn="l" rtl="0">
              <a:spcBef>
                <a:spcPts val="0"/>
              </a:spcBef>
              <a:spcAft>
                <a:spcPts val="0"/>
              </a:spcAft>
              <a:buClr>
                <a:schemeClr val="dk1"/>
              </a:buClr>
              <a:buSzPts val="1800"/>
              <a:buFont typeface="Arial"/>
              <a:buChar char="•"/>
            </a:pPr>
            <a:r>
              <a:rPr lang="en" sz="1400" b="0" i="0" u="none" strike="noStrike" cap="none">
                <a:solidFill>
                  <a:schemeClr val="dk1"/>
                </a:solidFill>
                <a:latin typeface="Arial"/>
                <a:ea typeface="Arial"/>
                <a:cs typeface="Arial"/>
                <a:sym typeface="Arial"/>
              </a:rPr>
              <a:t>Install “on sensor” cGNSS systems at four NWLON stations Virginia Key FL and Galveston Pier 21 TX (GLOSS), and Newport, RI, Dahlgren, VA</a:t>
            </a:r>
            <a:endParaRPr sz="1400" b="0" i="0" u="none" strike="noStrike" cap="none">
              <a:solidFill>
                <a:schemeClr val="dk1"/>
              </a:solidFill>
              <a:latin typeface="Arial"/>
              <a:ea typeface="Arial"/>
              <a:cs typeface="Arial"/>
              <a:sym typeface="Arial"/>
            </a:endParaRPr>
          </a:p>
          <a:p>
            <a:pPr marL="457200" marR="0" lvl="0" indent="-228600" algn="l" rtl="0">
              <a:lnSpc>
                <a:spcPct val="90000"/>
              </a:lnSpc>
              <a:spcBef>
                <a:spcPts val="0"/>
              </a:spcBef>
              <a:spcAft>
                <a:spcPts val="0"/>
              </a:spcAft>
              <a:buClr>
                <a:schemeClr val="dk1"/>
              </a:buClr>
              <a:buSzPts val="1800"/>
              <a:buFont typeface="Arial"/>
              <a:buNone/>
            </a:pPr>
            <a:endParaRPr sz="1100" b="0" i="0" u="none" strike="noStrike" cap="none">
              <a:solidFill>
                <a:schemeClr val="dk1"/>
              </a:solidFill>
              <a:latin typeface="Arial"/>
              <a:ea typeface="Arial"/>
              <a:cs typeface="Arial"/>
              <a:sym typeface="Arial"/>
            </a:endParaRPr>
          </a:p>
        </p:txBody>
      </p:sp>
      <p:pic>
        <p:nvPicPr>
          <p:cNvPr id="496" name="Shape 496"/>
          <p:cNvPicPr preferRelativeResize="0"/>
          <p:nvPr/>
        </p:nvPicPr>
        <p:blipFill rotWithShape="1">
          <a:blip r:embed="rId3">
            <a:alphaModFix/>
          </a:blip>
          <a:srcRect l="1230" t="6942" r="1121" b="1346"/>
          <a:stretch/>
        </p:blipFill>
        <p:spPr>
          <a:xfrm>
            <a:off x="6497331" y="740862"/>
            <a:ext cx="1814200" cy="1846235"/>
          </a:xfrm>
          <a:prstGeom prst="rect">
            <a:avLst/>
          </a:prstGeom>
          <a:noFill/>
          <a:ln>
            <a:noFill/>
          </a:ln>
        </p:spPr>
      </p:pic>
      <p:pic>
        <p:nvPicPr>
          <p:cNvPr id="497" name="Shape 497"/>
          <p:cNvPicPr preferRelativeResize="0"/>
          <p:nvPr/>
        </p:nvPicPr>
        <p:blipFill rotWithShape="1">
          <a:blip r:embed="rId4">
            <a:alphaModFix/>
          </a:blip>
          <a:srcRect/>
          <a:stretch/>
        </p:blipFill>
        <p:spPr>
          <a:xfrm>
            <a:off x="5548249" y="2587097"/>
            <a:ext cx="3595751" cy="2022610"/>
          </a:xfrm>
          <a:prstGeom prst="rect">
            <a:avLst/>
          </a:prstGeom>
          <a:noFill/>
          <a:ln>
            <a:noFill/>
          </a:ln>
        </p:spPr>
      </p:pic>
      <p:sp>
        <p:nvSpPr>
          <p:cNvPr id="498" name="Shape 498"/>
          <p:cNvSpPr txBox="1"/>
          <p:nvPr/>
        </p:nvSpPr>
        <p:spPr>
          <a:xfrm>
            <a:off x="7404431" y="4321598"/>
            <a:ext cx="1688283"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Galveston Pier 21, TX</a:t>
            </a:r>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a:spLocks noGrp="1"/>
          </p:cNvSpPr>
          <p:nvPr>
            <p:ph type="title"/>
          </p:nvPr>
        </p:nvSpPr>
        <p:spPr>
          <a:xfrm>
            <a:off x="0" y="126360"/>
            <a:ext cx="9144000" cy="994172"/>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3300"/>
              <a:buFont typeface="Calibri"/>
              <a:buNone/>
            </a:pPr>
            <a:r>
              <a:rPr lang="en" sz="2700" b="1" i="0" u="none" strike="noStrike" cap="none">
                <a:solidFill>
                  <a:schemeClr val="dk1"/>
                </a:solidFill>
                <a:latin typeface="Calibri"/>
                <a:ea typeface="Calibri"/>
                <a:cs typeface="Calibri"/>
                <a:sym typeface="Calibri"/>
              </a:rPr>
              <a:t>FY19 and Beyond</a:t>
            </a:r>
            <a:endParaRPr sz="2700" b="1" i="0" u="none" strike="noStrike" cap="none">
              <a:solidFill>
                <a:schemeClr val="dk1"/>
              </a:solidFill>
              <a:latin typeface="Calibri"/>
              <a:ea typeface="Calibri"/>
              <a:cs typeface="Calibri"/>
              <a:sym typeface="Calibri"/>
            </a:endParaRPr>
          </a:p>
        </p:txBody>
      </p:sp>
      <p:sp>
        <p:nvSpPr>
          <p:cNvPr id="504" name="Shape 504"/>
          <p:cNvSpPr txBox="1">
            <a:spLocks noGrp="1"/>
          </p:cNvSpPr>
          <p:nvPr>
            <p:ph type="body" idx="1"/>
          </p:nvPr>
        </p:nvSpPr>
        <p:spPr>
          <a:xfrm>
            <a:off x="570025" y="1170175"/>
            <a:ext cx="7886700" cy="3582000"/>
          </a:xfrm>
          <a:prstGeom prst="rect">
            <a:avLst/>
          </a:prstGeom>
          <a:noFill/>
          <a:ln>
            <a:noFill/>
          </a:ln>
        </p:spPr>
        <p:txBody>
          <a:bodyPr spcFirstLastPara="1" wrap="square" lIns="68575" tIns="34275" rIns="68575" bIns="34275" anchor="t" anchorCtr="0">
            <a:noAutofit/>
          </a:bodyPr>
          <a:lstStyle/>
          <a:p>
            <a:pPr marL="342900" marR="0" lvl="0" indent="-342900" algn="l" rtl="0">
              <a:spcBef>
                <a:spcPts val="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Evaluate and implement lessons learned from FY18 cGNSS sensor installations for sensor stability</a:t>
            </a:r>
            <a:endParaRPr/>
          </a:p>
          <a:p>
            <a:pPr marL="342900" marR="0" lvl="0" indent="-22860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Evaluate and implement alternative surveying procedures</a:t>
            </a:r>
            <a:endParaRPr/>
          </a:p>
          <a:p>
            <a:pPr marL="342900" marR="0" lvl="0" indent="-22860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Explore other techniques such as rapid, short, dynamic GNSS observations for validity or quick check </a:t>
            </a:r>
            <a:endParaRPr/>
          </a:p>
          <a:p>
            <a:pPr marL="342900" marR="0" lvl="0" indent="-22860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Collaborate with NGS on databases and data processing</a:t>
            </a:r>
            <a:endParaRPr/>
          </a:p>
          <a:p>
            <a:pPr marL="342900" marR="0" lvl="0" indent="-22860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Explore the options for processing using differential cGNSS mode to resolve land and water level components </a:t>
            </a:r>
            <a:endParaRPr sz="1800" b="0" i="0" u="none" strike="noStrike" cap="none">
              <a:solidFill>
                <a:schemeClr val="dk1"/>
              </a:solidFill>
              <a:latin typeface="Arial"/>
              <a:ea typeface="Arial"/>
              <a:cs typeface="Arial"/>
              <a:sym typeface="Arial"/>
            </a:endParaRPr>
          </a:p>
          <a:p>
            <a:pPr marL="95250" marR="0" lvl="0" indent="0" algn="l" rtl="0">
              <a:lnSpc>
                <a:spcPct val="90000"/>
              </a:lnSpc>
              <a:spcBef>
                <a:spcPts val="0"/>
              </a:spcBef>
              <a:spcAft>
                <a:spcPts val="0"/>
              </a:spcAft>
              <a:buClr>
                <a:schemeClr val="dk1"/>
              </a:buClr>
              <a:buSzPts val="2100"/>
              <a:buFont typeface="Arial"/>
              <a:buNone/>
            </a:pPr>
            <a:r>
              <a:rPr lang="en" sz="18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Shape 510"/>
          <p:cNvSpPr txBox="1">
            <a:spLocks noGrp="1"/>
          </p:cNvSpPr>
          <p:nvPr>
            <p:ph type="title"/>
          </p:nvPr>
        </p:nvSpPr>
        <p:spPr>
          <a:xfrm>
            <a:off x="370603" y="342934"/>
            <a:ext cx="8366700" cy="534900"/>
          </a:xfrm>
          <a:prstGeom prst="rect">
            <a:avLst/>
          </a:prstGeom>
          <a:noFill/>
          <a:ln>
            <a:noFill/>
          </a:ln>
        </p:spPr>
        <p:txBody>
          <a:bodyPr spcFirstLastPara="1" wrap="square" lIns="68575" tIns="34275" rIns="68575" bIns="34275" anchor="b" anchorCtr="0">
            <a:noAutofit/>
          </a:bodyPr>
          <a:lstStyle/>
          <a:p>
            <a:pPr marL="0" marR="0" lvl="0" indent="0" algn="ctr" rtl="0">
              <a:lnSpc>
                <a:spcPct val="90000"/>
              </a:lnSpc>
              <a:spcBef>
                <a:spcPts val="0"/>
              </a:spcBef>
              <a:spcAft>
                <a:spcPts val="0"/>
              </a:spcAft>
              <a:buClr>
                <a:schemeClr val="dk1"/>
              </a:buClr>
              <a:buSzPts val="2700"/>
              <a:buFont typeface="Calibri"/>
              <a:buNone/>
            </a:pPr>
            <a:r>
              <a:rPr lang="en" sz="2700" b="1" i="0" u="none" strike="noStrike" cap="none">
                <a:solidFill>
                  <a:schemeClr val="dk2"/>
                </a:solidFill>
                <a:latin typeface="Arial"/>
                <a:ea typeface="Arial"/>
                <a:cs typeface="Arial"/>
                <a:sym typeface="Arial"/>
              </a:rPr>
              <a:t>Future: </a:t>
            </a:r>
            <a:r>
              <a:rPr lang="en" sz="2700" b="1" i="0" u="none" strike="noStrike" cap="none">
                <a:solidFill>
                  <a:schemeClr val="dk1"/>
                </a:solidFill>
                <a:latin typeface="Calibri"/>
                <a:ea typeface="Calibri"/>
                <a:cs typeface="Calibri"/>
                <a:sym typeface="Calibri"/>
              </a:rPr>
              <a:t>Real-Time Water Level Observing Using GPS Reflectometry</a:t>
            </a:r>
            <a:endParaRPr sz="1100" b="1" i="0" u="none" strike="noStrike" cap="none">
              <a:solidFill>
                <a:schemeClr val="dk2"/>
              </a:solidFill>
              <a:latin typeface="Arial"/>
              <a:ea typeface="Arial"/>
              <a:cs typeface="Arial"/>
              <a:sym typeface="Arial"/>
            </a:endParaRPr>
          </a:p>
        </p:txBody>
      </p:sp>
      <p:sp>
        <p:nvSpPr>
          <p:cNvPr id="511" name="Shape 511"/>
          <p:cNvSpPr txBox="1">
            <a:spLocks noGrp="1"/>
          </p:cNvSpPr>
          <p:nvPr>
            <p:ph type="body" idx="1"/>
          </p:nvPr>
        </p:nvSpPr>
        <p:spPr>
          <a:xfrm>
            <a:off x="894108" y="1049699"/>
            <a:ext cx="3553800" cy="1426800"/>
          </a:xfrm>
          <a:prstGeom prst="rect">
            <a:avLst/>
          </a:prstGeom>
          <a:noFill/>
          <a:ln>
            <a:noFill/>
          </a:ln>
        </p:spPr>
        <p:txBody>
          <a:bodyPr spcFirstLastPara="1" wrap="square" lIns="68575" tIns="34275" rIns="68575" bIns="34275" anchor="t" anchorCtr="0">
            <a:noAutofit/>
          </a:bodyPr>
          <a:lstStyle/>
          <a:p>
            <a:pPr marL="165100" marR="0" lvl="0" indent="-165100" algn="l" rtl="0">
              <a:lnSpc>
                <a:spcPct val="90000"/>
              </a:lnSpc>
              <a:spcBef>
                <a:spcPts val="0"/>
              </a:spcBef>
              <a:spcAft>
                <a:spcPts val="0"/>
              </a:spcAft>
              <a:buClr>
                <a:schemeClr val="dk1"/>
              </a:buClr>
              <a:buSzPts val="1400"/>
              <a:buFont typeface="Arial"/>
              <a:buChar char="•"/>
            </a:pPr>
            <a:r>
              <a:rPr lang="en" sz="1400" b="0" i="0" u="none" strike="noStrike" cap="none">
                <a:solidFill>
                  <a:schemeClr val="dk1"/>
                </a:solidFill>
                <a:latin typeface="Arial"/>
                <a:ea typeface="Arial"/>
                <a:cs typeface="Arial"/>
                <a:sym typeface="Arial"/>
              </a:rPr>
              <a:t>This developing method uses reflected satellite GPS signals to determine the water level.</a:t>
            </a:r>
            <a:endParaRPr sz="1100" b="0" i="0" u="none" strike="noStrike" cap="none">
              <a:solidFill>
                <a:schemeClr val="dk1"/>
              </a:solidFill>
              <a:latin typeface="Arial"/>
              <a:ea typeface="Arial"/>
              <a:cs typeface="Arial"/>
              <a:sym typeface="Arial"/>
            </a:endParaRPr>
          </a:p>
          <a:p>
            <a:pPr marL="165100" marR="0" lvl="0" indent="-165100" algn="l" rtl="0">
              <a:lnSpc>
                <a:spcPct val="90000"/>
              </a:lnSpc>
              <a:spcBef>
                <a:spcPts val="800"/>
              </a:spcBef>
              <a:spcAft>
                <a:spcPts val="0"/>
              </a:spcAft>
              <a:buClr>
                <a:schemeClr val="dk1"/>
              </a:buClr>
              <a:buSzPts val="1400"/>
              <a:buFont typeface="Arial"/>
              <a:buChar char="•"/>
            </a:pPr>
            <a:r>
              <a:rPr lang="en" sz="1400" b="0" i="0" u="none" strike="noStrike" cap="none">
                <a:solidFill>
                  <a:schemeClr val="dk1"/>
                </a:solidFill>
                <a:latin typeface="Arial"/>
                <a:ea typeface="Arial"/>
                <a:cs typeface="Arial"/>
                <a:sym typeface="Arial"/>
              </a:rPr>
              <a:t>Research organizations and regional associations are further testing this technology.</a:t>
            </a:r>
            <a:endParaRPr sz="1100" b="0" i="0" u="none" strike="noStrike" cap="none">
              <a:solidFill>
                <a:schemeClr val="dk1"/>
              </a:solidFill>
              <a:latin typeface="Arial"/>
              <a:ea typeface="Arial"/>
              <a:cs typeface="Arial"/>
              <a:sym typeface="Arial"/>
            </a:endParaRPr>
          </a:p>
          <a:p>
            <a:pPr marL="165100" marR="0" lvl="0" indent="-76200" algn="l" rtl="0">
              <a:lnSpc>
                <a:spcPct val="90000"/>
              </a:lnSpc>
              <a:spcBef>
                <a:spcPts val="80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a:p>
            <a:pPr marL="165100" marR="0" lvl="0" indent="-76200" algn="l" rtl="0">
              <a:lnSpc>
                <a:spcPct val="90000"/>
              </a:lnSpc>
              <a:spcBef>
                <a:spcPts val="80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512" name="Shape 512"/>
          <p:cNvPicPr preferRelativeResize="0">
            <a:picLocks noGrp="1"/>
          </p:cNvPicPr>
          <p:nvPr>
            <p:ph type="body" idx="2"/>
          </p:nvPr>
        </p:nvPicPr>
        <p:blipFill rotWithShape="1">
          <a:blip r:embed="rId3">
            <a:alphaModFix/>
          </a:blip>
          <a:srcRect/>
          <a:stretch/>
        </p:blipFill>
        <p:spPr>
          <a:xfrm>
            <a:off x="4553953" y="1150207"/>
            <a:ext cx="3700200" cy="2081400"/>
          </a:xfrm>
          <a:prstGeom prst="rect">
            <a:avLst/>
          </a:prstGeom>
          <a:noFill/>
          <a:ln>
            <a:noFill/>
          </a:ln>
        </p:spPr>
      </p:pic>
      <p:sp>
        <p:nvSpPr>
          <p:cNvPr id="513" name="Shape 513"/>
          <p:cNvSpPr txBox="1"/>
          <p:nvPr/>
        </p:nvSpPr>
        <p:spPr>
          <a:xfrm>
            <a:off x="4277226" y="3583191"/>
            <a:ext cx="4084800" cy="715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Calibri"/>
                <a:ea typeface="Calibri"/>
                <a:cs typeface="Calibri"/>
                <a:sym typeface="Calibri"/>
              </a:rPr>
              <a:t>“The Accidental Tide Gauge: A GPS Reflection Case Study From Kachemak Bay, Alaska”, Kristine M. Larson, Richard D. Ray, Felipe G. Nievinski, and Jeffrey T. Freymueller, IEEE GEOSCIENCE AND REMOTE SENSING LETTERS, VOL. 10, NO. 5, SEPTEMBER 2013</a:t>
            </a:r>
            <a:endParaRPr sz="1100" b="0" i="0" u="none" strike="noStrike" cap="none">
              <a:solidFill>
                <a:srgbClr val="000000"/>
              </a:solidFill>
              <a:latin typeface="Arial"/>
              <a:ea typeface="Arial"/>
              <a:cs typeface="Arial"/>
              <a:sym typeface="Arial"/>
            </a:endParaRPr>
          </a:p>
        </p:txBody>
      </p:sp>
      <p:pic>
        <p:nvPicPr>
          <p:cNvPr id="514" name="Shape 514"/>
          <p:cNvPicPr preferRelativeResize="0"/>
          <p:nvPr/>
        </p:nvPicPr>
        <p:blipFill rotWithShape="1">
          <a:blip r:embed="rId4">
            <a:alphaModFix/>
          </a:blip>
          <a:srcRect l="62105" t="29228"/>
          <a:stretch/>
        </p:blipFill>
        <p:spPr>
          <a:xfrm>
            <a:off x="1371598" y="2476499"/>
            <a:ext cx="2598820" cy="2375512"/>
          </a:xfrm>
          <a:prstGeom prst="rect">
            <a:avLst/>
          </a:prstGeom>
          <a:noFill/>
          <a:ln>
            <a:noFill/>
          </a:ln>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Shape 519"/>
          <p:cNvSpPr txBox="1"/>
          <p:nvPr/>
        </p:nvSpPr>
        <p:spPr>
          <a:xfrm>
            <a:off x="3103420" y="79625"/>
            <a:ext cx="2359382" cy="484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 sz="3200" b="1" i="0" u="none" strike="noStrike" cap="none">
                <a:solidFill>
                  <a:schemeClr val="dk1"/>
                </a:solidFill>
                <a:latin typeface="Calibri"/>
                <a:ea typeface="Calibri"/>
                <a:cs typeface="Calibri"/>
                <a:sym typeface="Calibri"/>
              </a:rPr>
              <a:t>Summary</a:t>
            </a:r>
            <a:endParaRPr sz="3200" b="1" i="0" u="none" strike="noStrike" cap="none">
              <a:solidFill>
                <a:schemeClr val="dk1"/>
              </a:solidFill>
              <a:latin typeface="Calibri"/>
              <a:ea typeface="Calibri"/>
              <a:cs typeface="Calibri"/>
              <a:sym typeface="Calibri"/>
            </a:endParaRPr>
          </a:p>
        </p:txBody>
      </p:sp>
      <p:sp>
        <p:nvSpPr>
          <p:cNvPr id="520" name="Shape 520"/>
          <p:cNvSpPr txBox="1"/>
          <p:nvPr/>
        </p:nvSpPr>
        <p:spPr>
          <a:xfrm>
            <a:off x="544700" y="564425"/>
            <a:ext cx="8189400" cy="4458300"/>
          </a:xfrm>
          <a:prstGeom prst="rect">
            <a:avLst/>
          </a:prstGeom>
          <a:noFill/>
          <a:ln>
            <a:noFill/>
          </a:ln>
        </p:spPr>
        <p:txBody>
          <a:bodyPr spcFirstLastPara="1" wrap="square" lIns="68575" tIns="34275" rIns="68575" bIns="34275" anchor="t" anchorCtr="0">
            <a:noAutofit/>
          </a:bodyPr>
          <a:lstStyle/>
          <a:p>
            <a:pPr marL="254000" marR="0" lvl="0" indent="-1397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GNSS/GPS modernization is a CO-OPS  priority ; envisioned to be the primary technology for vertical control at water level stations in the near future.</a:t>
            </a:r>
            <a:endParaRPr/>
          </a:p>
          <a:p>
            <a:pPr marL="254000" marR="0" lvl="0" indent="-1397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Cross office Working Group established to guide efforts, develop strategy and implementation plan.</a:t>
            </a:r>
            <a:endParaRPr sz="1800" b="0" i="0" u="none" strike="noStrike" cap="none">
              <a:solidFill>
                <a:schemeClr val="dk1"/>
              </a:solidFill>
              <a:latin typeface="Calibri"/>
              <a:ea typeface="Calibri"/>
              <a:cs typeface="Calibri"/>
              <a:sym typeface="Calibri"/>
            </a:endParaRPr>
          </a:p>
          <a:p>
            <a:pPr marL="254000" marR="0" lvl="0" indent="-1397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CO-OPS has received excellent technical support from NGS (Thank You!) in all facets of its plan.</a:t>
            </a:r>
            <a:endParaRPr/>
          </a:p>
          <a:p>
            <a:pPr marL="254000" marR="0" lvl="0" indent="-1397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Leveraging and exploring partnerships to advance plan priorities (NGS, other NOAA and government organizations, academia, private industry, etc).</a:t>
            </a:r>
            <a:endParaRPr sz="1100" b="0" i="0" u="none" strike="noStrike" cap="none">
              <a:solidFill>
                <a:srgbClr val="000000"/>
              </a:solidFill>
              <a:latin typeface="Arial"/>
              <a:ea typeface="Arial"/>
              <a:cs typeface="Arial"/>
              <a:sym typeface="Arial"/>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Shape 525"/>
          <p:cNvSpPr txBox="1"/>
          <p:nvPr/>
        </p:nvSpPr>
        <p:spPr>
          <a:xfrm>
            <a:off x="435275" y="335425"/>
            <a:ext cx="8096100" cy="1041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 sz="3600" b="0" i="0" u="none" strike="noStrike" cap="none">
                <a:solidFill>
                  <a:srgbClr val="000000"/>
                </a:solidFill>
                <a:latin typeface="Calibri"/>
                <a:ea typeface="Calibri"/>
                <a:cs typeface="Calibri"/>
                <a:sym typeface="Calibri"/>
              </a:rPr>
              <a:t>Back-up Slides</a:t>
            </a:r>
            <a:endParaRPr sz="3600" b="0" i="0" u="none" strike="noStrike" cap="none">
              <a:solidFill>
                <a:srgbClr val="000000"/>
              </a:solidFill>
              <a:latin typeface="Calibri"/>
              <a:ea typeface="Calibri"/>
              <a:cs typeface="Calibri"/>
              <a:sym typeface="Calibri"/>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pic>
        <p:nvPicPr>
          <p:cNvPr id="531" name="Shape 531"/>
          <p:cNvPicPr preferRelativeResize="0"/>
          <p:nvPr/>
        </p:nvPicPr>
        <p:blipFill rotWithShape="1">
          <a:blip r:embed="rId3">
            <a:alphaModFix/>
          </a:blip>
          <a:srcRect/>
          <a:stretch/>
        </p:blipFill>
        <p:spPr>
          <a:xfrm>
            <a:off x="495271" y="706902"/>
            <a:ext cx="4862542" cy="3831818"/>
          </a:xfrm>
          <a:prstGeom prst="rect">
            <a:avLst/>
          </a:prstGeom>
          <a:noFill/>
          <a:ln>
            <a:noFill/>
          </a:ln>
        </p:spPr>
      </p:pic>
      <p:sp>
        <p:nvSpPr>
          <p:cNvPr id="532" name="Shape 532"/>
          <p:cNvSpPr/>
          <p:nvPr/>
        </p:nvSpPr>
        <p:spPr>
          <a:xfrm>
            <a:off x="3196883" y="2869809"/>
            <a:ext cx="295422" cy="263769"/>
          </a:xfrm>
          <a:prstGeom prst="ellipse">
            <a:avLst/>
          </a:prstGeom>
          <a:noFill/>
          <a:ln w="38100" cap="flat" cmpd="sng">
            <a:solidFill>
              <a:srgbClr val="D7079C"/>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33" name="Shape 533"/>
          <p:cNvSpPr/>
          <p:nvPr/>
        </p:nvSpPr>
        <p:spPr>
          <a:xfrm>
            <a:off x="2097844" y="3701561"/>
            <a:ext cx="295422" cy="263769"/>
          </a:xfrm>
          <a:prstGeom prst="ellipse">
            <a:avLst/>
          </a:prstGeom>
          <a:noFill/>
          <a:ln w="38100" cap="flat" cmpd="sng">
            <a:solidFill>
              <a:srgbClr val="D7079C"/>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34" name="Shape 534"/>
          <p:cNvSpPr/>
          <p:nvPr/>
        </p:nvSpPr>
        <p:spPr>
          <a:xfrm>
            <a:off x="1664956" y="2606040"/>
            <a:ext cx="295422" cy="263769"/>
          </a:xfrm>
          <a:prstGeom prst="ellipse">
            <a:avLst/>
          </a:prstGeom>
          <a:noFill/>
          <a:ln w="38100" cap="flat" cmpd="sng">
            <a:solidFill>
              <a:srgbClr val="D7079C"/>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35" name="Shape 535"/>
          <p:cNvSpPr/>
          <p:nvPr/>
        </p:nvSpPr>
        <p:spPr>
          <a:xfrm>
            <a:off x="4110976" y="1084970"/>
            <a:ext cx="295422" cy="263769"/>
          </a:xfrm>
          <a:prstGeom prst="ellipse">
            <a:avLst/>
          </a:prstGeom>
          <a:noFill/>
          <a:ln w="38100" cap="flat" cmpd="sng">
            <a:solidFill>
              <a:srgbClr val="D7079C"/>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36" name="Shape 536"/>
          <p:cNvSpPr txBox="1"/>
          <p:nvPr/>
        </p:nvSpPr>
        <p:spPr>
          <a:xfrm>
            <a:off x="1186973" y="132347"/>
            <a:ext cx="6897152" cy="438581"/>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chemeClr val="dk1"/>
                </a:solidFill>
                <a:latin typeface="Calibri"/>
                <a:ea typeface="Calibri"/>
                <a:cs typeface="Calibri"/>
                <a:sym typeface="Calibri"/>
              </a:rPr>
              <a:t>ODU cGNSS Systems at NWLON</a:t>
            </a:r>
            <a:endParaRPr sz="2400" b="1" i="0" u="none" strike="noStrike" cap="none">
              <a:solidFill>
                <a:schemeClr val="dk1"/>
              </a:solidFill>
              <a:latin typeface="Calibri"/>
              <a:ea typeface="Calibri"/>
              <a:cs typeface="Calibri"/>
              <a:sym typeface="Calibri"/>
            </a:endParaRPr>
          </a:p>
        </p:txBody>
      </p:sp>
      <p:sp>
        <p:nvSpPr>
          <p:cNvPr id="537" name="Shape 537"/>
          <p:cNvSpPr txBox="1"/>
          <p:nvPr/>
        </p:nvSpPr>
        <p:spPr>
          <a:xfrm>
            <a:off x="5743136" y="706901"/>
            <a:ext cx="3255391" cy="3831818"/>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 sz="1500" b="0" i="0" u="none" strike="noStrike" cap="none">
                <a:solidFill>
                  <a:schemeClr val="dk1"/>
                </a:solidFill>
                <a:latin typeface="Calibri"/>
                <a:ea typeface="Calibri"/>
                <a:cs typeface="Calibri"/>
                <a:sym typeface="Calibri"/>
              </a:rPr>
              <a:t>Old Dominion University collaborated with CO-OPS to install cGNSS systems at four VA NWLON stations (ODU reps have been Dr. Hans Peter Plag and Mark Bushnell).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 sz="1500" b="0" i="0" u="none" strike="noStrike" cap="none">
                <a:solidFill>
                  <a:schemeClr val="dk1"/>
                </a:solidFill>
                <a:latin typeface="Calibri"/>
                <a:ea typeface="Calibri"/>
                <a:cs typeface="Calibri"/>
                <a:sym typeface="Calibri"/>
              </a:rPr>
              <a:t>NWLON locations, cGNSS installation dates, &amp; primary water level sensor type: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a:p>
            <a:pPr marL="215900" marR="0" lvl="0" indent="-215900" algn="l" rtl="0">
              <a:lnSpc>
                <a:spcPct val="150000"/>
              </a:lnSpc>
              <a:spcBef>
                <a:spcPts val="0"/>
              </a:spcBef>
              <a:spcAft>
                <a:spcPts val="0"/>
              </a:spcAft>
              <a:buClr>
                <a:schemeClr val="dk1"/>
              </a:buClr>
              <a:buSzPts val="1400"/>
              <a:buFont typeface="Arial"/>
              <a:buChar char="•"/>
            </a:pPr>
            <a:r>
              <a:rPr lang="en" sz="1400" b="1" i="0" u="none" strike="noStrike" cap="none">
                <a:solidFill>
                  <a:schemeClr val="dk1"/>
                </a:solidFill>
                <a:latin typeface="Calibri"/>
                <a:ea typeface="Calibri"/>
                <a:cs typeface="Calibri"/>
                <a:sym typeface="Calibri"/>
              </a:rPr>
              <a:t>Sewells Point, Apr'15, acoustic </a:t>
            </a:r>
            <a:endParaRPr sz="1400" b="1" i="0" u="none" strike="noStrike" cap="none">
              <a:solidFill>
                <a:schemeClr val="dk1"/>
              </a:solidFill>
              <a:latin typeface="Calibri"/>
              <a:ea typeface="Calibri"/>
              <a:cs typeface="Calibri"/>
              <a:sym typeface="Calibri"/>
            </a:endParaRPr>
          </a:p>
          <a:p>
            <a:pPr marL="215900" marR="0" lvl="0" indent="-215900" algn="l" rtl="0">
              <a:lnSpc>
                <a:spcPct val="150000"/>
              </a:lnSpc>
              <a:spcBef>
                <a:spcPts val="0"/>
              </a:spcBef>
              <a:spcAft>
                <a:spcPts val="0"/>
              </a:spcAft>
              <a:buClr>
                <a:schemeClr val="dk1"/>
              </a:buClr>
              <a:buSzPts val="1400"/>
              <a:buFont typeface="Arial"/>
              <a:buChar char="•"/>
            </a:pPr>
            <a:r>
              <a:rPr lang="en" sz="1400" b="1" i="0" u="none" strike="noStrike" cap="none">
                <a:solidFill>
                  <a:schemeClr val="dk1"/>
                </a:solidFill>
                <a:latin typeface="Calibri"/>
                <a:ea typeface="Calibri"/>
                <a:cs typeface="Calibri"/>
                <a:sym typeface="Calibri"/>
              </a:rPr>
              <a:t>York River, Nov'15, acoustic </a:t>
            </a:r>
            <a:endParaRPr sz="1100" b="0" i="0" u="none" strike="noStrike" cap="none">
              <a:solidFill>
                <a:srgbClr val="000000"/>
              </a:solidFill>
              <a:latin typeface="Arial"/>
              <a:ea typeface="Arial"/>
              <a:cs typeface="Arial"/>
              <a:sym typeface="Arial"/>
            </a:endParaRPr>
          </a:p>
          <a:p>
            <a:pPr marL="215900" marR="0" lvl="0" indent="-215900" algn="l" rtl="0">
              <a:lnSpc>
                <a:spcPct val="150000"/>
              </a:lnSpc>
              <a:spcBef>
                <a:spcPts val="0"/>
              </a:spcBef>
              <a:spcAft>
                <a:spcPts val="0"/>
              </a:spcAft>
              <a:buClr>
                <a:schemeClr val="dk1"/>
              </a:buClr>
              <a:buSzPts val="1400"/>
              <a:buFont typeface="Arial"/>
              <a:buChar char="•"/>
            </a:pPr>
            <a:r>
              <a:rPr lang="en" sz="1400" b="1" i="0" u="none" strike="noStrike" cap="none">
                <a:solidFill>
                  <a:schemeClr val="dk1"/>
                </a:solidFill>
                <a:latin typeface="Calibri"/>
                <a:ea typeface="Calibri"/>
                <a:cs typeface="Calibri"/>
                <a:sym typeface="Calibri"/>
              </a:rPr>
              <a:t>Kiptopeke, Dec'15, acoustic </a:t>
            </a:r>
            <a:endParaRPr sz="1100" b="0" i="0" u="none" strike="noStrike" cap="none">
              <a:solidFill>
                <a:srgbClr val="000000"/>
              </a:solidFill>
              <a:latin typeface="Arial"/>
              <a:ea typeface="Arial"/>
              <a:cs typeface="Arial"/>
              <a:sym typeface="Arial"/>
            </a:endParaRPr>
          </a:p>
          <a:p>
            <a:pPr marL="215900" marR="0" lvl="0" indent="-215900" algn="l" rtl="0">
              <a:lnSpc>
                <a:spcPct val="150000"/>
              </a:lnSpc>
              <a:spcBef>
                <a:spcPts val="0"/>
              </a:spcBef>
              <a:spcAft>
                <a:spcPts val="0"/>
              </a:spcAft>
              <a:buClr>
                <a:schemeClr val="dk1"/>
              </a:buClr>
              <a:buSzPts val="1400"/>
              <a:buFont typeface="Arial"/>
              <a:buChar char="•"/>
            </a:pPr>
            <a:r>
              <a:rPr lang="en" sz="1400" b="1" i="0" u="none" strike="noStrike" cap="none">
                <a:solidFill>
                  <a:schemeClr val="dk1"/>
                </a:solidFill>
                <a:latin typeface="Calibri"/>
                <a:ea typeface="Calibri"/>
                <a:cs typeface="Calibri"/>
                <a:sym typeface="Calibri"/>
              </a:rPr>
              <a:t>Watchapreague, Dec'16, radar</a:t>
            </a: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pic>
        <p:nvPicPr>
          <p:cNvPr id="543" name="Shape 543"/>
          <p:cNvPicPr preferRelativeResize="0"/>
          <p:nvPr/>
        </p:nvPicPr>
        <p:blipFill rotWithShape="1">
          <a:blip r:embed="rId3">
            <a:alphaModFix/>
          </a:blip>
          <a:srcRect/>
          <a:stretch/>
        </p:blipFill>
        <p:spPr>
          <a:xfrm>
            <a:off x="502278" y="1100953"/>
            <a:ext cx="7939161" cy="3653634"/>
          </a:xfrm>
          <a:prstGeom prst="rect">
            <a:avLst/>
          </a:prstGeom>
          <a:noFill/>
          <a:ln>
            <a:noFill/>
          </a:ln>
        </p:spPr>
      </p:pic>
      <p:sp>
        <p:nvSpPr>
          <p:cNvPr id="544" name="Shape 544"/>
          <p:cNvSpPr txBox="1"/>
          <p:nvPr/>
        </p:nvSpPr>
        <p:spPr>
          <a:xfrm>
            <a:off x="812408" y="800871"/>
            <a:ext cx="1825283" cy="300082"/>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0" i="0" u="none" strike="noStrike" cap="none">
                <a:solidFill>
                  <a:schemeClr val="dk1"/>
                </a:solidFill>
                <a:latin typeface="Arial"/>
                <a:ea typeface="Arial"/>
                <a:cs typeface="Arial"/>
                <a:sym typeface="Arial"/>
              </a:rPr>
              <a:t>Sewells Point</a:t>
            </a:r>
            <a:endParaRPr sz="1500" b="0" i="0" u="none" strike="noStrike" cap="none">
              <a:solidFill>
                <a:schemeClr val="dk1"/>
              </a:solidFill>
              <a:latin typeface="Arial"/>
              <a:ea typeface="Arial"/>
              <a:cs typeface="Arial"/>
              <a:sym typeface="Arial"/>
            </a:endParaRPr>
          </a:p>
        </p:txBody>
      </p:sp>
      <p:sp>
        <p:nvSpPr>
          <p:cNvPr id="545" name="Shape 545"/>
          <p:cNvSpPr txBox="1"/>
          <p:nvPr/>
        </p:nvSpPr>
        <p:spPr>
          <a:xfrm>
            <a:off x="3785966" y="800871"/>
            <a:ext cx="1825283" cy="300082"/>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0" i="0" u="none" strike="noStrike" cap="none">
                <a:solidFill>
                  <a:schemeClr val="dk1"/>
                </a:solidFill>
                <a:latin typeface="Arial"/>
                <a:ea typeface="Arial"/>
                <a:cs typeface="Arial"/>
                <a:sym typeface="Arial"/>
              </a:rPr>
              <a:t>Kiptopeke</a:t>
            </a:r>
            <a:endParaRPr sz="1500" b="0" i="0" u="none" strike="noStrike" cap="none">
              <a:solidFill>
                <a:schemeClr val="dk1"/>
              </a:solidFill>
              <a:latin typeface="Arial"/>
              <a:ea typeface="Arial"/>
              <a:cs typeface="Arial"/>
              <a:sym typeface="Arial"/>
            </a:endParaRPr>
          </a:p>
        </p:txBody>
      </p:sp>
      <p:sp>
        <p:nvSpPr>
          <p:cNvPr id="546" name="Shape 546"/>
          <p:cNvSpPr txBox="1"/>
          <p:nvPr/>
        </p:nvSpPr>
        <p:spPr>
          <a:xfrm>
            <a:off x="6587782" y="800871"/>
            <a:ext cx="1825283" cy="300082"/>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0" i="0" u="none" strike="noStrike" cap="none">
                <a:solidFill>
                  <a:schemeClr val="dk1"/>
                </a:solidFill>
                <a:latin typeface="Arial"/>
                <a:ea typeface="Arial"/>
                <a:cs typeface="Arial"/>
                <a:sym typeface="Arial"/>
              </a:rPr>
              <a:t>Wachapreague</a:t>
            </a:r>
            <a:endParaRPr sz="1500" b="0" i="0" u="none" strike="noStrike" cap="none">
              <a:solidFill>
                <a:schemeClr val="dk1"/>
              </a:solidFill>
              <a:latin typeface="Arial"/>
              <a:ea typeface="Arial"/>
              <a:cs typeface="Arial"/>
              <a:sym typeface="Arial"/>
            </a:endParaRPr>
          </a:p>
        </p:txBody>
      </p:sp>
      <p:sp>
        <p:nvSpPr>
          <p:cNvPr id="547" name="Shape 547"/>
          <p:cNvSpPr txBox="1"/>
          <p:nvPr/>
        </p:nvSpPr>
        <p:spPr>
          <a:xfrm>
            <a:off x="642379" y="1216330"/>
            <a:ext cx="907282" cy="20774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Calibri"/>
                <a:ea typeface="Calibri"/>
                <a:cs typeface="Calibri"/>
                <a:sym typeface="Calibri"/>
              </a:rPr>
              <a:t>ED\OSTEP 2017</a:t>
            </a:r>
            <a:endParaRPr sz="900" b="0" i="0" u="none" strike="noStrike" cap="none">
              <a:solidFill>
                <a:schemeClr val="dk1"/>
              </a:solidFill>
              <a:latin typeface="Calibri"/>
              <a:ea typeface="Calibri"/>
              <a:cs typeface="Calibri"/>
              <a:sym typeface="Calibri"/>
            </a:endParaRPr>
          </a:p>
        </p:txBody>
      </p:sp>
      <p:sp>
        <p:nvSpPr>
          <p:cNvPr id="548" name="Shape 548"/>
          <p:cNvSpPr txBox="1"/>
          <p:nvPr/>
        </p:nvSpPr>
        <p:spPr>
          <a:xfrm>
            <a:off x="3564577" y="1193287"/>
            <a:ext cx="907282" cy="20774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Calibri"/>
                <a:ea typeface="Calibri"/>
                <a:cs typeface="Calibri"/>
                <a:sym typeface="Calibri"/>
              </a:rPr>
              <a:t>ED\OSTEP 2017</a:t>
            </a:r>
            <a:endParaRPr sz="900" b="0" i="0" u="none" strike="noStrike" cap="none">
              <a:solidFill>
                <a:schemeClr val="dk1"/>
              </a:solidFill>
              <a:latin typeface="Calibri"/>
              <a:ea typeface="Calibri"/>
              <a:cs typeface="Calibri"/>
              <a:sym typeface="Calibri"/>
            </a:endParaRPr>
          </a:p>
        </p:txBody>
      </p:sp>
      <p:sp>
        <p:nvSpPr>
          <p:cNvPr id="549" name="Shape 549"/>
          <p:cNvSpPr txBox="1"/>
          <p:nvPr/>
        </p:nvSpPr>
        <p:spPr>
          <a:xfrm>
            <a:off x="6442860" y="1159196"/>
            <a:ext cx="907282" cy="20774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Calibri"/>
                <a:ea typeface="Calibri"/>
                <a:cs typeface="Calibri"/>
                <a:sym typeface="Calibri"/>
              </a:rPr>
              <a:t>ED\OSTEP 2017</a:t>
            </a:r>
            <a:endParaRPr sz="900" b="0" i="0" u="none" strike="noStrike" cap="none">
              <a:solidFill>
                <a:schemeClr val="dk1"/>
              </a:solidFill>
              <a:latin typeface="Calibri"/>
              <a:ea typeface="Calibri"/>
              <a:cs typeface="Calibri"/>
              <a:sym typeface="Calibri"/>
            </a:endParaRPr>
          </a:p>
        </p:txBody>
      </p:sp>
      <p:sp>
        <p:nvSpPr>
          <p:cNvPr id="550" name="Shape 550"/>
          <p:cNvSpPr txBox="1"/>
          <p:nvPr/>
        </p:nvSpPr>
        <p:spPr>
          <a:xfrm>
            <a:off x="1096020" y="96871"/>
            <a:ext cx="6897152" cy="484748"/>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700"/>
              <a:buFont typeface="Arial"/>
              <a:buNone/>
            </a:pPr>
            <a:r>
              <a:rPr lang="en" sz="2700" b="1" i="0" u="none" strike="noStrike" cap="none">
                <a:solidFill>
                  <a:schemeClr val="dk1"/>
                </a:solidFill>
                <a:latin typeface="Calibri"/>
                <a:ea typeface="Calibri"/>
                <a:cs typeface="Calibri"/>
                <a:sym typeface="Calibri"/>
              </a:rPr>
              <a:t>ODU cGNSS Systems at NWLON</a:t>
            </a:r>
            <a:endParaRPr sz="2700" b="1" i="0" u="none" strike="noStrike" cap="none">
              <a:solidFill>
                <a:schemeClr val="dk1"/>
              </a:solidFill>
              <a:latin typeface="Calibri"/>
              <a:ea typeface="Calibri"/>
              <a:cs typeface="Calibri"/>
              <a:sym typeface="Calibri"/>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1" y="146550"/>
            <a:ext cx="9144000" cy="477441"/>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2700"/>
              <a:buFont typeface="Calibri"/>
              <a:buNone/>
            </a:pPr>
            <a:r>
              <a:rPr lang="en" sz="2700" b="1" i="0" u="none" strike="noStrike" cap="none">
                <a:solidFill>
                  <a:schemeClr val="dk1"/>
                </a:solidFill>
                <a:latin typeface="Calibri"/>
                <a:ea typeface="Calibri"/>
                <a:cs typeface="Calibri"/>
                <a:sym typeface="Calibri"/>
              </a:rPr>
              <a:t>National Water Level Observation Network (NWLON)</a:t>
            </a:r>
            <a:endParaRPr sz="2700" b="1" i="0" u="none" strike="noStrike" cap="none">
              <a:solidFill>
                <a:schemeClr val="dk1"/>
              </a:solidFill>
              <a:latin typeface="Calibri"/>
              <a:ea typeface="Calibri"/>
              <a:cs typeface="Calibri"/>
              <a:sym typeface="Calibri"/>
            </a:endParaRPr>
          </a:p>
        </p:txBody>
      </p:sp>
      <p:pic>
        <p:nvPicPr>
          <p:cNvPr id="138" name="Shape 138" descr="WindMillPt3.jpg"/>
          <p:cNvPicPr preferRelativeResize="0"/>
          <p:nvPr/>
        </p:nvPicPr>
        <p:blipFill rotWithShape="1">
          <a:blip r:embed="rId3">
            <a:alphaModFix/>
          </a:blip>
          <a:srcRect l="6543" t="14478" r="46869" b="4433"/>
          <a:stretch/>
        </p:blipFill>
        <p:spPr>
          <a:xfrm>
            <a:off x="7189756" y="2695627"/>
            <a:ext cx="1508643" cy="1905798"/>
          </a:xfrm>
          <a:prstGeom prst="rect">
            <a:avLst/>
          </a:prstGeom>
          <a:noFill/>
          <a:ln>
            <a:noFill/>
          </a:ln>
        </p:spPr>
      </p:pic>
      <p:grpSp>
        <p:nvGrpSpPr>
          <p:cNvPr id="139" name="Shape 139"/>
          <p:cNvGrpSpPr/>
          <p:nvPr/>
        </p:nvGrpSpPr>
        <p:grpSpPr>
          <a:xfrm>
            <a:off x="2977681" y="859648"/>
            <a:ext cx="3733268" cy="2246915"/>
            <a:chOff x="1628565" y="394750"/>
            <a:chExt cx="4558861" cy="2921741"/>
          </a:xfrm>
        </p:grpSpPr>
        <p:pic>
          <p:nvPicPr>
            <p:cNvPr id="140" name="Shape 140" descr="nwlon_map.png"/>
            <p:cNvPicPr preferRelativeResize="0"/>
            <p:nvPr/>
          </p:nvPicPr>
          <p:blipFill rotWithShape="1">
            <a:blip r:embed="rId4">
              <a:alphaModFix/>
            </a:blip>
            <a:srcRect l="810" t="24902"/>
            <a:stretch/>
          </p:blipFill>
          <p:spPr>
            <a:xfrm>
              <a:off x="2016138" y="928564"/>
              <a:ext cx="4171288" cy="2387927"/>
            </a:xfrm>
            <a:prstGeom prst="rect">
              <a:avLst/>
            </a:prstGeom>
            <a:noFill/>
            <a:ln>
              <a:noFill/>
            </a:ln>
          </p:spPr>
        </p:pic>
        <p:sp>
          <p:nvSpPr>
            <p:cNvPr id="141" name="Shape 141"/>
            <p:cNvSpPr txBox="1"/>
            <p:nvPr/>
          </p:nvSpPr>
          <p:spPr>
            <a:xfrm>
              <a:off x="3449530" y="1748301"/>
              <a:ext cx="2125265" cy="51338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210  Long Term Stations</a:t>
              </a:r>
              <a:endParaRPr sz="1100" b="0" i="0" u="none" strike="noStrike" cap="none">
                <a:solidFill>
                  <a:srgbClr val="000000"/>
                </a:solidFill>
                <a:latin typeface="Arial"/>
                <a:ea typeface="Arial"/>
                <a:cs typeface="Arial"/>
                <a:sym typeface="Arial"/>
              </a:endParaRPr>
            </a:p>
          </p:txBody>
        </p:sp>
        <p:pic>
          <p:nvPicPr>
            <p:cNvPr id="142" name="Shape 142" descr="nwlon_map.png"/>
            <p:cNvPicPr preferRelativeResize="0"/>
            <p:nvPr/>
          </p:nvPicPr>
          <p:blipFill rotWithShape="1">
            <a:blip r:embed="rId4">
              <a:alphaModFix/>
            </a:blip>
            <a:srcRect r="60085" b="74324"/>
            <a:stretch/>
          </p:blipFill>
          <p:spPr>
            <a:xfrm>
              <a:off x="1628565" y="394750"/>
              <a:ext cx="1708788" cy="830730"/>
            </a:xfrm>
            <a:prstGeom prst="rect">
              <a:avLst/>
            </a:prstGeom>
            <a:noFill/>
            <a:ln>
              <a:noFill/>
            </a:ln>
          </p:spPr>
        </p:pic>
      </p:grpSp>
      <p:sp>
        <p:nvSpPr>
          <p:cNvPr id="143" name="Shape 143"/>
          <p:cNvSpPr txBox="1"/>
          <p:nvPr/>
        </p:nvSpPr>
        <p:spPr>
          <a:xfrm>
            <a:off x="2894453" y="3342221"/>
            <a:ext cx="3816496" cy="7386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 sz="1400" b="1" i="0" u="none" strike="noStrike" cap="none">
                <a:solidFill>
                  <a:srgbClr val="000000"/>
                </a:solidFill>
                <a:latin typeface="Arial"/>
                <a:ea typeface="Arial"/>
                <a:cs typeface="Arial"/>
                <a:sym typeface="Arial"/>
              </a:rPr>
              <a:t>National Tidal Datum Epoch (1983-2001)</a:t>
            </a:r>
            <a:endParaRPr/>
          </a:p>
          <a:p>
            <a:pPr marL="0" marR="0" lvl="0" indent="0" algn="ctr"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 sz="1400" b="1" i="0" u="none" strike="noStrike" cap="none">
                <a:solidFill>
                  <a:srgbClr val="000000"/>
                </a:solidFill>
                <a:latin typeface="Arial"/>
                <a:ea typeface="Arial"/>
                <a:cs typeface="Arial"/>
                <a:sym typeface="Arial"/>
              </a:rPr>
              <a:t>International Great Lake Datum (1985)</a:t>
            </a:r>
            <a:endParaRPr/>
          </a:p>
        </p:txBody>
      </p:sp>
      <p:pic>
        <p:nvPicPr>
          <p:cNvPr id="144" name="Shape 144"/>
          <p:cNvPicPr preferRelativeResize="0"/>
          <p:nvPr/>
        </p:nvPicPr>
        <p:blipFill rotWithShape="1">
          <a:blip r:embed="rId5">
            <a:alphaModFix/>
          </a:blip>
          <a:srcRect b="4095"/>
          <a:stretch/>
        </p:blipFill>
        <p:spPr>
          <a:xfrm>
            <a:off x="7210034" y="721165"/>
            <a:ext cx="1468085" cy="1877288"/>
          </a:xfrm>
          <a:prstGeom prst="rect">
            <a:avLst/>
          </a:prstGeom>
          <a:noFill/>
          <a:ln>
            <a:noFill/>
          </a:ln>
        </p:spPr>
      </p:pic>
      <p:pic>
        <p:nvPicPr>
          <p:cNvPr id="145" name="Shape 145" descr="GL.png"/>
          <p:cNvPicPr preferRelativeResize="0"/>
          <p:nvPr/>
        </p:nvPicPr>
        <p:blipFill rotWithShape="1">
          <a:blip r:embed="rId6">
            <a:alphaModFix/>
          </a:blip>
          <a:srcRect/>
          <a:stretch/>
        </p:blipFill>
        <p:spPr>
          <a:xfrm>
            <a:off x="151649" y="3147363"/>
            <a:ext cx="2583614" cy="1475186"/>
          </a:xfrm>
          <a:prstGeom prst="rect">
            <a:avLst/>
          </a:prstGeom>
          <a:noFill/>
          <a:ln>
            <a:noFill/>
          </a:ln>
        </p:spPr>
      </p:pic>
      <p:pic>
        <p:nvPicPr>
          <p:cNvPr id="146" name="Shape 146"/>
          <p:cNvPicPr preferRelativeResize="0"/>
          <p:nvPr/>
        </p:nvPicPr>
        <p:blipFill rotWithShape="1">
          <a:blip r:embed="rId7">
            <a:alphaModFix/>
          </a:blip>
          <a:srcRect l="1246" t="12052" r="44624" b="9594"/>
          <a:stretch/>
        </p:blipFill>
        <p:spPr>
          <a:xfrm>
            <a:off x="168436" y="1215250"/>
            <a:ext cx="2550546" cy="1846018"/>
          </a:xfrm>
          <a:prstGeom prst="rect">
            <a:avLst/>
          </a:prstGeom>
          <a:noFill/>
          <a:ln>
            <a:noFill/>
          </a:ln>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pic>
        <p:nvPicPr>
          <p:cNvPr id="555" name="Shape 555"/>
          <p:cNvPicPr preferRelativeResize="0"/>
          <p:nvPr/>
        </p:nvPicPr>
        <p:blipFill rotWithShape="1">
          <a:blip r:embed="rId3">
            <a:alphaModFix/>
          </a:blip>
          <a:srcRect/>
          <a:stretch/>
        </p:blipFill>
        <p:spPr>
          <a:xfrm>
            <a:off x="1085850" y="696246"/>
            <a:ext cx="7057546" cy="3918618"/>
          </a:xfrm>
          <a:prstGeom prst="rect">
            <a:avLst/>
          </a:prstGeom>
          <a:noFill/>
          <a:ln>
            <a:noFill/>
          </a:ln>
        </p:spPr>
      </p:pic>
      <p:sp>
        <p:nvSpPr>
          <p:cNvPr id="556" name="Shape 556"/>
          <p:cNvSpPr txBox="1"/>
          <p:nvPr/>
        </p:nvSpPr>
        <p:spPr>
          <a:xfrm>
            <a:off x="555172" y="0"/>
            <a:ext cx="7542504" cy="623248"/>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100"/>
              <a:buFont typeface="Arial"/>
              <a:buNone/>
            </a:pPr>
            <a:r>
              <a:rPr lang="en" sz="2100" b="1" i="0" u="none" strike="noStrike" cap="none">
                <a:solidFill>
                  <a:schemeClr val="dk1"/>
                </a:solidFill>
                <a:latin typeface="Calibri"/>
                <a:ea typeface="Calibri"/>
                <a:cs typeface="Calibri"/>
                <a:sym typeface="Calibri"/>
              </a:rPr>
              <a:t>ODU cGNSS Systems at NWLON – Initial Data Processing</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r>
              <a:rPr lang="en" sz="1500" b="1" i="1" u="none" strike="noStrike" cap="none">
                <a:solidFill>
                  <a:schemeClr val="dk1"/>
                </a:solidFill>
                <a:latin typeface="Calibri"/>
                <a:ea typeface="Calibri"/>
                <a:cs typeface="Calibri"/>
                <a:sym typeface="Calibri"/>
              </a:rPr>
              <a:t>Using NOAA\NGS OPUS Tools</a:t>
            </a:r>
            <a:endParaRPr sz="1800" b="1" i="1" u="none" strike="noStrike" cap="none">
              <a:solidFill>
                <a:schemeClr val="dk1"/>
              </a:solidFill>
              <a:latin typeface="Calibri"/>
              <a:ea typeface="Calibri"/>
              <a:cs typeface="Calibri"/>
              <a:sym typeface="Calibri"/>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Shape 561"/>
          <p:cNvSpPr txBox="1">
            <a:spLocks noGrp="1"/>
          </p:cNvSpPr>
          <p:nvPr>
            <p:ph type="title"/>
          </p:nvPr>
        </p:nvSpPr>
        <p:spPr>
          <a:xfrm>
            <a:off x="2510545" y="234515"/>
            <a:ext cx="3506798" cy="573697"/>
          </a:xfrm>
          <a:prstGeom prst="rect">
            <a:avLst/>
          </a:prstGeom>
          <a:noFill/>
          <a:ln>
            <a:noFill/>
          </a:ln>
        </p:spPr>
        <p:txBody>
          <a:bodyPr spcFirstLastPara="1" wrap="square" lIns="68575" tIns="68575" rIns="68575" bIns="68575" anchor="t" anchorCtr="0">
            <a:noAutofit/>
          </a:bodyPr>
          <a:lstStyle/>
          <a:p>
            <a:pPr marL="0" marR="0" lvl="0" indent="0" algn="ctr" rtl="0">
              <a:spcBef>
                <a:spcPts val="0"/>
              </a:spcBef>
              <a:spcAft>
                <a:spcPts val="0"/>
              </a:spcAft>
              <a:buClr>
                <a:schemeClr val="dk2"/>
              </a:buClr>
              <a:buSzPts val="3600"/>
              <a:buFont typeface="Arial"/>
              <a:buNone/>
            </a:pPr>
            <a:r>
              <a:rPr lang="en" sz="3600" b="1" i="0" u="none" strike="noStrike" cap="none">
                <a:solidFill>
                  <a:schemeClr val="dk2"/>
                </a:solidFill>
                <a:latin typeface="Arial"/>
                <a:ea typeface="Arial"/>
                <a:cs typeface="Arial"/>
                <a:sym typeface="Arial"/>
              </a:rPr>
              <a:t>Challenges</a:t>
            </a:r>
            <a:endParaRPr sz="3600" b="1" i="0" u="none" strike="noStrike" cap="none">
              <a:solidFill>
                <a:schemeClr val="dk2"/>
              </a:solidFill>
              <a:latin typeface="Arial"/>
              <a:ea typeface="Arial"/>
              <a:cs typeface="Arial"/>
              <a:sym typeface="Arial"/>
            </a:endParaRPr>
          </a:p>
        </p:txBody>
      </p:sp>
      <p:sp>
        <p:nvSpPr>
          <p:cNvPr id="562" name="Shape 562"/>
          <p:cNvSpPr txBox="1">
            <a:spLocks noGrp="1"/>
          </p:cNvSpPr>
          <p:nvPr>
            <p:ph type="body" idx="1"/>
          </p:nvPr>
        </p:nvSpPr>
        <p:spPr>
          <a:xfrm>
            <a:off x="842962" y="1191843"/>
            <a:ext cx="7886700" cy="3846681"/>
          </a:xfrm>
          <a:prstGeom prst="rect">
            <a:avLst/>
          </a:prstGeom>
          <a:noFill/>
          <a:ln>
            <a:noFill/>
          </a:ln>
        </p:spPr>
        <p:txBody>
          <a:bodyPr spcFirstLastPara="1" wrap="square" lIns="68575" tIns="68575" rIns="68575" bIns="68575" anchor="t" anchorCtr="0">
            <a:noAutofit/>
          </a:bodyPr>
          <a:lstStyle/>
          <a:p>
            <a:pPr marL="457200" marR="0" lvl="0" indent="-361950" algn="l" rtl="0">
              <a:spcBef>
                <a:spcPts val="0"/>
              </a:spcBef>
              <a:spcAft>
                <a:spcPts val="0"/>
              </a:spcAft>
              <a:buClr>
                <a:schemeClr val="dk1"/>
              </a:buClr>
              <a:buSzPts val="2100"/>
              <a:buFont typeface="Arial"/>
              <a:buChar char="•"/>
            </a:pPr>
            <a:r>
              <a:rPr lang="en" sz="1800" b="0" i="0" u="none" strike="noStrike" cap="none">
                <a:solidFill>
                  <a:schemeClr val="dk1"/>
                </a:solidFill>
                <a:latin typeface="Arial"/>
                <a:ea typeface="Arial"/>
                <a:cs typeface="Arial"/>
                <a:sym typeface="Arial"/>
              </a:rPr>
              <a:t>Data telemetry, processing and storage (partner with NGS)</a:t>
            </a:r>
            <a:endParaRPr sz="1800" b="0" i="0" u="none" strike="noStrike" cap="none">
              <a:solidFill>
                <a:schemeClr val="dk1"/>
              </a:solidFill>
              <a:latin typeface="Arial"/>
              <a:ea typeface="Arial"/>
              <a:cs typeface="Arial"/>
              <a:sym typeface="Arial"/>
            </a:endParaRPr>
          </a:p>
          <a:p>
            <a:pPr marL="457200" marR="0" lvl="0" indent="-361950" algn="l" rtl="0">
              <a:spcBef>
                <a:spcPts val="0"/>
              </a:spcBef>
              <a:spcAft>
                <a:spcPts val="0"/>
              </a:spcAft>
              <a:buClr>
                <a:schemeClr val="dk1"/>
              </a:buClr>
              <a:buSzPts val="2100"/>
              <a:buFont typeface="Arial"/>
              <a:buChar char="•"/>
            </a:pPr>
            <a:r>
              <a:rPr lang="en" sz="1800" b="0" i="0" u="none" strike="noStrike" cap="none">
                <a:solidFill>
                  <a:schemeClr val="dk1"/>
                </a:solidFill>
                <a:latin typeface="Arial"/>
                <a:ea typeface="Arial"/>
                <a:cs typeface="Arial"/>
                <a:sym typeface="Arial"/>
              </a:rPr>
              <a:t>Multipath signals and location/environment selection</a:t>
            </a:r>
            <a:endParaRPr sz="1800" b="0" i="0" u="none" strike="noStrike" cap="none">
              <a:solidFill>
                <a:schemeClr val="dk1"/>
              </a:solidFill>
              <a:latin typeface="Arial"/>
              <a:ea typeface="Arial"/>
              <a:cs typeface="Arial"/>
              <a:sym typeface="Arial"/>
            </a:endParaRPr>
          </a:p>
          <a:p>
            <a:pPr marL="457200" marR="0" lvl="0" indent="-361950" algn="l" rtl="0">
              <a:spcBef>
                <a:spcPts val="0"/>
              </a:spcBef>
              <a:spcAft>
                <a:spcPts val="0"/>
              </a:spcAft>
              <a:buClr>
                <a:schemeClr val="dk1"/>
              </a:buClr>
              <a:buSzPts val="2100"/>
              <a:buFont typeface="Arial"/>
              <a:buChar char="•"/>
            </a:pPr>
            <a:r>
              <a:rPr lang="en" sz="1800" b="0" i="0" u="none" strike="noStrike" cap="none">
                <a:solidFill>
                  <a:schemeClr val="dk1"/>
                </a:solidFill>
                <a:latin typeface="Arial"/>
                <a:ea typeface="Arial"/>
                <a:cs typeface="Arial"/>
                <a:sym typeface="Arial"/>
              </a:rPr>
              <a:t>Accuracy requirements needed for some applications</a:t>
            </a:r>
            <a:endParaRPr sz="1800" b="0" i="0" u="none" strike="noStrike" cap="none">
              <a:solidFill>
                <a:schemeClr val="dk1"/>
              </a:solidFill>
              <a:latin typeface="Arial"/>
              <a:ea typeface="Arial"/>
              <a:cs typeface="Arial"/>
              <a:sym typeface="Arial"/>
            </a:endParaRPr>
          </a:p>
          <a:p>
            <a:pPr marL="457200" marR="0" lvl="0" indent="-361950" algn="l" rtl="0">
              <a:spcBef>
                <a:spcPts val="0"/>
              </a:spcBef>
              <a:spcAft>
                <a:spcPts val="0"/>
              </a:spcAft>
              <a:buClr>
                <a:schemeClr val="dk1"/>
              </a:buClr>
              <a:buSzPts val="2100"/>
              <a:buFont typeface="Arial"/>
              <a:buChar char="•"/>
            </a:pPr>
            <a:r>
              <a:rPr lang="en" sz="1800" b="0" i="0" u="none" strike="noStrike" cap="none">
                <a:solidFill>
                  <a:schemeClr val="dk1"/>
                </a:solidFill>
                <a:latin typeface="Arial"/>
                <a:ea typeface="Arial"/>
                <a:cs typeface="Arial"/>
                <a:sym typeface="Arial"/>
              </a:rPr>
              <a:t>NSRS Horizontal and Vertical datums will be finalized in 2022</a:t>
            </a:r>
            <a:endParaRPr sz="1800" b="0" i="0" u="none" strike="noStrike" cap="none">
              <a:solidFill>
                <a:schemeClr val="dk1"/>
              </a:solidFill>
              <a:latin typeface="Arial"/>
              <a:ea typeface="Arial"/>
              <a:cs typeface="Arial"/>
              <a:sym typeface="Arial"/>
            </a:endParaRPr>
          </a:p>
          <a:p>
            <a:pPr marL="457200" marR="0" lvl="0" indent="-361950" algn="l" rtl="0">
              <a:spcBef>
                <a:spcPts val="0"/>
              </a:spcBef>
              <a:spcAft>
                <a:spcPts val="0"/>
              </a:spcAft>
              <a:buClr>
                <a:schemeClr val="dk1"/>
              </a:buClr>
              <a:buSzPts val="2100"/>
              <a:buFont typeface="Arial"/>
              <a:buChar char="•"/>
            </a:pPr>
            <a:r>
              <a:rPr lang="en" sz="1800" b="0" i="0" u="none" strike="noStrike" cap="none">
                <a:solidFill>
                  <a:schemeClr val="dk1"/>
                </a:solidFill>
                <a:latin typeface="Arial"/>
                <a:ea typeface="Arial"/>
                <a:cs typeface="Arial"/>
                <a:sym typeface="Arial"/>
              </a:rPr>
              <a:t>NGS is improving the OPUS software by normalizing the results irrespective of the selected CORS station</a:t>
            </a:r>
            <a:endParaRPr sz="1800" b="0" i="0" u="none" strike="noStrike" cap="none">
              <a:solidFill>
                <a:schemeClr val="dk1"/>
              </a:solidFill>
              <a:latin typeface="Arial"/>
              <a:ea typeface="Arial"/>
              <a:cs typeface="Arial"/>
              <a:sym typeface="Arial"/>
            </a:endParaRPr>
          </a:p>
          <a:p>
            <a:pPr marL="457200" marR="0" lvl="0" indent="-361950" algn="l" rtl="0">
              <a:spcBef>
                <a:spcPts val="0"/>
              </a:spcBef>
              <a:spcAft>
                <a:spcPts val="0"/>
              </a:spcAft>
              <a:buClr>
                <a:schemeClr val="dk1"/>
              </a:buClr>
              <a:buSzPts val="2100"/>
              <a:buFont typeface="Arial"/>
              <a:buChar char="•"/>
            </a:pPr>
            <a:r>
              <a:rPr lang="en" sz="1800" b="0" i="0" u="none" strike="noStrike" cap="none">
                <a:solidFill>
                  <a:schemeClr val="dk1"/>
                </a:solidFill>
                <a:latin typeface="Arial"/>
                <a:ea typeface="Arial"/>
                <a:cs typeface="Arial"/>
                <a:sym typeface="Arial"/>
              </a:rPr>
              <a:t>The effect of Foundational CORS on data processing and accuracies in unquantified at the present</a:t>
            </a:r>
            <a:endParaRPr sz="1800" b="0" i="0" u="none" strike="noStrike" cap="none">
              <a:solidFill>
                <a:schemeClr val="dk1"/>
              </a:solidFill>
              <a:latin typeface="Arial"/>
              <a:ea typeface="Arial"/>
              <a:cs typeface="Arial"/>
              <a:sym typeface="Arial"/>
            </a:endParaRPr>
          </a:p>
          <a:p>
            <a:pPr marL="457200" marR="0" lvl="0" indent="-361950" algn="l" rtl="0">
              <a:spcBef>
                <a:spcPts val="0"/>
              </a:spcBef>
              <a:spcAft>
                <a:spcPts val="0"/>
              </a:spcAft>
              <a:buClr>
                <a:schemeClr val="dk1"/>
              </a:buClr>
              <a:buSzPts val="2100"/>
              <a:buFont typeface="Arial"/>
              <a:buChar char="•"/>
            </a:pPr>
            <a:r>
              <a:rPr lang="en" sz="1800" b="0" i="0" u="none" strike="noStrike" cap="none">
                <a:solidFill>
                  <a:schemeClr val="dk1"/>
                </a:solidFill>
                <a:latin typeface="Arial"/>
                <a:ea typeface="Arial"/>
                <a:cs typeface="Arial"/>
                <a:sym typeface="Arial"/>
              </a:rPr>
              <a:t>The effects of rapid, short, and dynamic GPS observations on accuracies need to be explored</a:t>
            </a:r>
            <a:endParaRPr sz="18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268111" y="828675"/>
            <a:ext cx="5566500" cy="3342216"/>
          </a:xfrm>
          <a:prstGeom prst="rect">
            <a:avLst/>
          </a:prstGeom>
          <a:noFill/>
          <a:ln>
            <a:noFill/>
          </a:ln>
        </p:spPr>
        <p:txBody>
          <a:bodyPr spcFirstLastPara="1" wrap="square" lIns="68575" tIns="34275" rIns="68575" bIns="34275" anchor="t" anchorCtr="0">
            <a:noAutofit/>
          </a:bodyPr>
          <a:lstStyle/>
          <a:p>
            <a:pPr marL="177800" marR="0" lvl="0" indent="-38100" algn="l" rtl="0">
              <a:lnSpc>
                <a:spcPct val="80000"/>
              </a:lnSpc>
              <a:spcBef>
                <a:spcPts val="0"/>
              </a:spcBef>
              <a:spcAft>
                <a:spcPts val="0"/>
              </a:spcAft>
              <a:buClr>
                <a:schemeClr val="dk1"/>
              </a:buClr>
              <a:buSzPts val="1600"/>
              <a:buFont typeface="Arial"/>
              <a:buNone/>
            </a:pPr>
            <a:endParaRPr sz="1600" b="0" i="0" u="none" strike="noStrike" cap="none">
              <a:solidFill>
                <a:schemeClr val="dk1"/>
              </a:solidFill>
              <a:latin typeface="Arial"/>
              <a:ea typeface="Arial"/>
              <a:cs typeface="Arial"/>
              <a:sym typeface="Arial"/>
            </a:endParaRPr>
          </a:p>
          <a:p>
            <a:pPr marL="38100" marR="0" lvl="0" indent="0" algn="l" rtl="0">
              <a:lnSpc>
                <a:spcPct val="80000"/>
              </a:lnSpc>
              <a:spcBef>
                <a:spcPts val="0"/>
              </a:spcBef>
              <a:spcAft>
                <a:spcPts val="0"/>
              </a:spcAft>
              <a:buClr>
                <a:schemeClr val="dk1"/>
              </a:buClr>
              <a:buSzPts val="1600"/>
              <a:buFont typeface="Arial"/>
              <a:buNone/>
            </a:pPr>
            <a:r>
              <a:rPr lang="en" sz="1600" b="0" i="0" u="none" strike="noStrike" cap="none">
                <a:solidFill>
                  <a:schemeClr val="dk1"/>
                </a:solidFill>
                <a:latin typeface="Arial"/>
                <a:ea typeface="Arial"/>
                <a:cs typeface="Arial"/>
                <a:sym typeface="Arial"/>
              </a:rPr>
              <a:t>Vertical (geodetic) control provides the critical ability to: </a:t>
            </a:r>
            <a:endParaRPr/>
          </a:p>
          <a:p>
            <a:pPr marL="177800" marR="0" lvl="0" indent="-38100" algn="l" rtl="0">
              <a:lnSpc>
                <a:spcPct val="80000"/>
              </a:lnSpc>
              <a:spcBef>
                <a:spcPts val="0"/>
              </a:spcBef>
              <a:spcAft>
                <a:spcPts val="0"/>
              </a:spcAft>
              <a:buClr>
                <a:schemeClr val="dk1"/>
              </a:buClr>
              <a:buSzPts val="1600"/>
              <a:buFont typeface="Arial"/>
              <a:buNone/>
            </a:pPr>
            <a:endParaRPr sz="1600" b="0" i="0" u="none" strike="noStrike" cap="none">
              <a:solidFill>
                <a:schemeClr val="dk1"/>
              </a:solidFill>
              <a:latin typeface="Arial"/>
              <a:ea typeface="Arial"/>
              <a:cs typeface="Arial"/>
              <a:sym typeface="Arial"/>
            </a:endParaRPr>
          </a:p>
          <a:p>
            <a:pPr marL="177800" marR="0" lvl="0" indent="-139700" algn="l" rtl="0">
              <a:lnSpc>
                <a:spcPct val="80000"/>
              </a:lnSpc>
              <a:spcBef>
                <a:spcPts val="0"/>
              </a:spcBef>
              <a:spcAft>
                <a:spcPts val="0"/>
              </a:spcAft>
              <a:buClr>
                <a:schemeClr val="dk1"/>
              </a:buClr>
              <a:buSzPts val="1600"/>
              <a:buFont typeface="Arial"/>
              <a:buChar char="•"/>
            </a:pPr>
            <a:r>
              <a:rPr lang="en" sz="1600" b="0" i="0" u="none" strike="noStrike" cap="none">
                <a:solidFill>
                  <a:schemeClr val="dk1"/>
                </a:solidFill>
                <a:latin typeface="Arial"/>
                <a:ea typeface="Arial"/>
                <a:cs typeface="Arial"/>
                <a:sym typeface="Arial"/>
              </a:rPr>
              <a:t>Establish and maintain water level datums by:</a:t>
            </a:r>
            <a:endParaRPr/>
          </a:p>
          <a:p>
            <a:pPr marL="635000" marR="0" lvl="1" indent="-139700" algn="l" rtl="0">
              <a:lnSpc>
                <a:spcPct val="80000"/>
              </a:lnSpc>
              <a:spcBef>
                <a:spcPts val="0"/>
              </a:spcBef>
              <a:spcAft>
                <a:spcPts val="0"/>
              </a:spcAft>
              <a:buClr>
                <a:schemeClr val="dk1"/>
              </a:buClr>
              <a:buSzPts val="1600"/>
              <a:buFont typeface="Arial"/>
              <a:buChar char="–"/>
            </a:pPr>
            <a:r>
              <a:rPr lang="en" sz="1600" b="0" i="0" u="none" strike="noStrike" cap="none">
                <a:solidFill>
                  <a:schemeClr val="dk1"/>
                </a:solidFill>
                <a:latin typeface="Arial"/>
                <a:ea typeface="Arial"/>
                <a:cs typeface="Arial"/>
                <a:sym typeface="Arial"/>
              </a:rPr>
              <a:t> documenting the stability of the water level sensor, and</a:t>
            </a:r>
            <a:endParaRPr/>
          </a:p>
          <a:p>
            <a:pPr marL="635000" marR="0" lvl="1" indent="-139700" algn="l" rtl="0">
              <a:lnSpc>
                <a:spcPct val="80000"/>
              </a:lnSpc>
              <a:spcBef>
                <a:spcPts val="0"/>
              </a:spcBef>
              <a:spcAft>
                <a:spcPts val="0"/>
              </a:spcAft>
              <a:buClr>
                <a:schemeClr val="dk1"/>
              </a:buClr>
              <a:buSzPts val="1600"/>
              <a:buFont typeface="Arial"/>
              <a:buChar char="–"/>
            </a:pPr>
            <a:r>
              <a:rPr lang="en" sz="1600" b="0" i="0" u="none" strike="noStrike" cap="none">
                <a:solidFill>
                  <a:schemeClr val="dk1"/>
                </a:solidFill>
                <a:latin typeface="Arial"/>
                <a:ea typeface="Arial"/>
                <a:cs typeface="Arial"/>
                <a:sym typeface="Arial"/>
              </a:rPr>
              <a:t> transfering and preserving water level data/datums through a local network of bench marks.   </a:t>
            </a:r>
            <a:endParaRPr/>
          </a:p>
          <a:p>
            <a:pPr marL="38100" marR="0" lvl="0" indent="0" algn="l" rtl="0">
              <a:lnSpc>
                <a:spcPct val="80000"/>
              </a:lnSpc>
              <a:spcBef>
                <a:spcPts val="0"/>
              </a:spcBef>
              <a:spcAft>
                <a:spcPts val="0"/>
              </a:spcAft>
              <a:buClr>
                <a:schemeClr val="dk1"/>
              </a:buClr>
              <a:buSzPts val="1600"/>
              <a:buFont typeface="Arial"/>
              <a:buNone/>
            </a:pPr>
            <a:endParaRPr sz="1600" b="0" i="0" u="none" strike="noStrike" cap="none">
              <a:solidFill>
                <a:schemeClr val="dk1"/>
              </a:solidFill>
              <a:latin typeface="Arial"/>
              <a:ea typeface="Arial"/>
              <a:cs typeface="Arial"/>
              <a:sym typeface="Arial"/>
            </a:endParaRPr>
          </a:p>
          <a:p>
            <a:pPr marL="38100" marR="0" lvl="0" indent="0" algn="l" rtl="0">
              <a:lnSpc>
                <a:spcPct val="80000"/>
              </a:lnSpc>
              <a:spcBef>
                <a:spcPts val="0"/>
              </a:spcBef>
              <a:spcAft>
                <a:spcPts val="0"/>
              </a:spcAft>
              <a:buClr>
                <a:schemeClr val="dk1"/>
              </a:buClr>
              <a:buSzPts val="1600"/>
              <a:buFont typeface="Arial"/>
              <a:buNone/>
            </a:pPr>
            <a:r>
              <a:rPr lang="en" sz="1600" b="0" i="0" u="none" strike="noStrike" cap="none">
                <a:solidFill>
                  <a:schemeClr val="dk1"/>
                </a:solidFill>
                <a:latin typeface="Arial"/>
                <a:ea typeface="Arial"/>
                <a:cs typeface="Arial"/>
                <a:sym typeface="Arial"/>
              </a:rPr>
              <a:t>→ Ensure consistently referenced, continous data series </a:t>
            </a:r>
            <a:endParaRPr/>
          </a:p>
          <a:p>
            <a:pPr marL="177800" marR="0" lvl="0" indent="-38100" algn="l" rtl="0">
              <a:lnSpc>
                <a:spcPct val="80000"/>
              </a:lnSpc>
              <a:spcBef>
                <a:spcPts val="0"/>
              </a:spcBef>
              <a:spcAft>
                <a:spcPts val="0"/>
              </a:spcAft>
              <a:buClr>
                <a:schemeClr val="dk1"/>
              </a:buClr>
              <a:buSzPts val="1600"/>
              <a:buFont typeface="Arial"/>
              <a:buNone/>
            </a:pPr>
            <a:endParaRPr sz="1600" b="0" i="0" u="none" strike="noStrike" cap="none">
              <a:solidFill>
                <a:schemeClr val="dk1"/>
              </a:solidFill>
              <a:latin typeface="Arial"/>
              <a:ea typeface="Arial"/>
              <a:cs typeface="Arial"/>
              <a:sym typeface="Arial"/>
            </a:endParaRPr>
          </a:p>
          <a:p>
            <a:pPr marL="177800" marR="0" lvl="0" indent="-139700" algn="l" rtl="0">
              <a:lnSpc>
                <a:spcPct val="80000"/>
              </a:lnSpc>
              <a:spcBef>
                <a:spcPts val="0"/>
              </a:spcBef>
              <a:spcAft>
                <a:spcPts val="0"/>
              </a:spcAft>
              <a:buClr>
                <a:schemeClr val="dk1"/>
              </a:buClr>
              <a:buSzPts val="1600"/>
              <a:buFont typeface="Arial"/>
              <a:buChar char="•"/>
            </a:pPr>
            <a:r>
              <a:rPr lang="en" sz="1600" b="0" i="0" u="none" strike="noStrike" cap="none">
                <a:solidFill>
                  <a:schemeClr val="dk1"/>
                </a:solidFill>
                <a:latin typeface="Arial"/>
                <a:ea typeface="Arial"/>
                <a:cs typeface="Arial"/>
                <a:sym typeface="Arial"/>
              </a:rPr>
              <a:t>Connect water level stations to the National Spatial Reference System to put station datums into a common reference frame.  Water level datums are local and have a discrete span of control. </a:t>
            </a:r>
            <a:endParaRPr/>
          </a:p>
          <a:p>
            <a:pPr marL="177800" marR="0" lvl="0" indent="-38100" algn="l" rtl="0">
              <a:lnSpc>
                <a:spcPct val="80000"/>
              </a:lnSpc>
              <a:spcBef>
                <a:spcPts val="0"/>
              </a:spcBef>
              <a:spcAft>
                <a:spcPts val="0"/>
              </a:spcAft>
              <a:buClr>
                <a:schemeClr val="dk1"/>
              </a:buClr>
              <a:buSzPts val="1600"/>
              <a:buFont typeface="Arial"/>
              <a:buNone/>
            </a:pPr>
            <a:endParaRPr sz="1600" b="0" i="0" u="none" strike="noStrike" cap="none">
              <a:solidFill>
                <a:schemeClr val="dk1"/>
              </a:solidFill>
              <a:latin typeface="Arial"/>
              <a:ea typeface="Arial"/>
              <a:cs typeface="Arial"/>
              <a:sym typeface="Arial"/>
            </a:endParaRPr>
          </a:p>
          <a:p>
            <a:pPr marL="177800" marR="0" lvl="0" indent="-139700" algn="l" rtl="0">
              <a:lnSpc>
                <a:spcPct val="80000"/>
              </a:lnSpc>
              <a:spcBef>
                <a:spcPts val="0"/>
              </a:spcBef>
              <a:spcAft>
                <a:spcPts val="0"/>
              </a:spcAft>
              <a:buClr>
                <a:schemeClr val="dk1"/>
              </a:buClr>
              <a:buSzPts val="1600"/>
              <a:buFont typeface="Arial"/>
              <a:buChar char="•"/>
            </a:pPr>
            <a:r>
              <a:rPr lang="en" sz="1600" b="0" i="0" u="none" strike="noStrike" cap="none">
                <a:solidFill>
                  <a:schemeClr val="dk1"/>
                </a:solidFill>
                <a:latin typeface="Arial"/>
                <a:ea typeface="Arial"/>
                <a:cs typeface="Arial"/>
                <a:sym typeface="Arial"/>
              </a:rPr>
              <a:t>Monitor land motion to determine absolute sea level rise at a NWLON location.   </a:t>
            </a:r>
            <a:endParaRPr/>
          </a:p>
          <a:p>
            <a:pPr marL="177800" marR="0" lvl="0" indent="-38100" algn="l" rtl="0">
              <a:lnSpc>
                <a:spcPct val="80000"/>
              </a:lnSpc>
              <a:spcBef>
                <a:spcPts val="0"/>
              </a:spcBef>
              <a:spcAft>
                <a:spcPts val="0"/>
              </a:spcAft>
              <a:buClr>
                <a:schemeClr val="dk1"/>
              </a:buClr>
              <a:buSzPts val="1600"/>
              <a:buFont typeface="Arial"/>
              <a:buNone/>
            </a:pPr>
            <a:endParaRPr sz="1600" b="0" i="0" u="none" strike="noStrike" cap="none">
              <a:solidFill>
                <a:schemeClr val="dk1"/>
              </a:solidFill>
              <a:latin typeface="Arial"/>
              <a:ea typeface="Arial"/>
              <a:cs typeface="Arial"/>
              <a:sym typeface="Arial"/>
            </a:endParaRPr>
          </a:p>
          <a:p>
            <a:pPr marL="342900" marR="0" lvl="1" indent="0" algn="l" rtl="0">
              <a:lnSpc>
                <a:spcPct val="80000"/>
              </a:lnSpc>
              <a:spcBef>
                <a:spcPts val="4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520700" marR="0" lvl="1" indent="-76200" algn="l" rtl="0">
              <a:lnSpc>
                <a:spcPct val="80000"/>
              </a:lnSpc>
              <a:spcBef>
                <a:spcPts val="400"/>
              </a:spcBef>
              <a:spcAft>
                <a:spcPts val="0"/>
              </a:spcAft>
              <a:buClr>
                <a:schemeClr val="dk1"/>
              </a:buClr>
              <a:buSzPts val="1500"/>
              <a:buFont typeface="Arial"/>
              <a:buNone/>
            </a:pPr>
            <a:endParaRPr sz="1500" b="0" i="0" u="none" strike="noStrike" cap="none">
              <a:solidFill>
                <a:schemeClr val="dk1"/>
              </a:solidFill>
              <a:latin typeface="Times New Roman"/>
              <a:ea typeface="Times New Roman"/>
              <a:cs typeface="Times New Roman"/>
              <a:sym typeface="Times New Roman"/>
            </a:endParaRPr>
          </a:p>
        </p:txBody>
      </p:sp>
      <p:pic>
        <p:nvPicPr>
          <p:cNvPr id="153" name="Shape 153" descr="marinalevels2"/>
          <p:cNvPicPr preferRelativeResize="0">
            <a:picLocks noGrp="1"/>
          </p:cNvPicPr>
          <p:nvPr>
            <p:ph type="body" idx="2"/>
          </p:nvPr>
        </p:nvPicPr>
        <p:blipFill rotWithShape="1">
          <a:blip r:embed="rId3">
            <a:alphaModFix/>
          </a:blip>
          <a:srcRect l="16877" r="10245"/>
          <a:stretch/>
        </p:blipFill>
        <p:spPr>
          <a:xfrm>
            <a:off x="5991469" y="1144106"/>
            <a:ext cx="2552039" cy="3178580"/>
          </a:xfrm>
          <a:prstGeom prst="rect">
            <a:avLst/>
          </a:prstGeom>
          <a:noFill/>
          <a:ln w="19050" cap="flat" cmpd="sng">
            <a:solidFill>
              <a:schemeClr val="lt1"/>
            </a:solidFill>
            <a:prstDash val="solid"/>
            <a:miter lim="800000"/>
            <a:headEnd type="none" w="sm" len="sm"/>
            <a:tailEnd type="none" w="sm" len="sm"/>
          </a:ln>
        </p:spPr>
      </p:pic>
      <p:cxnSp>
        <p:nvCxnSpPr>
          <p:cNvPr id="154" name="Shape 154"/>
          <p:cNvCxnSpPr/>
          <p:nvPr/>
        </p:nvCxnSpPr>
        <p:spPr>
          <a:xfrm>
            <a:off x="2993722" y="686549"/>
            <a:ext cx="3455938" cy="13196"/>
          </a:xfrm>
          <a:prstGeom prst="straightConnector1">
            <a:avLst/>
          </a:prstGeom>
          <a:noFill/>
          <a:ln w="76200" cap="flat" cmpd="sng">
            <a:solidFill>
              <a:srgbClr val="476C8B"/>
            </a:solidFill>
            <a:prstDash val="solid"/>
            <a:round/>
            <a:headEnd type="none" w="sm" len="sm"/>
            <a:tailEnd type="none" w="sm" len="sm"/>
          </a:ln>
          <a:effectLst>
            <a:outerShdw dist="35921" dir="2700000" algn="ctr" rotWithShape="0">
              <a:schemeClr val="lt1"/>
            </a:outerShdw>
          </a:effectLst>
        </p:spPr>
      </p:cxnSp>
      <p:sp>
        <p:nvSpPr>
          <p:cNvPr id="155" name="Shape 155"/>
          <p:cNvSpPr txBox="1">
            <a:spLocks noGrp="1"/>
          </p:cNvSpPr>
          <p:nvPr>
            <p:ph type="title"/>
          </p:nvPr>
        </p:nvSpPr>
        <p:spPr>
          <a:xfrm>
            <a:off x="0" y="0"/>
            <a:ext cx="9144000" cy="8286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2700" b="1" i="0" u="none" strike="noStrike" cap="none">
                <a:solidFill>
                  <a:schemeClr val="dk2"/>
                </a:solidFill>
                <a:latin typeface="Calibri"/>
                <a:ea typeface="Calibri"/>
                <a:cs typeface="Calibri"/>
                <a:sym typeface="Calibri"/>
              </a:rPr>
              <a:t>Vertical Control</a:t>
            </a:r>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p:nvPr/>
        </p:nvSpPr>
        <p:spPr>
          <a:xfrm>
            <a:off x="1375622" y="82170"/>
            <a:ext cx="6115051" cy="4586288"/>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Arial"/>
              <a:ea typeface="Arial"/>
              <a:cs typeface="Arial"/>
              <a:sym typeface="Arial"/>
            </a:endParaRPr>
          </a:p>
        </p:txBody>
      </p:sp>
      <p:grpSp>
        <p:nvGrpSpPr>
          <p:cNvPr id="162" name="Shape 162"/>
          <p:cNvGrpSpPr/>
          <p:nvPr/>
        </p:nvGrpSpPr>
        <p:grpSpPr>
          <a:xfrm>
            <a:off x="1344229" y="271464"/>
            <a:ext cx="6203596" cy="4268402"/>
            <a:chOff x="1142338" y="175219"/>
            <a:chExt cx="6950340" cy="4968281"/>
          </a:xfrm>
        </p:grpSpPr>
        <p:sp>
          <p:nvSpPr>
            <p:cNvPr id="163" name="Shape 163"/>
            <p:cNvSpPr/>
            <p:nvPr/>
          </p:nvSpPr>
          <p:spPr>
            <a:xfrm>
              <a:off x="1143000" y="3886200"/>
              <a:ext cx="2857500" cy="152400"/>
            </a:xfrm>
            <a:custGeom>
              <a:avLst/>
              <a:gdLst/>
              <a:ahLst/>
              <a:cxnLst/>
              <a:rect l="0" t="0" r="0" b="0"/>
              <a:pathLst>
                <a:path w="2400" h="224" extrusionOk="0">
                  <a:moveTo>
                    <a:pt x="0" y="168"/>
                  </a:moveTo>
                  <a:cubicBezTo>
                    <a:pt x="36" y="120"/>
                    <a:pt x="72" y="72"/>
                    <a:pt x="144" y="72"/>
                  </a:cubicBezTo>
                  <a:cubicBezTo>
                    <a:pt x="216" y="72"/>
                    <a:pt x="352" y="144"/>
                    <a:pt x="432" y="168"/>
                  </a:cubicBezTo>
                  <a:cubicBezTo>
                    <a:pt x="512" y="192"/>
                    <a:pt x="552" y="224"/>
                    <a:pt x="624" y="216"/>
                  </a:cubicBezTo>
                  <a:cubicBezTo>
                    <a:pt x="696" y="208"/>
                    <a:pt x="808" y="144"/>
                    <a:pt x="864" y="120"/>
                  </a:cubicBezTo>
                  <a:cubicBezTo>
                    <a:pt x="920" y="96"/>
                    <a:pt x="912" y="72"/>
                    <a:pt x="960" y="72"/>
                  </a:cubicBezTo>
                  <a:cubicBezTo>
                    <a:pt x="1008" y="72"/>
                    <a:pt x="1088" y="104"/>
                    <a:pt x="1152" y="120"/>
                  </a:cubicBezTo>
                  <a:cubicBezTo>
                    <a:pt x="1216" y="136"/>
                    <a:pt x="1264" y="160"/>
                    <a:pt x="1344" y="168"/>
                  </a:cubicBezTo>
                  <a:cubicBezTo>
                    <a:pt x="1424" y="176"/>
                    <a:pt x="1568" y="192"/>
                    <a:pt x="1632" y="168"/>
                  </a:cubicBezTo>
                  <a:cubicBezTo>
                    <a:pt x="1696" y="144"/>
                    <a:pt x="1656" y="48"/>
                    <a:pt x="1728" y="24"/>
                  </a:cubicBezTo>
                  <a:cubicBezTo>
                    <a:pt x="1800" y="0"/>
                    <a:pt x="1968" y="0"/>
                    <a:pt x="2064" y="24"/>
                  </a:cubicBezTo>
                  <a:cubicBezTo>
                    <a:pt x="2160" y="48"/>
                    <a:pt x="2248" y="136"/>
                    <a:pt x="2304" y="168"/>
                  </a:cubicBezTo>
                  <a:cubicBezTo>
                    <a:pt x="2360" y="200"/>
                    <a:pt x="2380" y="208"/>
                    <a:pt x="2400" y="216"/>
                  </a:cubicBezTo>
                </a:path>
              </a:pathLst>
            </a:custGeom>
            <a:no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4" name="Shape 164"/>
            <p:cNvSpPr/>
            <p:nvPr/>
          </p:nvSpPr>
          <p:spPr>
            <a:xfrm>
              <a:off x="3543300" y="2571750"/>
              <a:ext cx="4457700" cy="2571750"/>
            </a:xfrm>
            <a:custGeom>
              <a:avLst/>
              <a:gdLst/>
              <a:ahLst/>
              <a:cxnLst/>
              <a:rect l="0" t="0" r="0" b="0"/>
              <a:pathLst>
                <a:path w="3744" h="2160" extrusionOk="0">
                  <a:moveTo>
                    <a:pt x="0" y="2106"/>
                  </a:moveTo>
                  <a:lnTo>
                    <a:pt x="146" y="1836"/>
                  </a:lnTo>
                  <a:lnTo>
                    <a:pt x="340" y="1512"/>
                  </a:lnTo>
                  <a:lnTo>
                    <a:pt x="389" y="1242"/>
                  </a:lnTo>
                  <a:lnTo>
                    <a:pt x="438" y="810"/>
                  </a:lnTo>
                  <a:lnTo>
                    <a:pt x="535" y="486"/>
                  </a:lnTo>
                  <a:lnTo>
                    <a:pt x="681" y="216"/>
                  </a:lnTo>
                  <a:lnTo>
                    <a:pt x="827" y="108"/>
                  </a:lnTo>
                  <a:lnTo>
                    <a:pt x="1021" y="54"/>
                  </a:lnTo>
                  <a:lnTo>
                    <a:pt x="1410" y="0"/>
                  </a:lnTo>
                  <a:lnTo>
                    <a:pt x="1653" y="54"/>
                  </a:lnTo>
                  <a:lnTo>
                    <a:pt x="1848" y="216"/>
                  </a:lnTo>
                  <a:lnTo>
                    <a:pt x="2040" y="376"/>
                  </a:lnTo>
                  <a:lnTo>
                    <a:pt x="2166" y="653"/>
                  </a:lnTo>
                  <a:lnTo>
                    <a:pt x="2368" y="832"/>
                  </a:lnTo>
                  <a:lnTo>
                    <a:pt x="2667" y="892"/>
                  </a:lnTo>
                  <a:lnTo>
                    <a:pt x="2951" y="855"/>
                  </a:lnTo>
                  <a:lnTo>
                    <a:pt x="3205" y="817"/>
                  </a:lnTo>
                  <a:lnTo>
                    <a:pt x="3385" y="840"/>
                  </a:lnTo>
                  <a:lnTo>
                    <a:pt x="3497" y="900"/>
                  </a:lnTo>
                  <a:lnTo>
                    <a:pt x="3602" y="974"/>
                  </a:lnTo>
                  <a:lnTo>
                    <a:pt x="3654" y="1042"/>
                  </a:lnTo>
                  <a:lnTo>
                    <a:pt x="3737" y="1087"/>
                  </a:lnTo>
                  <a:lnTo>
                    <a:pt x="3744" y="1242"/>
                  </a:lnTo>
                  <a:lnTo>
                    <a:pt x="3744" y="2160"/>
                  </a:lnTo>
                  <a:lnTo>
                    <a:pt x="0" y="2160"/>
                  </a:lnTo>
                  <a:lnTo>
                    <a:pt x="0" y="2106"/>
                  </a:lnTo>
                  <a:close/>
                </a:path>
              </a:pathLst>
            </a:custGeom>
            <a:solidFill>
              <a:srgbClr val="996633">
                <a:alpha val="39215"/>
              </a:srgbClr>
            </a:solid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5" name="Shape 165"/>
            <p:cNvSpPr/>
            <p:nvPr/>
          </p:nvSpPr>
          <p:spPr>
            <a:xfrm>
              <a:off x="7305675" y="3626644"/>
              <a:ext cx="171450" cy="57150"/>
            </a:xfrm>
            <a:prstGeom prst="ellipse">
              <a:avLst/>
            </a:prstGeom>
            <a:solidFill>
              <a:srgbClr val="0000FF">
                <a:alpha val="49411"/>
              </a:srgbClr>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6" name="Shape 166" descr="Brown marble"/>
            <p:cNvSpPr/>
            <p:nvPr/>
          </p:nvSpPr>
          <p:spPr>
            <a:xfrm>
              <a:off x="3143250" y="3028950"/>
              <a:ext cx="1085850" cy="57150"/>
            </a:xfrm>
            <a:prstGeom prst="rect">
              <a:avLst/>
            </a:prstGeom>
            <a:blipFill rotWithShape="1">
              <a:blip r:embed="rId3">
                <a:alphaModFix/>
              </a:blip>
              <a:tile tx="0" ty="0" sx="100000" sy="100000" flip="none" algn="tl"/>
            </a:blipFill>
            <a:ln w="952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7" name="Shape 167" descr="Brown marble"/>
            <p:cNvSpPr/>
            <p:nvPr/>
          </p:nvSpPr>
          <p:spPr>
            <a:xfrm>
              <a:off x="3486150" y="3086100"/>
              <a:ext cx="114300" cy="2057400"/>
            </a:xfrm>
            <a:prstGeom prst="rect">
              <a:avLst/>
            </a:prstGeom>
            <a:blipFill rotWithShape="1">
              <a:blip r:embed="rId3">
                <a:alphaModFix/>
              </a:blip>
              <a:tile tx="0" ty="0" sx="100000" sy="100000" flip="none" algn="tl"/>
            </a:blipFill>
            <a:ln w="952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8" name="Shape 168"/>
            <p:cNvSpPr/>
            <p:nvPr/>
          </p:nvSpPr>
          <p:spPr>
            <a:xfrm>
              <a:off x="3429000" y="4629150"/>
              <a:ext cx="57150" cy="17145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69" name="Shape 169"/>
            <p:cNvCxnSpPr/>
            <p:nvPr/>
          </p:nvCxnSpPr>
          <p:spPr>
            <a:xfrm rot="10800000">
              <a:off x="3455194" y="2971800"/>
              <a:ext cx="0" cy="1657350"/>
            </a:xfrm>
            <a:prstGeom prst="straightConnector1">
              <a:avLst/>
            </a:prstGeom>
            <a:noFill/>
            <a:ln w="25400" cap="flat" cmpd="sng">
              <a:solidFill>
                <a:schemeClr val="dk1"/>
              </a:solidFill>
              <a:prstDash val="solid"/>
              <a:round/>
              <a:headEnd type="none" w="sm" len="sm"/>
              <a:tailEnd type="none" w="sm" len="sm"/>
            </a:ln>
          </p:spPr>
        </p:cxnSp>
        <p:sp>
          <p:nvSpPr>
            <p:cNvPr id="170" name="Shape 170"/>
            <p:cNvSpPr txBox="1"/>
            <p:nvPr/>
          </p:nvSpPr>
          <p:spPr>
            <a:xfrm rot="-5400000">
              <a:off x="3242409" y="2648287"/>
              <a:ext cx="556542" cy="230981"/>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FFFF"/>
                </a:buClr>
                <a:buSzPts val="1100"/>
                <a:buFont typeface="Arial"/>
                <a:buNone/>
              </a:pPr>
              <a:r>
                <a:rPr lang="en" sz="1100" b="0" i="0" u="none" strike="noStrike" cap="none">
                  <a:solidFill>
                    <a:srgbClr val="FFFFFF"/>
                  </a:solidFill>
                  <a:latin typeface="Arial"/>
                  <a:ea typeface="Arial"/>
                  <a:cs typeface="Arial"/>
                  <a:sym typeface="Arial"/>
                </a:rPr>
                <a:t>NOAA</a:t>
              </a:r>
              <a:endParaRPr sz="1100" b="0" i="0" u="none" strike="noStrike" cap="none">
                <a:solidFill>
                  <a:srgbClr val="000000"/>
                </a:solidFill>
                <a:latin typeface="Arial"/>
                <a:ea typeface="Arial"/>
                <a:cs typeface="Arial"/>
                <a:sym typeface="Arial"/>
              </a:endParaRPr>
            </a:p>
          </p:txBody>
        </p:sp>
        <p:sp>
          <p:nvSpPr>
            <p:cNvPr id="171" name="Shape 171"/>
            <p:cNvSpPr/>
            <p:nvPr/>
          </p:nvSpPr>
          <p:spPr>
            <a:xfrm>
              <a:off x="3377813" y="2509838"/>
              <a:ext cx="285900" cy="502887"/>
            </a:xfrm>
            <a:prstGeom prst="rect">
              <a:avLst/>
            </a:prstGeom>
            <a:solidFill>
              <a:srgbClr val="00CCFF">
                <a:alpha val="39215"/>
              </a:srgbClr>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72" name="Shape 172"/>
            <p:cNvSpPr/>
            <p:nvPr/>
          </p:nvSpPr>
          <p:spPr>
            <a:xfrm>
              <a:off x="5314950" y="2686050"/>
              <a:ext cx="171450" cy="57150"/>
            </a:xfrm>
            <a:prstGeom prst="ellipse">
              <a:avLst/>
            </a:prstGeom>
            <a:solidFill>
              <a:srgbClr val="FFFF00">
                <a:alpha val="49411"/>
              </a:srgbClr>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73" name="Shape 173"/>
            <p:cNvCxnSpPr/>
            <p:nvPr/>
          </p:nvCxnSpPr>
          <p:spPr>
            <a:xfrm rot="10800000">
              <a:off x="5402556" y="2746727"/>
              <a:ext cx="3573" cy="356637"/>
            </a:xfrm>
            <a:prstGeom prst="straightConnector1">
              <a:avLst/>
            </a:prstGeom>
            <a:noFill/>
            <a:ln w="9525" cap="flat" cmpd="sng">
              <a:solidFill>
                <a:schemeClr val="dk1"/>
              </a:solidFill>
              <a:prstDash val="solid"/>
              <a:round/>
              <a:headEnd type="none" w="sm" len="sm"/>
              <a:tailEnd type="triangle" w="med" len="med"/>
            </a:ln>
          </p:spPr>
        </p:cxnSp>
        <p:sp>
          <p:nvSpPr>
            <p:cNvPr id="174" name="Shape 174"/>
            <p:cNvSpPr txBox="1"/>
            <p:nvPr/>
          </p:nvSpPr>
          <p:spPr>
            <a:xfrm>
              <a:off x="4736892" y="3046417"/>
              <a:ext cx="1029897" cy="346249"/>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900"/>
                <a:buFont typeface="Arial"/>
                <a:buNone/>
              </a:pPr>
              <a:r>
                <a:rPr lang="en" sz="900" b="0" i="0" u="none" strike="noStrike" cap="none">
                  <a:solidFill>
                    <a:schemeClr val="dk1"/>
                  </a:solidFill>
                  <a:latin typeface="Arial"/>
                  <a:ea typeface="Arial"/>
                  <a:cs typeface="Arial"/>
                  <a:sym typeface="Arial"/>
                </a:rPr>
                <a:t>Tidal Bench mark</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900"/>
                <a:buFont typeface="Arial"/>
                <a:buNone/>
              </a:pPr>
              <a:r>
                <a:rPr lang="en" sz="900" b="0" i="0" u="none" strike="noStrike" cap="none">
                  <a:solidFill>
                    <a:schemeClr val="dk1"/>
                  </a:solidFill>
                  <a:latin typeface="Arial"/>
                  <a:ea typeface="Arial"/>
                  <a:cs typeface="Arial"/>
                  <a:sym typeface="Arial"/>
                </a:rPr>
                <a:t>4811 G 2004</a:t>
              </a:r>
              <a:endParaRPr sz="1100" b="0" i="0" u="none" strike="noStrike" cap="none">
                <a:solidFill>
                  <a:srgbClr val="000000"/>
                </a:solidFill>
                <a:latin typeface="Arial"/>
                <a:ea typeface="Arial"/>
                <a:cs typeface="Arial"/>
                <a:sym typeface="Arial"/>
              </a:endParaRPr>
            </a:p>
          </p:txBody>
        </p:sp>
        <p:cxnSp>
          <p:nvCxnSpPr>
            <p:cNvPr id="175" name="Shape 175"/>
            <p:cNvCxnSpPr/>
            <p:nvPr/>
          </p:nvCxnSpPr>
          <p:spPr>
            <a:xfrm rot="10800000">
              <a:off x="2914650" y="4800600"/>
              <a:ext cx="261938" cy="0"/>
            </a:xfrm>
            <a:prstGeom prst="straightConnector1">
              <a:avLst/>
            </a:prstGeom>
            <a:noFill/>
            <a:ln w="9525" cap="flat" cmpd="sng">
              <a:solidFill>
                <a:schemeClr val="dk1"/>
              </a:solidFill>
              <a:prstDash val="solid"/>
              <a:round/>
              <a:headEnd type="none" w="sm" len="sm"/>
              <a:tailEnd type="none" w="sm" len="sm"/>
            </a:ln>
          </p:spPr>
        </p:cxnSp>
        <p:cxnSp>
          <p:nvCxnSpPr>
            <p:cNvPr id="176" name="Shape 176"/>
            <p:cNvCxnSpPr/>
            <p:nvPr/>
          </p:nvCxnSpPr>
          <p:spPr>
            <a:xfrm rot="10800000">
              <a:off x="2103836" y="5061347"/>
              <a:ext cx="977503" cy="0"/>
            </a:xfrm>
            <a:prstGeom prst="straightConnector1">
              <a:avLst/>
            </a:prstGeom>
            <a:noFill/>
            <a:ln w="9525" cap="flat" cmpd="sng">
              <a:solidFill>
                <a:schemeClr val="dk1"/>
              </a:solidFill>
              <a:prstDash val="solid"/>
              <a:round/>
              <a:headEnd type="none" w="sm" len="sm"/>
              <a:tailEnd type="none" w="sm" len="sm"/>
            </a:ln>
          </p:spPr>
        </p:cxnSp>
        <p:sp>
          <p:nvSpPr>
            <p:cNvPr id="177" name="Shape 177"/>
            <p:cNvSpPr txBox="1"/>
            <p:nvPr/>
          </p:nvSpPr>
          <p:spPr>
            <a:xfrm>
              <a:off x="1143000" y="4914900"/>
              <a:ext cx="981075" cy="228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Station Datum</a:t>
              </a:r>
              <a:endParaRPr sz="1100" b="0" i="0" u="none" strike="noStrike" cap="none">
                <a:solidFill>
                  <a:srgbClr val="000000"/>
                </a:solidFill>
                <a:latin typeface="Arial"/>
                <a:ea typeface="Arial"/>
                <a:cs typeface="Arial"/>
                <a:sym typeface="Arial"/>
              </a:endParaRPr>
            </a:p>
          </p:txBody>
        </p:sp>
        <p:cxnSp>
          <p:nvCxnSpPr>
            <p:cNvPr id="178" name="Shape 178"/>
            <p:cNvCxnSpPr/>
            <p:nvPr/>
          </p:nvCxnSpPr>
          <p:spPr>
            <a:xfrm rot="10800000">
              <a:off x="3018235" y="4800600"/>
              <a:ext cx="0" cy="228600"/>
            </a:xfrm>
            <a:prstGeom prst="straightConnector1">
              <a:avLst/>
            </a:prstGeom>
            <a:noFill/>
            <a:ln w="12700" cap="flat" cmpd="sng">
              <a:solidFill>
                <a:schemeClr val="dk1"/>
              </a:solidFill>
              <a:prstDash val="solid"/>
              <a:round/>
              <a:headEnd type="triangle" w="med" len="med"/>
              <a:tailEnd type="triangle" w="med" len="med"/>
            </a:ln>
          </p:spPr>
        </p:cxnSp>
        <p:sp>
          <p:nvSpPr>
            <p:cNvPr id="179" name="Shape 179"/>
            <p:cNvSpPr txBox="1"/>
            <p:nvPr/>
          </p:nvSpPr>
          <p:spPr>
            <a:xfrm>
              <a:off x="3829050" y="4686301"/>
              <a:ext cx="1339453" cy="230981"/>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Pressure Sensor “0”</a:t>
              </a:r>
              <a:endParaRPr sz="1100" b="0" i="0" u="none" strike="noStrike" cap="none">
                <a:solidFill>
                  <a:srgbClr val="000000"/>
                </a:solidFill>
                <a:latin typeface="Arial"/>
                <a:ea typeface="Arial"/>
                <a:cs typeface="Arial"/>
                <a:sym typeface="Arial"/>
              </a:endParaRPr>
            </a:p>
          </p:txBody>
        </p:sp>
        <p:sp>
          <p:nvSpPr>
            <p:cNvPr id="180" name="Shape 180"/>
            <p:cNvSpPr txBox="1"/>
            <p:nvPr/>
          </p:nvSpPr>
          <p:spPr>
            <a:xfrm>
              <a:off x="3037286" y="4854178"/>
              <a:ext cx="463153" cy="160734"/>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chemeClr val="dk1"/>
                  </a:solidFill>
                  <a:latin typeface="Arial"/>
                  <a:ea typeface="Arial"/>
                  <a:cs typeface="Arial"/>
                  <a:sym typeface="Arial"/>
                </a:rPr>
                <a:t>0.7428 m</a:t>
              </a:r>
              <a:endParaRPr sz="1100" b="0" i="0" u="none" strike="noStrike" cap="none">
                <a:solidFill>
                  <a:srgbClr val="000000"/>
                </a:solidFill>
                <a:latin typeface="Arial"/>
                <a:ea typeface="Arial"/>
                <a:cs typeface="Arial"/>
                <a:sym typeface="Arial"/>
              </a:endParaRPr>
            </a:p>
          </p:txBody>
        </p:sp>
        <p:cxnSp>
          <p:nvCxnSpPr>
            <p:cNvPr id="181" name="Shape 181"/>
            <p:cNvCxnSpPr/>
            <p:nvPr/>
          </p:nvCxnSpPr>
          <p:spPr>
            <a:xfrm rot="10800000">
              <a:off x="3600450" y="4800600"/>
              <a:ext cx="171450" cy="0"/>
            </a:xfrm>
            <a:prstGeom prst="straightConnector1">
              <a:avLst/>
            </a:prstGeom>
            <a:noFill/>
            <a:ln w="9525" cap="flat" cmpd="sng">
              <a:solidFill>
                <a:schemeClr val="dk1"/>
              </a:solidFill>
              <a:prstDash val="solid"/>
              <a:round/>
              <a:headEnd type="none" w="sm" len="sm"/>
              <a:tailEnd type="triangle" w="med" len="med"/>
            </a:ln>
          </p:spPr>
        </p:cxnSp>
        <p:grpSp>
          <p:nvGrpSpPr>
            <p:cNvPr id="182" name="Shape 182"/>
            <p:cNvGrpSpPr/>
            <p:nvPr/>
          </p:nvGrpSpPr>
          <p:grpSpPr>
            <a:xfrm>
              <a:off x="1720454" y="2514600"/>
              <a:ext cx="1328737" cy="2514600"/>
              <a:chOff x="341" y="2112"/>
              <a:chExt cx="1116" cy="2112"/>
            </a:xfrm>
          </p:grpSpPr>
          <p:cxnSp>
            <p:nvCxnSpPr>
              <p:cNvPr id="183" name="Shape 183"/>
              <p:cNvCxnSpPr/>
              <p:nvPr/>
            </p:nvCxnSpPr>
            <p:spPr>
              <a:xfrm>
                <a:off x="1152" y="2256"/>
                <a:ext cx="240" cy="0"/>
              </a:xfrm>
              <a:prstGeom prst="straightConnector1">
                <a:avLst/>
              </a:prstGeom>
              <a:noFill/>
              <a:ln w="9525" cap="flat" cmpd="sng">
                <a:solidFill>
                  <a:schemeClr val="dk1"/>
                </a:solidFill>
                <a:prstDash val="solid"/>
                <a:round/>
                <a:headEnd type="none" w="sm" len="sm"/>
                <a:tailEnd type="none" w="sm" len="sm"/>
              </a:ln>
            </p:spPr>
          </p:cxnSp>
          <p:cxnSp>
            <p:nvCxnSpPr>
              <p:cNvPr id="184" name="Shape 184"/>
              <p:cNvCxnSpPr/>
              <p:nvPr/>
            </p:nvCxnSpPr>
            <p:spPr>
              <a:xfrm>
                <a:off x="1296" y="2256"/>
                <a:ext cx="0" cy="1968"/>
              </a:xfrm>
              <a:prstGeom prst="straightConnector1">
                <a:avLst/>
              </a:prstGeom>
              <a:noFill/>
              <a:ln w="9525" cap="flat" cmpd="sng">
                <a:solidFill>
                  <a:schemeClr val="dk1"/>
                </a:solidFill>
                <a:prstDash val="solid"/>
                <a:round/>
                <a:headEnd type="triangle" w="med" len="med"/>
                <a:tailEnd type="triangle" w="med" len="med"/>
              </a:ln>
            </p:spPr>
          </p:cxnSp>
          <p:sp>
            <p:nvSpPr>
              <p:cNvPr id="185" name="Shape 185"/>
              <p:cNvSpPr txBox="1"/>
              <p:nvPr/>
            </p:nvSpPr>
            <p:spPr>
              <a:xfrm>
                <a:off x="341" y="2160"/>
                <a:ext cx="865" cy="291"/>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900"/>
                  <a:buFont typeface="Arial"/>
                  <a:buNone/>
                </a:pPr>
                <a:r>
                  <a:rPr lang="en" sz="900" b="0" i="0" u="none" strike="noStrike" cap="none">
                    <a:solidFill>
                      <a:schemeClr val="dk1"/>
                    </a:solidFill>
                    <a:latin typeface="Arial"/>
                    <a:ea typeface="Arial"/>
                    <a:cs typeface="Arial"/>
                    <a:sym typeface="Arial"/>
                  </a:rPr>
                  <a:t>Tidal Bench mark</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900"/>
                  <a:buFont typeface="Arial"/>
                  <a:buNone/>
                </a:pPr>
                <a:r>
                  <a:rPr lang="en" sz="900" b="0" i="0" u="none" strike="noStrike" cap="none">
                    <a:solidFill>
                      <a:schemeClr val="dk1"/>
                    </a:solidFill>
                    <a:latin typeface="Arial"/>
                    <a:ea typeface="Arial"/>
                    <a:cs typeface="Arial"/>
                    <a:sym typeface="Arial"/>
                  </a:rPr>
                  <a:t>4811 G 2004</a:t>
                </a:r>
                <a:endParaRPr sz="1100" b="0" i="0" u="none" strike="noStrike" cap="none">
                  <a:solidFill>
                    <a:srgbClr val="000000"/>
                  </a:solidFill>
                  <a:latin typeface="Arial"/>
                  <a:ea typeface="Arial"/>
                  <a:cs typeface="Arial"/>
                  <a:sym typeface="Arial"/>
                </a:endParaRPr>
              </a:p>
            </p:txBody>
          </p:sp>
          <p:sp>
            <p:nvSpPr>
              <p:cNvPr id="186" name="Shape 186"/>
              <p:cNvSpPr txBox="1"/>
              <p:nvPr/>
            </p:nvSpPr>
            <p:spPr>
              <a:xfrm>
                <a:off x="1104" y="2112"/>
                <a:ext cx="353" cy="13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chemeClr val="dk1"/>
                    </a:solidFill>
                    <a:latin typeface="Arial"/>
                    <a:ea typeface="Arial"/>
                    <a:cs typeface="Arial"/>
                    <a:sym typeface="Arial"/>
                  </a:rPr>
                  <a:t>3.550 m</a:t>
                </a:r>
                <a:endParaRPr sz="1100" b="0" i="0" u="none" strike="noStrike" cap="none">
                  <a:solidFill>
                    <a:srgbClr val="000000"/>
                  </a:solidFill>
                  <a:latin typeface="Arial"/>
                  <a:ea typeface="Arial"/>
                  <a:cs typeface="Arial"/>
                  <a:sym typeface="Arial"/>
                </a:endParaRPr>
              </a:p>
            </p:txBody>
          </p:sp>
        </p:grpSp>
        <p:cxnSp>
          <p:nvCxnSpPr>
            <p:cNvPr id="187" name="Shape 187"/>
            <p:cNvCxnSpPr/>
            <p:nvPr/>
          </p:nvCxnSpPr>
          <p:spPr>
            <a:xfrm rot="10800000" flipH="1">
              <a:off x="6732986" y="3644504"/>
              <a:ext cx="644128" cy="259556"/>
            </a:xfrm>
            <a:prstGeom prst="straightConnector1">
              <a:avLst/>
            </a:prstGeom>
            <a:noFill/>
            <a:ln w="9525" cap="flat" cmpd="sng">
              <a:solidFill>
                <a:schemeClr val="dk1"/>
              </a:solidFill>
              <a:prstDash val="solid"/>
              <a:round/>
              <a:headEnd type="none" w="sm" len="sm"/>
              <a:tailEnd type="triangle" w="lg" len="lg"/>
            </a:ln>
          </p:spPr>
        </p:cxnSp>
        <p:grpSp>
          <p:nvGrpSpPr>
            <p:cNvPr id="188" name="Shape 188"/>
            <p:cNvGrpSpPr/>
            <p:nvPr/>
          </p:nvGrpSpPr>
          <p:grpSpPr>
            <a:xfrm>
              <a:off x="1978819" y="3143250"/>
              <a:ext cx="841772" cy="1885950"/>
              <a:chOff x="558" y="2640"/>
              <a:chExt cx="707" cy="1584"/>
            </a:xfrm>
          </p:grpSpPr>
          <p:cxnSp>
            <p:nvCxnSpPr>
              <p:cNvPr id="189" name="Shape 189"/>
              <p:cNvCxnSpPr/>
              <p:nvPr/>
            </p:nvCxnSpPr>
            <p:spPr>
              <a:xfrm>
                <a:off x="1008" y="2784"/>
                <a:ext cx="192" cy="0"/>
              </a:xfrm>
              <a:prstGeom prst="straightConnector1">
                <a:avLst/>
              </a:prstGeom>
              <a:noFill/>
              <a:ln w="9525" cap="flat" cmpd="sng">
                <a:solidFill>
                  <a:schemeClr val="dk1"/>
                </a:solidFill>
                <a:prstDash val="solid"/>
                <a:round/>
                <a:headEnd type="none" w="sm" len="sm"/>
                <a:tailEnd type="none" w="sm" len="sm"/>
              </a:ln>
            </p:spPr>
          </p:cxnSp>
          <p:cxnSp>
            <p:nvCxnSpPr>
              <p:cNvPr id="190" name="Shape 190"/>
              <p:cNvCxnSpPr/>
              <p:nvPr/>
            </p:nvCxnSpPr>
            <p:spPr>
              <a:xfrm>
                <a:off x="1104" y="2784"/>
                <a:ext cx="0" cy="1440"/>
              </a:xfrm>
              <a:prstGeom prst="straightConnector1">
                <a:avLst/>
              </a:prstGeom>
              <a:noFill/>
              <a:ln w="9525" cap="flat" cmpd="sng">
                <a:solidFill>
                  <a:schemeClr val="dk1"/>
                </a:solidFill>
                <a:prstDash val="solid"/>
                <a:round/>
                <a:headEnd type="triangle" w="med" len="med"/>
                <a:tailEnd type="triangle" w="med" len="med"/>
              </a:ln>
            </p:spPr>
          </p:cxnSp>
          <p:sp>
            <p:nvSpPr>
              <p:cNvPr id="191" name="Shape 191"/>
              <p:cNvSpPr txBox="1"/>
              <p:nvPr/>
            </p:nvSpPr>
            <p:spPr>
              <a:xfrm>
                <a:off x="558" y="2669"/>
                <a:ext cx="508" cy="19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MHW</a:t>
                </a:r>
                <a:endParaRPr sz="1100" b="0" i="0" u="none" strike="noStrike" cap="none">
                  <a:solidFill>
                    <a:srgbClr val="000000"/>
                  </a:solidFill>
                  <a:latin typeface="Arial"/>
                  <a:ea typeface="Arial"/>
                  <a:cs typeface="Arial"/>
                  <a:sym typeface="Arial"/>
                </a:endParaRPr>
              </a:p>
            </p:txBody>
          </p:sp>
          <p:sp>
            <p:nvSpPr>
              <p:cNvPr id="192" name="Shape 192"/>
              <p:cNvSpPr txBox="1"/>
              <p:nvPr/>
            </p:nvSpPr>
            <p:spPr>
              <a:xfrm>
                <a:off x="912" y="2640"/>
                <a:ext cx="353" cy="13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chemeClr val="dk1"/>
                    </a:solidFill>
                    <a:latin typeface="Arial"/>
                    <a:ea typeface="Arial"/>
                    <a:cs typeface="Arial"/>
                    <a:sym typeface="Arial"/>
                  </a:rPr>
                  <a:t>2.736 m</a:t>
                </a:r>
                <a:endParaRPr sz="1100" b="0" i="0" u="none" strike="noStrike" cap="none">
                  <a:solidFill>
                    <a:srgbClr val="000000"/>
                  </a:solidFill>
                  <a:latin typeface="Arial"/>
                  <a:ea typeface="Arial"/>
                  <a:cs typeface="Arial"/>
                  <a:sym typeface="Arial"/>
                </a:endParaRPr>
              </a:p>
            </p:txBody>
          </p:sp>
        </p:grpSp>
        <p:grpSp>
          <p:nvGrpSpPr>
            <p:cNvPr id="193" name="Shape 193"/>
            <p:cNvGrpSpPr/>
            <p:nvPr/>
          </p:nvGrpSpPr>
          <p:grpSpPr>
            <a:xfrm>
              <a:off x="1314450" y="4114800"/>
              <a:ext cx="991791" cy="914400"/>
              <a:chOff x="384" y="3456"/>
              <a:chExt cx="833" cy="768"/>
            </a:xfrm>
          </p:grpSpPr>
          <p:cxnSp>
            <p:nvCxnSpPr>
              <p:cNvPr id="194" name="Shape 194"/>
              <p:cNvCxnSpPr/>
              <p:nvPr/>
            </p:nvCxnSpPr>
            <p:spPr>
              <a:xfrm>
                <a:off x="912" y="3600"/>
                <a:ext cx="240" cy="0"/>
              </a:xfrm>
              <a:prstGeom prst="straightConnector1">
                <a:avLst/>
              </a:prstGeom>
              <a:noFill/>
              <a:ln w="9525" cap="flat" cmpd="sng">
                <a:solidFill>
                  <a:schemeClr val="dk1"/>
                </a:solidFill>
                <a:prstDash val="solid"/>
                <a:round/>
                <a:headEnd type="none" w="sm" len="sm"/>
                <a:tailEnd type="none" w="sm" len="sm"/>
              </a:ln>
            </p:spPr>
          </p:cxnSp>
          <p:cxnSp>
            <p:nvCxnSpPr>
              <p:cNvPr id="195" name="Shape 195"/>
              <p:cNvCxnSpPr/>
              <p:nvPr/>
            </p:nvCxnSpPr>
            <p:spPr>
              <a:xfrm>
                <a:off x="1056" y="3600"/>
                <a:ext cx="0" cy="624"/>
              </a:xfrm>
              <a:prstGeom prst="straightConnector1">
                <a:avLst/>
              </a:prstGeom>
              <a:noFill/>
              <a:ln w="9525" cap="flat" cmpd="sng">
                <a:solidFill>
                  <a:schemeClr val="dk1"/>
                </a:solidFill>
                <a:prstDash val="solid"/>
                <a:round/>
                <a:headEnd type="triangle" w="med" len="med"/>
                <a:tailEnd type="triangle" w="med" len="med"/>
              </a:ln>
            </p:spPr>
          </p:cxnSp>
          <p:sp>
            <p:nvSpPr>
              <p:cNvPr id="196" name="Shape 196"/>
              <p:cNvSpPr txBox="1"/>
              <p:nvPr/>
            </p:nvSpPr>
            <p:spPr>
              <a:xfrm>
                <a:off x="384" y="3504"/>
                <a:ext cx="535" cy="19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MLLW</a:t>
                </a:r>
                <a:endParaRPr sz="1100" b="0" i="0" u="none" strike="noStrike" cap="none">
                  <a:solidFill>
                    <a:srgbClr val="000000"/>
                  </a:solidFill>
                  <a:latin typeface="Arial"/>
                  <a:ea typeface="Arial"/>
                  <a:cs typeface="Arial"/>
                  <a:sym typeface="Arial"/>
                </a:endParaRPr>
              </a:p>
            </p:txBody>
          </p:sp>
          <p:sp>
            <p:nvSpPr>
              <p:cNvPr id="197" name="Shape 197"/>
              <p:cNvSpPr txBox="1"/>
              <p:nvPr/>
            </p:nvSpPr>
            <p:spPr>
              <a:xfrm>
                <a:off x="864" y="3456"/>
                <a:ext cx="353" cy="13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chemeClr val="dk1"/>
                    </a:solidFill>
                    <a:latin typeface="Arial"/>
                    <a:ea typeface="Arial"/>
                    <a:cs typeface="Arial"/>
                    <a:sym typeface="Arial"/>
                  </a:rPr>
                  <a:t>1.220 m</a:t>
                </a:r>
                <a:endParaRPr sz="1100" b="0" i="0" u="none" strike="noStrike" cap="none">
                  <a:solidFill>
                    <a:srgbClr val="000000"/>
                  </a:solidFill>
                  <a:latin typeface="Arial"/>
                  <a:ea typeface="Arial"/>
                  <a:cs typeface="Arial"/>
                  <a:sym typeface="Arial"/>
                </a:endParaRPr>
              </a:p>
            </p:txBody>
          </p:sp>
        </p:grpSp>
        <p:sp>
          <p:nvSpPr>
            <p:cNvPr id="198" name="Shape 198"/>
            <p:cNvSpPr txBox="1"/>
            <p:nvPr/>
          </p:nvSpPr>
          <p:spPr>
            <a:xfrm>
              <a:off x="5381678" y="3722962"/>
              <a:ext cx="1553713" cy="346249"/>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900"/>
                <a:buFont typeface="Arial"/>
                <a:buNone/>
              </a:pPr>
              <a:r>
                <a:rPr lang="en" sz="900" b="0" i="0" u="none" strike="noStrike" cap="none">
                  <a:solidFill>
                    <a:schemeClr val="dk1"/>
                  </a:solidFill>
                  <a:latin typeface="Arial"/>
                  <a:ea typeface="Arial"/>
                  <a:cs typeface="Arial"/>
                  <a:sym typeface="Arial"/>
                </a:rPr>
                <a:t>Bench mark with geodetic control (NAVD88,etc.)</a:t>
              </a:r>
              <a:endParaRPr sz="1100" b="0" i="0" u="none" strike="noStrike" cap="none">
                <a:solidFill>
                  <a:srgbClr val="000000"/>
                </a:solidFill>
                <a:latin typeface="Arial"/>
                <a:ea typeface="Arial"/>
                <a:cs typeface="Arial"/>
                <a:sym typeface="Arial"/>
              </a:endParaRPr>
            </a:p>
          </p:txBody>
        </p:sp>
        <p:grpSp>
          <p:nvGrpSpPr>
            <p:cNvPr id="199" name="Shape 199"/>
            <p:cNvGrpSpPr/>
            <p:nvPr/>
          </p:nvGrpSpPr>
          <p:grpSpPr>
            <a:xfrm>
              <a:off x="6686550" y="3257550"/>
              <a:ext cx="248841" cy="453629"/>
              <a:chOff x="5136" y="2640"/>
              <a:chExt cx="209" cy="381"/>
            </a:xfrm>
          </p:grpSpPr>
          <p:grpSp>
            <p:nvGrpSpPr>
              <p:cNvPr id="200" name="Shape 200"/>
              <p:cNvGrpSpPr/>
              <p:nvPr/>
            </p:nvGrpSpPr>
            <p:grpSpPr>
              <a:xfrm>
                <a:off x="5136" y="2640"/>
                <a:ext cx="209" cy="381"/>
                <a:chOff x="5117" y="2581"/>
                <a:chExt cx="209" cy="381"/>
              </a:xfrm>
            </p:grpSpPr>
            <p:cxnSp>
              <p:nvCxnSpPr>
                <p:cNvPr id="201" name="Shape 201"/>
                <p:cNvCxnSpPr/>
                <p:nvPr/>
              </p:nvCxnSpPr>
              <p:spPr>
                <a:xfrm flipH="1">
                  <a:off x="5117" y="2581"/>
                  <a:ext cx="82" cy="381"/>
                </a:xfrm>
                <a:prstGeom prst="straightConnector1">
                  <a:avLst/>
                </a:prstGeom>
                <a:noFill/>
                <a:ln w="9525" cap="flat" cmpd="sng">
                  <a:solidFill>
                    <a:schemeClr val="dk1"/>
                  </a:solidFill>
                  <a:prstDash val="solid"/>
                  <a:round/>
                  <a:headEnd type="none" w="sm" len="sm"/>
                  <a:tailEnd type="none" w="sm" len="sm"/>
                </a:ln>
              </p:spPr>
            </p:cxnSp>
            <p:cxnSp>
              <p:nvCxnSpPr>
                <p:cNvPr id="202" name="Shape 202"/>
                <p:cNvCxnSpPr/>
                <p:nvPr/>
              </p:nvCxnSpPr>
              <p:spPr>
                <a:xfrm>
                  <a:off x="5206" y="2581"/>
                  <a:ext cx="120" cy="344"/>
                </a:xfrm>
                <a:prstGeom prst="straightConnector1">
                  <a:avLst/>
                </a:prstGeom>
                <a:noFill/>
                <a:ln w="9525" cap="flat" cmpd="sng">
                  <a:solidFill>
                    <a:schemeClr val="dk1"/>
                  </a:solidFill>
                  <a:prstDash val="solid"/>
                  <a:round/>
                  <a:headEnd type="none" w="sm" len="sm"/>
                  <a:tailEnd type="none" w="sm" len="sm"/>
                </a:ln>
              </p:spPr>
            </p:cxnSp>
            <p:cxnSp>
              <p:nvCxnSpPr>
                <p:cNvPr id="203" name="Shape 203"/>
                <p:cNvCxnSpPr/>
                <p:nvPr/>
              </p:nvCxnSpPr>
              <p:spPr>
                <a:xfrm>
                  <a:off x="5147" y="2805"/>
                  <a:ext cx="134" cy="0"/>
                </a:xfrm>
                <a:prstGeom prst="straightConnector1">
                  <a:avLst/>
                </a:prstGeom>
                <a:noFill/>
                <a:ln w="9525" cap="flat" cmpd="sng">
                  <a:solidFill>
                    <a:schemeClr val="dk1"/>
                  </a:solidFill>
                  <a:prstDash val="solid"/>
                  <a:round/>
                  <a:headEnd type="none" w="sm" len="sm"/>
                  <a:tailEnd type="none" w="sm" len="sm"/>
                </a:ln>
              </p:spPr>
            </p:cxnSp>
          </p:grpSp>
          <p:cxnSp>
            <p:nvCxnSpPr>
              <p:cNvPr id="204" name="Shape 204"/>
              <p:cNvCxnSpPr/>
              <p:nvPr/>
            </p:nvCxnSpPr>
            <p:spPr>
              <a:xfrm>
                <a:off x="5144" y="2640"/>
                <a:ext cx="144" cy="0"/>
              </a:xfrm>
              <a:prstGeom prst="straightConnector1">
                <a:avLst/>
              </a:prstGeom>
              <a:noFill/>
              <a:ln w="44450" cap="flat" cmpd="sng">
                <a:solidFill>
                  <a:schemeClr val="dk1"/>
                </a:solidFill>
                <a:prstDash val="solid"/>
                <a:round/>
                <a:headEnd type="none" w="sm" len="sm"/>
                <a:tailEnd type="none" w="sm" len="sm"/>
              </a:ln>
            </p:spPr>
          </p:cxnSp>
        </p:grpSp>
        <p:cxnSp>
          <p:nvCxnSpPr>
            <p:cNvPr id="205" name="Shape 205"/>
            <p:cNvCxnSpPr/>
            <p:nvPr/>
          </p:nvCxnSpPr>
          <p:spPr>
            <a:xfrm rot="10800000">
              <a:off x="6877050" y="3257550"/>
              <a:ext cx="495300" cy="0"/>
            </a:xfrm>
            <a:prstGeom prst="straightConnector1">
              <a:avLst/>
            </a:prstGeom>
            <a:noFill/>
            <a:ln w="19050" cap="flat" cmpd="sng">
              <a:solidFill>
                <a:srgbClr val="3366FF"/>
              </a:solidFill>
              <a:prstDash val="dot"/>
              <a:round/>
              <a:headEnd type="none" w="sm" len="sm"/>
              <a:tailEnd type="none" w="sm" len="sm"/>
            </a:ln>
          </p:spPr>
        </p:cxnSp>
        <p:grpSp>
          <p:nvGrpSpPr>
            <p:cNvPr id="206" name="Shape 206"/>
            <p:cNvGrpSpPr/>
            <p:nvPr/>
          </p:nvGrpSpPr>
          <p:grpSpPr>
            <a:xfrm>
              <a:off x="5705475" y="2571750"/>
              <a:ext cx="248841" cy="482204"/>
              <a:chOff x="5136" y="2640"/>
              <a:chExt cx="209" cy="381"/>
            </a:xfrm>
          </p:grpSpPr>
          <p:grpSp>
            <p:nvGrpSpPr>
              <p:cNvPr id="207" name="Shape 207"/>
              <p:cNvGrpSpPr/>
              <p:nvPr/>
            </p:nvGrpSpPr>
            <p:grpSpPr>
              <a:xfrm>
                <a:off x="5136" y="2640"/>
                <a:ext cx="209" cy="381"/>
                <a:chOff x="5117" y="2581"/>
                <a:chExt cx="209" cy="381"/>
              </a:xfrm>
            </p:grpSpPr>
            <p:cxnSp>
              <p:nvCxnSpPr>
                <p:cNvPr id="208" name="Shape 208"/>
                <p:cNvCxnSpPr/>
                <p:nvPr/>
              </p:nvCxnSpPr>
              <p:spPr>
                <a:xfrm flipH="1">
                  <a:off x="5117" y="2581"/>
                  <a:ext cx="82" cy="381"/>
                </a:xfrm>
                <a:prstGeom prst="straightConnector1">
                  <a:avLst/>
                </a:prstGeom>
                <a:noFill/>
                <a:ln w="9525" cap="flat" cmpd="sng">
                  <a:solidFill>
                    <a:schemeClr val="dk1"/>
                  </a:solidFill>
                  <a:prstDash val="solid"/>
                  <a:round/>
                  <a:headEnd type="none" w="sm" len="sm"/>
                  <a:tailEnd type="none" w="sm" len="sm"/>
                </a:ln>
              </p:spPr>
            </p:cxnSp>
            <p:cxnSp>
              <p:nvCxnSpPr>
                <p:cNvPr id="209" name="Shape 209"/>
                <p:cNvCxnSpPr/>
                <p:nvPr/>
              </p:nvCxnSpPr>
              <p:spPr>
                <a:xfrm>
                  <a:off x="5206" y="2581"/>
                  <a:ext cx="120" cy="344"/>
                </a:xfrm>
                <a:prstGeom prst="straightConnector1">
                  <a:avLst/>
                </a:prstGeom>
                <a:noFill/>
                <a:ln w="9525" cap="flat" cmpd="sng">
                  <a:solidFill>
                    <a:schemeClr val="dk1"/>
                  </a:solidFill>
                  <a:prstDash val="solid"/>
                  <a:round/>
                  <a:headEnd type="none" w="sm" len="sm"/>
                  <a:tailEnd type="none" w="sm" len="sm"/>
                </a:ln>
              </p:spPr>
            </p:cxnSp>
            <p:cxnSp>
              <p:nvCxnSpPr>
                <p:cNvPr id="210" name="Shape 210"/>
                <p:cNvCxnSpPr/>
                <p:nvPr/>
              </p:nvCxnSpPr>
              <p:spPr>
                <a:xfrm>
                  <a:off x="5147" y="2805"/>
                  <a:ext cx="134" cy="0"/>
                </a:xfrm>
                <a:prstGeom prst="straightConnector1">
                  <a:avLst/>
                </a:prstGeom>
                <a:noFill/>
                <a:ln w="9525" cap="flat" cmpd="sng">
                  <a:solidFill>
                    <a:schemeClr val="dk1"/>
                  </a:solidFill>
                  <a:prstDash val="solid"/>
                  <a:round/>
                  <a:headEnd type="none" w="sm" len="sm"/>
                  <a:tailEnd type="none" w="sm" len="sm"/>
                </a:ln>
              </p:spPr>
            </p:cxnSp>
          </p:grpSp>
          <p:cxnSp>
            <p:nvCxnSpPr>
              <p:cNvPr id="211" name="Shape 211"/>
              <p:cNvCxnSpPr/>
              <p:nvPr/>
            </p:nvCxnSpPr>
            <p:spPr>
              <a:xfrm>
                <a:off x="5144" y="2640"/>
                <a:ext cx="144" cy="0"/>
              </a:xfrm>
              <a:prstGeom prst="straightConnector1">
                <a:avLst/>
              </a:prstGeom>
              <a:noFill/>
              <a:ln w="44450" cap="flat" cmpd="sng">
                <a:solidFill>
                  <a:schemeClr val="dk1"/>
                </a:solidFill>
                <a:prstDash val="solid"/>
                <a:round/>
                <a:headEnd type="none" w="sm" len="sm"/>
                <a:tailEnd type="none" w="sm" len="sm"/>
              </a:ln>
            </p:spPr>
          </p:cxnSp>
        </p:grpSp>
        <p:cxnSp>
          <p:nvCxnSpPr>
            <p:cNvPr id="212" name="Shape 212"/>
            <p:cNvCxnSpPr/>
            <p:nvPr/>
          </p:nvCxnSpPr>
          <p:spPr>
            <a:xfrm rot="10800000">
              <a:off x="6296025" y="3257550"/>
              <a:ext cx="361950" cy="0"/>
            </a:xfrm>
            <a:prstGeom prst="straightConnector1">
              <a:avLst/>
            </a:prstGeom>
            <a:noFill/>
            <a:ln w="19050" cap="flat" cmpd="sng">
              <a:solidFill>
                <a:srgbClr val="3366FF"/>
              </a:solidFill>
              <a:prstDash val="dot"/>
              <a:round/>
              <a:headEnd type="none" w="sm" len="sm"/>
              <a:tailEnd type="none" w="sm" len="sm"/>
            </a:ln>
          </p:spPr>
        </p:cxnSp>
        <p:grpSp>
          <p:nvGrpSpPr>
            <p:cNvPr id="213" name="Shape 213"/>
            <p:cNvGrpSpPr/>
            <p:nvPr/>
          </p:nvGrpSpPr>
          <p:grpSpPr>
            <a:xfrm>
              <a:off x="4572000" y="2400300"/>
              <a:ext cx="248841" cy="453629"/>
              <a:chOff x="5136" y="2640"/>
              <a:chExt cx="209" cy="381"/>
            </a:xfrm>
          </p:grpSpPr>
          <p:grpSp>
            <p:nvGrpSpPr>
              <p:cNvPr id="214" name="Shape 214"/>
              <p:cNvGrpSpPr/>
              <p:nvPr/>
            </p:nvGrpSpPr>
            <p:grpSpPr>
              <a:xfrm>
                <a:off x="5136" y="2640"/>
                <a:ext cx="209" cy="381"/>
                <a:chOff x="5117" y="2581"/>
                <a:chExt cx="209" cy="381"/>
              </a:xfrm>
            </p:grpSpPr>
            <p:cxnSp>
              <p:nvCxnSpPr>
                <p:cNvPr id="215" name="Shape 215"/>
                <p:cNvCxnSpPr/>
                <p:nvPr/>
              </p:nvCxnSpPr>
              <p:spPr>
                <a:xfrm flipH="1">
                  <a:off x="5117" y="2581"/>
                  <a:ext cx="82" cy="381"/>
                </a:xfrm>
                <a:prstGeom prst="straightConnector1">
                  <a:avLst/>
                </a:prstGeom>
                <a:noFill/>
                <a:ln w="9525" cap="flat" cmpd="sng">
                  <a:solidFill>
                    <a:schemeClr val="dk1"/>
                  </a:solidFill>
                  <a:prstDash val="solid"/>
                  <a:round/>
                  <a:headEnd type="none" w="sm" len="sm"/>
                  <a:tailEnd type="none" w="sm" len="sm"/>
                </a:ln>
              </p:spPr>
            </p:cxnSp>
            <p:cxnSp>
              <p:nvCxnSpPr>
                <p:cNvPr id="216" name="Shape 216"/>
                <p:cNvCxnSpPr/>
                <p:nvPr/>
              </p:nvCxnSpPr>
              <p:spPr>
                <a:xfrm>
                  <a:off x="5206" y="2581"/>
                  <a:ext cx="120" cy="344"/>
                </a:xfrm>
                <a:prstGeom prst="straightConnector1">
                  <a:avLst/>
                </a:prstGeom>
                <a:noFill/>
                <a:ln w="9525" cap="flat" cmpd="sng">
                  <a:solidFill>
                    <a:schemeClr val="dk1"/>
                  </a:solidFill>
                  <a:prstDash val="solid"/>
                  <a:round/>
                  <a:headEnd type="none" w="sm" len="sm"/>
                  <a:tailEnd type="none" w="sm" len="sm"/>
                </a:ln>
              </p:spPr>
            </p:cxnSp>
            <p:cxnSp>
              <p:nvCxnSpPr>
                <p:cNvPr id="217" name="Shape 217"/>
                <p:cNvCxnSpPr/>
                <p:nvPr/>
              </p:nvCxnSpPr>
              <p:spPr>
                <a:xfrm>
                  <a:off x="5147" y="2805"/>
                  <a:ext cx="134" cy="0"/>
                </a:xfrm>
                <a:prstGeom prst="straightConnector1">
                  <a:avLst/>
                </a:prstGeom>
                <a:noFill/>
                <a:ln w="9525" cap="flat" cmpd="sng">
                  <a:solidFill>
                    <a:schemeClr val="dk1"/>
                  </a:solidFill>
                  <a:prstDash val="solid"/>
                  <a:round/>
                  <a:headEnd type="none" w="sm" len="sm"/>
                  <a:tailEnd type="none" w="sm" len="sm"/>
                </a:ln>
              </p:spPr>
            </p:cxnSp>
          </p:grpSp>
          <p:cxnSp>
            <p:nvCxnSpPr>
              <p:cNvPr id="218" name="Shape 218"/>
              <p:cNvCxnSpPr/>
              <p:nvPr/>
            </p:nvCxnSpPr>
            <p:spPr>
              <a:xfrm>
                <a:off x="5144" y="2640"/>
                <a:ext cx="144" cy="0"/>
              </a:xfrm>
              <a:prstGeom prst="straightConnector1">
                <a:avLst/>
              </a:prstGeom>
              <a:noFill/>
              <a:ln w="44450" cap="flat" cmpd="sng">
                <a:solidFill>
                  <a:schemeClr val="dk1"/>
                </a:solidFill>
                <a:prstDash val="solid"/>
                <a:round/>
                <a:headEnd type="none" w="sm" len="sm"/>
                <a:tailEnd type="none" w="sm" len="sm"/>
              </a:ln>
            </p:spPr>
          </p:cxnSp>
        </p:grpSp>
        <p:cxnSp>
          <p:nvCxnSpPr>
            <p:cNvPr id="219" name="Shape 219"/>
            <p:cNvCxnSpPr/>
            <p:nvPr/>
          </p:nvCxnSpPr>
          <p:spPr>
            <a:xfrm flipH="1">
              <a:off x="5422107" y="2562226"/>
              <a:ext cx="254794" cy="3572"/>
            </a:xfrm>
            <a:prstGeom prst="straightConnector1">
              <a:avLst/>
            </a:prstGeom>
            <a:noFill/>
            <a:ln w="19050" cap="flat" cmpd="sng">
              <a:solidFill>
                <a:srgbClr val="3366FF"/>
              </a:solidFill>
              <a:prstDash val="dot"/>
              <a:round/>
              <a:headEnd type="none" w="sm" len="sm"/>
              <a:tailEnd type="none" w="sm" len="sm"/>
            </a:ln>
          </p:spPr>
        </p:cxnSp>
        <p:sp>
          <p:nvSpPr>
            <p:cNvPr id="220" name="Shape 220"/>
            <p:cNvSpPr txBox="1"/>
            <p:nvPr/>
          </p:nvSpPr>
          <p:spPr>
            <a:xfrm>
              <a:off x="1841301" y="175219"/>
              <a:ext cx="5314950" cy="1038746"/>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2700"/>
                <a:buFont typeface="Calibri"/>
                <a:buNone/>
              </a:pPr>
              <a:r>
                <a:rPr lang="en" sz="2700" b="0" i="0" u="none" strike="noStrike" cap="none">
                  <a:solidFill>
                    <a:schemeClr val="dk1"/>
                  </a:solidFill>
                  <a:latin typeface="Calibri"/>
                  <a:ea typeface="Calibri"/>
                  <a:cs typeface="Calibri"/>
                  <a:sym typeface="Calibri"/>
                </a:rPr>
                <a:t>Present capability</a:t>
              </a:r>
              <a:endParaRPr sz="27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Leveling surveys determine relationships </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between benchmarks and water level sensors</a:t>
              </a:r>
              <a:endParaRPr sz="1100" b="0" i="0" u="none" strike="noStrike" cap="none">
                <a:solidFill>
                  <a:srgbClr val="000000"/>
                </a:solidFill>
                <a:latin typeface="Arial"/>
                <a:ea typeface="Arial"/>
                <a:cs typeface="Arial"/>
                <a:sym typeface="Arial"/>
              </a:endParaRPr>
            </a:p>
          </p:txBody>
        </p:sp>
        <p:cxnSp>
          <p:nvCxnSpPr>
            <p:cNvPr id="221" name="Shape 221"/>
            <p:cNvCxnSpPr/>
            <p:nvPr/>
          </p:nvCxnSpPr>
          <p:spPr>
            <a:xfrm>
              <a:off x="7372350" y="2743200"/>
              <a:ext cx="0" cy="853679"/>
            </a:xfrm>
            <a:prstGeom prst="straightConnector1">
              <a:avLst/>
            </a:prstGeom>
            <a:noFill/>
            <a:ln w="19050" cap="flat" cmpd="sng">
              <a:solidFill>
                <a:schemeClr val="dk1"/>
              </a:solidFill>
              <a:prstDash val="solid"/>
              <a:round/>
              <a:headEnd type="triangle" w="med" len="med"/>
              <a:tailEnd type="triangle" w="med" len="med"/>
            </a:ln>
          </p:spPr>
        </p:cxnSp>
        <p:cxnSp>
          <p:nvCxnSpPr>
            <p:cNvPr id="222" name="Shape 222"/>
            <p:cNvCxnSpPr/>
            <p:nvPr/>
          </p:nvCxnSpPr>
          <p:spPr>
            <a:xfrm flipH="1">
              <a:off x="4114801" y="2743200"/>
              <a:ext cx="103585" cy="286941"/>
            </a:xfrm>
            <a:prstGeom prst="straightConnector1">
              <a:avLst/>
            </a:prstGeom>
            <a:noFill/>
            <a:ln w="9525" cap="flat" cmpd="sng">
              <a:solidFill>
                <a:schemeClr val="dk1"/>
              </a:solidFill>
              <a:prstDash val="solid"/>
              <a:round/>
              <a:headEnd type="none" w="sm" len="sm"/>
              <a:tailEnd type="triangle" w="med" len="med"/>
            </a:ln>
          </p:spPr>
        </p:cxnSp>
        <p:sp>
          <p:nvSpPr>
            <p:cNvPr id="223" name="Shape 223"/>
            <p:cNvSpPr txBox="1"/>
            <p:nvPr/>
          </p:nvSpPr>
          <p:spPr>
            <a:xfrm>
              <a:off x="4114800" y="2571750"/>
              <a:ext cx="353616" cy="205978"/>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900"/>
                <a:buFont typeface="Arial"/>
                <a:buNone/>
              </a:pPr>
              <a:r>
                <a:rPr lang="en" sz="900" b="0" i="0" u="none" strike="noStrike" cap="none">
                  <a:solidFill>
                    <a:schemeClr val="dk1"/>
                  </a:solidFill>
                  <a:latin typeface="Arial"/>
                  <a:ea typeface="Arial"/>
                  <a:cs typeface="Arial"/>
                  <a:sym typeface="Arial"/>
                </a:rPr>
                <a:t>Pier</a:t>
              </a:r>
              <a:endParaRPr sz="1100" b="0" i="0" u="none" strike="noStrike" cap="none">
                <a:solidFill>
                  <a:srgbClr val="000000"/>
                </a:solidFill>
                <a:latin typeface="Arial"/>
                <a:ea typeface="Arial"/>
                <a:cs typeface="Arial"/>
                <a:sym typeface="Arial"/>
              </a:endParaRPr>
            </a:p>
          </p:txBody>
        </p:sp>
        <p:sp>
          <p:nvSpPr>
            <p:cNvPr id="224" name="Shape 224"/>
            <p:cNvSpPr txBox="1"/>
            <p:nvPr/>
          </p:nvSpPr>
          <p:spPr>
            <a:xfrm>
              <a:off x="1142338" y="3558792"/>
              <a:ext cx="1213313" cy="207749"/>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900"/>
                <a:buFont typeface="Arial"/>
                <a:buNone/>
              </a:pPr>
              <a:r>
                <a:rPr lang="en" sz="900" b="0" i="0" u="none" strike="noStrike" cap="none">
                  <a:solidFill>
                    <a:schemeClr val="dk1"/>
                  </a:solidFill>
                  <a:latin typeface="Arial"/>
                  <a:ea typeface="Arial"/>
                  <a:cs typeface="Arial"/>
                  <a:sym typeface="Arial"/>
                </a:rPr>
                <a:t>Geodetic Benchmark</a:t>
              </a:r>
              <a:endParaRPr sz="900" b="0" i="0" u="none" strike="noStrike" cap="none">
                <a:solidFill>
                  <a:schemeClr val="dk1"/>
                </a:solidFill>
                <a:latin typeface="Arial"/>
                <a:ea typeface="Arial"/>
                <a:cs typeface="Arial"/>
                <a:sym typeface="Arial"/>
              </a:endParaRPr>
            </a:p>
          </p:txBody>
        </p:sp>
        <p:sp>
          <p:nvSpPr>
            <p:cNvPr id="225" name="Shape 225"/>
            <p:cNvSpPr txBox="1"/>
            <p:nvPr/>
          </p:nvSpPr>
          <p:spPr>
            <a:xfrm>
              <a:off x="5635228" y="1526657"/>
              <a:ext cx="2457450" cy="39290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Once leveled, you can transform between tidal and geodetic datums.</a:t>
              </a:r>
              <a:endParaRPr sz="1100" b="0" i="0" u="none" strike="noStrike" cap="none">
                <a:solidFill>
                  <a:srgbClr val="000000"/>
                </a:solidFill>
                <a:latin typeface="Arial"/>
                <a:ea typeface="Arial"/>
                <a:cs typeface="Arial"/>
                <a:sym typeface="Arial"/>
              </a:endParaRPr>
            </a:p>
          </p:txBody>
        </p:sp>
        <p:sp>
          <p:nvSpPr>
            <p:cNvPr id="226" name="Shape 226"/>
            <p:cNvSpPr txBox="1"/>
            <p:nvPr/>
          </p:nvSpPr>
          <p:spPr>
            <a:xfrm>
              <a:off x="2253854" y="3479007"/>
              <a:ext cx="420290" cy="16073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chemeClr val="dk1"/>
                  </a:solidFill>
                  <a:latin typeface="Arial"/>
                  <a:ea typeface="Arial"/>
                  <a:cs typeface="Arial"/>
                  <a:sym typeface="Arial"/>
                </a:rPr>
                <a:t>2.000 m</a:t>
              </a:r>
              <a:endParaRPr sz="1100" b="0" i="0" u="none" strike="noStrike" cap="none">
                <a:solidFill>
                  <a:srgbClr val="000000"/>
                </a:solidFill>
                <a:latin typeface="Arial"/>
                <a:ea typeface="Arial"/>
                <a:cs typeface="Arial"/>
                <a:sym typeface="Arial"/>
              </a:endParaRPr>
            </a:p>
          </p:txBody>
        </p:sp>
        <p:cxnSp>
          <p:nvCxnSpPr>
            <p:cNvPr id="227" name="Shape 227"/>
            <p:cNvCxnSpPr/>
            <p:nvPr/>
          </p:nvCxnSpPr>
          <p:spPr>
            <a:xfrm rot="10800000">
              <a:off x="2457450" y="3657601"/>
              <a:ext cx="0" cy="1384697"/>
            </a:xfrm>
            <a:prstGeom prst="straightConnector1">
              <a:avLst/>
            </a:prstGeom>
            <a:noFill/>
            <a:ln w="9525" cap="flat" cmpd="sng">
              <a:solidFill>
                <a:schemeClr val="dk1"/>
              </a:solidFill>
              <a:prstDash val="solid"/>
              <a:round/>
              <a:headEnd type="triangle" w="med" len="med"/>
              <a:tailEnd type="triangle" w="med" len="med"/>
            </a:ln>
          </p:spPr>
        </p:cxnSp>
        <p:cxnSp>
          <p:nvCxnSpPr>
            <p:cNvPr id="228" name="Shape 228"/>
            <p:cNvCxnSpPr/>
            <p:nvPr/>
          </p:nvCxnSpPr>
          <p:spPr>
            <a:xfrm rot="10800000">
              <a:off x="2321719" y="3657600"/>
              <a:ext cx="261938" cy="0"/>
            </a:xfrm>
            <a:prstGeom prst="straightConnector1">
              <a:avLst/>
            </a:prstGeom>
            <a:noFill/>
            <a:ln w="9525" cap="flat" cmpd="sng">
              <a:solidFill>
                <a:schemeClr val="dk1"/>
              </a:solidFill>
              <a:prstDash val="solid"/>
              <a:round/>
              <a:headEnd type="none" w="sm" len="sm"/>
              <a:tailEnd type="none" w="sm" len="sm"/>
            </a:ln>
          </p:spPr>
        </p:cxnSp>
        <p:grpSp>
          <p:nvGrpSpPr>
            <p:cNvPr id="229" name="Shape 229"/>
            <p:cNvGrpSpPr/>
            <p:nvPr/>
          </p:nvGrpSpPr>
          <p:grpSpPr>
            <a:xfrm>
              <a:off x="7353301" y="2619375"/>
              <a:ext cx="65485" cy="1009650"/>
              <a:chOff x="432" y="912"/>
              <a:chExt cx="48" cy="624"/>
            </a:xfrm>
          </p:grpSpPr>
          <p:sp>
            <p:nvSpPr>
              <p:cNvPr id="230" name="Shape 230"/>
              <p:cNvSpPr/>
              <p:nvPr/>
            </p:nvSpPr>
            <p:spPr>
              <a:xfrm>
                <a:off x="432" y="912"/>
                <a:ext cx="48" cy="624"/>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231" name="Shape 231"/>
              <p:cNvCxnSpPr/>
              <p:nvPr/>
            </p:nvCxnSpPr>
            <p:spPr>
              <a:xfrm rot="10800000">
                <a:off x="432" y="1488"/>
                <a:ext cx="48" cy="0"/>
              </a:xfrm>
              <a:prstGeom prst="straightConnector1">
                <a:avLst/>
              </a:prstGeom>
              <a:noFill/>
              <a:ln w="9525" cap="flat" cmpd="sng">
                <a:solidFill>
                  <a:schemeClr val="dk1"/>
                </a:solidFill>
                <a:prstDash val="solid"/>
                <a:round/>
                <a:headEnd type="none" w="sm" len="sm"/>
                <a:tailEnd type="none" w="sm" len="sm"/>
              </a:ln>
            </p:spPr>
          </p:cxnSp>
          <p:cxnSp>
            <p:nvCxnSpPr>
              <p:cNvPr id="232" name="Shape 232"/>
              <p:cNvCxnSpPr/>
              <p:nvPr/>
            </p:nvCxnSpPr>
            <p:spPr>
              <a:xfrm rot="10800000">
                <a:off x="432" y="1248"/>
                <a:ext cx="48" cy="0"/>
              </a:xfrm>
              <a:prstGeom prst="straightConnector1">
                <a:avLst/>
              </a:prstGeom>
              <a:noFill/>
              <a:ln w="9525" cap="flat" cmpd="sng">
                <a:solidFill>
                  <a:schemeClr val="dk1"/>
                </a:solidFill>
                <a:prstDash val="solid"/>
                <a:round/>
                <a:headEnd type="none" w="sm" len="sm"/>
                <a:tailEnd type="none" w="sm" len="sm"/>
              </a:ln>
            </p:spPr>
          </p:cxnSp>
          <p:cxnSp>
            <p:nvCxnSpPr>
              <p:cNvPr id="233" name="Shape 233"/>
              <p:cNvCxnSpPr/>
              <p:nvPr/>
            </p:nvCxnSpPr>
            <p:spPr>
              <a:xfrm rot="10800000">
                <a:off x="432" y="1296"/>
                <a:ext cx="48" cy="0"/>
              </a:xfrm>
              <a:prstGeom prst="straightConnector1">
                <a:avLst/>
              </a:prstGeom>
              <a:noFill/>
              <a:ln w="9525" cap="flat" cmpd="sng">
                <a:solidFill>
                  <a:schemeClr val="dk1"/>
                </a:solidFill>
                <a:prstDash val="solid"/>
                <a:round/>
                <a:headEnd type="none" w="sm" len="sm"/>
                <a:tailEnd type="none" w="sm" len="sm"/>
              </a:ln>
            </p:spPr>
          </p:cxnSp>
          <p:cxnSp>
            <p:nvCxnSpPr>
              <p:cNvPr id="234" name="Shape 234"/>
              <p:cNvCxnSpPr/>
              <p:nvPr/>
            </p:nvCxnSpPr>
            <p:spPr>
              <a:xfrm rot="10800000">
                <a:off x="432" y="1344"/>
                <a:ext cx="48" cy="0"/>
              </a:xfrm>
              <a:prstGeom prst="straightConnector1">
                <a:avLst/>
              </a:prstGeom>
              <a:noFill/>
              <a:ln w="9525" cap="flat" cmpd="sng">
                <a:solidFill>
                  <a:schemeClr val="dk1"/>
                </a:solidFill>
                <a:prstDash val="solid"/>
                <a:round/>
                <a:headEnd type="none" w="sm" len="sm"/>
                <a:tailEnd type="none" w="sm" len="sm"/>
              </a:ln>
            </p:spPr>
          </p:cxnSp>
          <p:cxnSp>
            <p:nvCxnSpPr>
              <p:cNvPr id="235" name="Shape 235"/>
              <p:cNvCxnSpPr/>
              <p:nvPr/>
            </p:nvCxnSpPr>
            <p:spPr>
              <a:xfrm rot="10800000">
                <a:off x="432" y="1392"/>
                <a:ext cx="48" cy="0"/>
              </a:xfrm>
              <a:prstGeom prst="straightConnector1">
                <a:avLst/>
              </a:prstGeom>
              <a:noFill/>
              <a:ln w="9525" cap="flat" cmpd="sng">
                <a:solidFill>
                  <a:schemeClr val="dk1"/>
                </a:solidFill>
                <a:prstDash val="solid"/>
                <a:round/>
                <a:headEnd type="none" w="sm" len="sm"/>
                <a:tailEnd type="none" w="sm" len="sm"/>
              </a:ln>
            </p:spPr>
          </p:cxnSp>
          <p:cxnSp>
            <p:nvCxnSpPr>
              <p:cNvPr id="236" name="Shape 236"/>
              <p:cNvCxnSpPr/>
              <p:nvPr/>
            </p:nvCxnSpPr>
            <p:spPr>
              <a:xfrm rot="10800000">
                <a:off x="432" y="1440"/>
                <a:ext cx="48" cy="0"/>
              </a:xfrm>
              <a:prstGeom prst="straightConnector1">
                <a:avLst/>
              </a:prstGeom>
              <a:noFill/>
              <a:ln w="9525" cap="flat" cmpd="sng">
                <a:solidFill>
                  <a:schemeClr val="dk1"/>
                </a:solidFill>
                <a:prstDash val="solid"/>
                <a:round/>
                <a:headEnd type="none" w="sm" len="sm"/>
                <a:tailEnd type="none" w="sm" len="sm"/>
              </a:ln>
            </p:spPr>
          </p:cxnSp>
          <p:cxnSp>
            <p:nvCxnSpPr>
              <p:cNvPr id="237" name="Shape 237"/>
              <p:cNvCxnSpPr/>
              <p:nvPr/>
            </p:nvCxnSpPr>
            <p:spPr>
              <a:xfrm rot="10800000">
                <a:off x="432" y="1056"/>
                <a:ext cx="48" cy="0"/>
              </a:xfrm>
              <a:prstGeom prst="straightConnector1">
                <a:avLst/>
              </a:prstGeom>
              <a:noFill/>
              <a:ln w="9525" cap="flat" cmpd="sng">
                <a:solidFill>
                  <a:schemeClr val="dk1"/>
                </a:solidFill>
                <a:prstDash val="solid"/>
                <a:round/>
                <a:headEnd type="none" w="sm" len="sm"/>
                <a:tailEnd type="none" w="sm" len="sm"/>
              </a:ln>
            </p:spPr>
          </p:cxnSp>
          <p:cxnSp>
            <p:nvCxnSpPr>
              <p:cNvPr id="238" name="Shape 238"/>
              <p:cNvCxnSpPr/>
              <p:nvPr/>
            </p:nvCxnSpPr>
            <p:spPr>
              <a:xfrm rot="10800000">
                <a:off x="432" y="1104"/>
                <a:ext cx="48" cy="0"/>
              </a:xfrm>
              <a:prstGeom prst="straightConnector1">
                <a:avLst/>
              </a:prstGeom>
              <a:noFill/>
              <a:ln w="9525" cap="flat" cmpd="sng">
                <a:solidFill>
                  <a:schemeClr val="dk1"/>
                </a:solidFill>
                <a:prstDash val="solid"/>
                <a:round/>
                <a:headEnd type="none" w="sm" len="sm"/>
                <a:tailEnd type="none" w="sm" len="sm"/>
              </a:ln>
            </p:spPr>
          </p:cxnSp>
          <p:cxnSp>
            <p:nvCxnSpPr>
              <p:cNvPr id="239" name="Shape 239"/>
              <p:cNvCxnSpPr/>
              <p:nvPr/>
            </p:nvCxnSpPr>
            <p:spPr>
              <a:xfrm rot="10800000">
                <a:off x="432" y="1152"/>
                <a:ext cx="48" cy="0"/>
              </a:xfrm>
              <a:prstGeom prst="straightConnector1">
                <a:avLst/>
              </a:prstGeom>
              <a:noFill/>
              <a:ln w="9525" cap="flat" cmpd="sng">
                <a:solidFill>
                  <a:schemeClr val="dk1"/>
                </a:solidFill>
                <a:prstDash val="solid"/>
                <a:round/>
                <a:headEnd type="none" w="sm" len="sm"/>
                <a:tailEnd type="none" w="sm" len="sm"/>
              </a:ln>
            </p:spPr>
          </p:cxnSp>
          <p:cxnSp>
            <p:nvCxnSpPr>
              <p:cNvPr id="240" name="Shape 240"/>
              <p:cNvCxnSpPr/>
              <p:nvPr/>
            </p:nvCxnSpPr>
            <p:spPr>
              <a:xfrm rot="10800000">
                <a:off x="432" y="1200"/>
                <a:ext cx="48" cy="0"/>
              </a:xfrm>
              <a:prstGeom prst="straightConnector1">
                <a:avLst/>
              </a:prstGeom>
              <a:noFill/>
              <a:ln w="9525" cap="flat" cmpd="sng">
                <a:solidFill>
                  <a:schemeClr val="dk1"/>
                </a:solidFill>
                <a:prstDash val="solid"/>
                <a:round/>
                <a:headEnd type="none" w="sm" len="sm"/>
                <a:tailEnd type="none" w="sm" len="sm"/>
              </a:ln>
            </p:spPr>
          </p:cxnSp>
          <p:cxnSp>
            <p:nvCxnSpPr>
              <p:cNvPr id="241" name="Shape 241"/>
              <p:cNvCxnSpPr/>
              <p:nvPr/>
            </p:nvCxnSpPr>
            <p:spPr>
              <a:xfrm rot="10800000">
                <a:off x="432" y="1008"/>
                <a:ext cx="48" cy="0"/>
              </a:xfrm>
              <a:prstGeom prst="straightConnector1">
                <a:avLst/>
              </a:prstGeom>
              <a:noFill/>
              <a:ln w="9525" cap="flat" cmpd="sng">
                <a:solidFill>
                  <a:schemeClr val="dk1"/>
                </a:solidFill>
                <a:prstDash val="solid"/>
                <a:round/>
                <a:headEnd type="none" w="sm" len="sm"/>
                <a:tailEnd type="none" w="sm" len="sm"/>
              </a:ln>
            </p:spPr>
          </p:cxnSp>
          <p:cxnSp>
            <p:nvCxnSpPr>
              <p:cNvPr id="242" name="Shape 242"/>
              <p:cNvCxnSpPr/>
              <p:nvPr/>
            </p:nvCxnSpPr>
            <p:spPr>
              <a:xfrm rot="10800000">
                <a:off x="432" y="960"/>
                <a:ext cx="48" cy="0"/>
              </a:xfrm>
              <a:prstGeom prst="straightConnector1">
                <a:avLst/>
              </a:prstGeom>
              <a:noFill/>
              <a:ln w="9525" cap="flat" cmpd="sng">
                <a:solidFill>
                  <a:schemeClr val="dk1"/>
                </a:solidFill>
                <a:prstDash val="solid"/>
                <a:round/>
                <a:headEnd type="none" w="sm" len="sm"/>
                <a:tailEnd type="none" w="sm" len="sm"/>
              </a:ln>
            </p:spPr>
          </p:cxnSp>
        </p:grpSp>
        <p:grpSp>
          <p:nvGrpSpPr>
            <p:cNvPr id="243" name="Shape 243"/>
            <p:cNvGrpSpPr/>
            <p:nvPr/>
          </p:nvGrpSpPr>
          <p:grpSpPr>
            <a:xfrm>
              <a:off x="6172200" y="2505075"/>
              <a:ext cx="57150" cy="1000125"/>
              <a:chOff x="432" y="912"/>
              <a:chExt cx="48" cy="624"/>
            </a:xfrm>
          </p:grpSpPr>
          <p:sp>
            <p:nvSpPr>
              <p:cNvPr id="244" name="Shape 244"/>
              <p:cNvSpPr/>
              <p:nvPr/>
            </p:nvSpPr>
            <p:spPr>
              <a:xfrm>
                <a:off x="432" y="912"/>
                <a:ext cx="48" cy="624"/>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245" name="Shape 245"/>
              <p:cNvCxnSpPr/>
              <p:nvPr/>
            </p:nvCxnSpPr>
            <p:spPr>
              <a:xfrm rot="10800000">
                <a:off x="432" y="1488"/>
                <a:ext cx="48" cy="0"/>
              </a:xfrm>
              <a:prstGeom prst="straightConnector1">
                <a:avLst/>
              </a:prstGeom>
              <a:noFill/>
              <a:ln w="9525" cap="flat" cmpd="sng">
                <a:solidFill>
                  <a:schemeClr val="dk1"/>
                </a:solidFill>
                <a:prstDash val="solid"/>
                <a:round/>
                <a:headEnd type="none" w="sm" len="sm"/>
                <a:tailEnd type="none" w="sm" len="sm"/>
              </a:ln>
            </p:spPr>
          </p:cxnSp>
          <p:cxnSp>
            <p:nvCxnSpPr>
              <p:cNvPr id="246" name="Shape 246"/>
              <p:cNvCxnSpPr/>
              <p:nvPr/>
            </p:nvCxnSpPr>
            <p:spPr>
              <a:xfrm rot="10800000">
                <a:off x="432" y="1248"/>
                <a:ext cx="48" cy="0"/>
              </a:xfrm>
              <a:prstGeom prst="straightConnector1">
                <a:avLst/>
              </a:prstGeom>
              <a:noFill/>
              <a:ln w="9525" cap="flat" cmpd="sng">
                <a:solidFill>
                  <a:schemeClr val="dk1"/>
                </a:solidFill>
                <a:prstDash val="solid"/>
                <a:round/>
                <a:headEnd type="none" w="sm" len="sm"/>
                <a:tailEnd type="none" w="sm" len="sm"/>
              </a:ln>
            </p:spPr>
          </p:cxnSp>
          <p:cxnSp>
            <p:nvCxnSpPr>
              <p:cNvPr id="247" name="Shape 247"/>
              <p:cNvCxnSpPr/>
              <p:nvPr/>
            </p:nvCxnSpPr>
            <p:spPr>
              <a:xfrm rot="10800000">
                <a:off x="432" y="1296"/>
                <a:ext cx="48" cy="0"/>
              </a:xfrm>
              <a:prstGeom prst="straightConnector1">
                <a:avLst/>
              </a:prstGeom>
              <a:noFill/>
              <a:ln w="9525" cap="flat" cmpd="sng">
                <a:solidFill>
                  <a:schemeClr val="dk1"/>
                </a:solidFill>
                <a:prstDash val="solid"/>
                <a:round/>
                <a:headEnd type="none" w="sm" len="sm"/>
                <a:tailEnd type="none" w="sm" len="sm"/>
              </a:ln>
            </p:spPr>
          </p:cxnSp>
          <p:cxnSp>
            <p:nvCxnSpPr>
              <p:cNvPr id="248" name="Shape 248"/>
              <p:cNvCxnSpPr/>
              <p:nvPr/>
            </p:nvCxnSpPr>
            <p:spPr>
              <a:xfrm rot="10800000">
                <a:off x="432" y="1344"/>
                <a:ext cx="48" cy="0"/>
              </a:xfrm>
              <a:prstGeom prst="straightConnector1">
                <a:avLst/>
              </a:prstGeom>
              <a:noFill/>
              <a:ln w="9525" cap="flat" cmpd="sng">
                <a:solidFill>
                  <a:schemeClr val="dk1"/>
                </a:solidFill>
                <a:prstDash val="solid"/>
                <a:round/>
                <a:headEnd type="none" w="sm" len="sm"/>
                <a:tailEnd type="none" w="sm" len="sm"/>
              </a:ln>
            </p:spPr>
          </p:cxnSp>
          <p:cxnSp>
            <p:nvCxnSpPr>
              <p:cNvPr id="249" name="Shape 249"/>
              <p:cNvCxnSpPr/>
              <p:nvPr/>
            </p:nvCxnSpPr>
            <p:spPr>
              <a:xfrm rot="10800000">
                <a:off x="432" y="1392"/>
                <a:ext cx="48" cy="0"/>
              </a:xfrm>
              <a:prstGeom prst="straightConnector1">
                <a:avLst/>
              </a:prstGeom>
              <a:noFill/>
              <a:ln w="9525" cap="flat" cmpd="sng">
                <a:solidFill>
                  <a:schemeClr val="dk1"/>
                </a:solidFill>
                <a:prstDash val="solid"/>
                <a:round/>
                <a:headEnd type="none" w="sm" len="sm"/>
                <a:tailEnd type="none" w="sm" len="sm"/>
              </a:ln>
            </p:spPr>
          </p:cxnSp>
          <p:cxnSp>
            <p:nvCxnSpPr>
              <p:cNvPr id="250" name="Shape 250"/>
              <p:cNvCxnSpPr/>
              <p:nvPr/>
            </p:nvCxnSpPr>
            <p:spPr>
              <a:xfrm rot="10800000">
                <a:off x="432" y="1440"/>
                <a:ext cx="48" cy="0"/>
              </a:xfrm>
              <a:prstGeom prst="straightConnector1">
                <a:avLst/>
              </a:prstGeom>
              <a:noFill/>
              <a:ln w="9525" cap="flat" cmpd="sng">
                <a:solidFill>
                  <a:schemeClr val="dk1"/>
                </a:solidFill>
                <a:prstDash val="solid"/>
                <a:round/>
                <a:headEnd type="none" w="sm" len="sm"/>
                <a:tailEnd type="none" w="sm" len="sm"/>
              </a:ln>
            </p:spPr>
          </p:cxnSp>
          <p:cxnSp>
            <p:nvCxnSpPr>
              <p:cNvPr id="251" name="Shape 251"/>
              <p:cNvCxnSpPr/>
              <p:nvPr/>
            </p:nvCxnSpPr>
            <p:spPr>
              <a:xfrm rot="10800000">
                <a:off x="432" y="1056"/>
                <a:ext cx="48" cy="0"/>
              </a:xfrm>
              <a:prstGeom prst="straightConnector1">
                <a:avLst/>
              </a:prstGeom>
              <a:noFill/>
              <a:ln w="9525" cap="flat" cmpd="sng">
                <a:solidFill>
                  <a:schemeClr val="dk1"/>
                </a:solidFill>
                <a:prstDash val="solid"/>
                <a:round/>
                <a:headEnd type="none" w="sm" len="sm"/>
                <a:tailEnd type="none" w="sm" len="sm"/>
              </a:ln>
            </p:spPr>
          </p:cxnSp>
          <p:cxnSp>
            <p:nvCxnSpPr>
              <p:cNvPr id="252" name="Shape 252"/>
              <p:cNvCxnSpPr/>
              <p:nvPr/>
            </p:nvCxnSpPr>
            <p:spPr>
              <a:xfrm rot="10800000">
                <a:off x="432" y="1104"/>
                <a:ext cx="48" cy="0"/>
              </a:xfrm>
              <a:prstGeom prst="straightConnector1">
                <a:avLst/>
              </a:prstGeom>
              <a:noFill/>
              <a:ln w="9525" cap="flat" cmpd="sng">
                <a:solidFill>
                  <a:schemeClr val="dk1"/>
                </a:solidFill>
                <a:prstDash val="solid"/>
                <a:round/>
                <a:headEnd type="none" w="sm" len="sm"/>
                <a:tailEnd type="none" w="sm" len="sm"/>
              </a:ln>
            </p:spPr>
          </p:cxnSp>
          <p:cxnSp>
            <p:nvCxnSpPr>
              <p:cNvPr id="253" name="Shape 253"/>
              <p:cNvCxnSpPr/>
              <p:nvPr/>
            </p:nvCxnSpPr>
            <p:spPr>
              <a:xfrm rot="10800000">
                <a:off x="432" y="1152"/>
                <a:ext cx="48" cy="0"/>
              </a:xfrm>
              <a:prstGeom prst="straightConnector1">
                <a:avLst/>
              </a:prstGeom>
              <a:noFill/>
              <a:ln w="9525" cap="flat" cmpd="sng">
                <a:solidFill>
                  <a:schemeClr val="dk1"/>
                </a:solidFill>
                <a:prstDash val="solid"/>
                <a:round/>
                <a:headEnd type="none" w="sm" len="sm"/>
                <a:tailEnd type="none" w="sm" len="sm"/>
              </a:ln>
            </p:spPr>
          </p:cxnSp>
          <p:cxnSp>
            <p:nvCxnSpPr>
              <p:cNvPr id="254" name="Shape 254"/>
              <p:cNvCxnSpPr/>
              <p:nvPr/>
            </p:nvCxnSpPr>
            <p:spPr>
              <a:xfrm rot="10800000">
                <a:off x="432" y="1200"/>
                <a:ext cx="48" cy="0"/>
              </a:xfrm>
              <a:prstGeom prst="straightConnector1">
                <a:avLst/>
              </a:prstGeom>
              <a:noFill/>
              <a:ln w="9525" cap="flat" cmpd="sng">
                <a:solidFill>
                  <a:schemeClr val="dk1"/>
                </a:solidFill>
                <a:prstDash val="solid"/>
                <a:round/>
                <a:headEnd type="none" w="sm" len="sm"/>
                <a:tailEnd type="none" w="sm" len="sm"/>
              </a:ln>
            </p:spPr>
          </p:cxnSp>
          <p:cxnSp>
            <p:nvCxnSpPr>
              <p:cNvPr id="255" name="Shape 255"/>
              <p:cNvCxnSpPr/>
              <p:nvPr/>
            </p:nvCxnSpPr>
            <p:spPr>
              <a:xfrm rot="10800000">
                <a:off x="432" y="1008"/>
                <a:ext cx="48" cy="0"/>
              </a:xfrm>
              <a:prstGeom prst="straightConnector1">
                <a:avLst/>
              </a:prstGeom>
              <a:noFill/>
              <a:ln w="9525" cap="flat" cmpd="sng">
                <a:solidFill>
                  <a:schemeClr val="dk1"/>
                </a:solidFill>
                <a:prstDash val="solid"/>
                <a:round/>
                <a:headEnd type="none" w="sm" len="sm"/>
                <a:tailEnd type="none" w="sm" len="sm"/>
              </a:ln>
            </p:spPr>
          </p:cxnSp>
          <p:cxnSp>
            <p:nvCxnSpPr>
              <p:cNvPr id="256" name="Shape 256"/>
              <p:cNvCxnSpPr/>
              <p:nvPr/>
            </p:nvCxnSpPr>
            <p:spPr>
              <a:xfrm rot="10800000">
                <a:off x="432" y="960"/>
                <a:ext cx="48" cy="0"/>
              </a:xfrm>
              <a:prstGeom prst="straightConnector1">
                <a:avLst/>
              </a:prstGeom>
              <a:noFill/>
              <a:ln w="9525" cap="flat" cmpd="sng">
                <a:solidFill>
                  <a:schemeClr val="dk1"/>
                </a:solidFill>
                <a:prstDash val="solid"/>
                <a:round/>
                <a:headEnd type="none" w="sm" len="sm"/>
                <a:tailEnd type="none" w="sm" len="sm"/>
              </a:ln>
            </p:spPr>
          </p:cxnSp>
        </p:grpSp>
        <p:cxnSp>
          <p:nvCxnSpPr>
            <p:cNvPr id="257" name="Shape 257"/>
            <p:cNvCxnSpPr/>
            <p:nvPr/>
          </p:nvCxnSpPr>
          <p:spPr>
            <a:xfrm rot="10800000">
              <a:off x="5895975" y="2562225"/>
              <a:ext cx="247650" cy="0"/>
            </a:xfrm>
            <a:prstGeom prst="straightConnector1">
              <a:avLst/>
            </a:prstGeom>
            <a:noFill/>
            <a:ln w="19050" cap="flat" cmpd="sng">
              <a:solidFill>
                <a:srgbClr val="3366FF"/>
              </a:solidFill>
              <a:prstDash val="dot"/>
              <a:round/>
              <a:headEnd type="none" w="sm" len="sm"/>
              <a:tailEnd type="none" w="sm" len="sm"/>
            </a:ln>
          </p:spPr>
        </p:cxnSp>
        <p:grpSp>
          <p:nvGrpSpPr>
            <p:cNvPr id="258" name="Shape 258"/>
            <p:cNvGrpSpPr/>
            <p:nvPr/>
          </p:nvGrpSpPr>
          <p:grpSpPr>
            <a:xfrm>
              <a:off x="5334001" y="1771650"/>
              <a:ext cx="55960" cy="914400"/>
              <a:chOff x="432" y="912"/>
              <a:chExt cx="48" cy="624"/>
            </a:xfrm>
          </p:grpSpPr>
          <p:sp>
            <p:nvSpPr>
              <p:cNvPr id="259" name="Shape 259"/>
              <p:cNvSpPr/>
              <p:nvPr/>
            </p:nvSpPr>
            <p:spPr>
              <a:xfrm>
                <a:off x="432" y="912"/>
                <a:ext cx="48" cy="624"/>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260" name="Shape 260"/>
              <p:cNvCxnSpPr/>
              <p:nvPr/>
            </p:nvCxnSpPr>
            <p:spPr>
              <a:xfrm rot="10800000">
                <a:off x="432" y="1488"/>
                <a:ext cx="48" cy="0"/>
              </a:xfrm>
              <a:prstGeom prst="straightConnector1">
                <a:avLst/>
              </a:prstGeom>
              <a:noFill/>
              <a:ln w="9525" cap="flat" cmpd="sng">
                <a:solidFill>
                  <a:schemeClr val="dk1"/>
                </a:solidFill>
                <a:prstDash val="solid"/>
                <a:round/>
                <a:headEnd type="none" w="sm" len="sm"/>
                <a:tailEnd type="none" w="sm" len="sm"/>
              </a:ln>
            </p:spPr>
          </p:cxnSp>
          <p:cxnSp>
            <p:nvCxnSpPr>
              <p:cNvPr id="261" name="Shape 261"/>
              <p:cNvCxnSpPr/>
              <p:nvPr/>
            </p:nvCxnSpPr>
            <p:spPr>
              <a:xfrm rot="10800000">
                <a:off x="432" y="1248"/>
                <a:ext cx="48" cy="0"/>
              </a:xfrm>
              <a:prstGeom prst="straightConnector1">
                <a:avLst/>
              </a:prstGeom>
              <a:noFill/>
              <a:ln w="9525" cap="flat" cmpd="sng">
                <a:solidFill>
                  <a:schemeClr val="dk1"/>
                </a:solidFill>
                <a:prstDash val="solid"/>
                <a:round/>
                <a:headEnd type="none" w="sm" len="sm"/>
                <a:tailEnd type="none" w="sm" len="sm"/>
              </a:ln>
            </p:spPr>
          </p:cxnSp>
          <p:cxnSp>
            <p:nvCxnSpPr>
              <p:cNvPr id="262" name="Shape 262"/>
              <p:cNvCxnSpPr/>
              <p:nvPr/>
            </p:nvCxnSpPr>
            <p:spPr>
              <a:xfrm rot="10800000">
                <a:off x="432" y="1296"/>
                <a:ext cx="48" cy="0"/>
              </a:xfrm>
              <a:prstGeom prst="straightConnector1">
                <a:avLst/>
              </a:prstGeom>
              <a:noFill/>
              <a:ln w="9525" cap="flat" cmpd="sng">
                <a:solidFill>
                  <a:schemeClr val="dk1"/>
                </a:solidFill>
                <a:prstDash val="solid"/>
                <a:round/>
                <a:headEnd type="none" w="sm" len="sm"/>
                <a:tailEnd type="none" w="sm" len="sm"/>
              </a:ln>
            </p:spPr>
          </p:cxnSp>
          <p:cxnSp>
            <p:nvCxnSpPr>
              <p:cNvPr id="263" name="Shape 263"/>
              <p:cNvCxnSpPr/>
              <p:nvPr/>
            </p:nvCxnSpPr>
            <p:spPr>
              <a:xfrm rot="10800000">
                <a:off x="432" y="1344"/>
                <a:ext cx="48" cy="0"/>
              </a:xfrm>
              <a:prstGeom prst="straightConnector1">
                <a:avLst/>
              </a:prstGeom>
              <a:noFill/>
              <a:ln w="9525" cap="flat" cmpd="sng">
                <a:solidFill>
                  <a:schemeClr val="dk1"/>
                </a:solidFill>
                <a:prstDash val="solid"/>
                <a:round/>
                <a:headEnd type="none" w="sm" len="sm"/>
                <a:tailEnd type="none" w="sm" len="sm"/>
              </a:ln>
            </p:spPr>
          </p:cxnSp>
          <p:cxnSp>
            <p:nvCxnSpPr>
              <p:cNvPr id="264" name="Shape 264"/>
              <p:cNvCxnSpPr/>
              <p:nvPr/>
            </p:nvCxnSpPr>
            <p:spPr>
              <a:xfrm rot="10800000">
                <a:off x="432" y="1392"/>
                <a:ext cx="48" cy="0"/>
              </a:xfrm>
              <a:prstGeom prst="straightConnector1">
                <a:avLst/>
              </a:prstGeom>
              <a:noFill/>
              <a:ln w="9525" cap="flat" cmpd="sng">
                <a:solidFill>
                  <a:schemeClr val="dk1"/>
                </a:solidFill>
                <a:prstDash val="solid"/>
                <a:round/>
                <a:headEnd type="none" w="sm" len="sm"/>
                <a:tailEnd type="none" w="sm" len="sm"/>
              </a:ln>
            </p:spPr>
          </p:cxnSp>
          <p:cxnSp>
            <p:nvCxnSpPr>
              <p:cNvPr id="265" name="Shape 265"/>
              <p:cNvCxnSpPr/>
              <p:nvPr/>
            </p:nvCxnSpPr>
            <p:spPr>
              <a:xfrm rot="10800000">
                <a:off x="432" y="1440"/>
                <a:ext cx="48" cy="0"/>
              </a:xfrm>
              <a:prstGeom prst="straightConnector1">
                <a:avLst/>
              </a:prstGeom>
              <a:noFill/>
              <a:ln w="9525" cap="flat" cmpd="sng">
                <a:solidFill>
                  <a:schemeClr val="dk1"/>
                </a:solidFill>
                <a:prstDash val="solid"/>
                <a:round/>
                <a:headEnd type="none" w="sm" len="sm"/>
                <a:tailEnd type="none" w="sm" len="sm"/>
              </a:ln>
            </p:spPr>
          </p:cxnSp>
          <p:cxnSp>
            <p:nvCxnSpPr>
              <p:cNvPr id="266" name="Shape 266"/>
              <p:cNvCxnSpPr/>
              <p:nvPr/>
            </p:nvCxnSpPr>
            <p:spPr>
              <a:xfrm rot="10800000">
                <a:off x="432" y="1056"/>
                <a:ext cx="48" cy="0"/>
              </a:xfrm>
              <a:prstGeom prst="straightConnector1">
                <a:avLst/>
              </a:prstGeom>
              <a:noFill/>
              <a:ln w="9525" cap="flat" cmpd="sng">
                <a:solidFill>
                  <a:schemeClr val="dk1"/>
                </a:solidFill>
                <a:prstDash val="solid"/>
                <a:round/>
                <a:headEnd type="none" w="sm" len="sm"/>
                <a:tailEnd type="none" w="sm" len="sm"/>
              </a:ln>
            </p:spPr>
          </p:cxnSp>
          <p:cxnSp>
            <p:nvCxnSpPr>
              <p:cNvPr id="267" name="Shape 267"/>
              <p:cNvCxnSpPr/>
              <p:nvPr/>
            </p:nvCxnSpPr>
            <p:spPr>
              <a:xfrm rot="10800000">
                <a:off x="432" y="1104"/>
                <a:ext cx="48" cy="0"/>
              </a:xfrm>
              <a:prstGeom prst="straightConnector1">
                <a:avLst/>
              </a:prstGeom>
              <a:noFill/>
              <a:ln w="9525" cap="flat" cmpd="sng">
                <a:solidFill>
                  <a:schemeClr val="dk1"/>
                </a:solidFill>
                <a:prstDash val="solid"/>
                <a:round/>
                <a:headEnd type="none" w="sm" len="sm"/>
                <a:tailEnd type="none" w="sm" len="sm"/>
              </a:ln>
            </p:spPr>
          </p:cxnSp>
          <p:cxnSp>
            <p:nvCxnSpPr>
              <p:cNvPr id="268" name="Shape 268"/>
              <p:cNvCxnSpPr/>
              <p:nvPr/>
            </p:nvCxnSpPr>
            <p:spPr>
              <a:xfrm rot="10800000">
                <a:off x="432" y="1152"/>
                <a:ext cx="48" cy="0"/>
              </a:xfrm>
              <a:prstGeom prst="straightConnector1">
                <a:avLst/>
              </a:prstGeom>
              <a:noFill/>
              <a:ln w="9525" cap="flat" cmpd="sng">
                <a:solidFill>
                  <a:schemeClr val="dk1"/>
                </a:solidFill>
                <a:prstDash val="solid"/>
                <a:round/>
                <a:headEnd type="none" w="sm" len="sm"/>
                <a:tailEnd type="none" w="sm" len="sm"/>
              </a:ln>
            </p:spPr>
          </p:cxnSp>
          <p:cxnSp>
            <p:nvCxnSpPr>
              <p:cNvPr id="269" name="Shape 269"/>
              <p:cNvCxnSpPr/>
              <p:nvPr/>
            </p:nvCxnSpPr>
            <p:spPr>
              <a:xfrm rot="10800000">
                <a:off x="432" y="1200"/>
                <a:ext cx="48" cy="0"/>
              </a:xfrm>
              <a:prstGeom prst="straightConnector1">
                <a:avLst/>
              </a:prstGeom>
              <a:noFill/>
              <a:ln w="9525" cap="flat" cmpd="sng">
                <a:solidFill>
                  <a:schemeClr val="dk1"/>
                </a:solidFill>
                <a:prstDash val="solid"/>
                <a:round/>
                <a:headEnd type="none" w="sm" len="sm"/>
                <a:tailEnd type="none" w="sm" len="sm"/>
              </a:ln>
            </p:spPr>
          </p:cxnSp>
          <p:cxnSp>
            <p:nvCxnSpPr>
              <p:cNvPr id="270" name="Shape 270"/>
              <p:cNvCxnSpPr/>
              <p:nvPr/>
            </p:nvCxnSpPr>
            <p:spPr>
              <a:xfrm rot="10800000">
                <a:off x="432" y="1008"/>
                <a:ext cx="48" cy="0"/>
              </a:xfrm>
              <a:prstGeom prst="straightConnector1">
                <a:avLst/>
              </a:prstGeom>
              <a:noFill/>
              <a:ln w="9525" cap="flat" cmpd="sng">
                <a:solidFill>
                  <a:schemeClr val="dk1"/>
                </a:solidFill>
                <a:prstDash val="solid"/>
                <a:round/>
                <a:headEnd type="none" w="sm" len="sm"/>
                <a:tailEnd type="none" w="sm" len="sm"/>
              </a:ln>
            </p:spPr>
          </p:cxnSp>
          <p:cxnSp>
            <p:nvCxnSpPr>
              <p:cNvPr id="271" name="Shape 271"/>
              <p:cNvCxnSpPr/>
              <p:nvPr/>
            </p:nvCxnSpPr>
            <p:spPr>
              <a:xfrm rot="10800000">
                <a:off x="432" y="960"/>
                <a:ext cx="48" cy="0"/>
              </a:xfrm>
              <a:prstGeom prst="straightConnector1">
                <a:avLst/>
              </a:prstGeom>
              <a:noFill/>
              <a:ln w="9525" cap="flat" cmpd="sng">
                <a:solidFill>
                  <a:schemeClr val="dk1"/>
                </a:solidFill>
                <a:prstDash val="solid"/>
                <a:round/>
                <a:headEnd type="none" w="sm" len="sm"/>
                <a:tailEnd type="none" w="sm" len="sm"/>
              </a:ln>
            </p:spPr>
          </p:cxnSp>
        </p:grpSp>
        <p:grpSp>
          <p:nvGrpSpPr>
            <p:cNvPr id="272" name="Shape 272"/>
            <p:cNvGrpSpPr/>
            <p:nvPr/>
          </p:nvGrpSpPr>
          <p:grpSpPr>
            <a:xfrm>
              <a:off x="3371850" y="2133600"/>
              <a:ext cx="57150" cy="895350"/>
              <a:chOff x="432" y="912"/>
              <a:chExt cx="48" cy="624"/>
            </a:xfrm>
          </p:grpSpPr>
          <p:sp>
            <p:nvSpPr>
              <p:cNvPr id="273" name="Shape 273"/>
              <p:cNvSpPr/>
              <p:nvPr/>
            </p:nvSpPr>
            <p:spPr>
              <a:xfrm>
                <a:off x="432" y="912"/>
                <a:ext cx="48" cy="624"/>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274" name="Shape 274"/>
              <p:cNvCxnSpPr/>
              <p:nvPr/>
            </p:nvCxnSpPr>
            <p:spPr>
              <a:xfrm rot="10800000">
                <a:off x="432" y="1488"/>
                <a:ext cx="48" cy="0"/>
              </a:xfrm>
              <a:prstGeom prst="straightConnector1">
                <a:avLst/>
              </a:prstGeom>
              <a:noFill/>
              <a:ln w="9525" cap="flat" cmpd="sng">
                <a:solidFill>
                  <a:schemeClr val="dk1"/>
                </a:solidFill>
                <a:prstDash val="solid"/>
                <a:round/>
                <a:headEnd type="none" w="sm" len="sm"/>
                <a:tailEnd type="none" w="sm" len="sm"/>
              </a:ln>
            </p:spPr>
          </p:cxnSp>
          <p:cxnSp>
            <p:nvCxnSpPr>
              <p:cNvPr id="275" name="Shape 275"/>
              <p:cNvCxnSpPr/>
              <p:nvPr/>
            </p:nvCxnSpPr>
            <p:spPr>
              <a:xfrm rot="10800000">
                <a:off x="432" y="1248"/>
                <a:ext cx="48" cy="0"/>
              </a:xfrm>
              <a:prstGeom prst="straightConnector1">
                <a:avLst/>
              </a:prstGeom>
              <a:noFill/>
              <a:ln w="9525" cap="flat" cmpd="sng">
                <a:solidFill>
                  <a:schemeClr val="dk1"/>
                </a:solidFill>
                <a:prstDash val="solid"/>
                <a:round/>
                <a:headEnd type="none" w="sm" len="sm"/>
                <a:tailEnd type="none" w="sm" len="sm"/>
              </a:ln>
            </p:spPr>
          </p:cxnSp>
          <p:cxnSp>
            <p:nvCxnSpPr>
              <p:cNvPr id="276" name="Shape 276"/>
              <p:cNvCxnSpPr/>
              <p:nvPr/>
            </p:nvCxnSpPr>
            <p:spPr>
              <a:xfrm rot="10800000">
                <a:off x="432" y="1296"/>
                <a:ext cx="48" cy="0"/>
              </a:xfrm>
              <a:prstGeom prst="straightConnector1">
                <a:avLst/>
              </a:prstGeom>
              <a:noFill/>
              <a:ln w="9525" cap="flat" cmpd="sng">
                <a:solidFill>
                  <a:schemeClr val="dk1"/>
                </a:solidFill>
                <a:prstDash val="solid"/>
                <a:round/>
                <a:headEnd type="none" w="sm" len="sm"/>
                <a:tailEnd type="none" w="sm" len="sm"/>
              </a:ln>
            </p:spPr>
          </p:cxnSp>
          <p:cxnSp>
            <p:nvCxnSpPr>
              <p:cNvPr id="277" name="Shape 277"/>
              <p:cNvCxnSpPr/>
              <p:nvPr/>
            </p:nvCxnSpPr>
            <p:spPr>
              <a:xfrm rot="10800000">
                <a:off x="432" y="1344"/>
                <a:ext cx="48" cy="0"/>
              </a:xfrm>
              <a:prstGeom prst="straightConnector1">
                <a:avLst/>
              </a:prstGeom>
              <a:noFill/>
              <a:ln w="9525" cap="flat" cmpd="sng">
                <a:solidFill>
                  <a:schemeClr val="dk1"/>
                </a:solidFill>
                <a:prstDash val="solid"/>
                <a:round/>
                <a:headEnd type="none" w="sm" len="sm"/>
                <a:tailEnd type="none" w="sm" len="sm"/>
              </a:ln>
            </p:spPr>
          </p:cxnSp>
          <p:cxnSp>
            <p:nvCxnSpPr>
              <p:cNvPr id="278" name="Shape 278"/>
              <p:cNvCxnSpPr/>
              <p:nvPr/>
            </p:nvCxnSpPr>
            <p:spPr>
              <a:xfrm rot="10800000">
                <a:off x="432" y="1392"/>
                <a:ext cx="48" cy="0"/>
              </a:xfrm>
              <a:prstGeom prst="straightConnector1">
                <a:avLst/>
              </a:prstGeom>
              <a:noFill/>
              <a:ln w="9525" cap="flat" cmpd="sng">
                <a:solidFill>
                  <a:schemeClr val="dk1"/>
                </a:solidFill>
                <a:prstDash val="solid"/>
                <a:round/>
                <a:headEnd type="none" w="sm" len="sm"/>
                <a:tailEnd type="none" w="sm" len="sm"/>
              </a:ln>
            </p:spPr>
          </p:cxnSp>
          <p:cxnSp>
            <p:nvCxnSpPr>
              <p:cNvPr id="279" name="Shape 279"/>
              <p:cNvCxnSpPr/>
              <p:nvPr/>
            </p:nvCxnSpPr>
            <p:spPr>
              <a:xfrm rot="10800000">
                <a:off x="432" y="1440"/>
                <a:ext cx="48" cy="0"/>
              </a:xfrm>
              <a:prstGeom prst="straightConnector1">
                <a:avLst/>
              </a:prstGeom>
              <a:noFill/>
              <a:ln w="9525" cap="flat" cmpd="sng">
                <a:solidFill>
                  <a:schemeClr val="dk1"/>
                </a:solidFill>
                <a:prstDash val="solid"/>
                <a:round/>
                <a:headEnd type="none" w="sm" len="sm"/>
                <a:tailEnd type="none" w="sm" len="sm"/>
              </a:ln>
            </p:spPr>
          </p:cxnSp>
          <p:cxnSp>
            <p:nvCxnSpPr>
              <p:cNvPr id="280" name="Shape 280"/>
              <p:cNvCxnSpPr/>
              <p:nvPr/>
            </p:nvCxnSpPr>
            <p:spPr>
              <a:xfrm rot="10800000">
                <a:off x="432" y="1056"/>
                <a:ext cx="48" cy="0"/>
              </a:xfrm>
              <a:prstGeom prst="straightConnector1">
                <a:avLst/>
              </a:prstGeom>
              <a:noFill/>
              <a:ln w="9525" cap="flat" cmpd="sng">
                <a:solidFill>
                  <a:schemeClr val="dk1"/>
                </a:solidFill>
                <a:prstDash val="solid"/>
                <a:round/>
                <a:headEnd type="none" w="sm" len="sm"/>
                <a:tailEnd type="none" w="sm" len="sm"/>
              </a:ln>
            </p:spPr>
          </p:cxnSp>
          <p:cxnSp>
            <p:nvCxnSpPr>
              <p:cNvPr id="281" name="Shape 281"/>
              <p:cNvCxnSpPr/>
              <p:nvPr/>
            </p:nvCxnSpPr>
            <p:spPr>
              <a:xfrm rot="10800000">
                <a:off x="432" y="1104"/>
                <a:ext cx="48" cy="0"/>
              </a:xfrm>
              <a:prstGeom prst="straightConnector1">
                <a:avLst/>
              </a:prstGeom>
              <a:noFill/>
              <a:ln w="9525" cap="flat" cmpd="sng">
                <a:solidFill>
                  <a:schemeClr val="dk1"/>
                </a:solidFill>
                <a:prstDash val="solid"/>
                <a:round/>
                <a:headEnd type="none" w="sm" len="sm"/>
                <a:tailEnd type="none" w="sm" len="sm"/>
              </a:ln>
            </p:spPr>
          </p:cxnSp>
          <p:cxnSp>
            <p:nvCxnSpPr>
              <p:cNvPr id="282" name="Shape 282"/>
              <p:cNvCxnSpPr/>
              <p:nvPr/>
            </p:nvCxnSpPr>
            <p:spPr>
              <a:xfrm rot="10800000">
                <a:off x="432" y="1152"/>
                <a:ext cx="48" cy="0"/>
              </a:xfrm>
              <a:prstGeom prst="straightConnector1">
                <a:avLst/>
              </a:prstGeom>
              <a:noFill/>
              <a:ln w="9525" cap="flat" cmpd="sng">
                <a:solidFill>
                  <a:schemeClr val="dk1"/>
                </a:solidFill>
                <a:prstDash val="solid"/>
                <a:round/>
                <a:headEnd type="none" w="sm" len="sm"/>
                <a:tailEnd type="none" w="sm" len="sm"/>
              </a:ln>
            </p:spPr>
          </p:cxnSp>
          <p:cxnSp>
            <p:nvCxnSpPr>
              <p:cNvPr id="283" name="Shape 283"/>
              <p:cNvCxnSpPr/>
              <p:nvPr/>
            </p:nvCxnSpPr>
            <p:spPr>
              <a:xfrm rot="10800000">
                <a:off x="432" y="1200"/>
                <a:ext cx="48" cy="0"/>
              </a:xfrm>
              <a:prstGeom prst="straightConnector1">
                <a:avLst/>
              </a:prstGeom>
              <a:noFill/>
              <a:ln w="9525" cap="flat" cmpd="sng">
                <a:solidFill>
                  <a:schemeClr val="dk1"/>
                </a:solidFill>
                <a:prstDash val="solid"/>
                <a:round/>
                <a:headEnd type="none" w="sm" len="sm"/>
                <a:tailEnd type="none" w="sm" len="sm"/>
              </a:ln>
            </p:spPr>
          </p:cxnSp>
          <p:cxnSp>
            <p:nvCxnSpPr>
              <p:cNvPr id="284" name="Shape 284"/>
              <p:cNvCxnSpPr/>
              <p:nvPr/>
            </p:nvCxnSpPr>
            <p:spPr>
              <a:xfrm rot="10800000">
                <a:off x="432" y="1008"/>
                <a:ext cx="48" cy="0"/>
              </a:xfrm>
              <a:prstGeom prst="straightConnector1">
                <a:avLst/>
              </a:prstGeom>
              <a:noFill/>
              <a:ln w="9525" cap="flat" cmpd="sng">
                <a:solidFill>
                  <a:schemeClr val="dk1"/>
                </a:solidFill>
                <a:prstDash val="solid"/>
                <a:round/>
                <a:headEnd type="none" w="sm" len="sm"/>
                <a:tailEnd type="none" w="sm" len="sm"/>
              </a:ln>
            </p:spPr>
          </p:cxnSp>
          <p:cxnSp>
            <p:nvCxnSpPr>
              <p:cNvPr id="285" name="Shape 285"/>
              <p:cNvCxnSpPr/>
              <p:nvPr/>
            </p:nvCxnSpPr>
            <p:spPr>
              <a:xfrm rot="10800000">
                <a:off x="432" y="960"/>
                <a:ext cx="48" cy="0"/>
              </a:xfrm>
              <a:prstGeom prst="straightConnector1">
                <a:avLst/>
              </a:prstGeom>
              <a:noFill/>
              <a:ln w="9525" cap="flat" cmpd="sng">
                <a:solidFill>
                  <a:schemeClr val="dk1"/>
                </a:solidFill>
                <a:prstDash val="solid"/>
                <a:round/>
                <a:headEnd type="none" w="sm" len="sm"/>
                <a:tailEnd type="none" w="sm" len="sm"/>
              </a:ln>
            </p:spPr>
          </p:cxnSp>
        </p:grpSp>
        <p:cxnSp>
          <p:nvCxnSpPr>
            <p:cNvPr id="286" name="Shape 286"/>
            <p:cNvCxnSpPr/>
            <p:nvPr/>
          </p:nvCxnSpPr>
          <p:spPr>
            <a:xfrm rot="10800000">
              <a:off x="4772025" y="2400300"/>
              <a:ext cx="542925" cy="0"/>
            </a:xfrm>
            <a:prstGeom prst="straightConnector1">
              <a:avLst/>
            </a:prstGeom>
            <a:noFill/>
            <a:ln w="19050" cap="flat" cmpd="sng">
              <a:solidFill>
                <a:srgbClr val="3366FF"/>
              </a:solidFill>
              <a:prstDash val="dot"/>
              <a:round/>
              <a:headEnd type="none" w="sm" len="sm"/>
              <a:tailEnd type="none" w="sm" len="sm"/>
            </a:ln>
          </p:spPr>
        </p:cxnSp>
        <p:cxnSp>
          <p:nvCxnSpPr>
            <p:cNvPr id="287" name="Shape 287"/>
            <p:cNvCxnSpPr/>
            <p:nvPr/>
          </p:nvCxnSpPr>
          <p:spPr>
            <a:xfrm rot="10800000">
              <a:off x="3429000" y="2400300"/>
              <a:ext cx="1143000" cy="0"/>
            </a:xfrm>
            <a:prstGeom prst="straightConnector1">
              <a:avLst/>
            </a:prstGeom>
            <a:noFill/>
            <a:ln w="19050" cap="flat" cmpd="sng">
              <a:solidFill>
                <a:srgbClr val="3366FF"/>
              </a:solidFill>
              <a:prstDash val="dot"/>
              <a:round/>
              <a:headEnd type="none" w="sm" len="sm"/>
              <a:tailEnd type="none" w="sm" len="sm"/>
            </a:ln>
          </p:spPr>
        </p:cxnSp>
        <p:cxnSp>
          <p:nvCxnSpPr>
            <p:cNvPr id="288" name="Shape 288"/>
            <p:cNvCxnSpPr/>
            <p:nvPr/>
          </p:nvCxnSpPr>
          <p:spPr>
            <a:xfrm rot="10800000" flipH="1">
              <a:off x="1143000" y="4114800"/>
              <a:ext cx="6858000" cy="10716"/>
            </a:xfrm>
            <a:prstGeom prst="straightConnector1">
              <a:avLst/>
            </a:prstGeom>
            <a:noFill/>
            <a:ln w="9525" cap="flat" cmpd="sng">
              <a:solidFill>
                <a:schemeClr val="dk1"/>
              </a:solidFill>
              <a:prstDash val="solid"/>
              <a:round/>
              <a:headEnd type="none" w="sm" len="sm"/>
              <a:tailEnd type="none" w="sm" len="sm"/>
            </a:ln>
          </p:spPr>
        </p:cxnSp>
        <p:cxnSp>
          <p:nvCxnSpPr>
            <p:cNvPr id="289" name="Shape 289"/>
            <p:cNvCxnSpPr/>
            <p:nvPr/>
          </p:nvCxnSpPr>
          <p:spPr>
            <a:xfrm>
              <a:off x="2653903" y="3654028"/>
              <a:ext cx="5347096" cy="0"/>
            </a:xfrm>
            <a:prstGeom prst="straightConnector1">
              <a:avLst/>
            </a:prstGeom>
            <a:noFill/>
            <a:ln w="9525" cap="flat" cmpd="sng">
              <a:solidFill>
                <a:schemeClr val="dk1"/>
              </a:solidFill>
              <a:prstDash val="dash"/>
              <a:round/>
              <a:headEnd type="none" w="sm" len="sm"/>
              <a:tailEnd type="none" w="sm" len="sm"/>
            </a:ln>
          </p:spPr>
        </p:cxnSp>
        <p:cxnSp>
          <p:nvCxnSpPr>
            <p:cNvPr id="290" name="Shape 290"/>
            <p:cNvCxnSpPr/>
            <p:nvPr/>
          </p:nvCxnSpPr>
          <p:spPr>
            <a:xfrm>
              <a:off x="7647386" y="3664745"/>
              <a:ext cx="10715" cy="450056"/>
            </a:xfrm>
            <a:prstGeom prst="straightConnector1">
              <a:avLst/>
            </a:prstGeom>
            <a:noFill/>
            <a:ln w="9525" cap="flat" cmpd="sng">
              <a:solidFill>
                <a:schemeClr val="dk1"/>
              </a:solidFill>
              <a:prstDash val="solid"/>
              <a:round/>
              <a:headEnd type="triangle" w="med" len="med"/>
              <a:tailEnd type="triangle" w="med" len="med"/>
            </a:ln>
          </p:spPr>
        </p:cxnSp>
        <p:sp>
          <p:nvSpPr>
            <p:cNvPr id="291" name="Shape 291"/>
            <p:cNvSpPr txBox="1"/>
            <p:nvPr/>
          </p:nvSpPr>
          <p:spPr>
            <a:xfrm>
              <a:off x="6070437" y="4229100"/>
              <a:ext cx="823284" cy="228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NAVD88</a:t>
              </a:r>
              <a:endParaRPr sz="1100" b="0" i="0" u="none" strike="noStrike" cap="none">
                <a:solidFill>
                  <a:srgbClr val="000000"/>
                </a:solidFill>
                <a:latin typeface="Arial"/>
                <a:ea typeface="Arial"/>
                <a:cs typeface="Arial"/>
                <a:sym typeface="Arial"/>
              </a:endParaRPr>
            </a:p>
          </p:txBody>
        </p:sp>
        <p:cxnSp>
          <p:nvCxnSpPr>
            <p:cNvPr id="292" name="Shape 292"/>
            <p:cNvCxnSpPr/>
            <p:nvPr/>
          </p:nvCxnSpPr>
          <p:spPr>
            <a:xfrm rot="10800000">
              <a:off x="6115049" y="4140588"/>
              <a:ext cx="228601" cy="134947"/>
            </a:xfrm>
            <a:prstGeom prst="straightConnector1">
              <a:avLst/>
            </a:prstGeom>
            <a:noFill/>
            <a:ln w="12700" cap="flat" cmpd="sng">
              <a:solidFill>
                <a:schemeClr val="dk1"/>
              </a:solidFill>
              <a:prstDash val="solid"/>
              <a:round/>
              <a:headEnd type="none" w="sm" len="sm"/>
              <a:tailEnd type="triangle" w="med" len="med"/>
            </a:ln>
          </p:spPr>
        </p:cxnSp>
        <p:cxnSp>
          <p:nvCxnSpPr>
            <p:cNvPr id="293" name="Shape 293"/>
            <p:cNvCxnSpPr/>
            <p:nvPr/>
          </p:nvCxnSpPr>
          <p:spPr>
            <a:xfrm>
              <a:off x="2286000" y="4114800"/>
              <a:ext cx="14287" cy="900113"/>
            </a:xfrm>
            <a:prstGeom prst="straightConnector1">
              <a:avLst/>
            </a:prstGeom>
            <a:noFill/>
            <a:ln w="9525" cap="flat" cmpd="sng">
              <a:solidFill>
                <a:schemeClr val="dk1"/>
              </a:solidFill>
              <a:prstDash val="solid"/>
              <a:round/>
              <a:headEnd type="none" w="sm" len="sm"/>
              <a:tailEnd type="triangle" w="med" len="med"/>
            </a:ln>
          </p:spPr>
        </p:cxnSp>
        <p:sp>
          <p:nvSpPr>
            <p:cNvPr id="294" name="Shape 294"/>
            <p:cNvSpPr txBox="1"/>
            <p:nvPr/>
          </p:nvSpPr>
          <p:spPr>
            <a:xfrm rot="49535" flipH="1">
              <a:off x="2114550" y="3943351"/>
              <a:ext cx="420291" cy="16073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chemeClr val="dk1"/>
                  </a:solidFill>
                  <a:latin typeface="Arial"/>
                  <a:ea typeface="Arial"/>
                  <a:cs typeface="Arial"/>
                  <a:sym typeface="Arial"/>
                </a:rPr>
                <a:t>1.350m</a:t>
              </a:r>
              <a:endParaRPr sz="1100" b="0" i="0" u="none" strike="noStrike" cap="none">
                <a:solidFill>
                  <a:srgbClr val="000000"/>
                </a:solidFill>
                <a:latin typeface="Arial"/>
                <a:ea typeface="Arial"/>
                <a:cs typeface="Arial"/>
                <a:sym typeface="Arial"/>
              </a:endParaRPr>
            </a:p>
          </p:txBody>
        </p:sp>
        <p:cxnSp>
          <p:nvCxnSpPr>
            <p:cNvPr id="295" name="Shape 295"/>
            <p:cNvCxnSpPr/>
            <p:nvPr/>
          </p:nvCxnSpPr>
          <p:spPr>
            <a:xfrm rot="10800000">
              <a:off x="2971800" y="3028950"/>
              <a:ext cx="261938" cy="0"/>
            </a:xfrm>
            <a:prstGeom prst="straightConnector1">
              <a:avLst/>
            </a:prstGeom>
            <a:noFill/>
            <a:ln w="9525" cap="flat" cmpd="sng">
              <a:solidFill>
                <a:schemeClr val="dk1"/>
              </a:solidFill>
              <a:prstDash val="solid"/>
              <a:round/>
              <a:headEnd type="none" w="sm" len="sm"/>
              <a:tailEnd type="none" w="sm" len="sm"/>
            </a:ln>
          </p:spPr>
        </p:cxnSp>
        <p:cxnSp>
          <p:nvCxnSpPr>
            <p:cNvPr id="296" name="Shape 296"/>
            <p:cNvCxnSpPr/>
            <p:nvPr/>
          </p:nvCxnSpPr>
          <p:spPr>
            <a:xfrm rot="10800000">
              <a:off x="3086100" y="3028950"/>
              <a:ext cx="0" cy="1771650"/>
            </a:xfrm>
            <a:prstGeom prst="straightConnector1">
              <a:avLst/>
            </a:prstGeom>
            <a:noFill/>
            <a:ln w="9525" cap="flat" cmpd="sng">
              <a:solidFill>
                <a:schemeClr val="dk1"/>
              </a:solidFill>
              <a:prstDash val="solid"/>
              <a:round/>
              <a:headEnd type="triangle" w="med" len="med"/>
              <a:tailEnd type="triangle" w="med" len="med"/>
            </a:ln>
          </p:spPr>
        </p:cxnSp>
        <p:cxnSp>
          <p:nvCxnSpPr>
            <p:cNvPr id="297" name="Shape 297"/>
            <p:cNvCxnSpPr/>
            <p:nvPr/>
          </p:nvCxnSpPr>
          <p:spPr>
            <a:xfrm>
              <a:off x="3086100" y="4229100"/>
              <a:ext cx="2400300" cy="400050"/>
            </a:xfrm>
            <a:prstGeom prst="straightConnector1">
              <a:avLst/>
            </a:prstGeom>
            <a:noFill/>
            <a:ln w="9525" cap="flat" cmpd="sng">
              <a:solidFill>
                <a:schemeClr val="dk1"/>
              </a:solidFill>
              <a:prstDash val="solid"/>
              <a:round/>
              <a:headEnd type="none" w="sm" len="sm"/>
              <a:tailEnd type="triangle" w="med" len="med"/>
            </a:ln>
          </p:spPr>
        </p:cxnSp>
        <p:sp>
          <p:nvSpPr>
            <p:cNvPr id="298" name="Shape 298"/>
            <p:cNvSpPr txBox="1"/>
            <p:nvPr/>
          </p:nvSpPr>
          <p:spPr>
            <a:xfrm>
              <a:off x="5474333" y="4544839"/>
              <a:ext cx="2020024" cy="34624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900"/>
                <a:buFont typeface="Arial"/>
                <a:buNone/>
              </a:pPr>
              <a:r>
                <a:rPr lang="en" sz="900" b="0" i="0" u="none" strike="noStrike" cap="none">
                  <a:solidFill>
                    <a:schemeClr val="dk1"/>
                  </a:solidFill>
                  <a:latin typeface="Arial"/>
                  <a:ea typeface="Arial"/>
                  <a:cs typeface="Arial"/>
                  <a:sym typeface="Arial"/>
                </a:rPr>
                <a:t>Steel tape measured distance from a</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900"/>
                <a:buFont typeface="Arial"/>
                <a:buNone/>
              </a:pPr>
              <a:r>
                <a:rPr lang="en" sz="900" b="0" i="0" u="none" strike="noStrike" cap="none">
                  <a:solidFill>
                    <a:schemeClr val="dk1"/>
                  </a:solidFill>
                  <a:latin typeface="Arial"/>
                  <a:ea typeface="Arial"/>
                  <a:cs typeface="Arial"/>
                  <a:sym typeface="Arial"/>
                </a:rPr>
                <a:t> ”TBM” to elevation of sensor “0”</a:t>
              </a:r>
              <a:endParaRPr sz="1100" b="0" i="0" u="none" strike="noStrike" cap="none">
                <a:solidFill>
                  <a:srgbClr val="000000"/>
                </a:solidFill>
                <a:latin typeface="Arial"/>
                <a:ea typeface="Arial"/>
                <a:cs typeface="Arial"/>
                <a:sym typeface="Arial"/>
              </a:endParaRPr>
            </a:p>
          </p:txBody>
        </p:sp>
        <p:cxnSp>
          <p:nvCxnSpPr>
            <p:cNvPr id="299" name="Shape 299"/>
            <p:cNvCxnSpPr/>
            <p:nvPr/>
          </p:nvCxnSpPr>
          <p:spPr>
            <a:xfrm>
              <a:off x="3257550" y="2857500"/>
              <a:ext cx="114300" cy="171450"/>
            </a:xfrm>
            <a:prstGeom prst="straightConnector1">
              <a:avLst/>
            </a:prstGeom>
            <a:noFill/>
            <a:ln w="9525" cap="flat" cmpd="sng">
              <a:solidFill>
                <a:schemeClr val="dk1"/>
              </a:solidFill>
              <a:prstDash val="solid"/>
              <a:round/>
              <a:headEnd type="none" w="sm" len="sm"/>
              <a:tailEnd type="triangle" w="med" len="med"/>
            </a:ln>
          </p:spPr>
        </p:cxnSp>
        <p:sp>
          <p:nvSpPr>
            <p:cNvPr id="300" name="Shape 300"/>
            <p:cNvSpPr txBox="1"/>
            <p:nvPr/>
          </p:nvSpPr>
          <p:spPr>
            <a:xfrm>
              <a:off x="2882641" y="2721145"/>
              <a:ext cx="463381" cy="230833"/>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TBM</a:t>
              </a:r>
              <a:endParaRPr sz="1100" b="0" i="0" u="none" strike="noStrike" cap="none">
                <a:solidFill>
                  <a:srgbClr val="000000"/>
                </a:solidFill>
                <a:latin typeface="Arial"/>
                <a:ea typeface="Arial"/>
                <a:cs typeface="Arial"/>
                <a:sym typeface="Arial"/>
              </a:endParaRPr>
            </a:p>
          </p:txBody>
        </p:sp>
        <p:sp>
          <p:nvSpPr>
            <p:cNvPr id="301" name="Shape 301"/>
            <p:cNvSpPr txBox="1"/>
            <p:nvPr/>
          </p:nvSpPr>
          <p:spPr>
            <a:xfrm>
              <a:off x="3575813" y="2485507"/>
              <a:ext cx="456994" cy="300082"/>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Noto Sans Symbols"/>
                <a:buNone/>
              </a:pPr>
              <a:r>
                <a:rPr lang="en" sz="800" b="1" i="0" u="none" strike="noStrike" cap="none">
                  <a:solidFill>
                    <a:srgbClr val="000000"/>
                  </a:solidFill>
                  <a:latin typeface="Calibri"/>
                  <a:ea typeface="Calibri"/>
                  <a:cs typeface="Calibri"/>
                  <a:sym typeface="Calibri"/>
                </a:rPr>
                <a:t>Tide</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Noto Sans Symbols"/>
                <a:buNone/>
              </a:pPr>
              <a:r>
                <a:rPr lang="en" sz="800" b="1" i="0" u="none" strike="noStrike" cap="none">
                  <a:solidFill>
                    <a:srgbClr val="000000"/>
                  </a:solidFill>
                  <a:latin typeface="Calibri"/>
                  <a:ea typeface="Calibri"/>
                  <a:cs typeface="Calibri"/>
                  <a:sym typeface="Calibri"/>
                </a:rPr>
                <a:t>Gauge</a:t>
              </a:r>
              <a:endParaRPr sz="1100" b="0" i="0" u="none" strike="noStrike" cap="none">
                <a:solidFill>
                  <a:srgbClr val="000000"/>
                </a:solidFill>
                <a:latin typeface="Arial"/>
                <a:ea typeface="Arial"/>
                <a:cs typeface="Arial"/>
                <a:sym typeface="Arial"/>
              </a:endParaRPr>
            </a:p>
          </p:txBody>
        </p:sp>
      </p:gr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607425" y="207677"/>
            <a:ext cx="7993200" cy="6177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2700"/>
              <a:buFont typeface="Calibri"/>
              <a:buNone/>
            </a:pPr>
            <a:r>
              <a:rPr lang="en" sz="2400" b="1" i="0" u="none" strike="noStrike" cap="none">
                <a:solidFill>
                  <a:schemeClr val="dk1"/>
                </a:solidFill>
                <a:latin typeface="Calibri"/>
                <a:ea typeface="Calibri"/>
                <a:cs typeface="Calibri"/>
                <a:sym typeface="Calibri"/>
              </a:rPr>
              <a:t>Differential Leveling Surveys </a:t>
            </a:r>
            <a:endParaRPr sz="2400" b="1" i="0" u="none" strike="noStrike" cap="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700"/>
              <a:buFont typeface="Calibri"/>
              <a:buNone/>
            </a:pPr>
            <a:r>
              <a:rPr lang="en" sz="2400" b="1" i="0" u="none" strike="noStrike" cap="none">
                <a:solidFill>
                  <a:schemeClr val="dk1"/>
                </a:solidFill>
                <a:latin typeface="Calibri"/>
                <a:ea typeface="Calibri"/>
                <a:cs typeface="Calibri"/>
                <a:sym typeface="Calibri"/>
              </a:rPr>
              <a:t>at </a:t>
            </a:r>
            <a:r>
              <a:rPr lang="en" sz="2400" b="1" i="0" u="none" strike="noStrike" cap="none">
                <a:solidFill>
                  <a:schemeClr val="dk2"/>
                </a:solidFill>
                <a:latin typeface="Calibri"/>
                <a:ea typeface="Calibri"/>
                <a:cs typeface="Calibri"/>
                <a:sym typeface="Calibri"/>
              </a:rPr>
              <a:t>NWLON </a:t>
            </a:r>
            <a:r>
              <a:rPr lang="en" sz="2400" b="1" i="0" u="none" strike="noStrike" cap="none">
                <a:solidFill>
                  <a:schemeClr val="dk1"/>
                </a:solidFill>
                <a:latin typeface="Calibri"/>
                <a:ea typeface="Calibri"/>
                <a:cs typeface="Calibri"/>
                <a:sym typeface="Calibri"/>
              </a:rPr>
              <a:t>Benchmarks for Local Vertical Control</a:t>
            </a:r>
            <a:endParaRPr sz="2400" b="1" i="0" u="none" strike="noStrike" cap="none">
              <a:solidFill>
                <a:schemeClr val="dk1"/>
              </a:solidFill>
              <a:latin typeface="Calibri"/>
              <a:ea typeface="Calibri"/>
              <a:cs typeface="Calibri"/>
              <a:sym typeface="Calibri"/>
            </a:endParaRPr>
          </a:p>
        </p:txBody>
      </p:sp>
      <p:pic>
        <p:nvPicPr>
          <p:cNvPr id="308" name="Shape 308" descr="next generation3"/>
          <p:cNvPicPr preferRelativeResize="0">
            <a:picLocks noGrp="1"/>
          </p:cNvPicPr>
          <p:nvPr>
            <p:ph type="body" idx="1"/>
          </p:nvPr>
        </p:nvPicPr>
        <p:blipFill rotWithShape="1">
          <a:blip r:embed="rId3">
            <a:alphaModFix/>
          </a:blip>
          <a:srcRect/>
          <a:stretch/>
        </p:blipFill>
        <p:spPr>
          <a:xfrm>
            <a:off x="329697" y="989196"/>
            <a:ext cx="2663400" cy="1720500"/>
          </a:xfrm>
          <a:prstGeom prst="rect">
            <a:avLst/>
          </a:prstGeom>
          <a:noFill/>
          <a:ln w="19050" cap="flat" cmpd="sng">
            <a:solidFill>
              <a:schemeClr val="lt1"/>
            </a:solidFill>
            <a:prstDash val="solid"/>
            <a:miter lim="800000"/>
            <a:headEnd type="none" w="sm" len="sm"/>
            <a:tailEnd type="none" w="sm" len="sm"/>
          </a:ln>
        </p:spPr>
      </p:pic>
      <p:pic>
        <p:nvPicPr>
          <p:cNvPr id="309" name="Shape 309" descr="Bms SKETCH &amp; Picture"/>
          <p:cNvPicPr preferRelativeResize="0"/>
          <p:nvPr/>
        </p:nvPicPr>
        <p:blipFill rotWithShape="1">
          <a:blip r:embed="rId4">
            <a:alphaModFix/>
          </a:blip>
          <a:srcRect/>
          <a:stretch/>
        </p:blipFill>
        <p:spPr>
          <a:xfrm>
            <a:off x="5918303" y="939804"/>
            <a:ext cx="2811032" cy="3634978"/>
          </a:xfrm>
          <a:prstGeom prst="rect">
            <a:avLst/>
          </a:prstGeom>
          <a:noFill/>
          <a:ln w="19050" cap="flat" cmpd="sng">
            <a:solidFill>
              <a:schemeClr val="lt1"/>
            </a:solidFill>
            <a:prstDash val="solid"/>
            <a:miter lim="800000"/>
            <a:headEnd type="none" w="sm" len="sm"/>
            <a:tailEnd type="none" w="sm" len="sm"/>
          </a:ln>
        </p:spPr>
      </p:pic>
      <p:sp>
        <p:nvSpPr>
          <p:cNvPr id="310" name="Shape 310"/>
          <p:cNvSpPr txBox="1"/>
          <p:nvPr/>
        </p:nvSpPr>
        <p:spPr>
          <a:xfrm>
            <a:off x="7627058" y="2204464"/>
            <a:ext cx="1209174" cy="34624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000099"/>
                </a:solidFill>
                <a:latin typeface="Times New Roman"/>
                <a:ea typeface="Times New Roman"/>
                <a:cs typeface="Times New Roman"/>
                <a:sym typeface="Times New Roman"/>
              </a:rPr>
              <a:t>Primary Bench Mark </a:t>
            </a:r>
            <a:endParaRPr sz="900" b="1" i="0" u="none" strike="noStrike" cap="none">
              <a:solidFill>
                <a:srgbClr val="000099"/>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000099"/>
                </a:solidFill>
                <a:latin typeface="Times New Roman"/>
                <a:ea typeface="Times New Roman"/>
                <a:cs typeface="Times New Roman"/>
                <a:sym typeface="Times New Roman"/>
              </a:rPr>
              <a:t>and GPS Mark</a:t>
            </a:r>
            <a:endParaRPr sz="900" b="1" i="0" u="none" strike="noStrike" cap="none">
              <a:solidFill>
                <a:srgbClr val="000099"/>
              </a:solidFill>
              <a:latin typeface="Times New Roman"/>
              <a:ea typeface="Times New Roman"/>
              <a:cs typeface="Times New Roman"/>
              <a:sym typeface="Times New Roman"/>
            </a:endParaRPr>
          </a:p>
        </p:txBody>
      </p:sp>
      <p:cxnSp>
        <p:nvCxnSpPr>
          <p:cNvPr id="311" name="Shape 311"/>
          <p:cNvCxnSpPr/>
          <p:nvPr/>
        </p:nvCxnSpPr>
        <p:spPr>
          <a:xfrm flipH="1">
            <a:off x="6884579" y="2470471"/>
            <a:ext cx="767389" cy="160485"/>
          </a:xfrm>
          <a:prstGeom prst="straightConnector1">
            <a:avLst/>
          </a:prstGeom>
          <a:noFill/>
          <a:ln w="9525" cap="flat" cmpd="sng">
            <a:solidFill>
              <a:srgbClr val="FF0000"/>
            </a:solidFill>
            <a:prstDash val="solid"/>
            <a:round/>
            <a:headEnd type="none" w="sm" len="sm"/>
            <a:tailEnd type="triangle" w="med" len="med"/>
          </a:ln>
        </p:spPr>
      </p:cxnSp>
      <p:pic>
        <p:nvPicPr>
          <p:cNvPr id="312" name="Shape 312" descr="841 7208 leveling 10"/>
          <p:cNvPicPr preferRelativeResize="0"/>
          <p:nvPr/>
        </p:nvPicPr>
        <p:blipFill rotWithShape="1">
          <a:blip r:embed="rId5">
            <a:alphaModFix/>
          </a:blip>
          <a:srcRect/>
          <a:stretch/>
        </p:blipFill>
        <p:spPr>
          <a:xfrm>
            <a:off x="496025" y="2719056"/>
            <a:ext cx="1350699" cy="1013437"/>
          </a:xfrm>
          <a:prstGeom prst="rect">
            <a:avLst/>
          </a:prstGeom>
          <a:noFill/>
          <a:ln>
            <a:noFill/>
          </a:ln>
        </p:spPr>
      </p:pic>
      <p:sp>
        <p:nvSpPr>
          <p:cNvPr id="313" name="Shape 313"/>
          <p:cNvSpPr txBox="1"/>
          <p:nvPr/>
        </p:nvSpPr>
        <p:spPr>
          <a:xfrm>
            <a:off x="3060250" y="1074532"/>
            <a:ext cx="2790900" cy="3517896"/>
          </a:xfrm>
          <a:prstGeom prst="rect">
            <a:avLst/>
          </a:prstGeom>
          <a:noFill/>
          <a:ln>
            <a:noFill/>
          </a:ln>
        </p:spPr>
        <p:txBody>
          <a:bodyPr spcFirstLastPara="1" wrap="square" lIns="68575" tIns="34275" rIns="68575" bIns="34275" anchor="t" anchorCtr="0">
            <a:noAutofit/>
          </a:bodyPr>
          <a:lstStyle/>
          <a:p>
            <a:pPr marL="177800" marR="0" lvl="0" indent="-177800" algn="l" rtl="0">
              <a:lnSpc>
                <a:spcPct val="90000"/>
              </a:lnSpc>
              <a:spcBef>
                <a:spcPts val="0"/>
              </a:spcBef>
              <a:spcAft>
                <a:spcPts val="0"/>
              </a:spcAft>
              <a:buClr>
                <a:schemeClr val="dk1"/>
              </a:buClr>
              <a:buSzPts val="1600"/>
              <a:buFont typeface="Calibri"/>
              <a:buChar char="•"/>
            </a:pPr>
            <a:r>
              <a:rPr lang="en" sz="1400" b="0" i="0" u="none" strike="noStrike" cap="none">
                <a:solidFill>
                  <a:schemeClr val="dk1"/>
                </a:solidFill>
                <a:latin typeface="Arial"/>
                <a:ea typeface="Arial"/>
                <a:cs typeface="Arial"/>
                <a:sym typeface="Arial"/>
              </a:rPr>
              <a:t>NGS Accuracy Standards Default</a:t>
            </a:r>
            <a:endParaRPr sz="1400" b="0" i="0" u="none" strike="noStrike" cap="none">
              <a:solidFill>
                <a:srgbClr val="000000"/>
              </a:solidFill>
              <a:latin typeface="Arial"/>
              <a:ea typeface="Arial"/>
              <a:cs typeface="Arial"/>
              <a:sym typeface="Arial"/>
            </a:endParaRPr>
          </a:p>
          <a:p>
            <a:pPr marL="520700" marR="0" lvl="1" indent="-177800" algn="l" rtl="0">
              <a:lnSpc>
                <a:spcPct val="90000"/>
              </a:lnSpc>
              <a:spcBef>
                <a:spcPts val="400"/>
              </a:spcBef>
              <a:spcAft>
                <a:spcPts val="0"/>
              </a:spcAft>
              <a:buClr>
                <a:schemeClr val="dk1"/>
              </a:buClr>
              <a:buSzPts val="1600"/>
              <a:buFont typeface="Calibri"/>
              <a:buChar char="•"/>
            </a:pPr>
            <a:r>
              <a:rPr lang="en" sz="1400" b="0" i="0" u="none" strike="noStrike" cap="none">
                <a:solidFill>
                  <a:schemeClr val="dk1"/>
                </a:solidFill>
                <a:latin typeface="Arial"/>
                <a:ea typeface="Arial"/>
                <a:cs typeface="Arial"/>
                <a:sym typeface="Arial"/>
              </a:rPr>
              <a:t>2</a:t>
            </a:r>
            <a:r>
              <a:rPr lang="en" sz="1400" b="0" i="0" u="none" strike="noStrike" cap="none" baseline="30000">
                <a:solidFill>
                  <a:schemeClr val="dk1"/>
                </a:solidFill>
                <a:latin typeface="Arial"/>
                <a:ea typeface="Arial"/>
                <a:cs typeface="Arial"/>
                <a:sym typeface="Arial"/>
              </a:rPr>
              <a:t>nd</a:t>
            </a:r>
            <a:r>
              <a:rPr lang="en" sz="1400" b="0" i="0" u="none" strike="noStrike" cap="none">
                <a:solidFill>
                  <a:schemeClr val="dk1"/>
                </a:solidFill>
                <a:latin typeface="Arial"/>
                <a:ea typeface="Arial"/>
                <a:cs typeface="Arial"/>
                <a:sym typeface="Arial"/>
              </a:rPr>
              <a:t> Order, Class I for long-term stations</a:t>
            </a:r>
            <a:endParaRPr sz="1400" b="0" i="0" u="none" strike="noStrike" cap="none">
              <a:solidFill>
                <a:srgbClr val="000000"/>
              </a:solidFill>
              <a:latin typeface="Arial"/>
              <a:ea typeface="Arial"/>
              <a:cs typeface="Arial"/>
              <a:sym typeface="Arial"/>
            </a:endParaRPr>
          </a:p>
          <a:p>
            <a:pPr marL="520700" marR="0" lvl="1" indent="-177800" algn="l" rtl="0">
              <a:lnSpc>
                <a:spcPct val="90000"/>
              </a:lnSpc>
              <a:spcBef>
                <a:spcPts val="400"/>
              </a:spcBef>
              <a:spcAft>
                <a:spcPts val="0"/>
              </a:spcAft>
              <a:buClr>
                <a:schemeClr val="dk1"/>
              </a:buClr>
              <a:buSzPts val="1600"/>
              <a:buFont typeface="Calibri"/>
              <a:buChar char="•"/>
            </a:pPr>
            <a:r>
              <a:rPr lang="en" sz="1400" b="0" i="0" u="none" strike="noStrike" cap="none">
                <a:solidFill>
                  <a:schemeClr val="dk1"/>
                </a:solidFill>
                <a:latin typeface="Arial"/>
                <a:ea typeface="Arial"/>
                <a:cs typeface="Arial"/>
                <a:sym typeface="Arial"/>
              </a:rPr>
              <a:t>3</a:t>
            </a:r>
            <a:r>
              <a:rPr lang="en" sz="1400" b="0" i="0" u="none" strike="noStrike" cap="none" baseline="30000">
                <a:solidFill>
                  <a:schemeClr val="dk1"/>
                </a:solidFill>
                <a:latin typeface="Arial"/>
                <a:ea typeface="Arial"/>
                <a:cs typeface="Arial"/>
                <a:sym typeface="Arial"/>
              </a:rPr>
              <a:t>rd</a:t>
            </a:r>
            <a:r>
              <a:rPr lang="en" sz="1400" b="0" i="0" u="none" strike="noStrike" cap="none">
                <a:solidFill>
                  <a:schemeClr val="dk1"/>
                </a:solidFill>
                <a:latin typeface="Arial"/>
                <a:ea typeface="Arial"/>
                <a:cs typeface="Arial"/>
                <a:sym typeface="Arial"/>
              </a:rPr>
              <a:t> Order for short-term stations</a:t>
            </a:r>
            <a:endParaRPr sz="1400" b="0" i="0" u="none" strike="noStrike" cap="none">
              <a:solidFill>
                <a:srgbClr val="000000"/>
              </a:solidFill>
              <a:latin typeface="Arial"/>
              <a:ea typeface="Arial"/>
              <a:cs typeface="Arial"/>
              <a:sym typeface="Arial"/>
            </a:endParaRPr>
          </a:p>
          <a:p>
            <a:pPr marL="177800" marR="0" lvl="0" indent="-177800" algn="l" rtl="0">
              <a:lnSpc>
                <a:spcPct val="90000"/>
              </a:lnSpc>
              <a:spcBef>
                <a:spcPts val="800"/>
              </a:spcBef>
              <a:spcAft>
                <a:spcPts val="0"/>
              </a:spcAft>
              <a:buClr>
                <a:schemeClr val="dk1"/>
              </a:buClr>
              <a:buSzPts val="1600"/>
              <a:buFont typeface="Calibri"/>
              <a:buChar char="•"/>
            </a:pPr>
            <a:r>
              <a:rPr lang="en" sz="1400" b="0" i="0" u="none" strike="noStrike" cap="none">
                <a:solidFill>
                  <a:schemeClr val="dk1"/>
                </a:solidFill>
                <a:latin typeface="Arial"/>
                <a:ea typeface="Arial"/>
                <a:cs typeface="Arial"/>
                <a:sym typeface="Arial"/>
              </a:rPr>
              <a:t>Electronic Digital Barcode Leveling Equipment standard</a:t>
            </a:r>
            <a:endParaRPr sz="1400" b="0" i="0" u="none" strike="noStrike" cap="none">
              <a:solidFill>
                <a:srgbClr val="000000"/>
              </a:solidFill>
              <a:latin typeface="Arial"/>
              <a:ea typeface="Arial"/>
              <a:cs typeface="Arial"/>
              <a:sym typeface="Arial"/>
            </a:endParaRPr>
          </a:p>
          <a:p>
            <a:pPr marL="177800" marR="0" lvl="0" indent="-177800" algn="l" rtl="0">
              <a:lnSpc>
                <a:spcPct val="90000"/>
              </a:lnSpc>
              <a:spcBef>
                <a:spcPts val="800"/>
              </a:spcBef>
              <a:spcAft>
                <a:spcPts val="0"/>
              </a:spcAft>
              <a:buClr>
                <a:schemeClr val="dk1"/>
              </a:buClr>
              <a:buSzPts val="1600"/>
              <a:buFont typeface="Calibri"/>
              <a:buChar char="•"/>
            </a:pPr>
            <a:r>
              <a:rPr lang="en" sz="1400" b="0" i="0" u="none" strike="noStrike" cap="none">
                <a:solidFill>
                  <a:schemeClr val="dk1"/>
                </a:solidFill>
                <a:latin typeface="Arial"/>
                <a:ea typeface="Arial"/>
                <a:cs typeface="Arial"/>
                <a:sym typeface="Arial"/>
              </a:rPr>
              <a:t>Scheduled maintenance leveling for NWLON; installation and removal levels for short-term stations</a:t>
            </a:r>
            <a:endParaRPr sz="1400" b="0" i="0" u="none" strike="noStrike" cap="none">
              <a:solidFill>
                <a:srgbClr val="000000"/>
              </a:solidFill>
              <a:latin typeface="Arial"/>
              <a:ea typeface="Arial"/>
              <a:cs typeface="Arial"/>
              <a:sym typeface="Arial"/>
            </a:endParaRPr>
          </a:p>
          <a:p>
            <a:pPr marL="177800" marR="0" lvl="0" indent="-177800" algn="l" rtl="0">
              <a:lnSpc>
                <a:spcPct val="90000"/>
              </a:lnSpc>
              <a:spcBef>
                <a:spcPts val="800"/>
              </a:spcBef>
              <a:spcAft>
                <a:spcPts val="0"/>
              </a:spcAft>
              <a:buClr>
                <a:schemeClr val="dk1"/>
              </a:buClr>
              <a:buSzPts val="1600"/>
              <a:buFont typeface="Calibri"/>
              <a:buChar char="•"/>
            </a:pPr>
            <a:r>
              <a:rPr lang="en" sz="1400" b="0" i="0" u="none" strike="noStrike" cap="none">
                <a:solidFill>
                  <a:schemeClr val="dk1"/>
                </a:solidFill>
                <a:latin typeface="Arial"/>
                <a:ea typeface="Arial"/>
                <a:cs typeface="Arial"/>
                <a:sym typeface="Arial"/>
              </a:rPr>
              <a:t>Unplanned leveling for storm events</a:t>
            </a:r>
            <a:endParaRPr sz="1400" b="0" i="0" u="none" strike="noStrike" cap="none">
              <a:solidFill>
                <a:schemeClr val="dk1"/>
              </a:solidFill>
              <a:latin typeface="Arial"/>
              <a:ea typeface="Arial"/>
              <a:cs typeface="Arial"/>
              <a:sym typeface="Arial"/>
            </a:endParaRPr>
          </a:p>
        </p:txBody>
      </p:sp>
      <p:pic>
        <p:nvPicPr>
          <p:cNvPr id="314" name="Shape 314"/>
          <p:cNvPicPr preferRelativeResize="0"/>
          <p:nvPr/>
        </p:nvPicPr>
        <p:blipFill rotWithShape="1">
          <a:blip r:embed="rId6">
            <a:alphaModFix/>
          </a:blip>
          <a:srcRect/>
          <a:stretch/>
        </p:blipFill>
        <p:spPr>
          <a:xfrm>
            <a:off x="1382437" y="3714631"/>
            <a:ext cx="1350700" cy="1013009"/>
          </a:xfrm>
          <a:prstGeom prst="rect">
            <a:avLst/>
          </a:prstGeom>
          <a:noFill/>
          <a:ln>
            <a:noFill/>
          </a:ln>
        </p:spPr>
      </p:pic>
      <p:sp>
        <p:nvSpPr>
          <p:cNvPr id="315" name="Shape 315"/>
          <p:cNvSpPr/>
          <p:nvPr/>
        </p:nvSpPr>
        <p:spPr>
          <a:xfrm>
            <a:off x="7188463" y="3515354"/>
            <a:ext cx="270711" cy="207733"/>
          </a:xfrm>
          <a:prstGeom prst="ellipse">
            <a:avLst/>
          </a:prstGeom>
          <a:noFill/>
          <a:ln w="12700"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316" name="Shape 316"/>
          <p:cNvCxnSpPr>
            <a:stCxn id="317" idx="1"/>
          </p:cNvCxnSpPr>
          <p:nvPr/>
        </p:nvCxnSpPr>
        <p:spPr>
          <a:xfrm flipH="1">
            <a:off x="7389699" y="3198328"/>
            <a:ext cx="522900" cy="336900"/>
          </a:xfrm>
          <a:prstGeom prst="straightConnector1">
            <a:avLst/>
          </a:prstGeom>
          <a:noFill/>
          <a:ln w="9525" cap="flat" cmpd="sng">
            <a:solidFill>
              <a:srgbClr val="FF0000"/>
            </a:solidFill>
            <a:prstDash val="solid"/>
            <a:round/>
            <a:headEnd type="none" w="sm" len="sm"/>
            <a:tailEnd type="triangle" w="med" len="med"/>
          </a:ln>
        </p:spPr>
      </p:cxnSp>
      <p:sp>
        <p:nvSpPr>
          <p:cNvPr id="317" name="Shape 317"/>
          <p:cNvSpPr txBox="1"/>
          <p:nvPr/>
        </p:nvSpPr>
        <p:spPr>
          <a:xfrm>
            <a:off x="7912599" y="3094454"/>
            <a:ext cx="737960" cy="20774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000099"/>
                </a:solidFill>
                <a:latin typeface="Times New Roman"/>
                <a:ea typeface="Times New Roman"/>
                <a:cs typeface="Times New Roman"/>
                <a:sym typeface="Times New Roman"/>
              </a:rPr>
              <a:t>Tide Station</a:t>
            </a:r>
            <a:endParaRPr sz="900" b="1" i="0" u="none" strike="noStrike" cap="none">
              <a:solidFill>
                <a:srgbClr val="000099"/>
              </a:solidFill>
              <a:latin typeface="Times New Roman"/>
              <a:ea typeface="Times New Roman"/>
              <a:cs typeface="Times New Roman"/>
              <a:sym typeface="Times New Roman"/>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724989" y="217092"/>
            <a:ext cx="7524206" cy="840895"/>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2700"/>
              <a:buFont typeface="Calibri"/>
              <a:buNone/>
            </a:pPr>
            <a:r>
              <a:rPr lang="en" sz="2700" b="1" i="0" u="none" strike="noStrike" cap="none">
                <a:solidFill>
                  <a:schemeClr val="dk1"/>
                </a:solidFill>
                <a:latin typeface="Calibri"/>
                <a:ea typeface="Calibri"/>
                <a:cs typeface="Calibri"/>
                <a:sym typeface="Calibri"/>
              </a:rPr>
              <a:t>Static Global Positioning System (GPS) Observations at NWLON Benchmarks</a:t>
            </a:r>
            <a:endParaRPr sz="2700" b="1" i="0" u="none" strike="noStrike" cap="none">
              <a:solidFill>
                <a:schemeClr val="dk1"/>
              </a:solidFill>
              <a:latin typeface="Calibri"/>
              <a:ea typeface="Calibri"/>
              <a:cs typeface="Calibri"/>
              <a:sym typeface="Calibri"/>
            </a:endParaRPr>
          </a:p>
        </p:txBody>
      </p:sp>
      <p:sp>
        <p:nvSpPr>
          <p:cNvPr id="324" name="Shape 324"/>
          <p:cNvSpPr txBox="1">
            <a:spLocks noGrp="1"/>
          </p:cNvSpPr>
          <p:nvPr>
            <p:ph type="body" idx="1"/>
          </p:nvPr>
        </p:nvSpPr>
        <p:spPr>
          <a:xfrm>
            <a:off x="828911" y="1509963"/>
            <a:ext cx="4473000" cy="2619125"/>
          </a:xfrm>
          <a:prstGeom prst="rect">
            <a:avLst/>
          </a:prstGeom>
          <a:noFill/>
          <a:ln>
            <a:noFill/>
          </a:ln>
        </p:spPr>
        <p:txBody>
          <a:bodyPr spcFirstLastPara="1" wrap="square" lIns="68575" tIns="34275" rIns="68575" bIns="34275" anchor="t" anchorCtr="0">
            <a:noAutofit/>
          </a:bodyPr>
          <a:lstStyle/>
          <a:p>
            <a:pPr marL="177800" marR="0" lvl="0" indent="-177800" algn="l" rtl="0">
              <a:lnSpc>
                <a:spcPct val="90000"/>
              </a:lnSpc>
              <a:spcBef>
                <a:spcPts val="0"/>
              </a:spcBef>
              <a:spcAft>
                <a:spcPts val="0"/>
              </a:spcAft>
              <a:buClr>
                <a:schemeClr val="dk1"/>
              </a:buClr>
              <a:buSzPts val="1800"/>
              <a:buFont typeface="Arial"/>
              <a:buChar char="•"/>
            </a:pPr>
            <a:r>
              <a:rPr lang="en" sz="1600" b="0" i="0" u="none" strike="noStrike" cap="none">
                <a:solidFill>
                  <a:schemeClr val="dk1"/>
                </a:solidFill>
                <a:latin typeface="Arial"/>
                <a:ea typeface="Arial"/>
                <a:cs typeface="Arial"/>
                <a:sym typeface="Arial"/>
              </a:rPr>
              <a:t>GPS replaced line of sight connections to NGS First Order bench mark networks used to achieve NSRS connections</a:t>
            </a:r>
            <a:endParaRPr/>
          </a:p>
          <a:p>
            <a:pPr marL="177800" marR="0" lvl="0" indent="-63500" algn="l" rtl="0">
              <a:lnSpc>
                <a:spcPct val="90000"/>
              </a:lnSpc>
              <a:spcBef>
                <a:spcPts val="0"/>
              </a:spcBef>
              <a:spcAft>
                <a:spcPts val="0"/>
              </a:spcAft>
              <a:buClr>
                <a:schemeClr val="dk1"/>
              </a:buClr>
              <a:buSzPts val="1800"/>
              <a:buFont typeface="Arial"/>
              <a:buNone/>
            </a:pPr>
            <a:endParaRPr sz="1600" b="0" i="0" u="none" strike="noStrike" cap="none">
              <a:solidFill>
                <a:schemeClr val="dk1"/>
              </a:solidFill>
              <a:latin typeface="Arial"/>
              <a:ea typeface="Arial"/>
              <a:cs typeface="Arial"/>
              <a:sym typeface="Arial"/>
            </a:endParaRPr>
          </a:p>
          <a:p>
            <a:pPr marL="177800" marR="0" lvl="0" indent="-177800" algn="l" rtl="0">
              <a:lnSpc>
                <a:spcPct val="90000"/>
              </a:lnSpc>
              <a:spcBef>
                <a:spcPts val="0"/>
              </a:spcBef>
              <a:spcAft>
                <a:spcPts val="0"/>
              </a:spcAft>
              <a:buClr>
                <a:schemeClr val="dk1"/>
              </a:buClr>
              <a:buSzPts val="1800"/>
              <a:buFont typeface="Arial"/>
              <a:buChar char="•"/>
            </a:pPr>
            <a:r>
              <a:rPr lang="en" sz="1600" b="0" i="0" u="none" strike="noStrike" cap="none">
                <a:solidFill>
                  <a:schemeClr val="dk1"/>
                </a:solidFill>
                <a:latin typeface="Arial"/>
                <a:ea typeface="Arial"/>
                <a:cs typeface="Arial"/>
                <a:sym typeface="Arial"/>
              </a:rPr>
              <a:t>Each station has a designated GPS mark - observations done annually or every five years depending on sea level rate of change</a:t>
            </a:r>
            <a:endParaRPr/>
          </a:p>
          <a:p>
            <a:pPr marL="177800" marR="0" lvl="0" indent="-63500" algn="l" rtl="0">
              <a:lnSpc>
                <a:spcPct val="90000"/>
              </a:lnSpc>
              <a:spcBef>
                <a:spcPts val="0"/>
              </a:spcBef>
              <a:spcAft>
                <a:spcPts val="0"/>
              </a:spcAft>
              <a:buClr>
                <a:schemeClr val="dk1"/>
              </a:buClr>
              <a:buSzPts val="1800"/>
              <a:buFont typeface="Arial"/>
              <a:buNone/>
            </a:pPr>
            <a:endParaRPr sz="1600" b="0" i="0" u="none" strike="noStrike" cap="none">
              <a:solidFill>
                <a:schemeClr val="dk1"/>
              </a:solidFill>
              <a:latin typeface="Arial"/>
              <a:ea typeface="Arial"/>
              <a:cs typeface="Arial"/>
              <a:sym typeface="Arial"/>
            </a:endParaRPr>
          </a:p>
          <a:p>
            <a:pPr marL="177800" marR="0" lvl="0" indent="-177800" algn="l" rtl="0">
              <a:lnSpc>
                <a:spcPct val="90000"/>
              </a:lnSpc>
              <a:spcBef>
                <a:spcPts val="0"/>
              </a:spcBef>
              <a:spcAft>
                <a:spcPts val="0"/>
              </a:spcAft>
              <a:buClr>
                <a:schemeClr val="dk1"/>
              </a:buClr>
              <a:buSzPts val="1800"/>
              <a:buFont typeface="Arial"/>
              <a:buChar char="•"/>
            </a:pPr>
            <a:r>
              <a:rPr lang="en" sz="1600" b="0" i="0" u="none" strike="noStrike" cap="none">
                <a:solidFill>
                  <a:schemeClr val="dk1"/>
                </a:solidFill>
                <a:latin typeface="Arial"/>
                <a:ea typeface="Arial"/>
                <a:cs typeface="Arial"/>
                <a:sym typeface="Arial"/>
              </a:rPr>
              <a:t>Documentation and data submitted to NGS</a:t>
            </a:r>
            <a:endParaRPr/>
          </a:p>
          <a:p>
            <a:pPr marL="177800" marR="0" lvl="0" indent="-63500" algn="l" rtl="0">
              <a:lnSpc>
                <a:spcPct val="90000"/>
              </a:lnSpc>
              <a:spcBef>
                <a:spcPts val="0"/>
              </a:spcBef>
              <a:spcAft>
                <a:spcPts val="0"/>
              </a:spcAft>
              <a:buClr>
                <a:schemeClr val="dk1"/>
              </a:buClr>
              <a:buSzPts val="1800"/>
              <a:buFont typeface="Arial"/>
              <a:buNone/>
            </a:pPr>
            <a:endParaRPr sz="1600" b="0" i="0" u="none" strike="noStrike" cap="none">
              <a:solidFill>
                <a:schemeClr val="dk1"/>
              </a:solidFill>
              <a:latin typeface="Arial"/>
              <a:ea typeface="Arial"/>
              <a:cs typeface="Arial"/>
              <a:sym typeface="Arial"/>
            </a:endParaRPr>
          </a:p>
          <a:p>
            <a:pPr marL="177800" marR="0" lvl="0" indent="-177800" algn="l" rtl="0">
              <a:lnSpc>
                <a:spcPct val="90000"/>
              </a:lnSpc>
              <a:spcBef>
                <a:spcPts val="0"/>
              </a:spcBef>
              <a:spcAft>
                <a:spcPts val="0"/>
              </a:spcAft>
              <a:buClr>
                <a:schemeClr val="dk1"/>
              </a:buClr>
              <a:buSzPts val="1800"/>
              <a:buFont typeface="Arial"/>
              <a:buChar char="•"/>
            </a:pPr>
            <a:r>
              <a:rPr lang="en" sz="1600" b="0" i="0" u="none" strike="noStrike" cap="none">
                <a:solidFill>
                  <a:schemeClr val="dk1"/>
                </a:solidFill>
                <a:latin typeface="Arial"/>
                <a:ea typeface="Arial"/>
                <a:cs typeface="Arial"/>
                <a:sym typeface="Arial"/>
              </a:rPr>
              <a:t>Track and compare solutions over time</a:t>
            </a:r>
            <a:endParaRPr sz="1600" b="0" i="0" u="none" strike="noStrike" cap="none">
              <a:solidFill>
                <a:schemeClr val="dk1"/>
              </a:solidFill>
              <a:latin typeface="Arial"/>
              <a:ea typeface="Arial"/>
              <a:cs typeface="Arial"/>
              <a:sym typeface="Arial"/>
            </a:endParaRPr>
          </a:p>
        </p:txBody>
      </p:sp>
      <p:cxnSp>
        <p:nvCxnSpPr>
          <p:cNvPr id="325" name="Shape 325"/>
          <p:cNvCxnSpPr/>
          <p:nvPr/>
        </p:nvCxnSpPr>
        <p:spPr>
          <a:xfrm rot="10800000" flipH="1">
            <a:off x="1109711" y="1002890"/>
            <a:ext cx="6754129" cy="5900"/>
          </a:xfrm>
          <a:prstGeom prst="straightConnector1">
            <a:avLst/>
          </a:prstGeom>
          <a:noFill/>
          <a:ln w="76200" cap="flat" cmpd="sng">
            <a:solidFill>
              <a:srgbClr val="476C8B"/>
            </a:solidFill>
            <a:prstDash val="solid"/>
            <a:round/>
            <a:headEnd type="none" w="sm" len="sm"/>
            <a:tailEnd type="none" w="sm" len="sm"/>
          </a:ln>
          <a:effectLst>
            <a:outerShdw dist="35921" dir="2700000" algn="ctr" rotWithShape="0">
              <a:schemeClr val="lt1"/>
            </a:outerShdw>
          </a:effectLst>
        </p:spPr>
      </p:cxnSp>
      <p:pic>
        <p:nvPicPr>
          <p:cNvPr id="326" name="Shape 326" descr="P8040045"/>
          <p:cNvPicPr preferRelativeResize="0"/>
          <p:nvPr/>
        </p:nvPicPr>
        <p:blipFill rotWithShape="1">
          <a:blip r:embed="rId3">
            <a:alphaModFix/>
          </a:blip>
          <a:srcRect/>
          <a:stretch/>
        </p:blipFill>
        <p:spPr>
          <a:xfrm>
            <a:off x="5857838" y="1303301"/>
            <a:ext cx="2274068" cy="3032447"/>
          </a:xfrm>
          <a:prstGeom prst="rect">
            <a:avLst/>
          </a:prstGeom>
          <a:noFill/>
          <a:ln w="19050" cap="flat" cmpd="sng">
            <a:solidFill>
              <a:schemeClr val="dk1"/>
            </a:solidFill>
            <a:prstDash val="solid"/>
            <a:miter lim="800000"/>
            <a:headEnd type="none" w="sm" len="sm"/>
            <a:tailEnd type="none" w="sm" len="sm"/>
          </a:ln>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p:nvPr/>
        </p:nvSpPr>
        <p:spPr>
          <a:xfrm>
            <a:off x="1257301" y="-24200"/>
            <a:ext cx="138548" cy="276999"/>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2" name="Shape 332"/>
          <p:cNvSpPr txBox="1"/>
          <p:nvPr/>
        </p:nvSpPr>
        <p:spPr>
          <a:xfrm>
            <a:off x="992315" y="144378"/>
            <a:ext cx="7290214" cy="881999"/>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chemeClr val="dk1"/>
                </a:solidFill>
                <a:latin typeface="Calibri"/>
                <a:ea typeface="Calibri"/>
                <a:cs typeface="Calibri"/>
                <a:sym typeface="Calibri"/>
              </a:rPr>
              <a:t>Land Motion through NWLON/CORS Collocation</a:t>
            </a:r>
            <a:endParaRPr sz="2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 sz="1400" b="1" i="1" u="none" strike="noStrike" cap="none">
                <a:solidFill>
                  <a:schemeClr val="dk1"/>
                </a:solidFill>
                <a:latin typeface="Calibri"/>
                <a:ea typeface="Calibri"/>
                <a:cs typeface="Calibri"/>
                <a:sym typeface="Calibri"/>
              </a:rPr>
              <a:t>Global Sea Level Observing System Group (GLOSS) requirement*</a:t>
            </a:r>
            <a:endParaRPr/>
          </a:p>
          <a:p>
            <a:pPr marL="0" marR="0" lvl="0" indent="0" algn="ctr" rtl="0">
              <a:lnSpc>
                <a:spcPct val="100000"/>
              </a:lnSpc>
              <a:spcBef>
                <a:spcPts val="0"/>
              </a:spcBef>
              <a:spcAft>
                <a:spcPts val="0"/>
              </a:spcAft>
              <a:buClr>
                <a:srgbClr val="000000"/>
              </a:buClr>
              <a:buSzPts val="1400"/>
              <a:buFont typeface="Arial"/>
              <a:buNone/>
            </a:pPr>
            <a:r>
              <a:rPr lang="en" sz="1400" b="1" i="1" u="none" strike="noStrike" cap="none">
                <a:solidFill>
                  <a:schemeClr val="dk1"/>
                </a:solidFill>
                <a:latin typeface="Calibri"/>
                <a:ea typeface="Calibri"/>
                <a:cs typeface="Calibri"/>
                <a:sym typeface="Calibri"/>
              </a:rPr>
              <a:t>Risk reduction requirement for other NWLON stations</a:t>
            </a:r>
            <a:endParaRPr sz="1400" b="1" i="1" u="none" strike="noStrike" cap="none">
              <a:solidFill>
                <a:schemeClr val="dk1"/>
              </a:solidFill>
              <a:latin typeface="Calibri"/>
              <a:ea typeface="Calibri"/>
              <a:cs typeface="Calibri"/>
              <a:sym typeface="Calibri"/>
            </a:endParaRPr>
          </a:p>
        </p:txBody>
      </p:sp>
      <p:sp>
        <p:nvSpPr>
          <p:cNvPr id="333" name="Shape 333"/>
          <p:cNvSpPr txBox="1"/>
          <p:nvPr/>
        </p:nvSpPr>
        <p:spPr>
          <a:xfrm>
            <a:off x="-25398" y="4519450"/>
            <a:ext cx="7509932" cy="16777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0070C0"/>
                </a:solidFill>
                <a:latin typeface="Arial"/>
                <a:ea typeface="Arial"/>
                <a:cs typeface="Arial"/>
                <a:sym typeface="Arial"/>
              </a:rPr>
              <a:t>*UNESCO\IOC Manual on Sea Level Measurement and Interpretation, Vol IV (2006) &amp; Vol V (2016)</a:t>
            </a:r>
            <a:endParaRPr sz="1200" b="1" i="0" u="none" strike="noStrike" cap="none">
              <a:solidFill>
                <a:srgbClr val="0070C0"/>
              </a:solidFill>
              <a:latin typeface="Arial"/>
              <a:ea typeface="Arial"/>
              <a:cs typeface="Arial"/>
              <a:sym typeface="Arial"/>
            </a:endParaRPr>
          </a:p>
        </p:txBody>
      </p:sp>
      <p:pic>
        <p:nvPicPr>
          <p:cNvPr id="334" name="Shape 334"/>
          <p:cNvPicPr preferRelativeResize="0"/>
          <p:nvPr/>
        </p:nvPicPr>
        <p:blipFill rotWithShape="1">
          <a:blip r:embed="rId3">
            <a:alphaModFix/>
          </a:blip>
          <a:srcRect/>
          <a:stretch/>
        </p:blipFill>
        <p:spPr>
          <a:xfrm>
            <a:off x="838985" y="1210135"/>
            <a:ext cx="2202037" cy="2934902"/>
          </a:xfrm>
          <a:prstGeom prst="rect">
            <a:avLst/>
          </a:prstGeom>
          <a:noFill/>
          <a:ln>
            <a:noFill/>
          </a:ln>
        </p:spPr>
      </p:pic>
      <p:pic>
        <p:nvPicPr>
          <p:cNvPr id="335" name="Shape 335"/>
          <p:cNvPicPr preferRelativeResize="0"/>
          <p:nvPr/>
        </p:nvPicPr>
        <p:blipFill rotWithShape="1">
          <a:blip r:embed="rId4">
            <a:alphaModFix/>
          </a:blip>
          <a:srcRect/>
          <a:stretch/>
        </p:blipFill>
        <p:spPr>
          <a:xfrm>
            <a:off x="4879177" y="1235537"/>
            <a:ext cx="3690634" cy="2767976"/>
          </a:xfrm>
          <a:prstGeom prst="rect">
            <a:avLst/>
          </a:prstGeom>
          <a:noFill/>
          <a:ln>
            <a:noFill/>
          </a:ln>
        </p:spPr>
      </p:pic>
      <p:sp>
        <p:nvSpPr>
          <p:cNvPr id="336" name="Shape 336"/>
          <p:cNvSpPr txBox="1"/>
          <p:nvPr/>
        </p:nvSpPr>
        <p:spPr>
          <a:xfrm>
            <a:off x="1093505" y="4125439"/>
            <a:ext cx="1696825"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Crescent City, CA</a:t>
            </a:r>
            <a:endParaRPr/>
          </a:p>
        </p:txBody>
      </p:sp>
      <p:sp>
        <p:nvSpPr>
          <p:cNvPr id="337" name="Shape 337"/>
          <p:cNvSpPr txBox="1"/>
          <p:nvPr/>
        </p:nvSpPr>
        <p:spPr>
          <a:xfrm>
            <a:off x="6212264" y="4042343"/>
            <a:ext cx="104067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Alpena, MI</a:t>
            </a:r>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582155" y="179514"/>
            <a:ext cx="7886700" cy="9942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3300"/>
              <a:buFont typeface="Calibri"/>
              <a:buNone/>
            </a:pPr>
            <a:r>
              <a:rPr lang="en" sz="2700" b="1" i="0" u="none" strike="noStrike" cap="none">
                <a:solidFill>
                  <a:schemeClr val="dk1"/>
                </a:solidFill>
                <a:latin typeface="Calibri"/>
                <a:ea typeface="Calibri"/>
                <a:cs typeface="Calibri"/>
                <a:sym typeface="Calibri"/>
              </a:rPr>
              <a:t>CO-OPS Global Navigation Satellite System (GNSS) Vision </a:t>
            </a:r>
            <a:endParaRPr sz="2700" b="1" i="0" u="none" strike="noStrike" cap="none">
              <a:solidFill>
                <a:schemeClr val="dk1"/>
              </a:solidFill>
              <a:latin typeface="Calibri"/>
              <a:ea typeface="Calibri"/>
              <a:cs typeface="Calibri"/>
              <a:sym typeface="Calibri"/>
            </a:endParaRPr>
          </a:p>
        </p:txBody>
      </p:sp>
      <p:sp>
        <p:nvSpPr>
          <p:cNvPr id="343" name="Shape 343"/>
          <p:cNvSpPr txBox="1">
            <a:spLocks noGrp="1"/>
          </p:cNvSpPr>
          <p:nvPr>
            <p:ph type="body" idx="1"/>
          </p:nvPr>
        </p:nvSpPr>
        <p:spPr>
          <a:xfrm>
            <a:off x="1162051" y="1266221"/>
            <a:ext cx="7239000" cy="3967888"/>
          </a:xfrm>
          <a:prstGeom prst="rect">
            <a:avLst/>
          </a:prstGeom>
          <a:noFill/>
          <a:ln>
            <a:noFill/>
          </a:ln>
        </p:spPr>
        <p:txBody>
          <a:bodyPr spcFirstLastPara="1" wrap="square" lIns="68575" tIns="34275" rIns="68575" bIns="34275" anchor="t" anchorCtr="0">
            <a:noAutofit/>
          </a:bodyPr>
          <a:lstStyle/>
          <a:p>
            <a:pPr marL="6350" marR="0" lvl="0" indent="0" algn="l" rtl="0">
              <a:lnSpc>
                <a:spcPct val="90000"/>
              </a:lnSpc>
              <a:spcBef>
                <a:spcPts val="0"/>
              </a:spcBef>
              <a:spcAft>
                <a:spcPts val="0"/>
              </a:spcAft>
              <a:buClr>
                <a:schemeClr val="dk1"/>
              </a:buClr>
              <a:buSzPts val="2100"/>
              <a:buFont typeface="Arial"/>
              <a:buNone/>
            </a:pPr>
            <a:r>
              <a:rPr lang="en" sz="2000" b="0" i="0" u="none" strike="noStrike" cap="none">
                <a:solidFill>
                  <a:schemeClr val="dk1"/>
                </a:solidFill>
                <a:latin typeface="Arial"/>
                <a:ea typeface="Arial"/>
                <a:cs typeface="Arial"/>
                <a:sym typeface="Arial"/>
              </a:rPr>
              <a:t>Leverage evolving GNSS technology to:</a:t>
            </a:r>
            <a:endParaRPr/>
          </a:p>
          <a:p>
            <a:pPr marL="177800" marR="0" lvl="0" indent="-38100" algn="l" rtl="0">
              <a:lnSpc>
                <a:spcPct val="90000"/>
              </a:lnSpc>
              <a:spcBef>
                <a:spcPts val="0"/>
              </a:spcBef>
              <a:spcAft>
                <a:spcPts val="0"/>
              </a:spcAft>
              <a:buClr>
                <a:schemeClr val="dk1"/>
              </a:buClr>
              <a:buSzPts val="2100"/>
              <a:buFont typeface="Arial"/>
              <a:buNone/>
            </a:pPr>
            <a:endParaRPr sz="2000" b="0" i="0" u="none" strike="noStrike" cap="none">
              <a:solidFill>
                <a:schemeClr val="dk1"/>
              </a:solidFill>
              <a:latin typeface="Arial"/>
              <a:ea typeface="Arial"/>
              <a:cs typeface="Arial"/>
              <a:sym typeface="Arial"/>
            </a:endParaRPr>
          </a:p>
          <a:p>
            <a:pPr marL="520700" marR="0" lvl="1" indent="-196850" algn="l" rtl="0">
              <a:lnSpc>
                <a:spcPct val="90000"/>
              </a:lnSpc>
              <a:spcBef>
                <a:spcPts val="0"/>
              </a:spcBef>
              <a:spcAft>
                <a:spcPts val="0"/>
              </a:spcAft>
              <a:buClr>
                <a:schemeClr val="dk1"/>
              </a:buClr>
              <a:buSzPts val="2100"/>
              <a:buFont typeface="Arial"/>
              <a:buChar char="•"/>
            </a:pPr>
            <a:r>
              <a:rPr lang="en" sz="2000" b="0" i="0" u="none" strike="noStrike" cap="none">
                <a:solidFill>
                  <a:schemeClr val="dk1"/>
                </a:solidFill>
                <a:latin typeface="Arial"/>
                <a:ea typeface="Arial"/>
                <a:cs typeface="Arial"/>
                <a:sym typeface="Arial"/>
              </a:rPr>
              <a:t>Continuously monitor water level sensor stability and realize potential efficiencies in bench mark maintenance protocols</a:t>
            </a:r>
            <a:endParaRPr/>
          </a:p>
          <a:p>
            <a:pPr marL="520700" marR="0" lvl="1" indent="-63500" algn="l" rtl="0">
              <a:lnSpc>
                <a:spcPct val="90000"/>
              </a:lnSpc>
              <a:spcBef>
                <a:spcPts val="0"/>
              </a:spcBef>
              <a:spcAft>
                <a:spcPts val="0"/>
              </a:spcAft>
              <a:buClr>
                <a:schemeClr val="dk1"/>
              </a:buClr>
              <a:buSzPts val="2100"/>
              <a:buFont typeface="Arial"/>
              <a:buNone/>
            </a:pPr>
            <a:endParaRPr sz="2000" b="0" i="0" u="none" strike="noStrike" cap="none">
              <a:solidFill>
                <a:schemeClr val="dk1"/>
              </a:solidFill>
              <a:latin typeface="Arial"/>
              <a:ea typeface="Arial"/>
              <a:cs typeface="Arial"/>
              <a:sym typeface="Arial"/>
            </a:endParaRPr>
          </a:p>
          <a:p>
            <a:pPr marL="520700" marR="0" lvl="1" indent="-196850" algn="l" rtl="0">
              <a:lnSpc>
                <a:spcPct val="90000"/>
              </a:lnSpc>
              <a:spcBef>
                <a:spcPts val="0"/>
              </a:spcBef>
              <a:spcAft>
                <a:spcPts val="0"/>
              </a:spcAft>
              <a:buClr>
                <a:schemeClr val="dk1"/>
              </a:buClr>
              <a:buSzPts val="2100"/>
              <a:buFont typeface="Arial"/>
              <a:buChar char="•"/>
            </a:pPr>
            <a:r>
              <a:rPr lang="en" sz="2000" b="0" i="0" u="none" strike="noStrike" cap="none">
                <a:solidFill>
                  <a:schemeClr val="dk1"/>
                </a:solidFill>
                <a:latin typeface="Arial"/>
                <a:ea typeface="Arial"/>
                <a:cs typeface="Arial"/>
                <a:sym typeface="Arial"/>
              </a:rPr>
              <a:t>Strengthen station datum connections to NSRS (ellipsoid)</a:t>
            </a:r>
            <a:endParaRPr/>
          </a:p>
          <a:p>
            <a:pPr marL="520700" marR="0" lvl="1" indent="-63500" algn="l" rtl="0">
              <a:lnSpc>
                <a:spcPct val="90000"/>
              </a:lnSpc>
              <a:spcBef>
                <a:spcPts val="0"/>
              </a:spcBef>
              <a:spcAft>
                <a:spcPts val="0"/>
              </a:spcAft>
              <a:buClr>
                <a:schemeClr val="dk1"/>
              </a:buClr>
              <a:buSzPts val="2100"/>
              <a:buFont typeface="Arial"/>
              <a:buNone/>
            </a:pPr>
            <a:endParaRPr sz="2000" b="0" i="0" u="none" strike="noStrike" cap="none">
              <a:solidFill>
                <a:schemeClr val="dk1"/>
              </a:solidFill>
              <a:latin typeface="Arial"/>
              <a:ea typeface="Arial"/>
              <a:cs typeface="Arial"/>
              <a:sym typeface="Arial"/>
            </a:endParaRPr>
          </a:p>
          <a:p>
            <a:pPr marL="520700" marR="0" lvl="1" indent="-196850" algn="l" rtl="0">
              <a:lnSpc>
                <a:spcPct val="90000"/>
              </a:lnSpc>
              <a:spcBef>
                <a:spcPts val="0"/>
              </a:spcBef>
              <a:spcAft>
                <a:spcPts val="0"/>
              </a:spcAft>
              <a:buClr>
                <a:schemeClr val="dk1"/>
              </a:buClr>
              <a:buSzPts val="2100"/>
              <a:buFont typeface="Arial"/>
              <a:buChar char="•"/>
            </a:pPr>
            <a:r>
              <a:rPr lang="en" sz="2000" b="0" i="0" u="none" strike="noStrike" cap="none">
                <a:solidFill>
                  <a:schemeClr val="dk1"/>
                </a:solidFill>
                <a:latin typeface="Arial"/>
                <a:ea typeface="Arial"/>
                <a:cs typeface="Arial"/>
                <a:sym typeface="Arial"/>
              </a:rPr>
              <a:t>Improve ability to determine land motion.</a:t>
            </a:r>
            <a:endParaRPr/>
          </a:p>
          <a:p>
            <a:pPr marL="323850" marR="0" lvl="1" indent="0" algn="l" rtl="0">
              <a:lnSpc>
                <a:spcPct val="90000"/>
              </a:lnSpc>
              <a:spcBef>
                <a:spcPts val="0"/>
              </a:spcBef>
              <a:spcAft>
                <a:spcPts val="0"/>
              </a:spcAft>
              <a:buClr>
                <a:schemeClr val="dk1"/>
              </a:buClr>
              <a:buSzPts val="2100"/>
              <a:buFont typeface="Arial"/>
              <a:buNone/>
            </a:pPr>
            <a:endParaRPr sz="20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2000"/>
              <a:buFont typeface="Arial"/>
              <a:buNone/>
            </a:pPr>
            <a:r>
              <a:rPr lang="en" sz="2000" b="0" i="0" u="none" strike="noStrike" cap="none">
                <a:solidFill>
                  <a:schemeClr val="dk1"/>
                </a:solidFill>
                <a:latin typeface="Arial"/>
                <a:ea typeface="Arial"/>
                <a:cs typeface="Arial"/>
                <a:sym typeface="Arial"/>
              </a:rPr>
              <a:t>Future: Use as potential water level sensor</a:t>
            </a:r>
            <a:endParaRPr/>
          </a:p>
          <a:p>
            <a:pPr marL="0" marR="0" lvl="0" indent="0" algn="l" rtl="0">
              <a:lnSpc>
                <a:spcPct val="90000"/>
              </a:lnSpc>
              <a:spcBef>
                <a:spcPts val="80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Shape 348"/>
          <p:cNvPicPr preferRelativeResize="0"/>
          <p:nvPr/>
        </p:nvPicPr>
        <p:blipFill rotWithShape="1">
          <a:blip r:embed="rId3">
            <a:alphaModFix/>
          </a:blip>
          <a:srcRect/>
          <a:stretch/>
        </p:blipFill>
        <p:spPr>
          <a:xfrm>
            <a:off x="3956425" y="741880"/>
            <a:ext cx="4709699" cy="3532274"/>
          </a:xfrm>
          <a:prstGeom prst="rect">
            <a:avLst/>
          </a:prstGeom>
          <a:noFill/>
          <a:ln>
            <a:noFill/>
          </a:ln>
        </p:spPr>
      </p:pic>
      <p:sp>
        <p:nvSpPr>
          <p:cNvPr id="349" name="Shape 349"/>
          <p:cNvSpPr txBox="1">
            <a:spLocks noGrp="1"/>
          </p:cNvSpPr>
          <p:nvPr>
            <p:ph type="title"/>
          </p:nvPr>
        </p:nvSpPr>
        <p:spPr>
          <a:xfrm>
            <a:off x="303288" y="640557"/>
            <a:ext cx="2949300" cy="771797"/>
          </a:xfrm>
          <a:prstGeom prst="rect">
            <a:avLst/>
          </a:prstGeom>
          <a:noFill/>
          <a:ln>
            <a:noFill/>
          </a:ln>
        </p:spPr>
        <p:txBody>
          <a:bodyPr spcFirstLastPara="1" wrap="square" lIns="68575" tIns="68575" rIns="68575" bIns="68575" anchor="t" anchorCtr="0">
            <a:noAutofit/>
          </a:bodyPr>
          <a:lstStyle/>
          <a:p>
            <a:pPr marL="0" marR="0" lvl="0" indent="0" algn="l" rtl="0">
              <a:spcBef>
                <a:spcPts val="0"/>
              </a:spcBef>
              <a:spcAft>
                <a:spcPts val="0"/>
              </a:spcAft>
              <a:buClr>
                <a:schemeClr val="dk2"/>
              </a:buClr>
              <a:buSzPts val="2700"/>
              <a:buFont typeface="Calibri"/>
              <a:buNone/>
            </a:pPr>
            <a:r>
              <a:rPr lang="en" sz="2700" b="1" i="0" u="none" strike="noStrike" cap="none">
                <a:solidFill>
                  <a:schemeClr val="dk2"/>
                </a:solidFill>
                <a:latin typeface="Calibri"/>
                <a:ea typeface="Calibri"/>
                <a:cs typeface="Calibri"/>
                <a:sym typeface="Calibri"/>
              </a:rPr>
              <a:t>GNSS-Based Future</a:t>
            </a:r>
            <a:br>
              <a:rPr lang="en" sz="2700" b="1" i="0" u="none" strike="noStrike" cap="none">
                <a:solidFill>
                  <a:schemeClr val="dk2"/>
                </a:solidFill>
                <a:latin typeface="Calibri"/>
                <a:ea typeface="Calibri"/>
                <a:cs typeface="Calibri"/>
                <a:sym typeface="Calibri"/>
              </a:rPr>
            </a:br>
            <a:endParaRPr sz="2700" b="1" i="0" u="none" strike="noStrike" cap="none">
              <a:solidFill>
                <a:schemeClr val="dk2"/>
              </a:solidFill>
              <a:latin typeface="Calibri"/>
              <a:ea typeface="Calibri"/>
              <a:cs typeface="Calibri"/>
              <a:sym typeface="Calibri"/>
            </a:endParaRPr>
          </a:p>
        </p:txBody>
      </p:sp>
      <p:sp>
        <p:nvSpPr>
          <p:cNvPr id="350" name="Shape 350"/>
          <p:cNvSpPr txBox="1">
            <a:spLocks noGrp="1"/>
          </p:cNvSpPr>
          <p:nvPr>
            <p:ph type="body" idx="2"/>
          </p:nvPr>
        </p:nvSpPr>
        <p:spPr>
          <a:xfrm>
            <a:off x="300600" y="1288875"/>
            <a:ext cx="3186600" cy="2858700"/>
          </a:xfrm>
          <a:prstGeom prst="rect">
            <a:avLst/>
          </a:prstGeom>
          <a:noFill/>
          <a:ln>
            <a:noFill/>
          </a:ln>
        </p:spPr>
        <p:txBody>
          <a:bodyPr spcFirstLastPara="1" wrap="square" lIns="68575" tIns="68575" rIns="68575" bIns="68575" anchor="t" anchorCtr="0">
            <a:noAutofit/>
          </a:bodyPr>
          <a:lstStyle/>
          <a:p>
            <a:pPr marL="400050" marR="0" lvl="0" indent="-285750" algn="l" rtl="0">
              <a:spcBef>
                <a:spcPts val="80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GNSS antenna on the sensor</a:t>
            </a:r>
            <a:endParaRPr/>
          </a:p>
          <a:p>
            <a:pPr marL="114300" marR="0" lvl="0" indent="0" algn="l" rtl="0">
              <a:spcBef>
                <a:spcPts val="800"/>
              </a:spcBef>
              <a:spcAft>
                <a:spcPts val="0"/>
              </a:spcAft>
              <a:buClr>
                <a:schemeClr val="dk1"/>
              </a:buClr>
              <a:buSzPts val="1800"/>
              <a:buFont typeface="Arial"/>
              <a:buNone/>
            </a:pPr>
            <a:r>
              <a:rPr lang="en" sz="1800" b="0" i="0" u="none" strike="noStrike" cap="none">
                <a:solidFill>
                  <a:schemeClr val="dk1"/>
                </a:solidFill>
                <a:latin typeface="Arial"/>
                <a:ea typeface="Arial"/>
                <a:cs typeface="Arial"/>
                <a:sym typeface="Arial"/>
              </a:rPr>
              <a:t>or</a:t>
            </a:r>
            <a:endParaRPr sz="1800" b="0" i="0" u="none" strike="noStrike" cap="none">
              <a:solidFill>
                <a:schemeClr val="dk1"/>
              </a:solidFill>
              <a:latin typeface="Arial"/>
              <a:ea typeface="Arial"/>
              <a:cs typeface="Arial"/>
              <a:sym typeface="Arial"/>
            </a:endParaRPr>
          </a:p>
          <a:p>
            <a:pPr marL="457200" marR="0" lvl="0" indent="-22860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457200" marR="0" lvl="0" indent="-342900" algn="l" rtl="0">
              <a:spcBef>
                <a:spcPts val="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GNSS near sensor on same platform w/ known offset</a:t>
            </a:r>
            <a:endParaRPr/>
          </a:p>
          <a:p>
            <a:pPr marL="457200" marR="0" lvl="0" indent="-22860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438150" marR="0" lvl="0" indent="-342900" algn="l" rtl="0">
              <a:spcBef>
                <a:spcPts val="0"/>
              </a:spcBef>
              <a:spcAft>
                <a:spcPts val="0"/>
              </a:spcAft>
              <a:buClr>
                <a:schemeClr val="dk1"/>
              </a:buClr>
              <a:buSzPts val="2100"/>
              <a:buFont typeface="Arial"/>
              <a:buChar char="•"/>
            </a:pPr>
            <a:r>
              <a:rPr lang="en" sz="1800" b="0" i="0" u="none" strike="noStrike" cap="none">
                <a:solidFill>
                  <a:schemeClr val="dk1"/>
                </a:solidFill>
                <a:latin typeface="Arial"/>
                <a:ea typeface="Arial"/>
                <a:cs typeface="Arial"/>
                <a:sym typeface="Arial"/>
              </a:rPr>
              <a:t>Use to continuously monitor sensor stability</a:t>
            </a:r>
            <a:r>
              <a:rPr lang="en" sz="2100" b="0" i="0" u="none" strike="noStrike" cap="none">
                <a:solidFill>
                  <a:schemeClr val="dk1"/>
                </a:solidFill>
                <a:latin typeface="Arial"/>
                <a:ea typeface="Arial"/>
                <a:cs typeface="Arial"/>
                <a:sym typeface="Arial"/>
              </a:rPr>
              <a:t> </a:t>
            </a:r>
            <a:endParaRPr sz="2100" b="0" i="0" u="none" strike="noStrike" cap="none">
              <a:solidFill>
                <a:schemeClr val="dk1"/>
              </a:solidFill>
              <a:latin typeface="Arial"/>
              <a:ea typeface="Arial"/>
              <a:cs typeface="Arial"/>
              <a:sym typeface="Arial"/>
            </a:endParaRPr>
          </a:p>
        </p:txBody>
      </p:sp>
      <p:grpSp>
        <p:nvGrpSpPr>
          <p:cNvPr id="351" name="Shape 351"/>
          <p:cNvGrpSpPr/>
          <p:nvPr/>
        </p:nvGrpSpPr>
        <p:grpSpPr>
          <a:xfrm flipH="1">
            <a:off x="68153455" y="5807892"/>
            <a:ext cx="541193" cy="1167238"/>
            <a:chOff x="528" y="912"/>
            <a:chExt cx="104" cy="444"/>
          </a:xfrm>
        </p:grpSpPr>
        <p:sp>
          <p:nvSpPr>
            <p:cNvPr id="352" name="Shape 352"/>
            <p:cNvSpPr/>
            <p:nvPr/>
          </p:nvSpPr>
          <p:spPr>
            <a:xfrm>
              <a:off x="576" y="960"/>
              <a:ext cx="0" cy="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Noto Sans Symbols"/>
                <a:buNone/>
              </a:pPr>
              <a:endParaRPr sz="1400" b="0" i="0" u="none" strike="noStrike" cap="none">
                <a:solidFill>
                  <a:srgbClr val="000000"/>
                </a:solidFill>
                <a:latin typeface="Arial"/>
                <a:ea typeface="Arial"/>
                <a:cs typeface="Arial"/>
                <a:sym typeface="Arial"/>
              </a:endParaRPr>
            </a:p>
          </p:txBody>
        </p:sp>
        <p:sp>
          <p:nvSpPr>
            <p:cNvPr id="353" name="Shape 353"/>
            <p:cNvSpPr/>
            <p:nvPr/>
          </p:nvSpPr>
          <p:spPr>
            <a:xfrm>
              <a:off x="528" y="912"/>
              <a:ext cx="0" cy="0"/>
            </a:xfrm>
            <a:prstGeom prst="ellipse">
              <a:avLst/>
            </a:prstGeom>
            <a:solidFill>
              <a:srgbClr val="FFFF00"/>
            </a:solidFill>
            <a:ln w="9525"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Noto Sans Symbols"/>
                <a:buNone/>
              </a:pPr>
              <a:endParaRPr sz="1400" b="0" i="0" u="none" strike="noStrike" cap="none">
                <a:solidFill>
                  <a:srgbClr val="000000"/>
                </a:solidFill>
                <a:latin typeface="Arial"/>
                <a:ea typeface="Arial"/>
                <a:cs typeface="Arial"/>
                <a:sym typeface="Arial"/>
              </a:endParaRPr>
            </a:p>
          </p:txBody>
        </p:sp>
        <p:cxnSp>
          <p:nvCxnSpPr>
            <p:cNvPr id="354" name="Shape 354"/>
            <p:cNvCxnSpPr/>
            <p:nvPr/>
          </p:nvCxnSpPr>
          <p:spPr>
            <a:xfrm>
              <a:off x="576" y="1056"/>
              <a:ext cx="0" cy="300"/>
            </a:xfrm>
            <a:prstGeom prst="straightConnector1">
              <a:avLst/>
            </a:prstGeom>
            <a:noFill/>
            <a:ln w="9525" cap="flat" cmpd="sng">
              <a:solidFill>
                <a:schemeClr val="lt1"/>
              </a:solidFill>
              <a:prstDash val="solid"/>
              <a:round/>
              <a:headEnd type="none" w="sm" len="sm"/>
              <a:tailEnd type="none" w="sm" len="sm"/>
            </a:ln>
          </p:spPr>
        </p:cxnSp>
        <p:cxnSp>
          <p:nvCxnSpPr>
            <p:cNvPr id="355" name="Shape 355"/>
            <p:cNvCxnSpPr/>
            <p:nvPr/>
          </p:nvCxnSpPr>
          <p:spPr>
            <a:xfrm>
              <a:off x="632" y="1056"/>
              <a:ext cx="0" cy="300"/>
            </a:xfrm>
            <a:prstGeom prst="straightConnector1">
              <a:avLst/>
            </a:prstGeom>
            <a:noFill/>
            <a:ln w="9525" cap="flat" cmpd="sng">
              <a:solidFill>
                <a:schemeClr val="lt1"/>
              </a:solidFill>
              <a:prstDash val="solid"/>
              <a:round/>
              <a:headEnd type="none" w="sm" len="sm"/>
              <a:tailEnd type="none" w="sm" len="sm"/>
            </a:ln>
          </p:spPr>
        </p:cxnSp>
      </p:grpSp>
      <p:grpSp>
        <p:nvGrpSpPr>
          <p:cNvPr id="356" name="Shape 356"/>
          <p:cNvGrpSpPr/>
          <p:nvPr/>
        </p:nvGrpSpPr>
        <p:grpSpPr>
          <a:xfrm>
            <a:off x="3594139" y="6334329"/>
            <a:ext cx="454602" cy="1167238"/>
            <a:chOff x="528" y="912"/>
            <a:chExt cx="104" cy="444"/>
          </a:xfrm>
        </p:grpSpPr>
        <p:sp>
          <p:nvSpPr>
            <p:cNvPr id="357" name="Shape 357"/>
            <p:cNvSpPr/>
            <p:nvPr/>
          </p:nvSpPr>
          <p:spPr>
            <a:xfrm>
              <a:off x="576" y="960"/>
              <a:ext cx="0" cy="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Noto Sans Symbols"/>
                <a:buNone/>
              </a:pPr>
              <a:endParaRPr sz="1400" b="0" i="0" u="none" strike="noStrike" cap="none">
                <a:solidFill>
                  <a:srgbClr val="000000"/>
                </a:solidFill>
                <a:latin typeface="Arial"/>
                <a:ea typeface="Arial"/>
                <a:cs typeface="Arial"/>
                <a:sym typeface="Arial"/>
              </a:endParaRPr>
            </a:p>
          </p:txBody>
        </p:sp>
        <p:sp>
          <p:nvSpPr>
            <p:cNvPr id="358" name="Shape 358"/>
            <p:cNvSpPr/>
            <p:nvPr/>
          </p:nvSpPr>
          <p:spPr>
            <a:xfrm>
              <a:off x="528" y="912"/>
              <a:ext cx="0" cy="0"/>
            </a:xfrm>
            <a:prstGeom prst="ellipse">
              <a:avLst/>
            </a:prstGeom>
            <a:solidFill>
              <a:srgbClr val="FFFF00"/>
            </a:solidFill>
            <a:ln w="9525"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Noto Sans Symbols"/>
                <a:buNone/>
              </a:pPr>
              <a:endParaRPr sz="1400" b="0" i="0" u="none" strike="noStrike" cap="none">
                <a:solidFill>
                  <a:srgbClr val="000000"/>
                </a:solidFill>
                <a:latin typeface="Arial"/>
                <a:ea typeface="Arial"/>
                <a:cs typeface="Arial"/>
                <a:sym typeface="Arial"/>
              </a:endParaRPr>
            </a:p>
          </p:txBody>
        </p:sp>
        <p:cxnSp>
          <p:nvCxnSpPr>
            <p:cNvPr id="359" name="Shape 359"/>
            <p:cNvCxnSpPr/>
            <p:nvPr/>
          </p:nvCxnSpPr>
          <p:spPr>
            <a:xfrm>
              <a:off x="576" y="1056"/>
              <a:ext cx="0" cy="300"/>
            </a:xfrm>
            <a:prstGeom prst="straightConnector1">
              <a:avLst/>
            </a:prstGeom>
            <a:noFill/>
            <a:ln w="9525" cap="flat" cmpd="sng">
              <a:solidFill>
                <a:schemeClr val="lt1"/>
              </a:solidFill>
              <a:prstDash val="solid"/>
              <a:round/>
              <a:headEnd type="none" w="sm" len="sm"/>
              <a:tailEnd type="none" w="sm" len="sm"/>
            </a:ln>
          </p:spPr>
        </p:cxnSp>
        <p:cxnSp>
          <p:nvCxnSpPr>
            <p:cNvPr id="360" name="Shape 360"/>
            <p:cNvCxnSpPr/>
            <p:nvPr/>
          </p:nvCxnSpPr>
          <p:spPr>
            <a:xfrm>
              <a:off x="632" y="1056"/>
              <a:ext cx="0" cy="300"/>
            </a:xfrm>
            <a:prstGeom prst="straightConnector1">
              <a:avLst/>
            </a:prstGeom>
            <a:noFill/>
            <a:ln w="9525" cap="flat" cmpd="sng">
              <a:solidFill>
                <a:schemeClr val="lt1"/>
              </a:solidFill>
              <a:prstDash val="solid"/>
              <a:round/>
              <a:headEnd type="none" w="sm" len="sm"/>
              <a:tailEnd type="none" w="sm" len="sm"/>
            </a:ln>
          </p:spPr>
        </p:cxnSp>
      </p:grpSp>
      <p:grpSp>
        <p:nvGrpSpPr>
          <p:cNvPr id="361" name="Shape 361"/>
          <p:cNvGrpSpPr/>
          <p:nvPr/>
        </p:nvGrpSpPr>
        <p:grpSpPr>
          <a:xfrm>
            <a:off x="12919236" y="4705217"/>
            <a:ext cx="454602" cy="778158"/>
            <a:chOff x="528" y="912"/>
            <a:chExt cx="104" cy="444"/>
          </a:xfrm>
        </p:grpSpPr>
        <p:sp>
          <p:nvSpPr>
            <p:cNvPr id="362" name="Shape 362"/>
            <p:cNvSpPr/>
            <p:nvPr/>
          </p:nvSpPr>
          <p:spPr>
            <a:xfrm>
              <a:off x="576" y="960"/>
              <a:ext cx="0" cy="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Noto Sans Symbols"/>
                <a:buNone/>
              </a:pPr>
              <a:endParaRPr sz="1400" b="0" i="0" u="none" strike="noStrike" cap="none">
                <a:solidFill>
                  <a:srgbClr val="000000"/>
                </a:solidFill>
                <a:latin typeface="Arial"/>
                <a:ea typeface="Arial"/>
                <a:cs typeface="Arial"/>
                <a:sym typeface="Arial"/>
              </a:endParaRPr>
            </a:p>
          </p:txBody>
        </p:sp>
        <p:sp>
          <p:nvSpPr>
            <p:cNvPr id="363" name="Shape 363"/>
            <p:cNvSpPr/>
            <p:nvPr/>
          </p:nvSpPr>
          <p:spPr>
            <a:xfrm>
              <a:off x="528" y="912"/>
              <a:ext cx="0" cy="0"/>
            </a:xfrm>
            <a:prstGeom prst="ellipse">
              <a:avLst/>
            </a:prstGeom>
            <a:solidFill>
              <a:srgbClr val="FFFF00"/>
            </a:solidFill>
            <a:ln w="9525"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Noto Sans Symbols"/>
                <a:buNone/>
              </a:pPr>
              <a:endParaRPr sz="1400" b="0" i="0" u="none" strike="noStrike" cap="none">
                <a:solidFill>
                  <a:srgbClr val="000000"/>
                </a:solidFill>
                <a:latin typeface="Arial"/>
                <a:ea typeface="Arial"/>
                <a:cs typeface="Arial"/>
                <a:sym typeface="Arial"/>
              </a:endParaRPr>
            </a:p>
          </p:txBody>
        </p:sp>
        <p:cxnSp>
          <p:nvCxnSpPr>
            <p:cNvPr id="364" name="Shape 364"/>
            <p:cNvCxnSpPr/>
            <p:nvPr/>
          </p:nvCxnSpPr>
          <p:spPr>
            <a:xfrm>
              <a:off x="576" y="1056"/>
              <a:ext cx="0" cy="300"/>
            </a:xfrm>
            <a:prstGeom prst="straightConnector1">
              <a:avLst/>
            </a:prstGeom>
            <a:noFill/>
            <a:ln w="9525" cap="flat" cmpd="sng">
              <a:solidFill>
                <a:schemeClr val="lt1"/>
              </a:solidFill>
              <a:prstDash val="solid"/>
              <a:round/>
              <a:headEnd type="none" w="sm" len="sm"/>
              <a:tailEnd type="none" w="sm" len="sm"/>
            </a:ln>
          </p:spPr>
        </p:cxnSp>
        <p:cxnSp>
          <p:nvCxnSpPr>
            <p:cNvPr id="365" name="Shape 365"/>
            <p:cNvCxnSpPr/>
            <p:nvPr/>
          </p:nvCxnSpPr>
          <p:spPr>
            <a:xfrm>
              <a:off x="632" y="1056"/>
              <a:ext cx="0" cy="300"/>
            </a:xfrm>
            <a:prstGeom prst="straightConnector1">
              <a:avLst/>
            </a:prstGeom>
            <a:noFill/>
            <a:ln w="9525" cap="flat" cmpd="sng">
              <a:solidFill>
                <a:schemeClr val="lt1"/>
              </a:solidFill>
              <a:prstDash val="solid"/>
              <a:round/>
              <a:headEnd type="none" w="sm" len="sm"/>
              <a:tailEnd type="none" w="sm" len="sm"/>
            </a:ln>
          </p:spPr>
        </p:cxnSp>
      </p:grpSp>
      <p:grpSp>
        <p:nvGrpSpPr>
          <p:cNvPr id="366" name="Shape 366"/>
          <p:cNvGrpSpPr/>
          <p:nvPr/>
        </p:nvGrpSpPr>
        <p:grpSpPr>
          <a:xfrm>
            <a:off x="-7026958" y="4875975"/>
            <a:ext cx="454602" cy="1167238"/>
            <a:chOff x="528" y="912"/>
            <a:chExt cx="104" cy="444"/>
          </a:xfrm>
        </p:grpSpPr>
        <p:sp>
          <p:nvSpPr>
            <p:cNvPr id="367" name="Shape 367"/>
            <p:cNvSpPr/>
            <p:nvPr/>
          </p:nvSpPr>
          <p:spPr>
            <a:xfrm>
              <a:off x="576" y="960"/>
              <a:ext cx="0" cy="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Noto Sans Symbols"/>
                <a:buNone/>
              </a:pPr>
              <a:endParaRPr sz="1400" b="0" i="0" u="none" strike="noStrike" cap="none">
                <a:solidFill>
                  <a:srgbClr val="000000"/>
                </a:solidFill>
                <a:latin typeface="Arial"/>
                <a:ea typeface="Arial"/>
                <a:cs typeface="Arial"/>
                <a:sym typeface="Arial"/>
              </a:endParaRPr>
            </a:p>
          </p:txBody>
        </p:sp>
        <p:sp>
          <p:nvSpPr>
            <p:cNvPr id="368" name="Shape 368"/>
            <p:cNvSpPr/>
            <p:nvPr/>
          </p:nvSpPr>
          <p:spPr>
            <a:xfrm>
              <a:off x="528" y="912"/>
              <a:ext cx="0" cy="0"/>
            </a:xfrm>
            <a:prstGeom prst="ellipse">
              <a:avLst/>
            </a:prstGeom>
            <a:solidFill>
              <a:srgbClr val="FFFF00"/>
            </a:solidFill>
            <a:ln w="9525"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Noto Sans Symbols"/>
                <a:buNone/>
              </a:pPr>
              <a:endParaRPr sz="1400" b="0" i="0" u="none" strike="noStrike" cap="none">
                <a:solidFill>
                  <a:srgbClr val="000000"/>
                </a:solidFill>
                <a:latin typeface="Arial"/>
                <a:ea typeface="Arial"/>
                <a:cs typeface="Arial"/>
                <a:sym typeface="Arial"/>
              </a:endParaRPr>
            </a:p>
          </p:txBody>
        </p:sp>
        <p:cxnSp>
          <p:nvCxnSpPr>
            <p:cNvPr id="369" name="Shape 369"/>
            <p:cNvCxnSpPr/>
            <p:nvPr/>
          </p:nvCxnSpPr>
          <p:spPr>
            <a:xfrm>
              <a:off x="576" y="1056"/>
              <a:ext cx="0" cy="300"/>
            </a:xfrm>
            <a:prstGeom prst="straightConnector1">
              <a:avLst/>
            </a:prstGeom>
            <a:noFill/>
            <a:ln w="9525" cap="flat" cmpd="sng">
              <a:solidFill>
                <a:schemeClr val="lt1"/>
              </a:solidFill>
              <a:prstDash val="solid"/>
              <a:round/>
              <a:headEnd type="none" w="sm" len="sm"/>
              <a:tailEnd type="none" w="sm" len="sm"/>
            </a:ln>
          </p:spPr>
        </p:cxnSp>
        <p:cxnSp>
          <p:nvCxnSpPr>
            <p:cNvPr id="370" name="Shape 370"/>
            <p:cNvCxnSpPr/>
            <p:nvPr/>
          </p:nvCxnSpPr>
          <p:spPr>
            <a:xfrm>
              <a:off x="632" y="1056"/>
              <a:ext cx="0" cy="300"/>
            </a:xfrm>
            <a:prstGeom prst="straightConnector1">
              <a:avLst/>
            </a:prstGeom>
            <a:noFill/>
            <a:ln w="9525" cap="flat" cmpd="sng">
              <a:solidFill>
                <a:schemeClr val="lt1"/>
              </a:solidFill>
              <a:prstDash val="solid"/>
              <a:round/>
              <a:headEnd type="none" w="sm" len="sm"/>
              <a:tailEnd type="none" w="sm" len="sm"/>
            </a:ln>
          </p:spPr>
        </p:cxnSp>
      </p:grpSp>
      <p:grpSp>
        <p:nvGrpSpPr>
          <p:cNvPr id="371" name="Shape 371"/>
          <p:cNvGrpSpPr/>
          <p:nvPr/>
        </p:nvGrpSpPr>
        <p:grpSpPr>
          <a:xfrm>
            <a:off x="11221094" y="5263327"/>
            <a:ext cx="541193" cy="778158"/>
            <a:chOff x="528" y="912"/>
            <a:chExt cx="104" cy="444"/>
          </a:xfrm>
        </p:grpSpPr>
        <p:sp>
          <p:nvSpPr>
            <p:cNvPr id="372" name="Shape 372"/>
            <p:cNvSpPr/>
            <p:nvPr/>
          </p:nvSpPr>
          <p:spPr>
            <a:xfrm>
              <a:off x="576" y="960"/>
              <a:ext cx="0" cy="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Noto Sans Symbols"/>
                <a:buNone/>
              </a:pPr>
              <a:endParaRPr sz="1400" b="0" i="0" u="none" strike="noStrike" cap="none">
                <a:solidFill>
                  <a:srgbClr val="000000"/>
                </a:solidFill>
                <a:latin typeface="Arial"/>
                <a:ea typeface="Arial"/>
                <a:cs typeface="Arial"/>
                <a:sym typeface="Arial"/>
              </a:endParaRPr>
            </a:p>
          </p:txBody>
        </p:sp>
        <p:sp>
          <p:nvSpPr>
            <p:cNvPr id="373" name="Shape 373"/>
            <p:cNvSpPr/>
            <p:nvPr/>
          </p:nvSpPr>
          <p:spPr>
            <a:xfrm>
              <a:off x="528" y="912"/>
              <a:ext cx="0" cy="0"/>
            </a:xfrm>
            <a:prstGeom prst="ellipse">
              <a:avLst/>
            </a:prstGeom>
            <a:solidFill>
              <a:srgbClr val="FFFF00"/>
            </a:solidFill>
            <a:ln w="9525"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Noto Sans Symbols"/>
                <a:buNone/>
              </a:pPr>
              <a:endParaRPr sz="1400" b="0" i="0" u="none" strike="noStrike" cap="none">
                <a:solidFill>
                  <a:srgbClr val="000000"/>
                </a:solidFill>
                <a:latin typeface="Arial"/>
                <a:ea typeface="Arial"/>
                <a:cs typeface="Arial"/>
                <a:sym typeface="Arial"/>
              </a:endParaRPr>
            </a:p>
          </p:txBody>
        </p:sp>
        <p:cxnSp>
          <p:nvCxnSpPr>
            <p:cNvPr id="374" name="Shape 374"/>
            <p:cNvCxnSpPr/>
            <p:nvPr/>
          </p:nvCxnSpPr>
          <p:spPr>
            <a:xfrm>
              <a:off x="576" y="1056"/>
              <a:ext cx="0" cy="300"/>
            </a:xfrm>
            <a:prstGeom prst="straightConnector1">
              <a:avLst/>
            </a:prstGeom>
            <a:noFill/>
            <a:ln w="9525" cap="flat" cmpd="sng">
              <a:solidFill>
                <a:schemeClr val="lt1"/>
              </a:solidFill>
              <a:prstDash val="solid"/>
              <a:round/>
              <a:headEnd type="none" w="sm" len="sm"/>
              <a:tailEnd type="none" w="sm" len="sm"/>
            </a:ln>
          </p:spPr>
        </p:cxnSp>
        <p:cxnSp>
          <p:nvCxnSpPr>
            <p:cNvPr id="375" name="Shape 375"/>
            <p:cNvCxnSpPr/>
            <p:nvPr/>
          </p:nvCxnSpPr>
          <p:spPr>
            <a:xfrm>
              <a:off x="632" y="1056"/>
              <a:ext cx="0" cy="300"/>
            </a:xfrm>
            <a:prstGeom prst="straightConnector1">
              <a:avLst/>
            </a:prstGeom>
            <a:noFill/>
            <a:ln w="9525" cap="flat" cmpd="sng">
              <a:solidFill>
                <a:schemeClr val="lt1"/>
              </a:solidFill>
              <a:prstDash val="solid"/>
              <a:round/>
              <a:headEnd type="none" w="sm" len="sm"/>
              <a:tailEnd type="none" w="sm" len="sm"/>
            </a:ln>
          </p:spPr>
        </p:cxnSp>
      </p:grpSp>
      <p:grpSp>
        <p:nvGrpSpPr>
          <p:cNvPr id="376" name="Shape 376"/>
          <p:cNvGrpSpPr/>
          <p:nvPr/>
        </p:nvGrpSpPr>
        <p:grpSpPr>
          <a:xfrm>
            <a:off x="3995938" y="3960613"/>
            <a:ext cx="86591" cy="778158"/>
            <a:chOff x="528" y="912"/>
            <a:chExt cx="104" cy="444"/>
          </a:xfrm>
        </p:grpSpPr>
        <p:sp>
          <p:nvSpPr>
            <p:cNvPr id="377" name="Shape 377"/>
            <p:cNvSpPr/>
            <p:nvPr/>
          </p:nvSpPr>
          <p:spPr>
            <a:xfrm>
              <a:off x="576" y="960"/>
              <a:ext cx="0" cy="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Noto Sans Symbols"/>
                <a:buNone/>
              </a:pPr>
              <a:endParaRPr sz="1400" b="0" i="0" u="none" strike="noStrike" cap="none">
                <a:solidFill>
                  <a:srgbClr val="000000"/>
                </a:solidFill>
                <a:latin typeface="Arial"/>
                <a:ea typeface="Arial"/>
                <a:cs typeface="Arial"/>
                <a:sym typeface="Arial"/>
              </a:endParaRPr>
            </a:p>
          </p:txBody>
        </p:sp>
        <p:sp>
          <p:nvSpPr>
            <p:cNvPr id="378" name="Shape 378"/>
            <p:cNvSpPr/>
            <p:nvPr/>
          </p:nvSpPr>
          <p:spPr>
            <a:xfrm>
              <a:off x="528" y="912"/>
              <a:ext cx="0" cy="0"/>
            </a:xfrm>
            <a:prstGeom prst="ellipse">
              <a:avLst/>
            </a:prstGeom>
            <a:solidFill>
              <a:srgbClr val="FFFF00"/>
            </a:solidFill>
            <a:ln w="9525"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Noto Sans Symbols"/>
                <a:buNone/>
              </a:pPr>
              <a:endParaRPr sz="1400" b="0" i="0" u="none" strike="noStrike" cap="none">
                <a:solidFill>
                  <a:srgbClr val="000000"/>
                </a:solidFill>
                <a:latin typeface="Arial"/>
                <a:ea typeface="Arial"/>
                <a:cs typeface="Arial"/>
                <a:sym typeface="Arial"/>
              </a:endParaRPr>
            </a:p>
          </p:txBody>
        </p:sp>
        <p:cxnSp>
          <p:nvCxnSpPr>
            <p:cNvPr id="379" name="Shape 379"/>
            <p:cNvCxnSpPr/>
            <p:nvPr/>
          </p:nvCxnSpPr>
          <p:spPr>
            <a:xfrm>
              <a:off x="576" y="1056"/>
              <a:ext cx="0" cy="300"/>
            </a:xfrm>
            <a:prstGeom prst="straightConnector1">
              <a:avLst/>
            </a:prstGeom>
            <a:noFill/>
            <a:ln w="9525" cap="flat" cmpd="sng">
              <a:solidFill>
                <a:schemeClr val="lt1"/>
              </a:solidFill>
              <a:prstDash val="solid"/>
              <a:round/>
              <a:headEnd type="none" w="sm" len="sm"/>
              <a:tailEnd type="none" w="sm" len="sm"/>
            </a:ln>
          </p:spPr>
        </p:cxnSp>
        <p:cxnSp>
          <p:nvCxnSpPr>
            <p:cNvPr id="380" name="Shape 380"/>
            <p:cNvCxnSpPr/>
            <p:nvPr/>
          </p:nvCxnSpPr>
          <p:spPr>
            <a:xfrm>
              <a:off x="632" y="1056"/>
              <a:ext cx="0" cy="300"/>
            </a:xfrm>
            <a:prstGeom prst="straightConnector1">
              <a:avLst/>
            </a:prstGeom>
            <a:noFill/>
            <a:ln w="9525" cap="flat" cmpd="sng">
              <a:solidFill>
                <a:schemeClr val="lt1"/>
              </a:solidFill>
              <a:prstDash val="solid"/>
              <a:round/>
              <a:headEnd type="none" w="sm" len="sm"/>
              <a:tailEnd type="none" w="sm" len="sm"/>
            </a:ln>
          </p:spPr>
        </p:cxnSp>
      </p:grpSp>
      <p:sp>
        <p:nvSpPr>
          <p:cNvPr id="381" name="Shape 381"/>
          <p:cNvSpPr txBox="1"/>
          <p:nvPr/>
        </p:nvSpPr>
        <p:spPr>
          <a:xfrm>
            <a:off x="7347850" y="1246124"/>
            <a:ext cx="939600" cy="505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cGNSS (</a:t>
            </a:r>
            <a:r>
              <a:rPr lang="en" sz="1000" b="0" i="0" u="none" strike="noStrike" cap="none">
                <a:solidFill>
                  <a:schemeClr val="dk1"/>
                </a:solidFill>
                <a:latin typeface="Arial"/>
                <a:ea typeface="Arial"/>
                <a:cs typeface="Arial"/>
                <a:sym typeface="Arial"/>
              </a:rPr>
              <a:t>CORS)</a:t>
            </a:r>
            <a:endParaRPr sz="1000" b="0" i="0" u="none" strike="noStrike" cap="none">
              <a:solidFill>
                <a:srgbClr val="000000"/>
              </a:solidFill>
              <a:latin typeface="Arial"/>
              <a:ea typeface="Arial"/>
              <a:cs typeface="Arial"/>
              <a:sym typeface="Arial"/>
            </a:endParaRPr>
          </a:p>
        </p:txBody>
      </p:sp>
      <p:sp>
        <p:nvSpPr>
          <p:cNvPr id="382" name="Shape 382"/>
          <p:cNvSpPr txBox="1"/>
          <p:nvPr/>
        </p:nvSpPr>
        <p:spPr>
          <a:xfrm>
            <a:off x="7225450" y="2718225"/>
            <a:ext cx="592200" cy="347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BM</a:t>
            </a:r>
            <a:endParaRPr sz="1000" b="0" i="0" u="none" strike="noStrike" cap="none">
              <a:solidFill>
                <a:srgbClr val="000000"/>
              </a:solidFill>
              <a:latin typeface="Arial"/>
              <a:ea typeface="Arial"/>
              <a:cs typeface="Arial"/>
              <a:sym typeface="Arial"/>
            </a:endParaRPr>
          </a:p>
        </p:txBody>
      </p:sp>
      <p:sp>
        <p:nvSpPr>
          <p:cNvPr id="383" name="Shape 383"/>
          <p:cNvSpPr txBox="1"/>
          <p:nvPr/>
        </p:nvSpPr>
        <p:spPr>
          <a:xfrm>
            <a:off x="7383875" y="3370525"/>
            <a:ext cx="592200" cy="347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BM</a:t>
            </a:r>
            <a:endParaRPr sz="1000" b="0" i="0" u="none" strike="noStrike" cap="none">
              <a:solidFill>
                <a:srgbClr val="000000"/>
              </a:solidFill>
              <a:latin typeface="Arial"/>
              <a:ea typeface="Arial"/>
              <a:cs typeface="Arial"/>
              <a:sym typeface="Arial"/>
            </a:endParaRPr>
          </a:p>
        </p:txBody>
      </p:sp>
      <p:sp>
        <p:nvSpPr>
          <p:cNvPr id="384" name="Shape 384"/>
          <p:cNvSpPr txBox="1"/>
          <p:nvPr/>
        </p:nvSpPr>
        <p:spPr>
          <a:xfrm>
            <a:off x="6542500" y="3065625"/>
            <a:ext cx="592200" cy="347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BM</a:t>
            </a:r>
            <a:endParaRPr sz="1000" b="0" i="0" u="none" strike="noStrike" cap="none">
              <a:solidFill>
                <a:srgbClr val="000000"/>
              </a:solidFill>
              <a:latin typeface="Arial"/>
              <a:ea typeface="Arial"/>
              <a:cs typeface="Arial"/>
              <a:sym typeface="Arial"/>
            </a:endParaRPr>
          </a:p>
        </p:txBody>
      </p:sp>
      <p:sp>
        <p:nvSpPr>
          <p:cNvPr id="385" name="Shape 385"/>
          <p:cNvSpPr txBox="1"/>
          <p:nvPr/>
        </p:nvSpPr>
        <p:spPr>
          <a:xfrm>
            <a:off x="3487200" y="2069813"/>
            <a:ext cx="836700" cy="47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cGNSS antenna </a:t>
            </a:r>
            <a:endParaRPr sz="1000" b="0" i="0" u="none" strike="noStrike" cap="none">
              <a:solidFill>
                <a:srgbClr val="000000"/>
              </a:solidFill>
              <a:latin typeface="Arial"/>
              <a:ea typeface="Arial"/>
              <a:cs typeface="Arial"/>
              <a:sym typeface="Arial"/>
            </a:endParaRPr>
          </a:p>
        </p:txBody>
      </p:sp>
      <p:sp>
        <p:nvSpPr>
          <p:cNvPr id="386" name="Shape 386"/>
          <p:cNvSpPr txBox="1"/>
          <p:nvPr/>
        </p:nvSpPr>
        <p:spPr>
          <a:xfrm>
            <a:off x="4048750" y="1217488"/>
            <a:ext cx="836700" cy="47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NWLON station </a:t>
            </a:r>
            <a:endParaRPr sz="1000" b="0" i="0" u="none" strike="noStrike" cap="none">
              <a:solidFill>
                <a:srgbClr val="000000"/>
              </a:solidFill>
              <a:latin typeface="Arial"/>
              <a:ea typeface="Arial"/>
              <a:cs typeface="Arial"/>
              <a:sym typeface="Arial"/>
            </a:endParaRPr>
          </a:p>
        </p:txBody>
      </p:sp>
      <p:sp>
        <p:nvSpPr>
          <p:cNvPr id="387" name="Shape 387"/>
          <p:cNvSpPr/>
          <p:nvPr/>
        </p:nvSpPr>
        <p:spPr>
          <a:xfrm rot="-1537251">
            <a:off x="3777166" y="761856"/>
            <a:ext cx="310950" cy="1411855"/>
          </a:xfrm>
          <a:prstGeom prst="downArrow">
            <a:avLst>
              <a:gd name="adj1" fmla="val 50000"/>
              <a:gd name="adj2" fmla="val 50000"/>
            </a:avLst>
          </a:prstGeom>
          <a:gradFill>
            <a:gsLst>
              <a:gs pos="0">
                <a:srgbClr val="F5D0D0"/>
              </a:gs>
              <a:gs pos="100000">
                <a:srgbClr val="D96868"/>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med">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1186</Words>
  <Application>Microsoft Office PowerPoint</Application>
  <PresentationFormat>On-screen Show (16:9)</PresentationFormat>
  <Paragraphs>215</Paragraphs>
  <Slides>21</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Courier New</vt:lpstr>
      <vt:lpstr>Noto Sans Symbols</vt:lpstr>
      <vt:lpstr>Times New Roman</vt:lpstr>
      <vt:lpstr>Default Design</vt:lpstr>
      <vt:lpstr>Simple Light</vt:lpstr>
      <vt:lpstr>Modernizing Geodetic Control  at National Water Level Observation Network (NWLON) Stations</vt:lpstr>
      <vt:lpstr>National Water Level Observation Network (NWLON)</vt:lpstr>
      <vt:lpstr>Vertical Control</vt:lpstr>
      <vt:lpstr>PowerPoint Presentation</vt:lpstr>
      <vt:lpstr>Differential Leveling Surveys  at NWLON Benchmarks for Local Vertical Control</vt:lpstr>
      <vt:lpstr>Static Global Positioning System (GPS) Observations at NWLON Benchmarks</vt:lpstr>
      <vt:lpstr>PowerPoint Presentation</vt:lpstr>
      <vt:lpstr>CO-OPS Global Navigation Satellite System (GNSS) Vision </vt:lpstr>
      <vt:lpstr>GNSS-Based Future </vt:lpstr>
      <vt:lpstr>GNSS-Based Future</vt:lpstr>
      <vt:lpstr>GNSS-Based Future</vt:lpstr>
      <vt:lpstr>Progress to Date</vt:lpstr>
      <vt:lpstr>Planned Efforts in FY 18 </vt:lpstr>
      <vt:lpstr>FY19 and Beyond</vt:lpstr>
      <vt:lpstr>Future: Real-Time Water Level Observing Using GPS Reflectometry</vt:lpstr>
      <vt:lpstr>PowerPoint Presentation</vt:lpstr>
      <vt:lpstr>PowerPoint Presentation</vt:lpstr>
      <vt:lpstr>PowerPoint Presentation</vt:lpstr>
      <vt:lpstr>PowerPoint Presentation</vt:lpstr>
      <vt:lpstr>PowerPoint Presentation</vt:lpstr>
      <vt:lpstr>Challenges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Modernizing Geodetic Control  at National Water Level Observation Network (NWLON) Stations</dc:title>
  <dc:creator>Lynne Mersfelder</dc:creator>
  <cp:lastModifiedBy>Lynne Mersfelder</cp:lastModifiedBy>
  <cp:revision>1</cp:revision>
  <dcterms:modified xsi:type="dcterms:W3CDTF">2018-03-31T20:08:23Z</dcterms:modified>
</cp:coreProperties>
</file>