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amb-s-clust01\shared_data\MB5\0%20FORMULATION%20AND%20PLANNING%20DIVISION%20-%20FPD\Budget\Budget-Appropriations%20FY19\NOS%2018-19%20Scorekeeping%20Tab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419072615923"/>
          <c:y val="0.13275922106775809"/>
          <c:w val="0.73552355955505566"/>
          <c:h val="0.694153716750574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Graphics!$A$2</c:f>
              <c:strCache>
                <c:ptCount val="1"/>
                <c:pt idx="0">
                  <c:v>ORF</c:v>
                </c:pt>
              </c:strCache>
            </c:strRef>
          </c:tx>
          <c:spPr>
            <a:gradFill>
              <a:gsLst>
                <a:gs pos="0">
                  <a:schemeClr val="accent5">
                    <a:lumMod val="50000"/>
                  </a:schemeClr>
                </a:gs>
                <a:gs pos="50000">
                  <a:srgbClr val="3EA6C2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</a:gradFill>
          </c:spPr>
          <c:invertIfNegative val="0"/>
          <c:cat>
            <c:strRef>
              <c:f>Graphics!$B$1:$K$1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 Enacted</c:v>
                </c:pt>
                <c:pt idx="9">
                  <c:v>2019 Request</c:v>
                </c:pt>
              </c:strCache>
            </c:strRef>
          </c:cat>
          <c:val>
            <c:numRef>
              <c:f>Graphics!$B$2:$K$2</c:f>
              <c:numCache>
                <c:formatCode>_("$"* #,##0_);_("$"* \(#,##0\);_("$"* "-"_);_(@_)</c:formatCode>
                <c:ptCount val="10"/>
                <c:pt idx="0">
                  <c:v>522220</c:v>
                </c:pt>
                <c:pt idx="1">
                  <c:v>475476</c:v>
                </c:pt>
                <c:pt idx="2">
                  <c:v>459372</c:v>
                </c:pt>
                <c:pt idx="3">
                  <c:v>442677</c:v>
                </c:pt>
                <c:pt idx="4">
                  <c:v>471213</c:v>
                </c:pt>
                <c:pt idx="5">
                  <c:v>481107</c:v>
                </c:pt>
                <c:pt idx="6">
                  <c:v>499082</c:v>
                </c:pt>
                <c:pt idx="7">
                  <c:v>515259</c:v>
                </c:pt>
                <c:pt idx="8">
                  <c:v>561187</c:v>
                </c:pt>
                <c:pt idx="9">
                  <c:v>380053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C-40EE-B99D-D94CA6749922}"/>
            </c:ext>
          </c:extLst>
        </c:ser>
        <c:ser>
          <c:idx val="1"/>
          <c:order val="1"/>
          <c:tx>
            <c:strRef>
              <c:f>Graphics!$A$3</c:f>
              <c:strCache>
                <c:ptCount val="1"/>
                <c:pt idx="0">
                  <c:v>PAC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16200000" scaled="1"/>
              <a:tileRect/>
            </a:gradFill>
          </c:spPr>
          <c:invertIfNegative val="0"/>
          <c:cat>
            <c:strRef>
              <c:f>Graphics!$B$1:$K$1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 Enacted</c:v>
                </c:pt>
                <c:pt idx="9">
                  <c:v>2019 Request</c:v>
                </c:pt>
              </c:strCache>
            </c:strRef>
          </c:cat>
          <c:val>
            <c:numRef>
              <c:f>Graphics!$B$3:$K$3</c:f>
              <c:numCache>
                <c:formatCode>_("$"* #,##0_);_("$"* \(#,##0\);_("$"* "-"_);_(@_)</c:formatCode>
                <c:ptCount val="10"/>
                <c:pt idx="0">
                  <c:v>40890</c:v>
                </c:pt>
                <c:pt idx="1">
                  <c:v>19366</c:v>
                </c:pt>
                <c:pt idx="2">
                  <c:v>8000</c:v>
                </c:pt>
                <c:pt idx="3">
                  <c:v>0</c:v>
                </c:pt>
                <c:pt idx="4">
                  <c:v>3692</c:v>
                </c:pt>
                <c:pt idx="5">
                  <c:v>3700</c:v>
                </c:pt>
                <c:pt idx="6">
                  <c:v>3685</c:v>
                </c:pt>
                <c:pt idx="7">
                  <c:v>3691</c:v>
                </c:pt>
                <c:pt idx="8">
                  <c:v>3900</c:v>
                </c:pt>
                <c:pt idx="9">
                  <c:v>1541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FC-40EE-B99D-D94CA6749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937920"/>
        <c:axId val="57939456"/>
      </c:barChart>
      <c:catAx>
        <c:axId val="57937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939456"/>
        <c:crossesAt val="0"/>
        <c:auto val="1"/>
        <c:lblAlgn val="ctr"/>
        <c:lblOffset val="100"/>
        <c:noMultiLvlLbl val="0"/>
      </c:catAx>
      <c:valAx>
        <c:axId val="57939456"/>
        <c:scaling>
          <c:orientation val="minMax"/>
          <c:min val="0"/>
        </c:scaling>
        <c:delete val="0"/>
        <c:axPos val="l"/>
        <c:majorGridlines/>
        <c:minorGridlines/>
        <c:numFmt formatCode="_(&quot;$&quot;* #,##0_);_(&quot;$&quot;* \(#,##0\);_(&quot;$&quot;* &quot;-&quot;_);_(@_)" sourceLinked="1"/>
        <c:majorTickMark val="out"/>
        <c:minorTickMark val="none"/>
        <c:tickLblPos val="nextTo"/>
        <c:crossAx val="57937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006488772236803"/>
          <c:y val="0.41862553668903318"/>
          <c:w val="8.9564741907261589E-2"/>
          <c:h val="0.20666180527579894"/>
        </c:manualLayout>
      </c:layout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99DFE-98E4-448F-ACCC-C79C3DAA5D92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1C78E-AD10-4E58-BF38-F5723D94F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6788" y="679450"/>
            <a:ext cx="6188075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242888" y="4410075"/>
            <a:ext cx="6400800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Good to see you again.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  <a:p>
            <a:pPr>
              <a:spcBef>
                <a:spcPct val="0"/>
              </a:spcBef>
            </a:pPr>
            <a:endParaRPr lang="en-US" altLang="en-US" smtClean="0"/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30183B5-4208-413A-9998-F03675097E8E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54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87680" y="4560571"/>
            <a:ext cx="6664960" cy="43205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62466" indent="-362466"/>
            <a:endParaRPr lang="en-US" altLang="en-US" dirty="0" smtClean="0"/>
          </a:p>
          <a:p>
            <a:pPr marL="362466" indent="-362466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E22E9A-7AE2-4456-BCF8-D05BC13FD43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7360921"/>
            <a:ext cx="6710681" cy="104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651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20713" y="4332288"/>
            <a:ext cx="5588000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b="1" smtClean="0"/>
              <a:t>This slide should look familiar because it is unchanged.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smtClean="0"/>
              <a:t>This is what we know Congress has done thus far for FY 17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smtClean="0"/>
              <a:t>Please recall, both the House and Senate have provide marks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smtClean="0"/>
              <a:t>These numbers are a bit deceiving, especially the Senate mark because it includes unrequested add on funding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E509FA-6E05-4AFC-A89E-98BC2D88474C}" type="slidenum">
              <a:rPr kumimoji="0" lang="en-US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1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42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0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9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1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0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8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8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0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6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4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4D79-AB6B-4721-8999-5E360AF4EA8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65A13-ADA0-4C7C-B24C-30B8C69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7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692276"/>
            <a:ext cx="9144000" cy="32607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4F81BD"/>
              </a:solidFill>
            </a:endParaRPr>
          </a:p>
        </p:txBody>
      </p:sp>
      <p:sp>
        <p:nvSpPr>
          <p:cNvPr id="21508" name="TextBox 12"/>
          <p:cNvSpPr txBox="1">
            <a:spLocks noChangeArrowheads="1"/>
          </p:cNvSpPr>
          <p:nvPr/>
        </p:nvSpPr>
        <p:spPr bwMode="auto">
          <a:xfrm>
            <a:off x="1524000" y="5410201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1F497D"/>
                </a:solidFill>
              </a:rPr>
              <a:t>W. Russell </a:t>
            </a:r>
            <a:r>
              <a:rPr lang="en-US" altLang="en-US" sz="2000" dirty="0" err="1" smtClean="0">
                <a:solidFill>
                  <a:srgbClr val="1F497D"/>
                </a:solidFill>
              </a:rPr>
              <a:t>Callendar</a:t>
            </a:r>
            <a:r>
              <a:rPr lang="en-US" altLang="en-US" sz="2000" dirty="0" smtClean="0">
                <a:solidFill>
                  <a:srgbClr val="1F497D"/>
                </a:solidFill>
              </a:rPr>
              <a:t>, PhD</a:t>
            </a:r>
            <a:endParaRPr lang="en-US" altLang="en-US" sz="2000" dirty="0">
              <a:solidFill>
                <a:srgbClr val="1F497D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1F497D"/>
                </a:solidFill>
              </a:rPr>
              <a:t>National </a:t>
            </a:r>
            <a:r>
              <a:rPr lang="en-US" altLang="en-US" sz="2000" dirty="0">
                <a:solidFill>
                  <a:srgbClr val="1F497D"/>
                </a:solidFill>
              </a:rPr>
              <a:t>Ocean Service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1F497D"/>
                </a:solidFill>
              </a:rPr>
              <a:t>April 4, 2018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1F497D"/>
                </a:solidFill>
              </a:rPr>
              <a:t>Miami, Florida</a:t>
            </a:r>
          </a:p>
        </p:txBody>
      </p:sp>
      <p:pic>
        <p:nvPicPr>
          <p:cNvPr id="21509" name="Picture 2" descr="http://oceanservice.noaa.gov/gallery/219-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" t="11162" r="4372" b="45174"/>
          <a:stretch>
            <a:fillRect/>
          </a:stretch>
        </p:blipFill>
        <p:spPr bwMode="auto">
          <a:xfrm>
            <a:off x="1524000" y="1911351"/>
            <a:ext cx="9144000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 descr="\\aamb-s-clust01\shared_data\MB6\CCSB\_GRAPHICS\NOAA_logos\NOAA seal - ultra high quality - complet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5464" y="1547814"/>
            <a:ext cx="981075" cy="9810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Box 10"/>
          <p:cNvSpPr txBox="1">
            <a:spLocks noChangeArrowheads="1"/>
          </p:cNvSpPr>
          <p:nvPr/>
        </p:nvSpPr>
        <p:spPr bwMode="auto">
          <a:xfrm>
            <a:off x="1524000" y="228601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4F81BD"/>
                </a:solidFill>
              </a:rPr>
              <a:t>Hydrographic Services Review Panel</a:t>
            </a:r>
          </a:p>
        </p:txBody>
      </p:sp>
      <p:sp>
        <p:nvSpPr>
          <p:cNvPr id="2151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534400" y="6462714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626039-DEBF-4103-BA5B-45B7421D6179}" type="slidenum">
              <a:rPr lang="en-US" altLang="en-US" sz="120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3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695700" y="981403"/>
            <a:ext cx="5029200" cy="6924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spc="225" dirty="0">
                <a:solidFill>
                  <a:schemeClr val="accent1">
                    <a:lumMod val="75000"/>
                  </a:schemeClr>
                </a:solidFill>
              </a:rPr>
              <a:t>NOS Budget Trends: </a:t>
            </a:r>
            <a:r>
              <a:rPr lang="en-US" sz="2400" spc="225" dirty="0" smtClean="0">
                <a:solidFill>
                  <a:schemeClr val="accent1">
                    <a:lumMod val="75000"/>
                  </a:schemeClr>
                </a:solidFill>
              </a:rPr>
              <a:t>FY10-FY19</a:t>
            </a:r>
            <a:endParaRPr lang="en-US" sz="2400" spc="225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1500" spc="225" dirty="0">
                <a:solidFill>
                  <a:schemeClr val="accent1">
                    <a:lumMod val="75000"/>
                  </a:schemeClr>
                </a:solidFill>
              </a:rPr>
              <a:t>(discretionary $ in thousands)</a:t>
            </a:r>
            <a:endParaRPr lang="en-US" sz="2400" spc="225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5704287"/>
            <a:ext cx="6858000" cy="2964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67550" y="5712620"/>
            <a:ext cx="211455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spc="225" dirty="0">
                <a:solidFill>
                  <a:schemeClr val="bg1"/>
                </a:solidFill>
              </a:rPr>
              <a:t>oceanservice.noaa.gov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8500" y="5700715"/>
            <a:ext cx="25146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</a:rPr>
              <a:t>NATIONAL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OCEAN</a:t>
            </a:r>
            <a:r>
              <a:rPr lang="en-US" sz="1200" dirty="0">
                <a:solidFill>
                  <a:schemeClr val="bg1"/>
                </a:solidFill>
              </a:rPr>
              <a:t> SERVICE</a:t>
            </a:r>
          </a:p>
        </p:txBody>
      </p:sp>
      <p:pic>
        <p:nvPicPr>
          <p:cNvPr id="14343" name="Picture 6" descr="\\aamb-s-clust01\shared_data\MB6\CCSB\_GRAPHICS\NOAA_logos\NOAA seal - ultra high quality - comple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550426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Box 13"/>
          <p:cNvSpPr txBox="1">
            <a:spLocks noChangeArrowheads="1"/>
          </p:cNvSpPr>
          <p:nvPr/>
        </p:nvSpPr>
        <p:spPr bwMode="auto">
          <a:xfrm>
            <a:off x="9182100" y="5712620"/>
            <a:ext cx="40005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54340C-A201-49FE-9B48-85C51313CF37}" type="slidenum">
              <a:rPr lang="en-US" altLang="en-US" sz="1050">
                <a:solidFill>
                  <a:srgbClr val="004D86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004D86"/>
              </a:solidFill>
              <a:latin typeface="Arial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479996"/>
              </p:ext>
            </p:extLst>
          </p:nvPr>
        </p:nvGraphicFramePr>
        <p:xfrm>
          <a:off x="2667000" y="1762124"/>
          <a:ext cx="6858000" cy="370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83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78" name="Title 1"/>
          <p:cNvSpPr>
            <a:spLocks noGrp="1"/>
          </p:cNvSpPr>
          <p:nvPr>
            <p:ph type="title"/>
          </p:nvPr>
        </p:nvSpPr>
        <p:spPr>
          <a:xfrm>
            <a:off x="1653990" y="814388"/>
            <a:ext cx="9063315" cy="445592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u="sng" dirty="0">
                <a:solidFill>
                  <a:schemeClr val="accent1"/>
                </a:solidFill>
              </a:rPr>
              <a:t>FY 2018/2019  Budget/Appropriations Summary </a:t>
            </a:r>
          </a:p>
        </p:txBody>
      </p:sp>
      <p:sp>
        <p:nvSpPr>
          <p:cNvPr id="2777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04034" y="5152431"/>
            <a:ext cx="1200150" cy="20538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75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21336596" indent="-21079421">
              <a:spcBef>
                <a:spcPct val="20000"/>
              </a:spcBef>
              <a:buFont typeface="Arial" panose="020B0604020202020204" pitchFamily="34" charset="0"/>
              <a:buChar char="–"/>
              <a:defRPr sz="1350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642938" indent="-128588">
              <a:spcBef>
                <a:spcPct val="20000"/>
              </a:spcBef>
              <a:buFont typeface="Arial" panose="020B0604020202020204" pitchFamily="34" charset="0"/>
              <a:buChar char="•"/>
              <a:defRPr sz="1125"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900113" indent="-128588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1157288" indent="-128588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1414463" indent="-128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1671638" indent="-128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928813" indent="-128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2185988" indent="-128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376092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514350">
              <a:spcBef>
                <a:spcPct val="0"/>
              </a:spcBef>
              <a:buNone/>
            </a:pPr>
            <a:fld id="{58B6EBBC-13EA-4513-8411-965E91B7C07B}" type="slidenum">
              <a:rPr lang="en-US" altLang="en-US" sz="675">
                <a:solidFill>
                  <a:prstClr val="black"/>
                </a:solidFill>
              </a:rPr>
              <a:pPr defTabSz="514350">
                <a:spcBef>
                  <a:spcPct val="0"/>
                </a:spcBef>
                <a:buNone/>
              </a:pPr>
              <a:t>3</a:t>
            </a:fld>
            <a:endParaRPr lang="en-US" altLang="en-US" sz="675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126036"/>
              </p:ext>
            </p:extLst>
          </p:nvPr>
        </p:nvGraphicFramePr>
        <p:xfrm>
          <a:off x="1653989" y="1411948"/>
          <a:ext cx="9063318" cy="5165799"/>
        </p:xfrm>
        <a:graphic>
          <a:graphicData uri="http://schemas.openxmlformats.org/drawingml/2006/table">
            <a:tbl>
              <a:tblPr/>
              <a:tblGrid>
                <a:gridCol w="5584866">
                  <a:extLst>
                    <a:ext uri="{9D8B030D-6E8A-4147-A177-3AD203B41FA5}">
                      <a16:colId xmlns:a16="http://schemas.microsoft.com/office/drawing/2014/main" val="734219884"/>
                    </a:ext>
                  </a:extLst>
                </a:gridCol>
                <a:gridCol w="1159484">
                  <a:extLst>
                    <a:ext uri="{9D8B030D-6E8A-4147-A177-3AD203B41FA5}">
                      <a16:colId xmlns:a16="http://schemas.microsoft.com/office/drawing/2014/main" val="3180247760"/>
                    </a:ext>
                  </a:extLst>
                </a:gridCol>
                <a:gridCol w="1159484">
                  <a:extLst>
                    <a:ext uri="{9D8B030D-6E8A-4147-A177-3AD203B41FA5}">
                      <a16:colId xmlns:a16="http://schemas.microsoft.com/office/drawing/2014/main" val="2211239697"/>
                    </a:ext>
                  </a:extLst>
                </a:gridCol>
                <a:gridCol w="1159484">
                  <a:extLst>
                    <a:ext uri="{9D8B030D-6E8A-4147-A177-3AD203B41FA5}">
                      <a16:colId xmlns:a16="http://schemas.microsoft.com/office/drawing/2014/main" val="2343474649"/>
                    </a:ext>
                  </a:extLst>
                </a:gridCol>
              </a:tblGrid>
              <a:tr h="5531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Thousands)</a:t>
                      </a:r>
                    </a:p>
                  </a:txBody>
                  <a:tcPr marL="5219" marR="5219" marT="52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>
                          <a:effectLst/>
                          <a:latin typeface="Calibri" panose="020F0502020204030204" pitchFamily="34" charset="0"/>
                        </a:rPr>
                        <a:t>2017 Enacted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Enacted</a:t>
                      </a:r>
                      <a:endParaRPr lang="en-US" sz="1400" b="1" i="0" u="none" strike="noStrike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2019 Request</a:t>
                      </a:r>
                      <a:endParaRPr lang="en-US" sz="1400" b="1" i="0" u="none" strike="noStrike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20485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66903"/>
                  </a:ext>
                </a:extLst>
              </a:tr>
              <a:tr h="241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Navigation, Observations and Positioning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984200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Navigation, Observations and Positioning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149,000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154,161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143,357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772676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Hydrographic Survey Priorities / Contracts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27,000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30,000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26,949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75287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IOOS Regional Observations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30,700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35,000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19,444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548718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Total, Navigation, Observations and Positioning</a:t>
                      </a:r>
                    </a:p>
                  </a:txBody>
                  <a:tcPr marL="125252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206,700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219,161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189,750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997928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5927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Coastal Science and Assessment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476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Coastal Science, Assessment, Response and Restoration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72,600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75,422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74,042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473714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Competitive Research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10,000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13,000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004935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Total, Coastal Science and Assessment</a:t>
                      </a:r>
                    </a:p>
                  </a:txBody>
                  <a:tcPr marL="125252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82,600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88,422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74,042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420702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5252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563253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Ocean and Coastal Management and Services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70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Coastal Zone Management and Services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42,500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42,500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40,489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43480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Coastal Zone Management Grants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85,000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105,000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785711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Coral Reef Program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26,100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26,604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26,033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457440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National Estuarine Research Reserve System - NERRS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23,500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679245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>
                          <a:effectLst/>
                          <a:latin typeface="Calibri" panose="020F0502020204030204" pitchFamily="34" charset="0"/>
                        </a:rPr>
                        <a:t>Sanctuaries and Marine Protected Areas</a:t>
                      </a:r>
                    </a:p>
                  </a:txBody>
                  <a:tcPr marL="62626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  51,000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54,500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49,739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614114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>
                          <a:effectLst/>
                          <a:latin typeface="Calibri" panose="020F0502020204030204" pitchFamily="34" charset="0"/>
                        </a:rPr>
                        <a:t>Total, Ocean and Coastal Management and Services</a:t>
                      </a:r>
                    </a:p>
                  </a:txBody>
                  <a:tcPr marL="125252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228,100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253,604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116,261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791857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252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093470"/>
                  </a:ext>
                </a:extLst>
              </a:tr>
              <a:tr h="198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>
                          <a:effectLst/>
                          <a:latin typeface="Calibri" panose="020F0502020204030204" pitchFamily="34" charset="0"/>
                        </a:rPr>
                        <a:t>National Ocean Service - Operations, Research and Facilities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effectLst/>
                          <a:latin typeface="Calibri" panose="020F0502020204030204" pitchFamily="34" charset="0"/>
                        </a:rPr>
                        <a:t>         517,400 </a:t>
                      </a:r>
                    </a:p>
                  </a:txBody>
                  <a:tcPr marL="5219" marR="5219" marT="52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561,187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380,053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013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289</Words>
  <Application>Microsoft Office PowerPoint</Application>
  <PresentationFormat>Widescreen</PresentationFormat>
  <Paragraphs>106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PowerPoint Presentation</vt:lpstr>
      <vt:lpstr>FY 2018/2019  Budget/Appropriations Summary </vt:lpstr>
    </vt:vector>
  </TitlesOfParts>
  <Company>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Boledovich</dc:creator>
  <cp:lastModifiedBy>Lynne Mersfelder</cp:lastModifiedBy>
  <cp:revision>5</cp:revision>
  <dcterms:created xsi:type="dcterms:W3CDTF">2018-03-27T14:46:07Z</dcterms:created>
  <dcterms:modified xsi:type="dcterms:W3CDTF">2018-04-05T15:02:42Z</dcterms:modified>
</cp:coreProperties>
</file>