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sldIdLst>
    <p:sldId id="257" r:id="rId2"/>
    <p:sldId id="260" r:id="rId3"/>
    <p:sldId id="279" r:id="rId4"/>
    <p:sldId id="280" r:id="rId5"/>
    <p:sldId id="272" r:id="rId6"/>
    <p:sldId id="277" r:id="rId7"/>
    <p:sldId id="271" r:id="rId8"/>
    <p:sldId id="262" r:id="rId9"/>
    <p:sldId id="267" r:id="rId10"/>
    <p:sldId id="266" r:id="rId11"/>
    <p:sldId id="282" r:id="rId12"/>
    <p:sldId id="265" r:id="rId13"/>
    <p:sldId id="276" r:id="rId14"/>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29" autoAdjust="0"/>
    <p:restoredTop sz="96395" autoAdjust="0"/>
  </p:normalViewPr>
  <p:slideViewPr>
    <p:cSldViewPr>
      <p:cViewPr varScale="1">
        <p:scale>
          <a:sx n="111" d="100"/>
          <a:sy n="111" d="100"/>
        </p:scale>
        <p:origin x="1512" y="114"/>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notesViewPr>
    <p:cSldViewPr>
      <p:cViewPr>
        <p:scale>
          <a:sx n="120" d="100"/>
          <a:sy n="120" d="100"/>
        </p:scale>
        <p:origin x="-3042" y="136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B82687E-6AB4-4AA1-B3B3-B204CE9A27AC}"/>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en-US"/>
          </a:p>
        </p:txBody>
      </p:sp>
      <p:sp>
        <p:nvSpPr>
          <p:cNvPr id="3" name="Date Placeholder 2">
            <a:extLst>
              <a:ext uri="{FF2B5EF4-FFF2-40B4-BE49-F238E27FC236}">
                <a16:creationId xmlns:a16="http://schemas.microsoft.com/office/drawing/2014/main" id="{52A94F3E-B344-434C-B7BA-D791381711EE}"/>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146E4B11-5DD7-4D99-89D0-F3870529C017}" type="datetimeFigureOut">
              <a:rPr lang="en-US"/>
              <a:pPr>
                <a:defRPr/>
              </a:pPr>
              <a:t>3/28/2018</a:t>
            </a:fld>
            <a:endParaRPr lang="en-US"/>
          </a:p>
        </p:txBody>
      </p:sp>
      <p:sp>
        <p:nvSpPr>
          <p:cNvPr id="4" name="Slide Image Placeholder 3">
            <a:extLst>
              <a:ext uri="{FF2B5EF4-FFF2-40B4-BE49-F238E27FC236}">
                <a16:creationId xmlns:a16="http://schemas.microsoft.com/office/drawing/2014/main" id="{449B4B97-8E1D-4208-8B74-5F2B575921CB}"/>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32AE15BA-41B0-42A2-96AE-CAF937625C95}"/>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CD165797-FCB6-4587-A06A-4E55C20850ED}"/>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en-US"/>
          </a:p>
        </p:txBody>
      </p:sp>
      <p:sp>
        <p:nvSpPr>
          <p:cNvPr id="7" name="Slide Number Placeholder 6">
            <a:extLst>
              <a:ext uri="{FF2B5EF4-FFF2-40B4-BE49-F238E27FC236}">
                <a16:creationId xmlns:a16="http://schemas.microsoft.com/office/drawing/2014/main" id="{F937DDB4-613A-42D2-B6E2-2C336EFD8E73}"/>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F6815507-79B3-46D4-813E-BF6F9585C33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id="{884F95C2-DC36-4173-8871-4F859BE1B26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a:extLst>
              <a:ext uri="{FF2B5EF4-FFF2-40B4-BE49-F238E27FC236}">
                <a16:creationId xmlns:a16="http://schemas.microsoft.com/office/drawing/2014/main" id="{38B412A5-F5FA-4E2F-96E1-79066384A70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5124" name="Slide Number Placeholder 3">
            <a:extLst>
              <a:ext uri="{FF2B5EF4-FFF2-40B4-BE49-F238E27FC236}">
                <a16:creationId xmlns:a16="http://schemas.microsoft.com/office/drawing/2014/main" id="{46E28C7C-5676-44A2-86E8-6A6E5BF99AE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63C2AD5-FCA8-4718-A312-C9D4912EC2ED}" type="slidenum">
              <a:rPr lang="en-US" altLang="en-US" smtClean="0">
                <a:solidFill>
                  <a:srgbClr val="000000"/>
                </a:solidFill>
                <a:latin typeface="Arial" panose="020B0604020202020204" pitchFamily="34" charset="0"/>
              </a:rPr>
              <a:pPr>
                <a:spcBef>
                  <a:spcPct val="0"/>
                </a:spcBef>
              </a:pPr>
              <a:t>1</a:t>
            </a:fld>
            <a:endParaRPr lang="en-US" altLang="en-US">
              <a:solidFill>
                <a:srgbClr val="000000"/>
              </a:solidFill>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EF2BDF10-4704-4114-ACCC-2E6EEBF428F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a:extLst>
              <a:ext uri="{FF2B5EF4-FFF2-40B4-BE49-F238E27FC236}">
                <a16:creationId xmlns:a16="http://schemas.microsoft.com/office/drawing/2014/main" id="{8248C7BB-52BB-47CA-8F43-7171B98D4EC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Image (top left): NRT 2 crew at Corpus Christi incident command center with USCG Commandant</a:t>
            </a:r>
          </a:p>
          <a:p>
            <a:endParaRPr lang="en-US" altLang="en-US"/>
          </a:p>
          <a:p>
            <a:r>
              <a:rPr lang="en-US" altLang="en-US"/>
              <a:t>Image (top right): NOAA NRR2 at the Corpus ICC, before heading out to work on the water</a:t>
            </a:r>
            <a:br>
              <a:rPr lang="en-US" altLang="en-US"/>
            </a:br>
            <a:r>
              <a:rPr lang="en-US" altLang="en-US"/>
              <a:t>around Port Aransas Pass.</a:t>
            </a:r>
          </a:p>
          <a:p>
            <a:endParaRPr lang="en-US" altLang="en-US"/>
          </a:p>
          <a:p>
            <a:r>
              <a:rPr lang="en-US" altLang="en-US"/>
              <a:t>Image (bottom left): NRT 4 surveying in the Galveston Ship Channel and Bolivar Anchorages.</a:t>
            </a:r>
          </a:p>
          <a:p>
            <a:endParaRPr lang="en-US" altLang="en-US"/>
          </a:p>
          <a:p>
            <a:r>
              <a:rPr lang="en-US" altLang="en-US"/>
              <a:t>Image (bottom right): MIST kit onboard the vessel of opportunity – FGBNMS R/V </a:t>
            </a:r>
            <a:r>
              <a:rPr lang="en-US" altLang="en-US" i="1"/>
              <a:t>Manta</a:t>
            </a:r>
          </a:p>
        </p:txBody>
      </p:sp>
      <p:sp>
        <p:nvSpPr>
          <p:cNvPr id="25604" name="Slide Number Placeholder 3">
            <a:extLst>
              <a:ext uri="{FF2B5EF4-FFF2-40B4-BE49-F238E27FC236}">
                <a16:creationId xmlns:a16="http://schemas.microsoft.com/office/drawing/2014/main" id="{719B6647-E0C0-4297-9B98-F1F183285B6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D95A0D3-9D14-4482-AA70-5DD89C4E712C}" type="slidenum">
              <a:rPr lang="en-US" altLang="en-US" smtClean="0"/>
              <a:pPr>
                <a:spcBef>
                  <a:spcPct val="0"/>
                </a:spcBef>
              </a:pPr>
              <a:t>10</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CE3D813A-E5DF-427B-B011-1A32C1D9219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45E62321-F4C2-44EA-B1EA-606FEC1AC6E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Image (top left): NRT 2 crew at Corpus Christi incident command center with USCG Commandant</a:t>
            </a:r>
          </a:p>
          <a:p>
            <a:endParaRPr lang="en-US" altLang="en-US"/>
          </a:p>
          <a:p>
            <a:r>
              <a:rPr lang="en-US" altLang="en-US"/>
              <a:t>Image (top right): NOAA NRR2 at the Corpus ICC, before heading out to work on the water</a:t>
            </a:r>
            <a:br>
              <a:rPr lang="en-US" altLang="en-US"/>
            </a:br>
            <a:r>
              <a:rPr lang="en-US" altLang="en-US"/>
              <a:t>around Port Aransas Pass.</a:t>
            </a:r>
          </a:p>
          <a:p>
            <a:endParaRPr lang="en-US" altLang="en-US"/>
          </a:p>
          <a:p>
            <a:r>
              <a:rPr lang="en-US" altLang="en-US"/>
              <a:t>Image (bottom left): NRT 4 surveying in the Galveston Ship Channel and Bolivar Anchorages.</a:t>
            </a:r>
          </a:p>
          <a:p>
            <a:endParaRPr lang="en-US" altLang="en-US"/>
          </a:p>
          <a:p>
            <a:r>
              <a:rPr lang="en-US" altLang="en-US"/>
              <a:t>Image (bottom right): MIST kit onboard the vessel of opportunity – FGBNMS R/V </a:t>
            </a:r>
            <a:r>
              <a:rPr lang="en-US" altLang="en-US" i="1"/>
              <a:t>Manta</a:t>
            </a:r>
          </a:p>
        </p:txBody>
      </p:sp>
      <p:sp>
        <p:nvSpPr>
          <p:cNvPr id="27652" name="Slide Number Placeholder 3">
            <a:extLst>
              <a:ext uri="{FF2B5EF4-FFF2-40B4-BE49-F238E27FC236}">
                <a16:creationId xmlns:a16="http://schemas.microsoft.com/office/drawing/2014/main" id="{1F30CCC3-CBE9-4178-A626-62204E58CEA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F9A0693-3637-4A33-A55F-A7A2535BB949}" type="slidenum">
              <a:rPr lang="en-US" altLang="en-US" smtClean="0"/>
              <a:pPr>
                <a:spcBef>
                  <a:spcPct val="0"/>
                </a:spcBef>
              </a:pPr>
              <a:t>11</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1BFF798D-9BF3-4313-9EC8-3F3AAC8524D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DC16AEF6-72AE-400A-8139-8F80A70654F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solidFill>
                  <a:schemeClr val="bg1"/>
                </a:solidFill>
              </a:rPr>
              <a:t>Images sent by Colby. He mentioned that he can't be sure that they aren't an artifact of the ENC Viewer, and not real problems, but they could still serve to illustrate the issue.</a:t>
            </a:r>
          </a:p>
        </p:txBody>
      </p:sp>
      <p:sp>
        <p:nvSpPr>
          <p:cNvPr id="29700" name="Slide Number Placeholder 3">
            <a:extLst>
              <a:ext uri="{FF2B5EF4-FFF2-40B4-BE49-F238E27FC236}">
                <a16:creationId xmlns:a16="http://schemas.microsoft.com/office/drawing/2014/main" id="{76B9DCE6-B524-4FEE-9A39-D52B026F679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B937731-786C-4177-AED6-015580BAEE9C}" type="slidenum">
              <a:rPr lang="en-US" altLang="en-US" smtClean="0"/>
              <a:pPr>
                <a:spcBef>
                  <a:spcPct val="0"/>
                </a:spcBef>
              </a:pPr>
              <a:t>12</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D5755F2A-5795-4F28-B0EB-7BDAFB3EEEA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a:extLst>
              <a:ext uri="{FF2B5EF4-FFF2-40B4-BE49-F238E27FC236}">
                <a16:creationId xmlns:a16="http://schemas.microsoft.com/office/drawing/2014/main" id="{D272B693-74E4-4F16-A5F3-0D27857AA5A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Image (top left): NRT 2 crew at Corpus Christi incident command center with USCG Commandant</a:t>
            </a:r>
          </a:p>
          <a:p>
            <a:endParaRPr lang="en-US" altLang="en-US"/>
          </a:p>
          <a:p>
            <a:r>
              <a:rPr lang="en-US" altLang="en-US"/>
              <a:t>Image (top right): NOAA NRR2 at the Corpus ICC, before heading out to work on the water</a:t>
            </a:r>
            <a:br>
              <a:rPr lang="en-US" altLang="en-US"/>
            </a:br>
            <a:r>
              <a:rPr lang="en-US" altLang="en-US"/>
              <a:t>around Port Aransas Pass.</a:t>
            </a:r>
          </a:p>
          <a:p>
            <a:endParaRPr lang="en-US" altLang="en-US"/>
          </a:p>
          <a:p>
            <a:r>
              <a:rPr lang="en-US" altLang="en-US"/>
              <a:t>Image (bottom left): NRT 4 surveying in the Galveston Ship Channel and Bolivar Anchorages.</a:t>
            </a:r>
          </a:p>
          <a:p>
            <a:endParaRPr lang="en-US" altLang="en-US"/>
          </a:p>
          <a:p>
            <a:r>
              <a:rPr lang="en-US" altLang="en-US"/>
              <a:t>Image (bottom right): MIST kit onboard the vessel of opportunity – FGBNMS R/V </a:t>
            </a:r>
            <a:r>
              <a:rPr lang="en-US" altLang="en-US" i="1"/>
              <a:t>Manta</a:t>
            </a:r>
          </a:p>
        </p:txBody>
      </p:sp>
      <p:sp>
        <p:nvSpPr>
          <p:cNvPr id="11268" name="Slide Number Placeholder 3">
            <a:extLst>
              <a:ext uri="{FF2B5EF4-FFF2-40B4-BE49-F238E27FC236}">
                <a16:creationId xmlns:a16="http://schemas.microsoft.com/office/drawing/2014/main" id="{F9F80C41-85B7-4575-898A-E68A866B635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4D76E13-C87E-462C-8977-4A4FE34B084A}" type="slidenum">
              <a:rPr lang="en-US" altLang="en-US" smtClean="0"/>
              <a:pPr>
                <a:spcBef>
                  <a:spcPct val="0"/>
                </a:spcBef>
              </a:pPr>
              <a:t>13</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FFF5C7D6-D15A-4D30-9CB9-7B12341FF17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AFCA2CCE-610E-4276-8BF6-18DD0921D94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172" name="Slide Number Placeholder 3">
            <a:extLst>
              <a:ext uri="{FF2B5EF4-FFF2-40B4-BE49-F238E27FC236}">
                <a16:creationId xmlns:a16="http://schemas.microsoft.com/office/drawing/2014/main" id="{B390C51B-D31E-41FB-949F-5BA7A6C1CB6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395C133-0105-47F3-9121-FC84D45C4CCF}" type="slidenum">
              <a:rPr lang="en-US" altLang="en-US" smtClean="0"/>
              <a:pPr>
                <a:spcBef>
                  <a:spcPct val="0"/>
                </a:spcBef>
              </a:pPr>
              <a:t>2</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E58F64B9-2170-4A31-90BE-B411761C7D0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F11B7335-296B-40AB-BD80-AE3F2192E23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Image (top left): NRT 2 crew at Corpus Christi incident command center with USCG Commandant</a:t>
            </a:r>
          </a:p>
          <a:p>
            <a:endParaRPr lang="en-US" altLang="en-US"/>
          </a:p>
          <a:p>
            <a:r>
              <a:rPr lang="en-US" altLang="en-US"/>
              <a:t>Image (top right): NOAA NRR2 at the Corpus ICC, before heading out to work on the water</a:t>
            </a:r>
            <a:br>
              <a:rPr lang="en-US" altLang="en-US"/>
            </a:br>
            <a:r>
              <a:rPr lang="en-US" altLang="en-US"/>
              <a:t>around Port Aransas Pass.</a:t>
            </a:r>
          </a:p>
          <a:p>
            <a:endParaRPr lang="en-US" altLang="en-US"/>
          </a:p>
          <a:p>
            <a:r>
              <a:rPr lang="en-US" altLang="en-US"/>
              <a:t>Image (bottom left): NRT 4 surveying in the Galveston Ship Channel and Bolivar Anchorages.</a:t>
            </a:r>
          </a:p>
          <a:p>
            <a:endParaRPr lang="en-US" altLang="en-US"/>
          </a:p>
          <a:p>
            <a:r>
              <a:rPr lang="en-US" altLang="en-US"/>
              <a:t>Image (bottom right): MIST kit onboard the vessel of opportunity – FGBNMS R/V </a:t>
            </a:r>
            <a:r>
              <a:rPr lang="en-US" altLang="en-US" i="1"/>
              <a:t>Manta</a:t>
            </a:r>
          </a:p>
        </p:txBody>
      </p:sp>
      <p:sp>
        <p:nvSpPr>
          <p:cNvPr id="17412" name="Slide Number Placeholder 3">
            <a:extLst>
              <a:ext uri="{FF2B5EF4-FFF2-40B4-BE49-F238E27FC236}">
                <a16:creationId xmlns:a16="http://schemas.microsoft.com/office/drawing/2014/main" id="{7115C848-8C42-4FF9-808B-C1FF4664849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C826EF2-FC4D-4926-A64C-BE8BC7551944}" type="slidenum">
              <a:rPr lang="en-US" altLang="en-US" smtClean="0"/>
              <a:pPr>
                <a:spcBef>
                  <a:spcPct val="0"/>
                </a:spcBef>
              </a:pPr>
              <a:t>3</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385FEF49-A5EC-4928-9A33-FA5B1FDDA92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EEA6F3D6-C44A-4588-8DCC-A048B631359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Image (top left): NRT 2 crew at Corpus Christi incident command center with USCG Commandant</a:t>
            </a:r>
          </a:p>
          <a:p>
            <a:endParaRPr lang="en-US" altLang="en-US"/>
          </a:p>
          <a:p>
            <a:r>
              <a:rPr lang="en-US" altLang="en-US"/>
              <a:t>Image (top right): NOAA NRR2 at the Corpus ICC, before heading out to work on the water</a:t>
            </a:r>
            <a:br>
              <a:rPr lang="en-US" altLang="en-US"/>
            </a:br>
            <a:r>
              <a:rPr lang="en-US" altLang="en-US"/>
              <a:t>around Port Aransas Pass.</a:t>
            </a:r>
          </a:p>
          <a:p>
            <a:endParaRPr lang="en-US" altLang="en-US"/>
          </a:p>
          <a:p>
            <a:r>
              <a:rPr lang="en-US" altLang="en-US"/>
              <a:t>Image (bottom left): NRT 4 surveying in the Galveston Ship Channel and Bolivar Anchorages.</a:t>
            </a:r>
          </a:p>
          <a:p>
            <a:endParaRPr lang="en-US" altLang="en-US"/>
          </a:p>
          <a:p>
            <a:r>
              <a:rPr lang="en-US" altLang="en-US"/>
              <a:t>Image (bottom right): MIST kit onboard the vessel of opportunity – FGBNMS R/V </a:t>
            </a:r>
            <a:r>
              <a:rPr lang="en-US" altLang="en-US" i="1"/>
              <a:t>Manta</a:t>
            </a:r>
          </a:p>
        </p:txBody>
      </p:sp>
      <p:sp>
        <p:nvSpPr>
          <p:cNvPr id="31748" name="Slide Number Placeholder 3">
            <a:extLst>
              <a:ext uri="{FF2B5EF4-FFF2-40B4-BE49-F238E27FC236}">
                <a16:creationId xmlns:a16="http://schemas.microsoft.com/office/drawing/2014/main" id="{2E1626C2-E5D8-4469-AC83-AE7367CFA4A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FB3F7B4-04B3-4CAB-B8D5-30D823909F4C}" type="slidenum">
              <a:rPr lang="en-US" altLang="en-US" smtClean="0"/>
              <a:pPr>
                <a:spcBef>
                  <a:spcPct val="0"/>
                </a:spcBef>
              </a:pPr>
              <a:t>4</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28D23538-EC03-40BE-BD73-2033BBA6723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a:extLst>
              <a:ext uri="{FF2B5EF4-FFF2-40B4-BE49-F238E27FC236}">
                <a16:creationId xmlns:a16="http://schemas.microsoft.com/office/drawing/2014/main" id="{DB99760F-199C-4B33-8B6E-E5E365526A6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i="1"/>
          </a:p>
        </p:txBody>
      </p:sp>
      <p:sp>
        <p:nvSpPr>
          <p:cNvPr id="9220" name="Slide Number Placeholder 3">
            <a:extLst>
              <a:ext uri="{FF2B5EF4-FFF2-40B4-BE49-F238E27FC236}">
                <a16:creationId xmlns:a16="http://schemas.microsoft.com/office/drawing/2014/main" id="{416F36E9-B29C-4C3F-97EE-770679BD6B9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3468B27-135C-474A-91DF-711B2C80C017}" type="slidenum">
              <a:rPr lang="en-US" altLang="en-US" smtClean="0"/>
              <a:pPr>
                <a:spcBef>
                  <a:spcPct val="0"/>
                </a:spcBef>
              </a:pPr>
              <a:t>5</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E6B29323-FCD8-4484-8A18-7EC7321F979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2A70DAA8-04C7-4AB0-82A5-56F33B5DA4E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Image (top left): NRT 2 crew at Corpus Christi incident command center with USCG Commandant</a:t>
            </a:r>
          </a:p>
          <a:p>
            <a:endParaRPr lang="en-US" altLang="en-US"/>
          </a:p>
          <a:p>
            <a:r>
              <a:rPr lang="en-US" altLang="en-US"/>
              <a:t>Image (top right): NOAA NRR2 at the Corpus ICC, before heading out to work on the water</a:t>
            </a:r>
            <a:br>
              <a:rPr lang="en-US" altLang="en-US"/>
            </a:br>
            <a:r>
              <a:rPr lang="en-US" altLang="en-US"/>
              <a:t>around Port Aransas Pass.</a:t>
            </a:r>
          </a:p>
          <a:p>
            <a:endParaRPr lang="en-US" altLang="en-US"/>
          </a:p>
          <a:p>
            <a:r>
              <a:rPr lang="en-US" altLang="en-US"/>
              <a:t>Image (bottom left): NRT 4 surveying in the Galveston Ship Channel and Bolivar Anchorages.</a:t>
            </a:r>
          </a:p>
          <a:p>
            <a:endParaRPr lang="en-US" altLang="en-US"/>
          </a:p>
          <a:p>
            <a:r>
              <a:rPr lang="en-US" altLang="en-US"/>
              <a:t>Image (bottom right): MIST kit onboard the vessel of opportunity – FGBNMS R/V </a:t>
            </a:r>
            <a:r>
              <a:rPr lang="en-US" altLang="en-US" i="1"/>
              <a:t>Manta</a:t>
            </a:r>
          </a:p>
        </p:txBody>
      </p:sp>
      <p:sp>
        <p:nvSpPr>
          <p:cNvPr id="13316" name="Slide Number Placeholder 3">
            <a:extLst>
              <a:ext uri="{FF2B5EF4-FFF2-40B4-BE49-F238E27FC236}">
                <a16:creationId xmlns:a16="http://schemas.microsoft.com/office/drawing/2014/main" id="{C78242F4-0084-4915-A15F-F069FF7D1CF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00DD019-0646-4420-8ED4-89851C2FF390}" type="slidenum">
              <a:rPr lang="en-US" altLang="en-US" smtClean="0"/>
              <a:pPr>
                <a:spcBef>
                  <a:spcPct val="0"/>
                </a:spcBef>
              </a:pPr>
              <a:t>6</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3EA9517A-DFCE-47E9-8581-BCC518ACC21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B941C7BB-799F-41B8-AD0D-FFF94EBBED1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9460" name="Slide Number Placeholder 3">
            <a:extLst>
              <a:ext uri="{FF2B5EF4-FFF2-40B4-BE49-F238E27FC236}">
                <a16:creationId xmlns:a16="http://schemas.microsoft.com/office/drawing/2014/main" id="{9394E6A6-77CA-4142-A72F-844A1BBD921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44B1703-4BE9-4BF2-9738-D0AE5A4D53A8}" type="slidenum">
              <a:rPr lang="en-US" altLang="en-US" smtClean="0"/>
              <a:pPr>
                <a:spcBef>
                  <a:spcPct val="0"/>
                </a:spcBef>
              </a:pPr>
              <a:t>7</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4CD99B99-7430-4B95-ADBC-F0DCA913D2F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7CB4BEC3-0B97-48E7-96B6-4B628E2AC05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1508" name="Slide Number Placeholder 3">
            <a:extLst>
              <a:ext uri="{FF2B5EF4-FFF2-40B4-BE49-F238E27FC236}">
                <a16:creationId xmlns:a16="http://schemas.microsoft.com/office/drawing/2014/main" id="{72CCE39D-1F36-4B1C-89BA-C479A6CA199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F419997-08DF-446F-902F-9E23D3EBE2F4}" type="slidenum">
              <a:rPr lang="en-US" altLang="en-US" smtClean="0"/>
              <a:pPr>
                <a:spcBef>
                  <a:spcPct val="0"/>
                </a:spcBef>
              </a:pPr>
              <a:t>8</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EE52BACC-0091-4E28-AD65-4BCC4682378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207D861F-D6D0-423A-9E14-CCCE5E8DAC9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3556" name="Slide Number Placeholder 3">
            <a:extLst>
              <a:ext uri="{FF2B5EF4-FFF2-40B4-BE49-F238E27FC236}">
                <a16:creationId xmlns:a16="http://schemas.microsoft.com/office/drawing/2014/main" id="{89AA2BB0-9C96-4AC5-8C9A-47692DCDDCE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E87D2AC-53C3-42E4-B2DC-5F2D61FDFF97}" type="slidenum">
              <a:rPr lang="en-US" altLang="en-US" smtClean="0"/>
              <a:pPr>
                <a:spcBef>
                  <a:spcPct val="0"/>
                </a:spcBef>
              </a:pPr>
              <a:t>9</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46E72D82-257F-481F-B847-B804B7A5538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A1501C9-4474-4B75-9422-E1D159A7C8E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278911D-92F3-485C-ACD4-24ED643CEDC9}"/>
              </a:ext>
            </a:extLst>
          </p:cNvPr>
          <p:cNvSpPr>
            <a:spLocks noGrp="1" noChangeArrowheads="1"/>
          </p:cNvSpPr>
          <p:nvPr>
            <p:ph type="sldNum" sz="quarter" idx="12"/>
          </p:nvPr>
        </p:nvSpPr>
        <p:spPr>
          <a:ln/>
        </p:spPr>
        <p:txBody>
          <a:bodyPr/>
          <a:lstStyle>
            <a:lvl1pPr>
              <a:defRPr/>
            </a:lvl1pPr>
          </a:lstStyle>
          <a:p>
            <a:pPr>
              <a:defRPr/>
            </a:pPr>
            <a:fld id="{A54511CA-D4EF-4964-A403-B842DAA63CB0}" type="slidenum">
              <a:rPr lang="en-US" altLang="en-US"/>
              <a:pPr>
                <a:defRPr/>
              </a:pPr>
              <a:t>‹#›</a:t>
            </a:fld>
            <a:endParaRPr lang="en-US" altLang="en-US"/>
          </a:p>
        </p:txBody>
      </p:sp>
    </p:spTree>
    <p:extLst>
      <p:ext uri="{BB962C8B-B14F-4D97-AF65-F5344CB8AC3E}">
        <p14:creationId xmlns:p14="http://schemas.microsoft.com/office/powerpoint/2010/main" val="839093465"/>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7A39D4F-BB32-4226-AF64-BFCCF81136B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2921619-BD37-48E0-9B16-94F4DDFE7A7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C518779-D853-42BD-A57C-06CC4E07A2B3}"/>
              </a:ext>
            </a:extLst>
          </p:cNvPr>
          <p:cNvSpPr>
            <a:spLocks noGrp="1" noChangeArrowheads="1"/>
          </p:cNvSpPr>
          <p:nvPr>
            <p:ph type="sldNum" sz="quarter" idx="12"/>
          </p:nvPr>
        </p:nvSpPr>
        <p:spPr>
          <a:ln/>
        </p:spPr>
        <p:txBody>
          <a:bodyPr/>
          <a:lstStyle>
            <a:lvl1pPr>
              <a:defRPr/>
            </a:lvl1pPr>
          </a:lstStyle>
          <a:p>
            <a:pPr>
              <a:defRPr/>
            </a:pPr>
            <a:fld id="{2FAA740F-9812-474E-A765-743867AE2B9F}" type="slidenum">
              <a:rPr lang="en-US" altLang="en-US"/>
              <a:pPr>
                <a:defRPr/>
              </a:pPr>
              <a:t>‹#›</a:t>
            </a:fld>
            <a:endParaRPr lang="en-US" altLang="en-US"/>
          </a:p>
        </p:txBody>
      </p:sp>
    </p:spTree>
    <p:extLst>
      <p:ext uri="{BB962C8B-B14F-4D97-AF65-F5344CB8AC3E}">
        <p14:creationId xmlns:p14="http://schemas.microsoft.com/office/powerpoint/2010/main" val="1533062558"/>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556FB59-6E17-42B1-BF95-4B06FD06F2A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2AD5D8B-7447-4B8F-8269-939039D4CC5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587ED84-F35C-41C0-ACD9-3BBCE2834A5B}"/>
              </a:ext>
            </a:extLst>
          </p:cNvPr>
          <p:cNvSpPr>
            <a:spLocks noGrp="1" noChangeArrowheads="1"/>
          </p:cNvSpPr>
          <p:nvPr>
            <p:ph type="sldNum" sz="quarter" idx="12"/>
          </p:nvPr>
        </p:nvSpPr>
        <p:spPr>
          <a:ln/>
        </p:spPr>
        <p:txBody>
          <a:bodyPr/>
          <a:lstStyle>
            <a:lvl1pPr>
              <a:defRPr/>
            </a:lvl1pPr>
          </a:lstStyle>
          <a:p>
            <a:pPr>
              <a:defRPr/>
            </a:pPr>
            <a:fld id="{7B8A855B-3F38-417E-9FA2-5B45C60D840D}" type="slidenum">
              <a:rPr lang="en-US" altLang="en-US"/>
              <a:pPr>
                <a:defRPr/>
              </a:pPr>
              <a:t>‹#›</a:t>
            </a:fld>
            <a:endParaRPr lang="en-US" altLang="en-US"/>
          </a:p>
        </p:txBody>
      </p:sp>
    </p:spTree>
    <p:extLst>
      <p:ext uri="{BB962C8B-B14F-4D97-AF65-F5344CB8AC3E}">
        <p14:creationId xmlns:p14="http://schemas.microsoft.com/office/powerpoint/2010/main" val="576537232"/>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92162"/>
          </a:xfrm>
        </p:spPr>
        <p:txBody>
          <a:bodyPr/>
          <a:lstStyle>
            <a:lvl1pPr>
              <a:defRPr sz="3600"/>
            </a:lvl1pPr>
          </a:lstStyle>
          <a:p>
            <a:r>
              <a:rPr lang="en-US" dirty="0"/>
              <a:t>Click to edit Master title style</a:t>
            </a:r>
          </a:p>
        </p:txBody>
      </p:sp>
      <p:sp>
        <p:nvSpPr>
          <p:cNvPr id="3" name="Content Placeholder 2"/>
          <p:cNvSpPr>
            <a:spLocks noGrp="1"/>
          </p:cNvSpPr>
          <p:nvPr>
            <p:ph idx="1"/>
          </p:nvPr>
        </p:nvSpPr>
        <p:spPr>
          <a:xfrm>
            <a:off x="457200" y="1371600"/>
            <a:ext cx="8229600" cy="4754563"/>
          </a:xfrm>
        </p:spPr>
        <p:txBody>
          <a:bodyPr/>
          <a:lstStyle>
            <a:lvl1pPr>
              <a:defRPr sz="2800"/>
            </a:lvl1pPr>
            <a:lvl2pPr>
              <a:defRPr sz="2400"/>
            </a:lvl2pPr>
            <a:lvl3pPr>
              <a:defRPr sz="20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69679171"/>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1B1A657-43F0-4584-AD0D-837BDEA8CE7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9C08D45-A5DE-40D9-B911-2493772E245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FAE2A12-097A-469D-B7EF-37B844630141}"/>
              </a:ext>
            </a:extLst>
          </p:cNvPr>
          <p:cNvSpPr>
            <a:spLocks noGrp="1" noChangeArrowheads="1"/>
          </p:cNvSpPr>
          <p:nvPr>
            <p:ph type="sldNum" sz="quarter" idx="12"/>
          </p:nvPr>
        </p:nvSpPr>
        <p:spPr>
          <a:ln/>
        </p:spPr>
        <p:txBody>
          <a:bodyPr/>
          <a:lstStyle>
            <a:lvl1pPr>
              <a:defRPr/>
            </a:lvl1pPr>
          </a:lstStyle>
          <a:p>
            <a:pPr>
              <a:defRPr/>
            </a:pPr>
            <a:fld id="{2FCEB420-7D2B-47E8-9A35-E4B2244F8043}" type="slidenum">
              <a:rPr lang="en-US" altLang="en-US"/>
              <a:pPr>
                <a:defRPr/>
              </a:pPr>
              <a:t>‹#›</a:t>
            </a:fld>
            <a:endParaRPr lang="en-US" altLang="en-US"/>
          </a:p>
        </p:txBody>
      </p:sp>
    </p:spTree>
    <p:extLst>
      <p:ext uri="{BB962C8B-B14F-4D97-AF65-F5344CB8AC3E}">
        <p14:creationId xmlns:p14="http://schemas.microsoft.com/office/powerpoint/2010/main" val="4269075467"/>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E7A1ECB-E66C-4A65-A11D-963914612E4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DCCEB01-D773-4979-AEA4-6B560B54DA7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F2AAFE1-17FE-46E6-AD4C-9530183AC87B}"/>
              </a:ext>
            </a:extLst>
          </p:cNvPr>
          <p:cNvSpPr>
            <a:spLocks noGrp="1" noChangeArrowheads="1"/>
          </p:cNvSpPr>
          <p:nvPr>
            <p:ph type="sldNum" sz="quarter" idx="12"/>
          </p:nvPr>
        </p:nvSpPr>
        <p:spPr>
          <a:ln/>
        </p:spPr>
        <p:txBody>
          <a:bodyPr/>
          <a:lstStyle>
            <a:lvl1pPr>
              <a:defRPr/>
            </a:lvl1pPr>
          </a:lstStyle>
          <a:p>
            <a:pPr>
              <a:defRPr/>
            </a:pPr>
            <a:fld id="{78134AE4-7FEF-4E86-9E58-990693D2DE13}" type="slidenum">
              <a:rPr lang="en-US" altLang="en-US"/>
              <a:pPr>
                <a:defRPr/>
              </a:pPr>
              <a:t>‹#›</a:t>
            </a:fld>
            <a:endParaRPr lang="en-US" altLang="en-US"/>
          </a:p>
        </p:txBody>
      </p:sp>
    </p:spTree>
    <p:extLst>
      <p:ext uri="{BB962C8B-B14F-4D97-AF65-F5344CB8AC3E}">
        <p14:creationId xmlns:p14="http://schemas.microsoft.com/office/powerpoint/2010/main" val="2312759019"/>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3E27EBB-8989-4D18-9B91-4F2F20FFED1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914AD377-6C81-4E36-B25D-D5977AE7167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8329A5B6-060C-4AC9-96D6-B4D3A1D2A69E}"/>
              </a:ext>
            </a:extLst>
          </p:cNvPr>
          <p:cNvSpPr>
            <a:spLocks noGrp="1" noChangeArrowheads="1"/>
          </p:cNvSpPr>
          <p:nvPr>
            <p:ph type="sldNum" sz="quarter" idx="12"/>
          </p:nvPr>
        </p:nvSpPr>
        <p:spPr>
          <a:ln/>
        </p:spPr>
        <p:txBody>
          <a:bodyPr/>
          <a:lstStyle>
            <a:lvl1pPr>
              <a:defRPr/>
            </a:lvl1pPr>
          </a:lstStyle>
          <a:p>
            <a:pPr>
              <a:defRPr/>
            </a:pPr>
            <a:fld id="{EACF2286-3B92-4E64-AE6F-E7F61F7EA285}" type="slidenum">
              <a:rPr lang="en-US" altLang="en-US"/>
              <a:pPr>
                <a:defRPr/>
              </a:pPr>
              <a:t>‹#›</a:t>
            </a:fld>
            <a:endParaRPr lang="en-US" altLang="en-US"/>
          </a:p>
        </p:txBody>
      </p:sp>
    </p:spTree>
    <p:extLst>
      <p:ext uri="{BB962C8B-B14F-4D97-AF65-F5344CB8AC3E}">
        <p14:creationId xmlns:p14="http://schemas.microsoft.com/office/powerpoint/2010/main" val="3056833949"/>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BD70162-5524-4C67-BF07-E425DA0B59F7}"/>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1D8A838E-C576-40F3-A308-483644C2975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6F2BA53-5EAC-41F7-8D47-4A7805C7DA02}"/>
              </a:ext>
            </a:extLst>
          </p:cNvPr>
          <p:cNvSpPr>
            <a:spLocks noGrp="1" noChangeArrowheads="1"/>
          </p:cNvSpPr>
          <p:nvPr>
            <p:ph type="sldNum" sz="quarter" idx="12"/>
          </p:nvPr>
        </p:nvSpPr>
        <p:spPr>
          <a:ln/>
        </p:spPr>
        <p:txBody>
          <a:bodyPr/>
          <a:lstStyle>
            <a:lvl1pPr>
              <a:defRPr/>
            </a:lvl1pPr>
          </a:lstStyle>
          <a:p>
            <a:pPr>
              <a:defRPr/>
            </a:pPr>
            <a:fld id="{A9A89087-93E1-477F-AF71-AC81B9D41E0C}" type="slidenum">
              <a:rPr lang="en-US" altLang="en-US"/>
              <a:pPr>
                <a:defRPr/>
              </a:pPr>
              <a:t>‹#›</a:t>
            </a:fld>
            <a:endParaRPr lang="en-US" altLang="en-US"/>
          </a:p>
        </p:txBody>
      </p:sp>
    </p:spTree>
    <p:extLst>
      <p:ext uri="{BB962C8B-B14F-4D97-AF65-F5344CB8AC3E}">
        <p14:creationId xmlns:p14="http://schemas.microsoft.com/office/powerpoint/2010/main" val="961228370"/>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8CB0DB7-0A93-4772-8504-DB275B205504}"/>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DE371096-058B-4958-9EB3-9DE01ADF749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33CE025B-4ECD-4840-9857-184C1C093EAD}"/>
              </a:ext>
            </a:extLst>
          </p:cNvPr>
          <p:cNvSpPr>
            <a:spLocks noGrp="1" noChangeArrowheads="1"/>
          </p:cNvSpPr>
          <p:nvPr>
            <p:ph type="sldNum" sz="quarter" idx="12"/>
          </p:nvPr>
        </p:nvSpPr>
        <p:spPr>
          <a:ln/>
        </p:spPr>
        <p:txBody>
          <a:bodyPr/>
          <a:lstStyle>
            <a:lvl1pPr>
              <a:defRPr/>
            </a:lvl1pPr>
          </a:lstStyle>
          <a:p>
            <a:pPr>
              <a:defRPr/>
            </a:pPr>
            <a:fld id="{7D8689C6-14E1-4758-B0F8-EA89995BF174}" type="slidenum">
              <a:rPr lang="en-US" altLang="en-US"/>
              <a:pPr>
                <a:defRPr/>
              </a:pPr>
              <a:t>‹#›</a:t>
            </a:fld>
            <a:endParaRPr lang="en-US" altLang="en-US"/>
          </a:p>
        </p:txBody>
      </p:sp>
    </p:spTree>
    <p:extLst>
      <p:ext uri="{BB962C8B-B14F-4D97-AF65-F5344CB8AC3E}">
        <p14:creationId xmlns:p14="http://schemas.microsoft.com/office/powerpoint/2010/main" val="1583231990"/>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8412EDE-189E-4666-806A-7BEE6CD72FC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C14796A-D45D-4B86-81D8-B2134C48960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49B4B1C-7BA9-4727-8256-50C14BF65D99}"/>
              </a:ext>
            </a:extLst>
          </p:cNvPr>
          <p:cNvSpPr>
            <a:spLocks noGrp="1" noChangeArrowheads="1"/>
          </p:cNvSpPr>
          <p:nvPr>
            <p:ph type="sldNum" sz="quarter" idx="12"/>
          </p:nvPr>
        </p:nvSpPr>
        <p:spPr>
          <a:ln/>
        </p:spPr>
        <p:txBody>
          <a:bodyPr/>
          <a:lstStyle>
            <a:lvl1pPr>
              <a:defRPr/>
            </a:lvl1pPr>
          </a:lstStyle>
          <a:p>
            <a:pPr>
              <a:defRPr/>
            </a:pPr>
            <a:fld id="{1BE40A97-1FCF-4D37-A9BC-9233077B1D2F}" type="slidenum">
              <a:rPr lang="en-US" altLang="en-US"/>
              <a:pPr>
                <a:defRPr/>
              </a:pPr>
              <a:t>‹#›</a:t>
            </a:fld>
            <a:endParaRPr lang="en-US" altLang="en-US"/>
          </a:p>
        </p:txBody>
      </p:sp>
    </p:spTree>
    <p:extLst>
      <p:ext uri="{BB962C8B-B14F-4D97-AF65-F5344CB8AC3E}">
        <p14:creationId xmlns:p14="http://schemas.microsoft.com/office/powerpoint/2010/main" val="2533123602"/>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4EA5CFC-C968-4D39-A15D-23EB528C485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45ACCE2-D181-479E-BAFB-A94A4EC5C7F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BFED593-F67E-44CB-B815-86C184DC6815}"/>
              </a:ext>
            </a:extLst>
          </p:cNvPr>
          <p:cNvSpPr>
            <a:spLocks noGrp="1" noChangeArrowheads="1"/>
          </p:cNvSpPr>
          <p:nvPr>
            <p:ph type="sldNum" sz="quarter" idx="12"/>
          </p:nvPr>
        </p:nvSpPr>
        <p:spPr>
          <a:ln/>
        </p:spPr>
        <p:txBody>
          <a:bodyPr/>
          <a:lstStyle>
            <a:lvl1pPr>
              <a:defRPr/>
            </a:lvl1pPr>
          </a:lstStyle>
          <a:p>
            <a:pPr>
              <a:defRPr/>
            </a:pPr>
            <a:fld id="{BC52F177-14A0-438D-97D8-43F5F99872F3}" type="slidenum">
              <a:rPr lang="en-US" altLang="en-US"/>
              <a:pPr>
                <a:defRPr/>
              </a:pPr>
              <a:t>‹#›</a:t>
            </a:fld>
            <a:endParaRPr lang="en-US" altLang="en-US"/>
          </a:p>
        </p:txBody>
      </p:sp>
    </p:spTree>
    <p:extLst>
      <p:ext uri="{BB962C8B-B14F-4D97-AF65-F5344CB8AC3E}">
        <p14:creationId xmlns:p14="http://schemas.microsoft.com/office/powerpoint/2010/main" val="4242750227"/>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BD78559-027D-416C-85AE-F6D8369C5766}"/>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E23E91A4-5D4E-4061-8453-CF55612A43E1}"/>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1748" name="Rectangle 4">
            <a:extLst>
              <a:ext uri="{FF2B5EF4-FFF2-40B4-BE49-F238E27FC236}">
                <a16:creationId xmlns:a16="http://schemas.microsoft.com/office/drawing/2014/main" id="{794E90BB-A454-4513-990C-9CE3EA652C3E}"/>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400" b="0">
                <a:solidFill>
                  <a:srgbClr val="000000"/>
                </a:solidFill>
                <a:latin typeface="+mn-lt"/>
                <a:cs typeface="+mn-cs"/>
              </a:defRPr>
            </a:lvl1pPr>
          </a:lstStyle>
          <a:p>
            <a:pPr>
              <a:defRPr/>
            </a:pPr>
            <a:endParaRPr lang="en-US"/>
          </a:p>
        </p:txBody>
      </p:sp>
      <p:sp>
        <p:nvSpPr>
          <p:cNvPr id="31749" name="Rectangle 5">
            <a:extLst>
              <a:ext uri="{FF2B5EF4-FFF2-40B4-BE49-F238E27FC236}">
                <a16:creationId xmlns:a16="http://schemas.microsoft.com/office/drawing/2014/main" id="{A926DF08-594D-4A2F-A00F-AF238427D369}"/>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sz="1400" b="0">
                <a:solidFill>
                  <a:srgbClr val="000000"/>
                </a:solidFill>
                <a:latin typeface="+mn-lt"/>
                <a:cs typeface="+mn-cs"/>
              </a:defRPr>
            </a:lvl1pPr>
          </a:lstStyle>
          <a:p>
            <a:pPr>
              <a:defRPr/>
            </a:pPr>
            <a:endParaRPr lang="en-US"/>
          </a:p>
        </p:txBody>
      </p:sp>
      <p:sp>
        <p:nvSpPr>
          <p:cNvPr id="31750" name="Rectangle 6">
            <a:extLst>
              <a:ext uri="{FF2B5EF4-FFF2-40B4-BE49-F238E27FC236}">
                <a16:creationId xmlns:a16="http://schemas.microsoft.com/office/drawing/2014/main" id="{CFF092B0-C0A5-4746-A064-01E566018415}"/>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09081CD2-CBDE-4FEE-9915-54BF6E667DAA}" type="slidenum">
              <a:rPr lang="en-US" altLang="en-US"/>
              <a:pPr>
                <a:defRPr/>
              </a:pPr>
              <a:t>‹#›</a:t>
            </a:fld>
            <a:endParaRPr lang="en-US" altLang="en-US"/>
          </a:p>
        </p:txBody>
      </p:sp>
      <p:pic>
        <p:nvPicPr>
          <p:cNvPr id="1031" name="Picture 7" descr="Plain bg">
            <a:extLst>
              <a:ext uri="{FF2B5EF4-FFF2-40B4-BE49-F238E27FC236}">
                <a16:creationId xmlns:a16="http://schemas.microsoft.com/office/drawing/2014/main" id="{217AD50C-68F2-4753-AC55-77CB7A0D37A1}"/>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13" r:id="rId1"/>
    <p:sldLayoutId id="214748392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Lst>
  <p:transition spd="med">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hyperlink" Target="https://en.wikipedia.org/wiki/Maritime_law"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hyperlink" Target="https://en.wikipedia.org/wiki/Merchant_ships"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a:extLst>
              <a:ext uri="{FF2B5EF4-FFF2-40B4-BE49-F238E27FC236}">
                <a16:creationId xmlns:a16="http://schemas.microsoft.com/office/drawing/2014/main" id="{C656CAEF-B57D-40F5-81FB-F93C45CCBC61}"/>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itle 1">
            <a:extLst>
              <a:ext uri="{FF2B5EF4-FFF2-40B4-BE49-F238E27FC236}">
                <a16:creationId xmlns:a16="http://schemas.microsoft.com/office/drawing/2014/main" id="{89A7EB11-4A9F-42E2-9560-EE2C0BEFF251}"/>
              </a:ext>
            </a:extLst>
          </p:cNvPr>
          <p:cNvSpPr>
            <a:spLocks noGrp="1"/>
          </p:cNvSpPr>
          <p:nvPr>
            <p:ph type="title"/>
          </p:nvPr>
        </p:nvSpPr>
        <p:spPr>
          <a:xfrm>
            <a:off x="1943100" y="1077913"/>
            <a:ext cx="7165975" cy="852487"/>
          </a:xfrm>
        </p:spPr>
        <p:txBody>
          <a:bodyPr/>
          <a:lstStyle/>
          <a:p>
            <a:pPr algn="r"/>
            <a:r>
              <a:rPr lang="en-US" altLang="en-US" b="1">
                <a:solidFill>
                  <a:schemeClr val="bg1"/>
                </a:solidFill>
              </a:rPr>
              <a:t>Office of Coast Survey</a:t>
            </a:r>
            <a:br>
              <a:rPr lang="en-US" altLang="en-US" b="1">
                <a:solidFill>
                  <a:schemeClr val="bg1"/>
                </a:solidFill>
              </a:rPr>
            </a:br>
            <a:r>
              <a:rPr lang="en-US" altLang="en-US" sz="900" b="1">
                <a:solidFill>
                  <a:schemeClr val="bg1"/>
                </a:solidFill>
              </a:rPr>
              <a:t> </a:t>
            </a:r>
            <a:r>
              <a:rPr lang="en-US" altLang="en-US" b="1">
                <a:solidFill>
                  <a:schemeClr val="bg1"/>
                </a:solidFill>
              </a:rPr>
              <a:t/>
            </a:r>
            <a:br>
              <a:rPr lang="en-US" altLang="en-US" b="1">
                <a:solidFill>
                  <a:schemeClr val="bg1"/>
                </a:solidFill>
              </a:rPr>
            </a:br>
            <a:endParaRPr lang="en-US" altLang="en-US" sz="2000" i="1">
              <a:solidFill>
                <a:schemeClr val="bg1"/>
              </a:solidFill>
            </a:endParaRPr>
          </a:p>
        </p:txBody>
      </p:sp>
      <p:sp>
        <p:nvSpPr>
          <p:cNvPr id="4100" name="TextBox 1">
            <a:extLst>
              <a:ext uri="{FF2B5EF4-FFF2-40B4-BE49-F238E27FC236}">
                <a16:creationId xmlns:a16="http://schemas.microsoft.com/office/drawing/2014/main" id="{D7210637-C590-44F5-82EB-7667D72EC57C}"/>
              </a:ext>
            </a:extLst>
          </p:cNvPr>
          <p:cNvSpPr txBox="1">
            <a:spLocks noChangeArrowheads="1"/>
          </p:cNvSpPr>
          <p:nvPr/>
        </p:nvSpPr>
        <p:spPr bwMode="auto">
          <a:xfrm>
            <a:off x="4168775" y="4694238"/>
            <a:ext cx="47466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US" altLang="en-US" sz="2400" b="1">
                <a:solidFill>
                  <a:schemeClr val="bg1"/>
                </a:solidFill>
              </a:rPr>
              <a:t>Rear Admiral Shepard Smith</a:t>
            </a:r>
            <a:endParaRPr lang="en-US" altLang="en-US" sz="1800" b="1">
              <a:solidFill>
                <a:schemeClr val="bg1"/>
              </a:solidFill>
            </a:endParaRPr>
          </a:p>
        </p:txBody>
      </p:sp>
      <p:sp>
        <p:nvSpPr>
          <p:cNvPr id="4101" name="TextBox 2">
            <a:extLst>
              <a:ext uri="{FF2B5EF4-FFF2-40B4-BE49-F238E27FC236}">
                <a16:creationId xmlns:a16="http://schemas.microsoft.com/office/drawing/2014/main" id="{39C73F65-A420-4656-A4D3-0F1BA60EA8F2}"/>
              </a:ext>
            </a:extLst>
          </p:cNvPr>
          <p:cNvSpPr txBox="1">
            <a:spLocks noChangeArrowheads="1"/>
          </p:cNvSpPr>
          <p:nvPr/>
        </p:nvSpPr>
        <p:spPr bwMode="auto">
          <a:xfrm>
            <a:off x="5943600" y="5334000"/>
            <a:ext cx="2971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US" altLang="en-US" sz="1800" b="1">
                <a:solidFill>
                  <a:schemeClr val="bg1"/>
                </a:solidFill>
              </a:rPr>
              <a:t>April 4, 2018</a:t>
            </a: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F0EE046-EB80-4256-83AE-B496E0112A6A}"/>
              </a:ext>
            </a:extLst>
          </p:cNvPr>
          <p:cNvSpPr txBox="1"/>
          <p:nvPr/>
        </p:nvSpPr>
        <p:spPr>
          <a:xfrm>
            <a:off x="236538" y="228600"/>
            <a:ext cx="8670925" cy="584200"/>
          </a:xfrm>
          <a:prstGeom prst="rect">
            <a:avLst/>
          </a:prstGeom>
          <a:noFill/>
        </p:spPr>
        <p:txBody>
          <a:bodyPr>
            <a:spAutoFit/>
          </a:bodyPr>
          <a:lstStyle/>
          <a:p>
            <a:pPr defTabSz="457200" eaLnBrk="1" fontAlgn="auto" hangingPunct="1">
              <a:spcBef>
                <a:spcPts val="0"/>
              </a:spcBef>
              <a:spcAft>
                <a:spcPts val="0"/>
              </a:spcAft>
              <a:defRPr/>
            </a:pPr>
            <a:r>
              <a:rPr lang="en-US" sz="3200" b="1" dirty="0">
                <a:latin typeface="Calibri" panose="020F0502020204030204"/>
                <a:cs typeface="+mn-cs"/>
              </a:rPr>
              <a:t>Precision Navigation</a:t>
            </a:r>
            <a:endParaRPr lang="en-US" i="1" spc="150" dirty="0">
              <a:latin typeface="Calibri" panose="020F0502020204030204"/>
              <a:cs typeface="+mn-cs"/>
            </a:endParaRPr>
          </a:p>
        </p:txBody>
      </p:sp>
      <p:sp>
        <p:nvSpPr>
          <p:cNvPr id="24579" name="Rectangle 4">
            <a:extLst>
              <a:ext uri="{FF2B5EF4-FFF2-40B4-BE49-F238E27FC236}">
                <a16:creationId xmlns:a16="http://schemas.microsoft.com/office/drawing/2014/main" id="{FC5F812E-39B8-4D93-A7BF-89CD224BDA78}"/>
              </a:ext>
            </a:extLst>
          </p:cNvPr>
          <p:cNvSpPr>
            <a:spLocks noChangeArrowheads="1"/>
          </p:cNvSpPr>
          <p:nvPr/>
        </p:nvSpPr>
        <p:spPr bwMode="auto">
          <a:xfrm>
            <a:off x="0" y="984250"/>
            <a:ext cx="9144000" cy="46038"/>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400" b="1">
              <a:latin typeface="Verdana" panose="020B0604030504040204" pitchFamily="34" charset="0"/>
            </a:endParaRPr>
          </a:p>
        </p:txBody>
      </p:sp>
      <p:pic>
        <p:nvPicPr>
          <p:cNvPr id="24580" name="Picture 8">
            <a:extLst>
              <a:ext uri="{FF2B5EF4-FFF2-40B4-BE49-F238E27FC236}">
                <a16:creationId xmlns:a16="http://schemas.microsoft.com/office/drawing/2014/main" id="{BF9984A6-5CD3-4F5A-92F5-1161938CBB0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70138" y="1036638"/>
            <a:ext cx="6777037" cy="508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7">
            <a:extLst>
              <a:ext uri="{FF2B5EF4-FFF2-40B4-BE49-F238E27FC236}">
                <a16:creationId xmlns:a16="http://schemas.microsoft.com/office/drawing/2014/main" id="{2CFF744A-0CEC-4D1F-A3B8-317EE57ED5E5}"/>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0" y="1036638"/>
            <a:ext cx="2438400" cy="508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A4B9B7C-379A-4C5A-B492-F80F1076547D}"/>
              </a:ext>
            </a:extLst>
          </p:cNvPr>
          <p:cNvSpPr txBox="1"/>
          <p:nvPr/>
        </p:nvSpPr>
        <p:spPr>
          <a:xfrm>
            <a:off x="236538" y="228600"/>
            <a:ext cx="8670925" cy="584200"/>
          </a:xfrm>
          <a:prstGeom prst="rect">
            <a:avLst/>
          </a:prstGeom>
          <a:noFill/>
        </p:spPr>
        <p:txBody>
          <a:bodyPr>
            <a:spAutoFit/>
          </a:bodyPr>
          <a:lstStyle/>
          <a:p>
            <a:pPr defTabSz="457200" eaLnBrk="1" fontAlgn="auto" hangingPunct="1">
              <a:spcBef>
                <a:spcPts val="0"/>
              </a:spcBef>
              <a:spcAft>
                <a:spcPts val="0"/>
              </a:spcAft>
              <a:defRPr/>
            </a:pPr>
            <a:r>
              <a:rPr lang="en-US" sz="3200" b="1" dirty="0">
                <a:latin typeface="Calibri" panose="020F0502020204030204"/>
                <a:cs typeface="+mn-cs"/>
              </a:rPr>
              <a:t>Partnership with USACE</a:t>
            </a:r>
            <a:endParaRPr lang="en-US" i="1" spc="150" dirty="0">
              <a:latin typeface="Calibri" panose="020F0502020204030204"/>
              <a:cs typeface="+mn-cs"/>
            </a:endParaRPr>
          </a:p>
        </p:txBody>
      </p:sp>
      <p:sp>
        <p:nvSpPr>
          <p:cNvPr id="26627" name="Rectangle 4">
            <a:extLst>
              <a:ext uri="{FF2B5EF4-FFF2-40B4-BE49-F238E27FC236}">
                <a16:creationId xmlns:a16="http://schemas.microsoft.com/office/drawing/2014/main" id="{5AB14C89-AB1E-4D27-B88D-D2DA8E89916A}"/>
              </a:ext>
            </a:extLst>
          </p:cNvPr>
          <p:cNvSpPr>
            <a:spLocks noChangeArrowheads="1"/>
          </p:cNvSpPr>
          <p:nvPr/>
        </p:nvSpPr>
        <p:spPr bwMode="auto">
          <a:xfrm>
            <a:off x="0" y="984250"/>
            <a:ext cx="9144000" cy="46038"/>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400" b="1">
              <a:latin typeface="Verdana" panose="020B0604030504040204" pitchFamily="34" charset="0"/>
            </a:endParaRPr>
          </a:p>
        </p:txBody>
      </p:sp>
      <p:pic>
        <p:nvPicPr>
          <p:cNvPr id="26628" name="Picture 6">
            <a:extLst>
              <a:ext uri="{FF2B5EF4-FFF2-40B4-BE49-F238E27FC236}">
                <a16:creationId xmlns:a16="http://schemas.microsoft.com/office/drawing/2014/main" id="{D8267151-EF18-4C85-A86E-7AE3E1BF32B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7188" y="1816100"/>
            <a:ext cx="6291262" cy="280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7">
            <a:extLst>
              <a:ext uri="{FF2B5EF4-FFF2-40B4-BE49-F238E27FC236}">
                <a16:creationId xmlns:a16="http://schemas.microsoft.com/office/drawing/2014/main" id="{EF4491E4-65CF-4A04-BB98-5FD104FF3CC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92450" y="3581400"/>
            <a:ext cx="5803900" cy="249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TextBox 2">
            <a:extLst>
              <a:ext uri="{FF2B5EF4-FFF2-40B4-BE49-F238E27FC236}">
                <a16:creationId xmlns:a16="http://schemas.microsoft.com/office/drawing/2014/main" id="{DC487165-F94C-4CC9-A3CA-9401CA58D244}"/>
              </a:ext>
            </a:extLst>
          </p:cNvPr>
          <p:cNvSpPr txBox="1">
            <a:spLocks noChangeArrowheads="1"/>
          </p:cNvSpPr>
          <p:nvPr/>
        </p:nvSpPr>
        <p:spPr bwMode="auto">
          <a:xfrm>
            <a:off x="357188" y="1143000"/>
            <a:ext cx="825341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dirty="0"/>
              <a:t>This example below depicts the proposed revision of a channel reach in Baltimore Harbor.  </a:t>
            </a:r>
          </a:p>
          <a:p>
            <a:endParaRPr lang="en-US" altLang="en-US" dirty="0"/>
          </a:p>
        </p:txBody>
      </p:sp>
    </p:spTree>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
            <a:extLst>
              <a:ext uri="{FF2B5EF4-FFF2-40B4-BE49-F238E27FC236}">
                <a16:creationId xmlns:a16="http://schemas.microsoft.com/office/drawing/2014/main" id="{B9F15C5A-2248-4CD9-BC5D-71F57151087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20938" y="1074738"/>
            <a:ext cx="6694487" cy="502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Box 5">
            <a:extLst>
              <a:ext uri="{FF2B5EF4-FFF2-40B4-BE49-F238E27FC236}">
                <a16:creationId xmlns:a16="http://schemas.microsoft.com/office/drawing/2014/main" id="{D329DD14-96C2-48F4-881D-7C0FCC2255FF}"/>
              </a:ext>
            </a:extLst>
          </p:cNvPr>
          <p:cNvSpPr txBox="1">
            <a:spLocks noChangeArrowheads="1"/>
          </p:cNvSpPr>
          <p:nvPr/>
        </p:nvSpPr>
        <p:spPr bwMode="auto">
          <a:xfrm>
            <a:off x="220663" y="304800"/>
            <a:ext cx="86725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har char="•"/>
              <a:defRPr sz="3200">
                <a:solidFill>
                  <a:schemeClr val="tx1"/>
                </a:solidFill>
                <a:latin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600" b="1">
                <a:latin typeface="Calibri" panose="020F0502020204030204" pitchFamily="34" charset="0"/>
              </a:rPr>
              <a:t>Ocean Mapping</a:t>
            </a:r>
          </a:p>
        </p:txBody>
      </p:sp>
      <p:sp>
        <p:nvSpPr>
          <p:cNvPr id="28676" name="Rectangle 4">
            <a:extLst>
              <a:ext uri="{FF2B5EF4-FFF2-40B4-BE49-F238E27FC236}">
                <a16:creationId xmlns:a16="http://schemas.microsoft.com/office/drawing/2014/main" id="{0355CB11-729A-4906-9DCB-D559C0994611}"/>
              </a:ext>
            </a:extLst>
          </p:cNvPr>
          <p:cNvSpPr>
            <a:spLocks noChangeArrowheads="1"/>
          </p:cNvSpPr>
          <p:nvPr/>
        </p:nvSpPr>
        <p:spPr bwMode="auto">
          <a:xfrm>
            <a:off x="0" y="984250"/>
            <a:ext cx="9144000" cy="46038"/>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400" b="1">
              <a:latin typeface="Verdana" panose="020B0604030504040204" pitchFamily="34" charset="0"/>
            </a:endParaRPr>
          </a:p>
        </p:txBody>
      </p:sp>
      <p:pic>
        <p:nvPicPr>
          <p:cNvPr id="6" name="Picture 5">
            <a:extLst>
              <a:ext uri="{FF2B5EF4-FFF2-40B4-BE49-F238E27FC236}">
                <a16:creationId xmlns:a16="http://schemas.microsoft.com/office/drawing/2014/main" id="{A0ADC69C-227A-8747-8F90-96A25005AC6C}"/>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rot="432208">
            <a:off x="389440" y="1469242"/>
            <a:ext cx="3022717" cy="39710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DF1E71B-E4E3-40A0-B81C-A64CF750AF9A}"/>
              </a:ext>
            </a:extLst>
          </p:cNvPr>
          <p:cNvSpPr txBox="1"/>
          <p:nvPr/>
        </p:nvSpPr>
        <p:spPr>
          <a:xfrm>
            <a:off x="236538" y="228600"/>
            <a:ext cx="8670925" cy="584200"/>
          </a:xfrm>
          <a:prstGeom prst="rect">
            <a:avLst/>
          </a:prstGeom>
          <a:noFill/>
        </p:spPr>
        <p:txBody>
          <a:bodyPr>
            <a:spAutoFit/>
          </a:bodyPr>
          <a:lstStyle/>
          <a:p>
            <a:pPr defTabSz="457200" eaLnBrk="1" fontAlgn="auto" hangingPunct="1">
              <a:spcBef>
                <a:spcPts val="0"/>
              </a:spcBef>
              <a:spcAft>
                <a:spcPts val="0"/>
              </a:spcAft>
              <a:defRPr/>
            </a:pPr>
            <a:r>
              <a:rPr lang="en-US" sz="3200" b="1" dirty="0" err="1">
                <a:latin typeface="Calibri" panose="020F0502020204030204"/>
                <a:cs typeface="+mn-cs"/>
              </a:rPr>
              <a:t>SeaBed</a:t>
            </a:r>
            <a:r>
              <a:rPr lang="en-US" sz="3200" b="1" dirty="0">
                <a:latin typeface="Calibri" panose="020F0502020204030204"/>
                <a:cs typeface="+mn-cs"/>
              </a:rPr>
              <a:t> 2030</a:t>
            </a:r>
            <a:endParaRPr lang="en-US" i="1" spc="150" dirty="0">
              <a:latin typeface="Calibri" panose="020F0502020204030204"/>
              <a:cs typeface="+mn-cs"/>
            </a:endParaRPr>
          </a:p>
        </p:txBody>
      </p:sp>
      <p:sp>
        <p:nvSpPr>
          <p:cNvPr id="10243" name="Rectangle 4">
            <a:extLst>
              <a:ext uri="{FF2B5EF4-FFF2-40B4-BE49-F238E27FC236}">
                <a16:creationId xmlns:a16="http://schemas.microsoft.com/office/drawing/2014/main" id="{6032578E-0FD0-44BD-8181-228150288B6D}"/>
              </a:ext>
            </a:extLst>
          </p:cNvPr>
          <p:cNvSpPr>
            <a:spLocks noChangeArrowheads="1"/>
          </p:cNvSpPr>
          <p:nvPr/>
        </p:nvSpPr>
        <p:spPr bwMode="auto">
          <a:xfrm>
            <a:off x="0" y="984250"/>
            <a:ext cx="9144000" cy="46038"/>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400" b="1">
              <a:latin typeface="Verdana" panose="020B0604030504040204" pitchFamily="34" charset="0"/>
            </a:endParaRPr>
          </a:p>
        </p:txBody>
      </p:sp>
      <p:pic>
        <p:nvPicPr>
          <p:cNvPr id="10244" name="Picture 1">
            <a:extLst>
              <a:ext uri="{FF2B5EF4-FFF2-40B4-BE49-F238E27FC236}">
                <a16:creationId xmlns:a16="http://schemas.microsoft.com/office/drawing/2014/main" id="{92C7C6AE-70AE-4B30-8F83-69F90A52057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42988"/>
            <a:ext cx="9124950" cy="503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502119E-0F25-44DA-A829-B5C01F35E939}"/>
              </a:ext>
            </a:extLst>
          </p:cNvPr>
          <p:cNvSpPr txBox="1"/>
          <p:nvPr/>
        </p:nvSpPr>
        <p:spPr>
          <a:xfrm>
            <a:off x="236538" y="228600"/>
            <a:ext cx="8670925" cy="584200"/>
          </a:xfrm>
          <a:prstGeom prst="rect">
            <a:avLst/>
          </a:prstGeom>
          <a:noFill/>
        </p:spPr>
        <p:txBody>
          <a:bodyPr>
            <a:spAutoFit/>
          </a:bodyPr>
          <a:lstStyle/>
          <a:p>
            <a:pPr defTabSz="457200" eaLnBrk="1" fontAlgn="auto" hangingPunct="1">
              <a:spcBef>
                <a:spcPts val="0"/>
              </a:spcBef>
              <a:spcAft>
                <a:spcPts val="0"/>
              </a:spcAft>
              <a:defRPr/>
            </a:pPr>
            <a:r>
              <a:rPr lang="en-US" sz="3200" b="1" dirty="0">
                <a:latin typeface="Calibri" panose="020F0502020204030204"/>
                <a:cs typeface="+mn-cs"/>
              </a:rPr>
              <a:t>Outline</a:t>
            </a:r>
          </a:p>
        </p:txBody>
      </p:sp>
      <p:sp>
        <p:nvSpPr>
          <p:cNvPr id="6147" name="Rectangle 4">
            <a:extLst>
              <a:ext uri="{FF2B5EF4-FFF2-40B4-BE49-F238E27FC236}">
                <a16:creationId xmlns:a16="http://schemas.microsoft.com/office/drawing/2014/main" id="{30D74A2A-9273-47DE-A9B9-1696555B8D5E}"/>
              </a:ext>
            </a:extLst>
          </p:cNvPr>
          <p:cNvSpPr>
            <a:spLocks noChangeArrowheads="1"/>
          </p:cNvSpPr>
          <p:nvPr/>
        </p:nvSpPr>
        <p:spPr bwMode="auto">
          <a:xfrm>
            <a:off x="0" y="984250"/>
            <a:ext cx="9144000" cy="46038"/>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400" b="1">
              <a:latin typeface="Verdana" panose="020B0604030504040204" pitchFamily="34" charset="0"/>
            </a:endParaRPr>
          </a:p>
        </p:txBody>
      </p:sp>
      <p:sp>
        <p:nvSpPr>
          <p:cNvPr id="6148" name="Rectangle 40">
            <a:extLst>
              <a:ext uri="{FF2B5EF4-FFF2-40B4-BE49-F238E27FC236}">
                <a16:creationId xmlns:a16="http://schemas.microsoft.com/office/drawing/2014/main" id="{A572DF1C-6CBD-43CF-BC16-4A159F839FFC}"/>
              </a:ext>
            </a:extLst>
          </p:cNvPr>
          <p:cNvSpPr>
            <a:spLocks noChangeArrowheads="1"/>
          </p:cNvSpPr>
          <p:nvPr/>
        </p:nvSpPr>
        <p:spPr bwMode="auto">
          <a:xfrm>
            <a:off x="450850" y="1201738"/>
            <a:ext cx="8456613" cy="569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pPr>
            <a:r>
              <a:rPr lang="en-US" altLang="en-US" sz="2400" dirty="0">
                <a:latin typeface="Calibri" panose="020F0502020204030204" pitchFamily="34" charset="0"/>
              </a:rPr>
              <a:t>Miami</a:t>
            </a:r>
          </a:p>
          <a:p>
            <a:pPr lvl="1">
              <a:spcBef>
                <a:spcPct val="0"/>
              </a:spcBef>
            </a:pPr>
            <a:r>
              <a:rPr lang="en-US" altLang="en-US" sz="2000" dirty="0">
                <a:latin typeface="Calibri" panose="020F0502020204030204" pitchFamily="34" charset="0"/>
              </a:rPr>
              <a:t>Hurricane Response</a:t>
            </a:r>
          </a:p>
          <a:p>
            <a:pPr lvl="1">
              <a:spcBef>
                <a:spcPct val="0"/>
              </a:spcBef>
            </a:pPr>
            <a:r>
              <a:rPr lang="en-US" altLang="en-US" sz="2000" dirty="0">
                <a:latin typeface="Calibri" panose="020F0502020204030204" pitchFamily="34" charset="0"/>
              </a:rPr>
              <a:t>Cruise Industry</a:t>
            </a:r>
          </a:p>
          <a:p>
            <a:pPr lvl="1">
              <a:spcBef>
                <a:spcPct val="0"/>
              </a:spcBef>
            </a:pPr>
            <a:r>
              <a:rPr lang="en-US" altLang="en-US" sz="2000" dirty="0">
                <a:latin typeface="Calibri" panose="020F0502020204030204" pitchFamily="34" charset="0"/>
              </a:rPr>
              <a:t>Boat Show</a:t>
            </a:r>
          </a:p>
          <a:p>
            <a:pPr lvl="1">
              <a:spcBef>
                <a:spcPct val="0"/>
              </a:spcBef>
            </a:pPr>
            <a:r>
              <a:rPr lang="en-US" altLang="en-US" sz="2000" dirty="0">
                <a:latin typeface="Calibri" panose="020F0502020204030204" pitchFamily="34" charset="0"/>
              </a:rPr>
              <a:t>Rising Tides</a:t>
            </a:r>
          </a:p>
          <a:p>
            <a:pPr>
              <a:spcBef>
                <a:spcPct val="0"/>
              </a:spcBef>
            </a:pPr>
            <a:r>
              <a:rPr lang="en-US" altLang="en-US" sz="2400" dirty="0">
                <a:latin typeface="Calibri" panose="020F0502020204030204" pitchFamily="34" charset="0"/>
              </a:rPr>
              <a:t>SOLAS</a:t>
            </a:r>
          </a:p>
          <a:p>
            <a:pPr lvl="1">
              <a:spcBef>
                <a:spcPct val="0"/>
              </a:spcBef>
            </a:pPr>
            <a:r>
              <a:rPr lang="en-US" altLang="en-US" sz="2000" dirty="0">
                <a:latin typeface="Calibri" panose="020F0502020204030204" pitchFamily="34" charset="0"/>
              </a:rPr>
              <a:t>Risk Management</a:t>
            </a:r>
            <a:endParaRPr lang="en-US" altLang="en-US" sz="2400" dirty="0">
              <a:latin typeface="Calibri" panose="020F0502020204030204" pitchFamily="34" charset="0"/>
            </a:endParaRPr>
          </a:p>
          <a:p>
            <a:pPr>
              <a:spcBef>
                <a:spcPct val="0"/>
              </a:spcBef>
            </a:pPr>
            <a:r>
              <a:rPr lang="en-US" altLang="en-US" sz="2400" dirty="0">
                <a:latin typeface="Calibri" panose="020F0502020204030204" pitchFamily="34" charset="0"/>
              </a:rPr>
              <a:t>Program Updates</a:t>
            </a:r>
          </a:p>
          <a:p>
            <a:pPr lvl="1">
              <a:spcBef>
                <a:spcPct val="0"/>
              </a:spcBef>
            </a:pPr>
            <a:r>
              <a:rPr lang="en-US" altLang="en-US" sz="2000" dirty="0">
                <a:latin typeface="Calibri" panose="020F0502020204030204" pitchFamily="34" charset="0"/>
              </a:rPr>
              <a:t>National Charting Plan</a:t>
            </a:r>
          </a:p>
          <a:p>
            <a:pPr lvl="1">
              <a:spcBef>
                <a:spcPct val="0"/>
              </a:spcBef>
            </a:pPr>
            <a:r>
              <a:rPr lang="en-US" altLang="en-US" sz="2000" dirty="0">
                <a:latin typeface="Calibri" panose="020F0502020204030204" pitchFamily="34" charset="0"/>
              </a:rPr>
              <a:t>External Source Data</a:t>
            </a:r>
          </a:p>
          <a:p>
            <a:pPr lvl="1">
              <a:spcBef>
                <a:spcPct val="0"/>
              </a:spcBef>
            </a:pPr>
            <a:r>
              <a:rPr lang="en-US" altLang="en-US" sz="2000" dirty="0">
                <a:latin typeface="Calibri" panose="020F0502020204030204" pitchFamily="34" charset="0"/>
              </a:rPr>
              <a:t>Unmanned Systems</a:t>
            </a:r>
          </a:p>
          <a:p>
            <a:pPr lvl="1">
              <a:spcBef>
                <a:spcPct val="0"/>
              </a:spcBef>
            </a:pPr>
            <a:r>
              <a:rPr lang="en-US" altLang="en-US" sz="2000" dirty="0">
                <a:latin typeface="Calibri" panose="020F0502020204030204" pitchFamily="34" charset="0"/>
              </a:rPr>
              <a:t>Precision Navigation</a:t>
            </a:r>
          </a:p>
          <a:p>
            <a:pPr lvl="1">
              <a:spcBef>
                <a:spcPct val="0"/>
              </a:spcBef>
            </a:pPr>
            <a:r>
              <a:rPr lang="en-US" altLang="en-US" sz="2000" dirty="0">
                <a:latin typeface="Calibri" panose="020F0502020204030204" pitchFamily="34" charset="0"/>
              </a:rPr>
              <a:t>Partnership with USACE</a:t>
            </a:r>
          </a:p>
          <a:p>
            <a:pPr>
              <a:spcBef>
                <a:spcPct val="0"/>
              </a:spcBef>
            </a:pPr>
            <a:r>
              <a:rPr lang="en-US" altLang="en-US" sz="2400" dirty="0">
                <a:latin typeface="Calibri" panose="020F0502020204030204" pitchFamily="34" charset="0"/>
              </a:rPr>
              <a:t>Ocean Mapping Plan</a:t>
            </a:r>
          </a:p>
          <a:p>
            <a:pPr lvl="1">
              <a:spcBef>
                <a:spcPct val="0"/>
              </a:spcBef>
            </a:pPr>
            <a:r>
              <a:rPr lang="en-US" altLang="en-US" sz="2000" dirty="0">
                <a:latin typeface="Calibri" panose="020F0502020204030204" pitchFamily="34" charset="0"/>
              </a:rPr>
              <a:t>Seabed 2030</a:t>
            </a:r>
          </a:p>
          <a:p>
            <a:pPr>
              <a:spcBef>
                <a:spcPct val="0"/>
              </a:spcBef>
            </a:pPr>
            <a:endParaRPr lang="en-US" altLang="en-US" sz="2400" dirty="0">
              <a:latin typeface="Calibri" panose="020F0502020204030204" pitchFamily="34" charset="0"/>
            </a:endParaRPr>
          </a:p>
          <a:p>
            <a:pPr>
              <a:spcBef>
                <a:spcPct val="0"/>
              </a:spcBef>
            </a:pPr>
            <a:endParaRPr lang="en-US" altLang="en-US" sz="2400" dirty="0">
              <a:latin typeface="Calibri" panose="020F0502020204030204" pitchFamily="34" charset="0"/>
            </a:endParaRPr>
          </a:p>
        </p:txBody>
      </p:sp>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FE2FE34-A5DF-45CD-9D2B-16DACB4E1855}"/>
              </a:ext>
            </a:extLst>
          </p:cNvPr>
          <p:cNvSpPr txBox="1"/>
          <p:nvPr/>
        </p:nvSpPr>
        <p:spPr>
          <a:xfrm>
            <a:off x="236538" y="228600"/>
            <a:ext cx="8670925" cy="584775"/>
          </a:xfrm>
          <a:prstGeom prst="rect">
            <a:avLst/>
          </a:prstGeom>
          <a:noFill/>
        </p:spPr>
        <p:txBody>
          <a:bodyPr>
            <a:spAutoFit/>
          </a:bodyPr>
          <a:lstStyle/>
          <a:p>
            <a:pPr defTabSz="457200" eaLnBrk="1" fontAlgn="auto" hangingPunct="1">
              <a:spcBef>
                <a:spcPts val="0"/>
              </a:spcBef>
              <a:spcAft>
                <a:spcPts val="0"/>
              </a:spcAft>
              <a:defRPr/>
            </a:pPr>
            <a:r>
              <a:rPr lang="en-US" sz="3200" b="1" dirty="0" smtClean="0">
                <a:latin typeface="Calibri" panose="020F0502020204030204"/>
                <a:cs typeface="+mn-cs"/>
              </a:rPr>
              <a:t>Hurricane Response</a:t>
            </a:r>
            <a:endParaRPr lang="en-US" i="1" spc="150" dirty="0">
              <a:latin typeface="Calibri" panose="020F0502020204030204"/>
              <a:cs typeface="+mn-cs"/>
            </a:endParaRPr>
          </a:p>
        </p:txBody>
      </p:sp>
      <p:sp>
        <p:nvSpPr>
          <p:cNvPr id="16387" name="Rectangle 4">
            <a:extLst>
              <a:ext uri="{FF2B5EF4-FFF2-40B4-BE49-F238E27FC236}">
                <a16:creationId xmlns:a16="http://schemas.microsoft.com/office/drawing/2014/main" id="{7042D974-753A-4BED-9329-FAB593F7DBA6}"/>
              </a:ext>
            </a:extLst>
          </p:cNvPr>
          <p:cNvSpPr>
            <a:spLocks noChangeArrowheads="1"/>
          </p:cNvSpPr>
          <p:nvPr/>
        </p:nvSpPr>
        <p:spPr bwMode="auto">
          <a:xfrm>
            <a:off x="0" y="984250"/>
            <a:ext cx="9144000" cy="46038"/>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400" b="1">
              <a:latin typeface="Verdana" panose="020B0604030504040204" pitchFamily="34" charset="0"/>
            </a:endParaRPr>
          </a:p>
        </p:txBody>
      </p:sp>
      <p:pic>
        <p:nvPicPr>
          <p:cNvPr id="16388" name="Picture 3">
            <a:extLst>
              <a:ext uri="{FF2B5EF4-FFF2-40B4-BE49-F238E27FC236}">
                <a16:creationId xmlns:a16="http://schemas.microsoft.com/office/drawing/2014/main" id="{9CBB03B2-C7FE-4033-924A-231A1C76509D}"/>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1030288"/>
            <a:ext cx="3733800" cy="158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H:\Surveys\HurricaneResponse2017\TJ_HurricaneResponse_Presentation\LimeTree Containers.png">
            <a:extLst>
              <a:ext uri="{FF2B5EF4-FFF2-40B4-BE49-F238E27FC236}">
                <a16:creationId xmlns:a16="http://schemas.microsoft.com/office/drawing/2014/main" id="{0B3A7AE7-EC46-48BD-BB72-3A5ABC4F47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343400"/>
            <a:ext cx="3740150" cy="1895475"/>
          </a:xfrm>
          <a:prstGeom prst="rect">
            <a:avLst/>
          </a:prstGeom>
          <a:ln w="190500" cap="sq">
            <a:noFill/>
            <a:prstDash val="solid"/>
            <a:miter lim="800000"/>
          </a:ln>
          <a:effectLst>
            <a:outerShdw blurRad="254000" algn="b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6390" name="Picture 2" descr="https://ocsdata.ncd.noaa.gov/storymaps/MIST-Miami.jpg">
            <a:extLst>
              <a:ext uri="{FF2B5EF4-FFF2-40B4-BE49-F238E27FC236}">
                <a16:creationId xmlns:a16="http://schemas.microsoft.com/office/drawing/2014/main" id="{A545AFE8-F5F4-445B-8A35-6EEEB684CC18}"/>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3810000" y="1030288"/>
            <a:ext cx="2362200" cy="318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4" descr="https://ocsdata.ncd.noaa.gov/storymaps/keywest-day.jpg">
            <a:extLst>
              <a:ext uri="{FF2B5EF4-FFF2-40B4-BE49-F238E27FC236}">
                <a16:creationId xmlns:a16="http://schemas.microsoft.com/office/drawing/2014/main" id="{E30AEF88-D705-471F-9C5E-941407E9AF3D}"/>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6248400" y="1030288"/>
            <a:ext cx="2895600" cy="316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13F5501A-348C-43C7-80A7-07C97D5B8DA5}"/>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a:stretch/>
        </p:blipFill>
        <p:spPr>
          <a:xfrm>
            <a:off x="0" y="2681288"/>
            <a:ext cx="3733800" cy="1600200"/>
          </a:xfrm>
          <a:prstGeom prst="rect">
            <a:avLst/>
          </a:prstGeom>
          <a:ln w="190500" cap="sq">
            <a:noFill/>
            <a:prstDash val="solid"/>
            <a:miter lim="800000"/>
          </a:ln>
          <a:effectLst>
            <a:outerShdw blurRad="254000" algn="bl" rotWithShape="0">
              <a:srgbClr val="000000">
                <a:alpha val="43000"/>
              </a:srgbClr>
            </a:outerShdw>
          </a:effectLst>
        </p:spPr>
      </p:pic>
      <p:pic>
        <p:nvPicPr>
          <p:cNvPr id="9" name="Picture 8">
            <a:extLst>
              <a:ext uri="{FF2B5EF4-FFF2-40B4-BE49-F238E27FC236}">
                <a16:creationId xmlns:a16="http://schemas.microsoft.com/office/drawing/2014/main" id="{5D3C70BE-01AA-44DA-8768-72A42DB7BEF1}"/>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a:stretch/>
        </p:blipFill>
        <p:spPr>
          <a:xfrm>
            <a:off x="3810000" y="4267200"/>
            <a:ext cx="5357813" cy="1828800"/>
          </a:xfrm>
          <a:prstGeom prst="rect">
            <a:avLst/>
          </a:prstGeom>
          <a:ln>
            <a:solidFill>
              <a:schemeClr val="accent1">
                <a:lumMod val="50000"/>
              </a:schemeClr>
            </a:solidFill>
          </a:ln>
        </p:spPr>
      </p:pic>
    </p:spTree>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8">
            <a:extLst>
              <a:ext uri="{FF2B5EF4-FFF2-40B4-BE49-F238E27FC236}">
                <a16:creationId xmlns:a16="http://schemas.microsoft.com/office/drawing/2014/main" id="{7BF71217-C34A-4CC0-A615-568B6B24DBBD}"/>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627188" y="3810000"/>
            <a:ext cx="5843587"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98A8403E-8E4F-4A40-B404-4A7D5BDBFDC6}"/>
              </a:ext>
            </a:extLst>
          </p:cNvPr>
          <p:cNvSpPr txBox="1"/>
          <p:nvPr/>
        </p:nvSpPr>
        <p:spPr>
          <a:xfrm>
            <a:off x="236538" y="228600"/>
            <a:ext cx="8670925" cy="584200"/>
          </a:xfrm>
          <a:prstGeom prst="rect">
            <a:avLst/>
          </a:prstGeom>
          <a:noFill/>
        </p:spPr>
        <p:txBody>
          <a:bodyPr>
            <a:spAutoFit/>
          </a:bodyPr>
          <a:lstStyle/>
          <a:p>
            <a:pPr defTabSz="457200" eaLnBrk="1" fontAlgn="auto" hangingPunct="1">
              <a:spcBef>
                <a:spcPts val="0"/>
              </a:spcBef>
              <a:spcAft>
                <a:spcPts val="0"/>
              </a:spcAft>
              <a:defRPr/>
            </a:pPr>
            <a:r>
              <a:rPr lang="en-US" sz="3200" b="1" dirty="0">
                <a:latin typeface="Calibri" panose="020F0502020204030204"/>
                <a:cs typeface="+mn-cs"/>
              </a:rPr>
              <a:t>Miami Boat Show 2018</a:t>
            </a:r>
            <a:endParaRPr lang="en-US" i="1" spc="150" dirty="0">
              <a:latin typeface="Calibri" panose="020F0502020204030204"/>
              <a:cs typeface="+mn-cs"/>
            </a:endParaRPr>
          </a:p>
        </p:txBody>
      </p:sp>
      <p:sp>
        <p:nvSpPr>
          <p:cNvPr id="30724" name="Rectangle 4">
            <a:extLst>
              <a:ext uri="{FF2B5EF4-FFF2-40B4-BE49-F238E27FC236}">
                <a16:creationId xmlns:a16="http://schemas.microsoft.com/office/drawing/2014/main" id="{0FD29394-B7FD-4491-8EC4-20B300097F72}"/>
              </a:ext>
            </a:extLst>
          </p:cNvPr>
          <p:cNvSpPr>
            <a:spLocks noChangeArrowheads="1"/>
          </p:cNvSpPr>
          <p:nvPr/>
        </p:nvSpPr>
        <p:spPr bwMode="auto">
          <a:xfrm>
            <a:off x="0" y="984250"/>
            <a:ext cx="9144000" cy="46038"/>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400" b="1">
              <a:latin typeface="Verdana" panose="020B0604030504040204" pitchFamily="34" charset="0"/>
            </a:endParaRPr>
          </a:p>
        </p:txBody>
      </p:sp>
      <p:pic>
        <p:nvPicPr>
          <p:cNvPr id="30726" name="Picture 7">
            <a:extLst>
              <a:ext uri="{FF2B5EF4-FFF2-40B4-BE49-F238E27FC236}">
                <a16:creationId xmlns:a16="http://schemas.microsoft.com/office/drawing/2014/main" id="{C2543F51-CE42-445B-9D16-16D460C45002}"/>
              </a:ext>
            </a:extLst>
          </p:cNvPr>
          <p:cNvPicPr>
            <a:picLocks noChangeAspect="1"/>
          </p:cNvPicPr>
          <p:nvPr/>
        </p:nvPicPr>
        <p:blipFill>
          <a:blip r:embed="rId4" cstate="hqprint">
            <a:extLst>
              <a:ext uri="{28A0092B-C50C-407E-A947-70E740481C1C}">
                <a14:useLocalDpi xmlns:a14="http://schemas.microsoft.com/office/drawing/2010/main" val="0"/>
              </a:ext>
            </a:extLst>
          </a:blip>
          <a:srcRect b="-601"/>
          <a:stretch>
            <a:fillRect/>
          </a:stretch>
        </p:blipFill>
        <p:spPr bwMode="auto">
          <a:xfrm>
            <a:off x="5572125" y="1258888"/>
            <a:ext cx="31242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01638" y="1293394"/>
            <a:ext cx="3916392" cy="2937294"/>
          </a:xfrm>
          <a:prstGeom prst="rect">
            <a:avLst/>
          </a:prstGeom>
        </p:spPr>
      </p:pic>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7FF999FB-1211-4B0A-BBC4-3F33D52AC551}"/>
              </a:ext>
            </a:extLst>
          </p:cNvPr>
          <p:cNvSpPr>
            <a:spLocks noChangeArrowheads="1"/>
          </p:cNvSpPr>
          <p:nvPr/>
        </p:nvSpPr>
        <p:spPr bwMode="auto">
          <a:xfrm>
            <a:off x="0" y="984250"/>
            <a:ext cx="9144000" cy="46038"/>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400" b="1">
              <a:latin typeface="Verdana" panose="020B0604030504040204" pitchFamily="34" charset="0"/>
            </a:endParaRPr>
          </a:p>
        </p:txBody>
      </p:sp>
      <p:sp>
        <p:nvSpPr>
          <p:cNvPr id="15" name="TextBox 14">
            <a:extLst>
              <a:ext uri="{FF2B5EF4-FFF2-40B4-BE49-F238E27FC236}">
                <a16:creationId xmlns:a16="http://schemas.microsoft.com/office/drawing/2014/main" id="{C2110071-CD74-4EEB-ACAF-D3B1C6D797A0}"/>
              </a:ext>
            </a:extLst>
          </p:cNvPr>
          <p:cNvSpPr txBox="1"/>
          <p:nvPr/>
        </p:nvSpPr>
        <p:spPr>
          <a:xfrm>
            <a:off x="236538" y="228600"/>
            <a:ext cx="8670925" cy="584200"/>
          </a:xfrm>
          <a:prstGeom prst="rect">
            <a:avLst/>
          </a:prstGeom>
          <a:noFill/>
        </p:spPr>
        <p:txBody>
          <a:bodyPr>
            <a:spAutoFit/>
          </a:bodyPr>
          <a:lstStyle/>
          <a:p>
            <a:pPr defTabSz="457200" eaLnBrk="1" fontAlgn="auto" hangingPunct="1">
              <a:spcBef>
                <a:spcPts val="0"/>
              </a:spcBef>
              <a:spcAft>
                <a:spcPts val="0"/>
              </a:spcAft>
              <a:defRPr/>
            </a:pPr>
            <a:r>
              <a:rPr lang="en-US" sz="3200" b="1" dirty="0">
                <a:latin typeface="Calibri" panose="020F0502020204030204"/>
                <a:cs typeface="+mn-cs"/>
              </a:rPr>
              <a:t>SOLAS</a:t>
            </a:r>
          </a:p>
        </p:txBody>
      </p:sp>
      <p:sp>
        <p:nvSpPr>
          <p:cNvPr id="7" name="Content Placeholder 6"/>
          <p:cNvSpPr>
            <a:spLocks noGrp="1"/>
          </p:cNvSpPr>
          <p:nvPr>
            <p:ph idx="1"/>
          </p:nvPr>
        </p:nvSpPr>
        <p:spPr>
          <a:xfrm>
            <a:off x="152400" y="1059611"/>
            <a:ext cx="9000227" cy="3039583"/>
          </a:xfrm>
        </p:spPr>
        <p:txBody>
          <a:bodyPr/>
          <a:lstStyle/>
          <a:p>
            <a:r>
              <a:rPr lang="en-US" sz="2200" dirty="0"/>
              <a:t>The </a:t>
            </a:r>
            <a:r>
              <a:rPr lang="en-US" sz="2200" b="1" dirty="0"/>
              <a:t>International Convention for the Safety of Life at Sea</a:t>
            </a:r>
            <a:r>
              <a:rPr lang="en-US" sz="2200" dirty="0"/>
              <a:t> (</a:t>
            </a:r>
            <a:r>
              <a:rPr lang="en-US" sz="2200" b="1" dirty="0"/>
              <a:t>SOLAS</a:t>
            </a:r>
            <a:r>
              <a:rPr lang="en-US" sz="2200" dirty="0"/>
              <a:t>) is </a:t>
            </a:r>
            <a:r>
              <a:rPr lang="en-US" sz="2200" dirty="0" smtClean="0"/>
              <a:t>an international</a:t>
            </a:r>
            <a:r>
              <a:rPr lang="en-US" sz="2200" dirty="0"/>
              <a:t> </a:t>
            </a:r>
            <a:r>
              <a:rPr lang="en-US" sz="2200" u="sng" dirty="0">
                <a:hlinkClick r:id="rId3" tooltip="Maritime law"/>
              </a:rPr>
              <a:t>maritime treaty</a:t>
            </a:r>
            <a:r>
              <a:rPr lang="en-US" sz="2200" dirty="0"/>
              <a:t> which sets minimum safety standards in the construction, equipment and operation of </a:t>
            </a:r>
            <a:r>
              <a:rPr lang="en-US" sz="2200" dirty="0">
                <a:hlinkClick r:id="rId4" tooltip="Merchant ships"/>
              </a:rPr>
              <a:t>merchant ships</a:t>
            </a:r>
            <a:r>
              <a:rPr lang="en-US" sz="2200" dirty="0"/>
              <a:t>. </a:t>
            </a:r>
            <a:endParaRPr lang="en-US" sz="2200" dirty="0" smtClean="0"/>
          </a:p>
          <a:p>
            <a:r>
              <a:rPr lang="en-US" sz="2200" dirty="0"/>
              <a:t>SOLAS in its successive forms is generally regarded as the </a:t>
            </a:r>
            <a:r>
              <a:rPr lang="en-US" sz="2200" b="1" i="1" dirty="0"/>
              <a:t>most important </a:t>
            </a:r>
            <a:r>
              <a:rPr lang="en-US" sz="2200" dirty="0"/>
              <a:t>of all international treaties concerning the safety of merchant </a:t>
            </a:r>
            <a:r>
              <a:rPr lang="en-US" sz="2200" dirty="0" smtClean="0"/>
              <a:t>ships.</a:t>
            </a:r>
          </a:p>
          <a:p>
            <a:r>
              <a:rPr lang="en-US" sz="2200" dirty="0" smtClean="0"/>
              <a:t>Regulation 9 </a:t>
            </a:r>
            <a:r>
              <a:rPr lang="mr-IN" sz="2200" dirty="0" smtClean="0"/>
              <a:t>–</a:t>
            </a:r>
            <a:r>
              <a:rPr lang="en-US" sz="2200" dirty="0" smtClean="0"/>
              <a:t>Hydrographic Services</a:t>
            </a:r>
          </a:p>
        </p:txBody>
      </p:sp>
      <p:pic>
        <p:nvPicPr>
          <p:cNvPr id="2" name="Picture 1"/>
          <p:cNvPicPr>
            <a:picLocks noChangeAspect="1"/>
          </p:cNvPicPr>
          <p:nvPr/>
        </p:nvPicPr>
        <p:blipFill rotWithShape="1">
          <a:blip r:embed="rId5" cstate="hqprint">
            <a:extLst>
              <a:ext uri="{28A0092B-C50C-407E-A947-70E740481C1C}">
                <a14:useLocalDpi xmlns:a14="http://schemas.microsoft.com/office/drawing/2010/main" val="0"/>
              </a:ext>
            </a:extLst>
          </a:blip>
          <a:srcRect/>
          <a:stretch/>
        </p:blipFill>
        <p:spPr>
          <a:xfrm>
            <a:off x="17253" y="4038600"/>
            <a:ext cx="9144000" cy="1981200"/>
          </a:xfrm>
          <a:prstGeom prst="rect">
            <a:avLst/>
          </a:prstGeom>
        </p:spPr>
      </p:pic>
    </p:spTree>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50FE262-E88A-4921-BF6A-109F501B8774}"/>
              </a:ext>
            </a:extLst>
          </p:cNvPr>
          <p:cNvSpPr txBox="1"/>
          <p:nvPr/>
        </p:nvSpPr>
        <p:spPr>
          <a:xfrm>
            <a:off x="236538" y="228600"/>
            <a:ext cx="8670925" cy="584775"/>
          </a:xfrm>
          <a:prstGeom prst="rect">
            <a:avLst/>
          </a:prstGeom>
          <a:noFill/>
        </p:spPr>
        <p:txBody>
          <a:bodyPr>
            <a:spAutoFit/>
          </a:bodyPr>
          <a:lstStyle/>
          <a:p>
            <a:pPr defTabSz="457200" eaLnBrk="1" fontAlgn="auto" hangingPunct="1">
              <a:spcBef>
                <a:spcPts val="0"/>
              </a:spcBef>
              <a:spcAft>
                <a:spcPts val="0"/>
              </a:spcAft>
              <a:defRPr/>
            </a:pPr>
            <a:r>
              <a:rPr lang="en-US" sz="3200" b="1" dirty="0" smtClean="0">
                <a:latin typeface="Calibri" panose="020F0502020204030204"/>
                <a:cs typeface="+mn-cs"/>
              </a:rPr>
              <a:t>SOLAS - </a:t>
            </a:r>
            <a:r>
              <a:rPr lang="en-US" sz="2800" i="1" dirty="0"/>
              <a:t>Regulation 9 Hydrographic Services</a:t>
            </a:r>
            <a:endParaRPr lang="en-US" sz="2800" i="1" spc="150" dirty="0">
              <a:latin typeface="Calibri" panose="020F0502020204030204"/>
              <a:cs typeface="+mn-cs"/>
            </a:endParaRPr>
          </a:p>
        </p:txBody>
      </p:sp>
      <p:sp>
        <p:nvSpPr>
          <p:cNvPr id="12291" name="Rectangle 4">
            <a:extLst>
              <a:ext uri="{FF2B5EF4-FFF2-40B4-BE49-F238E27FC236}">
                <a16:creationId xmlns:a16="http://schemas.microsoft.com/office/drawing/2014/main" id="{4C31B2B7-9BA3-4F4B-99C8-7F1B56ABAEA6}"/>
              </a:ext>
            </a:extLst>
          </p:cNvPr>
          <p:cNvSpPr>
            <a:spLocks noChangeArrowheads="1"/>
          </p:cNvSpPr>
          <p:nvPr/>
        </p:nvSpPr>
        <p:spPr bwMode="auto">
          <a:xfrm>
            <a:off x="0" y="984250"/>
            <a:ext cx="9144000" cy="46038"/>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400" b="1">
              <a:latin typeface="Verdana" panose="020B0604030504040204" pitchFamily="34" charset="0"/>
            </a:endParaRPr>
          </a:p>
        </p:txBody>
      </p:sp>
      <p:sp>
        <p:nvSpPr>
          <p:cNvPr id="9" name="Content Placeholder 8"/>
          <p:cNvSpPr>
            <a:spLocks noGrp="1"/>
          </p:cNvSpPr>
          <p:nvPr>
            <p:ph idx="1"/>
          </p:nvPr>
        </p:nvSpPr>
        <p:spPr>
          <a:xfrm>
            <a:off x="202032" y="1201163"/>
            <a:ext cx="8789568" cy="4696400"/>
          </a:xfrm>
        </p:spPr>
        <p:txBody>
          <a:bodyPr/>
          <a:lstStyle/>
          <a:p>
            <a:pPr marL="0" indent="0">
              <a:buNone/>
            </a:pPr>
            <a:r>
              <a:rPr lang="en-US" sz="1400" dirty="0"/>
              <a:t>1. Contracting Governments undertake to arrange for the collection and compilation of hydrographic data and the publication, dissemination and keeping up to date of all nautical information necessary for safe navigation.</a:t>
            </a:r>
            <a:endParaRPr lang="en-US" sz="600" dirty="0"/>
          </a:p>
          <a:p>
            <a:pPr marL="0" indent="0">
              <a:buNone/>
            </a:pPr>
            <a:r>
              <a:rPr lang="en-US" sz="600" dirty="0"/>
              <a:t> </a:t>
            </a:r>
          </a:p>
          <a:p>
            <a:pPr marL="0" indent="0">
              <a:buNone/>
            </a:pPr>
            <a:r>
              <a:rPr lang="en-US" sz="1400" dirty="0"/>
              <a:t>2. In particular, Contracting Governments undertake to co-operate in carrying out, as far as possible, the following nautical and hydrographic services, in the manner most suitable for the purpose of aiding navigation:</a:t>
            </a:r>
            <a:endParaRPr lang="en-US" sz="700" dirty="0"/>
          </a:p>
          <a:p>
            <a:pPr marL="0" indent="0">
              <a:buNone/>
            </a:pPr>
            <a:r>
              <a:rPr lang="en-US" sz="700" dirty="0"/>
              <a:t> </a:t>
            </a:r>
          </a:p>
          <a:p>
            <a:pPr marL="400050" lvl="1" indent="0">
              <a:buNone/>
            </a:pPr>
            <a:r>
              <a:rPr lang="en-US" sz="1400" dirty="0" smtClean="0"/>
              <a:t>2.1  to </a:t>
            </a:r>
            <a:r>
              <a:rPr lang="en-US" sz="1400" dirty="0"/>
              <a:t>ensure that hydrographic surveying is carried out, as far as possible, adequate to the </a:t>
            </a:r>
            <a:endParaRPr lang="en-US" sz="1400" dirty="0" smtClean="0"/>
          </a:p>
          <a:p>
            <a:pPr marL="400050" lvl="1" indent="0">
              <a:buNone/>
            </a:pPr>
            <a:r>
              <a:rPr lang="en-US" sz="1400" dirty="0"/>
              <a:t> </a:t>
            </a:r>
            <a:r>
              <a:rPr lang="en-US" sz="1400" dirty="0" smtClean="0"/>
              <a:t>      requirements </a:t>
            </a:r>
            <a:r>
              <a:rPr lang="en-US" sz="1400" dirty="0"/>
              <a:t>of safe </a:t>
            </a:r>
            <a:r>
              <a:rPr lang="en-US" sz="1400" dirty="0" smtClean="0"/>
              <a:t>navigation</a:t>
            </a:r>
            <a:r>
              <a:rPr lang="en-US" sz="1400" dirty="0"/>
              <a:t>;</a:t>
            </a:r>
          </a:p>
          <a:p>
            <a:pPr marL="400050" lvl="1" indent="0">
              <a:buNone/>
            </a:pPr>
            <a:r>
              <a:rPr lang="en-US" sz="1400" dirty="0" smtClean="0"/>
              <a:t>2.2  to </a:t>
            </a:r>
            <a:r>
              <a:rPr lang="en-US" sz="1400" dirty="0"/>
              <a:t>prepare and issue nautical charts, sailing directions, lists of lights, tide tables and other </a:t>
            </a:r>
            <a:r>
              <a:rPr lang="en-US" sz="1400" dirty="0" smtClean="0"/>
              <a:t>nautical </a:t>
            </a:r>
          </a:p>
          <a:p>
            <a:pPr marL="400050" lvl="1" indent="0">
              <a:buNone/>
            </a:pPr>
            <a:r>
              <a:rPr lang="en-US" sz="1400" dirty="0"/>
              <a:t> </a:t>
            </a:r>
            <a:r>
              <a:rPr lang="en-US" sz="1400" dirty="0" smtClean="0"/>
              <a:t>      publications</a:t>
            </a:r>
            <a:r>
              <a:rPr lang="en-US" sz="1400" dirty="0"/>
              <a:t>, where applicable, satisfying the needs of safe navigation;</a:t>
            </a:r>
          </a:p>
          <a:p>
            <a:pPr marL="400050" lvl="1" indent="0">
              <a:buNone/>
            </a:pPr>
            <a:r>
              <a:rPr lang="en-US" sz="1400" dirty="0" smtClean="0"/>
              <a:t>2.3  to </a:t>
            </a:r>
            <a:r>
              <a:rPr lang="en-US" sz="1400" dirty="0"/>
              <a:t>promulgate notices to mariners in order that nautical charts and publications are kept, as far as </a:t>
            </a:r>
            <a:endParaRPr lang="en-US" sz="1400" dirty="0" smtClean="0"/>
          </a:p>
          <a:p>
            <a:pPr marL="400050" lvl="1" indent="0">
              <a:buNone/>
            </a:pPr>
            <a:r>
              <a:rPr lang="en-US" sz="1400" dirty="0"/>
              <a:t> </a:t>
            </a:r>
            <a:r>
              <a:rPr lang="en-US" sz="1400" dirty="0" smtClean="0"/>
              <a:t>      possible</a:t>
            </a:r>
            <a:r>
              <a:rPr lang="en-US" sz="1400" dirty="0"/>
              <a:t>, up </a:t>
            </a:r>
            <a:r>
              <a:rPr lang="en-US" sz="1400" dirty="0" smtClean="0"/>
              <a:t>to </a:t>
            </a:r>
            <a:r>
              <a:rPr lang="en-US" sz="1400" dirty="0"/>
              <a:t>date; and</a:t>
            </a:r>
          </a:p>
          <a:p>
            <a:pPr marL="400050" lvl="1" indent="0">
              <a:buNone/>
            </a:pPr>
            <a:r>
              <a:rPr lang="en-US" sz="1400" dirty="0" smtClean="0"/>
              <a:t>2.4  to </a:t>
            </a:r>
            <a:r>
              <a:rPr lang="en-US" sz="1400" dirty="0"/>
              <a:t>provide data management arrangements to support these services.</a:t>
            </a:r>
            <a:endParaRPr lang="en-US" sz="700" dirty="0"/>
          </a:p>
          <a:p>
            <a:pPr marL="0" indent="0">
              <a:buNone/>
            </a:pPr>
            <a:r>
              <a:rPr lang="en-US" sz="700" dirty="0"/>
              <a:t> </a:t>
            </a:r>
          </a:p>
          <a:p>
            <a:pPr marL="0" indent="0">
              <a:buNone/>
            </a:pPr>
            <a:r>
              <a:rPr lang="en-US" sz="1400" dirty="0"/>
              <a:t>3.Contracting Governments undertake to ensure the greatest possible uniformity in charts and nautical publications and to take into account, whenever possible, relevant international resolutions and recommendations.*</a:t>
            </a:r>
            <a:endParaRPr lang="en-US" sz="700" dirty="0"/>
          </a:p>
          <a:p>
            <a:pPr marL="0" indent="0">
              <a:buNone/>
            </a:pPr>
            <a:r>
              <a:rPr lang="en-US" sz="700" dirty="0"/>
              <a:t> </a:t>
            </a:r>
          </a:p>
          <a:p>
            <a:pPr marL="0" indent="0">
              <a:buNone/>
            </a:pPr>
            <a:r>
              <a:rPr lang="en-US" sz="1400" dirty="0"/>
              <a:t>4.Contracting Governments undertake to co-ordinate their activities to the greatest possible degree in order to ensure that hydrographic and nautical information is made available on a world-wide scale as timely, reliably, and unambiguously as possible.</a:t>
            </a:r>
          </a:p>
          <a:p>
            <a:pPr marL="0" indent="0">
              <a:buNone/>
            </a:pPr>
            <a:endParaRPr lang="en-US" sz="1400" dirty="0"/>
          </a:p>
          <a:p>
            <a:pPr>
              <a:buFont typeface="+mj-lt"/>
              <a:buAutoNum type="arabicPeriod"/>
            </a:pPr>
            <a:endParaRPr lang="en-US" sz="1400" dirty="0"/>
          </a:p>
        </p:txBody>
      </p:sp>
    </p:spTree>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D2B2566-036D-4576-A3BF-3C4C280FFE1B}"/>
              </a:ext>
            </a:extLst>
          </p:cNvPr>
          <p:cNvSpPr txBox="1"/>
          <p:nvPr/>
        </p:nvSpPr>
        <p:spPr>
          <a:xfrm>
            <a:off x="220663" y="92075"/>
            <a:ext cx="8672512" cy="892175"/>
          </a:xfrm>
          <a:prstGeom prst="rect">
            <a:avLst/>
          </a:prstGeom>
          <a:noFill/>
        </p:spPr>
        <p:txBody>
          <a:bodyPr>
            <a:spAutoFit/>
          </a:bodyPr>
          <a:lstStyle/>
          <a:p>
            <a:pPr defTabSz="457200" eaLnBrk="1" fontAlgn="auto" hangingPunct="1">
              <a:spcBef>
                <a:spcPts val="0"/>
              </a:spcBef>
              <a:spcAft>
                <a:spcPts val="0"/>
              </a:spcAft>
              <a:defRPr/>
            </a:pPr>
            <a:r>
              <a:rPr lang="en-US" sz="3200" b="1" dirty="0">
                <a:latin typeface="Calibri" panose="020F0502020204030204"/>
                <a:cs typeface="+mn-cs"/>
              </a:rPr>
              <a:t>NATIONAL CHARTING PLAN</a:t>
            </a:r>
          </a:p>
          <a:p>
            <a:pPr defTabSz="457200" eaLnBrk="1" fontAlgn="auto" hangingPunct="1">
              <a:spcBef>
                <a:spcPts val="0"/>
              </a:spcBef>
              <a:spcAft>
                <a:spcPts val="0"/>
              </a:spcAft>
              <a:defRPr/>
            </a:pPr>
            <a:r>
              <a:rPr lang="en-US" i="1" spc="150" dirty="0">
                <a:latin typeface="Calibri" panose="020F0502020204030204"/>
                <a:cs typeface="+mn-cs"/>
              </a:rPr>
              <a:t>A strategy to transform nautical charting</a:t>
            </a:r>
          </a:p>
        </p:txBody>
      </p:sp>
      <p:sp>
        <p:nvSpPr>
          <p:cNvPr id="18435" name="Rectangle 4">
            <a:extLst>
              <a:ext uri="{FF2B5EF4-FFF2-40B4-BE49-F238E27FC236}">
                <a16:creationId xmlns:a16="http://schemas.microsoft.com/office/drawing/2014/main" id="{ADFB5C31-E65A-43E9-A2A5-B68672FB27D7}"/>
              </a:ext>
            </a:extLst>
          </p:cNvPr>
          <p:cNvSpPr>
            <a:spLocks noChangeArrowheads="1"/>
          </p:cNvSpPr>
          <p:nvPr/>
        </p:nvSpPr>
        <p:spPr bwMode="auto">
          <a:xfrm>
            <a:off x="0" y="984250"/>
            <a:ext cx="9144000" cy="46038"/>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400" b="1">
              <a:latin typeface="Verdana" panose="020B0604030504040204" pitchFamily="34" charset="0"/>
            </a:endParaRPr>
          </a:p>
        </p:txBody>
      </p:sp>
      <p:pic>
        <p:nvPicPr>
          <p:cNvPr id="18436" name="Picture 23">
            <a:extLst>
              <a:ext uri="{FF2B5EF4-FFF2-40B4-BE49-F238E27FC236}">
                <a16:creationId xmlns:a16="http://schemas.microsoft.com/office/drawing/2014/main" id="{A6B24CF3-5E8F-4331-A4D1-CF3DAA5AFC9A}"/>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257800" y="4651375"/>
            <a:ext cx="3041650"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1B8ABA4D-C945-4FD4-938E-FCAAC20BCD1F}"/>
              </a:ext>
            </a:extLst>
          </p:cNvPr>
          <p:cNvSpPr/>
          <p:nvPr/>
        </p:nvSpPr>
        <p:spPr>
          <a:xfrm>
            <a:off x="4541838" y="1079500"/>
            <a:ext cx="3055937" cy="1846263"/>
          </a:xfrm>
          <a:prstGeom prst="rect">
            <a:avLst/>
          </a:prstGeom>
          <a:blipFill dpi="0" rotWithShape="1">
            <a:blip r:embed="rId4" cstate="hq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8438" name="Picture 27">
            <a:extLst>
              <a:ext uri="{FF2B5EF4-FFF2-40B4-BE49-F238E27FC236}">
                <a16:creationId xmlns:a16="http://schemas.microsoft.com/office/drawing/2014/main" id="{CB498E6E-802C-4291-BD25-AC29AE4E559A}"/>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4876800" y="2986088"/>
            <a:ext cx="3057525" cy="160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1">
            <a:extLst>
              <a:ext uri="{FF2B5EF4-FFF2-40B4-BE49-F238E27FC236}">
                <a16:creationId xmlns:a16="http://schemas.microsoft.com/office/drawing/2014/main" id="{E268E1F3-7B1B-424C-AED2-F7C40979B39A}"/>
              </a:ext>
            </a:extLst>
          </p:cNvPr>
          <p:cNvPicPr>
            <a:picLocks noChangeAspect="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457200" y="1079500"/>
            <a:ext cx="3841750"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26874E4-8C11-421D-B946-0981E3F22FDB}"/>
              </a:ext>
            </a:extLst>
          </p:cNvPr>
          <p:cNvSpPr txBox="1"/>
          <p:nvPr/>
        </p:nvSpPr>
        <p:spPr>
          <a:xfrm>
            <a:off x="220663" y="304800"/>
            <a:ext cx="8672512" cy="646113"/>
          </a:xfrm>
          <a:prstGeom prst="rect">
            <a:avLst/>
          </a:prstGeom>
          <a:noFill/>
        </p:spPr>
        <p:txBody>
          <a:bodyPr>
            <a:spAutoFit/>
          </a:bodyPr>
          <a:lstStyle/>
          <a:p>
            <a:pPr defTabSz="457200" eaLnBrk="1" fontAlgn="auto" hangingPunct="1">
              <a:spcBef>
                <a:spcPts val="0"/>
              </a:spcBef>
              <a:spcAft>
                <a:spcPts val="0"/>
              </a:spcAft>
              <a:defRPr/>
            </a:pPr>
            <a:r>
              <a:rPr lang="en-US" sz="3600" b="1" dirty="0">
                <a:latin typeface="Calibri" panose="020F0502020204030204"/>
                <a:cs typeface="+mn-cs"/>
              </a:rPr>
              <a:t>External Source Data</a:t>
            </a:r>
          </a:p>
        </p:txBody>
      </p:sp>
      <p:sp>
        <p:nvSpPr>
          <p:cNvPr id="20483" name="Rectangle 4">
            <a:extLst>
              <a:ext uri="{FF2B5EF4-FFF2-40B4-BE49-F238E27FC236}">
                <a16:creationId xmlns:a16="http://schemas.microsoft.com/office/drawing/2014/main" id="{322B57A9-DD3E-4875-9B18-F29755528B48}"/>
              </a:ext>
            </a:extLst>
          </p:cNvPr>
          <p:cNvSpPr>
            <a:spLocks noChangeArrowheads="1"/>
          </p:cNvSpPr>
          <p:nvPr/>
        </p:nvSpPr>
        <p:spPr bwMode="auto">
          <a:xfrm>
            <a:off x="0" y="984250"/>
            <a:ext cx="9144000" cy="46038"/>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400" b="1">
              <a:latin typeface="Verdana" panose="020B0604030504040204" pitchFamily="34" charset="0"/>
            </a:endParaRPr>
          </a:p>
        </p:txBody>
      </p:sp>
      <p:pic>
        <p:nvPicPr>
          <p:cNvPr id="7" name="Picture 6">
            <a:extLst>
              <a:ext uri="{FF2B5EF4-FFF2-40B4-BE49-F238E27FC236}">
                <a16:creationId xmlns:a16="http://schemas.microsoft.com/office/drawing/2014/main" id="{F76B6ABA-F958-41E7-B35E-A7B53B5D745C}"/>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bwMode="auto">
          <a:xfrm>
            <a:off x="3348038" y="4191000"/>
            <a:ext cx="5795962" cy="1930400"/>
          </a:xfrm>
          <a:prstGeom prst="rect">
            <a:avLst/>
          </a:prstGeom>
          <a:ln w="38100" cap="sq">
            <a:no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 name="Content Placeholder 6">
            <a:extLst>
              <a:ext uri="{FF2B5EF4-FFF2-40B4-BE49-F238E27FC236}">
                <a16:creationId xmlns:a16="http://schemas.microsoft.com/office/drawing/2014/main" id="{0D8B8E3A-170B-48A5-A9BD-4DCD040B3D97}"/>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a:stretch/>
        </p:blipFill>
        <p:spPr>
          <a:xfrm>
            <a:off x="3340100" y="1025525"/>
            <a:ext cx="5795963" cy="3040063"/>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20486" name="Picture 2">
            <a:extLst>
              <a:ext uri="{FF2B5EF4-FFF2-40B4-BE49-F238E27FC236}">
                <a16:creationId xmlns:a16="http://schemas.microsoft.com/office/drawing/2014/main" id="{3B36DD64-BE62-47BF-A35E-DAD318E99B2A}"/>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0" y="1030288"/>
            <a:ext cx="3287713" cy="509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Box 5">
            <a:extLst>
              <a:ext uri="{FF2B5EF4-FFF2-40B4-BE49-F238E27FC236}">
                <a16:creationId xmlns:a16="http://schemas.microsoft.com/office/drawing/2014/main" id="{ED1A228A-5BD6-4FE9-A2D5-AF2D0831C2B6}"/>
              </a:ext>
            </a:extLst>
          </p:cNvPr>
          <p:cNvSpPr txBox="1">
            <a:spLocks noChangeArrowheads="1"/>
          </p:cNvSpPr>
          <p:nvPr/>
        </p:nvSpPr>
        <p:spPr bwMode="auto">
          <a:xfrm>
            <a:off x="220663" y="304800"/>
            <a:ext cx="86725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har char="•"/>
              <a:defRPr sz="3200">
                <a:solidFill>
                  <a:schemeClr val="tx1"/>
                </a:solidFill>
                <a:latin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600" b="1">
                <a:latin typeface="Calibri" panose="020F0502020204030204" pitchFamily="34" charset="0"/>
              </a:rPr>
              <a:t>Unmanned Systems</a:t>
            </a:r>
          </a:p>
        </p:txBody>
      </p:sp>
      <p:sp>
        <p:nvSpPr>
          <p:cNvPr id="22531" name="Rectangle 4">
            <a:extLst>
              <a:ext uri="{FF2B5EF4-FFF2-40B4-BE49-F238E27FC236}">
                <a16:creationId xmlns:a16="http://schemas.microsoft.com/office/drawing/2014/main" id="{AA1FE388-89D8-4E0B-8DCA-94C2BBFCC25F}"/>
              </a:ext>
            </a:extLst>
          </p:cNvPr>
          <p:cNvSpPr>
            <a:spLocks noChangeArrowheads="1"/>
          </p:cNvSpPr>
          <p:nvPr/>
        </p:nvSpPr>
        <p:spPr bwMode="auto">
          <a:xfrm>
            <a:off x="0" y="984250"/>
            <a:ext cx="9144000" cy="46038"/>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400" b="1">
              <a:latin typeface="Verdana" panose="020B0604030504040204" pitchFamily="34" charset="0"/>
            </a:endParaRPr>
          </a:p>
        </p:txBody>
      </p:sp>
      <p:pic>
        <p:nvPicPr>
          <p:cNvPr id="22532" name="Picture 6">
            <a:extLst>
              <a:ext uri="{FF2B5EF4-FFF2-40B4-BE49-F238E27FC236}">
                <a16:creationId xmlns:a16="http://schemas.microsoft.com/office/drawing/2014/main" id="{D1A3A543-1D65-4775-9168-A80E27033808}"/>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3562350"/>
            <a:ext cx="4572000" cy="244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9">
            <a:extLst>
              <a:ext uri="{FF2B5EF4-FFF2-40B4-BE49-F238E27FC236}">
                <a16:creationId xmlns:a16="http://schemas.microsoft.com/office/drawing/2014/main" id="{298C0FF1-7EB5-4FE4-A4CA-EC241323BCA4}"/>
              </a:ext>
            </a:extLst>
          </p:cNvPr>
          <p:cNvPicPr>
            <a:picLocks noChangeAspect="1"/>
          </p:cNvPicPr>
          <p:nvPr/>
        </p:nvPicPr>
        <p:blipFill>
          <a:blip r:embed="rId4" cstate="hqprint">
            <a:extLst>
              <a:ext uri="{28A0092B-C50C-407E-A947-70E740481C1C}">
                <a14:useLocalDpi xmlns:a14="http://schemas.microsoft.com/office/drawing/2010/main" val="0"/>
              </a:ext>
            </a:extLst>
          </a:blip>
          <a:srcRect b="-2"/>
          <a:stretch>
            <a:fillRect/>
          </a:stretch>
        </p:blipFill>
        <p:spPr bwMode="auto">
          <a:xfrm>
            <a:off x="4689475" y="1028700"/>
            <a:ext cx="4454525" cy="330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5" descr="3-cw77-alongside-nf">
            <a:extLst>
              <a:ext uri="{FF2B5EF4-FFF2-40B4-BE49-F238E27FC236}">
                <a16:creationId xmlns:a16="http://schemas.microsoft.com/office/drawing/2014/main" id="{68740BB9-47D9-455D-A33A-0BAC1320CA12}"/>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7463" y="1035050"/>
            <a:ext cx="4589463"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8">
            <a:extLst>
              <a:ext uri="{FF2B5EF4-FFF2-40B4-BE49-F238E27FC236}">
                <a16:creationId xmlns:a16="http://schemas.microsoft.com/office/drawing/2014/main" id="{B9A9FCA0-2FE9-454C-9A2B-2C5EA8E44B71}"/>
              </a:ext>
            </a:extLst>
          </p:cNvPr>
          <p:cNvPicPr>
            <a:picLocks noChangeAspect="1"/>
          </p:cNvPicPr>
          <p:nvPr/>
        </p:nvPicPr>
        <p:blipFill>
          <a:blip r:embed="rId6" cstate="hqprint">
            <a:extLst>
              <a:ext uri="{28A0092B-C50C-407E-A947-70E740481C1C}">
                <a14:useLocalDpi xmlns:a14="http://schemas.microsoft.com/office/drawing/2010/main" val="0"/>
              </a:ext>
            </a:extLst>
          </a:blip>
          <a:srcRect l="-3"/>
          <a:stretch>
            <a:fillRect/>
          </a:stretch>
        </p:blipFill>
        <p:spPr bwMode="auto">
          <a:xfrm>
            <a:off x="4689475" y="4419600"/>
            <a:ext cx="4452938"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theme/theme1.xml><?xml version="1.0" encoding="utf-8"?>
<a:theme xmlns:a="http://schemas.openxmlformats.org/drawingml/2006/main" name="Default Design">
  <a:themeElements>
    <a:clrScheme name="Custom 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0000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1"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1" i="0"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5072</TotalTime>
  <Words>403</Words>
  <Application>Microsoft Office PowerPoint</Application>
  <PresentationFormat>On-screen Show (4:3)</PresentationFormat>
  <Paragraphs>106</Paragraphs>
  <Slides>13</Slides>
  <Notes>13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Verdana</vt:lpstr>
      <vt:lpstr>Default Design</vt:lpstr>
      <vt:lpstr>Office of Coast Survey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NOS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Office of Coast Survey   Aug update</dc:title>
  <dc:creator>Dawn Forsythe</dc:creator>
  <cp:lastModifiedBy>Kristen Crossett</cp:lastModifiedBy>
  <cp:revision>161</cp:revision>
  <cp:lastPrinted>2016-03-02T20:01:00Z</cp:lastPrinted>
  <dcterms:created xsi:type="dcterms:W3CDTF">2016-02-25T15:25:50Z</dcterms:created>
  <dcterms:modified xsi:type="dcterms:W3CDTF">2018-03-28T21:24:07Z</dcterms:modified>
</cp:coreProperties>
</file>