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75" r:id="rId5"/>
    <p:sldId id="276" r:id="rId6"/>
    <p:sldId id="277" r:id="rId7"/>
    <p:sldId id="267" r:id="rId8"/>
    <p:sldId id="278" r:id="rId9"/>
    <p:sldId id="264" r:id="rId10"/>
    <p:sldId id="268" r:id="rId11"/>
    <p:sldId id="269" r:id="rId12"/>
    <p:sldId id="272" r:id="rId13"/>
    <p:sldId id="271" r:id="rId14"/>
    <p:sldId id="273" r:id="rId15"/>
    <p:sldId id="274" r:id="rId16"/>
    <p:sldId id="266" r:id="rId17"/>
    <p:sldId id="263" r:id="rId18"/>
    <p:sldId id="279"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98F6F0-BBDC-48BE-B356-0C9FA50F361B}"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164682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8F6F0-BBDC-48BE-B356-0C9FA50F361B}"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63432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398F6F0-BBDC-48BE-B356-0C9FA50F361B}" type="datetimeFigureOut">
              <a:rPr lang="en-US" smtClean="0"/>
              <a:t>3/27/2018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17161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8F6F0-BBDC-48BE-B356-0C9FA50F361B}"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6798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398F6F0-BBDC-48BE-B356-0C9FA50F361B}" type="datetimeFigureOut">
              <a:rPr lang="en-US" smtClean="0"/>
              <a:t>3/27/2018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B2F4D18-4DEC-42B5-9EDE-1469E10BBE19}" type="slidenum">
              <a:rPr lang="en-US" smtClean="0"/>
              <a:t>‹#›</a:t>
            </a:fld>
            <a:endParaRPr lang="en-US"/>
          </a:p>
        </p:txBody>
      </p:sp>
    </p:spTree>
    <p:extLst>
      <p:ext uri="{BB962C8B-B14F-4D97-AF65-F5344CB8AC3E}">
        <p14:creationId xmlns:p14="http://schemas.microsoft.com/office/powerpoint/2010/main" val="12529495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8F6F0-BBDC-48BE-B356-0C9FA50F361B}"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198624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8F6F0-BBDC-48BE-B356-0C9FA50F361B}"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290401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98F6F0-BBDC-48BE-B356-0C9FA50F361B}"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5309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8F6F0-BBDC-48BE-B356-0C9FA50F361B}"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323779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8F6F0-BBDC-48BE-B356-0C9FA50F361B}"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180744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8F6F0-BBDC-48BE-B356-0C9FA50F361B}"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F4D18-4DEC-42B5-9EDE-1469E10BBE19}" type="slidenum">
              <a:rPr lang="en-US" smtClean="0"/>
              <a:t>‹#›</a:t>
            </a:fld>
            <a:endParaRPr lang="en-US"/>
          </a:p>
        </p:txBody>
      </p:sp>
    </p:spTree>
    <p:extLst>
      <p:ext uri="{BB962C8B-B14F-4D97-AF65-F5344CB8AC3E}">
        <p14:creationId xmlns:p14="http://schemas.microsoft.com/office/powerpoint/2010/main" val="119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398F6F0-BBDC-48BE-B356-0C9FA50F361B}" type="datetimeFigureOut">
              <a:rPr lang="en-US" smtClean="0"/>
              <a:t>3/27/2018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B2F4D18-4DEC-42B5-9EDE-1469E10BBE19}" type="slidenum">
              <a:rPr lang="en-US" smtClean="0"/>
              <a:t>‹#›</a:t>
            </a:fld>
            <a:endParaRPr lang="en-US"/>
          </a:p>
        </p:txBody>
      </p:sp>
    </p:spTree>
    <p:extLst>
      <p:ext uri="{BB962C8B-B14F-4D97-AF65-F5344CB8AC3E}">
        <p14:creationId xmlns:p14="http://schemas.microsoft.com/office/powerpoint/2010/main" val="3475657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teved@miamidad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cap="none" dirty="0" smtClean="0">
                <a:latin typeface="Arial" panose="020B0604020202020204" pitchFamily="34" charset="0"/>
                <a:cs typeface="Arial" panose="020B0604020202020204" pitchFamily="34" charset="0"/>
              </a:rPr>
              <a:t>Port Miami and the Emergency Management Program</a:t>
            </a:r>
            <a:endParaRPr lang="en-US" sz="4000" b="1"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Steve Detwiler, FPEM</a:t>
            </a:r>
          </a:p>
          <a:p>
            <a:r>
              <a:rPr lang="en-US" dirty="0" smtClean="0">
                <a:latin typeface="Arial" panose="020B0604020202020204" pitchFamily="34" charset="0"/>
                <a:cs typeface="Arial" panose="020B0604020202020204" pitchFamily="34" charset="0"/>
              </a:rPr>
              <a:t>Whole Community Recovery Planner</a:t>
            </a:r>
          </a:p>
          <a:p>
            <a:r>
              <a:rPr lang="en-US" dirty="0" smtClean="0">
                <a:latin typeface="Arial" panose="020B0604020202020204" pitchFamily="34" charset="0"/>
                <a:cs typeface="Arial" panose="020B0604020202020204" pitchFamily="34" charset="0"/>
              </a:rPr>
              <a:t>Miami-Dade County Office of Emergency Management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40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Drawbridge Operations </a:t>
            </a:r>
            <a:r>
              <a:rPr lang="en-US" b="1" cap="none" dirty="0" smtClean="0">
                <a:latin typeface="Arial" panose="020B0604020202020204" pitchFamily="34" charset="0"/>
                <a:cs typeface="Arial" panose="020B0604020202020204" pitchFamily="34" charset="0"/>
              </a:rPr>
              <a:t>Guide Cont..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2919" y="2011679"/>
            <a:ext cx="9784080" cy="4711849"/>
          </a:xfrm>
        </p:spPr>
        <p:txBody>
          <a:bodyPr>
            <a:normAutofit fontScale="55000" lnSpcReduction="20000"/>
          </a:bodyPr>
          <a:lstStyle/>
          <a:p>
            <a:r>
              <a:rPr lang="en-US" sz="4000" dirty="0">
                <a:latin typeface="Arial" panose="020B0604020202020204" pitchFamily="34" charset="0"/>
                <a:cs typeface="Arial" panose="020B0604020202020204" pitchFamily="34" charset="0"/>
              </a:rPr>
              <a:t>The partner agencies involved in this plan include:</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United States Coast </a:t>
            </a:r>
            <a:r>
              <a:rPr lang="en-US" sz="3600" dirty="0" smtClean="0">
                <a:latin typeface="Arial" panose="020B0604020202020204" pitchFamily="34" charset="0"/>
                <a:cs typeface="Arial" panose="020B0604020202020204" pitchFamily="34" charset="0"/>
              </a:rPr>
              <a:t>Guard– </a:t>
            </a:r>
            <a:r>
              <a:rPr lang="en-US" sz="3600" dirty="0">
                <a:latin typeface="Arial" panose="020B0604020202020204" pitchFamily="34" charset="0"/>
                <a:cs typeface="Arial" panose="020B0604020202020204" pitchFamily="34" charset="0"/>
              </a:rPr>
              <a:t>Sector Miami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Miami-Dade Department of Transportation and Public Works </a:t>
            </a:r>
            <a:endParaRPr lang="en-US" sz="3600" dirty="0" smtClean="0">
              <a:latin typeface="Arial" panose="020B0604020202020204" pitchFamily="34" charset="0"/>
              <a:cs typeface="Arial" panose="020B0604020202020204" pitchFamily="34" charset="0"/>
            </a:endParaRPr>
          </a:p>
          <a:p>
            <a:pPr lvl="2">
              <a:buFont typeface="Wingdings" panose="05000000000000000000" pitchFamily="2" charset="2"/>
              <a:buChar char="q"/>
            </a:pPr>
            <a:r>
              <a:rPr lang="en-US" sz="3600" dirty="0" smtClean="0">
                <a:latin typeface="Arial" panose="020B0604020202020204" pitchFamily="34" charset="0"/>
                <a:cs typeface="Arial" panose="020B0604020202020204" pitchFamily="34" charset="0"/>
              </a:rPr>
              <a:t>Florida </a:t>
            </a:r>
            <a:r>
              <a:rPr lang="en-US" sz="3600" dirty="0">
                <a:latin typeface="Arial" panose="020B0604020202020204" pitchFamily="34" charset="0"/>
                <a:cs typeface="Arial" panose="020B0604020202020204" pitchFamily="34" charset="0"/>
              </a:rPr>
              <a:t>Department of Transportation </a:t>
            </a:r>
            <a:endParaRPr lang="en-US" sz="3600" dirty="0" smtClean="0">
              <a:latin typeface="Arial" panose="020B0604020202020204" pitchFamily="34" charset="0"/>
              <a:cs typeface="Arial" panose="020B0604020202020204" pitchFamily="34" charset="0"/>
            </a:endParaRPr>
          </a:p>
          <a:p>
            <a:pPr lvl="2">
              <a:buFont typeface="Wingdings" panose="05000000000000000000" pitchFamily="2" charset="2"/>
              <a:buChar char="q"/>
            </a:pPr>
            <a:r>
              <a:rPr lang="en-US" sz="3600" dirty="0" smtClean="0">
                <a:latin typeface="Arial" panose="020B0604020202020204" pitchFamily="34" charset="0"/>
                <a:cs typeface="Arial" panose="020B0604020202020204" pitchFamily="34" charset="0"/>
              </a:rPr>
              <a:t>Town </a:t>
            </a:r>
            <a:r>
              <a:rPr lang="en-US" sz="3600" dirty="0">
                <a:latin typeface="Arial" panose="020B0604020202020204" pitchFamily="34" charset="0"/>
                <a:cs typeface="Arial" panose="020B0604020202020204" pitchFamily="34" charset="0"/>
              </a:rPr>
              <a:t>of Bay Harbor Islands</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Florida East Coast Railway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Miami River Marine Group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City of Miami</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City of Miami Beach</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Jurisdictional Law Enforcement Agencies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South Florida Water Management District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United State Army Corps of Engineers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Florida Fish and Wildlife Commission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Port Miami  </a:t>
            </a:r>
          </a:p>
          <a:p>
            <a:pPr lvl="2">
              <a:buFont typeface="Wingdings" panose="05000000000000000000" pitchFamily="2" charset="2"/>
              <a:buChar char="q"/>
            </a:pPr>
            <a:r>
              <a:rPr lang="en-US" sz="3600" dirty="0">
                <a:latin typeface="Arial" panose="020B0604020202020204" pitchFamily="34" charset="0"/>
                <a:cs typeface="Arial" panose="020B0604020202020204" pitchFamily="34" charset="0"/>
              </a:rPr>
              <a:t>Miami Tunnel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590" y="2921372"/>
            <a:ext cx="5142155" cy="2892462"/>
          </a:xfrm>
          <a:prstGeom prst="rect">
            <a:avLst/>
          </a:prstGeom>
        </p:spPr>
      </p:pic>
    </p:spTree>
    <p:extLst>
      <p:ext uri="{BB962C8B-B14F-4D97-AF65-F5344CB8AC3E}">
        <p14:creationId xmlns:p14="http://schemas.microsoft.com/office/powerpoint/2010/main" val="118494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Drawbridge Operations Guide Cont..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key time element in the decision-making process is the arrival, of tropical storm force winds (TSFW), which means gusts greater than 34 knots or 39 </a:t>
            </a:r>
            <a:r>
              <a:rPr lang="en-US" dirty="0" smtClean="0">
                <a:latin typeface="Arial" panose="020B0604020202020204" pitchFamily="34" charset="0"/>
                <a:cs typeface="Arial" panose="020B0604020202020204" pitchFamily="34" charset="0"/>
              </a:rPr>
              <a:t>mph.</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67777178"/>
              </p:ext>
            </p:extLst>
          </p:nvPr>
        </p:nvGraphicFramePr>
        <p:xfrm>
          <a:off x="1796180" y="3227294"/>
          <a:ext cx="7821155" cy="3184263"/>
        </p:xfrm>
        <a:graphic>
          <a:graphicData uri="http://schemas.openxmlformats.org/drawingml/2006/table">
            <a:tbl>
              <a:tblPr firstRow="1" firstCol="1" bandRow="1">
                <a:tableStyleId>{5C22544A-7EE6-4342-B048-85BDC9FD1C3A}</a:tableStyleId>
              </a:tblPr>
              <a:tblGrid>
                <a:gridCol w="1337829"/>
                <a:gridCol w="955593"/>
                <a:gridCol w="5527733"/>
              </a:tblGrid>
              <a:tr h="589679">
                <a:tc>
                  <a:txBody>
                    <a:bodyPr/>
                    <a:lstStyle/>
                    <a:p>
                      <a:pPr algn="just"/>
                      <a:r>
                        <a:rPr lang="en-US" sz="1000" dirty="0">
                          <a:effectLst/>
                          <a:latin typeface="Arial" panose="020B0604020202020204" pitchFamily="34" charset="0"/>
                          <a:cs typeface="Arial" panose="020B0604020202020204" pitchFamily="34" charset="0"/>
                        </a:rPr>
                        <a:t>Action Item</a:t>
                      </a:r>
                    </a:p>
                  </a:txBody>
                  <a:tcPr marL="68580" marR="68580" marT="0" marB="0"/>
                </a:tc>
                <a:tc>
                  <a:txBody>
                    <a:bodyPr/>
                    <a:lstStyle/>
                    <a:p>
                      <a:pPr algn="just"/>
                      <a:r>
                        <a:rPr lang="en-US" sz="1000">
                          <a:effectLst/>
                          <a:latin typeface="Arial" panose="020B0604020202020204" pitchFamily="34" charset="0"/>
                          <a:cs typeface="Arial" panose="020B0604020202020204" pitchFamily="34" charset="0"/>
                        </a:rPr>
                        <a:t>Time (Hours)*</a:t>
                      </a:r>
                    </a:p>
                  </a:txBody>
                  <a:tcPr marL="68580" marR="68580" marT="0" marB="0"/>
                </a:tc>
                <a:tc>
                  <a:txBody>
                    <a:bodyPr/>
                    <a:lstStyle/>
                    <a:p>
                      <a:pPr algn="just"/>
                      <a:r>
                        <a:rPr lang="en-US" sz="1000">
                          <a:effectLst/>
                          <a:latin typeface="Arial" panose="020B0604020202020204" pitchFamily="34" charset="0"/>
                          <a:cs typeface="Arial" panose="020B0604020202020204" pitchFamily="34" charset="0"/>
                        </a:rPr>
                        <a:t>Notes</a:t>
                      </a:r>
                    </a:p>
                  </a:txBody>
                  <a:tcPr marL="68580" marR="68580" marT="0" marB="0"/>
                </a:tc>
              </a:tr>
              <a:tr h="648646">
                <a:tc>
                  <a:txBody>
                    <a:bodyPr/>
                    <a:lstStyle/>
                    <a:p>
                      <a:pPr algn="just"/>
                      <a:r>
                        <a:rPr lang="en-US" sz="1100">
                          <a:effectLst/>
                          <a:latin typeface="Arial" panose="020B0604020202020204" pitchFamily="34" charset="0"/>
                          <a:cs typeface="Arial" panose="020B0604020202020204" pitchFamily="34" charset="0"/>
                        </a:rPr>
                        <a:t>Notification</a:t>
                      </a:r>
                      <a:endParaRPr lang="en-US" sz="1000">
                        <a:effectLst/>
                        <a:latin typeface="Arial" panose="020B0604020202020204" pitchFamily="34" charset="0"/>
                        <a:cs typeface="Arial" panose="020B0604020202020204" pitchFamily="34" charset="0"/>
                      </a:endParaRPr>
                    </a:p>
                  </a:txBody>
                  <a:tcPr marL="68580" marR="68580" marT="0" marB="0"/>
                </a:tc>
                <a:tc>
                  <a:txBody>
                    <a:bodyPr/>
                    <a:lstStyle/>
                    <a:p>
                      <a:pPr algn="ctr"/>
                      <a:r>
                        <a:rPr lang="en-US" sz="1100" dirty="0">
                          <a:effectLst/>
                          <a:latin typeface="Arial" panose="020B0604020202020204" pitchFamily="34" charset="0"/>
                          <a:cs typeface="Arial" panose="020B0604020202020204" pitchFamily="34" charset="0"/>
                        </a:rPr>
                        <a:t>72</a:t>
                      </a:r>
                      <a:endParaRPr lang="en-US" sz="1000" dirty="0">
                        <a:effectLst/>
                        <a:latin typeface="Arial" panose="020B0604020202020204" pitchFamily="34" charset="0"/>
                        <a:cs typeface="Arial" panose="020B0604020202020204" pitchFamily="34" charset="0"/>
                      </a:endParaRPr>
                    </a:p>
                  </a:txBody>
                  <a:tcPr marL="68580" marR="68580" marT="0" marB="0" anchor="ctr"/>
                </a:tc>
                <a:tc>
                  <a:txBody>
                    <a:bodyPr/>
                    <a:lstStyle/>
                    <a:p>
                      <a:pPr algn="just"/>
                      <a:r>
                        <a:rPr lang="en-US" sz="1100">
                          <a:effectLst/>
                          <a:latin typeface="Arial" panose="020B0604020202020204" pitchFamily="34" charset="0"/>
                          <a:cs typeface="Arial" panose="020B0604020202020204" pitchFamily="34" charset="0"/>
                        </a:rPr>
                        <a:t>The EOC Infrastructure Branch Director will notify bridge owners and USCG that bridge lockdown is possible</a:t>
                      </a:r>
                      <a:endParaRPr lang="en-US" sz="1000">
                        <a:effectLst/>
                        <a:latin typeface="Arial" panose="020B0604020202020204" pitchFamily="34" charset="0"/>
                        <a:cs typeface="Arial" panose="020B0604020202020204" pitchFamily="34" charset="0"/>
                      </a:endParaRPr>
                    </a:p>
                  </a:txBody>
                  <a:tcPr marL="68580" marR="68580" marT="0" marB="0"/>
                </a:tc>
              </a:tr>
              <a:tr h="324323">
                <a:tc>
                  <a:txBody>
                    <a:bodyPr/>
                    <a:lstStyle/>
                    <a:p>
                      <a:pPr algn="just"/>
                      <a:r>
                        <a:rPr lang="en-US" sz="1100">
                          <a:effectLst/>
                          <a:latin typeface="Arial" panose="020B0604020202020204" pitchFamily="34" charset="0"/>
                          <a:cs typeface="Arial" panose="020B0604020202020204" pitchFamily="34" charset="0"/>
                        </a:rPr>
                        <a:t>Notification</a:t>
                      </a:r>
                      <a:endParaRPr lang="en-US" sz="1000">
                        <a:effectLst/>
                        <a:latin typeface="Arial" panose="020B0604020202020204" pitchFamily="34" charset="0"/>
                        <a:cs typeface="Arial" panose="020B0604020202020204" pitchFamily="34" charset="0"/>
                      </a:endParaRPr>
                    </a:p>
                  </a:txBody>
                  <a:tcPr marL="68580" marR="68580" marT="0" marB="0"/>
                </a:tc>
                <a:tc>
                  <a:txBody>
                    <a:bodyPr/>
                    <a:lstStyle/>
                    <a:p>
                      <a:pPr algn="ctr"/>
                      <a:r>
                        <a:rPr lang="en-US" sz="1100">
                          <a:effectLst/>
                          <a:latin typeface="Arial" panose="020B0604020202020204" pitchFamily="34" charset="0"/>
                          <a:cs typeface="Arial" panose="020B0604020202020204" pitchFamily="34" charset="0"/>
                        </a:rPr>
                        <a:t>48</a:t>
                      </a:r>
                      <a:endParaRPr lang="en-US" sz="1000">
                        <a:effectLst/>
                        <a:latin typeface="Arial" panose="020B0604020202020204" pitchFamily="34" charset="0"/>
                        <a:cs typeface="Arial" panose="020B0604020202020204" pitchFamily="34" charset="0"/>
                      </a:endParaRPr>
                    </a:p>
                  </a:txBody>
                  <a:tcPr marL="68580" marR="68580" marT="0" marB="0" anchor="ctr"/>
                </a:tc>
                <a:tc>
                  <a:txBody>
                    <a:bodyPr/>
                    <a:lstStyle/>
                    <a:p>
                      <a:pPr algn="just"/>
                      <a:r>
                        <a:rPr lang="en-US" sz="1100" dirty="0">
                          <a:effectLst/>
                          <a:latin typeface="Arial" panose="020B0604020202020204" pitchFamily="34" charset="0"/>
                          <a:cs typeface="Arial" panose="020B0604020202020204" pitchFamily="34" charset="0"/>
                        </a:rPr>
                        <a:t>Notify bridge owners and USCG that bridge lockdown is probable</a:t>
                      </a:r>
                      <a:endParaRPr lang="en-US" sz="1000" dirty="0">
                        <a:effectLst/>
                        <a:latin typeface="Arial" panose="020B0604020202020204" pitchFamily="34" charset="0"/>
                        <a:cs typeface="Arial" panose="020B0604020202020204" pitchFamily="34" charset="0"/>
                      </a:endParaRPr>
                    </a:p>
                  </a:txBody>
                  <a:tcPr marL="68580" marR="68580" marT="0" marB="0"/>
                </a:tc>
              </a:tr>
              <a:tr h="972969">
                <a:tc>
                  <a:txBody>
                    <a:bodyPr/>
                    <a:lstStyle/>
                    <a:p>
                      <a:pPr algn="just"/>
                      <a:r>
                        <a:rPr lang="en-US" sz="1100">
                          <a:effectLst/>
                          <a:latin typeface="Arial" panose="020B0604020202020204" pitchFamily="34" charset="0"/>
                          <a:cs typeface="Arial" panose="020B0604020202020204" pitchFamily="34" charset="0"/>
                        </a:rPr>
                        <a:t>Notification</a:t>
                      </a:r>
                      <a:endParaRPr lang="en-US" sz="1000">
                        <a:effectLst/>
                        <a:latin typeface="Arial" panose="020B0604020202020204" pitchFamily="34" charset="0"/>
                        <a:cs typeface="Arial" panose="020B0604020202020204" pitchFamily="34" charset="0"/>
                      </a:endParaRPr>
                    </a:p>
                  </a:txBody>
                  <a:tcPr marL="68580" marR="68580" marT="0" marB="0"/>
                </a:tc>
                <a:tc>
                  <a:txBody>
                    <a:bodyPr/>
                    <a:lstStyle/>
                    <a:p>
                      <a:pPr algn="ctr"/>
                      <a:r>
                        <a:rPr lang="en-US" sz="1100">
                          <a:effectLst/>
                          <a:latin typeface="Arial" panose="020B0604020202020204" pitchFamily="34" charset="0"/>
                          <a:cs typeface="Arial" panose="020B0604020202020204" pitchFamily="34" charset="0"/>
                        </a:rPr>
                        <a:t>24</a:t>
                      </a:r>
                      <a:endParaRPr lang="en-US" sz="1000">
                        <a:effectLst/>
                        <a:latin typeface="Arial" panose="020B0604020202020204" pitchFamily="34" charset="0"/>
                        <a:cs typeface="Arial" panose="020B0604020202020204" pitchFamily="34" charset="0"/>
                      </a:endParaRPr>
                    </a:p>
                  </a:txBody>
                  <a:tcPr marL="68580" marR="68580" marT="0" marB="0" anchor="ctr"/>
                </a:tc>
                <a:tc>
                  <a:txBody>
                    <a:bodyPr/>
                    <a:lstStyle/>
                    <a:p>
                      <a:pPr algn="just"/>
                      <a:r>
                        <a:rPr lang="en-US" sz="1100" dirty="0">
                          <a:effectLst/>
                          <a:latin typeface="Arial" panose="020B0604020202020204" pitchFamily="34" charset="0"/>
                          <a:cs typeface="Arial" panose="020B0604020202020204" pitchFamily="34" charset="0"/>
                        </a:rPr>
                        <a:t>Notify bridge owners and USCG that bridge lockdown is highly probable.  Agree on a time to commence bridge lockdown (EOC, DTPW, FDOT, FEC, Bay Harbor Islands) and communicate with USCG</a:t>
                      </a:r>
                      <a:endParaRPr lang="en-US" sz="1000" dirty="0">
                        <a:effectLst/>
                        <a:latin typeface="Arial" panose="020B0604020202020204" pitchFamily="34" charset="0"/>
                        <a:cs typeface="Arial" panose="020B0604020202020204" pitchFamily="34" charset="0"/>
                      </a:endParaRPr>
                    </a:p>
                  </a:txBody>
                  <a:tcPr marL="68580" marR="68580" marT="0" marB="0"/>
                </a:tc>
              </a:tr>
              <a:tr h="648646">
                <a:tc>
                  <a:txBody>
                    <a:bodyPr/>
                    <a:lstStyle/>
                    <a:p>
                      <a:pPr algn="just"/>
                      <a:r>
                        <a:rPr lang="en-US" sz="1100">
                          <a:effectLst/>
                          <a:latin typeface="Arial" panose="020B0604020202020204" pitchFamily="34" charset="0"/>
                          <a:cs typeface="Arial" panose="020B0604020202020204" pitchFamily="34" charset="0"/>
                        </a:rPr>
                        <a:t>Bridge Lockdown</a:t>
                      </a:r>
                      <a:endParaRPr lang="en-US" sz="1000">
                        <a:effectLst/>
                        <a:latin typeface="Arial" panose="020B0604020202020204" pitchFamily="34" charset="0"/>
                        <a:cs typeface="Arial" panose="020B0604020202020204" pitchFamily="34" charset="0"/>
                      </a:endParaRPr>
                    </a:p>
                  </a:txBody>
                  <a:tcPr marL="68580" marR="68580" marT="0" marB="0"/>
                </a:tc>
                <a:tc>
                  <a:txBody>
                    <a:bodyPr/>
                    <a:lstStyle/>
                    <a:p>
                      <a:pPr algn="ctr"/>
                      <a:r>
                        <a:rPr lang="en-US" sz="1100">
                          <a:effectLst/>
                          <a:latin typeface="Arial" panose="020B0604020202020204" pitchFamily="34" charset="0"/>
                          <a:cs typeface="Arial" panose="020B0604020202020204" pitchFamily="34" charset="0"/>
                        </a:rPr>
                        <a:t>8</a:t>
                      </a:r>
                      <a:endParaRPr lang="en-US" sz="1000">
                        <a:effectLst/>
                        <a:latin typeface="Arial" panose="020B0604020202020204" pitchFamily="34" charset="0"/>
                        <a:cs typeface="Arial" panose="020B0604020202020204" pitchFamily="34" charset="0"/>
                      </a:endParaRPr>
                    </a:p>
                  </a:txBody>
                  <a:tcPr marL="68580" marR="68580" marT="0" marB="0" anchor="ctr"/>
                </a:tc>
                <a:tc>
                  <a:txBody>
                    <a:bodyPr/>
                    <a:lstStyle/>
                    <a:p>
                      <a:pPr algn="just"/>
                      <a:r>
                        <a:rPr lang="en-US" sz="1100" dirty="0">
                          <a:effectLst/>
                          <a:latin typeface="Arial" panose="020B0604020202020204" pitchFamily="34" charset="0"/>
                          <a:cs typeface="Arial" panose="020B0604020202020204" pitchFamily="34" charset="0"/>
                        </a:rPr>
                        <a:t>Commence Bridge Lockdown:  Daylight hours to perform the lock down activities may be necessary and this may impact the time frame.</a:t>
                      </a:r>
                      <a:endParaRPr lang="en-US" sz="1000" dirty="0">
                        <a:effectLst/>
                        <a:latin typeface="Arial" panose="020B060402020202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30145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Drawbridge Operations Guide Cont..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Drawbridges will operate under the directive from the USCG COTP</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2">
              <a:buFont typeface="Wingdings" panose="05000000000000000000" pitchFamily="2" charset="2"/>
              <a:buChar char="q"/>
            </a:pPr>
            <a:r>
              <a:rPr lang="en-US" b="1" dirty="0">
                <a:latin typeface="Arial" panose="020B0604020202020204" pitchFamily="34" charset="0"/>
                <a:cs typeface="Arial" panose="020B0604020202020204" pitchFamily="34" charset="0"/>
              </a:rPr>
              <a:t>Modified Operations</a:t>
            </a:r>
            <a:r>
              <a:rPr lang="en-US" dirty="0">
                <a:latin typeface="Arial" panose="020B0604020202020204" pitchFamily="34" charset="0"/>
                <a:cs typeface="Arial" panose="020B0604020202020204" pitchFamily="34" charset="0"/>
              </a:rPr>
              <a:t> – to facilitate vehicular evacuations the COTP may direct the drawbridges to modify their normal opening schedule. </a:t>
            </a:r>
            <a:endParaRPr lang="en-US" dirty="0" smtClean="0">
              <a:latin typeface="Arial" panose="020B0604020202020204" pitchFamily="34" charset="0"/>
              <a:cs typeface="Arial" panose="020B0604020202020204" pitchFamily="34" charset="0"/>
            </a:endParaRPr>
          </a:p>
          <a:p>
            <a:pPr lvl="2">
              <a:buFont typeface="Wingdings" panose="05000000000000000000" pitchFamily="2" charset="2"/>
              <a:buChar char="q"/>
            </a:pPr>
            <a:r>
              <a:rPr lang="en-US" b="1" dirty="0" smtClean="0">
                <a:latin typeface="Arial" panose="020B0604020202020204" pitchFamily="34" charset="0"/>
                <a:cs typeface="Arial" panose="020B0604020202020204" pitchFamily="34" charset="0"/>
              </a:rPr>
              <a:t>Closed </a:t>
            </a:r>
            <a:r>
              <a:rPr lang="en-US" dirty="0">
                <a:latin typeface="Arial" panose="020B0604020202020204" pitchFamily="34" charset="0"/>
                <a:cs typeface="Arial" panose="020B0604020202020204" pitchFamily="34" charset="0"/>
              </a:rPr>
              <a:t>– drawbridges will not open to navigation unless directed by the COTP, this allows for the USCG to direct vessel movements as needed prior to the lock down. This phase will occur as TSFWs or severe weather is more imminent. </a:t>
            </a:r>
          </a:p>
          <a:p>
            <a:pPr lvl="2">
              <a:buFont typeface="Wingdings" panose="05000000000000000000" pitchFamily="2" charset="2"/>
              <a:buChar char="q"/>
            </a:pPr>
            <a:r>
              <a:rPr lang="en-US" b="1" dirty="0">
                <a:latin typeface="Arial" panose="020B0604020202020204" pitchFamily="34" charset="0"/>
                <a:cs typeface="Arial" panose="020B0604020202020204" pitchFamily="34" charset="0"/>
              </a:rPr>
              <a:t>Locked</a:t>
            </a:r>
            <a:r>
              <a:rPr lang="en-US" dirty="0">
                <a:latin typeface="Arial" panose="020B0604020202020204" pitchFamily="34" charset="0"/>
                <a:cs typeface="Arial" panose="020B0604020202020204" pitchFamily="34" charset="0"/>
              </a:rPr>
              <a:t> – drawbridges are closed to vessel navigation.  This will be during the duration of severe weather and until after the drawbridges and waterways can be assessed for damages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two groups of drawbridges of concern in Miami-Dade County:  </a:t>
            </a:r>
          </a:p>
          <a:p>
            <a:pPr lvl="2">
              <a:buFont typeface="Wingdings" panose="05000000000000000000" pitchFamily="2" charset="2"/>
              <a:buChar char="q"/>
            </a:pPr>
            <a:r>
              <a:rPr lang="en-US" dirty="0">
                <a:latin typeface="Arial" panose="020B0604020202020204" pitchFamily="34" charset="0"/>
                <a:cs typeface="Arial" panose="020B0604020202020204" pitchFamily="34" charset="0"/>
              </a:rPr>
              <a:t>Group 1: Those over the Intracoastal Waterway (ICW) and others; the bridges on the east end of the 79th Street and Venetian Causeways and the 63rd Street Bridge over Indian Creek at Allison Island. </a:t>
            </a:r>
          </a:p>
          <a:p>
            <a:pPr lvl="2">
              <a:buFont typeface="Wingdings" panose="05000000000000000000" pitchFamily="2" charset="2"/>
              <a:buChar char="q"/>
            </a:pPr>
            <a:r>
              <a:rPr lang="en-US" dirty="0">
                <a:latin typeface="Arial" panose="020B0604020202020204" pitchFamily="34" charset="0"/>
                <a:cs typeface="Arial" panose="020B0604020202020204" pitchFamily="34" charset="0"/>
              </a:rPr>
              <a:t>Group 2:  Those over the Miami River (the swing bridge at the C-4 Canal will be included in the Miami River actions).  NOTE:  As of June 1, 2016, construction to convert the South River Drive Bridge from a swing bridge to a bascule bridge is scheduled to be completed by February 15, 2018.  This will remain open for vessel traffic but no access for vehicles. </a:t>
            </a:r>
          </a:p>
          <a:p>
            <a:endParaRPr lang="en-US" dirty="0"/>
          </a:p>
        </p:txBody>
      </p:sp>
    </p:spTree>
    <p:extLst>
      <p:ext uri="{BB962C8B-B14F-4D97-AF65-F5344CB8AC3E}">
        <p14:creationId xmlns:p14="http://schemas.microsoft.com/office/powerpoint/2010/main" val="221547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Drawbridge Operations Guide Cont..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When a tropical storm or hurricane is threatening the South Florida Ports, the USCG Sector Miami will issue Marine Safety Information Bulletins (MSIBs) to inform the marine community on the condition of the ports.  There are four port conditions. </a:t>
            </a:r>
          </a:p>
        </p:txBody>
      </p:sp>
      <p:graphicFrame>
        <p:nvGraphicFramePr>
          <p:cNvPr id="4" name="Table 3"/>
          <p:cNvGraphicFramePr>
            <a:graphicFrameLocks noGrp="1"/>
          </p:cNvGraphicFramePr>
          <p:nvPr>
            <p:extLst>
              <p:ext uri="{D42A27DB-BD31-4B8C-83A1-F6EECF244321}">
                <p14:modId xmlns:p14="http://schemas.microsoft.com/office/powerpoint/2010/main" val="112313730"/>
              </p:ext>
            </p:extLst>
          </p:nvPr>
        </p:nvGraphicFramePr>
        <p:xfrm>
          <a:off x="2678654" y="3439645"/>
          <a:ext cx="7110805" cy="2595394"/>
        </p:xfrm>
        <a:graphic>
          <a:graphicData uri="http://schemas.openxmlformats.org/drawingml/2006/table">
            <a:tbl>
              <a:tblPr firstRow="1" firstCol="1" bandRow="1">
                <a:tableStyleId>{5C22544A-7EE6-4342-B048-85BDC9FD1C3A}</a:tableStyleId>
              </a:tblPr>
              <a:tblGrid>
                <a:gridCol w="1329345"/>
                <a:gridCol w="5781460"/>
              </a:tblGrid>
              <a:tr h="738904">
                <a:tc>
                  <a:txBody>
                    <a:bodyPr/>
                    <a:lstStyle/>
                    <a:p>
                      <a:pPr algn="just"/>
                      <a:r>
                        <a:rPr lang="en-US" sz="1000" dirty="0">
                          <a:effectLst/>
                          <a:latin typeface="Arial" panose="020B0604020202020204" pitchFamily="34" charset="0"/>
                          <a:cs typeface="Arial" panose="020B0604020202020204" pitchFamily="34" charset="0"/>
                        </a:rPr>
                        <a:t>USCG Port </a:t>
                      </a:r>
                    </a:p>
                    <a:p>
                      <a:pPr algn="just"/>
                      <a:r>
                        <a:rPr lang="en-US" sz="1000" dirty="0">
                          <a:effectLst/>
                          <a:latin typeface="Arial" panose="020B0604020202020204" pitchFamily="34" charset="0"/>
                          <a:cs typeface="Arial" panose="020B0604020202020204" pitchFamily="34" charset="0"/>
                        </a:rPr>
                        <a:t>Condition</a:t>
                      </a:r>
                    </a:p>
                  </a:txBody>
                  <a:tcPr marL="68580" marR="68580" marT="0" marB="0"/>
                </a:tc>
                <a:tc>
                  <a:txBody>
                    <a:bodyPr/>
                    <a:lstStyle/>
                    <a:p>
                      <a:pPr algn="just"/>
                      <a:r>
                        <a:rPr lang="en-US" sz="1000">
                          <a:effectLst/>
                          <a:latin typeface="Arial" panose="020B0604020202020204" pitchFamily="34" charset="0"/>
                          <a:cs typeface="Arial" panose="020B0604020202020204" pitchFamily="34" charset="0"/>
                        </a:rPr>
                        <a:t>Time Period </a:t>
                      </a:r>
                    </a:p>
                  </a:txBody>
                  <a:tcPr marL="68580" marR="68580" marT="0" marB="0"/>
                </a:tc>
              </a:tr>
              <a:tr h="472588">
                <a:tc>
                  <a:txBody>
                    <a:bodyPr/>
                    <a:lstStyle/>
                    <a:p>
                      <a:pPr algn="just"/>
                      <a:r>
                        <a:rPr lang="en-US" sz="1000">
                          <a:effectLst/>
                          <a:latin typeface="Arial" panose="020B0604020202020204" pitchFamily="34" charset="0"/>
                          <a:cs typeface="Arial" panose="020B0604020202020204" pitchFamily="34" charset="0"/>
                        </a:rPr>
                        <a:t>Whiskey</a:t>
                      </a:r>
                    </a:p>
                  </a:txBody>
                  <a:tcPr marL="68580" marR="68580" marT="0" marB="0"/>
                </a:tc>
                <a:tc>
                  <a:txBody>
                    <a:bodyPr/>
                    <a:lstStyle/>
                    <a:p>
                      <a:pPr algn="just"/>
                      <a:r>
                        <a:rPr lang="en-US" sz="1000">
                          <a:effectLst/>
                          <a:latin typeface="Arial" panose="020B0604020202020204" pitchFamily="34" charset="0"/>
                          <a:cs typeface="Arial" panose="020B0604020202020204" pitchFamily="34" charset="0"/>
                        </a:rPr>
                        <a:t>Usually issued 72 hours prior to the arrival of TSFW</a:t>
                      </a:r>
                    </a:p>
                  </a:txBody>
                  <a:tcPr marL="68580" marR="68580" marT="0" marB="0"/>
                </a:tc>
              </a:tr>
              <a:tr h="455657">
                <a:tc>
                  <a:txBody>
                    <a:bodyPr/>
                    <a:lstStyle/>
                    <a:p>
                      <a:pPr algn="just"/>
                      <a:r>
                        <a:rPr lang="en-US" sz="1000">
                          <a:effectLst/>
                          <a:latin typeface="Arial" panose="020B0604020202020204" pitchFamily="34" charset="0"/>
                          <a:cs typeface="Arial" panose="020B0604020202020204" pitchFamily="34" charset="0"/>
                        </a:rPr>
                        <a:t>X-Ray</a:t>
                      </a:r>
                    </a:p>
                  </a:txBody>
                  <a:tcPr marL="68580" marR="68580" marT="0" marB="0"/>
                </a:tc>
                <a:tc>
                  <a:txBody>
                    <a:bodyPr/>
                    <a:lstStyle/>
                    <a:p>
                      <a:pPr algn="just"/>
                      <a:r>
                        <a:rPr lang="en-US" sz="1000" dirty="0">
                          <a:effectLst/>
                          <a:latin typeface="Arial" panose="020B0604020202020204" pitchFamily="34" charset="0"/>
                          <a:cs typeface="Arial" panose="020B0604020202020204" pitchFamily="34" charset="0"/>
                        </a:rPr>
                        <a:t>Usually issued 48 hours prior to the arrival of TSFW</a:t>
                      </a:r>
                    </a:p>
                  </a:txBody>
                  <a:tcPr marL="68580" marR="68580" marT="0" marB="0"/>
                </a:tc>
              </a:tr>
              <a:tr h="472588">
                <a:tc>
                  <a:txBody>
                    <a:bodyPr/>
                    <a:lstStyle/>
                    <a:p>
                      <a:pPr algn="just"/>
                      <a:r>
                        <a:rPr lang="en-US" sz="1000">
                          <a:effectLst/>
                          <a:latin typeface="Arial" panose="020B0604020202020204" pitchFamily="34" charset="0"/>
                          <a:cs typeface="Arial" panose="020B0604020202020204" pitchFamily="34" charset="0"/>
                        </a:rPr>
                        <a:t>Yankee</a:t>
                      </a:r>
                    </a:p>
                  </a:txBody>
                  <a:tcPr marL="68580" marR="68580" marT="0" marB="0"/>
                </a:tc>
                <a:tc>
                  <a:txBody>
                    <a:bodyPr/>
                    <a:lstStyle/>
                    <a:p>
                      <a:pPr algn="just"/>
                      <a:r>
                        <a:rPr lang="en-US" sz="1000">
                          <a:effectLst/>
                          <a:latin typeface="Arial" panose="020B0604020202020204" pitchFamily="34" charset="0"/>
                          <a:cs typeface="Arial" panose="020B0604020202020204" pitchFamily="34" charset="0"/>
                        </a:rPr>
                        <a:t>Usually issued 24 hours prior to the arrival of TSFW</a:t>
                      </a:r>
                    </a:p>
                  </a:txBody>
                  <a:tcPr marL="68580" marR="68580" marT="0" marB="0"/>
                </a:tc>
              </a:tr>
              <a:tr h="455657">
                <a:tc>
                  <a:txBody>
                    <a:bodyPr/>
                    <a:lstStyle/>
                    <a:p>
                      <a:pPr algn="just"/>
                      <a:r>
                        <a:rPr lang="en-US" sz="1000">
                          <a:effectLst/>
                          <a:latin typeface="Arial" panose="020B0604020202020204" pitchFamily="34" charset="0"/>
                          <a:cs typeface="Arial" panose="020B0604020202020204" pitchFamily="34" charset="0"/>
                        </a:rPr>
                        <a:t>Zulu</a:t>
                      </a:r>
                    </a:p>
                  </a:txBody>
                  <a:tcPr marL="68580" marR="68580" marT="0" marB="0"/>
                </a:tc>
                <a:tc>
                  <a:txBody>
                    <a:bodyPr/>
                    <a:lstStyle/>
                    <a:p>
                      <a:pPr algn="just"/>
                      <a:r>
                        <a:rPr lang="en-US" sz="1000" dirty="0">
                          <a:effectLst/>
                          <a:latin typeface="Arial" panose="020B0604020202020204" pitchFamily="34" charset="0"/>
                          <a:cs typeface="Arial" panose="020B0604020202020204" pitchFamily="34" charset="0"/>
                        </a:rPr>
                        <a:t>Usually issued 12 hours prior to the arrival of TSFW </a:t>
                      </a:r>
                    </a:p>
                  </a:txBody>
                  <a:tcPr marL="68580" marR="68580" marT="0" marB="0"/>
                </a:tc>
              </a:tr>
            </a:tbl>
          </a:graphicData>
        </a:graphic>
      </p:graphicFrame>
    </p:spTree>
    <p:extLst>
      <p:ext uri="{BB962C8B-B14F-4D97-AF65-F5344CB8AC3E}">
        <p14:creationId xmlns:p14="http://schemas.microsoft.com/office/powerpoint/2010/main" val="184883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Drawbridge Operations Guide Cont..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Once TSFWs subside, the EOC Infrastructure Branch Director will notify the parties and consult with them regarding the decision to reverse bridge lockdown procedures.  The bridge owners will, as rapidly as possible, survey the bridges to determine if there has been any damage or other condition that will prevent the </a:t>
            </a:r>
            <a:r>
              <a:rPr lang="en-US" dirty="0" smtClean="0">
                <a:latin typeface="Arial" panose="020B0604020202020204" pitchFamily="34" charset="0"/>
                <a:cs typeface="Arial" panose="020B0604020202020204" pitchFamily="34" charset="0"/>
              </a:rPr>
              <a:t>return </a:t>
            </a:r>
            <a:r>
              <a:rPr lang="en-US" dirty="0">
                <a:latin typeface="Arial" panose="020B0604020202020204" pitchFamily="34" charset="0"/>
                <a:cs typeface="Arial" panose="020B0604020202020204" pitchFamily="34" charset="0"/>
              </a:rPr>
              <a:t>of a bridge to normal operations.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bridge owner will, as soon as possible, notify the EOC Infrastructure Branch Director when all their bridges will be operational, including the reason and duration of any anticipated delay, to be documented </a:t>
            </a:r>
            <a:r>
              <a:rPr lang="en-US" dirty="0" smtClean="0">
                <a:latin typeface="Arial" panose="020B0604020202020204" pitchFamily="34" charset="0"/>
                <a:cs typeface="Arial" panose="020B0604020202020204" pitchFamily="34" charset="0"/>
              </a:rPr>
              <a:t>in </a:t>
            </a:r>
            <a:r>
              <a:rPr lang="en-US" dirty="0" err="1" smtClean="0">
                <a:latin typeface="Arial" panose="020B0604020202020204" pitchFamily="34" charset="0"/>
                <a:cs typeface="Arial" panose="020B0604020202020204" pitchFamily="34" charset="0"/>
              </a:rPr>
              <a:t>WebEOC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5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iticalBri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972" y="0"/>
            <a:ext cx="5372865" cy="695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50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Hurricane Irma Port Operations </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Miami-Dade Emergency Management and Port Miami participate on the daily Severe Weather Advisory Team conference calls.</a:t>
            </a:r>
          </a:p>
          <a:p>
            <a:r>
              <a:rPr lang="en-US" dirty="0" smtClean="0">
                <a:latin typeface="Arial" panose="020B0604020202020204" pitchFamily="34" charset="0"/>
                <a:cs typeface="Arial" panose="020B0604020202020204" pitchFamily="34" charset="0"/>
              </a:rPr>
              <a:t>Once the storm passed OEM was on the daily Statewide port call that provides updates on the various ports.</a:t>
            </a:r>
          </a:p>
          <a:p>
            <a:r>
              <a:rPr lang="en-US" dirty="0" smtClean="0">
                <a:latin typeface="Arial" panose="020B0604020202020204" pitchFamily="34" charset="0"/>
                <a:cs typeface="Arial" panose="020B0604020202020204" pitchFamily="34" charset="0"/>
              </a:rPr>
              <a:t>Port Miami went to Port Condition Zulu On Friday, Sept 8</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The port was completely reopened by Sept 13</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The major issues encountered in reopening the ports was vessels that sank in the channel.  These boats needed to be located and their impact on navigation evaluated. </a:t>
            </a:r>
          </a:p>
          <a:p>
            <a:pPr lvl="2">
              <a:buFont typeface="Wingdings" panose="05000000000000000000" pitchFamily="2" charset="2"/>
              <a:buChar char="q"/>
            </a:pPr>
            <a:r>
              <a:rPr lang="en-US" dirty="0" smtClean="0">
                <a:latin typeface="Arial" panose="020B0604020202020204" pitchFamily="34" charset="0"/>
                <a:cs typeface="Arial" panose="020B0604020202020204" pitchFamily="34" charset="0"/>
              </a:rPr>
              <a:t>This process involved the US Army Corps of Engineers, NOAA and the Coast Guard.  </a:t>
            </a:r>
          </a:p>
        </p:txBody>
      </p:sp>
    </p:spTree>
    <p:extLst>
      <p:ext uri="{BB962C8B-B14F-4D97-AF65-F5344CB8AC3E}">
        <p14:creationId xmlns:p14="http://schemas.microsoft.com/office/powerpoint/2010/main" val="232206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latin typeface="Arial" panose="020B0604020202020204" pitchFamily="34" charset="0"/>
                <a:cs typeface="Arial" panose="020B0604020202020204" pitchFamily="34" charset="0"/>
              </a:rPr>
              <a:t>Miami-Dade County Resilience Strategy</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Miami-Dade County, the City of Miami and the City of Miami Beach are members of the 100 Resilient Cities initiative and have formed Resilient 305.  </a:t>
            </a:r>
          </a:p>
          <a:p>
            <a:r>
              <a:rPr lang="en-US" dirty="0" smtClean="0">
                <a:latin typeface="Arial" panose="020B0604020202020204" pitchFamily="34" charset="0"/>
                <a:cs typeface="Arial" panose="020B0604020202020204" pitchFamily="34" charset="0"/>
              </a:rPr>
              <a:t>County Mayor </a:t>
            </a:r>
            <a:r>
              <a:rPr lang="en-US" dirty="0" err="1" smtClean="0">
                <a:latin typeface="Arial" panose="020B0604020202020204" pitchFamily="34" charset="0"/>
                <a:cs typeface="Arial" panose="020B0604020202020204" pitchFamily="34" charset="0"/>
              </a:rPr>
              <a:t>Gimenez</a:t>
            </a:r>
            <a:r>
              <a:rPr lang="en-US" dirty="0" smtClean="0">
                <a:latin typeface="Arial" panose="020B0604020202020204" pitchFamily="34" charset="0"/>
                <a:cs typeface="Arial" panose="020B0604020202020204" pitchFamily="34" charset="0"/>
              </a:rPr>
              <a:t> is a member of the City Leader Advisory Committee.  This committee is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group of city chief executives that </a:t>
            </a:r>
            <a:r>
              <a:rPr lang="en-US" dirty="0" smtClean="0">
                <a:latin typeface="Arial" panose="020B0604020202020204" pitchFamily="34" charset="0"/>
                <a:cs typeface="Arial" panose="020B0604020202020204" pitchFamily="34" charset="0"/>
              </a:rPr>
              <a:t>contribute </a:t>
            </a:r>
            <a:r>
              <a:rPr lang="en-US" dirty="0">
                <a:latin typeface="Arial" panose="020B0604020202020204" pitchFamily="34" charset="0"/>
                <a:cs typeface="Arial" panose="020B0604020202020204" pitchFamily="34" charset="0"/>
              </a:rPr>
              <a:t>their expertise to the global resilience </a:t>
            </a:r>
            <a:r>
              <a:rPr lang="en-US" dirty="0" smtClean="0">
                <a:latin typeface="Arial" panose="020B0604020202020204" pitchFamily="34" charset="0"/>
                <a:cs typeface="Arial" panose="020B0604020202020204" pitchFamily="34" charset="0"/>
              </a:rPr>
              <a:t>movement.</a:t>
            </a:r>
          </a:p>
          <a:p>
            <a:r>
              <a:rPr lang="en-US" dirty="0" smtClean="0">
                <a:latin typeface="Arial" panose="020B0604020202020204" pitchFamily="34" charset="0"/>
                <a:cs typeface="Arial" panose="020B0604020202020204" pitchFamily="34" charset="0"/>
              </a:rPr>
              <a:t>Resilient 305 is currently beginning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phase of the project.  This includes evaluating the strengths and areas of improvement for the county and developing the resiliency plan.  </a:t>
            </a:r>
          </a:p>
          <a:p>
            <a:endParaRPr lang="en-US" dirty="0"/>
          </a:p>
        </p:txBody>
      </p:sp>
    </p:spTree>
    <p:extLst>
      <p:ext uri="{BB962C8B-B14F-4D97-AF65-F5344CB8AC3E}">
        <p14:creationId xmlns:p14="http://schemas.microsoft.com/office/powerpoint/2010/main" val="332338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County Resilience </a:t>
            </a:r>
            <a:r>
              <a:rPr lang="en-US" b="1" cap="none" dirty="0" smtClean="0">
                <a:latin typeface="Arial" panose="020B0604020202020204" pitchFamily="34" charset="0"/>
                <a:cs typeface="Arial" panose="020B0604020202020204" pitchFamily="34" charset="0"/>
              </a:rPr>
              <a:t>Strategy Cont..</a:t>
            </a:r>
            <a:endParaRPr lang="en-US" dirty="0"/>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Resilient 305 has identified the top shocks which are incidents that significant impacted the county in the past and the top stressors which are hazards and/or risks that could impact the county in the future.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133" y="3017276"/>
            <a:ext cx="8068235" cy="3730729"/>
          </a:xfrm>
          <a:prstGeom prst="rect">
            <a:avLst/>
          </a:prstGeom>
        </p:spPr>
      </p:pic>
    </p:spTree>
    <p:extLst>
      <p:ext uri="{BB962C8B-B14F-4D97-AF65-F5344CB8AC3E}">
        <p14:creationId xmlns:p14="http://schemas.microsoft.com/office/powerpoint/2010/main" val="79162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atin typeface="Arial" panose="020B0604020202020204" pitchFamily="34" charset="0"/>
                <a:cs typeface="Arial" panose="020B0604020202020204" pitchFamily="34" charset="0"/>
              </a:rPr>
              <a:t>Conclusion/Questions?</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panose="020B0604020202020204" pitchFamily="34" charset="0"/>
                <a:cs typeface="Arial" panose="020B0604020202020204" pitchFamily="34" charset="0"/>
              </a:rPr>
              <a:t>Steve Detwiler</a:t>
            </a:r>
          </a:p>
          <a:p>
            <a:pPr marL="0" indent="0" algn="ctr">
              <a:buNone/>
            </a:pPr>
            <a:r>
              <a:rPr lang="en-US" dirty="0" smtClean="0">
                <a:latin typeface="Arial" panose="020B0604020202020204" pitchFamily="34" charset="0"/>
                <a:cs typeface="Arial" panose="020B0604020202020204" pitchFamily="34" charset="0"/>
              </a:rPr>
              <a:t>Whole Community Recovery Planner</a:t>
            </a:r>
          </a:p>
          <a:p>
            <a:pPr marL="0" indent="0" algn="ctr">
              <a:buNone/>
            </a:pPr>
            <a:r>
              <a:rPr lang="en-US" dirty="0" smtClean="0">
                <a:latin typeface="Arial" panose="020B0604020202020204" pitchFamily="34" charset="0"/>
                <a:cs typeface="Arial" panose="020B0604020202020204" pitchFamily="34" charset="0"/>
              </a:rPr>
              <a:t>Miami-Dade County Office of Emergency Management</a:t>
            </a:r>
          </a:p>
          <a:p>
            <a:pPr marL="0" indent="0" algn="ctr">
              <a:buNone/>
            </a:pPr>
            <a:r>
              <a:rPr lang="en-US" dirty="0" smtClean="0">
                <a:latin typeface="Arial" panose="020B0604020202020204" pitchFamily="34" charset="0"/>
                <a:cs typeface="Arial" panose="020B0604020202020204" pitchFamily="34" charset="0"/>
              </a:rPr>
              <a:t>Desk #: 305-468-5423</a:t>
            </a:r>
          </a:p>
          <a:p>
            <a:pPr marL="0" indent="0" algn="ctr">
              <a:buNone/>
            </a:pPr>
            <a:r>
              <a:rPr lang="en-US" dirty="0" smtClean="0">
                <a:latin typeface="Arial" panose="020B0604020202020204" pitchFamily="34" charset="0"/>
                <a:cs typeface="Arial" panose="020B0604020202020204" pitchFamily="34" charset="0"/>
                <a:hlinkClick r:id="rId2"/>
              </a:rPr>
              <a:t>steved@miamidade.gov</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6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Introduction</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7615" y="2360998"/>
            <a:ext cx="4272723" cy="4206240"/>
          </a:xfrm>
        </p:spPr>
        <p:txBody>
          <a:bodyPr/>
          <a:lstStyle/>
          <a:p>
            <a:r>
              <a:rPr lang="en-US" dirty="0" smtClean="0">
                <a:latin typeface="Arial" panose="020B0604020202020204" pitchFamily="34" charset="0"/>
                <a:cs typeface="Arial" panose="020B0604020202020204" pitchFamily="34" charset="0"/>
              </a:rPr>
              <a:t>Port Miami Overview</a:t>
            </a:r>
          </a:p>
          <a:p>
            <a:r>
              <a:rPr lang="en-US" dirty="0" smtClean="0">
                <a:latin typeface="Arial" panose="020B0604020202020204" pitchFamily="34" charset="0"/>
                <a:cs typeface="Arial" panose="020B0604020202020204" pitchFamily="34" charset="0"/>
              </a:rPr>
              <a:t>Miami-Dade County Emergency Operations Center Overview</a:t>
            </a:r>
          </a:p>
          <a:p>
            <a:r>
              <a:rPr lang="en-US" dirty="0" smtClean="0">
                <a:latin typeface="Arial" panose="020B0604020202020204" pitchFamily="34" charset="0"/>
                <a:cs typeface="Arial" panose="020B0604020202020204" pitchFamily="34" charset="0"/>
              </a:rPr>
              <a:t>Drawbridge Operations Gide</a:t>
            </a:r>
          </a:p>
          <a:p>
            <a:r>
              <a:rPr lang="en-US" dirty="0" smtClean="0">
                <a:latin typeface="Arial" panose="020B0604020202020204" pitchFamily="34" charset="0"/>
                <a:cs typeface="Arial" panose="020B0604020202020204" pitchFamily="34" charset="0"/>
              </a:rPr>
              <a:t>Hurricane Irma Actions and Lessons Learned</a:t>
            </a:r>
          </a:p>
          <a:p>
            <a:r>
              <a:rPr lang="en-US" dirty="0" smtClean="0">
                <a:latin typeface="Arial" panose="020B0604020202020204" pitchFamily="34" charset="0"/>
                <a:cs typeface="Arial" panose="020B0604020202020204" pitchFamily="34" charset="0"/>
              </a:rPr>
              <a:t>Miami-Dade County Resiliency Program</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006" y="2360998"/>
            <a:ext cx="6228454" cy="3507603"/>
          </a:xfrm>
          <a:prstGeom prst="rect">
            <a:avLst/>
          </a:prstGeom>
        </p:spPr>
      </p:pic>
    </p:spTree>
    <p:extLst>
      <p:ext uri="{BB962C8B-B14F-4D97-AF65-F5344CB8AC3E}">
        <p14:creationId xmlns:p14="http://schemas.microsoft.com/office/powerpoint/2010/main" val="62329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Port Miami Background</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Port Miami is a Miami-Dade County government department.  The Port Director is appointed by the County Mayor.</a:t>
            </a:r>
          </a:p>
          <a:p>
            <a:r>
              <a:rPr lang="en-US" dirty="0" smtClean="0">
                <a:latin typeface="Arial" panose="020B0604020202020204" pitchFamily="34" charset="0"/>
                <a:cs typeface="Arial" panose="020B0604020202020204" pitchFamily="34" charset="0"/>
              </a:rPr>
              <a:t>The port contributes $41.4 Billion to the county’s economy and supports more than 324,3652 jobs throughout South Florida.</a:t>
            </a:r>
          </a:p>
          <a:p>
            <a:r>
              <a:rPr lang="en-US" dirty="0" smtClean="0">
                <a:latin typeface="Arial" panose="020B0604020202020204" pitchFamily="34" charset="0"/>
                <a:cs typeface="Arial" panose="020B0604020202020204" pitchFamily="34" charset="0"/>
              </a:rPr>
              <a:t>The port is known worldwide as the “Cruise Capital of the World”. </a:t>
            </a:r>
            <a:r>
              <a:rPr lang="en-US" dirty="0" smtClean="0">
                <a:latin typeface="Arial" panose="020B0604020202020204" pitchFamily="34" charset="0"/>
                <a:cs typeface="Arial" panose="020B0604020202020204" pitchFamily="34" charset="0"/>
              </a:rPr>
              <a:t>Around 5.3 </a:t>
            </a:r>
            <a:r>
              <a:rPr lang="en-US" dirty="0" smtClean="0">
                <a:latin typeface="Arial" panose="020B0604020202020204" pitchFamily="34" charset="0"/>
                <a:cs typeface="Arial" panose="020B0604020202020204" pitchFamily="34" charset="0"/>
              </a:rPr>
              <a:t>million passengers pass through the port on an annual basis.</a:t>
            </a:r>
          </a:p>
          <a:p>
            <a:r>
              <a:rPr lang="en-US" dirty="0" smtClean="0">
                <a:latin typeface="Arial" panose="020B0604020202020204" pitchFamily="34" charset="0"/>
                <a:cs typeface="Arial" panose="020B0604020202020204" pitchFamily="34" charset="0"/>
              </a:rPr>
              <a:t>The port also receives over one million tons of cargo </a:t>
            </a:r>
            <a:r>
              <a:rPr lang="en-US" dirty="0" smtClean="0">
                <a:latin typeface="Arial" panose="020B0604020202020204" pitchFamily="34" charset="0"/>
                <a:cs typeface="Arial" panose="020B0604020202020204" pitchFamily="34" charset="0"/>
              </a:rPr>
              <a:t>annually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is the #1 container port in the State.</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26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Miami-Dade County Emergency Operations Center (EOC)</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EOC is a 22,000 </a:t>
            </a:r>
            <a:r>
              <a:rPr lang="en-US" sz="2000" dirty="0">
                <a:latin typeface="Arial" pitchFamily="34" charset="0"/>
                <a:cs typeface="Arial" panose="020B0604020202020204" pitchFamily="34" charset="0"/>
              </a:rPr>
              <a:t>ft² state-of-the-art </a:t>
            </a:r>
            <a:r>
              <a:rPr lang="en-US" sz="2000" dirty="0" smtClean="0">
                <a:latin typeface="Arial" pitchFamily="34" charset="0"/>
                <a:cs typeface="Arial" panose="020B0604020202020204" pitchFamily="34" charset="0"/>
              </a:rPr>
              <a:t>facility.</a:t>
            </a:r>
          </a:p>
          <a:p>
            <a:pPr marL="342900" indent="-342900">
              <a:buFont typeface="Arial" panose="020B0604020202020204" pitchFamily="34" charset="0"/>
              <a:buChar char="•"/>
            </a:pPr>
            <a:r>
              <a:rPr lang="en-US" sz="2000" dirty="0" smtClean="0">
                <a:latin typeface="Arial" pitchFamily="34" charset="0"/>
                <a:cs typeface="Arial" panose="020B0604020202020204" pitchFamily="34" charset="0"/>
              </a:rPr>
              <a:t>This facility is responsible for the coordination </a:t>
            </a:r>
            <a:r>
              <a:rPr lang="en-US" sz="2000" dirty="0">
                <a:latin typeface="Arial" pitchFamily="34" charset="0"/>
                <a:cs typeface="Arial" panose="020B0604020202020204" pitchFamily="34" charset="0"/>
              </a:rPr>
              <a:t>of emergency response and recovery decisions, plans, and </a:t>
            </a:r>
            <a:r>
              <a:rPr lang="en-US" sz="2000" dirty="0" smtClean="0">
                <a:latin typeface="Arial" pitchFamily="34" charset="0"/>
                <a:cs typeface="Arial" panose="020B0604020202020204" pitchFamily="34" charset="0"/>
              </a:rPr>
              <a:t>operations.</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There are three levels of EOC activation:</a:t>
            </a:r>
          </a:p>
          <a:p>
            <a:pPr lvl="2">
              <a:buFont typeface="Wingdings" panose="05000000000000000000" pitchFamily="2" charset="2"/>
              <a:buChar char="q"/>
            </a:pPr>
            <a:r>
              <a:rPr lang="en-US" dirty="0" smtClean="0">
                <a:latin typeface="Arial" panose="020B0604020202020204" pitchFamily="34" charset="0"/>
                <a:cs typeface="Arial" panose="020B0604020202020204" pitchFamily="34" charset="0"/>
              </a:rPr>
              <a:t>Level 3: Monitoring and Assessment</a:t>
            </a:r>
          </a:p>
          <a:p>
            <a:pPr lvl="2">
              <a:buFont typeface="Wingdings" panose="05000000000000000000" pitchFamily="2" charset="2"/>
              <a:buChar char="q"/>
            </a:pPr>
            <a:r>
              <a:rPr lang="en-US" dirty="0" smtClean="0">
                <a:latin typeface="Arial" panose="020B0604020202020204" pitchFamily="34" charset="0"/>
                <a:cs typeface="Arial" panose="020B0604020202020204" pitchFamily="34" charset="0"/>
              </a:rPr>
              <a:t>Level 2: Partial Activation</a:t>
            </a:r>
          </a:p>
          <a:p>
            <a:pPr lvl="2">
              <a:buFont typeface="Wingdings" panose="05000000000000000000" pitchFamily="2" charset="2"/>
              <a:buChar char="q"/>
            </a:pPr>
            <a:r>
              <a:rPr lang="en-US" dirty="0" smtClean="0">
                <a:latin typeface="Arial" panose="020B0604020202020204" pitchFamily="34" charset="0"/>
                <a:cs typeface="Arial" panose="020B0604020202020204" pitchFamily="34" charset="0"/>
              </a:rPr>
              <a:t>Level 1: Full Activation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796" y="3625327"/>
            <a:ext cx="5244353" cy="3146612"/>
          </a:xfrm>
          <a:prstGeom prst="rect">
            <a:avLst/>
          </a:prstGeom>
        </p:spPr>
      </p:pic>
    </p:spTree>
    <p:extLst>
      <p:ext uri="{BB962C8B-B14F-4D97-AF65-F5344CB8AC3E}">
        <p14:creationId xmlns:p14="http://schemas.microsoft.com/office/powerpoint/2010/main" val="121656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Miami-Dade County Emergency Operations Center (EOC</a:t>
            </a:r>
            <a:r>
              <a:rPr lang="en-US" b="1" cap="none" dirty="0" smtClean="0">
                <a:latin typeface="Arial" panose="020B0604020202020204" pitchFamily="34" charset="0"/>
                <a:cs typeface="Arial" panose="020B0604020202020204" pitchFamily="34" charset="0"/>
              </a:rPr>
              <a:t>) Cont..</a:t>
            </a:r>
            <a:endParaRPr lang="en-US" dirty="0"/>
          </a:p>
        </p:txBody>
      </p:sp>
      <p:sp>
        <p:nvSpPr>
          <p:cNvPr id="3" name="Content Placeholder 2"/>
          <p:cNvSpPr>
            <a:spLocks noGrp="1"/>
          </p:cNvSpPr>
          <p:nvPr>
            <p:ph idx="1"/>
          </p:nvPr>
        </p:nvSpPr>
        <p:spPr/>
        <p:txBody>
          <a:bodyPr/>
          <a:lstStyle/>
          <a:p>
            <a:r>
              <a:rPr lang="en-US" dirty="0">
                <a:latin typeface="Arial" pitchFamily="34" charset="0"/>
              </a:rPr>
              <a:t>The EOC </a:t>
            </a:r>
            <a:r>
              <a:rPr lang="en-US" dirty="0" smtClean="0">
                <a:latin typeface="Arial" pitchFamily="34" charset="0"/>
              </a:rPr>
              <a:t>has:</a:t>
            </a:r>
          </a:p>
          <a:p>
            <a:pPr lvl="2">
              <a:buFont typeface="Wingdings" panose="05000000000000000000" pitchFamily="2" charset="2"/>
              <a:buChar char="q"/>
            </a:pPr>
            <a:r>
              <a:rPr lang="en-US" dirty="0">
                <a:latin typeface="Arial" pitchFamily="34" charset="0"/>
              </a:rPr>
              <a:t>O</a:t>
            </a:r>
            <a:r>
              <a:rPr lang="en-US" dirty="0" smtClean="0">
                <a:latin typeface="Arial" pitchFamily="34" charset="0"/>
              </a:rPr>
              <a:t>ver </a:t>
            </a:r>
            <a:r>
              <a:rPr lang="en-US" dirty="0">
                <a:latin typeface="Arial" pitchFamily="34" charset="0"/>
              </a:rPr>
              <a:t>200 networked </a:t>
            </a:r>
            <a:r>
              <a:rPr lang="en-US" dirty="0" smtClean="0">
                <a:latin typeface="Arial" pitchFamily="34" charset="0"/>
              </a:rPr>
              <a:t>computers and sophisticated </a:t>
            </a:r>
            <a:r>
              <a:rPr lang="en-US" dirty="0">
                <a:latin typeface="Arial" pitchFamily="34" charset="0"/>
              </a:rPr>
              <a:t>telecommunications </a:t>
            </a:r>
            <a:r>
              <a:rPr lang="en-US" dirty="0" smtClean="0">
                <a:latin typeface="Arial" pitchFamily="34" charset="0"/>
              </a:rPr>
              <a:t>switch. </a:t>
            </a:r>
          </a:p>
          <a:p>
            <a:pPr lvl="2">
              <a:buFont typeface="Wingdings" panose="05000000000000000000" pitchFamily="2" charset="2"/>
              <a:buChar char="q"/>
            </a:pPr>
            <a:r>
              <a:rPr lang="en-US" dirty="0">
                <a:latin typeface="Arial" pitchFamily="34" charset="0"/>
              </a:rPr>
              <a:t>A</a:t>
            </a:r>
            <a:r>
              <a:rPr lang="en-US" dirty="0" smtClean="0">
                <a:latin typeface="Arial" pitchFamily="34" charset="0"/>
              </a:rPr>
              <a:t>dvanced </a:t>
            </a:r>
            <a:r>
              <a:rPr lang="en-US" dirty="0">
                <a:latin typeface="Arial" pitchFamily="34" charset="0"/>
              </a:rPr>
              <a:t>redundant telecommunications systems; </a:t>
            </a:r>
            <a:r>
              <a:rPr lang="en-US" dirty="0" smtClean="0">
                <a:latin typeface="Arial" pitchFamily="34" charset="0"/>
              </a:rPr>
              <a:t>digital</a:t>
            </a:r>
            <a:r>
              <a:rPr lang="en-US" dirty="0">
                <a:latin typeface="Arial" pitchFamily="34" charset="0"/>
              </a:rPr>
              <a:t>, analog and </a:t>
            </a:r>
            <a:r>
              <a:rPr lang="en-US" dirty="0" smtClean="0">
                <a:latin typeface="Arial" pitchFamily="34" charset="0"/>
              </a:rPr>
              <a:t>satellite.</a:t>
            </a:r>
          </a:p>
          <a:p>
            <a:pPr lvl="2">
              <a:buFont typeface="Wingdings" panose="05000000000000000000" pitchFamily="2" charset="2"/>
              <a:buChar char="q"/>
            </a:pPr>
            <a:r>
              <a:rPr lang="en-US" dirty="0" smtClean="0">
                <a:latin typeface="Arial" pitchFamily="34" charset="0"/>
              </a:rPr>
              <a:t>Dedicated press </a:t>
            </a:r>
            <a:r>
              <a:rPr lang="en-US" dirty="0">
                <a:latin typeface="Arial" pitchFamily="34" charset="0"/>
              </a:rPr>
              <a:t>and media centers with direct video </a:t>
            </a:r>
            <a:r>
              <a:rPr lang="en-US" dirty="0" smtClean="0">
                <a:latin typeface="Arial" pitchFamily="34" charset="0"/>
              </a:rPr>
              <a:t>feed</a:t>
            </a:r>
          </a:p>
          <a:p>
            <a:pPr lvl="2">
              <a:buFont typeface="Wingdings" panose="05000000000000000000" pitchFamily="2" charset="2"/>
              <a:buChar char="q"/>
            </a:pPr>
            <a:r>
              <a:rPr lang="en-US" dirty="0">
                <a:latin typeface="Arial" pitchFamily="34" charset="0"/>
              </a:rPr>
              <a:t>S</a:t>
            </a:r>
            <a:r>
              <a:rPr lang="en-US" dirty="0" smtClean="0">
                <a:latin typeface="Arial" pitchFamily="34" charset="0"/>
              </a:rPr>
              <a:t>even </a:t>
            </a:r>
            <a:r>
              <a:rPr lang="en-US" dirty="0">
                <a:latin typeface="Arial" pitchFamily="34" charset="0"/>
              </a:rPr>
              <a:t>conference </a:t>
            </a:r>
            <a:r>
              <a:rPr lang="en-US" dirty="0" smtClean="0">
                <a:latin typeface="Arial" pitchFamily="34" charset="0"/>
              </a:rPr>
              <a:t>rooms.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4375" y="3493546"/>
            <a:ext cx="5302624" cy="31815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 y="3915784"/>
            <a:ext cx="4598893" cy="2759336"/>
          </a:xfrm>
          <a:prstGeom prst="rect">
            <a:avLst/>
          </a:prstGeom>
        </p:spPr>
      </p:pic>
    </p:spTree>
    <p:extLst>
      <p:ext uri="{BB962C8B-B14F-4D97-AF65-F5344CB8AC3E}">
        <p14:creationId xmlns:p14="http://schemas.microsoft.com/office/powerpoint/2010/main" val="125521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EOC Organizational Structure</a:t>
            </a:r>
            <a:endParaRPr lang="en-US" b="1" cap="none"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8" t="17591" r="65582" b="9581"/>
          <a:stretch/>
        </p:blipFill>
        <p:spPr bwMode="auto">
          <a:xfrm>
            <a:off x="1202919" y="1833475"/>
            <a:ext cx="9371153" cy="50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93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Port Miami’s Emergency Management Role</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Port Miami is a vital partner in the Miami-Dade Emergency Management program.</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Port Director also serves on the Mayor’s Executive Group advising him on necessary actions before, during and after a disaster.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518" y="3650036"/>
            <a:ext cx="4395169" cy="2786628"/>
          </a:xfrm>
          <a:prstGeom prst="rect">
            <a:avLst/>
          </a:prstGeom>
        </p:spPr>
      </p:pic>
    </p:spTree>
    <p:extLst>
      <p:ext uri="{BB962C8B-B14F-4D97-AF65-F5344CB8AC3E}">
        <p14:creationId xmlns:p14="http://schemas.microsoft.com/office/powerpoint/2010/main" val="259130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EOC Infrastructure Branch</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Port Miami is assigned to this branch during an EOC activation.</a:t>
            </a:r>
          </a:p>
          <a:p>
            <a:r>
              <a:rPr lang="en-US" dirty="0" smtClean="0">
                <a:latin typeface="Arial" pitchFamily="34" charset="0"/>
                <a:cs typeface="Arial" pitchFamily="34" charset="0"/>
              </a:rPr>
              <a:t>The </a:t>
            </a:r>
            <a:r>
              <a:rPr lang="en-US" dirty="0">
                <a:latin typeface="Arial" pitchFamily="34" charset="0"/>
                <a:cs typeface="Arial" pitchFamily="34" charset="0"/>
              </a:rPr>
              <a:t>Infrastructure Branch agencies are responsible for monitoring and coordinating the following activities during an EOC </a:t>
            </a:r>
            <a:r>
              <a:rPr lang="en-US" dirty="0" smtClean="0">
                <a:latin typeface="Arial" pitchFamily="34" charset="0"/>
                <a:cs typeface="Arial" pitchFamily="34" charset="0"/>
              </a:rPr>
              <a:t>activation:</a:t>
            </a:r>
          </a:p>
          <a:p>
            <a:pPr lvl="2">
              <a:buFont typeface="Wingdings" panose="05000000000000000000" pitchFamily="2" charset="2"/>
              <a:buChar char="q"/>
            </a:pPr>
            <a:r>
              <a:rPr lang="en-US" dirty="0" smtClean="0">
                <a:latin typeface="Arial" pitchFamily="34" charset="0"/>
                <a:cs typeface="Arial" pitchFamily="34" charset="0"/>
              </a:rPr>
              <a:t>Restoration </a:t>
            </a:r>
            <a:r>
              <a:rPr lang="en-US" dirty="0">
                <a:latin typeface="Arial" pitchFamily="34" charset="0"/>
                <a:cs typeface="Arial" pitchFamily="34" charset="0"/>
              </a:rPr>
              <a:t>of utility services (electric, water, sewer, natural </a:t>
            </a:r>
            <a:r>
              <a:rPr lang="en-US" dirty="0" smtClean="0">
                <a:latin typeface="Arial" pitchFamily="34" charset="0"/>
                <a:cs typeface="Arial" pitchFamily="34" charset="0"/>
              </a:rPr>
              <a:t>gas)</a:t>
            </a:r>
          </a:p>
          <a:p>
            <a:pPr lvl="2">
              <a:buFont typeface="Wingdings" panose="05000000000000000000" pitchFamily="2" charset="2"/>
              <a:buChar char="q"/>
            </a:pPr>
            <a:r>
              <a:rPr lang="en-US" dirty="0" smtClean="0">
                <a:latin typeface="Arial" pitchFamily="34" charset="0"/>
                <a:cs typeface="Arial" pitchFamily="34" charset="0"/>
              </a:rPr>
              <a:t>Restoration </a:t>
            </a:r>
            <a:r>
              <a:rPr lang="en-US" dirty="0">
                <a:latin typeface="Arial" pitchFamily="34" charset="0"/>
                <a:cs typeface="Arial" pitchFamily="34" charset="0"/>
              </a:rPr>
              <a:t>of critical </a:t>
            </a:r>
            <a:r>
              <a:rPr lang="en-US" dirty="0" smtClean="0">
                <a:latin typeface="Arial" pitchFamily="34" charset="0"/>
                <a:cs typeface="Arial" pitchFamily="34" charset="0"/>
              </a:rPr>
              <a:t>infrastructure</a:t>
            </a:r>
          </a:p>
          <a:p>
            <a:pPr lvl="2">
              <a:buFont typeface="Wingdings" panose="05000000000000000000" pitchFamily="2" charset="2"/>
              <a:buChar char="q"/>
            </a:pPr>
            <a:r>
              <a:rPr lang="en-US" dirty="0" smtClean="0">
                <a:latin typeface="Arial" pitchFamily="34" charset="0"/>
                <a:cs typeface="Arial" pitchFamily="34" charset="0"/>
              </a:rPr>
              <a:t>Supporting </a:t>
            </a:r>
            <a:r>
              <a:rPr lang="en-US" dirty="0">
                <a:latin typeface="Arial" pitchFamily="34" charset="0"/>
                <a:cs typeface="Arial" pitchFamily="34" charset="0"/>
              </a:rPr>
              <a:t>transportation efforts in evacuation </a:t>
            </a:r>
            <a:endParaRPr lang="en-US" dirty="0" smtClean="0">
              <a:latin typeface="Arial" pitchFamily="34" charset="0"/>
              <a:cs typeface="Arial" pitchFamily="34" charset="0"/>
            </a:endParaRPr>
          </a:p>
          <a:p>
            <a:pPr lvl="2">
              <a:buFont typeface="Wingdings" panose="05000000000000000000" pitchFamily="2" charset="2"/>
              <a:buChar char="q"/>
            </a:pPr>
            <a:r>
              <a:rPr lang="en-US" dirty="0" smtClean="0">
                <a:latin typeface="Arial" pitchFamily="34" charset="0"/>
                <a:cs typeface="Arial" pitchFamily="34" charset="0"/>
              </a:rPr>
              <a:t>Conducting </a:t>
            </a:r>
            <a:r>
              <a:rPr lang="en-US" dirty="0">
                <a:latin typeface="Arial" pitchFamily="34" charset="0"/>
                <a:cs typeface="Arial" pitchFamily="34" charset="0"/>
              </a:rPr>
              <a:t>post-disaster impact </a:t>
            </a:r>
            <a:r>
              <a:rPr lang="en-US" dirty="0" smtClean="0">
                <a:latin typeface="Arial" pitchFamily="34" charset="0"/>
                <a:cs typeface="Arial" pitchFamily="34" charset="0"/>
              </a:rPr>
              <a:t>assessments</a:t>
            </a:r>
          </a:p>
          <a:p>
            <a:pPr lvl="2">
              <a:buFont typeface="Wingdings" panose="05000000000000000000" pitchFamily="2" charset="2"/>
              <a:buChar char="q"/>
            </a:pPr>
            <a:r>
              <a:rPr lang="en-US" dirty="0" smtClean="0">
                <a:latin typeface="Arial" pitchFamily="34" charset="0"/>
                <a:cs typeface="Arial" pitchFamily="34" charset="0"/>
              </a:rPr>
              <a:t>Coordinating </a:t>
            </a:r>
            <a:r>
              <a:rPr lang="en-US" dirty="0">
                <a:latin typeface="Arial" pitchFamily="34" charset="0"/>
                <a:cs typeface="Arial" pitchFamily="34" charset="0"/>
              </a:rPr>
              <a:t>private sector involvement in response and immediate recovery </a:t>
            </a:r>
            <a:r>
              <a:rPr lang="en-US" dirty="0" smtClean="0">
                <a:latin typeface="Arial" pitchFamily="34" charset="0"/>
                <a:cs typeface="Arial" pitchFamily="34" charset="0"/>
              </a:rPr>
              <a:t>issues</a:t>
            </a:r>
          </a:p>
          <a:p>
            <a:pPr lvl="2">
              <a:buFont typeface="Wingdings" panose="05000000000000000000" pitchFamily="2" charset="2"/>
              <a:buChar char="q"/>
            </a:pPr>
            <a:r>
              <a:rPr lang="en-US" dirty="0" smtClean="0">
                <a:latin typeface="Arial" pitchFamily="34" charset="0"/>
                <a:cs typeface="Arial" pitchFamily="34" charset="0"/>
              </a:rPr>
              <a:t>Coordinating </a:t>
            </a:r>
            <a:r>
              <a:rPr lang="en-US" dirty="0">
                <a:latin typeface="Arial" pitchFamily="34" charset="0"/>
                <a:cs typeface="Arial" pitchFamily="34" charset="0"/>
              </a:rPr>
              <a:t>debris clearance and removal </a:t>
            </a:r>
            <a:endParaRPr lang="en-US" dirty="0" smtClean="0">
              <a:latin typeface="Arial" pitchFamily="34" charset="0"/>
              <a:cs typeface="Arial" pitchFamily="34" charset="0"/>
            </a:endParaRPr>
          </a:p>
          <a:p>
            <a:pPr lvl="2">
              <a:buFont typeface="Wingdings" panose="05000000000000000000" pitchFamily="2" charset="2"/>
              <a:buChar char="q"/>
            </a:pPr>
            <a:r>
              <a:rPr lang="en-US" dirty="0" smtClean="0">
                <a:latin typeface="Arial" pitchFamily="34" charset="0"/>
                <a:cs typeface="Arial" pitchFamily="34" charset="0"/>
              </a:rPr>
              <a:t>Coordinating </a:t>
            </a:r>
            <a:r>
              <a:rPr lang="en-US" dirty="0">
                <a:latin typeface="Arial" pitchFamily="34" charset="0"/>
                <a:cs typeface="Arial" pitchFamily="34" charset="0"/>
              </a:rPr>
              <a:t>the opening, closing and restoration of transportation routes (roadways and bridges)</a:t>
            </a:r>
          </a:p>
          <a:p>
            <a:endParaRPr lang="en-US" dirty="0"/>
          </a:p>
        </p:txBody>
      </p:sp>
    </p:spTree>
    <p:extLst>
      <p:ext uri="{BB962C8B-B14F-4D97-AF65-F5344CB8AC3E}">
        <p14:creationId xmlns:p14="http://schemas.microsoft.com/office/powerpoint/2010/main" val="383621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Arial" panose="020B0604020202020204" pitchFamily="34" charset="0"/>
                <a:cs typeface="Arial" panose="020B0604020202020204" pitchFamily="34" charset="0"/>
              </a:rPr>
              <a:t>Miami-Dade Drawbridge Operations Guide</a:t>
            </a:r>
            <a:endParaRPr lang="en-US"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2919" y="2011679"/>
            <a:ext cx="9784080" cy="4668819"/>
          </a:xfrm>
        </p:spPr>
        <p:txBody>
          <a:bodyPr>
            <a:normAutofit/>
          </a:bodyPr>
          <a:lstStyle/>
          <a:p>
            <a:r>
              <a:rPr lang="en-US" sz="2400" dirty="0" smtClean="0">
                <a:latin typeface="Arial" panose="020B0604020202020204" pitchFamily="34" charset="0"/>
                <a:cs typeface="Arial" panose="020B0604020202020204" pitchFamily="34" charset="0"/>
              </a:rPr>
              <a:t>This </a:t>
            </a:r>
            <a:r>
              <a:rPr lang="en-US" sz="2400" dirty="0" smtClean="0">
                <a:latin typeface="Arial" panose="020B0604020202020204" pitchFamily="34" charset="0"/>
                <a:cs typeface="Arial" panose="020B0604020202020204" pitchFamily="34" charset="0"/>
              </a:rPr>
              <a:t>plan’s purpose </a:t>
            </a:r>
            <a:r>
              <a:rPr lang="en-US" sz="2400" dirty="0" smtClean="0">
                <a:latin typeface="Arial" panose="020B0604020202020204" pitchFamily="34" charset="0"/>
                <a:cs typeface="Arial" panose="020B0604020202020204" pitchFamily="34" charset="0"/>
              </a:rPr>
              <a:t>is to </a:t>
            </a:r>
            <a:r>
              <a:rPr lang="en-US" sz="2400" dirty="0">
                <a:latin typeface="Arial" panose="020B0604020202020204" pitchFamily="34" charset="0"/>
                <a:cs typeface="Arial" panose="020B0604020202020204" pitchFamily="34" charset="0"/>
              </a:rPr>
              <a:t>coordinate drawbridge operations which ultimately preserve the structural integrity of the bridges and enables, to the extent possible, the flow of vehicular and vessel traffic</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guide identifies the relevant partners, their roles and responsibilities and establishes the coordination structure before, during and after a disaster.</a:t>
            </a:r>
            <a:endParaRPr lang="en-US" sz="24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225" y="4346088"/>
            <a:ext cx="3935659" cy="2376729"/>
          </a:xfrm>
          <a:prstGeom prst="rect">
            <a:avLst/>
          </a:prstGeom>
        </p:spPr>
      </p:pic>
    </p:spTree>
    <p:extLst>
      <p:ext uri="{BB962C8B-B14F-4D97-AF65-F5344CB8AC3E}">
        <p14:creationId xmlns:p14="http://schemas.microsoft.com/office/powerpoint/2010/main" val="2299979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1097</TotalTime>
  <Words>1311</Words>
  <Application>Microsoft Office PowerPoint</Application>
  <PresentationFormat>Widescreen</PresentationFormat>
  <Paragraphs>120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Corbel</vt:lpstr>
      <vt:lpstr>Wingdings</vt:lpstr>
      <vt:lpstr>Banded</vt:lpstr>
      <vt:lpstr>Port Miami and the Emergency Management Program</vt:lpstr>
      <vt:lpstr>Introduction</vt:lpstr>
      <vt:lpstr>Port Miami Background</vt:lpstr>
      <vt:lpstr>Miami-Dade County Emergency Operations Center (EOC)</vt:lpstr>
      <vt:lpstr>Miami-Dade County Emergency Operations Center (EOC) Cont..</vt:lpstr>
      <vt:lpstr>EOC Organizational Structure</vt:lpstr>
      <vt:lpstr>Port Miami’s Emergency Management Role</vt:lpstr>
      <vt:lpstr>EOC Infrastructure Branch</vt:lpstr>
      <vt:lpstr>Miami-Dade Drawbridge Operations Guide</vt:lpstr>
      <vt:lpstr>Miami-Dade Drawbridge Operations Guide Cont..</vt:lpstr>
      <vt:lpstr>Miami-Dade Drawbridge Operations Guide Cont..</vt:lpstr>
      <vt:lpstr>Miami-Dade Drawbridge Operations Guide Cont..</vt:lpstr>
      <vt:lpstr>Miami-Dade Drawbridge Operations Guide Cont..</vt:lpstr>
      <vt:lpstr>Miami-Dade Drawbridge Operations Guide Cont..</vt:lpstr>
      <vt:lpstr>PowerPoint Presentation</vt:lpstr>
      <vt:lpstr>Hurricane Irma Port Operations </vt:lpstr>
      <vt:lpstr>Miami-Dade County Resilience Strategy</vt:lpstr>
      <vt:lpstr>Miami-Dade County Resilience Strategy Cont..</vt:lpstr>
      <vt:lpstr>Conclusion/Questions?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Maritime Shipping implications for Emergency Management</dc:title>
  <dc:creator>Detwiler, Steve (MDFR)</dc:creator>
  <cp:lastModifiedBy>Detwiler, Steve (MDFR)</cp:lastModifiedBy>
  <cp:revision>15</cp:revision>
  <dcterms:created xsi:type="dcterms:W3CDTF">2018-03-27T18:44:07Z</dcterms:created>
  <dcterms:modified xsi:type="dcterms:W3CDTF">2018-03-28T13:02:22Z</dcterms:modified>
</cp:coreProperties>
</file>