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26" r:id="rId2"/>
    <p:sldMasterId id="2147483762" r:id="rId3"/>
  </p:sldMasterIdLst>
  <p:notesMasterIdLst>
    <p:notesMasterId r:id="rId24"/>
  </p:notesMasterIdLst>
  <p:sldIdLst>
    <p:sldId id="258" r:id="rId4"/>
    <p:sldId id="261" r:id="rId5"/>
    <p:sldId id="409" r:id="rId6"/>
    <p:sldId id="411" r:id="rId7"/>
    <p:sldId id="392" r:id="rId8"/>
    <p:sldId id="397" r:id="rId9"/>
    <p:sldId id="399" r:id="rId10"/>
    <p:sldId id="401" r:id="rId11"/>
    <p:sldId id="389" r:id="rId12"/>
    <p:sldId id="400" r:id="rId13"/>
    <p:sldId id="402" r:id="rId14"/>
    <p:sldId id="387" r:id="rId15"/>
    <p:sldId id="390" r:id="rId16"/>
    <p:sldId id="407" r:id="rId17"/>
    <p:sldId id="386" r:id="rId18"/>
    <p:sldId id="385" r:id="rId19"/>
    <p:sldId id="384" r:id="rId20"/>
    <p:sldId id="343" r:id="rId21"/>
    <p:sldId id="406" r:id="rId22"/>
    <p:sldId id="28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0F16CE1-9860-40D3-B70F-26C7C28E5D21}">
          <p14:sldIdLst>
            <p14:sldId id="258"/>
            <p14:sldId id="261"/>
          </p14:sldIdLst>
        </p14:section>
        <p14:section name="Untitled Section" id="{6684F585-F1AE-48FA-8DA5-CE7DFFE9F74D}">
          <p14:sldIdLst>
            <p14:sldId id="409"/>
            <p14:sldId id="411"/>
            <p14:sldId id="392"/>
            <p14:sldId id="397"/>
            <p14:sldId id="399"/>
            <p14:sldId id="401"/>
            <p14:sldId id="389"/>
            <p14:sldId id="400"/>
            <p14:sldId id="402"/>
            <p14:sldId id="387"/>
            <p14:sldId id="390"/>
            <p14:sldId id="407"/>
            <p14:sldId id="386"/>
            <p14:sldId id="385"/>
            <p14:sldId id="384"/>
            <p14:sldId id="343"/>
            <p14:sldId id="406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6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08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7D26E-52FA-4EB7-BCDE-0A3DF9A0B7BF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73165-BD82-4A0F-8373-F18E31BE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83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1CE7-B715-4A82-B781-EE822A956AD4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0C77-8379-407A-9B45-7871EDDBF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0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1CE7-B715-4A82-B781-EE822A956AD4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0C77-8379-407A-9B45-7871EDDBF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1CE7-B715-4A82-B781-EE822A956AD4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0C77-8379-407A-9B45-7871EDDBF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91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1CE7-B715-4A82-B781-EE822A956A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0C77-8379-407A-9B45-7871EDDBF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23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1CE7-B715-4A82-B781-EE822A956A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0C77-8379-407A-9B45-7871EDDBF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74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1CE7-B715-4A82-B781-EE822A956A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0C77-8379-407A-9B45-7871EDDBF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30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1CE7-B715-4A82-B781-EE822A956A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0C77-8379-407A-9B45-7871EDDBF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53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1CE7-B715-4A82-B781-EE822A956A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0C77-8379-407A-9B45-7871EDDBF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01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1CE7-B715-4A82-B781-EE822A956A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0C77-8379-407A-9B45-7871EDDBF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25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1CE7-B715-4A82-B781-EE822A956A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0C77-8379-407A-9B45-7871EDDBF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450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1CE7-B715-4A82-B781-EE822A956A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0C77-8379-407A-9B45-7871EDDBF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43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1CE7-B715-4A82-B781-EE822A956AD4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0C77-8379-407A-9B45-7871EDDBF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52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1CE7-B715-4A82-B781-EE822A956A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0C77-8379-407A-9B45-7871EDDBF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864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1CE7-B715-4A82-B781-EE822A956A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0C77-8379-407A-9B45-7871EDDBF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35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1CE7-B715-4A82-B781-EE822A956A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0C77-8379-407A-9B45-7871EDDBF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769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2C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843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176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176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2088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43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10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2259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257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495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C600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98578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351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351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302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1CE7-B715-4A82-B781-EE822A956AD4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0C77-8379-407A-9B45-7871EDDBF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279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1899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30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61895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04519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592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92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562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1CE7-B715-4A82-B781-EE822A956AD4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0C77-8379-407A-9B45-7871EDDBF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79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1CE7-B715-4A82-B781-EE822A956AD4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0C77-8379-407A-9B45-7871EDDBF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8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1CE7-B715-4A82-B781-EE822A956AD4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0C77-8379-407A-9B45-7871EDDBF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4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1CE7-B715-4A82-B781-EE822A956AD4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0C77-8379-407A-9B45-7871EDDBF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1CE7-B715-4A82-B781-EE822A956AD4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0C77-8379-407A-9B45-7871EDDBF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2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1CE7-B715-4A82-B781-EE822A956AD4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0C77-8379-407A-9B45-7871EDDBF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0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71CE7-B715-4A82-B781-EE822A956AD4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B0C77-8379-407A-9B45-7871EDDBF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5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71CE7-B715-4A82-B781-EE822A956A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B0C77-8379-407A-9B45-7871EDDBF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7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RMA-logotype (color)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200" y="5943600"/>
            <a:ext cx="2065995" cy="75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8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200" b="1" kern="1200" baseline="0">
          <a:solidFill>
            <a:schemeClr val="accent3">
              <a:lumMod val="75000"/>
            </a:schemeClr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352" y="531347"/>
            <a:ext cx="8446882" cy="983979"/>
          </a:xfrm>
        </p:spPr>
        <p:txBody>
          <a:bodyPr/>
          <a:lstStyle/>
          <a:p>
            <a:pPr algn="l"/>
            <a:r>
              <a:rPr lang="en-US" sz="6000" dirty="0">
                <a:solidFill>
                  <a:schemeClr val="bg1"/>
                </a:solidFill>
              </a:rPr>
              <a:t>Florida Harbor Pilots</a:t>
            </a:r>
          </a:p>
        </p:txBody>
      </p:sp>
      <p:pic>
        <p:nvPicPr>
          <p:cNvPr id="1026" name="Picture 2" descr="http://static.flaports.org/harborpilo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7" y="315994"/>
            <a:ext cx="1467358" cy="141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bwb.ee/upload/images/15JJ1130078.jpg">
            <a:extLst>
              <a:ext uri="{FF2B5EF4-FFF2-40B4-BE49-F238E27FC236}">
                <a16:creationId xmlns:a16="http://schemas.microsoft.com/office/drawing/2014/main" id="{7E749873-1B9B-4834-A04B-374A6BB93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53" y="1541506"/>
            <a:ext cx="8215312" cy="5000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63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997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Pilots Discretion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530657"/>
            <a:ext cx="825817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>
                <a:solidFill>
                  <a:schemeClr val="bg1"/>
                </a:solidFill>
              </a:rPr>
              <a:t> Keep ship from sailing/arriving for safety reasons</a:t>
            </a:r>
          </a:p>
          <a:p>
            <a:r>
              <a:rPr lang="en-US" sz="3500" dirty="0">
                <a:solidFill>
                  <a:schemeClr val="bg1"/>
                </a:solidFill>
              </a:rPr>
              <a:t> Number of Tugs Required</a:t>
            </a:r>
          </a:p>
          <a:p>
            <a:r>
              <a:rPr lang="en-US" sz="3500" dirty="0">
                <a:solidFill>
                  <a:schemeClr val="bg1"/>
                </a:solidFill>
              </a:rPr>
              <a:t> Draft Restrictions</a:t>
            </a:r>
          </a:p>
          <a:p>
            <a:r>
              <a:rPr lang="en-US" sz="3500" dirty="0">
                <a:solidFill>
                  <a:schemeClr val="bg1"/>
                </a:solidFill>
              </a:rPr>
              <a:t> Safety #1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Bottom Line: Immune from economic pressure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Answer to USCG and State!</a:t>
            </a:r>
          </a:p>
        </p:txBody>
      </p:sp>
    </p:spTree>
    <p:extLst>
      <p:ext uri="{BB962C8B-B14F-4D97-AF65-F5344CB8AC3E}">
        <p14:creationId xmlns:p14="http://schemas.microsoft.com/office/powerpoint/2010/main" val="1420959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Additional Duties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3909" y="1690689"/>
            <a:ext cx="8772808" cy="4486274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First Line of Defense – Terrorism</a:t>
            </a:r>
          </a:p>
          <a:p>
            <a:r>
              <a:rPr lang="en-US" sz="4000" dirty="0">
                <a:solidFill>
                  <a:schemeClr val="bg1"/>
                </a:solidFill>
              </a:rPr>
              <a:t> US Coast Guard – Port Safety</a:t>
            </a:r>
          </a:p>
          <a:p>
            <a:r>
              <a:rPr lang="en-US" sz="4000" dirty="0">
                <a:solidFill>
                  <a:schemeClr val="bg1"/>
                </a:solidFill>
              </a:rPr>
              <a:t> US Army Corps of Engineers - Dredging</a:t>
            </a:r>
          </a:p>
          <a:p>
            <a:r>
              <a:rPr lang="en-US" sz="4000" dirty="0">
                <a:solidFill>
                  <a:schemeClr val="bg1"/>
                </a:solidFill>
              </a:rPr>
              <a:t> Local &amp; State Police – Port Protection</a:t>
            </a:r>
          </a:p>
          <a:p>
            <a:r>
              <a:rPr lang="en-US" sz="4000" dirty="0">
                <a:solidFill>
                  <a:schemeClr val="bg1"/>
                </a:solidFill>
              </a:rPr>
              <a:t> Report Oil Pollution - Reporting</a:t>
            </a:r>
          </a:p>
          <a:p>
            <a:r>
              <a:rPr lang="en-US" sz="4000" dirty="0">
                <a:solidFill>
                  <a:schemeClr val="bg1"/>
                </a:solidFill>
              </a:rPr>
              <a:t> Government Publications - Update</a:t>
            </a:r>
          </a:p>
        </p:txBody>
      </p:sp>
    </p:spTree>
    <p:extLst>
      <p:ext uri="{BB962C8B-B14F-4D97-AF65-F5344CB8AC3E}">
        <p14:creationId xmlns:p14="http://schemas.microsoft.com/office/powerpoint/2010/main" val="2089272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FHPA Initiatives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2016" y="1825625"/>
            <a:ext cx="8343334" cy="4351338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Hurricane Updates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Office of Emergency Management</a:t>
            </a:r>
          </a:p>
          <a:p>
            <a:r>
              <a:rPr lang="en-US" sz="2800" dirty="0">
                <a:solidFill>
                  <a:schemeClr val="bg1"/>
                </a:solidFill>
              </a:rPr>
              <a:t>Pilot boats used as vessels of Opportunity </a:t>
            </a:r>
          </a:p>
          <a:p>
            <a:r>
              <a:rPr lang="en-US" sz="2800" dirty="0">
                <a:solidFill>
                  <a:schemeClr val="bg1"/>
                </a:solidFill>
              </a:rPr>
              <a:t>FEMA Incident Command Certification - Pilots</a:t>
            </a:r>
          </a:p>
          <a:p>
            <a:r>
              <a:rPr lang="en-US" sz="2800" dirty="0">
                <a:solidFill>
                  <a:schemeClr val="bg1"/>
                </a:solidFill>
              </a:rPr>
              <a:t>Contingency Planning for Blocked Channel</a:t>
            </a:r>
          </a:p>
          <a:p>
            <a:r>
              <a:rPr lang="en-US" sz="2800" dirty="0">
                <a:solidFill>
                  <a:schemeClr val="bg1"/>
                </a:solidFill>
              </a:rPr>
              <a:t>Radiation/Nuclear Detection</a:t>
            </a:r>
          </a:p>
        </p:txBody>
      </p:sp>
    </p:spTree>
    <p:extLst>
      <p:ext uri="{BB962C8B-B14F-4D97-AF65-F5344CB8AC3E}">
        <p14:creationId xmlns:p14="http://schemas.microsoft.com/office/powerpoint/2010/main" val="2683218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2016" y="1825625"/>
            <a:ext cx="8343334" cy="4351338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7ADBC2-39B7-4C0E-92A0-F50729A03C67}"/>
              </a:ext>
            </a:extLst>
          </p:cNvPr>
          <p:cNvSpPr/>
          <p:nvPr/>
        </p:nvSpPr>
        <p:spPr>
          <a:xfrm>
            <a:off x="353960" y="0"/>
            <a:ext cx="861802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sz="1200" dirty="0">
              <a:solidFill>
                <a:srgbClr val="26282A"/>
              </a:solidFill>
              <a:latin typeface="Times New Roman" panose="02020603050405020304" pitchFamily="18" charset="0"/>
            </a:endParaRPr>
          </a:p>
          <a:p>
            <a:r>
              <a:rPr lang="en-US" sz="2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Update as of 1500 - 9/11/2017.  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 </a:t>
            </a:r>
          </a:p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Key West: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 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Status: Unknown  - Only info is pilot's house did not flood!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 </a:t>
            </a:r>
          </a:p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Miami: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 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Channel surveys in progress with NOAA.  The survey has identified sunken sailboats in the cruise ship turning basin.   Cruise ships are expected to arrive tomorrow morning.  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South channel (cargo ships) survey may not be completed until tomorrow.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USCG has asked pilots to verify positions of buoys, check ranges, etc.  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Pilots are currently in the process of doing the aid to navigation survey using PPU (Portable Piloting Unit) computers which are very accurate. 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Pilots have been ready to bring ships in since 1200 today and are currently working with federal &amp; state authorities to open port as soon as possible.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 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5283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Fl. Emergency Operation Center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2016" y="1825625"/>
            <a:ext cx="8343334" cy="4351338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15E233-C14E-45E0-8DE8-33E867A8F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52" y="1690689"/>
            <a:ext cx="7615698" cy="463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1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Sonar Equipment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2016" y="1690689"/>
            <a:ext cx="8343334" cy="4486274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Pilot boats used as vessels of opportunity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for sounding channels.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Why?</a:t>
            </a:r>
          </a:p>
          <a:p>
            <a:r>
              <a:rPr lang="en-US" sz="3600" dirty="0">
                <a:solidFill>
                  <a:schemeClr val="bg1"/>
                </a:solidFill>
              </a:rPr>
              <a:t> All weather boats</a:t>
            </a:r>
          </a:p>
          <a:p>
            <a:r>
              <a:rPr lang="en-US" sz="3600" dirty="0">
                <a:solidFill>
                  <a:schemeClr val="bg1"/>
                </a:solidFill>
              </a:rPr>
              <a:t> First vessels back in the port.</a:t>
            </a:r>
          </a:p>
          <a:p>
            <a:r>
              <a:rPr lang="en-US" sz="3600" dirty="0">
                <a:solidFill>
                  <a:schemeClr val="bg1"/>
                </a:solidFill>
              </a:rPr>
              <a:t>Large vessels and can accommodate portable sonar equipment.  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239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2D48240-EA55-474F-BFC4-86FE0B2E2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82416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FEMA Incident Command Courses</a:t>
            </a:r>
          </a:p>
        </p:txBody>
      </p:sp>
    </p:spTree>
    <p:extLst>
      <p:ext uri="{BB962C8B-B14F-4D97-AF65-F5344CB8AC3E}">
        <p14:creationId xmlns:p14="http://schemas.microsoft.com/office/powerpoint/2010/main" val="3284661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Contingency Planning for Blocked Channel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2016" y="1825625"/>
            <a:ext cx="8343334" cy="4351338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Blocked channel could have devastating consequences to economy, environment, and jobs!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Florida Division of Emergency Management.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Main Concern is keeping petroleum flowing.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Options being explored: DOD Assets, SPM’s, Rail car.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86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Port Everglades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5" y="2390950"/>
            <a:ext cx="8258175" cy="400097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5A36BB-4187-4F47-8787-0150A72119F3}"/>
              </a:ext>
            </a:extLst>
          </p:cNvPr>
          <p:cNvSpPr txBox="1"/>
          <p:nvPr/>
        </p:nvSpPr>
        <p:spPr>
          <a:xfrm>
            <a:off x="368710" y="1946787"/>
            <a:ext cx="8518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Blocked Channel – Affect tourism and cruise industry.</a:t>
            </a:r>
          </a:p>
        </p:txBody>
      </p:sp>
    </p:spTree>
    <p:extLst>
      <p:ext uri="{BB962C8B-B14F-4D97-AF65-F5344CB8AC3E}">
        <p14:creationId xmlns:p14="http://schemas.microsoft.com/office/powerpoint/2010/main" val="3023107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Radiation/Nuclear Detection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0F77FD-94E8-4B6E-BA3D-6F6DBE367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213" y="1690689"/>
            <a:ext cx="8554063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>
                <a:solidFill>
                  <a:schemeClr val="bg1"/>
                </a:solidFill>
              </a:rPr>
              <a:t>Theory: Better to find out 5 miles offshore than when ship is at the dock.</a:t>
            </a:r>
          </a:p>
          <a:p>
            <a:r>
              <a:rPr lang="en-US" sz="3200" dirty="0">
                <a:solidFill>
                  <a:schemeClr val="bg1"/>
                </a:solidFill>
              </a:rPr>
              <a:t> Florida Pilots: First to use this technology</a:t>
            </a:r>
          </a:p>
          <a:p>
            <a:r>
              <a:rPr lang="en-US" sz="3200" dirty="0">
                <a:solidFill>
                  <a:schemeClr val="bg1"/>
                </a:solidFill>
              </a:rPr>
              <a:t> Proof of Concept</a:t>
            </a:r>
          </a:p>
          <a:p>
            <a:r>
              <a:rPr lang="en-US" sz="3200" dirty="0">
                <a:solidFill>
                  <a:schemeClr val="bg1"/>
                </a:solidFill>
              </a:rPr>
              <a:t> DARPA Technology – Discerning technology</a:t>
            </a:r>
          </a:p>
          <a:p>
            <a:r>
              <a:rPr lang="en-US" sz="3200" dirty="0">
                <a:solidFill>
                  <a:schemeClr val="bg1"/>
                </a:solidFill>
              </a:rPr>
              <a:t> Pilot Boat mounted </a:t>
            </a:r>
          </a:p>
          <a:p>
            <a:pPr marL="342900" lvl="1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- Not only for ships but yachts/pleasure crafts.</a:t>
            </a:r>
          </a:p>
          <a:p>
            <a:r>
              <a:rPr lang="en-US" sz="3200" dirty="0">
                <a:solidFill>
                  <a:schemeClr val="bg1"/>
                </a:solidFill>
              </a:rPr>
              <a:t> Personal Detection Devices: Handheld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07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Pilots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6000" dirty="0">
                <a:solidFill>
                  <a:schemeClr val="bg1"/>
                </a:solidFill>
              </a:rPr>
              <a:t>Responsibility - Safety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2016" y="1825625"/>
            <a:ext cx="8343334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Florida Statute:  Protect State Interest</a:t>
            </a: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 Economy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 Environment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815" y="2514152"/>
            <a:ext cx="5001159" cy="379774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918779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Florida Harbor Pilots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34" y="1824037"/>
            <a:ext cx="8166966" cy="44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71625" y="2238374"/>
            <a:ext cx="3952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081106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9FE209-FAF6-4E5F-ADD5-13F02AED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Pilot’s Duties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3F18B-78E3-4654-BF7F-8768979A8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 Equipment working properly</a:t>
            </a:r>
          </a:p>
          <a:p>
            <a:r>
              <a:rPr lang="en-US" sz="4000" dirty="0">
                <a:solidFill>
                  <a:schemeClr val="bg1"/>
                </a:solidFill>
              </a:rPr>
              <a:t> Assess weather conditions</a:t>
            </a:r>
          </a:p>
          <a:p>
            <a:r>
              <a:rPr lang="en-US" sz="4000" dirty="0">
                <a:solidFill>
                  <a:schemeClr val="bg1"/>
                </a:solidFill>
              </a:rPr>
              <a:t> Order necessary number of tugs</a:t>
            </a:r>
          </a:p>
          <a:p>
            <a:r>
              <a:rPr lang="en-US" sz="4000" dirty="0">
                <a:solidFill>
                  <a:schemeClr val="bg1"/>
                </a:solidFill>
              </a:rPr>
              <a:t> Give helm and engine commands</a:t>
            </a:r>
          </a:p>
          <a:p>
            <a:r>
              <a:rPr lang="en-US" sz="4000" dirty="0">
                <a:solidFill>
                  <a:schemeClr val="bg1"/>
                </a:solidFill>
              </a:rPr>
              <a:t> Give commands to tugs</a:t>
            </a:r>
          </a:p>
          <a:p>
            <a:r>
              <a:rPr lang="en-US" sz="4000" dirty="0">
                <a:solidFill>
                  <a:schemeClr val="bg1"/>
                </a:solidFill>
              </a:rPr>
              <a:t> Protect State’s interest and other vessels in port.</a:t>
            </a: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45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Pilots Discretion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825625"/>
            <a:ext cx="8258175" cy="4351338"/>
          </a:xfrm>
        </p:spPr>
        <p:txBody>
          <a:bodyPr>
            <a:normAutofit lnSpcReduction="10000"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 Keep ship from sailing/arriving for safety reasons</a:t>
            </a:r>
          </a:p>
          <a:p>
            <a:r>
              <a:rPr lang="en-US" sz="4400" dirty="0">
                <a:solidFill>
                  <a:schemeClr val="bg1"/>
                </a:solidFill>
              </a:rPr>
              <a:t> Number of Tugs Required</a:t>
            </a:r>
          </a:p>
          <a:p>
            <a:r>
              <a:rPr lang="en-US" sz="4400" dirty="0">
                <a:solidFill>
                  <a:schemeClr val="bg1"/>
                </a:solidFill>
              </a:rPr>
              <a:t> Draft Restrictions</a:t>
            </a:r>
          </a:p>
          <a:p>
            <a:r>
              <a:rPr lang="en-US" sz="4400" dirty="0">
                <a:solidFill>
                  <a:schemeClr val="bg1"/>
                </a:solidFill>
              </a:rPr>
              <a:t> Safety #1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Bottom Line: Immune from economic pressure</a:t>
            </a:r>
          </a:p>
        </p:txBody>
      </p:sp>
    </p:spTree>
    <p:extLst>
      <p:ext uri="{BB962C8B-B14F-4D97-AF65-F5344CB8AC3E}">
        <p14:creationId xmlns:p14="http://schemas.microsoft.com/office/powerpoint/2010/main" val="384361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/>
            </a:r>
            <a:br>
              <a:rPr lang="en-US" sz="6000" dirty="0">
                <a:solidFill>
                  <a:schemeClr val="bg1"/>
                </a:solidFill>
              </a:rPr>
            </a:b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2016" y="1825625"/>
            <a:ext cx="8343334" cy="4351338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29DC93-B46E-40AE-9F3B-BC1BAFBBC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221227"/>
            <a:ext cx="7372153" cy="627164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2C0D18-BC93-408D-941C-B54BF15BC2DE}"/>
              </a:ext>
            </a:extLst>
          </p:cNvPr>
          <p:cNvSpPr txBox="1"/>
          <p:nvPr/>
        </p:nvSpPr>
        <p:spPr>
          <a:xfrm>
            <a:off x="1932322" y="602150"/>
            <a:ext cx="4822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PortMiami</a:t>
            </a:r>
          </a:p>
        </p:txBody>
      </p:sp>
    </p:spTree>
    <p:extLst>
      <p:ext uri="{BB962C8B-B14F-4D97-AF65-F5344CB8AC3E}">
        <p14:creationId xmlns:p14="http://schemas.microsoft.com/office/powerpoint/2010/main" val="2192618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/>
            </a:r>
            <a:br>
              <a:rPr lang="en-US" sz="6000" dirty="0">
                <a:solidFill>
                  <a:schemeClr val="bg1"/>
                </a:solidFill>
              </a:rPr>
            </a:b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2016" y="1825625"/>
            <a:ext cx="8343334" cy="4351338"/>
          </a:xfrm>
        </p:spPr>
        <p:txBody>
          <a:bodyPr>
            <a:norm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 Economy</a:t>
            </a: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 Environment</a:t>
            </a: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 Jobs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8A6B40-D7A8-473A-B8A6-725DE4247997}"/>
              </a:ext>
            </a:extLst>
          </p:cNvPr>
          <p:cNvSpPr txBox="1"/>
          <p:nvPr/>
        </p:nvSpPr>
        <p:spPr>
          <a:xfrm>
            <a:off x="363793" y="609652"/>
            <a:ext cx="8151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What is at Risk?</a:t>
            </a:r>
          </a:p>
        </p:txBody>
      </p:sp>
      <p:sp>
        <p:nvSpPr>
          <p:cNvPr id="2" name="AutoShape 2" descr="https://apis.mail.yahoo.com/ws/v3/mailboxes/@.id==VjN-VOXqA6CnSfOdw1z3TXxpAbO7YZsRQswyqZKX_Kr5Z9Zy2X5KCHy5apgQzfJGpkmWOstHGQ2SvOzuBlPC52QM-g/messages/@.id==AKSfwgoAAAGgWrm-DAbhuDWeIDA/content/parts/@.id==2.2/thumbnail?appId=YMailNorrin&amp;downloadWhenThumbnailFails=true&amp;pid=2.2">
            <a:extLst>
              <a:ext uri="{FF2B5EF4-FFF2-40B4-BE49-F238E27FC236}">
                <a16:creationId xmlns:a16="http://schemas.microsoft.com/office/drawing/2014/main" id="{2C6485E6-CC6B-4EEB-B7B5-E27D4A19D1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D66D40-5D6D-4D56-A28C-4C4FB55BF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447" y="1935215"/>
            <a:ext cx="517313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48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743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Why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772529"/>
            <a:ext cx="8737502" cy="496589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900" b="1" dirty="0">
                <a:solidFill>
                  <a:schemeClr val="bg1"/>
                </a:solidFill>
              </a:rPr>
              <a:t>Florida Channels – Single Point Failure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400" b="1" dirty="0">
                <a:solidFill>
                  <a:schemeClr val="bg1"/>
                </a:solidFill>
              </a:rPr>
              <a:t>Ports: Economic impact for the State - 2016</a:t>
            </a:r>
          </a:p>
          <a:p>
            <a:pPr marL="0" indent="0">
              <a:buNone/>
            </a:pPr>
            <a:r>
              <a:rPr lang="en-US" sz="3400" dirty="0">
                <a:solidFill>
                  <a:schemeClr val="bg1"/>
                </a:solidFill>
              </a:rPr>
              <a:t>Miami: $27 Billion</a:t>
            </a:r>
          </a:p>
          <a:p>
            <a:pPr marL="0" indent="0">
              <a:buNone/>
            </a:pPr>
            <a:r>
              <a:rPr lang="en-US" sz="3400" dirty="0">
                <a:solidFill>
                  <a:schemeClr val="bg1"/>
                </a:solidFill>
              </a:rPr>
              <a:t>Port Everglades: $30 Billion</a:t>
            </a:r>
          </a:p>
          <a:p>
            <a:pPr marL="0" indent="0">
              <a:buNone/>
            </a:pPr>
            <a:endParaRPr lang="en-US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400" dirty="0">
                <a:solidFill>
                  <a:schemeClr val="bg1"/>
                </a:solidFill>
              </a:rPr>
              <a:t>Florida Channel Widths:  450’ – 500’ </a:t>
            </a:r>
          </a:p>
          <a:p>
            <a:pPr marL="0" indent="0">
              <a:buNone/>
            </a:pPr>
            <a:r>
              <a:rPr lang="en-US" sz="3400" dirty="0">
                <a:solidFill>
                  <a:schemeClr val="bg1"/>
                </a:solidFill>
              </a:rPr>
              <a:t>In many instances one way traffic.</a:t>
            </a:r>
          </a:p>
          <a:p>
            <a:pPr marL="0" indent="0">
              <a:buNone/>
            </a:pPr>
            <a:r>
              <a:rPr lang="en-US" sz="3400" dirty="0">
                <a:solidFill>
                  <a:schemeClr val="bg1"/>
                </a:solidFill>
              </a:rPr>
              <a:t>South Florida Channels – rock sided</a:t>
            </a:r>
          </a:p>
          <a:p>
            <a:pPr marL="0" indent="0">
              <a:buNone/>
            </a:pPr>
            <a:r>
              <a:rPr lang="en-US" sz="3400" dirty="0">
                <a:solidFill>
                  <a:schemeClr val="bg1"/>
                </a:solidFill>
              </a:rPr>
              <a:t>Beam of ships entering Florida channels: Over 200’</a:t>
            </a:r>
          </a:p>
          <a:p>
            <a:pPr marL="0" indent="0">
              <a:buNone/>
            </a:pPr>
            <a:endParaRPr lang="en-US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400" dirty="0">
                <a:solidFill>
                  <a:schemeClr val="bg1"/>
                </a:solidFill>
              </a:rPr>
              <a:t>Margin of error: Exponentially smaller than in past.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859" y="262596"/>
            <a:ext cx="2100590" cy="150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31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743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Rock sided Channels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772529"/>
            <a:ext cx="8737502" cy="4965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87C24E-561B-4582-9899-DE8D40FE8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11" y="959671"/>
            <a:ext cx="7377606" cy="553320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614D65-9AD0-4016-A9FA-DDB0F2945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810" y="1594233"/>
            <a:ext cx="3365284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68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PortMiami - 2016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2016" y="1825625"/>
            <a:ext cx="8343334" cy="4351338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Economic Impact more than $27 billion annually to south Florida’s economy *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Port provides direct and indirect employment for more than 207,000 jobs.*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* Florida Ports Council</a:t>
            </a:r>
          </a:p>
        </p:txBody>
      </p:sp>
    </p:spTree>
    <p:extLst>
      <p:ext uri="{BB962C8B-B14F-4D97-AF65-F5344CB8AC3E}">
        <p14:creationId xmlns:p14="http://schemas.microsoft.com/office/powerpoint/2010/main" val="2139207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eme1">
  <a:themeElements>
    <a:clrScheme name="resolvesc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04040"/>
      </a:accent1>
      <a:accent2>
        <a:srgbClr val="595959"/>
      </a:accent2>
      <a:accent3>
        <a:srgbClr val="0082C8"/>
      </a:accent3>
      <a:accent4>
        <a:srgbClr val="FC6002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3638</TotalTime>
  <Words>468</Words>
  <Application>Microsoft Office PowerPoint</Application>
  <PresentationFormat>On-screen Show (4:3)</PresentationFormat>
  <Paragraphs>131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1_Office Theme</vt:lpstr>
      <vt:lpstr>1_Theme1</vt:lpstr>
      <vt:lpstr>Florida Harbor Pilots</vt:lpstr>
      <vt:lpstr>Pilots Responsibility - Safety</vt:lpstr>
      <vt:lpstr>Pilot’s Duties</vt:lpstr>
      <vt:lpstr>Pilots Discretion</vt:lpstr>
      <vt:lpstr> </vt:lpstr>
      <vt:lpstr> </vt:lpstr>
      <vt:lpstr>Why</vt:lpstr>
      <vt:lpstr>Rock sided Channels</vt:lpstr>
      <vt:lpstr>PortMiami - 2016</vt:lpstr>
      <vt:lpstr>Pilots Discretion</vt:lpstr>
      <vt:lpstr>Additional Duties</vt:lpstr>
      <vt:lpstr>FHPA Initiatives</vt:lpstr>
      <vt:lpstr>PowerPoint Presentation</vt:lpstr>
      <vt:lpstr>Fl. Emergency Operation Center</vt:lpstr>
      <vt:lpstr>Sonar Equipment</vt:lpstr>
      <vt:lpstr>FEMA Incident Command Courses</vt:lpstr>
      <vt:lpstr>Contingency Planning for Blocked Channel</vt:lpstr>
      <vt:lpstr>Port Everglades </vt:lpstr>
      <vt:lpstr>Radiation/Nuclear Detection</vt:lpstr>
      <vt:lpstr>Florida Harbor Pilots</vt:lpstr>
    </vt:vector>
  </TitlesOfParts>
  <Company>USACE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k3pd9pmm</dc:creator>
  <cp:lastModifiedBy>Lynne Mersfelder</cp:lastModifiedBy>
  <cp:revision>93</cp:revision>
  <dcterms:created xsi:type="dcterms:W3CDTF">2015-02-06T12:45:31Z</dcterms:created>
  <dcterms:modified xsi:type="dcterms:W3CDTF">2018-03-29T02:58:59Z</dcterms:modified>
</cp:coreProperties>
</file>