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84" r:id="rId3"/>
    <p:sldId id="288" r:id="rId4"/>
    <p:sldId id="290" r:id="rId5"/>
    <p:sldId id="289" r:id="rId6"/>
    <p:sldId id="267" r:id="rId7"/>
    <p:sldId id="281" r:id="rId8"/>
    <p:sldId id="271" r:id="rId9"/>
    <p:sldId id="277" r:id="rId10"/>
    <p:sldId id="291" r:id="rId11"/>
    <p:sldId id="272" r:id="rId12"/>
    <p:sldId id="287" r:id="rId13"/>
    <p:sldId id="285" r:id="rId14"/>
    <p:sldId id="286"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140" autoAdjust="0"/>
  </p:normalViewPr>
  <p:slideViewPr>
    <p:cSldViewPr snapToGrid="0">
      <p:cViewPr varScale="1">
        <p:scale>
          <a:sx n="72" d="100"/>
          <a:sy n="72" d="100"/>
        </p:scale>
        <p:origin x="14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t>In 2022, the National Spatial Reference System will be modernized to take advantage of improvements in surveying and mapping technology and accuracy, with new tools and models being made available to better serve communities in regions experiencing land motion such as subsidence or uplift. </a:t>
            </a:r>
          </a:p>
          <a:p>
            <a:pPr marL="0" lvl="0" indent="0" algn="l" rtl="0">
              <a:spcBef>
                <a:spcPts val="0"/>
              </a:spcBef>
              <a:spcAft>
                <a:spcPts val="0"/>
              </a:spcAft>
              <a:buNone/>
            </a:pPr>
            <a:endParaRPr dirty="0"/>
          </a:p>
        </p:txBody>
      </p:sp>
      <p:sp>
        <p:nvSpPr>
          <p:cNvPr id="80" name="Google Shape;8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61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3</a:t>
            </a:fld>
            <a:endParaRPr lang="en-US" altLang="en-US" smtClean="0">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National Spatial Reference System</a:t>
            </a:r>
          </a:p>
          <a:p>
            <a:pPr lvl="1"/>
            <a:r>
              <a:rPr lang="en-US" altLang="en-US" smtClean="0"/>
              <a:t>The system that NGS has created that meets these requirements and expectations is the National Spatial Reference System.</a:t>
            </a:r>
          </a:p>
          <a:p>
            <a:pPr lvl="1"/>
            <a:r>
              <a:rPr lang="en-US" altLang="en-US" smtClean="0"/>
              <a:t>The National Spatial Reference System (NSRS) includes latitude, longitude and elevation in addition to the National Shoreline and geodetic control.</a:t>
            </a:r>
          </a:p>
          <a:p>
            <a:pPr lvl="1"/>
            <a:r>
              <a:rPr lang="en-US" altLang="en-US" smtClean="0"/>
              <a:t>You can think about geodetic control is the “base map” layer at the base of GIS applications that will get everything aligned.</a:t>
            </a:r>
          </a:p>
          <a:p>
            <a:pPr lvl="1"/>
            <a:r>
              <a:rPr lang="en-US" altLang="en-US" smtClean="0"/>
              <a:t>Two datums that make up the backbone of the NSRS today are:</a:t>
            </a:r>
          </a:p>
          <a:p>
            <a:pPr lvl="2"/>
            <a:r>
              <a:rPr lang="en-US" altLang="en-US" smtClean="0"/>
              <a:t>North American Datum of 1983 (NAD 83)</a:t>
            </a:r>
          </a:p>
          <a:p>
            <a:pPr lvl="2"/>
            <a:r>
              <a:rPr lang="en-US" altLang="en-US" smtClean="0"/>
              <a:t>North American Vertical Datum of 1988 (NAVD 88)</a:t>
            </a:r>
          </a:p>
        </p:txBody>
      </p:sp>
    </p:spTree>
    <p:extLst>
      <p:ext uri="{BB962C8B-B14F-4D97-AF65-F5344CB8AC3E}">
        <p14:creationId xmlns:p14="http://schemas.microsoft.com/office/powerpoint/2010/main" val="2729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4</a:t>
            </a:fld>
            <a:endParaRPr lang="en-US" altLang="en-US" smtClean="0">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National Spatial Reference System</a:t>
            </a:r>
          </a:p>
          <a:p>
            <a:pPr lvl="1"/>
            <a:r>
              <a:rPr lang="en-US" altLang="en-US" smtClean="0"/>
              <a:t>The system that NGS has created that meets these requirements and expectations is the National Spatial Reference System.</a:t>
            </a:r>
          </a:p>
          <a:p>
            <a:pPr lvl="1"/>
            <a:r>
              <a:rPr lang="en-US" altLang="en-US" smtClean="0"/>
              <a:t>The National Spatial Reference System (NSRS) includes latitude, longitude and elevation in addition to the National Shoreline and geodetic control.</a:t>
            </a:r>
          </a:p>
          <a:p>
            <a:pPr lvl="1"/>
            <a:r>
              <a:rPr lang="en-US" altLang="en-US" smtClean="0"/>
              <a:t>You can think about geodetic control is the “base map” layer at the base of GIS applications that will get everything aligned.</a:t>
            </a:r>
          </a:p>
          <a:p>
            <a:pPr lvl="1"/>
            <a:r>
              <a:rPr lang="en-US" altLang="en-US" smtClean="0"/>
              <a:t>Two datums that make up the backbone of the NSRS today are:</a:t>
            </a:r>
          </a:p>
          <a:p>
            <a:pPr lvl="2"/>
            <a:r>
              <a:rPr lang="en-US" altLang="en-US" smtClean="0"/>
              <a:t>North American Datum of 1983 (NAD 83)</a:t>
            </a:r>
          </a:p>
          <a:p>
            <a:pPr lvl="2"/>
            <a:r>
              <a:rPr lang="en-US" altLang="en-US" smtClean="0"/>
              <a:t>North American Vertical Datum of 1988 (NAVD 88)</a:t>
            </a:r>
          </a:p>
        </p:txBody>
      </p:sp>
    </p:spTree>
    <p:extLst>
      <p:ext uri="{BB962C8B-B14F-4D97-AF65-F5344CB8AC3E}">
        <p14:creationId xmlns:p14="http://schemas.microsoft.com/office/powerpoint/2010/main" val="335408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Aligning Floodplain Mapping Data</a:t>
            </a:r>
          </a:p>
          <a:p>
            <a:pPr lvl="1"/>
            <a:r>
              <a:rPr lang="en-US" altLang="en-US" smtClean="0"/>
              <a:t>Aligning everything sounds good, but I thought I’d spend a moment to give a floodplain mapping example to illustrate the importance. In my example, </a:t>
            </a:r>
          </a:p>
          <a:p>
            <a:pPr lvl="2"/>
            <a:r>
              <a:rPr lang="en-US" altLang="en-US" smtClean="0"/>
              <a:t>we might collect airborne or mobile lidar data at some point in time using a particular type of technology; </a:t>
            </a:r>
          </a:p>
          <a:p>
            <a:pPr lvl="2"/>
            <a:r>
              <a:rPr lang="en-US" altLang="en-US" smtClean="0"/>
              <a:t>next we’d generate a stream hydrograph, based on different data collected by a different group at a different point of time.</a:t>
            </a:r>
          </a:p>
          <a:p>
            <a:pPr lvl="2"/>
            <a:r>
              <a:rPr lang="en-US" altLang="en-US" smtClean="0"/>
              <a:t>then, we have a surveyor would complete an elevation certificate using her technology at a different point of time.</a:t>
            </a:r>
          </a:p>
          <a:p>
            <a:pPr lvl="2"/>
            <a:r>
              <a:rPr lang="en-US" altLang="en-US" smtClean="0"/>
              <a:t>Then, finally, we have our final product of a flood insurance rate map.</a:t>
            </a:r>
          </a:p>
          <a:p>
            <a:pPr lvl="1"/>
            <a:r>
              <a:rPr lang="en-US" altLang="en-US" smtClean="0"/>
              <a:t>As you can see - just in the making of a single FIRM, data is collected a different points in time using difference methods, and must reliably be aligned and combined with historical data (in both horizontal and vertical), all to produce a final product in which all of this information is available in one place to assist the planner in appropriate flood mitigation.</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4DF5A3F-B954-4F43-B6C4-A7D058316FF9}" type="slidenum">
              <a:rPr lang="en-US" altLang="en-US" smtClean="0">
                <a:latin typeface="Gill Sans MT" panose="020B0502020104020203" pitchFamily="34" charset="0"/>
              </a:rPr>
              <a:pPr/>
              <a:t>5</a:t>
            </a:fld>
            <a:endParaRPr lang="en-US" altLang="en-US" smtClean="0">
              <a:latin typeface="Gill Sans MT" panose="020B0502020104020203" pitchFamily="34" charset="0"/>
            </a:endParaRPr>
          </a:p>
        </p:txBody>
      </p:sp>
    </p:spTree>
    <p:extLst>
      <p:ext uri="{BB962C8B-B14F-4D97-AF65-F5344CB8AC3E}">
        <p14:creationId xmlns:p14="http://schemas.microsoft.com/office/powerpoint/2010/main" val="422159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NAVD 88 consists of about 800,000 benchmarks</a:t>
            </a:r>
            <a:r>
              <a:rPr lang="en-US" baseline="0" dirty="0" smtClean="0"/>
              <a:t>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baseline="0" dirty="0" smtClean="0"/>
              <a:t>GPS data on those leveled marks </a:t>
            </a:r>
            <a:r>
              <a:rPr lang="en-US" dirty="0" smtClean="0"/>
              <a:t>will be used to create </a:t>
            </a:r>
            <a:r>
              <a:rPr lang="en-US" baseline="0" dirty="0" smtClean="0"/>
              <a:t>the </a:t>
            </a:r>
            <a:r>
              <a:rPr lang="en-US" baseline="0" dirty="0" smtClean="0"/>
              <a:t>transformation tools that will be released with NAPGD2022.</a:t>
            </a:r>
          </a:p>
          <a:p>
            <a:endParaRPr lang="en-US" baseline="0" dirty="0" smtClean="0"/>
          </a:p>
          <a:p>
            <a:r>
              <a:rPr lang="en-US" baseline="0" dirty="0" smtClean="0"/>
              <a:t>Incredible effort – best tech at the time</a:t>
            </a:r>
          </a:p>
          <a:p>
            <a:r>
              <a:rPr lang="en-US" baseline="0" dirty="0" smtClean="0"/>
              <a:t>But, long time period during which things were moving that we could not adequately account </a:t>
            </a:r>
            <a:r>
              <a:rPr lang="en-US" baseline="0" dirty="0" smtClean="0"/>
              <a:t>for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t>New reference frames will give coordinates at specific reference epochs and the IFVM will move coordinates through time from the survey epoch to the reference epoch.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268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b="1" dirty="0" smtClean="0"/>
              <a:t>ACCESS!</a:t>
            </a:r>
          </a:p>
          <a:p>
            <a:pPr marL="742950" lvl="8" indent="-285750">
              <a:buFont typeface="Arial" panose="020B0604020202020204" pitchFamily="34" charset="0"/>
              <a:buChar char="•"/>
            </a:pPr>
            <a:r>
              <a:rPr lang="en-US" sz="2400" dirty="0" smtClean="0"/>
              <a:t>GNSS equipment is fast, inexpensive, reliable (and improving)</a:t>
            </a:r>
          </a:p>
          <a:p>
            <a:pPr marL="742950" lvl="7" indent="-285750">
              <a:buFont typeface="Arial" panose="020B0604020202020204" pitchFamily="34" charset="0"/>
              <a:buChar char="•"/>
            </a:pPr>
            <a:r>
              <a:rPr lang="en-US" sz="2400" dirty="0" smtClean="0"/>
              <a:t>Reduces reliance on finding survey control (“bench marks”)</a:t>
            </a:r>
          </a:p>
          <a:p>
            <a:pPr marL="285750" lvl="6" indent="-285750">
              <a:buFont typeface="Arial" panose="020B0604020202020204" pitchFamily="34" charset="0"/>
              <a:buChar char="•"/>
            </a:pPr>
            <a:r>
              <a:rPr lang="en-US" sz="2400" b="1" dirty="0" smtClean="0"/>
              <a:t>Accuracy!</a:t>
            </a:r>
          </a:p>
          <a:p>
            <a:pPr marL="742950" lvl="7" indent="-285750">
              <a:buFont typeface="Arial" panose="020B0604020202020204" pitchFamily="34" charset="0"/>
              <a:buChar char="•"/>
            </a:pPr>
            <a:r>
              <a:rPr lang="en-US" sz="2400" dirty="0" smtClean="0"/>
              <a:t>Insensitive to distance dependent errors; reliable</a:t>
            </a:r>
          </a:p>
          <a:p>
            <a:pPr marL="742950" lvl="7" indent="-285750">
              <a:buFont typeface="Arial" panose="020B0604020202020204" pitchFamily="34" charset="0"/>
              <a:buChar char="•"/>
            </a:pPr>
            <a:r>
              <a:rPr lang="en-US" sz="2400" dirty="0" smtClean="0"/>
              <a:t>Immune to bench mark stability (referenced to CORS)</a:t>
            </a:r>
          </a:p>
          <a:p>
            <a:pPr marL="285750" lvl="6" indent="-285750">
              <a:buFont typeface="Arial" panose="020B0604020202020204" pitchFamily="34" charset="0"/>
              <a:buChar char="•"/>
            </a:pPr>
            <a:r>
              <a:rPr lang="en-US" sz="2400" b="1" dirty="0" smtClean="0"/>
              <a:t>Consistency!</a:t>
            </a:r>
          </a:p>
          <a:p>
            <a:pPr marL="742950" lvl="7" indent="-285750">
              <a:buFont typeface="Arial" panose="020B0604020202020204" pitchFamily="34" charset="0"/>
              <a:buChar char="•"/>
            </a:pPr>
            <a:r>
              <a:rPr lang="en-US" sz="2400" dirty="0" smtClean="0"/>
              <a:t>Eliminates systematic errors in current datums</a:t>
            </a:r>
          </a:p>
          <a:p>
            <a:pPr marL="742950" lvl="7" indent="-285750">
              <a:buFont typeface="Arial" panose="020B0604020202020204" pitchFamily="34" charset="0"/>
              <a:buChar char="•"/>
            </a:pPr>
            <a:r>
              <a:rPr lang="en-US" sz="2400" dirty="0" smtClean="0"/>
              <a:t>Aligned with global reference frames</a:t>
            </a:r>
          </a:p>
          <a:p>
            <a:pPr marL="742950" lvl="7" indent="-285750">
              <a:buFont typeface="Arial" panose="020B0604020202020204" pitchFamily="34" charset="0"/>
              <a:buChar char="•"/>
            </a:pPr>
            <a:r>
              <a:rPr lang="en-US" sz="2400" dirty="0" smtClean="0"/>
              <a:t>Integrated system for both positions and heights (“elevations”)</a:t>
            </a:r>
          </a:p>
          <a:p>
            <a:endParaRPr lang="en-US" dirty="0"/>
          </a:p>
        </p:txBody>
      </p:sp>
    </p:spTree>
    <p:extLst>
      <p:ext uri="{BB962C8B-B14F-4D97-AF65-F5344CB8AC3E}">
        <p14:creationId xmlns:p14="http://schemas.microsoft.com/office/powerpoint/2010/main" val="1824195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4cda9e55f0_0_10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4cda9e55f0_0_10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dirty="0">
                <a:solidFill>
                  <a:schemeClr val="dk1"/>
                </a:solidFill>
              </a:rPr>
              <a:t>Videos are 5 minutes or less</a:t>
            </a:r>
            <a:endParaRPr dirty="0">
              <a:solidFill>
                <a:schemeClr val="dk1"/>
              </a:solidFill>
            </a:endParaRPr>
          </a:p>
          <a:p>
            <a:pPr marL="0" indent="0">
              <a:buNone/>
            </a:pPr>
            <a:r>
              <a:rPr lang="en" dirty="0">
                <a:solidFill>
                  <a:schemeClr val="dk1"/>
                </a:solidFill>
              </a:rPr>
              <a:t>More than 185,000 views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Lessons </a:t>
            </a:r>
            <a:endParaRPr dirty="0">
              <a:solidFill>
                <a:schemeClr val="dk1"/>
              </a:solidFill>
            </a:endParaRPr>
          </a:p>
          <a:p>
            <a:pPr marL="0" indent="0">
              <a:buNone/>
            </a:pPr>
            <a:r>
              <a:rPr lang="en" dirty="0">
                <a:solidFill>
                  <a:schemeClr val="dk1"/>
                </a:solidFill>
              </a:rPr>
              <a:t>More than 1,200 quizzes</a:t>
            </a:r>
            <a:endParaRPr dirty="0">
              <a:solidFill>
                <a:schemeClr val="dk1"/>
              </a:solidFill>
            </a:endParaRPr>
          </a:p>
          <a:p>
            <a:pPr marL="0" indent="0">
              <a:spcBef>
                <a:spcPts val="618"/>
              </a:spcBef>
              <a:buNone/>
            </a:pPr>
            <a:r>
              <a:rPr lang="en" dirty="0">
                <a:solidFill>
                  <a:schemeClr val="dk1"/>
                </a:solidFill>
              </a:rPr>
              <a:t>More than 6,200 sessions</a:t>
            </a:r>
            <a:endParaRPr dirty="0">
              <a:solidFill>
                <a:schemeClr val="dk1"/>
              </a:solidFill>
            </a:endParaRPr>
          </a:p>
          <a:p>
            <a:pPr marL="0" indent="0">
              <a:buNone/>
            </a:pPr>
            <a:endParaRPr dirty="0">
              <a:solidFill>
                <a:schemeClr val="dk1"/>
              </a:solidFill>
            </a:endParaRPr>
          </a:p>
          <a:p>
            <a:pPr marL="0" indent="0">
              <a:buClr>
                <a:schemeClr val="dk1"/>
              </a:buClr>
              <a:buNone/>
            </a:pPr>
            <a:r>
              <a:rPr lang="en" dirty="0">
                <a:solidFill>
                  <a:schemeClr val="dk1"/>
                </a:solidFill>
              </a:rPr>
              <a:t>More than 40 recorded webinars</a:t>
            </a:r>
            <a:endParaRPr dirty="0">
              <a:solidFill>
                <a:schemeClr val="dk1"/>
              </a:solidFill>
            </a:endParaRPr>
          </a:p>
          <a:p>
            <a:pPr marL="0" indent="0">
              <a:spcBef>
                <a:spcPts val="618"/>
              </a:spcBef>
              <a:buNone/>
            </a:pPr>
            <a:r>
              <a:rPr lang="en" dirty="0">
                <a:solidFill>
                  <a:schemeClr val="dk1"/>
                </a:solidFill>
              </a:rPr>
              <a:t>More than 7,500 webinar attendees</a:t>
            </a:r>
            <a:endParaRPr dirty="0">
              <a:solidFill>
                <a:schemeClr val="dk1"/>
              </a:solidFill>
            </a:endParaRPr>
          </a:p>
          <a:p>
            <a:pPr marL="0" indent="0">
              <a:spcBef>
                <a:spcPts val="618"/>
              </a:spcBef>
              <a:buNone/>
            </a:pPr>
            <a:endParaRPr dirty="0">
              <a:solidFill>
                <a:schemeClr val="dk1"/>
              </a:solidFill>
            </a:endParaRPr>
          </a:p>
          <a:p>
            <a:pPr marL="0" indent="0">
              <a:spcBef>
                <a:spcPts val="618"/>
              </a:spcBef>
              <a:buNone/>
            </a:pPr>
            <a:r>
              <a:rPr lang="en" dirty="0">
                <a:solidFill>
                  <a:schemeClr val="dk1"/>
                </a:solidFill>
              </a:rPr>
              <a:t>Training webinars and In-person classes on OPUS Projects and Geodetic Leveling</a:t>
            </a:r>
            <a:endParaRPr dirty="0">
              <a:solidFill>
                <a:schemeClr val="dk1"/>
              </a:solidFill>
            </a:endParaRPr>
          </a:p>
        </p:txBody>
      </p:sp>
    </p:spTree>
    <p:extLst>
      <p:ext uri="{BB962C8B-B14F-4D97-AF65-F5344CB8AC3E}">
        <p14:creationId xmlns:p14="http://schemas.microsoft.com/office/powerpoint/2010/main" val="844643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609600" y="152400"/>
            <a:ext cx="10972800" cy="792162"/>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 name="Google Shape;14;p2"/>
          <p:cNvSpPr txBox="1">
            <a:spLocks noGrp="1"/>
          </p:cNvSpPr>
          <p:nvPr>
            <p:ph type="body" idx="1"/>
          </p:nvPr>
        </p:nvSpPr>
        <p:spPr>
          <a:xfrm>
            <a:off x="609600" y="1371601"/>
            <a:ext cx="10972800" cy="4754563"/>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8" name="Google Shape;68;p11"/>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9" name="Google Shape;69;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Google Shape;74;p12"/>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Google Shape;75;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6" name="Google Shape;76;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7" name="Google Shape;77;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11277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401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 name="Google Shape;17;p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 name="Google Shape;18;p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 name="Google Shape;21;p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 name="Google Shape;22;p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5" name="Google Shape;25;p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 name="Google Shape;28;p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9" name="Google Shape;29;p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0" name="Google Shape;30;p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1" name="Google Shape;31;p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2" name="Google Shape;32;p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3" name="Google Shape;33;p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
        <p:cNvGrpSpPr/>
        <p:nvPr/>
      </p:nvGrpSpPr>
      <p:grpSpPr>
        <a:xfrm>
          <a:off x="0" y="0"/>
          <a:ext cx="0" cy="0"/>
          <a:chOff x="0" y="0"/>
          <a:chExt cx="0" cy="0"/>
        </a:xfrm>
      </p:grpSpPr>
      <p:sp>
        <p:nvSpPr>
          <p:cNvPr id="36" name="Google Shape;36;p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7" name="Google Shape;37;p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8" name="Google Shape;38;p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9" name="Google Shape;39;p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3" name="Google Shape;43;p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44" name="Google Shape;44;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6" name="Google Shape;46;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9" name="Google Shape;49;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0" name="Google Shape;50;p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1" name="Google Shape;51;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4" name="Google Shape;54;p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 name="Google Shape;55;p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6" name="Google Shape;56;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7" name="Google Shape;57;p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8" name="Google Shape;58;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1" name="Google Shape;61;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3" name="Google Shape;63;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4" name="Google Shape;64;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5" name="Google Shape;65;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1" descr="Plain bg"/>
          <p:cNvPicPr preferRelativeResize="0"/>
          <p:nvPr/>
        </p:nvPicPr>
        <p:blipFill rotWithShape="1">
          <a:blip r:embed="rId14">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3"/>
          <p:cNvSpPr txBox="1">
            <a:spLocks noGrp="1"/>
          </p:cNvSpPr>
          <p:nvPr>
            <p:ph type="ctrTitle"/>
          </p:nvPr>
        </p:nvSpPr>
        <p:spPr>
          <a:xfrm>
            <a:off x="914400" y="1770196"/>
            <a:ext cx="103632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en-US" dirty="0"/>
              <a:t>National Spatial Reference System (NSRS) Modernization</a:t>
            </a:r>
            <a:endParaRPr dirty="0"/>
          </a:p>
          <a:p>
            <a:pPr marL="0" marR="0" lvl="0" indent="0" algn="ctr" rtl="0">
              <a:lnSpc>
                <a:spcPct val="100000"/>
              </a:lnSpc>
              <a:spcBef>
                <a:spcPts val="0"/>
              </a:spcBef>
              <a:spcAft>
                <a:spcPts val="0"/>
              </a:spcAft>
              <a:buSzPts val="1400"/>
              <a:buNone/>
            </a:pPr>
            <a:r>
              <a:rPr lang="en-US" sz="2800" dirty="0"/>
              <a:t>Addressing Subsidence through Time-Dependent Positioning and </a:t>
            </a:r>
            <a:r>
              <a:rPr lang="en-US" sz="2800" dirty="0" smtClean="0"/>
              <a:t>Intra-Frame </a:t>
            </a:r>
            <a:r>
              <a:rPr lang="en-US" sz="2800" dirty="0"/>
              <a:t>Velocity Models</a:t>
            </a:r>
            <a:endParaRPr sz="2800" dirty="0"/>
          </a:p>
          <a:p>
            <a:pPr marL="0" marR="0" lvl="0" indent="0" algn="ctr" rtl="0">
              <a:lnSpc>
                <a:spcPct val="100000"/>
              </a:lnSpc>
              <a:spcBef>
                <a:spcPts val="0"/>
              </a:spcBef>
              <a:spcAft>
                <a:spcPts val="0"/>
              </a:spcAft>
              <a:buSzPts val="1400"/>
              <a:buNone/>
            </a:pPr>
            <a:endParaRPr dirty="0"/>
          </a:p>
        </p:txBody>
      </p:sp>
      <p:sp>
        <p:nvSpPr>
          <p:cNvPr id="83" name="Google Shape;83;p13"/>
          <p:cNvSpPr txBox="1">
            <a:spLocks noGrp="1"/>
          </p:cNvSpPr>
          <p:nvPr>
            <p:ph type="subTitle" idx="1"/>
          </p:nvPr>
        </p:nvSpPr>
        <p:spPr>
          <a:xfrm>
            <a:off x="1828800" y="3664527"/>
            <a:ext cx="8534400" cy="17526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560"/>
              </a:spcBef>
              <a:spcAft>
                <a:spcPts val="0"/>
              </a:spcAft>
              <a:buClr>
                <a:schemeClr val="dk1"/>
              </a:buClr>
              <a:buSzPts val="2800"/>
              <a:buFont typeface="Arial"/>
              <a:buNone/>
            </a:pPr>
            <a:r>
              <a:rPr lang="en-US" dirty="0"/>
              <a:t>Galen </a:t>
            </a:r>
            <a:r>
              <a:rPr lang="en-US" dirty="0" smtClean="0"/>
              <a:t>Scott</a:t>
            </a:r>
          </a:p>
          <a:p>
            <a:pPr marL="457200" marR="0" lvl="0" indent="-228600" algn="ctr" rtl="0">
              <a:lnSpc>
                <a:spcPct val="100000"/>
              </a:lnSpc>
              <a:spcBef>
                <a:spcPts val="560"/>
              </a:spcBef>
              <a:spcAft>
                <a:spcPts val="0"/>
              </a:spcAft>
              <a:buClr>
                <a:schemeClr val="dk1"/>
              </a:buClr>
              <a:buSzPts val="2800"/>
              <a:buFont typeface="Arial"/>
              <a:buNone/>
            </a:pPr>
            <a:r>
              <a:rPr lang="en-US" dirty="0" smtClean="0"/>
              <a:t>National </a:t>
            </a:r>
            <a:r>
              <a:rPr lang="en-US" dirty="0"/>
              <a:t>Geodetic Survey</a:t>
            </a:r>
            <a:endParaRPr dirty="0"/>
          </a:p>
          <a:p>
            <a:pPr marL="457200" marR="0" lvl="0" indent="-228600" algn="ctr" rtl="0">
              <a:lnSpc>
                <a:spcPct val="100000"/>
              </a:lnSpc>
              <a:spcBef>
                <a:spcPts val="560"/>
              </a:spcBef>
              <a:spcAft>
                <a:spcPts val="0"/>
              </a:spcAft>
              <a:buClr>
                <a:schemeClr val="dk1"/>
              </a:buClr>
              <a:buSzPts val="2800"/>
              <a:buFont typeface="Arial"/>
              <a:buNone/>
            </a:pPr>
            <a:r>
              <a:rPr lang="en-US" dirty="0" smtClean="0"/>
              <a:t>HSRP New </a:t>
            </a:r>
            <a:r>
              <a:rPr lang="en-US" dirty="0"/>
              <a:t>Orleans Meeting</a:t>
            </a:r>
            <a:endParaRPr dirty="0"/>
          </a:p>
          <a:p>
            <a:pPr marL="457200" marR="0" lvl="0" indent="-228600" algn="ctr" rtl="0">
              <a:lnSpc>
                <a:spcPct val="100000"/>
              </a:lnSpc>
              <a:spcBef>
                <a:spcPts val="560"/>
              </a:spcBef>
              <a:spcAft>
                <a:spcPts val="0"/>
              </a:spcAft>
              <a:buClr>
                <a:schemeClr val="dk1"/>
              </a:buClr>
              <a:buSzPts val="2800"/>
              <a:buFont typeface="Arial"/>
              <a:buNone/>
            </a:pPr>
            <a:r>
              <a:rPr lang="en-US" dirty="0"/>
              <a:t>Thursday August </a:t>
            </a:r>
            <a:r>
              <a:rPr lang="en-US" dirty="0" smtClean="0"/>
              <a:t>29th</a:t>
            </a:r>
            <a:r>
              <a:rPr lang="en-US" dirty="0"/>
              <a:t>, 2019</a:t>
            </a:r>
            <a:endParaRPr dirty="0"/>
          </a:p>
        </p:txBody>
      </p:sp>
      <p:sp>
        <p:nvSpPr>
          <p:cNvPr id="84" name="Google Shape;84;p13"/>
          <p:cNvSpPr txBox="1">
            <a:spLocks noGrp="1"/>
          </p:cNvSpPr>
          <p:nvPr>
            <p:ph type="sldNum" idx="12"/>
          </p:nvPr>
        </p:nvSpPr>
        <p:spPr>
          <a:xfrm>
            <a:off x="8737600" y="6245225"/>
            <a:ext cx="28449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468728" y="1111625"/>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468728" y="5372459"/>
            <a:ext cx="9173220"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7405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54709" y="5578267"/>
            <a:ext cx="838691" cy="369332"/>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prstClr val="black"/>
                </a:solidFill>
                <a:effectLst/>
                <a:uLnTx/>
                <a:uFillTx/>
                <a:latin typeface="Verdana" pitchFamily="34" charset="0"/>
                <a:cs typeface="Arial"/>
                <a:sym typeface="Arial"/>
              </a:rPr>
              <a:t>1990</a:t>
            </a:r>
            <a:endParaRPr kumimoji="0" lang="en-US" sz="1400" b="1" i="0" u="none" strike="noStrike" kern="0" cap="none" spc="0" normalizeH="0" baseline="0" noProof="0" dirty="0">
              <a:ln>
                <a:noFill/>
              </a:ln>
              <a:solidFill>
                <a:prstClr val="black"/>
              </a:solidFill>
              <a:effectLst/>
              <a:uLnTx/>
              <a:uFillTx/>
              <a:latin typeface="Verdana" pitchFamily="34" charset="0"/>
              <a:cs typeface="Arial"/>
              <a:sym typeface="Arial"/>
            </a:endParaRPr>
          </a:p>
        </p:txBody>
      </p:sp>
      <p:cxnSp>
        <p:nvCxnSpPr>
          <p:cNvPr id="44" name="Straight Connector 43"/>
          <p:cNvCxnSpPr/>
          <p:nvPr/>
        </p:nvCxnSpPr>
        <p:spPr>
          <a:xfrm>
            <a:off x="391866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2442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433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424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415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424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2416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156050" y="4946273"/>
            <a:ext cx="1173719" cy="461665"/>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uLnTx/>
                <a:uFillTx/>
                <a:latin typeface="Verdana" pitchFamily="34" charset="0"/>
                <a:cs typeface="Arial"/>
                <a:sym typeface="Arial"/>
              </a:rPr>
              <a:t>2.000</a:t>
            </a:r>
          </a:p>
        </p:txBody>
      </p:sp>
      <p:sp>
        <p:nvSpPr>
          <p:cNvPr id="76" name="TextBox 75"/>
          <p:cNvSpPr txBox="1"/>
          <p:nvPr/>
        </p:nvSpPr>
        <p:spPr>
          <a:xfrm>
            <a:off x="1156050" y="4318743"/>
            <a:ext cx="1173719" cy="461665"/>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uLnTx/>
                <a:uFillTx/>
                <a:latin typeface="Verdana" pitchFamily="34" charset="0"/>
                <a:cs typeface="Arial"/>
                <a:sym typeface="Arial"/>
              </a:rPr>
              <a:t>2.050</a:t>
            </a:r>
          </a:p>
        </p:txBody>
      </p:sp>
      <p:sp>
        <p:nvSpPr>
          <p:cNvPr id="77" name="TextBox 76"/>
          <p:cNvSpPr txBox="1"/>
          <p:nvPr/>
        </p:nvSpPr>
        <p:spPr>
          <a:xfrm>
            <a:off x="1156050" y="3655355"/>
            <a:ext cx="1173719" cy="461665"/>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uLnTx/>
                <a:uFillTx/>
                <a:latin typeface="Verdana" pitchFamily="34" charset="0"/>
                <a:cs typeface="Arial"/>
                <a:sym typeface="Arial"/>
              </a:rPr>
              <a:t>2.100</a:t>
            </a:r>
          </a:p>
        </p:txBody>
      </p:sp>
      <p:sp>
        <p:nvSpPr>
          <p:cNvPr id="78" name="TextBox 77"/>
          <p:cNvSpPr txBox="1"/>
          <p:nvPr/>
        </p:nvSpPr>
        <p:spPr>
          <a:xfrm>
            <a:off x="1156050" y="3000931"/>
            <a:ext cx="1173719" cy="461665"/>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uLnTx/>
                <a:uFillTx/>
                <a:latin typeface="Verdana" pitchFamily="34" charset="0"/>
                <a:cs typeface="Arial"/>
                <a:sym typeface="Arial"/>
              </a:rPr>
              <a:t>2.150</a:t>
            </a:r>
          </a:p>
        </p:txBody>
      </p:sp>
      <p:sp>
        <p:nvSpPr>
          <p:cNvPr id="79" name="TextBox 78"/>
          <p:cNvSpPr txBox="1"/>
          <p:nvPr/>
        </p:nvSpPr>
        <p:spPr>
          <a:xfrm>
            <a:off x="1156050" y="2373401"/>
            <a:ext cx="1173719" cy="461665"/>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uLnTx/>
                <a:uFillTx/>
                <a:latin typeface="Verdana" pitchFamily="34" charset="0"/>
                <a:cs typeface="Arial"/>
                <a:sym typeface="Arial"/>
              </a:rPr>
              <a:t>2.200</a:t>
            </a:r>
          </a:p>
        </p:txBody>
      </p:sp>
      <p:sp>
        <p:nvSpPr>
          <p:cNvPr id="80" name="TextBox 79"/>
          <p:cNvSpPr txBox="1"/>
          <p:nvPr/>
        </p:nvSpPr>
        <p:spPr>
          <a:xfrm>
            <a:off x="1156050" y="1710013"/>
            <a:ext cx="1173719" cy="461665"/>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black"/>
                </a:solidFill>
                <a:effectLst/>
                <a:uLnTx/>
                <a:uFillTx/>
                <a:latin typeface="Verdana" pitchFamily="34" charset="0"/>
                <a:cs typeface="Arial"/>
                <a:sym typeface="Arial"/>
              </a:rPr>
              <a:t>2.250</a:t>
            </a:r>
          </a:p>
        </p:txBody>
      </p:sp>
      <p:sp>
        <p:nvSpPr>
          <p:cNvPr id="83" name="TextBox 82"/>
          <p:cNvSpPr txBox="1"/>
          <p:nvPr/>
        </p:nvSpPr>
        <p:spPr>
          <a:xfrm>
            <a:off x="316566" y="2906977"/>
            <a:ext cx="587020" cy="769441"/>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smtClean="0">
                <a:ln>
                  <a:noFill/>
                </a:ln>
                <a:solidFill>
                  <a:prstClr val="black"/>
                </a:solidFill>
                <a:effectLst/>
                <a:uLnTx/>
                <a:uFillTx/>
                <a:latin typeface="Verdana" pitchFamily="34" charset="0"/>
                <a:cs typeface="Arial"/>
                <a:sym typeface="Arial"/>
              </a:rPr>
              <a:t>h</a:t>
            </a:r>
            <a:endParaRPr kumimoji="0" lang="en-US" sz="4400" b="1" i="0" u="none" strike="noStrike" kern="0" cap="none" spc="0" normalizeH="0" baseline="0" noProof="0" dirty="0">
              <a:ln>
                <a:noFill/>
              </a:ln>
              <a:solidFill>
                <a:prstClr val="black"/>
              </a:solidFill>
              <a:effectLst/>
              <a:uLnTx/>
              <a:uFillTx/>
              <a:latin typeface="Verdana" pitchFamily="34" charset="0"/>
              <a:cs typeface="Arial"/>
              <a:sym typeface="Arial"/>
            </a:endParaRPr>
          </a:p>
        </p:txBody>
      </p:sp>
      <p:sp>
        <p:nvSpPr>
          <p:cNvPr id="84" name="TextBox 83"/>
          <p:cNvSpPr txBox="1"/>
          <p:nvPr/>
        </p:nvSpPr>
        <p:spPr>
          <a:xfrm>
            <a:off x="5777663" y="5768770"/>
            <a:ext cx="1220206" cy="584775"/>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black"/>
                </a:solidFill>
                <a:effectLst/>
                <a:uLnTx/>
                <a:uFillTx/>
                <a:latin typeface="Verdana" pitchFamily="34" charset="0"/>
                <a:cs typeface="Arial"/>
                <a:sym typeface="Arial"/>
              </a:rPr>
              <a:t>time</a:t>
            </a:r>
          </a:p>
        </p:txBody>
      </p:sp>
      <p:cxnSp>
        <p:nvCxnSpPr>
          <p:cNvPr id="71" name="Straight Connector 70"/>
          <p:cNvCxnSpPr/>
          <p:nvPr/>
        </p:nvCxnSpPr>
        <p:spPr>
          <a:xfrm>
            <a:off x="4663275"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04431"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149041"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894396"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639006"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380162"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124772"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607898" y="5572659"/>
            <a:ext cx="588623" cy="369332"/>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prstClr val="black"/>
                </a:solidFill>
                <a:effectLst/>
                <a:uLnTx/>
                <a:uFillTx/>
                <a:latin typeface="Verdana" pitchFamily="34" charset="0"/>
                <a:cs typeface="Arial"/>
                <a:sym typeface="Arial"/>
              </a:rPr>
              <a:t>‘95</a:t>
            </a:r>
            <a:endParaRPr kumimoji="0" lang="en-US" sz="1400" b="1" i="0" u="none" strike="noStrike" kern="0" cap="none" spc="0" normalizeH="0" baseline="0" noProof="0" dirty="0">
              <a:ln>
                <a:noFill/>
              </a:ln>
              <a:solidFill>
                <a:prstClr val="black"/>
              </a:solidFill>
              <a:effectLst/>
              <a:uLnTx/>
              <a:uFillTx/>
              <a:latin typeface="Verdana" pitchFamily="34" charset="0"/>
              <a:cs typeface="Arial"/>
              <a:sym typeface="Arial"/>
            </a:endParaRPr>
          </a:p>
        </p:txBody>
      </p:sp>
      <p:sp>
        <p:nvSpPr>
          <p:cNvPr id="96" name="TextBox 95"/>
          <p:cNvSpPr txBox="1"/>
          <p:nvPr/>
        </p:nvSpPr>
        <p:spPr>
          <a:xfrm>
            <a:off x="4334555" y="5560715"/>
            <a:ext cx="588623" cy="369332"/>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prstClr val="black"/>
                </a:solidFill>
                <a:effectLst/>
                <a:uLnTx/>
                <a:uFillTx/>
                <a:latin typeface="Verdana" pitchFamily="34" charset="0"/>
                <a:cs typeface="Arial"/>
                <a:sym typeface="Arial"/>
              </a:rPr>
              <a:t>‘00</a:t>
            </a:r>
            <a:endParaRPr kumimoji="0" lang="en-US" sz="1400" b="1" i="0" u="none" strike="noStrike" kern="0" cap="none" spc="0" normalizeH="0" baseline="0" noProof="0" dirty="0">
              <a:ln>
                <a:noFill/>
              </a:ln>
              <a:solidFill>
                <a:prstClr val="black"/>
              </a:solidFill>
              <a:effectLst/>
              <a:uLnTx/>
              <a:uFillTx/>
              <a:latin typeface="Verdana" pitchFamily="34" charset="0"/>
              <a:cs typeface="Arial"/>
              <a:sym typeface="Arial"/>
            </a:endParaRPr>
          </a:p>
        </p:txBody>
      </p:sp>
      <p:sp>
        <p:nvSpPr>
          <p:cNvPr id="97" name="TextBox 96"/>
          <p:cNvSpPr txBox="1"/>
          <p:nvPr/>
        </p:nvSpPr>
        <p:spPr>
          <a:xfrm>
            <a:off x="5093663" y="5572659"/>
            <a:ext cx="588623" cy="369332"/>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prstClr val="black"/>
                </a:solidFill>
                <a:effectLst/>
                <a:uLnTx/>
                <a:uFillTx/>
                <a:latin typeface="Verdana" pitchFamily="34" charset="0"/>
                <a:cs typeface="Arial"/>
                <a:sym typeface="Arial"/>
              </a:rPr>
              <a:t>‘05</a:t>
            </a:r>
            <a:endParaRPr kumimoji="0" lang="en-US" sz="1400" b="1" i="0" u="none" strike="noStrike" kern="0" cap="none" spc="0" normalizeH="0" baseline="0" noProof="0" dirty="0">
              <a:ln>
                <a:noFill/>
              </a:ln>
              <a:solidFill>
                <a:prstClr val="black"/>
              </a:solidFill>
              <a:effectLst/>
              <a:uLnTx/>
              <a:uFillTx/>
              <a:latin typeface="Verdana" pitchFamily="34" charset="0"/>
              <a:cs typeface="Arial"/>
              <a:sym typeface="Arial"/>
            </a:endParaRPr>
          </a:p>
        </p:txBody>
      </p:sp>
      <p:sp>
        <p:nvSpPr>
          <p:cNvPr id="98" name="TextBox 97"/>
          <p:cNvSpPr txBox="1"/>
          <p:nvPr/>
        </p:nvSpPr>
        <p:spPr>
          <a:xfrm>
            <a:off x="5820320" y="5569877"/>
            <a:ext cx="588623" cy="369332"/>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prstClr val="black"/>
                </a:solidFill>
                <a:effectLst/>
                <a:uLnTx/>
                <a:uFillTx/>
                <a:latin typeface="Verdana" pitchFamily="34" charset="0"/>
                <a:cs typeface="Arial"/>
                <a:sym typeface="Arial"/>
              </a:rPr>
              <a:t>‘10</a:t>
            </a:r>
            <a:endParaRPr kumimoji="0" lang="en-US" sz="1400" b="1" i="0" u="none" strike="noStrike" kern="0" cap="none" spc="0" normalizeH="0" baseline="0" noProof="0" dirty="0">
              <a:ln>
                <a:noFill/>
              </a:ln>
              <a:solidFill>
                <a:prstClr val="black"/>
              </a:solidFill>
              <a:effectLst/>
              <a:uLnTx/>
              <a:uFillTx/>
              <a:latin typeface="Verdana" pitchFamily="34" charset="0"/>
              <a:cs typeface="Arial"/>
              <a:sym typeface="Arial"/>
            </a:endParaRPr>
          </a:p>
        </p:txBody>
      </p:sp>
      <p:sp>
        <p:nvSpPr>
          <p:cNvPr id="99" name="TextBox 98"/>
          <p:cNvSpPr txBox="1"/>
          <p:nvPr/>
        </p:nvSpPr>
        <p:spPr>
          <a:xfrm>
            <a:off x="6573337" y="5560715"/>
            <a:ext cx="588623" cy="369332"/>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prstClr val="black"/>
                </a:solidFill>
                <a:effectLst/>
                <a:uLnTx/>
                <a:uFillTx/>
                <a:latin typeface="Verdana" pitchFamily="34" charset="0"/>
                <a:cs typeface="Arial"/>
                <a:sym typeface="Arial"/>
              </a:rPr>
              <a:t>‘15</a:t>
            </a:r>
            <a:endParaRPr kumimoji="0" lang="en-US" sz="1400" b="1" i="0" u="none" strike="noStrike" kern="0" cap="none" spc="0" normalizeH="0" baseline="0" noProof="0" dirty="0">
              <a:ln>
                <a:noFill/>
              </a:ln>
              <a:solidFill>
                <a:prstClr val="black"/>
              </a:solidFill>
              <a:effectLst/>
              <a:uLnTx/>
              <a:uFillTx/>
              <a:latin typeface="Verdana" pitchFamily="34" charset="0"/>
              <a:cs typeface="Arial"/>
              <a:sym typeface="Arial"/>
            </a:endParaRPr>
          </a:p>
        </p:txBody>
      </p:sp>
      <p:sp>
        <p:nvSpPr>
          <p:cNvPr id="100" name="TextBox 99"/>
          <p:cNvSpPr txBox="1"/>
          <p:nvPr/>
        </p:nvSpPr>
        <p:spPr>
          <a:xfrm>
            <a:off x="7331640" y="5560715"/>
            <a:ext cx="588623" cy="369332"/>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prstClr val="black"/>
                </a:solidFill>
                <a:effectLst/>
                <a:uLnTx/>
                <a:uFillTx/>
                <a:latin typeface="Verdana" pitchFamily="34" charset="0"/>
                <a:cs typeface="Arial"/>
                <a:sym typeface="Arial"/>
              </a:rPr>
              <a:t>‘20</a:t>
            </a:r>
            <a:endParaRPr kumimoji="0" lang="en-US" sz="1400" b="1" i="0" u="none" strike="noStrike" kern="0" cap="none" spc="0" normalizeH="0" baseline="0" noProof="0" dirty="0">
              <a:ln>
                <a:noFill/>
              </a:ln>
              <a:solidFill>
                <a:prstClr val="black"/>
              </a:solidFill>
              <a:effectLst/>
              <a:uLnTx/>
              <a:uFillTx/>
              <a:latin typeface="Verdana" pitchFamily="34" charset="0"/>
              <a:cs typeface="Arial"/>
              <a:sym typeface="Arial"/>
            </a:endParaRPr>
          </a:p>
        </p:txBody>
      </p:sp>
      <p:sp>
        <p:nvSpPr>
          <p:cNvPr id="101" name="TextBox 100"/>
          <p:cNvSpPr txBox="1"/>
          <p:nvPr/>
        </p:nvSpPr>
        <p:spPr>
          <a:xfrm>
            <a:off x="8093373" y="5560715"/>
            <a:ext cx="588623" cy="369332"/>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prstClr val="black"/>
                </a:solidFill>
                <a:effectLst/>
                <a:uLnTx/>
                <a:uFillTx/>
                <a:latin typeface="Verdana" pitchFamily="34" charset="0"/>
                <a:cs typeface="Arial"/>
                <a:sym typeface="Arial"/>
              </a:rPr>
              <a:t>‘25</a:t>
            </a:r>
            <a:endParaRPr kumimoji="0" lang="en-US" sz="1400" b="1" i="0" u="none" strike="noStrike" kern="0" cap="none" spc="0" normalizeH="0" baseline="0" noProof="0" dirty="0">
              <a:ln>
                <a:noFill/>
              </a:ln>
              <a:solidFill>
                <a:prstClr val="black"/>
              </a:solidFill>
              <a:effectLst/>
              <a:uLnTx/>
              <a:uFillTx/>
              <a:latin typeface="Verdana" pitchFamily="34" charset="0"/>
              <a:cs typeface="Arial"/>
              <a:sym typeface="Arial"/>
            </a:endParaRPr>
          </a:p>
        </p:txBody>
      </p:sp>
      <p:sp>
        <p:nvSpPr>
          <p:cNvPr id="102" name="TextBox 101"/>
          <p:cNvSpPr txBox="1"/>
          <p:nvPr/>
        </p:nvSpPr>
        <p:spPr>
          <a:xfrm>
            <a:off x="8809893" y="5578267"/>
            <a:ext cx="588623" cy="369332"/>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prstClr val="black"/>
                </a:solidFill>
                <a:effectLst/>
                <a:uLnTx/>
                <a:uFillTx/>
                <a:latin typeface="Verdana" pitchFamily="34" charset="0"/>
                <a:cs typeface="Arial"/>
                <a:sym typeface="Arial"/>
              </a:rPr>
              <a:t>‘30</a:t>
            </a:r>
            <a:endParaRPr kumimoji="0" lang="en-US" sz="1400" b="1" i="0" u="none" strike="noStrike" kern="0" cap="none" spc="0" normalizeH="0" baseline="0" noProof="0" dirty="0">
              <a:ln>
                <a:noFill/>
              </a:ln>
              <a:solidFill>
                <a:prstClr val="black"/>
              </a:solidFill>
              <a:effectLst/>
              <a:uLnTx/>
              <a:uFillTx/>
              <a:latin typeface="Verdana" pitchFamily="34" charset="0"/>
              <a:cs typeface="Arial"/>
              <a:sym typeface="Arial"/>
            </a:endParaRPr>
          </a:p>
        </p:txBody>
      </p:sp>
      <p:grpSp>
        <p:nvGrpSpPr>
          <p:cNvPr id="6" name="Group 5"/>
          <p:cNvGrpSpPr/>
          <p:nvPr/>
        </p:nvGrpSpPr>
        <p:grpSpPr>
          <a:xfrm>
            <a:off x="3711288" y="1937168"/>
            <a:ext cx="251010" cy="645458"/>
            <a:chOff x="3862714" y="3219578"/>
            <a:chExt cx="251010" cy="645458"/>
          </a:xfrm>
        </p:grpSpPr>
        <p:sp>
          <p:nvSpPr>
            <p:cNvPr id="111" name="Oval 110"/>
            <p:cNvSpPr/>
            <p:nvPr/>
          </p:nvSpPr>
          <p:spPr>
            <a:xfrm>
              <a:off x="3909336" y="3455867"/>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46" name="Group 45"/>
            <p:cNvGrpSpPr/>
            <p:nvPr/>
          </p:nvGrpSpPr>
          <p:grpSpPr>
            <a:xfrm>
              <a:off x="3862714" y="3219578"/>
              <a:ext cx="251010" cy="645458"/>
              <a:chOff x="2492188" y="1990165"/>
              <a:chExt cx="349623" cy="1004048"/>
            </a:xfrm>
          </p:grpSpPr>
          <p:cxnSp>
            <p:nvCxnSpPr>
              <p:cNvPr id="47" name="Straight Connector 4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p:nvGrpSpPr>
        <p:grpSpPr>
          <a:xfrm>
            <a:off x="6537271" y="2886578"/>
            <a:ext cx="251010" cy="609599"/>
            <a:chOff x="6123874" y="2354278"/>
            <a:chExt cx="251010" cy="609599"/>
          </a:xfrm>
        </p:grpSpPr>
        <p:sp>
          <p:nvSpPr>
            <p:cNvPr id="113" name="Oval 112"/>
            <p:cNvSpPr/>
            <p:nvPr/>
          </p:nvSpPr>
          <p:spPr>
            <a:xfrm>
              <a:off x="6173179" y="2591843"/>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50" name="Group 49"/>
            <p:cNvGrpSpPr/>
            <p:nvPr/>
          </p:nvGrpSpPr>
          <p:grpSpPr>
            <a:xfrm>
              <a:off x="6123874" y="2354278"/>
              <a:ext cx="251010" cy="609599"/>
              <a:chOff x="2492188" y="1990165"/>
              <a:chExt cx="349623" cy="1004048"/>
            </a:xfrm>
          </p:grpSpPr>
          <p:cxnSp>
            <p:nvCxnSpPr>
              <p:cNvPr id="51" name="Straight Connector 50"/>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grpSp>
        <p:nvGrpSpPr>
          <p:cNvPr id="4" name="Group 3"/>
          <p:cNvGrpSpPr/>
          <p:nvPr/>
        </p:nvGrpSpPr>
        <p:grpSpPr>
          <a:xfrm>
            <a:off x="2979680" y="1280886"/>
            <a:ext cx="251010" cy="959224"/>
            <a:chOff x="3227878" y="3237503"/>
            <a:chExt cx="251010" cy="959224"/>
          </a:xfrm>
        </p:grpSpPr>
        <p:sp>
          <p:nvSpPr>
            <p:cNvPr id="110" name="Oval 109"/>
            <p:cNvSpPr/>
            <p:nvPr/>
          </p:nvSpPr>
          <p:spPr>
            <a:xfrm>
              <a:off x="3264680" y="3662027"/>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54" name="Group 53"/>
            <p:cNvGrpSpPr/>
            <p:nvPr/>
          </p:nvGrpSpPr>
          <p:grpSpPr>
            <a:xfrm>
              <a:off x="3227878" y="3237503"/>
              <a:ext cx="251010" cy="959224"/>
              <a:chOff x="2492188" y="1990164"/>
              <a:chExt cx="349623" cy="1004049"/>
            </a:xfrm>
          </p:grpSpPr>
          <p:cxnSp>
            <p:nvCxnSpPr>
              <p:cNvPr id="55" name="Straight Connector 54"/>
              <p:cNvCxnSpPr/>
              <p:nvPr/>
            </p:nvCxnSpPr>
            <p:spPr>
              <a:xfrm>
                <a:off x="2653554" y="1990164"/>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4783152" y="2712120"/>
            <a:ext cx="251010" cy="510992"/>
            <a:chOff x="4829750" y="2320290"/>
            <a:chExt cx="251010" cy="510992"/>
          </a:xfrm>
        </p:grpSpPr>
        <p:sp>
          <p:nvSpPr>
            <p:cNvPr id="112" name="Oval 111"/>
            <p:cNvSpPr/>
            <p:nvPr/>
          </p:nvSpPr>
          <p:spPr>
            <a:xfrm>
              <a:off x="4870530" y="250630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58" name="Group 57"/>
            <p:cNvGrpSpPr/>
            <p:nvPr/>
          </p:nvGrpSpPr>
          <p:grpSpPr>
            <a:xfrm>
              <a:off x="4829750" y="2320290"/>
              <a:ext cx="251010" cy="510992"/>
              <a:chOff x="2492188" y="1990165"/>
              <a:chExt cx="349623" cy="1004048"/>
            </a:xfrm>
          </p:grpSpPr>
          <p:cxnSp>
            <p:nvCxnSpPr>
              <p:cNvPr id="59" name="Straight Connector 58"/>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8998303" y="3016103"/>
            <a:ext cx="251010" cy="1685362"/>
            <a:chOff x="9152893" y="479644"/>
            <a:chExt cx="251010" cy="1685362"/>
          </a:xfrm>
        </p:grpSpPr>
        <p:sp>
          <p:nvSpPr>
            <p:cNvPr id="72" name="Oval 71"/>
            <p:cNvSpPr/>
            <p:nvPr/>
          </p:nvSpPr>
          <p:spPr>
            <a:xfrm>
              <a:off x="9194829" y="1292006"/>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93" name="Group 92"/>
            <p:cNvGrpSpPr/>
            <p:nvPr/>
          </p:nvGrpSpPr>
          <p:grpSpPr>
            <a:xfrm>
              <a:off x="9152893" y="479644"/>
              <a:ext cx="251010" cy="1685362"/>
              <a:chOff x="2492188" y="1990165"/>
              <a:chExt cx="349623" cy="1004048"/>
            </a:xfrm>
          </p:grpSpPr>
          <p:cxnSp>
            <p:nvCxnSpPr>
              <p:cNvPr id="94" name="Straight Connector 9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p:nvGrpSpPr>
        <p:grpSpPr>
          <a:xfrm>
            <a:off x="8100086" y="3000931"/>
            <a:ext cx="251010" cy="1147481"/>
            <a:chOff x="7701876" y="1339287"/>
            <a:chExt cx="251010" cy="1147481"/>
          </a:xfrm>
        </p:grpSpPr>
        <p:sp>
          <p:nvSpPr>
            <p:cNvPr id="63" name="Oval 62"/>
            <p:cNvSpPr/>
            <p:nvPr/>
          </p:nvSpPr>
          <p:spPr>
            <a:xfrm>
              <a:off x="7733253" y="1862353"/>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105" name="Group 104"/>
            <p:cNvGrpSpPr/>
            <p:nvPr/>
          </p:nvGrpSpPr>
          <p:grpSpPr>
            <a:xfrm>
              <a:off x="7701876" y="1339287"/>
              <a:ext cx="251010" cy="1147481"/>
              <a:chOff x="2492188" y="1990165"/>
              <a:chExt cx="349623" cy="1004048"/>
            </a:xfrm>
          </p:grpSpPr>
          <p:cxnSp>
            <p:nvCxnSpPr>
              <p:cNvPr id="106" name="Straight Connector 10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7492489" y="2837535"/>
            <a:ext cx="251010" cy="908323"/>
            <a:chOff x="6929833" y="3962935"/>
            <a:chExt cx="251010" cy="908323"/>
          </a:xfrm>
        </p:grpSpPr>
        <p:sp>
          <p:nvSpPr>
            <p:cNvPr id="70" name="Oval 69"/>
            <p:cNvSpPr/>
            <p:nvPr/>
          </p:nvSpPr>
          <p:spPr>
            <a:xfrm>
              <a:off x="6967487" y="4375779"/>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109" name="Group 108"/>
            <p:cNvGrpSpPr/>
            <p:nvPr/>
          </p:nvGrpSpPr>
          <p:grpSpPr>
            <a:xfrm>
              <a:off x="6929833" y="3962935"/>
              <a:ext cx="251010" cy="908323"/>
              <a:chOff x="2492188" y="1990165"/>
              <a:chExt cx="349623" cy="1004048"/>
            </a:xfrm>
          </p:grpSpPr>
          <p:cxnSp>
            <p:nvCxnSpPr>
              <p:cNvPr id="114" name="Straight Connector 11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 name="Group 1"/>
          <p:cNvGrpSpPr/>
          <p:nvPr/>
        </p:nvGrpSpPr>
        <p:grpSpPr>
          <a:xfrm rot="2397904">
            <a:off x="2391712" y="651152"/>
            <a:ext cx="8288215" cy="4126523"/>
            <a:chOff x="2121877" y="386862"/>
            <a:chExt cx="8288215" cy="4126523"/>
          </a:xfrm>
        </p:grpSpPr>
        <p:sp>
          <p:nvSpPr>
            <p:cNvPr id="81" name="Freeform 80"/>
            <p:cNvSpPr/>
            <p:nvPr/>
          </p:nvSpPr>
          <p:spPr>
            <a:xfrm>
              <a:off x="2528047" y="1452282"/>
              <a:ext cx="6981713" cy="2796989"/>
            </a:xfrm>
            <a:custGeom>
              <a:avLst/>
              <a:gdLst>
                <a:gd name="connsiteX0" fmla="*/ 0 w 6981713"/>
                <a:gd name="connsiteY0" fmla="*/ 2796989 h 2796989"/>
                <a:gd name="connsiteX1" fmla="*/ 666974 w 6981713"/>
                <a:gd name="connsiteY1" fmla="*/ 2710927 h 2796989"/>
                <a:gd name="connsiteX2" fmla="*/ 1968649 w 6981713"/>
                <a:gd name="connsiteY2" fmla="*/ 2323652 h 2796989"/>
                <a:gd name="connsiteX3" fmla="*/ 2452744 w 6981713"/>
                <a:gd name="connsiteY3" fmla="*/ 2140772 h 2796989"/>
                <a:gd name="connsiteX4" fmla="*/ 3431689 w 6981713"/>
                <a:gd name="connsiteY4" fmla="*/ 1635163 h 2796989"/>
                <a:gd name="connsiteX5" fmla="*/ 4120179 w 6981713"/>
                <a:gd name="connsiteY5" fmla="*/ 1204857 h 2796989"/>
                <a:gd name="connsiteX6" fmla="*/ 4356847 w 6981713"/>
                <a:gd name="connsiteY6" fmla="*/ 1097280 h 2796989"/>
                <a:gd name="connsiteX7" fmla="*/ 4959275 w 6981713"/>
                <a:gd name="connsiteY7" fmla="*/ 699247 h 2796989"/>
                <a:gd name="connsiteX8" fmla="*/ 5529431 w 6981713"/>
                <a:gd name="connsiteY8" fmla="*/ 419549 h 2796989"/>
                <a:gd name="connsiteX9" fmla="*/ 6099586 w 6981713"/>
                <a:gd name="connsiteY9" fmla="*/ 182880 h 2796989"/>
                <a:gd name="connsiteX10" fmla="*/ 6691257 w 6981713"/>
                <a:gd name="connsiteY10" fmla="*/ 53789 h 2796989"/>
                <a:gd name="connsiteX11" fmla="*/ 6981713 w 6981713"/>
                <a:gd name="connsiteY11" fmla="*/ 0 h 279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81713" h="2796989">
                  <a:moveTo>
                    <a:pt x="0" y="2796989"/>
                  </a:moveTo>
                  <a:cubicBezTo>
                    <a:pt x="169433" y="2793402"/>
                    <a:pt x="338866" y="2789816"/>
                    <a:pt x="666974" y="2710927"/>
                  </a:cubicBezTo>
                  <a:cubicBezTo>
                    <a:pt x="995082" y="2632037"/>
                    <a:pt x="1671021" y="2418678"/>
                    <a:pt x="1968649" y="2323652"/>
                  </a:cubicBezTo>
                  <a:cubicBezTo>
                    <a:pt x="2266277" y="2228626"/>
                    <a:pt x="2208904" y="2255520"/>
                    <a:pt x="2452744" y="2140772"/>
                  </a:cubicBezTo>
                  <a:cubicBezTo>
                    <a:pt x="2696584" y="2026024"/>
                    <a:pt x="3153783" y="1791149"/>
                    <a:pt x="3431689" y="1635163"/>
                  </a:cubicBezTo>
                  <a:cubicBezTo>
                    <a:pt x="3709595" y="1479177"/>
                    <a:pt x="3965986" y="1294504"/>
                    <a:pt x="4120179" y="1204857"/>
                  </a:cubicBezTo>
                  <a:cubicBezTo>
                    <a:pt x="4274372" y="1115210"/>
                    <a:pt x="4216998" y="1181548"/>
                    <a:pt x="4356847" y="1097280"/>
                  </a:cubicBezTo>
                  <a:cubicBezTo>
                    <a:pt x="4496696" y="1013012"/>
                    <a:pt x="4763844" y="812202"/>
                    <a:pt x="4959275" y="699247"/>
                  </a:cubicBezTo>
                  <a:cubicBezTo>
                    <a:pt x="5154706" y="586292"/>
                    <a:pt x="5339379" y="505610"/>
                    <a:pt x="5529431" y="419549"/>
                  </a:cubicBezTo>
                  <a:cubicBezTo>
                    <a:pt x="5719483" y="333488"/>
                    <a:pt x="5905948" y="243840"/>
                    <a:pt x="6099586" y="182880"/>
                  </a:cubicBezTo>
                  <a:cubicBezTo>
                    <a:pt x="6293224" y="121920"/>
                    <a:pt x="6544236" y="84269"/>
                    <a:pt x="6691257" y="53789"/>
                  </a:cubicBezTo>
                  <a:cubicBezTo>
                    <a:pt x="6838278" y="23309"/>
                    <a:pt x="6909995" y="11654"/>
                    <a:pt x="6981713" y="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Freeform 81"/>
            <p:cNvSpPr/>
            <p:nvPr/>
          </p:nvSpPr>
          <p:spPr>
            <a:xfrm>
              <a:off x="2121877" y="386862"/>
              <a:ext cx="7596554" cy="3669323"/>
            </a:xfrm>
            <a:custGeom>
              <a:avLst/>
              <a:gdLst>
                <a:gd name="connsiteX0" fmla="*/ 0 w 7596554"/>
                <a:gd name="connsiteY0" fmla="*/ 3669323 h 3669323"/>
                <a:gd name="connsiteX1" fmla="*/ 644769 w 7596554"/>
                <a:gd name="connsiteY1" fmla="*/ 3622430 h 3669323"/>
                <a:gd name="connsiteX2" fmla="*/ 1336431 w 7596554"/>
                <a:gd name="connsiteY2" fmla="*/ 3446584 h 3669323"/>
                <a:gd name="connsiteX3" fmla="*/ 1922585 w 7596554"/>
                <a:gd name="connsiteY3" fmla="*/ 3235569 h 3669323"/>
                <a:gd name="connsiteX4" fmla="*/ 2743200 w 7596554"/>
                <a:gd name="connsiteY4" fmla="*/ 2930769 h 3669323"/>
                <a:gd name="connsiteX5" fmla="*/ 3305908 w 7596554"/>
                <a:gd name="connsiteY5" fmla="*/ 2684584 h 3669323"/>
                <a:gd name="connsiteX6" fmla="*/ 3868615 w 7596554"/>
                <a:gd name="connsiteY6" fmla="*/ 2344615 h 3669323"/>
                <a:gd name="connsiteX7" fmla="*/ 4196861 w 7596554"/>
                <a:gd name="connsiteY7" fmla="*/ 2157046 h 3669323"/>
                <a:gd name="connsiteX8" fmla="*/ 4560277 w 7596554"/>
                <a:gd name="connsiteY8" fmla="*/ 2004646 h 3669323"/>
                <a:gd name="connsiteX9" fmla="*/ 4712677 w 7596554"/>
                <a:gd name="connsiteY9" fmla="*/ 1910861 h 3669323"/>
                <a:gd name="connsiteX10" fmla="*/ 5615354 w 7596554"/>
                <a:gd name="connsiteY10" fmla="*/ 1184030 h 3669323"/>
                <a:gd name="connsiteX11" fmla="*/ 6283569 w 7596554"/>
                <a:gd name="connsiteY11" fmla="*/ 762000 h 3669323"/>
                <a:gd name="connsiteX12" fmla="*/ 7092461 w 7596554"/>
                <a:gd name="connsiteY12" fmla="*/ 269630 h 3669323"/>
                <a:gd name="connsiteX13" fmla="*/ 7596554 w 7596554"/>
                <a:gd name="connsiteY13" fmla="*/ 0 h 36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96554" h="3669323">
                  <a:moveTo>
                    <a:pt x="0" y="3669323"/>
                  </a:moveTo>
                  <a:cubicBezTo>
                    <a:pt x="211015" y="3664438"/>
                    <a:pt x="422031" y="3659553"/>
                    <a:pt x="644769" y="3622430"/>
                  </a:cubicBezTo>
                  <a:cubicBezTo>
                    <a:pt x="867507" y="3585307"/>
                    <a:pt x="1123462" y="3511061"/>
                    <a:pt x="1336431" y="3446584"/>
                  </a:cubicBezTo>
                  <a:cubicBezTo>
                    <a:pt x="1549400" y="3382107"/>
                    <a:pt x="1922585" y="3235569"/>
                    <a:pt x="1922585" y="3235569"/>
                  </a:cubicBezTo>
                  <a:cubicBezTo>
                    <a:pt x="2157046" y="3149600"/>
                    <a:pt x="2512646" y="3022600"/>
                    <a:pt x="2743200" y="2930769"/>
                  </a:cubicBezTo>
                  <a:cubicBezTo>
                    <a:pt x="2973754" y="2838938"/>
                    <a:pt x="3118339" y="2782276"/>
                    <a:pt x="3305908" y="2684584"/>
                  </a:cubicBezTo>
                  <a:cubicBezTo>
                    <a:pt x="3493477" y="2586892"/>
                    <a:pt x="3720123" y="2432538"/>
                    <a:pt x="3868615" y="2344615"/>
                  </a:cubicBezTo>
                  <a:cubicBezTo>
                    <a:pt x="4017107" y="2256692"/>
                    <a:pt x="4081584" y="2213707"/>
                    <a:pt x="4196861" y="2157046"/>
                  </a:cubicBezTo>
                  <a:cubicBezTo>
                    <a:pt x="4312138" y="2100385"/>
                    <a:pt x="4474308" y="2045677"/>
                    <a:pt x="4560277" y="2004646"/>
                  </a:cubicBezTo>
                  <a:cubicBezTo>
                    <a:pt x="4646246" y="1963615"/>
                    <a:pt x="4536831" y="2047630"/>
                    <a:pt x="4712677" y="1910861"/>
                  </a:cubicBezTo>
                  <a:cubicBezTo>
                    <a:pt x="4888523" y="1774092"/>
                    <a:pt x="5353539" y="1375507"/>
                    <a:pt x="5615354" y="1184030"/>
                  </a:cubicBezTo>
                  <a:cubicBezTo>
                    <a:pt x="5877169" y="992553"/>
                    <a:pt x="6037385" y="914400"/>
                    <a:pt x="6283569" y="762000"/>
                  </a:cubicBezTo>
                  <a:cubicBezTo>
                    <a:pt x="6529754" y="609600"/>
                    <a:pt x="6873630" y="396630"/>
                    <a:pt x="7092461" y="269630"/>
                  </a:cubicBezTo>
                  <a:cubicBezTo>
                    <a:pt x="7311292" y="142630"/>
                    <a:pt x="7453923" y="71315"/>
                    <a:pt x="7596554" y="0"/>
                  </a:cubicBezTo>
                </a:path>
              </a:pathLst>
            </a:custGeom>
            <a:noFill/>
            <a:ln>
              <a:solidFill>
                <a:srgbClr val="FF0000"/>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Freeform 84"/>
            <p:cNvSpPr/>
            <p:nvPr/>
          </p:nvSpPr>
          <p:spPr>
            <a:xfrm>
              <a:off x="2649415" y="2192215"/>
              <a:ext cx="7760677" cy="2321170"/>
            </a:xfrm>
            <a:custGeom>
              <a:avLst/>
              <a:gdLst>
                <a:gd name="connsiteX0" fmla="*/ 0 w 7760677"/>
                <a:gd name="connsiteY0" fmla="*/ 2321170 h 2321170"/>
                <a:gd name="connsiteX1" fmla="*/ 679939 w 7760677"/>
                <a:gd name="connsiteY1" fmla="*/ 2215662 h 2321170"/>
                <a:gd name="connsiteX2" fmla="*/ 1336431 w 7760677"/>
                <a:gd name="connsiteY2" fmla="*/ 2028093 h 2321170"/>
                <a:gd name="connsiteX3" fmla="*/ 2074985 w 7760677"/>
                <a:gd name="connsiteY3" fmla="*/ 1770185 h 2321170"/>
                <a:gd name="connsiteX4" fmla="*/ 2661139 w 7760677"/>
                <a:gd name="connsiteY4" fmla="*/ 1535723 h 2321170"/>
                <a:gd name="connsiteX5" fmla="*/ 3341077 w 7760677"/>
                <a:gd name="connsiteY5" fmla="*/ 1172308 h 2321170"/>
                <a:gd name="connsiteX6" fmla="*/ 3962400 w 7760677"/>
                <a:gd name="connsiteY6" fmla="*/ 785447 h 2321170"/>
                <a:gd name="connsiteX7" fmla="*/ 4314093 w 7760677"/>
                <a:gd name="connsiteY7" fmla="*/ 574431 h 2321170"/>
                <a:gd name="connsiteX8" fmla="*/ 4818185 w 7760677"/>
                <a:gd name="connsiteY8" fmla="*/ 445477 h 2321170"/>
                <a:gd name="connsiteX9" fmla="*/ 5791200 w 7760677"/>
                <a:gd name="connsiteY9" fmla="*/ 257908 h 2321170"/>
                <a:gd name="connsiteX10" fmla="*/ 6541477 w 7760677"/>
                <a:gd name="connsiteY10" fmla="*/ 128954 h 2321170"/>
                <a:gd name="connsiteX11" fmla="*/ 7760677 w 7760677"/>
                <a:gd name="connsiteY11" fmla="*/ 0 h 232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60677" h="2321170">
                  <a:moveTo>
                    <a:pt x="0" y="2321170"/>
                  </a:moveTo>
                  <a:cubicBezTo>
                    <a:pt x="228600" y="2292839"/>
                    <a:pt x="457201" y="2264508"/>
                    <a:pt x="679939" y="2215662"/>
                  </a:cubicBezTo>
                  <a:cubicBezTo>
                    <a:pt x="902678" y="2166816"/>
                    <a:pt x="1103923" y="2102339"/>
                    <a:pt x="1336431" y="2028093"/>
                  </a:cubicBezTo>
                  <a:cubicBezTo>
                    <a:pt x="1568939" y="1953847"/>
                    <a:pt x="1854200" y="1852247"/>
                    <a:pt x="2074985" y="1770185"/>
                  </a:cubicBezTo>
                  <a:cubicBezTo>
                    <a:pt x="2295770" y="1688123"/>
                    <a:pt x="2450124" y="1635369"/>
                    <a:pt x="2661139" y="1535723"/>
                  </a:cubicBezTo>
                  <a:cubicBezTo>
                    <a:pt x="2872154" y="1436077"/>
                    <a:pt x="3124200" y="1297354"/>
                    <a:pt x="3341077" y="1172308"/>
                  </a:cubicBezTo>
                  <a:cubicBezTo>
                    <a:pt x="3557954" y="1047262"/>
                    <a:pt x="3800231" y="885093"/>
                    <a:pt x="3962400" y="785447"/>
                  </a:cubicBezTo>
                  <a:cubicBezTo>
                    <a:pt x="4124569" y="685801"/>
                    <a:pt x="4171462" y="631093"/>
                    <a:pt x="4314093" y="574431"/>
                  </a:cubicBezTo>
                  <a:cubicBezTo>
                    <a:pt x="4456724" y="517769"/>
                    <a:pt x="4572001" y="498231"/>
                    <a:pt x="4818185" y="445477"/>
                  </a:cubicBezTo>
                  <a:cubicBezTo>
                    <a:pt x="5064369" y="392723"/>
                    <a:pt x="5503985" y="310662"/>
                    <a:pt x="5791200" y="257908"/>
                  </a:cubicBezTo>
                  <a:cubicBezTo>
                    <a:pt x="6078415" y="205154"/>
                    <a:pt x="6213231" y="171939"/>
                    <a:pt x="6541477" y="128954"/>
                  </a:cubicBezTo>
                  <a:cubicBezTo>
                    <a:pt x="6869723" y="85969"/>
                    <a:pt x="7315200" y="42984"/>
                    <a:pt x="7760677" y="0"/>
                  </a:cubicBezTo>
                </a:path>
              </a:pathLst>
            </a:custGeom>
            <a:noFill/>
            <a:ln>
              <a:solidFill>
                <a:srgbClr val="FF0000"/>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0" name="TextBox 89"/>
          <p:cNvSpPr txBox="1"/>
          <p:nvPr/>
        </p:nvSpPr>
        <p:spPr>
          <a:xfrm>
            <a:off x="5377897" y="1740950"/>
            <a:ext cx="6362639" cy="707886"/>
          </a:xfrm>
          <a:prstGeom prst="rect">
            <a:avLst/>
          </a:prstGeom>
          <a:noFill/>
        </p:spPr>
        <p:txBody>
          <a:bodyPr wrap="none" rtlCol="0">
            <a:spAutoFit/>
          </a:bodyPr>
          <a:lstStyle/>
          <a:p>
            <a:r>
              <a:rPr lang="en-US" sz="2000" dirty="0" smtClean="0"/>
              <a:t>In the absence of new survey data, error estimates will</a:t>
            </a:r>
          </a:p>
          <a:p>
            <a:r>
              <a:rPr lang="en-US" sz="2000" dirty="0" smtClean="0"/>
              <a:t>grow through time.</a:t>
            </a:r>
          </a:p>
        </p:txBody>
      </p:sp>
      <p:sp>
        <p:nvSpPr>
          <p:cNvPr id="91" name="TextBox 90"/>
          <p:cNvSpPr txBox="1"/>
          <p:nvPr/>
        </p:nvSpPr>
        <p:spPr>
          <a:xfrm>
            <a:off x="3458817" y="222751"/>
            <a:ext cx="75786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marR="0" lvl="0" algn="l" rtl="0">
              <a:lnSpc>
                <a:spcPct val="100000"/>
              </a:lnSpc>
              <a:spcBef>
                <a:spcPts val="0"/>
              </a:spcBef>
              <a:spcAft>
                <a:spcPts val="0"/>
              </a:spcAft>
            </a:defPPr>
            <a:lvl1pPr eaLnBrk="1" hangingPunct="1">
              <a:defRPr sz="2800">
                <a:solidFill>
                  <a:schemeClr val="tx1"/>
                </a:solidFill>
                <a:latin typeface="+mj-lt"/>
              </a:defRPr>
            </a:lvl1pPr>
            <a:lvl2pPr marL="742950" indent="-285750" eaLnBrk="0" hangingPunct="0">
              <a:defRPr b="1">
                <a:solidFill>
                  <a:schemeClr val="tx1"/>
                </a:solidFill>
                <a:latin typeface="Verdana" pitchFamily="34" charset="0"/>
              </a:defRPr>
            </a:lvl2pPr>
            <a:lvl3pPr marL="1143000" indent="-228600" eaLnBrk="0" hangingPunct="0">
              <a:defRPr b="1">
                <a:solidFill>
                  <a:schemeClr val="tx1"/>
                </a:solidFill>
                <a:latin typeface="Verdana" pitchFamily="34" charset="0"/>
              </a:defRPr>
            </a:lvl3pPr>
            <a:lvl4pPr marL="1600200" indent="-228600" eaLnBrk="0" hangingPunct="0">
              <a:defRPr b="1">
                <a:solidFill>
                  <a:schemeClr val="tx1"/>
                </a:solidFill>
                <a:latin typeface="Verdana" pitchFamily="34" charset="0"/>
              </a:defRPr>
            </a:lvl4pPr>
            <a:lvl5pPr marL="2057400" indent="-228600" eaLnBrk="0" hangingPunct="0">
              <a:defRPr b="1">
                <a:solidFill>
                  <a:schemeClr val="tx1"/>
                </a:solidFill>
                <a:latin typeface="Verdana" pitchFamily="34" charset="0"/>
              </a:defRPr>
            </a:lvl5pPr>
            <a:lvl6pPr marL="2514600" indent="-228600" eaLnBrk="0" fontAlgn="base" hangingPunct="0">
              <a:spcBef>
                <a:spcPct val="0"/>
              </a:spcBef>
              <a:spcAft>
                <a:spcPct val="0"/>
              </a:spcAft>
              <a:defRPr b="1">
                <a:solidFill>
                  <a:schemeClr val="tx1"/>
                </a:solidFill>
                <a:latin typeface="Verdana" pitchFamily="34" charset="0"/>
              </a:defRPr>
            </a:lvl6pPr>
            <a:lvl7pPr marL="2971800" indent="-228600" eaLnBrk="0" fontAlgn="base" hangingPunct="0">
              <a:spcBef>
                <a:spcPct val="0"/>
              </a:spcBef>
              <a:spcAft>
                <a:spcPct val="0"/>
              </a:spcAft>
              <a:defRPr b="1">
                <a:solidFill>
                  <a:schemeClr val="tx1"/>
                </a:solidFill>
                <a:latin typeface="Verdana" pitchFamily="34" charset="0"/>
              </a:defRPr>
            </a:lvl7pPr>
            <a:lvl8pPr marL="3429000" indent="-228600" eaLnBrk="0" fontAlgn="base" hangingPunct="0">
              <a:spcBef>
                <a:spcPct val="0"/>
              </a:spcBef>
              <a:spcAft>
                <a:spcPct val="0"/>
              </a:spcAft>
              <a:defRPr b="1">
                <a:solidFill>
                  <a:schemeClr val="tx1"/>
                </a:solidFill>
                <a:latin typeface="Verdana" pitchFamily="34" charset="0"/>
              </a:defRPr>
            </a:lvl8pPr>
            <a:lvl9pPr marL="3886200" indent="-228600" eaLnBrk="0" fontAlgn="base" hangingPunct="0">
              <a:spcBef>
                <a:spcPct val="0"/>
              </a:spcBef>
              <a:spcAft>
                <a:spcPct val="0"/>
              </a:spcAft>
              <a:defRPr b="1">
                <a:solidFill>
                  <a:schemeClr val="tx1"/>
                </a:solidFill>
                <a:latin typeface="Verdana" pitchFamily="34" charset="0"/>
              </a:defRPr>
            </a:lvl9pPr>
          </a:lstStyle>
          <a:p>
            <a:r>
              <a:rPr lang="en-US" dirty="0"/>
              <a:t>In the modernized NSRS we will also have an estimate </a:t>
            </a:r>
            <a:r>
              <a:rPr lang="en-US" dirty="0" smtClean="0"/>
              <a:t>of crustal </a:t>
            </a:r>
            <a:r>
              <a:rPr lang="en-US" dirty="0"/>
              <a:t>motion from </a:t>
            </a:r>
            <a:r>
              <a:rPr lang="en-US" dirty="0">
                <a:solidFill>
                  <a:srgbClr val="FF0000"/>
                </a:solidFill>
              </a:rPr>
              <a:t>IFVM2022</a:t>
            </a:r>
            <a:endParaRPr lang="en-US" dirty="0">
              <a:solidFill>
                <a:srgbClr val="FF0000"/>
              </a:solidFill>
            </a:endParaRPr>
          </a:p>
        </p:txBody>
      </p:sp>
      <p:sp>
        <p:nvSpPr>
          <p:cNvPr id="3" name="Rectangle 2"/>
          <p:cNvSpPr/>
          <p:nvPr/>
        </p:nvSpPr>
        <p:spPr>
          <a:xfrm>
            <a:off x="3557763" y="4157248"/>
            <a:ext cx="4809330" cy="1015663"/>
          </a:xfrm>
          <a:prstGeom prst="rect">
            <a:avLst/>
          </a:prstGeom>
        </p:spPr>
        <p:txBody>
          <a:bodyPr wrap="none">
            <a:spAutoFit/>
          </a:bodyPr>
          <a:lstStyle/>
          <a:p>
            <a:pPr lvl="0"/>
            <a:r>
              <a:rPr lang="en-US" sz="2000" b="1" dirty="0">
                <a:solidFill>
                  <a:srgbClr val="FF0000"/>
                </a:solidFill>
              </a:rPr>
              <a:t>Reference Epoch </a:t>
            </a:r>
            <a:r>
              <a:rPr lang="en-US" sz="2000" b="1" dirty="0" smtClean="0">
                <a:solidFill>
                  <a:srgbClr val="FF0000"/>
                </a:solidFill>
              </a:rPr>
              <a:t>Coordinates</a:t>
            </a:r>
          </a:p>
          <a:p>
            <a:pPr lvl="0"/>
            <a:r>
              <a:rPr lang="en-US" sz="2000" dirty="0" smtClean="0">
                <a:solidFill>
                  <a:schemeClr val="tx1"/>
                </a:solidFill>
              </a:rPr>
              <a:t>provide a consistent time frame to</a:t>
            </a:r>
          </a:p>
          <a:p>
            <a:pPr lvl="0"/>
            <a:r>
              <a:rPr lang="en-US" sz="2000" dirty="0" smtClean="0">
                <a:solidFill>
                  <a:schemeClr val="tx1"/>
                </a:solidFill>
              </a:rPr>
              <a:t>compare surveys done at different times </a:t>
            </a:r>
            <a:endParaRPr lang="en-US" sz="2000" dirty="0">
              <a:solidFill>
                <a:schemeClr val="tx1"/>
              </a:solidFill>
            </a:endParaRPr>
          </a:p>
        </p:txBody>
      </p:sp>
    </p:spTree>
    <p:extLst>
      <p:ext uri="{BB962C8B-B14F-4D97-AF65-F5344CB8AC3E}">
        <p14:creationId xmlns:p14="http://schemas.microsoft.com/office/powerpoint/2010/main" val="7609878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236" y="227378"/>
            <a:ext cx="10972800" cy="792162"/>
          </a:xfrm>
        </p:spPr>
        <p:txBody>
          <a:bodyPr/>
          <a:lstStyle/>
          <a:p>
            <a:r>
              <a:rPr lang="en-US" dirty="0" smtClean="0"/>
              <a:t>Intra-Frame Velocity Model (IFVM)</a:t>
            </a:r>
            <a:endParaRPr lang="en-US" dirty="0"/>
          </a:p>
        </p:txBody>
      </p:sp>
      <p:pic>
        <p:nvPicPr>
          <p:cNvPr id="4"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22737" t="2124" r="-7439" b="-2124"/>
          <a:stretch/>
        </p:blipFill>
        <p:spPr>
          <a:xfrm>
            <a:off x="5033699" y="2186081"/>
            <a:ext cx="6970747" cy="3986372"/>
          </a:xfrm>
          <a:prstGeom prst="rect">
            <a:avLst/>
          </a:prstGeom>
          <a:noFill/>
          <a:ln>
            <a:noFill/>
          </a:ln>
        </p:spPr>
      </p:pic>
      <p:sp>
        <p:nvSpPr>
          <p:cNvPr id="3" name="Rectangle 2"/>
          <p:cNvSpPr/>
          <p:nvPr/>
        </p:nvSpPr>
        <p:spPr>
          <a:xfrm>
            <a:off x="263235" y="2635407"/>
            <a:ext cx="4680779" cy="3046988"/>
          </a:xfrm>
          <a:prstGeom prst="rect">
            <a:avLst/>
          </a:prstGeom>
        </p:spPr>
        <p:txBody>
          <a:bodyPr wrap="square">
            <a:spAutoFit/>
          </a:bodyPr>
          <a:lstStyle/>
          <a:p>
            <a:r>
              <a:rPr lang="en-US" sz="2400" dirty="0" smtClean="0"/>
              <a:t>Approaches being considered to create the IFVM: </a:t>
            </a:r>
          </a:p>
          <a:p>
            <a:endParaRPr lang="en-US" sz="2400" dirty="0" smtClean="0"/>
          </a:p>
          <a:p>
            <a:pPr marL="342900" indent="-342900">
              <a:buFont typeface="Arial" panose="020B0604020202020204" pitchFamily="34" charset="0"/>
              <a:buChar char="•"/>
            </a:pPr>
            <a:r>
              <a:rPr lang="en-US" sz="2400" dirty="0" smtClean="0"/>
              <a:t>Gridding CORS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err="1" smtClean="0"/>
              <a:t>CORS+Geophysical</a:t>
            </a:r>
            <a:r>
              <a:rPr lang="en-US" sz="2400" dirty="0" smtClean="0"/>
              <a:t> Modeling</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err="1" smtClean="0"/>
              <a:t>CORS+InSAR</a:t>
            </a:r>
            <a:endParaRPr lang="en-US" sz="2400" dirty="0"/>
          </a:p>
        </p:txBody>
      </p:sp>
      <p:pic>
        <p:nvPicPr>
          <p:cNvPr id="7" name="Content Placeholder 6"/>
          <p:cNvPicPr>
            <a:picLocks noGrp="1" noChangeAspect="1"/>
          </p:cNvPicPr>
          <p:nvPr>
            <p:ph idx="1"/>
          </p:nvPr>
        </p:nvPicPr>
        <p:blipFill>
          <a:blip r:embed="rId3"/>
          <a:stretch>
            <a:fillRect/>
          </a:stretch>
        </p:blipFill>
        <p:spPr>
          <a:xfrm>
            <a:off x="4988858" y="2199046"/>
            <a:ext cx="7060431" cy="3960442"/>
          </a:xfrm>
          <a:prstGeom prst="rect">
            <a:avLst/>
          </a:prstGeom>
        </p:spPr>
      </p:pic>
      <p:sp>
        <p:nvSpPr>
          <p:cNvPr id="5" name="TextBox 4"/>
          <p:cNvSpPr txBox="1"/>
          <p:nvPr/>
        </p:nvSpPr>
        <p:spPr>
          <a:xfrm>
            <a:off x="568035" y="1019540"/>
            <a:ext cx="11102027" cy="1200329"/>
          </a:xfrm>
          <a:prstGeom prst="rect">
            <a:avLst/>
          </a:prstGeom>
          <a:noFill/>
        </p:spPr>
        <p:txBody>
          <a:bodyPr wrap="square" rtlCol="0">
            <a:spAutoFit/>
          </a:bodyPr>
          <a:lstStyle/>
          <a:p>
            <a:r>
              <a:rPr lang="en-US" sz="2400" dirty="0" smtClean="0"/>
              <a:t>The IFVM will be used </a:t>
            </a:r>
            <a:r>
              <a:rPr lang="en-US" sz="2400" dirty="0" smtClean="0"/>
              <a:t>to move coordinates through time from the date of the survey </a:t>
            </a:r>
            <a:r>
              <a:rPr lang="en-US" sz="2400" dirty="0" smtClean="0"/>
              <a:t>to a Reference </a:t>
            </a:r>
            <a:r>
              <a:rPr lang="en-US" sz="2400" dirty="0" smtClean="0"/>
              <a:t>Epoch (2020, 2025, 2030 </a:t>
            </a:r>
            <a:r>
              <a:rPr lang="en-US" sz="2400" dirty="0" err="1" smtClean="0"/>
              <a:t>etc</a:t>
            </a:r>
            <a:r>
              <a:rPr lang="en-US" sz="2400" dirty="0" smtClean="0"/>
              <a:t>) so that surveys conducted at different times can be related to each </a:t>
            </a:r>
            <a:r>
              <a:rPr lang="en-US" sz="2400" dirty="0" smtClean="0"/>
              <a:t>other.</a:t>
            </a:r>
            <a:endParaRPr lang="en-US" sz="2400" dirty="0"/>
          </a:p>
        </p:txBody>
      </p:sp>
    </p:spTree>
    <p:extLst>
      <p:ext uri="{BB962C8B-B14F-4D97-AF65-F5344CB8AC3E}">
        <p14:creationId xmlns:p14="http://schemas.microsoft.com/office/powerpoint/2010/main" val="946199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599" y="285565"/>
            <a:ext cx="5260300" cy="792162"/>
          </a:xfrm>
        </p:spPr>
        <p:txBody>
          <a:bodyPr/>
          <a:lstStyle/>
          <a:p>
            <a:r>
              <a:rPr lang="en-US" dirty="0" smtClean="0">
                <a:latin typeface="+mj-lt"/>
              </a:rPr>
              <a:t>Updated Tools for the Modernized NSRS</a:t>
            </a:r>
            <a:endParaRPr lang="en-US" dirty="0">
              <a:latin typeface="+mj-lt"/>
            </a:endParaRPr>
          </a:p>
        </p:txBody>
      </p:sp>
      <p:sp>
        <p:nvSpPr>
          <p:cNvPr id="2" name="Slide Number Placeholder 1"/>
          <p:cNvSpPr>
            <a:spLocks noGrp="1"/>
          </p:cNvSpPr>
          <p:nvPr>
            <p:ph type="sldNum" idx="4294967295"/>
          </p:nvPr>
        </p:nvSpPr>
        <p:spPr>
          <a:xfrm>
            <a:off x="9347200" y="6245225"/>
            <a:ext cx="2844800" cy="476250"/>
          </a:xfrm>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3" name="Picture 2"/>
          <p:cNvPicPr>
            <a:picLocks noChangeAspect="1"/>
          </p:cNvPicPr>
          <p:nvPr/>
        </p:nvPicPr>
        <p:blipFill>
          <a:blip r:embed="rId2"/>
          <a:stretch>
            <a:fillRect/>
          </a:stretch>
        </p:blipFill>
        <p:spPr>
          <a:xfrm>
            <a:off x="5869899" y="0"/>
            <a:ext cx="6322100" cy="5645385"/>
          </a:xfrm>
          <a:prstGeom prst="rect">
            <a:avLst/>
          </a:prstGeom>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417" t="6983" r="1320" b="47710"/>
          <a:stretch/>
        </p:blipFill>
        <p:spPr bwMode="auto">
          <a:xfrm>
            <a:off x="88777" y="1379719"/>
            <a:ext cx="5530788" cy="3107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7" name="Picture 6"/>
          <p:cNvPicPr>
            <a:picLocks noChangeAspect="1"/>
          </p:cNvPicPr>
          <p:nvPr/>
        </p:nvPicPr>
        <p:blipFill>
          <a:blip r:embed="rId4"/>
          <a:stretch>
            <a:fillRect/>
          </a:stretch>
        </p:blipFill>
        <p:spPr>
          <a:xfrm>
            <a:off x="2662701" y="2436814"/>
            <a:ext cx="4488684" cy="3808411"/>
          </a:xfrm>
          <a:prstGeom prst="rect">
            <a:avLst/>
          </a:prstGeom>
        </p:spPr>
      </p:pic>
      <p:sp>
        <p:nvSpPr>
          <p:cNvPr id="8" name="TextBox 7"/>
          <p:cNvSpPr txBox="1"/>
          <p:nvPr/>
        </p:nvSpPr>
        <p:spPr>
          <a:xfrm>
            <a:off x="2662701" y="2436814"/>
            <a:ext cx="4488684" cy="523220"/>
          </a:xfrm>
          <a:prstGeom prst="rect">
            <a:avLst/>
          </a:prstGeom>
          <a:solidFill>
            <a:srgbClr val="66FF99"/>
          </a:solidFill>
        </p:spPr>
        <p:txBody>
          <a:bodyPr wrap="square" rtlCol="0">
            <a:spAutoFit/>
          </a:bodyPr>
          <a:lstStyle/>
          <a:p>
            <a:pPr algn="ctr"/>
            <a:r>
              <a:rPr lang="en-US" sz="2800" dirty="0" smtClean="0"/>
              <a:t>Web Services</a:t>
            </a:r>
            <a:endParaRPr lang="en-US" sz="2800" dirty="0"/>
          </a:p>
        </p:txBody>
      </p:sp>
      <p:sp>
        <p:nvSpPr>
          <p:cNvPr id="9" name="TextBox 8"/>
          <p:cNvSpPr txBox="1"/>
          <p:nvPr/>
        </p:nvSpPr>
        <p:spPr>
          <a:xfrm>
            <a:off x="88777" y="1317941"/>
            <a:ext cx="5530788" cy="523220"/>
          </a:xfrm>
          <a:prstGeom prst="rect">
            <a:avLst/>
          </a:prstGeom>
          <a:solidFill>
            <a:srgbClr val="66FF99"/>
          </a:solidFill>
        </p:spPr>
        <p:txBody>
          <a:bodyPr wrap="square" rtlCol="0">
            <a:spAutoFit/>
          </a:bodyPr>
          <a:lstStyle/>
          <a:p>
            <a:pPr algn="ctr"/>
            <a:r>
              <a:rPr lang="en-US" sz="2800" dirty="0" smtClean="0"/>
              <a:t>Online Positioning User Service</a:t>
            </a:r>
            <a:endParaRPr lang="en-US" sz="2800" dirty="0"/>
          </a:p>
        </p:txBody>
      </p:sp>
    </p:spTree>
    <p:extLst>
      <p:ext uri="{BB962C8B-B14F-4D97-AF65-F5344CB8AC3E}">
        <p14:creationId xmlns:p14="http://schemas.microsoft.com/office/powerpoint/2010/main" val="9082541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a:t>
            </a:r>
            <a:endParaRPr lang="en-US" dirty="0"/>
          </a:p>
        </p:txBody>
      </p:sp>
      <p:sp>
        <p:nvSpPr>
          <p:cNvPr id="3" name="Subtitle 2"/>
          <p:cNvSpPr>
            <a:spLocks noGrp="1"/>
          </p:cNvSpPr>
          <p:nvPr>
            <p:ph type="subTitle" idx="1"/>
          </p:nvPr>
        </p:nvSpPr>
        <p:spPr>
          <a:xfrm>
            <a:off x="1828800" y="3600451"/>
            <a:ext cx="8534400" cy="1752600"/>
          </a:xfrm>
        </p:spPr>
        <p:txBody>
          <a:bodyPr/>
          <a:lstStyle/>
          <a:p>
            <a:r>
              <a:rPr lang="en-US" dirty="0" smtClean="0"/>
              <a:t>Galen Scott</a:t>
            </a:r>
          </a:p>
          <a:p>
            <a:r>
              <a:rPr lang="en-US" dirty="0" smtClean="0"/>
              <a:t>National Geodetic Survey</a:t>
            </a:r>
          </a:p>
          <a:p>
            <a:r>
              <a:rPr lang="en-US" dirty="0" smtClean="0"/>
              <a:t>Acting Constituent Resources Manager</a:t>
            </a:r>
          </a:p>
          <a:p>
            <a:r>
              <a:rPr lang="en-US" dirty="0" smtClean="0"/>
              <a:t>Galen.Scott@noaa.gov</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644257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3"/>
          <p:cNvSpPr txBox="1">
            <a:spLocks noGrp="1"/>
          </p:cNvSpPr>
          <p:nvPr>
            <p:ph type="title"/>
          </p:nvPr>
        </p:nvSpPr>
        <p:spPr>
          <a:xfrm>
            <a:off x="432967" y="0"/>
            <a:ext cx="11315600" cy="792400"/>
          </a:xfrm>
          <a:prstGeom prst="rect">
            <a:avLst/>
          </a:prstGeom>
        </p:spPr>
        <p:txBody>
          <a:bodyPr spcFirstLastPara="1" wrap="square" lIns="91433" tIns="45700" rIns="91433" bIns="45700" anchor="ctr" anchorCtr="0">
            <a:noAutofit/>
          </a:bodyPr>
          <a:lstStyle/>
          <a:p>
            <a:r>
              <a:rPr lang="en" sz="4400" dirty="0"/>
              <a:t>Learn more at geodesy.noaa.gov</a:t>
            </a:r>
            <a:endParaRPr sz="4400" dirty="0"/>
          </a:p>
        </p:txBody>
      </p:sp>
      <p:grpSp>
        <p:nvGrpSpPr>
          <p:cNvPr id="359" name="Google Shape;359;p43"/>
          <p:cNvGrpSpPr>
            <a:grpSpLocks noChangeAspect="1"/>
          </p:cNvGrpSpPr>
          <p:nvPr/>
        </p:nvGrpSpPr>
        <p:grpSpPr>
          <a:xfrm>
            <a:off x="7647285" y="979800"/>
            <a:ext cx="3915677" cy="4983705"/>
            <a:chOff x="7149082" y="2197073"/>
            <a:chExt cx="3268409" cy="4159890"/>
          </a:xfrm>
        </p:grpSpPr>
        <p:pic>
          <p:nvPicPr>
            <p:cNvPr id="360" name="Google Shape;360;p43" descr="https://geodesy.noaa.gov/INFO/images/news.jpg"/>
            <p:cNvPicPr preferRelativeResize="0"/>
            <p:nvPr/>
          </p:nvPicPr>
          <p:blipFill rotWithShape="1">
            <a:blip r:embed="rId3">
              <a:alphaModFix/>
            </a:blip>
            <a:srcRect/>
            <a:stretch/>
          </p:blipFill>
          <p:spPr>
            <a:xfrm>
              <a:off x="7553493" y="3279895"/>
              <a:ext cx="1905000" cy="2438400"/>
            </a:xfrm>
            <a:prstGeom prst="rect">
              <a:avLst/>
            </a:prstGeom>
            <a:noFill/>
            <a:ln>
              <a:noFill/>
            </a:ln>
          </p:spPr>
        </p:pic>
        <p:pic>
          <p:nvPicPr>
            <p:cNvPr id="361" name="Google Shape;361;p43" descr="https://geodesy.noaa.gov/INFO/images/training.jpg"/>
            <p:cNvPicPr preferRelativeResize="0"/>
            <p:nvPr/>
          </p:nvPicPr>
          <p:blipFill rotWithShape="1">
            <a:blip r:embed="rId4">
              <a:alphaModFix/>
            </a:blip>
            <a:srcRect/>
            <a:stretch/>
          </p:blipFill>
          <p:spPr>
            <a:xfrm>
              <a:off x="7896817" y="3697973"/>
              <a:ext cx="1905000" cy="1657351"/>
            </a:xfrm>
            <a:prstGeom prst="rect">
              <a:avLst/>
            </a:prstGeom>
            <a:noFill/>
            <a:ln>
              <a:noFill/>
            </a:ln>
          </p:spPr>
        </p:pic>
        <p:pic>
          <p:nvPicPr>
            <p:cNvPr id="362" name="Google Shape;362;p43" descr="https://geodesy.noaa.gov/INFO/images/webinar-series.jpg"/>
            <p:cNvPicPr preferRelativeResize="0"/>
            <p:nvPr/>
          </p:nvPicPr>
          <p:blipFill rotWithShape="1">
            <a:blip r:embed="rId5">
              <a:alphaModFix/>
            </a:blip>
            <a:srcRect/>
            <a:stretch/>
          </p:blipFill>
          <p:spPr>
            <a:xfrm>
              <a:off x="8169167" y="4099557"/>
              <a:ext cx="1905000" cy="1800225"/>
            </a:xfrm>
            <a:prstGeom prst="rect">
              <a:avLst/>
            </a:prstGeom>
            <a:noFill/>
            <a:ln>
              <a:noFill/>
            </a:ln>
          </p:spPr>
        </p:pic>
        <p:pic>
          <p:nvPicPr>
            <p:cNvPr id="363" name="Google Shape;363;p43" descr="https://geodesy.noaa.gov/INFO/images/gps%20on%20bm%20map%20icon.png"/>
            <p:cNvPicPr preferRelativeResize="0"/>
            <p:nvPr/>
          </p:nvPicPr>
          <p:blipFill rotWithShape="1">
            <a:blip r:embed="rId6">
              <a:alphaModFix/>
            </a:blip>
            <a:srcRect/>
            <a:stretch/>
          </p:blipFill>
          <p:spPr>
            <a:xfrm>
              <a:off x="8515539" y="4499095"/>
              <a:ext cx="1901952" cy="1857868"/>
            </a:xfrm>
            <a:prstGeom prst="rect">
              <a:avLst/>
            </a:prstGeom>
            <a:noFill/>
            <a:ln>
              <a:noFill/>
            </a:ln>
          </p:spPr>
        </p:pic>
        <p:pic>
          <p:nvPicPr>
            <p:cNvPr id="364" name="Google Shape;364;p43"/>
            <p:cNvPicPr preferRelativeResize="0"/>
            <p:nvPr/>
          </p:nvPicPr>
          <p:blipFill rotWithShape="1">
            <a:blip r:embed="rId7">
              <a:alphaModFix/>
            </a:blip>
            <a:srcRect/>
            <a:stretch/>
          </p:blipFill>
          <p:spPr>
            <a:xfrm>
              <a:off x="7149082" y="2197073"/>
              <a:ext cx="2584869" cy="1116664"/>
            </a:xfrm>
            <a:prstGeom prst="rect">
              <a:avLst/>
            </a:prstGeom>
            <a:noFill/>
            <a:ln>
              <a:noFill/>
            </a:ln>
          </p:spPr>
        </p:pic>
      </p:grpSp>
      <p:grpSp>
        <p:nvGrpSpPr>
          <p:cNvPr id="2" name="Group 1"/>
          <p:cNvGrpSpPr/>
          <p:nvPr/>
        </p:nvGrpSpPr>
        <p:grpSpPr>
          <a:xfrm>
            <a:off x="-216200" y="605484"/>
            <a:ext cx="7372596" cy="5373415"/>
            <a:chOff x="-216200" y="605484"/>
            <a:chExt cx="7372596" cy="5373415"/>
          </a:xfrm>
        </p:grpSpPr>
        <p:pic>
          <p:nvPicPr>
            <p:cNvPr id="365" name="Google Shape;365;p43"/>
            <p:cNvPicPr preferRelativeResize="0"/>
            <p:nvPr/>
          </p:nvPicPr>
          <p:blipFill rotWithShape="1">
            <a:blip r:embed="rId8">
              <a:alphaModFix/>
            </a:blip>
            <a:srcRect/>
            <a:stretch/>
          </p:blipFill>
          <p:spPr>
            <a:xfrm>
              <a:off x="4358743" y="1366599"/>
              <a:ext cx="2540000" cy="1905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66" name="Google Shape;366;p43"/>
            <p:cNvSpPr/>
            <p:nvPr/>
          </p:nvSpPr>
          <p:spPr>
            <a:xfrm>
              <a:off x="4071596" y="745484"/>
              <a:ext cx="3084800" cy="492400"/>
            </a:xfrm>
            <a:prstGeom prst="rect">
              <a:avLst/>
            </a:prstGeom>
            <a:noFill/>
            <a:ln>
              <a:noFill/>
            </a:ln>
          </p:spPr>
          <p:txBody>
            <a:bodyPr spcFirstLastPara="1" wrap="square" lIns="121900" tIns="60933" rIns="121900" bIns="60933" anchor="t" anchorCtr="0">
              <a:noAutofit/>
            </a:bodyPr>
            <a:lstStyle/>
            <a:p>
              <a:pPr algn="ctr"/>
              <a:r>
                <a:rPr lang="en" sz="2400" b="1" dirty="0"/>
                <a:t> </a:t>
              </a:r>
              <a:r>
                <a:rPr lang="en" sz="2400" dirty="0"/>
                <a:t>Online </a:t>
              </a:r>
              <a:r>
                <a:rPr lang="en" sz="2400" dirty="0" smtClean="0"/>
                <a:t>Lessons</a:t>
              </a:r>
              <a:endParaRPr sz="2400" dirty="0"/>
            </a:p>
          </p:txBody>
        </p:sp>
        <p:grpSp>
          <p:nvGrpSpPr>
            <p:cNvPr id="367" name="Google Shape;367;p43"/>
            <p:cNvGrpSpPr/>
            <p:nvPr/>
          </p:nvGrpSpPr>
          <p:grpSpPr>
            <a:xfrm>
              <a:off x="224300" y="605484"/>
              <a:ext cx="4143867" cy="3253287"/>
              <a:chOff x="168225" y="682713"/>
              <a:chExt cx="3107900" cy="2439965"/>
            </a:xfrm>
          </p:grpSpPr>
          <p:sp>
            <p:nvSpPr>
              <p:cNvPr id="368" name="Google Shape;368;p43"/>
              <p:cNvSpPr txBox="1"/>
              <p:nvPr/>
            </p:nvSpPr>
            <p:spPr>
              <a:xfrm>
                <a:off x="168225" y="682713"/>
                <a:ext cx="2951400" cy="474300"/>
              </a:xfrm>
              <a:prstGeom prst="rect">
                <a:avLst/>
              </a:prstGeom>
              <a:noFill/>
              <a:ln>
                <a:noFill/>
              </a:ln>
            </p:spPr>
            <p:txBody>
              <a:bodyPr spcFirstLastPara="1" wrap="square" lIns="121900" tIns="60933" rIns="121900" bIns="60933" anchor="t" anchorCtr="0">
                <a:noAutofit/>
              </a:bodyPr>
              <a:lstStyle/>
              <a:p>
                <a:pPr algn="ctr">
                  <a:spcBef>
                    <a:spcPts val="800"/>
                  </a:spcBef>
                </a:pPr>
                <a:r>
                  <a:rPr lang="en" sz="2400" dirty="0"/>
                  <a:t>Educational </a:t>
                </a:r>
                <a:r>
                  <a:rPr lang="en" sz="2400" dirty="0" smtClean="0"/>
                  <a:t>Videos</a:t>
                </a:r>
                <a:endParaRPr sz="1867" dirty="0"/>
              </a:p>
            </p:txBody>
          </p:sp>
          <p:grpSp>
            <p:nvGrpSpPr>
              <p:cNvPr id="369" name="Google Shape;369;p43"/>
              <p:cNvGrpSpPr/>
              <p:nvPr/>
            </p:nvGrpSpPr>
            <p:grpSpPr>
              <a:xfrm>
                <a:off x="324725" y="1167747"/>
                <a:ext cx="2951400" cy="1954931"/>
                <a:chOff x="6158225" y="1877772"/>
                <a:chExt cx="2951400" cy="1954931"/>
              </a:xfrm>
            </p:grpSpPr>
            <p:pic>
              <p:nvPicPr>
                <p:cNvPr id="370" name="Google Shape;370;p43"/>
                <p:cNvPicPr preferRelativeResize="0"/>
                <p:nvPr/>
              </p:nvPicPr>
              <p:blipFill rotWithShape="1">
                <a:blip r:embed="rId9">
                  <a:alphaModFix/>
                </a:blip>
                <a:srcRect/>
                <a:stretch/>
              </p:blipFill>
              <p:spPr>
                <a:xfrm>
                  <a:off x="6292734" y="1877772"/>
                  <a:ext cx="2198000" cy="150513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71" name="Google Shape;371;p43"/>
                <p:cNvSpPr txBox="1"/>
                <p:nvPr/>
              </p:nvSpPr>
              <p:spPr>
                <a:xfrm>
                  <a:off x="6158225" y="3654203"/>
                  <a:ext cx="2951400" cy="178500"/>
                </a:xfrm>
                <a:prstGeom prst="rect">
                  <a:avLst/>
                </a:prstGeom>
                <a:noFill/>
                <a:ln>
                  <a:noFill/>
                </a:ln>
              </p:spPr>
              <p:txBody>
                <a:bodyPr spcFirstLastPara="1" wrap="square" lIns="121900" tIns="60933" rIns="121900" bIns="60933" anchor="t" anchorCtr="0">
                  <a:noAutofit/>
                </a:bodyPr>
                <a:lstStyle/>
                <a:p>
                  <a:endParaRPr sz="1867"/>
                </a:p>
              </p:txBody>
            </p:sp>
          </p:grpSp>
        </p:grpSp>
        <p:pic>
          <p:nvPicPr>
            <p:cNvPr id="372" name="Google Shape;372;p43"/>
            <p:cNvPicPr preferRelativeResize="0"/>
            <p:nvPr/>
          </p:nvPicPr>
          <p:blipFill rotWithShape="1">
            <a:blip r:embed="rId10">
              <a:alphaModFix/>
            </a:blip>
            <a:srcRect/>
            <a:stretch/>
          </p:blipFill>
          <p:spPr>
            <a:xfrm>
              <a:off x="921840" y="4233827"/>
              <a:ext cx="2560320" cy="17450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73" name="Google Shape;373;p43"/>
            <p:cNvSpPr txBox="1"/>
            <p:nvPr/>
          </p:nvSpPr>
          <p:spPr>
            <a:xfrm>
              <a:off x="-216200" y="3494467"/>
              <a:ext cx="4836400" cy="591200"/>
            </a:xfrm>
            <a:prstGeom prst="rect">
              <a:avLst/>
            </a:prstGeom>
            <a:noFill/>
            <a:ln>
              <a:noFill/>
            </a:ln>
          </p:spPr>
          <p:txBody>
            <a:bodyPr spcFirstLastPara="1" wrap="square" lIns="121900" tIns="121900" rIns="121900" bIns="121900" anchor="t" anchorCtr="0">
              <a:noAutofit/>
            </a:bodyPr>
            <a:lstStyle/>
            <a:p>
              <a:pPr algn="ctr">
                <a:spcBef>
                  <a:spcPts val="800"/>
                </a:spcBef>
              </a:pPr>
              <a:r>
                <a:rPr lang="en" sz="2400">
                  <a:solidFill>
                    <a:schemeClr val="dk1"/>
                  </a:solidFill>
                </a:rPr>
                <a:t>Monthly Webinar Series</a:t>
              </a:r>
              <a:endParaRPr sz="1867"/>
            </a:p>
          </p:txBody>
        </p:sp>
      </p:grpSp>
      <p:sp>
        <p:nvSpPr>
          <p:cNvPr id="374" name="Google Shape;374;p43"/>
          <p:cNvSpPr txBox="1"/>
          <p:nvPr/>
        </p:nvSpPr>
        <p:spPr>
          <a:xfrm>
            <a:off x="4159500" y="3310967"/>
            <a:ext cx="3609200" cy="591200"/>
          </a:xfrm>
          <a:prstGeom prst="rect">
            <a:avLst/>
          </a:prstGeom>
          <a:noFill/>
          <a:ln>
            <a:noFill/>
          </a:ln>
        </p:spPr>
        <p:txBody>
          <a:bodyPr spcFirstLastPara="1" wrap="square" lIns="121900" tIns="121900" rIns="121900" bIns="121900" anchor="t" anchorCtr="0">
            <a:noAutofit/>
          </a:bodyPr>
          <a:lstStyle/>
          <a:p>
            <a:pPr algn="ctr">
              <a:spcBef>
                <a:spcPts val="800"/>
              </a:spcBef>
            </a:pPr>
            <a:r>
              <a:rPr lang="en" sz="2400" dirty="0">
                <a:solidFill>
                  <a:schemeClr val="dk1"/>
                </a:solidFill>
              </a:rPr>
              <a:t>NGS Testing and Training Center</a:t>
            </a:r>
            <a:endParaRPr sz="1867" dirty="0"/>
          </a:p>
        </p:txBody>
      </p:sp>
      <p:pic>
        <p:nvPicPr>
          <p:cNvPr id="375" name="Google Shape;375;p43"/>
          <p:cNvPicPr preferRelativeResize="0"/>
          <p:nvPr/>
        </p:nvPicPr>
        <p:blipFill>
          <a:blip r:embed="rId11">
            <a:alphaModFix/>
          </a:blip>
          <a:stretch>
            <a:fillRect/>
          </a:stretch>
        </p:blipFill>
        <p:spPr>
          <a:xfrm>
            <a:off x="4614067" y="4308533"/>
            <a:ext cx="2540000" cy="190500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5113666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3"/>
          <p:cNvSpPr txBox="1">
            <a:spLocks noGrp="1"/>
          </p:cNvSpPr>
          <p:nvPr>
            <p:ph type="ctrTitle"/>
          </p:nvPr>
        </p:nvSpPr>
        <p:spPr>
          <a:xfrm>
            <a:off x="914400" y="1770196"/>
            <a:ext cx="103632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en-US" dirty="0"/>
              <a:t>National Spatial Reference System (NSRS) Modernization</a:t>
            </a:r>
            <a:endParaRPr dirty="0"/>
          </a:p>
          <a:p>
            <a:pPr marL="0" marR="0" lvl="0" indent="0" algn="ctr" rtl="0">
              <a:lnSpc>
                <a:spcPct val="100000"/>
              </a:lnSpc>
              <a:spcBef>
                <a:spcPts val="0"/>
              </a:spcBef>
              <a:spcAft>
                <a:spcPts val="0"/>
              </a:spcAft>
              <a:buSzPts val="1400"/>
              <a:buNone/>
            </a:pPr>
            <a:r>
              <a:rPr lang="en-US" sz="2800" dirty="0" smtClean="0"/>
              <a:t/>
            </a:r>
            <a:br>
              <a:rPr lang="en-US" sz="2800" dirty="0" smtClean="0"/>
            </a:br>
            <a:r>
              <a:rPr lang="en-US" sz="2800" dirty="0" smtClean="0"/>
              <a:t>The </a:t>
            </a:r>
            <a:r>
              <a:rPr lang="en-US" sz="2800" dirty="0" smtClean="0"/>
              <a:t>Earth in moving…. So where are we now?</a:t>
            </a:r>
            <a:br>
              <a:rPr lang="en-US" sz="2800" dirty="0" smtClean="0"/>
            </a:br>
            <a:endParaRPr sz="2800" dirty="0"/>
          </a:p>
          <a:p>
            <a:pPr marL="0" marR="0" lvl="0" indent="0" algn="ctr" rtl="0">
              <a:lnSpc>
                <a:spcPct val="100000"/>
              </a:lnSpc>
              <a:spcBef>
                <a:spcPts val="0"/>
              </a:spcBef>
              <a:spcAft>
                <a:spcPts val="0"/>
              </a:spcAft>
              <a:buSzPts val="1400"/>
              <a:buNone/>
            </a:pPr>
            <a:endParaRPr dirty="0"/>
          </a:p>
        </p:txBody>
      </p:sp>
      <p:sp>
        <p:nvSpPr>
          <p:cNvPr id="83" name="Google Shape;83;p13"/>
          <p:cNvSpPr txBox="1">
            <a:spLocks noGrp="1"/>
          </p:cNvSpPr>
          <p:nvPr>
            <p:ph type="subTitle" idx="1"/>
          </p:nvPr>
        </p:nvSpPr>
        <p:spPr>
          <a:xfrm>
            <a:off x="1828800" y="3664527"/>
            <a:ext cx="8534400" cy="17526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560"/>
              </a:spcBef>
              <a:spcAft>
                <a:spcPts val="0"/>
              </a:spcAft>
              <a:buClr>
                <a:schemeClr val="dk1"/>
              </a:buClr>
              <a:buSzPts val="2800"/>
              <a:buFont typeface="Arial"/>
              <a:buNone/>
            </a:pPr>
            <a:r>
              <a:rPr lang="en-US" dirty="0"/>
              <a:t>Galen </a:t>
            </a:r>
            <a:r>
              <a:rPr lang="en-US" dirty="0" smtClean="0"/>
              <a:t>Scott</a:t>
            </a:r>
          </a:p>
          <a:p>
            <a:pPr marL="457200" marR="0" lvl="0" indent="-228600" algn="ctr" rtl="0">
              <a:lnSpc>
                <a:spcPct val="100000"/>
              </a:lnSpc>
              <a:spcBef>
                <a:spcPts val="560"/>
              </a:spcBef>
              <a:spcAft>
                <a:spcPts val="0"/>
              </a:spcAft>
              <a:buClr>
                <a:schemeClr val="dk1"/>
              </a:buClr>
              <a:buSzPts val="2800"/>
              <a:buFont typeface="Arial"/>
              <a:buNone/>
            </a:pPr>
            <a:r>
              <a:rPr lang="en-US" dirty="0" smtClean="0"/>
              <a:t>National </a:t>
            </a:r>
            <a:r>
              <a:rPr lang="en-US" dirty="0"/>
              <a:t>Geodetic Survey</a:t>
            </a:r>
            <a:endParaRPr dirty="0"/>
          </a:p>
          <a:p>
            <a:pPr marL="457200" marR="0" lvl="0" indent="-228600" algn="ctr" rtl="0">
              <a:lnSpc>
                <a:spcPct val="100000"/>
              </a:lnSpc>
              <a:spcBef>
                <a:spcPts val="560"/>
              </a:spcBef>
              <a:spcAft>
                <a:spcPts val="0"/>
              </a:spcAft>
              <a:buClr>
                <a:schemeClr val="dk1"/>
              </a:buClr>
              <a:buSzPts val="2800"/>
              <a:buFont typeface="Arial"/>
              <a:buNone/>
            </a:pPr>
            <a:r>
              <a:rPr lang="en-US" dirty="0" smtClean="0"/>
              <a:t>HSRP New </a:t>
            </a:r>
            <a:r>
              <a:rPr lang="en-US" dirty="0"/>
              <a:t>Orleans Meeting</a:t>
            </a:r>
            <a:endParaRPr dirty="0"/>
          </a:p>
          <a:p>
            <a:pPr marL="457200" marR="0" lvl="0" indent="-228600" algn="ctr" rtl="0">
              <a:lnSpc>
                <a:spcPct val="100000"/>
              </a:lnSpc>
              <a:spcBef>
                <a:spcPts val="560"/>
              </a:spcBef>
              <a:spcAft>
                <a:spcPts val="0"/>
              </a:spcAft>
              <a:buClr>
                <a:schemeClr val="dk1"/>
              </a:buClr>
              <a:buSzPts val="2800"/>
              <a:buFont typeface="Arial"/>
              <a:buNone/>
            </a:pPr>
            <a:r>
              <a:rPr lang="en-US" dirty="0"/>
              <a:t>Thursday August </a:t>
            </a:r>
            <a:r>
              <a:rPr lang="en-US" dirty="0" smtClean="0"/>
              <a:t>29th</a:t>
            </a:r>
            <a:r>
              <a:rPr lang="en-US" dirty="0"/>
              <a:t>, 2019</a:t>
            </a:r>
            <a:endParaRPr dirty="0"/>
          </a:p>
        </p:txBody>
      </p:sp>
      <p:sp>
        <p:nvSpPr>
          <p:cNvPr id="84" name="Google Shape;84;p13"/>
          <p:cNvSpPr txBox="1">
            <a:spLocks noGrp="1"/>
          </p:cNvSpPr>
          <p:nvPr>
            <p:ph type="sldNum" idx="12"/>
          </p:nvPr>
        </p:nvSpPr>
        <p:spPr>
          <a:xfrm>
            <a:off x="8737600" y="6245225"/>
            <a:ext cx="28449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2</a:t>
            </a:fld>
            <a:endParaRPr/>
          </a:p>
        </p:txBody>
      </p:sp>
    </p:spTree>
    <p:extLst>
      <p:ext uri="{BB962C8B-B14F-4D97-AF65-F5344CB8AC3E}">
        <p14:creationId xmlns:p14="http://schemas.microsoft.com/office/powerpoint/2010/main" val="50881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574766" y="1617934"/>
            <a:ext cx="6557554" cy="431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150000"/>
              </a:lnSpc>
              <a:buFont typeface="Arial" panose="020B0604020202020204" pitchFamily="34" charset="0"/>
              <a:buNone/>
              <a:defRPr/>
            </a:pPr>
            <a:r>
              <a:rPr lang="en-US" altLang="en-US" sz="2800" dirty="0">
                <a:solidFill>
                  <a:srgbClr val="C00000"/>
                </a:solidFill>
                <a:latin typeface="Arial Black" panose="020B0A04020102020204" pitchFamily="34" charset="0"/>
                <a:cs typeface="Arial" panose="020B0604020202020204" pitchFamily="34" charset="0"/>
              </a:rPr>
              <a:t>NGS defines, maintains and provides access to the NSRS</a:t>
            </a: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marL="285750" indent="-285750" algn="ctr">
              <a:lnSpc>
                <a:spcPct val="150000"/>
              </a:lnSpc>
              <a:defRPr/>
            </a:pPr>
            <a:r>
              <a:rPr lang="en-US" altLang="en-US" sz="2000" dirty="0" smtClean="0">
                <a:latin typeface="Arial" panose="020B0604020202020204" pitchFamily="34" charset="0"/>
                <a:cs typeface="Arial" panose="020B0604020202020204" pitchFamily="34" charset="0"/>
              </a:rPr>
              <a:t>North </a:t>
            </a:r>
            <a:r>
              <a:rPr lang="en-US" altLang="en-US" sz="2000" dirty="0">
                <a:latin typeface="Arial" panose="020B0604020202020204" pitchFamily="34" charset="0"/>
                <a:cs typeface="Arial" panose="020B0604020202020204" pitchFamily="34" charset="0"/>
              </a:rPr>
              <a:t>American Datum of 1983 </a:t>
            </a:r>
            <a:r>
              <a:rPr lang="en-US" altLang="en-US" sz="2000" b="1" dirty="0">
                <a:latin typeface="Arial" panose="020B0604020202020204" pitchFamily="34" charset="0"/>
                <a:cs typeface="Arial" panose="020B0604020202020204" pitchFamily="34" charset="0"/>
              </a:rPr>
              <a:t>(NAD 83)</a:t>
            </a:r>
          </a:p>
          <a:p>
            <a:pPr marL="285750" indent="-285750" algn="ctr">
              <a:lnSpc>
                <a:spcPct val="150000"/>
              </a:lnSpc>
              <a:defRPr/>
            </a:pPr>
            <a:r>
              <a:rPr lang="en-US" altLang="en-US" sz="2000" dirty="0">
                <a:latin typeface="Arial" panose="020B0604020202020204" pitchFamily="34" charset="0"/>
                <a:cs typeface="Arial" panose="020B0604020202020204" pitchFamily="34" charset="0"/>
              </a:rPr>
              <a:t>North American Vertical Datum of 1988 </a:t>
            </a:r>
            <a:r>
              <a:rPr lang="en-US" altLang="en-US" sz="2000" b="1" dirty="0">
                <a:latin typeface="Arial" panose="020B0604020202020204" pitchFamily="34" charset="0"/>
                <a:cs typeface="Arial" panose="020B0604020202020204" pitchFamily="34" charset="0"/>
              </a:rPr>
              <a:t>(NAVD 88)</a:t>
            </a:r>
          </a:p>
        </p:txBody>
      </p:sp>
      <p:sp>
        <p:nvSpPr>
          <p:cNvPr id="27653" name="Title 1"/>
          <p:cNvSpPr txBox="1">
            <a:spLocks/>
          </p:cNvSpPr>
          <p:nvPr/>
        </p:nvSpPr>
        <p:spPr bwMode="auto">
          <a:xfrm>
            <a:off x="574766" y="690257"/>
            <a:ext cx="1117969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Font typeface="Arial" panose="020B0604020202020204" pitchFamily="34" charset="0"/>
              <a:buNone/>
            </a:pPr>
            <a:r>
              <a:rPr lang="en-US" altLang="en-US" sz="3600" dirty="0">
                <a:solidFill>
                  <a:schemeClr val="bg2"/>
                </a:solidFill>
                <a:latin typeface="+mj-lt"/>
              </a:rPr>
              <a:t>The National Spatial Reference System (NSRS)</a:t>
            </a:r>
          </a:p>
        </p:txBody>
      </p:sp>
      <p:sp>
        <p:nvSpPr>
          <p:cNvPr id="6" name="Rectangle 5"/>
          <p:cNvSpPr/>
          <p:nvPr/>
        </p:nvSpPr>
        <p:spPr>
          <a:xfrm>
            <a:off x="1397726" y="3132754"/>
            <a:ext cx="4301399" cy="1569660"/>
          </a:xfrm>
          <a:prstGeom prst="rect">
            <a:avLst/>
          </a:prstGeom>
          <a:ln w="19050">
            <a:solidFill>
              <a:sysClr val="windowText" lastClr="000000"/>
            </a:solidFill>
          </a:ln>
        </p:spPr>
        <p:txBody>
          <a:bodyPr wrap="square">
            <a:spAutoFit/>
          </a:bodyPr>
          <a:lstStyle/>
          <a:p>
            <a:pPr algn="ctr">
              <a:defRPr/>
            </a:pPr>
            <a:r>
              <a:rPr lang="en-US" altLang="en-US" sz="3200" dirty="0">
                <a:solidFill>
                  <a:prstClr val="black"/>
                </a:solidFill>
                <a:latin typeface="Tw Cen MT Condensed" panose="020B0606020104020203" pitchFamily="34" charset="0"/>
              </a:rPr>
              <a:t>Latitude • Longitude • </a:t>
            </a:r>
            <a:r>
              <a:rPr lang="en-US" altLang="en-US" sz="3200" u="sng" dirty="0">
                <a:solidFill>
                  <a:prstClr val="black"/>
                </a:solidFill>
                <a:latin typeface="Tw Cen MT Condensed" panose="020B0606020104020203" pitchFamily="34" charset="0"/>
              </a:rPr>
              <a:t>Elevation</a:t>
            </a:r>
            <a:r>
              <a:rPr lang="en-US" altLang="en-US" sz="3200" dirty="0">
                <a:solidFill>
                  <a:prstClr val="black"/>
                </a:solidFill>
                <a:latin typeface="Tw Cen MT Condensed" panose="020B0606020104020203" pitchFamily="34" charset="0"/>
              </a:rPr>
              <a:t> • Gravity • Shoreline Position</a:t>
            </a:r>
          </a:p>
          <a:p>
            <a:pPr>
              <a:defRPr/>
            </a:pPr>
            <a:r>
              <a:rPr lang="en-US" altLang="en-US" sz="3200" dirty="0">
                <a:solidFill>
                  <a:prstClr val="black"/>
                </a:solidFill>
                <a:latin typeface="Tw Cen MT Condensed" panose="020B0606020104020203" pitchFamily="34" charset="0"/>
              </a:rPr>
              <a:t>      + changes over time </a:t>
            </a:r>
          </a:p>
        </p:txBody>
      </p:sp>
      <p:pic>
        <p:nvPicPr>
          <p:cNvPr id="8" name="Picture 7"/>
          <p:cNvPicPr>
            <a:picLocks noChangeAspect="1"/>
          </p:cNvPicPr>
          <p:nvPr/>
        </p:nvPicPr>
        <p:blipFill>
          <a:blip r:embed="rId3"/>
          <a:stretch>
            <a:fillRect/>
          </a:stretch>
        </p:blipFill>
        <p:spPr>
          <a:xfrm>
            <a:off x="7249610" y="2401017"/>
            <a:ext cx="4694327" cy="2658086"/>
          </a:xfrm>
          <a:prstGeom prst="rect">
            <a:avLst/>
          </a:prstGeom>
        </p:spPr>
      </p:pic>
      <p:sp>
        <p:nvSpPr>
          <p:cNvPr id="3" name="TextBox 2"/>
          <p:cNvSpPr txBox="1"/>
          <p:nvPr/>
        </p:nvSpPr>
        <p:spPr>
          <a:xfrm>
            <a:off x="8170606" y="5397910"/>
            <a:ext cx="3583858" cy="584775"/>
          </a:xfrm>
          <a:prstGeom prst="rect">
            <a:avLst/>
          </a:prstGeom>
          <a:noFill/>
        </p:spPr>
        <p:txBody>
          <a:bodyPr wrap="square" rtlCol="0">
            <a:spAutoFit/>
          </a:bodyPr>
          <a:lstStyle/>
          <a:p>
            <a:r>
              <a:rPr lang="en-US" sz="3200" dirty="0" smtClean="0">
                <a:solidFill>
                  <a:srgbClr val="FF0000"/>
                </a:solidFill>
              </a:rPr>
              <a:t>Today’s NSRS</a:t>
            </a:r>
            <a:endParaRPr lang="en-US" sz="3200" dirty="0">
              <a:solidFill>
                <a:srgbClr val="FF0000"/>
              </a:solidFill>
            </a:endParaRPr>
          </a:p>
        </p:txBody>
      </p:sp>
    </p:spTree>
    <p:extLst>
      <p:ext uri="{BB962C8B-B14F-4D97-AF65-F5344CB8AC3E}">
        <p14:creationId xmlns:p14="http://schemas.microsoft.com/office/powerpoint/2010/main" val="83111377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563563" y="1547127"/>
            <a:ext cx="6557554" cy="32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150000"/>
              </a:lnSpc>
              <a:buFont typeface="Arial" panose="020B0604020202020204" pitchFamily="34" charset="0"/>
              <a:buNone/>
              <a:defRPr/>
            </a:pPr>
            <a:r>
              <a:rPr lang="en-US" altLang="en-US" sz="2800" dirty="0">
                <a:solidFill>
                  <a:srgbClr val="C00000"/>
                </a:solidFill>
                <a:latin typeface="Arial Black" panose="020B0A04020102020204" pitchFamily="34" charset="0"/>
                <a:cs typeface="Arial" panose="020B0604020202020204" pitchFamily="34" charset="0"/>
              </a:rPr>
              <a:t>NGS defines, maintains and provides access to the NSRS</a:t>
            </a: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p:txBody>
      </p:sp>
      <p:sp>
        <p:nvSpPr>
          <p:cNvPr id="6" name="Rectangle 5"/>
          <p:cNvSpPr/>
          <p:nvPr/>
        </p:nvSpPr>
        <p:spPr>
          <a:xfrm>
            <a:off x="1397019" y="3012304"/>
            <a:ext cx="4301399" cy="1569660"/>
          </a:xfrm>
          <a:prstGeom prst="rect">
            <a:avLst/>
          </a:prstGeom>
          <a:ln w="19050">
            <a:solidFill>
              <a:sysClr val="windowText" lastClr="000000"/>
            </a:solidFill>
          </a:ln>
        </p:spPr>
        <p:txBody>
          <a:bodyPr wrap="square">
            <a:spAutoFit/>
          </a:bodyPr>
          <a:lstStyle/>
          <a:p>
            <a:pPr algn="ctr">
              <a:defRPr/>
            </a:pPr>
            <a:r>
              <a:rPr lang="en-US" altLang="en-US" sz="3200" dirty="0">
                <a:solidFill>
                  <a:prstClr val="black"/>
                </a:solidFill>
                <a:latin typeface="Tw Cen MT Condensed" panose="020B0606020104020203" pitchFamily="34" charset="0"/>
              </a:rPr>
              <a:t>Latitude • Longitude • </a:t>
            </a:r>
            <a:r>
              <a:rPr lang="en-US" altLang="en-US" sz="3200" u="sng" dirty="0">
                <a:solidFill>
                  <a:prstClr val="black"/>
                </a:solidFill>
                <a:latin typeface="Tw Cen MT Condensed" panose="020B0606020104020203" pitchFamily="34" charset="0"/>
              </a:rPr>
              <a:t>Elevation</a:t>
            </a:r>
            <a:r>
              <a:rPr lang="en-US" altLang="en-US" sz="3200" dirty="0">
                <a:solidFill>
                  <a:prstClr val="black"/>
                </a:solidFill>
                <a:latin typeface="Tw Cen MT Condensed" panose="020B0606020104020203" pitchFamily="34" charset="0"/>
              </a:rPr>
              <a:t> • Gravity • Shoreline Position</a:t>
            </a:r>
          </a:p>
          <a:p>
            <a:pPr>
              <a:defRPr/>
            </a:pPr>
            <a:r>
              <a:rPr lang="en-US" altLang="en-US" sz="3200" dirty="0">
                <a:solidFill>
                  <a:prstClr val="black"/>
                </a:solidFill>
                <a:latin typeface="Tw Cen MT Condensed" panose="020B0606020104020203" pitchFamily="34" charset="0"/>
              </a:rPr>
              <a:t>      + changes over time </a:t>
            </a:r>
          </a:p>
        </p:txBody>
      </p:sp>
      <p:pic>
        <p:nvPicPr>
          <p:cNvPr id="8" name="Picture 7"/>
          <p:cNvPicPr>
            <a:picLocks noChangeAspect="1"/>
          </p:cNvPicPr>
          <p:nvPr/>
        </p:nvPicPr>
        <p:blipFill>
          <a:blip r:embed="rId3"/>
          <a:stretch>
            <a:fillRect/>
          </a:stretch>
        </p:blipFill>
        <p:spPr>
          <a:xfrm>
            <a:off x="7249610" y="2401017"/>
            <a:ext cx="4694327" cy="2658086"/>
          </a:xfrm>
          <a:prstGeom prst="rect">
            <a:avLst/>
          </a:prstGeom>
        </p:spPr>
      </p:pic>
      <p:grpSp>
        <p:nvGrpSpPr>
          <p:cNvPr id="9" name="Group 8"/>
          <p:cNvGrpSpPr/>
          <p:nvPr/>
        </p:nvGrpSpPr>
        <p:grpSpPr>
          <a:xfrm>
            <a:off x="7346429" y="2158946"/>
            <a:ext cx="4543910" cy="1446107"/>
            <a:chOff x="5163671" y="2601400"/>
            <a:chExt cx="4543910" cy="1446107"/>
          </a:xfrm>
        </p:grpSpPr>
        <p:pic>
          <p:nvPicPr>
            <p:cNvPr id="10" name="Picture 2" descr="323c20df-7dc3-4a33-87d8-2dae899bac5b.jpg"/>
            <p:cNvPicPr>
              <a:picLocks noChangeAspect="1" noChangeArrowheads="1"/>
            </p:cNvPicPr>
            <p:nvPr/>
          </p:nvPicPr>
          <p:blipFill rotWithShape="1">
            <a:blip r:embed="rId4">
              <a:extLst>
                <a:ext uri="{28A0092B-C50C-407E-A947-70E740481C1C}">
                  <a14:useLocalDpi xmlns:a14="http://schemas.microsoft.com/office/drawing/2010/main" val="0"/>
                </a:ext>
              </a:extLst>
            </a:blip>
            <a:srcRect l="34925" t="21343" r="18957" b="42676"/>
            <a:stretch/>
          </p:blipFill>
          <p:spPr bwMode="auto">
            <a:xfrm>
              <a:off x="5163671"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323c20df-7dc3-4a33-87d8-2dae899bac5b.jpg"/>
            <p:cNvPicPr>
              <a:picLocks noChangeAspect="1" noChangeArrowheads="1"/>
            </p:cNvPicPr>
            <p:nvPr/>
          </p:nvPicPr>
          <p:blipFill rotWithShape="1">
            <a:blip r:embed="rId4">
              <a:extLst>
                <a:ext uri="{28A0092B-C50C-407E-A947-70E740481C1C}">
                  <a14:useLocalDpi xmlns:a14="http://schemas.microsoft.com/office/drawing/2010/main" val="0"/>
                </a:ext>
              </a:extLst>
            </a:blip>
            <a:srcRect l="34925" t="21343" r="18957" b="42676"/>
            <a:stretch/>
          </p:blipFill>
          <p:spPr bwMode="auto">
            <a:xfrm>
              <a:off x="7930179"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323c20df-7dc3-4a33-87d8-2dae899bac5b.jpg"/>
            <p:cNvPicPr>
              <a:picLocks noChangeAspect="1" noChangeArrowheads="1"/>
            </p:cNvPicPr>
            <p:nvPr/>
          </p:nvPicPr>
          <p:blipFill rotWithShape="1">
            <a:blip r:embed="rId4">
              <a:extLst>
                <a:ext uri="{28A0092B-C50C-407E-A947-70E740481C1C}">
                  <a14:useLocalDpi xmlns:a14="http://schemas.microsoft.com/office/drawing/2010/main" val="0"/>
                </a:ext>
              </a:extLst>
            </a:blip>
            <a:srcRect l="34925" t="21343" r="18957" b="42676"/>
            <a:stretch/>
          </p:blipFill>
          <p:spPr bwMode="auto">
            <a:xfrm>
              <a:off x="8986818" y="2601400"/>
              <a:ext cx="720763" cy="8472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2248198" y="3343443"/>
            <a:ext cx="6623758" cy="523220"/>
          </a:xfrm>
          <a:prstGeom prst="rect">
            <a:avLst/>
          </a:prstGeom>
          <a:noFill/>
        </p:spPr>
        <p:txBody>
          <a:bodyPr wrap="square" rtlCol="0">
            <a:spAutoFit/>
          </a:bodyPr>
          <a:lstStyle/>
          <a:p>
            <a:endParaRPr lang="en-US" dirty="0"/>
          </a:p>
          <a:p>
            <a:endParaRPr lang="en-US" dirty="0"/>
          </a:p>
        </p:txBody>
      </p:sp>
      <p:sp>
        <p:nvSpPr>
          <p:cNvPr id="3" name="Rectangle 2"/>
          <p:cNvSpPr/>
          <p:nvPr/>
        </p:nvSpPr>
        <p:spPr>
          <a:xfrm>
            <a:off x="563562" y="4597763"/>
            <a:ext cx="7143523" cy="1754326"/>
          </a:xfrm>
          <a:prstGeom prst="rect">
            <a:avLst/>
          </a:prstGeom>
        </p:spPr>
        <p:txBody>
          <a:bodyPr wrap="square">
            <a:spAutoFit/>
          </a:bodyPr>
          <a:lstStyle/>
          <a:p>
            <a:r>
              <a:rPr lang="en-US" sz="1800" dirty="0"/>
              <a:t>North American Terrestrial Reference Frame (NATREF 2022)</a:t>
            </a:r>
          </a:p>
          <a:p>
            <a:r>
              <a:rPr lang="en-US" sz="1800" dirty="0"/>
              <a:t>Caribbean Terrestrial Reference Frame (CATREF 2022)</a:t>
            </a:r>
          </a:p>
          <a:p>
            <a:r>
              <a:rPr lang="en-US" sz="1800" dirty="0"/>
              <a:t>Pacific Terrestrial Reference Frame (PATREF 2022)</a:t>
            </a:r>
          </a:p>
          <a:p>
            <a:r>
              <a:rPr lang="en-US" sz="1800" dirty="0"/>
              <a:t>Marianas Terrestrial Reference Frame (MATREF 2022)</a:t>
            </a:r>
          </a:p>
          <a:p>
            <a:endParaRPr lang="en-US" sz="1800" dirty="0"/>
          </a:p>
          <a:p>
            <a:r>
              <a:rPr lang="en-US" sz="1800" b="1" dirty="0"/>
              <a:t>North America and Pacific Geopotential </a:t>
            </a:r>
            <a:r>
              <a:rPr lang="en-US" sz="1800" b="1" dirty="0" smtClean="0"/>
              <a:t>Datum </a:t>
            </a:r>
            <a:r>
              <a:rPr lang="en-US" sz="1800" b="1" dirty="0"/>
              <a:t>(NAPGD 2022)</a:t>
            </a:r>
          </a:p>
        </p:txBody>
      </p:sp>
      <p:sp>
        <p:nvSpPr>
          <p:cNvPr id="13" name="TextBox 12"/>
          <p:cNvSpPr txBox="1"/>
          <p:nvPr/>
        </p:nvSpPr>
        <p:spPr>
          <a:xfrm>
            <a:off x="8170606" y="5397910"/>
            <a:ext cx="3583858" cy="584775"/>
          </a:xfrm>
          <a:prstGeom prst="rect">
            <a:avLst/>
          </a:prstGeom>
          <a:noFill/>
        </p:spPr>
        <p:txBody>
          <a:bodyPr wrap="square" rtlCol="0">
            <a:spAutoFit/>
          </a:bodyPr>
          <a:lstStyle/>
          <a:p>
            <a:r>
              <a:rPr lang="en-US" sz="3200" dirty="0" smtClean="0">
                <a:solidFill>
                  <a:srgbClr val="FF0000"/>
                </a:solidFill>
              </a:rPr>
              <a:t>Tomorrow’s NSRS</a:t>
            </a:r>
            <a:endParaRPr lang="en-US" sz="3200" dirty="0">
              <a:solidFill>
                <a:srgbClr val="FF0000"/>
              </a:solidFill>
            </a:endParaRPr>
          </a:p>
        </p:txBody>
      </p:sp>
      <p:sp>
        <p:nvSpPr>
          <p:cNvPr id="14" name="Title 1"/>
          <p:cNvSpPr txBox="1">
            <a:spLocks/>
          </p:cNvSpPr>
          <p:nvPr/>
        </p:nvSpPr>
        <p:spPr bwMode="auto">
          <a:xfrm>
            <a:off x="574766" y="690257"/>
            <a:ext cx="1117969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Font typeface="Arial" panose="020B0604020202020204" pitchFamily="34" charset="0"/>
              <a:buNone/>
            </a:pPr>
            <a:r>
              <a:rPr lang="en-US" altLang="en-US" sz="3600" dirty="0">
                <a:solidFill>
                  <a:schemeClr val="bg2"/>
                </a:solidFill>
                <a:latin typeface="+mj-lt"/>
              </a:rPr>
              <a:t>The National Spatial Reference System (NSRS)</a:t>
            </a:r>
          </a:p>
        </p:txBody>
      </p:sp>
    </p:spTree>
    <p:extLst>
      <p:ext uri="{BB962C8B-B14F-4D97-AF65-F5344CB8AC3E}">
        <p14:creationId xmlns:p14="http://schemas.microsoft.com/office/powerpoint/2010/main" val="80126693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026164" y="3904429"/>
            <a:ext cx="1202200" cy="1180848"/>
          </a:xfrm>
          <a:prstGeom prst="rect">
            <a:avLst/>
          </a:prstGeom>
          <a:ln>
            <a:noFill/>
          </a:ln>
          <a:effectLst>
            <a:outerShdw blurRad="292100" dist="139700" dir="2700000" algn="tl" rotWithShape="0">
              <a:srgbClr val="333333">
                <a:alpha val="65000"/>
              </a:srgbClr>
            </a:outerShdw>
          </a:effectLst>
        </p:spPr>
      </p:pic>
      <p:sp>
        <p:nvSpPr>
          <p:cNvPr id="29699" name="Title 1"/>
          <p:cNvSpPr txBox="1">
            <a:spLocks/>
          </p:cNvSpPr>
          <p:nvPr/>
        </p:nvSpPr>
        <p:spPr bwMode="auto">
          <a:xfrm>
            <a:off x="368709" y="428626"/>
            <a:ext cx="1138575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90000"/>
              </a:lnSpc>
              <a:spcBef>
                <a:spcPct val="0"/>
              </a:spcBef>
              <a:buFontTx/>
              <a:buNone/>
            </a:pPr>
            <a:r>
              <a:rPr lang="en-US" altLang="en-US" sz="3600" dirty="0" smtClean="0">
                <a:solidFill>
                  <a:schemeClr val="bg2"/>
                </a:solidFill>
                <a:latin typeface="+mj-lt"/>
                <a:cs typeface="Arial" panose="020B0604020202020204" pitchFamily="34" charset="0"/>
              </a:rPr>
              <a:t>NSRS Use Case: Aligning </a:t>
            </a:r>
            <a:r>
              <a:rPr lang="en-US" altLang="en-US" sz="3600" dirty="0">
                <a:solidFill>
                  <a:schemeClr val="bg2"/>
                </a:solidFill>
                <a:latin typeface="+mj-lt"/>
                <a:cs typeface="Arial" panose="020B0604020202020204" pitchFamily="34" charset="0"/>
              </a:rPr>
              <a:t>Floodplain Mapping Data</a:t>
            </a:r>
          </a:p>
        </p:txBody>
      </p:sp>
      <p:sp>
        <p:nvSpPr>
          <p:cNvPr id="29700" name="TextBox 22"/>
          <p:cNvSpPr txBox="1">
            <a:spLocks noChangeArrowheads="1"/>
          </p:cNvSpPr>
          <p:nvPr/>
        </p:nvSpPr>
        <p:spPr bwMode="auto">
          <a:xfrm>
            <a:off x="2712070" y="4156798"/>
            <a:ext cx="11744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2400" b="1">
                <a:solidFill>
                  <a:srgbClr val="000000"/>
                </a:solidFill>
                <a:latin typeface="Calibri" panose="020F0502020204030204" pitchFamily="34" charset="0"/>
              </a:rPr>
              <a:t>+</a:t>
            </a:r>
          </a:p>
        </p:txBody>
      </p:sp>
      <p:sp>
        <p:nvSpPr>
          <p:cNvPr id="29701" name="TextBox 23"/>
          <p:cNvSpPr txBox="1">
            <a:spLocks noChangeArrowheads="1"/>
          </p:cNvSpPr>
          <p:nvPr/>
        </p:nvSpPr>
        <p:spPr bwMode="auto">
          <a:xfrm>
            <a:off x="5551145" y="4153385"/>
            <a:ext cx="341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2400" b="1">
                <a:solidFill>
                  <a:srgbClr val="000000"/>
                </a:solidFill>
                <a:latin typeface="Calibri" panose="020F0502020204030204" pitchFamily="34" charset="0"/>
              </a:rPr>
              <a:t>+</a:t>
            </a:r>
          </a:p>
        </p:txBody>
      </p:sp>
      <p:sp>
        <p:nvSpPr>
          <p:cNvPr id="29702" name="TextBox 24"/>
          <p:cNvSpPr txBox="1">
            <a:spLocks noChangeArrowheads="1"/>
          </p:cNvSpPr>
          <p:nvPr/>
        </p:nvSpPr>
        <p:spPr bwMode="auto">
          <a:xfrm>
            <a:off x="8663529" y="4153385"/>
            <a:ext cx="14328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2400" b="1" dirty="0">
                <a:solidFill>
                  <a:srgbClr val="000000"/>
                </a:solidFill>
                <a:latin typeface="Calibri" panose="020F0502020204030204" pitchFamily="34" charset="0"/>
              </a:rPr>
              <a:t>=</a:t>
            </a:r>
          </a:p>
        </p:txBody>
      </p:sp>
      <p:sp>
        <p:nvSpPr>
          <p:cNvPr id="29703" name="TextBox 25"/>
          <p:cNvSpPr txBox="1">
            <a:spLocks noChangeArrowheads="1"/>
          </p:cNvSpPr>
          <p:nvPr/>
        </p:nvSpPr>
        <p:spPr bwMode="auto">
          <a:xfrm>
            <a:off x="1150374" y="1526871"/>
            <a:ext cx="94537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150000"/>
              </a:lnSpc>
              <a:spcBef>
                <a:spcPct val="0"/>
              </a:spcBef>
              <a:buFontTx/>
              <a:buNone/>
            </a:pPr>
            <a:r>
              <a:rPr lang="en-US" altLang="en-US" sz="2800" b="1" dirty="0">
                <a:solidFill>
                  <a:srgbClr val="000000"/>
                </a:solidFill>
                <a:latin typeface="Calibri" panose="020F0502020204030204" pitchFamily="34" charset="0"/>
              </a:rPr>
              <a:t>Reliable FIRMs </a:t>
            </a:r>
            <a:r>
              <a:rPr lang="en-US" altLang="en-US" sz="2800" dirty="0">
                <a:solidFill>
                  <a:srgbClr val="000000"/>
                </a:solidFill>
                <a:latin typeface="Calibri" panose="020F0502020204030204" pitchFamily="34" charset="0"/>
              </a:rPr>
              <a:t>require data from disparate sources and dates be </a:t>
            </a:r>
            <a:r>
              <a:rPr lang="en-US" altLang="en-US" sz="2800" b="1" dirty="0">
                <a:solidFill>
                  <a:srgbClr val="000000"/>
                </a:solidFill>
                <a:latin typeface="Calibri" panose="020F0502020204030204" pitchFamily="34" charset="0"/>
              </a:rPr>
              <a:t>consistently aligned</a:t>
            </a:r>
            <a:r>
              <a:rPr lang="en-US" altLang="en-US" sz="2800" dirty="0">
                <a:solidFill>
                  <a:srgbClr val="000000"/>
                </a:solidFill>
                <a:latin typeface="Calibri" panose="020F0502020204030204" pitchFamily="34" charset="0"/>
              </a:rPr>
              <a:t>.</a:t>
            </a:r>
          </a:p>
        </p:txBody>
      </p:sp>
      <p:pic>
        <p:nvPicPr>
          <p:cNvPr id="2" name="Picture 1"/>
          <p:cNvPicPr>
            <a:picLocks noChangeAspect="1"/>
          </p:cNvPicPr>
          <p:nvPr/>
        </p:nvPicPr>
        <p:blipFill rotWithShape="1">
          <a:blip r:embed="rId4"/>
          <a:srcRect l="19012" r="418"/>
          <a:stretch/>
        </p:blipFill>
        <p:spPr>
          <a:xfrm>
            <a:off x="645754" y="3312388"/>
            <a:ext cx="1979466" cy="195811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rcRect/>
          <a:stretch>
            <a:fillRect/>
          </a:stretch>
        </p:blipFill>
        <p:spPr bwMode="auto">
          <a:xfrm>
            <a:off x="5562355" y="3186993"/>
            <a:ext cx="3213697" cy="764454"/>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stretch>
            <a:fillRect/>
          </a:stretch>
        </p:blipFill>
        <p:spPr>
          <a:xfrm>
            <a:off x="560446" y="2997279"/>
            <a:ext cx="1810774" cy="150328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a:srcRect r="32081"/>
          <a:stretch/>
        </p:blipFill>
        <p:spPr>
          <a:xfrm>
            <a:off x="9101840" y="3022125"/>
            <a:ext cx="2664913" cy="235315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3098169" y="2936186"/>
            <a:ext cx="2175918" cy="2316852"/>
          </a:xfrm>
          <a:prstGeom prst="rect">
            <a:avLst/>
          </a:prstGeom>
          <a:ln>
            <a:noFill/>
          </a:ln>
          <a:effectLst>
            <a:outerShdw blurRad="292100" dist="139700" dir="2700000" algn="tl" rotWithShape="0">
              <a:srgbClr val="333333">
                <a:alpha val="65000"/>
              </a:srgbClr>
            </a:outerShdw>
          </a:effectLst>
        </p:spPr>
      </p:pic>
      <p:sp>
        <p:nvSpPr>
          <p:cNvPr id="29709" name="Shape 105"/>
          <p:cNvSpPr txBox="1">
            <a:spLocks noChangeArrowheads="1"/>
          </p:cNvSpPr>
          <p:nvPr/>
        </p:nvSpPr>
        <p:spPr bwMode="auto">
          <a:xfrm>
            <a:off x="162232" y="5485805"/>
            <a:ext cx="2935937" cy="28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Airborne or mobile </a:t>
            </a:r>
            <a:r>
              <a:rPr lang="en-US" altLang="en-US" sz="18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lidar</a:t>
            </a: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 data.</a:t>
            </a:r>
          </a:p>
        </p:txBody>
      </p:sp>
      <p:sp>
        <p:nvSpPr>
          <p:cNvPr id="29710" name="Shape 105"/>
          <p:cNvSpPr txBox="1">
            <a:spLocks noChangeArrowheads="1"/>
          </p:cNvSpPr>
          <p:nvPr/>
        </p:nvSpPr>
        <p:spPr bwMode="auto">
          <a:xfrm>
            <a:off x="3305396" y="5444766"/>
            <a:ext cx="2152429" cy="30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Stream hydrograph</a:t>
            </a:r>
          </a:p>
        </p:txBody>
      </p:sp>
      <p:sp>
        <p:nvSpPr>
          <p:cNvPr id="29711" name="Shape 105"/>
          <p:cNvSpPr txBox="1">
            <a:spLocks noChangeArrowheads="1"/>
          </p:cNvSpPr>
          <p:nvPr/>
        </p:nvSpPr>
        <p:spPr bwMode="auto">
          <a:xfrm>
            <a:off x="6189831" y="5485805"/>
            <a:ext cx="2152429" cy="30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Elevation certificate</a:t>
            </a:r>
          </a:p>
        </p:txBody>
      </p:sp>
      <p:sp>
        <p:nvSpPr>
          <p:cNvPr id="29712" name="Shape 105"/>
          <p:cNvSpPr txBox="1">
            <a:spLocks noChangeArrowheads="1"/>
          </p:cNvSpPr>
          <p:nvPr/>
        </p:nvSpPr>
        <p:spPr bwMode="auto">
          <a:xfrm>
            <a:off x="9074266" y="5619155"/>
            <a:ext cx="2857179" cy="1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Flood Insurance Rate Map</a:t>
            </a:r>
          </a:p>
        </p:txBody>
      </p:sp>
    </p:spTree>
    <p:extLst>
      <p:ext uri="{BB962C8B-B14F-4D97-AF65-F5344CB8AC3E}">
        <p14:creationId xmlns:p14="http://schemas.microsoft.com/office/powerpoint/2010/main" val="12832202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BShaw\My_Maps\Leveling\images\LevelingByOrder_fin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069"/>
            <a:ext cx="7953825" cy="596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7953825" y="3158837"/>
            <a:ext cx="4238175" cy="2690339"/>
          </a:xfrm>
          <a:prstGeom prst="roundRect">
            <a:avLst/>
          </a:prstGeom>
          <a:blipFill rotWithShape="1">
            <a:blip r:embed="rId4"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 name="Picture 1"/>
          <p:cNvPicPr>
            <a:picLocks noChangeAspect="1"/>
          </p:cNvPicPr>
          <p:nvPr/>
        </p:nvPicPr>
        <p:blipFill rotWithShape="1">
          <a:blip r:embed="rId5"/>
          <a:srcRect t="17257"/>
          <a:stretch/>
        </p:blipFill>
        <p:spPr>
          <a:xfrm>
            <a:off x="7949600" y="426812"/>
            <a:ext cx="4246626" cy="2272145"/>
          </a:xfrm>
          <a:prstGeom prst="rect">
            <a:avLst/>
          </a:prstGeom>
        </p:spPr>
      </p:pic>
      <p:sp>
        <p:nvSpPr>
          <p:cNvPr id="3" name="TextBox 2"/>
          <p:cNvSpPr txBox="1"/>
          <p:nvPr/>
        </p:nvSpPr>
        <p:spPr>
          <a:xfrm>
            <a:off x="1828800" y="277091"/>
            <a:ext cx="4553527"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800" dirty="0" smtClean="0"/>
              <a:t>North American Vertical Datum of 1988 NAVD 88 - Geodetic Leveling Network</a:t>
            </a:r>
            <a:endParaRPr lang="en-US" sz="1800" dirty="0"/>
          </a:p>
        </p:txBody>
      </p:sp>
    </p:spTree>
    <p:extLst>
      <p:ext uri="{BB962C8B-B14F-4D97-AF65-F5344CB8AC3E}">
        <p14:creationId xmlns:p14="http://schemas.microsoft.com/office/powerpoint/2010/main" val="3744734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2022 NSRS Modernization?</a:t>
            </a:r>
            <a:endParaRPr lang="en-US" dirty="0"/>
          </a:p>
        </p:txBody>
      </p:sp>
      <p:sp>
        <p:nvSpPr>
          <p:cNvPr id="6" name="Text Placeholder 5"/>
          <p:cNvSpPr>
            <a:spLocks noGrp="1"/>
          </p:cNvSpPr>
          <p:nvPr>
            <p:ph type="body" idx="1"/>
          </p:nvPr>
        </p:nvSpPr>
        <p:spPr>
          <a:xfrm>
            <a:off x="322730" y="858500"/>
            <a:ext cx="11259670" cy="4754563"/>
          </a:xfrm>
        </p:spPr>
        <p:txBody>
          <a:bodyPr/>
          <a:lstStyle/>
          <a:p>
            <a:pPr marL="0" indent="0" algn="ctr">
              <a:buNone/>
            </a:pPr>
            <a:endParaRPr lang="en-US" sz="3200" dirty="0" smtClean="0"/>
          </a:p>
          <a:p>
            <a:pPr marL="0" indent="0" algn="ctr">
              <a:buNone/>
            </a:pPr>
            <a:r>
              <a:rPr lang="en-US" sz="3200" dirty="0" smtClean="0"/>
              <a:t>NSRS </a:t>
            </a:r>
            <a:r>
              <a:rPr lang="en-US" sz="3200" dirty="0"/>
              <a:t>Modernization will better serve communities in regions experiencing land motion such as subsidence or uplift. </a:t>
            </a:r>
          </a:p>
          <a:p>
            <a:pPr marL="0" indent="0">
              <a:buNone/>
            </a:pPr>
            <a:endParaRPr lang="en-US" sz="2400" dirty="0" smtClean="0"/>
          </a:p>
          <a:p>
            <a:pPr marL="0" indent="0" algn="ctr">
              <a:buNone/>
            </a:pPr>
            <a:r>
              <a:rPr lang="en-US" sz="3200" dirty="0" smtClean="0"/>
              <a:t>Main </a:t>
            </a:r>
            <a:r>
              <a:rPr lang="en-US" sz="3200" dirty="0"/>
              <a:t>Driver: </a:t>
            </a:r>
            <a:r>
              <a:rPr lang="en-US" sz="3200" i="1" dirty="0"/>
              <a:t>Global Navigation Satellite Systems (</a:t>
            </a:r>
            <a:r>
              <a:rPr lang="en-US" sz="3200" i="1" dirty="0" smtClean="0"/>
              <a:t>GNSS)</a:t>
            </a:r>
            <a:endParaRPr lang="en-US" sz="3200" i="1" dirty="0"/>
          </a:p>
          <a:p>
            <a:pPr marL="285750" indent="-285750">
              <a:buFont typeface="Arial" panose="020B0604020202020204" pitchFamily="34" charset="0"/>
              <a:buChar char="•"/>
            </a:pPr>
            <a:endParaRPr lang="en-US" sz="2400" b="1" dirty="0" smtClean="0"/>
          </a:p>
          <a:p>
            <a:pPr marL="0" indent="0">
              <a:buNone/>
            </a:pPr>
            <a:r>
              <a:rPr lang="en-US" sz="3600" b="1" dirty="0" smtClean="0"/>
              <a:t>ACCESS		</a:t>
            </a:r>
            <a:r>
              <a:rPr lang="en-US" sz="3600" b="1" dirty="0" smtClean="0"/>
              <a:t>ACCURACY		CONSISTENCY</a:t>
            </a:r>
            <a:endParaRPr lang="en-US" sz="3600" b="1" dirty="0"/>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endParaRPr lang="en-US" sz="2400" b="1" dirty="0"/>
          </a:p>
          <a:p>
            <a:pPr marL="285750" lvl="6" indent="-285750">
              <a:buFont typeface="Arial" panose="020B0604020202020204" pitchFamily="34" charset="0"/>
              <a:buChar char="•"/>
            </a:pPr>
            <a:endParaRPr lang="en-US" sz="2400" b="1" dirty="0" smtClean="0"/>
          </a:p>
        </p:txBody>
      </p:sp>
      <p:sp>
        <p:nvSpPr>
          <p:cNvPr id="4" name="Slide Number Placeholder 3"/>
          <p:cNvSpPr>
            <a:spLocks noGrp="1"/>
          </p:cNvSpPr>
          <p:nvPr>
            <p:ph type="sldNum" idx="4294967295"/>
          </p:nvPr>
        </p:nvSpPr>
        <p:spPr>
          <a:xfrm>
            <a:off x="9347200" y="6245225"/>
            <a:ext cx="2844800" cy="476250"/>
          </a:xfrm>
        </p:spPr>
        <p:txBody>
          <a:bodyPr/>
          <a:lstStyle/>
          <a:p>
            <a:pPr marL="0" lvl="0" indent="0" algn="r" rtl="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27878443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3"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3152" y="147404"/>
            <a:ext cx="2903093" cy="2731205"/>
          </a:xfrm>
          <a:prstGeom prst="rect">
            <a:avLst/>
          </a:prstGeom>
        </p:spPr>
      </p:pic>
      <p:sp>
        <p:nvSpPr>
          <p:cNvPr id="4" name="TextBox 3"/>
          <p:cNvSpPr txBox="1"/>
          <p:nvPr/>
        </p:nvSpPr>
        <p:spPr>
          <a:xfrm>
            <a:off x="1005839" y="2863193"/>
            <a:ext cx="1003069" cy="461665"/>
          </a:xfrm>
          <a:prstGeom prst="rect">
            <a:avLst/>
          </a:prstGeom>
          <a:noFill/>
        </p:spPr>
        <p:txBody>
          <a:bodyPr wrap="square" rtlCol="0">
            <a:spAutoFit/>
          </a:bodyPr>
          <a:lstStyle/>
          <a:p>
            <a:r>
              <a:rPr lang="en-US" sz="2400" dirty="0" smtClean="0"/>
              <a:t>2004</a:t>
            </a: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 y="3361235"/>
            <a:ext cx="2625408" cy="252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74890" y="5824763"/>
            <a:ext cx="1499616" cy="461665"/>
          </a:xfrm>
          <a:prstGeom prst="rect">
            <a:avLst/>
          </a:prstGeom>
          <a:noFill/>
        </p:spPr>
        <p:txBody>
          <a:bodyPr wrap="square" rtlCol="0">
            <a:spAutoFit/>
          </a:bodyPr>
          <a:lstStyle/>
          <a:p>
            <a:r>
              <a:rPr lang="en-US" sz="2400" dirty="0" smtClean="0"/>
              <a:t>2006</a:t>
            </a:r>
          </a:p>
        </p:txBody>
      </p:sp>
      <p:pic>
        <p:nvPicPr>
          <p:cNvPr id="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77158" y="223009"/>
            <a:ext cx="2629074" cy="252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506616" y="2827473"/>
            <a:ext cx="1499616" cy="461665"/>
          </a:xfrm>
          <a:prstGeom prst="rect">
            <a:avLst/>
          </a:prstGeom>
          <a:noFill/>
        </p:spPr>
        <p:txBody>
          <a:bodyPr wrap="square" rtlCol="0">
            <a:spAutoFit/>
          </a:bodyPr>
          <a:lstStyle/>
          <a:p>
            <a:r>
              <a:rPr lang="en-US" sz="2400" dirty="0" smtClean="0"/>
              <a:t>2010</a:t>
            </a:r>
          </a:p>
        </p:txBody>
      </p:sp>
      <p:pic>
        <p:nvPicPr>
          <p:cNvPr id="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98865" y="3268443"/>
            <a:ext cx="2745996" cy="262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448376" y="5876284"/>
            <a:ext cx="1499616" cy="461665"/>
          </a:xfrm>
          <a:prstGeom prst="rect">
            <a:avLst/>
          </a:prstGeom>
          <a:noFill/>
        </p:spPr>
        <p:txBody>
          <a:bodyPr wrap="square" rtlCol="0">
            <a:spAutoFit/>
          </a:bodyPr>
          <a:lstStyle/>
          <a:p>
            <a:r>
              <a:rPr lang="en-US" sz="2400" dirty="0" smtClean="0"/>
              <a:t>2016</a:t>
            </a:r>
          </a:p>
        </p:txBody>
      </p:sp>
      <p:pic>
        <p:nvPicPr>
          <p:cNvPr id="13" name="Picture 12"/>
          <p:cNvPicPr>
            <a:picLocks noChangeAspect="1"/>
          </p:cNvPicPr>
          <p:nvPr/>
        </p:nvPicPr>
        <p:blipFill>
          <a:blip r:embed="rId6"/>
          <a:stretch>
            <a:fillRect/>
          </a:stretch>
        </p:blipFill>
        <p:spPr>
          <a:xfrm>
            <a:off x="6566560" y="3014570"/>
            <a:ext cx="2414141" cy="3218854"/>
          </a:xfrm>
          <a:prstGeom prst="rect">
            <a:avLst/>
          </a:prstGeom>
        </p:spPr>
      </p:pic>
      <p:pic>
        <p:nvPicPr>
          <p:cNvPr id="14" name="Picture 13"/>
          <p:cNvPicPr>
            <a:picLocks noChangeAspect="1"/>
          </p:cNvPicPr>
          <p:nvPr/>
        </p:nvPicPr>
        <p:blipFill>
          <a:blip r:embed="rId7"/>
          <a:stretch>
            <a:fillRect/>
          </a:stretch>
        </p:blipFill>
        <p:spPr>
          <a:xfrm>
            <a:off x="2973655" y="3268443"/>
            <a:ext cx="3477121" cy="2607841"/>
          </a:xfrm>
          <a:prstGeom prst="rect">
            <a:avLst/>
          </a:prstGeom>
        </p:spPr>
      </p:pic>
      <p:sp>
        <p:nvSpPr>
          <p:cNvPr id="16" name="TextBox 15"/>
          <p:cNvSpPr txBox="1"/>
          <p:nvPr/>
        </p:nvSpPr>
        <p:spPr>
          <a:xfrm>
            <a:off x="3176039" y="147404"/>
            <a:ext cx="6001324" cy="3477875"/>
          </a:xfrm>
          <a:prstGeom prst="rect">
            <a:avLst/>
          </a:prstGeom>
          <a:noFill/>
        </p:spPr>
        <p:txBody>
          <a:bodyPr wrap="square" rtlCol="0">
            <a:spAutoFit/>
          </a:bodyPr>
          <a:lstStyle/>
          <a:p>
            <a:r>
              <a:rPr lang="en-US" sz="3600" dirty="0" smtClean="0">
                <a:latin typeface="+mj-lt"/>
              </a:rPr>
              <a:t>Louisiana GPS Surveys</a:t>
            </a:r>
          </a:p>
          <a:p>
            <a:endParaRPr lang="en-US" sz="3600" dirty="0"/>
          </a:p>
          <a:p>
            <a:r>
              <a:rPr lang="en-US" sz="2800" dirty="0" smtClean="0"/>
              <a:t>GPS surveys to update </a:t>
            </a:r>
            <a:r>
              <a:rPr lang="en-US" sz="2800" dirty="0" smtClean="0"/>
              <a:t>the NSRS</a:t>
            </a:r>
            <a:endParaRPr lang="en-US" sz="2800" dirty="0" smtClean="0"/>
          </a:p>
          <a:p>
            <a:endParaRPr lang="en-US" sz="2800" dirty="0" smtClean="0"/>
          </a:p>
          <a:p>
            <a:pPr lvl="0"/>
            <a:r>
              <a:rPr lang="en-US" altLang="en-US" sz="2800" dirty="0"/>
              <a:t>97 stations were tied in 3 surveys</a:t>
            </a:r>
          </a:p>
          <a:p>
            <a:pPr lvl="0"/>
            <a:r>
              <a:rPr lang="en-US" altLang="en-US" sz="2800" dirty="0"/>
              <a:t>55 stations were tied in all 4 surveys</a:t>
            </a:r>
          </a:p>
          <a:p>
            <a:endParaRPr lang="en-US" sz="3600" dirty="0"/>
          </a:p>
        </p:txBody>
      </p:sp>
    </p:spTree>
    <p:extLst>
      <p:ext uri="{BB962C8B-B14F-4D97-AF65-F5344CB8AC3E}">
        <p14:creationId xmlns:p14="http://schemas.microsoft.com/office/powerpoint/2010/main" val="424800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2468728" y="1111625"/>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468728" y="5372459"/>
            <a:ext cx="9173220"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7405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754709" y="5578267"/>
            <a:ext cx="838691"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1990</a:t>
            </a:r>
            <a:endParaRPr lang="en-US" b="1" dirty="0">
              <a:solidFill>
                <a:prstClr val="black"/>
              </a:solidFill>
              <a:latin typeface="Verdana" pitchFamily="34" charset="0"/>
            </a:endParaRPr>
          </a:p>
        </p:txBody>
      </p:sp>
      <p:cxnSp>
        <p:nvCxnSpPr>
          <p:cNvPr id="44" name="Straight Connector 43"/>
          <p:cNvCxnSpPr/>
          <p:nvPr/>
        </p:nvCxnSpPr>
        <p:spPr>
          <a:xfrm>
            <a:off x="3918665"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2442891" y="179741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433930" y="24428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424960" y="308832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415999" y="37337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424966" y="437924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2416005" y="502470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156050" y="494627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1156050" y="431874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1156050" y="3655355"/>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1156050" y="300093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1156050" y="2373401"/>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1156050" y="1710013"/>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83" name="TextBox 82"/>
          <p:cNvSpPr txBox="1"/>
          <p:nvPr/>
        </p:nvSpPr>
        <p:spPr>
          <a:xfrm>
            <a:off x="316566" y="2906977"/>
            <a:ext cx="587020" cy="769441"/>
          </a:xfrm>
          <a:prstGeom prst="rect">
            <a:avLst/>
          </a:prstGeom>
          <a:noFill/>
        </p:spPr>
        <p:txBody>
          <a:bodyPr wrap="none" rtlCol="0">
            <a:spAutoFit/>
          </a:bodyPr>
          <a:lstStyle/>
          <a:p>
            <a:pPr eaLnBrk="0" hangingPunct="0"/>
            <a:r>
              <a:rPr lang="en-US" sz="4400" b="1" dirty="0" smtClean="0">
                <a:solidFill>
                  <a:prstClr val="black"/>
                </a:solidFill>
                <a:latin typeface="Verdana" pitchFamily="34" charset="0"/>
              </a:rPr>
              <a:t>h</a:t>
            </a:r>
            <a:endParaRPr lang="en-US" sz="4400" b="1" dirty="0">
              <a:solidFill>
                <a:prstClr val="black"/>
              </a:solidFill>
              <a:latin typeface="Verdana" pitchFamily="34" charset="0"/>
            </a:endParaRPr>
          </a:p>
        </p:txBody>
      </p:sp>
      <p:sp>
        <p:nvSpPr>
          <p:cNvPr id="84" name="TextBox 83"/>
          <p:cNvSpPr txBox="1"/>
          <p:nvPr/>
        </p:nvSpPr>
        <p:spPr>
          <a:xfrm>
            <a:off x="6149041" y="5760764"/>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cxnSp>
        <p:nvCxnSpPr>
          <p:cNvPr id="71" name="Straight Connector 70"/>
          <p:cNvCxnSpPr/>
          <p:nvPr/>
        </p:nvCxnSpPr>
        <p:spPr>
          <a:xfrm>
            <a:off x="4663275"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04431"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149041"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894396"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639006"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380162"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124772"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3607898" y="557265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‘95</a:t>
            </a:r>
            <a:endParaRPr lang="en-US" b="1" dirty="0">
              <a:solidFill>
                <a:prstClr val="black"/>
              </a:solidFill>
              <a:latin typeface="Verdana" pitchFamily="34" charset="0"/>
            </a:endParaRPr>
          </a:p>
        </p:txBody>
      </p:sp>
      <p:sp>
        <p:nvSpPr>
          <p:cNvPr id="96" name="TextBox 95"/>
          <p:cNvSpPr txBox="1"/>
          <p:nvPr/>
        </p:nvSpPr>
        <p:spPr>
          <a:xfrm>
            <a:off x="4334555" y="556071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‘00</a:t>
            </a:r>
            <a:endParaRPr lang="en-US" b="1" dirty="0">
              <a:solidFill>
                <a:prstClr val="black"/>
              </a:solidFill>
              <a:latin typeface="Verdana" pitchFamily="34" charset="0"/>
            </a:endParaRPr>
          </a:p>
        </p:txBody>
      </p:sp>
      <p:sp>
        <p:nvSpPr>
          <p:cNvPr id="97" name="TextBox 96"/>
          <p:cNvSpPr txBox="1"/>
          <p:nvPr/>
        </p:nvSpPr>
        <p:spPr>
          <a:xfrm>
            <a:off x="5093663" y="5572659"/>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‘05</a:t>
            </a:r>
            <a:endParaRPr lang="en-US" b="1" dirty="0">
              <a:solidFill>
                <a:prstClr val="black"/>
              </a:solidFill>
              <a:latin typeface="Verdana" pitchFamily="34" charset="0"/>
            </a:endParaRPr>
          </a:p>
        </p:txBody>
      </p:sp>
      <p:sp>
        <p:nvSpPr>
          <p:cNvPr id="98" name="TextBox 97"/>
          <p:cNvSpPr txBox="1"/>
          <p:nvPr/>
        </p:nvSpPr>
        <p:spPr>
          <a:xfrm>
            <a:off x="5820320" y="556987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‘10</a:t>
            </a:r>
            <a:endParaRPr lang="en-US" b="1" dirty="0">
              <a:solidFill>
                <a:prstClr val="black"/>
              </a:solidFill>
              <a:latin typeface="Verdana" pitchFamily="34" charset="0"/>
            </a:endParaRPr>
          </a:p>
        </p:txBody>
      </p:sp>
      <p:sp>
        <p:nvSpPr>
          <p:cNvPr id="99" name="TextBox 98"/>
          <p:cNvSpPr txBox="1"/>
          <p:nvPr/>
        </p:nvSpPr>
        <p:spPr>
          <a:xfrm>
            <a:off x="6573337" y="556071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‘15</a:t>
            </a:r>
            <a:endParaRPr lang="en-US" b="1" dirty="0">
              <a:solidFill>
                <a:prstClr val="black"/>
              </a:solidFill>
              <a:latin typeface="Verdana" pitchFamily="34" charset="0"/>
            </a:endParaRPr>
          </a:p>
        </p:txBody>
      </p:sp>
      <p:sp>
        <p:nvSpPr>
          <p:cNvPr id="100" name="TextBox 99"/>
          <p:cNvSpPr txBox="1"/>
          <p:nvPr/>
        </p:nvSpPr>
        <p:spPr>
          <a:xfrm>
            <a:off x="7331640" y="556071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‘20</a:t>
            </a:r>
            <a:endParaRPr lang="en-US" b="1" dirty="0">
              <a:solidFill>
                <a:prstClr val="black"/>
              </a:solidFill>
              <a:latin typeface="Verdana" pitchFamily="34" charset="0"/>
            </a:endParaRPr>
          </a:p>
        </p:txBody>
      </p:sp>
      <p:sp>
        <p:nvSpPr>
          <p:cNvPr id="101" name="TextBox 100"/>
          <p:cNvSpPr txBox="1"/>
          <p:nvPr/>
        </p:nvSpPr>
        <p:spPr>
          <a:xfrm>
            <a:off x="8093373" y="5560715"/>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‘25</a:t>
            </a:r>
            <a:endParaRPr lang="en-US" b="1" dirty="0">
              <a:solidFill>
                <a:prstClr val="black"/>
              </a:solidFill>
              <a:latin typeface="Verdana" pitchFamily="34" charset="0"/>
            </a:endParaRPr>
          </a:p>
        </p:txBody>
      </p:sp>
      <p:sp>
        <p:nvSpPr>
          <p:cNvPr id="102" name="TextBox 101"/>
          <p:cNvSpPr txBox="1"/>
          <p:nvPr/>
        </p:nvSpPr>
        <p:spPr>
          <a:xfrm>
            <a:off x="8809893" y="5578267"/>
            <a:ext cx="588623" cy="369332"/>
          </a:xfrm>
          <a:prstGeom prst="rect">
            <a:avLst/>
          </a:prstGeom>
          <a:noFill/>
        </p:spPr>
        <p:txBody>
          <a:bodyPr wrap="none" rtlCol="0">
            <a:spAutoFit/>
          </a:bodyPr>
          <a:lstStyle/>
          <a:p>
            <a:pPr eaLnBrk="0" hangingPunct="0"/>
            <a:r>
              <a:rPr lang="en-US" b="1" dirty="0" smtClean="0">
                <a:solidFill>
                  <a:prstClr val="black"/>
                </a:solidFill>
                <a:latin typeface="Verdana" pitchFamily="34" charset="0"/>
              </a:rPr>
              <a:t>‘30</a:t>
            </a:r>
            <a:endParaRPr lang="en-US" b="1" dirty="0">
              <a:solidFill>
                <a:prstClr val="black"/>
              </a:solidFill>
              <a:latin typeface="Verdana" pitchFamily="34" charset="0"/>
            </a:endParaRPr>
          </a:p>
        </p:txBody>
      </p:sp>
      <p:sp>
        <p:nvSpPr>
          <p:cNvPr id="62" name="TextBox 1"/>
          <p:cNvSpPr txBox="1">
            <a:spLocks noChangeArrowheads="1"/>
          </p:cNvSpPr>
          <p:nvPr/>
        </p:nvSpPr>
        <p:spPr bwMode="auto">
          <a:xfrm>
            <a:off x="2937451" y="427571"/>
            <a:ext cx="694298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2800" b="0" dirty="0">
                <a:latin typeface="+mj-lt"/>
              </a:rPr>
              <a:t>In </a:t>
            </a:r>
            <a:r>
              <a:rPr lang="en-US" altLang="en-US" sz="2800" b="0" i="1" u="sng" dirty="0" smtClean="0">
                <a:latin typeface="+mj-lt"/>
              </a:rPr>
              <a:t>today’s</a:t>
            </a:r>
            <a:r>
              <a:rPr lang="en-US" altLang="en-US" sz="2800" b="0" i="1" dirty="0" smtClean="0">
                <a:latin typeface="+mj-lt"/>
              </a:rPr>
              <a:t> </a:t>
            </a:r>
            <a:r>
              <a:rPr lang="en-US" altLang="en-US" sz="2800" b="0" dirty="0" smtClean="0">
                <a:latin typeface="+mj-lt"/>
              </a:rPr>
              <a:t>NSRS, </a:t>
            </a:r>
            <a:r>
              <a:rPr lang="en-US" altLang="en-US" sz="2800" b="0" dirty="0">
                <a:latin typeface="+mj-lt"/>
              </a:rPr>
              <a:t>a height is held fixed </a:t>
            </a:r>
            <a:r>
              <a:rPr lang="en-US" altLang="en-US" sz="2800" b="0" dirty="0" smtClean="0">
                <a:latin typeface="+mj-lt"/>
              </a:rPr>
              <a:t>until replaced</a:t>
            </a:r>
            <a:r>
              <a:rPr lang="en-US" altLang="en-US" sz="2800" b="0" dirty="0">
                <a:latin typeface="+mj-lt"/>
              </a:rPr>
              <a:t>.  So plotting the </a:t>
            </a:r>
            <a:r>
              <a:rPr lang="en-US" altLang="en-US" sz="2800" b="0" dirty="0" smtClean="0">
                <a:latin typeface="+mj-lt"/>
              </a:rPr>
              <a:t>height over </a:t>
            </a:r>
            <a:r>
              <a:rPr lang="en-US" altLang="en-US" sz="2800" b="0" dirty="0">
                <a:latin typeface="+mj-lt"/>
              </a:rPr>
              <a:t>time would look like this:</a:t>
            </a:r>
          </a:p>
          <a:p>
            <a:pPr eaLnBrk="1" hangingPunct="1"/>
            <a:r>
              <a:rPr lang="en-US" altLang="en-US" sz="2800" b="0" dirty="0">
                <a:latin typeface="+mj-lt"/>
              </a:rPr>
              <a:t>	</a:t>
            </a:r>
          </a:p>
        </p:txBody>
      </p:sp>
      <p:grpSp>
        <p:nvGrpSpPr>
          <p:cNvPr id="2" name="Group 1"/>
          <p:cNvGrpSpPr/>
          <p:nvPr/>
        </p:nvGrpSpPr>
        <p:grpSpPr>
          <a:xfrm>
            <a:off x="3097855" y="1935342"/>
            <a:ext cx="703263" cy="134470"/>
            <a:chOff x="3097855" y="3836882"/>
            <a:chExt cx="703263" cy="134470"/>
          </a:xfrm>
        </p:grpSpPr>
        <p:sp>
          <p:nvSpPr>
            <p:cNvPr id="110" name="Oval 109"/>
            <p:cNvSpPr/>
            <p:nvPr/>
          </p:nvSpPr>
          <p:spPr>
            <a:xfrm>
              <a:off x="3097855" y="383688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0" name="Straight Connector 69"/>
            <p:cNvCxnSpPr/>
            <p:nvPr/>
          </p:nvCxnSpPr>
          <p:spPr>
            <a:xfrm>
              <a:off x="3250255" y="3898900"/>
              <a:ext cx="5508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3742511" y="2373419"/>
            <a:ext cx="1056953" cy="134470"/>
            <a:chOff x="3742511" y="3630722"/>
            <a:chExt cx="1056953" cy="134470"/>
          </a:xfrm>
        </p:grpSpPr>
        <p:sp>
          <p:nvSpPr>
            <p:cNvPr id="111" name="Oval 110"/>
            <p:cNvSpPr/>
            <p:nvPr/>
          </p:nvSpPr>
          <p:spPr>
            <a:xfrm>
              <a:off x="3742511" y="3630722"/>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2" name="Straight Connector 71"/>
            <p:cNvCxnSpPr/>
            <p:nvPr/>
          </p:nvCxnSpPr>
          <p:spPr>
            <a:xfrm>
              <a:off x="3819977" y="3686463"/>
              <a:ext cx="979487" cy="79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4703705" y="3034451"/>
            <a:ext cx="1375116" cy="134470"/>
            <a:chOff x="4703705" y="2681157"/>
            <a:chExt cx="1375116" cy="134470"/>
          </a:xfrm>
        </p:grpSpPr>
        <p:sp>
          <p:nvSpPr>
            <p:cNvPr id="112" name="Oval 111"/>
            <p:cNvSpPr/>
            <p:nvPr/>
          </p:nvSpPr>
          <p:spPr>
            <a:xfrm>
              <a:off x="4703705" y="2681157"/>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81" name="Straight Connector 80"/>
            <p:cNvCxnSpPr/>
            <p:nvPr/>
          </p:nvCxnSpPr>
          <p:spPr>
            <a:xfrm flipV="1">
              <a:off x="4780891" y="2715890"/>
              <a:ext cx="1297930" cy="190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6006354" y="3192729"/>
            <a:ext cx="2561667" cy="134470"/>
            <a:chOff x="6006354" y="2766698"/>
            <a:chExt cx="2561667" cy="134470"/>
          </a:xfrm>
        </p:grpSpPr>
        <p:sp>
          <p:nvSpPr>
            <p:cNvPr id="113" name="Oval 112"/>
            <p:cNvSpPr/>
            <p:nvPr/>
          </p:nvSpPr>
          <p:spPr>
            <a:xfrm>
              <a:off x="6006354" y="2766698"/>
              <a:ext cx="152400" cy="1344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82" name="Straight Connector 81"/>
            <p:cNvCxnSpPr/>
            <p:nvPr/>
          </p:nvCxnSpPr>
          <p:spPr>
            <a:xfrm>
              <a:off x="6078821" y="2833933"/>
              <a:ext cx="2489200" cy="6350"/>
            </a:xfrm>
            <a:prstGeom prst="lin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06884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1993</TotalTime>
  <Words>1207</Words>
  <Application>Microsoft Office PowerPoint</Application>
  <PresentationFormat>Widescreen</PresentationFormat>
  <Paragraphs>185</Paragraphs>
  <Slides>14</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MS PGothic</vt:lpstr>
      <vt:lpstr>Arial</vt:lpstr>
      <vt:lpstr>Arial Black</vt:lpstr>
      <vt:lpstr>Calibri</vt:lpstr>
      <vt:lpstr>Gill Sans MT</vt:lpstr>
      <vt:lpstr>Tw Cen MT Condensed</vt:lpstr>
      <vt:lpstr>Verdana</vt:lpstr>
      <vt:lpstr>Default Design</vt:lpstr>
      <vt:lpstr>National Spatial Reference System (NSRS) Modernization Addressing Subsidence through Time-Dependent Positioning and Intra-Frame Velocity Models </vt:lpstr>
      <vt:lpstr>National Spatial Reference System (NSRS) Modernization  The Earth in moving…. So where are we now?  </vt:lpstr>
      <vt:lpstr>PowerPoint Presentation</vt:lpstr>
      <vt:lpstr>PowerPoint Presentation</vt:lpstr>
      <vt:lpstr>PowerPoint Presentation</vt:lpstr>
      <vt:lpstr>PowerPoint Presentation</vt:lpstr>
      <vt:lpstr>Why 2022 NSRS Modernization?</vt:lpstr>
      <vt:lpstr>PowerPoint Presentation</vt:lpstr>
      <vt:lpstr>PowerPoint Presentation</vt:lpstr>
      <vt:lpstr>PowerPoint Presentation</vt:lpstr>
      <vt:lpstr>Intra-Frame Velocity Model (IFVM)</vt:lpstr>
      <vt:lpstr>Updated Tools for the Modernized NSRS</vt:lpstr>
      <vt:lpstr>Questions?</vt:lpstr>
      <vt:lpstr>Learn more at geodesy.noaa.gov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Spatial Reference System (NSRS) Modernization Addressing Subsidence through Time-Dependent Positioning and Intraframe Velocity Models </dc:title>
  <cp:lastModifiedBy>Galen Scott</cp:lastModifiedBy>
  <cp:revision>58</cp:revision>
  <dcterms:modified xsi:type="dcterms:W3CDTF">2019-08-21T21:45:03Z</dcterms:modified>
</cp:coreProperties>
</file>