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62" r:id="rId4"/>
    <p:sldId id="263" r:id="rId5"/>
    <p:sldId id="281" r:id="rId6"/>
    <p:sldId id="282" r:id="rId7"/>
    <p:sldId id="283" r:id="rId8"/>
    <p:sldId id="284" r:id="rId9"/>
    <p:sldId id="265" r:id="rId10"/>
    <p:sldId id="285" r:id="rId11"/>
    <p:sldId id="266" r:id="rId1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108" y="16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5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16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21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  <a:endParaRPr sz="18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2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C70-DEF4-4C97-B878-A3F02F1E210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Hydrographic Services Review Panel FAC </a:t>
            </a:r>
            <a:endParaRPr lang="en-US" dirty="0"/>
          </a:p>
        </p:txBody>
      </p:sp>
      <p:sp>
        <p:nvSpPr>
          <p:cNvPr id="99" name="Shape 99"/>
          <p:cNvSpPr txBox="1"/>
          <p:nvPr/>
        </p:nvSpPr>
        <p:spPr>
          <a:xfrm>
            <a:off x="27592" y="1117521"/>
            <a:ext cx="88192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Rick Luettich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University of North Carolina at Chapel Hill</a:t>
            </a:r>
            <a:endParaRPr sz="40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545" y="2720836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3670" y="3155701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Stake Holder Perspectives</a:t>
            </a:r>
            <a:endParaRPr sz="2400" i="1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27-29, 2019, New Orleans, LA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8" y="4036819"/>
            <a:ext cx="2343938" cy="152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Rick Luettich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North Carolina at Chapel Hill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rick_luettich@unc.edu 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74837" y="998841"/>
            <a:ext cx="8810530" cy="489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Academics, mission agencies, private sector, NGOs needing to make water related predictions in the coastal zone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Academics – research (~2 dozen universities)</a:t>
            </a:r>
            <a:endParaRPr sz="2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Process understanding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 smtClean="0"/>
              <a:t>Model development and assessment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 smtClean="0"/>
              <a:t>Model applications for complex problems – pre-transition</a:t>
            </a:r>
          </a:p>
          <a:p>
            <a:pPr marL="685800" lvl="1" indent="-228600"/>
            <a:r>
              <a:rPr lang="en-US" dirty="0" smtClean="0"/>
              <a:t>Mission agencies – e.g., USACE, NOAA, USGS, FEMA, USCG, EPA, LA CPRA 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 smtClean="0"/>
              <a:t>Hazard assessment – NFIP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 smtClean="0"/>
              <a:t>Hazard m</a:t>
            </a:r>
            <a:r>
              <a:rPr lang="en-US" sz="18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itigation design &amp; operations – HSDRRS, LA Master Plan, SLFPAE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 smtClean="0"/>
              <a:t>Navigation – tides and currents, PORTS, </a:t>
            </a:r>
            <a:r>
              <a:rPr lang="en-US" dirty="0" err="1" smtClean="0"/>
              <a:t>VDatum</a:t>
            </a:r>
            <a:endParaRPr lang="en-US" dirty="0" smtClean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Ecosystem prediction – HABS, dead zones, fisheries, ecosystem health</a:t>
            </a:r>
          </a:p>
          <a:p>
            <a:pPr marL="1143000" lvl="2" indent="-228600">
              <a:spcAft>
                <a:spcPts val="600"/>
              </a:spcAft>
            </a:pPr>
            <a:r>
              <a:rPr lang="en-US" dirty="0"/>
              <a:t>Event based decisions </a:t>
            </a:r>
            <a:r>
              <a:rPr lang="en-US" dirty="0" smtClean="0"/>
              <a:t>- evacuation</a:t>
            </a:r>
            <a:r>
              <a:rPr lang="en-US" dirty="0"/>
              <a:t>, search &amp; rescue, emergency </a:t>
            </a:r>
            <a:r>
              <a:rPr lang="en-US" dirty="0" smtClean="0"/>
              <a:t>response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Private </a:t>
            </a:r>
            <a:r>
              <a:rPr lang="en-US" dirty="0" smtClean="0"/>
              <a:t>sector &amp; NGOs – e.g., consulting companies, Water Institute</a:t>
            </a:r>
          </a:p>
          <a:p>
            <a:pPr marL="1143000" lvl="2" indent="-228600"/>
            <a:r>
              <a:rPr lang="en-US" dirty="0" smtClean="0"/>
              <a:t>Specialized expertise to support governmental sectors &amp; businesses not having in house capability </a:t>
            </a: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About: Coastal Modeling Community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15049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Services, products 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dirty="0"/>
              <a:t>s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 smtClean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653" y="3233499"/>
            <a:ext cx="2251781" cy="250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smtClean="0"/>
              <a:t>ADCIRC Coastal Hazards Modeling System</a:t>
            </a:r>
            <a:endParaRPr lang="en-US" sz="33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2442" y="1523891"/>
            <a:ext cx="6201062" cy="4352948"/>
            <a:chOff x="3373996" y="272753"/>
            <a:chExt cx="8268082" cy="5803931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740364" y="5021748"/>
              <a:ext cx="365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 dirty="0"/>
            </a:p>
          </p:txBody>
        </p:sp>
        <p:cxnSp>
          <p:nvCxnSpPr>
            <p:cNvPr id="10" name="Straight Arrow Connector 64"/>
            <p:cNvCxnSpPr>
              <a:cxnSpLocks noChangeShapeType="1"/>
            </p:cNvCxnSpPr>
            <p:nvPr/>
          </p:nvCxnSpPr>
          <p:spPr bwMode="auto">
            <a:xfrm>
              <a:off x="4888497" y="3270990"/>
              <a:ext cx="2664615" cy="7102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11" name="Group 49"/>
            <p:cNvGrpSpPr/>
            <p:nvPr/>
          </p:nvGrpSpPr>
          <p:grpSpPr>
            <a:xfrm>
              <a:off x="7570149" y="3503807"/>
              <a:ext cx="3037485" cy="2572877"/>
              <a:chOff x="172571" y="4267504"/>
              <a:chExt cx="2848536" cy="2407899"/>
            </a:xfrm>
          </p:grpSpPr>
          <p:grpSp>
            <p:nvGrpSpPr>
              <p:cNvPr id="34" name="Group 77"/>
              <p:cNvGrpSpPr/>
              <p:nvPr/>
            </p:nvGrpSpPr>
            <p:grpSpPr>
              <a:xfrm>
                <a:off x="172571" y="4648200"/>
                <a:ext cx="2848536" cy="2027203"/>
                <a:chOff x="149926" y="3124200"/>
                <a:chExt cx="2789191" cy="2027203"/>
              </a:xfrm>
              <a:solidFill>
                <a:schemeClr val="bg1"/>
              </a:solidFill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1371600" y="3429000"/>
                  <a:ext cx="330200" cy="244475"/>
                </a:xfrm>
                <a:prstGeom prst="rect">
                  <a:avLst/>
                </a:prstGeom>
                <a:grpFill/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defRPr/>
                  </a:pP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7" name="Picture 304" descr="Isabel_Ele-Wind_NC_test_0028.png"/>
                <p:cNvPicPr>
                  <a:picLocks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9926" y="3124200"/>
                  <a:ext cx="2789191" cy="202720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Rectangle 74"/>
                <p:cNvSpPr>
                  <a:spLocks noChangeArrowheads="1"/>
                </p:cNvSpPr>
                <p:nvPr/>
              </p:nvSpPr>
              <p:spPr bwMode="auto">
                <a:xfrm>
                  <a:off x="2667000" y="3125954"/>
                  <a:ext cx="268288" cy="174625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50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407750" y="4267504"/>
                <a:ext cx="2362200" cy="5760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Surge/Inundation Response</a:t>
                </a:r>
              </a:p>
            </p:txBody>
          </p:sp>
        </p:grp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373996" y="2710093"/>
              <a:ext cx="1526908" cy="634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dirty="0"/>
                <a:t>River</a:t>
              </a:r>
              <a:endParaRPr lang="en-US" sz="300" dirty="0"/>
            </a:p>
            <a:p>
              <a:pPr algn="ctr" eaLnBrk="0" hangingPunct="0"/>
              <a:r>
                <a:rPr lang="en-US" sz="1050" dirty="0"/>
                <a:t>Forcing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373996" y="1325206"/>
              <a:ext cx="1534176" cy="1370759"/>
              <a:chOff x="4932484" y="1445680"/>
              <a:chExt cx="1534176" cy="1370759"/>
            </a:xfrm>
          </p:grpSpPr>
          <p:pic>
            <p:nvPicPr>
              <p:cNvPr id="32" name="Picture 4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59380" y="1445680"/>
                <a:ext cx="1507280" cy="137075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4932484" y="1450768"/>
                <a:ext cx="1534176" cy="13545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50" dirty="0"/>
              </a:p>
            </p:txBody>
          </p:sp>
        </p:grp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5179517" y="2660108"/>
              <a:ext cx="4462866" cy="4345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dirty="0"/>
                <a:t>Pressure and Wind Forcing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587838" y="272753"/>
              <a:ext cx="2074378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275" dirty="0">
                  <a:latin typeface="+mj-lt"/>
                  <a:cs typeface="+mn-cs"/>
                </a:rPr>
                <a:t>Atmospheric Model</a:t>
              </a:r>
            </a:p>
          </p:txBody>
        </p:sp>
        <p:cxnSp>
          <p:nvCxnSpPr>
            <p:cNvPr id="16" name="Straight Arrow Connector 66"/>
            <p:cNvCxnSpPr>
              <a:cxnSpLocks noChangeShapeType="1"/>
              <a:stCxn id="14" idx="2"/>
            </p:cNvCxnSpPr>
            <p:nvPr/>
          </p:nvCxnSpPr>
          <p:spPr bwMode="auto">
            <a:xfrm>
              <a:off x="7410950" y="3094681"/>
              <a:ext cx="1149626" cy="4147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50"/>
            <p:cNvCxnSpPr>
              <a:cxnSpLocks noChangeShapeType="1"/>
              <a:stCxn id="30" idx="3"/>
              <a:endCxn id="21" idx="1"/>
            </p:cNvCxnSpPr>
            <p:nvPr/>
          </p:nvCxnSpPr>
          <p:spPr bwMode="auto">
            <a:xfrm flipV="1">
              <a:off x="9647615" y="1234577"/>
              <a:ext cx="284335" cy="2290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9935808" y="2190386"/>
              <a:ext cx="1702411" cy="625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300" dirty="0"/>
            </a:p>
            <a:p>
              <a:pPr algn="ctr" eaLnBrk="0" hangingPunct="0"/>
              <a:r>
                <a:rPr lang="en-US" sz="1050" dirty="0"/>
                <a:t>Wave Forcing</a:t>
              </a:r>
            </a:p>
          </p:txBody>
        </p: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31950" y="918441"/>
              <a:ext cx="1690064" cy="130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9918959" y="322368"/>
              <a:ext cx="1703955" cy="553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050" dirty="0">
                  <a:latin typeface="+mj-lt"/>
                  <a:cs typeface="+mn-cs"/>
                </a:rPr>
                <a:t>SWAN Wave Model</a:t>
              </a:r>
            </a:p>
          </p:txBody>
        </p:sp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9931950" y="272753"/>
              <a:ext cx="1710128" cy="19236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50" dirty="0"/>
            </a:p>
          </p:txBody>
        </p:sp>
        <p:cxnSp>
          <p:nvCxnSpPr>
            <p:cNvPr id="22" name="Straight Arrow Connector 68"/>
            <p:cNvCxnSpPr>
              <a:cxnSpLocks noChangeShapeType="1"/>
            </p:cNvCxnSpPr>
            <p:nvPr/>
          </p:nvCxnSpPr>
          <p:spPr bwMode="auto">
            <a:xfrm flipH="1">
              <a:off x="10075565" y="2816085"/>
              <a:ext cx="381814" cy="687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22"/>
            <p:cNvCxnSpPr>
              <a:cxnSpLocks noChangeShapeType="1"/>
              <a:endCxn id="18" idx="2"/>
            </p:cNvCxnSpPr>
            <p:nvPr/>
          </p:nvCxnSpPr>
          <p:spPr bwMode="auto">
            <a:xfrm flipV="1">
              <a:off x="10340190" y="2816085"/>
              <a:ext cx="446824" cy="7256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24" name="Picture 2" descr="https://s-media-cache-ak0.pinimg.com/736x/be/5e/f8/be5ef859fdbeb2a1eeb20b2764ea674b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052" y="4035449"/>
              <a:ext cx="27432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3881033" y="3663200"/>
              <a:ext cx="686513" cy="3385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050" dirty="0">
                  <a:ea typeface="ＭＳ Ｐゴシック" panose="020B0600070205080204" pitchFamily="34" charset="-128"/>
                </a:rPr>
                <a:t>Tides</a:t>
              </a:r>
              <a:endParaRPr lang="en-US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91979" y="4975383"/>
              <a:ext cx="149865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  <a:p>
              <a:endParaRPr lang="en-US" sz="1050" dirty="0"/>
            </a:p>
            <a:p>
              <a:endParaRPr lang="en-US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1448" y="5529381"/>
              <a:ext cx="1498655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</p:txBody>
        </p:sp>
        <p:cxnSp>
          <p:nvCxnSpPr>
            <p:cNvPr id="28" name="Straight Arrow Connector 64"/>
            <p:cNvCxnSpPr>
              <a:cxnSpLocks noChangeShapeType="1"/>
            </p:cNvCxnSpPr>
            <p:nvPr/>
          </p:nvCxnSpPr>
          <p:spPr bwMode="auto">
            <a:xfrm flipV="1">
              <a:off x="6590633" y="4943037"/>
              <a:ext cx="1096387" cy="106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185" y="556147"/>
              <a:ext cx="2608228" cy="2015449"/>
            </a:xfrm>
            <a:prstGeom prst="rect">
              <a:avLst/>
            </a:prstGeom>
          </p:spPr>
        </p:pic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5179516" y="272754"/>
              <a:ext cx="4468099" cy="23817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50" dirty="0"/>
            </a:p>
          </p:txBody>
        </p:sp>
        <p:pic>
          <p:nvPicPr>
            <p:cNvPr id="31" name="Picture 5" descr="Fig7b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31" t="14999" r="5464" b="14140"/>
            <a:stretch>
              <a:fillRect/>
            </a:stretch>
          </p:blipFill>
          <p:spPr bwMode="auto">
            <a:xfrm>
              <a:off x="7529560" y="926300"/>
              <a:ext cx="2062032" cy="115400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grpSp>
        <p:nvGrpSpPr>
          <p:cNvPr id="39" name="Group 68"/>
          <p:cNvGrpSpPr/>
          <p:nvPr/>
        </p:nvGrpSpPr>
        <p:grpSpPr>
          <a:xfrm>
            <a:off x="1080883" y="1441506"/>
            <a:ext cx="1345106" cy="1332561"/>
            <a:chOff x="517525" y="1143000"/>
            <a:chExt cx="1844675" cy="1911350"/>
          </a:xfrm>
        </p:grpSpPr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5490" t="8328" r="14462"/>
            <a:stretch>
              <a:fillRect/>
            </a:stretch>
          </p:blipFill>
          <p:spPr bwMode="auto">
            <a:xfrm>
              <a:off x="539750" y="1536700"/>
              <a:ext cx="1822450" cy="15113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544511" y="1143000"/>
              <a:ext cx="1817689" cy="3642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050" dirty="0">
                  <a:latin typeface="+mj-lt"/>
                </a:rPr>
                <a:t>Precipitation</a:t>
              </a: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17525" y="1143000"/>
              <a:ext cx="1844675" cy="1911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71006" y="980405"/>
            <a:ext cx="8387163" cy="5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Place based </a:t>
            </a:r>
            <a:r>
              <a:rPr lang="en-US" dirty="0" smtClean="0"/>
              <a:t>model implementation</a:t>
            </a: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15049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Services, products 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dirty="0"/>
              <a:t>s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 smtClean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SLA-v1jpg"/>
          <p:cNvPicPr>
            <a:picLocks noChangeAspect="1" noChangeArrowheads="1"/>
          </p:cNvPicPr>
          <p:nvPr/>
        </p:nvPicPr>
        <p:blipFill>
          <a:blip r:embed="rId3" cstate="print"/>
          <a:srcRect l="6926"/>
          <a:stretch>
            <a:fillRect/>
          </a:stretch>
        </p:blipFill>
        <p:spPr bwMode="auto">
          <a:xfrm>
            <a:off x="84307" y="1636628"/>
            <a:ext cx="5666211" cy="41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17953" b="-3865"/>
          <a:stretch/>
        </p:blipFill>
        <p:spPr bwMode="auto">
          <a:xfrm>
            <a:off x="5456802" y="3782613"/>
            <a:ext cx="3580568" cy="234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02" y="1145323"/>
            <a:ext cx="3528565" cy="25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2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71006" y="980405"/>
            <a:ext cx="8387163" cy="5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Place based </a:t>
            </a:r>
            <a:r>
              <a:rPr lang="en-US" dirty="0" smtClean="0"/>
              <a:t>model implementation</a:t>
            </a: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15049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Services, products 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dirty="0"/>
              <a:t>s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 smtClean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653" y="1944349"/>
            <a:ext cx="8662802" cy="3787958"/>
            <a:chOff x="47554" y="1944349"/>
            <a:chExt cx="8662802" cy="3787958"/>
          </a:xfrm>
        </p:grpSpPr>
        <p:pic>
          <p:nvPicPr>
            <p:cNvPr id="13" name="Picture 5" descr="sl15-view3-gri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8" t="25294" r="13000" b="26786"/>
            <a:stretch/>
          </p:blipFill>
          <p:spPr bwMode="auto">
            <a:xfrm>
              <a:off x="4163501" y="2717358"/>
              <a:ext cx="4546854" cy="301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7554" y="1944349"/>
              <a:ext cx="8662802" cy="3787958"/>
              <a:chOff x="286115" y="1491874"/>
              <a:chExt cx="11550403" cy="5050610"/>
            </a:xfrm>
          </p:grpSpPr>
          <p:pic>
            <p:nvPicPr>
              <p:cNvPr id="15" name="Picture 4" descr="sl15-view1b-gri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3000" t="14285" r="13000" b="26785"/>
              <a:stretch>
                <a:fillRect/>
              </a:stretch>
            </p:blipFill>
            <p:spPr bwMode="auto">
              <a:xfrm>
                <a:off x="286115" y="1491874"/>
                <a:ext cx="5388070" cy="3030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973010" y="1719622"/>
                <a:ext cx="2266501" cy="169209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239511" y="1728891"/>
                <a:ext cx="6597007" cy="7936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73010" y="3420981"/>
                <a:ext cx="2801036" cy="312150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98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71006" y="980405"/>
            <a:ext cx="8387163" cy="5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Place based </a:t>
            </a:r>
            <a:r>
              <a:rPr lang="en-US" dirty="0" smtClean="0"/>
              <a:t>model implementation</a:t>
            </a: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115049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Services, products 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dirty="0"/>
              <a:t>s</a:t>
            </a:r>
            <a:r>
              <a:rPr lang="en-US" sz="32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 smtClean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0653" y="1937866"/>
            <a:ext cx="8662802" cy="3773351"/>
            <a:chOff x="47554" y="1944350"/>
            <a:chExt cx="8662802" cy="3773351"/>
          </a:xfrm>
        </p:grpSpPr>
        <p:pic>
          <p:nvPicPr>
            <p:cNvPr id="20" name="Picture 3" descr="Bath_SL15v7l_SELA_0001s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328" t="4040" r="13313" b="7684"/>
            <a:stretch/>
          </p:blipFill>
          <p:spPr bwMode="auto">
            <a:xfrm>
              <a:off x="4192494" y="2717358"/>
              <a:ext cx="4517861" cy="30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47554" y="1944350"/>
              <a:ext cx="8662802" cy="3773351"/>
              <a:chOff x="286115" y="1491874"/>
              <a:chExt cx="11550403" cy="5031135"/>
            </a:xfrm>
          </p:grpSpPr>
          <p:pic>
            <p:nvPicPr>
              <p:cNvPr id="22" name="Picture 4" descr="sl15-view1b-gri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3000" t="14285" r="13000" b="26785"/>
              <a:stretch>
                <a:fillRect/>
              </a:stretch>
            </p:blipFill>
            <p:spPr bwMode="auto">
              <a:xfrm>
                <a:off x="286115" y="1491874"/>
                <a:ext cx="5388070" cy="3030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973010" y="1719622"/>
                <a:ext cx="2266501" cy="169209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973010" y="3420981"/>
                <a:ext cx="2827539" cy="310202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239511" y="1728891"/>
                <a:ext cx="6597007" cy="7936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383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20652" y="1090761"/>
            <a:ext cx="4023172" cy="280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Key data, products and services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Up to date coastal bathymetry and topography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 smtClean="0"/>
              <a:t>Well defined coastal datum tying water &amp; terrestrial elevations – flooding models require knowledge of MSL and land surface 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 smtClean="0"/>
              <a:t>d</a:t>
            </a:r>
            <a:r>
              <a:rPr lang="en-US" sz="30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616" t="8168" r="10710" b="52167"/>
          <a:stretch/>
        </p:blipFill>
        <p:spPr>
          <a:xfrm>
            <a:off x="4243824" y="1025910"/>
            <a:ext cx="4829451" cy="2275430"/>
          </a:xfrm>
          <a:prstGeom prst="rect">
            <a:avLst/>
          </a:prstGeom>
        </p:spPr>
      </p:pic>
      <p:sp>
        <p:nvSpPr>
          <p:cNvPr id="6" name="Shape 159"/>
          <p:cNvSpPr txBox="1">
            <a:spLocks/>
          </p:cNvSpPr>
          <p:nvPr/>
        </p:nvSpPr>
        <p:spPr>
          <a:xfrm>
            <a:off x="209768" y="3794774"/>
            <a:ext cx="8861062" cy="197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lvl="1" indent="-228600"/>
            <a:r>
              <a:rPr lang="en-US" dirty="0" smtClean="0"/>
              <a:t>Robust coastal water level gauge network</a:t>
            </a:r>
          </a:p>
          <a:p>
            <a:pPr marL="1143000" lvl="2" indent="-228600"/>
            <a:r>
              <a:rPr lang="en-US" dirty="0" smtClean="0"/>
              <a:t>Historical - model assessment and calibration</a:t>
            </a:r>
          </a:p>
          <a:p>
            <a:pPr marL="1143000" lvl="2" indent="-228600"/>
            <a:r>
              <a:rPr lang="en-US" dirty="0" smtClean="0"/>
              <a:t>Real time availability - allows data assimilation to improve </a:t>
            </a:r>
            <a:r>
              <a:rPr lang="en-US" dirty="0"/>
              <a:t>event based </a:t>
            </a:r>
            <a:r>
              <a:rPr lang="en-US" dirty="0" smtClean="0"/>
              <a:t>forecasts</a:t>
            </a:r>
            <a:endParaRPr lang="en-US" dirty="0"/>
          </a:p>
          <a:p>
            <a:pPr marL="685800" lvl="1" indent="-228600"/>
            <a:r>
              <a:rPr lang="en-US" dirty="0" smtClean="0"/>
              <a:t>Interagency collaboration on products and services in coastal waters &amp; inland waters – assist with predicting compound flooding</a:t>
            </a:r>
          </a:p>
          <a:p>
            <a:pPr marL="685800" lvl="1" indent="-228600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685800" lvl="1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dirty="0" smtClean="0"/>
              <a:t>Real impacts of </a:t>
            </a:r>
            <a:r>
              <a:rPr lang="en-US" sz="28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</a:t>
            </a:r>
            <a:r>
              <a:rPr lang="en-US" sz="2800" dirty="0" smtClean="0"/>
              <a:t>data, products &amp; services</a:t>
            </a:r>
            <a:endParaRPr sz="2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1" descr="HSDRRS STATUS MAP UPDATE_INTERIOR&amp;EXTERI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3171"/>
          <a:stretch/>
        </p:blipFill>
        <p:spPr bwMode="auto">
          <a:xfrm>
            <a:off x="59087" y="1303231"/>
            <a:ext cx="892628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52"/>
          <p:cNvSpPr txBox="1">
            <a:spLocks noGrp="1"/>
          </p:cNvSpPr>
          <p:nvPr>
            <p:ph type="body" idx="1"/>
          </p:nvPr>
        </p:nvSpPr>
        <p:spPr>
          <a:xfrm>
            <a:off x="471006" y="980405"/>
            <a:ext cx="8387163" cy="5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Living with Coastal Flood Risk in Greater New Orleans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20652" y="1154706"/>
            <a:ext cx="8715824" cy="47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 few statistics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270 miles of levees and floodwalls including MR River and perimeter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 smtClean="0"/>
              <a:t>11 navigable flood gates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 smtClean="0"/>
              <a:t>311 land based flood gates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The Forever Need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 smtClean="0"/>
              <a:t>Continuously assess if risk reduction system still provides expected protection to GNO.  If not, what improvements are needed given:</a:t>
            </a:r>
          </a:p>
          <a:p>
            <a:pPr marL="1143000" lvl="2" indent="-228600">
              <a:spcBef>
                <a:spcPts val="600"/>
              </a:spcBef>
              <a:buSzPts val="2400"/>
            </a:pPr>
            <a:r>
              <a:rPr lang="en-US" dirty="0" smtClean="0"/>
              <a:t>relative sea level rise = land subsidence + s</a:t>
            </a:r>
            <a:r>
              <a:rPr lang="en-US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ea level rise</a:t>
            </a:r>
          </a:p>
          <a:p>
            <a:pPr marL="1143000" lvl="2" indent="-228600">
              <a:spcBef>
                <a:spcPts val="600"/>
              </a:spcBef>
              <a:buSzPts val="2400"/>
            </a:pPr>
            <a:r>
              <a:rPr lang="en-US" dirty="0" smtClean="0"/>
              <a:t>levee settlement</a:t>
            </a:r>
          </a:p>
          <a:p>
            <a:pPr marL="1143000" lvl="2" indent="-228600">
              <a:spcBef>
                <a:spcPts val="600"/>
              </a:spcBef>
              <a:buSzPts val="2400"/>
            </a:pPr>
            <a:r>
              <a:rPr lang="en-US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climate related change in storm statistics</a:t>
            </a:r>
            <a:endParaRPr lang="en-US" dirty="0"/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 smtClean="0"/>
              <a:t>Assist authorities during storm events</a:t>
            </a:r>
          </a:p>
          <a:p>
            <a:pPr marL="1143000" lvl="2" indent="-228600">
              <a:spcBef>
                <a:spcPts val="600"/>
              </a:spcBef>
              <a:buSzPts val="2400"/>
            </a:pPr>
            <a:r>
              <a:rPr lang="en-US" dirty="0" smtClean="0"/>
              <a:t>operate risk reduction system - considering navigation and flood protection</a:t>
            </a:r>
            <a:endParaRPr lang="en-US" dirty="0"/>
          </a:p>
          <a:p>
            <a:pPr marL="1143000" lvl="2" indent="-228600">
              <a:spcBef>
                <a:spcPts val="600"/>
              </a:spcBef>
              <a:buSzPts val="2400"/>
            </a:pPr>
            <a:r>
              <a:rPr lang="en-US" dirty="0" smtClean="0"/>
              <a:t>make evacuation and myriad emergency response decisions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dirty="0" smtClean="0"/>
              <a:t>Real impacts of </a:t>
            </a:r>
            <a:r>
              <a:rPr lang="en-US" sz="28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</a:t>
            </a:r>
            <a:r>
              <a:rPr lang="en-US" sz="2800" dirty="0" smtClean="0"/>
              <a:t>data, products &amp; services</a:t>
            </a:r>
            <a:endParaRPr sz="2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467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Office Theme</vt:lpstr>
      <vt:lpstr>Custom Design</vt:lpstr>
      <vt:lpstr>Hydrographic Services Review Panel FAC </vt:lpstr>
      <vt:lpstr>About: Coastal Modeling Community</vt:lpstr>
      <vt:lpstr>Usage of NOAA Navigation Services, products &amp; services</vt:lpstr>
      <vt:lpstr>Usage of NOAA Navigation Services, products &amp; services</vt:lpstr>
      <vt:lpstr>Usage of NOAA Navigation Services, products &amp; services</vt:lpstr>
      <vt:lpstr>Usage of NOAA Navigation Services, products &amp; services</vt:lpstr>
      <vt:lpstr>Requests for NOAA Navigation Services data, products, and services</vt:lpstr>
      <vt:lpstr>Real impacts of NOAA Navigation Services data, products &amp; services</vt:lpstr>
      <vt:lpstr>Real impacts of NOAA Navigation Services data, products &amp; services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Mersfelder</dc:creator>
  <cp:lastModifiedBy>Virginia Dentler</cp:lastModifiedBy>
  <cp:revision>43</cp:revision>
  <dcterms:modified xsi:type="dcterms:W3CDTF">2019-08-22T19:08:45Z</dcterms:modified>
</cp:coreProperties>
</file>