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56" r:id="rId3"/>
    <p:sldId id="262" r:id="rId4"/>
    <p:sldId id="263" r:id="rId5"/>
    <p:sldId id="267" r:id="rId6"/>
    <p:sldId id="269" r:id="rId7"/>
    <p:sldId id="264" r:id="rId8"/>
    <p:sldId id="268" r:id="rId9"/>
    <p:sldId id="270" r:id="rId10"/>
    <p:sldId id="271" r:id="rId11"/>
    <p:sldId id="265" r:id="rId12"/>
    <p:sldId id="266" r:id="rId1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71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738" y="7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71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19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59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2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38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.collini@msstate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Hydrographic Services Review Panel FAC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-112932" y="709322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54698"/>
                </a:solidFill>
                <a:latin typeface="Calibri"/>
                <a:cs typeface="Calibri"/>
                <a:sym typeface="Calibri"/>
              </a:rPr>
              <a:t>Renee Collini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NGOM Sentinel Site Cooperative/MS-AL Sea Grant/Mississippi State University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2155" y="2859613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lvl="0" algn="r"/>
            <a:r>
              <a:rPr lang="en-US" sz="2400" i="1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'Tools: Renovate before you build' - and other bad analogies to explain what Gulf stakeholders need to address sea-level rise</a:t>
            </a:r>
          </a:p>
          <a:p>
            <a:pPr lvl="0" algn="r"/>
            <a:r>
              <a:rPr lang="en-US" sz="20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27-29, 2019, New Orleans, LA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93709-F1ED-455F-AD01-4BBE00D12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87" b="27721"/>
          <a:stretch/>
        </p:blipFill>
        <p:spPr>
          <a:xfrm>
            <a:off x="-112932" y="4470742"/>
            <a:ext cx="3461197" cy="1525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32095" y="1110115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800" dirty="0"/>
              <a:t>NOAA Technical Report CO-OPS 083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sz="2400" i="1" dirty="0"/>
              <a:t>Global and Regional Sea Level Rise Scenarios for the United States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800" dirty="0"/>
              <a:t>Met a clear need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400" dirty="0"/>
              <a:t>Locally-relevant information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US" sz="2400" dirty="0"/>
              <a:t>Contextualized scientific information</a:t>
            </a:r>
            <a:endParaRPr lang="en-US" sz="2800" dirty="0"/>
          </a:p>
          <a:p>
            <a:pPr marL="228600" indent="-228600">
              <a:spcBef>
                <a:spcPts val="0"/>
              </a:spcBef>
            </a:pPr>
            <a:r>
              <a:rPr lang="en-US" sz="2800" dirty="0"/>
              <a:t>Worked w/Sentinel Site Cooperatives for delivery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2400" dirty="0"/>
              <a:t>Template and Data Analysis Helper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2400" dirty="0"/>
              <a:t>Standardized sharing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Easily accessible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/>
              <a:t>SLR projections are being used at their full potential</a:t>
            </a:r>
          </a:p>
          <a:p>
            <a:pPr marL="685800" lvl="1" indent="-228600">
              <a:spcBef>
                <a:spcPts val="0"/>
              </a:spcBef>
            </a:pPr>
            <a:endParaRPr lang="en-US" sz="2400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dirty="0"/>
              <a:t>Real impacts of </a:t>
            </a:r>
            <a:r>
              <a:rPr lang="en-US" sz="2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</a:t>
            </a:r>
            <a:r>
              <a:rPr lang="en-US" sz="2800" dirty="0"/>
              <a:t>data, products &amp; services</a:t>
            </a:r>
            <a:endParaRPr sz="2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66">
            <a:extLst>
              <a:ext uri="{FF2B5EF4-FFF2-40B4-BE49-F238E27FC236}">
                <a16:creationId xmlns:a16="http://schemas.microsoft.com/office/drawing/2014/main" id="{597374EF-AE69-4B03-8EA9-7FF8BB960F12}"/>
              </a:ext>
            </a:extLst>
          </p:cNvPr>
          <p:cNvSpPr txBox="1">
            <a:spLocks/>
          </p:cNvSpPr>
          <p:nvPr/>
        </p:nvSpPr>
        <p:spPr>
          <a:xfrm>
            <a:off x="378418" y="5206172"/>
            <a:ext cx="8387163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lvl="1" indent="-228600">
              <a:spcBef>
                <a:spcPts val="0"/>
              </a:spcBef>
            </a:pPr>
            <a:r>
              <a:rPr lang="en-US" sz="2400" dirty="0"/>
              <a:t>Restoration projects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2400" dirty="0"/>
              <a:t>Planning efforts 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2400" dirty="0"/>
              <a:t>SLR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03A7B-0630-4034-9C4A-F718854C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71" y="870384"/>
            <a:ext cx="4551919" cy="5851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0F36B-2C5B-4EB8-A6BD-3B43C0CAC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5" y="864931"/>
            <a:ext cx="4550823" cy="585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Renee Collini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</a:rPr>
              <a:t>NGOM Sentinel Site Cooperative/MS-AL Sea Grant/MSU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linkClick r:id="rId3"/>
              </a:rPr>
              <a:t>r.collini@msstate.edu</a:t>
            </a:r>
            <a:r>
              <a:rPr lang="en-US" dirty="0">
                <a:solidFill>
                  <a:schemeClr val="dk1"/>
                </a:solidFill>
              </a:rPr>
              <a:t> • 228-546-1044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2096" y="1194523"/>
            <a:ext cx="2803474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Partnership focused on sea-level rise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Science, Service, and Stewardship</a:t>
            </a:r>
            <a:endParaRPr sz="2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711600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dirty="0"/>
              <a:t>NGOM Sentinel Site Cooperative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http://articles.katorlegaz.com/quicktipsinartanddesign/gestalt/0101gestalt.gif">
            <a:extLst>
              <a:ext uri="{FF2B5EF4-FFF2-40B4-BE49-F238E27FC236}">
                <a16:creationId xmlns:a16="http://schemas.microsoft.com/office/drawing/2014/main" id="{55A9B7EF-F0CB-49A9-8C8F-8B101354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7" b="16428"/>
          <a:stretch/>
        </p:blipFill>
        <p:spPr bwMode="auto">
          <a:xfrm>
            <a:off x="262744" y="3396033"/>
            <a:ext cx="3476351" cy="26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ticles.katorlegaz.com/quicktipsinartanddesign/gestalt/0101gestalt.gif">
            <a:extLst>
              <a:ext uri="{FF2B5EF4-FFF2-40B4-BE49-F238E27FC236}">
                <a16:creationId xmlns:a16="http://schemas.microsoft.com/office/drawing/2014/main" id="{8FF163F4-D3FF-4BDF-9781-BAD5DF378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4" b="10508"/>
          <a:stretch/>
        </p:blipFill>
        <p:spPr bwMode="auto">
          <a:xfrm>
            <a:off x="5146805" y="3211598"/>
            <a:ext cx="3744976" cy="27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FB2BD40-5D1E-496C-B4DD-B034D9BD01E6}"/>
              </a:ext>
            </a:extLst>
          </p:cNvPr>
          <p:cNvSpPr/>
          <p:nvPr/>
        </p:nvSpPr>
        <p:spPr>
          <a:xfrm>
            <a:off x="3887460" y="3944222"/>
            <a:ext cx="1264992" cy="1510179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CE3F-B1C2-429B-BFB1-B359564AD0EA}"/>
              </a:ext>
            </a:extLst>
          </p:cNvPr>
          <p:cNvSpPr txBox="1"/>
          <p:nvPr/>
        </p:nvSpPr>
        <p:spPr>
          <a:xfrm>
            <a:off x="2981562" y="1738980"/>
            <a:ext cx="9218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0DD2751-E8E8-40BF-84F5-7BE4C386B4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98" y="531470"/>
            <a:ext cx="5859194" cy="585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Spoke with 3 groups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400" dirty="0"/>
              <a:t>Extension and outreach professionals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400" b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Coastal decision-makers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400" dirty="0"/>
              <a:t>Researchers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endParaRPr lang="en-US" sz="2400" dirty="0"/>
          </a:p>
          <a:p>
            <a:pPr marL="685800" lvl="1" indent="-228600">
              <a:spcBef>
                <a:spcPts val="0"/>
              </a:spcBef>
              <a:buSzPts val="2400"/>
            </a:pPr>
            <a:endParaRPr lang="en-US" sz="2400" dirty="0"/>
          </a:p>
          <a:p>
            <a:pPr marL="685800" lvl="1" indent="-228600">
              <a:spcBef>
                <a:spcPts val="0"/>
              </a:spcBef>
              <a:buSzPts val="2400"/>
            </a:pPr>
            <a:endParaRPr lang="en-US" sz="2400" dirty="0"/>
          </a:p>
          <a:p>
            <a:pPr marL="228600" indent="-228600">
              <a:spcBef>
                <a:spcPts val="0"/>
              </a:spcBef>
            </a:pPr>
            <a:r>
              <a:rPr lang="en-US" sz="2800" dirty="0"/>
              <a:t>Aerial imagery 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b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SLR projections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/>
              <a:t>Historical water-level trends</a:t>
            </a:r>
            <a:endParaRPr sz="2800" b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69024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44501-9EF2-4820-984A-2E0675037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32" y="898175"/>
            <a:ext cx="5500468" cy="260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DFBA0-9422-4B83-ACC9-8F181FB39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221"/>
          <a:stretch/>
        </p:blipFill>
        <p:spPr>
          <a:xfrm>
            <a:off x="6440614" y="3416868"/>
            <a:ext cx="2633047" cy="3187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EB886-A5CF-45AF-9954-1973A799ED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93"/>
          <a:stretch/>
        </p:blipFill>
        <p:spPr>
          <a:xfrm>
            <a:off x="5234884" y="4212694"/>
            <a:ext cx="2430307" cy="2603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69C23-78DC-4876-934D-A44DC1EED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53" y="5108370"/>
            <a:ext cx="4896533" cy="106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Tides and currents – operational purposes</a:t>
            </a:r>
            <a:endParaRPr lang="en-US" sz="2400" dirty="0"/>
          </a:p>
          <a:p>
            <a:pPr marL="228600" indent="-228600"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Tide gauge information</a:t>
            </a:r>
          </a:p>
          <a:p>
            <a:pPr marL="228600" indent="-228600">
              <a:spcBef>
                <a:spcPts val="1800"/>
              </a:spcBef>
              <a:spcAft>
                <a:spcPts val="1800"/>
              </a:spcAft>
            </a:pPr>
            <a:r>
              <a:rPr lang="en-US" sz="2800" b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Rates of SLR</a:t>
            </a:r>
          </a:p>
          <a:p>
            <a:pPr marL="228600" indent="-228600"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Datum info/services</a:t>
            </a:r>
          </a:p>
          <a:p>
            <a:pPr marL="228600" indent="-228600"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NGS services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69024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B08CDE-1A6C-41B9-937A-D08AF05CA5E7}"/>
              </a:ext>
            </a:extLst>
          </p:cNvPr>
          <p:cNvGrpSpPr/>
          <p:nvPr/>
        </p:nvGrpSpPr>
        <p:grpSpPr>
          <a:xfrm>
            <a:off x="4086077" y="1993455"/>
            <a:ext cx="4673344" cy="3039906"/>
            <a:chOff x="4470656" y="2165140"/>
            <a:chExt cx="4673344" cy="30399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775E65-759A-46E1-BABA-39472FD44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0656" y="2165140"/>
              <a:ext cx="4514711" cy="303990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E7C0A1-B566-4EEA-9114-3CA8A20392EC}"/>
                </a:ext>
              </a:extLst>
            </p:cNvPr>
            <p:cNvSpPr txBox="1"/>
            <p:nvPr/>
          </p:nvSpPr>
          <p:spPr>
            <a:xfrm>
              <a:off x="7821637" y="2165140"/>
              <a:ext cx="1322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Photo credit: Wikipedia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ECBD8E3-2C43-435B-B731-8C5C8F15B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90"/>
          <a:stretch/>
        </p:blipFill>
        <p:spPr>
          <a:xfrm>
            <a:off x="348822" y="2255065"/>
            <a:ext cx="3821388" cy="33129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E93B1C8-4B4E-4427-9CB6-841458BAE1C7}"/>
              </a:ext>
            </a:extLst>
          </p:cNvPr>
          <p:cNvGrpSpPr/>
          <p:nvPr/>
        </p:nvGrpSpPr>
        <p:grpSpPr>
          <a:xfrm>
            <a:off x="4452626" y="2681064"/>
            <a:ext cx="4366632" cy="3485835"/>
            <a:chOff x="4680118" y="3839664"/>
            <a:chExt cx="3642234" cy="28486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EF0420-BE2D-46A5-9E78-7B0FB5F97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85" r="92429"/>
            <a:stretch/>
          </p:blipFill>
          <p:spPr>
            <a:xfrm>
              <a:off x="4680118" y="3839664"/>
              <a:ext cx="392597" cy="28486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7A9C92-D072-44F0-A6DE-5039FABB8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241"/>
            <a:stretch/>
          </p:blipFill>
          <p:spPr>
            <a:xfrm>
              <a:off x="5072715" y="3839665"/>
              <a:ext cx="3249637" cy="284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5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Data Needs: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SLR observation infrastructure gaps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NWLON</a:t>
            </a:r>
          </a:p>
          <a:p>
            <a:pPr marL="685800" lvl="1" indent="-22860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CORS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Contextualize/connect datasets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Subsidence data with tide gauge data</a:t>
            </a:r>
          </a:p>
          <a:p>
            <a:pPr marL="685800" lvl="1" indent="-22860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Couple aerial imagery with tide gauge observing data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Nearshore, shallow, turbid coastal aerial imagery</a:t>
            </a:r>
            <a:r>
              <a:rPr lang="en-US" dirty="0"/>
              <a:t> </a:t>
            </a:r>
            <a:r>
              <a:rPr lang="en-US" sz="2800" dirty="0"/>
              <a:t>in “non-priority” areas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82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“Happiness is a place between too little &amp; too much” – Finnish Proverb</a:t>
            </a:r>
          </a:p>
          <a:p>
            <a:pPr marL="228600" indent="-2286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D4A94-A4B3-4FC3-9288-14E751EF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64" y="2113820"/>
            <a:ext cx="3588341" cy="3588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58BA7-BBDB-4D96-8D4C-A4B19F89D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95" y="2790753"/>
            <a:ext cx="3345026" cy="2234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6A350B-54EC-4C77-BE2D-E1DEC8A326CA}"/>
              </a:ext>
            </a:extLst>
          </p:cNvPr>
          <p:cNvSpPr/>
          <p:nvPr/>
        </p:nvSpPr>
        <p:spPr>
          <a:xfrm rot="16200000">
            <a:off x="2395933" y="3446325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Happiness?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4E334-BAF6-4F27-A117-6367A048DC72}"/>
              </a:ext>
            </a:extLst>
          </p:cNvPr>
          <p:cNvSpPr txBox="1"/>
          <p:nvPr/>
        </p:nvSpPr>
        <p:spPr>
          <a:xfrm>
            <a:off x="380803" y="2006096"/>
            <a:ext cx="8489745" cy="4035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What additional tools &amp; services are needed?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5% - no more tools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9% - increased capacity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13% - technical assistance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13% - weren’t sure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5% - increased awareness 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*Around one third wanted case specific help, and not all of those were tools.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“Happiness is a place between too little &amp; too much” – Finnish Proverb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Renovate before you build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Organization of current resources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Technical support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Lean on existing outreach/			           Extension services</a:t>
            </a:r>
          </a:p>
          <a:p>
            <a:pPr marL="228600" indent="-2286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renovate clipart">
            <a:extLst>
              <a:ext uri="{FF2B5EF4-FFF2-40B4-BE49-F238E27FC236}">
                <a16:creationId xmlns:a16="http://schemas.microsoft.com/office/drawing/2014/main" id="{12675C93-1610-4725-B457-D25D2D5F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81" y="3585985"/>
            <a:ext cx="3229586" cy="29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2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800"/>
              <a:t>Renovate before you build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New tool = end-user investment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Evaluate current tools </a:t>
            </a:r>
          </a:p>
          <a:p>
            <a:pPr marL="1143000" lvl="2" indent="-228600">
              <a:spcBef>
                <a:spcPts val="0"/>
              </a:spcBef>
              <a:spcAft>
                <a:spcPts val="1800"/>
              </a:spcAft>
            </a:pPr>
            <a:r>
              <a:rPr lang="en-US" sz="2200"/>
              <a:t>Impact &amp; improvement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800"/>
              <a:t>Organization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“bring existing family of tools together in a searchable database by problem or need”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“easier to find or simpler guidelines on estimate RSLR”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“clarity on available imagery data from across NOAA sources based on location”</a:t>
            </a:r>
          </a:p>
          <a:p>
            <a:pPr marL="228600" indent="-2286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/>
              <a:t>d</a:t>
            </a:r>
            <a:r>
              <a:rPr lang="en-US" sz="3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lang="en-US"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FD9BB-F84E-4391-A9F1-F89991F9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5" y="1194523"/>
            <a:ext cx="8640615" cy="4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Technical support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Datum conversion calculators &amp; guidance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On-the-ground people</a:t>
            </a:r>
          </a:p>
          <a:p>
            <a:pPr marL="114300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“</a:t>
            </a:r>
            <a:r>
              <a:rPr lang="en-US" sz="2200" u="sng" dirty="0"/>
              <a:t>really</a:t>
            </a:r>
            <a:r>
              <a:rPr lang="en-US" sz="2200" dirty="0"/>
              <a:t> miss our [Florida NGS] advisor. We are a big state and are currently sharing… we need help establishing key assets”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Existing outreach/Extension services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2400" dirty="0"/>
              <a:t>Delivery</a:t>
            </a:r>
          </a:p>
          <a:p>
            <a:pPr marL="1143000" lvl="2" indent="-228600">
              <a:spcBef>
                <a:spcPts val="0"/>
              </a:spcBef>
            </a:pPr>
            <a:r>
              <a:rPr lang="en-US" sz="2200" dirty="0"/>
              <a:t>Socialize data and information</a:t>
            </a:r>
          </a:p>
          <a:p>
            <a:pPr marL="114300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Communicate science clearly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Help w/tool development &amp; evaluation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 gaps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 existing tools to adapt/enhance</a:t>
            </a:r>
          </a:p>
          <a:p>
            <a:pPr marL="228600" indent="-2286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 result for NOAA Office for Coastal Management">
            <a:extLst>
              <a:ext uri="{FF2B5EF4-FFF2-40B4-BE49-F238E27FC236}">
                <a16:creationId xmlns:a16="http://schemas.microsoft.com/office/drawing/2014/main" id="{448C0600-7D68-426C-A45C-DF618D5C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64" y="3747603"/>
            <a:ext cx="4360985" cy="8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A21047-B768-459D-9F31-7900A1738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70" y="4842698"/>
            <a:ext cx="1642366" cy="1085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73AB4-2C0E-4251-B541-374C49DED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900" y="4700375"/>
            <a:ext cx="1332026" cy="1252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4D28A-AC11-4715-9972-EDD3737C5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872" y="3887916"/>
            <a:ext cx="1192420" cy="1438511"/>
          </a:xfrm>
          <a:prstGeom prst="rect">
            <a:avLst/>
          </a:prstGeom>
        </p:spPr>
      </p:pic>
      <p:pic>
        <p:nvPicPr>
          <p:cNvPr id="2052" name="Picture 4" descr="Image result for Gulf of Mexico Alliance logo">
            <a:extLst>
              <a:ext uri="{FF2B5EF4-FFF2-40B4-BE49-F238E27FC236}">
                <a16:creationId xmlns:a16="http://schemas.microsoft.com/office/drawing/2014/main" id="{319D39F8-B879-4E19-8BEE-6455C47A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0" y="4510404"/>
            <a:ext cx="1755580" cy="13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521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Hydrographic Services Review Panel FAC </vt:lpstr>
      <vt:lpstr>About NGOM Sentinel Site Cooperative</vt:lpstr>
      <vt:lpstr>Usage of NOAA Navigation Services, products &amp; services</vt:lpstr>
      <vt:lpstr>Usage of NOAA Navigation Services, products &amp; services</vt:lpstr>
      <vt:lpstr>Requests for NOAA Navigation Services data, products, and services</vt:lpstr>
      <vt:lpstr>Requests for NOAA Navigation Services data, products, and services</vt:lpstr>
      <vt:lpstr>Requests for NOAA Navigation Services data, products, and services</vt:lpstr>
      <vt:lpstr>Requests for NOAA Navigation Services data, products, and services</vt:lpstr>
      <vt:lpstr>Requests for NOAA Navigation Services data, products, and services</vt:lpstr>
      <vt:lpstr>Real impacts of NOAA Navigation Services data, products &amp; services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Mersfelder</dc:creator>
  <cp:lastModifiedBy>Virginia Dentler</cp:lastModifiedBy>
  <cp:revision>46</cp:revision>
  <dcterms:modified xsi:type="dcterms:W3CDTF">2019-08-28T19:26:04Z</dcterms:modified>
</cp:coreProperties>
</file>