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809" r:id="rId3"/>
  </p:sldMasterIdLst>
  <p:notesMasterIdLst>
    <p:notesMasterId r:id="rId33"/>
  </p:notesMasterIdLst>
  <p:handoutMasterIdLst>
    <p:handoutMasterId r:id="rId34"/>
  </p:handoutMasterIdLst>
  <p:sldIdLst>
    <p:sldId id="257" r:id="rId4"/>
    <p:sldId id="474" r:id="rId5"/>
    <p:sldId id="598" r:id="rId6"/>
    <p:sldId id="519" r:id="rId7"/>
    <p:sldId id="500" r:id="rId8"/>
    <p:sldId id="577" r:id="rId9"/>
    <p:sldId id="582" r:id="rId10"/>
    <p:sldId id="583" r:id="rId11"/>
    <p:sldId id="597" r:id="rId12"/>
    <p:sldId id="576" r:id="rId13"/>
    <p:sldId id="558" r:id="rId14"/>
    <p:sldId id="586" r:id="rId15"/>
    <p:sldId id="559" r:id="rId16"/>
    <p:sldId id="587" r:id="rId17"/>
    <p:sldId id="588" r:id="rId18"/>
    <p:sldId id="560" r:id="rId19"/>
    <p:sldId id="589" r:id="rId20"/>
    <p:sldId id="594" r:id="rId21"/>
    <p:sldId id="561" r:id="rId22"/>
    <p:sldId id="521" r:id="rId23"/>
    <p:sldId id="526" r:id="rId24"/>
    <p:sldId id="564" r:id="rId25"/>
    <p:sldId id="541" r:id="rId26"/>
    <p:sldId id="397" r:id="rId27"/>
    <p:sldId id="565" r:id="rId28"/>
    <p:sldId id="567" r:id="rId29"/>
    <p:sldId id="591" r:id="rId30"/>
    <p:sldId id="568" r:id="rId31"/>
    <p:sldId id="556" r:id="rId32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29" autoAdjust="0"/>
    <p:restoredTop sz="93616" autoAdjust="0"/>
  </p:normalViewPr>
  <p:slideViewPr>
    <p:cSldViewPr>
      <p:cViewPr varScale="1">
        <p:scale>
          <a:sx n="114" d="100"/>
          <a:sy n="114" d="100"/>
        </p:scale>
        <p:origin x="1326" y="6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70" y="-12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6888" cy="463550"/>
          </a:xfrm>
          <a:prstGeom prst="rect">
            <a:avLst/>
          </a:prstGeom>
        </p:spPr>
        <p:txBody>
          <a:bodyPr vert="horz" lIns="93162" tIns="46581" rIns="93162" bIns="4658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925" y="1"/>
            <a:ext cx="3036888" cy="463550"/>
          </a:xfrm>
          <a:prstGeom prst="rect">
            <a:avLst/>
          </a:prstGeom>
        </p:spPr>
        <p:txBody>
          <a:bodyPr vert="horz" lIns="93162" tIns="46581" rIns="93162" bIns="4658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42D5AD0-E985-445C-AF18-E1DDF0CACBD6}" type="datetimeFigureOut">
              <a:rPr lang="en-US"/>
              <a:pPr>
                <a:defRPr/>
              </a:pPr>
              <a:t>8/23/2019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1263"/>
            <a:ext cx="3036888" cy="463550"/>
          </a:xfrm>
          <a:prstGeom prst="rect">
            <a:avLst/>
          </a:prstGeom>
        </p:spPr>
        <p:txBody>
          <a:bodyPr vert="horz" lIns="93162" tIns="46581" rIns="93162" bIns="4658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925" y="8831263"/>
            <a:ext cx="3036888" cy="463550"/>
          </a:xfrm>
          <a:prstGeom prst="rect">
            <a:avLst/>
          </a:prstGeom>
        </p:spPr>
        <p:txBody>
          <a:bodyPr vert="horz" lIns="93162" tIns="46581" rIns="93162" bIns="4658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4CFE825-8001-4E52-9437-1F312AADC3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030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6888" cy="463550"/>
          </a:xfrm>
          <a:prstGeom prst="rect">
            <a:avLst/>
          </a:prstGeom>
        </p:spPr>
        <p:txBody>
          <a:bodyPr vert="horz" lIns="93162" tIns="46581" rIns="93162" bIns="4658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925" y="1"/>
            <a:ext cx="3036888" cy="463550"/>
          </a:xfrm>
          <a:prstGeom prst="rect">
            <a:avLst/>
          </a:prstGeom>
        </p:spPr>
        <p:txBody>
          <a:bodyPr vert="horz" lIns="93162" tIns="46581" rIns="93162" bIns="4658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9C4727A-2725-4AED-B5DC-F78804F0C0D8}" type="datetimeFigureOut">
              <a:rPr lang="en-US"/>
              <a:pPr>
                <a:defRPr/>
              </a:pPr>
              <a:t>8/23/2019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2" tIns="46581" rIns="93162" bIns="4658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6"/>
            <a:ext cx="5607050" cy="4181475"/>
          </a:xfrm>
          <a:prstGeom prst="rect">
            <a:avLst/>
          </a:prstGeom>
        </p:spPr>
        <p:txBody>
          <a:bodyPr vert="horz" lIns="93162" tIns="46581" rIns="93162" bIns="46581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1263"/>
            <a:ext cx="3036888" cy="463550"/>
          </a:xfrm>
          <a:prstGeom prst="rect">
            <a:avLst/>
          </a:prstGeom>
        </p:spPr>
        <p:txBody>
          <a:bodyPr vert="horz" lIns="93162" tIns="46581" rIns="93162" bIns="4658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925" y="8831263"/>
            <a:ext cx="3036888" cy="463550"/>
          </a:xfrm>
          <a:prstGeom prst="rect">
            <a:avLst/>
          </a:prstGeom>
        </p:spPr>
        <p:txBody>
          <a:bodyPr vert="horz" lIns="93162" tIns="46581" rIns="93162" bIns="4658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B46E214-0EB4-4C7F-A483-8B345ED274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2090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1574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37630" indent="-282970" defTabSz="931574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35059" indent="-225740" defTabSz="931574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589718" indent="-225740" defTabSz="931574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42789" indent="-225740" defTabSz="931574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00628" indent="-225740" defTabSz="93157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58467" indent="-225740" defTabSz="93157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16305" indent="-225740" defTabSz="93157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74145" indent="-225740" defTabSz="93157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57E17B-7BEC-4E54-BAB2-72A4FAE7C079}" type="slidenum">
              <a:rPr lang="en-US" altLang="en-US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alt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2688" y="698500"/>
            <a:ext cx="4649787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3450" y="4414838"/>
            <a:ext cx="5143500" cy="41830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•"/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="1" dirty="0" smtClean="0"/>
              <a:t>Vertical Datum Transformation (</a:t>
            </a:r>
            <a:r>
              <a:rPr lang="en-US" b="1" dirty="0" err="1" smtClean="0"/>
              <a:t>VDatum</a:t>
            </a:r>
            <a:r>
              <a:rPr lang="en-US" b="1" dirty="0" smtClean="0"/>
              <a:t>) is a free software tool under development jointly by NOAA's National Geodetic Survey (NGS), Office of Coast Survey (OCS) and Center for Operational Oceanographic Products and Services (CO-OPS). </a:t>
            </a:r>
            <a:r>
              <a:rPr lang="en-US" b="1" dirty="0" err="1" smtClean="0"/>
              <a:t>VDatum</a:t>
            </a:r>
            <a:r>
              <a:rPr lang="en-US" b="1" dirty="0" smtClean="0"/>
              <a:t> is designed to vertically transform geospatial data among a variety of tidal, </a:t>
            </a:r>
            <a:r>
              <a:rPr lang="en-US" b="1" dirty="0" err="1" smtClean="0"/>
              <a:t>orthometric</a:t>
            </a:r>
            <a:r>
              <a:rPr lang="en-US" b="1" dirty="0" smtClean="0"/>
              <a:t> and ellipsoidal vertical </a:t>
            </a:r>
            <a:r>
              <a:rPr lang="en-US" b="1" dirty="0" err="1" smtClean="0"/>
              <a:t>datums</a:t>
            </a:r>
            <a:r>
              <a:rPr lang="en-US" b="1" dirty="0" smtClean="0"/>
              <a:t> - allowing users to convert their data from different vertical references to a common system , enabling the fusion of diverse geospatial data onto a preferred vertical  datum. </a:t>
            </a:r>
            <a:endParaRPr lang="en-US" dirty="0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4064" indent="-2861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4715" indent="-22894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2600" indent="-22894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0486" indent="-22894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8372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6258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144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92029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A9FB2F3-3216-4BB0-9F6A-D5C3A1B43243}" type="slidenum">
              <a:rPr lang="en-US" smtClean="0"/>
              <a:pPr eaLnBrk="1" hangingPunct="1"/>
              <a:t>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30386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339662" indent="-339662"/>
            <a:endParaRPr lang="en-US" smtClean="0">
              <a:latin typeface="Arial" pitchFamily="34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22D128-A145-4269-B6F1-880239C307EC}" type="slidenum">
              <a:rPr lang="en-US" smtClean="0">
                <a:solidFill>
                  <a:prstClr val="black"/>
                </a:solidFill>
                <a:latin typeface="Arial" pitchFamily="34" charset="0"/>
              </a:rPr>
              <a:pPr/>
              <a:t>6</a:t>
            </a:fld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649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50F6-B5BC-40E7-98E2-36F326E2BED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69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46E214-0EB4-4C7F-A483-8B345ED2740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05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46E214-0EB4-4C7F-A483-8B345ED2740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04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826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719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1219200"/>
            <a:ext cx="1676400" cy="4267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9800" y="1219200"/>
            <a:ext cx="4876800" cy="4267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813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219200"/>
            <a:ext cx="6705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09800" y="2438400"/>
            <a:ext cx="3276600" cy="30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638800" y="2438400"/>
            <a:ext cx="32766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638800" y="4038600"/>
            <a:ext cx="32766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717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970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08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8384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883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1753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3736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1144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4383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67864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34073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6569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9018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951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9796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20178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9800" y="2438400"/>
            <a:ext cx="3276600" cy="30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38800" y="2438400"/>
            <a:ext cx="3276600" cy="30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1103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819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540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26326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09382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11271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66525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4108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1219200"/>
            <a:ext cx="1676400" cy="4267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9800" y="1219200"/>
            <a:ext cx="4876800" cy="4267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2498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219200"/>
            <a:ext cx="6705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09800" y="2438400"/>
            <a:ext cx="3276600" cy="30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638800" y="2438400"/>
            <a:ext cx="32766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638800" y="4038600"/>
            <a:ext cx="32766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2063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NOAA_logo_color_trans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850" y="6162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0" y="136188"/>
            <a:ext cx="9144000" cy="719846"/>
          </a:xfrm>
          <a:ln>
            <a:noFill/>
          </a:ln>
        </p:spPr>
        <p:txBody>
          <a:bodyPr tIns="0" rIns="18288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ctr" rtl="0">
              <a:spcBef>
                <a:spcPct val="0"/>
              </a:spcBef>
              <a:buNone/>
              <a:defRPr sz="50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0" y="932808"/>
            <a:ext cx="9144000" cy="487430"/>
          </a:xfrm>
        </p:spPr>
        <p:txBody>
          <a:bodyPr lIns="0" rIns="18288"/>
          <a:lstStyle>
            <a:lvl1pPr marL="0" marR="45720" indent="0" algn="ctr">
              <a:buNone/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709613" y="2276475"/>
            <a:ext cx="3103562" cy="3589338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tx2">
                    <a:lumMod val="90000"/>
                  </a:schemeClr>
                </a:solidFill>
                <a:latin typeface="Calibri" pitchFamily="34" charset="0"/>
              </a:defRPr>
            </a:lvl1pPr>
            <a:lvl2pPr>
              <a:buFontTx/>
              <a:buNone/>
              <a:defRPr sz="1800">
                <a:solidFill>
                  <a:schemeClr val="bg1"/>
                </a:solidFill>
                <a:latin typeface="Calibri" pitchFamily="34" charset="0"/>
              </a:defRPr>
            </a:lvl2pPr>
            <a:lvl3pPr>
              <a:buFontTx/>
              <a:buNone/>
              <a:defRPr sz="1800">
                <a:solidFill>
                  <a:schemeClr val="tx1"/>
                </a:solidFill>
                <a:latin typeface="Calibri" pitchFamily="34" charset="0"/>
              </a:defRPr>
            </a:lvl3pPr>
            <a:lvl4pPr>
              <a:buFontTx/>
              <a:buNone/>
              <a:defRPr sz="1800">
                <a:solidFill>
                  <a:schemeClr val="accent6">
                    <a:lumMod val="60000"/>
                    <a:lumOff val="40000"/>
                  </a:schemeClr>
                </a:solidFill>
                <a:latin typeface="Calibri" pitchFamily="34" charset="0"/>
              </a:defRPr>
            </a:lvl4pPr>
            <a:lvl5pPr>
              <a:buFontTx/>
              <a:buNone/>
              <a:defRPr sz="1800">
                <a:solidFill>
                  <a:schemeClr val="bg1"/>
                </a:solidFill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Date Placeholder 29"/>
          <p:cNvSpPr>
            <a:spLocks noGrp="1"/>
          </p:cNvSpPr>
          <p:nvPr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45857637-58A8-4347-A698-00B2C631649F}" type="datetimeFigureOut">
              <a:rPr lang="en-US"/>
              <a:pPr>
                <a:defRPr/>
              </a:pPr>
              <a:t>8/23/2019</a:t>
            </a:fld>
            <a:endParaRPr lang="en-US"/>
          </a:p>
        </p:txBody>
      </p:sp>
      <p:sp>
        <p:nvSpPr>
          <p:cNvPr id="7" name="Footer Placeholder 18"/>
          <p:cNvSpPr>
            <a:spLocks noGrp="1"/>
          </p:cNvSpPr>
          <p:nvPr>
            <p:ph type="ftr" sz="quarter" idx="15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6"/>
          <p:cNvSpPr>
            <a:spLocks noGrp="1"/>
          </p:cNvSpPr>
          <p:nvPr>
            <p:ph type="sldNum" sz="quarter" idx="16"/>
          </p:nvPr>
        </p:nvSpPr>
        <p:spPr>
          <a:xfrm>
            <a:off x="7696200" y="6324600"/>
            <a:ext cx="7620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rgbClr val="D1EAEE"/>
                </a:solidFill>
                <a:cs typeface="Arial" charset="0"/>
              </a:defRPr>
            </a:lvl1pPr>
          </a:lstStyle>
          <a:p>
            <a:pPr>
              <a:defRPr/>
            </a:pPr>
            <a:fld id="{2FACEFCA-4B59-4550-93DD-765F60315D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40914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8A837-8E74-44BC-B72B-D8A14FB8965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8/23/2019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7B511F-8A9C-4EAF-9D99-2794B6DBD58C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17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9800" y="2438400"/>
            <a:ext cx="3276600" cy="30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38800" y="2438400"/>
            <a:ext cx="3276600" cy="30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728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65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731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066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6244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1828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3"/>
          <p:cNvSpPr txBox="1">
            <a:spLocks noChangeArrowheads="1"/>
          </p:cNvSpPr>
          <p:nvPr/>
        </p:nvSpPr>
        <p:spPr bwMode="auto">
          <a:xfrm>
            <a:off x="898525" y="17367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0" hangingPunct="0">
              <a:defRPr/>
            </a:pPr>
            <a:endParaRPr lang="en-US" altLang="en-US" sz="2400" smtClean="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1027" name="Text Box 4"/>
          <p:cNvSpPr txBox="1">
            <a:spLocks noChangeArrowheads="1"/>
          </p:cNvSpPr>
          <p:nvPr/>
        </p:nvSpPr>
        <p:spPr bwMode="auto">
          <a:xfrm>
            <a:off x="2362200" y="1600200"/>
            <a:ext cx="609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endParaRPr lang="en-US" altLang="en-US" sz="2400" smtClean="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1028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1219200"/>
            <a:ext cx="6705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09800" y="2438400"/>
            <a:ext cx="6705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pic>
        <p:nvPicPr>
          <p:cNvPr id="1030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898525" y="17367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" pitchFamily="1" charset="0"/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2362200" y="1600200"/>
            <a:ext cx="609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" pitchFamily="1" charset="0"/>
            </a:endParaRPr>
          </a:p>
        </p:txBody>
      </p:sp>
      <p:sp>
        <p:nvSpPr>
          <p:cNvPr id="3076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1219200"/>
            <a:ext cx="6705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09800" y="2438400"/>
            <a:ext cx="6705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3078" name="Picture 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6766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7" Type="http://schemas.openxmlformats.org/officeDocument/2006/relationships/image" Target="../media/image83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stephen.a.white@noaa.gov" TargetMode="External"/><Relationship Id="rId2" Type="http://schemas.openxmlformats.org/officeDocument/2006/relationships/hyperlink" Target="http://vdatum.noaa.gov/" TargetMode="Externa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7.jpeg"/><Relationship Id="rId7" Type="http://schemas.openxmlformats.org/officeDocument/2006/relationships/image" Target="../media/image1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23.png"/><Relationship Id="rId5" Type="http://schemas.openxmlformats.org/officeDocument/2006/relationships/image" Target="../media/image19.jpeg"/><Relationship Id="rId10" Type="http://schemas.openxmlformats.org/officeDocument/2006/relationships/image" Target="../media/image22.jpeg"/><Relationship Id="rId4" Type="http://schemas.openxmlformats.org/officeDocument/2006/relationships/image" Target="../media/image18.pn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1981200"/>
            <a:ext cx="9144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rgbClr val="0070C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0070C0"/>
                </a:solidFill>
              </a:rPr>
              <a:t> </a:t>
            </a:r>
            <a:r>
              <a:rPr lang="en-US" altLang="en-US" sz="5400" b="1" dirty="0">
                <a:solidFill>
                  <a:srgbClr val="0070C0"/>
                </a:solidFill>
                <a:latin typeface="Calibri" pitchFamily="34" charset="0"/>
              </a:rPr>
              <a:t>VDatum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70C0"/>
                </a:solidFill>
                <a:latin typeface="Calibri" pitchFamily="34" charset="0"/>
              </a:rPr>
              <a:t>Vertical Datum Transformation Tool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800" b="1" dirty="0">
              <a:solidFill>
                <a:srgbClr val="0070C0"/>
              </a:solidFill>
              <a:latin typeface="Calibri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800" b="1" dirty="0">
              <a:solidFill>
                <a:srgbClr val="0070C0"/>
              </a:solidFill>
              <a:latin typeface="Calibri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70C0"/>
                </a:solidFill>
                <a:latin typeface="Calibri" pitchFamily="34" charset="0"/>
              </a:rPr>
              <a:t>HSRP Briefing</a:t>
            </a:r>
            <a:endParaRPr lang="en-US" altLang="en-US" sz="2800" b="1" dirty="0">
              <a:solidFill>
                <a:srgbClr val="0070C0"/>
              </a:solidFill>
              <a:latin typeface="Calibri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000" b="1" dirty="0">
              <a:solidFill>
                <a:srgbClr val="0070C0"/>
              </a:solidFill>
              <a:latin typeface="Calibri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i="1" dirty="0" smtClean="0">
                <a:solidFill>
                  <a:srgbClr val="0070C0"/>
                </a:solidFill>
                <a:latin typeface="Calibri" pitchFamily="34" charset="0"/>
              </a:rPr>
              <a:t>August 27, 2019</a:t>
            </a:r>
            <a:endParaRPr lang="en-US" altLang="en-US" sz="2400" i="1" dirty="0">
              <a:solidFill>
                <a:srgbClr val="0070C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70C0"/>
                </a:solidFill>
              </a:rPr>
              <a:t> </a:t>
            </a:r>
            <a:endParaRPr lang="en-US" altLang="en-US" sz="2000" b="1" dirty="0">
              <a:solidFill>
                <a:srgbClr val="0070C0"/>
              </a:solidFill>
            </a:endParaRPr>
          </a:p>
        </p:txBody>
      </p:sp>
      <p:sp>
        <p:nvSpPr>
          <p:cNvPr id="6147" name="Text Box 4"/>
          <p:cNvSpPr txBox="1">
            <a:spLocks noChangeArrowheads="1"/>
          </p:cNvSpPr>
          <p:nvPr/>
        </p:nvSpPr>
        <p:spPr bwMode="auto">
          <a:xfrm>
            <a:off x="1143000" y="1447800"/>
            <a:ext cx="7391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1224439"/>
            <a:ext cx="670560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The </a:t>
            </a:r>
            <a:r>
              <a:rPr lang="en-US" b="1" dirty="0" err="1">
                <a:solidFill>
                  <a:srgbClr val="0070C0"/>
                </a:solidFill>
              </a:rPr>
              <a:t>VDatum</a:t>
            </a:r>
            <a:r>
              <a:rPr lang="en-US" b="1" dirty="0">
                <a:solidFill>
                  <a:srgbClr val="0070C0"/>
                </a:solidFill>
              </a:rPr>
              <a:t> transformations tool from NOAA allows us to transform vertical datasets between ellipsoidal, </a:t>
            </a:r>
            <a:r>
              <a:rPr lang="en-US" b="1" dirty="0" err="1">
                <a:solidFill>
                  <a:srgbClr val="0070C0"/>
                </a:solidFill>
              </a:rPr>
              <a:t>orthometric</a:t>
            </a:r>
            <a:r>
              <a:rPr lang="en-US" b="1" dirty="0">
                <a:solidFill>
                  <a:srgbClr val="0070C0"/>
                </a:solidFill>
              </a:rPr>
              <a:t> and tidal </a:t>
            </a:r>
            <a:r>
              <a:rPr lang="en-US" b="1" dirty="0" err="1">
                <a:solidFill>
                  <a:srgbClr val="0070C0"/>
                </a:solidFill>
              </a:rPr>
              <a:t>datums</a:t>
            </a:r>
            <a:r>
              <a:rPr lang="en-US" b="1" dirty="0" smtClean="0">
                <a:solidFill>
                  <a:srgbClr val="0070C0"/>
                </a:solidFill>
              </a:rPr>
              <a:t>...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Assuring </a:t>
            </a:r>
            <a:r>
              <a:rPr lang="en-US" dirty="0">
                <a:solidFill>
                  <a:srgbClr val="0070C0"/>
                </a:solidFill>
              </a:rPr>
              <a:t>data is transformed </a:t>
            </a:r>
            <a:r>
              <a:rPr lang="en-US" dirty="0" smtClean="0">
                <a:solidFill>
                  <a:srgbClr val="0070C0"/>
                </a:solidFill>
              </a:rPr>
              <a:t>correctly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Enabling </a:t>
            </a:r>
            <a:r>
              <a:rPr lang="en-US" dirty="0">
                <a:solidFill>
                  <a:srgbClr val="0070C0"/>
                </a:solidFill>
              </a:rPr>
              <a:t>multiple uses for datasets across </a:t>
            </a:r>
            <a:r>
              <a:rPr lang="en-US" dirty="0" smtClean="0">
                <a:solidFill>
                  <a:srgbClr val="0070C0"/>
                </a:solidFill>
              </a:rPr>
              <a:t>applications </a:t>
            </a:r>
            <a:r>
              <a:rPr lang="en-US" sz="1600" dirty="0" smtClean="0">
                <a:solidFill>
                  <a:srgbClr val="0070C0"/>
                </a:solidFill>
              </a:rPr>
              <a:t>(Coastal Resilience, Intelligence, and place-based)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Permitting </a:t>
            </a:r>
            <a:r>
              <a:rPr lang="en-US" dirty="0">
                <a:solidFill>
                  <a:srgbClr val="0070C0"/>
                </a:solidFill>
              </a:rPr>
              <a:t>merging of disparate data sets to a common </a:t>
            </a:r>
            <a:r>
              <a:rPr lang="en-US" dirty="0" smtClean="0">
                <a:solidFill>
                  <a:srgbClr val="0070C0"/>
                </a:solidFill>
              </a:rPr>
              <a:t>reference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And </a:t>
            </a:r>
            <a:r>
              <a:rPr lang="en-US" dirty="0">
                <a:solidFill>
                  <a:srgbClr val="0070C0"/>
                </a:solidFill>
              </a:rPr>
              <a:t>providing transformation uncertainty </a:t>
            </a:r>
            <a:r>
              <a:rPr lang="en-US" dirty="0" smtClean="0">
                <a:solidFill>
                  <a:srgbClr val="0070C0"/>
                </a:solidFill>
              </a:rPr>
              <a:t>estimates      for </a:t>
            </a:r>
            <a:r>
              <a:rPr lang="en-US" dirty="0">
                <a:solidFill>
                  <a:srgbClr val="0070C0"/>
                </a:solidFill>
              </a:rPr>
              <a:t>intelligent decision-making and analysis.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541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70C0"/>
                </a:solidFill>
              </a:rPr>
              <a:t>VDatum</a:t>
            </a:r>
            <a:r>
              <a:rPr lang="en-US" sz="4000" b="1" dirty="0" smtClean="0">
                <a:solidFill>
                  <a:srgbClr val="0070C0"/>
                </a:solidFill>
              </a:rPr>
              <a:t> Summary</a:t>
            </a:r>
            <a:endParaRPr lang="en-US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02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066800"/>
            <a:ext cx="876300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charset="0"/>
              <a:buChar char="•"/>
            </a:pPr>
            <a:r>
              <a:rPr lang="en-US" sz="2200" dirty="0" smtClean="0">
                <a:solidFill>
                  <a:srgbClr val="0070C0"/>
                </a:solidFill>
              </a:rPr>
              <a:t>Create Consistency between Regional Models </a:t>
            </a:r>
          </a:p>
          <a:p>
            <a:pPr marL="742950" lvl="1" indent="-285750">
              <a:buFont typeface="Arial" charset="0"/>
              <a:buChar char="•"/>
            </a:pPr>
            <a:endParaRPr lang="en-US" sz="2200" dirty="0">
              <a:solidFill>
                <a:srgbClr val="0070C0"/>
              </a:solidFill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2200" dirty="0" smtClean="0">
                <a:solidFill>
                  <a:srgbClr val="0070C0"/>
                </a:solidFill>
              </a:rPr>
              <a:t>Reducing </a:t>
            </a:r>
            <a:r>
              <a:rPr lang="en-US" sz="2200" dirty="0">
                <a:solidFill>
                  <a:srgbClr val="0070C0"/>
                </a:solidFill>
              </a:rPr>
              <a:t>Regional Model Uncertainty to &lt;</a:t>
            </a:r>
            <a:r>
              <a:rPr lang="en-US" sz="2200" dirty="0" smtClean="0">
                <a:solidFill>
                  <a:srgbClr val="0070C0"/>
                </a:solidFill>
              </a:rPr>
              <a:t>10cm</a:t>
            </a:r>
          </a:p>
          <a:p>
            <a:pPr marL="742950" lvl="1" indent="-285750">
              <a:buFont typeface="Arial" charset="0"/>
              <a:buChar char="•"/>
            </a:pPr>
            <a:endParaRPr lang="en-US" sz="2200" dirty="0" smtClean="0">
              <a:solidFill>
                <a:srgbClr val="0070C0"/>
              </a:solidFill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2200" dirty="0" smtClean="0">
                <a:solidFill>
                  <a:srgbClr val="0070C0"/>
                </a:solidFill>
              </a:rPr>
              <a:t>Increasing Coverage</a:t>
            </a:r>
          </a:p>
          <a:p>
            <a:pPr marL="742950" lvl="1" indent="-285750">
              <a:buFont typeface="Arial" charset="0"/>
              <a:buChar char="•"/>
            </a:pPr>
            <a:endParaRPr lang="en-US" sz="2200" dirty="0" smtClean="0">
              <a:solidFill>
                <a:srgbClr val="0070C0"/>
              </a:solidFill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2200" dirty="0">
                <a:solidFill>
                  <a:srgbClr val="0070C0"/>
                </a:solidFill>
              </a:rPr>
              <a:t>Next Generation TSS Model </a:t>
            </a:r>
            <a:r>
              <a:rPr lang="en-US" dirty="0">
                <a:solidFill>
                  <a:srgbClr val="0070C0"/>
                </a:solidFill>
              </a:rPr>
              <a:t>(utilizing gravimetric GEOID transformation roadmap</a:t>
            </a:r>
            <a:r>
              <a:rPr lang="en-US" dirty="0" smtClean="0">
                <a:solidFill>
                  <a:srgbClr val="0070C0"/>
                </a:solidFill>
              </a:rPr>
              <a:t>) – </a:t>
            </a:r>
            <a:r>
              <a:rPr lang="en-US" b="1" i="1" dirty="0" smtClean="0">
                <a:solidFill>
                  <a:srgbClr val="FF0000"/>
                </a:solidFill>
              </a:rPr>
              <a:t>GPS on Tidal Benchmarks</a:t>
            </a:r>
          </a:p>
          <a:p>
            <a:pPr marL="742950" lvl="1" indent="-285750">
              <a:buFont typeface="Arial" charset="0"/>
              <a:buChar char="•"/>
            </a:pPr>
            <a:endParaRPr lang="en-US" sz="2200" dirty="0" smtClean="0">
              <a:solidFill>
                <a:srgbClr val="0070C0"/>
              </a:solidFill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2200" dirty="0" smtClean="0">
                <a:solidFill>
                  <a:srgbClr val="0070C0"/>
                </a:solidFill>
              </a:rPr>
              <a:t>Spatially </a:t>
            </a:r>
            <a:r>
              <a:rPr lang="en-US" sz="2200" dirty="0">
                <a:solidFill>
                  <a:srgbClr val="0070C0"/>
                </a:solidFill>
              </a:rPr>
              <a:t>Varying </a:t>
            </a:r>
            <a:r>
              <a:rPr lang="en-US" sz="2200" dirty="0" smtClean="0">
                <a:solidFill>
                  <a:srgbClr val="0070C0"/>
                </a:solidFill>
              </a:rPr>
              <a:t>Uncertainty</a:t>
            </a:r>
          </a:p>
          <a:p>
            <a:pPr lvl="1"/>
            <a:endParaRPr lang="en-US" sz="2200" dirty="0">
              <a:solidFill>
                <a:srgbClr val="0070C0"/>
              </a:solidFill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2200" dirty="0" smtClean="0">
                <a:solidFill>
                  <a:srgbClr val="0070C0"/>
                </a:solidFill>
              </a:rPr>
              <a:t>Software </a:t>
            </a:r>
            <a:r>
              <a:rPr lang="en-US" sz="2200" dirty="0">
                <a:solidFill>
                  <a:srgbClr val="0070C0"/>
                </a:solidFill>
              </a:rPr>
              <a:t>Development</a:t>
            </a:r>
          </a:p>
          <a:p>
            <a:pPr lvl="2"/>
            <a:endParaRPr lang="en-US" sz="2200" dirty="0">
              <a:solidFill>
                <a:srgbClr val="0070C0"/>
              </a:solidFill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2200" dirty="0" smtClean="0">
                <a:solidFill>
                  <a:srgbClr val="0070C0"/>
                </a:solidFill>
              </a:rPr>
              <a:t>Communication </a:t>
            </a:r>
            <a:r>
              <a:rPr lang="en-US" sz="2200" dirty="0">
                <a:solidFill>
                  <a:srgbClr val="0070C0"/>
                </a:solidFill>
              </a:rPr>
              <a:t>and </a:t>
            </a:r>
            <a:r>
              <a:rPr lang="en-US" sz="2200" dirty="0" smtClean="0">
                <a:solidFill>
                  <a:srgbClr val="0070C0"/>
                </a:solidFill>
              </a:rPr>
              <a:t>Outreach</a:t>
            </a:r>
          </a:p>
          <a:p>
            <a:pPr marL="742950" lvl="1" indent="-285750">
              <a:buFont typeface="Arial" charset="0"/>
              <a:buChar char="•"/>
            </a:pPr>
            <a:endParaRPr lang="en-US" sz="1600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7307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smtClean="0">
                <a:solidFill>
                  <a:srgbClr val="0070C0"/>
                </a:solidFill>
              </a:rPr>
              <a:t>What’s Next:  </a:t>
            </a:r>
            <a:r>
              <a:rPr lang="en-US" sz="2800" b="1" i="1" dirty="0" smtClean="0">
                <a:solidFill>
                  <a:srgbClr val="0070C0"/>
                </a:solidFill>
              </a:rPr>
              <a:t>Strategic Priorities</a:t>
            </a:r>
            <a:endParaRPr lang="en-US" sz="28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05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76200"/>
            <a:ext cx="7561729" cy="584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20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89" y="0"/>
            <a:ext cx="7642411" cy="5905500"/>
          </a:xfrm>
        </p:spPr>
      </p:pic>
    </p:spTree>
    <p:extLst>
      <p:ext uri="{BB962C8B-B14F-4D97-AF65-F5344CB8AC3E}">
        <p14:creationId xmlns:p14="http://schemas.microsoft.com/office/powerpoint/2010/main" val="397892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94" y="17318"/>
            <a:ext cx="7669306" cy="5926282"/>
          </a:xfrm>
        </p:spPr>
      </p:pic>
    </p:spTree>
    <p:extLst>
      <p:ext uri="{BB962C8B-B14F-4D97-AF65-F5344CB8AC3E}">
        <p14:creationId xmlns:p14="http://schemas.microsoft.com/office/powerpoint/2010/main" val="60317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" r="1363"/>
          <a:stretch/>
        </p:blipFill>
        <p:spPr>
          <a:xfrm>
            <a:off x="381000" y="17317"/>
            <a:ext cx="8458200" cy="6864927"/>
          </a:xfrm>
        </p:spPr>
      </p:pic>
    </p:spTree>
    <p:extLst>
      <p:ext uri="{BB962C8B-B14F-4D97-AF65-F5344CB8AC3E}">
        <p14:creationId xmlns:p14="http://schemas.microsoft.com/office/powerpoint/2010/main" val="101401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685800"/>
            <a:ext cx="4973003" cy="2724205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0" y="762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Foundational Data: </a:t>
            </a:r>
            <a:r>
              <a:rPr lang="en-US" sz="2800" b="1" dirty="0" smtClean="0">
                <a:solidFill>
                  <a:srgbClr val="0070C0"/>
                </a:solidFill>
              </a:rPr>
              <a:t>Tidal</a:t>
            </a: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3505200" cy="45720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352800"/>
            <a:ext cx="2971800" cy="3505200"/>
          </a:xfrm>
          <a:prstGeom prst="rect">
            <a:avLst/>
          </a:prstGeom>
        </p:spPr>
      </p:pic>
      <p:pic>
        <p:nvPicPr>
          <p:cNvPr id="5" name="Picture 3" descr="8723970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3276600"/>
            <a:ext cx="2844800" cy="21336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3130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Supplemental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053" y="609600"/>
            <a:ext cx="5066726" cy="3581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5" y="1778991"/>
            <a:ext cx="1960274" cy="2190439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419600"/>
            <a:ext cx="3189284" cy="10668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4267200"/>
            <a:ext cx="1636690" cy="181040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419600"/>
            <a:ext cx="3432891" cy="9906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553" y="1778991"/>
            <a:ext cx="1926521" cy="2075089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45414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Supplemental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1" y="1828800"/>
            <a:ext cx="4370294" cy="33770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19200"/>
            <a:ext cx="4572000" cy="353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71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762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Foundational Data: </a:t>
            </a:r>
            <a:r>
              <a:rPr lang="en-US" sz="2800" b="1" dirty="0" smtClean="0">
                <a:solidFill>
                  <a:srgbClr val="0070C0"/>
                </a:solidFill>
              </a:rPr>
              <a:t>Geodetic</a:t>
            </a: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762000"/>
            <a:ext cx="7559554" cy="3962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4483494"/>
            <a:ext cx="2133600" cy="160020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4467511"/>
            <a:ext cx="1905000" cy="142875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0" r="59569" b="12308"/>
          <a:stretch/>
        </p:blipFill>
        <p:spPr bwMode="auto">
          <a:xfrm>
            <a:off x="6248400" y="3810000"/>
            <a:ext cx="2743200" cy="2947189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05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1"/>
          <p:cNvSpPr txBox="1">
            <a:spLocks noChangeArrowheads="1"/>
          </p:cNvSpPr>
          <p:nvPr/>
        </p:nvSpPr>
        <p:spPr bwMode="auto">
          <a:xfrm>
            <a:off x="0" y="762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0070C0"/>
                </a:solidFill>
              </a:rPr>
              <a:t>What Vertical Datum is My Data in?</a:t>
            </a:r>
          </a:p>
        </p:txBody>
      </p:sp>
      <p:pic>
        <p:nvPicPr>
          <p:cNvPr id="7171" name="Picture 5" descr="C:\Vicki\Work\Presentations\GRAV-D images\MN12\BaseSt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5" r="11664"/>
          <a:stretch>
            <a:fillRect/>
          </a:stretch>
        </p:blipFill>
        <p:spPr bwMode="auto">
          <a:xfrm>
            <a:off x="2209800" y="2582863"/>
            <a:ext cx="1200150" cy="1471612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TextBox 5"/>
          <p:cNvSpPr txBox="1">
            <a:spLocks noChangeArrowheads="1"/>
          </p:cNvSpPr>
          <p:nvPr/>
        </p:nvSpPr>
        <p:spPr bwMode="auto">
          <a:xfrm>
            <a:off x="2595563" y="4038600"/>
            <a:ext cx="4333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i="1">
                <a:solidFill>
                  <a:schemeClr val="tx1"/>
                </a:solidFill>
                <a:latin typeface="Calibri" pitchFamily="34" charset="0"/>
              </a:rPr>
              <a:t>GPS</a:t>
            </a:r>
          </a:p>
        </p:txBody>
      </p:sp>
      <p:pic>
        <p:nvPicPr>
          <p:cNvPr id="7173" name="Picture 24" descr="GPShyd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1158875"/>
            <a:ext cx="1612900" cy="12319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4" name="Text Box 36"/>
          <p:cNvSpPr txBox="1">
            <a:spLocks noChangeArrowheads="1"/>
          </p:cNvSpPr>
          <p:nvPr/>
        </p:nvSpPr>
        <p:spPr bwMode="auto">
          <a:xfrm>
            <a:off x="3590925" y="1158875"/>
            <a:ext cx="18288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solidFill>
                  <a:schemeClr val="tx1"/>
                </a:solidFill>
                <a:latin typeface="Calibri" pitchFamily="34" charset="0"/>
              </a:rPr>
              <a:t>RTK-GPS vertical referencing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solidFill>
                  <a:schemeClr val="tx1"/>
                </a:solidFill>
                <a:latin typeface="Calibri" pitchFamily="34" charset="0"/>
              </a:rPr>
              <a:t>Hydrographic Surveys</a:t>
            </a:r>
          </a:p>
        </p:txBody>
      </p:sp>
      <p:pic>
        <p:nvPicPr>
          <p:cNvPr id="717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" r="2106" b="1649"/>
          <a:stretch>
            <a:fillRect/>
          </a:stretch>
        </p:blipFill>
        <p:spPr bwMode="auto">
          <a:xfrm>
            <a:off x="5815013" y="1131888"/>
            <a:ext cx="1019175" cy="1311275"/>
          </a:xfrm>
          <a:prstGeom prst="rect">
            <a:avLst/>
          </a:prstGeom>
          <a:noFill/>
          <a:ln w="25400" cmpd="dbl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5" descr="bathgri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" t="613" b="3963"/>
          <a:stretch>
            <a:fillRect/>
          </a:stretch>
        </p:blipFill>
        <p:spPr bwMode="auto">
          <a:xfrm>
            <a:off x="3154363" y="4343400"/>
            <a:ext cx="1084262" cy="1271588"/>
          </a:xfrm>
          <a:prstGeom prst="rect">
            <a:avLst/>
          </a:prstGeom>
          <a:noFill/>
          <a:ln w="25400" cmpd="dbl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2971800" y="5715000"/>
            <a:ext cx="14636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NOAA Bathymetry (MLLW)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5699125" y="2443163"/>
            <a:ext cx="930275" cy="39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USGS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Topography</a:t>
            </a:r>
          </a:p>
        </p:txBody>
      </p:sp>
      <p:pic>
        <p:nvPicPr>
          <p:cNvPr id="7179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225" y="4283075"/>
            <a:ext cx="2555875" cy="19177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2" descr="terra"/>
          <p:cNvPicPr>
            <a:picLocks noChangeAspect="1" noChangeArrowheads="1"/>
          </p:cNvPicPr>
          <p:nvPr/>
        </p:nvPicPr>
        <p:blipFill>
          <a:blip r:embed="rId7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31888"/>
            <a:ext cx="1716088" cy="1169987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81" name="Text Box 7"/>
          <p:cNvSpPr txBox="1">
            <a:spLocks noChangeArrowheads="1"/>
          </p:cNvSpPr>
          <p:nvPr/>
        </p:nvSpPr>
        <p:spPr bwMode="auto">
          <a:xfrm>
            <a:off x="6540500" y="766763"/>
            <a:ext cx="26035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0070C0"/>
                </a:solidFill>
                <a:latin typeface="Arial" charset="0"/>
              </a:rPr>
              <a:t>Orthometric Datums</a:t>
            </a:r>
          </a:p>
        </p:txBody>
      </p:sp>
      <p:sp>
        <p:nvSpPr>
          <p:cNvPr id="7182" name="Text Box 8"/>
          <p:cNvSpPr txBox="1">
            <a:spLocks noChangeArrowheads="1"/>
          </p:cNvSpPr>
          <p:nvPr/>
        </p:nvSpPr>
        <p:spPr bwMode="auto">
          <a:xfrm>
            <a:off x="4419600" y="5715000"/>
            <a:ext cx="20018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0070C0"/>
                </a:solidFill>
                <a:latin typeface="Arial" charset="0"/>
              </a:rPr>
              <a:t>Tidal Datums</a:t>
            </a:r>
          </a:p>
        </p:txBody>
      </p:sp>
      <p:sp>
        <p:nvSpPr>
          <p:cNvPr id="7183" name="Text Box 6"/>
          <p:cNvSpPr txBox="1">
            <a:spLocks noChangeArrowheads="1"/>
          </p:cNvSpPr>
          <p:nvPr/>
        </p:nvSpPr>
        <p:spPr bwMode="auto">
          <a:xfrm>
            <a:off x="76200" y="766763"/>
            <a:ext cx="25511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0070C0"/>
                </a:solidFill>
                <a:latin typeface="Arial" charset="0"/>
              </a:rPr>
              <a:t>Ellipsoidal Datums</a:t>
            </a:r>
          </a:p>
        </p:txBody>
      </p:sp>
      <p:pic>
        <p:nvPicPr>
          <p:cNvPr id="7184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16406" r="28125" b="10156"/>
          <a:stretch>
            <a:fillRect/>
          </a:stretch>
        </p:blipFill>
        <p:spPr bwMode="auto">
          <a:xfrm>
            <a:off x="7924800" y="2414588"/>
            <a:ext cx="1065213" cy="1624012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5" name="Picture 2" descr="plane fig reduced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2514600"/>
            <a:ext cx="1892300" cy="24384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3" descr="8723970b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100513"/>
            <a:ext cx="1981200" cy="14859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7" name="Picture 9" descr="IMG_020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513" y="1158875"/>
            <a:ext cx="1501775" cy="11271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165100" y="5048250"/>
            <a:ext cx="18923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Lidar</a:t>
            </a:r>
            <a:endParaRPr lang="en-US" sz="1200" i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14800" y="1947208"/>
            <a:ext cx="1127760" cy="1938992"/>
          </a:xfrm>
          <a:prstGeom prst="rect">
            <a:avLst/>
          </a:prstGeom>
          <a:noFill/>
          <a:effectLst>
            <a:glow rad="127000">
              <a:schemeClr val="accent1">
                <a:alpha val="25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  <a:reflection stA="25000" endPos="65000" dist="50800" dir="5400000" sy="-100000" algn="bl" rotWithShape="0"/>
            <a:softEdge rad="939800"/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+mn-lt"/>
                <a:cs typeface="+mn-cs"/>
              </a:rPr>
              <a:t>?</a:t>
            </a:r>
          </a:p>
        </p:txBody>
      </p:sp>
      <p:pic>
        <p:nvPicPr>
          <p:cNvPr id="7190" name="Picture 2" descr="using digital level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514600"/>
            <a:ext cx="1058863" cy="15970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extBox 3"/>
          <p:cNvSpPr txBox="1">
            <a:spLocks noChangeArrowheads="1"/>
          </p:cNvSpPr>
          <p:nvPr/>
        </p:nvSpPr>
        <p:spPr bwMode="auto">
          <a:xfrm>
            <a:off x="88544" y="1371600"/>
            <a:ext cx="46358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rgbClr val="0070C0"/>
                </a:solidFill>
                <a:latin typeface="Calibri" pitchFamily="34" charset="0"/>
              </a:rPr>
              <a:t>New Proposed </a:t>
            </a:r>
            <a:r>
              <a:rPr lang="en-US" sz="1600" b="1" dirty="0" err="1" smtClean="0">
                <a:solidFill>
                  <a:srgbClr val="0070C0"/>
                </a:solidFill>
                <a:latin typeface="Calibri" pitchFamily="34" charset="0"/>
              </a:rPr>
              <a:t>VDatum</a:t>
            </a:r>
            <a:r>
              <a:rPr lang="en-US" sz="1600" b="1" dirty="0" smtClean="0">
                <a:solidFill>
                  <a:srgbClr val="0070C0"/>
                </a:solidFill>
                <a:latin typeface="Calibri" pitchFamily="34" charset="0"/>
              </a:rPr>
              <a:t> Transformation </a:t>
            </a:r>
            <a:r>
              <a:rPr lang="en-US" sz="1600" b="1" dirty="0">
                <a:solidFill>
                  <a:srgbClr val="0070C0"/>
                </a:solidFill>
                <a:latin typeface="Calibri" pitchFamily="34" charset="0"/>
              </a:rPr>
              <a:t>Roadmap</a:t>
            </a:r>
          </a:p>
          <a:p>
            <a:pPr eaLnBrk="1" hangingPunct="1"/>
            <a:r>
              <a:rPr lang="en-US" sz="1600" b="1" dirty="0">
                <a:solidFill>
                  <a:srgbClr val="0070C0"/>
                </a:solidFill>
                <a:latin typeface="Calibri" pitchFamily="34" charset="0"/>
              </a:rPr>
              <a:t>based on a purely Gravimetric GEOID</a:t>
            </a:r>
          </a:p>
        </p:txBody>
      </p:sp>
      <p:pic>
        <p:nvPicPr>
          <p:cNvPr id="34823" name="Picture 9" descr="IMG_02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688298"/>
            <a:ext cx="2330272" cy="174770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4" name="Title 1"/>
          <p:cNvSpPr txBox="1">
            <a:spLocks/>
          </p:cNvSpPr>
          <p:nvPr/>
        </p:nvSpPr>
        <p:spPr bwMode="auto">
          <a:xfrm>
            <a:off x="0" y="3048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070C0"/>
                </a:solidFill>
              </a:rPr>
              <a:t>GPS </a:t>
            </a:r>
            <a:r>
              <a:rPr lang="en-US" sz="2800" b="1" dirty="0" smtClean="0">
                <a:solidFill>
                  <a:srgbClr val="0070C0"/>
                </a:solidFill>
              </a:rPr>
              <a:t>Observations: </a:t>
            </a:r>
            <a:r>
              <a:rPr lang="en-US" sz="2000" b="1" dirty="0">
                <a:solidFill>
                  <a:srgbClr val="0070C0"/>
                </a:solidFill>
              </a:rPr>
              <a:t>for determination of Geodetic to Tidal Relationships</a:t>
            </a:r>
            <a:endParaRPr lang="en-US" sz="20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34825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6" t="30875" r="23595" b="48541"/>
          <a:stretch>
            <a:fillRect/>
          </a:stretch>
        </p:blipFill>
        <p:spPr bwMode="auto">
          <a:xfrm>
            <a:off x="381000" y="1956374"/>
            <a:ext cx="3886200" cy="1553911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Content Placeholder 3" descr="TSS_Altimetry_and_TS_Filtered.jp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2" t="5788" r="7060" b="5960"/>
          <a:stretch>
            <a:fillRect/>
          </a:stretch>
        </p:blipFill>
        <p:spPr>
          <a:xfrm>
            <a:off x="2441344" y="3581400"/>
            <a:ext cx="2509520" cy="2302987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5" t="20741" r="3159" b="5000"/>
          <a:stretch>
            <a:fillRect/>
          </a:stretch>
        </p:blipFill>
        <p:spPr bwMode="auto">
          <a:xfrm>
            <a:off x="5099337" y="757855"/>
            <a:ext cx="3876133" cy="320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1" t="43994" r="31588" b="17743"/>
          <a:stretch/>
        </p:blipFill>
        <p:spPr bwMode="auto">
          <a:xfrm>
            <a:off x="6858000" y="3844625"/>
            <a:ext cx="2226370" cy="1427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5" t="13333" r="15556" b="29171"/>
          <a:stretch/>
        </p:blipFill>
        <p:spPr bwMode="auto">
          <a:xfrm>
            <a:off x="5257800" y="4735937"/>
            <a:ext cx="2439491" cy="1400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2128" y="757157"/>
            <a:ext cx="4788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charset="0"/>
              <a:buChar char="•"/>
            </a:pPr>
            <a:r>
              <a:rPr lang="en-US" sz="1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Original efforts were for NAVD88 linkages at stations without defined relationships</a:t>
            </a:r>
            <a:endParaRPr lang="en-US" sz="16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24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1" t="15000" r="1355" b="4038"/>
          <a:stretch/>
        </p:blipFill>
        <p:spPr bwMode="auto">
          <a:xfrm>
            <a:off x="381000" y="990600"/>
            <a:ext cx="8439150" cy="481420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762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Hydrodynamic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smtClean="0"/>
              <a:t>vs. </a:t>
            </a:r>
            <a:r>
              <a:rPr lang="en-US" sz="3200" b="1" dirty="0" smtClean="0">
                <a:solidFill>
                  <a:srgbClr val="FF0000"/>
                </a:solidFill>
              </a:rPr>
              <a:t>TSS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smtClean="0"/>
              <a:t>Modeling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35685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1" t="47179" r="60417" b="15215"/>
          <a:stretch>
            <a:fillRect/>
          </a:stretch>
        </p:blipFill>
        <p:spPr bwMode="auto">
          <a:xfrm>
            <a:off x="609600" y="3695797"/>
            <a:ext cx="2133600" cy="209540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9" name="TextBox 3"/>
          <p:cNvSpPr txBox="1">
            <a:spLocks noChangeArrowheads="1"/>
          </p:cNvSpPr>
          <p:nvPr/>
        </p:nvSpPr>
        <p:spPr bwMode="auto">
          <a:xfrm>
            <a:off x="76200" y="725487"/>
            <a:ext cx="4876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0070C0"/>
                </a:solidFill>
                <a:latin typeface="Calibri" pitchFamily="34" charset="0"/>
              </a:rPr>
              <a:t>New Proposed Transformation Roadmap</a:t>
            </a:r>
          </a:p>
          <a:p>
            <a:pPr eaLnBrk="1" hangingPunct="1"/>
            <a:r>
              <a:rPr lang="en-US" sz="1800" b="1" dirty="0">
                <a:solidFill>
                  <a:srgbClr val="0070C0"/>
                </a:solidFill>
                <a:latin typeface="Calibri" pitchFamily="34" charset="0"/>
              </a:rPr>
              <a:t>based on a purely Gravimetric GEOID</a:t>
            </a:r>
          </a:p>
        </p:txBody>
      </p:sp>
      <p:pic>
        <p:nvPicPr>
          <p:cNvPr id="34822" name="Picture 6" descr="T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" t="5460" r="6392" b="5460"/>
          <a:stretch>
            <a:fillRect/>
          </a:stretch>
        </p:blipFill>
        <p:spPr bwMode="auto">
          <a:xfrm>
            <a:off x="3200400" y="3657600"/>
            <a:ext cx="27432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9" descr="IMG_02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191" y="1757287"/>
            <a:ext cx="2261134" cy="169585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4" name="Title 1"/>
          <p:cNvSpPr txBox="1">
            <a:spLocks/>
          </p:cNvSpPr>
          <p:nvPr/>
        </p:nvSpPr>
        <p:spPr bwMode="auto">
          <a:xfrm>
            <a:off x="0" y="3048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0070C0"/>
                </a:solidFill>
                <a:latin typeface="Calibri" pitchFamily="34" charset="0"/>
              </a:rPr>
              <a:t>Future Enhancements: Next </a:t>
            </a:r>
            <a:r>
              <a:rPr lang="en-US" sz="2800" b="1" dirty="0">
                <a:solidFill>
                  <a:srgbClr val="0070C0"/>
                </a:solidFill>
                <a:latin typeface="Calibri" pitchFamily="34" charset="0"/>
              </a:rPr>
              <a:t>Generation TSS Development</a:t>
            </a:r>
          </a:p>
        </p:txBody>
      </p:sp>
      <p:pic>
        <p:nvPicPr>
          <p:cNvPr id="34825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6" t="30875" r="23595" b="48541"/>
          <a:stretch>
            <a:fillRect/>
          </a:stretch>
        </p:blipFill>
        <p:spPr bwMode="auto">
          <a:xfrm>
            <a:off x="304800" y="1387475"/>
            <a:ext cx="4343400" cy="1736725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6" name="TextBox 11"/>
          <p:cNvSpPr txBox="1">
            <a:spLocks noChangeArrowheads="1"/>
          </p:cNvSpPr>
          <p:nvPr/>
        </p:nvSpPr>
        <p:spPr bwMode="auto">
          <a:xfrm>
            <a:off x="6674303" y="838200"/>
            <a:ext cx="2438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rgbClr val="0070C0"/>
                </a:solidFill>
                <a:latin typeface="Calibri" pitchFamily="34" charset="0"/>
              </a:rPr>
              <a:t>A Must: </a:t>
            </a:r>
            <a:r>
              <a:rPr lang="en-US" sz="1600" dirty="0">
                <a:solidFill>
                  <a:srgbClr val="0070C0"/>
                </a:solidFill>
                <a:latin typeface="Calibri" pitchFamily="34" charset="0"/>
              </a:rPr>
              <a:t>GPS Campaign on </a:t>
            </a:r>
            <a:r>
              <a:rPr lang="en-US" sz="1600" dirty="0" smtClean="0">
                <a:solidFill>
                  <a:srgbClr val="0070C0"/>
                </a:solidFill>
                <a:latin typeface="Calibri" pitchFamily="34" charset="0"/>
              </a:rPr>
              <a:t>bench marks </a:t>
            </a:r>
            <a:r>
              <a:rPr lang="en-US" sz="1600" dirty="0">
                <a:solidFill>
                  <a:srgbClr val="0070C0"/>
                </a:solidFill>
                <a:latin typeface="Calibri" pitchFamily="34" charset="0"/>
              </a:rPr>
              <a:t>to determine new relationships</a:t>
            </a:r>
          </a:p>
        </p:txBody>
      </p:sp>
      <p:sp>
        <p:nvSpPr>
          <p:cNvPr id="34827" name="TextBox 12"/>
          <p:cNvSpPr txBox="1">
            <a:spLocks noChangeArrowheads="1"/>
          </p:cNvSpPr>
          <p:nvPr/>
        </p:nvSpPr>
        <p:spPr bwMode="auto">
          <a:xfrm>
            <a:off x="3048000" y="5624146"/>
            <a:ext cx="304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sz="1400" dirty="0" smtClean="0">
                <a:solidFill>
                  <a:srgbClr val="0070C0"/>
                </a:solidFill>
                <a:latin typeface="Calibri" pitchFamily="34" charset="0"/>
              </a:rPr>
              <a:t>Satellite </a:t>
            </a:r>
            <a:r>
              <a:rPr lang="en-US" sz="1400" dirty="0">
                <a:solidFill>
                  <a:srgbClr val="0070C0"/>
                </a:solidFill>
                <a:latin typeface="Calibri" pitchFamily="34" charset="0"/>
              </a:rPr>
              <a:t>Altimetry/Derived Products  to better understand offshore </a:t>
            </a:r>
            <a:r>
              <a:rPr lang="en-US" sz="1400" dirty="0" smtClean="0">
                <a:solidFill>
                  <a:srgbClr val="0070C0"/>
                </a:solidFill>
                <a:latin typeface="Calibri" pitchFamily="34" charset="0"/>
              </a:rPr>
              <a:t>TSS</a:t>
            </a:r>
            <a:endParaRPr lang="en-US" sz="14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34828" name="TextBox 13"/>
          <p:cNvSpPr txBox="1">
            <a:spLocks noChangeArrowheads="1"/>
          </p:cNvSpPr>
          <p:nvPr/>
        </p:nvSpPr>
        <p:spPr bwMode="auto">
          <a:xfrm>
            <a:off x="0" y="3182745"/>
            <a:ext cx="3505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sz="1400" b="1" dirty="0" smtClean="0">
                <a:solidFill>
                  <a:srgbClr val="0070C0"/>
                </a:solidFill>
                <a:latin typeface="Calibri" pitchFamily="34" charset="0"/>
              </a:rPr>
              <a:t>Wish List:  </a:t>
            </a:r>
            <a:r>
              <a:rPr lang="en-US" sz="1400" dirty="0" smtClean="0">
                <a:solidFill>
                  <a:srgbClr val="0070C0"/>
                </a:solidFill>
                <a:latin typeface="Calibri" pitchFamily="34" charset="0"/>
              </a:rPr>
              <a:t>GPS </a:t>
            </a:r>
            <a:r>
              <a:rPr lang="en-US" sz="1400" dirty="0">
                <a:solidFill>
                  <a:srgbClr val="0070C0"/>
                </a:solidFill>
                <a:latin typeface="Calibri" pitchFamily="34" charset="0"/>
              </a:rPr>
              <a:t>tide buoys to be utilized for data </a:t>
            </a:r>
            <a:r>
              <a:rPr lang="en-US" sz="1400" dirty="0" smtClean="0">
                <a:solidFill>
                  <a:srgbClr val="0070C0"/>
                </a:solidFill>
                <a:latin typeface="Calibri" pitchFamily="34" charset="0"/>
              </a:rPr>
              <a:t>input and validation</a:t>
            </a:r>
            <a:endParaRPr lang="en-US" sz="1400" dirty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18" name="Picture 2" descr="https://sentinel.esa.int/image/image_gallery?uuid=67e38ba2-9786-43a8-b9b0-f862956a9c9d&amp;groupId=247904&amp;t=135549542284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657600"/>
            <a:ext cx="2471887" cy="1923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9" name="TextBox 12"/>
          <p:cNvSpPr txBox="1">
            <a:spLocks noChangeArrowheads="1"/>
          </p:cNvSpPr>
          <p:nvPr/>
        </p:nvSpPr>
        <p:spPr bwMode="auto">
          <a:xfrm>
            <a:off x="6248400" y="5600019"/>
            <a:ext cx="2819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sz="1400" dirty="0" smtClean="0">
                <a:solidFill>
                  <a:srgbClr val="0070C0"/>
                </a:solidFill>
                <a:latin typeface="Calibri" pitchFamily="34" charset="0"/>
              </a:rPr>
              <a:t>Re-tracked coastal altimetry data to capture nearshore sea surface height signal</a:t>
            </a:r>
            <a:endParaRPr lang="en-US" sz="14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23" name="TextBox 11"/>
          <p:cNvSpPr txBox="1">
            <a:spLocks noChangeArrowheads="1"/>
          </p:cNvSpPr>
          <p:nvPr/>
        </p:nvSpPr>
        <p:spPr bwMode="auto">
          <a:xfrm>
            <a:off x="4572000" y="521800"/>
            <a:ext cx="218757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sz="1600" b="1" dirty="0" smtClean="0">
                <a:solidFill>
                  <a:srgbClr val="0070C0"/>
                </a:solidFill>
                <a:latin typeface="Calibri" pitchFamily="34" charset="0"/>
              </a:rPr>
              <a:t>New GEOID</a:t>
            </a:r>
            <a:r>
              <a:rPr lang="en-US" sz="1600" dirty="0" smtClean="0">
                <a:solidFill>
                  <a:srgbClr val="0070C0"/>
                </a:solidFill>
                <a:latin typeface="Calibri" pitchFamily="34" charset="0"/>
              </a:rPr>
              <a:t>: Coastal gravity field improvement</a:t>
            </a:r>
            <a:endParaRPr lang="en-US" sz="1600" dirty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6" t="26552" r="29270" b="36724"/>
          <a:stretch/>
        </p:blipFill>
        <p:spPr bwMode="auto">
          <a:xfrm>
            <a:off x="4876800" y="1449659"/>
            <a:ext cx="1524000" cy="197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859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802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Southeast Alaska (</a:t>
            </a:r>
            <a:r>
              <a:rPr lang="en-US" dirty="0">
                <a:solidFill>
                  <a:srgbClr val="0070C0"/>
                </a:solidFill>
              </a:rPr>
              <a:t>R</a:t>
            </a:r>
            <a:r>
              <a:rPr lang="en-US" dirty="0" smtClean="0">
                <a:solidFill>
                  <a:srgbClr val="0070C0"/>
                </a:solidFill>
              </a:rPr>
              <a:t>eleased 2019)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9" r="4838" b="35182"/>
          <a:stretch/>
        </p:blipFill>
        <p:spPr bwMode="auto">
          <a:xfrm>
            <a:off x="371394" y="1097280"/>
            <a:ext cx="8428486" cy="448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19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9525" y="152400"/>
            <a:ext cx="9134475" cy="381000"/>
          </a:xfrm>
          <a:prstGeom prst="rect">
            <a:avLst/>
          </a:prstGeom>
        </p:spPr>
        <p:txBody>
          <a:bodyPr/>
          <a:lstStyle/>
          <a:p>
            <a:pPr algn="ctr" defTabSz="449263" fontAlgn="auto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3600" b="1" kern="0" dirty="0" err="1">
                <a:solidFill>
                  <a:srgbClr val="0070C0"/>
                </a:solidFill>
                <a:latin typeface="Calibri" pitchFamily="34" charset="0"/>
                <a:ea typeface="+mj-ea"/>
                <a:cs typeface="Arial" pitchFamily="34" charset="0"/>
              </a:rPr>
              <a:t>VDatum</a:t>
            </a:r>
            <a:r>
              <a:rPr lang="en-US" sz="3600" b="1" kern="0" dirty="0">
                <a:solidFill>
                  <a:srgbClr val="0070C0"/>
                </a:solidFill>
                <a:latin typeface="Calibri" pitchFamily="34" charset="0"/>
                <a:ea typeface="+mj-ea"/>
                <a:cs typeface="Arial" pitchFamily="34" charset="0"/>
              </a:rPr>
              <a:t> Uncertainty </a:t>
            </a:r>
            <a:r>
              <a:rPr lang="en-US" sz="3600" b="1" kern="0" dirty="0" smtClean="0">
                <a:solidFill>
                  <a:srgbClr val="0070C0"/>
                </a:solidFill>
                <a:latin typeface="Calibri" pitchFamily="34" charset="0"/>
                <a:ea typeface="+mj-ea"/>
                <a:cs typeface="Arial" pitchFamily="34" charset="0"/>
              </a:rPr>
              <a:t>Modeling </a:t>
            </a:r>
            <a:r>
              <a:rPr lang="en-US" sz="2800" b="1" kern="0" dirty="0" smtClean="0">
                <a:solidFill>
                  <a:srgbClr val="0070C0"/>
                </a:solidFill>
                <a:latin typeface="Calibri" pitchFamily="34" charset="0"/>
                <a:ea typeface="+mj-ea"/>
                <a:cs typeface="Arial" pitchFamily="34" charset="0"/>
              </a:rPr>
              <a:t>(Phase 1)</a:t>
            </a:r>
            <a:endParaRPr lang="en-US" sz="2800" b="1" kern="0" dirty="0">
              <a:solidFill>
                <a:srgbClr val="0070C0"/>
              </a:solidFill>
              <a:latin typeface="Calibri" pitchFamily="34" charset="0"/>
              <a:ea typeface="+mj-ea"/>
              <a:cs typeface="Arial" pitchFamily="34" charset="0"/>
            </a:endParaRPr>
          </a:p>
        </p:txBody>
      </p:sp>
      <p:pic>
        <p:nvPicPr>
          <p:cNvPr id="5" name="Picture 2" descr="erroest_chesapeake_sum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88540"/>
            <a:ext cx="8458200" cy="4000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0" y="5029200"/>
            <a:ext cx="876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ts val="1800"/>
              </a:spcBef>
              <a:buFontTx/>
              <a:buNone/>
            </a:pPr>
            <a:r>
              <a:rPr lang="en-US" altLang="en-US">
                <a:solidFill>
                  <a:srgbClr val="0070C0"/>
                </a:solidFill>
              </a:rPr>
              <a:t>See: vdatum.noaa.gov/docs/est_uncertainties.html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1" t="13655" r="1086" b="1526"/>
          <a:stretch/>
        </p:blipFill>
        <p:spPr>
          <a:xfrm>
            <a:off x="3818313" y="2074545"/>
            <a:ext cx="2781676" cy="2675735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25603" name="TextBox 6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600" b="1" dirty="0" smtClean="0">
                <a:solidFill>
                  <a:srgbClr val="0070C0"/>
                </a:solidFill>
                <a:cs typeface="Arial" charset="0"/>
              </a:rPr>
              <a:t>Spatially </a:t>
            </a:r>
            <a:r>
              <a:rPr lang="en-US" altLang="en-US" sz="2600" b="1" dirty="0">
                <a:solidFill>
                  <a:srgbClr val="0070C0"/>
                </a:solidFill>
                <a:cs typeface="Arial" charset="0"/>
              </a:rPr>
              <a:t>Varying </a:t>
            </a:r>
            <a:r>
              <a:rPr lang="en-US" altLang="en-US" sz="2600" b="1" dirty="0" smtClean="0">
                <a:solidFill>
                  <a:srgbClr val="0070C0"/>
                </a:solidFill>
                <a:cs typeface="Arial" charset="0"/>
              </a:rPr>
              <a:t>Uncertainty 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b="1" dirty="0" smtClean="0">
                <a:solidFill>
                  <a:srgbClr val="0070C0"/>
                </a:solidFill>
                <a:cs typeface="Arial" charset="0"/>
              </a:rPr>
              <a:t>(</a:t>
            </a:r>
            <a:r>
              <a:rPr lang="en-US" sz="1600" b="1" kern="0" dirty="0" smtClean="0">
                <a:solidFill>
                  <a:srgbClr val="0070C0"/>
                </a:solidFill>
                <a:latin typeface="+mj-lt"/>
                <a:cs typeface="Arial" pitchFamily="34" charset="0"/>
              </a:rPr>
              <a:t>Phase 2:</a:t>
            </a:r>
            <a:r>
              <a:rPr lang="en-US" sz="1600" b="1" kern="0" dirty="0">
                <a:solidFill>
                  <a:srgbClr val="0070C0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en-US" sz="1600" b="1" dirty="0" smtClean="0">
                <a:solidFill>
                  <a:srgbClr val="0070C0"/>
                </a:solidFill>
                <a:latin typeface="+mj-lt"/>
              </a:rPr>
              <a:t>Transition to Operations</a:t>
            </a:r>
            <a:r>
              <a:rPr lang="en-US" altLang="en-US" b="1" dirty="0" smtClean="0">
                <a:solidFill>
                  <a:srgbClr val="0070C0"/>
                </a:solidFill>
                <a:cs typeface="Arial" charset="0"/>
              </a:rPr>
              <a:t>)</a:t>
            </a:r>
            <a:endParaRPr lang="en-US" altLang="en-US" b="1" dirty="0">
              <a:solidFill>
                <a:srgbClr val="0070C0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14800" y="1066800"/>
            <a:ext cx="4970379" cy="1031051"/>
          </a:xfrm>
          <a:prstGeom prst="rect">
            <a:avLst/>
          </a:prstGeom>
          <a:noFill/>
          <a:ln w="25400">
            <a:noFill/>
          </a:ln>
        </p:spPr>
        <p:txBody>
          <a:bodyPr wrap="square">
            <a:spAutoFit/>
          </a:bodyPr>
          <a:lstStyle/>
          <a:p>
            <a:pPr marL="169863" indent="-169863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70C0"/>
                </a:solidFill>
                <a:cs typeface="Arial" charset="0"/>
              </a:rPr>
              <a:t>Statistical data assimilation is used to blend model results and data, also providing the associated uncertainty. </a:t>
            </a:r>
            <a:endParaRPr lang="en-US" sz="1600" dirty="0" smtClean="0">
              <a:solidFill>
                <a:srgbClr val="0070C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endParaRPr lang="en-US" sz="800" dirty="0">
              <a:solidFill>
                <a:srgbClr val="0070C0"/>
              </a:solidFill>
              <a:cs typeface="Arial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0600"/>
            <a:ext cx="3007614" cy="2057400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560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0"/>
          <a:stretch>
            <a:fillRect/>
          </a:stretch>
        </p:blipFill>
        <p:spPr bwMode="auto">
          <a:xfrm>
            <a:off x="627678" y="3000290"/>
            <a:ext cx="3314710" cy="2866310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5606" name="TextBox 1"/>
          <p:cNvSpPr txBox="1">
            <a:spLocks noChangeArrowheads="1"/>
          </p:cNvSpPr>
          <p:nvPr/>
        </p:nvSpPr>
        <p:spPr bwMode="auto">
          <a:xfrm>
            <a:off x="1774631" y="2971800"/>
            <a:ext cx="2205857" cy="52322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Trebuchet MS" pitchFamily="34" charset="0"/>
                <a:cs typeface="Arial" charset="0"/>
              </a:rPr>
              <a:t>Uncertainty in one standard derivation (m)</a:t>
            </a:r>
          </a:p>
        </p:txBody>
      </p:sp>
      <p:pic>
        <p:nvPicPr>
          <p:cNvPr id="2560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" t="2560" r="93660" b="70885"/>
          <a:stretch>
            <a:fillRect/>
          </a:stretch>
        </p:blipFill>
        <p:spPr bwMode="auto">
          <a:xfrm>
            <a:off x="627678" y="3000290"/>
            <a:ext cx="630040" cy="237158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46667" t="25384" r="759" b="16923"/>
          <a:stretch/>
        </p:blipFill>
        <p:spPr>
          <a:xfrm>
            <a:off x="4953000" y="3657600"/>
            <a:ext cx="4114800" cy="2445819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8652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620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</a:rPr>
              <a:t>Software: </a:t>
            </a:r>
            <a:r>
              <a:rPr lang="en-US" sz="2800" b="1" dirty="0" smtClean="0">
                <a:solidFill>
                  <a:srgbClr val="0070C0"/>
                </a:solidFill>
              </a:rPr>
              <a:t>Future Enhancements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14800" y="1022152"/>
            <a:ext cx="48006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2" indent="-285750">
              <a:buFont typeface="Arial" charset="0"/>
              <a:buChar char="•"/>
            </a:pPr>
            <a:r>
              <a:rPr lang="en-US" sz="1400" b="1" dirty="0" smtClean="0">
                <a:solidFill>
                  <a:srgbClr val="0070C0"/>
                </a:solidFill>
              </a:rPr>
              <a:t>Bug Fixes</a:t>
            </a:r>
          </a:p>
          <a:p>
            <a:pPr marL="742950" lvl="2" indent="-285750">
              <a:buFont typeface="Arial" charset="0"/>
              <a:buChar char="•"/>
            </a:pPr>
            <a:endParaRPr lang="en-US" sz="1400" b="1" dirty="0" smtClean="0">
              <a:solidFill>
                <a:srgbClr val="0070C0"/>
              </a:solidFill>
            </a:endParaRPr>
          </a:p>
          <a:p>
            <a:pPr marL="742950" lvl="2" indent="-285750">
              <a:buFont typeface="Arial" charset="0"/>
              <a:buChar char="•"/>
            </a:pPr>
            <a:r>
              <a:rPr lang="en-US" sz="1400" b="1" dirty="0" smtClean="0">
                <a:solidFill>
                  <a:srgbClr val="0070C0"/>
                </a:solidFill>
              </a:rPr>
              <a:t>Change Request </a:t>
            </a:r>
          </a:p>
          <a:p>
            <a:pPr marL="742950" lvl="2" indent="-285750">
              <a:buFont typeface="Arial" charset="0"/>
              <a:buChar char="•"/>
            </a:pPr>
            <a:endParaRPr lang="en-US" sz="1400" b="1" dirty="0" smtClean="0">
              <a:solidFill>
                <a:srgbClr val="0070C0"/>
              </a:solidFill>
            </a:endParaRPr>
          </a:p>
          <a:p>
            <a:pPr marL="742950" lvl="2" indent="-285750">
              <a:buFont typeface="Arial" charset="0"/>
              <a:buChar char="•"/>
            </a:pPr>
            <a:r>
              <a:rPr lang="en-US" sz="1400" b="1" dirty="0">
                <a:solidFill>
                  <a:srgbClr val="0070C0"/>
                </a:solidFill>
              </a:rPr>
              <a:t>SVU Implementation</a:t>
            </a:r>
          </a:p>
          <a:p>
            <a:pPr marL="742950" lvl="2" indent="-285750">
              <a:buFont typeface="Arial" charset="0"/>
              <a:buChar char="•"/>
            </a:pPr>
            <a:endParaRPr lang="en-US" sz="1400" b="1" dirty="0" smtClean="0">
              <a:solidFill>
                <a:srgbClr val="0070C0"/>
              </a:solidFill>
            </a:endParaRPr>
          </a:p>
          <a:p>
            <a:pPr marL="742950" lvl="2" indent="-285750">
              <a:buFont typeface="Arial" charset="0"/>
              <a:buChar char="•"/>
            </a:pPr>
            <a:r>
              <a:rPr lang="en-US" sz="1400" b="1" dirty="0" smtClean="0">
                <a:solidFill>
                  <a:srgbClr val="0070C0"/>
                </a:solidFill>
              </a:rPr>
              <a:t>Directed </a:t>
            </a:r>
            <a:r>
              <a:rPr lang="en-US" sz="1400" b="1" dirty="0">
                <a:solidFill>
                  <a:srgbClr val="0070C0"/>
                </a:solidFill>
              </a:rPr>
              <a:t>Assistance for Datum Selection with enhanced </a:t>
            </a:r>
            <a:r>
              <a:rPr lang="en-US" sz="1400" b="1" dirty="0" smtClean="0">
                <a:solidFill>
                  <a:srgbClr val="0070C0"/>
                </a:solidFill>
              </a:rPr>
              <a:t>Logic/Validation</a:t>
            </a:r>
            <a:endParaRPr lang="en-US" sz="1400" b="1" dirty="0">
              <a:solidFill>
                <a:srgbClr val="0070C0"/>
              </a:solidFill>
            </a:endParaRPr>
          </a:p>
          <a:p>
            <a:pPr marL="457200" lvl="2"/>
            <a:endParaRPr lang="en-US" sz="1400" b="1" dirty="0" smtClean="0">
              <a:solidFill>
                <a:srgbClr val="0070C0"/>
              </a:solidFill>
            </a:endParaRPr>
          </a:p>
          <a:p>
            <a:pPr marL="742950" lvl="2" indent="-285750">
              <a:buFont typeface="Arial" charset="0"/>
              <a:buChar char="•"/>
            </a:pPr>
            <a:r>
              <a:rPr lang="en-US" sz="1400" b="1" dirty="0" smtClean="0">
                <a:solidFill>
                  <a:srgbClr val="0070C0"/>
                </a:solidFill>
              </a:rPr>
              <a:t>NADCON5</a:t>
            </a:r>
          </a:p>
          <a:p>
            <a:pPr marL="742950" lvl="2" indent="-285750">
              <a:buFont typeface="Arial" charset="0"/>
              <a:buChar char="•"/>
            </a:pPr>
            <a:endParaRPr lang="en-US" sz="1400" b="1" dirty="0">
              <a:solidFill>
                <a:srgbClr val="FF0000"/>
              </a:solidFill>
            </a:endParaRPr>
          </a:p>
          <a:p>
            <a:pPr marL="742950" lvl="2" indent="-285750">
              <a:buFont typeface="Arial" charset="0"/>
              <a:buChar char="•"/>
            </a:pPr>
            <a:r>
              <a:rPr lang="en-US" sz="1400" b="1" dirty="0" smtClean="0">
                <a:solidFill>
                  <a:srgbClr val="FF0000"/>
                </a:solidFill>
              </a:rPr>
              <a:t>VERTCON3</a:t>
            </a:r>
          </a:p>
          <a:p>
            <a:pPr marL="742950" lvl="2" indent="-285750">
              <a:buFont typeface="Arial" charset="0"/>
              <a:buChar char="•"/>
            </a:pPr>
            <a:endParaRPr lang="en-US" sz="1400" b="1" dirty="0">
              <a:solidFill>
                <a:srgbClr val="FF0000"/>
              </a:solidFill>
            </a:endParaRPr>
          </a:p>
          <a:p>
            <a:pPr marL="742950" lvl="2" indent="-285750">
              <a:buFont typeface="Arial" charset="0"/>
              <a:buChar char="•"/>
            </a:pPr>
            <a:r>
              <a:rPr lang="en-US" sz="1400" b="1" dirty="0" smtClean="0">
                <a:solidFill>
                  <a:srgbClr val="FF0000"/>
                </a:solidFill>
              </a:rPr>
              <a:t>New </a:t>
            </a:r>
            <a:r>
              <a:rPr lang="en-US" sz="1400" b="1" dirty="0" err="1" smtClean="0">
                <a:solidFill>
                  <a:srgbClr val="FF0000"/>
                </a:solidFill>
              </a:rPr>
              <a:t>Datums</a:t>
            </a:r>
            <a:r>
              <a:rPr lang="en-US" sz="1400" b="1" dirty="0" smtClean="0">
                <a:solidFill>
                  <a:srgbClr val="FF0000"/>
                </a:solidFill>
              </a:rPr>
              <a:t> !!!</a:t>
            </a:r>
            <a:endParaRPr lang="en-US" sz="1400" b="1" dirty="0">
              <a:solidFill>
                <a:srgbClr val="FF0000"/>
              </a:solidFill>
            </a:endParaRPr>
          </a:p>
          <a:p>
            <a:pPr marL="742950" lvl="2" indent="-285750">
              <a:buFont typeface="Arial" charset="0"/>
              <a:buChar char="•"/>
            </a:pPr>
            <a:endParaRPr lang="en-US" sz="1400" b="1" dirty="0" smtClean="0">
              <a:solidFill>
                <a:srgbClr val="0070C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FF0000"/>
                </a:solidFill>
              </a:rPr>
              <a:t>Columbia River Datum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FF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Mississippi </a:t>
            </a:r>
            <a:r>
              <a:rPr lang="en-US" sz="1400" b="1" dirty="0" smtClean="0">
                <a:solidFill>
                  <a:srgbClr val="FF0000"/>
                </a:solidFill>
              </a:rPr>
              <a:t>Low Water Reference Plane 2007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0070C0"/>
              </a:solidFill>
            </a:endParaRPr>
          </a:p>
        </p:txBody>
      </p:sp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044" y="2088388"/>
            <a:ext cx="2516188" cy="1579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79" y="1017847"/>
            <a:ext cx="2735263" cy="1555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2" y="2514600"/>
            <a:ext cx="2066204" cy="20178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617761"/>
            <a:ext cx="2309812" cy="22050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92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858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HSRP Recommendations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" y="1066799"/>
            <a:ext cx="4886516" cy="2743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990" y="3429000"/>
            <a:ext cx="4703770" cy="265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02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66" y="2286000"/>
            <a:ext cx="91949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70C0"/>
                </a:solidFill>
              </a:rPr>
              <a:t>VDatum</a:t>
            </a:r>
            <a:r>
              <a:rPr lang="en-US" sz="3600" b="1" dirty="0" smtClean="0">
                <a:solidFill>
                  <a:srgbClr val="0070C0"/>
                </a:solidFill>
              </a:rPr>
              <a:t>:</a:t>
            </a:r>
          </a:p>
          <a:p>
            <a:pPr algn="ctr"/>
            <a:r>
              <a:rPr lang="en-US" sz="2400" dirty="0" smtClean="0">
                <a:solidFill>
                  <a:srgbClr val="0070C0"/>
                </a:solidFill>
              </a:rPr>
              <a:t>Production and Maintenance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29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-33240" y="1127760"/>
            <a:ext cx="91440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Thank You!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-18000" y="2514600"/>
            <a:ext cx="9144000" cy="28194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Contact Information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</a:t>
            </a:r>
          </a:p>
          <a:p>
            <a:pPr marL="342900" marR="0" lvl="0" indent="-34290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Email: </a:t>
            </a: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vdatum.info@noaa.gov</a:t>
            </a:r>
            <a:endParaRPr kumimoji="0" lang="en-US" sz="1600" b="0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Website: </a:t>
            </a: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  <a:hlinkClick r:id="rId2"/>
              </a:rPr>
              <a:t>http://vdatum.noaa.gov</a:t>
            </a:r>
            <a:endParaRPr kumimoji="0" lang="en-US" sz="1600" b="1" i="1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Stephen </a:t>
            </a:r>
            <a:r>
              <a:rPr kumimoji="0" lang="en-US" alt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White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Email: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  <a:hlinkClick r:id="rId3"/>
              </a:rPr>
              <a:t>stephen.a.white@noaa.gov</a:t>
            </a:r>
            <a:endParaRPr kumimoji="0" lang="en-US" alt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Phone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(240) 533-9588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30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0" y="144675"/>
            <a:ext cx="9144000" cy="1017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tabLst>
                <a:tab pos="0" algn="l"/>
                <a:tab pos="285750" algn="l"/>
                <a:tab pos="62865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285750" algn="l"/>
                <a:tab pos="62865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285750" algn="l"/>
                <a:tab pos="62865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285750" algn="l"/>
                <a:tab pos="62865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285750" algn="l"/>
                <a:tab pos="62865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85750" algn="l"/>
                <a:tab pos="62865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85750" algn="l"/>
                <a:tab pos="62865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85750" algn="l"/>
                <a:tab pos="62865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85750" algn="l"/>
                <a:tab pos="62865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0070C0"/>
                </a:solidFill>
              </a:rPr>
              <a:t>Development and Use of </a:t>
            </a:r>
            <a:r>
              <a:rPr lang="en-US" sz="2800" b="1" dirty="0" err="1" smtClean="0">
                <a:solidFill>
                  <a:srgbClr val="0070C0"/>
                </a:solidFill>
              </a:rPr>
              <a:t>VDatum</a:t>
            </a:r>
            <a:r>
              <a:rPr lang="en-US" b="1" dirty="0">
                <a:solidFill>
                  <a:srgbClr val="0070C0"/>
                </a:solidFill>
              </a:rPr>
              <a:t/>
            </a:r>
            <a:br>
              <a:rPr lang="en-US" b="1" dirty="0">
                <a:solidFill>
                  <a:srgbClr val="0070C0"/>
                </a:solidFill>
              </a:rPr>
            </a:br>
            <a:endParaRPr lang="en-US" sz="1200" b="1" dirty="0">
              <a:solidFill>
                <a:srgbClr val="0070C0"/>
              </a:solidFill>
            </a:endParaRPr>
          </a:p>
          <a:p>
            <a:pPr algn="ctr"/>
            <a:r>
              <a:rPr lang="en-US" sz="2000" b="1" dirty="0">
                <a:solidFill>
                  <a:srgbClr val="0070C0"/>
                </a:solidFill>
              </a:rPr>
              <a:t>			</a:t>
            </a:r>
          </a:p>
        </p:txBody>
      </p:sp>
      <p:sp>
        <p:nvSpPr>
          <p:cNvPr id="3076" name="Text Box 5"/>
          <p:cNvSpPr txBox="1">
            <a:spLocks noChangeArrowheads="1"/>
          </p:cNvSpPr>
          <p:nvPr/>
        </p:nvSpPr>
        <p:spPr bwMode="auto">
          <a:xfrm>
            <a:off x="2792099" y="968315"/>
            <a:ext cx="343915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400" b="1" i="1" dirty="0">
                <a:solidFill>
                  <a:srgbClr val="0070C0"/>
                </a:solidFill>
              </a:rPr>
              <a:t>Mapping the Land-Sea </a:t>
            </a:r>
            <a:r>
              <a:rPr lang="en-US" sz="1400" b="1" i="1" dirty="0" smtClean="0">
                <a:solidFill>
                  <a:srgbClr val="0070C0"/>
                </a:solidFill>
              </a:rPr>
              <a:t>Interface: </a:t>
            </a:r>
            <a:r>
              <a:rPr lang="en-US" sz="1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VDatum</a:t>
            </a:r>
            <a:r>
              <a:rPr lang="en-US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en-US" sz="14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converts elevation data (heights and soundings) among different vertical </a:t>
            </a:r>
            <a:r>
              <a:rPr lang="en-US" sz="1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datums</a:t>
            </a:r>
            <a:endParaRPr lang="en-US" sz="14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04230" y="4648200"/>
            <a:ext cx="472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err="1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VDatum</a:t>
            </a:r>
            <a:r>
              <a:rPr lang="en-US" sz="1600" b="1" i="1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 is a Java application developed </a:t>
            </a:r>
            <a:r>
              <a:rPr lang="en-US" sz="1600" b="1" i="1" dirty="0" smtClean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jointly by </a:t>
            </a:r>
            <a:r>
              <a:rPr lang="en-US" sz="1600" b="1" i="1" dirty="0" smtClean="0">
                <a:solidFill>
                  <a:srgbClr val="0070C0"/>
                </a:solidFill>
                <a:latin typeface="Calibri" pitchFamily="34" charset="0"/>
              </a:rPr>
              <a:t>:</a:t>
            </a:r>
          </a:p>
          <a:p>
            <a:pPr algn="ctr"/>
            <a:endParaRPr lang="en-US" sz="800" b="1" dirty="0">
              <a:solidFill>
                <a:srgbClr val="0070C0"/>
              </a:solidFill>
            </a:endParaRPr>
          </a:p>
          <a:p>
            <a:pPr marL="285750" indent="-285750" algn="ctr">
              <a:buFont typeface="Arial" charset="0"/>
              <a:buChar char="•"/>
            </a:pP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National 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Geodetic </a:t>
            </a: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Survey (NGS)</a:t>
            </a:r>
          </a:p>
          <a:p>
            <a:pPr marL="285750" indent="-285750" algn="ctr">
              <a:buFont typeface="Arial" charset="0"/>
              <a:buChar char="•"/>
            </a:pPr>
            <a:r>
              <a:rPr lang="en-US" sz="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en-US" sz="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ctr">
              <a:buFont typeface="Arial" charset="0"/>
              <a:buChar char="•"/>
            </a:pP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Office 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Coast </a:t>
            </a: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Survey (OCS)</a:t>
            </a:r>
          </a:p>
          <a:p>
            <a:pPr marL="285750" indent="-285750" algn="ctr">
              <a:buFont typeface="Arial" charset="0"/>
              <a:buChar char="•"/>
            </a:pPr>
            <a:endParaRPr lang="en-US" sz="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ctr">
              <a:buFont typeface="Arial" charset="0"/>
              <a:buChar char="•"/>
            </a:pP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Center 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Operational Oceanographic </a:t>
            </a:r>
            <a:endParaRPr lang="en-US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Products 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&amp; </a:t>
            </a: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Services (CO-OPS)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Picture 2" descr="sidebys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" t="16516" r="52687" b="4774"/>
          <a:stretch>
            <a:fillRect/>
          </a:stretch>
        </p:blipFill>
        <p:spPr bwMode="auto">
          <a:xfrm>
            <a:off x="6982867" y="1854501"/>
            <a:ext cx="2002910" cy="2590800"/>
          </a:xfrm>
          <a:prstGeom prst="rect">
            <a:avLst/>
          </a:prstGeom>
          <a:noFill/>
          <a:ln w="57150" cmpd="thinThick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" r="2106" b="1649"/>
          <a:stretch>
            <a:fillRect/>
          </a:stretch>
        </p:blipFill>
        <p:spPr bwMode="auto">
          <a:xfrm>
            <a:off x="286410" y="1488139"/>
            <a:ext cx="1133268" cy="1458068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 descr="bathgri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" t="613" b="3963"/>
          <a:stretch>
            <a:fillRect/>
          </a:stretch>
        </p:blipFill>
        <p:spPr bwMode="auto">
          <a:xfrm>
            <a:off x="336550" y="3376613"/>
            <a:ext cx="1084263" cy="1271587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52400" y="4648200"/>
            <a:ext cx="14636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/>
            <a:r>
              <a:rPr lang="en-US" sz="12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NOAA Bathymetry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152400" y="2971800"/>
            <a:ext cx="1371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/>
            <a:r>
              <a:rPr lang="en-US" sz="12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USGS Topography</a:t>
            </a:r>
          </a:p>
        </p:txBody>
      </p:sp>
      <p:sp>
        <p:nvSpPr>
          <p:cNvPr id="14" name="AutoShape 8"/>
          <p:cNvSpPr>
            <a:spLocks noChangeArrowheads="1"/>
          </p:cNvSpPr>
          <p:nvPr/>
        </p:nvSpPr>
        <p:spPr bwMode="auto">
          <a:xfrm>
            <a:off x="1616075" y="2242573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AutoShape 9"/>
          <p:cNvSpPr>
            <a:spLocks noChangeArrowheads="1"/>
          </p:cNvSpPr>
          <p:nvPr/>
        </p:nvSpPr>
        <p:spPr bwMode="auto">
          <a:xfrm>
            <a:off x="1616074" y="3400425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AutoShape 15"/>
          <p:cNvSpPr>
            <a:spLocks noChangeArrowheads="1"/>
          </p:cNvSpPr>
          <p:nvPr/>
        </p:nvSpPr>
        <p:spPr bwMode="auto">
          <a:xfrm>
            <a:off x="6340474" y="2794204"/>
            <a:ext cx="533401" cy="711393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828522"/>
            <a:ext cx="3564250" cy="2754414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70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 bwMode="auto">
          <a:xfrm>
            <a:off x="76200" y="228600"/>
            <a:ext cx="5867400" cy="3429000"/>
          </a:xfrm>
          <a:prstGeom prst="ellipse">
            <a:avLst/>
          </a:prstGeom>
          <a:solidFill>
            <a:srgbClr val="92D050"/>
          </a:solidFill>
          <a:ln w="508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Foundational Data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 Observations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/>
              <a:t>(Geodetic and Tidal)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3429000" y="228600"/>
            <a:ext cx="5638800" cy="3429000"/>
          </a:xfrm>
          <a:prstGeom prst="ellipse">
            <a:avLst/>
          </a:prstGeom>
          <a:solidFill>
            <a:srgbClr val="FF6600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             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Modeling </a:t>
            </a: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(Hydrodynamic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 and</a:t>
            </a: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                            TSS) </a:t>
            </a: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/>
              <a:t> </a:t>
            </a:r>
            <a:r>
              <a:rPr lang="en-US" sz="1600" dirty="0" smtClean="0"/>
              <a:t>     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and Uncertainty Development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3124200" y="533400"/>
            <a:ext cx="3200400" cy="54102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08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Software Development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 and Outreach/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Training/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Coordination </a:t>
            </a:r>
          </a:p>
        </p:txBody>
      </p:sp>
      <p:sp>
        <p:nvSpPr>
          <p:cNvPr id="14" name="Oval 13"/>
          <p:cNvSpPr/>
          <p:nvPr/>
        </p:nvSpPr>
        <p:spPr bwMode="auto">
          <a:xfrm>
            <a:off x="3352800" y="533400"/>
            <a:ext cx="2743200" cy="3048000"/>
          </a:xfrm>
          <a:prstGeom prst="ellipse">
            <a:avLst/>
          </a:prstGeom>
          <a:solidFill>
            <a:srgbClr val="FFC000"/>
          </a:solidFill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VDatum</a:t>
            </a:r>
          </a:p>
        </p:txBody>
      </p:sp>
    </p:spTree>
    <p:extLst>
      <p:ext uri="{BB962C8B-B14F-4D97-AF65-F5344CB8AC3E}">
        <p14:creationId xmlns:p14="http://schemas.microsoft.com/office/powerpoint/2010/main" val="354531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ggm01_americ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743" y="2528552"/>
            <a:ext cx="1948657" cy="194865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2" descr="geoid_e_n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7" t="14873" r="18073" b="13954"/>
          <a:stretch>
            <a:fillRect/>
          </a:stretch>
        </p:blipFill>
        <p:spPr bwMode="auto">
          <a:xfrm>
            <a:off x="2451099" y="3439078"/>
            <a:ext cx="1827213" cy="159300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5" descr="n88_msl_conus_selec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" r="1024"/>
          <a:stretch>
            <a:fillRect/>
          </a:stretch>
        </p:blipFill>
        <p:spPr bwMode="auto">
          <a:xfrm>
            <a:off x="7305675" y="5561013"/>
            <a:ext cx="1543050" cy="1220787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245" name="Object 25"/>
          <p:cNvGraphicFramePr>
            <a:graphicFrameLocks noChangeAspect="1"/>
          </p:cNvGraphicFramePr>
          <p:nvPr/>
        </p:nvGraphicFramePr>
        <p:xfrm>
          <a:off x="4419600" y="5194300"/>
          <a:ext cx="2816225" cy="158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1" name="CorelDRAW" r:id="rId6" imgW="9131400" imgH="6891840" progId="">
                  <p:embed/>
                </p:oleObj>
              </mc:Choice>
              <mc:Fallback>
                <p:oleObj name="CorelDRAW" r:id="rId6" imgW="9131400" imgH="6891840" progId="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5194300"/>
                        <a:ext cx="2816225" cy="158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46" name="Picture 2" descr="201b - airplane photogrammetry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5"/>
          <a:stretch/>
        </p:blipFill>
        <p:spPr bwMode="auto">
          <a:xfrm>
            <a:off x="7896225" y="4724399"/>
            <a:ext cx="1201738" cy="81121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5"/>
          <p:cNvSpPr txBox="1">
            <a:spLocks noChangeArrowheads="1"/>
          </p:cNvSpPr>
          <p:nvPr/>
        </p:nvSpPr>
        <p:spPr bwMode="auto">
          <a:xfrm>
            <a:off x="4840288" y="5102225"/>
            <a:ext cx="2246312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b="1" kern="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National Water Level Observation Network (NWLON)</a:t>
            </a:r>
          </a:p>
        </p:txBody>
      </p:sp>
      <p:pic>
        <p:nvPicPr>
          <p:cNvPr id="10248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1" y="1982258"/>
            <a:ext cx="2074421" cy="2033004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9" name="TextBox 30"/>
          <p:cNvSpPr txBox="1">
            <a:spLocks noChangeArrowheads="1"/>
          </p:cNvSpPr>
          <p:nvPr/>
        </p:nvSpPr>
        <p:spPr bwMode="auto">
          <a:xfrm>
            <a:off x="0" y="1038225"/>
            <a:ext cx="21764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1pPr>
            <a:lvl2pPr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0070C0"/>
                </a:solidFill>
              </a:rPr>
              <a:t>3D/Ellipsoid</a:t>
            </a:r>
          </a:p>
          <a:p>
            <a:pPr marL="0" lvl="1"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</a:rPr>
              <a:t>r</a:t>
            </a:r>
            <a:r>
              <a:rPr lang="en-US" altLang="en-US" sz="1400" dirty="0" smtClean="0">
                <a:solidFill>
                  <a:srgbClr val="0070C0"/>
                </a:solidFill>
              </a:rPr>
              <a:t>ealized </a:t>
            </a:r>
            <a:r>
              <a:rPr lang="en-US" altLang="en-US" sz="1400" dirty="0">
                <a:solidFill>
                  <a:srgbClr val="0070C0"/>
                </a:solidFill>
              </a:rPr>
              <a:t>through space-based systems, such as GPS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 b="1" dirty="0">
              <a:solidFill>
                <a:srgbClr val="0070C0"/>
              </a:solidFill>
            </a:endParaRPr>
          </a:p>
        </p:txBody>
      </p:sp>
      <p:pic>
        <p:nvPicPr>
          <p:cNvPr id="10250" name="Picture 3" descr="8723970b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698" y="4765216"/>
            <a:ext cx="1059527" cy="79420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1" name="TextBox 31"/>
          <p:cNvSpPr txBox="1">
            <a:spLocks noChangeArrowheads="1"/>
          </p:cNvSpPr>
          <p:nvPr/>
        </p:nvSpPr>
        <p:spPr bwMode="auto">
          <a:xfrm>
            <a:off x="2981325" y="1785938"/>
            <a:ext cx="2657475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1pPr>
            <a:lvl2pPr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 err="1">
                <a:solidFill>
                  <a:srgbClr val="0070C0"/>
                </a:solidFill>
              </a:rPr>
              <a:t>Orthometric</a:t>
            </a:r>
            <a:r>
              <a:rPr lang="en-US" altLang="en-US" sz="1600" b="1" dirty="0">
                <a:solidFill>
                  <a:srgbClr val="0070C0"/>
                </a:solidFill>
              </a:rPr>
              <a:t> (GEOID)</a:t>
            </a:r>
          </a:p>
          <a:p>
            <a:pPr marL="0" lvl="1"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</a:rPr>
              <a:t>b</a:t>
            </a:r>
            <a:r>
              <a:rPr lang="en-US" altLang="en-US" sz="1400" dirty="0" smtClean="0">
                <a:solidFill>
                  <a:srgbClr val="0070C0"/>
                </a:solidFill>
              </a:rPr>
              <a:t>ased </a:t>
            </a:r>
            <a:r>
              <a:rPr lang="en-US" altLang="en-US" sz="1400" dirty="0">
                <a:solidFill>
                  <a:srgbClr val="0070C0"/>
                </a:solidFill>
              </a:rPr>
              <a:t>on a form of </a:t>
            </a:r>
            <a:endParaRPr lang="en-US" altLang="en-US" sz="1400" dirty="0" smtClean="0">
              <a:solidFill>
                <a:srgbClr val="0070C0"/>
              </a:solidFill>
            </a:endParaRPr>
          </a:p>
          <a:p>
            <a:pPr marL="0" lvl="1"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</a:rPr>
              <a:t>g</a:t>
            </a:r>
            <a:r>
              <a:rPr lang="en-US" altLang="en-US" sz="1400" dirty="0" smtClean="0">
                <a:solidFill>
                  <a:srgbClr val="0070C0"/>
                </a:solidFill>
              </a:rPr>
              <a:t>lobal mean </a:t>
            </a:r>
            <a:r>
              <a:rPr lang="en-US" altLang="en-US" sz="1400" dirty="0">
                <a:solidFill>
                  <a:srgbClr val="0070C0"/>
                </a:solidFill>
              </a:rPr>
              <a:t>sea level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 b="1" dirty="0">
              <a:solidFill>
                <a:srgbClr val="0070C0"/>
              </a:solidFill>
            </a:endParaRPr>
          </a:p>
        </p:txBody>
      </p:sp>
      <p:sp>
        <p:nvSpPr>
          <p:cNvPr id="10252" name="Right Arrow 32"/>
          <p:cNvSpPr>
            <a:spLocks noChangeArrowheads="1"/>
          </p:cNvSpPr>
          <p:nvPr/>
        </p:nvSpPr>
        <p:spPr bwMode="auto">
          <a:xfrm rot="1918091">
            <a:off x="2081213" y="2579688"/>
            <a:ext cx="1654175" cy="268287"/>
          </a:xfrm>
          <a:prstGeom prst="rightArrow">
            <a:avLst>
              <a:gd name="adj1" fmla="val 50000"/>
              <a:gd name="adj2" fmla="val 49925"/>
            </a:avLst>
          </a:prstGeom>
          <a:solidFill>
            <a:srgbClr val="0070C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800">
              <a:solidFill>
                <a:schemeClr val="tx1"/>
              </a:solidFill>
            </a:endParaRPr>
          </a:p>
        </p:txBody>
      </p:sp>
      <p:sp>
        <p:nvSpPr>
          <p:cNvPr id="10253" name="Right Arrow 33"/>
          <p:cNvSpPr>
            <a:spLocks noChangeArrowheads="1"/>
          </p:cNvSpPr>
          <p:nvPr/>
        </p:nvSpPr>
        <p:spPr bwMode="auto">
          <a:xfrm rot="1855072">
            <a:off x="5855773" y="4690163"/>
            <a:ext cx="1008762" cy="268287"/>
          </a:xfrm>
          <a:prstGeom prst="rightArrow">
            <a:avLst>
              <a:gd name="adj1" fmla="val 50000"/>
              <a:gd name="adj2" fmla="val 49934"/>
            </a:avLst>
          </a:prstGeom>
          <a:solidFill>
            <a:srgbClr val="0070C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800">
              <a:solidFill>
                <a:schemeClr val="tx1"/>
              </a:solidFill>
            </a:endParaRPr>
          </a:p>
        </p:txBody>
      </p:sp>
      <p:sp>
        <p:nvSpPr>
          <p:cNvPr id="10254" name="TextBox 37"/>
          <p:cNvSpPr txBox="1">
            <a:spLocks noChangeArrowheads="1"/>
          </p:cNvSpPr>
          <p:nvPr/>
        </p:nvSpPr>
        <p:spPr bwMode="auto">
          <a:xfrm>
            <a:off x="6172200" y="3022600"/>
            <a:ext cx="29400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0070C0"/>
                </a:solidFill>
              </a:rPr>
              <a:t>Tidal </a:t>
            </a:r>
            <a:r>
              <a:rPr lang="en-US" altLang="en-US" sz="1600" b="1" dirty="0" err="1">
                <a:solidFill>
                  <a:srgbClr val="0070C0"/>
                </a:solidFill>
              </a:rPr>
              <a:t>Datums</a:t>
            </a:r>
            <a:endParaRPr lang="en-US" altLang="en-US" sz="1600" b="1" dirty="0">
              <a:solidFill>
                <a:srgbClr val="0070C0"/>
              </a:solidFill>
            </a:endParaRPr>
          </a:p>
        </p:txBody>
      </p:sp>
      <p:pic>
        <p:nvPicPr>
          <p:cNvPr id="10255" name="Picture 1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30879" r="30472" b="27003"/>
          <a:stretch>
            <a:fillRect/>
          </a:stretch>
        </p:blipFill>
        <p:spPr bwMode="auto">
          <a:xfrm>
            <a:off x="7509072" y="3837140"/>
            <a:ext cx="1201738" cy="91598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>
              <a:defRPr/>
            </a:pPr>
            <a:r>
              <a:rPr lang="en-US" sz="3200" kern="0" dirty="0" smtClean="0">
                <a:solidFill>
                  <a:srgbClr val="0070C0"/>
                </a:solidFill>
              </a:rPr>
              <a:t>3 Categories of Vertical Datums:</a:t>
            </a:r>
          </a:p>
        </p:txBody>
      </p:sp>
      <p:sp>
        <p:nvSpPr>
          <p:cNvPr id="10257" name="TextBox 1"/>
          <p:cNvSpPr txBox="1">
            <a:spLocks noChangeArrowheads="1"/>
          </p:cNvSpPr>
          <p:nvPr/>
        </p:nvSpPr>
        <p:spPr bwMode="auto">
          <a:xfrm>
            <a:off x="6421437" y="3327400"/>
            <a:ext cx="2667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1pPr>
            <a:lvl2pPr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marL="0" lvl="1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</a:rPr>
              <a:t>b</a:t>
            </a:r>
            <a:r>
              <a:rPr lang="en-US" altLang="en-US" sz="1400" dirty="0" smtClean="0">
                <a:solidFill>
                  <a:srgbClr val="0070C0"/>
                </a:solidFill>
              </a:rPr>
              <a:t>ased </a:t>
            </a:r>
            <a:r>
              <a:rPr lang="en-US" altLang="en-US" sz="1400" dirty="0">
                <a:solidFill>
                  <a:srgbClr val="0070C0"/>
                </a:solidFill>
              </a:rPr>
              <a:t>on tidally-derived surfaces such as high or low water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76200"/>
            <a:ext cx="9144000" cy="6858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 rot="1271689">
            <a:off x="5028827" y="1746373"/>
            <a:ext cx="3949573" cy="5108748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68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637"/>
            <a:ext cx="9144000" cy="665163"/>
          </a:xfrm>
        </p:spPr>
        <p:txBody>
          <a:bodyPr/>
          <a:lstStyle/>
          <a:p>
            <a:pPr algn="ctr">
              <a:defRPr/>
            </a:pPr>
            <a:r>
              <a:rPr lang="en-US" sz="3600" b="1" dirty="0" smtClean="0">
                <a:solidFill>
                  <a:srgbClr val="0070C0"/>
                </a:solidFill>
                <a:latin typeface="Calibri" pitchFamily="34" charset="0"/>
              </a:rPr>
              <a:t>VDatum Website:  vdatum.noaa.gov</a:t>
            </a:r>
            <a:r>
              <a:rPr lang="en-US" sz="1600" dirty="0" smtClean="0">
                <a:solidFill>
                  <a:srgbClr val="0070C0"/>
                </a:solidFill>
                <a:latin typeface="Calibri" pitchFamily="34" charset="0"/>
              </a:rPr>
              <a:t/>
            </a:r>
            <a:br>
              <a:rPr lang="en-US" sz="1600" dirty="0" smtClean="0">
                <a:solidFill>
                  <a:srgbClr val="0070C0"/>
                </a:solidFill>
                <a:latin typeface="Calibri" pitchFamily="34" charset="0"/>
              </a:rPr>
            </a:br>
            <a:r>
              <a:rPr lang="en-US" sz="1600" dirty="0" smtClean="0">
                <a:solidFill>
                  <a:srgbClr val="0070C0"/>
                </a:solidFill>
                <a:latin typeface="Calibri" pitchFamily="34" charset="0"/>
              </a:rPr>
              <a:t>(Version 4.0,  August 5, 2019)</a:t>
            </a:r>
            <a:endParaRPr lang="en-US" sz="1600" b="1" dirty="0" smtClean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t="5769" r="17708" b="4230"/>
          <a:stretch/>
        </p:blipFill>
        <p:spPr bwMode="auto">
          <a:xfrm>
            <a:off x="31748" y="1247538"/>
            <a:ext cx="5535933" cy="4086462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354079"/>
            <a:ext cx="3572412" cy="2760721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7439" y="4038600"/>
            <a:ext cx="4267200" cy="2446064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0168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482" t="6154" r="15833"/>
          <a:stretch/>
        </p:blipFill>
        <p:spPr>
          <a:xfrm>
            <a:off x="105492" y="762000"/>
            <a:ext cx="4504608" cy="3486151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"/>
            <a:ext cx="9220200" cy="731520"/>
          </a:xfrm>
        </p:spPr>
        <p:txBody>
          <a:bodyPr/>
          <a:lstStyle/>
          <a:p>
            <a:pPr algn="ctr"/>
            <a:r>
              <a:rPr lang="en-US" sz="3600" dirty="0" err="1" smtClean="0">
                <a:solidFill>
                  <a:srgbClr val="0070C0"/>
                </a:solidFill>
              </a:rPr>
              <a:t>VDatum</a:t>
            </a:r>
            <a:r>
              <a:rPr lang="en-US" sz="3600" dirty="0" smtClean="0">
                <a:solidFill>
                  <a:srgbClr val="0070C0"/>
                </a:solidFill>
              </a:rPr>
              <a:t>: Interfaces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796626"/>
            <a:ext cx="3393440" cy="262241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5577" r="25729" b="4231"/>
          <a:stretch/>
        </p:blipFill>
        <p:spPr bwMode="auto">
          <a:xfrm>
            <a:off x="5410200" y="3168834"/>
            <a:ext cx="3611946" cy="35814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4583" t="6154" r="25417" b="9231"/>
          <a:stretch/>
        </p:blipFill>
        <p:spPr>
          <a:xfrm>
            <a:off x="2402378" y="3319780"/>
            <a:ext cx="3040933" cy="2787522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9002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" y="31412"/>
            <a:ext cx="9144000" cy="766459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  <a:defRPr/>
            </a:pPr>
            <a:r>
              <a:rPr lang="en-US" sz="2700" b="1" dirty="0" err="1">
                <a:solidFill>
                  <a:srgbClr val="0070C0"/>
                </a:solidFill>
                <a:latin typeface="Calibri" pitchFamily="34" charset="0"/>
              </a:rPr>
              <a:t>VDatum</a:t>
            </a:r>
            <a:r>
              <a:rPr lang="en-US" sz="2700" b="1" dirty="0">
                <a:solidFill>
                  <a:srgbClr val="0070C0"/>
                </a:solidFill>
                <a:latin typeface="Calibri" pitchFamily="34" charset="0"/>
              </a:rPr>
              <a:t>:  vdatum.noaa.gov</a:t>
            </a:r>
            <a:r>
              <a:rPr lang="en-US" sz="2400" b="1" dirty="0">
                <a:solidFill>
                  <a:srgbClr val="0070C0"/>
                </a:solidFill>
                <a:latin typeface="Calibri" pitchFamily="34" charset="0"/>
              </a:rPr>
              <a:t/>
            </a:r>
            <a:br>
              <a:rPr lang="en-US" sz="2400" b="1" dirty="0">
                <a:solidFill>
                  <a:srgbClr val="0070C0"/>
                </a:solidFill>
                <a:latin typeface="Calibri" pitchFamily="34" charset="0"/>
              </a:rPr>
            </a:br>
            <a:r>
              <a:rPr lang="en-US" sz="2400" dirty="0">
                <a:solidFill>
                  <a:srgbClr val="0070C0"/>
                </a:solidFill>
                <a:latin typeface="Calibri" pitchFamily="34" charset="0"/>
              </a:rPr>
              <a:t>(Version </a:t>
            </a:r>
            <a:r>
              <a:rPr lang="en-US" sz="2400" dirty="0" smtClean="0">
                <a:solidFill>
                  <a:srgbClr val="0070C0"/>
                </a:solidFill>
                <a:latin typeface="Calibri" pitchFamily="34" charset="0"/>
              </a:rPr>
              <a:t>4.0, August 5, 2019)</a:t>
            </a:r>
            <a:endParaRPr lang="en-US" sz="24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049" y="1143000"/>
            <a:ext cx="257355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NADCON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  <a:cs typeface="+mn-cs"/>
              </a:rPr>
              <a:t> 5.0 Integration:</a:t>
            </a:r>
          </a:p>
        </p:txBody>
      </p:sp>
      <p:pic>
        <p:nvPicPr>
          <p:cNvPr id="6" name="Picture 2" descr="https://content.govdelivery.com/attachments/fancy_images/USNOAANOS/2018/12/2305945/nadcon5-region_origin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95" y="1399647"/>
            <a:ext cx="2527151" cy="2430467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9600" y="5240619"/>
            <a:ext cx="2043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ERDAS IMG Format Support:</a:t>
            </a:r>
          </a:p>
        </p:txBody>
      </p:sp>
      <p:pic>
        <p:nvPicPr>
          <p:cNvPr id="8" name="Picture 6" descr="https://content.govdelivery.com/attachments/fancy_images/USNOAANOS/2018/12/2305995/img_origin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736" y="3999843"/>
            <a:ext cx="2644596" cy="2151359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124200" y="2147137"/>
            <a:ext cx="1724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SE Alaska Regional</a:t>
            </a:r>
          </a:p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Model Release:</a:t>
            </a:r>
          </a:p>
        </p:txBody>
      </p:sp>
      <p:pic>
        <p:nvPicPr>
          <p:cNvPr id="10" name="Picture 8" descr="https://content.govdelivery.com/attachments/fancy_images/USNOAANOS/2018/12/2306045/se-ak_origina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2" b="13176"/>
          <a:stretch/>
        </p:blipFill>
        <p:spPr bwMode="auto">
          <a:xfrm>
            <a:off x="4869151" y="1143000"/>
            <a:ext cx="4184314" cy="2249547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145332" y="3538178"/>
            <a:ext cx="1594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NY/LIS Regional Model</a:t>
            </a:r>
          </a:p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Update Release:</a:t>
            </a:r>
          </a:p>
        </p:txBody>
      </p:sp>
      <p:sp>
        <p:nvSpPr>
          <p:cNvPr id="13" name="Oval 12"/>
          <p:cNvSpPr/>
          <p:nvPr/>
        </p:nvSpPr>
        <p:spPr>
          <a:xfrm>
            <a:off x="2895600" y="5296016"/>
            <a:ext cx="1355464" cy="19038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993159"/>
            <a:ext cx="3599329" cy="27813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5" name="Oval 14"/>
          <p:cNvSpPr/>
          <p:nvPr/>
        </p:nvSpPr>
        <p:spPr>
          <a:xfrm>
            <a:off x="381000" y="1507460"/>
            <a:ext cx="1981200" cy="70091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6933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GS2">
  <a:themeElements>
    <a:clrScheme name="NGS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GS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NGS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NGS2">
  <a:themeElements>
    <a:clrScheme name="NGS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GS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NGS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19485</TotalTime>
  <Words>647</Words>
  <Application>Microsoft Office PowerPoint</Application>
  <PresentationFormat>On-screen Show (4:3)</PresentationFormat>
  <Paragraphs>161</Paragraphs>
  <Slides>29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Arial</vt:lpstr>
      <vt:lpstr>Calibri</vt:lpstr>
      <vt:lpstr>Times</vt:lpstr>
      <vt:lpstr>Times New Roman</vt:lpstr>
      <vt:lpstr>Trebuchet MS</vt:lpstr>
      <vt:lpstr>Verdana</vt:lpstr>
      <vt:lpstr>NGS2</vt:lpstr>
      <vt:lpstr>Custom Design</vt:lpstr>
      <vt:lpstr>1_NGS2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VDatum Website:  vdatum.noaa.gov (Version 4.0,  August 5, 2019)</vt:lpstr>
      <vt:lpstr>VDatum: Interfaces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Supplemental</vt:lpstr>
      <vt:lpstr>Supplemental</vt:lpstr>
      <vt:lpstr>PowerPoint Presentation</vt:lpstr>
      <vt:lpstr>PowerPoint Presentation</vt:lpstr>
      <vt:lpstr>PowerPoint Presentation</vt:lpstr>
      <vt:lpstr>PowerPoint Presentation</vt:lpstr>
      <vt:lpstr>Southeast Alaska (Released 2019)</vt:lpstr>
      <vt:lpstr>PowerPoint Presentation</vt:lpstr>
      <vt:lpstr>PowerPoint Presentation</vt:lpstr>
      <vt:lpstr>PowerPoint Presentation</vt:lpstr>
      <vt:lpstr>HSRP Recommendations</vt:lpstr>
      <vt:lpstr>PowerPoint Presentation</vt:lpstr>
      <vt:lpstr>PowerPoint Presentation</vt:lpstr>
    </vt:vector>
  </TitlesOfParts>
  <Company>NOS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A. White</dc:creator>
  <cp:lastModifiedBy>Stephen A. White</cp:lastModifiedBy>
  <cp:revision>249</cp:revision>
  <cp:lastPrinted>2014-11-18T18:11:32Z</cp:lastPrinted>
  <dcterms:created xsi:type="dcterms:W3CDTF">2012-01-17T13:24:53Z</dcterms:created>
  <dcterms:modified xsi:type="dcterms:W3CDTF">2019-08-23T12:02:18Z</dcterms:modified>
</cp:coreProperties>
</file>