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60" r:id="rId3"/>
    <p:sldId id="304" r:id="rId4"/>
    <p:sldId id="332" r:id="rId5"/>
    <p:sldId id="334" r:id="rId6"/>
    <p:sldId id="329" r:id="rId7"/>
    <p:sldId id="331" r:id="rId8"/>
    <p:sldId id="306" r:id="rId9"/>
    <p:sldId id="330" r:id="rId10"/>
    <p:sldId id="296" r:id="rId1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57482" autoAdjust="0"/>
  </p:normalViewPr>
  <p:slideViewPr>
    <p:cSldViewPr>
      <p:cViewPr varScale="1">
        <p:scale>
          <a:sx n="72" d="100"/>
          <a:sy n="72" d="100"/>
        </p:scale>
        <p:origin x="2766" y="5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120" d="100"/>
          <a:sy n="120" d="100"/>
        </p:scale>
        <p:origin x="-3042" y="13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82687E-6AB4-4AA1-B3B3-B204CE9A27A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52A94F3E-B344-434C-B7BA-D791381711E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46E4B11-5DD7-4D99-89D0-F3870529C017}" type="datetimeFigureOut">
              <a:rPr lang="en-US"/>
              <a:pPr>
                <a:defRPr/>
              </a:pPr>
              <a:t>8/20/2019</a:t>
            </a:fld>
            <a:endParaRPr lang="en-US"/>
          </a:p>
        </p:txBody>
      </p:sp>
      <p:sp>
        <p:nvSpPr>
          <p:cNvPr id="4" name="Slide Image Placeholder 3">
            <a:extLst>
              <a:ext uri="{FF2B5EF4-FFF2-40B4-BE49-F238E27FC236}">
                <a16:creationId xmlns:a16="http://schemas.microsoft.com/office/drawing/2014/main" id="{449B4B97-8E1D-4208-8B74-5F2B575921C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2AE15BA-41B0-42A2-96AE-CAF937625C9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D165797-FCB6-4587-A06A-4E55C20850E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F937DDB4-613A-42D2-B6E2-2C336EFD8E7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6815507-79B3-46D4-813E-BF6F9585C33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auticalcharts.noaa.gov/ocs-biweekly/noaa-nautical-charting-open-house.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884F95C2-DC36-4173-8871-4F859BE1B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8B412A5-F5FA-4E2F-96E1-79066384A7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46E28C7C-5676-44A2-86E8-6A6E5BF99A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63C2AD5-FCA8-4718-A312-C9D4912EC2ED}" type="slidenum">
              <a:rPr lang="en-US" altLang="en-US" smtClean="0">
                <a:solidFill>
                  <a:srgbClr val="000000"/>
                </a:solidFill>
                <a:latin typeface="Arial" panose="020B0604020202020204" pitchFamily="34" charset="0"/>
              </a:rPr>
              <a:pPr>
                <a:spcBef>
                  <a:spcPct val="0"/>
                </a:spcBef>
              </a:pPr>
              <a:t>1</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884F95C2-DC36-4173-8871-4F859BE1B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38B412A5-F5FA-4E2F-96E1-79066384A7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We appreciate</a:t>
            </a:r>
            <a:r>
              <a:rPr lang="en-US" altLang="en-US" baseline="0" dirty="0" smtClean="0"/>
              <a:t> comments on the Strategic Plan.</a:t>
            </a:r>
            <a:endParaRPr lang="en-US" altLang="en-US" dirty="0"/>
          </a:p>
        </p:txBody>
      </p:sp>
      <p:sp>
        <p:nvSpPr>
          <p:cNvPr id="5124" name="Slide Number Placeholder 3">
            <a:extLst>
              <a:ext uri="{FF2B5EF4-FFF2-40B4-BE49-F238E27FC236}">
                <a16:creationId xmlns:a16="http://schemas.microsoft.com/office/drawing/2014/main" id="{46E28C7C-5676-44A2-86E8-6A6E5BF99A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63C2AD5-FCA8-4718-A312-C9D4912EC2ED}" type="slidenum">
              <a:rPr lang="en-US" altLang="en-US" smtClean="0">
                <a:solidFill>
                  <a:srgbClr val="000000"/>
                </a:solidFill>
                <a:latin typeface="Arial" panose="020B0604020202020204" pitchFamily="34" charset="0"/>
              </a:rPr>
              <a:pPr>
                <a:spcBef>
                  <a:spcPct val="0"/>
                </a:spcBef>
              </a:pPr>
              <a:t>10</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073033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FF5C7D6-D15A-4D30-9CB9-7B12341FF1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AFCA2CCE-610E-4276-8BF6-18DD0921D9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Key messages</a:t>
            </a:r>
            <a:r>
              <a:rPr lang="en-US" altLang="en-US" baseline="0" dirty="0" smtClean="0"/>
              <a:t> from OCS Strategic Plan foreword. </a:t>
            </a:r>
          </a:p>
          <a:p>
            <a:pPr marL="171450" indent="-171450">
              <a:buFont typeface="Arial" panose="020B0604020202020204" pitchFamily="34" charset="0"/>
              <a:buChar char="•"/>
            </a:pPr>
            <a:r>
              <a:rPr lang="en-US" altLang="en-US" dirty="0" smtClean="0"/>
              <a:t>As the volume, value, and size of marine vessels in U.S. waters continues to grow, it is essential that Coast Survey resolves critical data gaps, and that we increase the accuracy and frequency of our surveys.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It is a pivotal time in ocean mapping and while we continue our work to deliver </a:t>
            </a:r>
            <a:r>
              <a:rPr lang="en-US" sz="1200" b="0" i="0" u="none" strike="noStrike" kern="1200" baseline="0" dirty="0" err="1" smtClean="0">
                <a:solidFill>
                  <a:schemeClr val="tx1"/>
                </a:solidFill>
                <a:latin typeface="+mn-lt"/>
                <a:ea typeface="+mn-ea"/>
                <a:cs typeface="+mn-cs"/>
              </a:rPr>
              <a:t>realtime</a:t>
            </a:r>
            <a:r>
              <a:rPr lang="en-US" sz="1200" b="0" i="0" u="none" strike="noStrike" kern="1200" baseline="0" dirty="0" smtClean="0">
                <a:solidFill>
                  <a:schemeClr val="tx1"/>
                </a:solidFill>
                <a:latin typeface="+mn-lt"/>
                <a:ea typeface="+mn-ea"/>
                <a:cs typeface="+mn-cs"/>
              </a:rPr>
              <a:t> data and high-resolution bathymetry for ports and maintain nautical charts for the U.S. marine highway infrastructure, we are also working toward building a comprehensive and high-resolution bathymetric dataset of the unseen America.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continued strength of Coast Survey’s valued partners, its highly skilled and dedicated workforce, and its ability to fully leverage technology is key to achieving this substantial modernization effort. Coast Survey leads a coalition of U.S. federal offices that provide hydrographic and meteorological services working in close coordination to achieve shared mapping objectives.</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p:txBody>
      </p:sp>
      <p:sp>
        <p:nvSpPr>
          <p:cNvPr id="7172" name="Slide Number Placeholder 3">
            <a:extLst>
              <a:ext uri="{FF2B5EF4-FFF2-40B4-BE49-F238E27FC236}">
                <a16:creationId xmlns:a16="http://schemas.microsoft.com/office/drawing/2014/main" id="{B390C51B-D31E-41FB-949F-5BA7A6C1CB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95C133-0105-47F3-9121-FC84D45C4CCF}" type="slidenum">
              <a:rPr lang="en-US" altLang="en-US" smtClean="0"/>
              <a:pPr>
                <a:spcBef>
                  <a:spcPct val="0"/>
                </a:spcBef>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FF5C7D6-D15A-4D30-9CB9-7B12341FF1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AFCA2CCE-610E-4276-8BF6-18DD0921D9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sz="1200" dirty="0" smtClean="0"/>
              <a:t>Our commitment to delivering world class digital navigation services is essential to the safety and economic success of the maritime community, particularly as the volume, value, and size of commercial ships continues to</a:t>
            </a:r>
            <a:r>
              <a:rPr lang="en-US" sz="1200" baseline="0" dirty="0" smtClean="0"/>
              <a:t> </a:t>
            </a:r>
            <a:r>
              <a:rPr lang="en-US" sz="1200" dirty="0" smtClean="0"/>
              <a:t>grow. </a:t>
            </a:r>
          </a:p>
          <a:p>
            <a:pPr marL="171450" indent="-171450">
              <a:buFont typeface="Arial" panose="020B0604020202020204" pitchFamily="34" charset="0"/>
              <a:buChar char="•"/>
            </a:pPr>
            <a:r>
              <a:rPr lang="en-US" sz="1200" dirty="0" smtClean="0"/>
              <a:t>Successfully delivering these Precision Navigation services will require a redesign of the current chart suite, the development of new products, and more easily accessible dissemination systems. </a:t>
            </a:r>
          </a:p>
          <a:p>
            <a:pPr marL="171450" indent="-171450">
              <a:buFont typeface="Arial" panose="020B0604020202020204" pitchFamily="34" charset="0"/>
              <a:buChar char="•"/>
            </a:pPr>
            <a:r>
              <a:rPr lang="en-US" sz="1200" dirty="0" smtClean="0"/>
              <a:t>Coast Survey aims to establish a National Bathymetric Source database to feed the production of new high definition charts for priority ports and other multiuse requirements. </a:t>
            </a:r>
          </a:p>
          <a:p>
            <a:pPr marL="171450" indent="-171450">
              <a:buFont typeface="Arial" panose="020B0604020202020204" pitchFamily="34" charset="0"/>
              <a:buChar char="•"/>
            </a:pPr>
            <a:r>
              <a:rPr lang="en-US" sz="1200" dirty="0" smtClean="0"/>
              <a:t>An integrated </a:t>
            </a:r>
            <a:r>
              <a:rPr lang="en-US" sz="1200" dirty="0" err="1" smtClean="0"/>
              <a:t>cloudbased</a:t>
            </a:r>
            <a:r>
              <a:rPr lang="en-US" sz="1200" dirty="0" smtClean="0"/>
              <a:t> dissemination system will then enable users to access products and data in easily discoverable, interoperable, and user-friendly formats for use in navigation, research, or commercial purposes.</a:t>
            </a:r>
          </a:p>
          <a:p>
            <a:pPr marL="0" indent="0">
              <a:buFont typeface="Arial" panose="020B0604020202020204" pitchFamily="34" charset="0"/>
              <a:buNone/>
            </a:pPr>
            <a:endParaRPr lang="en-US" sz="1200" dirty="0" smtClean="0"/>
          </a:p>
          <a:p>
            <a:pPr marL="0" indent="0">
              <a:buFont typeface="Arial" panose="020B0604020202020204" pitchFamily="34" charset="0"/>
              <a:buNone/>
            </a:pPr>
            <a:r>
              <a:rPr lang="en-US" sz="1200" dirty="0" smtClean="0"/>
              <a:t>Objectives in full:</a:t>
            </a:r>
          </a:p>
          <a:p>
            <a:pPr marL="171450" indent="-171450">
              <a:buFont typeface="Arial" panose="020B0604020202020204" pitchFamily="34" charset="0"/>
              <a:buChar char="•"/>
            </a:pPr>
            <a:r>
              <a:rPr lang="en-US" sz="1200" dirty="0" smtClean="0"/>
              <a:t>Build a second-generation electronic navigational chart (ENC) suite for U.S. waters.</a:t>
            </a:r>
          </a:p>
          <a:p>
            <a:pPr marL="171450" indent="-171450">
              <a:buFont typeface="Arial" panose="020B0604020202020204" pitchFamily="34" charset="0"/>
              <a:buChar char="•"/>
            </a:pPr>
            <a:r>
              <a:rPr lang="en-US" sz="1200" dirty="0" smtClean="0"/>
              <a:t>Produce new Precision Navigation products for improved navigation safety, competitiveness, and capacity in commercial ports.</a:t>
            </a:r>
          </a:p>
          <a:p>
            <a:pPr marL="171450" indent="-171450">
              <a:buFont typeface="Arial" panose="020B0604020202020204" pitchFamily="34" charset="0"/>
              <a:buChar char="•"/>
            </a:pPr>
            <a:r>
              <a:rPr lang="en-US" sz="1200" dirty="0" smtClean="0"/>
              <a:t>Expand the access and usability of navigation services and data.</a:t>
            </a:r>
          </a:p>
          <a:p>
            <a:endParaRPr lang="en-US" altLang="en-US" dirty="0"/>
          </a:p>
        </p:txBody>
      </p:sp>
      <p:sp>
        <p:nvSpPr>
          <p:cNvPr id="7172" name="Slide Number Placeholder 3">
            <a:extLst>
              <a:ext uri="{FF2B5EF4-FFF2-40B4-BE49-F238E27FC236}">
                <a16:creationId xmlns:a16="http://schemas.microsoft.com/office/drawing/2014/main" id="{B390C51B-D31E-41FB-949F-5BA7A6C1CB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95C133-0105-47F3-9121-FC84D45C4CCF}" type="slidenum">
              <a:rPr lang="en-US" altLang="en-US" smtClean="0"/>
              <a:pPr>
                <a:spcBef>
                  <a:spcPct val="0"/>
                </a:spcBef>
              </a:pPr>
              <a:t>3</a:t>
            </a:fld>
            <a:endParaRPr lang="en-US" altLang="en-US"/>
          </a:p>
        </p:txBody>
      </p:sp>
    </p:spTree>
    <p:extLst>
      <p:ext uri="{BB962C8B-B14F-4D97-AF65-F5344CB8AC3E}">
        <p14:creationId xmlns:p14="http://schemas.microsoft.com/office/powerpoint/2010/main" val="356820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FF5C7D6-D15A-4D30-9CB9-7B12341FF1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AFCA2CCE-610E-4276-8BF6-18DD0921D9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altLang="en-US" dirty="0" smtClean="0"/>
              <a:t>Precision</a:t>
            </a:r>
            <a:r>
              <a:rPr lang="en-US" altLang="en-US" baseline="0" dirty="0" smtClean="0"/>
              <a:t> Navigation talk will have occurred prior to this presentation.</a:t>
            </a:r>
            <a:endParaRPr lang="en-US" altLang="en-US" dirty="0" smtClean="0"/>
          </a:p>
          <a:p>
            <a:pPr marL="0" indent="0">
              <a:buFont typeface="Arial" panose="020B0604020202020204" pitchFamily="34" charset="0"/>
              <a:buNone/>
            </a:pPr>
            <a:endParaRPr lang="en-US" altLang="en-US" dirty="0"/>
          </a:p>
        </p:txBody>
      </p:sp>
      <p:sp>
        <p:nvSpPr>
          <p:cNvPr id="7172" name="Slide Number Placeholder 3">
            <a:extLst>
              <a:ext uri="{FF2B5EF4-FFF2-40B4-BE49-F238E27FC236}">
                <a16:creationId xmlns:a16="http://schemas.microsoft.com/office/drawing/2014/main" id="{B390C51B-D31E-41FB-949F-5BA7A6C1CB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95C133-0105-47F3-9121-FC84D45C4CCF}" type="slidenum">
              <a:rPr lang="en-US" altLang="en-US" smtClean="0"/>
              <a:pPr>
                <a:spcBef>
                  <a:spcPct val="0"/>
                </a:spcBef>
              </a:pPr>
              <a:t>4</a:t>
            </a:fld>
            <a:endParaRPr lang="en-US" altLang="en-US"/>
          </a:p>
        </p:txBody>
      </p:sp>
    </p:spTree>
    <p:extLst>
      <p:ext uri="{BB962C8B-B14F-4D97-AF65-F5344CB8AC3E}">
        <p14:creationId xmlns:p14="http://schemas.microsoft.com/office/powerpoint/2010/main" val="1202546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FF5C7D6-D15A-4D30-9CB9-7B12341FF1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AFCA2CCE-610E-4276-8BF6-18DD0921D9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r>
              <a:rPr lang="en-US" altLang="en-US" dirty="0" smtClean="0"/>
              <a:t>Touch on the success of the workshop,</a:t>
            </a:r>
            <a:r>
              <a:rPr lang="en-US" altLang="en-US" baseline="0" dirty="0" smtClean="0"/>
              <a:t> including major outcomes.</a:t>
            </a:r>
            <a:endParaRPr lang="en-US" altLang="en-US" dirty="0"/>
          </a:p>
        </p:txBody>
      </p:sp>
      <p:sp>
        <p:nvSpPr>
          <p:cNvPr id="7172" name="Slide Number Placeholder 3">
            <a:extLst>
              <a:ext uri="{FF2B5EF4-FFF2-40B4-BE49-F238E27FC236}">
                <a16:creationId xmlns:a16="http://schemas.microsoft.com/office/drawing/2014/main" id="{B390C51B-D31E-41FB-949F-5BA7A6C1CB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95C133-0105-47F3-9121-FC84D45C4CCF}" type="slidenum">
              <a:rPr lang="en-US" altLang="en-US" smtClean="0"/>
              <a:pPr>
                <a:spcBef>
                  <a:spcPct val="0"/>
                </a:spcBef>
              </a:pPr>
              <a:t>5</a:t>
            </a:fld>
            <a:endParaRPr lang="en-US" altLang="en-US"/>
          </a:p>
        </p:txBody>
      </p:sp>
    </p:spTree>
    <p:extLst>
      <p:ext uri="{BB962C8B-B14F-4D97-AF65-F5344CB8AC3E}">
        <p14:creationId xmlns:p14="http://schemas.microsoft.com/office/powerpoint/2010/main" val="517363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FF5C7D6-D15A-4D30-9CB9-7B12341FF1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AFCA2CCE-610E-4276-8BF6-18DD0921D9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sz="1200" b="0" dirty="0" smtClean="0"/>
              <a:t>Mapping the unseen America including the nation’s seafloor, coasts, ports, harbors, and approaches is essential to Coast Survey’s ability to provide accurate and reliable charts and models to support safe and efficient marine navigation. </a:t>
            </a:r>
          </a:p>
          <a:p>
            <a:pPr marL="171450" indent="-171450">
              <a:buFont typeface="Arial" panose="020B0604020202020204" pitchFamily="34" charset="0"/>
              <a:buChar char="•"/>
            </a:pPr>
            <a:r>
              <a:rPr lang="en-US" sz="1200" b="0" dirty="0" smtClean="0"/>
              <a:t>This mapping is also critical to other missions across NOAA and the federal government. As a result, Coast Survey is deeply committed to working in close collaboration with its federal partners to ensure that surveys are coordinated and conducted as efficiently as possible. </a:t>
            </a:r>
          </a:p>
          <a:p>
            <a:pPr marL="171450" indent="-171450">
              <a:buFont typeface="Arial" panose="020B0604020202020204" pitchFamily="34" charset="0"/>
              <a:buChar char="•"/>
            </a:pPr>
            <a:r>
              <a:rPr lang="en-US" sz="1200" b="0" dirty="0" smtClean="0"/>
              <a:t>This means sharing survey data, joint planning, and the elimination of chart discrepancies or data duplication, especially in underserved areas like the Great Lakes, the Arctic, and Pacific Islands and Territories. As an organization with a deep history and expertise in surveying, Coast Survey is in a unique position to lead these efforts and maximize value for both marine navigation and partner data needs.</a:t>
            </a:r>
          </a:p>
          <a:p>
            <a:pPr marL="171450" indent="-171450">
              <a:buFont typeface="Arial" panose="020B0604020202020204" pitchFamily="34" charset="0"/>
              <a:buChar char="•"/>
            </a:pPr>
            <a:endParaRPr lang="en-US" sz="1200" b="0" dirty="0" smtClean="0"/>
          </a:p>
          <a:p>
            <a:pPr marL="0" indent="0">
              <a:buFont typeface="Arial" panose="020B0604020202020204" pitchFamily="34" charset="0"/>
              <a:buNone/>
            </a:pPr>
            <a:r>
              <a:rPr lang="en-US" sz="1200" b="0" dirty="0" smtClean="0"/>
              <a:t>Objectives in full:</a:t>
            </a:r>
          </a:p>
          <a:p>
            <a:pPr marL="171450" indent="-171450">
              <a:buFont typeface="Arial" panose="020B0604020202020204" pitchFamily="34" charset="0"/>
              <a:buChar char="•"/>
            </a:pPr>
            <a:r>
              <a:rPr lang="en-US" sz="1200" b="0" dirty="0" smtClean="0"/>
              <a:t>Lead a national coalition to double the rate of surveying in unmapped U.S. waters to increase coverage from 42% to 52%. </a:t>
            </a:r>
          </a:p>
          <a:p>
            <a:pPr marL="171450" indent="-171450">
              <a:buFont typeface="Arial" panose="020B0604020202020204" pitchFamily="34" charset="0"/>
              <a:buChar char="•"/>
            </a:pPr>
            <a:r>
              <a:rPr lang="en-US" sz="1200" b="0" dirty="0" smtClean="0"/>
              <a:t>Maintain federal channels, anchorages, and fairways within high volume U.S. ports at Category – Zone of Confidence (CATZOC) A1. The CATZOC rating helps the mariner determine the accuracy, date, and extent of the bathymetry.</a:t>
            </a:r>
          </a:p>
          <a:p>
            <a:pPr marL="171450" indent="-171450">
              <a:buFont typeface="Arial" panose="020B0604020202020204" pitchFamily="34" charset="0"/>
              <a:buChar char="•"/>
            </a:pPr>
            <a:r>
              <a:rPr lang="en-US" sz="1200" b="0" dirty="0" smtClean="0"/>
              <a:t>Reduce the backlog of 10,000 chart discrepancies </a:t>
            </a:r>
            <a:r>
              <a:rPr lang="en-US" sz="1200" dirty="0" smtClean="0"/>
              <a:t>through hydrographic surveys and cartographic analysis.</a:t>
            </a:r>
          </a:p>
          <a:p>
            <a:endParaRPr lang="en-US" altLang="en-US" dirty="0"/>
          </a:p>
        </p:txBody>
      </p:sp>
      <p:sp>
        <p:nvSpPr>
          <p:cNvPr id="7172" name="Slide Number Placeholder 3">
            <a:extLst>
              <a:ext uri="{FF2B5EF4-FFF2-40B4-BE49-F238E27FC236}">
                <a16:creationId xmlns:a16="http://schemas.microsoft.com/office/drawing/2014/main" id="{B390C51B-D31E-41FB-949F-5BA7A6C1CB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95C133-0105-47F3-9121-FC84D45C4CCF}" type="slidenum">
              <a:rPr lang="en-US" altLang="en-US" smtClean="0"/>
              <a:pPr>
                <a:spcBef>
                  <a:spcPct val="0"/>
                </a:spcBef>
              </a:pPr>
              <a:t>6</a:t>
            </a:fld>
            <a:endParaRPr lang="en-US" altLang="en-US"/>
          </a:p>
        </p:txBody>
      </p:sp>
    </p:spTree>
    <p:extLst>
      <p:ext uri="{BB962C8B-B14F-4D97-AF65-F5344CB8AC3E}">
        <p14:creationId xmlns:p14="http://schemas.microsoft.com/office/powerpoint/2010/main" val="3986274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FF5C7D6-D15A-4D30-9CB9-7B12341FF1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AFCA2CCE-610E-4276-8BF6-18DD0921D9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With nearly two million square nautical miles in need of mapping in addition to the U.S. ports, harbors, and fairways that require continual maintenance, it is clear that Coast Survey cannot accomplish the task of mapping the full extent of U.S. waters using the same methods of the last two hundred years.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a:t>
            </a:r>
            <a:r>
              <a:rPr lang="en-US" sz="1200" kern="1200" baseline="0" dirty="0" smtClean="0">
                <a:solidFill>
                  <a:schemeClr val="tx1"/>
                </a:solidFill>
                <a:effectLst/>
                <a:latin typeface="+mn-lt"/>
                <a:ea typeface="+mn-ea"/>
                <a:cs typeface="+mn-cs"/>
              </a:rPr>
              <a:t> will be a panel discussion on a</a:t>
            </a:r>
            <a:r>
              <a:rPr lang="en-US" altLang="en-US" dirty="0" smtClean="0"/>
              <a:t>utonomous systems tomorrow…</a:t>
            </a:r>
            <a:endParaRPr lang="en-US" altLang="en-US" baseline="0" dirty="0" smtClean="0"/>
          </a:p>
          <a:p>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endParaRPr lang="en-US" altLang="en-US" dirty="0"/>
          </a:p>
        </p:txBody>
      </p:sp>
      <p:sp>
        <p:nvSpPr>
          <p:cNvPr id="7172" name="Slide Number Placeholder 3">
            <a:extLst>
              <a:ext uri="{FF2B5EF4-FFF2-40B4-BE49-F238E27FC236}">
                <a16:creationId xmlns:a16="http://schemas.microsoft.com/office/drawing/2014/main" id="{B390C51B-D31E-41FB-949F-5BA7A6C1CB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95C133-0105-47F3-9121-FC84D45C4CCF}" type="slidenum">
              <a:rPr lang="en-US" altLang="en-US" smtClean="0"/>
              <a:pPr>
                <a:spcBef>
                  <a:spcPct val="0"/>
                </a:spcBef>
              </a:pPr>
              <a:t>7</a:t>
            </a:fld>
            <a:endParaRPr lang="en-US" altLang="en-US"/>
          </a:p>
        </p:txBody>
      </p:sp>
    </p:spTree>
    <p:extLst>
      <p:ext uri="{BB962C8B-B14F-4D97-AF65-F5344CB8AC3E}">
        <p14:creationId xmlns:p14="http://schemas.microsoft.com/office/powerpoint/2010/main" val="1653812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FF5C7D6-D15A-4D30-9CB9-7B12341FF1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AFCA2CCE-610E-4276-8BF6-18DD0921D9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At the core of Coast Survey’s ability to deliver world class digital navigation services and mapping the unseen America are the dedicated, passionate, and highly skilled men and women who give their all to Coast Survey and its mission every day.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Coast Survey is committed to establishing a model federal workplace – a workplace that supports the training and development of its employees, a culture of diversity, inclusivity, and flexibility, and which attracts and retains world renown talent.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Other mission underpinnings include the development and sustainment of Coast Survey’s IT and fleet infrastructure, as well as the integration of new technologies into operations, such as unmanned systems and other emerging opportunities as they arise.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As technology requirements change over time, Coast Survey will continue to leverage new and existing technology capabilities to meet mission objectives.</a:t>
            </a:r>
            <a:endParaRPr lang="en-US" sz="1200" dirty="0" smtClean="0"/>
          </a:p>
          <a:p>
            <a:pPr marL="0" indent="0">
              <a:spcBef>
                <a:spcPts val="1400"/>
              </a:spcBef>
              <a:buFont typeface="Arial" panose="020B0604020202020204" pitchFamily="34" charset="0"/>
              <a:buNone/>
            </a:pPr>
            <a:endParaRPr lang="en-US" sz="1200" dirty="0" smtClean="0"/>
          </a:p>
          <a:p>
            <a:pPr marL="0" indent="0">
              <a:spcBef>
                <a:spcPts val="1400"/>
              </a:spcBef>
              <a:buFont typeface="Arial" panose="020B0604020202020204" pitchFamily="34" charset="0"/>
              <a:buNone/>
            </a:pPr>
            <a:r>
              <a:rPr lang="en-US" sz="1200" dirty="0" smtClean="0"/>
              <a:t>Objectives</a:t>
            </a:r>
            <a:r>
              <a:rPr lang="en-US" sz="1200" baseline="0" dirty="0" smtClean="0"/>
              <a:t> in full:</a:t>
            </a:r>
            <a:endParaRPr lang="en-US" sz="1200" dirty="0" smtClean="0"/>
          </a:p>
          <a:p>
            <a:pPr marL="171450" indent="-171450">
              <a:spcBef>
                <a:spcPts val="1400"/>
              </a:spcBef>
              <a:buFont typeface="Arial" panose="020B0604020202020204" pitchFamily="34" charset="0"/>
              <a:buChar char="•"/>
            </a:pPr>
            <a:r>
              <a:rPr lang="en-US" sz="1200" dirty="0" smtClean="0"/>
              <a:t>Be a model federal workplace as measured by the Federal Employee Viewpoint Survey. </a:t>
            </a:r>
          </a:p>
          <a:p>
            <a:pPr marL="171450" indent="-171450">
              <a:spcBef>
                <a:spcPts val="1400"/>
              </a:spcBef>
              <a:buFont typeface="Arial" panose="020B0604020202020204" pitchFamily="34" charset="0"/>
              <a:buChar char="•"/>
            </a:pPr>
            <a:r>
              <a:rPr lang="en-US" sz="1200" dirty="0" smtClean="0"/>
              <a:t>Lead the world in marine geospatial expertise. </a:t>
            </a:r>
          </a:p>
          <a:p>
            <a:pPr marL="171450" indent="-171450">
              <a:spcBef>
                <a:spcPts val="1400"/>
              </a:spcBef>
              <a:buFont typeface="Arial" panose="020B0604020202020204" pitchFamily="34" charset="0"/>
              <a:buChar char="•"/>
            </a:pPr>
            <a:r>
              <a:rPr lang="en-US" sz="1200" dirty="0" smtClean="0"/>
              <a:t>Respond to changing customer needs.</a:t>
            </a:r>
          </a:p>
          <a:p>
            <a:pPr marL="171450" indent="-171450">
              <a:spcBef>
                <a:spcPts val="1400"/>
              </a:spcBef>
              <a:buFont typeface="Arial" panose="020B0604020202020204" pitchFamily="34" charset="0"/>
              <a:buChar char="•"/>
            </a:pPr>
            <a:r>
              <a:rPr lang="en-US" sz="1200" dirty="0" smtClean="0"/>
              <a:t>Develop and maintain critical infrastructure.</a:t>
            </a:r>
          </a:p>
          <a:p>
            <a:pPr marL="171450" indent="-171450">
              <a:spcBef>
                <a:spcPts val="1400"/>
              </a:spcBef>
              <a:buFont typeface="Arial" panose="020B0604020202020204" pitchFamily="34" charset="0"/>
              <a:buChar char="•"/>
            </a:pPr>
            <a:r>
              <a:rPr lang="en-US" sz="1200" dirty="0" smtClean="0"/>
              <a:t>Integrate new and innovative technologies into mission priorities.</a:t>
            </a:r>
          </a:p>
          <a:p>
            <a:pPr marL="171450" indent="-171450">
              <a:buFont typeface="Arial" panose="020B0604020202020204" pitchFamily="34" charset="0"/>
              <a:buChar char="•"/>
            </a:pPr>
            <a:endParaRPr lang="en-US" altLang="en-US" dirty="0"/>
          </a:p>
        </p:txBody>
      </p:sp>
      <p:sp>
        <p:nvSpPr>
          <p:cNvPr id="7172" name="Slide Number Placeholder 3">
            <a:extLst>
              <a:ext uri="{FF2B5EF4-FFF2-40B4-BE49-F238E27FC236}">
                <a16:creationId xmlns:a16="http://schemas.microsoft.com/office/drawing/2014/main" id="{B390C51B-D31E-41FB-949F-5BA7A6C1CB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95C133-0105-47F3-9121-FC84D45C4CCF}" type="slidenum">
              <a:rPr lang="en-US" altLang="en-US" smtClean="0"/>
              <a:pPr>
                <a:spcBef>
                  <a:spcPct val="0"/>
                </a:spcBef>
              </a:pPr>
              <a:t>8</a:t>
            </a:fld>
            <a:endParaRPr lang="en-US" altLang="en-US"/>
          </a:p>
        </p:txBody>
      </p:sp>
    </p:spTree>
    <p:extLst>
      <p:ext uri="{BB962C8B-B14F-4D97-AF65-F5344CB8AC3E}">
        <p14:creationId xmlns:p14="http://schemas.microsoft.com/office/powerpoint/2010/main" val="2685166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FF5C7D6-D15A-4D30-9CB9-7B12341FF1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AFCA2CCE-610E-4276-8BF6-18DD0921D9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1" baseline="0" dirty="0" smtClean="0"/>
              <a:t>NOAA Nautical Cartography Open House </a:t>
            </a:r>
            <a:r>
              <a:rPr lang="en-US" altLang="en-US" baseline="0" dirty="0" smtClean="0"/>
              <a:t>– In July w</a:t>
            </a:r>
            <a:r>
              <a:rPr lang="en-US" sz="1200" b="0" i="0" kern="1200" dirty="0" smtClean="0">
                <a:solidFill>
                  <a:schemeClr val="tx1"/>
                </a:solidFill>
                <a:effectLst/>
                <a:latin typeface="+mn-lt"/>
                <a:ea typeface="+mn-ea"/>
                <a:cs typeface="+mn-cs"/>
              </a:rPr>
              <a:t>e</a:t>
            </a:r>
            <a:r>
              <a:rPr lang="en-US" sz="1200" b="0" i="0" kern="1200" baseline="0" dirty="0" smtClean="0">
                <a:solidFill>
                  <a:schemeClr val="tx1"/>
                </a:solidFill>
                <a:effectLst/>
                <a:latin typeface="+mn-lt"/>
                <a:ea typeface="+mn-ea"/>
                <a:cs typeface="+mn-cs"/>
              </a:rPr>
              <a:t> held our </a:t>
            </a:r>
            <a:r>
              <a:rPr lang="en-US" sz="1200" b="0" i="0" kern="1200" dirty="0" smtClean="0">
                <a:solidFill>
                  <a:schemeClr val="tx1"/>
                </a:solidFill>
                <a:effectLst/>
                <a:latin typeface="+mn-lt"/>
                <a:ea typeface="+mn-ea"/>
                <a:cs typeface="+mn-cs"/>
              </a:rPr>
              <a:t>third annual</a:t>
            </a:r>
            <a:r>
              <a:rPr lang="en-US" sz="1200" b="0" i="0" u="none" strike="noStrike" kern="1200" dirty="0" smtClean="0">
                <a:solidFill>
                  <a:schemeClr val="tx1"/>
                </a:solidFill>
                <a:effectLst/>
                <a:latin typeface="+mn-lt"/>
                <a:ea typeface="+mn-ea"/>
                <a:cs typeface="+mn-cs"/>
                <a:hlinkClick r:id="rId3"/>
              </a:rPr>
              <a:t> Nautical Cartography Open House</a:t>
            </a:r>
            <a:r>
              <a:rPr lang="en-US" sz="1200" b="0" i="0" u="none" strike="noStrike"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welcoming over 250 attendees from the U.S. and abroad. Government agencies, industry and academic partners, and members of the public attended. The open house featured posters, presentations, tours, and exhibits centered around four themes: Bathymetric Databases, Custom Charting, Innovative Cartography, and Precision Navigation.</a:t>
            </a:r>
            <a:endParaRPr lang="en-US" altLang="en-US" baseline="0" dirty="0" smtClean="0"/>
          </a:p>
          <a:p>
            <a:pPr marL="171450" indent="-171450">
              <a:buFont typeface="Arial" panose="020B0604020202020204" pitchFamily="34" charset="0"/>
              <a:buChar char="•"/>
            </a:pPr>
            <a:r>
              <a:rPr lang="en-US" altLang="en-US" b="1" dirty="0" smtClean="0"/>
              <a:t>Chart Adequacy</a:t>
            </a:r>
            <a:r>
              <a:rPr lang="en-US" altLang="en-US" b="1" baseline="0" dirty="0" smtClean="0"/>
              <a:t> Workshop </a:t>
            </a:r>
            <a:r>
              <a:rPr lang="en-US" altLang="en-US" baseline="0" dirty="0" smtClean="0"/>
              <a:t>- Just prior to the open house, NOAA held its fifth annual Chart Adequacy Workshop. The workshop trains professional cartographers from international offices on techniques for assessing nautical chart adequacy using publicly available information such as satellite images and maritime automatic identification system (AIS) data. This is an important technique for hydrographic offices around the world, particularly for developing countries, who may be resource constrained. </a:t>
            </a:r>
          </a:p>
          <a:p>
            <a:pPr marL="171450" indent="-171450">
              <a:buFont typeface="Arial" panose="020B0604020202020204" pitchFamily="34" charset="0"/>
              <a:buChar char="•"/>
            </a:pPr>
            <a:r>
              <a:rPr lang="en-US" altLang="en-US" b="1" baseline="0" dirty="0" smtClean="0"/>
              <a:t>NOAA’s certification program in nautical cartography (CAT-B) </a:t>
            </a:r>
            <a:r>
              <a:rPr lang="en-US" altLang="en-US" baseline="0" dirty="0" smtClean="0"/>
              <a:t>- The second class of NOAA’s certification program in nautical cartography (CAT-B) is in the final month of their program. This internationally-approved training program certifies NOAA nautical cartographers academically, making NOAA an expert in the global cartographic community. The announcement for next year’s (2020-2021) CAT-B certification program will be announced in January 2020.</a:t>
            </a:r>
          </a:p>
          <a:p>
            <a:pPr marL="171450" indent="-171450">
              <a:buFont typeface="Arial" panose="020B0604020202020204" pitchFamily="34" charset="0"/>
              <a:buChar char="•"/>
            </a:pPr>
            <a:endParaRPr lang="en-US" altLang="en-US" baseline="0" dirty="0" smtClean="0"/>
          </a:p>
          <a:p>
            <a:pPr marL="171450" indent="-171450">
              <a:buFont typeface="Arial" panose="020B0604020202020204" pitchFamily="34" charset="0"/>
              <a:buChar char="•"/>
            </a:pPr>
            <a:endParaRPr lang="en-US" altLang="en-US" dirty="0"/>
          </a:p>
        </p:txBody>
      </p:sp>
      <p:sp>
        <p:nvSpPr>
          <p:cNvPr id="7172" name="Slide Number Placeholder 3">
            <a:extLst>
              <a:ext uri="{FF2B5EF4-FFF2-40B4-BE49-F238E27FC236}">
                <a16:creationId xmlns:a16="http://schemas.microsoft.com/office/drawing/2014/main" id="{B390C51B-D31E-41FB-949F-5BA7A6C1CB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95C133-0105-47F3-9121-FC84D45C4CCF}" type="slidenum">
              <a:rPr lang="en-US" altLang="en-US" smtClean="0"/>
              <a:pPr>
                <a:spcBef>
                  <a:spcPct val="0"/>
                </a:spcBef>
              </a:pPr>
              <a:t>9</a:t>
            </a:fld>
            <a:endParaRPr lang="en-US" altLang="en-US"/>
          </a:p>
        </p:txBody>
      </p:sp>
    </p:spTree>
    <p:extLst>
      <p:ext uri="{BB962C8B-B14F-4D97-AF65-F5344CB8AC3E}">
        <p14:creationId xmlns:p14="http://schemas.microsoft.com/office/powerpoint/2010/main" val="669601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6E72D82-257F-481F-B847-B804B7A553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1501C9-4474-4B75-9422-E1D159A7C8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278911D-92F3-485C-ACD4-24ED643CEDC9}"/>
              </a:ext>
            </a:extLst>
          </p:cNvPr>
          <p:cNvSpPr>
            <a:spLocks noGrp="1" noChangeArrowheads="1"/>
          </p:cNvSpPr>
          <p:nvPr>
            <p:ph type="sldNum" sz="quarter" idx="12"/>
          </p:nvPr>
        </p:nvSpPr>
        <p:spPr>
          <a:ln/>
        </p:spPr>
        <p:txBody>
          <a:bodyPr/>
          <a:lstStyle>
            <a:lvl1pPr>
              <a:defRPr/>
            </a:lvl1pPr>
          </a:lstStyle>
          <a:p>
            <a:pPr>
              <a:defRPr/>
            </a:pPr>
            <a:fld id="{A54511CA-D4EF-4964-A403-B842DAA63CB0}" type="slidenum">
              <a:rPr lang="en-US" altLang="en-US"/>
              <a:pPr>
                <a:defRPr/>
              </a:pPr>
              <a:t>‹#›</a:t>
            </a:fld>
            <a:endParaRPr lang="en-US" altLang="en-US"/>
          </a:p>
        </p:txBody>
      </p:sp>
    </p:spTree>
    <p:extLst>
      <p:ext uri="{BB962C8B-B14F-4D97-AF65-F5344CB8AC3E}">
        <p14:creationId xmlns:p14="http://schemas.microsoft.com/office/powerpoint/2010/main" val="83909346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7A39D4F-BB32-4226-AF64-BFCCF81136B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2921619-BD37-48E0-9B16-94F4DDFE7A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C518779-D853-42BD-A57C-06CC4E07A2B3}"/>
              </a:ext>
            </a:extLst>
          </p:cNvPr>
          <p:cNvSpPr>
            <a:spLocks noGrp="1" noChangeArrowheads="1"/>
          </p:cNvSpPr>
          <p:nvPr>
            <p:ph type="sldNum" sz="quarter" idx="12"/>
          </p:nvPr>
        </p:nvSpPr>
        <p:spPr>
          <a:ln/>
        </p:spPr>
        <p:txBody>
          <a:bodyPr/>
          <a:lstStyle>
            <a:lvl1pPr>
              <a:defRPr/>
            </a:lvl1pPr>
          </a:lstStyle>
          <a:p>
            <a:pPr>
              <a:defRPr/>
            </a:pPr>
            <a:fld id="{2FAA740F-9812-474E-A765-743867AE2B9F}" type="slidenum">
              <a:rPr lang="en-US" altLang="en-US"/>
              <a:pPr>
                <a:defRPr/>
              </a:pPr>
              <a:t>‹#›</a:t>
            </a:fld>
            <a:endParaRPr lang="en-US" altLang="en-US"/>
          </a:p>
        </p:txBody>
      </p:sp>
    </p:spTree>
    <p:extLst>
      <p:ext uri="{BB962C8B-B14F-4D97-AF65-F5344CB8AC3E}">
        <p14:creationId xmlns:p14="http://schemas.microsoft.com/office/powerpoint/2010/main" val="153306255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556FB59-6E17-42B1-BF95-4B06FD06F2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2AD5D8B-7447-4B8F-8269-939039D4CC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587ED84-F35C-41C0-ACD9-3BBCE2834A5B}"/>
              </a:ext>
            </a:extLst>
          </p:cNvPr>
          <p:cNvSpPr>
            <a:spLocks noGrp="1" noChangeArrowheads="1"/>
          </p:cNvSpPr>
          <p:nvPr>
            <p:ph type="sldNum" sz="quarter" idx="12"/>
          </p:nvPr>
        </p:nvSpPr>
        <p:spPr>
          <a:ln/>
        </p:spPr>
        <p:txBody>
          <a:bodyPr/>
          <a:lstStyle>
            <a:lvl1pPr>
              <a:defRPr/>
            </a:lvl1pPr>
          </a:lstStyle>
          <a:p>
            <a:pPr>
              <a:defRPr/>
            </a:pPr>
            <a:fld id="{7B8A855B-3F38-417E-9FA2-5B45C60D840D}" type="slidenum">
              <a:rPr lang="en-US" altLang="en-US"/>
              <a:pPr>
                <a:defRPr/>
              </a:pPr>
              <a:t>‹#›</a:t>
            </a:fld>
            <a:endParaRPr lang="en-US" altLang="en-US"/>
          </a:p>
        </p:txBody>
      </p:sp>
    </p:spTree>
    <p:extLst>
      <p:ext uri="{BB962C8B-B14F-4D97-AF65-F5344CB8AC3E}">
        <p14:creationId xmlns:p14="http://schemas.microsoft.com/office/powerpoint/2010/main" val="57653723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457200" y="1371600"/>
            <a:ext cx="8229600" cy="4754563"/>
          </a:xfrm>
        </p:spPr>
        <p:txBody>
          <a:bodyPr/>
          <a:lstStyle>
            <a:lvl1pPr>
              <a:defRPr sz="2800"/>
            </a:lvl1pPr>
            <a:lvl2pPr>
              <a:defRPr sz="24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967917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1B1A657-43F0-4584-AD0D-837BDEA8CE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9C08D45-A5DE-40D9-B911-2493772E24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FAE2A12-097A-469D-B7EF-37B844630141}"/>
              </a:ext>
            </a:extLst>
          </p:cNvPr>
          <p:cNvSpPr>
            <a:spLocks noGrp="1" noChangeArrowheads="1"/>
          </p:cNvSpPr>
          <p:nvPr>
            <p:ph type="sldNum" sz="quarter" idx="12"/>
          </p:nvPr>
        </p:nvSpPr>
        <p:spPr>
          <a:ln/>
        </p:spPr>
        <p:txBody>
          <a:bodyPr/>
          <a:lstStyle>
            <a:lvl1pPr>
              <a:defRPr/>
            </a:lvl1pPr>
          </a:lstStyle>
          <a:p>
            <a:pPr>
              <a:defRPr/>
            </a:pPr>
            <a:fld id="{2FCEB420-7D2B-47E8-9A35-E4B2244F8043}" type="slidenum">
              <a:rPr lang="en-US" altLang="en-US"/>
              <a:pPr>
                <a:defRPr/>
              </a:pPr>
              <a:t>‹#›</a:t>
            </a:fld>
            <a:endParaRPr lang="en-US" altLang="en-US"/>
          </a:p>
        </p:txBody>
      </p:sp>
    </p:spTree>
    <p:extLst>
      <p:ext uri="{BB962C8B-B14F-4D97-AF65-F5344CB8AC3E}">
        <p14:creationId xmlns:p14="http://schemas.microsoft.com/office/powerpoint/2010/main" val="426907546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E7A1ECB-E66C-4A65-A11D-963914612E4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DCCEB01-D773-4979-AEA4-6B560B54DA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F2AAFE1-17FE-46E6-AD4C-9530183AC87B}"/>
              </a:ext>
            </a:extLst>
          </p:cNvPr>
          <p:cNvSpPr>
            <a:spLocks noGrp="1" noChangeArrowheads="1"/>
          </p:cNvSpPr>
          <p:nvPr>
            <p:ph type="sldNum" sz="quarter" idx="12"/>
          </p:nvPr>
        </p:nvSpPr>
        <p:spPr>
          <a:ln/>
        </p:spPr>
        <p:txBody>
          <a:bodyPr/>
          <a:lstStyle>
            <a:lvl1pPr>
              <a:defRPr/>
            </a:lvl1pPr>
          </a:lstStyle>
          <a:p>
            <a:pPr>
              <a:defRPr/>
            </a:pPr>
            <a:fld id="{78134AE4-7FEF-4E86-9E58-990693D2DE13}" type="slidenum">
              <a:rPr lang="en-US" altLang="en-US"/>
              <a:pPr>
                <a:defRPr/>
              </a:pPr>
              <a:t>‹#›</a:t>
            </a:fld>
            <a:endParaRPr lang="en-US" altLang="en-US"/>
          </a:p>
        </p:txBody>
      </p:sp>
    </p:spTree>
    <p:extLst>
      <p:ext uri="{BB962C8B-B14F-4D97-AF65-F5344CB8AC3E}">
        <p14:creationId xmlns:p14="http://schemas.microsoft.com/office/powerpoint/2010/main" val="231275901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3E27EBB-8989-4D18-9B91-4F2F20FFED1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14AD377-6C81-4E36-B25D-D5977AE716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329A5B6-060C-4AC9-96D6-B4D3A1D2A69E}"/>
              </a:ext>
            </a:extLst>
          </p:cNvPr>
          <p:cNvSpPr>
            <a:spLocks noGrp="1" noChangeArrowheads="1"/>
          </p:cNvSpPr>
          <p:nvPr>
            <p:ph type="sldNum" sz="quarter" idx="12"/>
          </p:nvPr>
        </p:nvSpPr>
        <p:spPr>
          <a:ln/>
        </p:spPr>
        <p:txBody>
          <a:bodyPr/>
          <a:lstStyle>
            <a:lvl1pPr>
              <a:defRPr/>
            </a:lvl1pPr>
          </a:lstStyle>
          <a:p>
            <a:pPr>
              <a:defRPr/>
            </a:pPr>
            <a:fld id="{EACF2286-3B92-4E64-AE6F-E7F61F7EA285}" type="slidenum">
              <a:rPr lang="en-US" altLang="en-US"/>
              <a:pPr>
                <a:defRPr/>
              </a:pPr>
              <a:t>‹#›</a:t>
            </a:fld>
            <a:endParaRPr lang="en-US" altLang="en-US"/>
          </a:p>
        </p:txBody>
      </p:sp>
    </p:spTree>
    <p:extLst>
      <p:ext uri="{BB962C8B-B14F-4D97-AF65-F5344CB8AC3E}">
        <p14:creationId xmlns:p14="http://schemas.microsoft.com/office/powerpoint/2010/main" val="305683394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BD70162-5524-4C67-BF07-E425DA0B59F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D8A838E-C576-40F3-A308-483644C297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6F2BA53-5EAC-41F7-8D47-4A7805C7DA02}"/>
              </a:ext>
            </a:extLst>
          </p:cNvPr>
          <p:cNvSpPr>
            <a:spLocks noGrp="1" noChangeArrowheads="1"/>
          </p:cNvSpPr>
          <p:nvPr>
            <p:ph type="sldNum" sz="quarter" idx="12"/>
          </p:nvPr>
        </p:nvSpPr>
        <p:spPr>
          <a:ln/>
        </p:spPr>
        <p:txBody>
          <a:bodyPr/>
          <a:lstStyle>
            <a:lvl1pPr>
              <a:defRPr/>
            </a:lvl1pPr>
          </a:lstStyle>
          <a:p>
            <a:pPr>
              <a:defRPr/>
            </a:pPr>
            <a:fld id="{A9A89087-93E1-477F-AF71-AC81B9D41E0C}" type="slidenum">
              <a:rPr lang="en-US" altLang="en-US"/>
              <a:pPr>
                <a:defRPr/>
              </a:pPr>
              <a:t>‹#›</a:t>
            </a:fld>
            <a:endParaRPr lang="en-US" altLang="en-US"/>
          </a:p>
        </p:txBody>
      </p:sp>
    </p:spTree>
    <p:extLst>
      <p:ext uri="{BB962C8B-B14F-4D97-AF65-F5344CB8AC3E}">
        <p14:creationId xmlns:p14="http://schemas.microsoft.com/office/powerpoint/2010/main" val="96122837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8CB0DB7-0A93-4772-8504-DB275B20550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E371096-058B-4958-9EB3-9DE01ADF74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3CE025B-4ECD-4840-9857-184C1C093EAD}"/>
              </a:ext>
            </a:extLst>
          </p:cNvPr>
          <p:cNvSpPr>
            <a:spLocks noGrp="1" noChangeArrowheads="1"/>
          </p:cNvSpPr>
          <p:nvPr>
            <p:ph type="sldNum" sz="quarter" idx="12"/>
          </p:nvPr>
        </p:nvSpPr>
        <p:spPr>
          <a:ln/>
        </p:spPr>
        <p:txBody>
          <a:bodyPr/>
          <a:lstStyle>
            <a:lvl1pPr>
              <a:defRPr/>
            </a:lvl1pPr>
          </a:lstStyle>
          <a:p>
            <a:pPr>
              <a:defRPr/>
            </a:pPr>
            <a:fld id="{7D8689C6-14E1-4758-B0F8-EA89995BF174}" type="slidenum">
              <a:rPr lang="en-US" altLang="en-US"/>
              <a:pPr>
                <a:defRPr/>
              </a:pPr>
              <a:t>‹#›</a:t>
            </a:fld>
            <a:endParaRPr lang="en-US" altLang="en-US"/>
          </a:p>
        </p:txBody>
      </p:sp>
    </p:spTree>
    <p:extLst>
      <p:ext uri="{BB962C8B-B14F-4D97-AF65-F5344CB8AC3E}">
        <p14:creationId xmlns:p14="http://schemas.microsoft.com/office/powerpoint/2010/main" val="158323199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8412EDE-189E-4666-806A-7BEE6CD72FC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C14796A-D45D-4B86-81D8-B2134C4896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49B4B1C-7BA9-4727-8256-50C14BF65D99}"/>
              </a:ext>
            </a:extLst>
          </p:cNvPr>
          <p:cNvSpPr>
            <a:spLocks noGrp="1" noChangeArrowheads="1"/>
          </p:cNvSpPr>
          <p:nvPr>
            <p:ph type="sldNum" sz="quarter" idx="12"/>
          </p:nvPr>
        </p:nvSpPr>
        <p:spPr>
          <a:ln/>
        </p:spPr>
        <p:txBody>
          <a:bodyPr/>
          <a:lstStyle>
            <a:lvl1pPr>
              <a:defRPr/>
            </a:lvl1pPr>
          </a:lstStyle>
          <a:p>
            <a:pPr>
              <a:defRPr/>
            </a:pPr>
            <a:fld id="{1BE40A97-1FCF-4D37-A9BC-9233077B1D2F}" type="slidenum">
              <a:rPr lang="en-US" altLang="en-US"/>
              <a:pPr>
                <a:defRPr/>
              </a:pPr>
              <a:t>‹#›</a:t>
            </a:fld>
            <a:endParaRPr lang="en-US" altLang="en-US"/>
          </a:p>
        </p:txBody>
      </p:sp>
    </p:spTree>
    <p:extLst>
      <p:ext uri="{BB962C8B-B14F-4D97-AF65-F5344CB8AC3E}">
        <p14:creationId xmlns:p14="http://schemas.microsoft.com/office/powerpoint/2010/main" val="253312360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4EA5CFC-C968-4D39-A15D-23EB528C485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45ACCE2-D181-479E-BAFB-A94A4EC5C7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BFED593-F67E-44CB-B815-86C184DC6815}"/>
              </a:ext>
            </a:extLst>
          </p:cNvPr>
          <p:cNvSpPr>
            <a:spLocks noGrp="1" noChangeArrowheads="1"/>
          </p:cNvSpPr>
          <p:nvPr>
            <p:ph type="sldNum" sz="quarter" idx="12"/>
          </p:nvPr>
        </p:nvSpPr>
        <p:spPr>
          <a:ln/>
        </p:spPr>
        <p:txBody>
          <a:bodyPr/>
          <a:lstStyle>
            <a:lvl1pPr>
              <a:defRPr/>
            </a:lvl1pPr>
          </a:lstStyle>
          <a:p>
            <a:pPr>
              <a:defRPr/>
            </a:pPr>
            <a:fld id="{BC52F177-14A0-438D-97D8-43F5F99872F3}" type="slidenum">
              <a:rPr lang="en-US" altLang="en-US"/>
              <a:pPr>
                <a:defRPr/>
              </a:pPr>
              <a:t>‹#›</a:t>
            </a:fld>
            <a:endParaRPr lang="en-US" altLang="en-US"/>
          </a:p>
        </p:txBody>
      </p:sp>
    </p:spTree>
    <p:extLst>
      <p:ext uri="{BB962C8B-B14F-4D97-AF65-F5344CB8AC3E}">
        <p14:creationId xmlns:p14="http://schemas.microsoft.com/office/powerpoint/2010/main" val="424275022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BD78559-027D-416C-85AE-F6D8369C576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23E91A4-5D4E-4061-8453-CF55612A43E1}"/>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748" name="Rectangle 4">
            <a:extLst>
              <a:ext uri="{FF2B5EF4-FFF2-40B4-BE49-F238E27FC236}">
                <a16:creationId xmlns:a16="http://schemas.microsoft.com/office/drawing/2014/main" id="{794E90BB-A454-4513-990C-9CE3EA652C3E}"/>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b="0">
                <a:solidFill>
                  <a:srgbClr val="000000"/>
                </a:solidFill>
                <a:latin typeface="+mn-lt"/>
                <a:cs typeface="+mn-cs"/>
              </a:defRPr>
            </a:lvl1pPr>
          </a:lstStyle>
          <a:p>
            <a:pPr>
              <a:defRPr/>
            </a:pPr>
            <a:endParaRPr lang="en-US"/>
          </a:p>
        </p:txBody>
      </p:sp>
      <p:sp>
        <p:nvSpPr>
          <p:cNvPr id="31749" name="Rectangle 5">
            <a:extLst>
              <a:ext uri="{FF2B5EF4-FFF2-40B4-BE49-F238E27FC236}">
                <a16:creationId xmlns:a16="http://schemas.microsoft.com/office/drawing/2014/main" id="{A926DF08-594D-4A2F-A00F-AF238427D36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b="0">
                <a:solidFill>
                  <a:srgbClr val="000000"/>
                </a:solidFill>
                <a:latin typeface="+mn-lt"/>
                <a:cs typeface="+mn-cs"/>
              </a:defRPr>
            </a:lvl1pPr>
          </a:lstStyle>
          <a:p>
            <a:pPr>
              <a:defRPr/>
            </a:pPr>
            <a:endParaRPr lang="en-US"/>
          </a:p>
        </p:txBody>
      </p:sp>
      <p:sp>
        <p:nvSpPr>
          <p:cNvPr id="31750" name="Rectangle 6">
            <a:extLst>
              <a:ext uri="{FF2B5EF4-FFF2-40B4-BE49-F238E27FC236}">
                <a16:creationId xmlns:a16="http://schemas.microsoft.com/office/drawing/2014/main" id="{CFF092B0-C0A5-4746-A064-01E56601841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09081CD2-CBDE-4FEE-9915-54BF6E667DAA}" type="slidenum">
              <a:rPr lang="en-US" altLang="en-US"/>
              <a:pPr>
                <a:defRPr/>
              </a:pPr>
              <a:t>‹#›</a:t>
            </a:fld>
            <a:endParaRPr lang="en-US" altLang="en-US"/>
          </a:p>
        </p:txBody>
      </p:sp>
      <p:pic>
        <p:nvPicPr>
          <p:cNvPr id="1031" name="Picture 7" descr="Plain bg">
            <a:extLst>
              <a:ext uri="{FF2B5EF4-FFF2-40B4-BE49-F238E27FC236}">
                <a16:creationId xmlns:a16="http://schemas.microsoft.com/office/drawing/2014/main" id="{217AD50C-68F2-4753-AC55-77CB7A0D37A1}"/>
              </a:ext>
            </a:extLst>
          </p:cNvPr>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3" r:id="rId1"/>
    <p:sldLayoutId id="214748392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a:extLst>
              <a:ext uri="{FF2B5EF4-FFF2-40B4-BE49-F238E27FC236}">
                <a16:creationId xmlns:a16="http://schemas.microsoft.com/office/drawing/2014/main" id="{89A7EB11-4A9F-42E2-9560-EE2C0BEFF251}"/>
              </a:ext>
            </a:extLst>
          </p:cNvPr>
          <p:cNvSpPr>
            <a:spLocks noGrp="1"/>
          </p:cNvSpPr>
          <p:nvPr>
            <p:ph type="title"/>
          </p:nvPr>
        </p:nvSpPr>
        <p:spPr>
          <a:xfrm>
            <a:off x="1749425" y="3186112"/>
            <a:ext cx="7165975" cy="852487"/>
          </a:xfrm>
        </p:spPr>
        <p:txBody>
          <a:bodyPr/>
          <a:lstStyle/>
          <a:p>
            <a:pPr algn="r"/>
            <a:r>
              <a:rPr lang="en-US" altLang="en-US" b="1" dirty="0">
                <a:solidFill>
                  <a:schemeClr val="tx1">
                    <a:lumMod val="85000"/>
                    <a:lumOff val="15000"/>
                  </a:schemeClr>
                </a:solidFill>
              </a:rPr>
              <a:t>Office of Coast Survey</a:t>
            </a:r>
            <a:br>
              <a:rPr lang="en-US" altLang="en-US" b="1" dirty="0">
                <a:solidFill>
                  <a:schemeClr val="tx1">
                    <a:lumMod val="85000"/>
                    <a:lumOff val="15000"/>
                  </a:schemeClr>
                </a:solidFill>
              </a:rPr>
            </a:br>
            <a:r>
              <a:rPr lang="en-US" altLang="en-US" sz="900" b="1" dirty="0">
                <a:solidFill>
                  <a:schemeClr val="tx1">
                    <a:lumMod val="85000"/>
                    <a:lumOff val="15000"/>
                  </a:schemeClr>
                </a:solidFill>
              </a:rPr>
              <a:t> </a:t>
            </a:r>
            <a:r>
              <a:rPr lang="en-US" altLang="en-US" b="1" dirty="0">
                <a:solidFill>
                  <a:schemeClr val="tx1">
                    <a:lumMod val="85000"/>
                    <a:lumOff val="15000"/>
                  </a:schemeClr>
                </a:solidFill>
              </a:rPr>
              <a:t/>
            </a:r>
            <a:br>
              <a:rPr lang="en-US" altLang="en-US" b="1" dirty="0">
                <a:solidFill>
                  <a:schemeClr val="tx1">
                    <a:lumMod val="85000"/>
                    <a:lumOff val="15000"/>
                  </a:schemeClr>
                </a:solidFill>
              </a:rPr>
            </a:br>
            <a:endParaRPr lang="en-US" altLang="en-US" sz="2000" i="1" dirty="0">
              <a:solidFill>
                <a:schemeClr val="tx1">
                  <a:lumMod val="85000"/>
                  <a:lumOff val="15000"/>
                </a:schemeClr>
              </a:solidFill>
            </a:endParaRPr>
          </a:p>
        </p:txBody>
      </p:sp>
      <p:sp>
        <p:nvSpPr>
          <p:cNvPr id="4100" name="TextBox 1">
            <a:extLst>
              <a:ext uri="{FF2B5EF4-FFF2-40B4-BE49-F238E27FC236}">
                <a16:creationId xmlns:a16="http://schemas.microsoft.com/office/drawing/2014/main" id="{D7210637-C590-44F5-82EB-7667D72EC57C}"/>
              </a:ext>
            </a:extLst>
          </p:cNvPr>
          <p:cNvSpPr txBox="1">
            <a:spLocks noChangeArrowheads="1"/>
          </p:cNvSpPr>
          <p:nvPr/>
        </p:nvSpPr>
        <p:spPr bwMode="auto">
          <a:xfrm>
            <a:off x="4168775" y="4694238"/>
            <a:ext cx="4746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2400" b="1" dirty="0" smtClean="0">
                <a:solidFill>
                  <a:schemeClr val="tx1">
                    <a:lumMod val="85000"/>
                    <a:lumOff val="15000"/>
                  </a:schemeClr>
                </a:solidFill>
              </a:rPr>
              <a:t>CAPT Elizabeth </a:t>
            </a:r>
            <a:r>
              <a:rPr lang="en-US" altLang="en-US" sz="2400" b="1" dirty="0" err="1" smtClean="0">
                <a:solidFill>
                  <a:schemeClr val="tx1">
                    <a:lumMod val="85000"/>
                    <a:lumOff val="15000"/>
                  </a:schemeClr>
                </a:solidFill>
              </a:rPr>
              <a:t>Kretovic</a:t>
            </a:r>
            <a:endParaRPr lang="en-US" altLang="en-US" sz="1800" b="1" dirty="0">
              <a:solidFill>
                <a:schemeClr val="tx1">
                  <a:lumMod val="85000"/>
                  <a:lumOff val="15000"/>
                </a:schemeClr>
              </a:solidFill>
            </a:endParaRPr>
          </a:p>
        </p:txBody>
      </p:sp>
      <p:sp>
        <p:nvSpPr>
          <p:cNvPr id="4101" name="TextBox 2">
            <a:extLst>
              <a:ext uri="{FF2B5EF4-FFF2-40B4-BE49-F238E27FC236}">
                <a16:creationId xmlns:a16="http://schemas.microsoft.com/office/drawing/2014/main" id="{39C73F65-A420-4656-A4D3-0F1BA60EA8F2}"/>
              </a:ext>
            </a:extLst>
          </p:cNvPr>
          <p:cNvSpPr txBox="1">
            <a:spLocks noChangeArrowheads="1"/>
          </p:cNvSpPr>
          <p:nvPr/>
        </p:nvSpPr>
        <p:spPr bwMode="auto">
          <a:xfrm>
            <a:off x="5943600" y="53340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b="1" dirty="0" smtClean="0">
                <a:solidFill>
                  <a:schemeClr val="tx1">
                    <a:lumMod val="85000"/>
                    <a:lumOff val="15000"/>
                  </a:schemeClr>
                </a:solidFill>
              </a:rPr>
              <a:t>August 27, 2019</a:t>
            </a:r>
            <a:endParaRPr lang="en-US" altLang="en-US" sz="1800" b="1" dirty="0">
              <a:solidFill>
                <a:schemeClr val="tx1">
                  <a:lumMod val="85000"/>
                  <a:lumOff val="15000"/>
                </a:schemeClr>
              </a:solidFill>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t="26667" b="32222"/>
          <a:stretch/>
        </p:blipFill>
        <p:spPr>
          <a:xfrm>
            <a:off x="-12192" y="0"/>
            <a:ext cx="9144000" cy="2819400"/>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05400" y="4419600"/>
            <a:ext cx="3886200" cy="1477328"/>
          </a:xfrm>
          <a:prstGeom prst="rect">
            <a:avLst/>
          </a:prstGeom>
          <a:noFill/>
        </p:spPr>
        <p:txBody>
          <a:bodyPr wrap="square" rtlCol="0">
            <a:spAutoFit/>
          </a:bodyPr>
          <a:lstStyle/>
          <a:p>
            <a:r>
              <a:rPr lang="en-US" b="1" spc="300" dirty="0" smtClean="0"/>
              <a:t>nauticalcharts.noaa.gov</a:t>
            </a:r>
          </a:p>
          <a:p>
            <a:endParaRPr lang="en-US" b="1" spc="300" dirty="0" smtClean="0"/>
          </a:p>
          <a:p>
            <a:r>
              <a:rPr lang="en-US" b="1" spc="300" dirty="0" smtClean="0"/>
              <a:t>     @</a:t>
            </a:r>
            <a:r>
              <a:rPr lang="en-US" b="1" spc="300" dirty="0" err="1" smtClean="0"/>
              <a:t>NOAAcharts</a:t>
            </a:r>
            <a:endParaRPr lang="en-US" b="1" spc="300" dirty="0" smtClean="0"/>
          </a:p>
          <a:p>
            <a:r>
              <a:rPr lang="en-US" b="1" spc="300" dirty="0" smtClean="0"/>
              <a:t>     </a:t>
            </a:r>
          </a:p>
          <a:p>
            <a:r>
              <a:rPr lang="en-US" b="1" spc="300" dirty="0"/>
              <a:t> </a:t>
            </a:r>
            <a:r>
              <a:rPr lang="en-US" b="1" spc="300" dirty="0" smtClean="0"/>
              <a:t>    </a:t>
            </a:r>
            <a:r>
              <a:rPr lang="en-US" b="1" spc="300" dirty="0" err="1" smtClean="0"/>
              <a:t>NOAAcharts</a:t>
            </a:r>
            <a:endParaRPr lang="en-US" b="1" spc="300" dirty="0"/>
          </a:p>
        </p:txBody>
      </p:sp>
      <p:sp>
        <p:nvSpPr>
          <p:cNvPr id="11" name="TextBox 10"/>
          <p:cNvSpPr txBox="1"/>
          <p:nvPr/>
        </p:nvSpPr>
        <p:spPr>
          <a:xfrm>
            <a:off x="533400" y="4399062"/>
            <a:ext cx="3886200" cy="523220"/>
          </a:xfrm>
          <a:prstGeom prst="rect">
            <a:avLst/>
          </a:prstGeom>
          <a:noFill/>
        </p:spPr>
        <p:txBody>
          <a:bodyPr wrap="square" rtlCol="0">
            <a:spAutoFit/>
          </a:bodyPr>
          <a:lstStyle/>
          <a:p>
            <a:r>
              <a:rPr lang="en-US" sz="2800" b="1" spc="300" dirty="0" smtClean="0"/>
              <a:t>Questions?</a:t>
            </a:r>
            <a:endParaRPr lang="en-US" sz="2800" b="1" spc="300" dirty="0"/>
          </a:p>
        </p:txBody>
      </p:sp>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26182" y="4922282"/>
            <a:ext cx="471964" cy="471964"/>
          </a:xfrm>
          <a:prstGeom prst="rect">
            <a:avLst/>
          </a:prstGeom>
        </p:spPr>
      </p:pic>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15202" y="5477405"/>
            <a:ext cx="419524" cy="419524"/>
          </a:xfrm>
          <a:prstGeom prst="rect">
            <a:avLst/>
          </a:prstGeom>
        </p:spPr>
      </p:pic>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t="18290" b="21710"/>
          <a:stretch/>
        </p:blipFill>
        <p:spPr>
          <a:xfrm>
            <a:off x="0" y="0"/>
            <a:ext cx="9144000" cy="4114800"/>
          </a:xfrm>
          <a:prstGeom prst="rect">
            <a:avLst/>
          </a:prstGeom>
        </p:spPr>
      </p:pic>
    </p:spTree>
    <p:extLst>
      <p:ext uri="{BB962C8B-B14F-4D97-AF65-F5344CB8AC3E}">
        <p14:creationId xmlns:p14="http://schemas.microsoft.com/office/powerpoint/2010/main" val="2449097678"/>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02119E-0F25-44DA-A829-B5C01F35E939}"/>
              </a:ext>
            </a:extLst>
          </p:cNvPr>
          <p:cNvSpPr txBox="1"/>
          <p:nvPr/>
        </p:nvSpPr>
        <p:spPr>
          <a:xfrm>
            <a:off x="236538" y="228600"/>
            <a:ext cx="8670925" cy="584200"/>
          </a:xfrm>
          <a:prstGeom prst="rect">
            <a:avLst/>
          </a:prstGeom>
          <a:noFill/>
        </p:spPr>
        <p:txBody>
          <a:bodyPr>
            <a:spAutoFit/>
          </a:bodyPr>
          <a:lstStyle/>
          <a:p>
            <a:pPr defTabSz="457200" eaLnBrk="1" fontAlgn="auto" hangingPunct="1">
              <a:spcBef>
                <a:spcPts val="0"/>
              </a:spcBef>
              <a:spcAft>
                <a:spcPts val="0"/>
              </a:spcAft>
              <a:defRPr/>
            </a:pPr>
            <a:r>
              <a:rPr lang="en-US" sz="3200" b="1" dirty="0" smtClean="0">
                <a:latin typeface="Calibri" panose="020F0502020204030204"/>
                <a:cs typeface="+mn-cs"/>
              </a:rPr>
              <a:t>Coast Survey Strategic Plan</a:t>
            </a:r>
            <a:endParaRPr lang="en-US" sz="3200" b="1" dirty="0">
              <a:latin typeface="Calibri" panose="020F0502020204030204"/>
              <a:cs typeface="+mn-cs"/>
            </a:endParaRPr>
          </a:p>
        </p:txBody>
      </p:sp>
      <p:sp>
        <p:nvSpPr>
          <p:cNvPr id="6147" name="Rectangle 4">
            <a:extLst>
              <a:ext uri="{FF2B5EF4-FFF2-40B4-BE49-F238E27FC236}">
                <a16:creationId xmlns:a16="http://schemas.microsoft.com/office/drawing/2014/main" id="{30D74A2A-9273-47DE-A9B9-1696555B8D5E}"/>
              </a:ext>
            </a:extLst>
          </p:cNvPr>
          <p:cNvSpPr>
            <a:spLocks noChangeArrowheads="1"/>
          </p:cNvSpPr>
          <p:nvPr/>
        </p:nvSpPr>
        <p:spPr bwMode="auto">
          <a:xfrm>
            <a:off x="0" y="984250"/>
            <a:ext cx="9144000" cy="460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b="1">
              <a:latin typeface="Verdana" panose="020B0604030504040204" pitchFamily="34" charset="0"/>
            </a:endParaRPr>
          </a:p>
        </p:txBody>
      </p:sp>
      <p:sp>
        <p:nvSpPr>
          <p:cNvPr id="5" name="Content Placeholder 2">
            <a:extLst>
              <a:ext uri="{FF2B5EF4-FFF2-40B4-BE49-F238E27FC236}">
                <a16:creationId xmlns:a16="http://schemas.microsoft.com/office/drawing/2014/main" id="{0596CB0B-18F4-4038-829F-A4E95652E124}"/>
              </a:ext>
            </a:extLst>
          </p:cNvPr>
          <p:cNvSpPr txBox="1">
            <a:spLocks/>
          </p:cNvSpPr>
          <p:nvPr/>
        </p:nvSpPr>
        <p:spPr bwMode="auto">
          <a:xfrm>
            <a:off x="914400" y="1905000"/>
            <a:ext cx="7391399"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400" dirty="0" smtClean="0">
                <a:latin typeface="Calibri" panose="020F0502020204030204" pitchFamily="34" charset="0"/>
                <a:cs typeface="Calibri" panose="020F0502020204030204" pitchFamily="34" charset="0"/>
              </a:rPr>
              <a:t>Deliver </a:t>
            </a:r>
            <a:r>
              <a:rPr lang="en-US" sz="2400" dirty="0">
                <a:latin typeface="Calibri" panose="020F0502020204030204" pitchFamily="34" charset="0"/>
                <a:cs typeface="Calibri" panose="020F0502020204030204" pitchFamily="34" charset="0"/>
              </a:rPr>
              <a:t>world class digital navigation services to the maritime community</a:t>
            </a:r>
            <a:endParaRPr lang="en-US" sz="1800" kern="0" dirty="0" smtClean="0">
              <a:latin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0596CB0B-18F4-4038-829F-A4E95652E124}"/>
              </a:ext>
            </a:extLst>
          </p:cNvPr>
          <p:cNvSpPr txBox="1">
            <a:spLocks/>
          </p:cNvSpPr>
          <p:nvPr/>
        </p:nvSpPr>
        <p:spPr bwMode="auto">
          <a:xfrm>
            <a:off x="914400" y="2971800"/>
            <a:ext cx="608806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400" dirty="0">
                <a:latin typeface="Calibri" panose="020F0502020204030204" pitchFamily="34" charset="0"/>
                <a:cs typeface="Calibri" panose="020F0502020204030204" pitchFamily="34" charset="0"/>
              </a:rPr>
              <a:t>Map the unseen America</a:t>
            </a:r>
            <a:endParaRPr lang="en-US" sz="1800" kern="0" dirty="0" smtClean="0">
              <a:latin typeface="Calibri" panose="020F0502020204030204" pitchFamily="34" charset="0"/>
              <a:cs typeface="Calibri" panose="020F0502020204030204" pitchFamily="34" charset="0"/>
            </a:endParaRPr>
          </a:p>
        </p:txBody>
      </p:sp>
      <p:sp>
        <p:nvSpPr>
          <p:cNvPr id="8" name="Content Placeholder 2">
            <a:extLst>
              <a:ext uri="{FF2B5EF4-FFF2-40B4-BE49-F238E27FC236}">
                <a16:creationId xmlns:a16="http://schemas.microsoft.com/office/drawing/2014/main" id="{0596CB0B-18F4-4038-829F-A4E95652E124}"/>
              </a:ext>
            </a:extLst>
          </p:cNvPr>
          <p:cNvSpPr txBox="1">
            <a:spLocks/>
          </p:cNvSpPr>
          <p:nvPr/>
        </p:nvSpPr>
        <p:spPr bwMode="auto">
          <a:xfrm>
            <a:off x="916259" y="3810000"/>
            <a:ext cx="738954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400" dirty="0">
                <a:latin typeface="Calibri" panose="020F0502020204030204" pitchFamily="34" charset="0"/>
                <a:cs typeface="Calibri" panose="020F0502020204030204" pitchFamily="34" charset="0"/>
              </a:rPr>
              <a:t>Sustain high performance of people and systems for mission success</a:t>
            </a:r>
            <a:endParaRPr lang="en-US" sz="1800" kern="0" dirty="0" smtClean="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7502119E-0F25-44DA-A829-B5C01F35E939}"/>
              </a:ext>
            </a:extLst>
          </p:cNvPr>
          <p:cNvSpPr txBox="1"/>
          <p:nvPr/>
        </p:nvSpPr>
        <p:spPr>
          <a:xfrm>
            <a:off x="685800" y="1271588"/>
            <a:ext cx="8670925" cy="523220"/>
          </a:xfrm>
          <a:prstGeom prst="rect">
            <a:avLst/>
          </a:prstGeom>
          <a:noFill/>
        </p:spPr>
        <p:txBody>
          <a:bodyPr>
            <a:spAutoFit/>
          </a:bodyPr>
          <a:lstStyle/>
          <a:p>
            <a:pPr defTabSz="457200" eaLnBrk="1" fontAlgn="auto" hangingPunct="1">
              <a:spcBef>
                <a:spcPts val="0"/>
              </a:spcBef>
              <a:spcAft>
                <a:spcPts val="0"/>
              </a:spcAft>
              <a:defRPr/>
            </a:pPr>
            <a:r>
              <a:rPr lang="en-US" sz="2800" b="1" dirty="0" smtClean="0">
                <a:latin typeface="Calibri" panose="020F0502020204030204" pitchFamily="34" charset="0"/>
                <a:cs typeface="Calibri" panose="020F0502020204030204" pitchFamily="34" charset="0"/>
              </a:rPr>
              <a:t>Goals:</a:t>
            </a:r>
            <a:endParaRPr lang="en-US" sz="2800" b="1" dirty="0">
              <a:latin typeface="Calibri" panose="020F0502020204030204" pitchFamily="34" charset="0"/>
              <a:cs typeface="Calibri" panose="020F0502020204030204" pitchFamily="34" charset="0"/>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02119E-0F25-44DA-A829-B5C01F35E939}"/>
              </a:ext>
            </a:extLst>
          </p:cNvPr>
          <p:cNvSpPr txBox="1"/>
          <p:nvPr/>
        </p:nvSpPr>
        <p:spPr>
          <a:xfrm>
            <a:off x="236538" y="228600"/>
            <a:ext cx="8670925" cy="584200"/>
          </a:xfrm>
          <a:prstGeom prst="rect">
            <a:avLst/>
          </a:prstGeom>
          <a:noFill/>
        </p:spPr>
        <p:txBody>
          <a:bodyPr>
            <a:spAutoFit/>
          </a:bodyPr>
          <a:lstStyle/>
          <a:p>
            <a:pPr defTabSz="457200" eaLnBrk="1" fontAlgn="auto" hangingPunct="1">
              <a:spcBef>
                <a:spcPts val="0"/>
              </a:spcBef>
              <a:spcAft>
                <a:spcPts val="0"/>
              </a:spcAft>
              <a:defRPr/>
            </a:pPr>
            <a:r>
              <a:rPr lang="en-US" sz="3200" b="1" dirty="0" smtClean="0">
                <a:latin typeface="Calibri" panose="020F0502020204030204"/>
                <a:cs typeface="+mn-cs"/>
              </a:rPr>
              <a:t>Goal 1</a:t>
            </a:r>
            <a:endParaRPr lang="en-US" sz="3200" b="1" dirty="0">
              <a:latin typeface="Calibri" panose="020F0502020204030204"/>
              <a:cs typeface="+mn-cs"/>
            </a:endParaRPr>
          </a:p>
        </p:txBody>
      </p:sp>
      <p:sp>
        <p:nvSpPr>
          <p:cNvPr id="6147" name="Rectangle 4">
            <a:extLst>
              <a:ext uri="{FF2B5EF4-FFF2-40B4-BE49-F238E27FC236}">
                <a16:creationId xmlns:a16="http://schemas.microsoft.com/office/drawing/2014/main" id="{30D74A2A-9273-47DE-A9B9-1696555B8D5E}"/>
              </a:ext>
            </a:extLst>
          </p:cNvPr>
          <p:cNvSpPr>
            <a:spLocks noChangeArrowheads="1"/>
          </p:cNvSpPr>
          <p:nvPr/>
        </p:nvSpPr>
        <p:spPr bwMode="auto">
          <a:xfrm>
            <a:off x="0" y="984250"/>
            <a:ext cx="9144000" cy="460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b="1">
              <a:latin typeface="Verdana" panose="020B0604030504040204" pitchFamily="34" charset="0"/>
            </a:endParaRPr>
          </a:p>
        </p:txBody>
      </p:sp>
      <p:sp>
        <p:nvSpPr>
          <p:cNvPr id="4" name="Content Placeholder 2">
            <a:extLst>
              <a:ext uri="{FF2B5EF4-FFF2-40B4-BE49-F238E27FC236}">
                <a16:creationId xmlns:a16="http://schemas.microsoft.com/office/drawing/2014/main" id="{0596CB0B-18F4-4038-829F-A4E95652E124}"/>
              </a:ext>
            </a:extLst>
          </p:cNvPr>
          <p:cNvSpPr>
            <a:spLocks noGrp="1"/>
          </p:cNvSpPr>
          <p:nvPr>
            <p:ph idx="1"/>
          </p:nvPr>
        </p:nvSpPr>
        <p:spPr>
          <a:xfrm>
            <a:off x="381000" y="2286000"/>
            <a:ext cx="5029200" cy="3581400"/>
          </a:xfrm>
        </p:spPr>
        <p:txBody>
          <a:bodyPr/>
          <a:lstStyle/>
          <a:p>
            <a:r>
              <a:rPr lang="en-US" sz="2200" dirty="0">
                <a:latin typeface="Calibri" panose="020F0502020204030204" pitchFamily="34" charset="0"/>
                <a:cs typeface="Calibri" panose="020F0502020204030204" pitchFamily="34" charset="0"/>
              </a:rPr>
              <a:t>Build a second-generation electronic navigational </a:t>
            </a:r>
            <a:r>
              <a:rPr lang="en-US" sz="2200" dirty="0" smtClean="0">
                <a:latin typeface="Calibri" panose="020F0502020204030204" pitchFamily="34" charset="0"/>
                <a:cs typeface="Calibri" panose="020F0502020204030204" pitchFamily="34" charset="0"/>
              </a:rPr>
              <a:t>chart (</a:t>
            </a:r>
            <a:r>
              <a:rPr lang="en-US" sz="2200" dirty="0">
                <a:latin typeface="Calibri" panose="020F0502020204030204" pitchFamily="34" charset="0"/>
                <a:cs typeface="Calibri" panose="020F0502020204030204" pitchFamily="34" charset="0"/>
              </a:rPr>
              <a:t>ENC) </a:t>
            </a:r>
            <a:r>
              <a:rPr lang="en-US" sz="2200" dirty="0" smtClean="0">
                <a:latin typeface="Calibri" panose="020F0502020204030204" pitchFamily="34" charset="0"/>
                <a:cs typeface="Calibri" panose="020F0502020204030204" pitchFamily="34" charset="0"/>
              </a:rPr>
              <a:t>suite. </a:t>
            </a:r>
          </a:p>
          <a:p>
            <a:endParaRPr lang="en-US" sz="2200" dirty="0" smtClean="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Produce new Precision Navigation products. </a:t>
            </a:r>
          </a:p>
          <a:p>
            <a:endParaRPr lang="en-US" sz="2200" dirty="0" smtClean="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Expand </a:t>
            </a:r>
            <a:r>
              <a:rPr lang="en-US" sz="2200" dirty="0">
                <a:latin typeface="Calibri" panose="020F0502020204030204" pitchFamily="34" charset="0"/>
                <a:cs typeface="Calibri" panose="020F0502020204030204" pitchFamily="34" charset="0"/>
              </a:rPr>
              <a:t>the access and usability of navigation </a:t>
            </a:r>
            <a:r>
              <a:rPr lang="en-US" sz="2200" dirty="0" smtClean="0">
                <a:latin typeface="Calibri" panose="020F0502020204030204" pitchFamily="34" charset="0"/>
                <a:cs typeface="Calibri" panose="020F0502020204030204" pitchFamily="34" charset="0"/>
              </a:rPr>
              <a:t>services and </a:t>
            </a:r>
            <a:r>
              <a:rPr lang="en-US" sz="2200" dirty="0">
                <a:latin typeface="Calibri" panose="020F0502020204030204" pitchFamily="34" charset="0"/>
                <a:cs typeface="Calibri" panose="020F0502020204030204" pitchFamily="34" charset="0"/>
              </a:rPr>
              <a:t>data.</a:t>
            </a:r>
          </a:p>
        </p:txBody>
      </p:sp>
      <p:sp>
        <p:nvSpPr>
          <p:cNvPr id="7" name="Content Placeholder 2">
            <a:extLst>
              <a:ext uri="{FF2B5EF4-FFF2-40B4-BE49-F238E27FC236}">
                <a16:creationId xmlns:a16="http://schemas.microsoft.com/office/drawing/2014/main" id="{0596CB0B-18F4-4038-829F-A4E95652E124}"/>
              </a:ext>
            </a:extLst>
          </p:cNvPr>
          <p:cNvSpPr txBox="1">
            <a:spLocks/>
          </p:cNvSpPr>
          <p:nvPr/>
        </p:nvSpPr>
        <p:spPr bwMode="auto">
          <a:xfrm>
            <a:off x="236539" y="1201738"/>
            <a:ext cx="517366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400" b="1" dirty="0" smtClean="0">
                <a:latin typeface="Calibri" panose="020F0502020204030204" pitchFamily="34" charset="0"/>
                <a:cs typeface="Calibri" panose="020F0502020204030204" pitchFamily="34" charset="0"/>
              </a:rPr>
              <a:t>Deliver </a:t>
            </a:r>
            <a:r>
              <a:rPr lang="en-US" sz="2400" b="1" dirty="0">
                <a:latin typeface="Calibri" panose="020F0502020204030204" pitchFamily="34" charset="0"/>
                <a:cs typeface="Calibri" panose="020F0502020204030204" pitchFamily="34" charset="0"/>
              </a:rPr>
              <a:t>world class digital navigation services to the maritime community</a:t>
            </a:r>
            <a:endParaRPr lang="en-US" sz="1800" b="1" kern="0" dirty="0" smtClean="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186" r="27638"/>
          <a:stretch/>
        </p:blipFill>
        <p:spPr>
          <a:xfrm>
            <a:off x="5422393" y="0"/>
            <a:ext cx="3721607" cy="6111756"/>
          </a:xfrm>
          <a:prstGeom prst="rect">
            <a:avLst/>
          </a:prstGeom>
        </p:spPr>
      </p:pic>
    </p:spTree>
    <p:extLst>
      <p:ext uri="{BB962C8B-B14F-4D97-AF65-F5344CB8AC3E}">
        <p14:creationId xmlns:p14="http://schemas.microsoft.com/office/powerpoint/2010/main" val="2704305547"/>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02119E-0F25-44DA-A829-B5C01F35E939}"/>
              </a:ext>
            </a:extLst>
          </p:cNvPr>
          <p:cNvSpPr txBox="1"/>
          <p:nvPr/>
        </p:nvSpPr>
        <p:spPr>
          <a:xfrm>
            <a:off x="236538" y="228600"/>
            <a:ext cx="8907462" cy="584775"/>
          </a:xfrm>
          <a:prstGeom prst="rect">
            <a:avLst/>
          </a:prstGeom>
          <a:noFill/>
        </p:spPr>
        <p:txBody>
          <a:bodyPr wrap="square">
            <a:spAutoFit/>
          </a:bodyPr>
          <a:lstStyle/>
          <a:p>
            <a:pPr defTabSz="457200" eaLnBrk="1" fontAlgn="auto" hangingPunct="1">
              <a:spcBef>
                <a:spcPts val="0"/>
              </a:spcBef>
              <a:spcAft>
                <a:spcPts val="0"/>
              </a:spcAft>
              <a:defRPr/>
            </a:pPr>
            <a:r>
              <a:rPr lang="en-US" sz="3200" b="1" dirty="0" smtClean="0">
                <a:latin typeface="Calibri" panose="020F0502020204030204"/>
                <a:cs typeface="+mn-cs"/>
              </a:rPr>
              <a:t>Precision Navigation - Data Dissemination Website</a:t>
            </a:r>
            <a:endParaRPr lang="en-US" sz="3200" b="1" dirty="0">
              <a:latin typeface="Calibri" panose="020F0502020204030204"/>
              <a:cs typeface="+mn-cs"/>
            </a:endParaRPr>
          </a:p>
        </p:txBody>
      </p:sp>
      <p:sp>
        <p:nvSpPr>
          <p:cNvPr id="6147" name="Rectangle 4">
            <a:extLst>
              <a:ext uri="{FF2B5EF4-FFF2-40B4-BE49-F238E27FC236}">
                <a16:creationId xmlns:a16="http://schemas.microsoft.com/office/drawing/2014/main" id="{30D74A2A-9273-47DE-A9B9-1696555B8D5E}"/>
              </a:ext>
            </a:extLst>
          </p:cNvPr>
          <p:cNvSpPr>
            <a:spLocks noChangeArrowheads="1"/>
          </p:cNvSpPr>
          <p:nvPr/>
        </p:nvSpPr>
        <p:spPr bwMode="auto">
          <a:xfrm>
            <a:off x="0" y="984250"/>
            <a:ext cx="9144000" cy="460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b="1">
              <a:latin typeface="Verdana" panose="020B0604030504040204" pitchFamily="34" charset="0"/>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1066800"/>
            <a:ext cx="7543800" cy="5057572"/>
          </a:xfrm>
          <a:prstGeom prst="rect">
            <a:avLst/>
          </a:prstGeom>
        </p:spPr>
      </p:pic>
    </p:spTree>
    <p:extLst>
      <p:ext uri="{BB962C8B-B14F-4D97-AF65-F5344CB8AC3E}">
        <p14:creationId xmlns:p14="http://schemas.microsoft.com/office/powerpoint/2010/main" val="331086184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a:extLst>
              <a:ext uri="{FF2B5EF4-FFF2-40B4-BE49-F238E27FC236}">
                <a16:creationId xmlns:a16="http://schemas.microsoft.com/office/drawing/2014/main" id="{30D74A2A-9273-47DE-A9B9-1696555B8D5E}"/>
              </a:ext>
            </a:extLst>
          </p:cNvPr>
          <p:cNvSpPr>
            <a:spLocks noChangeArrowheads="1"/>
          </p:cNvSpPr>
          <p:nvPr/>
        </p:nvSpPr>
        <p:spPr bwMode="auto">
          <a:xfrm>
            <a:off x="0" y="984250"/>
            <a:ext cx="9144000" cy="460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b="1">
              <a:latin typeface="Verdana" panose="020B0604030504040204" pitchFamily="34" charset="0"/>
            </a:endParaRPr>
          </a:p>
        </p:txBody>
      </p:sp>
      <p:pic>
        <p:nvPicPr>
          <p:cNvPr id="1026" name="Picture 2" descr="https://lh3.googleusercontent.com/lsc9KcyZrHgtUHfHdx1OX3T0fCQjSpeg0pfXE-Qc2mvLKk-p-wq-av-8SX9pKzmY_R0BHjuU0UhzeA3STlmGQ9P9zCjkbancICKcyJ0uXSokVOHChSgYyoInH7nZIYP0mUGR5vR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066800"/>
            <a:ext cx="49530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t="18889" b="3334"/>
          <a:stretch/>
        </p:blipFill>
        <p:spPr>
          <a:xfrm>
            <a:off x="4122579" y="2438400"/>
            <a:ext cx="5038148" cy="3657600"/>
          </a:xfrm>
          <a:prstGeom prst="rect">
            <a:avLst/>
          </a:prstGeom>
        </p:spPr>
      </p:pic>
      <p:sp>
        <p:nvSpPr>
          <p:cNvPr id="9" name="TextBox 8">
            <a:extLst>
              <a:ext uri="{FF2B5EF4-FFF2-40B4-BE49-F238E27FC236}">
                <a16:creationId xmlns:a16="http://schemas.microsoft.com/office/drawing/2014/main" id="{7502119E-0F25-44DA-A829-B5C01F35E939}"/>
              </a:ext>
            </a:extLst>
          </p:cNvPr>
          <p:cNvSpPr txBox="1"/>
          <p:nvPr/>
        </p:nvSpPr>
        <p:spPr>
          <a:xfrm>
            <a:off x="236538" y="228600"/>
            <a:ext cx="8907462" cy="584775"/>
          </a:xfrm>
          <a:prstGeom prst="rect">
            <a:avLst/>
          </a:prstGeom>
          <a:noFill/>
        </p:spPr>
        <p:txBody>
          <a:bodyPr wrap="square">
            <a:spAutoFit/>
          </a:bodyPr>
          <a:lstStyle/>
          <a:p>
            <a:pPr defTabSz="457200" eaLnBrk="1" fontAlgn="auto" hangingPunct="1">
              <a:spcBef>
                <a:spcPts val="0"/>
              </a:spcBef>
              <a:spcAft>
                <a:spcPts val="0"/>
              </a:spcAft>
              <a:defRPr/>
            </a:pPr>
            <a:r>
              <a:rPr lang="en-US" sz="3200" b="1" dirty="0" smtClean="0">
                <a:latin typeface="Calibri" panose="020F0502020204030204"/>
                <a:cs typeface="+mn-cs"/>
              </a:rPr>
              <a:t>Precision Navigation – Industry Workshop</a:t>
            </a:r>
            <a:endParaRPr lang="en-US" sz="3200" b="1" dirty="0">
              <a:latin typeface="Calibri" panose="020F0502020204030204"/>
              <a:cs typeface="+mn-cs"/>
            </a:endParaRPr>
          </a:p>
        </p:txBody>
      </p:sp>
    </p:spTree>
    <p:extLst>
      <p:ext uri="{BB962C8B-B14F-4D97-AF65-F5344CB8AC3E}">
        <p14:creationId xmlns:p14="http://schemas.microsoft.com/office/powerpoint/2010/main" val="426924017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a:extLst>
              <a:ext uri="{FF2B5EF4-FFF2-40B4-BE49-F238E27FC236}">
                <a16:creationId xmlns:a16="http://schemas.microsoft.com/office/drawing/2014/main" id="{30D74A2A-9273-47DE-A9B9-1696555B8D5E}"/>
              </a:ext>
            </a:extLst>
          </p:cNvPr>
          <p:cNvSpPr>
            <a:spLocks noChangeArrowheads="1"/>
          </p:cNvSpPr>
          <p:nvPr/>
        </p:nvSpPr>
        <p:spPr bwMode="auto">
          <a:xfrm>
            <a:off x="0" y="984250"/>
            <a:ext cx="9144000" cy="460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b="1">
              <a:latin typeface="Verdana" panose="020B0604030504040204" pitchFamily="34" charset="0"/>
            </a:endParaRPr>
          </a:p>
        </p:txBody>
      </p:sp>
      <p:sp>
        <p:nvSpPr>
          <p:cNvPr id="5" name="TextBox 4">
            <a:extLst>
              <a:ext uri="{FF2B5EF4-FFF2-40B4-BE49-F238E27FC236}">
                <a16:creationId xmlns:a16="http://schemas.microsoft.com/office/drawing/2014/main" id="{7502119E-0F25-44DA-A829-B5C01F35E939}"/>
              </a:ext>
            </a:extLst>
          </p:cNvPr>
          <p:cNvSpPr txBox="1"/>
          <p:nvPr/>
        </p:nvSpPr>
        <p:spPr>
          <a:xfrm>
            <a:off x="236538" y="228600"/>
            <a:ext cx="8670925" cy="584200"/>
          </a:xfrm>
          <a:prstGeom prst="rect">
            <a:avLst/>
          </a:prstGeom>
          <a:noFill/>
        </p:spPr>
        <p:txBody>
          <a:bodyPr>
            <a:spAutoFit/>
          </a:bodyPr>
          <a:lstStyle/>
          <a:p>
            <a:pPr defTabSz="457200" eaLnBrk="1" fontAlgn="auto" hangingPunct="1">
              <a:spcBef>
                <a:spcPts val="0"/>
              </a:spcBef>
              <a:spcAft>
                <a:spcPts val="0"/>
              </a:spcAft>
              <a:defRPr/>
            </a:pPr>
            <a:r>
              <a:rPr lang="en-US" sz="3200" b="1" dirty="0" smtClean="0">
                <a:latin typeface="Calibri" panose="020F0502020204030204"/>
                <a:cs typeface="+mn-cs"/>
              </a:rPr>
              <a:t>Goal 2</a:t>
            </a:r>
            <a:endParaRPr lang="en-US" sz="3200" b="1" dirty="0">
              <a:latin typeface="Calibri" panose="020F0502020204030204"/>
              <a:cs typeface="+mn-cs"/>
            </a:endParaRPr>
          </a:p>
        </p:txBody>
      </p:sp>
      <p:sp>
        <p:nvSpPr>
          <p:cNvPr id="7" name="Content Placeholder 2">
            <a:extLst>
              <a:ext uri="{FF2B5EF4-FFF2-40B4-BE49-F238E27FC236}">
                <a16:creationId xmlns:a16="http://schemas.microsoft.com/office/drawing/2014/main" id="{0596CB0B-18F4-4038-829F-A4E95652E124}"/>
              </a:ext>
            </a:extLst>
          </p:cNvPr>
          <p:cNvSpPr>
            <a:spLocks noGrp="1"/>
          </p:cNvSpPr>
          <p:nvPr>
            <p:ph idx="1"/>
          </p:nvPr>
        </p:nvSpPr>
        <p:spPr>
          <a:xfrm>
            <a:off x="500743" y="1763486"/>
            <a:ext cx="4833257" cy="4256314"/>
          </a:xfrm>
        </p:spPr>
        <p:txBody>
          <a:bodyPr/>
          <a:lstStyle/>
          <a:p>
            <a:r>
              <a:rPr lang="en-US" sz="2200" dirty="0">
                <a:latin typeface="Calibri" panose="020F0502020204030204" pitchFamily="34" charset="0"/>
                <a:cs typeface="Calibri" panose="020F0502020204030204" pitchFamily="34" charset="0"/>
              </a:rPr>
              <a:t>Lead a national coalition to double the rate of </a:t>
            </a:r>
            <a:r>
              <a:rPr lang="en-US" sz="2200" dirty="0" smtClean="0">
                <a:latin typeface="Calibri" panose="020F0502020204030204" pitchFamily="34" charset="0"/>
                <a:cs typeface="Calibri" panose="020F0502020204030204" pitchFamily="34" charset="0"/>
              </a:rPr>
              <a:t>surveying in </a:t>
            </a:r>
            <a:r>
              <a:rPr lang="en-US" sz="2200" dirty="0">
                <a:latin typeface="Calibri" panose="020F0502020204030204" pitchFamily="34" charset="0"/>
                <a:cs typeface="Calibri" panose="020F0502020204030204" pitchFamily="34" charset="0"/>
              </a:rPr>
              <a:t>unmapped U.S. </a:t>
            </a:r>
            <a:r>
              <a:rPr lang="en-US" sz="2200" dirty="0" smtClean="0">
                <a:latin typeface="Calibri" panose="020F0502020204030204" pitchFamily="34" charset="0"/>
                <a:cs typeface="Calibri" panose="020F0502020204030204" pitchFamily="34" charset="0"/>
              </a:rPr>
              <a:t>waters</a:t>
            </a:r>
          </a:p>
          <a:p>
            <a:endParaRPr lang="en-US" sz="2200" dirty="0" smtClean="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Maintain federal channels, anchorages, and </a:t>
            </a:r>
            <a:r>
              <a:rPr lang="en-US" sz="2200" dirty="0" smtClean="0">
                <a:latin typeface="Calibri" panose="020F0502020204030204" pitchFamily="34" charset="0"/>
                <a:cs typeface="Calibri" panose="020F0502020204030204" pitchFamily="34" charset="0"/>
              </a:rPr>
              <a:t>fairways within </a:t>
            </a:r>
            <a:r>
              <a:rPr lang="en-US" sz="2200" dirty="0">
                <a:latin typeface="Calibri" panose="020F0502020204030204" pitchFamily="34" charset="0"/>
                <a:cs typeface="Calibri" panose="020F0502020204030204" pitchFamily="34" charset="0"/>
              </a:rPr>
              <a:t>high volume U.S. ports at </a:t>
            </a:r>
            <a:r>
              <a:rPr lang="en-US" sz="2200" dirty="0" smtClean="0">
                <a:latin typeface="Calibri" panose="020F0502020204030204" pitchFamily="34" charset="0"/>
                <a:cs typeface="Calibri" panose="020F0502020204030204" pitchFamily="34" charset="0"/>
              </a:rPr>
              <a:t>CATZOC </a:t>
            </a:r>
            <a:r>
              <a:rPr lang="en-US" sz="2200" dirty="0">
                <a:latin typeface="Calibri" panose="020F0502020204030204" pitchFamily="34" charset="0"/>
                <a:cs typeface="Calibri" panose="020F0502020204030204" pitchFamily="34" charset="0"/>
              </a:rPr>
              <a:t>A1. </a:t>
            </a:r>
            <a:endParaRPr lang="en-US" sz="2200" dirty="0" smtClean="0">
              <a:latin typeface="Calibri" panose="020F0502020204030204" pitchFamily="34" charset="0"/>
              <a:cs typeface="Calibri" panose="020F0502020204030204" pitchFamily="34" charset="0"/>
            </a:endParaRPr>
          </a:p>
          <a:p>
            <a:endParaRPr lang="en-US" sz="2200" dirty="0" smtClean="0">
              <a:latin typeface="Calibri" panose="020F0502020204030204" pitchFamily="34" charset="0"/>
              <a:cs typeface="Calibri" panose="020F0502020204030204" pitchFamily="34" charset="0"/>
            </a:endParaRPr>
          </a:p>
          <a:p>
            <a:r>
              <a:rPr lang="en-US" sz="2200" dirty="0" smtClean="0">
                <a:latin typeface="Calibri" panose="020F0502020204030204" pitchFamily="34" charset="0"/>
                <a:cs typeface="Calibri" panose="020F0502020204030204" pitchFamily="34" charset="0"/>
              </a:rPr>
              <a:t>Reduce the backlog of 10,000 chart discrepancies.</a:t>
            </a:r>
            <a:endParaRPr lang="en-US" sz="2200" dirty="0">
              <a:latin typeface="Calibri" panose="020F0502020204030204" pitchFamily="34" charset="0"/>
              <a:cs typeface="Calibri" panose="020F0502020204030204" pitchFamily="34" charset="0"/>
            </a:endParaRPr>
          </a:p>
        </p:txBody>
      </p:sp>
      <p:sp>
        <p:nvSpPr>
          <p:cNvPr id="8" name="Content Placeholder 2">
            <a:extLst>
              <a:ext uri="{FF2B5EF4-FFF2-40B4-BE49-F238E27FC236}">
                <a16:creationId xmlns:a16="http://schemas.microsoft.com/office/drawing/2014/main" id="{0596CB0B-18F4-4038-829F-A4E95652E124}"/>
              </a:ext>
            </a:extLst>
          </p:cNvPr>
          <p:cNvSpPr txBox="1">
            <a:spLocks/>
          </p:cNvSpPr>
          <p:nvPr/>
        </p:nvSpPr>
        <p:spPr bwMode="auto">
          <a:xfrm>
            <a:off x="236538" y="1201738"/>
            <a:ext cx="608806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400" b="1" dirty="0">
                <a:latin typeface="Calibri" panose="020F0502020204030204" pitchFamily="34" charset="0"/>
                <a:cs typeface="Calibri" panose="020F0502020204030204" pitchFamily="34" charset="0"/>
              </a:rPr>
              <a:t>Map the unseen America</a:t>
            </a:r>
            <a:endParaRPr lang="en-US" sz="1800" b="1" kern="0" dirty="0" smtClean="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30584" r="23847"/>
          <a:stretch/>
        </p:blipFill>
        <p:spPr>
          <a:xfrm>
            <a:off x="5486400" y="9144"/>
            <a:ext cx="3657600" cy="6019800"/>
          </a:xfrm>
          <a:prstGeom prst="rect">
            <a:avLst/>
          </a:prstGeom>
        </p:spPr>
      </p:pic>
    </p:spTree>
    <p:extLst>
      <p:ext uri="{BB962C8B-B14F-4D97-AF65-F5344CB8AC3E}">
        <p14:creationId xmlns:p14="http://schemas.microsoft.com/office/powerpoint/2010/main" val="1170370427"/>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02119E-0F25-44DA-A829-B5C01F35E939}"/>
              </a:ext>
            </a:extLst>
          </p:cNvPr>
          <p:cNvSpPr txBox="1"/>
          <p:nvPr/>
        </p:nvSpPr>
        <p:spPr>
          <a:xfrm>
            <a:off x="236538" y="228600"/>
            <a:ext cx="8670925" cy="584200"/>
          </a:xfrm>
          <a:prstGeom prst="rect">
            <a:avLst/>
          </a:prstGeom>
          <a:noFill/>
        </p:spPr>
        <p:txBody>
          <a:bodyPr>
            <a:spAutoFit/>
          </a:bodyPr>
          <a:lstStyle/>
          <a:p>
            <a:pPr defTabSz="457200" eaLnBrk="1" fontAlgn="auto" hangingPunct="1">
              <a:spcBef>
                <a:spcPts val="0"/>
              </a:spcBef>
              <a:spcAft>
                <a:spcPts val="0"/>
              </a:spcAft>
              <a:defRPr/>
            </a:pPr>
            <a:r>
              <a:rPr lang="en-US" sz="3200" b="1" dirty="0" smtClean="0">
                <a:latin typeface="Calibri" panose="020F0502020204030204"/>
                <a:cs typeface="+mn-cs"/>
              </a:rPr>
              <a:t>Autonomous Systems</a:t>
            </a:r>
            <a:endParaRPr lang="en-US" sz="3200" b="1" dirty="0">
              <a:latin typeface="Calibri" panose="020F0502020204030204"/>
              <a:cs typeface="+mn-cs"/>
            </a:endParaRPr>
          </a:p>
        </p:txBody>
      </p:sp>
      <p:sp>
        <p:nvSpPr>
          <p:cNvPr id="6147" name="Rectangle 4">
            <a:extLst>
              <a:ext uri="{FF2B5EF4-FFF2-40B4-BE49-F238E27FC236}">
                <a16:creationId xmlns:a16="http://schemas.microsoft.com/office/drawing/2014/main" id="{30D74A2A-9273-47DE-A9B9-1696555B8D5E}"/>
              </a:ext>
            </a:extLst>
          </p:cNvPr>
          <p:cNvSpPr>
            <a:spLocks noChangeArrowheads="1"/>
          </p:cNvSpPr>
          <p:nvPr/>
        </p:nvSpPr>
        <p:spPr bwMode="auto">
          <a:xfrm>
            <a:off x="0" y="984250"/>
            <a:ext cx="9144000" cy="460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b="1">
              <a:latin typeface="Verdana" panose="020B0604030504040204" pitchFamily="34" charset="0"/>
            </a:endParaRPr>
          </a:p>
        </p:txBody>
      </p:sp>
      <p:pic>
        <p:nvPicPr>
          <p:cNvPr id="1026" name="Picture 2" descr="AB Peter Brill, AB Chris Remaley, GVA Sidney Dunn, and Acting CB Michael Collins recover the REMUS 600 using the J-frame on the CTD deck of the Okeanos Explorer."/>
          <p:cNvPicPr>
            <a:picLocks noChangeAspect="1" noChangeArrowheads="1"/>
          </p:cNvPicPr>
          <p:nvPr/>
        </p:nvPicPr>
        <p:blipFill rotWithShape="1">
          <a:blip r:embed="rId3">
            <a:extLst>
              <a:ext uri="{28A0092B-C50C-407E-A947-70E740481C1C}">
                <a14:useLocalDpi xmlns:a14="http://schemas.microsoft.com/office/drawing/2010/main"/>
              </a:ext>
            </a:extLst>
          </a:blip>
          <a:srcRect l="11610" r="14861"/>
          <a:stretch/>
        </p:blipFill>
        <p:spPr bwMode="auto">
          <a:xfrm>
            <a:off x="4800599" y="1045528"/>
            <a:ext cx="4343401" cy="50209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l="10755" r="19053"/>
          <a:stretch/>
        </p:blipFill>
        <p:spPr>
          <a:xfrm rot="5400000">
            <a:off x="-123077" y="1170464"/>
            <a:ext cx="4974272" cy="4724400"/>
          </a:xfrm>
          <a:prstGeom prst="rect">
            <a:avLst/>
          </a:prstGeom>
        </p:spPr>
      </p:pic>
    </p:spTree>
    <p:extLst>
      <p:ext uri="{BB962C8B-B14F-4D97-AF65-F5344CB8AC3E}">
        <p14:creationId xmlns:p14="http://schemas.microsoft.com/office/powerpoint/2010/main" val="255836974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a:extLst>
              <a:ext uri="{FF2B5EF4-FFF2-40B4-BE49-F238E27FC236}">
                <a16:creationId xmlns:a16="http://schemas.microsoft.com/office/drawing/2014/main" id="{30D74A2A-9273-47DE-A9B9-1696555B8D5E}"/>
              </a:ext>
            </a:extLst>
          </p:cNvPr>
          <p:cNvSpPr>
            <a:spLocks noChangeArrowheads="1"/>
          </p:cNvSpPr>
          <p:nvPr/>
        </p:nvSpPr>
        <p:spPr bwMode="auto">
          <a:xfrm>
            <a:off x="0" y="984250"/>
            <a:ext cx="9144000" cy="460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b="1">
              <a:latin typeface="Verdana" panose="020B0604030504040204" pitchFamily="34" charset="0"/>
            </a:endParaRPr>
          </a:p>
        </p:txBody>
      </p:sp>
      <p:sp>
        <p:nvSpPr>
          <p:cNvPr id="7" name="TextBox 6">
            <a:extLst>
              <a:ext uri="{FF2B5EF4-FFF2-40B4-BE49-F238E27FC236}">
                <a16:creationId xmlns:a16="http://schemas.microsoft.com/office/drawing/2014/main" id="{7502119E-0F25-44DA-A829-B5C01F35E939}"/>
              </a:ext>
            </a:extLst>
          </p:cNvPr>
          <p:cNvSpPr txBox="1"/>
          <p:nvPr/>
        </p:nvSpPr>
        <p:spPr>
          <a:xfrm>
            <a:off x="236538" y="228600"/>
            <a:ext cx="8670925" cy="584200"/>
          </a:xfrm>
          <a:prstGeom prst="rect">
            <a:avLst/>
          </a:prstGeom>
          <a:noFill/>
        </p:spPr>
        <p:txBody>
          <a:bodyPr>
            <a:spAutoFit/>
          </a:bodyPr>
          <a:lstStyle/>
          <a:p>
            <a:pPr defTabSz="457200" eaLnBrk="1" fontAlgn="auto" hangingPunct="1">
              <a:spcBef>
                <a:spcPts val="0"/>
              </a:spcBef>
              <a:spcAft>
                <a:spcPts val="0"/>
              </a:spcAft>
              <a:defRPr/>
            </a:pPr>
            <a:r>
              <a:rPr lang="en-US" sz="3200" b="1" dirty="0" smtClean="0">
                <a:latin typeface="Calibri" panose="020F0502020204030204"/>
                <a:cs typeface="+mn-cs"/>
              </a:rPr>
              <a:t>Goal 3</a:t>
            </a:r>
            <a:endParaRPr lang="en-US" sz="3200" b="1" dirty="0">
              <a:latin typeface="Calibri" panose="020F0502020204030204"/>
              <a:cs typeface="+mn-cs"/>
            </a:endParaRPr>
          </a:p>
        </p:txBody>
      </p:sp>
      <p:sp>
        <p:nvSpPr>
          <p:cNvPr id="8" name="Content Placeholder 2">
            <a:extLst>
              <a:ext uri="{FF2B5EF4-FFF2-40B4-BE49-F238E27FC236}">
                <a16:creationId xmlns:a16="http://schemas.microsoft.com/office/drawing/2014/main" id="{0596CB0B-18F4-4038-829F-A4E95652E124}"/>
              </a:ext>
            </a:extLst>
          </p:cNvPr>
          <p:cNvSpPr>
            <a:spLocks noGrp="1"/>
          </p:cNvSpPr>
          <p:nvPr>
            <p:ph idx="1"/>
          </p:nvPr>
        </p:nvSpPr>
        <p:spPr>
          <a:xfrm>
            <a:off x="304800" y="2057400"/>
            <a:ext cx="4696968" cy="4419600"/>
          </a:xfrm>
        </p:spPr>
        <p:txBody>
          <a:bodyPr/>
          <a:lstStyle/>
          <a:p>
            <a:pPr>
              <a:spcBef>
                <a:spcPts val="1400"/>
              </a:spcBef>
            </a:pPr>
            <a:r>
              <a:rPr lang="en-US" sz="2000" dirty="0">
                <a:latin typeface="Calibri" panose="020F0502020204030204" pitchFamily="34" charset="0"/>
                <a:cs typeface="Calibri" panose="020F0502020204030204" pitchFamily="34" charset="0"/>
              </a:rPr>
              <a:t>Be a model federal workplace as measured by </a:t>
            </a:r>
            <a:r>
              <a:rPr lang="en-US" sz="2000" dirty="0" smtClean="0">
                <a:latin typeface="Calibri" panose="020F0502020204030204" pitchFamily="34" charset="0"/>
                <a:cs typeface="Calibri" panose="020F0502020204030204" pitchFamily="34" charset="0"/>
              </a:rPr>
              <a:t>the Federal </a:t>
            </a:r>
            <a:r>
              <a:rPr lang="en-US" sz="2000" dirty="0">
                <a:latin typeface="Calibri" panose="020F0502020204030204" pitchFamily="34" charset="0"/>
                <a:cs typeface="Calibri" panose="020F0502020204030204" pitchFamily="34" charset="0"/>
              </a:rPr>
              <a:t>Employee Viewpoint Survey. </a:t>
            </a:r>
            <a:endParaRPr lang="en-US" sz="2000" dirty="0" smtClean="0">
              <a:latin typeface="Calibri" panose="020F0502020204030204" pitchFamily="34" charset="0"/>
              <a:cs typeface="Calibri" panose="020F0502020204030204" pitchFamily="34" charset="0"/>
            </a:endParaRPr>
          </a:p>
          <a:p>
            <a:pPr>
              <a:spcBef>
                <a:spcPts val="1400"/>
              </a:spcBef>
            </a:pPr>
            <a:r>
              <a:rPr lang="en-US" sz="2000" dirty="0" smtClean="0">
                <a:latin typeface="Calibri" panose="020F0502020204030204" pitchFamily="34" charset="0"/>
                <a:cs typeface="Calibri" panose="020F0502020204030204" pitchFamily="34" charset="0"/>
              </a:rPr>
              <a:t>Lead </a:t>
            </a:r>
            <a:r>
              <a:rPr lang="en-US" sz="2000" dirty="0">
                <a:latin typeface="Calibri" panose="020F0502020204030204" pitchFamily="34" charset="0"/>
                <a:cs typeface="Calibri" panose="020F0502020204030204" pitchFamily="34" charset="0"/>
              </a:rPr>
              <a:t>the world in marine geospatial expertise. </a:t>
            </a:r>
            <a:endParaRPr lang="en-US" sz="2000" dirty="0" smtClean="0">
              <a:latin typeface="Calibri" panose="020F0502020204030204" pitchFamily="34" charset="0"/>
              <a:cs typeface="Calibri" panose="020F0502020204030204" pitchFamily="34" charset="0"/>
            </a:endParaRPr>
          </a:p>
          <a:p>
            <a:pPr>
              <a:spcBef>
                <a:spcPts val="1400"/>
              </a:spcBef>
            </a:pPr>
            <a:r>
              <a:rPr lang="en-US" sz="2000" dirty="0" smtClean="0">
                <a:latin typeface="Calibri" panose="020F0502020204030204" pitchFamily="34" charset="0"/>
                <a:cs typeface="Calibri" panose="020F0502020204030204" pitchFamily="34" charset="0"/>
              </a:rPr>
              <a:t>Respond </a:t>
            </a:r>
            <a:r>
              <a:rPr lang="en-US" sz="2000" dirty="0">
                <a:latin typeface="Calibri" panose="020F0502020204030204" pitchFamily="34" charset="0"/>
                <a:cs typeface="Calibri" panose="020F0502020204030204" pitchFamily="34" charset="0"/>
              </a:rPr>
              <a:t>to changing customer needs</a:t>
            </a:r>
            <a:r>
              <a:rPr lang="en-US" sz="2000" dirty="0" smtClean="0">
                <a:latin typeface="Calibri" panose="020F0502020204030204" pitchFamily="34" charset="0"/>
                <a:cs typeface="Calibri" panose="020F0502020204030204" pitchFamily="34" charset="0"/>
              </a:rPr>
              <a:t>.</a:t>
            </a:r>
          </a:p>
          <a:p>
            <a:pPr>
              <a:spcBef>
                <a:spcPts val="1400"/>
              </a:spcBef>
            </a:pPr>
            <a:r>
              <a:rPr lang="en-US" sz="2000" dirty="0">
                <a:latin typeface="Calibri" panose="020F0502020204030204" pitchFamily="34" charset="0"/>
                <a:cs typeface="Calibri" panose="020F0502020204030204" pitchFamily="34" charset="0"/>
              </a:rPr>
              <a:t>Develop and maintain critical </a:t>
            </a:r>
            <a:r>
              <a:rPr lang="en-US" sz="2000" dirty="0" smtClean="0">
                <a:latin typeface="Calibri" panose="020F0502020204030204" pitchFamily="34" charset="0"/>
                <a:cs typeface="Calibri" panose="020F0502020204030204" pitchFamily="34" charset="0"/>
              </a:rPr>
              <a:t>infrastructure.</a:t>
            </a:r>
          </a:p>
          <a:p>
            <a:pPr>
              <a:spcBef>
                <a:spcPts val="1400"/>
              </a:spcBef>
            </a:pPr>
            <a:r>
              <a:rPr lang="en-US" sz="2000" dirty="0">
                <a:latin typeface="Calibri" panose="020F0502020204030204" pitchFamily="34" charset="0"/>
                <a:cs typeface="Calibri" panose="020F0502020204030204" pitchFamily="34" charset="0"/>
              </a:rPr>
              <a:t>Integrate new and innovative technologies </a:t>
            </a:r>
            <a:r>
              <a:rPr lang="en-US" sz="2000" dirty="0" smtClean="0">
                <a:latin typeface="Calibri" panose="020F0502020204030204" pitchFamily="34" charset="0"/>
                <a:cs typeface="Calibri" panose="020F0502020204030204" pitchFamily="34" charset="0"/>
              </a:rPr>
              <a:t>into mission priorities.</a:t>
            </a:r>
            <a:endParaRPr lang="en-US" sz="2000" dirty="0">
              <a:latin typeface="Calibri" panose="020F0502020204030204" pitchFamily="34" charset="0"/>
              <a:cs typeface="Calibri" panose="020F0502020204030204" pitchFamily="34" charset="0"/>
            </a:endParaRPr>
          </a:p>
        </p:txBody>
      </p:sp>
      <p:sp>
        <p:nvSpPr>
          <p:cNvPr id="9" name="Content Placeholder 2">
            <a:extLst>
              <a:ext uri="{FF2B5EF4-FFF2-40B4-BE49-F238E27FC236}">
                <a16:creationId xmlns:a16="http://schemas.microsoft.com/office/drawing/2014/main" id="{0596CB0B-18F4-4038-829F-A4E95652E124}"/>
              </a:ext>
            </a:extLst>
          </p:cNvPr>
          <p:cNvSpPr txBox="1">
            <a:spLocks/>
          </p:cNvSpPr>
          <p:nvPr/>
        </p:nvSpPr>
        <p:spPr bwMode="auto">
          <a:xfrm>
            <a:off x="236538" y="1049338"/>
            <a:ext cx="476523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sz="2400" b="1" dirty="0">
                <a:latin typeface="Calibri" panose="020F0502020204030204" pitchFamily="34" charset="0"/>
                <a:cs typeface="Calibri" panose="020F0502020204030204" pitchFamily="34" charset="0"/>
              </a:rPr>
              <a:t>Sustain high performance of people and systems for mission success</a:t>
            </a:r>
            <a:endParaRPr lang="en-US" sz="1800" b="1" kern="0" dirty="0" smtClean="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l="41580" r="13420"/>
          <a:stretch/>
        </p:blipFill>
        <p:spPr>
          <a:xfrm>
            <a:off x="5029200" y="0"/>
            <a:ext cx="4114800" cy="6096000"/>
          </a:xfrm>
          <a:prstGeom prst="rect">
            <a:avLst/>
          </a:prstGeom>
        </p:spPr>
      </p:pic>
    </p:spTree>
    <p:extLst>
      <p:ext uri="{BB962C8B-B14F-4D97-AF65-F5344CB8AC3E}">
        <p14:creationId xmlns:p14="http://schemas.microsoft.com/office/powerpoint/2010/main" val="2942523724"/>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02119E-0F25-44DA-A829-B5C01F35E939}"/>
              </a:ext>
            </a:extLst>
          </p:cNvPr>
          <p:cNvSpPr txBox="1"/>
          <p:nvPr/>
        </p:nvSpPr>
        <p:spPr>
          <a:xfrm>
            <a:off x="236538" y="228600"/>
            <a:ext cx="8670925" cy="584200"/>
          </a:xfrm>
          <a:prstGeom prst="rect">
            <a:avLst/>
          </a:prstGeom>
          <a:noFill/>
        </p:spPr>
        <p:txBody>
          <a:bodyPr>
            <a:spAutoFit/>
          </a:bodyPr>
          <a:lstStyle/>
          <a:p>
            <a:pPr defTabSz="457200" eaLnBrk="1" fontAlgn="auto" hangingPunct="1">
              <a:spcBef>
                <a:spcPts val="0"/>
              </a:spcBef>
              <a:spcAft>
                <a:spcPts val="0"/>
              </a:spcAft>
              <a:defRPr/>
            </a:pPr>
            <a:r>
              <a:rPr lang="en-US" sz="3200" b="1" dirty="0" smtClean="0">
                <a:latin typeface="Calibri" panose="020F0502020204030204"/>
                <a:cs typeface="+mn-cs"/>
              </a:rPr>
              <a:t>Capacity Building and Leadership </a:t>
            </a:r>
            <a:endParaRPr lang="en-US" sz="3200" b="1" dirty="0">
              <a:latin typeface="Calibri" panose="020F0502020204030204"/>
              <a:cs typeface="+mn-cs"/>
            </a:endParaRPr>
          </a:p>
        </p:txBody>
      </p:sp>
      <p:sp>
        <p:nvSpPr>
          <p:cNvPr id="6147" name="Rectangle 4">
            <a:extLst>
              <a:ext uri="{FF2B5EF4-FFF2-40B4-BE49-F238E27FC236}">
                <a16:creationId xmlns:a16="http://schemas.microsoft.com/office/drawing/2014/main" id="{30D74A2A-9273-47DE-A9B9-1696555B8D5E}"/>
              </a:ext>
            </a:extLst>
          </p:cNvPr>
          <p:cNvSpPr>
            <a:spLocks noChangeArrowheads="1"/>
          </p:cNvSpPr>
          <p:nvPr/>
        </p:nvSpPr>
        <p:spPr bwMode="auto">
          <a:xfrm>
            <a:off x="0" y="984250"/>
            <a:ext cx="9144000" cy="4603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400" b="1">
              <a:latin typeface="Verdana" panose="020B0604030504040204" pitchFamily="34" charset="0"/>
            </a:endParaRPr>
          </a:p>
        </p:txBody>
      </p:sp>
      <p:pic>
        <p:nvPicPr>
          <p:cNvPr id="2050" name="Picture 2" descr="https://i0.wp.com/www.nauticalcharts.noaa.gov/updates/wp-content/uploads/2019/07/NOAA-Chart-Adequacy-Workshop-visit-Science-on-a-Shere.jpg?fit=1700%2C69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4445" r="1724" b="8889"/>
          <a:stretch/>
        </p:blipFill>
        <p:spPr bwMode="auto">
          <a:xfrm>
            <a:off x="-1" y="1030288"/>
            <a:ext cx="4343401" cy="287377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i0.wp.com/www.nauticalcharts.noaa.gov/updates/wp-content/uploads/2019/07/DSC_0076.jpg?fit=1700%2C694"/>
          <p:cNvPicPr>
            <a:picLocks noChangeAspect="1" noChangeArrowheads="1"/>
          </p:cNvPicPr>
          <p:nvPr/>
        </p:nvPicPr>
        <p:blipFill rotWithShape="1">
          <a:blip r:embed="rId4">
            <a:extLst>
              <a:ext uri="{28A0092B-C50C-407E-A947-70E740481C1C}">
                <a14:useLocalDpi xmlns:a14="http://schemas.microsoft.com/office/drawing/2010/main"/>
              </a:ext>
            </a:extLst>
          </a:blip>
          <a:srcRect t="31821" b="32964"/>
          <a:stretch/>
        </p:blipFill>
        <p:spPr bwMode="auto">
          <a:xfrm>
            <a:off x="0" y="3950103"/>
            <a:ext cx="9140283" cy="21458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i0.wp.com/www.nauticalcharts.noaa.gov/updates/wp-content/uploads/2019/07/DSC_0117.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19600" y="1030288"/>
            <a:ext cx="4743877" cy="2873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931359"/>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7607</TotalTime>
  <Words>1105</Words>
  <Application>Microsoft Office PowerPoint</Application>
  <PresentationFormat>On-screen Show (4:3)</PresentationFormat>
  <Paragraphs>90</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Verdana</vt:lpstr>
      <vt:lpstr>Default Design</vt:lpstr>
      <vt:lpstr>Office of Coast Survey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Coast Survey   Aug update</dc:title>
  <dc:creator>Dawn Forsythe</dc:creator>
  <cp:lastModifiedBy>Virginia Dentler</cp:lastModifiedBy>
  <cp:revision>245</cp:revision>
  <cp:lastPrinted>2016-03-02T20:01:00Z</cp:lastPrinted>
  <dcterms:created xsi:type="dcterms:W3CDTF">2016-02-25T15:25:50Z</dcterms:created>
  <dcterms:modified xsi:type="dcterms:W3CDTF">2019-08-20T16:17:32Z</dcterms:modified>
</cp:coreProperties>
</file>