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4"/>
  </p:notesMasterIdLst>
  <p:sldIdLst>
    <p:sldId id="278" r:id="rId2"/>
    <p:sldId id="269" r:id="rId3"/>
    <p:sldId id="299" r:id="rId4"/>
    <p:sldId id="298" r:id="rId5"/>
    <p:sldId id="300" r:id="rId6"/>
    <p:sldId id="294" r:id="rId7"/>
    <p:sldId id="292" r:id="rId8"/>
    <p:sldId id="286" r:id="rId9"/>
    <p:sldId id="291" r:id="rId10"/>
    <p:sldId id="274" r:id="rId11"/>
    <p:sldId id="287" r:id="rId12"/>
    <p:sldId id="293" r:id="rId13"/>
  </p:sldIdLst>
  <p:sldSz cx="12192000" cy="6858000"/>
  <p:notesSz cx="7102475" cy="9388475"/>
  <p:embeddedFontLst>
    <p:embeddedFont>
      <p:font typeface="Calibri" panose="020F0502020204030204" pitchFamily="34" charset="0"/>
      <p:regular r:id="rId15"/>
      <p:bold r:id="rId16"/>
      <p:italic r:id="rId17"/>
      <p:boldItalic r:id="rId1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len Scott - NOAA Federal"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232227"/>
    <a:srgbClr val="CFCF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76395" autoAdjust="0"/>
  </p:normalViewPr>
  <p:slideViewPr>
    <p:cSldViewPr snapToGrid="0">
      <p:cViewPr varScale="1">
        <p:scale>
          <a:sx n="88" d="100"/>
          <a:sy n="88" d="100"/>
        </p:scale>
        <p:origin x="13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p: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extLst>
      <p:ext uri="{BB962C8B-B14F-4D97-AF65-F5344CB8AC3E}">
        <p14:creationId xmlns:p14="http://schemas.microsoft.com/office/powerpoint/2010/main" val="1917876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ef878d795_3_61:notes"/>
          <p:cNvSpPr>
            <a:spLocks noGrp="1" noRot="1" noChangeAspect="1"/>
          </p:cNvSpPr>
          <p:nvPr>
            <p:ph type="sldImg" idx="2"/>
          </p:nvPr>
        </p:nvSpPr>
        <p:spPr>
          <a:xfrm>
            <a:off x="423863" y="704850"/>
            <a:ext cx="6256337"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ef878d795_3_61: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dirty="0" smtClean="0"/>
              <a:t>North American Terrestrial Reference Frame of 2022 (NATRF2022)</a:t>
            </a:r>
          </a:p>
          <a:p>
            <a:pPr marL="0" indent="0">
              <a:buNone/>
            </a:pPr>
            <a:r>
              <a:rPr lang="en-US" dirty="0" smtClean="0"/>
              <a:t>Pacific Terrestrial Reference Frame of 2022 (PATRF2022)</a:t>
            </a:r>
          </a:p>
          <a:p>
            <a:pPr marL="0" indent="0">
              <a:buNone/>
            </a:pPr>
            <a:r>
              <a:rPr lang="en-US" dirty="0" smtClean="0"/>
              <a:t>Mariana Terrestrial Reference Frame of 2022 (MATRF2022)</a:t>
            </a:r>
          </a:p>
          <a:p>
            <a:pPr marL="0" indent="0">
              <a:buNone/>
            </a:pPr>
            <a:r>
              <a:rPr lang="en-US" dirty="0" smtClean="0"/>
              <a:t>Caribbean Terrestrial Reference Frame of 2022 (CATRF2022)</a:t>
            </a:r>
          </a:p>
          <a:p>
            <a:pPr marL="0" indent="0">
              <a:buNone/>
            </a:pPr>
            <a:endParaRPr lang="en-US" dirty="0" smtClean="0"/>
          </a:p>
          <a:p>
            <a:pPr marL="0" indent="0">
              <a:buNone/>
            </a:pPr>
            <a:r>
              <a:rPr lang="en-US" dirty="0" smtClean="0"/>
              <a:t>North American-Pacific Geopotential Datum of 2022 (NAPGD2022)</a:t>
            </a:r>
            <a:endParaRPr dirty="0"/>
          </a:p>
        </p:txBody>
      </p:sp>
    </p:spTree>
    <p:extLst>
      <p:ext uri="{BB962C8B-B14F-4D97-AF65-F5344CB8AC3E}">
        <p14:creationId xmlns:p14="http://schemas.microsoft.com/office/powerpoint/2010/main" val="1108119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4cda9e55f0_0_102: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6" name="Google Shape;356;g4cda9e55f0_0_102: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 dirty="0">
                <a:solidFill>
                  <a:schemeClr val="dk1"/>
                </a:solidFill>
              </a:rPr>
              <a:t>Videos are 5 minutes or less</a:t>
            </a:r>
            <a:endParaRPr dirty="0">
              <a:solidFill>
                <a:schemeClr val="dk1"/>
              </a:solidFill>
            </a:endParaRPr>
          </a:p>
          <a:p>
            <a:pPr marL="0" indent="0">
              <a:buNone/>
            </a:pPr>
            <a:r>
              <a:rPr lang="en" dirty="0">
                <a:solidFill>
                  <a:schemeClr val="dk1"/>
                </a:solidFill>
              </a:rPr>
              <a:t>More than 185,000 views </a:t>
            </a:r>
            <a:endParaRPr dirty="0">
              <a:solidFill>
                <a:schemeClr val="dk1"/>
              </a:solidFill>
            </a:endParaRPr>
          </a:p>
          <a:p>
            <a:pPr marL="0" indent="0">
              <a:buNone/>
            </a:pPr>
            <a:endParaRPr dirty="0">
              <a:solidFill>
                <a:schemeClr val="dk1"/>
              </a:solidFill>
            </a:endParaRPr>
          </a:p>
          <a:p>
            <a:pPr marL="0" indent="0">
              <a:buNone/>
            </a:pPr>
            <a:r>
              <a:rPr lang="en" dirty="0">
                <a:solidFill>
                  <a:schemeClr val="dk1"/>
                </a:solidFill>
              </a:rPr>
              <a:t>Lessons </a:t>
            </a:r>
            <a:endParaRPr dirty="0">
              <a:solidFill>
                <a:schemeClr val="dk1"/>
              </a:solidFill>
            </a:endParaRPr>
          </a:p>
          <a:p>
            <a:pPr marL="0" indent="0">
              <a:buNone/>
            </a:pPr>
            <a:r>
              <a:rPr lang="en" dirty="0">
                <a:solidFill>
                  <a:schemeClr val="dk1"/>
                </a:solidFill>
              </a:rPr>
              <a:t>More than 1,200 quizzes</a:t>
            </a:r>
            <a:endParaRPr dirty="0">
              <a:solidFill>
                <a:schemeClr val="dk1"/>
              </a:solidFill>
            </a:endParaRPr>
          </a:p>
          <a:p>
            <a:pPr marL="0" indent="0">
              <a:spcBef>
                <a:spcPts val="618"/>
              </a:spcBef>
              <a:buNone/>
            </a:pPr>
            <a:r>
              <a:rPr lang="en" dirty="0">
                <a:solidFill>
                  <a:schemeClr val="dk1"/>
                </a:solidFill>
              </a:rPr>
              <a:t>More than 6,200 sessions</a:t>
            </a:r>
            <a:endParaRPr dirty="0">
              <a:solidFill>
                <a:schemeClr val="dk1"/>
              </a:solidFill>
            </a:endParaRPr>
          </a:p>
          <a:p>
            <a:pPr marL="0" indent="0">
              <a:buNone/>
            </a:pPr>
            <a:endParaRPr dirty="0">
              <a:solidFill>
                <a:schemeClr val="dk1"/>
              </a:solidFill>
            </a:endParaRPr>
          </a:p>
          <a:p>
            <a:pPr marL="0" indent="0">
              <a:buClr>
                <a:schemeClr val="dk1"/>
              </a:buClr>
              <a:buNone/>
            </a:pPr>
            <a:r>
              <a:rPr lang="en" dirty="0">
                <a:solidFill>
                  <a:schemeClr val="dk1"/>
                </a:solidFill>
              </a:rPr>
              <a:t>More than 40 recorded webinars</a:t>
            </a:r>
            <a:endParaRPr dirty="0">
              <a:solidFill>
                <a:schemeClr val="dk1"/>
              </a:solidFill>
            </a:endParaRPr>
          </a:p>
          <a:p>
            <a:pPr marL="0" indent="0">
              <a:spcBef>
                <a:spcPts val="618"/>
              </a:spcBef>
              <a:buNone/>
            </a:pPr>
            <a:r>
              <a:rPr lang="en" dirty="0">
                <a:solidFill>
                  <a:schemeClr val="dk1"/>
                </a:solidFill>
              </a:rPr>
              <a:t>More than 7,500 webinar attendees</a:t>
            </a:r>
            <a:endParaRPr dirty="0">
              <a:solidFill>
                <a:schemeClr val="dk1"/>
              </a:solidFill>
            </a:endParaRPr>
          </a:p>
          <a:p>
            <a:pPr marL="0" indent="0">
              <a:spcBef>
                <a:spcPts val="618"/>
              </a:spcBef>
              <a:buNone/>
            </a:pPr>
            <a:endParaRPr dirty="0">
              <a:solidFill>
                <a:schemeClr val="dk1"/>
              </a:solidFill>
            </a:endParaRPr>
          </a:p>
          <a:p>
            <a:pPr marL="0" indent="0">
              <a:spcBef>
                <a:spcPts val="618"/>
              </a:spcBef>
              <a:buNone/>
            </a:pPr>
            <a:r>
              <a:rPr lang="en" dirty="0">
                <a:solidFill>
                  <a:schemeClr val="dk1"/>
                </a:solidFill>
              </a:rPr>
              <a:t>Training webinars and In-person classes on OPUS Projects and Geodetic Leveling</a:t>
            </a:r>
            <a:endParaRPr dirty="0">
              <a:solidFill>
                <a:schemeClr val="dk1"/>
              </a:solidFill>
            </a:endParaRPr>
          </a:p>
        </p:txBody>
      </p:sp>
    </p:spTree>
    <p:extLst>
      <p:ext uri="{BB962C8B-B14F-4D97-AF65-F5344CB8AC3E}">
        <p14:creationId xmlns:p14="http://schemas.microsoft.com/office/powerpoint/2010/main" val="1609185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ef878d795_3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ef878d795_3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dirty="0" smtClean="0"/>
              <a:t>NGS plays an important</a:t>
            </a:r>
            <a:r>
              <a:rPr lang="en-US" baseline="0" dirty="0" smtClean="0"/>
              <a:t> role in NOAA Precision Navigation effort as it does with most if not all Safety of Navigation products in the form of foundation data and products that ensure the data are in reliable, consistent, accurate reference frames.</a:t>
            </a:r>
          </a:p>
          <a:p>
            <a:pPr marL="0" indent="0">
              <a:buNone/>
            </a:pPr>
            <a:endParaRPr lang="en-US" baseline="0" dirty="0" smtClean="0"/>
          </a:p>
          <a:p>
            <a:pPr marL="0" indent="0">
              <a:buNone/>
            </a:pPr>
            <a:r>
              <a:rPr lang="en-US" baseline="0" dirty="0" smtClean="0"/>
              <a:t>NGS does this by providing the National Spatial Reference Frame that serves as the foundation for the </a:t>
            </a:r>
            <a:r>
              <a:rPr lang="en-US" baseline="0" dirty="0" err="1" smtClean="0"/>
              <a:t>datums</a:t>
            </a:r>
            <a:r>
              <a:rPr lang="en-US" baseline="0" dirty="0" smtClean="0"/>
              <a:t> used in Precision Navigation Products and also is the entry point into </a:t>
            </a:r>
            <a:r>
              <a:rPr lang="en-US" baseline="0" dirty="0" err="1" smtClean="0"/>
              <a:t>Vdatum</a:t>
            </a:r>
            <a:r>
              <a:rPr lang="en-US" baseline="0" dirty="0" smtClean="0"/>
              <a:t> and transformation to </a:t>
            </a:r>
            <a:r>
              <a:rPr lang="en-US" baseline="0" dirty="0" err="1" smtClean="0"/>
              <a:t>orthometric</a:t>
            </a:r>
            <a:r>
              <a:rPr lang="en-US" baseline="0" dirty="0" smtClean="0"/>
              <a:t> heights, which NGS provides through its Geoid products, and then into the tidal </a:t>
            </a:r>
            <a:r>
              <a:rPr lang="en-US" baseline="0" dirty="0" err="1" smtClean="0"/>
              <a:t>datums</a:t>
            </a:r>
            <a:r>
              <a:rPr lang="en-US" baseline="0" dirty="0" smtClean="0"/>
              <a:t> provided by COOPS. </a:t>
            </a:r>
          </a:p>
          <a:p>
            <a:pPr marL="0" indent="0">
              <a:buNone/>
            </a:pPr>
            <a:endParaRPr lang="en-US" baseline="0" dirty="0" smtClean="0"/>
          </a:p>
          <a:p>
            <a:pPr marL="0" indent="0">
              <a:buNone/>
            </a:pPr>
            <a:r>
              <a:rPr lang="en-US" dirty="0" smtClean="0"/>
              <a:t>NGS</a:t>
            </a:r>
            <a:r>
              <a:rPr lang="en-US" baseline="0" dirty="0" smtClean="0"/>
              <a:t> further provides support to Precision Navigation and other charting products by providing a up to date and accurate shoreline for not only the ports being served by Precision navigation but all 175 major ports within the U.S. with new and updated shoreline every 3 years. The shoreline that NGS provides to OCS currently meets the scale and accuracy of the Precision Navigation products but stand by to support efforts where needed. Note upper right NGS shoreline of NOLA that supported the HD Chart of the same area. </a:t>
            </a: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r>
              <a:rPr lang="en-US" dirty="0" smtClean="0"/>
              <a:t>FY19 CMP Goal (100%) 6.6% 10925 miles; Ports 57</a:t>
            </a:r>
          </a:p>
          <a:p>
            <a:pPr marL="0" indent="0">
              <a:buNone/>
            </a:pPr>
            <a:r>
              <a:rPr lang="en-US" dirty="0" smtClean="0"/>
              <a:t>Expected CMP Delivery 7.4% 12112 miles; Ports 52 (Due to</a:t>
            </a:r>
            <a:r>
              <a:rPr lang="en-US" baseline="0" dirty="0" smtClean="0"/>
              <a:t> shutdown)</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ef878d795_3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ef878d795_3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dirty="0" smtClean="0"/>
              <a:t>Recommend</a:t>
            </a:r>
            <a:r>
              <a:rPr lang="en-US" baseline="0" dirty="0" smtClean="0"/>
              <a:t> going through the bullets and emphasizing the following:</a:t>
            </a:r>
          </a:p>
          <a:p>
            <a:pPr marL="0" indent="0">
              <a:buNone/>
            </a:pPr>
            <a:endParaRPr lang="en-US" baseline="0" dirty="0" smtClean="0"/>
          </a:p>
          <a:p>
            <a:pPr marL="0" indent="0">
              <a:buNone/>
            </a:pPr>
            <a:r>
              <a:rPr lang="en-US" baseline="0" dirty="0" smtClean="0"/>
              <a:t>Led the effort and obtain approval to operate DJI </a:t>
            </a:r>
            <a:r>
              <a:rPr lang="en-US" baseline="0" dirty="0" err="1" smtClean="0"/>
              <a:t>sUAS</a:t>
            </a:r>
            <a:r>
              <a:rPr lang="en-US" baseline="0" dirty="0" smtClean="0"/>
              <a:t> platforms by developing procedures to ensure IT security and privacy. Has allowed NOAA access to affordable capable platforms and meet internal and external security concerns.</a:t>
            </a:r>
          </a:p>
          <a:p>
            <a:pPr marL="0" indent="0">
              <a:buNone/>
            </a:pPr>
            <a:endParaRPr lang="en-US" baseline="0" dirty="0" smtClean="0"/>
          </a:p>
          <a:p>
            <a:pPr marL="0" indent="0">
              <a:buNone/>
            </a:pPr>
            <a:r>
              <a:rPr lang="en-US" baseline="0" dirty="0" smtClean="0"/>
              <a:t>NGS has led the development and implementation (R2O) of </a:t>
            </a:r>
            <a:r>
              <a:rPr lang="en-US" baseline="0" dirty="0" err="1" smtClean="0"/>
              <a:t>sUAS</a:t>
            </a:r>
            <a:r>
              <a:rPr lang="en-US" baseline="0" dirty="0" smtClean="0"/>
              <a:t> in NOAA that has included developing and sharing testing, training, and proficiency curriculum and standards that is responsible for implementation into the NOAA hydrographic fleet. </a:t>
            </a:r>
            <a:endParaRPr dirty="0"/>
          </a:p>
        </p:txBody>
      </p:sp>
    </p:spTree>
    <p:extLst>
      <p:ext uri="{BB962C8B-B14F-4D97-AF65-F5344CB8AC3E}">
        <p14:creationId xmlns:p14="http://schemas.microsoft.com/office/powerpoint/2010/main" val="126166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ef878d795_3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ef878d795_3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Three areas are currently getting Hurricane Supplemental Funds to Support the Coastal Mapping Program products:</a:t>
            </a:r>
            <a:endParaRPr kumimoji="0" lang="en-US" sz="1000" b="0" i="0" u="none" strike="noStrike" kern="0" cap="none" spc="0" normalizeH="0" baseline="0" noProof="0" dirty="0" smtClean="0">
              <a:ln>
                <a:noFill/>
              </a:ln>
              <a:solidFill>
                <a:srgbClr val="000000"/>
              </a:solidFill>
              <a:effectLst/>
              <a:uLnTx/>
              <a:uFillTx/>
              <a:latin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High resolution </a:t>
            </a:r>
            <a:r>
              <a:rPr kumimoji="0" lang="en-US" sz="1200" b="1" i="0" u="none" strike="noStrike" kern="0" cap="none" spc="0" normalizeH="0" baseline="0" noProof="0" dirty="0" err="1" smtClean="0">
                <a:ln>
                  <a:noFill/>
                </a:ln>
                <a:solidFill>
                  <a:srgbClr val="000000"/>
                </a:solidFill>
                <a:effectLst/>
                <a:uLnTx/>
                <a:uFillTx/>
                <a:latin typeface="Calibri"/>
                <a:ea typeface="Calibri"/>
                <a:cs typeface="Calibri"/>
                <a:sym typeface="Calibri"/>
              </a:rPr>
              <a:t>topobathy</a:t>
            </a:r>
            <a:r>
              <a:rPr kumimoji="0" lang="en-US" sz="1200" b="1"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n-US" sz="1200" b="1" i="0" u="none" strike="noStrike" kern="0" cap="none" spc="0" normalizeH="0" baseline="0" noProof="0" dirty="0" err="1" smtClean="0">
                <a:ln>
                  <a:noFill/>
                </a:ln>
                <a:solidFill>
                  <a:srgbClr val="000000"/>
                </a:solidFill>
                <a:effectLst/>
                <a:uLnTx/>
                <a:uFillTx/>
                <a:latin typeface="Calibri"/>
                <a:ea typeface="Calibri"/>
                <a:cs typeface="Calibri"/>
                <a:sym typeface="Calibri"/>
              </a:rPr>
              <a:t>lidar</a:t>
            </a:r>
            <a:r>
              <a:rPr kumimoji="0" lang="en-US" sz="1200" b="1" i="0" u="none" strike="noStrike" kern="0" cap="none" spc="0" normalizeH="0" baseline="0" noProof="0" dirty="0" smtClean="0">
                <a:ln>
                  <a:noFill/>
                </a:ln>
                <a:solidFill>
                  <a:srgbClr val="000000"/>
                </a:solidFill>
                <a:effectLst/>
                <a:uLnTx/>
                <a:uFillTx/>
                <a:latin typeface="Calibri"/>
                <a:ea typeface="Calibri"/>
                <a:cs typeface="Calibri"/>
                <a:sym typeface="Calibri"/>
              </a:rPr>
              <a:t>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1" i="0" u="none" strike="noStrike" kern="0" cap="none" spc="0" normalizeH="0" baseline="0" noProof="0" dirty="0" err="1" smtClean="0">
                <a:ln>
                  <a:noFill/>
                </a:ln>
                <a:solidFill>
                  <a:srgbClr val="000000"/>
                </a:solidFill>
                <a:effectLst/>
                <a:uLnTx/>
                <a:uFillTx/>
                <a:latin typeface="Calibri"/>
                <a:ea typeface="Calibri"/>
                <a:cs typeface="Calibri"/>
                <a:sym typeface="Calibri"/>
              </a:rPr>
              <a:t>Red,Green</a:t>
            </a:r>
            <a:r>
              <a:rPr kumimoji="0" lang="en-US" sz="1200" b="1" i="0" u="none" strike="noStrike" kern="0" cap="none" spc="0" normalizeH="0" baseline="0" noProof="0" dirty="0" smtClean="0">
                <a:ln>
                  <a:noFill/>
                </a:ln>
                <a:solidFill>
                  <a:srgbClr val="000000"/>
                </a:solidFill>
                <a:effectLst/>
                <a:uLnTx/>
                <a:uFillTx/>
                <a:latin typeface="Calibri"/>
                <a:ea typeface="Calibri"/>
                <a:cs typeface="Calibri"/>
                <a:sym typeface="Calibri"/>
              </a:rPr>
              <a:t>, Blue and Near-Infrared Imagery </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(both in Stereo and </a:t>
            </a:r>
            <a:r>
              <a:rPr kumimoji="0" lang="en-US" sz="1200" b="0" i="0" u="none" strike="noStrike" kern="0" cap="none" spc="0" normalizeH="0" baseline="0" noProof="0" dirty="0" err="1" smtClean="0">
                <a:ln>
                  <a:noFill/>
                </a:ln>
                <a:solidFill>
                  <a:srgbClr val="000000"/>
                </a:solidFill>
                <a:effectLst/>
                <a:uLnTx/>
                <a:uFillTx/>
                <a:latin typeface="Calibri"/>
                <a:ea typeface="Calibri"/>
                <a:cs typeface="Calibri"/>
                <a:sym typeface="Calibri"/>
              </a:rPr>
              <a:t>OrthoImagery</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 deliverable formats) acquired,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171450" marR="0" lvl="0" indent="-171450" algn="l" defTabSz="914400" rtl="0" eaLnBrk="1" fontAlgn="auto" latinLnBrk="0" hangingPunct="1">
              <a:lnSpc>
                <a:spcPct val="100000"/>
              </a:lnSpc>
              <a:spcBef>
                <a:spcPts val="0"/>
              </a:spcBef>
              <a:spcAft>
                <a:spcPts val="0"/>
              </a:spcAft>
              <a:buClr>
                <a:srgbClr val="000000"/>
              </a:buClr>
              <a:buSzPts val="1200"/>
              <a:buFont typeface="Arial"/>
              <a:buChar char="•"/>
              <a:tabLst/>
              <a:defRPr/>
            </a:pP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Updated </a:t>
            </a:r>
            <a:r>
              <a:rPr kumimoji="0" lang="en-US" sz="1200" b="1" i="0" u="none" strike="noStrike" kern="0" cap="none" spc="0" normalizeH="0" baseline="0" noProof="0" dirty="0" smtClean="0">
                <a:ln>
                  <a:noFill/>
                </a:ln>
                <a:solidFill>
                  <a:srgbClr val="000000"/>
                </a:solidFill>
                <a:effectLst/>
                <a:uLnTx/>
                <a:uFillTx/>
                <a:latin typeface="Calibri"/>
                <a:ea typeface="Calibri"/>
                <a:cs typeface="Calibri"/>
                <a:sym typeface="Calibri"/>
              </a:rPr>
              <a:t>National Shoreline </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produced. </a:t>
            </a:r>
            <a:endParaRPr kumimoji="0" lang="en-US" sz="12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0" i="0" u="none" strike="noStrike" kern="0" cap="none" spc="0" normalizeH="0" baseline="0" noProof="0" dirty="0" smtClean="0">
                <a:ln>
                  <a:noFill/>
                </a:ln>
                <a:solidFill>
                  <a:srgbClr val="000000"/>
                </a:solidFill>
                <a:effectLst/>
                <a:uLnTx/>
                <a:uFillTx/>
                <a:latin typeface="Calibri"/>
                <a:cs typeface="Calibri"/>
                <a:sym typeface="Calibri"/>
              </a:rPr>
              <a:t/>
            </a:r>
            <a:br>
              <a:rPr kumimoji="0" lang="en-US" sz="1000" b="0" i="0" u="none" strike="noStrike" kern="0" cap="none" spc="0" normalizeH="0" baseline="0" noProof="0" dirty="0" smtClean="0">
                <a:ln>
                  <a:noFill/>
                </a:ln>
                <a:solidFill>
                  <a:srgbClr val="000000"/>
                </a:solidFill>
                <a:effectLst/>
                <a:uLnTx/>
                <a:uFillTx/>
                <a:latin typeface="Calibri"/>
                <a:cs typeface="Calibri"/>
                <a:sym typeface="Calibri"/>
              </a:rPr>
            </a:b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Areal extents in Texas are associated with Hurricane Harvey, the Florida Keys from Miami to Marquesas for Hurricane Irma, and the islands of Puerto Rico and U.S. Virgin Islands in response to Hurricane Maria.  </a:t>
            </a:r>
            <a:endParaRPr kumimoji="0" lang="en-US" sz="1000" b="0" i="0" u="none" strike="noStrike" kern="0" cap="none" spc="0" normalizeH="0" baseline="0" noProof="0" dirty="0" smtClean="0">
              <a:ln>
                <a:noFill/>
              </a:ln>
              <a:solidFill>
                <a:srgbClr val="000000"/>
              </a:solidFill>
              <a:effectLst/>
              <a:uLnTx/>
              <a:uFillTx/>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000" b="0" i="0" u="none" strike="noStrike" kern="0" cap="none" spc="0" normalizeH="0" baseline="0" noProof="0" dirty="0" smtClean="0">
                <a:ln>
                  <a:noFill/>
                </a:ln>
                <a:solidFill>
                  <a:srgbClr val="000000"/>
                </a:solidFill>
                <a:effectLst/>
                <a:uLnTx/>
                <a:uFillTx/>
                <a:latin typeface="Calibri"/>
                <a:cs typeface="Calibri"/>
                <a:sym typeface="Calibri"/>
              </a:rPr>
              <a:t/>
            </a:r>
            <a:br>
              <a:rPr kumimoji="0" lang="en-US" sz="1000" b="0" i="0" u="none" strike="noStrike" kern="0" cap="none" spc="0" normalizeH="0" baseline="0" noProof="0" dirty="0" smtClean="0">
                <a:ln>
                  <a:noFill/>
                </a:ln>
                <a:solidFill>
                  <a:srgbClr val="000000"/>
                </a:solidFill>
                <a:effectLst/>
                <a:uLnTx/>
                <a:uFillTx/>
                <a:latin typeface="Calibri"/>
                <a:cs typeface="Calibri"/>
                <a:sym typeface="Calibri"/>
              </a:rPr>
            </a:b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Current acquisition and overall project completion percentages are presented here for the respective </a:t>
            </a:r>
            <a:r>
              <a:rPr kumimoji="0" lang="en-US" sz="1200" b="0" i="0" u="none" strike="noStrike" kern="0" cap="none" spc="0" normalizeH="0" baseline="0" noProof="0" dirty="0" err="1" smtClean="0">
                <a:ln>
                  <a:noFill/>
                </a:ln>
                <a:solidFill>
                  <a:srgbClr val="000000"/>
                </a:solidFill>
                <a:effectLst/>
                <a:uLnTx/>
                <a:uFillTx/>
                <a:latin typeface="Calibri"/>
                <a:ea typeface="Calibri"/>
                <a:cs typeface="Calibri"/>
                <a:sym typeface="Calibri"/>
              </a:rPr>
              <a:t>projects.This</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 data will be utilized to produce updated </a:t>
            </a:r>
            <a:r>
              <a:rPr kumimoji="0" lang="en-US" sz="1200" b="1" i="0" u="none" strike="noStrike" kern="0" cap="none" spc="0" normalizeH="0" baseline="0" noProof="0" dirty="0" smtClean="0">
                <a:ln>
                  <a:noFill/>
                </a:ln>
                <a:solidFill>
                  <a:srgbClr val="000000"/>
                </a:solidFill>
                <a:effectLst/>
                <a:uLnTx/>
                <a:uFillTx/>
                <a:latin typeface="Calibri"/>
                <a:ea typeface="Calibri"/>
                <a:cs typeface="Calibri"/>
                <a:sym typeface="Calibri"/>
              </a:rPr>
              <a:t>highly accurate near shore depths</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 and </a:t>
            </a:r>
            <a:r>
              <a:rPr kumimoji="0" lang="en-US" sz="1200" b="1" i="0" u="none" strike="noStrike" kern="0" cap="none" spc="0" normalizeH="0" baseline="0" noProof="0" dirty="0" smtClean="0">
                <a:ln>
                  <a:noFill/>
                </a:ln>
                <a:solidFill>
                  <a:srgbClr val="000000"/>
                </a:solidFill>
                <a:effectLst/>
                <a:uLnTx/>
                <a:uFillTx/>
                <a:latin typeface="Calibri"/>
                <a:ea typeface="Calibri"/>
                <a:cs typeface="Calibri"/>
                <a:sym typeface="Calibri"/>
              </a:rPr>
              <a:t>shoreline products to update nautical charting products</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 for safe and efficient navigation and commerce.  Data will be disseminated to support multi-use of the data from </a:t>
            </a:r>
            <a:r>
              <a:rPr kumimoji="0" lang="en-US" sz="1200" b="1" i="0" u="none" strike="noStrike" kern="0" cap="none" spc="0" normalizeH="0" baseline="0" noProof="0" dirty="0" smtClean="0">
                <a:ln>
                  <a:noFill/>
                </a:ln>
                <a:solidFill>
                  <a:srgbClr val="000000"/>
                </a:solidFill>
                <a:effectLst/>
                <a:uLnTx/>
                <a:uFillTx/>
                <a:latin typeface="Calibri"/>
                <a:ea typeface="Calibri"/>
                <a:cs typeface="Calibri"/>
                <a:sym typeface="Calibri"/>
              </a:rPr>
              <a:t>storm-surge and inundation mapping, to community resilience planning and decision-making, benthic and habitat mapping</a:t>
            </a:r>
            <a:r>
              <a:rPr kumimoji="0" lang="en-US" sz="1200" b="0" i="0" u="none" strike="noStrike" kern="0" cap="none" spc="0" normalizeH="0" baseline="0" noProof="0" dirty="0" smtClean="0">
                <a:ln>
                  <a:noFill/>
                </a:ln>
                <a:solidFill>
                  <a:srgbClr val="000000"/>
                </a:solidFill>
                <a:effectLst/>
                <a:uLnTx/>
                <a:uFillTx/>
                <a:latin typeface="Calibri"/>
                <a:ea typeface="Calibri"/>
                <a:cs typeface="Calibri"/>
                <a:sym typeface="Calibri"/>
              </a:rPr>
              <a:t>, as well as numerous other applications.</a:t>
            </a:r>
            <a:endParaRPr kumimoji="0" lang="en-US" sz="1000" b="0" i="0" u="none" strike="noStrike" kern="0" cap="none" spc="0" normalizeH="0" baseline="0" noProof="0" dirty="0" smtClean="0">
              <a:ln>
                <a:noFill/>
              </a:ln>
              <a:solidFill>
                <a:srgbClr val="000000"/>
              </a:solidFill>
              <a:effectLst/>
              <a:uLnTx/>
              <a:uFillTx/>
              <a:latin typeface="Calibri"/>
              <a:cs typeface="Calibri"/>
              <a:sym typeface="Calibri"/>
            </a:endParaRPr>
          </a:p>
          <a:p>
            <a:pPr marL="0" indent="0">
              <a:buNone/>
            </a:pPr>
            <a:endParaRPr dirty="0"/>
          </a:p>
        </p:txBody>
      </p:sp>
    </p:spTree>
    <p:extLst>
      <p:ext uri="{BB962C8B-B14F-4D97-AF65-F5344CB8AC3E}">
        <p14:creationId xmlns:p14="http://schemas.microsoft.com/office/powerpoint/2010/main" val="2690648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ef878d795_3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ef878d795_3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extLst>
      <p:ext uri="{BB962C8B-B14F-4D97-AF65-F5344CB8AC3E}">
        <p14:creationId xmlns:p14="http://schemas.microsoft.com/office/powerpoint/2010/main" val="3371558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ef878d795_3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ef878d795_3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r>
              <a:rPr lang="en-US" dirty="0" smtClean="0"/>
              <a:t> </a:t>
            </a:r>
          </a:p>
          <a:p>
            <a:pPr marL="0" indent="0">
              <a:buNone/>
            </a:pPr>
            <a:endParaRPr lang="en-US" dirty="0" smtClean="0"/>
          </a:p>
          <a:p>
            <a:pPr marL="0" indent="0">
              <a:buNone/>
            </a:pPr>
            <a:endParaRPr dirty="0"/>
          </a:p>
        </p:txBody>
      </p:sp>
    </p:spTree>
    <p:extLst>
      <p:ext uri="{BB962C8B-B14F-4D97-AF65-F5344CB8AC3E}">
        <p14:creationId xmlns:p14="http://schemas.microsoft.com/office/powerpoint/2010/main" val="35975081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ef878d795_3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ef878d795_3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extLst>
      <p:ext uri="{BB962C8B-B14F-4D97-AF65-F5344CB8AC3E}">
        <p14:creationId xmlns:p14="http://schemas.microsoft.com/office/powerpoint/2010/main" val="3401822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ef878d795_3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ef878d795_3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extLst>
      <p:ext uri="{BB962C8B-B14F-4D97-AF65-F5344CB8AC3E}">
        <p14:creationId xmlns:p14="http://schemas.microsoft.com/office/powerpoint/2010/main" val="394889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5ef878d795_5_0:notes"/>
          <p:cNvSpPr>
            <a:spLocks noGrp="1" noRot="1" noChangeAspect="1"/>
          </p:cNvSpPr>
          <p:nvPr>
            <p:ph type="sldImg" idx="2"/>
          </p:nvPr>
        </p:nvSpPr>
        <p:spPr>
          <a:xfrm>
            <a:off x="422275" y="704850"/>
            <a:ext cx="6257925" cy="35194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5ef878d795_5_0:notes"/>
          <p:cNvSpPr txBox="1">
            <a:spLocks noGrp="1"/>
          </p:cNvSpPr>
          <p:nvPr>
            <p:ph type="body" idx="1"/>
          </p:nvPr>
        </p:nvSpPr>
        <p:spPr>
          <a:xfrm>
            <a:off x="710248" y="4459526"/>
            <a:ext cx="5681980" cy="4224814"/>
          </a:xfrm>
          <a:prstGeom prst="rect">
            <a:avLst/>
          </a:prstGeom>
        </p:spPr>
        <p:txBody>
          <a:bodyPr spcFirstLastPara="1" wrap="square" lIns="94213" tIns="94213" rIns="94213" bIns="94213" anchor="t" anchorCtr="0">
            <a:noAutofit/>
          </a:bodyPr>
          <a:lstStyle/>
          <a:p>
            <a:pPr marL="0" indent="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
          <p:cNvSpPr txBox="1">
            <a:spLocks noGrp="1"/>
          </p:cNvSpPr>
          <p:nvPr>
            <p:ph type="title"/>
          </p:nvPr>
        </p:nvSpPr>
        <p:spPr>
          <a:xfrm>
            <a:off x="609600" y="152400"/>
            <a:ext cx="10972800" cy="792162"/>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36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14" name="Google Shape;14;p2"/>
          <p:cNvSpPr txBox="1">
            <a:spLocks noGrp="1"/>
          </p:cNvSpPr>
          <p:nvPr>
            <p:ph type="body" idx="1"/>
          </p:nvPr>
        </p:nvSpPr>
        <p:spPr>
          <a:xfrm>
            <a:off x="609600" y="1371601"/>
            <a:ext cx="10972800" cy="4754563"/>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2"/>
        <p:cNvGrpSpPr/>
        <p:nvPr/>
      </p:nvGrpSpPr>
      <p:grpSpPr>
        <a:xfrm>
          <a:off x="0" y="0"/>
          <a:ext cx="0" cy="0"/>
          <a:chOff x="0" y="0"/>
          <a:chExt cx="0" cy="0"/>
        </a:xfrm>
      </p:grpSpPr>
      <p:sp>
        <p:nvSpPr>
          <p:cNvPr id="73" name="Google Shape;73;p12"/>
          <p:cNvSpPr txBox="1">
            <a:spLocks noGrp="1"/>
          </p:cNvSpPr>
          <p:nvPr>
            <p:ph type="title"/>
          </p:nvPr>
        </p:nvSpPr>
        <p:spPr>
          <a:xfrm rot="5400000">
            <a:off x="7285038" y="1828800"/>
            <a:ext cx="5851525" cy="27432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74" name="Google Shape;74;p12"/>
          <p:cNvSpPr txBox="1">
            <a:spLocks noGrp="1"/>
          </p:cNvSpPr>
          <p:nvPr>
            <p:ph type="body" idx="1"/>
          </p:nvPr>
        </p:nvSpPr>
        <p:spPr>
          <a:xfrm rot="5400000">
            <a:off x="1697039" y="-812799"/>
            <a:ext cx="5851525" cy="80264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75" name="Google Shape;75;p12"/>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6" name="Google Shape;76;p12"/>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7" name="Google Shape;77;p12"/>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7" name="Google Shape;17;p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8" name="Google Shape;18;p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1" name="Google Shape;21;p4"/>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 name="Google Shape;22;p4"/>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 name="Google Shape;23;p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4" name="Google Shape;24;p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5" name="Google Shape;25;p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28" name="Google Shape;28;p5"/>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29" name="Google Shape;29;p5"/>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0" name="Google Shape;30;p5"/>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80"/>
              </a:spcBef>
              <a:spcAft>
                <a:spcPts val="0"/>
              </a:spcAft>
              <a:buClr>
                <a:schemeClr val="dk1"/>
              </a:buClr>
              <a:buSzPts val="2400"/>
              <a:buFont typeface="Arial"/>
              <a:buNone/>
              <a:defRPr sz="2400" b="1" i="0" u="none" strike="noStrike" cap="none">
                <a:solidFill>
                  <a:schemeClr val="dk1"/>
                </a:solidFill>
                <a:latin typeface="Arial"/>
                <a:ea typeface="Arial"/>
                <a:cs typeface="Arial"/>
                <a:sym typeface="Arial"/>
              </a:defRPr>
            </a:lvl1pPr>
            <a:lvl2pPr marL="914400" marR="0" lvl="1" indent="-228600" algn="l">
              <a:lnSpc>
                <a:spcPct val="100000"/>
              </a:lnSpc>
              <a:spcBef>
                <a:spcPts val="400"/>
              </a:spcBef>
              <a:spcAft>
                <a:spcPts val="0"/>
              </a:spcAft>
              <a:buClr>
                <a:schemeClr val="dk1"/>
              </a:buClr>
              <a:buSzPts val="2000"/>
              <a:buFont typeface="Arial"/>
              <a:buNone/>
              <a:defRPr sz="2000" b="1" i="0" u="none" strike="noStrike" cap="none">
                <a:solidFill>
                  <a:schemeClr val="dk1"/>
                </a:solidFill>
                <a:latin typeface="Arial"/>
                <a:ea typeface="Arial"/>
                <a:cs typeface="Arial"/>
                <a:sym typeface="Arial"/>
              </a:defRPr>
            </a:lvl2pPr>
            <a:lvl3pPr marL="1371600" marR="0" lvl="2" indent="-228600" algn="l">
              <a:lnSpc>
                <a:spcPct val="100000"/>
              </a:lnSpc>
              <a:spcBef>
                <a:spcPts val="360"/>
              </a:spcBef>
              <a:spcAft>
                <a:spcPts val="0"/>
              </a:spcAft>
              <a:buClr>
                <a:schemeClr val="dk1"/>
              </a:buClr>
              <a:buSzPts val="1800"/>
              <a:buFont typeface="Arial"/>
              <a:buNone/>
              <a:defRPr sz="1800" b="1" i="0" u="none" strike="noStrike" cap="none">
                <a:solidFill>
                  <a:schemeClr val="dk1"/>
                </a:solidFill>
                <a:latin typeface="Arial"/>
                <a:ea typeface="Arial"/>
                <a:cs typeface="Arial"/>
                <a:sym typeface="Arial"/>
              </a:defRPr>
            </a:lvl3pPr>
            <a:lvl4pPr marL="1828800" marR="0" lvl="3"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4pPr>
            <a:lvl5pPr marL="2286000" marR="0" lvl="4"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5pPr>
            <a:lvl6pPr marL="2743200" marR="0" lvl="5"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31" name="Google Shape;31;p5"/>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Autofit/>
          </a:bodyPr>
          <a:lstStyle>
            <a:lvl1pPr marL="457200" marR="0" lvl="0"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1pPr>
            <a:lvl2pPr marL="914400" marR="0" lvl="1"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2pPr>
            <a:lvl3pPr marL="1371600" marR="0" lvl="2"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a:lnSpc>
                <a:spcPct val="100000"/>
              </a:lnSpc>
              <a:spcBef>
                <a:spcPts val="320"/>
              </a:spcBef>
              <a:spcAft>
                <a:spcPts val="0"/>
              </a:spcAft>
              <a:buClr>
                <a:schemeClr val="dk1"/>
              </a:buClr>
              <a:buSzPts val="1600"/>
              <a:buFont typeface="Arial"/>
              <a:buChar char="»"/>
              <a:defRPr sz="1600" b="0" i="0" u="none" strike="noStrike" cap="none">
                <a:solidFill>
                  <a:schemeClr val="dk1"/>
                </a:solidFill>
                <a:latin typeface="Arial"/>
                <a:ea typeface="Arial"/>
                <a:cs typeface="Arial"/>
                <a:sym typeface="Arial"/>
              </a:defRPr>
            </a:lvl9pPr>
          </a:lstStyle>
          <a:p>
            <a:endParaRPr/>
          </a:p>
        </p:txBody>
      </p:sp>
      <p:sp>
        <p:nvSpPr>
          <p:cNvPr id="32" name="Google Shape;32;p5"/>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3" name="Google Shape;33;p5"/>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4" name="Google Shape;34;p5"/>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5"/>
        <p:cNvGrpSpPr/>
        <p:nvPr/>
      </p:nvGrpSpPr>
      <p:grpSpPr>
        <a:xfrm>
          <a:off x="0" y="0"/>
          <a:ext cx="0" cy="0"/>
          <a:chOff x="0" y="0"/>
          <a:chExt cx="0" cy="0"/>
        </a:xfrm>
      </p:grpSpPr>
      <p:sp>
        <p:nvSpPr>
          <p:cNvPr id="36" name="Google Shape;36;p6"/>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37" name="Google Shape;37;p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marR="0" lvl="0" algn="ctr">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ctr">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ctr">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ctr">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38" name="Google Shape;38;p6"/>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9" name="Google Shape;39;p6"/>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0" name="Google Shape;40;p6"/>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SzPts val="1400"/>
              <a:buNone/>
              <a:defRPr sz="4000" b="1"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43" name="Google Shape;43;p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Autofit/>
          </a:bodyPr>
          <a:lstStyle>
            <a:lvl1pPr marL="457200" marR="0" lvl="0" indent="-228600" algn="l">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228600" algn="l">
              <a:lnSpc>
                <a:spcPct val="100000"/>
              </a:lnSpc>
              <a:spcBef>
                <a:spcPts val="36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2pPr>
            <a:lvl3pPr marL="1371600" marR="0" lvl="2" indent="-228600" algn="l">
              <a:lnSpc>
                <a:spcPct val="100000"/>
              </a:lnSpc>
              <a:spcBef>
                <a:spcPts val="32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3pPr>
            <a:lvl4pPr marL="1828800" marR="0" lvl="3"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4pPr>
            <a:lvl5pPr marL="2286000" marR="0" lvl="4"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5pPr>
            <a:lvl6pPr marL="2743200" marR="0" lvl="5"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6pPr>
            <a:lvl7pPr marL="3200400" marR="0" lvl="6"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7pPr>
            <a:lvl8pPr marL="3657600" marR="0" lvl="7"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8pPr>
            <a:lvl9pPr marL="4114800" marR="0" lvl="8"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9pPr>
          </a:lstStyle>
          <a:p>
            <a:endParaRPr/>
          </a:p>
        </p:txBody>
      </p:sp>
      <p:sp>
        <p:nvSpPr>
          <p:cNvPr id="44" name="Google Shape;44;p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5" name="Google Shape;45;p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6" name="Google Shape;46;p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2"/>
        <p:cNvGrpSpPr/>
        <p:nvPr/>
      </p:nvGrpSpPr>
      <p:grpSpPr>
        <a:xfrm>
          <a:off x="0" y="0"/>
          <a:ext cx="0" cy="0"/>
          <a:chOff x="0" y="0"/>
          <a:chExt cx="0" cy="0"/>
        </a:xfrm>
      </p:grpSpPr>
      <p:sp>
        <p:nvSpPr>
          <p:cNvPr id="53" name="Google Shape;53;p9"/>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54" name="Google Shape;54;p9"/>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55" name="Google Shape;55;p9"/>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56" name="Google Shape;56;p9"/>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7" name="Google Shape;57;p9"/>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8" name="Google Shape;58;p9"/>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Autofit/>
          </a:bodyPr>
          <a:lstStyle>
            <a:lvl1pPr marR="0" lvl="0" algn="l">
              <a:lnSpc>
                <a:spcPct val="100000"/>
              </a:lnSpc>
              <a:spcBef>
                <a:spcPts val="0"/>
              </a:spcBef>
              <a:spcAft>
                <a:spcPts val="0"/>
              </a:spcAft>
              <a:buSzPts val="1400"/>
              <a:buNone/>
              <a:defRPr sz="2000" b="1"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1" name="Google Shape;61;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62" name="Google Shape;62;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Autofit/>
          </a:bodyPr>
          <a:lstStyle>
            <a:lvl1pPr marL="457200" marR="0" lvl="0" indent="-228600" algn="l">
              <a:lnSpc>
                <a:spcPct val="100000"/>
              </a:lnSpc>
              <a:spcBef>
                <a:spcPts val="28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228600" algn="l">
              <a:lnSpc>
                <a:spcPct val="100000"/>
              </a:lnSpc>
              <a:spcBef>
                <a:spcPts val="24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2pPr>
            <a:lvl3pPr marL="1371600" marR="0" lvl="2" indent="-228600" algn="l">
              <a:lnSpc>
                <a:spcPct val="100000"/>
              </a:lnSpc>
              <a:spcBef>
                <a:spcPts val="2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3pPr>
            <a:lvl4pPr marL="1828800" marR="0" lvl="3"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4pPr>
            <a:lvl5pPr marL="2286000" marR="0" lvl="4"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5pPr>
            <a:lvl6pPr marL="2743200" marR="0" lvl="5"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6pPr>
            <a:lvl7pPr marL="3200400" marR="0" lvl="6"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7pPr>
            <a:lvl8pPr marL="3657600" marR="0" lvl="7"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8pPr>
            <a:lvl9pPr marL="4114800" marR="0" lvl="8" indent="-228600" algn="l">
              <a:lnSpc>
                <a:spcPct val="100000"/>
              </a:lnSpc>
              <a:spcBef>
                <a:spcPts val="180"/>
              </a:spcBef>
              <a:spcAft>
                <a:spcPts val="0"/>
              </a:spcAft>
              <a:buClr>
                <a:schemeClr val="dk1"/>
              </a:buClr>
              <a:buSzPts val="900"/>
              <a:buFont typeface="Arial"/>
              <a:buNone/>
              <a:defRPr sz="900" b="0" i="0" u="none" strike="noStrike" cap="none">
                <a:solidFill>
                  <a:schemeClr val="dk1"/>
                </a:solidFill>
                <a:latin typeface="Arial"/>
                <a:ea typeface="Arial"/>
                <a:cs typeface="Arial"/>
                <a:sym typeface="Arial"/>
              </a:defRPr>
            </a:lvl9pPr>
          </a:lstStyle>
          <a:p>
            <a:endParaRPr/>
          </a:p>
        </p:txBody>
      </p:sp>
      <p:sp>
        <p:nvSpPr>
          <p:cNvPr id="63" name="Google Shape;63;p10"/>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4" name="Google Shape;64;p10"/>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5" name="Google Shape;65;p10"/>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6"/>
        <p:cNvGrpSpPr/>
        <p:nvPr/>
      </p:nvGrpSpPr>
      <p:grpSpPr>
        <a:xfrm>
          <a:off x="0" y="0"/>
          <a:ext cx="0" cy="0"/>
          <a:chOff x="0" y="0"/>
          <a:chExt cx="0" cy="0"/>
        </a:xfrm>
      </p:grpSpPr>
      <p:sp>
        <p:nvSpPr>
          <p:cNvPr id="67" name="Google Shape;67;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1pPr>
            <a:lvl2pPr marR="0" lvl="1"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2pPr>
            <a:lvl3pPr marR="0" lvl="2"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3pPr>
            <a:lvl4pPr marR="0" lvl="3"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4pPr>
            <a:lvl5pPr marR="0" lvl="4"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5pPr>
            <a:lvl6pPr marR="0" lvl="5"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6pPr>
            <a:lvl7pPr marR="0" lvl="6"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7pPr>
            <a:lvl8pPr marR="0" lvl="7"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8pPr>
            <a:lvl9pPr marR="0" lvl="8" algn="ctr">
              <a:lnSpc>
                <a:spcPct val="100000"/>
              </a:lnSpc>
              <a:spcBef>
                <a:spcPts val="0"/>
              </a:spcBef>
              <a:spcAft>
                <a:spcPts val="0"/>
              </a:spcAft>
              <a:buSzPts val="1400"/>
              <a:buNone/>
              <a:defRPr sz="4400" b="0" i="0" u="none" strike="noStrike" cap="none">
                <a:solidFill>
                  <a:schemeClr val="dk2"/>
                </a:solidFill>
                <a:latin typeface="Arial"/>
                <a:ea typeface="Arial"/>
                <a:cs typeface="Arial"/>
                <a:sym typeface="Arial"/>
              </a:defRPr>
            </a:lvl9pPr>
          </a:lstStyle>
          <a:p>
            <a:endParaRPr/>
          </a:p>
        </p:txBody>
      </p:sp>
      <p:sp>
        <p:nvSpPr>
          <p:cNvPr id="68" name="Google Shape;68;p11"/>
          <p:cNvSpPr txBox="1">
            <a:spLocks noGrp="1"/>
          </p:cNvSpPr>
          <p:nvPr>
            <p:ph type="body" idx="1"/>
          </p:nvPr>
        </p:nvSpPr>
        <p:spPr>
          <a:xfrm rot="5400000">
            <a:off x="3833019" y="-1623219"/>
            <a:ext cx="4525963" cy="10972800"/>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9" name="Google Shape;69;p1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1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a:spcBef>
                <a:spcPts val="0"/>
              </a:spcBef>
              <a:spcAft>
                <a:spcPts val="0"/>
              </a:spcAft>
              <a:buClr>
                <a:srgbClr val="000000"/>
              </a:buClr>
              <a:buSzPts val="1400"/>
              <a:buFont typeface="Arial"/>
              <a:buNone/>
              <a:defRPr sz="1400" b="0">
                <a:solidFill>
                  <a:srgbClr val="000000"/>
                </a:solidFill>
                <a:latin typeface="Arial"/>
                <a:ea typeface="Arial"/>
                <a:cs typeface="Arial"/>
                <a:sym typeface="Arial"/>
              </a:defRPr>
            </a:lvl1pPr>
            <a:lvl2pPr marR="0" lvl="1"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1" name="Google Shape;71;p1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2"/>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Arial"/>
                <a:ea typeface="Arial"/>
                <a:cs typeface="Arial"/>
                <a:sym typeface="Arial"/>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 name="Google Shape;8;p1"/>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1" name="Google Shape;11;p1" descr="Plain bg"/>
          <p:cNvPicPr preferRelativeResize="0"/>
          <p:nvPr/>
        </p:nvPicPr>
        <p:blipFill rotWithShape="1">
          <a:blip r:embed="rId12">
            <a:alphaModFix/>
          </a:blip>
          <a:srcRect/>
          <a:stretch/>
        </p:blipFill>
        <p:spPr>
          <a:xfrm>
            <a:off x="0" y="0"/>
            <a:ext cx="12192000" cy="6858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jpg"/><Relationship Id="rId10" Type="http://schemas.openxmlformats.org/officeDocument/2006/relationships/image" Target="../media/image34.png"/><Relationship Id="rId4" Type="http://schemas.openxmlformats.org/officeDocument/2006/relationships/image" Target="../media/image28.jp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ctrTitle"/>
          </p:nvPr>
        </p:nvSpPr>
        <p:spPr>
          <a:xfrm>
            <a:off x="914400" y="1659747"/>
            <a:ext cx="10363200" cy="1470000"/>
          </a:xfrm>
          <a:prstGeom prst="rect">
            <a:avLst/>
          </a:prstGeom>
        </p:spPr>
        <p:txBody>
          <a:bodyPr spcFirstLastPara="1" wrap="square" lIns="91433" tIns="45700" rIns="91433" bIns="45700" anchor="ctr" anchorCtr="0">
            <a:noAutofit/>
          </a:bodyPr>
          <a:lstStyle/>
          <a:p>
            <a:r>
              <a:rPr lang="en" dirty="0"/>
              <a:t>National Geodetic Survey </a:t>
            </a:r>
            <a:r>
              <a:rPr lang="en" dirty="0" smtClean="0"/>
              <a:t>Update</a:t>
            </a:r>
            <a:endParaRPr dirty="0"/>
          </a:p>
        </p:txBody>
      </p:sp>
      <p:sp>
        <p:nvSpPr>
          <p:cNvPr id="165" name="Google Shape;165;p27"/>
          <p:cNvSpPr txBox="1">
            <a:spLocks noGrp="1"/>
          </p:cNvSpPr>
          <p:nvPr>
            <p:ph type="subTitle" idx="1"/>
          </p:nvPr>
        </p:nvSpPr>
        <p:spPr>
          <a:xfrm>
            <a:off x="1828799" y="3484318"/>
            <a:ext cx="8584163" cy="2767191"/>
          </a:xfrm>
          <a:prstGeom prst="rect">
            <a:avLst/>
          </a:prstGeom>
        </p:spPr>
        <p:txBody>
          <a:bodyPr spcFirstLastPara="1" wrap="square" lIns="91433" tIns="45700" rIns="91433" bIns="45700" anchor="t" anchorCtr="0">
            <a:noAutofit/>
          </a:bodyPr>
          <a:lstStyle/>
          <a:p>
            <a:pPr marL="0" indent="0">
              <a:lnSpc>
                <a:spcPct val="115000"/>
              </a:lnSpc>
              <a:spcBef>
                <a:spcPts val="0"/>
              </a:spcBef>
              <a:buSzPts val="1100"/>
            </a:pPr>
            <a:r>
              <a:rPr lang="en" dirty="0"/>
              <a:t>Juliana Blackwell</a:t>
            </a:r>
            <a:endParaRPr dirty="0"/>
          </a:p>
          <a:p>
            <a:pPr marL="0" indent="0">
              <a:lnSpc>
                <a:spcPct val="115000"/>
              </a:lnSpc>
              <a:spcBef>
                <a:spcPts val="0"/>
              </a:spcBef>
              <a:buSzPts val="1100"/>
            </a:pPr>
            <a:r>
              <a:rPr lang="en" sz="2400" dirty="0"/>
              <a:t>Director, National Geodetic </a:t>
            </a:r>
            <a:r>
              <a:rPr lang="en" sz="2400" dirty="0" smtClean="0"/>
              <a:t>Survey</a:t>
            </a:r>
            <a:endParaRPr lang="en" sz="2400" dirty="0"/>
          </a:p>
          <a:p>
            <a:pPr marL="0" indent="0">
              <a:lnSpc>
                <a:spcPct val="115000"/>
              </a:lnSpc>
              <a:spcBef>
                <a:spcPts val="0"/>
              </a:spcBef>
              <a:buSzPts val="1100"/>
            </a:pPr>
            <a:endParaRPr dirty="0"/>
          </a:p>
          <a:p>
            <a:pPr marL="0" indent="0">
              <a:spcBef>
                <a:spcPts val="667"/>
              </a:spcBef>
            </a:pPr>
            <a:r>
              <a:rPr lang="en-US" sz="2400" dirty="0" smtClean="0"/>
              <a:t>August 27, 2019</a:t>
            </a:r>
            <a:endParaRPr sz="2400" dirty="0"/>
          </a:p>
          <a:p>
            <a:pPr marL="0" indent="0">
              <a:spcBef>
                <a:spcPts val="667"/>
              </a:spcBef>
            </a:pPr>
            <a:r>
              <a:rPr lang="en" sz="2400" dirty="0" smtClean="0"/>
              <a:t>N</a:t>
            </a:r>
            <a:r>
              <a:rPr lang="en-US" sz="2400" dirty="0" smtClean="0"/>
              <a:t>e</a:t>
            </a:r>
            <a:r>
              <a:rPr lang="en" sz="2400" dirty="0" smtClean="0"/>
              <a:t>w Orleans, LA</a:t>
            </a:r>
            <a:endParaRPr sz="2400" dirty="0"/>
          </a:p>
        </p:txBody>
      </p:sp>
    </p:spTree>
    <p:extLst>
      <p:ext uri="{BB962C8B-B14F-4D97-AF65-F5344CB8AC3E}">
        <p14:creationId xmlns:p14="http://schemas.microsoft.com/office/powerpoint/2010/main" val="2651577404"/>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1"/>
          <p:cNvSpPr txBox="1">
            <a:spLocks noGrp="1"/>
          </p:cNvSpPr>
          <p:nvPr>
            <p:ph type="title"/>
          </p:nvPr>
        </p:nvSpPr>
        <p:spPr>
          <a:xfrm>
            <a:off x="288414" y="108857"/>
            <a:ext cx="11685900" cy="7923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t>Preparing Geospatial Data for NSRS Modernization</a:t>
            </a:r>
            <a:endParaRPr b="1" dirty="0"/>
          </a:p>
        </p:txBody>
      </p:sp>
      <p:sp>
        <p:nvSpPr>
          <p:cNvPr id="252" name="Google Shape;252;p31"/>
          <p:cNvSpPr txBox="1">
            <a:spLocks noGrp="1"/>
          </p:cNvSpPr>
          <p:nvPr>
            <p:ph type="body" idx="1"/>
          </p:nvPr>
        </p:nvSpPr>
        <p:spPr>
          <a:xfrm>
            <a:off x="596575" y="1173299"/>
            <a:ext cx="4933368" cy="5236899"/>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sz="2000" b="1" dirty="0" smtClean="0"/>
              <a:t>Carefully </a:t>
            </a:r>
            <a:r>
              <a:rPr lang="en-US" sz="2000" b="1" dirty="0"/>
              <a:t>manage metadata</a:t>
            </a:r>
            <a:endParaRPr sz="2000" b="1" dirty="0"/>
          </a:p>
          <a:p>
            <a:pPr marL="457200" lvl="0" indent="-355600" algn="l" rtl="0">
              <a:lnSpc>
                <a:spcPct val="115000"/>
              </a:lnSpc>
              <a:spcBef>
                <a:spcPts val="0"/>
              </a:spcBef>
              <a:spcAft>
                <a:spcPts val="0"/>
              </a:spcAft>
              <a:buSzPts val="2000"/>
              <a:buChar char="•"/>
            </a:pPr>
            <a:r>
              <a:rPr lang="en-US" sz="2000" dirty="0"/>
              <a:t>R</a:t>
            </a:r>
            <a:r>
              <a:rPr lang="en-US" sz="2000" dirty="0" smtClean="0"/>
              <a:t>eference </a:t>
            </a:r>
            <a:r>
              <a:rPr lang="en-US" sz="2000" dirty="0"/>
              <a:t>frame and </a:t>
            </a:r>
            <a:r>
              <a:rPr lang="en-US" sz="2000" i="1" u="sng" dirty="0"/>
              <a:t>epoch</a:t>
            </a:r>
            <a:endParaRPr sz="2000" dirty="0"/>
          </a:p>
          <a:p>
            <a:pPr marL="457200" lvl="0" indent="-355600" algn="l" rtl="0">
              <a:lnSpc>
                <a:spcPct val="115000"/>
              </a:lnSpc>
              <a:spcBef>
                <a:spcPts val="0"/>
              </a:spcBef>
              <a:spcAft>
                <a:spcPts val="0"/>
              </a:spcAft>
              <a:buSzPts val="2000"/>
              <a:buChar char="•"/>
            </a:pPr>
            <a:r>
              <a:rPr lang="en-US" sz="2000" dirty="0" smtClean="0"/>
              <a:t>Geoid </a:t>
            </a:r>
            <a:r>
              <a:rPr lang="en-US" sz="2000" dirty="0"/>
              <a:t>model</a:t>
            </a:r>
            <a:endParaRPr sz="2000" dirty="0"/>
          </a:p>
          <a:p>
            <a:pPr marL="457200" lvl="0" indent="-355600" algn="l" rtl="0">
              <a:lnSpc>
                <a:spcPct val="115000"/>
              </a:lnSpc>
              <a:spcBef>
                <a:spcPts val="0"/>
              </a:spcBef>
              <a:spcAft>
                <a:spcPts val="0"/>
              </a:spcAft>
              <a:buSzPts val="2000"/>
              <a:buChar char="•"/>
            </a:pPr>
            <a:r>
              <a:rPr lang="en-US" sz="2000" dirty="0" smtClean="0"/>
              <a:t>Project </a:t>
            </a:r>
            <a:r>
              <a:rPr lang="en-US" sz="2000" dirty="0"/>
              <a:t>control method</a:t>
            </a:r>
            <a:endParaRPr sz="2000" dirty="0"/>
          </a:p>
          <a:p>
            <a:pPr marL="457200" lvl="0" indent="-355600" algn="l" rtl="0">
              <a:lnSpc>
                <a:spcPct val="115000"/>
              </a:lnSpc>
              <a:spcBef>
                <a:spcPts val="0"/>
              </a:spcBef>
              <a:spcAft>
                <a:spcPts val="0"/>
              </a:spcAft>
              <a:buSzPts val="2000"/>
              <a:buChar char="•"/>
            </a:pPr>
            <a:r>
              <a:rPr lang="en-US" sz="2000" dirty="0"/>
              <a:t>S</a:t>
            </a:r>
            <a:r>
              <a:rPr lang="en-US" sz="2000" dirty="0" smtClean="0"/>
              <a:t>urvey </a:t>
            </a:r>
            <a:r>
              <a:rPr lang="en-US" sz="2000" dirty="0"/>
              <a:t>dates</a:t>
            </a:r>
            <a:endParaRPr sz="2000" dirty="0"/>
          </a:p>
          <a:p>
            <a:pPr marL="457200" lvl="0" indent="0" algn="l" rtl="0">
              <a:lnSpc>
                <a:spcPct val="115000"/>
              </a:lnSpc>
              <a:spcBef>
                <a:spcPts val="0"/>
              </a:spcBef>
              <a:spcAft>
                <a:spcPts val="0"/>
              </a:spcAft>
              <a:buNone/>
            </a:pPr>
            <a:endParaRPr sz="2000" i="1" u="sng" dirty="0"/>
          </a:p>
          <a:p>
            <a:pPr marL="0" lvl="0" indent="0" algn="l" rtl="0">
              <a:lnSpc>
                <a:spcPct val="115000"/>
              </a:lnSpc>
              <a:spcBef>
                <a:spcPts val="0"/>
              </a:spcBef>
              <a:spcAft>
                <a:spcPts val="0"/>
              </a:spcAft>
              <a:buNone/>
            </a:pPr>
            <a:r>
              <a:rPr lang="en-US" sz="2000" b="1" dirty="0"/>
              <a:t>Retain original GPS data</a:t>
            </a:r>
            <a:r>
              <a:rPr lang="en-US" sz="2000" dirty="0"/>
              <a:t> to support reprocessing</a:t>
            </a:r>
            <a:endParaRPr sz="2000" dirty="0"/>
          </a:p>
          <a:p>
            <a:pPr marL="0" lvl="0" indent="0" algn="l" rtl="0">
              <a:lnSpc>
                <a:spcPct val="115000"/>
              </a:lnSpc>
              <a:spcBef>
                <a:spcPts val="0"/>
              </a:spcBef>
              <a:spcAft>
                <a:spcPts val="0"/>
              </a:spcAft>
              <a:buNone/>
            </a:pPr>
            <a:endParaRPr sz="2000" dirty="0"/>
          </a:p>
          <a:p>
            <a:pPr marL="0" lvl="0" indent="0" algn="l" rtl="0">
              <a:lnSpc>
                <a:spcPct val="115000"/>
              </a:lnSpc>
              <a:spcBef>
                <a:spcPts val="0"/>
              </a:spcBef>
              <a:spcAft>
                <a:spcPts val="0"/>
              </a:spcAft>
              <a:buNone/>
            </a:pPr>
            <a:r>
              <a:rPr lang="en-US" sz="2000" b="1" dirty="0"/>
              <a:t>Support NGS transformation tool development</a:t>
            </a:r>
            <a:endParaRPr sz="2000" b="1" dirty="0"/>
          </a:p>
          <a:p>
            <a:pPr marL="457200" lvl="0" indent="-355600" algn="l" rtl="0">
              <a:lnSpc>
                <a:spcPct val="115000"/>
              </a:lnSpc>
              <a:spcBef>
                <a:spcPts val="0"/>
              </a:spcBef>
              <a:spcAft>
                <a:spcPts val="0"/>
              </a:spcAft>
              <a:buSzPts val="2000"/>
              <a:buChar char="•"/>
            </a:pPr>
            <a:r>
              <a:rPr lang="en-US" sz="2000" dirty="0"/>
              <a:t>BETA testing and recommendations</a:t>
            </a:r>
            <a:endParaRPr sz="2000" dirty="0"/>
          </a:p>
          <a:p>
            <a:pPr lvl="0" indent="-355600">
              <a:lnSpc>
                <a:spcPct val="115000"/>
              </a:lnSpc>
              <a:spcBef>
                <a:spcPts val="0"/>
              </a:spcBef>
              <a:buSzPts val="2000"/>
            </a:pPr>
            <a:r>
              <a:rPr lang="en-US" sz="2000" dirty="0"/>
              <a:t>GPS on Bench </a:t>
            </a:r>
            <a:r>
              <a:rPr lang="en-US" sz="2000" dirty="0" smtClean="0"/>
              <a:t>Marks campaign</a:t>
            </a:r>
            <a:endParaRPr sz="2000" dirty="0"/>
          </a:p>
        </p:txBody>
      </p:sp>
      <p:pic>
        <p:nvPicPr>
          <p:cNvPr id="253" name="Google Shape;253;p31"/>
          <p:cNvPicPr preferRelativeResize="0"/>
          <p:nvPr/>
        </p:nvPicPr>
        <p:blipFill>
          <a:blip r:embed="rId3">
            <a:alphaModFix/>
          </a:blip>
          <a:stretch>
            <a:fillRect/>
          </a:stretch>
        </p:blipFill>
        <p:spPr>
          <a:xfrm>
            <a:off x="5802575" y="1173300"/>
            <a:ext cx="4792475" cy="4198475"/>
          </a:xfrm>
          <a:prstGeom prst="rect">
            <a:avLst/>
          </a:prstGeom>
          <a:noFill/>
          <a:ln>
            <a:noFill/>
          </a:ln>
        </p:spPr>
      </p:pic>
      <p:pic>
        <p:nvPicPr>
          <p:cNvPr id="254" name="Google Shape;254;p31"/>
          <p:cNvPicPr preferRelativeResize="0"/>
          <p:nvPr/>
        </p:nvPicPr>
        <p:blipFill rotWithShape="1">
          <a:blip r:embed="rId4">
            <a:alphaModFix/>
          </a:blip>
          <a:srcRect t="12686"/>
          <a:stretch/>
        </p:blipFill>
        <p:spPr>
          <a:xfrm>
            <a:off x="7671825" y="2698600"/>
            <a:ext cx="4455126" cy="3711599"/>
          </a:xfrm>
          <a:prstGeom prst="rect">
            <a:avLst/>
          </a:prstGeom>
          <a:noFill/>
          <a:ln>
            <a:noFill/>
          </a:ln>
        </p:spPr>
      </p:pic>
      <p:sp>
        <p:nvSpPr>
          <p:cNvPr id="255" name="Google Shape;255;p31"/>
          <p:cNvSpPr txBox="1"/>
          <p:nvPr/>
        </p:nvSpPr>
        <p:spPr>
          <a:xfrm>
            <a:off x="5802575" y="767825"/>
            <a:ext cx="4792500" cy="792300"/>
          </a:xfrm>
          <a:prstGeom prst="rect">
            <a:avLst/>
          </a:prstGeom>
          <a:solidFill>
            <a:srgbClr val="B6D7A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dirty="0"/>
              <a:t>NGS Coordinate Conversion and Transformation Tool (NCAT)</a:t>
            </a:r>
            <a:endParaRPr sz="2000" dirty="0"/>
          </a:p>
        </p:txBody>
      </p:sp>
      <p:sp>
        <p:nvSpPr>
          <p:cNvPr id="256" name="Google Shape;256;p31"/>
          <p:cNvSpPr txBox="1"/>
          <p:nvPr/>
        </p:nvSpPr>
        <p:spPr>
          <a:xfrm>
            <a:off x="7671825" y="2692775"/>
            <a:ext cx="4455000" cy="445200"/>
          </a:xfrm>
          <a:prstGeom prst="rect">
            <a:avLst/>
          </a:prstGeom>
          <a:solidFill>
            <a:srgbClr val="B6D7A8"/>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2000"/>
              <a:t>VDATUM</a:t>
            </a:r>
            <a:endParaRPr sz="2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4" name="Content Placeholder 2"/>
          <p:cNvSpPr>
            <a:spLocks noGrp="1"/>
          </p:cNvSpPr>
          <p:nvPr>
            <p:ph type="body" idx="1"/>
          </p:nvPr>
        </p:nvSpPr>
        <p:spPr>
          <a:xfrm>
            <a:off x="609600" y="1130969"/>
            <a:ext cx="10972800" cy="4754563"/>
          </a:xfrm>
        </p:spPr>
        <p:txBody>
          <a:bodyPr/>
          <a:lstStyle/>
          <a:p>
            <a:pPr marL="50800" indent="0" defTabSz="228600">
              <a:spcBef>
                <a:spcPts val="1800"/>
              </a:spcBef>
              <a:buNone/>
              <a:tabLst>
                <a:tab pos="228600" algn="l"/>
              </a:tabLst>
            </a:pPr>
            <a:r>
              <a:rPr lang="en-US" altLang="en-US" sz="2800" b="1" dirty="0" smtClean="0"/>
              <a:t>2022 </a:t>
            </a:r>
            <a:r>
              <a:rPr lang="en-US" altLang="en-US" dirty="0"/>
              <a:t>	</a:t>
            </a:r>
            <a:r>
              <a:rPr lang="en-US" altLang="en-US" b="1" dirty="0" smtClean="0">
                <a:solidFill>
                  <a:srgbClr val="C00000"/>
                </a:solidFill>
              </a:rPr>
              <a:t>NSRS Modernization </a:t>
            </a:r>
            <a:r>
              <a:rPr lang="en-US" altLang="en-US" dirty="0" smtClean="0">
                <a:solidFill>
                  <a:schemeClr val="tx1"/>
                </a:solidFill>
              </a:rPr>
              <a:t>(late 2022)</a:t>
            </a:r>
            <a:endParaRPr lang="en-US" altLang="en-US" dirty="0" smtClean="0">
              <a:solidFill>
                <a:srgbClr val="008000"/>
              </a:solidFill>
            </a:endParaRPr>
          </a:p>
          <a:p>
            <a:pPr marL="1016000" lvl="2" indent="0" defTabSz="228600">
              <a:spcBef>
                <a:spcPts val="0"/>
              </a:spcBef>
              <a:buNone/>
              <a:tabLst>
                <a:tab pos="228600" algn="l"/>
              </a:tabLst>
            </a:pPr>
            <a:r>
              <a:rPr lang="en-US" altLang="en-US" dirty="0" smtClean="0">
                <a:solidFill>
                  <a:schemeClr val="tx1"/>
                </a:solidFill>
              </a:rPr>
              <a:t>	NAD 83 (2011) to various </a:t>
            </a:r>
            <a:r>
              <a:rPr lang="en-US" altLang="en-US" dirty="0" err="1" smtClean="0">
                <a:solidFill>
                  <a:schemeClr val="tx1"/>
                </a:solidFill>
              </a:rPr>
              <a:t>xxTRF</a:t>
            </a:r>
            <a:r>
              <a:rPr lang="en-US" altLang="en-US" dirty="0" smtClean="0">
                <a:solidFill>
                  <a:schemeClr val="tx1"/>
                </a:solidFill>
              </a:rPr>
              <a:t> 2022 frames</a:t>
            </a:r>
          </a:p>
          <a:p>
            <a:pPr marL="1016000" lvl="2" indent="0" defTabSz="228600">
              <a:spcBef>
                <a:spcPts val="0"/>
              </a:spcBef>
              <a:buNone/>
              <a:tabLst>
                <a:tab pos="228600" algn="l"/>
              </a:tabLst>
            </a:pPr>
            <a:r>
              <a:rPr lang="en-US" altLang="en-US" dirty="0" smtClean="0">
                <a:solidFill>
                  <a:schemeClr val="tx1"/>
                </a:solidFill>
              </a:rPr>
              <a:t>	NAVD 88 to NAPGD2022 (includes geoid products)</a:t>
            </a:r>
            <a:endParaRPr lang="en-US" altLang="en-US" b="1" dirty="0" smtClean="0">
              <a:solidFill>
                <a:schemeClr val="tx1"/>
              </a:solidFill>
            </a:endParaRPr>
          </a:p>
          <a:p>
            <a:pPr marL="50800" indent="0" defTabSz="228600">
              <a:spcBef>
                <a:spcPts val="1800"/>
              </a:spcBef>
              <a:buNone/>
              <a:tabLst>
                <a:tab pos="228600" algn="l"/>
              </a:tabLst>
            </a:pPr>
            <a:r>
              <a:rPr lang="en-US" altLang="en-US" b="1" dirty="0" smtClean="0"/>
              <a:t>2023 </a:t>
            </a:r>
            <a:r>
              <a:rPr lang="en-US" altLang="en-US" dirty="0" smtClean="0"/>
              <a:t>	</a:t>
            </a:r>
            <a:r>
              <a:rPr lang="en-US" altLang="en-US" b="1" dirty="0" smtClean="0">
                <a:solidFill>
                  <a:srgbClr val="C00000"/>
                </a:solidFill>
              </a:rPr>
              <a:t>National Tidal Datum Epoch (NTDE) update </a:t>
            </a:r>
            <a:r>
              <a:rPr lang="en-US" altLang="en-US" dirty="0" smtClean="0">
                <a:solidFill>
                  <a:schemeClr val="tx1"/>
                </a:solidFill>
              </a:rPr>
              <a:t>(late 2023)</a:t>
            </a:r>
          </a:p>
          <a:p>
            <a:pPr marL="1016000" lvl="2" indent="0" defTabSz="228600">
              <a:spcBef>
                <a:spcPts val="0"/>
              </a:spcBef>
              <a:buNone/>
              <a:tabLst>
                <a:tab pos="228600" algn="l"/>
              </a:tabLst>
            </a:pPr>
            <a:r>
              <a:rPr lang="en-US" altLang="en-US" dirty="0">
                <a:solidFill>
                  <a:schemeClr val="tx1"/>
                </a:solidFill>
              </a:rPr>
              <a:t>	</a:t>
            </a:r>
            <a:r>
              <a:rPr lang="en-US" altLang="en-US" dirty="0" smtClean="0">
                <a:solidFill>
                  <a:schemeClr val="tx1"/>
                </a:solidFill>
              </a:rPr>
              <a:t>NTDE 1983-2001 epoch to 2002-2020 epoch</a:t>
            </a:r>
          </a:p>
          <a:p>
            <a:pPr marL="1016000" lvl="2" indent="0" defTabSz="228600">
              <a:spcBef>
                <a:spcPts val="0"/>
              </a:spcBef>
              <a:buNone/>
              <a:tabLst>
                <a:tab pos="228600" algn="l"/>
              </a:tabLst>
            </a:pPr>
            <a:endParaRPr lang="en-US" altLang="en-US" sz="1000" dirty="0" smtClean="0">
              <a:solidFill>
                <a:schemeClr val="tx1"/>
              </a:solidFill>
            </a:endParaRPr>
          </a:p>
          <a:p>
            <a:pPr marL="1016000" lvl="2" indent="0" defTabSz="228600">
              <a:spcBef>
                <a:spcPts val="0"/>
              </a:spcBef>
              <a:buNone/>
              <a:tabLst>
                <a:tab pos="228600" algn="l"/>
              </a:tabLst>
            </a:pPr>
            <a:r>
              <a:rPr lang="en-US" altLang="en-US" dirty="0">
                <a:solidFill>
                  <a:schemeClr val="tx1"/>
                </a:solidFill>
              </a:rPr>
              <a:t>	</a:t>
            </a:r>
            <a:r>
              <a:rPr lang="en-US" altLang="en-US" b="1" dirty="0" smtClean="0">
                <a:solidFill>
                  <a:schemeClr val="tx1"/>
                </a:solidFill>
              </a:rPr>
              <a:t>5 year </a:t>
            </a:r>
            <a:r>
              <a:rPr lang="en-US" altLang="en-US" b="1" dirty="0" err="1" smtClean="0">
                <a:solidFill>
                  <a:schemeClr val="tx1"/>
                </a:solidFill>
              </a:rPr>
              <a:t>datums</a:t>
            </a:r>
            <a:r>
              <a:rPr lang="en-US" altLang="en-US" b="1" dirty="0" smtClean="0">
                <a:solidFill>
                  <a:schemeClr val="tx1"/>
                </a:solidFill>
              </a:rPr>
              <a:t> for SE Louisiana and SE Alaska (late 2023)</a:t>
            </a:r>
          </a:p>
          <a:p>
            <a:pPr marL="1016000" lvl="2" indent="0" defTabSz="228600">
              <a:spcBef>
                <a:spcPts val="0"/>
              </a:spcBef>
              <a:buNone/>
              <a:tabLst>
                <a:tab pos="228600" algn="l"/>
              </a:tabLst>
            </a:pPr>
            <a:r>
              <a:rPr lang="en-US" altLang="en-US" dirty="0">
                <a:solidFill>
                  <a:schemeClr val="tx1"/>
                </a:solidFill>
              </a:rPr>
              <a:t>	</a:t>
            </a:r>
            <a:r>
              <a:rPr lang="en-US" altLang="en-US" dirty="0" smtClean="0">
                <a:solidFill>
                  <a:schemeClr val="tx1"/>
                </a:solidFill>
              </a:rPr>
              <a:t>2012-2016 observations to 2017-2021 observations</a:t>
            </a:r>
            <a:endParaRPr lang="en-US" altLang="en-US" b="1" dirty="0" smtClean="0">
              <a:solidFill>
                <a:schemeClr val="tx1"/>
              </a:solidFill>
            </a:endParaRPr>
          </a:p>
          <a:p>
            <a:pPr marL="50800" indent="0" defTabSz="228600">
              <a:spcBef>
                <a:spcPts val="1800"/>
              </a:spcBef>
              <a:buNone/>
              <a:tabLst>
                <a:tab pos="228600" algn="l"/>
              </a:tabLst>
            </a:pPr>
            <a:r>
              <a:rPr lang="en-US" altLang="en-US" b="1" dirty="0" smtClean="0"/>
              <a:t>2025 </a:t>
            </a:r>
            <a:r>
              <a:rPr lang="en-US" altLang="en-US" dirty="0"/>
              <a:t>	</a:t>
            </a:r>
            <a:r>
              <a:rPr lang="en-US" altLang="en-US" b="1" dirty="0" smtClean="0">
                <a:solidFill>
                  <a:srgbClr val="C00000"/>
                </a:solidFill>
              </a:rPr>
              <a:t>International Great Lakes Datum (IGLD) </a:t>
            </a:r>
            <a:r>
              <a:rPr lang="en-US" altLang="en-US" dirty="0" smtClean="0">
                <a:solidFill>
                  <a:schemeClr val="tx1"/>
                </a:solidFill>
              </a:rPr>
              <a:t>(</a:t>
            </a:r>
            <a:r>
              <a:rPr lang="en-US" altLang="en-US" dirty="0">
                <a:solidFill>
                  <a:schemeClr val="tx1"/>
                </a:solidFill>
              </a:rPr>
              <a:t>late </a:t>
            </a:r>
            <a:r>
              <a:rPr lang="en-US" altLang="en-US" dirty="0" smtClean="0">
                <a:solidFill>
                  <a:schemeClr val="tx1"/>
                </a:solidFill>
              </a:rPr>
              <a:t>2025) </a:t>
            </a:r>
            <a:endParaRPr lang="en-US" altLang="en-US" dirty="0">
              <a:solidFill>
                <a:schemeClr val="tx1"/>
              </a:solidFill>
            </a:endParaRPr>
          </a:p>
          <a:p>
            <a:pPr marL="1016000" lvl="2" indent="0" defTabSz="228600">
              <a:spcBef>
                <a:spcPts val="0"/>
              </a:spcBef>
              <a:buNone/>
              <a:tabLst>
                <a:tab pos="228600" algn="l"/>
              </a:tabLst>
            </a:pPr>
            <a:r>
              <a:rPr lang="en-US" altLang="en-US" dirty="0">
                <a:solidFill>
                  <a:schemeClr val="tx1"/>
                </a:solidFill>
              </a:rPr>
              <a:t>	</a:t>
            </a:r>
            <a:r>
              <a:rPr lang="en-US" altLang="en-US" dirty="0" smtClean="0">
                <a:solidFill>
                  <a:schemeClr val="tx1"/>
                </a:solidFill>
              </a:rPr>
              <a:t>IGLD85 to IGLD2020 </a:t>
            </a:r>
            <a:endParaRPr lang="en-US" altLang="en-US" sz="2800" b="1" dirty="0" smtClean="0"/>
          </a:p>
        </p:txBody>
      </p:sp>
      <p:sp>
        <p:nvSpPr>
          <p:cNvPr id="5" name="Google Shape;272;p33"/>
          <p:cNvSpPr txBox="1">
            <a:spLocks noGrp="1"/>
          </p:cNvSpPr>
          <p:nvPr>
            <p:ph type="title"/>
          </p:nvPr>
        </p:nvSpPr>
        <p:spPr>
          <a:xfrm>
            <a:off x="609600" y="152400"/>
            <a:ext cx="10972800" cy="792163"/>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US" b="1" dirty="0"/>
              <a:t>Managing Multiple Datum Updates</a:t>
            </a:r>
            <a:endParaRPr b="1" dirty="0"/>
          </a:p>
        </p:txBody>
      </p:sp>
      <p:sp>
        <p:nvSpPr>
          <p:cNvPr id="6" name="Google Shape;193;p26"/>
          <p:cNvSpPr txBox="1">
            <a:spLocks/>
          </p:cNvSpPr>
          <p:nvPr/>
        </p:nvSpPr>
        <p:spPr>
          <a:xfrm>
            <a:off x="9309789" y="6119271"/>
            <a:ext cx="2844900" cy="4761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pPr algn="r">
                <a:buSzPts val="1400"/>
              </a:pPr>
              <a:t>11</a:t>
            </a:fld>
            <a:endParaRPr lang="en-US"/>
          </a:p>
        </p:txBody>
      </p:sp>
    </p:spTree>
    <p:extLst>
      <p:ext uri="{BB962C8B-B14F-4D97-AF65-F5344CB8AC3E}">
        <p14:creationId xmlns:p14="http://schemas.microsoft.com/office/powerpoint/2010/main" val="37728223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3"/>
          <p:cNvSpPr txBox="1">
            <a:spLocks noGrp="1"/>
          </p:cNvSpPr>
          <p:nvPr>
            <p:ph type="title"/>
          </p:nvPr>
        </p:nvSpPr>
        <p:spPr>
          <a:xfrm>
            <a:off x="432967" y="0"/>
            <a:ext cx="11315600" cy="792400"/>
          </a:xfrm>
          <a:prstGeom prst="rect">
            <a:avLst/>
          </a:prstGeom>
        </p:spPr>
        <p:txBody>
          <a:bodyPr spcFirstLastPara="1" wrap="square" lIns="91433" tIns="45700" rIns="91433" bIns="45700" anchor="ctr" anchorCtr="0">
            <a:noAutofit/>
          </a:bodyPr>
          <a:lstStyle/>
          <a:p>
            <a:r>
              <a:rPr lang="en" sz="4400" dirty="0"/>
              <a:t>Learn more at geodesy.noaa.gov</a:t>
            </a:r>
            <a:endParaRPr sz="4400" dirty="0"/>
          </a:p>
        </p:txBody>
      </p:sp>
      <p:grpSp>
        <p:nvGrpSpPr>
          <p:cNvPr id="359" name="Google Shape;359;p43"/>
          <p:cNvGrpSpPr>
            <a:grpSpLocks noChangeAspect="1"/>
          </p:cNvGrpSpPr>
          <p:nvPr/>
        </p:nvGrpSpPr>
        <p:grpSpPr>
          <a:xfrm>
            <a:off x="7647285" y="979800"/>
            <a:ext cx="3915677" cy="4983705"/>
            <a:chOff x="7149082" y="2197073"/>
            <a:chExt cx="3268409" cy="4159890"/>
          </a:xfrm>
        </p:grpSpPr>
        <p:pic>
          <p:nvPicPr>
            <p:cNvPr id="360" name="Google Shape;360;p43" descr="https://geodesy.noaa.gov/INFO/images/news.jpg"/>
            <p:cNvPicPr preferRelativeResize="0"/>
            <p:nvPr/>
          </p:nvPicPr>
          <p:blipFill rotWithShape="1">
            <a:blip r:embed="rId3">
              <a:alphaModFix/>
            </a:blip>
            <a:srcRect/>
            <a:stretch/>
          </p:blipFill>
          <p:spPr>
            <a:xfrm>
              <a:off x="7553493" y="3279895"/>
              <a:ext cx="1905000" cy="2438400"/>
            </a:xfrm>
            <a:prstGeom prst="rect">
              <a:avLst/>
            </a:prstGeom>
            <a:noFill/>
            <a:ln>
              <a:noFill/>
            </a:ln>
          </p:spPr>
        </p:pic>
        <p:pic>
          <p:nvPicPr>
            <p:cNvPr id="361" name="Google Shape;361;p43" descr="https://geodesy.noaa.gov/INFO/images/training.jpg"/>
            <p:cNvPicPr preferRelativeResize="0"/>
            <p:nvPr/>
          </p:nvPicPr>
          <p:blipFill rotWithShape="1">
            <a:blip r:embed="rId4">
              <a:alphaModFix/>
            </a:blip>
            <a:srcRect/>
            <a:stretch/>
          </p:blipFill>
          <p:spPr>
            <a:xfrm>
              <a:off x="7896817" y="3697973"/>
              <a:ext cx="1905000" cy="1657351"/>
            </a:xfrm>
            <a:prstGeom prst="rect">
              <a:avLst/>
            </a:prstGeom>
            <a:noFill/>
            <a:ln>
              <a:noFill/>
            </a:ln>
          </p:spPr>
        </p:pic>
        <p:pic>
          <p:nvPicPr>
            <p:cNvPr id="362" name="Google Shape;362;p43" descr="https://geodesy.noaa.gov/INFO/images/webinar-series.jpg"/>
            <p:cNvPicPr preferRelativeResize="0"/>
            <p:nvPr/>
          </p:nvPicPr>
          <p:blipFill rotWithShape="1">
            <a:blip r:embed="rId5">
              <a:alphaModFix/>
            </a:blip>
            <a:srcRect/>
            <a:stretch/>
          </p:blipFill>
          <p:spPr>
            <a:xfrm>
              <a:off x="8169167" y="4099557"/>
              <a:ext cx="1905000" cy="1800225"/>
            </a:xfrm>
            <a:prstGeom prst="rect">
              <a:avLst/>
            </a:prstGeom>
            <a:noFill/>
            <a:ln>
              <a:noFill/>
            </a:ln>
          </p:spPr>
        </p:pic>
        <p:pic>
          <p:nvPicPr>
            <p:cNvPr id="363" name="Google Shape;363;p43" descr="https://geodesy.noaa.gov/INFO/images/gps%20on%20bm%20map%20icon.png"/>
            <p:cNvPicPr preferRelativeResize="0"/>
            <p:nvPr/>
          </p:nvPicPr>
          <p:blipFill rotWithShape="1">
            <a:blip r:embed="rId6">
              <a:alphaModFix/>
            </a:blip>
            <a:srcRect/>
            <a:stretch/>
          </p:blipFill>
          <p:spPr>
            <a:xfrm>
              <a:off x="8515539" y="4499095"/>
              <a:ext cx="1901952" cy="1857868"/>
            </a:xfrm>
            <a:prstGeom prst="rect">
              <a:avLst/>
            </a:prstGeom>
            <a:noFill/>
            <a:ln>
              <a:noFill/>
            </a:ln>
          </p:spPr>
        </p:pic>
        <p:pic>
          <p:nvPicPr>
            <p:cNvPr id="364" name="Google Shape;364;p43"/>
            <p:cNvPicPr preferRelativeResize="0"/>
            <p:nvPr/>
          </p:nvPicPr>
          <p:blipFill rotWithShape="1">
            <a:blip r:embed="rId7">
              <a:alphaModFix/>
            </a:blip>
            <a:srcRect/>
            <a:stretch/>
          </p:blipFill>
          <p:spPr>
            <a:xfrm>
              <a:off x="7149082" y="2197073"/>
              <a:ext cx="2584869" cy="1116664"/>
            </a:xfrm>
            <a:prstGeom prst="rect">
              <a:avLst/>
            </a:prstGeom>
            <a:noFill/>
            <a:ln>
              <a:noFill/>
            </a:ln>
          </p:spPr>
        </p:pic>
      </p:grpSp>
      <p:grpSp>
        <p:nvGrpSpPr>
          <p:cNvPr id="2" name="Group 1"/>
          <p:cNvGrpSpPr/>
          <p:nvPr/>
        </p:nvGrpSpPr>
        <p:grpSpPr>
          <a:xfrm>
            <a:off x="-216200" y="605484"/>
            <a:ext cx="7372596" cy="5373415"/>
            <a:chOff x="-216200" y="605484"/>
            <a:chExt cx="7372596" cy="5373415"/>
          </a:xfrm>
        </p:grpSpPr>
        <p:pic>
          <p:nvPicPr>
            <p:cNvPr id="365" name="Google Shape;365;p43"/>
            <p:cNvPicPr preferRelativeResize="0"/>
            <p:nvPr/>
          </p:nvPicPr>
          <p:blipFill rotWithShape="1">
            <a:blip r:embed="rId8">
              <a:alphaModFix/>
            </a:blip>
            <a:srcRect/>
            <a:stretch/>
          </p:blipFill>
          <p:spPr>
            <a:xfrm>
              <a:off x="4358743" y="1366599"/>
              <a:ext cx="2540000" cy="1905000"/>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66" name="Google Shape;366;p43"/>
            <p:cNvSpPr/>
            <p:nvPr/>
          </p:nvSpPr>
          <p:spPr>
            <a:xfrm>
              <a:off x="4071596" y="745484"/>
              <a:ext cx="3084800" cy="492400"/>
            </a:xfrm>
            <a:prstGeom prst="rect">
              <a:avLst/>
            </a:prstGeom>
            <a:noFill/>
            <a:ln>
              <a:noFill/>
            </a:ln>
          </p:spPr>
          <p:txBody>
            <a:bodyPr spcFirstLastPara="1" wrap="square" lIns="121900" tIns="60933" rIns="121900" bIns="60933" anchor="t" anchorCtr="0">
              <a:noAutofit/>
            </a:bodyPr>
            <a:lstStyle/>
            <a:p>
              <a:pPr algn="ctr"/>
              <a:r>
                <a:rPr lang="en" sz="2400" b="1" dirty="0"/>
                <a:t> </a:t>
              </a:r>
              <a:r>
                <a:rPr lang="en" sz="2400" dirty="0"/>
                <a:t>Online </a:t>
              </a:r>
              <a:r>
                <a:rPr lang="en" sz="2400" dirty="0" smtClean="0"/>
                <a:t>Lessons</a:t>
              </a:r>
              <a:endParaRPr sz="2400" dirty="0"/>
            </a:p>
          </p:txBody>
        </p:sp>
        <p:grpSp>
          <p:nvGrpSpPr>
            <p:cNvPr id="367" name="Google Shape;367;p43"/>
            <p:cNvGrpSpPr/>
            <p:nvPr/>
          </p:nvGrpSpPr>
          <p:grpSpPr>
            <a:xfrm>
              <a:off x="224300" y="605484"/>
              <a:ext cx="4143867" cy="3253287"/>
              <a:chOff x="168225" y="682713"/>
              <a:chExt cx="3107900" cy="2439965"/>
            </a:xfrm>
          </p:grpSpPr>
          <p:sp>
            <p:nvSpPr>
              <p:cNvPr id="368" name="Google Shape;368;p43"/>
              <p:cNvSpPr txBox="1"/>
              <p:nvPr/>
            </p:nvSpPr>
            <p:spPr>
              <a:xfrm>
                <a:off x="168225" y="682713"/>
                <a:ext cx="2951400" cy="474300"/>
              </a:xfrm>
              <a:prstGeom prst="rect">
                <a:avLst/>
              </a:prstGeom>
              <a:noFill/>
              <a:ln>
                <a:noFill/>
              </a:ln>
            </p:spPr>
            <p:txBody>
              <a:bodyPr spcFirstLastPara="1" wrap="square" lIns="121900" tIns="60933" rIns="121900" bIns="60933" anchor="t" anchorCtr="0">
                <a:noAutofit/>
              </a:bodyPr>
              <a:lstStyle/>
              <a:p>
                <a:pPr algn="ctr">
                  <a:spcBef>
                    <a:spcPts val="800"/>
                  </a:spcBef>
                </a:pPr>
                <a:r>
                  <a:rPr lang="en" sz="2400" dirty="0"/>
                  <a:t>Educational </a:t>
                </a:r>
                <a:r>
                  <a:rPr lang="en" sz="2400" dirty="0" smtClean="0"/>
                  <a:t>Videos</a:t>
                </a:r>
                <a:endParaRPr sz="1867" dirty="0"/>
              </a:p>
            </p:txBody>
          </p:sp>
          <p:grpSp>
            <p:nvGrpSpPr>
              <p:cNvPr id="369" name="Google Shape;369;p43"/>
              <p:cNvGrpSpPr/>
              <p:nvPr/>
            </p:nvGrpSpPr>
            <p:grpSpPr>
              <a:xfrm>
                <a:off x="324725" y="1167747"/>
                <a:ext cx="2951400" cy="1954931"/>
                <a:chOff x="6158225" y="1877772"/>
                <a:chExt cx="2951400" cy="1954931"/>
              </a:xfrm>
            </p:grpSpPr>
            <p:pic>
              <p:nvPicPr>
                <p:cNvPr id="370" name="Google Shape;370;p43"/>
                <p:cNvPicPr preferRelativeResize="0"/>
                <p:nvPr/>
              </p:nvPicPr>
              <p:blipFill rotWithShape="1">
                <a:blip r:embed="rId9">
                  <a:alphaModFix/>
                </a:blip>
                <a:srcRect/>
                <a:stretch/>
              </p:blipFill>
              <p:spPr>
                <a:xfrm>
                  <a:off x="6292734" y="1877772"/>
                  <a:ext cx="2198000" cy="150513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71" name="Google Shape;371;p43"/>
                <p:cNvSpPr txBox="1"/>
                <p:nvPr/>
              </p:nvSpPr>
              <p:spPr>
                <a:xfrm>
                  <a:off x="6158225" y="3654203"/>
                  <a:ext cx="2951400" cy="178500"/>
                </a:xfrm>
                <a:prstGeom prst="rect">
                  <a:avLst/>
                </a:prstGeom>
                <a:noFill/>
                <a:ln>
                  <a:noFill/>
                </a:ln>
              </p:spPr>
              <p:txBody>
                <a:bodyPr spcFirstLastPara="1" wrap="square" lIns="121900" tIns="60933" rIns="121900" bIns="60933" anchor="t" anchorCtr="0">
                  <a:noAutofit/>
                </a:bodyPr>
                <a:lstStyle/>
                <a:p>
                  <a:endParaRPr sz="1867"/>
                </a:p>
              </p:txBody>
            </p:sp>
          </p:grpSp>
        </p:grpSp>
        <p:pic>
          <p:nvPicPr>
            <p:cNvPr id="372" name="Google Shape;372;p43"/>
            <p:cNvPicPr preferRelativeResize="0"/>
            <p:nvPr/>
          </p:nvPicPr>
          <p:blipFill rotWithShape="1">
            <a:blip r:embed="rId10">
              <a:alphaModFix/>
            </a:blip>
            <a:srcRect/>
            <a:stretch/>
          </p:blipFill>
          <p:spPr>
            <a:xfrm>
              <a:off x="921840" y="4233827"/>
              <a:ext cx="2560320" cy="1745072"/>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373" name="Google Shape;373;p43"/>
            <p:cNvSpPr txBox="1"/>
            <p:nvPr/>
          </p:nvSpPr>
          <p:spPr>
            <a:xfrm>
              <a:off x="-216200" y="3494467"/>
              <a:ext cx="4836400" cy="591200"/>
            </a:xfrm>
            <a:prstGeom prst="rect">
              <a:avLst/>
            </a:prstGeom>
            <a:noFill/>
            <a:ln>
              <a:noFill/>
            </a:ln>
          </p:spPr>
          <p:txBody>
            <a:bodyPr spcFirstLastPara="1" wrap="square" lIns="121900" tIns="121900" rIns="121900" bIns="121900" anchor="t" anchorCtr="0">
              <a:noAutofit/>
            </a:bodyPr>
            <a:lstStyle/>
            <a:p>
              <a:pPr algn="ctr">
                <a:spcBef>
                  <a:spcPts val="800"/>
                </a:spcBef>
              </a:pPr>
              <a:r>
                <a:rPr lang="en" sz="2400">
                  <a:solidFill>
                    <a:schemeClr val="dk1"/>
                  </a:solidFill>
                </a:rPr>
                <a:t>Monthly Webinar Series</a:t>
              </a:r>
              <a:endParaRPr sz="1867"/>
            </a:p>
          </p:txBody>
        </p:sp>
      </p:grpSp>
      <p:sp>
        <p:nvSpPr>
          <p:cNvPr id="374" name="Google Shape;374;p43"/>
          <p:cNvSpPr txBox="1"/>
          <p:nvPr/>
        </p:nvSpPr>
        <p:spPr>
          <a:xfrm>
            <a:off x="4159500" y="3310967"/>
            <a:ext cx="3609200" cy="591200"/>
          </a:xfrm>
          <a:prstGeom prst="rect">
            <a:avLst/>
          </a:prstGeom>
          <a:noFill/>
          <a:ln>
            <a:noFill/>
          </a:ln>
        </p:spPr>
        <p:txBody>
          <a:bodyPr spcFirstLastPara="1" wrap="square" lIns="121900" tIns="121900" rIns="121900" bIns="121900" anchor="t" anchorCtr="0">
            <a:noAutofit/>
          </a:bodyPr>
          <a:lstStyle/>
          <a:p>
            <a:pPr algn="ctr">
              <a:spcBef>
                <a:spcPts val="800"/>
              </a:spcBef>
            </a:pPr>
            <a:r>
              <a:rPr lang="en" sz="2400" dirty="0">
                <a:solidFill>
                  <a:schemeClr val="dk1"/>
                </a:solidFill>
              </a:rPr>
              <a:t>NGS Testing and Training Center</a:t>
            </a:r>
            <a:endParaRPr sz="1867" dirty="0"/>
          </a:p>
        </p:txBody>
      </p:sp>
      <p:pic>
        <p:nvPicPr>
          <p:cNvPr id="375" name="Google Shape;375;p43"/>
          <p:cNvPicPr preferRelativeResize="0"/>
          <p:nvPr/>
        </p:nvPicPr>
        <p:blipFill>
          <a:blip r:embed="rId11">
            <a:alphaModFix/>
          </a:blip>
          <a:stretch>
            <a:fillRect/>
          </a:stretch>
        </p:blipFill>
        <p:spPr>
          <a:xfrm>
            <a:off x="4614067" y="4308533"/>
            <a:ext cx="2540000" cy="1905000"/>
          </a:xfrm>
          <a:prstGeom prst="rect">
            <a:avLst/>
          </a:prstGeom>
          <a:noFill/>
          <a:ln>
            <a:noFill/>
          </a:ln>
          <a:effectLst>
            <a:outerShdw blurRad="57150" dist="19050" dir="5400000" algn="bl" rotWithShape="0">
              <a:srgbClr val="000000">
                <a:alpha val="50000"/>
              </a:srgbClr>
            </a:outerShdw>
          </a:effectLst>
        </p:spPr>
      </p:pic>
      <p:sp>
        <p:nvSpPr>
          <p:cNvPr id="21" name="Google Shape;193;p26"/>
          <p:cNvSpPr txBox="1">
            <a:spLocks/>
          </p:cNvSpPr>
          <p:nvPr/>
        </p:nvSpPr>
        <p:spPr>
          <a:xfrm>
            <a:off x="9309789" y="6119271"/>
            <a:ext cx="2844900" cy="476100"/>
          </a:xfrm>
          <a:prstGeom prst="rect">
            <a:avLst/>
          </a:prstGeom>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r">
              <a:buSzPts val="1400"/>
            </a:pPr>
            <a:fld id="{00000000-1234-1234-1234-123412341234}" type="slidenum">
              <a:rPr lang="en-US" smtClean="0"/>
              <a:pPr algn="r">
                <a:buSzPts val="1400"/>
              </a:pPr>
              <a:t>12</a:t>
            </a:fld>
            <a:endParaRPr lang="en-US"/>
          </a:p>
        </p:txBody>
      </p:sp>
    </p:spTree>
    <p:extLst>
      <p:ext uri="{BB962C8B-B14F-4D97-AF65-F5344CB8AC3E}">
        <p14:creationId xmlns:p14="http://schemas.microsoft.com/office/powerpoint/2010/main" val="858805577"/>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7936957" y="2069907"/>
            <a:ext cx="4444589" cy="2924162"/>
          </a:xfrm>
          <a:prstGeom prst="rect">
            <a:avLst/>
          </a:prstGeom>
        </p:spPr>
      </p:pic>
      <p:pic>
        <p:nvPicPr>
          <p:cNvPr id="9" name="Google Shape;103;p13"/>
          <p:cNvPicPr preferRelativeResize="0"/>
          <p:nvPr/>
        </p:nvPicPr>
        <p:blipFill rotWithShape="1">
          <a:blip r:embed="rId4">
            <a:alphaModFix/>
          </a:blip>
          <a:srcRect/>
          <a:stretch/>
        </p:blipFill>
        <p:spPr>
          <a:xfrm>
            <a:off x="4408695" y="587138"/>
            <a:ext cx="2949057" cy="3081444"/>
          </a:xfrm>
          <a:prstGeom prst="rect">
            <a:avLst/>
          </a:prstGeom>
          <a:noFill/>
          <a:ln w="25400" cap="flat" cmpd="sng">
            <a:noFill/>
            <a:prstDash val="solid"/>
            <a:round/>
            <a:headEnd type="none" w="sm" len="sm"/>
            <a:tailEnd type="none" w="sm" len="sm"/>
          </a:ln>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2509" y="3837897"/>
            <a:ext cx="4335438" cy="2264942"/>
          </a:xfrm>
          <a:prstGeom prst="rect">
            <a:avLst/>
          </a:prstGeom>
        </p:spPr>
      </p:pic>
      <p:sp>
        <p:nvSpPr>
          <p:cNvPr id="193" name="Google Shape;193;p26"/>
          <p:cNvSpPr txBox="1">
            <a:spLocks noGrp="1"/>
          </p:cNvSpPr>
          <p:nvPr>
            <p:ph type="sldNum" idx="12"/>
          </p:nvPr>
        </p:nvSpPr>
        <p:spPr>
          <a:xfrm>
            <a:off x="9262879" y="5980531"/>
            <a:ext cx="28449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2</a:t>
            </a:fld>
            <a:endParaRPr/>
          </a:p>
        </p:txBody>
      </p:sp>
      <p:sp>
        <p:nvSpPr>
          <p:cNvPr id="194" name="Google Shape;194;p26"/>
          <p:cNvSpPr txBox="1"/>
          <p:nvPr/>
        </p:nvSpPr>
        <p:spPr>
          <a:xfrm>
            <a:off x="148395" y="-64424"/>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smtClean="0">
                <a:solidFill>
                  <a:srgbClr val="000000"/>
                </a:solidFill>
              </a:rPr>
              <a:t>Coastal Mapping Program Updates</a:t>
            </a:r>
            <a:endParaRPr sz="3600" b="1" dirty="0">
              <a:solidFill>
                <a:srgbClr val="000000"/>
              </a:solidFill>
            </a:endParaRPr>
          </a:p>
        </p:txBody>
      </p:sp>
      <p:sp>
        <p:nvSpPr>
          <p:cNvPr id="195" name="Google Shape;195;p26"/>
          <p:cNvSpPr txBox="1"/>
          <p:nvPr/>
        </p:nvSpPr>
        <p:spPr>
          <a:xfrm>
            <a:off x="7593994" y="587138"/>
            <a:ext cx="5022549" cy="42546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200" b="1" dirty="0" smtClean="0"/>
              <a:t>Support for Precision Navigation</a:t>
            </a:r>
          </a:p>
          <a:p>
            <a:pPr marL="101600" lvl="0" algn="l" rtl="0">
              <a:lnSpc>
                <a:spcPct val="115000"/>
              </a:lnSpc>
              <a:spcBef>
                <a:spcPts val="0"/>
              </a:spcBef>
              <a:spcAft>
                <a:spcPts val="0"/>
              </a:spcAft>
              <a:buClr>
                <a:srgbClr val="000000"/>
              </a:buClr>
              <a:buSzPts val="2000"/>
            </a:pPr>
            <a:endParaRPr sz="2000"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18" y="4838515"/>
            <a:ext cx="4037530" cy="109752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9" y="681011"/>
            <a:ext cx="5347568" cy="2450030"/>
          </a:xfrm>
          <a:prstGeom prst="rect">
            <a:avLst/>
          </a:prstGeom>
        </p:spPr>
      </p:pic>
      <p:sp>
        <p:nvSpPr>
          <p:cNvPr id="11" name="Google Shape;195;p26"/>
          <p:cNvSpPr txBox="1"/>
          <p:nvPr/>
        </p:nvSpPr>
        <p:spPr>
          <a:xfrm>
            <a:off x="0" y="4247147"/>
            <a:ext cx="4492157" cy="42546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err="1" smtClean="0">
                <a:solidFill>
                  <a:schemeClr val="tx1"/>
                </a:solidFill>
              </a:rPr>
              <a:t>Datums</a:t>
            </a:r>
            <a:r>
              <a:rPr lang="en-US" sz="2400" b="1" dirty="0" smtClean="0">
                <a:solidFill>
                  <a:schemeClr val="tx1"/>
                </a:solidFill>
              </a:rPr>
              <a:t> and Transformations</a:t>
            </a:r>
          </a:p>
          <a:p>
            <a:pPr marL="101600" lvl="0" algn="l" rtl="0">
              <a:lnSpc>
                <a:spcPct val="115000"/>
              </a:lnSpc>
              <a:spcBef>
                <a:spcPts val="0"/>
              </a:spcBef>
              <a:spcAft>
                <a:spcPts val="0"/>
              </a:spcAft>
              <a:buClr>
                <a:srgbClr val="000000"/>
              </a:buClr>
              <a:buSzPts val="2000"/>
            </a:pPr>
            <a:endParaRPr sz="2400" dirty="0">
              <a:solidFill>
                <a:schemeClr val="tx1"/>
              </a:solidFill>
            </a:endParaRPr>
          </a:p>
        </p:txBody>
      </p:sp>
      <p:sp>
        <p:nvSpPr>
          <p:cNvPr id="12" name="Google Shape;195;p26"/>
          <p:cNvSpPr txBox="1"/>
          <p:nvPr/>
        </p:nvSpPr>
        <p:spPr>
          <a:xfrm>
            <a:off x="12099" y="3151296"/>
            <a:ext cx="4709327" cy="42546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400" b="1" dirty="0" smtClean="0">
                <a:solidFill>
                  <a:schemeClr val="tx1"/>
                </a:solidFill>
              </a:rPr>
              <a:t>Shoreline and </a:t>
            </a:r>
            <a:r>
              <a:rPr lang="en-US" sz="2400" b="1" dirty="0" err="1" smtClean="0">
                <a:solidFill>
                  <a:schemeClr val="tx1"/>
                </a:solidFill>
              </a:rPr>
              <a:t>topobathy</a:t>
            </a:r>
            <a:r>
              <a:rPr lang="en-US" sz="2400" b="1" dirty="0" smtClean="0">
                <a:solidFill>
                  <a:schemeClr val="tx1"/>
                </a:solidFill>
              </a:rPr>
              <a:t> </a:t>
            </a:r>
            <a:r>
              <a:rPr lang="en-US" sz="2400" b="1" dirty="0" err="1" smtClean="0">
                <a:solidFill>
                  <a:schemeClr val="tx1"/>
                </a:solidFill>
              </a:rPr>
              <a:t>lidar</a:t>
            </a:r>
            <a:r>
              <a:rPr lang="en-US" sz="2400" b="1" dirty="0" smtClean="0">
                <a:solidFill>
                  <a:schemeClr val="tx1"/>
                </a:solidFill>
              </a:rPr>
              <a:t> </a:t>
            </a:r>
            <a:endParaRPr sz="2400" dirty="0">
              <a:solidFill>
                <a:schemeClr val="tx1"/>
              </a:solidFill>
            </a:endParaRPr>
          </a:p>
        </p:txBody>
      </p:sp>
      <p:sp>
        <p:nvSpPr>
          <p:cNvPr id="5" name="TextBox 4"/>
          <p:cNvSpPr txBox="1"/>
          <p:nvPr/>
        </p:nvSpPr>
        <p:spPr>
          <a:xfrm>
            <a:off x="1588770" y="3558060"/>
            <a:ext cx="543739" cy="830997"/>
          </a:xfrm>
          <a:prstGeom prst="rect">
            <a:avLst/>
          </a:prstGeom>
          <a:noFill/>
        </p:spPr>
        <p:txBody>
          <a:bodyPr wrap="none" rtlCol="0">
            <a:spAutoFit/>
          </a:bodyPr>
          <a:lstStyle/>
          <a:p>
            <a:r>
              <a:rPr lang="en-US" sz="4800" dirty="0" smtClean="0"/>
              <a:t>+</a:t>
            </a:r>
            <a:endParaRPr lang="en-US" sz="4800" dirty="0"/>
          </a:p>
        </p:txBody>
      </p:sp>
      <p:sp>
        <p:nvSpPr>
          <p:cNvPr id="14" name="TextBox 13"/>
          <p:cNvSpPr txBox="1"/>
          <p:nvPr/>
        </p:nvSpPr>
        <p:spPr>
          <a:xfrm>
            <a:off x="7393218" y="3253083"/>
            <a:ext cx="543739" cy="830997"/>
          </a:xfrm>
          <a:prstGeom prst="rect">
            <a:avLst/>
          </a:prstGeom>
          <a:noFill/>
        </p:spPr>
        <p:txBody>
          <a:bodyPr wrap="none" rtlCol="0">
            <a:spAutoFit/>
          </a:bodyPr>
          <a:lstStyle/>
          <a:p>
            <a:r>
              <a:rPr lang="en-US" sz="4800" dirty="0" smtClean="0"/>
              <a:t>=</a:t>
            </a:r>
            <a:endParaRPr lang="en-US" sz="4800" dirty="0"/>
          </a:p>
        </p:txBody>
      </p:sp>
      <p:sp>
        <p:nvSpPr>
          <p:cNvPr id="21" name="Shape 168"/>
          <p:cNvSpPr txBox="1">
            <a:spLocks/>
          </p:cNvSpPr>
          <p:nvPr/>
        </p:nvSpPr>
        <p:spPr>
          <a:xfrm>
            <a:off x="8036775" y="1620989"/>
            <a:ext cx="4745693" cy="547629"/>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054698"/>
              </a:buClr>
              <a:buSzPts val="3600"/>
              <a:buFont typeface="Calibri"/>
              <a:buNone/>
              <a:defRPr sz="3600" b="0" i="0" u="none" strike="noStrike" cap="none">
                <a:solidFill>
                  <a:srgbClr val="05469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54698"/>
              </a:buClr>
              <a:buSzPts val="3600"/>
              <a:buFont typeface="Calibri"/>
              <a:buNone/>
              <a:tabLst/>
              <a:defRPr/>
            </a:pPr>
            <a:r>
              <a:rPr kumimoji="0" lang="en-US" sz="2200" i="0" u="none" strike="noStrike" kern="0" cap="none" spc="0" normalizeH="0" baseline="0" noProof="0" dirty="0" smtClean="0">
                <a:ln>
                  <a:noFill/>
                </a:ln>
                <a:solidFill>
                  <a:srgbClr val="054698"/>
                </a:solidFill>
                <a:effectLst/>
                <a:uLnTx/>
                <a:uFillTx/>
                <a:latin typeface="+mn-lt"/>
                <a:cs typeface="Calibri"/>
                <a:sym typeface="Calibri"/>
              </a:rPr>
              <a:t>Marine Chart Division HD Chart</a:t>
            </a:r>
            <a:endParaRPr kumimoji="0" lang="en-US" sz="2200" i="0" u="none" strike="noStrike" kern="0" cap="none" spc="0" normalizeH="0" baseline="0" noProof="0" dirty="0">
              <a:ln>
                <a:noFill/>
              </a:ln>
              <a:solidFill>
                <a:srgbClr val="054698"/>
              </a:solidFill>
              <a:effectLst/>
              <a:uLnTx/>
              <a:uFillTx/>
              <a:latin typeface="+mn-lt"/>
              <a:cs typeface="Calibri"/>
              <a:sym typeface="Calibri"/>
            </a:endParaRPr>
          </a:p>
        </p:txBody>
      </p:sp>
      <p:pic>
        <p:nvPicPr>
          <p:cNvPr id="7" name="Picture 6"/>
          <p:cNvPicPr>
            <a:picLocks noChangeAspect="1"/>
          </p:cNvPicPr>
          <p:nvPr/>
        </p:nvPicPr>
        <p:blipFill>
          <a:blip r:embed="rId8"/>
          <a:stretch>
            <a:fillRect/>
          </a:stretch>
        </p:blipFill>
        <p:spPr>
          <a:xfrm>
            <a:off x="7936956" y="4934921"/>
            <a:ext cx="4679587" cy="644557"/>
          </a:xfrm>
          <a:prstGeom prst="rect">
            <a:avLst/>
          </a:prstGeom>
        </p:spPr>
      </p:pic>
      <p:pic>
        <p:nvPicPr>
          <p:cNvPr id="22" name="Picture 21"/>
          <p:cNvPicPr>
            <a:picLocks noChangeAspect="1"/>
          </p:cNvPicPr>
          <p:nvPr/>
        </p:nvPicPr>
        <p:blipFill>
          <a:blip r:embed="rId9"/>
          <a:stretch>
            <a:fillRect/>
          </a:stretch>
        </p:blipFill>
        <p:spPr>
          <a:xfrm>
            <a:off x="-11072" y="892313"/>
            <a:ext cx="7396764" cy="49181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0" name="Picture 9">
            <a:extLst>
              <a:ext uri="{FF2B5EF4-FFF2-40B4-BE49-F238E27FC236}">
                <a16:creationId xmlns:a16="http://schemas.microsoft.com/office/drawing/2014/main" id="{CD5C4FB2-C041-A74A-BE8B-D8F8939D7D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67618" y="3927649"/>
            <a:ext cx="2973371" cy="1669796"/>
          </a:xfrm>
          <a:prstGeom prst="rect">
            <a:avLst/>
          </a:prstGeom>
          <a:noFill/>
          <a:ln>
            <a:solidFill>
              <a:schemeClr val="bg1"/>
            </a:solidFill>
          </a:ln>
        </p:spPr>
      </p:pic>
      <p:pic>
        <p:nvPicPr>
          <p:cNvPr id="3" name="Picture 2">
            <a:extLst>
              <a:ext uri="{FF2B5EF4-FFF2-40B4-BE49-F238E27FC236}">
                <a16:creationId xmlns:a16="http://schemas.microsoft.com/office/drawing/2014/main" id="{19FD4305-4E9E-3A43-B77F-74072A56D6B9}"/>
              </a:ext>
            </a:extLst>
          </p:cNvPr>
          <p:cNvPicPr>
            <a:picLocks noChangeAspect="1"/>
          </p:cNvPicPr>
          <p:nvPr/>
        </p:nvPicPr>
        <p:blipFill>
          <a:blip r:embed="rId4"/>
          <a:stretch>
            <a:fillRect/>
          </a:stretch>
        </p:blipFill>
        <p:spPr>
          <a:xfrm>
            <a:off x="7047295" y="1127993"/>
            <a:ext cx="2973144" cy="1669796"/>
          </a:xfrm>
          <a:prstGeom prst="rect">
            <a:avLst/>
          </a:prstGeom>
          <a:ln>
            <a:solidFill>
              <a:schemeClr val="bg1"/>
            </a:solidFill>
          </a:ln>
        </p:spPr>
      </p:pic>
      <p:pic>
        <p:nvPicPr>
          <p:cNvPr id="5" name="Picture 4">
            <a:extLst>
              <a:ext uri="{FF2B5EF4-FFF2-40B4-BE49-F238E27FC236}">
                <a16:creationId xmlns:a16="http://schemas.microsoft.com/office/drawing/2014/main" id="{AB6F4088-BD06-724D-AB86-0AA23BEED8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8150" y="2662453"/>
            <a:ext cx="2272946" cy="1704710"/>
          </a:xfrm>
          <a:prstGeom prst="rect">
            <a:avLst/>
          </a:prstGeom>
          <a:ln>
            <a:solidFill>
              <a:schemeClr val="bg1"/>
            </a:solidFill>
          </a:ln>
        </p:spPr>
      </p:pic>
      <p:pic>
        <p:nvPicPr>
          <p:cNvPr id="6" name="Picture 5">
            <a:extLst>
              <a:ext uri="{FF2B5EF4-FFF2-40B4-BE49-F238E27FC236}">
                <a16:creationId xmlns:a16="http://schemas.microsoft.com/office/drawing/2014/main" id="{E7ED6535-C227-45AF-81F4-C20EC51567F9}"/>
              </a:ext>
            </a:extLst>
          </p:cNvPr>
          <p:cNvPicPr>
            <a:picLocks noChangeAspect="1"/>
          </p:cNvPicPr>
          <p:nvPr/>
        </p:nvPicPr>
        <p:blipFill>
          <a:blip r:embed="rId6"/>
          <a:stretch>
            <a:fillRect/>
          </a:stretch>
        </p:blipFill>
        <p:spPr>
          <a:xfrm>
            <a:off x="9880500" y="809540"/>
            <a:ext cx="1964566" cy="3200471"/>
          </a:xfrm>
          <a:prstGeom prst="rect">
            <a:avLst/>
          </a:prstGeom>
        </p:spPr>
      </p:pic>
      <p:sp>
        <p:nvSpPr>
          <p:cNvPr id="193" name="Google Shape;193;p26"/>
          <p:cNvSpPr txBox="1">
            <a:spLocks noGrp="1"/>
          </p:cNvSpPr>
          <p:nvPr>
            <p:ph type="sldNum" idx="12"/>
          </p:nvPr>
        </p:nvSpPr>
        <p:spPr>
          <a:xfrm>
            <a:off x="9347100" y="5968499"/>
            <a:ext cx="2844900" cy="476100"/>
          </a:xfrm>
          <a:prstGeom prst="rect">
            <a:avLst/>
          </a:prstGeom>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26"/>
          <p:cNvSpPr txBox="1"/>
          <p:nvPr/>
        </p:nvSpPr>
        <p:spPr>
          <a:xfrm>
            <a:off x="-2024743" y="-9637"/>
            <a:ext cx="12191999" cy="572700"/>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Arial"/>
                <a:sym typeface="Arial"/>
              </a:rPr>
              <a:t>Coastal Mapping Program Updates</a:t>
            </a:r>
            <a:endParaRPr kumimoji="0" sz="3600" b="1"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5" name="Google Shape;195;p26"/>
          <p:cNvSpPr txBox="1"/>
          <p:nvPr/>
        </p:nvSpPr>
        <p:spPr>
          <a:xfrm>
            <a:off x="202410" y="706701"/>
            <a:ext cx="6997808" cy="701067"/>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rgbClr val="000000"/>
                </a:solidFill>
                <a:effectLst/>
                <a:uLnTx/>
                <a:uFillTx/>
                <a:latin typeface="Arial"/>
                <a:ea typeface="+mn-ea"/>
                <a:cs typeface="Arial"/>
                <a:sym typeface="Arial"/>
              </a:rPr>
              <a:t>Unmanned Aircraft Systems</a:t>
            </a:r>
            <a:endParaRPr kumimoji="0" lang="en-US" sz="800" b="1" i="0" u="none" strike="noStrike" kern="0" cap="none" spc="0" normalizeH="0" baseline="0" noProof="0" dirty="0">
              <a:ln>
                <a:noFill/>
              </a:ln>
              <a:solidFill>
                <a:srgbClr val="000000"/>
              </a:solidFill>
              <a:effectLst/>
              <a:uLnTx/>
              <a:uFillTx/>
              <a:latin typeface="Arial"/>
              <a:ea typeface="+mn-ea"/>
              <a:cs typeface="Arial"/>
              <a:sym typeface="Arial"/>
            </a:endParaRPr>
          </a:p>
          <a:p>
            <a:pPr marL="101600" marR="0" lvl="0" indent="0" algn="l" defTabSz="914400" rtl="0" eaLnBrk="1" fontAlgn="auto" latinLnBrk="0" hangingPunct="1">
              <a:lnSpc>
                <a:spcPct val="115000"/>
              </a:lnSpc>
              <a:spcBef>
                <a:spcPts val="0"/>
              </a:spcBef>
              <a:spcAft>
                <a:spcPts val="0"/>
              </a:spcAft>
              <a:buClr>
                <a:srgbClr val="000000"/>
              </a:buClr>
              <a:buSzPts val="2000"/>
              <a:buFont typeface="Arial"/>
              <a:buNone/>
              <a:tabLst/>
              <a:defRPr/>
            </a:pPr>
            <a:endParaRPr kumimoji="0" sz="2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TextBox 1">
            <a:extLst>
              <a:ext uri="{FF2B5EF4-FFF2-40B4-BE49-F238E27FC236}">
                <a16:creationId xmlns:a16="http://schemas.microsoft.com/office/drawing/2014/main" id="{F69BE711-6C68-094B-8E62-B19350687F9A}"/>
              </a:ext>
            </a:extLst>
          </p:cNvPr>
          <p:cNvSpPr txBox="1"/>
          <p:nvPr/>
        </p:nvSpPr>
        <p:spPr>
          <a:xfrm>
            <a:off x="186211" y="1419270"/>
            <a:ext cx="6849482" cy="5016758"/>
          </a:xfrm>
          <a:prstGeom prst="rect">
            <a:avLst/>
          </a:prstGeom>
          <a:noFill/>
        </p:spPr>
        <p:txBody>
          <a:bodyPr wrap="square" rtlCol="0">
            <a:spAutoFit/>
          </a:bodyPr>
          <a:lstStyle/>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NGS UAS Testing and Training Center Operational</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a:t>
            </a:r>
            <a:endParaRPr kumimoji="0" lang="en-US" sz="6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Sensor Testing</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Platform Evaluation and Training</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Proficiency </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Established NOS UAS IT Risk Acceptance </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procedures:</a:t>
            </a: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742950" lvl="1" indent="-285750">
              <a:buClrTx/>
              <a:buFont typeface="Arial" panose="020B0604020202020204" pitchFamily="34" charset="0"/>
              <a:buChar char="•"/>
              <a:defRPr/>
            </a:pPr>
            <a:r>
              <a:rPr lang="en-US" sz="1800" kern="1200" dirty="0" smtClean="0">
                <a:ea typeface="+mn-ea"/>
              </a:rPr>
              <a:t>Enables NOAA operations for DJI </a:t>
            </a:r>
            <a:r>
              <a:rPr lang="en-US" sz="1800" kern="1200" dirty="0" err="1" smtClean="0">
                <a:ea typeface="+mn-ea"/>
              </a:rPr>
              <a:t>sUAS</a:t>
            </a:r>
            <a:r>
              <a:rPr lang="en-US" sz="1800" kern="1200" dirty="0" smtClean="0">
                <a:ea typeface="+mn-ea"/>
              </a:rPr>
              <a:t> </a:t>
            </a:r>
          </a:p>
          <a:p>
            <a:pPr marL="742950" lvl="1" indent="-285750">
              <a:buClrTx/>
              <a:buFont typeface="Arial" panose="020B0604020202020204" pitchFamily="34" charset="0"/>
              <a:buChar char="•"/>
              <a:defRPr/>
            </a:pPr>
            <a:r>
              <a:rPr lang="en-US" sz="1800" kern="1200" dirty="0" smtClean="0">
                <a:ea typeface="+mn-ea"/>
              </a:rPr>
              <a:t>Used by several other NOAA offices</a:t>
            </a:r>
            <a:endParaRPr lang="en-US" sz="1800" kern="1200" dirty="0">
              <a:ea typeface="+mn-ea"/>
            </a:endParaRPr>
          </a:p>
          <a:p>
            <a:pPr marR="0" lvl="0" algn="l" defTabSz="914400" rtl="0" eaLnBrk="1" fontAlgn="auto" latinLnBrk="0" hangingPunct="1">
              <a:spcBef>
                <a:spcPts val="0"/>
              </a:spcBef>
              <a:spcAft>
                <a:spcPts val="0"/>
              </a:spcAft>
              <a:buClrTx/>
              <a:buSzTx/>
              <a:tabLst/>
              <a:defRPr/>
            </a:pP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smtClean="0">
                <a:ln>
                  <a:noFill/>
                </a:ln>
                <a:solidFill>
                  <a:srgbClr val="000000"/>
                </a:solidFill>
                <a:effectLst/>
                <a:uLnTx/>
                <a:uFillTx/>
                <a:latin typeface="Arial"/>
                <a:ea typeface="+mn-ea"/>
                <a:cs typeface="+mn-cs"/>
              </a:rPr>
              <a:t>Training and Support </a:t>
            </a:r>
            <a:r>
              <a:rPr kumimoji="0" lang="en-US" sz="1800" b="0" i="0" u="none" strike="noStrike" kern="1200" cap="none" spc="0" normalizeH="0" baseline="0" noProof="0" dirty="0">
                <a:ln>
                  <a:noFill/>
                </a:ln>
                <a:solidFill>
                  <a:srgbClr val="000000"/>
                </a:solidFill>
                <a:effectLst/>
                <a:uLnTx/>
                <a:uFillTx/>
                <a:latin typeface="Arial"/>
                <a:ea typeface="+mn-ea"/>
                <a:cs typeface="+mn-cs"/>
              </a:rPr>
              <a:t>for other NOAA Offices and Partners</a:t>
            </a:r>
            <a:r>
              <a:rPr kumimoji="0" lang="en-US" sz="1800" b="0" i="0" u="none" strike="noStrike" kern="1200" cap="none" spc="0" normalizeH="0" baseline="0" noProof="0" dirty="0" smtClean="0">
                <a:ln>
                  <a:noFill/>
                </a:ln>
                <a:solidFill>
                  <a:srgbClr val="000000"/>
                </a:solidFill>
                <a:effectLst/>
                <a:uLnTx/>
                <a:uFillTx/>
                <a:latin typeface="Arial"/>
                <a:ea typeface="+mn-ea"/>
                <a:cs typeface="+mn-cs"/>
              </a:rPr>
              <a:t>:</a:t>
            </a:r>
            <a:endParaRPr kumimoji="0" lang="en-US" sz="6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OCS/HSD – NOAA Ship TJ – UAS and shoreline mapping</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OCS/HSD – Basic UAS Flight Training</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OCS/HSD – Established MOC-P UAS Training Location</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OCS/HSD – Upcoming UAS Mapping Field Ops Training</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UNH – UAS Vessel Operations Training</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NMFS – Salmon Habitat Mapping – American River</a:t>
            </a:r>
          </a:p>
          <a:p>
            <a:pPr marL="742950" marR="0" lvl="1" indent="-285750" algn="l" defTabSz="914400" rtl="0" eaLnBrk="1" fontAlgn="auto" latinLnBrk="0" hangingPunct="1">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USACE – Proficiency flights at the Training Center</a:t>
            </a:r>
          </a:p>
          <a:p>
            <a:pPr marL="0" marR="0" lvl="0" indent="0" algn="l" defTabSz="914400" rtl="0" eaLnBrk="1" fontAlgn="auto" latinLnBrk="0" hangingPunct="1">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4" name="Picture 3">
            <a:extLst>
              <a:ext uri="{FF2B5EF4-FFF2-40B4-BE49-F238E27FC236}">
                <a16:creationId xmlns:a16="http://schemas.microsoft.com/office/drawing/2014/main" id="{5B7BC89A-B239-49EC-A5F5-D2B181BAB5BD}"/>
              </a:ext>
            </a:extLst>
          </p:cNvPr>
          <p:cNvPicPr>
            <a:picLocks noChangeAspect="1"/>
          </p:cNvPicPr>
          <p:nvPr/>
        </p:nvPicPr>
        <p:blipFill>
          <a:blip r:embed="rId7"/>
          <a:stretch>
            <a:fillRect/>
          </a:stretch>
        </p:blipFill>
        <p:spPr>
          <a:xfrm>
            <a:off x="7103052" y="4010011"/>
            <a:ext cx="2908044" cy="1841152"/>
          </a:xfrm>
          <a:prstGeom prst="rect">
            <a:avLst/>
          </a:prstGeom>
          <a:ln>
            <a:solidFill>
              <a:schemeClr val="bg1"/>
            </a:solidFill>
          </a:ln>
        </p:spPr>
      </p:pic>
    </p:spTree>
    <p:extLst>
      <p:ext uri="{BB962C8B-B14F-4D97-AF65-F5344CB8AC3E}">
        <p14:creationId xmlns:p14="http://schemas.microsoft.com/office/powerpoint/2010/main" val="16772036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sldNum" idx="12"/>
          </p:nvPr>
        </p:nvSpPr>
        <p:spPr>
          <a:xfrm>
            <a:off x="9347100" y="6015789"/>
            <a:ext cx="2844900" cy="452871"/>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4</a:t>
            </a:fld>
            <a:endParaRPr/>
          </a:p>
        </p:txBody>
      </p:sp>
      <p:sp>
        <p:nvSpPr>
          <p:cNvPr id="194" name="Google Shape;194;p26"/>
          <p:cNvSpPr txBox="1"/>
          <p:nvPr/>
        </p:nvSpPr>
        <p:spPr>
          <a:xfrm>
            <a:off x="134746" y="-89870"/>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smtClean="0">
                <a:solidFill>
                  <a:srgbClr val="000000"/>
                </a:solidFill>
              </a:rPr>
              <a:t>Coastal Mapping Program Updates</a:t>
            </a:r>
            <a:endParaRPr sz="3600" b="1" dirty="0">
              <a:solidFill>
                <a:srgbClr val="000000"/>
              </a:solidFill>
            </a:endParaRPr>
          </a:p>
        </p:txBody>
      </p:sp>
      <p:sp>
        <p:nvSpPr>
          <p:cNvPr id="195" name="Google Shape;195;p26"/>
          <p:cNvSpPr txBox="1"/>
          <p:nvPr/>
        </p:nvSpPr>
        <p:spPr>
          <a:xfrm>
            <a:off x="7554878" y="411186"/>
            <a:ext cx="2554844" cy="46804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dirty="0" smtClean="0"/>
              <a:t>FY19 Supplemental </a:t>
            </a:r>
            <a:endParaRPr lang="en-US" sz="800" b="1" dirty="0" smtClean="0"/>
          </a:p>
          <a:p>
            <a:pPr marL="101600" lvl="0" algn="l" rtl="0">
              <a:lnSpc>
                <a:spcPct val="115000"/>
              </a:lnSpc>
              <a:spcBef>
                <a:spcPts val="0"/>
              </a:spcBef>
              <a:spcAft>
                <a:spcPts val="0"/>
              </a:spcAft>
              <a:buClr>
                <a:srgbClr val="000000"/>
              </a:buClr>
              <a:buSzPts val="2000"/>
            </a:pPr>
            <a:endParaRPr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9231"/>
            <a:ext cx="6940344" cy="5362993"/>
          </a:xfrm>
          <a:prstGeom prst="rect">
            <a:avLst/>
          </a:prstGeom>
        </p:spPr>
      </p:pic>
      <p:sp>
        <p:nvSpPr>
          <p:cNvPr id="6" name="Google Shape;195;p26"/>
          <p:cNvSpPr txBox="1"/>
          <p:nvPr/>
        </p:nvSpPr>
        <p:spPr>
          <a:xfrm>
            <a:off x="134746" y="447008"/>
            <a:ext cx="2554844" cy="46804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dirty="0" smtClean="0"/>
              <a:t>FY17 Supplemental </a:t>
            </a:r>
            <a:endParaRPr lang="en-US" sz="800" b="1" dirty="0" smtClean="0"/>
          </a:p>
          <a:p>
            <a:pPr marL="101600" lvl="0" algn="l" rtl="0">
              <a:lnSpc>
                <a:spcPct val="115000"/>
              </a:lnSpc>
              <a:spcBef>
                <a:spcPts val="0"/>
              </a:spcBef>
              <a:spcAft>
                <a:spcPts val="0"/>
              </a:spcAft>
              <a:buClr>
                <a:srgbClr val="000000"/>
              </a:buClr>
              <a:buSzPts val="2000"/>
            </a:pPr>
            <a:endParaRPr sz="2000" dirty="0"/>
          </a:p>
        </p:txBody>
      </p:sp>
      <p:pic>
        <p:nvPicPr>
          <p:cNvPr id="7" name="Google Shape;125;p14"/>
          <p:cNvPicPr preferRelativeResize="0"/>
          <p:nvPr/>
        </p:nvPicPr>
        <p:blipFill rotWithShape="1">
          <a:blip r:embed="rId4">
            <a:alphaModFix/>
          </a:blip>
          <a:srcRect/>
          <a:stretch/>
        </p:blipFill>
        <p:spPr>
          <a:xfrm>
            <a:off x="6940344" y="879231"/>
            <a:ext cx="3909798" cy="3021208"/>
          </a:xfrm>
          <a:prstGeom prst="rect">
            <a:avLst/>
          </a:prstGeom>
          <a:noFill/>
          <a:ln>
            <a:noFill/>
          </a:ln>
        </p:spPr>
      </p:pic>
      <p:pic>
        <p:nvPicPr>
          <p:cNvPr id="8" name="Google Shape;126;p14"/>
          <p:cNvPicPr preferRelativeResize="0"/>
          <p:nvPr/>
        </p:nvPicPr>
        <p:blipFill rotWithShape="1">
          <a:blip r:embed="rId5">
            <a:alphaModFix/>
          </a:blip>
          <a:srcRect/>
          <a:stretch/>
        </p:blipFill>
        <p:spPr>
          <a:xfrm>
            <a:off x="8345928" y="3270259"/>
            <a:ext cx="3846072" cy="2971965"/>
          </a:xfrm>
          <a:prstGeom prst="rect">
            <a:avLst/>
          </a:prstGeom>
          <a:noFill/>
          <a:ln>
            <a:noFill/>
          </a:ln>
        </p:spPr>
      </p:pic>
    </p:spTree>
    <p:extLst>
      <p:ext uri="{BB962C8B-B14F-4D97-AF65-F5344CB8AC3E}">
        <p14:creationId xmlns:p14="http://schemas.microsoft.com/office/powerpoint/2010/main" val="26749650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a:xfrm>
            <a:off x="9196071" y="6036944"/>
            <a:ext cx="2844800" cy="476250"/>
          </a:xfrm>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3" name="Picture 2"/>
          <p:cNvPicPr>
            <a:picLocks noChangeAspect="1"/>
          </p:cNvPicPr>
          <p:nvPr/>
        </p:nvPicPr>
        <p:blipFill>
          <a:blip r:embed="rId2"/>
          <a:stretch>
            <a:fillRect/>
          </a:stretch>
        </p:blipFill>
        <p:spPr>
          <a:xfrm>
            <a:off x="982953" y="669522"/>
            <a:ext cx="9635518" cy="5483628"/>
          </a:xfrm>
          <a:prstGeom prst="rect">
            <a:avLst/>
          </a:prstGeom>
        </p:spPr>
      </p:pic>
      <p:sp>
        <p:nvSpPr>
          <p:cNvPr id="4" name="Google Shape;194;p26"/>
          <p:cNvSpPr txBox="1"/>
          <p:nvPr/>
        </p:nvSpPr>
        <p:spPr>
          <a:xfrm>
            <a:off x="311700" y="-12676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smtClean="0">
                <a:solidFill>
                  <a:srgbClr val="000000"/>
                </a:solidFill>
              </a:rPr>
              <a:t>Coastal Mapping Program Updates</a:t>
            </a:r>
            <a:endParaRPr sz="3600" b="1" dirty="0">
              <a:solidFill>
                <a:srgbClr val="000000"/>
              </a:solidFill>
            </a:endParaRPr>
          </a:p>
        </p:txBody>
      </p:sp>
      <p:sp>
        <p:nvSpPr>
          <p:cNvPr id="5" name="Google Shape;195;p26"/>
          <p:cNvSpPr txBox="1"/>
          <p:nvPr/>
        </p:nvSpPr>
        <p:spPr>
          <a:xfrm>
            <a:off x="3613820" y="708666"/>
            <a:ext cx="5050120" cy="46804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dirty="0" err="1" smtClean="0"/>
              <a:t>Hx</a:t>
            </a:r>
            <a:r>
              <a:rPr lang="en-US" sz="2000" b="1" dirty="0" smtClean="0"/>
              <a:t> Barry Emergency Response Imagery </a:t>
            </a:r>
            <a:endParaRPr sz="2000" dirty="0"/>
          </a:p>
        </p:txBody>
      </p:sp>
      <p:sp>
        <p:nvSpPr>
          <p:cNvPr id="8" name="Down Arrow 7"/>
          <p:cNvSpPr/>
          <p:nvPr/>
        </p:nvSpPr>
        <p:spPr>
          <a:xfrm>
            <a:off x="9532620" y="4751070"/>
            <a:ext cx="137160" cy="5943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8"/>
          <p:cNvSpPr/>
          <p:nvPr/>
        </p:nvSpPr>
        <p:spPr>
          <a:xfrm>
            <a:off x="4631055" y="3129396"/>
            <a:ext cx="137160" cy="5943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5615940" y="3531870"/>
            <a:ext cx="137160" cy="5943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a:off x="6979920" y="3836670"/>
            <a:ext cx="137160" cy="5943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8454390" y="4278630"/>
            <a:ext cx="137160" cy="5943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a:off x="9925050" y="4335780"/>
            <a:ext cx="137160" cy="5943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8980170" y="3691890"/>
            <a:ext cx="137160" cy="59436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Google Shape;195;p26"/>
          <p:cNvSpPr txBox="1"/>
          <p:nvPr/>
        </p:nvSpPr>
        <p:spPr>
          <a:xfrm>
            <a:off x="4482500" y="5279047"/>
            <a:ext cx="5050120" cy="46804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dirty="0" smtClean="0">
                <a:solidFill>
                  <a:srgbClr val="FF0000"/>
                </a:solidFill>
              </a:rPr>
              <a:t>Coverage of major waterways and ports </a:t>
            </a:r>
            <a:endParaRPr sz="2000" dirty="0">
              <a:solidFill>
                <a:srgbClr val="FF0000"/>
              </a:solidFill>
            </a:endParaRPr>
          </a:p>
        </p:txBody>
      </p:sp>
    </p:spTree>
    <p:extLst>
      <p:ext uri="{BB962C8B-B14F-4D97-AF65-F5344CB8AC3E}">
        <p14:creationId xmlns:p14="http://schemas.microsoft.com/office/powerpoint/2010/main" val="344429652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sldNum" idx="12"/>
          </p:nvPr>
        </p:nvSpPr>
        <p:spPr>
          <a:xfrm>
            <a:off x="9347100" y="6115458"/>
            <a:ext cx="28449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6</a:t>
            </a:fld>
            <a:endParaRPr dirty="0"/>
          </a:p>
        </p:txBody>
      </p:sp>
      <p:sp>
        <p:nvSpPr>
          <p:cNvPr id="194" name="Google Shape;194;p26"/>
          <p:cNvSpPr txBox="1"/>
          <p:nvPr/>
        </p:nvSpPr>
        <p:spPr>
          <a:xfrm>
            <a:off x="311700" y="44473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0000"/>
                </a:solidFill>
              </a:rPr>
              <a:t>NSRS Modernization Updates</a:t>
            </a:r>
            <a:endParaRPr sz="3600" b="1" dirty="0">
              <a:solidFill>
                <a:srgbClr val="000000"/>
              </a:solidFill>
            </a:endParaRPr>
          </a:p>
        </p:txBody>
      </p:sp>
      <p:sp>
        <p:nvSpPr>
          <p:cNvPr id="195" name="Google Shape;195;p26"/>
          <p:cNvSpPr txBox="1"/>
          <p:nvPr/>
        </p:nvSpPr>
        <p:spPr>
          <a:xfrm>
            <a:off x="532261" y="1195055"/>
            <a:ext cx="7540946" cy="405763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2000" b="1" dirty="0"/>
              <a:t>April </a:t>
            </a:r>
            <a:endParaRPr sz="2000" dirty="0"/>
          </a:p>
          <a:p>
            <a:pPr marL="457200" lvl="0" indent="-355600" algn="l" rtl="0">
              <a:lnSpc>
                <a:spcPct val="115000"/>
              </a:lnSpc>
              <a:spcBef>
                <a:spcPts val="0"/>
              </a:spcBef>
              <a:spcAft>
                <a:spcPts val="0"/>
              </a:spcAft>
              <a:buClr>
                <a:srgbClr val="000000"/>
              </a:buClr>
              <a:buSzPts val="2000"/>
              <a:buChar char="●"/>
            </a:pPr>
            <a:r>
              <a:rPr lang="en-US" sz="2000" i="1" dirty="0"/>
              <a:t>Blueprint for </a:t>
            </a:r>
            <a:r>
              <a:rPr lang="en-US" sz="2000" i="1" dirty="0" smtClean="0"/>
              <a:t>2022, </a:t>
            </a:r>
            <a:r>
              <a:rPr lang="en-US" sz="2000" i="1" dirty="0"/>
              <a:t>Part 3: Working in </a:t>
            </a:r>
            <a:r>
              <a:rPr lang="en-US" sz="2000" i="1" dirty="0" smtClean="0"/>
              <a:t>the </a:t>
            </a:r>
            <a:r>
              <a:rPr lang="en-US" sz="2000" i="1" dirty="0"/>
              <a:t>Modernized </a:t>
            </a:r>
            <a:r>
              <a:rPr lang="en-US" sz="2000" i="1" dirty="0" smtClean="0"/>
              <a:t>NSRS </a:t>
            </a:r>
            <a:r>
              <a:rPr lang="en-US" sz="2000" dirty="0" smtClean="0"/>
              <a:t>(NOAA Technical Report NOS NGS 67) released</a:t>
            </a:r>
            <a:endParaRPr sz="2000" dirty="0"/>
          </a:p>
          <a:p>
            <a:pPr marL="0" lvl="0" indent="0" algn="l" rtl="0">
              <a:lnSpc>
                <a:spcPct val="115000"/>
              </a:lnSpc>
              <a:spcBef>
                <a:spcPts val="0"/>
              </a:spcBef>
              <a:spcAft>
                <a:spcPts val="0"/>
              </a:spcAft>
              <a:buNone/>
            </a:pPr>
            <a:endParaRPr lang="en-US" sz="2000" b="1" dirty="0" smtClean="0"/>
          </a:p>
          <a:p>
            <a:pPr marL="0" lvl="0" indent="0" algn="l" rtl="0">
              <a:lnSpc>
                <a:spcPct val="115000"/>
              </a:lnSpc>
              <a:spcBef>
                <a:spcPts val="0"/>
              </a:spcBef>
              <a:spcAft>
                <a:spcPts val="0"/>
              </a:spcAft>
              <a:buNone/>
            </a:pPr>
            <a:r>
              <a:rPr lang="en-US" sz="2000" b="1" dirty="0" smtClean="0"/>
              <a:t>May </a:t>
            </a:r>
            <a:endParaRPr lang="en-US" sz="2000" dirty="0" smtClean="0"/>
          </a:p>
          <a:p>
            <a:pPr marL="457200" lvl="0" indent="-355600">
              <a:lnSpc>
                <a:spcPct val="115000"/>
              </a:lnSpc>
              <a:buSzPts val="2000"/>
              <a:buChar char="●"/>
            </a:pPr>
            <a:r>
              <a:rPr lang="en-US" sz="2000" dirty="0" smtClean="0"/>
              <a:t>2019 Geospatial Summit </a:t>
            </a:r>
            <a:r>
              <a:rPr lang="en-US" sz="2000" dirty="0"/>
              <a:t>held </a:t>
            </a:r>
            <a:endParaRPr lang="en-US" sz="2000" dirty="0" smtClean="0"/>
          </a:p>
          <a:p>
            <a:pPr marL="457200" lvl="0" indent="-355600">
              <a:lnSpc>
                <a:spcPct val="115000"/>
              </a:lnSpc>
              <a:buSzPts val="2000"/>
              <a:buChar char="●"/>
            </a:pPr>
            <a:r>
              <a:rPr lang="en-US" sz="2000" dirty="0" smtClean="0"/>
              <a:t>State </a:t>
            </a:r>
            <a:r>
              <a:rPr lang="en-US" sz="2000" dirty="0"/>
              <a:t>Plane Coordinate System for 2022 (SPCS2022) policy and procedure published</a:t>
            </a:r>
          </a:p>
          <a:p>
            <a:pPr marL="101600" lvl="0" algn="l" rtl="0">
              <a:lnSpc>
                <a:spcPct val="115000"/>
              </a:lnSpc>
              <a:spcBef>
                <a:spcPts val="0"/>
              </a:spcBef>
              <a:spcAft>
                <a:spcPts val="0"/>
              </a:spcAft>
              <a:buClr>
                <a:srgbClr val="000000"/>
              </a:buClr>
              <a:buSzPts val="2000"/>
            </a:pPr>
            <a:endParaRPr lang="en-US" sz="800" b="1" dirty="0" smtClean="0"/>
          </a:p>
          <a:p>
            <a:pPr marL="101600" lvl="0" algn="l" rtl="0">
              <a:lnSpc>
                <a:spcPct val="115000"/>
              </a:lnSpc>
              <a:spcBef>
                <a:spcPts val="0"/>
              </a:spcBef>
              <a:spcAft>
                <a:spcPts val="0"/>
              </a:spcAft>
              <a:buClr>
                <a:srgbClr val="000000"/>
              </a:buClr>
              <a:buSzPts val="2000"/>
            </a:pPr>
            <a:endParaRPr sz="2000" dirty="0"/>
          </a:p>
        </p:txBody>
      </p:sp>
      <p:pic>
        <p:nvPicPr>
          <p:cNvPr id="196" name="Google Shape;196;p26"/>
          <p:cNvPicPr>
            <a:picLocks noChangeAspect="1"/>
          </p:cNvPicPr>
          <p:nvPr/>
        </p:nvPicPr>
        <p:blipFill rotWithShape="1">
          <a:blip r:embed="rId3">
            <a:alphaModFix/>
          </a:blip>
          <a:srcRect l="4340" t="28529" r="-25" b="10674"/>
          <a:stretch/>
        </p:blipFill>
        <p:spPr>
          <a:xfrm>
            <a:off x="4413853" y="4145834"/>
            <a:ext cx="4260916" cy="1807976"/>
          </a:xfrm>
          <a:prstGeom prst="rect">
            <a:avLst/>
          </a:prstGeom>
          <a:noFill/>
          <a:ln>
            <a:noFill/>
          </a:ln>
        </p:spPr>
      </p:pic>
      <p:pic>
        <p:nvPicPr>
          <p:cNvPr id="2" name="Picture 1"/>
          <p:cNvPicPr>
            <a:picLocks noChangeAspect="1"/>
          </p:cNvPicPr>
          <p:nvPr/>
        </p:nvPicPr>
        <p:blipFill rotWithShape="1">
          <a:blip r:embed="rId4"/>
          <a:srcRect l="1458" t="1583" r="-1458" b="10977"/>
          <a:stretch/>
        </p:blipFill>
        <p:spPr>
          <a:xfrm>
            <a:off x="8897008" y="4145834"/>
            <a:ext cx="1872542" cy="1821830"/>
          </a:xfrm>
          <a:prstGeom prst="rect">
            <a:avLst/>
          </a:prstGeom>
        </p:spPr>
      </p:pic>
    </p:spTree>
    <p:extLst>
      <p:ext uri="{BB962C8B-B14F-4D97-AF65-F5344CB8AC3E}">
        <p14:creationId xmlns:p14="http://schemas.microsoft.com/office/powerpoint/2010/main" val="4043340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13" t="756" r="1414" b="2800"/>
          <a:stretch/>
        </p:blipFill>
        <p:spPr>
          <a:xfrm>
            <a:off x="6721699" y="1936359"/>
            <a:ext cx="5259022" cy="3606852"/>
          </a:xfrm>
          <a:prstGeom prst="rect">
            <a:avLst/>
          </a:prstGeom>
          <a:ln>
            <a:noFill/>
          </a:ln>
        </p:spPr>
      </p:pic>
      <p:sp>
        <p:nvSpPr>
          <p:cNvPr id="193" name="Google Shape;193;p26"/>
          <p:cNvSpPr txBox="1">
            <a:spLocks noGrp="1"/>
          </p:cNvSpPr>
          <p:nvPr>
            <p:ph type="sldNum" idx="12"/>
          </p:nvPr>
        </p:nvSpPr>
        <p:spPr>
          <a:xfrm>
            <a:off x="9347100" y="6041030"/>
            <a:ext cx="2844900" cy="53886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solidFill>
                  <a:schemeClr val="tx1"/>
                </a:solidFill>
              </a:rPr>
              <a:t>7</a:t>
            </a:fld>
            <a:endParaRPr dirty="0">
              <a:solidFill>
                <a:schemeClr val="tx1"/>
              </a:solidFill>
            </a:endParaRPr>
          </a:p>
        </p:txBody>
      </p:sp>
      <p:sp>
        <p:nvSpPr>
          <p:cNvPr id="194" name="Google Shape;194;p26"/>
          <p:cNvSpPr txBox="1"/>
          <p:nvPr/>
        </p:nvSpPr>
        <p:spPr>
          <a:xfrm>
            <a:off x="311700" y="44473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0000"/>
                </a:solidFill>
              </a:rPr>
              <a:t>NSRS Modernization Updates</a:t>
            </a:r>
            <a:endParaRPr sz="3600" b="1" dirty="0">
              <a:solidFill>
                <a:srgbClr val="000000"/>
              </a:solidFill>
            </a:endParaRPr>
          </a:p>
        </p:txBody>
      </p:sp>
      <p:sp>
        <p:nvSpPr>
          <p:cNvPr id="9" name="Google Shape;195;p26"/>
          <p:cNvSpPr txBox="1"/>
          <p:nvPr/>
        </p:nvSpPr>
        <p:spPr>
          <a:xfrm>
            <a:off x="482630" y="1462794"/>
            <a:ext cx="5761760" cy="4553981"/>
          </a:xfrm>
          <a:prstGeom prst="rect">
            <a:avLst/>
          </a:prstGeom>
          <a:noFill/>
          <a:ln>
            <a:noFill/>
          </a:ln>
        </p:spPr>
        <p:txBody>
          <a:bodyPr spcFirstLastPara="1" wrap="square" lIns="91425" tIns="91425" rIns="91425" bIns="91425" anchor="t" anchorCtr="0">
            <a:noAutofit/>
          </a:bodyPr>
          <a:lstStyle/>
          <a:p>
            <a:pPr marL="101600" lvl="0" algn="l" rtl="0">
              <a:lnSpc>
                <a:spcPct val="115000"/>
              </a:lnSpc>
              <a:spcBef>
                <a:spcPts val="0"/>
              </a:spcBef>
              <a:spcAft>
                <a:spcPts val="0"/>
              </a:spcAft>
              <a:buClr>
                <a:srgbClr val="000000"/>
              </a:buClr>
              <a:buSzPts val="2000"/>
            </a:pPr>
            <a:endParaRPr lang="en-US" sz="800" b="1" dirty="0" smtClean="0"/>
          </a:p>
          <a:p>
            <a:pPr marL="0" lvl="0" indent="0" algn="l" rtl="0">
              <a:lnSpc>
                <a:spcPct val="115000"/>
              </a:lnSpc>
              <a:spcBef>
                <a:spcPts val="0"/>
              </a:spcBef>
              <a:spcAft>
                <a:spcPts val="0"/>
              </a:spcAft>
              <a:buNone/>
            </a:pPr>
            <a:r>
              <a:rPr lang="en-US" sz="2000" b="1" dirty="0" smtClean="0"/>
              <a:t>June</a:t>
            </a:r>
            <a:r>
              <a:rPr lang="en-US" sz="2000" dirty="0" smtClean="0"/>
              <a:t> </a:t>
            </a:r>
            <a:endParaRPr sz="2000" dirty="0"/>
          </a:p>
          <a:p>
            <a:pPr marL="457200" lvl="0" indent="-355600" algn="l" rtl="0">
              <a:lnSpc>
                <a:spcPct val="115000"/>
              </a:lnSpc>
              <a:spcBef>
                <a:spcPts val="0"/>
              </a:spcBef>
              <a:spcAft>
                <a:spcPts val="0"/>
              </a:spcAft>
              <a:buClr>
                <a:srgbClr val="000000"/>
              </a:buClr>
              <a:buSzPts val="2000"/>
              <a:buChar char="●"/>
            </a:pPr>
            <a:r>
              <a:rPr lang="en-US" sz="2000" i="1" dirty="0"/>
              <a:t>Status </a:t>
            </a:r>
            <a:r>
              <a:rPr lang="en-US" sz="2000" i="1" dirty="0" smtClean="0"/>
              <a:t>Report on the </a:t>
            </a:r>
            <a:r>
              <a:rPr lang="en-US" sz="2000" i="1" dirty="0"/>
              <a:t>Products </a:t>
            </a:r>
            <a:r>
              <a:rPr lang="en-US" sz="2000" i="1" dirty="0" smtClean="0"/>
              <a:t>and Services of the Upcoming Modernized NSRS </a:t>
            </a:r>
            <a:r>
              <a:rPr lang="en-US" sz="2000" dirty="0" smtClean="0"/>
              <a:t>(NOAA Technical Memorandum NOS NGS 78) released</a:t>
            </a:r>
          </a:p>
          <a:p>
            <a:pPr marL="457200" lvl="0" indent="-355600" algn="l" rtl="0">
              <a:lnSpc>
                <a:spcPct val="115000"/>
              </a:lnSpc>
              <a:spcBef>
                <a:spcPts val="0"/>
              </a:spcBef>
              <a:spcAft>
                <a:spcPts val="0"/>
              </a:spcAft>
              <a:buClr>
                <a:srgbClr val="000000"/>
              </a:buClr>
              <a:buSzPts val="2000"/>
              <a:buChar char="●"/>
            </a:pPr>
            <a:r>
              <a:rPr lang="en-US" sz="2000" dirty="0" smtClean="0"/>
              <a:t>NGS Research Plan updated</a:t>
            </a:r>
          </a:p>
          <a:p>
            <a:pPr marL="101600" lvl="0" algn="l" rtl="0">
              <a:lnSpc>
                <a:spcPct val="115000"/>
              </a:lnSpc>
              <a:spcBef>
                <a:spcPts val="0"/>
              </a:spcBef>
              <a:spcAft>
                <a:spcPts val="0"/>
              </a:spcAft>
              <a:buClr>
                <a:srgbClr val="000000"/>
              </a:buClr>
              <a:buSzPts val="2000"/>
            </a:pPr>
            <a:endParaRPr lang="en-US" sz="2000" dirty="0" smtClean="0"/>
          </a:p>
          <a:p>
            <a:pPr lvl="0">
              <a:lnSpc>
                <a:spcPct val="115000"/>
              </a:lnSpc>
            </a:pPr>
            <a:r>
              <a:rPr lang="en-US" sz="2000" b="1" dirty="0"/>
              <a:t>August</a:t>
            </a:r>
            <a:r>
              <a:rPr lang="en-US" sz="2000" dirty="0"/>
              <a:t> </a:t>
            </a:r>
          </a:p>
          <a:p>
            <a:pPr marL="457200" lvl="0" indent="-355600">
              <a:lnSpc>
                <a:spcPct val="115000"/>
              </a:lnSpc>
              <a:buSzPts val="2000"/>
              <a:buChar char="●"/>
            </a:pPr>
            <a:r>
              <a:rPr lang="en-US" sz="2000" dirty="0"/>
              <a:t>Airborne gravity (GRAV-D) 77.5% </a:t>
            </a:r>
            <a:r>
              <a:rPr lang="en-US" sz="2000" dirty="0" smtClean="0"/>
              <a:t>complete</a:t>
            </a:r>
            <a:endParaRPr lang="en-US" sz="2000" dirty="0"/>
          </a:p>
          <a:p>
            <a:pPr marL="457200" lvl="0" indent="-355600">
              <a:lnSpc>
                <a:spcPct val="115000"/>
              </a:lnSpc>
              <a:buSzPts val="2000"/>
              <a:buChar char="●"/>
            </a:pPr>
            <a:r>
              <a:rPr lang="en-US" sz="2000" dirty="0" err="1"/>
              <a:t>VDatum</a:t>
            </a:r>
            <a:r>
              <a:rPr lang="en-US" sz="2000" dirty="0"/>
              <a:t> 4.0 released</a:t>
            </a:r>
          </a:p>
          <a:p>
            <a:pPr marL="101600" lvl="0">
              <a:lnSpc>
                <a:spcPct val="115000"/>
              </a:lnSpc>
              <a:buSzPts val="2000"/>
            </a:pPr>
            <a:endParaRPr lang="en-US" sz="2000" dirty="0"/>
          </a:p>
          <a:p>
            <a:pPr marL="457200" lvl="0" indent="-355600" algn="l" rtl="0">
              <a:lnSpc>
                <a:spcPct val="115000"/>
              </a:lnSpc>
              <a:spcBef>
                <a:spcPts val="0"/>
              </a:spcBef>
              <a:spcAft>
                <a:spcPts val="0"/>
              </a:spcAft>
              <a:buClr>
                <a:srgbClr val="000000"/>
              </a:buClr>
              <a:buSzPts val="2000"/>
              <a:buChar char="●"/>
            </a:pPr>
            <a:endParaRPr lang="en-US" sz="2000" dirty="0"/>
          </a:p>
          <a:p>
            <a:pPr marL="457200" lvl="0" indent="-355600" algn="l" rtl="0">
              <a:lnSpc>
                <a:spcPct val="115000"/>
              </a:lnSpc>
              <a:spcBef>
                <a:spcPts val="0"/>
              </a:spcBef>
              <a:spcAft>
                <a:spcPts val="0"/>
              </a:spcAft>
              <a:buClr>
                <a:srgbClr val="000000"/>
              </a:buClr>
              <a:buSzPts val="2000"/>
              <a:buChar char="●"/>
            </a:pPr>
            <a:endParaRPr lang="en-US" sz="2000" dirty="0" smtClean="0"/>
          </a:p>
          <a:p>
            <a:pPr marL="101600" lvl="0" algn="l" rtl="0">
              <a:lnSpc>
                <a:spcPct val="115000"/>
              </a:lnSpc>
              <a:spcBef>
                <a:spcPts val="0"/>
              </a:spcBef>
              <a:spcAft>
                <a:spcPts val="0"/>
              </a:spcAft>
              <a:buClr>
                <a:srgbClr val="000000"/>
              </a:buClr>
              <a:buSzPts val="2000"/>
            </a:pPr>
            <a:endParaRPr lang="en-US" sz="2000" dirty="0"/>
          </a:p>
          <a:p>
            <a:pPr lvl="0">
              <a:lnSpc>
                <a:spcPct val="115000"/>
              </a:lnSpc>
            </a:pPr>
            <a:endParaRPr lang="en-US" sz="2000" b="1" dirty="0" smtClean="0"/>
          </a:p>
          <a:p>
            <a:pPr marL="101600" lvl="0" algn="l" rtl="0">
              <a:lnSpc>
                <a:spcPct val="115000"/>
              </a:lnSpc>
              <a:spcBef>
                <a:spcPts val="0"/>
              </a:spcBef>
              <a:spcAft>
                <a:spcPts val="0"/>
              </a:spcAft>
              <a:buClr>
                <a:srgbClr val="000000"/>
              </a:buClr>
              <a:buSzPts val="2000"/>
            </a:pPr>
            <a:endParaRPr sz="2000" dirty="0"/>
          </a:p>
        </p:txBody>
      </p:sp>
    </p:spTree>
    <p:extLst>
      <p:ext uri="{BB962C8B-B14F-4D97-AF65-F5344CB8AC3E}">
        <p14:creationId xmlns:p14="http://schemas.microsoft.com/office/powerpoint/2010/main" val="34748066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sldNum" idx="12"/>
          </p:nvPr>
        </p:nvSpPr>
        <p:spPr>
          <a:xfrm>
            <a:off x="9347100" y="6008921"/>
            <a:ext cx="28449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8</a:t>
            </a:fld>
            <a:endParaRPr dirty="0"/>
          </a:p>
        </p:txBody>
      </p:sp>
      <p:sp>
        <p:nvSpPr>
          <p:cNvPr id="194" name="Google Shape;194;p2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a:solidFill>
                  <a:srgbClr val="000000"/>
                </a:solidFill>
              </a:rPr>
              <a:t>NSRS Modernization Updates</a:t>
            </a:r>
            <a:endParaRPr sz="3600" b="1">
              <a:solidFill>
                <a:srgbClr val="000000"/>
              </a:solidFill>
            </a:endParaRPr>
          </a:p>
        </p:txBody>
      </p:sp>
      <p:sp>
        <p:nvSpPr>
          <p:cNvPr id="195" name="Google Shape;195;p26"/>
          <p:cNvSpPr txBox="1"/>
          <p:nvPr/>
        </p:nvSpPr>
        <p:spPr>
          <a:xfrm>
            <a:off x="311700" y="1262237"/>
            <a:ext cx="7169911" cy="4531888"/>
          </a:xfrm>
          <a:prstGeom prst="rect">
            <a:avLst/>
          </a:prstGeom>
          <a:noFill/>
          <a:ln>
            <a:noFill/>
          </a:ln>
        </p:spPr>
        <p:txBody>
          <a:bodyPr spcFirstLastPara="1" wrap="square" lIns="91425" tIns="91425" rIns="91425" bIns="91425" anchor="t" anchorCtr="0">
            <a:noAutofit/>
          </a:bodyPr>
          <a:lstStyle/>
          <a:p>
            <a:pPr lvl="0">
              <a:lnSpc>
                <a:spcPct val="115000"/>
              </a:lnSpc>
            </a:pPr>
            <a:r>
              <a:rPr lang="en-US" sz="2000" b="1" dirty="0" smtClean="0"/>
              <a:t>Ongoing: </a:t>
            </a:r>
            <a:r>
              <a:rPr lang="en-US" sz="2000" b="1" dirty="0"/>
              <a:t>“GPS on Bench Marks” campaign</a:t>
            </a:r>
          </a:p>
          <a:p>
            <a:pPr marL="457200" indent="-355600">
              <a:lnSpc>
                <a:spcPct val="115000"/>
              </a:lnSpc>
              <a:buSzPts val="2000"/>
              <a:buFont typeface="Arial"/>
              <a:buChar char="●"/>
            </a:pPr>
            <a:r>
              <a:rPr lang="en-US" sz="2000" dirty="0"/>
              <a:t>Provides updated geodetic information on survey marks</a:t>
            </a:r>
          </a:p>
          <a:p>
            <a:pPr marL="457200" indent="-355600">
              <a:lnSpc>
                <a:spcPct val="115000"/>
              </a:lnSpc>
              <a:buSzPts val="2000"/>
              <a:buFont typeface="Arial"/>
              <a:buChar char="●"/>
            </a:pPr>
            <a:r>
              <a:rPr lang="en-US" sz="2000" dirty="0"/>
              <a:t>Improves 2022 </a:t>
            </a:r>
            <a:r>
              <a:rPr lang="en-US" sz="2000" dirty="0" smtClean="0"/>
              <a:t>transformation </a:t>
            </a:r>
            <a:r>
              <a:rPr lang="en-US" sz="2000" dirty="0"/>
              <a:t>t</a:t>
            </a:r>
            <a:r>
              <a:rPr lang="en-US" sz="2000" dirty="0" smtClean="0"/>
              <a:t>ool</a:t>
            </a:r>
          </a:p>
          <a:p>
            <a:pPr marL="101600">
              <a:lnSpc>
                <a:spcPct val="115000"/>
              </a:lnSpc>
              <a:buSzPts val="2000"/>
            </a:pPr>
            <a:endParaRPr lang="en-US" sz="2000" dirty="0" smtClean="0"/>
          </a:p>
          <a:p>
            <a:pPr marL="0" lvl="0" indent="0" algn="l" rtl="0">
              <a:lnSpc>
                <a:spcPct val="115000"/>
              </a:lnSpc>
              <a:spcBef>
                <a:spcPts val="0"/>
              </a:spcBef>
              <a:spcAft>
                <a:spcPts val="0"/>
              </a:spcAft>
              <a:buNone/>
            </a:pPr>
            <a:r>
              <a:rPr lang="en-US" sz="2000" b="1" dirty="0" smtClean="0"/>
              <a:t>Coming soon:</a:t>
            </a:r>
            <a:endParaRPr sz="2000" dirty="0"/>
          </a:p>
          <a:p>
            <a:pPr marL="457200" lvl="0" indent="-355600" algn="l" rtl="0">
              <a:lnSpc>
                <a:spcPct val="115000"/>
              </a:lnSpc>
              <a:spcBef>
                <a:spcPts val="0"/>
              </a:spcBef>
              <a:spcAft>
                <a:spcPts val="0"/>
              </a:spcAft>
              <a:buClr>
                <a:srgbClr val="000000"/>
              </a:buClr>
              <a:buSzPts val="2000"/>
              <a:buChar char="●"/>
            </a:pPr>
            <a:r>
              <a:rPr lang="en-US" sz="2000" dirty="0" smtClean="0"/>
              <a:t>New (and last) “hybrid” geoid model (GEOID18) </a:t>
            </a:r>
          </a:p>
          <a:p>
            <a:pPr marL="457200" lvl="0" indent="-355600" algn="l" rtl="0">
              <a:lnSpc>
                <a:spcPct val="115000"/>
              </a:lnSpc>
              <a:spcBef>
                <a:spcPts val="0"/>
              </a:spcBef>
              <a:spcAft>
                <a:spcPts val="0"/>
              </a:spcAft>
              <a:buClr>
                <a:srgbClr val="000000"/>
              </a:buClr>
              <a:buSzPts val="2000"/>
              <a:buChar char="●"/>
            </a:pPr>
            <a:r>
              <a:rPr lang="en-US" sz="2000" dirty="0" smtClean="0"/>
              <a:t>Updated coordinates and velocities for the NOAA Continuously Operating Reference Station (CORS) Network, aligned with the latest international terrestrial reference frame (ITRF2014)</a:t>
            </a:r>
          </a:p>
          <a:p>
            <a:pPr marL="101600" lvl="0" algn="l" rtl="0">
              <a:lnSpc>
                <a:spcPct val="115000"/>
              </a:lnSpc>
              <a:spcBef>
                <a:spcPts val="0"/>
              </a:spcBef>
              <a:spcAft>
                <a:spcPts val="0"/>
              </a:spcAft>
              <a:buClr>
                <a:srgbClr val="000000"/>
              </a:buClr>
              <a:buSzPts val="2000"/>
            </a:pPr>
            <a:endParaRPr sz="2000" dirty="0"/>
          </a:p>
        </p:txBody>
      </p:sp>
      <p:pic>
        <p:nvPicPr>
          <p:cNvPr id="3" name="Picture 2"/>
          <p:cNvPicPr>
            <a:picLocks noChangeAspect="1"/>
          </p:cNvPicPr>
          <p:nvPr/>
        </p:nvPicPr>
        <p:blipFill>
          <a:blip r:embed="rId3"/>
          <a:stretch>
            <a:fillRect/>
          </a:stretch>
        </p:blipFill>
        <p:spPr>
          <a:xfrm>
            <a:off x="8103440" y="1429206"/>
            <a:ext cx="3933791" cy="3039748"/>
          </a:xfrm>
          <a:prstGeom prst="rect">
            <a:avLst/>
          </a:prstGeom>
          <a:ln>
            <a:noFill/>
          </a:ln>
        </p:spPr>
      </p:pic>
      <p:pic>
        <p:nvPicPr>
          <p:cNvPr id="7" name="Picture 6"/>
          <p:cNvPicPr>
            <a:picLocks noChangeAspect="1"/>
          </p:cNvPicPr>
          <p:nvPr/>
        </p:nvPicPr>
        <p:blipFill>
          <a:blip r:embed="rId4"/>
          <a:stretch>
            <a:fillRect/>
          </a:stretch>
        </p:blipFill>
        <p:spPr>
          <a:xfrm>
            <a:off x="7481611" y="3341096"/>
            <a:ext cx="1505843" cy="2255716"/>
          </a:xfrm>
          <a:prstGeom prst="rect">
            <a:avLst/>
          </a:prstGeom>
          <a:ln>
            <a:noFill/>
          </a:ln>
        </p:spPr>
      </p:pic>
    </p:spTree>
    <p:extLst>
      <p:ext uri="{BB962C8B-B14F-4D97-AF65-F5344CB8AC3E}">
        <p14:creationId xmlns:p14="http://schemas.microsoft.com/office/powerpoint/2010/main" val="15988279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6"/>
          <p:cNvSpPr txBox="1">
            <a:spLocks noGrp="1"/>
          </p:cNvSpPr>
          <p:nvPr>
            <p:ph type="sldNum" idx="12"/>
          </p:nvPr>
        </p:nvSpPr>
        <p:spPr>
          <a:xfrm>
            <a:off x="9309789" y="6119271"/>
            <a:ext cx="2844900" cy="4761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9</a:t>
            </a:fld>
            <a:endParaRPr/>
          </a:p>
        </p:txBody>
      </p:sp>
      <p:sp>
        <p:nvSpPr>
          <p:cNvPr id="194" name="Google Shape;194;p26"/>
          <p:cNvSpPr txBox="1"/>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600" b="1" dirty="0">
                <a:solidFill>
                  <a:srgbClr val="000000"/>
                </a:solidFill>
              </a:rPr>
              <a:t>NSRS Modernization Updates</a:t>
            </a:r>
            <a:endParaRPr sz="3600" b="1" dirty="0">
              <a:solidFill>
                <a:srgbClr val="000000"/>
              </a:solidFill>
            </a:endParaRPr>
          </a:p>
        </p:txBody>
      </p:sp>
      <p:sp>
        <p:nvSpPr>
          <p:cNvPr id="195" name="Google Shape;195;p26"/>
          <p:cNvSpPr txBox="1"/>
          <p:nvPr/>
        </p:nvSpPr>
        <p:spPr>
          <a:xfrm>
            <a:off x="459577" y="1716804"/>
            <a:ext cx="5579636" cy="3011607"/>
          </a:xfrm>
          <a:prstGeom prst="rect">
            <a:avLst/>
          </a:prstGeom>
          <a:noFill/>
          <a:ln>
            <a:noFill/>
          </a:ln>
        </p:spPr>
        <p:txBody>
          <a:bodyPr spcFirstLastPara="1" wrap="square" lIns="91425" tIns="91425" rIns="91425" bIns="91425" anchor="t" anchorCtr="0">
            <a:noAutofit/>
          </a:bodyPr>
          <a:lstStyle/>
          <a:p>
            <a:pPr lvl="0">
              <a:lnSpc>
                <a:spcPct val="115000"/>
              </a:lnSpc>
            </a:pPr>
            <a:r>
              <a:rPr lang="en-US" sz="2000" b="1" dirty="0" smtClean="0"/>
              <a:t>NOAA CORS Network Program:</a:t>
            </a:r>
            <a:endParaRPr lang="en-US" sz="2000" b="1" dirty="0"/>
          </a:p>
          <a:p>
            <a:pPr marL="457200" indent="-355600">
              <a:lnSpc>
                <a:spcPct val="115000"/>
              </a:lnSpc>
              <a:buSzPts val="2000"/>
              <a:buFont typeface="Arial"/>
              <a:buChar char="●"/>
            </a:pPr>
            <a:r>
              <a:rPr lang="en-US" sz="2000" dirty="0" smtClean="0"/>
              <a:t>Hired CORS Program Manager</a:t>
            </a:r>
          </a:p>
          <a:p>
            <a:pPr marL="457200" indent="-355600">
              <a:lnSpc>
                <a:spcPct val="115000"/>
              </a:lnSpc>
              <a:buSzPts val="2000"/>
              <a:buFont typeface="Arial"/>
              <a:buChar char="●"/>
            </a:pPr>
            <a:r>
              <a:rPr lang="en-US" sz="2000" dirty="0" smtClean="0"/>
              <a:t>Established 5 of the 8 Foundation CORS (FCORS) sites planned for FY19</a:t>
            </a:r>
          </a:p>
          <a:p>
            <a:pPr marL="457200" indent="-355600">
              <a:lnSpc>
                <a:spcPct val="115000"/>
              </a:lnSpc>
              <a:buSzPts val="2000"/>
              <a:buFont typeface="Arial"/>
              <a:buChar char="●"/>
            </a:pPr>
            <a:r>
              <a:rPr lang="en-US" sz="2000" dirty="0" smtClean="0"/>
              <a:t>Initiated FCOR interagency agreements</a:t>
            </a:r>
          </a:p>
          <a:p>
            <a:pPr marL="457200" indent="-355600">
              <a:lnSpc>
                <a:spcPct val="115000"/>
              </a:lnSpc>
              <a:buSzPts val="2000"/>
              <a:buFont typeface="Arial"/>
              <a:buChar char="●"/>
            </a:pPr>
            <a:r>
              <a:rPr lang="en-US" sz="2000" dirty="0" smtClean="0"/>
              <a:t>Prioritized 8 CORS program vacancies in staffing plan</a:t>
            </a:r>
          </a:p>
          <a:p>
            <a:pPr marL="101600">
              <a:lnSpc>
                <a:spcPct val="115000"/>
              </a:lnSpc>
              <a:buSzPts val="2000"/>
            </a:pPr>
            <a:endParaRPr lang="en-US" sz="2000" dirty="0" smtClean="0"/>
          </a:p>
          <a:p>
            <a:pPr marL="457200" indent="-355600">
              <a:lnSpc>
                <a:spcPct val="115000"/>
              </a:lnSpc>
              <a:buSzPts val="2000"/>
              <a:buFont typeface="Arial"/>
              <a:buChar char="●"/>
            </a:pPr>
            <a:endParaRPr lang="en-US" sz="2000" dirty="0" smtClean="0"/>
          </a:p>
          <a:p>
            <a:pPr marL="101600">
              <a:lnSpc>
                <a:spcPct val="115000"/>
              </a:lnSpc>
              <a:buSzPts val="2000"/>
            </a:pPr>
            <a:endParaRPr lang="en-US" sz="2000" dirty="0" smtClean="0"/>
          </a:p>
        </p:txBody>
      </p:sp>
      <p:grpSp>
        <p:nvGrpSpPr>
          <p:cNvPr id="15" name="Group 14"/>
          <p:cNvGrpSpPr>
            <a:grpSpLocks noChangeAspect="1"/>
          </p:cNvGrpSpPr>
          <p:nvPr/>
        </p:nvGrpSpPr>
        <p:grpSpPr>
          <a:xfrm>
            <a:off x="6039213" y="1333718"/>
            <a:ext cx="6115476" cy="4725595"/>
            <a:chOff x="6435264" y="1897970"/>
            <a:chExt cx="5252522" cy="4058767"/>
          </a:xfrm>
        </p:grpSpPr>
        <p:pic>
          <p:nvPicPr>
            <p:cNvPr id="10" name="Picture 9"/>
            <p:cNvPicPr>
              <a:picLocks noChangeAspect="1"/>
            </p:cNvPicPr>
            <p:nvPr/>
          </p:nvPicPr>
          <p:blipFill>
            <a:blip r:embed="rId3"/>
            <a:stretch>
              <a:fillRect/>
            </a:stretch>
          </p:blipFill>
          <p:spPr>
            <a:xfrm>
              <a:off x="6435264" y="1897970"/>
              <a:ext cx="5252522" cy="4058767"/>
            </a:xfrm>
            <a:prstGeom prst="rect">
              <a:avLst/>
            </a:prstGeom>
          </p:spPr>
        </p:pic>
        <p:sp>
          <p:nvSpPr>
            <p:cNvPr id="9" name="Right Arrow 8"/>
            <p:cNvSpPr/>
            <p:nvPr/>
          </p:nvSpPr>
          <p:spPr>
            <a:xfrm>
              <a:off x="10353963" y="3839711"/>
              <a:ext cx="160097" cy="45719"/>
            </a:xfrm>
            <a:prstGeom prst="rightArrow">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6608026" y="4233081"/>
              <a:ext cx="188992" cy="103641"/>
            </a:xfrm>
            <a:prstGeom prst="rect">
              <a:avLst/>
            </a:prstGeom>
          </p:spPr>
        </p:pic>
        <p:pic>
          <p:nvPicPr>
            <p:cNvPr id="12" name="Picture 11"/>
            <p:cNvPicPr>
              <a:picLocks noChangeAspect="1"/>
            </p:cNvPicPr>
            <p:nvPr/>
          </p:nvPicPr>
          <p:blipFill>
            <a:blip r:embed="rId4"/>
            <a:stretch>
              <a:fillRect/>
            </a:stretch>
          </p:blipFill>
          <p:spPr>
            <a:xfrm>
              <a:off x="9654337" y="3269422"/>
              <a:ext cx="188992" cy="103641"/>
            </a:xfrm>
            <a:prstGeom prst="rect">
              <a:avLst/>
            </a:prstGeom>
          </p:spPr>
        </p:pic>
        <p:pic>
          <p:nvPicPr>
            <p:cNvPr id="14" name="Picture 13"/>
            <p:cNvPicPr>
              <a:picLocks noChangeAspect="1"/>
            </p:cNvPicPr>
            <p:nvPr/>
          </p:nvPicPr>
          <p:blipFill>
            <a:blip r:embed="rId4"/>
            <a:stretch>
              <a:fillRect/>
            </a:stretch>
          </p:blipFill>
          <p:spPr>
            <a:xfrm>
              <a:off x="6937813" y="4145366"/>
              <a:ext cx="188992" cy="103641"/>
            </a:xfrm>
            <a:prstGeom prst="rect">
              <a:avLst/>
            </a:prstGeom>
            <a:effectLst>
              <a:outerShdw blurRad="50800" dist="50800" dir="5400000" algn="ctr" rotWithShape="0">
                <a:srgbClr val="FFFF00"/>
              </a:outerShdw>
            </a:effectLst>
            <a:scene3d>
              <a:camera prst="orthographicFront">
                <a:rot lat="0" lon="10800000" rev="0"/>
              </a:camera>
              <a:lightRig rig="threePt" dir="t"/>
            </a:scene3d>
          </p:spPr>
        </p:pic>
        <p:pic>
          <p:nvPicPr>
            <p:cNvPr id="13" name="Picture 12"/>
            <p:cNvPicPr>
              <a:picLocks noChangeAspect="1"/>
            </p:cNvPicPr>
            <p:nvPr/>
          </p:nvPicPr>
          <p:blipFill>
            <a:blip r:embed="rId4"/>
            <a:stretch>
              <a:fillRect/>
            </a:stretch>
          </p:blipFill>
          <p:spPr>
            <a:xfrm>
              <a:off x="10748699" y="3165781"/>
              <a:ext cx="188992" cy="103641"/>
            </a:xfrm>
            <a:prstGeom prst="rect">
              <a:avLst/>
            </a:prstGeom>
            <a:effectLst>
              <a:outerShdw blurRad="50800" dist="50800" dir="5400000" algn="ctr" rotWithShape="0">
                <a:srgbClr val="CFCF0A"/>
              </a:outerShdw>
            </a:effectLst>
            <a:scene3d>
              <a:camera prst="orthographicFront">
                <a:rot lat="0" lon="10800000" rev="0"/>
              </a:camera>
              <a:lightRig rig="threePt" dir="t"/>
            </a:scene3d>
          </p:spPr>
        </p:pic>
      </p:grpSp>
    </p:spTree>
    <p:extLst>
      <p:ext uri="{BB962C8B-B14F-4D97-AF65-F5344CB8AC3E}">
        <p14:creationId xmlns:p14="http://schemas.microsoft.com/office/powerpoint/2010/main" val="253418305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Custom 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1467</TotalTime>
  <Words>877</Words>
  <Application>Microsoft Office PowerPoint</Application>
  <PresentationFormat>Widescreen</PresentationFormat>
  <Paragraphs>155</Paragraphs>
  <Slides>12</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Calibri</vt:lpstr>
      <vt:lpstr>Arial</vt:lpstr>
      <vt:lpstr>Default Design</vt:lpstr>
      <vt:lpstr>National Geodetic Survey Update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Preparing Geospatial Data for NSRS Modernization</vt:lpstr>
      <vt:lpstr>Managing Multiple Datum Updates</vt:lpstr>
      <vt:lpstr>Learn more at geodesy.noaa.gov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Geodetic Survey Update</dc:title>
  <dc:creator>Juliana Blackwell</dc:creator>
  <cp:lastModifiedBy>Juliana Blackwell</cp:lastModifiedBy>
  <cp:revision>79</cp:revision>
  <cp:lastPrinted>2019-08-19T16:51:17Z</cp:lastPrinted>
  <dcterms:modified xsi:type="dcterms:W3CDTF">2019-08-23T14:22:11Z</dcterms:modified>
</cp:coreProperties>
</file>