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1" r:id="rId5"/>
    <p:sldId id="263" r:id="rId6"/>
    <p:sldId id="258" r:id="rId7"/>
    <p:sldId id="259" r:id="rId8"/>
    <p:sldId id="265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2E711-980A-4CB6-A140-587C2D001F38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CC724-D60E-49B0-B68F-83974ED9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7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F92676-6368-4D45-A3C3-9B4007281CF2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4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5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0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2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0476-811A-4DC8-9BAB-31B92214CC86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9FD5-946E-4EF9-A629-4CFC4B36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http://ts3.mm.bing.net/th?id=H.4616592734292970&amp;pid=1.7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Hydrographic Services Review Panel Meeting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ea typeface="+mj-ea"/>
              <a:cs typeface="+mj-cs"/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Coast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Guard Sector New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Orleans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rPr>
              <a:t>27 Aug 19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ea typeface="+mj-ea"/>
              <a:cs typeface="+mj-cs"/>
            </a:endParaRP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7" y="449247"/>
            <a:ext cx="952500" cy="952500"/>
          </a:xfrm>
          <a:prstGeom prst="rect">
            <a:avLst/>
          </a:prstGeom>
        </p:spPr>
      </p:pic>
      <p:pic>
        <p:nvPicPr>
          <p:cNvPr id="1026" name="Picture 1" descr="Z:\EALapeyrouse\Home\LOGOS\Sector Logo 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75" y="449247"/>
            <a:ext cx="1163930" cy="111891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Working with NOAA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6"/>
            <a:ext cx="10515600" cy="505777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National Weather Service Reports &amp; Products (Slidell Office)</a:t>
            </a:r>
          </a:p>
          <a:p>
            <a:pPr lvl="1"/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Weather Forecast Center</a:t>
            </a:r>
          </a:p>
          <a:p>
            <a:pPr lvl="1"/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LMR Forecast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Center</a:t>
            </a:r>
            <a:b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sz="26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PORTS System</a:t>
            </a:r>
          </a:p>
          <a:p>
            <a:pPr lvl="1"/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The objectives of the PORTS® program are to promote navigation safety, improve the efficiency of U.S. ports and harbors, and ensure the protection of coastal marine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resources</a:t>
            </a:r>
            <a:b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sz="26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Oceanographic Research Vessels (ORVs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) (Pisces, Gordon Gunter)</a:t>
            </a:r>
            <a:b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sz="26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Scientific Support Coordinators (SSCs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)</a:t>
            </a:r>
            <a:b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sz="26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MC20 Oil Spill Response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Overview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Sector Commander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Authorities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Managing the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Waterway </a:t>
            </a:r>
          </a:p>
          <a:p>
            <a:pPr lvl="1"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High/Low Water</a:t>
            </a:r>
          </a:p>
          <a:p>
            <a:pPr lvl="1">
              <a:spcBef>
                <a:spcPct val="0"/>
              </a:spcBef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Hurricanes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Working with NOAA (NWS, PORTS System,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SSCs/MC20)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71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85751" y="132558"/>
            <a:ext cx="11668124" cy="10279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i="1" dirty="0"/>
              <a:t/>
            </a:r>
            <a:br>
              <a:rPr lang="en-US" altLang="en-US" sz="3200" i="1" dirty="0"/>
            </a:br>
            <a:endParaRPr lang="en-US" altLang="en-US" sz="53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228600"/>
          </a:xfrm>
        </p:spPr>
        <p:txBody>
          <a:bodyPr>
            <a:normAutofit fontScale="25000" lnSpcReduction="20000"/>
          </a:bodyPr>
          <a:lstStyle/>
          <a:p>
            <a:pPr>
              <a:buFont typeface="Georgia" panose="02040502050405020303" pitchFamily="18" charset="0"/>
              <a:buNone/>
            </a:pP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  <a:p>
            <a:pPr>
              <a:buFont typeface="Georgia" panose="02040502050405020303" pitchFamily="18" charset="0"/>
              <a:buNone/>
            </a:pPr>
            <a:r>
              <a:rPr lang="en-US" altLang="en-US" sz="2400" b="1" i="1"/>
              <a:t/>
            </a:r>
            <a:br>
              <a:rPr lang="en-US" altLang="en-US" sz="2400" b="1" i="1"/>
            </a:br>
            <a:r>
              <a:rPr lang="en-US" altLang="en-US" sz="2400" b="1" i="1"/>
              <a:t> </a:t>
            </a: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                       </a:t>
            </a:r>
            <a:endParaRPr lang="en-US" altLang="en-US" sz="6600"/>
          </a:p>
        </p:txBody>
      </p:sp>
      <p:pic>
        <p:nvPicPr>
          <p:cNvPr id="25604" name="Picture 2" descr="http://ts3.mm.bing.net/th?id=H.4616592734292970&amp;pid=1.7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1"/>
            <a:ext cx="21145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fire_chief_helmet__611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191000"/>
            <a:ext cx="12477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Philippines%20Police%20Akubra%20h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191000"/>
            <a:ext cx="1076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th?id=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191001"/>
            <a:ext cx="1057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th?id=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" descr="365986596_09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267200"/>
            <a:ext cx="1476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10" name="AutoShape 8"/>
          <p:cNvCxnSpPr>
            <a:cxnSpLocks noChangeShapeType="1"/>
          </p:cNvCxnSpPr>
          <p:nvPr/>
        </p:nvCxnSpPr>
        <p:spPr bwMode="auto">
          <a:xfrm flipH="1">
            <a:off x="3505200" y="2971800"/>
            <a:ext cx="1258888" cy="673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524000" y="37338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/>
              <a:t>Maritime: Doctor        EMS/911          Fire Chief      Police Chief     Building Inspector     </a:t>
            </a:r>
            <a:br>
              <a:rPr lang="en-US" altLang="en-US" b="1" i="1"/>
            </a:br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1981200" y="5791200"/>
            <a:ext cx="8458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b="1" i="1" u="sng" dirty="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C</a:t>
            </a:r>
            <a:r>
              <a:rPr lang="en-US" b="1" i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OTP                        </a:t>
            </a:r>
            <a:r>
              <a:rPr lang="en-US" b="1" i="1" u="sng" dirty="0">
                <a:solidFill>
                  <a:srgbClr val="FFC000"/>
                </a:solidFill>
                <a:latin typeface="Arial" charset="0"/>
                <a:cs typeface="Arial" charset="0"/>
              </a:rPr>
              <a:t>S</a:t>
            </a:r>
            <a:r>
              <a:rPr lang="en-US" b="1" i="1" dirty="0">
                <a:solidFill>
                  <a:srgbClr val="FFC000"/>
                </a:solidFill>
                <a:latin typeface="Arial" charset="0"/>
                <a:cs typeface="Arial" charset="0"/>
              </a:rPr>
              <a:t>MC                </a:t>
            </a:r>
            <a:r>
              <a:rPr lang="en-US" b="1" i="1" u="sng" dirty="0">
                <a:solidFill>
                  <a:srgbClr val="00B050"/>
                </a:solidFill>
                <a:latin typeface="Arial" charset="0"/>
                <a:cs typeface="Arial" charset="0"/>
              </a:rPr>
              <a:t>F</a:t>
            </a:r>
            <a:r>
              <a:rPr lang="en-US" b="1" i="1" dirty="0">
                <a:solidFill>
                  <a:srgbClr val="00B050"/>
                </a:solidFill>
                <a:latin typeface="Arial" charset="0"/>
                <a:cs typeface="Arial" charset="0"/>
              </a:rPr>
              <a:t>OSC                    </a:t>
            </a:r>
            <a:r>
              <a:rPr lang="en-US" b="1" i="1" dirty="0">
                <a:latin typeface="Arial" charset="0"/>
                <a:cs typeface="Arial" charset="0"/>
              </a:rPr>
              <a:t> </a:t>
            </a:r>
            <a:r>
              <a:rPr lang="en-US" b="1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MSC </a:t>
            </a:r>
            <a:r>
              <a:rPr lang="en-US" b="1" i="1" dirty="0">
                <a:latin typeface="Arial" charset="0"/>
                <a:cs typeface="Arial" charset="0"/>
              </a:rPr>
              <a:t>                </a:t>
            </a:r>
            <a:r>
              <a:rPr lang="en-US" b="1" i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O</a:t>
            </a:r>
            <a:r>
              <a:rPr lang="en-US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CMI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25613" name="AutoShape 9"/>
          <p:cNvCxnSpPr>
            <a:cxnSpLocks noChangeShapeType="1"/>
          </p:cNvCxnSpPr>
          <p:nvPr/>
        </p:nvCxnSpPr>
        <p:spPr bwMode="auto">
          <a:xfrm flipH="1">
            <a:off x="4953001" y="2971800"/>
            <a:ext cx="811213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AutoShape 10"/>
          <p:cNvCxnSpPr>
            <a:cxnSpLocks noChangeShapeType="1"/>
          </p:cNvCxnSpPr>
          <p:nvPr/>
        </p:nvCxnSpPr>
        <p:spPr bwMode="auto">
          <a:xfrm>
            <a:off x="6553200" y="3124200"/>
            <a:ext cx="0" cy="53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AutoShape 11"/>
          <p:cNvCxnSpPr>
            <a:cxnSpLocks noChangeShapeType="1"/>
          </p:cNvCxnSpPr>
          <p:nvPr/>
        </p:nvCxnSpPr>
        <p:spPr bwMode="auto">
          <a:xfrm>
            <a:off x="6934201" y="3048001"/>
            <a:ext cx="638175" cy="474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AutoShape 12"/>
          <p:cNvCxnSpPr>
            <a:cxnSpLocks noChangeShapeType="1"/>
          </p:cNvCxnSpPr>
          <p:nvPr/>
        </p:nvCxnSpPr>
        <p:spPr bwMode="auto">
          <a:xfrm>
            <a:off x="7543800" y="2895601"/>
            <a:ext cx="1543050" cy="595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5627688" y="646114"/>
            <a:ext cx="8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514350" y="292052"/>
            <a:ext cx="11163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Sector Commander Authorities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84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rPr>
              <a:t>Historic High Water on Lower MS River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Record number of days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above flood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stage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Tow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size and horsepower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restrictions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Challenges at SW Pass for deep draft due to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silting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Low water equally as challenging</a:t>
            </a:r>
          </a:p>
        </p:txBody>
      </p:sp>
    </p:spTree>
    <p:extLst>
      <p:ext uri="{BB962C8B-B14F-4D97-AF65-F5344CB8AC3E}">
        <p14:creationId xmlns:p14="http://schemas.microsoft.com/office/powerpoint/2010/main" val="11581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Hurricanes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When to close the Port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?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Enacting the Regulated Navigation Areas (RNAs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)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Port Coordination Team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Calls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NOAA National Weather Service forecasts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critical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Opening the Port harder than closing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it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Communicate to mariners via the MSIB</a:t>
            </a:r>
          </a:p>
        </p:txBody>
      </p:sp>
    </p:spTree>
    <p:extLst>
      <p:ext uri="{BB962C8B-B14F-4D97-AF65-F5344CB8AC3E}">
        <p14:creationId xmlns:p14="http://schemas.microsoft.com/office/powerpoint/2010/main" val="16969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750" y="1841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Regulated Navigation Area (East)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0" y="1438183"/>
            <a:ext cx="11212497" cy="52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82" y="9879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Regulated Navigation Area (West)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0" y="1424358"/>
            <a:ext cx="11185864" cy="52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Hurricanes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When to close the Port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?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NOAA National Weather Service forecasts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critical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 smtClean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Enacting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the Regulated Navigation Areas (RNAs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)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Port Coordination Team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Calls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Opening the Port harder than closing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it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  <a:ea typeface="+mj-ea"/>
              <a:cs typeface="+mj-cs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  <a:ea typeface="+mj-ea"/>
                <a:cs typeface="+mj-cs"/>
              </a:rPr>
              <a:t>Communicate to mariners via the MSIB</a:t>
            </a:r>
          </a:p>
        </p:txBody>
      </p:sp>
    </p:spTree>
    <p:extLst>
      <p:ext uri="{BB962C8B-B14F-4D97-AF65-F5344CB8AC3E}">
        <p14:creationId xmlns:p14="http://schemas.microsoft.com/office/powerpoint/2010/main" val="19547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75" y="150813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Marine Safety Information Broadcast (MSIB)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1123951"/>
            <a:ext cx="5362575" cy="60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100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Bahnschrift</vt:lpstr>
      <vt:lpstr>Bahnschrift Light</vt:lpstr>
      <vt:lpstr>Calibri</vt:lpstr>
      <vt:lpstr>Calibri Light</vt:lpstr>
      <vt:lpstr>Georgia</vt:lpstr>
      <vt:lpstr>Office Theme</vt:lpstr>
      <vt:lpstr>Hydrographic Services Review Panel Meeting</vt:lpstr>
      <vt:lpstr>Overview </vt:lpstr>
      <vt:lpstr> </vt:lpstr>
      <vt:lpstr>Historic High Water on Lower MS River</vt:lpstr>
      <vt:lpstr>Hurricanes</vt:lpstr>
      <vt:lpstr>Regulated Navigation Area (East)</vt:lpstr>
      <vt:lpstr>Regulated Navigation Area (West)</vt:lpstr>
      <vt:lpstr>Hurricanes</vt:lpstr>
      <vt:lpstr>Marine Safety Information Broadcast (MSIB)</vt:lpstr>
      <vt:lpstr>Working with NOAA 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HSDR FACA</dc:title>
  <dc:creator>Luttrell, Kristi M CAPT</dc:creator>
  <cp:lastModifiedBy>Virginia Dentler</cp:lastModifiedBy>
  <cp:revision>16</cp:revision>
  <dcterms:created xsi:type="dcterms:W3CDTF">2019-08-13T14:20:41Z</dcterms:created>
  <dcterms:modified xsi:type="dcterms:W3CDTF">2019-08-14T14:54:13Z</dcterms:modified>
</cp:coreProperties>
</file>