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Lst>
  <p:notesMasterIdLst>
    <p:notesMasterId r:id="rId17"/>
  </p:notesMasterIdLst>
  <p:handoutMasterIdLst>
    <p:handoutMasterId r:id="rId18"/>
  </p:handoutMasterIdLst>
  <p:sldIdLst>
    <p:sldId id="256" r:id="rId2"/>
    <p:sldId id="303" r:id="rId3"/>
    <p:sldId id="305" r:id="rId4"/>
    <p:sldId id="306" r:id="rId5"/>
    <p:sldId id="304" r:id="rId6"/>
    <p:sldId id="299" r:id="rId7"/>
    <p:sldId id="301" r:id="rId8"/>
    <p:sldId id="282" r:id="rId9"/>
    <p:sldId id="276" r:id="rId10"/>
    <p:sldId id="297" r:id="rId11"/>
    <p:sldId id="292" r:id="rId12"/>
    <p:sldId id="296" r:id="rId13"/>
    <p:sldId id="295" r:id="rId14"/>
    <p:sldId id="277" r:id="rId15"/>
    <p:sldId id="267" r:id="rId16"/>
  </p:sldIdLst>
  <p:sldSz cx="9144000" cy="6858000" type="screen4x3"/>
  <p:notesSz cx="9309100" cy="7023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3A6"/>
    <a:srgbClr val="27AA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38" autoAdjust="0"/>
    <p:restoredTop sz="55117" autoAdjust="0"/>
  </p:normalViewPr>
  <p:slideViewPr>
    <p:cSldViewPr snapToGrid="0">
      <p:cViewPr varScale="1">
        <p:scale>
          <a:sx n="37" d="100"/>
          <a:sy n="37" d="100"/>
        </p:scale>
        <p:origin x="1574" y="48"/>
      </p:cViewPr>
      <p:guideLst>
        <p:guide orient="horz" pos="2160"/>
        <p:guide pos="2880"/>
      </p:guideLst>
    </p:cSldViewPr>
  </p:slideViewPr>
  <p:notesTextViewPr>
    <p:cViewPr>
      <p:scale>
        <a:sx n="3" d="2"/>
        <a:sy n="3" d="2"/>
      </p:scale>
      <p:origin x="0" y="0"/>
    </p:cViewPr>
  </p:notesTextViewPr>
  <p:notesViewPr>
    <p:cSldViewPr snapToGrid="0">
      <p:cViewPr varScale="1">
        <p:scale>
          <a:sx n="69" d="100"/>
          <a:sy n="69" d="100"/>
        </p:scale>
        <p:origin x="139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838"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73675" y="0"/>
            <a:ext cx="4033838" cy="350838"/>
          </a:xfrm>
          <a:prstGeom prst="rect">
            <a:avLst/>
          </a:prstGeom>
        </p:spPr>
        <p:txBody>
          <a:bodyPr vert="horz" lIns="91440" tIns="45720" rIns="91440" bIns="45720" rtlCol="0"/>
          <a:lstStyle>
            <a:lvl1pPr algn="r">
              <a:defRPr sz="1200"/>
            </a:lvl1pPr>
          </a:lstStyle>
          <a:p>
            <a:fld id="{E7FD7A8C-7E8C-4DC4-B1BC-74A96F21AA52}" type="datetimeFigureOut">
              <a:rPr lang="en-US" smtClean="0"/>
              <a:pPr/>
              <a:t>8/21/2019</a:t>
            </a:fld>
            <a:endParaRPr lang="en-US"/>
          </a:p>
        </p:txBody>
      </p:sp>
      <p:sp>
        <p:nvSpPr>
          <p:cNvPr id="4" name="Footer Placeholder 3"/>
          <p:cNvSpPr>
            <a:spLocks noGrp="1"/>
          </p:cNvSpPr>
          <p:nvPr>
            <p:ph type="ftr" sz="quarter" idx="2"/>
          </p:nvPr>
        </p:nvSpPr>
        <p:spPr>
          <a:xfrm>
            <a:off x="0" y="6670675"/>
            <a:ext cx="4033838" cy="3508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73675" y="6670675"/>
            <a:ext cx="4033838" cy="350838"/>
          </a:xfrm>
          <a:prstGeom prst="rect">
            <a:avLst/>
          </a:prstGeom>
        </p:spPr>
        <p:txBody>
          <a:bodyPr vert="horz" lIns="91440" tIns="45720" rIns="91440" bIns="45720" rtlCol="0" anchor="b"/>
          <a:lstStyle>
            <a:lvl1pPr algn="r">
              <a:defRPr sz="1200"/>
            </a:lvl1pPr>
          </a:lstStyle>
          <a:p>
            <a:fld id="{16ADB4A8-6B48-4760-8072-86CBEDD094D9}" type="slidenum">
              <a:rPr lang="en-US" smtClean="0"/>
              <a:pPr/>
              <a:t>‹#›</a:t>
            </a:fld>
            <a:endParaRPr lang="en-US"/>
          </a:p>
        </p:txBody>
      </p:sp>
    </p:spTree>
    <p:extLst>
      <p:ext uri="{BB962C8B-B14F-4D97-AF65-F5344CB8AC3E}">
        <p14:creationId xmlns:p14="http://schemas.microsoft.com/office/powerpoint/2010/main" val="1506858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033943" cy="352375"/>
          </a:xfrm>
          <a:prstGeom prst="rect">
            <a:avLst/>
          </a:prstGeom>
          <a:noFill/>
          <a:ln>
            <a:noFill/>
          </a:ln>
        </p:spPr>
        <p:txBody>
          <a:bodyPr spcFirstLastPara="1" wrap="square" lIns="93300" tIns="46650" rIns="93300" bIns="4665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273004" y="0"/>
            <a:ext cx="4033943" cy="352375"/>
          </a:xfrm>
          <a:prstGeom prst="rect">
            <a:avLst/>
          </a:prstGeom>
          <a:noFill/>
          <a:ln>
            <a:noFill/>
          </a:ln>
        </p:spPr>
        <p:txBody>
          <a:bodyPr spcFirstLastPara="1" wrap="square" lIns="93300" tIns="46650" rIns="93300" bIns="4665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074988" y="877888"/>
            <a:ext cx="3159125" cy="23701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30910" y="3379867"/>
            <a:ext cx="7447280" cy="2765346"/>
          </a:xfrm>
          <a:prstGeom prst="rect">
            <a:avLst/>
          </a:prstGeom>
          <a:noFill/>
          <a:ln>
            <a:noFill/>
          </a:ln>
        </p:spPr>
        <p:txBody>
          <a:bodyPr spcFirstLastPara="1" wrap="square" lIns="93300" tIns="46650" rIns="93300" bIns="4665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670727"/>
            <a:ext cx="4033943" cy="352374"/>
          </a:xfrm>
          <a:prstGeom prst="rect">
            <a:avLst/>
          </a:prstGeom>
          <a:noFill/>
          <a:ln>
            <a:noFill/>
          </a:ln>
        </p:spPr>
        <p:txBody>
          <a:bodyPr spcFirstLastPara="1" wrap="square" lIns="93300" tIns="46650" rIns="93300" bIns="4665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273004" y="6670727"/>
            <a:ext cx="4033943" cy="352374"/>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990049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searchenterprisewan.techtarget.com/definition/WAN" TargetMode="External"/><Relationship Id="rId3" Type="http://schemas.openxmlformats.org/officeDocument/2006/relationships/hyperlink" Target="https://searchitchannel.techtarget.com/definition/cloud-service-provider-cloud-provider" TargetMode="External"/><Relationship Id="rId7" Type="http://schemas.openxmlformats.org/officeDocument/2006/relationships/hyperlink" Target="https://searchitoperations.techtarget.com/definition/cloud-orchestrator"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searchitoperations.techtarget.com/definition/IT-automation" TargetMode="External"/><Relationship Id="rId5" Type="http://schemas.openxmlformats.org/officeDocument/2006/relationships/hyperlink" Target="https://searchdatabackup.techtarget.com/definition/backup" TargetMode="External"/><Relationship Id="rId4" Type="http://schemas.openxmlformats.org/officeDocument/2006/relationships/hyperlink" Target="https://searchservervirtualization.techtarget.com/definition/hypervisor" TargetMode="External"/><Relationship Id="rId9" Type="http://schemas.openxmlformats.org/officeDocument/2006/relationships/hyperlink" Target="https://searchdatacenter.techtarget.com/definition/workload"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notes"/>
          <p:cNvSpPr txBox="1">
            <a:spLocks noGrp="1"/>
          </p:cNvSpPr>
          <p:nvPr>
            <p:ph type="body" idx="1"/>
          </p:nvPr>
        </p:nvSpPr>
        <p:spPr>
          <a:xfrm>
            <a:off x="930910" y="3379867"/>
            <a:ext cx="7447280" cy="2765346"/>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03" name="Google Shape;203;p1:notes"/>
          <p:cNvSpPr>
            <a:spLocks noGrp="1" noRot="1" noChangeAspect="1"/>
          </p:cNvSpPr>
          <p:nvPr>
            <p:ph type="sldImg" idx="2"/>
          </p:nvPr>
        </p:nvSpPr>
        <p:spPr>
          <a:xfrm>
            <a:off x="3074988" y="877888"/>
            <a:ext cx="3159125" cy="23701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8024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7:notes"/>
          <p:cNvSpPr txBox="1">
            <a:spLocks noGrp="1"/>
          </p:cNvSpPr>
          <p:nvPr>
            <p:ph type="body" idx="1"/>
          </p:nvPr>
        </p:nvSpPr>
        <p:spPr>
          <a:xfrm>
            <a:off x="930910" y="3379867"/>
            <a:ext cx="7447280" cy="2765346"/>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244" name="Google Shape;244;p7:notes"/>
          <p:cNvSpPr>
            <a:spLocks noGrp="1" noRot="1" noChangeAspect="1"/>
          </p:cNvSpPr>
          <p:nvPr>
            <p:ph type="sldImg" idx="2"/>
          </p:nvPr>
        </p:nvSpPr>
        <p:spPr>
          <a:xfrm>
            <a:off x="3074988" y="877888"/>
            <a:ext cx="3159125" cy="23701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4680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a:t>
            </a:fld>
            <a:endParaRPr lang="en-US" sz="1200" b="0" i="0" u="none" strike="noStrike" cap="none">
              <a:solidFill>
                <a:schemeClr val="dk1"/>
              </a:solidFill>
              <a:latin typeface="Calibri"/>
              <a:ea typeface="Calibri"/>
              <a:cs typeface="Calibri"/>
              <a:sym typeface="Calibri"/>
            </a:endParaRPr>
          </a:p>
        </p:txBody>
      </p:sp>
      <p:sp>
        <p:nvSpPr>
          <p:cNvPr id="5" name="Notes Placeholder 4"/>
          <p:cNvSpPr txBox="1">
            <a:spLocks noGrp="1"/>
          </p:cNvSpPr>
          <p:nvPr>
            <p:ph type="body" idx="1"/>
          </p:nvPr>
        </p:nvSpPr>
        <p:spPr>
          <a:prstGeom prst="rect">
            <a:avLst/>
          </a:prstGeom>
          <a:noFill/>
        </p:spPr>
        <p:txBody>
          <a:bodyPr wrap="square" rtlCol="0">
            <a:spAutoFit/>
          </a:bodyPr>
          <a:lstStyle/>
          <a:p>
            <a:r>
              <a:rPr lang="en-US" sz="1050" b="1" i="0" u="none" strike="noStrike" cap="none" dirty="0" smtClean="0">
                <a:solidFill>
                  <a:schemeClr val="dk1"/>
                </a:solidFill>
                <a:latin typeface="Calibri"/>
                <a:ea typeface="Calibri"/>
                <a:cs typeface="Calibri"/>
                <a:sym typeface="Calibri"/>
              </a:rPr>
              <a:t>Precision marine navigation </a:t>
            </a:r>
            <a:r>
              <a:rPr lang="en-US" sz="1050" b="0" i="0" u="none" strike="noStrike" cap="none" dirty="0" smtClean="0">
                <a:solidFill>
                  <a:schemeClr val="dk1"/>
                </a:solidFill>
                <a:latin typeface="Calibri"/>
                <a:ea typeface="Calibri"/>
                <a:cs typeface="Calibri"/>
                <a:sym typeface="Calibri"/>
              </a:rPr>
              <a:t>is the ability of a vessel to safely and efficiently navigate and operate in close proximity to the seafloor, bridges, narrow channels, or other marine hazards.  </a:t>
            </a:r>
          </a:p>
          <a:p>
            <a:endParaRPr lang="en-US" sz="900" b="0" i="0" u="none" strike="noStrike" cap="none" dirty="0" smtClean="0">
              <a:solidFill>
                <a:schemeClr val="dk1"/>
              </a:solidFill>
              <a:latin typeface="Calibri"/>
              <a:ea typeface="Calibri"/>
              <a:cs typeface="Calibri"/>
              <a:sym typeface="Calibri"/>
            </a:endParaRPr>
          </a:p>
          <a:p>
            <a:r>
              <a:rPr lang="en-US" sz="900" b="1" i="0" u="none" strike="noStrike" cap="none" dirty="0" smtClean="0">
                <a:solidFill>
                  <a:schemeClr val="dk1"/>
                </a:solidFill>
                <a:latin typeface="Calibri"/>
                <a:ea typeface="Calibri"/>
                <a:cs typeface="Calibri"/>
                <a:sym typeface="Calibri"/>
              </a:rPr>
              <a:t>Importance of NOAA Data to Precision Navigation</a:t>
            </a:r>
          </a:p>
          <a:p>
            <a:pPr marL="228600"/>
            <a:r>
              <a:rPr lang="en-US" sz="900" b="0" i="0" u="none" strike="noStrike" cap="none" dirty="0" smtClean="0">
                <a:solidFill>
                  <a:schemeClr val="dk1"/>
                </a:solidFill>
                <a:latin typeface="Calibri"/>
                <a:ea typeface="Calibri"/>
                <a:cs typeface="Calibri"/>
                <a:sym typeface="Calibri"/>
              </a:rPr>
              <a:t>For large vessels entering a seaport, where space is limited and time is critical, mariners analyze</a:t>
            </a:r>
          </a:p>
          <a:p>
            <a:pPr marL="228600"/>
            <a:r>
              <a:rPr lang="en-US" sz="900" b="0" i="0" u="none" strike="noStrike" cap="none" dirty="0" smtClean="0">
                <a:solidFill>
                  <a:schemeClr val="dk1"/>
                </a:solidFill>
                <a:latin typeface="Calibri"/>
                <a:ea typeface="Calibri"/>
                <a:cs typeface="Calibri"/>
                <a:sym typeface="Calibri"/>
              </a:rPr>
              <a:t>NOAA’s near-real-time observations </a:t>
            </a:r>
            <a:r>
              <a:rPr lang="en-US" sz="900" b="0" i="1" u="none" strike="noStrike" cap="none" dirty="0" smtClean="0">
                <a:solidFill>
                  <a:schemeClr val="dk1"/>
                </a:solidFill>
                <a:latin typeface="Calibri"/>
                <a:ea typeface="Calibri"/>
                <a:cs typeface="Calibri"/>
                <a:sym typeface="Calibri"/>
              </a:rPr>
              <a:t>(e.g. water levels, waves, winds, air gap), </a:t>
            </a:r>
            <a:r>
              <a:rPr lang="en-US" sz="900" b="0" i="0" u="none" strike="noStrike" cap="none" dirty="0" smtClean="0">
                <a:solidFill>
                  <a:schemeClr val="dk1"/>
                </a:solidFill>
                <a:latin typeface="Calibri"/>
                <a:ea typeface="Calibri"/>
                <a:cs typeface="Calibri"/>
                <a:sym typeface="Calibri"/>
              </a:rPr>
              <a:t>tide predictions,  </a:t>
            </a:r>
          </a:p>
          <a:p>
            <a:pPr marL="228600"/>
            <a:r>
              <a:rPr lang="en-US" sz="900" b="0" i="0" u="none" strike="noStrike" cap="none" dirty="0" smtClean="0">
                <a:solidFill>
                  <a:schemeClr val="dk1"/>
                </a:solidFill>
                <a:latin typeface="Calibri"/>
                <a:ea typeface="Calibri"/>
                <a:cs typeface="Calibri"/>
                <a:sym typeface="Calibri"/>
              </a:rPr>
              <a:t>marine weather forecasts along with the nautical charts to anticipate oceanographic &amp;  </a:t>
            </a:r>
          </a:p>
          <a:p>
            <a:pPr marL="228600"/>
            <a:r>
              <a:rPr lang="en-US" sz="900" b="0" i="0" u="none" strike="noStrike" cap="none" dirty="0" smtClean="0">
                <a:solidFill>
                  <a:schemeClr val="dk1"/>
                </a:solidFill>
                <a:latin typeface="Calibri"/>
                <a:ea typeface="Calibri"/>
                <a:cs typeface="Calibri"/>
                <a:sym typeface="Calibri"/>
              </a:rPr>
              <a:t>weather conditions and their impacts. </a:t>
            </a:r>
          </a:p>
          <a:p>
            <a:endParaRPr lang="en-US" sz="900" b="0" i="0" u="none" strike="noStrike" cap="none" dirty="0" smtClean="0">
              <a:solidFill>
                <a:schemeClr val="dk1"/>
              </a:solidFill>
              <a:latin typeface="Calibri"/>
              <a:ea typeface="Calibri"/>
              <a:cs typeface="Calibri"/>
              <a:sym typeface="Calibri"/>
            </a:endParaRPr>
          </a:p>
          <a:p>
            <a:r>
              <a:rPr lang="en-US" sz="900" b="1" i="0" u="none" strike="noStrike" cap="none" dirty="0" smtClean="0">
                <a:solidFill>
                  <a:schemeClr val="dk1"/>
                </a:solidFill>
                <a:latin typeface="Calibri"/>
                <a:ea typeface="Calibri" panose="020F0502020204030204" pitchFamily="34" charset="0"/>
                <a:cs typeface="Arial" panose="020B0604020202020204" pitchFamily="34" charset="0"/>
                <a:sym typeface="Calibri"/>
              </a:rPr>
              <a:t>Accessing NOAA Data</a:t>
            </a:r>
          </a:p>
          <a:p>
            <a:pPr marL="347663" indent="-173038">
              <a:buFont typeface="Arial" panose="020B0604020202020204" pitchFamily="34" charset="0"/>
              <a:buChar char="•"/>
            </a:pPr>
            <a:r>
              <a:rPr lang="en-US" sz="900" b="1" i="0" u="none" strike="noStrike" cap="none" dirty="0" smtClean="0">
                <a:solidFill>
                  <a:schemeClr val="dk1"/>
                </a:solidFill>
                <a:latin typeface="Calibri"/>
                <a:ea typeface="Calibri" panose="020F0502020204030204" pitchFamily="34" charset="0"/>
                <a:cs typeface="Arial" panose="020B0604020202020204" pitchFamily="34" charset="0"/>
                <a:sym typeface="Calibri"/>
              </a:rPr>
              <a:t> </a:t>
            </a:r>
            <a:r>
              <a:rPr lang="en-US" sz="900" b="0" i="0" u="none" strike="noStrike" cap="none" dirty="0" smtClean="0">
                <a:solidFill>
                  <a:schemeClr val="dk1"/>
                </a:solidFill>
                <a:latin typeface="Calibri"/>
                <a:ea typeface="Calibri" panose="020F0502020204030204" pitchFamily="34" charset="0"/>
                <a:cs typeface="Arial" panose="020B0604020202020204" pitchFamily="34" charset="0"/>
                <a:sym typeface="Calibri"/>
              </a:rPr>
              <a:t>NOAA datasets are encoded in different data formats (</a:t>
            </a:r>
            <a:r>
              <a:rPr lang="en-US" sz="900" b="0" i="0" u="none" strike="noStrike" cap="none" dirty="0" err="1" smtClean="0">
                <a:solidFill>
                  <a:schemeClr val="dk1"/>
                </a:solidFill>
                <a:latin typeface="Calibri"/>
                <a:ea typeface="Calibri" panose="020F0502020204030204" pitchFamily="34" charset="0"/>
                <a:cs typeface="Arial" panose="020B0604020202020204" pitchFamily="34" charset="0"/>
                <a:sym typeface="Calibri"/>
              </a:rPr>
              <a:t>NetCDF</a:t>
            </a:r>
            <a:r>
              <a:rPr lang="en-US" sz="900" b="0" i="0" u="none" strike="noStrike" cap="none" dirty="0" smtClean="0">
                <a:solidFill>
                  <a:schemeClr val="dk1"/>
                </a:solidFill>
                <a:latin typeface="Calibri"/>
                <a:ea typeface="Calibri" panose="020F0502020204030204" pitchFamily="34" charset="0"/>
                <a:cs typeface="Arial" panose="020B0604020202020204" pitchFamily="34" charset="0"/>
                <a:sym typeface="Calibri"/>
              </a:rPr>
              <a:t>, GRIB2, plain text, </a:t>
            </a:r>
            <a:r>
              <a:rPr lang="en-US" sz="900" b="0" i="0" u="none" strike="noStrike" cap="none" dirty="0" err="1" smtClean="0">
                <a:solidFill>
                  <a:schemeClr val="dk1"/>
                </a:solidFill>
                <a:latin typeface="Calibri"/>
                <a:ea typeface="Calibri" panose="020F0502020204030204" pitchFamily="34" charset="0"/>
                <a:cs typeface="Arial" panose="020B0604020202020204" pitchFamily="34" charset="0"/>
                <a:sym typeface="Calibri"/>
              </a:rPr>
              <a:t>GeoTIFF</a:t>
            </a:r>
            <a:r>
              <a:rPr lang="en-US" sz="900" b="0" i="0" u="none" strike="noStrike" cap="none" dirty="0" smtClean="0">
                <a:solidFill>
                  <a:schemeClr val="dk1"/>
                </a:solidFill>
                <a:latin typeface="Calibri"/>
                <a:ea typeface="Calibri" panose="020F0502020204030204" pitchFamily="34" charset="0"/>
                <a:cs typeface="Arial" panose="020B0604020202020204" pitchFamily="34" charset="0"/>
                <a:sym typeface="Calibri"/>
              </a:rPr>
              <a:t>, etc.) and are spread across various NOS, NWS, &amp; NESDIS websites and data servers. </a:t>
            </a:r>
          </a:p>
          <a:p>
            <a:pPr marL="576263" indent="-228600">
              <a:buFont typeface="Wingdings" panose="05000000000000000000" pitchFamily="2" charset="2"/>
              <a:buChar char="§"/>
            </a:pPr>
            <a:r>
              <a:rPr lang="en-US" sz="900" b="0" i="0" u="none" strike="noStrike" cap="none" dirty="0" smtClean="0">
                <a:solidFill>
                  <a:schemeClr val="dk1"/>
                </a:solidFill>
                <a:latin typeface="Calibri"/>
                <a:ea typeface="Calibri" panose="020F0502020204030204" pitchFamily="34" charset="0"/>
                <a:cs typeface="Arial" panose="020B0604020202020204" pitchFamily="34" charset="0"/>
                <a:sym typeface="Calibri"/>
              </a:rPr>
              <a:t>This presents a challenge for marine users as well as navigation system manufactures who wish to ingest and process NOAA data for distribution to their customers.  </a:t>
            </a:r>
          </a:p>
          <a:p>
            <a:pPr marL="576263" indent="-228600">
              <a:buFont typeface="Wingdings" panose="05000000000000000000" pitchFamily="2" charset="2"/>
              <a:buChar char="§"/>
            </a:pPr>
            <a:r>
              <a:rPr lang="en-US" sz="900" b="0" i="0" u="none" strike="noStrike" cap="none" dirty="0" smtClean="0">
                <a:solidFill>
                  <a:schemeClr val="dk1"/>
                </a:solidFill>
                <a:latin typeface="Calibri"/>
                <a:ea typeface="Calibri" panose="020F0502020204030204" pitchFamily="34" charset="0"/>
                <a:cs typeface="Arial" panose="020B0604020202020204" pitchFamily="34" charset="0"/>
                <a:sym typeface="Calibri"/>
              </a:rPr>
              <a:t>This challenge will grow as the number of data sources &amp; sheer amount of navigational information increases.</a:t>
            </a:r>
            <a:endParaRPr lang="en-US" sz="900" b="0" i="0" u="none" strike="noStrike" cap="none" dirty="0" smtClean="0">
              <a:solidFill>
                <a:schemeClr val="dk1"/>
              </a:solidFill>
              <a:latin typeface="Calibri"/>
              <a:ea typeface="Calibri"/>
              <a:cs typeface="Calibri"/>
              <a:sym typeface="Calibri"/>
            </a:endParaRPr>
          </a:p>
          <a:p>
            <a:endParaRPr lang="en-US" sz="1000" i="1" dirty="0" smtClean="0"/>
          </a:p>
          <a:p>
            <a:endParaRPr lang="en-US" sz="1000" i="1" dirty="0" smtClean="0"/>
          </a:p>
          <a:p>
            <a:endParaRPr lang="en-US" sz="1000" i="1" dirty="0" smtClean="0"/>
          </a:p>
          <a:p>
            <a:endParaRPr lang="en-US" sz="1000" i="1" dirty="0" smtClean="0"/>
          </a:p>
          <a:p>
            <a:r>
              <a:rPr lang="en-US" sz="1000" i="1" dirty="0" smtClean="0"/>
              <a:t>NOAA’s </a:t>
            </a:r>
            <a:r>
              <a:rPr lang="en-US" sz="1000" i="1" dirty="0" smtClean="0"/>
              <a:t>PN Program is a coordinated </a:t>
            </a:r>
            <a:r>
              <a:rPr lang="en-US" sz="1000" i="1" dirty="0"/>
              <a:t>effort across several NOAA offices, including the </a:t>
            </a:r>
            <a:r>
              <a:rPr lang="en-US" sz="1000" i="1" dirty="0"/>
              <a:t> </a:t>
            </a:r>
            <a:r>
              <a:rPr lang="en-US" sz="1000" i="1" dirty="0" smtClean="0"/>
              <a:t>Office </a:t>
            </a:r>
            <a:r>
              <a:rPr lang="en-US" sz="1000" i="1" dirty="0"/>
              <a:t>of Coast Survey (OCS), the Center for Operational Oceanographic Products </a:t>
            </a:r>
            <a:r>
              <a:rPr lang="en-US" sz="1000" i="1" dirty="0" smtClean="0"/>
              <a:t>&amp; </a:t>
            </a:r>
            <a:r>
              <a:rPr lang="en-US" sz="1000" i="1" dirty="0"/>
              <a:t>Services (CO-OPS</a:t>
            </a:r>
            <a:r>
              <a:rPr lang="en-US" sz="1000" i="1" dirty="0" smtClean="0"/>
              <a:t>), the </a:t>
            </a:r>
            <a:r>
              <a:rPr lang="en-US" sz="1000" i="1" dirty="0"/>
              <a:t>National Geodetic Survey (NGS), the U.S. Integrated Ocean Observing System (IOOS</a:t>
            </a:r>
            <a:r>
              <a:rPr lang="en-US" sz="1000" i="1" dirty="0" smtClean="0"/>
              <a:t>), and </a:t>
            </a:r>
            <a:r>
              <a:rPr lang="en-US" sz="1000" i="1" dirty="0"/>
              <a:t>the National Weather Service (NWS).</a:t>
            </a:r>
          </a:p>
        </p:txBody>
      </p:sp>
    </p:spTree>
    <p:extLst>
      <p:ext uri="{BB962C8B-B14F-4D97-AF65-F5344CB8AC3E}">
        <p14:creationId xmlns:p14="http://schemas.microsoft.com/office/powerpoint/2010/main" val="3260114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6:notes"/>
          <p:cNvSpPr txBox="1">
            <a:spLocks noGrp="1"/>
          </p:cNvSpPr>
          <p:nvPr>
            <p:ph type="body" idx="1"/>
          </p:nvPr>
        </p:nvSpPr>
        <p:spPr>
          <a:xfrm>
            <a:off x="930910" y="3379867"/>
            <a:ext cx="7447280" cy="2765346"/>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265" name="Google Shape;265;p6:notes"/>
          <p:cNvSpPr>
            <a:spLocks noGrp="1" noRot="1" noChangeAspect="1"/>
          </p:cNvSpPr>
          <p:nvPr>
            <p:ph type="sldImg" idx="2"/>
          </p:nvPr>
        </p:nvSpPr>
        <p:spPr>
          <a:xfrm>
            <a:off x="3074988" y="877888"/>
            <a:ext cx="3159125" cy="23701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1278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8:notes"/>
          <p:cNvSpPr txBox="1">
            <a:spLocks noGrp="1"/>
          </p:cNvSpPr>
          <p:nvPr>
            <p:ph type="body" idx="1"/>
          </p:nvPr>
        </p:nvSpPr>
        <p:spPr>
          <a:xfrm>
            <a:off x="930910" y="3379867"/>
            <a:ext cx="7447280" cy="2765346"/>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SS3 = Simple Storage Service</a:t>
            </a:r>
            <a:endParaRPr/>
          </a:p>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An </a:t>
            </a:r>
            <a:r>
              <a:rPr lang="en-US" sz="1200" b="1" i="0" u="none" strike="noStrike" cap="none">
                <a:solidFill>
                  <a:schemeClr val="dk1"/>
                </a:solidFill>
                <a:latin typeface="Calibri"/>
                <a:ea typeface="Calibri"/>
                <a:cs typeface="Calibri"/>
                <a:sym typeface="Calibri"/>
              </a:rPr>
              <a:t>Amazon S3 bucket</a:t>
            </a:r>
            <a:r>
              <a:rPr lang="en-US" sz="1200" b="0" i="0" u="none" strike="noStrike" cap="none">
                <a:solidFill>
                  <a:schemeClr val="dk1"/>
                </a:solidFill>
                <a:latin typeface="Calibri"/>
                <a:ea typeface="Calibri"/>
                <a:cs typeface="Calibri"/>
                <a:sym typeface="Calibri"/>
              </a:rPr>
              <a:t> is a public cloud storage resource available in </a:t>
            </a:r>
            <a:r>
              <a:rPr lang="en-US" sz="1200" b="1" i="0" u="none" strike="noStrike" cap="none">
                <a:solidFill>
                  <a:schemeClr val="dk1"/>
                </a:solidFill>
                <a:latin typeface="Calibri"/>
                <a:ea typeface="Calibri"/>
                <a:cs typeface="Calibri"/>
                <a:sym typeface="Calibri"/>
              </a:rPr>
              <a:t>Amazon</a:t>
            </a:r>
            <a:r>
              <a:rPr lang="en-US" sz="1200" b="0" i="0" u="none" strike="noStrike" cap="none">
                <a:solidFill>
                  <a:schemeClr val="dk1"/>
                </a:solidFill>
                <a:latin typeface="Calibri"/>
                <a:ea typeface="Calibri"/>
                <a:cs typeface="Calibri"/>
                <a:sym typeface="Calibri"/>
              </a:rPr>
              <a:t> Web Services' (</a:t>
            </a:r>
            <a:r>
              <a:rPr lang="en-US" sz="1200" b="1" i="0" u="none" strike="noStrike" cap="none">
                <a:solidFill>
                  <a:schemeClr val="dk1"/>
                </a:solidFill>
                <a:latin typeface="Calibri"/>
                <a:ea typeface="Calibri"/>
                <a:cs typeface="Calibri"/>
                <a:sym typeface="Calibri"/>
              </a:rPr>
              <a:t>AWS</a:t>
            </a:r>
            <a:r>
              <a:rPr lang="en-US" sz="1200" b="0" i="0" u="none" strike="noStrike" cap="none">
                <a:solidFill>
                  <a:schemeClr val="dk1"/>
                </a:solidFill>
                <a:latin typeface="Calibri"/>
                <a:ea typeface="Calibri"/>
                <a:cs typeface="Calibri"/>
                <a:sym typeface="Calibri"/>
              </a:rPr>
              <a:t>) Simple Storage Service (</a:t>
            </a:r>
            <a:r>
              <a:rPr lang="en-US" sz="1200" b="1" i="0" u="none" strike="noStrike" cap="none">
                <a:solidFill>
                  <a:schemeClr val="dk1"/>
                </a:solidFill>
                <a:latin typeface="Calibri"/>
                <a:ea typeface="Calibri"/>
                <a:cs typeface="Calibri"/>
                <a:sym typeface="Calibri"/>
              </a:rPr>
              <a:t>S3</a:t>
            </a:r>
            <a:r>
              <a:rPr lang="en-US" sz="1200" b="0" i="0" u="none" strike="noStrike" cap="none">
                <a:solidFill>
                  <a:schemeClr val="dk1"/>
                </a:solidFill>
                <a:latin typeface="Calibri"/>
                <a:ea typeface="Calibri"/>
                <a:cs typeface="Calibri"/>
                <a:sym typeface="Calibri"/>
              </a:rPr>
              <a:t>), an object storage offering. </a:t>
            </a:r>
            <a:r>
              <a:rPr lang="en-US" sz="1200" b="1" i="0" u="none" strike="noStrike" cap="none">
                <a:solidFill>
                  <a:schemeClr val="dk1"/>
                </a:solidFill>
                <a:latin typeface="Calibri"/>
                <a:ea typeface="Calibri"/>
                <a:cs typeface="Calibri"/>
                <a:sym typeface="Calibri"/>
              </a:rPr>
              <a:t>Amazon S3 buckets</a:t>
            </a:r>
            <a:r>
              <a:rPr lang="en-US" sz="1200" b="0" i="0" u="none" strike="noStrike" cap="none">
                <a:solidFill>
                  <a:schemeClr val="dk1"/>
                </a:solidFill>
                <a:latin typeface="Calibri"/>
                <a:ea typeface="Calibri"/>
                <a:cs typeface="Calibri"/>
                <a:sym typeface="Calibri"/>
              </a:rPr>
              <a:t>, which are similar to file folders, store objects, which consist of data and its descriptive metadata.</a:t>
            </a:r>
            <a:endParaRPr/>
          </a:p>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It has simple web services interface that helps developers to store and retrieve data from anywhere around the globe.</a:t>
            </a:r>
            <a:endParaRPr/>
          </a:p>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81" name="Google Shape;281;p8:notes"/>
          <p:cNvSpPr>
            <a:spLocks noGrp="1" noRot="1" noChangeAspect="1"/>
          </p:cNvSpPr>
          <p:nvPr>
            <p:ph type="sldImg" idx="2"/>
          </p:nvPr>
        </p:nvSpPr>
        <p:spPr>
          <a:xfrm>
            <a:off x="3074988" y="877888"/>
            <a:ext cx="3159125" cy="23701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497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5:notes"/>
          <p:cNvSpPr txBox="1">
            <a:spLocks noGrp="1"/>
          </p:cNvSpPr>
          <p:nvPr>
            <p:ph type="body" idx="1"/>
          </p:nvPr>
        </p:nvSpPr>
        <p:spPr>
          <a:xfrm>
            <a:off x="930910" y="3379867"/>
            <a:ext cx="7447280" cy="2765346"/>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30" name="Google Shape;230;p5:notes"/>
          <p:cNvSpPr>
            <a:spLocks noGrp="1" noRot="1" noChangeAspect="1"/>
          </p:cNvSpPr>
          <p:nvPr>
            <p:ph type="sldImg" idx="2"/>
          </p:nvPr>
        </p:nvSpPr>
        <p:spPr>
          <a:xfrm>
            <a:off x="3074988" y="877888"/>
            <a:ext cx="3159125" cy="23701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2420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txBox="1">
            <a:spLocks noGrp="1"/>
          </p:cNvSpPr>
          <p:nvPr>
            <p:ph type="body" idx="1"/>
          </p:nvPr>
        </p:nvSpPr>
        <p:spPr>
          <a:xfrm>
            <a:off x="930910" y="3379867"/>
            <a:ext cx="7447280" cy="2765346"/>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r>
              <a:rPr lang="en-US" sz="1200" b="0" i="0" u="none" strike="noStrike" cap="none" dirty="0" smtClean="0">
                <a:solidFill>
                  <a:schemeClr val="dk1"/>
                </a:solidFill>
                <a:effectLst/>
                <a:latin typeface="Calibri"/>
                <a:ea typeface="Calibri"/>
                <a:cs typeface="Calibri"/>
                <a:sym typeface="Calibri"/>
              </a:rPr>
              <a:t>SS3 = Simple Storage</a:t>
            </a:r>
            <a:r>
              <a:rPr lang="en-US" sz="1200" b="0" i="0" u="none" strike="noStrike" cap="none" baseline="0" dirty="0" smtClean="0">
                <a:solidFill>
                  <a:schemeClr val="dk1"/>
                </a:solidFill>
                <a:effectLst/>
                <a:latin typeface="Calibri"/>
                <a:ea typeface="Calibri"/>
                <a:cs typeface="Calibri"/>
                <a:sym typeface="Calibri"/>
              </a:rPr>
              <a:t> Service</a:t>
            </a:r>
          </a:p>
          <a:p>
            <a:pPr marL="0" lvl="0" indent="0" algn="l" rtl="0">
              <a:spcBef>
                <a:spcPts val="0"/>
              </a:spcBef>
              <a:spcAft>
                <a:spcPts val="0"/>
              </a:spcAft>
              <a:buNone/>
            </a:pPr>
            <a:endParaRPr lang="en-U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200" b="0" i="0" u="none" strike="noStrike" cap="none" dirty="0" smtClean="0">
                <a:solidFill>
                  <a:schemeClr val="dk1"/>
                </a:solidFill>
                <a:effectLst/>
                <a:latin typeface="Calibri"/>
                <a:ea typeface="Calibri"/>
                <a:cs typeface="Calibri"/>
                <a:sym typeface="Calibri"/>
              </a:rPr>
              <a:t>An </a:t>
            </a:r>
            <a:r>
              <a:rPr lang="en-US" sz="1200" b="1" i="0" u="none" strike="noStrike" cap="none" dirty="0" smtClean="0">
                <a:solidFill>
                  <a:schemeClr val="dk1"/>
                </a:solidFill>
                <a:effectLst/>
                <a:latin typeface="Calibri"/>
                <a:ea typeface="Calibri"/>
                <a:cs typeface="Calibri"/>
                <a:sym typeface="Calibri"/>
              </a:rPr>
              <a:t>Amazon S3 bucket</a:t>
            </a:r>
            <a:r>
              <a:rPr lang="en-US" sz="1200" b="0" i="0" u="none" strike="noStrike" cap="none" dirty="0" smtClean="0">
                <a:solidFill>
                  <a:schemeClr val="dk1"/>
                </a:solidFill>
                <a:effectLst/>
                <a:latin typeface="Calibri"/>
                <a:ea typeface="Calibri"/>
                <a:cs typeface="Calibri"/>
                <a:sym typeface="Calibri"/>
              </a:rPr>
              <a:t> is a public cloud storage resource available in </a:t>
            </a:r>
            <a:r>
              <a:rPr lang="en-US" sz="1200" b="1" i="0" u="none" strike="noStrike" cap="none" dirty="0" smtClean="0">
                <a:solidFill>
                  <a:schemeClr val="dk1"/>
                </a:solidFill>
                <a:effectLst/>
                <a:latin typeface="Calibri"/>
                <a:ea typeface="Calibri"/>
                <a:cs typeface="Calibri"/>
                <a:sym typeface="Calibri"/>
              </a:rPr>
              <a:t>Amazon</a:t>
            </a:r>
            <a:r>
              <a:rPr lang="en-US" sz="1200" b="0" i="0" u="none" strike="noStrike" cap="none" dirty="0" smtClean="0">
                <a:solidFill>
                  <a:schemeClr val="dk1"/>
                </a:solidFill>
                <a:effectLst/>
                <a:latin typeface="Calibri"/>
                <a:ea typeface="Calibri"/>
                <a:cs typeface="Calibri"/>
                <a:sym typeface="Calibri"/>
              </a:rPr>
              <a:t> Web Services' (</a:t>
            </a:r>
            <a:r>
              <a:rPr lang="en-US" sz="1200" b="1" i="0" u="none" strike="noStrike" cap="none" dirty="0" smtClean="0">
                <a:solidFill>
                  <a:schemeClr val="dk1"/>
                </a:solidFill>
                <a:effectLst/>
                <a:latin typeface="Calibri"/>
                <a:ea typeface="Calibri"/>
                <a:cs typeface="Calibri"/>
                <a:sym typeface="Calibri"/>
              </a:rPr>
              <a:t>AWS</a:t>
            </a:r>
            <a:r>
              <a:rPr lang="en-US" sz="1200" b="0" i="0" u="none" strike="noStrike" cap="none" dirty="0" smtClean="0">
                <a:solidFill>
                  <a:schemeClr val="dk1"/>
                </a:solidFill>
                <a:effectLst/>
                <a:latin typeface="Calibri"/>
                <a:ea typeface="Calibri"/>
                <a:cs typeface="Calibri"/>
                <a:sym typeface="Calibri"/>
              </a:rPr>
              <a:t>) Simple Storage Service (</a:t>
            </a:r>
            <a:r>
              <a:rPr lang="en-US" sz="1200" b="1" i="0" u="none" strike="noStrike" cap="none" dirty="0" smtClean="0">
                <a:solidFill>
                  <a:schemeClr val="dk1"/>
                </a:solidFill>
                <a:effectLst/>
                <a:latin typeface="Calibri"/>
                <a:ea typeface="Calibri"/>
                <a:cs typeface="Calibri"/>
                <a:sym typeface="Calibri"/>
              </a:rPr>
              <a:t>S3</a:t>
            </a:r>
            <a:r>
              <a:rPr lang="en-US" sz="1200" b="0" i="0" u="none" strike="noStrike" cap="none" dirty="0" smtClean="0">
                <a:solidFill>
                  <a:schemeClr val="dk1"/>
                </a:solidFill>
                <a:effectLst/>
                <a:latin typeface="Calibri"/>
                <a:ea typeface="Calibri"/>
                <a:cs typeface="Calibri"/>
                <a:sym typeface="Calibri"/>
              </a:rPr>
              <a:t>), an object storage offering. </a:t>
            </a:r>
            <a:r>
              <a:rPr lang="en-US" sz="1200" b="1" i="0" u="none" strike="noStrike" cap="none" dirty="0" smtClean="0">
                <a:solidFill>
                  <a:schemeClr val="dk1"/>
                </a:solidFill>
                <a:effectLst/>
                <a:latin typeface="Calibri"/>
                <a:ea typeface="Calibri"/>
                <a:cs typeface="Calibri"/>
                <a:sym typeface="Calibri"/>
              </a:rPr>
              <a:t>Amazon S3 buckets</a:t>
            </a:r>
            <a:r>
              <a:rPr lang="en-US" sz="1200" b="0" i="0" u="none" strike="noStrike" cap="none" dirty="0" smtClean="0">
                <a:solidFill>
                  <a:schemeClr val="dk1"/>
                </a:solidFill>
                <a:effectLst/>
                <a:latin typeface="Calibri"/>
                <a:ea typeface="Calibri"/>
                <a:cs typeface="Calibri"/>
                <a:sym typeface="Calibri"/>
              </a:rPr>
              <a:t>, which are similar to file folders, store objects, which consist of data and its descriptive metadata.</a:t>
            </a:r>
          </a:p>
          <a:p>
            <a:pPr marL="0" lvl="0" indent="0" algn="l" rtl="0">
              <a:spcBef>
                <a:spcPts val="0"/>
              </a:spcBef>
              <a:spcAft>
                <a:spcPts val="0"/>
              </a:spcAft>
              <a:buNone/>
            </a:pPr>
            <a:endParaRPr lang="en-US" sz="1200" b="0" i="0" u="none" strike="noStrike" cap="none" dirty="0" smtClean="0">
              <a:solidFill>
                <a:schemeClr val="dk1"/>
              </a:solidFill>
              <a:effectLst/>
              <a:latin typeface="Calibri"/>
              <a:sym typeface="Calibri"/>
            </a:endParaRPr>
          </a:p>
          <a:p>
            <a:pPr marL="0" lvl="0" indent="0" algn="l" rtl="0">
              <a:spcBef>
                <a:spcPts val="0"/>
              </a:spcBef>
              <a:spcAft>
                <a:spcPts val="0"/>
              </a:spcAft>
              <a:buNone/>
            </a:pPr>
            <a:endParaRPr lang="en-US" sz="1200" b="0" i="0" u="none" strike="noStrike" cap="none" dirty="0" smtClean="0">
              <a:solidFill>
                <a:schemeClr val="dk1"/>
              </a:solidFill>
              <a:effectLst/>
              <a:latin typeface="Calibri"/>
              <a:sym typeface="Calibri"/>
            </a:endParaRPr>
          </a:p>
          <a:p>
            <a:pPr marL="0" lvl="0" indent="0" algn="l" rtl="0">
              <a:spcBef>
                <a:spcPts val="0"/>
              </a:spcBef>
              <a:spcAft>
                <a:spcPts val="0"/>
              </a:spcAft>
              <a:buNone/>
            </a:pPr>
            <a:r>
              <a:rPr lang="en-US" sz="1200" b="0" i="0" u="none" strike="noStrike" cap="none" dirty="0" smtClean="0">
                <a:solidFill>
                  <a:schemeClr val="dk1"/>
                </a:solidFill>
                <a:effectLst/>
                <a:latin typeface="Calibri"/>
                <a:ea typeface="Calibri"/>
                <a:cs typeface="Calibri"/>
                <a:sym typeface="Calibri"/>
              </a:rPr>
              <a:t>It has simple web services interface that helps developers to store and retrieve data from anywhere around the globe.</a:t>
            </a:r>
          </a:p>
          <a:p>
            <a:pPr marL="0" lvl="0" indent="0" algn="l" rtl="0">
              <a:spcBef>
                <a:spcPts val="0"/>
              </a:spcBef>
              <a:spcAft>
                <a:spcPts val="0"/>
              </a:spcAft>
              <a:buNone/>
            </a:pPr>
            <a:endParaRPr lang="en-US" sz="1200" b="0" i="0" u="none" strike="noStrike" cap="none" dirty="0" smtClean="0">
              <a:solidFill>
                <a:schemeClr val="dk1"/>
              </a:solidFill>
              <a:effectLst/>
              <a:latin typeface="Calibri"/>
              <a:cs typeface="Calibri"/>
              <a:sym typeface="Calibri"/>
            </a:endParaRPr>
          </a:p>
          <a:p>
            <a:pPr marL="0" lvl="0" indent="0" algn="l" rtl="0">
              <a:spcBef>
                <a:spcPts val="0"/>
              </a:spcBef>
              <a:spcAft>
                <a:spcPts val="0"/>
              </a:spcAft>
              <a:buNone/>
            </a:pPr>
            <a:r>
              <a:rPr lang="en-US" sz="1200" b="1" i="1" dirty="0" smtClean="0"/>
              <a:t>Infrastructure-as-a-Service  (</a:t>
            </a:r>
            <a:r>
              <a:rPr lang="en-US" sz="1200" b="1" i="1" dirty="0" err="1" smtClean="0"/>
              <a:t>IaaS</a:t>
            </a:r>
            <a:r>
              <a:rPr lang="en-US" sz="1200" b="1" i="1" dirty="0" smtClean="0"/>
              <a:t>)</a:t>
            </a:r>
            <a:r>
              <a:rPr lang="en-US" sz="1200" b="1" i="1" baseline="0" dirty="0" smtClean="0"/>
              <a:t> </a:t>
            </a:r>
            <a:r>
              <a:rPr lang="en-US" sz="1200" b="1" i="1" dirty="0" smtClean="0"/>
              <a:t>vs. </a:t>
            </a:r>
            <a:endParaRPr lang="en-US" sz="1200" b="0" i="0" u="none" strike="noStrike" cap="none" dirty="0" smtClean="0">
              <a:solidFill>
                <a:schemeClr val="dk1"/>
              </a:solidFill>
              <a:effectLst/>
              <a:latin typeface="Calibri"/>
              <a:cs typeface="Calibri"/>
              <a:sym typeface="Calibri"/>
            </a:endParaRPr>
          </a:p>
          <a:p>
            <a:pPr marL="0" lvl="0" indent="0" algn="l" rtl="0">
              <a:spcBef>
                <a:spcPts val="0"/>
              </a:spcBef>
              <a:spcAft>
                <a:spcPts val="0"/>
              </a:spcAft>
              <a:buNone/>
            </a:pPr>
            <a:r>
              <a:rPr lang="en-US" sz="1200" b="1" i="1" dirty="0" smtClean="0"/>
              <a:t>Platform-as-a-Service  (</a:t>
            </a:r>
            <a:r>
              <a:rPr lang="en-US" sz="1200" b="1" i="1" dirty="0" err="1" smtClean="0"/>
              <a:t>Paas</a:t>
            </a:r>
            <a:r>
              <a:rPr lang="en-US" sz="1200" b="1" i="1" dirty="0" smtClean="0"/>
              <a:t>)</a:t>
            </a:r>
            <a:endParaRPr lang="en-US" sz="1200" b="1" dirty="0" smtClean="0"/>
          </a:p>
          <a:p>
            <a:pPr marL="0" lvl="0" indent="0" algn="l" rtl="0">
              <a:spcBef>
                <a:spcPts val="0"/>
              </a:spcBef>
              <a:spcAft>
                <a:spcPts val="0"/>
              </a:spcAft>
              <a:buNone/>
            </a:pPr>
            <a:r>
              <a:rPr lang="en-US" b="1" dirty="0" err="1" smtClean="0"/>
              <a:t>IaaS</a:t>
            </a:r>
            <a:r>
              <a:rPr lang="en-US" dirty="0" smtClean="0"/>
              <a:t> clients can still access their servers and storage directly, but it is all outsourced through a “virtual data center” </a:t>
            </a:r>
            <a:r>
              <a:rPr lang="en-US" b="1" dirty="0" smtClean="0"/>
              <a:t>in the</a:t>
            </a:r>
            <a:r>
              <a:rPr lang="en-US" dirty="0" smtClean="0"/>
              <a:t> cloud. </a:t>
            </a:r>
            <a:r>
              <a:rPr lang="en-US" b="1" dirty="0" err="1" smtClean="0"/>
              <a:t>IaaS</a:t>
            </a:r>
            <a:r>
              <a:rPr lang="en-US" b="1" dirty="0" smtClean="0"/>
              <a:t> </a:t>
            </a:r>
            <a:r>
              <a:rPr lang="en-US" dirty="0" smtClean="0"/>
              <a:t> clients are responsible for managing aspects such as applications, runtime, </a:t>
            </a:r>
            <a:r>
              <a:rPr lang="en-US" dirty="0" err="1" smtClean="0"/>
              <a:t>OSes</a:t>
            </a:r>
            <a:r>
              <a:rPr lang="en-US" dirty="0" smtClean="0"/>
              <a:t>, middleware, and data.</a:t>
            </a:r>
            <a:endParaRPr lang="en-US" sz="1200" b="1" dirty="0" smtClean="0"/>
          </a:p>
          <a:p>
            <a:pPr marL="0" lvl="0" indent="0" algn="l" rtl="0">
              <a:spcBef>
                <a:spcPts val="0"/>
              </a:spcBef>
              <a:spcAft>
                <a:spcPts val="0"/>
              </a:spcAft>
              <a:buNone/>
            </a:pPr>
            <a:endParaRPr lang="en-US" sz="1200" b="1" dirty="0" smtClean="0"/>
          </a:p>
          <a:p>
            <a:pPr marL="0" lvl="0" indent="0" algn="l" rtl="0">
              <a:spcBef>
                <a:spcPts val="0"/>
              </a:spcBef>
              <a:spcAft>
                <a:spcPts val="0"/>
              </a:spcAft>
              <a:buNone/>
            </a:pPr>
            <a:endParaRPr lang="en-US" sz="1200" b="1" dirty="0" smtClean="0"/>
          </a:p>
          <a:p>
            <a:pPr marL="0" lvl="0" indent="0" algn="l" rtl="0">
              <a:spcBef>
                <a:spcPts val="0"/>
              </a:spcBef>
              <a:spcAft>
                <a:spcPts val="0"/>
              </a:spcAft>
              <a:buNone/>
            </a:pPr>
            <a:r>
              <a:rPr lang="en-US" sz="1200" b="1" dirty="0" smtClean="0"/>
              <a:t> </a:t>
            </a:r>
            <a:r>
              <a:rPr lang="en-US" sz="1200" b="1" i="1" dirty="0" err="1" smtClean="0"/>
              <a:t>IaaS</a:t>
            </a:r>
            <a:endParaRPr lang="en-US" sz="1200" b="1" i="1" dirty="0" smtClean="0"/>
          </a:p>
          <a:p>
            <a:r>
              <a:rPr lang="en-US" dirty="0" smtClean="0"/>
              <a:t>In an </a:t>
            </a:r>
            <a:r>
              <a:rPr lang="en-US" dirty="0" err="1" smtClean="0"/>
              <a:t>IaaS</a:t>
            </a:r>
            <a:r>
              <a:rPr lang="en-US" dirty="0" smtClean="0"/>
              <a:t> model, a </a:t>
            </a:r>
            <a:r>
              <a:rPr lang="en-US" dirty="0" smtClean="0">
                <a:hlinkClick r:id="rId3"/>
              </a:rPr>
              <a:t>cloud provider</a:t>
            </a:r>
            <a:r>
              <a:rPr lang="en-US" dirty="0" smtClean="0"/>
              <a:t> hosts the infrastructure components traditionally present in an on-premises data center, including servers, storage and networking hardware, as well as the virtualization or </a:t>
            </a:r>
            <a:r>
              <a:rPr lang="en-US" dirty="0" smtClean="0">
                <a:hlinkClick r:id="rId4"/>
              </a:rPr>
              <a:t>hypervisor</a:t>
            </a:r>
            <a:r>
              <a:rPr lang="en-US" dirty="0" smtClean="0"/>
              <a:t> layer.</a:t>
            </a:r>
          </a:p>
          <a:p>
            <a:r>
              <a:rPr lang="en-US" dirty="0" smtClean="0"/>
              <a:t>The </a:t>
            </a:r>
            <a:r>
              <a:rPr lang="en-US" dirty="0" err="1" smtClean="0"/>
              <a:t>IaaS</a:t>
            </a:r>
            <a:r>
              <a:rPr lang="en-US" dirty="0" smtClean="0"/>
              <a:t> provider also supplies a range of services to accompany those infrastructure components. These can include detailed billing, monitoring, log access, security, load balancing and clustering, as well as storage resiliency, such as </a:t>
            </a:r>
            <a:r>
              <a:rPr lang="en-US" dirty="0" smtClean="0">
                <a:hlinkClick r:id="rId5"/>
              </a:rPr>
              <a:t>backup</a:t>
            </a:r>
            <a:r>
              <a:rPr lang="en-US" dirty="0" smtClean="0"/>
              <a:t>, replication and recovery. These services are increasingly policy-driven, enabling </a:t>
            </a:r>
            <a:r>
              <a:rPr lang="en-US" dirty="0" err="1" smtClean="0"/>
              <a:t>IaaS</a:t>
            </a:r>
            <a:r>
              <a:rPr lang="en-US" dirty="0" smtClean="0"/>
              <a:t> users to implement greater levels of </a:t>
            </a:r>
            <a:r>
              <a:rPr lang="en-US" dirty="0" smtClean="0">
                <a:hlinkClick r:id="rId6"/>
              </a:rPr>
              <a:t>automation</a:t>
            </a:r>
            <a:r>
              <a:rPr lang="en-US" dirty="0" smtClean="0"/>
              <a:t> and </a:t>
            </a:r>
            <a:r>
              <a:rPr lang="en-US" dirty="0" smtClean="0">
                <a:hlinkClick r:id="rId7"/>
              </a:rPr>
              <a:t>orchestration</a:t>
            </a:r>
            <a:r>
              <a:rPr lang="en-US" dirty="0" smtClean="0"/>
              <a:t> for important infrastructure tasks. For example, a user can implement policies to drive load balancing to maintain application availability and performance.</a:t>
            </a:r>
          </a:p>
          <a:p>
            <a:r>
              <a:rPr lang="en-US" dirty="0" err="1" smtClean="0"/>
              <a:t>IaaS</a:t>
            </a:r>
            <a:r>
              <a:rPr lang="en-US" dirty="0" smtClean="0"/>
              <a:t> customers access resources and services through a wide area network (</a:t>
            </a:r>
            <a:r>
              <a:rPr lang="en-US" dirty="0" smtClean="0">
                <a:hlinkClick r:id="rId8"/>
              </a:rPr>
              <a:t>WAN</a:t>
            </a:r>
            <a:r>
              <a:rPr lang="en-US" dirty="0" smtClean="0"/>
              <a:t>), such as the internet, and can use the cloud provider's services to install the remaining elements of an application stack. For example, the user can log in to the </a:t>
            </a:r>
            <a:r>
              <a:rPr lang="en-US" dirty="0" err="1" smtClean="0"/>
              <a:t>IaaS</a:t>
            </a:r>
            <a:r>
              <a:rPr lang="en-US" dirty="0" smtClean="0"/>
              <a:t> platform to create virtual machines (VMs); install operating systems in each VM; deploy middleware, such as databases; create storage buckets for </a:t>
            </a:r>
            <a:r>
              <a:rPr lang="en-US" dirty="0" smtClean="0">
                <a:hlinkClick r:id="rId9"/>
              </a:rPr>
              <a:t>workloads</a:t>
            </a:r>
            <a:r>
              <a:rPr lang="en-US" dirty="0" smtClean="0"/>
              <a:t> and backups; and install the enterprise workload into that VM. Customers can then use the provider's services to track costs, monitor performance, balance network traffic, troubleshoot application issues, manage disaster recovery and more.</a:t>
            </a:r>
          </a:p>
          <a:p>
            <a:pPr marL="0" lvl="0" indent="0" algn="l" rtl="0">
              <a:spcBef>
                <a:spcPts val="0"/>
              </a:spcBef>
              <a:spcAft>
                <a:spcPts val="0"/>
              </a:spcAft>
              <a:buNone/>
            </a:pPr>
            <a:endParaRPr lang="en-US" sz="1200" b="1" i="1" u="none" strike="noStrike" cap="none" dirty="0" smtClean="0">
              <a:solidFill>
                <a:schemeClr val="dk1"/>
              </a:solidFill>
              <a:effectLst/>
              <a:latin typeface="Calibri"/>
              <a:cs typeface="Calibri"/>
              <a:sym typeface="Calibri"/>
            </a:endParaRPr>
          </a:p>
          <a:p>
            <a:pPr marL="0" lvl="0" indent="0" algn="l" rtl="0">
              <a:spcBef>
                <a:spcPts val="0"/>
              </a:spcBef>
              <a:spcAft>
                <a:spcPts val="0"/>
              </a:spcAft>
              <a:buNone/>
            </a:pPr>
            <a:r>
              <a:rPr lang="en-US" sz="1200" b="1" i="1" u="none" strike="noStrike" cap="none" dirty="0" err="1" smtClean="0">
                <a:solidFill>
                  <a:schemeClr val="dk1"/>
                </a:solidFill>
                <a:effectLst/>
                <a:latin typeface="Calibri"/>
                <a:cs typeface="Calibri"/>
                <a:sym typeface="Calibri"/>
              </a:rPr>
              <a:t>PaaS</a:t>
            </a:r>
            <a:endParaRPr lang="en-US" sz="1200" b="1" i="1" u="none" strike="noStrike" cap="none" dirty="0" smtClean="0">
              <a:solidFill>
                <a:schemeClr val="dk1"/>
              </a:solidFill>
              <a:effectLst/>
              <a:latin typeface="Calibri"/>
              <a:cs typeface="Calibri"/>
              <a:sym typeface="Calibri"/>
            </a:endParaRPr>
          </a:p>
          <a:p>
            <a:r>
              <a:rPr lang="en-US" dirty="0" smtClean="0"/>
              <a:t>In an </a:t>
            </a:r>
            <a:r>
              <a:rPr lang="en-US" dirty="0" err="1" smtClean="0"/>
              <a:t>IaaS</a:t>
            </a:r>
            <a:r>
              <a:rPr lang="en-US" dirty="0" smtClean="0"/>
              <a:t> model, a </a:t>
            </a:r>
            <a:r>
              <a:rPr lang="en-US" dirty="0" smtClean="0">
                <a:hlinkClick r:id="rId3"/>
              </a:rPr>
              <a:t>cloud provider</a:t>
            </a:r>
            <a:r>
              <a:rPr lang="en-US" dirty="0" smtClean="0"/>
              <a:t> hosts the infrastructure components traditionally present in an on-premises data center, including servers, storage and networking hardware, as well as the virtualization or </a:t>
            </a:r>
            <a:r>
              <a:rPr lang="en-US" dirty="0" smtClean="0">
                <a:hlinkClick r:id="rId4"/>
              </a:rPr>
              <a:t>hypervisor</a:t>
            </a:r>
            <a:r>
              <a:rPr lang="en-US" dirty="0" smtClean="0"/>
              <a:t> layer.</a:t>
            </a:r>
          </a:p>
          <a:p>
            <a:r>
              <a:rPr lang="en-US" dirty="0" smtClean="0"/>
              <a:t>The </a:t>
            </a:r>
            <a:r>
              <a:rPr lang="en-US" dirty="0" err="1" smtClean="0"/>
              <a:t>IaaS</a:t>
            </a:r>
            <a:r>
              <a:rPr lang="en-US" dirty="0" smtClean="0"/>
              <a:t> provider also supplies a range of services to accompany those infrastructure components. These can include detailed billing, monitoring, log access, security, load balancing and clustering, as well as storage resiliency, such as </a:t>
            </a:r>
            <a:r>
              <a:rPr lang="en-US" dirty="0" smtClean="0">
                <a:hlinkClick r:id="rId5"/>
              </a:rPr>
              <a:t>backup</a:t>
            </a:r>
            <a:r>
              <a:rPr lang="en-US" dirty="0" smtClean="0"/>
              <a:t>, replication and recovery. These services are increasingly policy-driven, enabling </a:t>
            </a:r>
            <a:r>
              <a:rPr lang="en-US" dirty="0" err="1" smtClean="0"/>
              <a:t>IaaS</a:t>
            </a:r>
            <a:r>
              <a:rPr lang="en-US" dirty="0" smtClean="0"/>
              <a:t> users to implement greater levels of </a:t>
            </a:r>
            <a:r>
              <a:rPr lang="en-US" dirty="0" smtClean="0">
                <a:hlinkClick r:id="rId6"/>
              </a:rPr>
              <a:t>automation</a:t>
            </a:r>
            <a:r>
              <a:rPr lang="en-US" dirty="0" smtClean="0"/>
              <a:t> and </a:t>
            </a:r>
            <a:r>
              <a:rPr lang="en-US" dirty="0" smtClean="0">
                <a:hlinkClick r:id="rId7"/>
              </a:rPr>
              <a:t>orchestration</a:t>
            </a:r>
            <a:r>
              <a:rPr lang="en-US" dirty="0" smtClean="0"/>
              <a:t> for important infrastructure tasks. For example, a user can implement policies to drive load balancing to maintain application availability and performance.</a:t>
            </a:r>
          </a:p>
          <a:p>
            <a:r>
              <a:rPr lang="en-US" dirty="0" err="1" smtClean="0"/>
              <a:t>IaaS</a:t>
            </a:r>
            <a:r>
              <a:rPr lang="en-US" dirty="0" smtClean="0"/>
              <a:t> customers access resources and services through a wide area network (</a:t>
            </a:r>
            <a:r>
              <a:rPr lang="en-US" dirty="0" smtClean="0">
                <a:hlinkClick r:id="rId8"/>
              </a:rPr>
              <a:t>WAN</a:t>
            </a:r>
            <a:r>
              <a:rPr lang="en-US" dirty="0" smtClean="0"/>
              <a:t>), such as the internet, and can use the cloud provider's services to install the remaining elements of an application stack. For example, the user can log in to the </a:t>
            </a:r>
            <a:r>
              <a:rPr lang="en-US" dirty="0" err="1" smtClean="0"/>
              <a:t>IaaS</a:t>
            </a:r>
            <a:r>
              <a:rPr lang="en-US" dirty="0" smtClean="0"/>
              <a:t> platform to create virtual machines (VMs); install operating systems in each VM; deploy middleware, such as databases; create storage buckets for </a:t>
            </a:r>
            <a:r>
              <a:rPr lang="en-US" dirty="0" smtClean="0">
                <a:hlinkClick r:id="rId9"/>
              </a:rPr>
              <a:t>workloads</a:t>
            </a:r>
            <a:r>
              <a:rPr lang="en-US" dirty="0" smtClean="0"/>
              <a:t> and backups; and install the enterprise workload into that VM. Customers can then use the provider's services to track costs, monitor performance, balance network traffic, troubleshoot application issues, manage disaster recovery and more.</a:t>
            </a:r>
          </a:p>
          <a:p>
            <a:pPr marL="0" lvl="0" indent="0" algn="l" rtl="0">
              <a:spcBef>
                <a:spcPts val="0"/>
              </a:spcBef>
              <a:spcAft>
                <a:spcPts val="0"/>
              </a:spcAft>
              <a:buNone/>
            </a:pPr>
            <a:endParaRPr lang="en-US" sz="1200" b="1" i="1" u="none" strike="noStrike" cap="none" dirty="0" smtClean="0">
              <a:solidFill>
                <a:schemeClr val="dk1"/>
              </a:solidFill>
              <a:effectLst/>
              <a:latin typeface="Calibri"/>
              <a:cs typeface="Calibri"/>
              <a:sym typeface="Calibri"/>
            </a:endParaRPr>
          </a:p>
          <a:p>
            <a:pPr marL="0" lvl="0" indent="0" algn="l" rtl="0">
              <a:spcBef>
                <a:spcPts val="0"/>
              </a:spcBef>
              <a:spcAft>
                <a:spcPts val="0"/>
              </a:spcAft>
              <a:buNone/>
            </a:pPr>
            <a:endParaRPr lang="en-US" sz="1200" b="1" i="1" u="none" strike="noStrike" cap="none" dirty="0" smtClean="0">
              <a:solidFill>
                <a:schemeClr val="dk1"/>
              </a:solidFill>
              <a:effectLst/>
              <a:latin typeface="Calibri"/>
              <a:cs typeface="Calibri"/>
              <a:sym typeface="Calibri"/>
            </a:endParaRPr>
          </a:p>
          <a:p>
            <a:pPr marL="0" lvl="0" indent="0" algn="l" rtl="0">
              <a:spcBef>
                <a:spcPts val="0"/>
              </a:spcBef>
              <a:spcAft>
                <a:spcPts val="0"/>
              </a:spcAft>
              <a:buNone/>
            </a:pPr>
            <a:endParaRPr lang="en-US" sz="1200" b="0" i="0" u="none" strike="noStrike" cap="none" dirty="0" smtClean="0">
              <a:solidFill>
                <a:schemeClr val="dk1"/>
              </a:solidFill>
              <a:effectLst/>
              <a:latin typeface="Calibri"/>
              <a:cs typeface="Calibri"/>
              <a:sym typeface="Calibri"/>
            </a:endParaRPr>
          </a:p>
          <a:p>
            <a:pPr marL="0" lvl="0" indent="0" algn="l" rtl="0">
              <a:spcBef>
                <a:spcPts val="0"/>
              </a:spcBef>
              <a:spcAft>
                <a:spcPts val="0"/>
              </a:spcAft>
              <a:buNone/>
            </a:pPr>
            <a:endParaRPr dirty="0"/>
          </a:p>
        </p:txBody>
      </p:sp>
      <p:sp>
        <p:nvSpPr>
          <p:cNvPr id="223" name="Google Shape;223;p4:notes"/>
          <p:cNvSpPr>
            <a:spLocks noGrp="1" noRot="1" noChangeAspect="1"/>
          </p:cNvSpPr>
          <p:nvPr>
            <p:ph type="sldImg" idx="2"/>
          </p:nvPr>
        </p:nvSpPr>
        <p:spPr>
          <a:xfrm>
            <a:off x="3074988" y="877888"/>
            <a:ext cx="3159125" cy="23701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5795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5:notes"/>
          <p:cNvSpPr txBox="1">
            <a:spLocks noGrp="1"/>
          </p:cNvSpPr>
          <p:nvPr>
            <p:ph type="body" idx="1"/>
          </p:nvPr>
        </p:nvSpPr>
        <p:spPr>
          <a:xfrm>
            <a:off x="930910" y="3379867"/>
            <a:ext cx="7447280" cy="2765346"/>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30" name="Google Shape;230;p5:notes"/>
          <p:cNvSpPr>
            <a:spLocks noGrp="1" noRot="1" noChangeAspect="1"/>
          </p:cNvSpPr>
          <p:nvPr>
            <p:ph type="sldImg" idx="2"/>
          </p:nvPr>
        </p:nvSpPr>
        <p:spPr>
          <a:xfrm>
            <a:off x="3074988" y="877888"/>
            <a:ext cx="3159125" cy="23701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2314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txBox="1">
            <a:spLocks noGrp="1"/>
          </p:cNvSpPr>
          <p:nvPr>
            <p:ph type="body" idx="1"/>
          </p:nvPr>
        </p:nvSpPr>
        <p:spPr>
          <a:xfrm>
            <a:off x="930910" y="3379867"/>
            <a:ext cx="7447280" cy="2765346"/>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237" name="Google Shape;237;p6:notes"/>
          <p:cNvSpPr>
            <a:spLocks noGrp="1" noRot="1" noChangeAspect="1"/>
          </p:cNvSpPr>
          <p:nvPr>
            <p:ph type="sldImg" idx="2"/>
          </p:nvPr>
        </p:nvSpPr>
        <p:spPr>
          <a:xfrm>
            <a:off x="3074988" y="877888"/>
            <a:ext cx="3159125" cy="23701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7847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txBox="1">
            <a:spLocks noGrp="1"/>
          </p:cNvSpPr>
          <p:nvPr>
            <p:ph type="body" idx="1"/>
          </p:nvPr>
        </p:nvSpPr>
        <p:spPr>
          <a:xfrm>
            <a:off x="930910" y="3379867"/>
            <a:ext cx="7447280" cy="2765346"/>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237" name="Google Shape;237;p6:notes"/>
          <p:cNvSpPr>
            <a:spLocks noGrp="1" noRot="1" noChangeAspect="1"/>
          </p:cNvSpPr>
          <p:nvPr>
            <p:ph type="sldImg" idx="2"/>
          </p:nvPr>
        </p:nvSpPr>
        <p:spPr>
          <a:xfrm>
            <a:off x="3074988" y="877888"/>
            <a:ext cx="3159125" cy="23701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4851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Album Cover">
  <p:cSld name="Album Cover">
    <p:spTree>
      <p:nvGrpSpPr>
        <p:cNvPr id="1" name="Shape 18"/>
        <p:cNvGrpSpPr/>
        <p:nvPr/>
      </p:nvGrpSpPr>
      <p:grpSpPr>
        <a:xfrm>
          <a:off x="0" y="0"/>
          <a:ext cx="0" cy="0"/>
          <a:chOff x="0" y="0"/>
          <a:chExt cx="0" cy="0"/>
        </a:xfrm>
      </p:grpSpPr>
      <p:sp>
        <p:nvSpPr>
          <p:cNvPr id="19" name="Google Shape;19;p2"/>
          <p:cNvSpPr/>
          <p:nvPr/>
        </p:nvSpPr>
        <p:spPr>
          <a:xfrm>
            <a:off x="7162800" y="137160"/>
            <a:ext cx="228600" cy="4587240"/>
          </a:xfrm>
          <a:prstGeom prst="rect">
            <a:avLst/>
          </a:prstGeom>
          <a:solidFill>
            <a:srgbClr val="27AA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
          <p:cNvSpPr/>
          <p:nvPr/>
        </p:nvSpPr>
        <p:spPr>
          <a:xfrm>
            <a:off x="7467600" y="146685"/>
            <a:ext cx="1447800" cy="4591050"/>
          </a:xfrm>
          <a:prstGeom prst="rect">
            <a:avLst/>
          </a:prstGeom>
          <a:solidFill>
            <a:srgbClr val="016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2"/>
          <p:cNvSpPr txBox="1">
            <a:spLocks noGrp="1"/>
          </p:cNvSpPr>
          <p:nvPr>
            <p:ph type="body" idx="1"/>
          </p:nvPr>
        </p:nvSpPr>
        <p:spPr>
          <a:xfrm>
            <a:off x="228600" y="4800600"/>
            <a:ext cx="8686800" cy="1905000"/>
          </a:xfrm>
          <a:prstGeom prst="rect">
            <a:avLst/>
          </a:prstGeom>
          <a:solidFill>
            <a:srgbClr val="0163A6"/>
          </a:solidFill>
          <a:ln>
            <a:noFill/>
          </a:ln>
        </p:spPr>
        <p:txBody>
          <a:bodyPr spcFirstLastPara="1" wrap="square" lIns="91425" tIns="45700" rIns="91425" bIns="45700" anchor="ctr" anchorCtr="0"/>
          <a:lstStyle>
            <a:lvl1pPr marL="457200" lvl="0" indent="-228600" algn="l">
              <a:spcBef>
                <a:spcPts val="960"/>
              </a:spcBef>
              <a:spcAft>
                <a:spcPts val="0"/>
              </a:spcAft>
              <a:buClr>
                <a:schemeClr val="lt1"/>
              </a:buClr>
              <a:buSzPts val="4800"/>
              <a:buFont typeface="Calibri"/>
              <a:buNone/>
              <a:defRPr sz="4800">
                <a:solidFill>
                  <a:schemeClr val="lt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22" name="Google Shape;22;p2"/>
          <p:cNvGrpSpPr/>
          <p:nvPr/>
        </p:nvGrpSpPr>
        <p:grpSpPr>
          <a:xfrm>
            <a:off x="7527852" y="207644"/>
            <a:ext cx="1336898" cy="1350223"/>
            <a:chOff x="7464492" y="146685"/>
            <a:chExt cx="1450907" cy="1465368"/>
          </a:xfrm>
        </p:grpSpPr>
        <p:sp>
          <p:nvSpPr>
            <p:cNvPr id="23" name="Google Shape;23;p2"/>
            <p:cNvSpPr/>
            <p:nvPr/>
          </p:nvSpPr>
          <p:spPr>
            <a:xfrm>
              <a:off x="7509935" y="194735"/>
              <a:ext cx="1356357" cy="1363132"/>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4" name="Google Shape;24;p2" descr="http://www.nmfs.noaa.gov/images_template/noaa_logo1200by630v1.png"/>
            <p:cNvPicPr preferRelativeResize="0"/>
            <p:nvPr/>
          </p:nvPicPr>
          <p:blipFill rotWithShape="1">
            <a:blip r:embed="rId2">
              <a:alphaModFix/>
            </a:blip>
            <a:srcRect l="28595" t="8160" r="28418" b="9146"/>
            <a:stretch/>
          </p:blipFill>
          <p:spPr>
            <a:xfrm>
              <a:off x="7464492" y="146685"/>
              <a:ext cx="1450907" cy="1465368"/>
            </a:xfrm>
            <a:prstGeom prst="rect">
              <a:avLst/>
            </a:prstGeom>
            <a:noFill/>
            <a:ln>
              <a:noFill/>
            </a:ln>
          </p:spPr>
        </p:pic>
      </p:grpSp>
      <p:sp>
        <p:nvSpPr>
          <p:cNvPr id="25" name="Google Shape;25;p2"/>
          <p:cNvSpPr>
            <a:spLocks noGrp="1"/>
          </p:cNvSpPr>
          <p:nvPr>
            <p:ph type="pic" idx="2"/>
          </p:nvPr>
        </p:nvSpPr>
        <p:spPr>
          <a:xfrm>
            <a:off x="228600" y="152400"/>
            <a:ext cx="6858000" cy="4572000"/>
          </a:xfrm>
          <a:prstGeom prst="rect">
            <a:avLst/>
          </a:prstGeom>
          <a:solidFill>
            <a:schemeClr val="lt1"/>
          </a:solidFill>
          <a:ln>
            <a:noFill/>
          </a:ln>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Up Mixed with Caption">
  <p:cSld name="2-Up Mixed with Caption">
    <p:spTree>
      <p:nvGrpSpPr>
        <p:cNvPr id="1" name="Shape 74"/>
        <p:cNvGrpSpPr/>
        <p:nvPr/>
      </p:nvGrpSpPr>
      <p:grpSpPr>
        <a:xfrm>
          <a:off x="0" y="0"/>
          <a:ext cx="0" cy="0"/>
          <a:chOff x="0" y="0"/>
          <a:chExt cx="0" cy="0"/>
        </a:xfrm>
      </p:grpSpPr>
      <p:sp>
        <p:nvSpPr>
          <p:cNvPr id="75" name="Google Shape;75;p11"/>
          <p:cNvSpPr>
            <a:spLocks noGrp="1"/>
          </p:cNvSpPr>
          <p:nvPr>
            <p:ph type="pic" idx="2"/>
          </p:nvPr>
        </p:nvSpPr>
        <p:spPr>
          <a:xfrm>
            <a:off x="4724401" y="225552"/>
            <a:ext cx="3694176" cy="2770632"/>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Google Shape;76;p11"/>
          <p:cNvSpPr>
            <a:spLocks noGrp="1"/>
          </p:cNvSpPr>
          <p:nvPr>
            <p:ph type="pic" idx="3"/>
          </p:nvPr>
        </p:nvSpPr>
        <p:spPr>
          <a:xfrm>
            <a:off x="152400" y="222504"/>
            <a:ext cx="4368557" cy="5824743"/>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body" idx="1"/>
          </p:nvPr>
        </p:nvSpPr>
        <p:spPr>
          <a:xfrm>
            <a:off x="4724400" y="3124200"/>
            <a:ext cx="3694177" cy="2983987"/>
          </a:xfrm>
          <a:prstGeom prst="rect">
            <a:avLst/>
          </a:prstGeom>
          <a:noFill/>
          <a:ln>
            <a:noFill/>
          </a:ln>
        </p:spPr>
        <p:txBody>
          <a:bodyPr spcFirstLastPara="1" wrap="square" lIns="91425" tIns="45700" rIns="91425" bIns="45700" anchor="t" anchorCtr="0"/>
          <a:lstStyle>
            <a:lvl1pPr marL="457200" marR="0" lvl="0" indent="-228600" algn="l">
              <a:spcBef>
                <a:spcPts val="400"/>
              </a:spcBef>
              <a:spcAft>
                <a:spcPts val="0"/>
              </a:spcAft>
              <a:buClr>
                <a:schemeClr val="dk1"/>
              </a:buClr>
              <a:buSzPts val="2000"/>
              <a:buFont typeface="Calibri"/>
              <a:buNone/>
              <a:defRPr sz="2000" i="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 name="Google Shape;78;p11"/>
          <p:cNvSpPr txBox="1">
            <a:spLocks noGrp="1"/>
          </p:cNvSpPr>
          <p:nvPr>
            <p:ph type="dt" idx="10"/>
          </p:nvPr>
        </p:nvSpPr>
        <p:spPr>
          <a:xfrm rot="-5400000">
            <a:off x="7696200" y="1012825"/>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1"/>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
        <p:nvSpPr>
          <p:cNvPr id="80" name="Google Shape;80;p11"/>
          <p:cNvSpPr txBox="1">
            <a:spLocks noGrp="1"/>
          </p:cNvSpPr>
          <p:nvPr>
            <p:ph type="ftr" idx="11"/>
          </p:nvPr>
        </p:nvSpPr>
        <p:spPr>
          <a:xfrm rot="-5400000">
            <a:off x="7162800" y="3832226"/>
            <a:ext cx="3200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Up Portrait with Captions">
  <p:cSld name="3-Up Portrait with Captions">
    <p:spTree>
      <p:nvGrpSpPr>
        <p:cNvPr id="1" name="Shape 81"/>
        <p:cNvGrpSpPr/>
        <p:nvPr/>
      </p:nvGrpSpPr>
      <p:grpSpPr>
        <a:xfrm>
          <a:off x="0" y="0"/>
          <a:ext cx="0" cy="0"/>
          <a:chOff x="0" y="0"/>
          <a:chExt cx="0" cy="0"/>
        </a:xfrm>
      </p:grpSpPr>
      <p:sp>
        <p:nvSpPr>
          <p:cNvPr id="82" name="Google Shape;82;p12"/>
          <p:cNvSpPr>
            <a:spLocks noGrp="1"/>
          </p:cNvSpPr>
          <p:nvPr>
            <p:ph type="pic" idx="2"/>
          </p:nvPr>
        </p:nvSpPr>
        <p:spPr>
          <a:xfrm>
            <a:off x="228600" y="533400"/>
            <a:ext cx="2590800" cy="34544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12"/>
          <p:cNvSpPr>
            <a:spLocks noGrp="1"/>
          </p:cNvSpPr>
          <p:nvPr>
            <p:ph type="pic" idx="3"/>
          </p:nvPr>
        </p:nvSpPr>
        <p:spPr>
          <a:xfrm>
            <a:off x="3048000" y="533400"/>
            <a:ext cx="2590800" cy="34544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Google Shape;84;p12"/>
          <p:cNvSpPr>
            <a:spLocks noGrp="1"/>
          </p:cNvSpPr>
          <p:nvPr>
            <p:ph type="pic" idx="4"/>
          </p:nvPr>
        </p:nvSpPr>
        <p:spPr>
          <a:xfrm>
            <a:off x="5867400" y="533400"/>
            <a:ext cx="2590800" cy="34544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5" name="Google Shape;85;p12"/>
          <p:cNvSpPr txBox="1">
            <a:spLocks noGrp="1"/>
          </p:cNvSpPr>
          <p:nvPr>
            <p:ph type="body" idx="1"/>
          </p:nvPr>
        </p:nvSpPr>
        <p:spPr>
          <a:xfrm>
            <a:off x="228600" y="4343400"/>
            <a:ext cx="2590800" cy="1676400"/>
          </a:xfrm>
          <a:prstGeom prst="rect">
            <a:avLst/>
          </a:prstGeom>
          <a:noFill/>
          <a:ln>
            <a:noFill/>
          </a:ln>
        </p:spPr>
        <p:txBody>
          <a:bodyPr spcFirstLastPara="1" wrap="square" lIns="91425" tIns="45700" rIns="91425" bIns="45700" anchor="t" anchorCtr="0"/>
          <a:lstStyle>
            <a:lvl1pPr marL="457200" marR="0" lvl="0" indent="-228600" algn="l">
              <a:spcBef>
                <a:spcPts val="400"/>
              </a:spcBef>
              <a:spcAft>
                <a:spcPts val="0"/>
              </a:spcAft>
              <a:buClr>
                <a:schemeClr val="dk1"/>
              </a:buClr>
              <a:buSzPts val="2000"/>
              <a:buFont typeface="Calibri"/>
              <a:buNone/>
              <a:defRPr sz="20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12"/>
          <p:cNvSpPr txBox="1">
            <a:spLocks noGrp="1"/>
          </p:cNvSpPr>
          <p:nvPr>
            <p:ph type="body" idx="5"/>
          </p:nvPr>
        </p:nvSpPr>
        <p:spPr>
          <a:xfrm>
            <a:off x="3048000" y="4343400"/>
            <a:ext cx="2590800" cy="1676400"/>
          </a:xfrm>
          <a:prstGeom prst="rect">
            <a:avLst/>
          </a:prstGeom>
          <a:noFill/>
          <a:ln>
            <a:noFill/>
          </a:ln>
        </p:spPr>
        <p:txBody>
          <a:bodyPr spcFirstLastPara="1" wrap="square" lIns="91425" tIns="45700" rIns="91425" bIns="45700" anchor="t" anchorCtr="0"/>
          <a:lstStyle>
            <a:lvl1pPr marL="457200" marR="0" lvl="0" indent="-228600" algn="l">
              <a:spcBef>
                <a:spcPts val="400"/>
              </a:spcBef>
              <a:spcAft>
                <a:spcPts val="0"/>
              </a:spcAft>
              <a:buClr>
                <a:schemeClr val="dk1"/>
              </a:buClr>
              <a:buSzPts val="2000"/>
              <a:buFont typeface="Calibri"/>
              <a:buNone/>
              <a:defRPr sz="20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12"/>
          <p:cNvSpPr txBox="1">
            <a:spLocks noGrp="1"/>
          </p:cNvSpPr>
          <p:nvPr>
            <p:ph type="body" idx="6"/>
          </p:nvPr>
        </p:nvSpPr>
        <p:spPr>
          <a:xfrm>
            <a:off x="5867400" y="4343400"/>
            <a:ext cx="2590800" cy="1676400"/>
          </a:xfrm>
          <a:prstGeom prst="rect">
            <a:avLst/>
          </a:prstGeom>
          <a:noFill/>
          <a:ln>
            <a:noFill/>
          </a:ln>
        </p:spPr>
        <p:txBody>
          <a:bodyPr spcFirstLastPara="1" wrap="square" lIns="91425" tIns="45700" rIns="91425" bIns="45700" anchor="t" anchorCtr="0"/>
          <a:lstStyle>
            <a:lvl1pPr marL="457200" marR="0" lvl="0" indent="-228600" algn="l">
              <a:spcBef>
                <a:spcPts val="400"/>
              </a:spcBef>
              <a:spcAft>
                <a:spcPts val="0"/>
              </a:spcAft>
              <a:buClr>
                <a:schemeClr val="dk1"/>
              </a:buClr>
              <a:buSzPts val="2000"/>
              <a:buFont typeface="Calibri"/>
              <a:buNone/>
              <a:defRPr sz="20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12"/>
          <p:cNvSpPr/>
          <p:nvPr/>
        </p:nvSpPr>
        <p:spPr>
          <a:xfrm>
            <a:off x="8889273" y="0"/>
            <a:ext cx="762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9" name="Google Shape;89;p12"/>
          <p:cNvSpPr txBox="1">
            <a:spLocks noGrp="1"/>
          </p:cNvSpPr>
          <p:nvPr>
            <p:ph type="dt" idx="10"/>
          </p:nvPr>
        </p:nvSpPr>
        <p:spPr>
          <a:xfrm rot="-5400000">
            <a:off x="7696200" y="1012825"/>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2"/>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
        <p:nvSpPr>
          <p:cNvPr id="91" name="Google Shape;91;p12"/>
          <p:cNvSpPr txBox="1">
            <a:spLocks noGrp="1"/>
          </p:cNvSpPr>
          <p:nvPr>
            <p:ph type="ftr" idx="11"/>
          </p:nvPr>
        </p:nvSpPr>
        <p:spPr>
          <a:xfrm rot="-5400000">
            <a:off x="7162800" y="3832226"/>
            <a:ext cx="3200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Up Landscape with Caption">
  <p:cSld name="3-Up Landscape with Caption">
    <p:spTree>
      <p:nvGrpSpPr>
        <p:cNvPr id="1" name="Shape 92"/>
        <p:cNvGrpSpPr/>
        <p:nvPr/>
      </p:nvGrpSpPr>
      <p:grpSpPr>
        <a:xfrm>
          <a:off x="0" y="0"/>
          <a:ext cx="0" cy="0"/>
          <a:chOff x="0" y="0"/>
          <a:chExt cx="0" cy="0"/>
        </a:xfrm>
      </p:grpSpPr>
      <p:sp>
        <p:nvSpPr>
          <p:cNvPr id="93" name="Google Shape;93;p13"/>
          <p:cNvSpPr>
            <a:spLocks noGrp="1"/>
          </p:cNvSpPr>
          <p:nvPr>
            <p:ph type="pic" idx="2"/>
          </p:nvPr>
        </p:nvSpPr>
        <p:spPr>
          <a:xfrm>
            <a:off x="4343400" y="3352800"/>
            <a:ext cx="3947160" cy="296037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Google Shape;94;p13"/>
          <p:cNvSpPr>
            <a:spLocks noGrp="1"/>
          </p:cNvSpPr>
          <p:nvPr>
            <p:ph type="pic" idx="3"/>
          </p:nvPr>
        </p:nvSpPr>
        <p:spPr>
          <a:xfrm>
            <a:off x="228600" y="3352800"/>
            <a:ext cx="3947160" cy="296037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Google Shape;95;p13"/>
          <p:cNvSpPr>
            <a:spLocks noGrp="1"/>
          </p:cNvSpPr>
          <p:nvPr>
            <p:ph type="pic" idx="4"/>
          </p:nvPr>
        </p:nvSpPr>
        <p:spPr>
          <a:xfrm>
            <a:off x="4343400" y="228600"/>
            <a:ext cx="3947160" cy="296037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3"/>
          <p:cNvSpPr txBox="1">
            <a:spLocks noGrp="1"/>
          </p:cNvSpPr>
          <p:nvPr>
            <p:ph type="body" idx="1"/>
          </p:nvPr>
        </p:nvSpPr>
        <p:spPr>
          <a:xfrm>
            <a:off x="228600" y="228600"/>
            <a:ext cx="3947160" cy="2960370"/>
          </a:xfrm>
          <a:prstGeom prst="rect">
            <a:avLst/>
          </a:prstGeom>
          <a:noFill/>
          <a:ln>
            <a:noFill/>
          </a:ln>
        </p:spPr>
        <p:txBody>
          <a:bodyPr spcFirstLastPara="1" wrap="square" lIns="91425" tIns="45700" rIns="91425" bIns="45700" anchor="b" anchorCtr="0"/>
          <a:lstStyle>
            <a:lvl1pPr marL="457200" marR="0" lvl="0" indent="-228600" algn="r">
              <a:spcBef>
                <a:spcPts val="400"/>
              </a:spcBef>
              <a:spcAft>
                <a:spcPts val="0"/>
              </a:spcAft>
              <a:buClr>
                <a:schemeClr val="dk1"/>
              </a:buClr>
              <a:buSzPts val="2000"/>
              <a:buFont typeface="Calibri"/>
              <a:buNone/>
              <a:defRPr sz="2000" i="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7" name="Google Shape;97;p13"/>
          <p:cNvSpPr txBox="1">
            <a:spLocks noGrp="1"/>
          </p:cNvSpPr>
          <p:nvPr>
            <p:ph type="dt" idx="10"/>
          </p:nvPr>
        </p:nvSpPr>
        <p:spPr>
          <a:xfrm rot="-5400000">
            <a:off x="7696200" y="1012825"/>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13"/>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
        <p:nvSpPr>
          <p:cNvPr id="99" name="Google Shape;99;p13"/>
          <p:cNvSpPr txBox="1">
            <a:spLocks noGrp="1"/>
          </p:cNvSpPr>
          <p:nvPr>
            <p:ph type="ftr" idx="11"/>
          </p:nvPr>
        </p:nvSpPr>
        <p:spPr>
          <a:xfrm rot="-5400000">
            <a:off x="7162800" y="3832226"/>
            <a:ext cx="3200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Up Mixed">
  <p:cSld name="3-Up Mixed">
    <p:spTree>
      <p:nvGrpSpPr>
        <p:cNvPr id="1" name="Shape 100"/>
        <p:cNvGrpSpPr/>
        <p:nvPr/>
      </p:nvGrpSpPr>
      <p:grpSpPr>
        <a:xfrm>
          <a:off x="0" y="0"/>
          <a:ext cx="0" cy="0"/>
          <a:chOff x="0" y="0"/>
          <a:chExt cx="0" cy="0"/>
        </a:xfrm>
      </p:grpSpPr>
      <p:sp>
        <p:nvSpPr>
          <p:cNvPr id="101" name="Google Shape;101;p14"/>
          <p:cNvSpPr>
            <a:spLocks noGrp="1"/>
          </p:cNvSpPr>
          <p:nvPr>
            <p:ph type="pic" idx="2"/>
          </p:nvPr>
        </p:nvSpPr>
        <p:spPr>
          <a:xfrm>
            <a:off x="4648200" y="3124962"/>
            <a:ext cx="3697224" cy="2772918"/>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a:spLocks noGrp="1"/>
          </p:cNvSpPr>
          <p:nvPr>
            <p:ph type="pic" idx="3"/>
          </p:nvPr>
        </p:nvSpPr>
        <p:spPr>
          <a:xfrm>
            <a:off x="228600" y="228600"/>
            <a:ext cx="4251960" cy="566928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a:spLocks noGrp="1"/>
          </p:cNvSpPr>
          <p:nvPr>
            <p:ph type="pic" idx="4"/>
          </p:nvPr>
        </p:nvSpPr>
        <p:spPr>
          <a:xfrm>
            <a:off x="4648200" y="228600"/>
            <a:ext cx="3672840" cy="275463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dt" idx="10"/>
          </p:nvPr>
        </p:nvSpPr>
        <p:spPr>
          <a:xfrm rot="-5400000">
            <a:off x="7696200" y="1012825"/>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
        <p:nvSpPr>
          <p:cNvPr id="106" name="Google Shape;106;p14"/>
          <p:cNvSpPr txBox="1">
            <a:spLocks noGrp="1"/>
          </p:cNvSpPr>
          <p:nvPr>
            <p:ph type="ftr" idx="11"/>
          </p:nvPr>
        </p:nvSpPr>
        <p:spPr>
          <a:xfrm rot="-5400000">
            <a:off x="7162800" y="3832226"/>
            <a:ext cx="3200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Up Portrait with Captions">
  <p:cSld name="4-Up Portrait with Captions">
    <p:spTree>
      <p:nvGrpSpPr>
        <p:cNvPr id="1" name="Shape 107"/>
        <p:cNvGrpSpPr/>
        <p:nvPr/>
      </p:nvGrpSpPr>
      <p:grpSpPr>
        <a:xfrm>
          <a:off x="0" y="0"/>
          <a:ext cx="0" cy="0"/>
          <a:chOff x="0" y="0"/>
          <a:chExt cx="0" cy="0"/>
        </a:xfrm>
      </p:grpSpPr>
      <p:sp>
        <p:nvSpPr>
          <p:cNvPr id="108" name="Google Shape;108;p15"/>
          <p:cNvSpPr>
            <a:spLocks noGrp="1"/>
          </p:cNvSpPr>
          <p:nvPr>
            <p:ph type="pic" idx="2"/>
          </p:nvPr>
        </p:nvSpPr>
        <p:spPr>
          <a:xfrm>
            <a:off x="1866900" y="228600"/>
            <a:ext cx="2286000" cy="31242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9" name="Google Shape;109;p15"/>
          <p:cNvSpPr>
            <a:spLocks noGrp="1"/>
          </p:cNvSpPr>
          <p:nvPr>
            <p:ph type="pic" idx="3"/>
          </p:nvPr>
        </p:nvSpPr>
        <p:spPr>
          <a:xfrm>
            <a:off x="1866900" y="3505200"/>
            <a:ext cx="2285214" cy="31242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0" name="Google Shape;110;p15"/>
          <p:cNvSpPr>
            <a:spLocks noGrp="1"/>
          </p:cNvSpPr>
          <p:nvPr>
            <p:ph type="pic" idx="4"/>
          </p:nvPr>
        </p:nvSpPr>
        <p:spPr>
          <a:xfrm>
            <a:off x="4305300" y="228600"/>
            <a:ext cx="2286000" cy="31242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Google Shape;111;p15"/>
          <p:cNvSpPr>
            <a:spLocks noGrp="1"/>
          </p:cNvSpPr>
          <p:nvPr>
            <p:ph type="pic" idx="5"/>
          </p:nvPr>
        </p:nvSpPr>
        <p:spPr>
          <a:xfrm>
            <a:off x="4306086" y="3505200"/>
            <a:ext cx="2285214" cy="31242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2" name="Google Shape;112;p15"/>
          <p:cNvSpPr txBox="1">
            <a:spLocks noGrp="1"/>
          </p:cNvSpPr>
          <p:nvPr>
            <p:ph type="body" idx="1"/>
          </p:nvPr>
        </p:nvSpPr>
        <p:spPr>
          <a:xfrm>
            <a:off x="152400" y="228600"/>
            <a:ext cx="1676400" cy="2743200"/>
          </a:xfrm>
          <a:prstGeom prst="rect">
            <a:avLst/>
          </a:prstGeom>
          <a:noFill/>
          <a:ln>
            <a:noFill/>
          </a:ln>
        </p:spPr>
        <p:txBody>
          <a:bodyPr spcFirstLastPara="1" wrap="square" lIns="91425" tIns="45700" rIns="91425" bIns="45700" anchor="t" anchorCtr="0"/>
          <a:lstStyle>
            <a:lvl1pPr marL="457200" marR="0" lvl="0" indent="-228600" algn="r">
              <a:spcBef>
                <a:spcPts val="320"/>
              </a:spcBef>
              <a:spcAft>
                <a:spcPts val="0"/>
              </a:spcAft>
              <a:buClr>
                <a:schemeClr val="dk1"/>
              </a:buClr>
              <a:buSzPts val="1600"/>
              <a:buFont typeface="Calibri"/>
              <a:buNone/>
              <a:defRPr sz="16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3" name="Google Shape;113;p15"/>
          <p:cNvSpPr txBox="1">
            <a:spLocks noGrp="1"/>
          </p:cNvSpPr>
          <p:nvPr>
            <p:ph type="body" idx="6"/>
          </p:nvPr>
        </p:nvSpPr>
        <p:spPr>
          <a:xfrm>
            <a:off x="6629400" y="228600"/>
            <a:ext cx="1676400" cy="1905000"/>
          </a:xfrm>
          <a:prstGeom prst="rect">
            <a:avLst/>
          </a:prstGeom>
          <a:noFill/>
          <a:ln>
            <a:noFill/>
          </a:ln>
        </p:spPr>
        <p:txBody>
          <a:bodyPr spcFirstLastPara="1" wrap="square" lIns="91425" tIns="45700" rIns="91425" bIns="45700" anchor="t" anchorCtr="0"/>
          <a:lstStyle>
            <a:lvl1pPr marL="457200" marR="0" lvl="0" indent="-228600" algn="l">
              <a:spcBef>
                <a:spcPts val="320"/>
              </a:spcBef>
              <a:spcAft>
                <a:spcPts val="0"/>
              </a:spcAft>
              <a:buClr>
                <a:schemeClr val="dk1"/>
              </a:buClr>
              <a:buSzPts val="1600"/>
              <a:buFont typeface="Calibri"/>
              <a:buNone/>
              <a:defRPr sz="16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4" name="Google Shape;114;p15"/>
          <p:cNvSpPr txBox="1">
            <a:spLocks noGrp="1"/>
          </p:cNvSpPr>
          <p:nvPr>
            <p:ph type="body" idx="7"/>
          </p:nvPr>
        </p:nvSpPr>
        <p:spPr>
          <a:xfrm>
            <a:off x="152400" y="4724400"/>
            <a:ext cx="1676400" cy="1905000"/>
          </a:xfrm>
          <a:prstGeom prst="rect">
            <a:avLst/>
          </a:prstGeom>
          <a:noFill/>
          <a:ln>
            <a:noFill/>
          </a:ln>
        </p:spPr>
        <p:txBody>
          <a:bodyPr spcFirstLastPara="1" wrap="square" lIns="91425" tIns="45700" rIns="91425" bIns="45700" anchor="b" anchorCtr="0"/>
          <a:lstStyle>
            <a:lvl1pPr marL="457200" marR="0" lvl="0" indent="-228600" algn="r">
              <a:spcBef>
                <a:spcPts val="320"/>
              </a:spcBef>
              <a:spcAft>
                <a:spcPts val="0"/>
              </a:spcAft>
              <a:buClr>
                <a:schemeClr val="dk1"/>
              </a:buClr>
              <a:buSzPts val="1600"/>
              <a:buFont typeface="Calibri"/>
              <a:buNone/>
              <a:defRPr sz="16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 name="Google Shape;115;p15"/>
          <p:cNvSpPr txBox="1">
            <a:spLocks noGrp="1"/>
          </p:cNvSpPr>
          <p:nvPr>
            <p:ph type="body" idx="8"/>
          </p:nvPr>
        </p:nvSpPr>
        <p:spPr>
          <a:xfrm>
            <a:off x="6629400" y="4724400"/>
            <a:ext cx="1676400" cy="1905000"/>
          </a:xfrm>
          <a:prstGeom prst="rect">
            <a:avLst/>
          </a:prstGeom>
          <a:noFill/>
          <a:ln>
            <a:noFill/>
          </a:ln>
        </p:spPr>
        <p:txBody>
          <a:bodyPr spcFirstLastPara="1" wrap="square" lIns="91425" tIns="45700" rIns="91425" bIns="45700" anchor="b" anchorCtr="0"/>
          <a:lstStyle>
            <a:lvl1pPr marL="457200" marR="0" lvl="0" indent="-228600" algn="l">
              <a:spcBef>
                <a:spcPts val="320"/>
              </a:spcBef>
              <a:spcAft>
                <a:spcPts val="0"/>
              </a:spcAft>
              <a:buClr>
                <a:schemeClr val="dk1"/>
              </a:buClr>
              <a:buSzPts val="1600"/>
              <a:buFont typeface="Calibri"/>
              <a:buNone/>
              <a:defRPr sz="16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 name="Google Shape;116;p15"/>
          <p:cNvSpPr txBox="1">
            <a:spLocks noGrp="1"/>
          </p:cNvSpPr>
          <p:nvPr>
            <p:ph type="dt" idx="10"/>
          </p:nvPr>
        </p:nvSpPr>
        <p:spPr>
          <a:xfrm rot="-5400000">
            <a:off x="7696200" y="1012825"/>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15"/>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
        <p:nvSpPr>
          <p:cNvPr id="118" name="Google Shape;118;p15"/>
          <p:cNvSpPr txBox="1">
            <a:spLocks noGrp="1"/>
          </p:cNvSpPr>
          <p:nvPr>
            <p:ph type="ftr" idx="11"/>
          </p:nvPr>
        </p:nvSpPr>
        <p:spPr>
          <a:xfrm rot="-5400000">
            <a:off x="7162800" y="3832226"/>
            <a:ext cx="3200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Up Landscape with Captions">
  <p:cSld name="4-Up Landscape with Captions">
    <p:spTree>
      <p:nvGrpSpPr>
        <p:cNvPr id="1" name="Shape 119"/>
        <p:cNvGrpSpPr/>
        <p:nvPr/>
      </p:nvGrpSpPr>
      <p:grpSpPr>
        <a:xfrm>
          <a:off x="0" y="0"/>
          <a:ext cx="0" cy="0"/>
          <a:chOff x="0" y="0"/>
          <a:chExt cx="0" cy="0"/>
        </a:xfrm>
      </p:grpSpPr>
      <p:sp>
        <p:nvSpPr>
          <p:cNvPr id="120" name="Google Shape;120;p16"/>
          <p:cNvSpPr>
            <a:spLocks noGrp="1"/>
          </p:cNvSpPr>
          <p:nvPr>
            <p:ph type="pic" idx="2"/>
          </p:nvPr>
        </p:nvSpPr>
        <p:spPr>
          <a:xfrm>
            <a:off x="533400" y="685800"/>
            <a:ext cx="3653297" cy="27432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 name="Google Shape;121;p16"/>
          <p:cNvSpPr txBox="1">
            <a:spLocks noGrp="1"/>
          </p:cNvSpPr>
          <p:nvPr>
            <p:ph type="body" idx="1"/>
          </p:nvPr>
        </p:nvSpPr>
        <p:spPr>
          <a:xfrm>
            <a:off x="533400" y="6324600"/>
            <a:ext cx="3657600" cy="304800"/>
          </a:xfrm>
          <a:prstGeom prst="rect">
            <a:avLst/>
          </a:prstGeom>
          <a:noFill/>
          <a:ln>
            <a:noFill/>
          </a:ln>
        </p:spPr>
        <p:txBody>
          <a:bodyPr spcFirstLastPara="1" wrap="square" lIns="91425" tIns="45700" rIns="91425" bIns="45700" anchor="t" anchorCtr="0"/>
          <a:lstStyle>
            <a:lvl1pPr marL="457200" marR="0" lvl="0" indent="-228600" algn="l">
              <a:spcBef>
                <a:spcPts val="320"/>
              </a:spcBef>
              <a:spcAft>
                <a:spcPts val="0"/>
              </a:spcAft>
              <a:buClr>
                <a:schemeClr val="dk1"/>
              </a:buClr>
              <a:buSzPts val="1600"/>
              <a:buFont typeface="Calibri"/>
              <a:buNone/>
              <a:defRPr sz="16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2" name="Google Shape;122;p16"/>
          <p:cNvSpPr>
            <a:spLocks noGrp="1"/>
          </p:cNvSpPr>
          <p:nvPr>
            <p:ph type="pic" idx="3"/>
          </p:nvPr>
        </p:nvSpPr>
        <p:spPr>
          <a:xfrm>
            <a:off x="4267200" y="685800"/>
            <a:ext cx="3657600" cy="27432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 name="Google Shape;123;p16"/>
          <p:cNvSpPr>
            <a:spLocks noGrp="1"/>
          </p:cNvSpPr>
          <p:nvPr>
            <p:ph type="pic" idx="4"/>
          </p:nvPr>
        </p:nvSpPr>
        <p:spPr>
          <a:xfrm>
            <a:off x="533400" y="3505200"/>
            <a:ext cx="3657600" cy="27432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16"/>
          <p:cNvSpPr>
            <a:spLocks noGrp="1"/>
          </p:cNvSpPr>
          <p:nvPr>
            <p:ph type="pic" idx="5"/>
          </p:nvPr>
        </p:nvSpPr>
        <p:spPr>
          <a:xfrm>
            <a:off x="4267200" y="3505200"/>
            <a:ext cx="3657600" cy="27432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5" name="Google Shape;125;p16"/>
          <p:cNvSpPr txBox="1">
            <a:spLocks noGrp="1"/>
          </p:cNvSpPr>
          <p:nvPr>
            <p:ph type="body" idx="6"/>
          </p:nvPr>
        </p:nvSpPr>
        <p:spPr>
          <a:xfrm>
            <a:off x="533400" y="304800"/>
            <a:ext cx="3657600" cy="304800"/>
          </a:xfrm>
          <a:prstGeom prst="rect">
            <a:avLst/>
          </a:prstGeom>
          <a:noFill/>
          <a:ln>
            <a:noFill/>
          </a:ln>
        </p:spPr>
        <p:txBody>
          <a:bodyPr spcFirstLastPara="1" wrap="square" lIns="91425" tIns="45700" rIns="91425" bIns="45700" anchor="t" anchorCtr="0"/>
          <a:lstStyle>
            <a:lvl1pPr marL="457200" marR="0" lvl="0" indent="-228600" algn="l">
              <a:spcBef>
                <a:spcPts val="320"/>
              </a:spcBef>
              <a:spcAft>
                <a:spcPts val="0"/>
              </a:spcAft>
              <a:buClr>
                <a:schemeClr val="dk1"/>
              </a:buClr>
              <a:buSzPts val="1600"/>
              <a:buFont typeface="Calibri"/>
              <a:buNone/>
              <a:defRPr sz="16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6" name="Google Shape;126;p16"/>
          <p:cNvSpPr txBox="1">
            <a:spLocks noGrp="1"/>
          </p:cNvSpPr>
          <p:nvPr>
            <p:ph type="body" idx="7"/>
          </p:nvPr>
        </p:nvSpPr>
        <p:spPr>
          <a:xfrm>
            <a:off x="4267200" y="6324600"/>
            <a:ext cx="3657600" cy="304800"/>
          </a:xfrm>
          <a:prstGeom prst="rect">
            <a:avLst/>
          </a:prstGeom>
          <a:noFill/>
          <a:ln>
            <a:noFill/>
          </a:ln>
        </p:spPr>
        <p:txBody>
          <a:bodyPr spcFirstLastPara="1" wrap="square" lIns="91425" tIns="45700" rIns="91425" bIns="45700" anchor="t" anchorCtr="0"/>
          <a:lstStyle>
            <a:lvl1pPr marL="457200" marR="0" lvl="0" indent="-228600" algn="l">
              <a:spcBef>
                <a:spcPts val="320"/>
              </a:spcBef>
              <a:spcAft>
                <a:spcPts val="0"/>
              </a:spcAft>
              <a:buClr>
                <a:schemeClr val="dk1"/>
              </a:buClr>
              <a:buSzPts val="1600"/>
              <a:buFont typeface="Calibri"/>
              <a:buNone/>
              <a:defRPr sz="16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7" name="Google Shape;127;p16"/>
          <p:cNvSpPr txBox="1">
            <a:spLocks noGrp="1"/>
          </p:cNvSpPr>
          <p:nvPr>
            <p:ph type="body" idx="8"/>
          </p:nvPr>
        </p:nvSpPr>
        <p:spPr>
          <a:xfrm>
            <a:off x="4267200" y="304800"/>
            <a:ext cx="3657600" cy="304800"/>
          </a:xfrm>
          <a:prstGeom prst="rect">
            <a:avLst/>
          </a:prstGeom>
          <a:noFill/>
          <a:ln>
            <a:noFill/>
          </a:ln>
        </p:spPr>
        <p:txBody>
          <a:bodyPr spcFirstLastPara="1" wrap="square" lIns="91425" tIns="45700" rIns="91425" bIns="45700" anchor="t" anchorCtr="0"/>
          <a:lstStyle>
            <a:lvl1pPr marL="457200" marR="0" lvl="0" indent="-228600" algn="l">
              <a:spcBef>
                <a:spcPts val="320"/>
              </a:spcBef>
              <a:spcAft>
                <a:spcPts val="0"/>
              </a:spcAft>
              <a:buClr>
                <a:schemeClr val="dk1"/>
              </a:buClr>
              <a:buSzPts val="1600"/>
              <a:buFont typeface="Calibri"/>
              <a:buNone/>
              <a:defRPr sz="16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 name="Google Shape;128;p16"/>
          <p:cNvSpPr txBox="1">
            <a:spLocks noGrp="1"/>
          </p:cNvSpPr>
          <p:nvPr>
            <p:ph type="dt" idx="10"/>
          </p:nvPr>
        </p:nvSpPr>
        <p:spPr>
          <a:xfrm rot="-5400000">
            <a:off x="7696200" y="1012825"/>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9" name="Google Shape;129;p16"/>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
        <p:nvSpPr>
          <p:cNvPr id="130" name="Google Shape;130;p16"/>
          <p:cNvSpPr txBox="1">
            <a:spLocks noGrp="1"/>
          </p:cNvSpPr>
          <p:nvPr>
            <p:ph type="ftr" idx="11"/>
          </p:nvPr>
        </p:nvSpPr>
        <p:spPr>
          <a:xfrm rot="-5400000">
            <a:off x="7162800" y="3832226"/>
            <a:ext cx="3200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Up Portrait with Large Caption">
  <p:cSld name="4-Up Portrait with Large Caption">
    <p:spTree>
      <p:nvGrpSpPr>
        <p:cNvPr id="1" name="Shape 131"/>
        <p:cNvGrpSpPr/>
        <p:nvPr/>
      </p:nvGrpSpPr>
      <p:grpSpPr>
        <a:xfrm>
          <a:off x="0" y="0"/>
          <a:ext cx="0" cy="0"/>
          <a:chOff x="0" y="0"/>
          <a:chExt cx="0" cy="0"/>
        </a:xfrm>
      </p:grpSpPr>
      <p:sp>
        <p:nvSpPr>
          <p:cNvPr id="132" name="Google Shape;132;p17"/>
          <p:cNvSpPr>
            <a:spLocks noGrp="1"/>
          </p:cNvSpPr>
          <p:nvPr>
            <p:ph type="pic" idx="2"/>
          </p:nvPr>
        </p:nvSpPr>
        <p:spPr>
          <a:xfrm>
            <a:off x="228600" y="416356"/>
            <a:ext cx="2006651" cy="2675534"/>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Google Shape;133;p17"/>
          <p:cNvSpPr>
            <a:spLocks noGrp="1"/>
          </p:cNvSpPr>
          <p:nvPr>
            <p:ph type="pic" idx="3"/>
          </p:nvPr>
        </p:nvSpPr>
        <p:spPr>
          <a:xfrm>
            <a:off x="4343400" y="416356"/>
            <a:ext cx="2006651" cy="2675534"/>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4" name="Google Shape;134;p17"/>
          <p:cNvSpPr>
            <a:spLocks noGrp="1"/>
          </p:cNvSpPr>
          <p:nvPr>
            <p:ph type="pic" idx="4"/>
          </p:nvPr>
        </p:nvSpPr>
        <p:spPr>
          <a:xfrm>
            <a:off x="2286000" y="416356"/>
            <a:ext cx="2006651" cy="2675534"/>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5" name="Google Shape;135;p17"/>
          <p:cNvSpPr>
            <a:spLocks noGrp="1"/>
          </p:cNvSpPr>
          <p:nvPr>
            <p:ph type="pic" idx="5"/>
          </p:nvPr>
        </p:nvSpPr>
        <p:spPr>
          <a:xfrm>
            <a:off x="6400800" y="416356"/>
            <a:ext cx="2006651" cy="2675534"/>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 name="Google Shape;136;p17"/>
          <p:cNvSpPr txBox="1">
            <a:spLocks noGrp="1"/>
          </p:cNvSpPr>
          <p:nvPr>
            <p:ph type="body" idx="1"/>
          </p:nvPr>
        </p:nvSpPr>
        <p:spPr>
          <a:xfrm>
            <a:off x="228600" y="3352800"/>
            <a:ext cx="8153400" cy="3048000"/>
          </a:xfrm>
          <a:prstGeom prst="rect">
            <a:avLst/>
          </a:prstGeom>
          <a:noFill/>
          <a:ln>
            <a:noFill/>
          </a:ln>
        </p:spPr>
        <p:txBody>
          <a:bodyPr spcFirstLastPara="1" wrap="square" lIns="91425" tIns="45700" rIns="91425" bIns="45700" anchor="t" anchorCtr="0"/>
          <a:lstStyle>
            <a:lvl1pPr marL="457200" marR="0" lvl="0" indent="-228600" algn="l">
              <a:spcBef>
                <a:spcPts val="560"/>
              </a:spcBef>
              <a:spcAft>
                <a:spcPts val="0"/>
              </a:spcAft>
              <a:buClr>
                <a:schemeClr val="dk1"/>
              </a:buClr>
              <a:buSzPts val="2800"/>
              <a:buFont typeface="Calibri"/>
              <a:buNone/>
              <a:defRPr sz="28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7" name="Google Shape;137;p17"/>
          <p:cNvSpPr txBox="1">
            <a:spLocks noGrp="1"/>
          </p:cNvSpPr>
          <p:nvPr>
            <p:ph type="dt" idx="10"/>
          </p:nvPr>
        </p:nvSpPr>
        <p:spPr>
          <a:xfrm rot="-5400000">
            <a:off x="7696200" y="1012825"/>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p17"/>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
        <p:nvSpPr>
          <p:cNvPr id="139" name="Google Shape;139;p17"/>
          <p:cNvSpPr txBox="1">
            <a:spLocks noGrp="1"/>
          </p:cNvSpPr>
          <p:nvPr>
            <p:ph type="ftr" idx="11"/>
          </p:nvPr>
        </p:nvSpPr>
        <p:spPr>
          <a:xfrm rot="-5400000">
            <a:off x="7162800" y="3832226"/>
            <a:ext cx="3200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Up: 1 Portrait with 3 Landscape">
  <p:cSld name="4-Up: 1 Portrait with 3 Landscape">
    <p:spTree>
      <p:nvGrpSpPr>
        <p:cNvPr id="1" name="Shape 140"/>
        <p:cNvGrpSpPr/>
        <p:nvPr/>
      </p:nvGrpSpPr>
      <p:grpSpPr>
        <a:xfrm>
          <a:off x="0" y="0"/>
          <a:ext cx="0" cy="0"/>
          <a:chOff x="0" y="0"/>
          <a:chExt cx="0" cy="0"/>
        </a:xfrm>
      </p:grpSpPr>
      <p:sp>
        <p:nvSpPr>
          <p:cNvPr id="141" name="Google Shape;141;p18"/>
          <p:cNvSpPr>
            <a:spLocks noGrp="1"/>
          </p:cNvSpPr>
          <p:nvPr>
            <p:ph type="pic" idx="2"/>
          </p:nvPr>
        </p:nvSpPr>
        <p:spPr>
          <a:xfrm>
            <a:off x="343292" y="257665"/>
            <a:ext cx="4764388" cy="635252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 name="Google Shape;142;p18"/>
          <p:cNvSpPr>
            <a:spLocks noGrp="1"/>
          </p:cNvSpPr>
          <p:nvPr>
            <p:ph type="pic" idx="3"/>
          </p:nvPr>
        </p:nvSpPr>
        <p:spPr>
          <a:xfrm>
            <a:off x="5446340" y="257665"/>
            <a:ext cx="2670050" cy="2002536"/>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 name="Google Shape;143;p18"/>
          <p:cNvSpPr>
            <a:spLocks noGrp="1"/>
          </p:cNvSpPr>
          <p:nvPr>
            <p:ph type="pic" idx="4"/>
          </p:nvPr>
        </p:nvSpPr>
        <p:spPr>
          <a:xfrm>
            <a:off x="5446340" y="2432657"/>
            <a:ext cx="2670050" cy="2002536"/>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Google Shape;144;p18"/>
          <p:cNvSpPr>
            <a:spLocks noGrp="1"/>
          </p:cNvSpPr>
          <p:nvPr>
            <p:ph type="pic" idx="5"/>
          </p:nvPr>
        </p:nvSpPr>
        <p:spPr>
          <a:xfrm>
            <a:off x="5446340" y="4607649"/>
            <a:ext cx="2670050" cy="2002536"/>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18"/>
          <p:cNvSpPr txBox="1">
            <a:spLocks noGrp="1"/>
          </p:cNvSpPr>
          <p:nvPr>
            <p:ph type="dt" idx="10"/>
          </p:nvPr>
        </p:nvSpPr>
        <p:spPr>
          <a:xfrm rot="-5400000">
            <a:off x="7696200" y="1012825"/>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6" name="Google Shape;146;p18"/>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
        <p:nvSpPr>
          <p:cNvPr id="147" name="Google Shape;147;p18"/>
          <p:cNvSpPr txBox="1">
            <a:spLocks noGrp="1"/>
          </p:cNvSpPr>
          <p:nvPr>
            <p:ph type="ftr" idx="11"/>
          </p:nvPr>
        </p:nvSpPr>
        <p:spPr>
          <a:xfrm rot="-5400000">
            <a:off x="7162800" y="3832226"/>
            <a:ext cx="3200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Up: 3 Landscape with 2 Portrait">
  <p:cSld name="5-Up: 3 Landscape with 2 Portrait">
    <p:spTree>
      <p:nvGrpSpPr>
        <p:cNvPr id="1" name="Shape 148"/>
        <p:cNvGrpSpPr/>
        <p:nvPr/>
      </p:nvGrpSpPr>
      <p:grpSpPr>
        <a:xfrm>
          <a:off x="0" y="0"/>
          <a:ext cx="0" cy="0"/>
          <a:chOff x="0" y="0"/>
          <a:chExt cx="0" cy="0"/>
        </a:xfrm>
      </p:grpSpPr>
      <p:sp>
        <p:nvSpPr>
          <p:cNvPr id="149" name="Google Shape;149;p19"/>
          <p:cNvSpPr>
            <a:spLocks noGrp="1"/>
          </p:cNvSpPr>
          <p:nvPr>
            <p:ph type="pic" idx="2"/>
          </p:nvPr>
        </p:nvSpPr>
        <p:spPr>
          <a:xfrm>
            <a:off x="228600" y="3429000"/>
            <a:ext cx="2070154" cy="31242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Google Shape;150;p19"/>
          <p:cNvSpPr>
            <a:spLocks noGrp="1"/>
          </p:cNvSpPr>
          <p:nvPr>
            <p:ph type="pic" idx="3"/>
          </p:nvPr>
        </p:nvSpPr>
        <p:spPr>
          <a:xfrm>
            <a:off x="2438400" y="228600"/>
            <a:ext cx="5562600" cy="417195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1" name="Google Shape;151;p19"/>
          <p:cNvSpPr>
            <a:spLocks noGrp="1"/>
          </p:cNvSpPr>
          <p:nvPr>
            <p:ph type="pic" idx="4"/>
          </p:nvPr>
        </p:nvSpPr>
        <p:spPr>
          <a:xfrm>
            <a:off x="228600" y="228600"/>
            <a:ext cx="2070154" cy="31242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19"/>
          <p:cNvSpPr>
            <a:spLocks noGrp="1"/>
          </p:cNvSpPr>
          <p:nvPr>
            <p:ph type="pic" idx="5"/>
          </p:nvPr>
        </p:nvSpPr>
        <p:spPr>
          <a:xfrm>
            <a:off x="5257800" y="4495800"/>
            <a:ext cx="2743200" cy="20574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Google Shape;153;p19"/>
          <p:cNvSpPr>
            <a:spLocks noGrp="1"/>
          </p:cNvSpPr>
          <p:nvPr>
            <p:ph type="pic" idx="6"/>
          </p:nvPr>
        </p:nvSpPr>
        <p:spPr>
          <a:xfrm>
            <a:off x="2438400" y="4495800"/>
            <a:ext cx="2743200" cy="20574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19"/>
          <p:cNvSpPr txBox="1">
            <a:spLocks noGrp="1"/>
          </p:cNvSpPr>
          <p:nvPr>
            <p:ph type="dt" idx="10"/>
          </p:nvPr>
        </p:nvSpPr>
        <p:spPr>
          <a:xfrm rot="-5400000">
            <a:off x="7696200" y="1012825"/>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5" name="Google Shape;155;p19"/>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
        <p:nvSpPr>
          <p:cNvPr id="156" name="Google Shape;156;p19"/>
          <p:cNvSpPr txBox="1">
            <a:spLocks noGrp="1"/>
          </p:cNvSpPr>
          <p:nvPr>
            <p:ph type="ftr" idx="11"/>
          </p:nvPr>
        </p:nvSpPr>
        <p:spPr>
          <a:xfrm rot="-5400000">
            <a:off x="7162800" y="3832226"/>
            <a:ext cx="3200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Up: 2 Landscape with 3 Portrait">
  <p:cSld name="5-Up: 2 Landscape with 3 Portrait">
    <p:spTree>
      <p:nvGrpSpPr>
        <p:cNvPr id="1" name="Shape 157"/>
        <p:cNvGrpSpPr/>
        <p:nvPr/>
      </p:nvGrpSpPr>
      <p:grpSpPr>
        <a:xfrm>
          <a:off x="0" y="0"/>
          <a:ext cx="0" cy="0"/>
          <a:chOff x="0" y="0"/>
          <a:chExt cx="0" cy="0"/>
        </a:xfrm>
      </p:grpSpPr>
      <p:sp>
        <p:nvSpPr>
          <p:cNvPr id="158" name="Google Shape;158;p20"/>
          <p:cNvSpPr>
            <a:spLocks noGrp="1"/>
          </p:cNvSpPr>
          <p:nvPr>
            <p:ph type="pic" idx="2"/>
          </p:nvPr>
        </p:nvSpPr>
        <p:spPr>
          <a:xfrm>
            <a:off x="228600" y="228600"/>
            <a:ext cx="2606040" cy="347472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9" name="Google Shape;159;p20"/>
          <p:cNvSpPr>
            <a:spLocks noGrp="1"/>
          </p:cNvSpPr>
          <p:nvPr>
            <p:ph type="pic" idx="3"/>
          </p:nvPr>
        </p:nvSpPr>
        <p:spPr>
          <a:xfrm>
            <a:off x="228600" y="3867150"/>
            <a:ext cx="3962400" cy="27432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0" name="Google Shape;160;p20"/>
          <p:cNvSpPr>
            <a:spLocks noGrp="1"/>
          </p:cNvSpPr>
          <p:nvPr>
            <p:ph type="pic" idx="4"/>
          </p:nvPr>
        </p:nvSpPr>
        <p:spPr>
          <a:xfrm>
            <a:off x="4419600" y="3867150"/>
            <a:ext cx="3962400" cy="27432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1" name="Google Shape;161;p20"/>
          <p:cNvSpPr>
            <a:spLocks noGrp="1"/>
          </p:cNvSpPr>
          <p:nvPr>
            <p:ph type="pic" idx="5"/>
          </p:nvPr>
        </p:nvSpPr>
        <p:spPr>
          <a:xfrm>
            <a:off x="3009900" y="228600"/>
            <a:ext cx="2606040" cy="347472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2" name="Google Shape;162;p20"/>
          <p:cNvSpPr>
            <a:spLocks noGrp="1"/>
          </p:cNvSpPr>
          <p:nvPr>
            <p:ph type="pic" idx="6"/>
          </p:nvPr>
        </p:nvSpPr>
        <p:spPr>
          <a:xfrm>
            <a:off x="5791200" y="228600"/>
            <a:ext cx="2606040" cy="347472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0"/>
          <p:cNvSpPr txBox="1">
            <a:spLocks noGrp="1"/>
          </p:cNvSpPr>
          <p:nvPr>
            <p:ph type="dt" idx="10"/>
          </p:nvPr>
        </p:nvSpPr>
        <p:spPr>
          <a:xfrm rot="-5400000">
            <a:off x="7696200" y="1012825"/>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20"/>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
        <p:nvSpPr>
          <p:cNvPr id="165" name="Google Shape;165;p20"/>
          <p:cNvSpPr txBox="1">
            <a:spLocks noGrp="1"/>
          </p:cNvSpPr>
          <p:nvPr>
            <p:ph type="ftr" idx="11"/>
          </p:nvPr>
        </p:nvSpPr>
        <p:spPr>
          <a:xfrm rot="-5400000">
            <a:off x="7162800" y="3832226"/>
            <a:ext cx="3200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0" y="0"/>
            <a:ext cx="9144000" cy="653309"/>
          </a:xfrm>
          <a:prstGeom prst="rect">
            <a:avLst/>
          </a:prstGeom>
          <a:solidFill>
            <a:srgbClr val="0163A6"/>
          </a:solidFill>
          <a:ln>
            <a:noFill/>
          </a:ln>
        </p:spPr>
        <p:txBody>
          <a:bodyPr spcFirstLastPara="1" wrap="square" lIns="91425" tIns="45700" rIns="91425" bIns="45700" anchor="ctr" anchorCtr="0"/>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
          <p:cNvSpPr txBox="1">
            <a:spLocks noGrp="1"/>
          </p:cNvSpPr>
          <p:nvPr>
            <p:ph type="body" idx="1"/>
          </p:nvPr>
        </p:nvSpPr>
        <p:spPr>
          <a:xfrm>
            <a:off x="457200" y="982133"/>
            <a:ext cx="7848600" cy="550585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3"/>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grpSp>
        <p:nvGrpSpPr>
          <p:cNvPr id="30" name="Google Shape;30;p3"/>
          <p:cNvGrpSpPr/>
          <p:nvPr/>
        </p:nvGrpSpPr>
        <p:grpSpPr>
          <a:xfrm>
            <a:off x="0" y="6324409"/>
            <a:ext cx="528325" cy="533591"/>
            <a:chOff x="7464492" y="146685"/>
            <a:chExt cx="1450907" cy="1465368"/>
          </a:xfrm>
        </p:grpSpPr>
        <p:sp>
          <p:nvSpPr>
            <p:cNvPr id="31" name="Google Shape;31;p3"/>
            <p:cNvSpPr/>
            <p:nvPr/>
          </p:nvSpPr>
          <p:spPr>
            <a:xfrm>
              <a:off x="7509935" y="194735"/>
              <a:ext cx="1356357" cy="1363132"/>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2" name="Google Shape;32;p3" descr="http://www.nmfs.noaa.gov/images_template/noaa_logo1200by630v1.png"/>
            <p:cNvPicPr preferRelativeResize="0"/>
            <p:nvPr/>
          </p:nvPicPr>
          <p:blipFill rotWithShape="1">
            <a:blip r:embed="rId2">
              <a:alphaModFix/>
            </a:blip>
            <a:srcRect l="28595" t="8160" r="28418" b="9146"/>
            <a:stretch/>
          </p:blipFill>
          <p:spPr>
            <a:xfrm>
              <a:off x="7464492" y="146685"/>
              <a:ext cx="1450907" cy="1465368"/>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quare with Caption">
  <p:cSld name="Square with Caption">
    <p:spTree>
      <p:nvGrpSpPr>
        <p:cNvPr id="1" name="Shape 166"/>
        <p:cNvGrpSpPr/>
        <p:nvPr/>
      </p:nvGrpSpPr>
      <p:grpSpPr>
        <a:xfrm>
          <a:off x="0" y="0"/>
          <a:ext cx="0" cy="0"/>
          <a:chOff x="0" y="0"/>
          <a:chExt cx="0" cy="0"/>
        </a:xfrm>
      </p:grpSpPr>
      <p:sp>
        <p:nvSpPr>
          <p:cNvPr id="167" name="Google Shape;167;p21"/>
          <p:cNvSpPr>
            <a:spLocks noGrp="1"/>
          </p:cNvSpPr>
          <p:nvPr>
            <p:ph type="pic" idx="2"/>
          </p:nvPr>
        </p:nvSpPr>
        <p:spPr>
          <a:xfrm>
            <a:off x="2133600" y="762000"/>
            <a:ext cx="4873334" cy="48768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 name="Google Shape;168;p21"/>
          <p:cNvSpPr txBox="1">
            <a:spLocks noGrp="1"/>
          </p:cNvSpPr>
          <p:nvPr>
            <p:ph type="body" idx="1"/>
          </p:nvPr>
        </p:nvSpPr>
        <p:spPr>
          <a:xfrm>
            <a:off x="2133600" y="5715000"/>
            <a:ext cx="4876800" cy="838200"/>
          </a:xfrm>
          <a:prstGeom prst="rect">
            <a:avLst/>
          </a:prstGeom>
          <a:noFill/>
          <a:ln>
            <a:noFill/>
          </a:ln>
        </p:spPr>
        <p:txBody>
          <a:bodyPr spcFirstLastPara="1" wrap="square" lIns="91425" tIns="91425" rIns="9125" bIns="91425" anchor="t" anchorCtr="0"/>
          <a:lstStyle>
            <a:lvl1pPr marL="457200" marR="0" lvl="0" indent="-228600" algn="l">
              <a:spcBef>
                <a:spcPts val="400"/>
              </a:spcBef>
              <a:spcAft>
                <a:spcPts val="0"/>
              </a:spcAft>
              <a:buClr>
                <a:schemeClr val="dk1"/>
              </a:buClr>
              <a:buSzPts val="2000"/>
              <a:buFont typeface="Calibri"/>
              <a:buNone/>
              <a:defRPr sz="2000" i="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9" name="Google Shape;169;p21"/>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Up Square with Caption">
  <p:cSld name="2-Up Square with Caption">
    <p:spTree>
      <p:nvGrpSpPr>
        <p:cNvPr id="1" name="Shape 170"/>
        <p:cNvGrpSpPr/>
        <p:nvPr/>
      </p:nvGrpSpPr>
      <p:grpSpPr>
        <a:xfrm>
          <a:off x="0" y="0"/>
          <a:ext cx="0" cy="0"/>
          <a:chOff x="0" y="0"/>
          <a:chExt cx="0" cy="0"/>
        </a:xfrm>
      </p:grpSpPr>
      <p:sp>
        <p:nvSpPr>
          <p:cNvPr id="171" name="Google Shape;171;p22"/>
          <p:cNvSpPr>
            <a:spLocks noGrp="1"/>
          </p:cNvSpPr>
          <p:nvPr>
            <p:ph type="pic" idx="2"/>
          </p:nvPr>
        </p:nvSpPr>
        <p:spPr>
          <a:xfrm>
            <a:off x="4955273" y="1371600"/>
            <a:ext cx="3198127" cy="32004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80"/>
              </a:spcBef>
              <a:spcAft>
                <a:spcPts val="0"/>
              </a:spcAft>
              <a:buClr>
                <a:schemeClr val="dk2"/>
              </a:buClr>
              <a:buSzPts val="2400"/>
              <a:buFont typeface="Arial"/>
              <a:buNone/>
              <a:defRPr sz="24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2" name="Google Shape;172;p22"/>
          <p:cNvSpPr>
            <a:spLocks noGrp="1"/>
          </p:cNvSpPr>
          <p:nvPr>
            <p:ph type="pic" idx="3"/>
          </p:nvPr>
        </p:nvSpPr>
        <p:spPr>
          <a:xfrm>
            <a:off x="1145273" y="1371600"/>
            <a:ext cx="3198127" cy="32004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3" name="Google Shape;173;p22"/>
          <p:cNvSpPr txBox="1">
            <a:spLocks noGrp="1"/>
          </p:cNvSpPr>
          <p:nvPr>
            <p:ph type="body" idx="1"/>
          </p:nvPr>
        </p:nvSpPr>
        <p:spPr>
          <a:xfrm>
            <a:off x="4953000" y="4648200"/>
            <a:ext cx="3200400" cy="1295400"/>
          </a:xfrm>
          <a:prstGeom prst="rect">
            <a:avLst/>
          </a:prstGeom>
          <a:noFill/>
          <a:ln>
            <a:noFill/>
          </a:ln>
        </p:spPr>
        <p:txBody>
          <a:bodyPr spcFirstLastPara="1" wrap="square" lIns="91425" tIns="91425" rIns="9125" bIns="91425" anchor="t" anchorCtr="0"/>
          <a:lstStyle>
            <a:lvl1pPr marL="457200" marR="0" lvl="0" indent="-228600" algn="l">
              <a:spcBef>
                <a:spcPts val="400"/>
              </a:spcBef>
              <a:spcAft>
                <a:spcPts val="0"/>
              </a:spcAft>
              <a:buClr>
                <a:schemeClr val="dk1"/>
              </a:buClr>
              <a:buSzPts val="2000"/>
              <a:buFont typeface="Calibri"/>
              <a:buNone/>
              <a:defRPr sz="2000" i="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4" name="Google Shape;174;p22"/>
          <p:cNvSpPr txBox="1">
            <a:spLocks noGrp="1"/>
          </p:cNvSpPr>
          <p:nvPr>
            <p:ph type="body" idx="4"/>
          </p:nvPr>
        </p:nvSpPr>
        <p:spPr>
          <a:xfrm>
            <a:off x="1143000" y="4648200"/>
            <a:ext cx="3200400" cy="1295400"/>
          </a:xfrm>
          <a:prstGeom prst="rect">
            <a:avLst/>
          </a:prstGeom>
          <a:noFill/>
          <a:ln>
            <a:noFill/>
          </a:ln>
        </p:spPr>
        <p:txBody>
          <a:bodyPr spcFirstLastPara="1" wrap="square" lIns="91425" tIns="91425" rIns="9125" bIns="91425" anchor="t" anchorCtr="0"/>
          <a:lstStyle>
            <a:lvl1pPr marL="457200" marR="0" lvl="0" indent="-228600" algn="l">
              <a:spcBef>
                <a:spcPts val="400"/>
              </a:spcBef>
              <a:spcAft>
                <a:spcPts val="0"/>
              </a:spcAft>
              <a:buClr>
                <a:schemeClr val="dk1"/>
              </a:buClr>
              <a:buSzPts val="2000"/>
              <a:buFont typeface="Calibri"/>
              <a:buNone/>
              <a:defRPr sz="2000" i="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5" name="Google Shape;175;p22"/>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anorama with Caption">
  <p:cSld name="Panorama with Caption">
    <p:spTree>
      <p:nvGrpSpPr>
        <p:cNvPr id="1" name="Shape 176"/>
        <p:cNvGrpSpPr/>
        <p:nvPr/>
      </p:nvGrpSpPr>
      <p:grpSpPr>
        <a:xfrm>
          <a:off x="0" y="0"/>
          <a:ext cx="0" cy="0"/>
          <a:chOff x="0" y="0"/>
          <a:chExt cx="0" cy="0"/>
        </a:xfrm>
      </p:grpSpPr>
      <p:sp>
        <p:nvSpPr>
          <p:cNvPr id="177" name="Google Shape;177;p23"/>
          <p:cNvSpPr>
            <a:spLocks noGrp="1"/>
          </p:cNvSpPr>
          <p:nvPr>
            <p:ph type="pic" idx="2"/>
          </p:nvPr>
        </p:nvSpPr>
        <p:spPr>
          <a:xfrm>
            <a:off x="228600" y="1524000"/>
            <a:ext cx="8229600" cy="27432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8" name="Google Shape;178;p23"/>
          <p:cNvSpPr txBox="1">
            <a:spLocks noGrp="1"/>
          </p:cNvSpPr>
          <p:nvPr>
            <p:ph type="body" idx="1"/>
          </p:nvPr>
        </p:nvSpPr>
        <p:spPr>
          <a:xfrm>
            <a:off x="228600" y="4343400"/>
            <a:ext cx="8229600" cy="1676400"/>
          </a:xfrm>
          <a:prstGeom prst="rect">
            <a:avLst/>
          </a:prstGeom>
          <a:noFill/>
          <a:ln>
            <a:noFill/>
          </a:ln>
        </p:spPr>
        <p:txBody>
          <a:bodyPr spcFirstLastPara="1" wrap="square" lIns="91425" tIns="91425" rIns="9125" bIns="91425" anchor="t" anchorCtr="0"/>
          <a:lstStyle>
            <a:lvl1pPr marL="457200" marR="0" lvl="0" indent="-228600" algn="r">
              <a:spcBef>
                <a:spcPts val="400"/>
              </a:spcBef>
              <a:spcAft>
                <a:spcPts val="0"/>
              </a:spcAft>
              <a:buClr>
                <a:schemeClr val="dk1"/>
              </a:buClr>
              <a:buSzPts val="2000"/>
              <a:buFont typeface="Calibri"/>
              <a:buNone/>
              <a:defRPr sz="2000" i="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9" name="Google Shape;179;p23"/>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0"/>
        <p:cNvGrpSpPr/>
        <p:nvPr/>
      </p:nvGrpSpPr>
      <p:grpSpPr>
        <a:xfrm>
          <a:off x="0" y="0"/>
          <a:ext cx="0" cy="0"/>
          <a:chOff x="0" y="0"/>
          <a:chExt cx="0" cy="0"/>
        </a:xfrm>
      </p:grpSpPr>
      <p:sp>
        <p:nvSpPr>
          <p:cNvPr id="181" name="Google Shape;181;p24"/>
          <p:cNvSpPr txBox="1">
            <a:spLocks noGrp="1"/>
          </p:cNvSpPr>
          <p:nvPr>
            <p:ph type="dt" idx="10"/>
          </p:nvPr>
        </p:nvSpPr>
        <p:spPr>
          <a:xfrm rot="-5400000">
            <a:off x="7696200" y="1012825"/>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2" name="Google Shape;182;p24"/>
          <p:cNvSpPr txBox="1">
            <a:spLocks noGrp="1"/>
          </p:cNvSpPr>
          <p:nvPr>
            <p:ph type="ftr" idx="11"/>
          </p:nvPr>
        </p:nvSpPr>
        <p:spPr>
          <a:xfrm rot="-5400000">
            <a:off x="7162800" y="3832226"/>
            <a:ext cx="3200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3" name="Google Shape;183;p24"/>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4"/>
        <p:cNvGrpSpPr/>
        <p:nvPr/>
      </p:nvGrpSpPr>
      <p:grpSpPr>
        <a:xfrm>
          <a:off x="0" y="0"/>
          <a:ext cx="0" cy="0"/>
          <a:chOff x="0" y="0"/>
          <a:chExt cx="0" cy="0"/>
        </a:xfrm>
      </p:grpSpPr>
      <p:sp>
        <p:nvSpPr>
          <p:cNvPr id="185" name="Google Shape;185;p25"/>
          <p:cNvSpPr txBox="1">
            <a:spLocks noGrp="1"/>
          </p:cNvSpPr>
          <p:nvPr>
            <p:ph type="title"/>
          </p:nvPr>
        </p:nvSpPr>
        <p:spPr>
          <a:xfrm>
            <a:off x="0" y="0"/>
            <a:ext cx="9144000" cy="653309"/>
          </a:xfrm>
          <a:prstGeom prst="rect">
            <a:avLst/>
          </a:prstGeom>
          <a:solidFill>
            <a:srgbClr val="0163A6"/>
          </a:solidFill>
          <a:ln>
            <a:noFill/>
          </a:ln>
        </p:spPr>
        <p:txBody>
          <a:bodyPr spcFirstLastPara="1" wrap="square" lIns="91425" tIns="45700" rIns="91425" bIns="45700" anchor="ctr" anchorCtr="0"/>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5"/>
          <p:cNvSpPr txBox="1">
            <a:spLocks noGrp="1"/>
          </p:cNvSpPr>
          <p:nvPr>
            <p:ph type="body" idx="1"/>
          </p:nvPr>
        </p:nvSpPr>
        <p:spPr>
          <a:xfrm rot="5400000">
            <a:off x="1628574" y="-189240"/>
            <a:ext cx="5505853" cy="7848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7" name="Google Shape;187;p25"/>
          <p:cNvSpPr txBox="1">
            <a:spLocks noGrp="1"/>
          </p:cNvSpPr>
          <p:nvPr>
            <p:ph type="dt" idx="10"/>
          </p:nvPr>
        </p:nvSpPr>
        <p:spPr>
          <a:xfrm>
            <a:off x="5997388" y="224492"/>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8" name="Google Shape;188;p25"/>
          <p:cNvSpPr txBox="1">
            <a:spLocks noGrp="1"/>
          </p:cNvSpPr>
          <p:nvPr>
            <p:ph type="ftr" idx="11"/>
          </p:nvPr>
        </p:nvSpPr>
        <p:spPr>
          <a:xfrm>
            <a:off x="4641448" y="5852160"/>
            <a:ext cx="3502152"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9" name="Google Shape;189;p25"/>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type="tx">
  <p:cSld name="TITLE_AND_BODY">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0" y="0"/>
            <a:ext cx="9144000" cy="653309"/>
          </a:xfrm>
          <a:prstGeom prst="rect">
            <a:avLst/>
          </a:prstGeom>
          <a:solidFill>
            <a:srgbClr val="0163A6"/>
          </a:solidFill>
          <a:ln>
            <a:noFill/>
          </a:ln>
        </p:spPr>
        <p:txBody>
          <a:bodyPr spcFirstLastPara="1" wrap="square" lIns="91425" tIns="45700" rIns="91425" bIns="45700" anchor="ctr" anchorCtr="0"/>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26"/>
          <p:cNvSpPr txBox="1">
            <a:spLocks noGrp="1"/>
          </p:cNvSpPr>
          <p:nvPr>
            <p:ph type="body" idx="1"/>
          </p:nvPr>
        </p:nvSpPr>
        <p:spPr>
          <a:xfrm>
            <a:off x="457200" y="982133"/>
            <a:ext cx="7848600" cy="550585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3" name="Google Shape;193;p26"/>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1_Album Cover">
  <p:cSld name="1_Album Cover">
    <p:spTree>
      <p:nvGrpSpPr>
        <p:cNvPr id="1" name="Shape 194"/>
        <p:cNvGrpSpPr/>
        <p:nvPr/>
      </p:nvGrpSpPr>
      <p:grpSpPr>
        <a:xfrm>
          <a:off x="0" y="0"/>
          <a:ext cx="0" cy="0"/>
          <a:chOff x="0" y="0"/>
          <a:chExt cx="0" cy="0"/>
        </a:xfrm>
      </p:grpSpPr>
      <p:sp>
        <p:nvSpPr>
          <p:cNvPr id="195" name="Google Shape;195;p27"/>
          <p:cNvSpPr/>
          <p:nvPr/>
        </p:nvSpPr>
        <p:spPr>
          <a:xfrm>
            <a:off x="7162800" y="137160"/>
            <a:ext cx="228600" cy="458724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27"/>
          <p:cNvSpPr/>
          <p:nvPr/>
        </p:nvSpPr>
        <p:spPr>
          <a:xfrm>
            <a:off x="7467600" y="146685"/>
            <a:ext cx="1447800" cy="45910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7" name="Google Shape;197;p27"/>
          <p:cNvSpPr txBox="1">
            <a:spLocks noGrp="1"/>
          </p:cNvSpPr>
          <p:nvPr>
            <p:ph type="body" idx="1"/>
          </p:nvPr>
        </p:nvSpPr>
        <p:spPr>
          <a:xfrm>
            <a:off x="228600" y="4800600"/>
            <a:ext cx="8672946" cy="1905000"/>
          </a:xfrm>
          <a:prstGeom prst="rect">
            <a:avLst/>
          </a:prstGeom>
          <a:solidFill>
            <a:schemeClr val="accent1"/>
          </a:solidFill>
          <a:ln>
            <a:noFill/>
          </a:ln>
        </p:spPr>
        <p:txBody>
          <a:bodyPr spcFirstLastPara="1" wrap="square" lIns="91425" tIns="45700" rIns="91425" bIns="45700" anchor="ctr" anchorCtr="0"/>
          <a:lstStyle>
            <a:lvl1pPr marL="457200" lvl="0" indent="-228600" algn="l">
              <a:spcBef>
                <a:spcPts val="960"/>
              </a:spcBef>
              <a:spcAft>
                <a:spcPts val="0"/>
              </a:spcAft>
              <a:buClr>
                <a:schemeClr val="lt1"/>
              </a:buClr>
              <a:buSzPts val="4800"/>
              <a:buFont typeface="Calibri"/>
              <a:buNone/>
              <a:defRPr sz="4800">
                <a:solidFill>
                  <a:schemeClr val="lt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8" name="Google Shape;198;p27"/>
          <p:cNvSpPr>
            <a:spLocks noGrp="1"/>
          </p:cNvSpPr>
          <p:nvPr>
            <p:ph type="pic" idx="2"/>
          </p:nvPr>
        </p:nvSpPr>
        <p:spPr>
          <a:xfrm>
            <a:off x="228600" y="152400"/>
            <a:ext cx="6858000" cy="4572000"/>
          </a:xfrm>
          <a:prstGeom prst="rect">
            <a:avLst/>
          </a:prstGeom>
          <a:solidFill>
            <a:schemeClr val="lt1"/>
          </a:solidFill>
          <a:ln>
            <a:noFill/>
          </a:ln>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9" name="Google Shape;199;p27"/>
          <p:cNvSpPr txBox="1">
            <a:spLocks noGrp="1"/>
          </p:cNvSpPr>
          <p:nvPr>
            <p:ph type="body" idx="3"/>
          </p:nvPr>
        </p:nvSpPr>
        <p:spPr>
          <a:xfrm>
            <a:off x="7543800" y="228600"/>
            <a:ext cx="1295400" cy="4419600"/>
          </a:xfrm>
          <a:prstGeom prst="rect">
            <a:avLst/>
          </a:prstGeom>
          <a:noFill/>
          <a:ln>
            <a:noFill/>
          </a:ln>
        </p:spPr>
        <p:txBody>
          <a:bodyPr spcFirstLastPara="1" wrap="square" lIns="91425" tIns="45700" rIns="91425" bIns="45700" anchor="t" anchorCtr="0"/>
          <a:lstStyle>
            <a:lvl1pPr marL="457200" lvl="0" indent="-228600" algn="ctr">
              <a:spcBef>
                <a:spcPts val="400"/>
              </a:spcBef>
              <a:spcAft>
                <a:spcPts val="0"/>
              </a:spcAft>
              <a:buClr>
                <a:srgbClr val="FFFFFF"/>
              </a:buClr>
              <a:buSzPts val="2000"/>
              <a:buNone/>
              <a:defRPr sz="2000">
                <a:solidFill>
                  <a:srgbClr val="FFFFFF"/>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otally Blank">
  <p:cSld name="Totally Blank">
    <p:spTree>
      <p:nvGrpSpPr>
        <p:cNvPr id="1" name="Shape 20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ndscape with Caption">
  <p:cSld name="Landscape with Caption">
    <p:spTree>
      <p:nvGrpSpPr>
        <p:cNvPr id="1" name="Shape 33"/>
        <p:cNvGrpSpPr/>
        <p:nvPr/>
      </p:nvGrpSpPr>
      <p:grpSpPr>
        <a:xfrm>
          <a:off x="0" y="0"/>
          <a:ext cx="0" cy="0"/>
          <a:chOff x="0" y="0"/>
          <a:chExt cx="0" cy="0"/>
        </a:xfrm>
      </p:grpSpPr>
      <p:sp>
        <p:nvSpPr>
          <p:cNvPr id="34" name="Google Shape;34;p4"/>
          <p:cNvSpPr>
            <a:spLocks noGrp="1"/>
          </p:cNvSpPr>
          <p:nvPr>
            <p:ph type="pic" idx="2"/>
          </p:nvPr>
        </p:nvSpPr>
        <p:spPr>
          <a:xfrm>
            <a:off x="533400" y="218390"/>
            <a:ext cx="7467600" cy="56007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 name="Google Shape;35;p4"/>
          <p:cNvSpPr txBox="1">
            <a:spLocks noGrp="1"/>
          </p:cNvSpPr>
          <p:nvPr>
            <p:ph type="body" idx="1"/>
          </p:nvPr>
        </p:nvSpPr>
        <p:spPr>
          <a:xfrm>
            <a:off x="533400" y="5943600"/>
            <a:ext cx="7467600" cy="762000"/>
          </a:xfrm>
          <a:prstGeom prst="rect">
            <a:avLst/>
          </a:prstGeom>
          <a:noFill/>
          <a:ln>
            <a:noFill/>
          </a:ln>
        </p:spPr>
        <p:txBody>
          <a:bodyPr spcFirstLastPara="1" wrap="square" lIns="91425" tIns="45700" rIns="91425" bIns="45700" anchor="t" anchorCtr="0"/>
          <a:lstStyle>
            <a:lvl1pPr marL="457200" marR="0" lvl="0" indent="-228600" algn="r">
              <a:spcBef>
                <a:spcPts val="480"/>
              </a:spcBef>
              <a:spcAft>
                <a:spcPts val="0"/>
              </a:spcAft>
              <a:buClr>
                <a:schemeClr val="dk1"/>
              </a:buClr>
              <a:buSzPts val="2400"/>
              <a:buFont typeface="Calibri"/>
              <a:buNone/>
              <a:defRPr sz="2400" i="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4"/>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ortrait with Caption">
  <p:cSld name="Portrait with Caption">
    <p:spTree>
      <p:nvGrpSpPr>
        <p:cNvPr id="1" name="Shape 37"/>
        <p:cNvGrpSpPr/>
        <p:nvPr/>
      </p:nvGrpSpPr>
      <p:grpSpPr>
        <a:xfrm>
          <a:off x="0" y="0"/>
          <a:ext cx="0" cy="0"/>
          <a:chOff x="0" y="0"/>
          <a:chExt cx="0" cy="0"/>
        </a:xfrm>
      </p:grpSpPr>
      <p:sp>
        <p:nvSpPr>
          <p:cNvPr id="38" name="Google Shape;38;p5"/>
          <p:cNvSpPr>
            <a:spLocks noGrp="1"/>
          </p:cNvSpPr>
          <p:nvPr>
            <p:ph type="pic" idx="2"/>
          </p:nvPr>
        </p:nvSpPr>
        <p:spPr>
          <a:xfrm>
            <a:off x="304800" y="228600"/>
            <a:ext cx="4754880" cy="63246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body" idx="1"/>
          </p:nvPr>
        </p:nvSpPr>
        <p:spPr>
          <a:xfrm>
            <a:off x="5105400" y="228600"/>
            <a:ext cx="3200400" cy="3810000"/>
          </a:xfrm>
          <a:prstGeom prst="rect">
            <a:avLst/>
          </a:prstGeom>
          <a:noFill/>
          <a:ln>
            <a:noFill/>
          </a:ln>
        </p:spPr>
        <p:txBody>
          <a:bodyPr spcFirstLastPara="1" wrap="square" lIns="91425" tIns="91425" rIns="91425" bIns="91425" anchor="t" anchorCtr="0"/>
          <a:lstStyle>
            <a:lvl1pPr marL="457200" marR="0" lvl="0" indent="-228600" algn="l">
              <a:spcBef>
                <a:spcPts val="400"/>
              </a:spcBef>
              <a:spcAft>
                <a:spcPts val="0"/>
              </a:spcAft>
              <a:buClr>
                <a:schemeClr val="dk1"/>
              </a:buClr>
              <a:buSzPts val="2000"/>
              <a:buFont typeface="Calibri"/>
              <a:buNone/>
              <a:defRPr sz="2000" i="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 name="Google Shape;40;p5"/>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ndscape Fullscreen">
  <p:cSld name="Landscape Fullscreen">
    <p:spTree>
      <p:nvGrpSpPr>
        <p:cNvPr id="1" name="Shape 41"/>
        <p:cNvGrpSpPr/>
        <p:nvPr/>
      </p:nvGrpSpPr>
      <p:grpSpPr>
        <a:xfrm>
          <a:off x="0" y="0"/>
          <a:ext cx="0" cy="0"/>
          <a:chOff x="0" y="0"/>
          <a:chExt cx="0" cy="0"/>
        </a:xfrm>
      </p:grpSpPr>
      <p:sp>
        <p:nvSpPr>
          <p:cNvPr id="42" name="Google Shape;42;p6"/>
          <p:cNvSpPr>
            <a:spLocks noGrp="1"/>
          </p:cNvSpPr>
          <p:nvPr>
            <p:ph type="pic" idx="2"/>
          </p:nvPr>
        </p:nvSpPr>
        <p:spPr>
          <a:xfrm>
            <a:off x="0" y="0"/>
            <a:ext cx="9144000" cy="68580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Album Section">
  <p:cSld name="Album Section">
    <p:spTree>
      <p:nvGrpSpPr>
        <p:cNvPr id="1" name="Shape 44"/>
        <p:cNvGrpSpPr/>
        <p:nvPr/>
      </p:nvGrpSpPr>
      <p:grpSpPr>
        <a:xfrm>
          <a:off x="0" y="0"/>
          <a:ext cx="0" cy="0"/>
          <a:chOff x="0" y="0"/>
          <a:chExt cx="0" cy="0"/>
        </a:xfrm>
      </p:grpSpPr>
      <p:sp>
        <p:nvSpPr>
          <p:cNvPr id="45" name="Google Shape;45;p7"/>
          <p:cNvSpPr/>
          <p:nvPr/>
        </p:nvSpPr>
        <p:spPr>
          <a:xfrm rot="-5400000">
            <a:off x="5315559" y="3268980"/>
            <a:ext cx="6858000" cy="32004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 name="Google Shape;46;p7"/>
          <p:cNvSpPr/>
          <p:nvPr/>
        </p:nvSpPr>
        <p:spPr>
          <a:xfrm rot="-5400000">
            <a:off x="5628132" y="3341399"/>
            <a:ext cx="6858000" cy="17373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 name="Google Shape;47;p7"/>
          <p:cNvSpPr/>
          <p:nvPr/>
        </p:nvSpPr>
        <p:spPr>
          <a:xfrm>
            <a:off x="8895749" y="-733"/>
            <a:ext cx="762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 name="Google Shape;48;p7"/>
          <p:cNvSpPr>
            <a:spLocks noGrp="1"/>
          </p:cNvSpPr>
          <p:nvPr>
            <p:ph type="pic" idx="2"/>
          </p:nvPr>
        </p:nvSpPr>
        <p:spPr>
          <a:xfrm>
            <a:off x="435429" y="2146300"/>
            <a:ext cx="2362200" cy="2197100"/>
          </a:xfrm>
          <a:prstGeom prst="rect">
            <a:avLst/>
          </a:prstGeom>
          <a:solidFill>
            <a:schemeClr val="lt1"/>
          </a:solidFill>
          <a:ln>
            <a:noFill/>
          </a:ln>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 name="Google Shape;49;p7"/>
          <p:cNvSpPr/>
          <p:nvPr/>
        </p:nvSpPr>
        <p:spPr>
          <a:xfrm flipH="1">
            <a:off x="435429" y="6172200"/>
            <a:ext cx="7086600" cy="6858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0" name="Google Shape;50;p7"/>
          <p:cNvSpPr/>
          <p:nvPr/>
        </p:nvSpPr>
        <p:spPr>
          <a:xfrm>
            <a:off x="435429" y="0"/>
            <a:ext cx="7086600" cy="19812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 name="Google Shape;51;p7"/>
          <p:cNvSpPr txBox="1">
            <a:spLocks noGrp="1"/>
          </p:cNvSpPr>
          <p:nvPr>
            <p:ph type="body" idx="1"/>
          </p:nvPr>
        </p:nvSpPr>
        <p:spPr>
          <a:xfrm>
            <a:off x="435429" y="5791200"/>
            <a:ext cx="7086600" cy="381000"/>
          </a:xfrm>
          <a:prstGeom prst="rect">
            <a:avLst/>
          </a:prstGeom>
          <a:solidFill>
            <a:schemeClr val="accent3"/>
          </a:solidFill>
          <a:ln>
            <a:noFill/>
          </a:ln>
        </p:spPr>
        <p:txBody>
          <a:bodyPr spcFirstLastPara="1" wrap="square" lIns="91425" tIns="45700" rIns="91425" bIns="45700" anchor="ctr" anchorCtr="0"/>
          <a:lstStyle>
            <a:lvl1pPr marL="457200" lvl="0" indent="-228600" algn="l">
              <a:spcBef>
                <a:spcPts val="240"/>
              </a:spcBef>
              <a:spcAft>
                <a:spcPts val="0"/>
              </a:spcAft>
              <a:buClr>
                <a:srgbClr val="FFFFFF"/>
              </a:buClr>
              <a:buSzPts val="1200"/>
              <a:buFont typeface="Calibri"/>
              <a:buNone/>
              <a:defRPr sz="1200">
                <a:solidFill>
                  <a:srgbClr val="FFFFFF"/>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7"/>
          <p:cNvSpPr txBox="1">
            <a:spLocks noGrp="1"/>
          </p:cNvSpPr>
          <p:nvPr>
            <p:ph type="body" idx="3"/>
          </p:nvPr>
        </p:nvSpPr>
        <p:spPr>
          <a:xfrm>
            <a:off x="435429" y="4495800"/>
            <a:ext cx="7086600" cy="1295400"/>
          </a:xfrm>
          <a:prstGeom prst="rect">
            <a:avLst/>
          </a:prstGeom>
          <a:solidFill>
            <a:schemeClr val="accent6"/>
          </a:solidFill>
          <a:ln>
            <a:noFill/>
          </a:ln>
        </p:spPr>
        <p:txBody>
          <a:bodyPr spcFirstLastPara="1" wrap="square" lIns="91425" tIns="45700" rIns="91425" bIns="45700" anchor="ctr" anchorCtr="0"/>
          <a:lstStyle>
            <a:lvl1pPr marL="457200" lvl="0" indent="-228600" algn="l">
              <a:spcBef>
                <a:spcPts val="640"/>
              </a:spcBef>
              <a:spcAft>
                <a:spcPts val="0"/>
              </a:spcAft>
              <a:buClr>
                <a:srgbClr val="FFFFFF"/>
              </a:buClr>
              <a:buSzPts val="3200"/>
              <a:buFont typeface="Calibri"/>
              <a:buNone/>
              <a:defRPr sz="3200">
                <a:solidFill>
                  <a:srgbClr val="FFFFFF"/>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 name="Google Shape;53;p7"/>
          <p:cNvSpPr>
            <a:spLocks noGrp="1"/>
          </p:cNvSpPr>
          <p:nvPr>
            <p:ph type="pic" idx="4"/>
          </p:nvPr>
        </p:nvSpPr>
        <p:spPr>
          <a:xfrm>
            <a:off x="2950029" y="2133600"/>
            <a:ext cx="2209800" cy="2209800"/>
          </a:xfrm>
          <a:prstGeom prst="rect">
            <a:avLst/>
          </a:prstGeom>
          <a:solidFill>
            <a:schemeClr val="lt1"/>
          </a:solidFill>
          <a:ln>
            <a:noFill/>
          </a:ln>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7"/>
          <p:cNvSpPr>
            <a:spLocks noGrp="1"/>
          </p:cNvSpPr>
          <p:nvPr>
            <p:ph type="pic" idx="5"/>
          </p:nvPr>
        </p:nvSpPr>
        <p:spPr>
          <a:xfrm>
            <a:off x="5312229" y="2133600"/>
            <a:ext cx="2209800" cy="2209800"/>
          </a:xfrm>
          <a:prstGeom prst="rect">
            <a:avLst/>
          </a:prstGeom>
          <a:solidFill>
            <a:schemeClr val="lt1"/>
          </a:solidFill>
          <a:ln>
            <a:noFill/>
          </a:ln>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Google Shape;55;p7"/>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
        <p:nvSpPr>
          <p:cNvPr id="56" name="Google Shape;56;p7"/>
          <p:cNvSpPr txBox="1">
            <a:spLocks noGrp="1"/>
          </p:cNvSpPr>
          <p:nvPr>
            <p:ph type="ftr" idx="11"/>
          </p:nvPr>
        </p:nvSpPr>
        <p:spPr>
          <a:xfrm rot="-5400000">
            <a:off x="7162800" y="3832226"/>
            <a:ext cx="3200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0" y="0"/>
            <a:ext cx="9144000" cy="653309"/>
          </a:xfrm>
          <a:prstGeom prst="rect">
            <a:avLst/>
          </a:prstGeom>
          <a:solidFill>
            <a:srgbClr val="0163A6"/>
          </a:solidFill>
          <a:ln>
            <a:noFill/>
          </a:ln>
        </p:spPr>
        <p:txBody>
          <a:bodyPr spcFirstLastPara="1" wrap="square" lIns="91425" tIns="45700" rIns="91425" bIns="45700" anchor="ctr" anchorCtr="0"/>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8"/>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Up Portrait with Captions">
  <p:cSld name="2-Up Portrait with Captions">
    <p:spTree>
      <p:nvGrpSpPr>
        <p:cNvPr id="1" name="Shape 60"/>
        <p:cNvGrpSpPr/>
        <p:nvPr/>
      </p:nvGrpSpPr>
      <p:grpSpPr>
        <a:xfrm>
          <a:off x="0" y="0"/>
          <a:ext cx="0" cy="0"/>
          <a:chOff x="0" y="0"/>
          <a:chExt cx="0" cy="0"/>
        </a:xfrm>
      </p:grpSpPr>
      <p:sp>
        <p:nvSpPr>
          <p:cNvPr id="61" name="Google Shape;61;p9"/>
          <p:cNvSpPr>
            <a:spLocks noGrp="1"/>
          </p:cNvSpPr>
          <p:nvPr>
            <p:ph type="pic" idx="2"/>
          </p:nvPr>
        </p:nvSpPr>
        <p:spPr>
          <a:xfrm>
            <a:off x="4341047" y="533400"/>
            <a:ext cx="3431353" cy="4575141"/>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Google Shape;62;p9"/>
          <p:cNvSpPr>
            <a:spLocks noGrp="1"/>
          </p:cNvSpPr>
          <p:nvPr>
            <p:ph type="pic" idx="3"/>
          </p:nvPr>
        </p:nvSpPr>
        <p:spPr>
          <a:xfrm>
            <a:off x="685800" y="533400"/>
            <a:ext cx="3429000" cy="457200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1"/>
          </p:nvPr>
        </p:nvSpPr>
        <p:spPr>
          <a:xfrm>
            <a:off x="685800" y="5257800"/>
            <a:ext cx="3429000" cy="1219200"/>
          </a:xfrm>
          <a:prstGeom prst="rect">
            <a:avLst/>
          </a:prstGeom>
          <a:noFill/>
          <a:ln>
            <a:noFill/>
          </a:ln>
        </p:spPr>
        <p:txBody>
          <a:bodyPr spcFirstLastPara="1" wrap="square" lIns="91425" tIns="45700" rIns="91425" bIns="45700" anchor="t" anchorCtr="0"/>
          <a:lstStyle>
            <a:lvl1pPr marL="457200" marR="0" lvl="0" indent="-228600" algn="r">
              <a:spcBef>
                <a:spcPts val="360"/>
              </a:spcBef>
              <a:spcAft>
                <a:spcPts val="0"/>
              </a:spcAft>
              <a:buClr>
                <a:schemeClr val="dk1"/>
              </a:buClr>
              <a:buSzPts val="1800"/>
              <a:buFont typeface="Calibri"/>
              <a:buNone/>
              <a:defRPr sz="18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 name="Google Shape;64;p9"/>
          <p:cNvSpPr txBox="1">
            <a:spLocks noGrp="1"/>
          </p:cNvSpPr>
          <p:nvPr>
            <p:ph type="body" idx="4"/>
          </p:nvPr>
        </p:nvSpPr>
        <p:spPr>
          <a:xfrm>
            <a:off x="4343400" y="5257800"/>
            <a:ext cx="3429000" cy="1219200"/>
          </a:xfrm>
          <a:prstGeom prst="rect">
            <a:avLst/>
          </a:prstGeom>
          <a:noFill/>
          <a:ln>
            <a:noFill/>
          </a:ln>
        </p:spPr>
        <p:txBody>
          <a:bodyPr spcFirstLastPara="1" wrap="square" lIns="91425" tIns="45700" rIns="91425" bIns="45700" anchor="t" anchorCtr="0"/>
          <a:lstStyle>
            <a:lvl1pPr marL="457200" marR="0" lvl="0" indent="-228600" algn="r">
              <a:spcBef>
                <a:spcPts val="360"/>
              </a:spcBef>
              <a:spcAft>
                <a:spcPts val="0"/>
              </a:spcAft>
              <a:buClr>
                <a:schemeClr val="dk1"/>
              </a:buClr>
              <a:buSzPts val="1800"/>
              <a:buFont typeface="Calibri"/>
              <a:buNone/>
              <a:defRPr sz="18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 name="Google Shape;65;p9"/>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Up Landscape with Captions">
  <p:cSld name="2-Up Landscape with Captions">
    <p:spTree>
      <p:nvGrpSpPr>
        <p:cNvPr id="1" name="Shape 66"/>
        <p:cNvGrpSpPr/>
        <p:nvPr/>
      </p:nvGrpSpPr>
      <p:grpSpPr>
        <a:xfrm>
          <a:off x="0" y="0"/>
          <a:ext cx="0" cy="0"/>
          <a:chOff x="0" y="0"/>
          <a:chExt cx="0" cy="0"/>
        </a:xfrm>
      </p:grpSpPr>
      <p:sp>
        <p:nvSpPr>
          <p:cNvPr id="67" name="Google Shape;67;p10"/>
          <p:cNvSpPr>
            <a:spLocks noGrp="1"/>
          </p:cNvSpPr>
          <p:nvPr>
            <p:ph type="pic" idx="2"/>
          </p:nvPr>
        </p:nvSpPr>
        <p:spPr>
          <a:xfrm>
            <a:off x="4343400" y="1085850"/>
            <a:ext cx="4038600" cy="302895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a:spLocks noGrp="1"/>
          </p:cNvSpPr>
          <p:nvPr>
            <p:ph type="pic" idx="3"/>
          </p:nvPr>
        </p:nvSpPr>
        <p:spPr>
          <a:xfrm>
            <a:off x="152400" y="1085850"/>
            <a:ext cx="4038600" cy="3028950"/>
          </a:xfrm>
          <a:prstGeom prst="rect">
            <a:avLst/>
          </a:prstGeom>
          <a:solidFill>
            <a:schemeClr val="lt1"/>
          </a:solidFill>
          <a:ln>
            <a:noFill/>
          </a:ln>
          <a:effectLst>
            <a:outerShdw blurRad="40000" dist="20000" dir="5400000" rotWithShape="0">
              <a:srgbClr val="000000">
                <a:alpha val="37647"/>
              </a:srgbClr>
            </a:outerShdw>
          </a:effectLst>
        </p:spPr>
        <p:txBody>
          <a:bodyPr spcFirstLastPara="1" wrap="square" lIns="91425" tIns="45700" rIns="91425" bIns="45700" anchor="t" anchorCtr="0"/>
          <a:lstStyle>
            <a:lvl1pPr marR="0" lvl="0" algn="ctr"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R="0" lvl="2"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R="0" lvl="4"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body" idx="1"/>
          </p:nvPr>
        </p:nvSpPr>
        <p:spPr>
          <a:xfrm>
            <a:off x="152400" y="4267200"/>
            <a:ext cx="4038600" cy="1066800"/>
          </a:xfrm>
          <a:prstGeom prst="rect">
            <a:avLst/>
          </a:prstGeom>
          <a:noFill/>
          <a:ln>
            <a:noFill/>
          </a:ln>
        </p:spPr>
        <p:txBody>
          <a:bodyPr spcFirstLastPara="1" wrap="square" lIns="91425" tIns="45700" rIns="91425" bIns="45700" anchor="t" anchorCtr="0"/>
          <a:lstStyle>
            <a:lvl1pPr marL="457200" marR="0" lvl="0" indent="-228600" algn="r">
              <a:spcBef>
                <a:spcPts val="360"/>
              </a:spcBef>
              <a:spcAft>
                <a:spcPts val="0"/>
              </a:spcAft>
              <a:buClr>
                <a:schemeClr val="dk1"/>
              </a:buClr>
              <a:buSzPts val="1800"/>
              <a:buFont typeface="Calibri"/>
              <a:buNone/>
              <a:defRPr sz="18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 name="Google Shape;70;p10"/>
          <p:cNvSpPr txBox="1">
            <a:spLocks noGrp="1"/>
          </p:cNvSpPr>
          <p:nvPr>
            <p:ph type="body" idx="4"/>
          </p:nvPr>
        </p:nvSpPr>
        <p:spPr>
          <a:xfrm>
            <a:off x="4343400" y="4267200"/>
            <a:ext cx="4038600" cy="1066800"/>
          </a:xfrm>
          <a:prstGeom prst="rect">
            <a:avLst/>
          </a:prstGeom>
          <a:noFill/>
          <a:ln>
            <a:noFill/>
          </a:ln>
        </p:spPr>
        <p:txBody>
          <a:bodyPr spcFirstLastPara="1" wrap="square" lIns="91425" tIns="45700" rIns="91425" bIns="45700" anchor="t" anchorCtr="0"/>
          <a:lstStyle>
            <a:lvl1pPr marL="457200" marR="0" lvl="0" indent="-228600" algn="r">
              <a:spcBef>
                <a:spcPts val="360"/>
              </a:spcBef>
              <a:spcAft>
                <a:spcPts val="0"/>
              </a:spcAft>
              <a:buClr>
                <a:schemeClr val="dk1"/>
              </a:buClr>
              <a:buSzPts val="1800"/>
              <a:buFont typeface="Calibri"/>
              <a:buNone/>
              <a:defRPr sz="18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0"/>
          <p:cNvSpPr txBox="1">
            <a:spLocks noGrp="1"/>
          </p:cNvSpPr>
          <p:nvPr>
            <p:ph type="dt" idx="10"/>
          </p:nvPr>
        </p:nvSpPr>
        <p:spPr>
          <a:xfrm rot="-5400000">
            <a:off x="7696200" y="1012825"/>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0"/>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chemeClr val="lt1"/>
              </a:solidFill>
            </a:endParaRPr>
          </a:p>
        </p:txBody>
      </p:sp>
      <p:sp>
        <p:nvSpPr>
          <p:cNvPr id="73" name="Google Shape;73;p10"/>
          <p:cNvSpPr txBox="1">
            <a:spLocks noGrp="1"/>
          </p:cNvSpPr>
          <p:nvPr>
            <p:ph type="ftr" idx="11"/>
          </p:nvPr>
        </p:nvSpPr>
        <p:spPr>
          <a:xfrm rot="-5400000">
            <a:off x="7162800" y="3832226"/>
            <a:ext cx="3200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rot="-5400000">
            <a:off x="5335693" y="3299572"/>
            <a:ext cx="6858000" cy="257387"/>
          </a:xfrm>
          <a:prstGeom prst="rect">
            <a:avLst/>
          </a:prstGeom>
          <a:solidFill>
            <a:srgbClr val="27AA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
          <p:cNvSpPr/>
          <p:nvPr/>
        </p:nvSpPr>
        <p:spPr>
          <a:xfrm rot="-5400000">
            <a:off x="5589327" y="3303325"/>
            <a:ext cx="6858733" cy="250613"/>
          </a:xfrm>
          <a:prstGeom prst="rect">
            <a:avLst/>
          </a:prstGeom>
          <a:solidFill>
            <a:srgbClr val="016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1"/>
          <p:cNvSpPr txBox="1">
            <a:spLocks noGrp="1"/>
          </p:cNvSpPr>
          <p:nvPr>
            <p:ph type="title"/>
          </p:nvPr>
        </p:nvSpPr>
        <p:spPr>
          <a:xfrm>
            <a:off x="0" y="0"/>
            <a:ext cx="9144000" cy="653309"/>
          </a:xfrm>
          <a:prstGeom prst="rect">
            <a:avLst/>
          </a:prstGeom>
          <a:solidFill>
            <a:srgbClr val="0163A6"/>
          </a:solid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457200" y="982133"/>
            <a:ext cx="7848600" cy="550585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Calibri"/>
                <a:ea typeface="Calibri"/>
                <a:cs typeface="Calibri"/>
                <a:sym typeface="Calibri"/>
              </a:defRPr>
            </a:lvl1pPr>
            <a:lvl2pPr marL="0" marR="0" lvl="1" indent="0" algn="r" rtl="0">
              <a:spcBef>
                <a:spcPts val="0"/>
              </a:spcBef>
              <a:buNone/>
              <a:defRPr sz="1400" b="0" i="0" u="none" strike="noStrike" cap="none">
                <a:solidFill>
                  <a:schemeClr val="lt1"/>
                </a:solidFill>
                <a:latin typeface="Calibri"/>
                <a:ea typeface="Calibri"/>
                <a:cs typeface="Calibri"/>
                <a:sym typeface="Calibri"/>
              </a:defRPr>
            </a:lvl2pPr>
            <a:lvl3pPr marL="0" marR="0" lvl="2" indent="0" algn="r" rtl="0">
              <a:spcBef>
                <a:spcPts val="0"/>
              </a:spcBef>
              <a:buNone/>
              <a:defRPr sz="1400" b="0" i="0" u="none" strike="noStrike" cap="none">
                <a:solidFill>
                  <a:schemeClr val="lt1"/>
                </a:solidFill>
                <a:latin typeface="Calibri"/>
                <a:ea typeface="Calibri"/>
                <a:cs typeface="Calibri"/>
                <a:sym typeface="Calibri"/>
              </a:defRPr>
            </a:lvl3pPr>
            <a:lvl4pPr marL="0" marR="0" lvl="3" indent="0" algn="r" rtl="0">
              <a:spcBef>
                <a:spcPts val="0"/>
              </a:spcBef>
              <a:buNone/>
              <a:defRPr sz="1400" b="0" i="0" u="none" strike="noStrike" cap="none">
                <a:solidFill>
                  <a:schemeClr val="lt1"/>
                </a:solidFill>
                <a:latin typeface="Calibri"/>
                <a:ea typeface="Calibri"/>
                <a:cs typeface="Calibri"/>
                <a:sym typeface="Calibri"/>
              </a:defRPr>
            </a:lvl4pPr>
            <a:lvl5pPr marL="0" marR="0" lvl="4" indent="0" algn="r" rtl="0">
              <a:spcBef>
                <a:spcPts val="0"/>
              </a:spcBef>
              <a:buNone/>
              <a:defRPr sz="1400" b="0" i="0" u="none" strike="noStrike" cap="none">
                <a:solidFill>
                  <a:schemeClr val="lt1"/>
                </a:solidFill>
                <a:latin typeface="Calibri"/>
                <a:ea typeface="Calibri"/>
                <a:cs typeface="Calibri"/>
                <a:sym typeface="Calibri"/>
              </a:defRPr>
            </a:lvl5pPr>
            <a:lvl6pPr marL="0" marR="0" lvl="5" indent="0" algn="r" rtl="0">
              <a:spcBef>
                <a:spcPts val="0"/>
              </a:spcBef>
              <a:buNone/>
              <a:defRPr sz="1400" b="0" i="0" u="none" strike="noStrike" cap="none">
                <a:solidFill>
                  <a:schemeClr val="lt1"/>
                </a:solidFill>
                <a:latin typeface="Calibri"/>
                <a:ea typeface="Calibri"/>
                <a:cs typeface="Calibri"/>
                <a:sym typeface="Calibri"/>
              </a:defRPr>
            </a:lvl6pPr>
            <a:lvl7pPr marL="0" marR="0" lvl="6" indent="0" algn="r" rtl="0">
              <a:spcBef>
                <a:spcPts val="0"/>
              </a:spcBef>
              <a:buNone/>
              <a:defRPr sz="1400" b="0" i="0" u="none" strike="noStrike" cap="none">
                <a:solidFill>
                  <a:schemeClr val="lt1"/>
                </a:solidFill>
                <a:latin typeface="Calibri"/>
                <a:ea typeface="Calibri"/>
                <a:cs typeface="Calibri"/>
                <a:sym typeface="Calibri"/>
              </a:defRPr>
            </a:lvl7pPr>
            <a:lvl8pPr marL="0" marR="0" lvl="7" indent="0" algn="r" rtl="0">
              <a:spcBef>
                <a:spcPts val="0"/>
              </a:spcBef>
              <a:buNone/>
              <a:defRPr sz="1400" b="0" i="0" u="none" strike="noStrike" cap="none">
                <a:solidFill>
                  <a:schemeClr val="lt1"/>
                </a:solidFill>
                <a:latin typeface="Calibri"/>
                <a:ea typeface="Calibri"/>
                <a:cs typeface="Calibri"/>
                <a:sym typeface="Calibri"/>
              </a:defRPr>
            </a:lvl8pPr>
            <a:lvl9pPr marL="0" marR="0" lvl="8" indent="0" algn="r" rtl="0">
              <a:spcBef>
                <a:spcPts val="0"/>
              </a:spcBef>
              <a:buNone/>
              <a:defRPr sz="14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grpSp>
        <p:nvGrpSpPr>
          <p:cNvPr id="15" name="Google Shape;15;p1"/>
          <p:cNvGrpSpPr/>
          <p:nvPr/>
        </p:nvGrpSpPr>
        <p:grpSpPr>
          <a:xfrm>
            <a:off x="0" y="6324409"/>
            <a:ext cx="528325" cy="533591"/>
            <a:chOff x="7464492" y="146685"/>
            <a:chExt cx="1450907" cy="1465368"/>
          </a:xfrm>
        </p:grpSpPr>
        <p:sp>
          <p:nvSpPr>
            <p:cNvPr id="16" name="Google Shape;16;p1"/>
            <p:cNvSpPr/>
            <p:nvPr/>
          </p:nvSpPr>
          <p:spPr>
            <a:xfrm>
              <a:off x="7509935" y="194735"/>
              <a:ext cx="1356357" cy="1363132"/>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 name="Google Shape;17;p1" descr="http://www.nmfs.noaa.gov/images_template/noaa_logo1200by630v1.png"/>
            <p:cNvPicPr preferRelativeResize="0"/>
            <p:nvPr/>
          </p:nvPicPr>
          <p:blipFill rotWithShape="1">
            <a:blip r:embed="rId29">
              <a:alphaModFix/>
            </a:blip>
            <a:srcRect l="28595" t="8160" r="28418" b="9146"/>
            <a:stretch/>
          </p:blipFill>
          <p:spPr>
            <a:xfrm>
              <a:off x="7464492" y="146685"/>
              <a:ext cx="1450907" cy="1465368"/>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nowcoast.noaa.gov/"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nowcoast.noaa.gov/" TargetMode="Externa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hyperlink" Target="https://nowcoast.noaa.gov/"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wmf"/><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9"/>
          <p:cNvSpPr txBox="1">
            <a:spLocks noGrp="1"/>
          </p:cNvSpPr>
          <p:nvPr>
            <p:ph type="body" idx="1"/>
          </p:nvPr>
        </p:nvSpPr>
        <p:spPr>
          <a:xfrm>
            <a:off x="63719" y="4772721"/>
            <a:ext cx="8851681" cy="2006147"/>
          </a:xfrm>
          <a:prstGeom prst="rect">
            <a:avLst/>
          </a:prstGeom>
          <a:solidFill>
            <a:srgbClr val="0163A6"/>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sz="3200" b="1" dirty="0" smtClean="0"/>
              <a:t>Building a </a:t>
            </a:r>
            <a:r>
              <a:rPr lang="en-US" sz="3200" b="1" dirty="0" smtClean="0"/>
              <a:t>NOAA </a:t>
            </a:r>
            <a:r>
              <a:rPr lang="en-US" sz="3200" b="1" dirty="0"/>
              <a:t>Precision Navigation Dissemination </a:t>
            </a:r>
            <a:r>
              <a:rPr lang="en-US" sz="3200" b="1" dirty="0" smtClean="0"/>
              <a:t>System</a:t>
            </a:r>
          </a:p>
          <a:p>
            <a:pPr marL="0" lvl="0" indent="0" algn="l" rtl="0">
              <a:spcBef>
                <a:spcPts val="0"/>
              </a:spcBef>
              <a:spcAft>
                <a:spcPts val="0"/>
              </a:spcAft>
              <a:buClr>
                <a:schemeClr val="lt1"/>
              </a:buClr>
              <a:buSzPts val="4000"/>
              <a:buFont typeface="Calibri"/>
              <a:buNone/>
            </a:pPr>
            <a:r>
              <a:rPr lang="en-US" sz="2400" b="1" i="1" dirty="0" smtClean="0"/>
              <a:t>John G.W. Kelley</a:t>
            </a:r>
            <a:r>
              <a:rPr lang="en-US" sz="2400" b="1" i="1" dirty="0" smtClean="0"/>
              <a:t>, Jason </a:t>
            </a:r>
            <a:r>
              <a:rPr lang="en-US" sz="2400" b="1" i="1" dirty="0" err="1" smtClean="0"/>
              <a:t>Greenlaw</a:t>
            </a:r>
            <a:r>
              <a:rPr lang="en-US" sz="2400" b="1" i="1" dirty="0" smtClean="0"/>
              <a:t>, </a:t>
            </a:r>
            <a:r>
              <a:rPr lang="en-US" sz="2400" b="1" i="1" dirty="0" smtClean="0"/>
              <a:t>and Erin Nagel</a:t>
            </a:r>
          </a:p>
          <a:p>
            <a:pPr marL="0" lvl="0" indent="0" algn="l" rtl="0">
              <a:spcBef>
                <a:spcPts val="0"/>
              </a:spcBef>
              <a:spcAft>
                <a:spcPts val="0"/>
              </a:spcAft>
              <a:buClr>
                <a:schemeClr val="lt1"/>
              </a:buClr>
              <a:buSzPts val="4000"/>
              <a:buFont typeface="Calibri"/>
              <a:buNone/>
            </a:pPr>
            <a:r>
              <a:rPr lang="en-US" sz="2400" b="1" dirty="0" smtClean="0"/>
              <a:t>August </a:t>
            </a:r>
            <a:r>
              <a:rPr lang="en-US" sz="2400" b="1" dirty="0" smtClean="0"/>
              <a:t>2019</a:t>
            </a:r>
            <a:endParaRPr sz="2400" b="1" dirty="0"/>
          </a:p>
        </p:txBody>
      </p:sp>
      <p:sp>
        <p:nvSpPr>
          <p:cNvPr id="12" name="Rectangle 11"/>
          <p:cNvSpPr/>
          <p:nvPr/>
        </p:nvSpPr>
        <p:spPr>
          <a:xfrm>
            <a:off x="3311913" y="1706137"/>
            <a:ext cx="2364058" cy="23194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to Machine</a:t>
            </a:r>
            <a:endParaRPr lang="en-US" dirty="0"/>
          </a:p>
        </p:txBody>
      </p:sp>
      <p:cxnSp>
        <p:nvCxnSpPr>
          <p:cNvPr id="15" name="Straight Arrow Connector 14"/>
          <p:cNvCxnSpPr/>
          <p:nvPr/>
        </p:nvCxnSpPr>
        <p:spPr>
          <a:xfrm>
            <a:off x="3245005" y="2687444"/>
            <a:ext cx="1025912" cy="1115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337717" y="2639122"/>
            <a:ext cx="315951" cy="3717"/>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300761" y="2877015"/>
            <a:ext cx="920445" cy="430887"/>
          </a:xfrm>
          <a:prstGeom prst="rect">
            <a:avLst/>
          </a:prstGeom>
          <a:noFill/>
        </p:spPr>
        <p:txBody>
          <a:bodyPr wrap="none" rtlCol="0">
            <a:spAutoFit/>
          </a:bodyPr>
          <a:lstStyle/>
          <a:p>
            <a:r>
              <a:rPr lang="en-US" sz="1100" b="1" i="1" dirty="0" smtClean="0">
                <a:solidFill>
                  <a:schemeClr val="bg1">
                    <a:lumMod val="50000"/>
                  </a:schemeClr>
                </a:solidFill>
              </a:rPr>
              <a:t>Machine to</a:t>
            </a:r>
          </a:p>
          <a:p>
            <a:r>
              <a:rPr lang="en-US" sz="1100" b="1" i="1" dirty="0" smtClean="0">
                <a:solidFill>
                  <a:schemeClr val="bg1">
                    <a:lumMod val="50000"/>
                  </a:schemeClr>
                </a:solidFill>
              </a:rPr>
              <a:t> Machine</a:t>
            </a:r>
            <a:endParaRPr lang="en-US" sz="1100" b="1" i="1" dirty="0">
              <a:solidFill>
                <a:schemeClr val="bg1">
                  <a:lumMod val="50000"/>
                </a:schemeClr>
              </a:solidFill>
            </a:endParaRPr>
          </a:p>
        </p:txBody>
      </p:sp>
      <p:pic>
        <p:nvPicPr>
          <p:cNvPr id="11" name="Picture 10"/>
          <p:cNvPicPr>
            <a:picLocks noChangeAspect="1"/>
          </p:cNvPicPr>
          <p:nvPr/>
        </p:nvPicPr>
        <p:blipFill>
          <a:blip r:embed="rId3"/>
          <a:stretch>
            <a:fillRect/>
          </a:stretch>
        </p:blipFill>
        <p:spPr>
          <a:xfrm>
            <a:off x="0" y="986834"/>
            <a:ext cx="7116399" cy="3304575"/>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4"/>
          <p:cNvSpPr txBox="1">
            <a:spLocks noGrp="1"/>
          </p:cNvSpPr>
          <p:nvPr>
            <p:ph type="title"/>
          </p:nvPr>
        </p:nvSpPr>
        <p:spPr>
          <a:xfrm>
            <a:off x="0" y="0"/>
            <a:ext cx="9144000" cy="653309"/>
          </a:xfrm>
          <a:prstGeom prst="rect">
            <a:avLst/>
          </a:prstGeom>
          <a:solidFill>
            <a:srgbClr val="0163A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smtClean="0"/>
              <a:t>FY21 Milestones</a:t>
            </a:r>
            <a:endParaRPr dirty="0"/>
          </a:p>
        </p:txBody>
      </p:sp>
      <p:sp>
        <p:nvSpPr>
          <p:cNvPr id="241" name="Google Shape;241;p34"/>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10</a:t>
            </a:fld>
            <a:endParaRPr dirty="0"/>
          </a:p>
        </p:txBody>
      </p:sp>
      <p:sp>
        <p:nvSpPr>
          <p:cNvPr id="5" name="Google Shape;233;p33"/>
          <p:cNvSpPr txBox="1">
            <a:spLocks noGrp="1"/>
          </p:cNvSpPr>
          <p:nvPr>
            <p:ph type="body" idx="1"/>
          </p:nvPr>
        </p:nvSpPr>
        <p:spPr>
          <a:xfrm>
            <a:off x="33574" y="817922"/>
            <a:ext cx="8457285" cy="5505450"/>
          </a:xfrm>
          <a:prstGeom prst="rect">
            <a:avLst/>
          </a:prstGeom>
          <a:noFill/>
          <a:ln>
            <a:noFill/>
          </a:ln>
        </p:spPr>
        <p:txBody>
          <a:bodyPr spcFirstLastPara="1" wrap="square" lIns="91425" tIns="45700" rIns="91425" bIns="45700" anchor="t" anchorCtr="0">
            <a:noAutofit/>
          </a:bodyPr>
          <a:lstStyle/>
          <a:p>
            <a:pPr marL="546100" lvl="0">
              <a:spcBef>
                <a:spcPts val="600"/>
              </a:spcBef>
              <a:buSzPts val="3200"/>
              <a:buFont typeface="Arial" panose="020B0604020202020204" pitchFamily="34" charset="0"/>
              <a:buChar char="•"/>
            </a:pPr>
            <a:r>
              <a:rPr lang="en-US" sz="2800" b="1" dirty="0" smtClean="0"/>
              <a:t>Disseminate </a:t>
            </a:r>
            <a:r>
              <a:rPr lang="en-US" sz="2800" b="1" u="sng" dirty="0" smtClean="0"/>
              <a:t>additional</a:t>
            </a:r>
            <a:r>
              <a:rPr lang="en-US" sz="2800" b="1" dirty="0" smtClean="0"/>
              <a:t> S-100 Production Suite </a:t>
            </a:r>
            <a:r>
              <a:rPr lang="en-US" sz="2800" b="1" dirty="0"/>
              <a:t>formats </a:t>
            </a:r>
            <a:endParaRPr lang="en-US" sz="2800" b="1" dirty="0" smtClean="0"/>
          </a:p>
          <a:p>
            <a:pPr marL="1117600" lvl="1" indent="-457200">
              <a:spcBef>
                <a:spcPts val="600"/>
              </a:spcBef>
              <a:buSzPts val="3200"/>
              <a:buFont typeface="Wingdings" panose="05000000000000000000" pitchFamily="2" charset="2"/>
              <a:buChar char="§"/>
            </a:pPr>
            <a:r>
              <a:rPr lang="en-US" sz="2400" dirty="0" smtClean="0"/>
              <a:t>S-412 Weather and Wave Hazards Overlay</a:t>
            </a:r>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t="59347"/>
          <a:stretch/>
        </p:blipFill>
        <p:spPr bwMode="auto">
          <a:xfrm>
            <a:off x="2516244" y="2954889"/>
            <a:ext cx="3465456" cy="1033487"/>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961503" y="3988376"/>
            <a:ext cx="4601425" cy="954107"/>
          </a:xfrm>
          <a:prstGeom prst="rect">
            <a:avLst/>
          </a:prstGeom>
          <a:noFill/>
        </p:spPr>
        <p:txBody>
          <a:bodyPr wrap="square" rtlCol="0">
            <a:spAutoFit/>
          </a:bodyPr>
          <a:lstStyle/>
          <a:p>
            <a:pPr algn="ctr"/>
            <a:r>
              <a:rPr lang="en-US" i="1" dirty="0"/>
              <a:t>Illustration of </a:t>
            </a:r>
            <a:r>
              <a:rPr lang="en-US" i="1" dirty="0" smtClean="0"/>
              <a:t>five S-100 Products</a:t>
            </a:r>
            <a:r>
              <a:rPr lang="en-US" dirty="0" smtClean="0"/>
              <a:t>:</a:t>
            </a:r>
          </a:p>
          <a:p>
            <a:pPr algn="ctr"/>
            <a:r>
              <a:rPr lang="en-US" dirty="0" smtClean="0"/>
              <a:t> S-101 </a:t>
            </a:r>
            <a:r>
              <a:rPr lang="en-US" dirty="0"/>
              <a:t>ENC, </a:t>
            </a:r>
            <a:r>
              <a:rPr lang="en-US" dirty="0" smtClean="0"/>
              <a:t>S-102 Bathymetry, S-111 </a:t>
            </a:r>
            <a:r>
              <a:rPr lang="en-US" dirty="0"/>
              <a:t>Water </a:t>
            </a:r>
            <a:r>
              <a:rPr lang="en-US" dirty="0" smtClean="0"/>
              <a:t>Currents, S-104 Water Levels, S-412 Weather Overlays</a:t>
            </a:r>
            <a:endParaRPr lang="en-US" dirty="0"/>
          </a:p>
          <a:p>
            <a:pPr algn="ctr"/>
            <a:r>
              <a:rPr lang="en-US" i="1" dirty="0" smtClean="0"/>
              <a:t> </a:t>
            </a:r>
            <a:endParaRPr lang="en-US" dirty="0"/>
          </a:p>
        </p:txBody>
      </p:sp>
      <p:sp>
        <p:nvSpPr>
          <p:cNvPr id="8" name="Rectangle 7"/>
          <p:cNvSpPr/>
          <p:nvPr/>
        </p:nvSpPr>
        <p:spPr>
          <a:xfrm>
            <a:off x="301290" y="5541162"/>
            <a:ext cx="6726521" cy="523220"/>
          </a:xfrm>
          <a:prstGeom prst="rect">
            <a:avLst/>
          </a:prstGeom>
        </p:spPr>
        <p:txBody>
          <a:bodyPr wrap="none">
            <a:spAutoFit/>
          </a:bodyPr>
          <a:lstStyle/>
          <a:p>
            <a:pPr marL="546100" lvl="0" indent="-342900">
              <a:spcBef>
                <a:spcPts val="600"/>
              </a:spcBef>
              <a:buClr>
                <a:schemeClr val="dk1"/>
              </a:buClr>
              <a:buSzPts val="3200"/>
              <a:buFont typeface="Arial" pitchFamily="34" charset="0"/>
              <a:buChar char="•"/>
              <a:defRPr/>
            </a:pPr>
            <a:r>
              <a:rPr lang="en-US" sz="2800" b="1" dirty="0" smtClean="0">
                <a:solidFill>
                  <a:schemeClr val="dk1"/>
                </a:solidFill>
                <a:latin typeface="Calibri"/>
                <a:ea typeface="Calibri"/>
                <a:cs typeface="Calibri"/>
                <a:sym typeface="Calibri"/>
              </a:rPr>
              <a:t>Prototype nowCOAST in the Cloud site* </a:t>
            </a:r>
          </a:p>
        </p:txBody>
      </p:sp>
      <p:sp>
        <p:nvSpPr>
          <p:cNvPr id="9" name="Rectangle 8"/>
          <p:cNvSpPr/>
          <p:nvPr/>
        </p:nvSpPr>
        <p:spPr>
          <a:xfrm>
            <a:off x="2782245" y="6390842"/>
            <a:ext cx="5708614" cy="400110"/>
          </a:xfrm>
          <a:prstGeom prst="rect">
            <a:avLst/>
          </a:prstGeom>
        </p:spPr>
        <p:txBody>
          <a:bodyPr wrap="none">
            <a:spAutoFit/>
          </a:bodyPr>
          <a:lstStyle/>
          <a:p>
            <a:r>
              <a:rPr lang="en-US" sz="2000" dirty="0" smtClean="0">
                <a:solidFill>
                  <a:schemeClr val="tx1"/>
                </a:solidFill>
              </a:rPr>
              <a:t>* </a:t>
            </a:r>
            <a:r>
              <a:rPr lang="en-US" sz="1600" i="1" dirty="0" smtClean="0">
                <a:solidFill>
                  <a:schemeClr val="tx1"/>
                </a:solidFill>
              </a:rPr>
              <a:t>Dependent on building out the PN/NC Dissemination Team</a:t>
            </a:r>
            <a:endParaRPr lang="en-US" sz="1600" i="1" dirty="0">
              <a:solidFill>
                <a:schemeClr val="tx1"/>
              </a:solidFill>
            </a:endParaRPr>
          </a:p>
        </p:txBody>
      </p:sp>
      <p:sp>
        <p:nvSpPr>
          <p:cNvPr id="10" name="Rectangle 9"/>
          <p:cNvSpPr/>
          <p:nvPr/>
        </p:nvSpPr>
        <p:spPr>
          <a:xfrm>
            <a:off x="301290" y="4836162"/>
            <a:ext cx="6558206" cy="523220"/>
          </a:xfrm>
          <a:prstGeom prst="rect">
            <a:avLst/>
          </a:prstGeom>
        </p:spPr>
        <p:txBody>
          <a:bodyPr wrap="none">
            <a:spAutoFit/>
          </a:bodyPr>
          <a:lstStyle/>
          <a:p>
            <a:pPr marL="546100" lvl="0" indent="-342900">
              <a:spcBef>
                <a:spcPts val="600"/>
              </a:spcBef>
              <a:buClr>
                <a:schemeClr val="dk1"/>
              </a:buClr>
              <a:buSzPts val="3200"/>
              <a:buFont typeface="Arial" pitchFamily="34" charset="0"/>
              <a:buChar char="•"/>
              <a:defRPr/>
            </a:pPr>
            <a:r>
              <a:rPr lang="en-US" sz="2800" b="1" dirty="0" smtClean="0">
                <a:solidFill>
                  <a:schemeClr val="dk1"/>
                </a:solidFill>
                <a:latin typeface="Calibri"/>
                <a:ea typeface="Calibri"/>
                <a:cs typeface="Calibri"/>
                <a:sym typeface="Calibri"/>
              </a:rPr>
              <a:t>High-Definition Chart for Priority Ports </a:t>
            </a:r>
          </a:p>
        </p:txBody>
      </p:sp>
      <p:sp>
        <p:nvSpPr>
          <p:cNvPr id="4" name="TextBox 3"/>
          <p:cNvSpPr txBox="1"/>
          <p:nvPr/>
        </p:nvSpPr>
        <p:spPr>
          <a:xfrm>
            <a:off x="2363435" y="2284257"/>
            <a:ext cx="3749744" cy="307777"/>
          </a:xfrm>
          <a:prstGeom prst="rect">
            <a:avLst/>
          </a:prstGeom>
          <a:noFill/>
        </p:spPr>
        <p:txBody>
          <a:bodyPr wrap="none" rtlCol="0">
            <a:spAutoFit/>
          </a:bodyPr>
          <a:lstStyle/>
          <a:p>
            <a:r>
              <a:rPr lang="en-US" dirty="0" smtClean="0"/>
              <a:t>(From NWS/NCEP Ocean Prediction Center)</a:t>
            </a:r>
            <a:endParaRPr lang="en-US" dirty="0"/>
          </a:p>
        </p:txBody>
      </p:sp>
    </p:spTree>
    <p:extLst>
      <p:ext uri="{BB962C8B-B14F-4D97-AF65-F5344CB8AC3E}">
        <p14:creationId xmlns:p14="http://schemas.microsoft.com/office/powerpoint/2010/main" val="12230085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NOAA/NOS </a:t>
            </a:r>
            <a:r>
              <a:rPr lang="en-US" dirty="0" err="1" smtClean="0"/>
              <a:t>nowCOAST</a:t>
            </a:r>
            <a:r>
              <a:rPr lang="en-US" dirty="0" smtClean="0"/>
              <a:t> Web Mapping Portal</a:t>
            </a:r>
            <a:endParaRPr lang="en-US" dirty="0"/>
          </a:p>
        </p:txBody>
      </p:sp>
      <p:sp>
        <p:nvSpPr>
          <p:cNvPr id="28" name="Google Shape;219;p31"/>
          <p:cNvSpPr txBox="1">
            <a:spLocks noGrp="1"/>
          </p:cNvSpPr>
          <p:nvPr>
            <p:ph type="body" idx="1"/>
          </p:nvPr>
        </p:nvSpPr>
        <p:spPr>
          <a:xfrm>
            <a:off x="203019" y="820120"/>
            <a:ext cx="3583772" cy="1413616"/>
          </a:xfrm>
          <a:prstGeom prst="rect">
            <a:avLst/>
          </a:prstGeom>
          <a:noFill/>
          <a:ln>
            <a:noFill/>
          </a:ln>
        </p:spPr>
        <p:txBody>
          <a:bodyPr spcFirstLastPara="1" wrap="square" lIns="91425" tIns="45700" rIns="91425" bIns="45700" anchor="t" anchorCtr="0">
            <a:noAutofit/>
          </a:bodyPr>
          <a:lstStyle/>
          <a:p>
            <a:pPr marL="0" indent="0" algn="ctr">
              <a:spcBef>
                <a:spcPts val="0"/>
              </a:spcBef>
              <a:spcAft>
                <a:spcPts val="1000"/>
              </a:spcAft>
              <a:buNone/>
            </a:pPr>
            <a:r>
              <a:rPr lang="en-US" sz="1600" dirty="0" smtClean="0">
                <a:latin typeface="Calibri" panose="020F0502020204030204" pitchFamily="34" charset="0"/>
                <a:ea typeface="Calibri" panose="020F0502020204030204" pitchFamily="34" charset="0"/>
                <a:cs typeface="Times New Roman" panose="02020603050405020304" pitchFamily="18" charset="0"/>
              </a:rPr>
              <a:t>NOAA’s Flagship GIS Web Mapping Portal for observations, analyses, forecasts, model guidance, and watches/warnings/advisories</a:t>
            </a:r>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2027" y="820120"/>
            <a:ext cx="4861341" cy="3103297"/>
          </a:xfrm>
          <a:prstGeom prst="rect">
            <a:avLst/>
          </a:prstGeom>
        </p:spPr>
      </p:pic>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10" y="2668120"/>
            <a:ext cx="3708099" cy="2223058"/>
          </a:xfrm>
          <a:prstGeom prst="rect">
            <a:avLst/>
          </a:prstGeom>
        </p:spPr>
      </p:pic>
      <p:sp>
        <p:nvSpPr>
          <p:cNvPr id="44" name="Rectangle 43"/>
          <p:cNvSpPr/>
          <p:nvPr/>
        </p:nvSpPr>
        <p:spPr>
          <a:xfrm>
            <a:off x="486318" y="1858780"/>
            <a:ext cx="3017173" cy="400110"/>
          </a:xfrm>
          <a:prstGeom prst="rect">
            <a:avLst/>
          </a:prstGeom>
        </p:spPr>
        <p:txBody>
          <a:bodyPr wrap="none">
            <a:spAutoFit/>
          </a:bodyPr>
          <a:lstStyle/>
          <a:p>
            <a:pPr>
              <a:spcAft>
                <a:spcPts val="1000"/>
              </a:spcAft>
            </a:pPr>
            <a:r>
              <a:rPr lang="en-US" sz="2000" dirty="0" smtClean="0">
                <a:latin typeface="Calibri" panose="020F0502020204030204" pitchFamily="34" charset="0"/>
                <a:ea typeface="Calibri" panose="020F0502020204030204" pitchFamily="34" charset="0"/>
                <a:cs typeface="Times New Roman" panose="02020603050405020304" pitchFamily="18" charset="0"/>
                <a:hlinkClick r:id="rId4"/>
              </a:rPr>
              <a:t>https://nowcoast.noaa.gov</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6" name="Google Shape;219;p31"/>
          <p:cNvSpPr txBox="1">
            <a:spLocks/>
          </p:cNvSpPr>
          <p:nvPr/>
        </p:nvSpPr>
        <p:spPr>
          <a:xfrm>
            <a:off x="5079596" y="4089346"/>
            <a:ext cx="3583772" cy="26829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2"/>
              </a:buClr>
              <a:buSzPts val="1800"/>
              <a:buFont typeface="Arial"/>
              <a:buChar char="–"/>
              <a:defRPr sz="2800" b="0" i="0" u="none" strike="noStrike" cap="none">
                <a:solidFill>
                  <a:schemeClr val="dk2"/>
                </a:solidFill>
                <a:latin typeface="Calibri"/>
                <a:ea typeface="Calibri"/>
                <a:cs typeface="Calibri"/>
                <a:sym typeface="Calibri"/>
              </a:defRPr>
            </a:lvl2pPr>
            <a:lvl3pPr marL="1371600" marR="0" lvl="2" indent="-342900" algn="l" rtl="0">
              <a:lnSpc>
                <a:spcPct val="100000"/>
              </a:lnSpc>
              <a:spcBef>
                <a:spcPts val="360"/>
              </a:spcBef>
              <a:spcAft>
                <a:spcPts val="0"/>
              </a:spcAft>
              <a:buClr>
                <a:srgbClr val="595959"/>
              </a:buClr>
              <a:buSzPts val="1800"/>
              <a:buFont typeface="Arial"/>
              <a:buChar char="•"/>
              <a:defRPr sz="2400" b="0" i="0" u="none" strike="noStrike" cap="none">
                <a:solidFill>
                  <a:srgbClr val="595959"/>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595959"/>
              </a:buClr>
              <a:buSzPts val="1800"/>
              <a:buFont typeface="Arial"/>
              <a:buChar char="–"/>
              <a:defRPr sz="2000" b="0" i="0" u="none" strike="noStrike" cap="none">
                <a:solidFill>
                  <a:srgbClr val="595959"/>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595959"/>
              </a:buClr>
              <a:buSzPts val="1800"/>
              <a:buFont typeface="Arial"/>
              <a:buChar char="»"/>
              <a:defRPr sz="2000" b="0" i="0" u="none" strike="noStrike" cap="none">
                <a:solidFill>
                  <a:srgbClr val="595959"/>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1000"/>
              </a:spcAft>
              <a:buFont typeface="Arial"/>
              <a:buNone/>
            </a:pPr>
            <a:r>
              <a:rPr lang="en-US" sz="1400" dirty="0" smtClean="0">
                <a:latin typeface="Calibri" panose="020F0502020204030204" pitchFamily="34" charset="0"/>
                <a:ea typeface="Calibri" panose="020F0502020204030204" pitchFamily="34" charset="0"/>
                <a:cs typeface="Times New Roman" panose="02020603050405020304" pitchFamily="18" charset="0"/>
              </a:rPr>
              <a:t>Purpose:</a:t>
            </a:r>
          </a:p>
          <a:p>
            <a:pPr marL="231775" indent="-231775">
              <a:spcBef>
                <a:spcPts val="0"/>
              </a:spcBef>
              <a:spcAft>
                <a:spcPts val="100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Provide users with situational awareness/coastal intelligence of recent past, present, and future environmental conditions for coastal U.S.</a:t>
            </a:r>
          </a:p>
          <a:p>
            <a:pPr marL="0" indent="0">
              <a:spcBef>
                <a:spcPts val="0"/>
              </a:spcBef>
              <a:spcAft>
                <a:spcPts val="1000"/>
              </a:spcAft>
              <a:buFont typeface="Arial"/>
              <a:buNone/>
            </a:pPr>
            <a:r>
              <a:rPr lang="en-US" sz="1400" dirty="0" smtClean="0">
                <a:latin typeface="Calibri" panose="020F0502020204030204" pitchFamily="34" charset="0"/>
                <a:ea typeface="Calibri" panose="020F0502020204030204" pitchFamily="34" charset="0"/>
                <a:cs typeface="Times New Roman" panose="02020603050405020304" pitchFamily="18" charset="0"/>
              </a:rPr>
              <a:t>Users Include:</a:t>
            </a:r>
          </a:p>
          <a:p>
            <a:pPr marL="285750" indent="-285750">
              <a:spcBef>
                <a:spcPts val="0"/>
              </a:spcBef>
              <a:spcAft>
                <a:spcPts val="1000"/>
              </a:spcAft>
            </a:pPr>
            <a:r>
              <a:rPr lang="en-US" sz="1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Commercial/recreational mariners &amp; fishermen, Emergency Managers, Coastal Managers, Search &amp; Rescue &amp; HAZMAT response, Risk Managers</a:t>
            </a:r>
            <a:endParaRPr lang="en-US" sz="16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1671404" y="4454977"/>
            <a:ext cx="3325369" cy="2224463"/>
          </a:xfrm>
          <a:prstGeom prst="rect">
            <a:avLst/>
          </a:prstGeom>
        </p:spPr>
      </p:pic>
    </p:spTree>
    <p:extLst>
      <p:ext uri="{BB962C8B-B14F-4D97-AF65-F5344CB8AC3E}">
        <p14:creationId xmlns:p14="http://schemas.microsoft.com/office/powerpoint/2010/main" val="12079047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2448718" y="5600700"/>
            <a:ext cx="36369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NOAA/NOS </a:t>
            </a:r>
            <a:r>
              <a:rPr lang="en-US" dirty="0" err="1" smtClean="0"/>
              <a:t>nowCOAST</a:t>
            </a:r>
            <a:r>
              <a:rPr lang="en-US" dirty="0" smtClean="0"/>
              <a:t> Web Mapping Portal</a:t>
            </a:r>
            <a:endParaRPr lang="en-US" dirty="0"/>
          </a:p>
        </p:txBody>
      </p:sp>
      <p:sp>
        <p:nvSpPr>
          <p:cNvPr id="4" name="Slide Number Placeholder 3"/>
          <p:cNvSpPr>
            <a:spLocks noGrp="1"/>
          </p:cNvSpPr>
          <p:nvPr>
            <p:ph type="sldNum" idx="12"/>
          </p:nvPr>
        </p:nvSpPr>
        <p:spPr>
          <a:xfrm>
            <a:off x="8413089" y="5097336"/>
            <a:ext cx="559461" cy="365125"/>
          </a:xfrm>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a:t>
            </a:fld>
            <a:endParaRPr lang="en-US"/>
          </a:p>
        </p:txBody>
      </p:sp>
      <p:pic>
        <p:nvPicPr>
          <p:cNvPr id="7" name="Google Shape;295;p30"/>
          <p:cNvPicPr preferRelativeResize="0"/>
          <p:nvPr/>
        </p:nvPicPr>
        <p:blipFill rotWithShape="1">
          <a:blip r:embed="rId2">
            <a:alphaModFix/>
          </a:blip>
          <a:srcRect/>
          <a:stretch/>
        </p:blipFill>
        <p:spPr>
          <a:xfrm>
            <a:off x="6629400" y="3508375"/>
            <a:ext cx="1698625" cy="1190625"/>
          </a:xfrm>
          <a:prstGeom prst="rect">
            <a:avLst/>
          </a:prstGeom>
          <a:noFill/>
          <a:ln>
            <a:noFill/>
          </a:ln>
        </p:spPr>
      </p:pic>
      <p:pic>
        <p:nvPicPr>
          <p:cNvPr id="8" name="Google Shape;296;p30"/>
          <p:cNvPicPr preferRelativeResize="0"/>
          <p:nvPr/>
        </p:nvPicPr>
        <p:blipFill rotWithShape="1">
          <a:blip r:embed="rId3">
            <a:alphaModFix/>
          </a:blip>
          <a:srcRect/>
          <a:stretch/>
        </p:blipFill>
        <p:spPr>
          <a:xfrm>
            <a:off x="473075" y="3768725"/>
            <a:ext cx="1581150" cy="1190625"/>
          </a:xfrm>
          <a:prstGeom prst="rect">
            <a:avLst/>
          </a:prstGeom>
          <a:noFill/>
          <a:ln>
            <a:noFill/>
          </a:ln>
        </p:spPr>
      </p:pic>
      <p:pic>
        <p:nvPicPr>
          <p:cNvPr id="9" name="Google Shape;297;p30"/>
          <p:cNvPicPr preferRelativeResize="0"/>
          <p:nvPr/>
        </p:nvPicPr>
        <p:blipFill rotWithShape="1">
          <a:blip r:embed="rId4">
            <a:alphaModFix/>
          </a:blip>
          <a:srcRect/>
          <a:stretch/>
        </p:blipFill>
        <p:spPr>
          <a:xfrm>
            <a:off x="2387600" y="3778250"/>
            <a:ext cx="1701800" cy="1181100"/>
          </a:xfrm>
          <a:prstGeom prst="rect">
            <a:avLst/>
          </a:prstGeom>
          <a:noFill/>
          <a:ln>
            <a:noFill/>
          </a:ln>
        </p:spPr>
      </p:pic>
      <p:pic>
        <p:nvPicPr>
          <p:cNvPr id="10" name="Google Shape;298;p30" descr="geoplatform-hurricane-DWH-nowcoast.JPG"/>
          <p:cNvPicPr preferRelativeResize="0"/>
          <p:nvPr/>
        </p:nvPicPr>
        <p:blipFill rotWithShape="1">
          <a:blip r:embed="rId5">
            <a:alphaModFix/>
          </a:blip>
          <a:srcRect/>
          <a:stretch/>
        </p:blipFill>
        <p:spPr>
          <a:xfrm>
            <a:off x="4576763" y="3775075"/>
            <a:ext cx="1658937" cy="1223962"/>
          </a:xfrm>
          <a:prstGeom prst="rect">
            <a:avLst/>
          </a:prstGeom>
          <a:noFill/>
          <a:ln>
            <a:noFill/>
          </a:ln>
        </p:spPr>
      </p:pic>
      <p:cxnSp>
        <p:nvCxnSpPr>
          <p:cNvPr id="11" name="Google Shape;299;p30"/>
          <p:cNvCxnSpPr>
            <a:stCxn id="24" idx="1"/>
          </p:cNvCxnSpPr>
          <p:nvPr/>
        </p:nvCxnSpPr>
        <p:spPr>
          <a:xfrm flipH="1">
            <a:off x="2054249" y="2382453"/>
            <a:ext cx="333351" cy="211424"/>
          </a:xfrm>
          <a:prstGeom prst="straightConnector1">
            <a:avLst/>
          </a:prstGeom>
          <a:noFill/>
          <a:ln w="25400" cap="flat" cmpd="sng">
            <a:solidFill>
              <a:schemeClr val="dk2"/>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2" name="Google Shape;301;p30"/>
          <p:cNvCxnSpPr/>
          <p:nvPr/>
        </p:nvCxnSpPr>
        <p:spPr>
          <a:xfrm flipH="1">
            <a:off x="1987550" y="2579687"/>
            <a:ext cx="1168400" cy="1149350"/>
          </a:xfrm>
          <a:prstGeom prst="straightConnector1">
            <a:avLst/>
          </a:prstGeom>
          <a:noFill/>
          <a:ln w="25400" cap="flat" cmpd="sng">
            <a:solidFill>
              <a:schemeClr val="dk2"/>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3" name="Google Shape;302;p30"/>
          <p:cNvCxnSpPr/>
          <p:nvPr/>
        </p:nvCxnSpPr>
        <p:spPr>
          <a:xfrm flipH="1">
            <a:off x="3333750" y="2573337"/>
            <a:ext cx="558800" cy="1193800"/>
          </a:xfrm>
          <a:prstGeom prst="straightConnector1">
            <a:avLst/>
          </a:prstGeom>
          <a:noFill/>
          <a:ln w="25400" cap="flat" cmpd="sng">
            <a:solidFill>
              <a:schemeClr val="dk2"/>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4" name="Google Shape;303;p30"/>
          <p:cNvCxnSpPr/>
          <p:nvPr/>
        </p:nvCxnSpPr>
        <p:spPr>
          <a:xfrm>
            <a:off x="4918075" y="2581275"/>
            <a:ext cx="488950" cy="1193800"/>
          </a:xfrm>
          <a:prstGeom prst="straightConnector1">
            <a:avLst/>
          </a:prstGeom>
          <a:noFill/>
          <a:ln w="25400" cap="flat" cmpd="sng">
            <a:solidFill>
              <a:schemeClr val="dk2"/>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5" name="Google Shape;304;p30"/>
          <p:cNvCxnSpPr>
            <a:stCxn id="24" idx="3"/>
          </p:cNvCxnSpPr>
          <p:nvPr/>
        </p:nvCxnSpPr>
        <p:spPr>
          <a:xfrm>
            <a:off x="5958545" y="2382453"/>
            <a:ext cx="732900" cy="154425"/>
          </a:xfrm>
          <a:prstGeom prst="straightConnector1">
            <a:avLst/>
          </a:prstGeom>
          <a:noFill/>
          <a:ln w="25400" cap="flat" cmpd="sng">
            <a:solidFill>
              <a:schemeClr val="dk2"/>
            </a:solidFill>
            <a:prstDash val="solid"/>
            <a:round/>
            <a:headEnd type="none" w="sm" len="sm"/>
            <a:tailEnd type="triangle" w="med" len="med"/>
          </a:ln>
          <a:effectLst>
            <a:outerShdw blurRad="40000" dist="20000" dir="5400000" rotWithShape="0">
              <a:srgbClr val="000000">
                <a:alpha val="37647"/>
              </a:srgbClr>
            </a:outerShdw>
          </a:effectLst>
        </p:spPr>
      </p:cxnSp>
      <p:sp>
        <p:nvSpPr>
          <p:cNvPr id="16" name="Google Shape;306;p30"/>
          <p:cNvSpPr txBox="1"/>
          <p:nvPr/>
        </p:nvSpPr>
        <p:spPr>
          <a:xfrm>
            <a:off x="515938" y="4999037"/>
            <a:ext cx="1524000" cy="254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050" b="1" dirty="0" smtClean="0">
                <a:solidFill>
                  <a:schemeClr val="dk1"/>
                </a:solidFill>
                <a:latin typeface="Calibri"/>
                <a:ea typeface="Calibri"/>
                <a:cs typeface="Calibri"/>
                <a:sym typeface="Calibri"/>
              </a:rPr>
              <a:t>DOD/NGA </a:t>
            </a:r>
            <a:r>
              <a:rPr lang="en-US" sz="1050" b="1" dirty="0" err="1">
                <a:solidFill>
                  <a:schemeClr val="dk1"/>
                </a:solidFill>
                <a:latin typeface="Calibri"/>
                <a:ea typeface="Calibri"/>
                <a:cs typeface="Calibri"/>
                <a:sym typeface="Calibri"/>
              </a:rPr>
              <a:t>Palanterra</a:t>
            </a:r>
            <a:endParaRPr dirty="0"/>
          </a:p>
        </p:txBody>
      </p:sp>
      <p:sp>
        <p:nvSpPr>
          <p:cNvPr id="17" name="Google Shape;307;p30"/>
          <p:cNvSpPr/>
          <p:nvPr/>
        </p:nvSpPr>
        <p:spPr>
          <a:xfrm>
            <a:off x="2527300" y="4959350"/>
            <a:ext cx="1512888" cy="4000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000" b="1" dirty="0" smtClean="0">
                <a:solidFill>
                  <a:schemeClr val="dk1"/>
                </a:solidFill>
                <a:latin typeface="Calibri"/>
                <a:ea typeface="Calibri"/>
                <a:cs typeface="Calibri"/>
                <a:sym typeface="Calibri"/>
              </a:rPr>
              <a:t>DHS/FEMA</a:t>
            </a:r>
            <a:endParaRPr dirty="0"/>
          </a:p>
        </p:txBody>
      </p:sp>
      <p:sp>
        <p:nvSpPr>
          <p:cNvPr id="18" name="Google Shape;308;p30"/>
          <p:cNvSpPr/>
          <p:nvPr/>
        </p:nvSpPr>
        <p:spPr>
          <a:xfrm>
            <a:off x="4786313" y="4999037"/>
            <a:ext cx="1238250" cy="2603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 </a:t>
            </a:r>
            <a:r>
              <a:rPr lang="en-US" sz="1100" b="1">
                <a:solidFill>
                  <a:schemeClr val="dk1"/>
                </a:solidFill>
                <a:latin typeface="Calibri"/>
                <a:ea typeface="Calibri"/>
                <a:cs typeface="Calibri"/>
                <a:sym typeface="Calibri"/>
              </a:rPr>
              <a:t>N</a:t>
            </a:r>
            <a:r>
              <a:rPr lang="en-US" sz="1000" b="1">
                <a:solidFill>
                  <a:schemeClr val="dk1"/>
                </a:solidFill>
                <a:latin typeface="Calibri"/>
                <a:ea typeface="Calibri"/>
                <a:cs typeface="Calibri"/>
                <a:sym typeface="Calibri"/>
              </a:rPr>
              <a:t>OAA/NOS/ERMA</a:t>
            </a:r>
            <a:endParaRPr/>
          </a:p>
        </p:txBody>
      </p:sp>
      <p:sp>
        <p:nvSpPr>
          <p:cNvPr id="19" name="Google Shape;309;p30"/>
          <p:cNvSpPr/>
          <p:nvPr/>
        </p:nvSpPr>
        <p:spPr>
          <a:xfrm>
            <a:off x="6894513" y="4705350"/>
            <a:ext cx="1195387" cy="254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NOAA/NWS/EDD</a:t>
            </a:r>
            <a:endParaRPr/>
          </a:p>
        </p:txBody>
      </p:sp>
      <p:cxnSp>
        <p:nvCxnSpPr>
          <p:cNvPr id="20" name="Google Shape;310;p30"/>
          <p:cNvCxnSpPr/>
          <p:nvPr/>
        </p:nvCxnSpPr>
        <p:spPr>
          <a:xfrm>
            <a:off x="5616575" y="2586037"/>
            <a:ext cx="976313" cy="1003300"/>
          </a:xfrm>
          <a:prstGeom prst="straightConnector1">
            <a:avLst/>
          </a:prstGeom>
          <a:noFill/>
          <a:ln w="25400" cap="flat" cmpd="sng">
            <a:solidFill>
              <a:schemeClr val="dk2"/>
            </a:solidFill>
            <a:prstDash val="solid"/>
            <a:round/>
            <a:headEnd type="none" w="sm" len="sm"/>
            <a:tailEnd type="triangle" w="med" len="med"/>
          </a:ln>
          <a:effectLst>
            <a:outerShdw blurRad="40000" dist="20000" dir="5400000" rotWithShape="0">
              <a:srgbClr val="000000">
                <a:alpha val="37647"/>
              </a:srgbClr>
            </a:outerShdw>
          </a:effectLst>
        </p:spPr>
      </p:cxnSp>
      <p:pic>
        <p:nvPicPr>
          <p:cNvPr id="21" name="Google Shape;311;p30" descr="201011-nowcoastwms-FirstThird-Bank-image002.jpg"/>
          <p:cNvPicPr preferRelativeResize="0"/>
          <p:nvPr/>
        </p:nvPicPr>
        <p:blipFill rotWithShape="1">
          <a:blip r:embed="rId6">
            <a:alphaModFix/>
          </a:blip>
          <a:srcRect/>
          <a:stretch/>
        </p:blipFill>
        <p:spPr>
          <a:xfrm>
            <a:off x="6754813" y="2159000"/>
            <a:ext cx="1524000" cy="1036637"/>
          </a:xfrm>
          <a:prstGeom prst="rect">
            <a:avLst/>
          </a:prstGeom>
          <a:noFill/>
          <a:ln>
            <a:noFill/>
          </a:ln>
        </p:spPr>
      </p:pic>
      <p:sp>
        <p:nvSpPr>
          <p:cNvPr id="22" name="Google Shape;312;p30"/>
          <p:cNvSpPr txBox="1"/>
          <p:nvPr/>
        </p:nvSpPr>
        <p:spPr>
          <a:xfrm>
            <a:off x="7042150" y="3163887"/>
            <a:ext cx="1185863" cy="254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Fifth Third Bank</a:t>
            </a:r>
            <a:endParaRPr/>
          </a:p>
        </p:txBody>
      </p:sp>
      <p:sp>
        <p:nvSpPr>
          <p:cNvPr id="23" name="Google Shape;313;p30"/>
          <p:cNvSpPr txBox="1"/>
          <p:nvPr/>
        </p:nvSpPr>
        <p:spPr>
          <a:xfrm>
            <a:off x="609666" y="3174999"/>
            <a:ext cx="1019175" cy="414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050" b="1" dirty="0" err="1">
                <a:solidFill>
                  <a:schemeClr val="dk1"/>
                </a:solidFill>
                <a:latin typeface="Calibri"/>
                <a:ea typeface="Calibri"/>
                <a:cs typeface="Calibri"/>
                <a:sym typeface="Calibri"/>
              </a:rPr>
              <a:t>nowCOAST</a:t>
            </a:r>
            <a:endParaRPr sz="1050"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050" b="1" dirty="0">
                <a:solidFill>
                  <a:schemeClr val="dk1"/>
                </a:solidFill>
                <a:latin typeface="Calibri"/>
                <a:ea typeface="Calibri"/>
                <a:cs typeface="Calibri"/>
                <a:sym typeface="Calibri"/>
              </a:rPr>
              <a:t>Map Viewer</a:t>
            </a:r>
            <a:endParaRPr dirty="0"/>
          </a:p>
        </p:txBody>
      </p:sp>
      <p:sp>
        <p:nvSpPr>
          <p:cNvPr id="24" name="Google Shape;305;p30"/>
          <p:cNvSpPr/>
          <p:nvPr/>
        </p:nvSpPr>
        <p:spPr>
          <a:xfrm>
            <a:off x="2387600" y="2179637"/>
            <a:ext cx="3570945" cy="40563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dirty="0" err="1" smtClean="0">
                <a:solidFill>
                  <a:schemeClr val="lt1"/>
                </a:solidFill>
                <a:latin typeface="Calibri"/>
                <a:ea typeface="Calibri"/>
                <a:cs typeface="Calibri"/>
                <a:sym typeface="Calibri"/>
              </a:rPr>
              <a:t>nowCOAST</a:t>
            </a:r>
            <a:r>
              <a:rPr lang="en-US" sz="1800" dirty="0" smtClean="0">
                <a:solidFill>
                  <a:schemeClr val="lt1"/>
                </a:solidFill>
                <a:latin typeface="Calibri"/>
                <a:ea typeface="Calibri"/>
                <a:cs typeface="Calibri"/>
                <a:sym typeface="Calibri"/>
              </a:rPr>
              <a:t> Web Mapping </a:t>
            </a:r>
            <a:r>
              <a:rPr lang="en-US" sz="1800" dirty="0">
                <a:solidFill>
                  <a:schemeClr val="lt1"/>
                </a:solidFill>
                <a:latin typeface="Calibri"/>
                <a:ea typeface="Calibri"/>
                <a:cs typeface="Calibri"/>
                <a:sym typeface="Calibri"/>
              </a:rPr>
              <a:t>Services</a:t>
            </a:r>
            <a:endParaRPr dirty="0"/>
          </a:p>
        </p:txBody>
      </p:sp>
      <p:pic>
        <p:nvPicPr>
          <p:cNvPr id="25" name="Google Shape;314;p30" descr="C:\jason\NOAA\nowCOAST\nowcoast5_svn\projects\nowcoast\presentations\nowcoast-5.0-20140206-small.png"/>
          <p:cNvPicPr preferRelativeResize="0"/>
          <p:nvPr/>
        </p:nvPicPr>
        <p:blipFill rotWithShape="1">
          <a:blip r:embed="rId7">
            <a:alphaModFix/>
          </a:blip>
          <a:srcRect/>
          <a:stretch/>
        </p:blipFill>
        <p:spPr>
          <a:xfrm>
            <a:off x="347008" y="2159000"/>
            <a:ext cx="1670050" cy="1047750"/>
          </a:xfrm>
          <a:prstGeom prst="rect">
            <a:avLst/>
          </a:prstGeom>
          <a:noFill/>
          <a:ln>
            <a:noFill/>
          </a:ln>
        </p:spPr>
      </p:pic>
      <p:sp>
        <p:nvSpPr>
          <p:cNvPr id="26" name="Rectangle 25"/>
          <p:cNvSpPr/>
          <p:nvPr/>
        </p:nvSpPr>
        <p:spPr>
          <a:xfrm>
            <a:off x="5533563" y="1064444"/>
            <a:ext cx="3017173" cy="400110"/>
          </a:xfrm>
          <a:prstGeom prst="rect">
            <a:avLst/>
          </a:prstGeom>
        </p:spPr>
        <p:txBody>
          <a:bodyPr wrap="none">
            <a:spAutoFit/>
          </a:bodyPr>
          <a:lstStyle/>
          <a:p>
            <a:pPr>
              <a:spcAft>
                <a:spcPts val="1000"/>
              </a:spcAft>
            </a:pPr>
            <a:r>
              <a:rPr lang="en-US" sz="2000" dirty="0" smtClean="0">
                <a:latin typeface="Calibri" panose="020F0502020204030204" pitchFamily="34" charset="0"/>
                <a:ea typeface="Calibri" panose="020F0502020204030204" pitchFamily="34" charset="0"/>
                <a:cs typeface="Times New Roman" panose="02020603050405020304" pitchFamily="18" charset="0"/>
                <a:hlinkClick r:id="rId8"/>
              </a:rPr>
              <a:t>https://nowcoast.noaa.gov</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7" name="Google Shape;219;p31"/>
          <p:cNvSpPr txBox="1">
            <a:spLocks noGrp="1"/>
          </p:cNvSpPr>
          <p:nvPr>
            <p:ph type="body" idx="1"/>
          </p:nvPr>
        </p:nvSpPr>
        <p:spPr>
          <a:xfrm>
            <a:off x="609666" y="847407"/>
            <a:ext cx="4684896" cy="794491"/>
          </a:xfrm>
          <a:prstGeom prst="rect">
            <a:avLst/>
          </a:prstGeom>
          <a:noFill/>
          <a:ln>
            <a:noFill/>
          </a:ln>
        </p:spPr>
        <p:txBody>
          <a:bodyPr spcFirstLastPara="1" wrap="square" lIns="91425" tIns="45700" rIns="91425" bIns="45700" anchor="t" anchorCtr="0">
            <a:noAutofit/>
          </a:bodyPr>
          <a:lstStyle/>
          <a:p>
            <a:pPr marL="0" indent="0" algn="ctr">
              <a:spcBef>
                <a:spcPts val="0"/>
              </a:spcBef>
              <a:spcAft>
                <a:spcPts val="1000"/>
              </a:spcAft>
              <a:buNone/>
            </a:pPr>
            <a:r>
              <a:rPr lang="en-US" sz="1800" b="1" dirty="0" smtClean="0">
                <a:latin typeface="Calibri" panose="020F0502020204030204" pitchFamily="34" charset="0"/>
                <a:ea typeface="Calibri" panose="020F0502020204030204" pitchFamily="34" charset="0"/>
                <a:cs typeface="Times New Roman" panose="02020603050405020304" pitchFamily="18" charset="0"/>
              </a:rPr>
              <a:t>NOAA’s </a:t>
            </a:r>
            <a:r>
              <a:rPr lang="en-US" sz="1800" b="1" dirty="0" err="1" smtClean="0">
                <a:latin typeface="Calibri" panose="020F0502020204030204" pitchFamily="34" charset="0"/>
                <a:ea typeface="Calibri" panose="020F0502020204030204" pitchFamily="34" charset="0"/>
                <a:cs typeface="Times New Roman" panose="02020603050405020304" pitchFamily="18" charset="0"/>
              </a:rPr>
              <a:t>nowCOAST</a:t>
            </a:r>
            <a:r>
              <a:rPr lang="en-US" sz="1800" b="1" dirty="0" smtClean="0">
                <a:latin typeface="Calibri" panose="020F0502020204030204" pitchFamily="34" charset="0"/>
                <a:ea typeface="Calibri" panose="020F0502020204030204" pitchFamily="34" charset="0"/>
                <a:cs typeface="Times New Roman" panose="02020603050405020304" pitchFamily="18" charset="0"/>
              </a:rPr>
              <a:t> Web Mapping Services</a:t>
            </a:r>
            <a:br>
              <a:rPr lang="en-US" sz="1800" b="1" dirty="0" smtClean="0">
                <a:latin typeface="Calibri" panose="020F0502020204030204" pitchFamily="34" charset="0"/>
                <a:ea typeface="Calibri" panose="020F0502020204030204" pitchFamily="34" charset="0"/>
                <a:cs typeface="Times New Roman" panose="02020603050405020304" pitchFamily="18" charset="0"/>
              </a:rPr>
            </a:br>
            <a:r>
              <a:rPr lang="en-US" sz="1800" dirty="0" smtClean="0">
                <a:latin typeface="Calibri" panose="020F0502020204030204" pitchFamily="34" charset="0"/>
                <a:ea typeface="Calibri" panose="020F0502020204030204" pitchFamily="34" charset="0"/>
                <a:cs typeface="Times New Roman" panose="02020603050405020304" pitchFamily="18" charset="0"/>
              </a:rPr>
              <a:t>Standards-compliant web service access</a:t>
            </a:r>
            <a:br>
              <a:rPr lang="en-US" sz="1800" dirty="0" smtClean="0">
                <a:latin typeface="Calibri" panose="020F0502020204030204" pitchFamily="34" charset="0"/>
                <a:ea typeface="Calibri" panose="020F0502020204030204" pitchFamily="34" charset="0"/>
                <a:cs typeface="Times New Roman" panose="02020603050405020304" pitchFamily="18" charset="0"/>
              </a:rPr>
            </a:br>
            <a:r>
              <a:rPr lang="en-US" sz="1800" dirty="0" smtClean="0">
                <a:latin typeface="Calibri" panose="020F0502020204030204" pitchFamily="34" charset="0"/>
                <a:ea typeface="Calibri" panose="020F0502020204030204" pitchFamily="34" charset="0"/>
                <a:cs typeface="Times New Roman" panose="02020603050405020304" pitchFamily="18" charset="0"/>
              </a:rPr>
              <a:t>to raw data &amp; visualizations</a:t>
            </a:r>
            <a:endPar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9" name="Google Shape;302;p30"/>
          <p:cNvCxnSpPr/>
          <p:nvPr/>
        </p:nvCxnSpPr>
        <p:spPr>
          <a:xfrm flipH="1">
            <a:off x="4267200" y="2593877"/>
            <a:ext cx="40481" cy="3025873"/>
          </a:xfrm>
          <a:prstGeom prst="straightConnector1">
            <a:avLst/>
          </a:prstGeom>
          <a:noFill/>
          <a:ln w="25400" cap="flat" cmpd="sng">
            <a:solidFill>
              <a:schemeClr val="dk2"/>
            </a:solidFill>
            <a:prstDash val="solid"/>
            <a:round/>
            <a:headEnd type="none" w="sm" len="sm"/>
            <a:tailEnd type="triangle" w="med" len="med"/>
          </a:ln>
          <a:effectLst>
            <a:outerShdw blurRad="40000" dist="20000" dir="5400000" rotWithShape="0">
              <a:srgbClr val="000000">
                <a:alpha val="37647"/>
              </a:srgbClr>
            </a:outerShdw>
          </a:effectLst>
        </p:spPr>
      </p:cxnSp>
      <p:sp>
        <p:nvSpPr>
          <p:cNvPr id="31" name="Google Shape;307;p30"/>
          <p:cNvSpPr/>
          <p:nvPr/>
        </p:nvSpPr>
        <p:spPr>
          <a:xfrm>
            <a:off x="2510923" y="5754663"/>
            <a:ext cx="3508740" cy="81438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b="1" dirty="0" smtClean="0">
                <a:solidFill>
                  <a:schemeClr val="dk1"/>
                </a:solidFill>
                <a:latin typeface="Calibri"/>
                <a:ea typeface="Calibri"/>
                <a:cs typeface="Calibri"/>
                <a:sym typeface="Calibri"/>
              </a:rPr>
              <a:t>Any desktop/mobile client application supporting open geospatial web protocols </a:t>
            </a:r>
            <a:endParaRPr sz="2400" dirty="0"/>
          </a:p>
        </p:txBody>
      </p:sp>
    </p:spTree>
    <p:extLst>
      <p:ext uri="{BB962C8B-B14F-4D97-AF65-F5344CB8AC3E}">
        <p14:creationId xmlns:p14="http://schemas.microsoft.com/office/powerpoint/2010/main" val="37887276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NOAA/NOS </a:t>
            </a:r>
            <a:r>
              <a:rPr lang="en-US" dirty="0" err="1" smtClean="0"/>
              <a:t>nowCOAST</a:t>
            </a:r>
            <a:r>
              <a:rPr lang="en-US" dirty="0" smtClean="0"/>
              <a:t> Web Mapping Portal</a:t>
            </a:r>
            <a:endParaRPr lang="en-US" dirty="0"/>
          </a:p>
        </p:txBody>
      </p:sp>
      <p:pic>
        <p:nvPicPr>
          <p:cNvPr id="31" name="Google Shape;177;p24"/>
          <p:cNvPicPr preferRelativeResize="0"/>
          <p:nvPr/>
        </p:nvPicPr>
        <p:blipFill rotWithShape="1">
          <a:blip r:embed="rId2">
            <a:alphaModFix/>
          </a:blip>
          <a:srcRect/>
          <a:stretch/>
        </p:blipFill>
        <p:spPr>
          <a:xfrm>
            <a:off x="3044766" y="5535643"/>
            <a:ext cx="1158875" cy="798512"/>
          </a:xfrm>
          <a:prstGeom prst="rect">
            <a:avLst/>
          </a:prstGeom>
          <a:noFill/>
          <a:ln>
            <a:noFill/>
          </a:ln>
        </p:spPr>
      </p:pic>
      <p:pic>
        <p:nvPicPr>
          <p:cNvPr id="32" name="Google Shape;178;p24"/>
          <p:cNvPicPr preferRelativeResize="0"/>
          <p:nvPr/>
        </p:nvPicPr>
        <p:blipFill rotWithShape="1">
          <a:blip r:embed="rId3">
            <a:alphaModFix/>
          </a:blip>
          <a:srcRect/>
          <a:stretch/>
        </p:blipFill>
        <p:spPr>
          <a:xfrm>
            <a:off x="5152966" y="5530880"/>
            <a:ext cx="998538" cy="812800"/>
          </a:xfrm>
          <a:prstGeom prst="rect">
            <a:avLst/>
          </a:prstGeom>
          <a:noFill/>
          <a:ln>
            <a:noFill/>
          </a:ln>
        </p:spPr>
      </p:pic>
      <p:pic>
        <p:nvPicPr>
          <p:cNvPr id="33" name="Google Shape;179;p24"/>
          <p:cNvPicPr preferRelativeResize="0"/>
          <p:nvPr/>
        </p:nvPicPr>
        <p:blipFill rotWithShape="1">
          <a:blip r:embed="rId4">
            <a:alphaModFix/>
          </a:blip>
          <a:srcRect/>
          <a:stretch/>
        </p:blipFill>
        <p:spPr>
          <a:xfrm>
            <a:off x="542866" y="5521355"/>
            <a:ext cx="1198563" cy="812800"/>
          </a:xfrm>
          <a:prstGeom prst="rect">
            <a:avLst/>
          </a:prstGeom>
          <a:noFill/>
          <a:ln>
            <a:noFill/>
          </a:ln>
        </p:spPr>
      </p:pic>
      <p:pic>
        <p:nvPicPr>
          <p:cNvPr id="34" name="Google Shape;180;p24"/>
          <p:cNvPicPr preferRelativeResize="0"/>
          <p:nvPr/>
        </p:nvPicPr>
        <p:blipFill rotWithShape="1">
          <a:blip r:embed="rId5">
            <a:alphaModFix/>
          </a:blip>
          <a:srcRect/>
          <a:stretch/>
        </p:blipFill>
        <p:spPr>
          <a:xfrm>
            <a:off x="1779529" y="5524530"/>
            <a:ext cx="1196975" cy="819150"/>
          </a:xfrm>
          <a:prstGeom prst="rect">
            <a:avLst/>
          </a:prstGeom>
          <a:noFill/>
          <a:ln>
            <a:noFill/>
          </a:ln>
        </p:spPr>
      </p:pic>
      <p:pic>
        <p:nvPicPr>
          <p:cNvPr id="35" name="Google Shape;181;p24"/>
          <p:cNvPicPr preferRelativeResize="0"/>
          <p:nvPr/>
        </p:nvPicPr>
        <p:blipFill rotWithShape="1">
          <a:blip r:embed="rId6">
            <a:alphaModFix/>
          </a:blip>
          <a:srcRect/>
          <a:stretch/>
        </p:blipFill>
        <p:spPr>
          <a:xfrm>
            <a:off x="7243704" y="5513418"/>
            <a:ext cx="1227137" cy="811212"/>
          </a:xfrm>
          <a:prstGeom prst="rect">
            <a:avLst/>
          </a:prstGeom>
          <a:noFill/>
          <a:ln>
            <a:noFill/>
          </a:ln>
        </p:spPr>
      </p:pic>
      <p:pic>
        <p:nvPicPr>
          <p:cNvPr id="36" name="Google Shape;182;p24"/>
          <p:cNvPicPr preferRelativeResize="0"/>
          <p:nvPr/>
        </p:nvPicPr>
        <p:blipFill rotWithShape="1">
          <a:blip r:embed="rId7">
            <a:alphaModFix/>
          </a:blip>
          <a:srcRect/>
          <a:stretch/>
        </p:blipFill>
        <p:spPr>
          <a:xfrm>
            <a:off x="4276666" y="5535643"/>
            <a:ext cx="833438" cy="820737"/>
          </a:xfrm>
          <a:prstGeom prst="rect">
            <a:avLst/>
          </a:prstGeom>
          <a:noFill/>
          <a:ln>
            <a:noFill/>
          </a:ln>
        </p:spPr>
      </p:pic>
      <p:pic>
        <p:nvPicPr>
          <p:cNvPr id="37" name="Google Shape;183;p24"/>
          <p:cNvPicPr preferRelativeResize="0"/>
          <p:nvPr/>
        </p:nvPicPr>
        <p:blipFill rotWithShape="1">
          <a:blip r:embed="rId8">
            <a:alphaModFix/>
          </a:blip>
          <a:srcRect/>
          <a:stretch/>
        </p:blipFill>
        <p:spPr>
          <a:xfrm>
            <a:off x="6207066" y="5513418"/>
            <a:ext cx="952500" cy="820737"/>
          </a:xfrm>
          <a:prstGeom prst="rect">
            <a:avLst/>
          </a:prstGeom>
          <a:noFill/>
          <a:ln>
            <a:noFill/>
          </a:ln>
        </p:spPr>
      </p:pic>
      <p:sp>
        <p:nvSpPr>
          <p:cNvPr id="38" name="Google Shape;184;p24"/>
          <p:cNvSpPr txBox="1"/>
          <p:nvPr/>
        </p:nvSpPr>
        <p:spPr>
          <a:xfrm>
            <a:off x="650816" y="6356380"/>
            <a:ext cx="7820025" cy="2460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1" indent="0" algn="l" rtl="0">
              <a:spcBef>
                <a:spcPts val="0"/>
              </a:spcBef>
              <a:spcAft>
                <a:spcPts val="0"/>
              </a:spcAft>
              <a:buNone/>
            </a:pPr>
            <a:r>
              <a:rPr lang="en-US" sz="1000" b="0" i="0" u="none" strike="noStrike" cap="none" dirty="0">
                <a:solidFill>
                  <a:schemeClr val="dk1"/>
                </a:solidFill>
                <a:latin typeface="Calibri"/>
                <a:ea typeface="Calibri"/>
                <a:cs typeface="Calibri"/>
                <a:sym typeface="Calibri"/>
              </a:rPr>
              <a:t>Weather Radar               Cloud Imagery                 Rainfall Analyses               Outlooks        Watches/Warnings     Temp Forecast          Model Guidance</a:t>
            </a:r>
            <a:endParaRPr sz="1800" b="0" i="0" u="none" strike="noStrike" cap="none" dirty="0">
              <a:solidFill>
                <a:schemeClr val="dk1"/>
              </a:solidFill>
              <a:latin typeface="Calibri"/>
              <a:ea typeface="Calibri"/>
              <a:cs typeface="Calibri"/>
              <a:sym typeface="Calibri"/>
            </a:endParaRPr>
          </a:p>
        </p:txBody>
      </p:sp>
      <p:sp>
        <p:nvSpPr>
          <p:cNvPr id="13" name="Google Shape;219;p31"/>
          <p:cNvSpPr txBox="1">
            <a:spLocks/>
          </p:cNvSpPr>
          <p:nvPr/>
        </p:nvSpPr>
        <p:spPr>
          <a:xfrm>
            <a:off x="379266" y="1964985"/>
            <a:ext cx="3402159" cy="29745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2"/>
              </a:buClr>
              <a:buSzPts val="1800"/>
              <a:buFont typeface="Arial"/>
              <a:buChar char="–"/>
              <a:defRPr sz="2800" b="0" i="0" u="none" strike="noStrike" cap="none">
                <a:solidFill>
                  <a:schemeClr val="dk2"/>
                </a:solidFill>
                <a:latin typeface="Calibri"/>
                <a:ea typeface="Calibri"/>
                <a:cs typeface="Calibri"/>
                <a:sym typeface="Calibri"/>
              </a:defRPr>
            </a:lvl2pPr>
            <a:lvl3pPr marL="1371600" marR="0" lvl="2" indent="-342900" algn="l" rtl="0">
              <a:lnSpc>
                <a:spcPct val="100000"/>
              </a:lnSpc>
              <a:spcBef>
                <a:spcPts val="360"/>
              </a:spcBef>
              <a:spcAft>
                <a:spcPts val="0"/>
              </a:spcAft>
              <a:buClr>
                <a:srgbClr val="595959"/>
              </a:buClr>
              <a:buSzPts val="1800"/>
              <a:buFont typeface="Arial"/>
              <a:buChar char="•"/>
              <a:defRPr sz="2400" b="0" i="0" u="none" strike="noStrike" cap="none">
                <a:solidFill>
                  <a:srgbClr val="595959"/>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595959"/>
              </a:buClr>
              <a:buSzPts val="1800"/>
              <a:buFont typeface="Arial"/>
              <a:buChar char="–"/>
              <a:defRPr sz="2000" b="0" i="0" u="none" strike="noStrike" cap="none">
                <a:solidFill>
                  <a:srgbClr val="595959"/>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595959"/>
              </a:buClr>
              <a:buSzPts val="1800"/>
              <a:buFont typeface="Arial"/>
              <a:buChar char="»"/>
              <a:defRPr sz="2000" b="0" i="0" u="none" strike="noStrike" cap="none">
                <a:solidFill>
                  <a:srgbClr val="595959"/>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1000"/>
              </a:spcAft>
              <a:buNone/>
            </a:pPr>
            <a:r>
              <a:rPr lang="en-US" sz="1600" b="1" dirty="0" smtClean="0">
                <a:latin typeface="Calibri" panose="020F0502020204030204" pitchFamily="34" charset="0"/>
                <a:ea typeface="Calibri" panose="020F0502020204030204" pitchFamily="34" charset="0"/>
                <a:cs typeface="Times New Roman" panose="02020603050405020304" pitchFamily="18" charset="0"/>
              </a:rPr>
              <a:t>Presently-supported web protocols:</a:t>
            </a:r>
          </a:p>
          <a:p>
            <a:pPr marL="228600" indent="-228600">
              <a:spcBef>
                <a:spcPts val="0"/>
              </a:spcBef>
              <a:spcAft>
                <a:spcPts val="60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Open Geospatial Consortium (OGC) </a:t>
            </a:r>
            <a:br>
              <a:rPr lang="en-US" sz="1400" dirty="0" smtClean="0">
                <a:latin typeface="Calibri" panose="020F0502020204030204" pitchFamily="34" charset="0"/>
                <a:ea typeface="Calibri" panose="020F0502020204030204" pitchFamily="34" charset="0"/>
                <a:cs typeface="Times New Roman" panose="02020603050405020304" pitchFamily="18" charset="0"/>
              </a:rPr>
            </a:br>
            <a:r>
              <a:rPr lang="en-US" sz="1400" dirty="0" smtClean="0">
                <a:latin typeface="Calibri" panose="020F0502020204030204" pitchFamily="34" charset="0"/>
                <a:ea typeface="Calibri" panose="020F0502020204030204" pitchFamily="34" charset="0"/>
                <a:cs typeface="Times New Roman" panose="02020603050405020304" pitchFamily="18" charset="0"/>
              </a:rPr>
              <a:t>Web Map Service (WMS)</a:t>
            </a:r>
          </a:p>
          <a:p>
            <a:pPr marL="228600" indent="-228600">
              <a:spcBef>
                <a:spcPts val="0"/>
              </a:spcBef>
              <a:spcAft>
                <a:spcPts val="600"/>
              </a:spcAft>
            </a:pPr>
            <a:r>
              <a:rPr lang="en-US" sz="1400" dirty="0" err="1" smtClean="0">
                <a:solidFill>
                  <a:schemeClr val="tx1"/>
                </a:solidFill>
                <a:latin typeface="Calibri" panose="020F0502020204030204" pitchFamily="34" charset="0"/>
                <a:ea typeface="Calibri" panose="020F0502020204030204" pitchFamily="34" charset="0"/>
                <a:cs typeface="Times New Roman" panose="02020603050405020304" pitchFamily="18" charset="0"/>
              </a:rPr>
              <a:t>GeoServices</a:t>
            </a:r>
            <a:r>
              <a:rPr lang="en-US" sz="1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REST Map Services </a:t>
            </a:r>
            <a:br>
              <a:rPr lang="en-US" sz="1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1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(ESRI ArcGIS Server REST)</a:t>
            </a:r>
          </a:p>
          <a:p>
            <a:pPr marL="228600" indent="-228600">
              <a:spcBef>
                <a:spcPts val="0"/>
              </a:spcBef>
              <a:spcAft>
                <a:spcPts val="1000"/>
              </a:spcAft>
              <a:buNone/>
            </a:pPr>
            <a:r>
              <a:rPr lang="en-US" sz="1600" b="1" dirty="0" smtClean="0">
                <a:latin typeface="Calibri" panose="020F0502020204030204" pitchFamily="34" charset="0"/>
                <a:ea typeface="Calibri" panose="020F0502020204030204" pitchFamily="34" charset="0"/>
                <a:cs typeface="Times New Roman" panose="02020603050405020304" pitchFamily="18" charset="0"/>
              </a:rPr>
              <a:t>Potential future supported protocols from Cloud-Based </a:t>
            </a:r>
            <a:r>
              <a:rPr lang="en-US" sz="1600" b="1" dirty="0" err="1" smtClean="0">
                <a:latin typeface="Calibri" panose="020F0502020204030204" pitchFamily="34" charset="0"/>
                <a:ea typeface="Calibri" panose="020F0502020204030204" pitchFamily="34" charset="0"/>
                <a:cs typeface="Times New Roman" panose="02020603050405020304" pitchFamily="18" charset="0"/>
              </a:rPr>
              <a:t>nowCOAST</a:t>
            </a:r>
            <a:endParaRPr lang="en-US" sz="1400" b="1" dirty="0" smtClean="0">
              <a:latin typeface="Calibri" panose="020F0502020204030204" pitchFamily="34" charset="0"/>
              <a:ea typeface="Calibri" panose="020F0502020204030204" pitchFamily="34" charset="0"/>
              <a:cs typeface="Times New Roman" panose="02020603050405020304" pitchFamily="18" charset="0"/>
            </a:endParaRPr>
          </a:p>
          <a:p>
            <a:pPr marL="228600" indent="-228600">
              <a:spcBef>
                <a:spcPts val="0"/>
              </a:spcBef>
              <a:spcAft>
                <a:spcPts val="60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OGC Web Map Tile Service (WMTS)</a:t>
            </a:r>
          </a:p>
          <a:p>
            <a:pPr marL="228600" indent="-228600">
              <a:spcBef>
                <a:spcPts val="0"/>
              </a:spcBef>
              <a:spcAft>
                <a:spcPts val="60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OGC Web Feature Service (WFS)</a:t>
            </a:r>
          </a:p>
          <a:p>
            <a:pPr marL="228600" indent="-228600">
              <a:spcBef>
                <a:spcPts val="0"/>
              </a:spcBef>
              <a:spcAft>
                <a:spcPts val="60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OGC Web Coverage Service (WCS)</a:t>
            </a:r>
          </a:p>
          <a:p>
            <a:pPr marL="228600" indent="-228600">
              <a:spcBef>
                <a:spcPts val="0"/>
              </a:spcBef>
              <a:spcAft>
                <a:spcPts val="600"/>
              </a:spcAft>
            </a:pPr>
            <a:r>
              <a:rPr lang="en-US" sz="1400" dirty="0" err="1" smtClean="0">
                <a:solidFill>
                  <a:schemeClr val="tx1"/>
                </a:solidFill>
                <a:latin typeface="Calibri" panose="020F0502020204030204" pitchFamily="34" charset="0"/>
                <a:ea typeface="Calibri" panose="020F0502020204030204" pitchFamily="34" charset="0"/>
                <a:cs typeface="Times New Roman" panose="02020603050405020304" pitchFamily="18" charset="0"/>
              </a:rPr>
              <a:t>Mapbox</a:t>
            </a:r>
            <a:r>
              <a:rPr lang="en-US" sz="1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Vector Tiles (MVT)</a:t>
            </a:r>
          </a:p>
          <a:p>
            <a:pPr marL="228600" indent="-228600">
              <a:spcBef>
                <a:spcPts val="0"/>
              </a:spcBef>
              <a:spcAft>
                <a:spcPts val="600"/>
              </a:spcAft>
            </a:pPr>
            <a:r>
              <a:rPr lang="en-US" sz="1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Others as requested by users…</a:t>
            </a:r>
          </a:p>
        </p:txBody>
      </p:sp>
      <p:sp>
        <p:nvSpPr>
          <p:cNvPr id="15" name="Google Shape;219;p31"/>
          <p:cNvSpPr txBox="1">
            <a:spLocks noGrp="1"/>
          </p:cNvSpPr>
          <p:nvPr>
            <p:ph type="body" idx="1"/>
          </p:nvPr>
        </p:nvSpPr>
        <p:spPr>
          <a:xfrm>
            <a:off x="609666" y="847407"/>
            <a:ext cx="4684896" cy="794491"/>
          </a:xfrm>
          <a:prstGeom prst="rect">
            <a:avLst/>
          </a:prstGeom>
          <a:noFill/>
          <a:ln>
            <a:noFill/>
          </a:ln>
        </p:spPr>
        <p:txBody>
          <a:bodyPr spcFirstLastPara="1" wrap="square" lIns="91425" tIns="45700" rIns="91425" bIns="45700" anchor="t" anchorCtr="0">
            <a:noAutofit/>
          </a:bodyPr>
          <a:lstStyle/>
          <a:p>
            <a:pPr marL="0" indent="0" algn="ctr">
              <a:spcBef>
                <a:spcPts val="0"/>
              </a:spcBef>
              <a:spcAft>
                <a:spcPts val="1000"/>
              </a:spcAft>
              <a:buNone/>
            </a:pPr>
            <a:r>
              <a:rPr lang="en-US" sz="1800" b="1" dirty="0" smtClean="0">
                <a:latin typeface="Calibri" panose="020F0502020204030204" pitchFamily="34" charset="0"/>
                <a:ea typeface="Calibri" panose="020F0502020204030204" pitchFamily="34" charset="0"/>
                <a:cs typeface="Times New Roman" panose="02020603050405020304" pitchFamily="18" charset="0"/>
              </a:rPr>
              <a:t>NOAA’s </a:t>
            </a:r>
            <a:r>
              <a:rPr lang="en-US" sz="1800" b="1" dirty="0" err="1" smtClean="0">
                <a:latin typeface="Calibri" panose="020F0502020204030204" pitchFamily="34" charset="0"/>
                <a:ea typeface="Calibri" panose="020F0502020204030204" pitchFamily="34" charset="0"/>
                <a:cs typeface="Times New Roman" panose="02020603050405020304" pitchFamily="18" charset="0"/>
              </a:rPr>
              <a:t>nowCOAST</a:t>
            </a:r>
            <a:r>
              <a:rPr lang="en-US" sz="1800" b="1" dirty="0" smtClean="0">
                <a:latin typeface="Calibri" panose="020F0502020204030204" pitchFamily="34" charset="0"/>
                <a:ea typeface="Calibri" panose="020F0502020204030204" pitchFamily="34" charset="0"/>
                <a:cs typeface="Times New Roman" panose="02020603050405020304" pitchFamily="18" charset="0"/>
              </a:rPr>
              <a:t> Web Mapping Services</a:t>
            </a:r>
            <a:br>
              <a:rPr lang="en-US" sz="1800" b="1" dirty="0" smtClean="0">
                <a:latin typeface="Calibri" panose="020F0502020204030204" pitchFamily="34" charset="0"/>
                <a:ea typeface="Calibri" panose="020F0502020204030204" pitchFamily="34" charset="0"/>
                <a:cs typeface="Times New Roman" panose="02020603050405020304" pitchFamily="18" charset="0"/>
              </a:rPr>
            </a:br>
            <a:r>
              <a:rPr lang="en-US" sz="1800" dirty="0" smtClean="0">
                <a:latin typeface="Calibri" panose="020F0502020204030204" pitchFamily="34" charset="0"/>
                <a:ea typeface="Calibri" panose="020F0502020204030204" pitchFamily="34" charset="0"/>
                <a:cs typeface="Times New Roman" panose="02020603050405020304" pitchFamily="18" charset="0"/>
              </a:rPr>
              <a:t>Standards-compliant web service access</a:t>
            </a:r>
            <a:br>
              <a:rPr lang="en-US" sz="1800" dirty="0" smtClean="0">
                <a:latin typeface="Calibri" panose="020F0502020204030204" pitchFamily="34" charset="0"/>
                <a:ea typeface="Calibri" panose="020F0502020204030204" pitchFamily="34" charset="0"/>
                <a:cs typeface="Times New Roman" panose="02020603050405020304" pitchFamily="18" charset="0"/>
              </a:rPr>
            </a:br>
            <a:r>
              <a:rPr lang="en-US" sz="1800" dirty="0" smtClean="0">
                <a:latin typeface="Calibri" panose="020F0502020204030204" pitchFamily="34" charset="0"/>
                <a:ea typeface="Calibri" panose="020F0502020204030204" pitchFamily="34" charset="0"/>
                <a:cs typeface="Times New Roman" panose="02020603050405020304" pitchFamily="18" charset="0"/>
              </a:rPr>
              <a:t>to raw data &amp; visualizations</a:t>
            </a:r>
            <a:endPar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533563" y="1064444"/>
            <a:ext cx="3017173" cy="400110"/>
          </a:xfrm>
          <a:prstGeom prst="rect">
            <a:avLst/>
          </a:prstGeom>
        </p:spPr>
        <p:txBody>
          <a:bodyPr wrap="none">
            <a:spAutoFit/>
          </a:bodyPr>
          <a:lstStyle/>
          <a:p>
            <a:pPr>
              <a:spcAft>
                <a:spcPts val="1000"/>
              </a:spcAft>
            </a:pPr>
            <a:r>
              <a:rPr lang="en-US" sz="2000" dirty="0" smtClean="0">
                <a:latin typeface="Calibri" panose="020F0502020204030204" pitchFamily="34" charset="0"/>
                <a:ea typeface="Calibri" panose="020F0502020204030204" pitchFamily="34" charset="0"/>
                <a:cs typeface="Times New Roman" panose="02020603050405020304" pitchFamily="18" charset="0"/>
                <a:hlinkClick r:id="rId9"/>
              </a:rPr>
              <a:t>https://nowcoast.noaa.gov</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Google Shape;219;p31"/>
          <p:cNvSpPr txBox="1">
            <a:spLocks/>
          </p:cNvSpPr>
          <p:nvPr/>
        </p:nvSpPr>
        <p:spPr>
          <a:xfrm>
            <a:off x="3967815" y="1802165"/>
            <a:ext cx="4591108" cy="35341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2"/>
              </a:buClr>
              <a:buSzPts val="1800"/>
              <a:buFont typeface="Arial"/>
              <a:buChar char="–"/>
              <a:defRPr sz="2800" b="0" i="0" u="none" strike="noStrike" cap="none">
                <a:solidFill>
                  <a:schemeClr val="dk2"/>
                </a:solidFill>
                <a:latin typeface="Calibri"/>
                <a:ea typeface="Calibri"/>
                <a:cs typeface="Calibri"/>
                <a:sym typeface="Calibri"/>
              </a:defRPr>
            </a:lvl2pPr>
            <a:lvl3pPr marL="1371600" marR="0" lvl="2" indent="-342900" algn="l" rtl="0">
              <a:lnSpc>
                <a:spcPct val="100000"/>
              </a:lnSpc>
              <a:spcBef>
                <a:spcPts val="360"/>
              </a:spcBef>
              <a:spcAft>
                <a:spcPts val="0"/>
              </a:spcAft>
              <a:buClr>
                <a:srgbClr val="595959"/>
              </a:buClr>
              <a:buSzPts val="1800"/>
              <a:buFont typeface="Arial"/>
              <a:buChar char="•"/>
              <a:defRPr sz="2400" b="0" i="0" u="none" strike="noStrike" cap="none">
                <a:solidFill>
                  <a:srgbClr val="595959"/>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595959"/>
              </a:buClr>
              <a:buSzPts val="1800"/>
              <a:buFont typeface="Arial"/>
              <a:buChar char="–"/>
              <a:defRPr sz="2000" b="0" i="0" u="none" strike="noStrike" cap="none">
                <a:solidFill>
                  <a:srgbClr val="595959"/>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595959"/>
              </a:buClr>
              <a:buSzPts val="1800"/>
              <a:buFont typeface="Arial"/>
              <a:buChar char="»"/>
              <a:defRPr sz="2000" b="0" i="0" u="none" strike="noStrike" cap="none">
                <a:solidFill>
                  <a:srgbClr val="595959"/>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1000"/>
              </a:spcAft>
              <a:buNone/>
            </a:pPr>
            <a:r>
              <a:rPr lang="en-US" sz="1600" b="1" dirty="0" smtClean="0">
                <a:latin typeface="Calibri" panose="020F0502020204030204" pitchFamily="34" charset="0"/>
                <a:ea typeface="Calibri" panose="020F0502020204030204" pitchFamily="34" charset="0"/>
                <a:cs typeface="Times New Roman" panose="02020603050405020304" pitchFamily="18" charset="0"/>
              </a:rPr>
              <a:t>Presently-provided layers include:</a:t>
            </a:r>
          </a:p>
          <a:p>
            <a:pPr marL="228600" indent="-228600">
              <a:spcBef>
                <a:spcPts val="0"/>
              </a:spcBef>
              <a:spcAft>
                <a:spcPts val="60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NOS Operational Forecast System (OFS) surface currents, temperature, salinity</a:t>
            </a:r>
          </a:p>
          <a:p>
            <a:pPr marL="228600" indent="-228600">
              <a:spcBef>
                <a:spcPts val="0"/>
              </a:spcBef>
              <a:spcAft>
                <a:spcPts val="60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NWS Real-Time Ocean Forecast System (RTOFS)</a:t>
            </a:r>
          </a:p>
          <a:p>
            <a:pPr marL="228600" indent="-228600">
              <a:spcBef>
                <a:spcPts val="0"/>
              </a:spcBef>
              <a:spcAft>
                <a:spcPts val="600"/>
              </a:spcAft>
            </a:pPr>
            <a:r>
              <a:rPr lang="en-US" sz="1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NOAA Weather &amp; Ocean Observations</a:t>
            </a:r>
          </a:p>
          <a:p>
            <a:pPr marL="228600" indent="-228600">
              <a:spcBef>
                <a:spcPts val="0"/>
              </a:spcBef>
              <a:spcAft>
                <a:spcPts val="600"/>
              </a:spcAft>
            </a:pPr>
            <a:r>
              <a:rPr lang="en-US" sz="1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NWS NDFD Gridded Forecasts</a:t>
            </a:r>
          </a:p>
          <a:p>
            <a:pPr marL="228600" indent="-228600">
              <a:spcBef>
                <a:spcPts val="0"/>
              </a:spcBef>
              <a:spcAft>
                <a:spcPts val="600"/>
              </a:spcAft>
            </a:pPr>
            <a:r>
              <a:rPr lang="en-US" sz="1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NWS Watches, Warnings Advisories</a:t>
            </a:r>
          </a:p>
          <a:p>
            <a:pPr marL="228600" indent="-228600">
              <a:spcBef>
                <a:spcPts val="0"/>
              </a:spcBef>
              <a:spcAft>
                <a:spcPts val="600"/>
              </a:spcAft>
            </a:pPr>
            <a:r>
              <a:rPr lang="en-US" sz="1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NHC Tropical Cyclone Track &amp; Intensity Forecasts</a:t>
            </a:r>
          </a:p>
          <a:p>
            <a:pPr marL="228600" indent="-228600">
              <a:spcBef>
                <a:spcPts val="0"/>
              </a:spcBef>
              <a:spcAft>
                <a:spcPts val="600"/>
              </a:spcAft>
            </a:pPr>
            <a:r>
              <a:rPr lang="en-US" sz="1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NCEP Real-Time Global Sea Surface Temp. Analysis</a:t>
            </a:r>
          </a:p>
          <a:p>
            <a:pPr marL="228600" indent="-228600">
              <a:spcBef>
                <a:spcPts val="0"/>
              </a:spcBef>
              <a:spcAft>
                <a:spcPts val="600"/>
              </a:spcAft>
            </a:pPr>
            <a:r>
              <a:rPr lang="en-US" sz="1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NWS Real-Time Mesoscale Analysis (RTMA)</a:t>
            </a:r>
          </a:p>
          <a:p>
            <a:pPr marL="228600" indent="-228600">
              <a:spcBef>
                <a:spcPts val="0"/>
              </a:spcBef>
              <a:spcAft>
                <a:spcPts val="600"/>
              </a:spcAft>
            </a:pPr>
            <a:r>
              <a:rPr lang="en-US" sz="1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NESDIS GOES Satellite Cloud Imagery</a:t>
            </a:r>
          </a:p>
          <a:p>
            <a:pPr marL="228600" indent="-228600">
              <a:spcBef>
                <a:spcPts val="0"/>
              </a:spcBef>
              <a:spcAft>
                <a:spcPts val="600"/>
              </a:spcAft>
            </a:pPr>
            <a:r>
              <a:rPr lang="en-US" sz="1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Many more…</a:t>
            </a:r>
          </a:p>
        </p:txBody>
      </p:sp>
    </p:spTree>
    <p:extLst>
      <p:ext uri="{BB962C8B-B14F-4D97-AF65-F5344CB8AC3E}">
        <p14:creationId xmlns:p14="http://schemas.microsoft.com/office/powerpoint/2010/main" val="420326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4"/>
          <p:cNvSpPr txBox="1">
            <a:spLocks noGrp="1"/>
          </p:cNvSpPr>
          <p:nvPr>
            <p:ph type="title"/>
          </p:nvPr>
        </p:nvSpPr>
        <p:spPr>
          <a:xfrm>
            <a:off x="0" y="0"/>
            <a:ext cx="9144000" cy="653309"/>
          </a:xfrm>
          <a:prstGeom prst="rect">
            <a:avLst/>
          </a:prstGeom>
          <a:solidFill>
            <a:srgbClr val="0163A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smtClean="0"/>
              <a:t>FY22/23 Milestones*</a:t>
            </a:r>
            <a:endParaRPr dirty="0"/>
          </a:p>
        </p:txBody>
      </p:sp>
      <p:sp>
        <p:nvSpPr>
          <p:cNvPr id="241" name="Google Shape;241;p34"/>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14</a:t>
            </a:fld>
            <a:endParaRPr/>
          </a:p>
        </p:txBody>
      </p:sp>
      <p:sp>
        <p:nvSpPr>
          <p:cNvPr id="5" name="Google Shape;233;p33"/>
          <p:cNvSpPr txBox="1">
            <a:spLocks noGrp="1"/>
          </p:cNvSpPr>
          <p:nvPr>
            <p:ph type="body" idx="1"/>
          </p:nvPr>
        </p:nvSpPr>
        <p:spPr>
          <a:xfrm>
            <a:off x="204397" y="1398492"/>
            <a:ext cx="8100508" cy="1742741"/>
          </a:xfrm>
          <a:prstGeom prst="rect">
            <a:avLst/>
          </a:prstGeom>
          <a:noFill/>
          <a:ln>
            <a:noFill/>
          </a:ln>
        </p:spPr>
        <p:txBody>
          <a:bodyPr spcFirstLastPara="1" wrap="square" lIns="91425" tIns="45700" rIns="91425" bIns="45700" anchor="t" anchorCtr="0">
            <a:noAutofit/>
          </a:bodyPr>
          <a:lstStyle/>
          <a:p>
            <a:pPr marL="546100" lvl="0">
              <a:spcBef>
                <a:spcPts val="600"/>
              </a:spcBef>
              <a:buSzPts val="3200"/>
              <a:buNone/>
            </a:pPr>
            <a:endParaRPr lang="en-US" sz="2800" b="1" dirty="0" smtClean="0"/>
          </a:p>
          <a:p>
            <a:pPr marL="546100" lvl="0">
              <a:spcBef>
                <a:spcPts val="600"/>
              </a:spcBef>
              <a:buSzPts val="3200"/>
              <a:buFont typeface="Arial" pitchFamily="34" charset="0"/>
              <a:buChar char="•"/>
            </a:pPr>
            <a:r>
              <a:rPr lang="en-US" sz="2800" b="1" dirty="0" smtClean="0"/>
              <a:t>Precision Navigation Dissemination System becomes 24 x 7 operational site </a:t>
            </a:r>
            <a:r>
              <a:rPr lang="en-US" sz="2400" b="1" dirty="0" smtClean="0"/>
              <a:t>*</a:t>
            </a:r>
            <a:r>
              <a:rPr lang="en-US" sz="2800" b="1" dirty="0" smtClean="0"/>
              <a:t>+</a:t>
            </a:r>
          </a:p>
        </p:txBody>
      </p:sp>
      <p:sp>
        <p:nvSpPr>
          <p:cNvPr id="7" name="Rectangle 6"/>
          <p:cNvSpPr/>
          <p:nvPr/>
        </p:nvSpPr>
        <p:spPr>
          <a:xfrm>
            <a:off x="868692" y="5712615"/>
            <a:ext cx="7095212" cy="830997"/>
          </a:xfrm>
          <a:prstGeom prst="rect">
            <a:avLst/>
          </a:prstGeom>
        </p:spPr>
        <p:txBody>
          <a:bodyPr wrap="none">
            <a:spAutoFit/>
          </a:bodyPr>
          <a:lstStyle/>
          <a:p>
            <a:r>
              <a:rPr lang="en-US" sz="2800" i="1" dirty="0" smtClean="0">
                <a:solidFill>
                  <a:schemeClr val="tx1"/>
                </a:solidFill>
              </a:rPr>
              <a:t>*</a:t>
            </a:r>
            <a:r>
              <a:rPr lang="en-US" sz="2000" i="1" dirty="0" smtClean="0">
                <a:solidFill>
                  <a:schemeClr val="tx1"/>
                </a:solidFill>
              </a:rPr>
              <a:t>Dependent on building out the PN/NC Dissemination Team </a:t>
            </a:r>
          </a:p>
          <a:p>
            <a:r>
              <a:rPr lang="en-US" sz="2000" i="1" dirty="0" smtClean="0">
                <a:solidFill>
                  <a:schemeClr val="tx1"/>
                </a:solidFill>
              </a:rPr>
              <a:t>+ Meets NOAA IT Security Requirements</a:t>
            </a:r>
            <a:endParaRPr lang="en-US" sz="2000" i="1"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5"/>
          <p:cNvSpPr txBox="1">
            <a:spLocks noGrp="1"/>
          </p:cNvSpPr>
          <p:nvPr>
            <p:ph type="title"/>
          </p:nvPr>
        </p:nvSpPr>
        <p:spPr>
          <a:xfrm>
            <a:off x="0" y="0"/>
            <a:ext cx="9144000" cy="653309"/>
          </a:xfrm>
          <a:prstGeom prst="rect">
            <a:avLst/>
          </a:prstGeom>
          <a:solidFill>
            <a:srgbClr val="0163A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smtClean="0"/>
              <a:t>FY24 Milestones</a:t>
            </a:r>
            <a:endParaRPr dirty="0"/>
          </a:p>
        </p:txBody>
      </p:sp>
      <p:sp>
        <p:nvSpPr>
          <p:cNvPr id="247" name="Google Shape;247;p35"/>
          <p:cNvSpPr txBox="1">
            <a:spLocks noGrp="1"/>
          </p:cNvSpPr>
          <p:nvPr>
            <p:ph type="body" idx="1"/>
          </p:nvPr>
        </p:nvSpPr>
        <p:spPr>
          <a:xfrm>
            <a:off x="0" y="1327427"/>
            <a:ext cx="8696249" cy="2514811"/>
          </a:xfrm>
          <a:prstGeom prst="rect">
            <a:avLst/>
          </a:prstGeom>
          <a:noFill/>
          <a:ln>
            <a:noFill/>
          </a:ln>
        </p:spPr>
        <p:txBody>
          <a:bodyPr spcFirstLastPara="1" wrap="square" lIns="91425" tIns="45700" rIns="91425" bIns="45700" anchor="t" anchorCtr="0">
            <a:noAutofit/>
          </a:bodyPr>
          <a:lstStyle/>
          <a:p>
            <a:pPr marL="461963" indent="-258763">
              <a:spcBef>
                <a:spcPts val="0"/>
              </a:spcBef>
              <a:buSzPts val="3200"/>
            </a:pPr>
            <a:r>
              <a:rPr lang="en-US" sz="2800" b="1" dirty="0" smtClean="0"/>
              <a:t>Disseminate additional S-100 Production Suite </a:t>
            </a:r>
            <a:r>
              <a:rPr lang="en-US" sz="2800" b="1" dirty="0"/>
              <a:t>formats </a:t>
            </a:r>
            <a:r>
              <a:rPr lang="en-US" sz="2800" b="1" dirty="0" smtClean="0"/>
              <a:t>in coordination with NWS/NCEP Ocean Prediction Center</a:t>
            </a:r>
            <a:endParaRPr lang="en-US" sz="2800" dirty="0" smtClean="0"/>
          </a:p>
          <a:p>
            <a:pPr marL="1203325" lvl="0" indent="-404813">
              <a:buFont typeface="Wingdings" panose="05000000000000000000" pitchFamily="2" charset="2"/>
              <a:buChar char="§"/>
            </a:pPr>
            <a:r>
              <a:rPr lang="en-US" dirty="0" smtClean="0"/>
              <a:t>S-413  Weather &amp; Wave Conditions</a:t>
            </a:r>
          </a:p>
          <a:p>
            <a:pPr marL="1203325" lvl="0" indent="-404813">
              <a:buFont typeface="Wingdings" panose="05000000000000000000" pitchFamily="2" charset="2"/>
              <a:buChar char="§"/>
            </a:pPr>
            <a:r>
              <a:rPr lang="en-US" dirty="0" smtClean="0"/>
              <a:t>S-414  Weather &amp; Wave Observations</a:t>
            </a:r>
          </a:p>
          <a:p>
            <a:pPr marL="660400" indent="-457200">
              <a:spcBef>
                <a:spcPts val="0"/>
              </a:spcBef>
              <a:buSzPts val="3200"/>
            </a:pPr>
            <a:endParaRPr lang="en-US" sz="1000" dirty="0" smtClean="0"/>
          </a:p>
          <a:p>
            <a:pPr marL="660400" indent="-457200">
              <a:spcBef>
                <a:spcPts val="0"/>
              </a:spcBef>
              <a:buSzPts val="3200"/>
              <a:buNone/>
            </a:pPr>
            <a:endParaRPr lang="en-US" sz="2800" dirty="0"/>
          </a:p>
        </p:txBody>
      </p:sp>
      <p:sp>
        <p:nvSpPr>
          <p:cNvPr id="248" name="Google Shape;248;p35"/>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15</a:t>
            </a:fld>
            <a:endParaRPr dirty="0"/>
          </a:p>
        </p:txBody>
      </p:sp>
      <p:pic>
        <p:nvPicPr>
          <p:cNvPr id="2" name="Picture 1"/>
          <p:cNvPicPr>
            <a:picLocks noChangeAspect="1"/>
          </p:cNvPicPr>
          <p:nvPr/>
        </p:nvPicPr>
        <p:blipFill>
          <a:blip r:embed="rId3"/>
          <a:stretch>
            <a:fillRect/>
          </a:stretch>
        </p:blipFill>
        <p:spPr>
          <a:xfrm>
            <a:off x="1278522" y="4242375"/>
            <a:ext cx="6139204" cy="204843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NOAA Precision Navigation Program</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a:t>
            </a:fld>
            <a:endParaRPr lang="en-US"/>
          </a:p>
        </p:txBody>
      </p:sp>
      <p:sp>
        <p:nvSpPr>
          <p:cNvPr id="6" name="TextBox 5"/>
          <p:cNvSpPr txBox="1"/>
          <p:nvPr/>
        </p:nvSpPr>
        <p:spPr>
          <a:xfrm>
            <a:off x="70990" y="2188237"/>
            <a:ext cx="4763653" cy="2677656"/>
          </a:xfrm>
          <a:prstGeom prst="rect">
            <a:avLst/>
          </a:prstGeom>
          <a:noFill/>
        </p:spPr>
        <p:txBody>
          <a:bodyPr wrap="square" rtlCol="0">
            <a:spAutoFit/>
          </a:bodyPr>
          <a:lstStyle/>
          <a:p>
            <a:r>
              <a:rPr lang="en-US" sz="1600" b="1" dirty="0" smtClean="0">
                <a:latin typeface="+mn-lt"/>
              </a:rPr>
              <a:t>NOAA’s Precision Navigation Program’s Goal </a:t>
            </a:r>
          </a:p>
          <a:p>
            <a:endParaRPr lang="en-US" sz="1000" b="1" dirty="0" smtClean="0">
              <a:latin typeface="+mn-lt"/>
            </a:endParaRPr>
          </a:p>
          <a:p>
            <a:pPr marL="285750" indent="-285750">
              <a:buFontTx/>
              <a:buChar char="-"/>
            </a:pPr>
            <a:r>
              <a:rPr lang="en-US" sz="1600" dirty="0" smtClean="0"/>
              <a:t>Seamlessly integrate </a:t>
            </a:r>
            <a:r>
              <a:rPr lang="en-US" sz="1600" dirty="0" smtClean="0"/>
              <a:t>NOAA’s high-resolution </a:t>
            </a:r>
            <a:r>
              <a:rPr lang="en-US" sz="1600" dirty="0"/>
              <a:t>bathymetry, high accuracy positioning and shoreline data with real-time </a:t>
            </a:r>
            <a:r>
              <a:rPr lang="en-US" sz="1600" dirty="0" smtClean="0"/>
              <a:t>observations, predictions, </a:t>
            </a:r>
            <a:r>
              <a:rPr lang="en-US" sz="1600" dirty="0"/>
              <a:t>and forecast </a:t>
            </a:r>
            <a:r>
              <a:rPr lang="en-US" sz="1600" dirty="0" smtClean="0"/>
              <a:t>data  (i.e. water </a:t>
            </a:r>
            <a:r>
              <a:rPr lang="en-US" sz="1600" dirty="0"/>
              <a:t>levels, currents, salinity, </a:t>
            </a:r>
            <a:r>
              <a:rPr lang="en-US" sz="1600" dirty="0" smtClean="0"/>
              <a:t>water temperature</a:t>
            </a:r>
            <a:r>
              <a:rPr lang="en-US" sz="1600" dirty="0"/>
              <a:t>, waves, </a:t>
            </a:r>
            <a:r>
              <a:rPr lang="en-US" sz="1600" dirty="0" smtClean="0"/>
              <a:t>&amp; </a:t>
            </a:r>
            <a:r>
              <a:rPr lang="en-US" sz="1600" dirty="0"/>
              <a:t>weather </a:t>
            </a:r>
            <a:r>
              <a:rPr lang="en-US" sz="1600" dirty="0" smtClean="0"/>
              <a:t>forecasts ) that can be </a:t>
            </a:r>
            <a:r>
              <a:rPr lang="en-US" sz="1600" dirty="0"/>
              <a:t>easily accessed and integrated into maritime portable pilot units or </a:t>
            </a:r>
            <a:r>
              <a:rPr lang="en-US" sz="1600" dirty="0" smtClean="0"/>
              <a:t>other decision </a:t>
            </a:r>
            <a:r>
              <a:rPr lang="en-US" sz="1600" dirty="0"/>
              <a:t>support tools</a:t>
            </a:r>
            <a:r>
              <a:rPr lang="en-US" dirty="0"/>
              <a:t>. </a:t>
            </a:r>
            <a:endParaRPr lang="en-US" dirty="0" smtClean="0"/>
          </a:p>
          <a:p>
            <a:endParaRPr lang="en-US" dirty="0"/>
          </a:p>
        </p:txBody>
      </p:sp>
      <p:sp>
        <p:nvSpPr>
          <p:cNvPr id="7" name="TextBox 6"/>
          <p:cNvSpPr txBox="1"/>
          <p:nvPr/>
        </p:nvSpPr>
        <p:spPr>
          <a:xfrm>
            <a:off x="362058" y="4679580"/>
            <a:ext cx="5481654" cy="2077492"/>
          </a:xfrm>
          <a:prstGeom prst="rect">
            <a:avLst/>
          </a:prstGeom>
          <a:noFill/>
        </p:spPr>
        <p:txBody>
          <a:bodyPr wrap="square" rtlCol="0">
            <a:spAutoFit/>
          </a:bodyPr>
          <a:lstStyle/>
          <a:p>
            <a:r>
              <a:rPr lang="en-US" b="1" i="1" dirty="0"/>
              <a:t>To achieve this goal….</a:t>
            </a:r>
          </a:p>
          <a:p>
            <a:pPr marL="285750" indent="-285750">
              <a:buFontTx/>
              <a:buChar char="-"/>
            </a:pPr>
            <a:endParaRPr lang="en-US" sz="900" dirty="0"/>
          </a:p>
          <a:p>
            <a:pPr marL="174625" indent="-174625">
              <a:buFontTx/>
              <a:buChar char="-"/>
            </a:pPr>
            <a:r>
              <a:rPr lang="en-US" dirty="0" smtClean="0"/>
              <a:t>Development, </a:t>
            </a:r>
            <a:r>
              <a:rPr lang="en-US" dirty="0"/>
              <a:t>testing, and implementation of the International Hydrographic Organization’s (IHO) </a:t>
            </a:r>
            <a:r>
              <a:rPr lang="en-US" dirty="0" smtClean="0"/>
              <a:t>S-100 </a:t>
            </a:r>
            <a:r>
              <a:rPr lang="en-US" dirty="0" smtClean="0"/>
              <a:t>framework - allow </a:t>
            </a:r>
            <a:r>
              <a:rPr lang="en-US" dirty="0" smtClean="0"/>
              <a:t>for the consistent </a:t>
            </a:r>
            <a:r>
              <a:rPr lang="en-US" dirty="0"/>
              <a:t>integration of </a:t>
            </a:r>
            <a:r>
              <a:rPr lang="en-US" dirty="0" smtClean="0"/>
              <a:t>NOAA datasets</a:t>
            </a:r>
          </a:p>
          <a:p>
            <a:pPr marL="174625" indent="-174625">
              <a:buFontTx/>
              <a:buChar char="-"/>
            </a:pPr>
            <a:endParaRPr lang="en-US" sz="800" dirty="0" smtClean="0"/>
          </a:p>
          <a:p>
            <a:pPr marL="174625" indent="-174625">
              <a:buFontTx/>
              <a:buChar char="-"/>
            </a:pPr>
            <a:r>
              <a:rPr lang="en-US" dirty="0" smtClean="0"/>
              <a:t>Designing &amp; </a:t>
            </a:r>
            <a:r>
              <a:rPr lang="en-US" dirty="0"/>
              <a:t>testing a prototype dissemination system to provide a single location for users to access NOAA’s </a:t>
            </a:r>
            <a:r>
              <a:rPr lang="en-US" dirty="0" smtClean="0"/>
              <a:t>datasets </a:t>
            </a:r>
            <a:r>
              <a:rPr lang="en-US" dirty="0"/>
              <a:t>through an initial suite of S-100 products </a:t>
            </a:r>
            <a:r>
              <a:rPr lang="en-US" dirty="0" smtClean="0"/>
              <a:t>&amp; </a:t>
            </a:r>
            <a:r>
              <a:rPr lang="en-US" dirty="0"/>
              <a:t>OGC-compliant web </a:t>
            </a:r>
            <a:r>
              <a:rPr lang="en-US" dirty="0" smtClean="0"/>
              <a:t>mapping services</a:t>
            </a:r>
            <a:endParaRPr lang="en-US" dirty="0"/>
          </a:p>
        </p:txBody>
      </p:sp>
      <p:pic>
        <p:nvPicPr>
          <p:cNvPr id="8" name="Picture 7"/>
          <p:cNvPicPr>
            <a:picLocks noChangeAspect="1"/>
          </p:cNvPicPr>
          <p:nvPr/>
        </p:nvPicPr>
        <p:blipFill>
          <a:blip r:embed="rId3"/>
          <a:stretch>
            <a:fillRect/>
          </a:stretch>
        </p:blipFill>
        <p:spPr>
          <a:xfrm>
            <a:off x="5882542" y="4779369"/>
            <a:ext cx="2663167" cy="189117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861" y="2453685"/>
            <a:ext cx="3324848" cy="208753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861" y="2453685"/>
            <a:ext cx="3324847" cy="2160727"/>
          </a:xfrm>
          <a:prstGeom prst="rect">
            <a:avLst/>
          </a:prstGeom>
        </p:spPr>
      </p:pic>
      <p:sp>
        <p:nvSpPr>
          <p:cNvPr id="11" name="Rectangle 10"/>
          <p:cNvSpPr/>
          <p:nvPr/>
        </p:nvSpPr>
        <p:spPr>
          <a:xfrm>
            <a:off x="90874" y="679293"/>
            <a:ext cx="4743770" cy="1477328"/>
          </a:xfrm>
          <a:prstGeom prst="rect">
            <a:avLst/>
          </a:prstGeom>
        </p:spPr>
        <p:txBody>
          <a:bodyPr wrap="square">
            <a:spAutoFit/>
          </a:bodyPr>
          <a:lstStyle/>
          <a:p>
            <a:r>
              <a:rPr lang="en-US" sz="1800" b="1" dirty="0"/>
              <a:t>Precision marine navigation </a:t>
            </a:r>
            <a:r>
              <a:rPr lang="en-US" sz="1800" b="1" dirty="0" smtClean="0"/>
              <a:t>- </a:t>
            </a:r>
            <a:r>
              <a:rPr lang="en-US" sz="1800" dirty="0" smtClean="0"/>
              <a:t>ability </a:t>
            </a:r>
            <a:r>
              <a:rPr lang="en-US" sz="1800" dirty="0"/>
              <a:t>of a vessel to safely and efficiently navigate </a:t>
            </a:r>
            <a:r>
              <a:rPr lang="en-US" sz="1800" dirty="0" smtClean="0"/>
              <a:t>and  operate </a:t>
            </a:r>
            <a:r>
              <a:rPr lang="en-US" sz="1800" dirty="0"/>
              <a:t>in close proximity to the seafloor, bridges, narrow channels, or other marine hazards.  </a:t>
            </a:r>
          </a:p>
        </p:txBody>
      </p:sp>
      <p:pic>
        <p:nvPicPr>
          <p:cNvPr id="12" name="Picture 11"/>
          <p:cNvPicPr>
            <a:picLocks noChangeAspect="1"/>
          </p:cNvPicPr>
          <p:nvPr/>
        </p:nvPicPr>
        <p:blipFill>
          <a:blip r:embed="rId6"/>
          <a:stretch>
            <a:fillRect/>
          </a:stretch>
        </p:blipFill>
        <p:spPr>
          <a:xfrm>
            <a:off x="4940109" y="955804"/>
            <a:ext cx="3605599" cy="1091284"/>
          </a:xfrm>
          <a:prstGeom prst="rect">
            <a:avLst/>
          </a:prstGeom>
        </p:spPr>
      </p:pic>
    </p:spTree>
    <p:extLst>
      <p:ext uri="{BB962C8B-B14F-4D97-AF65-F5344CB8AC3E}">
        <p14:creationId xmlns:p14="http://schemas.microsoft.com/office/powerpoint/2010/main" val="330641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5"/>
          <p:cNvSpPr txBox="1">
            <a:spLocks noGrp="1"/>
          </p:cNvSpPr>
          <p:nvPr>
            <p:ph type="title"/>
          </p:nvPr>
        </p:nvSpPr>
        <p:spPr>
          <a:xfrm>
            <a:off x="0" y="0"/>
            <a:ext cx="9144000" cy="653309"/>
          </a:xfrm>
          <a:prstGeom prst="rect">
            <a:avLst/>
          </a:prstGeom>
          <a:solidFill>
            <a:srgbClr val="0163A6"/>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Font typeface="Calibri"/>
              <a:buNone/>
            </a:pPr>
            <a:r>
              <a:rPr lang="en-US"/>
              <a:t>Desired Outcome</a:t>
            </a:r>
            <a:endParaRPr/>
          </a:p>
        </p:txBody>
      </p:sp>
      <p:sp>
        <p:nvSpPr>
          <p:cNvPr id="268" name="Google Shape;268;p35"/>
          <p:cNvSpPr txBox="1">
            <a:spLocks noGrp="1"/>
          </p:cNvSpPr>
          <p:nvPr>
            <p:ph type="body" idx="1"/>
          </p:nvPr>
        </p:nvSpPr>
        <p:spPr>
          <a:xfrm>
            <a:off x="469391" y="750486"/>
            <a:ext cx="8235697" cy="3580242"/>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1000"/>
              </a:spcAft>
              <a:buSzPts val="1800"/>
              <a:buNone/>
            </a:pPr>
            <a:r>
              <a:rPr lang="en-US" sz="2000" dirty="0" smtClean="0">
                <a:latin typeface="Calibri"/>
                <a:ea typeface="Calibri"/>
                <a:cs typeface="Calibri"/>
                <a:sym typeface="Calibri"/>
              </a:rPr>
              <a:t>The </a:t>
            </a:r>
            <a:r>
              <a:rPr lang="en-US" sz="2000" dirty="0"/>
              <a:t>D</a:t>
            </a:r>
            <a:r>
              <a:rPr lang="en-US" sz="2000" dirty="0" smtClean="0">
                <a:latin typeface="Calibri"/>
                <a:ea typeface="Calibri"/>
                <a:cs typeface="Calibri"/>
                <a:sym typeface="Calibri"/>
              </a:rPr>
              <a:t>issemination </a:t>
            </a:r>
            <a:r>
              <a:rPr lang="en-US" sz="2000" dirty="0"/>
              <a:t>S</a:t>
            </a:r>
            <a:r>
              <a:rPr lang="en-US" sz="2000" dirty="0" smtClean="0">
                <a:latin typeface="Calibri"/>
                <a:ea typeface="Calibri"/>
                <a:cs typeface="Calibri"/>
                <a:sym typeface="Calibri"/>
              </a:rPr>
              <a:t>ystem </a:t>
            </a:r>
            <a:r>
              <a:rPr lang="en-US" sz="2000" dirty="0">
                <a:latin typeface="Calibri"/>
                <a:ea typeface="Calibri"/>
                <a:cs typeface="Calibri"/>
                <a:sym typeface="Calibri"/>
              </a:rPr>
              <a:t>will make it easier for ECS and PPU manufacturers and under-keel-clearance software companies to ingest/process/display NOAA’s marine navigation data and information to enable precision navigation at major U.S. seaports</a:t>
            </a:r>
            <a:endParaRPr sz="2000" dirty="0">
              <a:latin typeface="Calibri"/>
              <a:ea typeface="Calibri"/>
              <a:cs typeface="Calibri"/>
              <a:sym typeface="Calibri"/>
            </a:endParaRPr>
          </a:p>
        </p:txBody>
      </p:sp>
      <p:sp>
        <p:nvSpPr>
          <p:cNvPr id="269" name="Google Shape;269;p35"/>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pic>
        <p:nvPicPr>
          <p:cNvPr id="270" name="Google Shape;270;p35" descr="photo-modified-pilot-tugboat-ppu-carrier.jpg"/>
          <p:cNvPicPr preferRelativeResize="0"/>
          <p:nvPr/>
        </p:nvPicPr>
        <p:blipFill rotWithShape="1">
          <a:blip r:embed="rId3">
            <a:alphaModFix/>
          </a:blip>
          <a:srcRect/>
          <a:stretch/>
        </p:blipFill>
        <p:spPr>
          <a:xfrm>
            <a:off x="347607" y="2531874"/>
            <a:ext cx="5425440" cy="3792061"/>
          </a:xfrm>
          <a:prstGeom prst="rect">
            <a:avLst/>
          </a:prstGeom>
          <a:noFill/>
          <a:ln>
            <a:noFill/>
          </a:ln>
        </p:spPr>
      </p:pic>
      <p:pic>
        <p:nvPicPr>
          <p:cNvPr id="6" name="Google Shape;453;p51"/>
          <p:cNvPicPr preferRelativeResize="0"/>
          <p:nvPr/>
        </p:nvPicPr>
        <p:blipFill rotWithShape="1">
          <a:blip r:embed="rId4">
            <a:alphaModFix/>
          </a:blip>
          <a:srcRect/>
          <a:stretch/>
        </p:blipFill>
        <p:spPr>
          <a:xfrm>
            <a:off x="4840225" y="2153031"/>
            <a:ext cx="3316492" cy="2177697"/>
          </a:xfrm>
          <a:prstGeom prst="rect">
            <a:avLst/>
          </a:prstGeom>
          <a:noFill/>
          <a:ln>
            <a:noFill/>
          </a:ln>
        </p:spPr>
      </p:pic>
    </p:spTree>
    <p:extLst>
      <p:ext uri="{BB962C8B-B14F-4D97-AF65-F5344CB8AC3E}">
        <p14:creationId xmlns:p14="http://schemas.microsoft.com/office/powerpoint/2010/main" val="3453743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7"/>
          <p:cNvSpPr txBox="1">
            <a:spLocks noGrp="1"/>
          </p:cNvSpPr>
          <p:nvPr>
            <p:ph type="title"/>
          </p:nvPr>
        </p:nvSpPr>
        <p:spPr>
          <a:xfrm>
            <a:off x="0" y="0"/>
            <a:ext cx="9144000" cy="653309"/>
          </a:xfrm>
          <a:prstGeom prst="rect">
            <a:avLst/>
          </a:prstGeom>
          <a:solidFill>
            <a:srgbClr val="0163A6"/>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Font typeface="Calibri"/>
              <a:buNone/>
            </a:pPr>
            <a:r>
              <a:rPr lang="en-US"/>
              <a:t>Deliverables</a:t>
            </a:r>
            <a:endParaRPr/>
          </a:p>
        </p:txBody>
      </p:sp>
      <p:sp>
        <p:nvSpPr>
          <p:cNvPr id="284" name="Google Shape;284;p37"/>
          <p:cNvSpPr txBox="1">
            <a:spLocks noGrp="1"/>
          </p:cNvSpPr>
          <p:nvPr>
            <p:ph type="body" idx="1"/>
          </p:nvPr>
        </p:nvSpPr>
        <p:spPr>
          <a:xfrm>
            <a:off x="4778829" y="918643"/>
            <a:ext cx="3805710" cy="2068120"/>
          </a:xfrm>
          <a:prstGeom prst="rect">
            <a:avLst/>
          </a:prstGeom>
          <a:noFill/>
          <a:ln>
            <a:noFill/>
          </a:ln>
        </p:spPr>
        <p:txBody>
          <a:bodyPr spcFirstLastPara="1" wrap="square" lIns="91425" tIns="45700" rIns="91425" bIns="45700" anchor="t" anchorCtr="0">
            <a:noAutofit/>
          </a:bodyPr>
          <a:lstStyle/>
          <a:p>
            <a:pPr marL="119063" lvl="0" indent="1588" rtl="0">
              <a:lnSpc>
                <a:spcPct val="100000"/>
              </a:lnSpc>
              <a:spcBef>
                <a:spcPts val="360"/>
              </a:spcBef>
              <a:spcAft>
                <a:spcPts val="0"/>
              </a:spcAft>
              <a:buSzPts val="1800"/>
              <a:buNone/>
            </a:pPr>
            <a:r>
              <a:rPr lang="en-US" sz="2000" b="1" dirty="0"/>
              <a:t>NOAA Precision Navigation Dissemination System</a:t>
            </a:r>
            <a:endParaRPr sz="2000" b="1" dirty="0"/>
          </a:p>
          <a:p>
            <a:pPr marL="347663" lvl="0" indent="-119063" rtl="0">
              <a:lnSpc>
                <a:spcPct val="100000"/>
              </a:lnSpc>
              <a:spcBef>
                <a:spcPts val="360"/>
              </a:spcBef>
              <a:spcAft>
                <a:spcPts val="0"/>
              </a:spcAft>
              <a:buSzPts val="1800"/>
              <a:buNone/>
            </a:pPr>
            <a:r>
              <a:rPr lang="en-US" sz="2000" b="1" dirty="0" smtClean="0"/>
              <a:t>- </a:t>
            </a:r>
            <a:r>
              <a:rPr lang="en-US" sz="1800" b="1" dirty="0"/>
              <a:t>p</a:t>
            </a:r>
            <a:r>
              <a:rPr lang="en-US" sz="1800" b="1" dirty="0" smtClean="0"/>
              <a:t>rovide </a:t>
            </a:r>
            <a:r>
              <a:rPr lang="en-US" sz="1800" b="1" dirty="0"/>
              <a:t>one location </a:t>
            </a:r>
            <a:r>
              <a:rPr lang="en-US" sz="1800" b="1" dirty="0" smtClean="0"/>
              <a:t>for commercial </a:t>
            </a:r>
            <a:r>
              <a:rPr lang="en-US" sz="1800" b="1" dirty="0"/>
              <a:t>and recreational mariners to obtain NOAA’s  S-100 Product Suite</a:t>
            </a:r>
            <a:endParaRPr sz="1800" b="1" dirty="0"/>
          </a:p>
        </p:txBody>
      </p:sp>
      <p:sp>
        <p:nvSpPr>
          <p:cNvPr id="285" name="Google Shape;285;p37"/>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pic>
        <p:nvPicPr>
          <p:cNvPr id="1026" name="Picture 2" descr="https://lh3.googleusercontent.com/-Az7WFIMWO4o/XVwG0piHS7I/AAAAAAAAAQI/TGIvK7tnOtk2NoxUtk1uxqicJIHNHGNCQCK8BGAs/s0/Pictur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8362"/>
            <a:ext cx="4778829" cy="3071932"/>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278;p36"/>
          <p:cNvPicPr preferRelativeResize="0"/>
          <p:nvPr/>
        </p:nvPicPr>
        <p:blipFill rotWithShape="1">
          <a:blip r:embed="rId4">
            <a:alphaModFix/>
          </a:blip>
          <a:srcRect t="7756"/>
          <a:stretch/>
        </p:blipFill>
        <p:spPr>
          <a:xfrm>
            <a:off x="831273" y="4031672"/>
            <a:ext cx="3577442" cy="2171877"/>
          </a:xfrm>
          <a:prstGeom prst="rect">
            <a:avLst/>
          </a:prstGeom>
          <a:noFill/>
          <a:ln w="9525" cap="flat" cmpd="sng">
            <a:solidFill>
              <a:schemeClr val="dk1"/>
            </a:solidFill>
            <a:prstDash val="solid"/>
            <a:round/>
            <a:headEnd type="none" w="sm" len="sm"/>
            <a:tailEnd type="none" w="sm" len="sm"/>
          </a:ln>
        </p:spPr>
      </p:pic>
      <p:sp>
        <p:nvSpPr>
          <p:cNvPr id="2" name="Rectangle 1"/>
          <p:cNvSpPr/>
          <p:nvPr/>
        </p:nvSpPr>
        <p:spPr>
          <a:xfrm>
            <a:off x="4012539" y="4134216"/>
            <a:ext cx="4572000" cy="2051844"/>
          </a:xfrm>
          <a:prstGeom prst="rect">
            <a:avLst/>
          </a:prstGeom>
        </p:spPr>
        <p:txBody>
          <a:bodyPr>
            <a:spAutoFit/>
          </a:bodyPr>
          <a:lstStyle/>
          <a:p>
            <a:pPr marL="631825" fontAlgn="base">
              <a:buNone/>
            </a:pPr>
            <a:r>
              <a:rPr lang="en-US" sz="2000" b="1" i="1" dirty="0" smtClean="0"/>
              <a:t>marinenavigation.noaa.gov</a:t>
            </a:r>
            <a:endParaRPr lang="en-US" sz="2000" b="1" i="1" dirty="0"/>
          </a:p>
          <a:p>
            <a:pPr marL="631825" fontAlgn="base">
              <a:buNone/>
            </a:pPr>
            <a:endParaRPr lang="en-US" b="1" dirty="0" smtClean="0"/>
          </a:p>
          <a:p>
            <a:pPr marL="739775" indent="-107950" fontAlgn="base">
              <a:spcBef>
                <a:spcPts val="360"/>
              </a:spcBef>
              <a:buNone/>
            </a:pPr>
            <a:r>
              <a:rPr lang="en-US" sz="1600" b="1" dirty="0" smtClean="0"/>
              <a:t>- </a:t>
            </a:r>
            <a:r>
              <a:rPr lang="en-US" sz="1800" b="1" dirty="0" smtClean="0">
                <a:latin typeface="Calibri" panose="020F0502020204030204" pitchFamily="34" charset="0"/>
              </a:rPr>
              <a:t>provide </a:t>
            </a:r>
            <a:r>
              <a:rPr lang="en-US" sz="1800" b="1" dirty="0">
                <a:latin typeface="Calibri" panose="020F0502020204030204" pitchFamily="34" charset="0"/>
              </a:rPr>
              <a:t>one site for commercial &amp; recreational mariners to discover, find, and learn about the extensive amount of NOAA marine navigation information available to them</a:t>
            </a:r>
            <a:r>
              <a:rPr lang="en-US" sz="1800" b="1" dirty="0"/>
              <a:t>. </a:t>
            </a:r>
            <a:endParaRPr lang="en-US" sz="1800" b="1" dirty="0"/>
          </a:p>
        </p:txBody>
      </p:sp>
    </p:spTree>
    <p:extLst>
      <p:ext uri="{BB962C8B-B14F-4D97-AF65-F5344CB8AC3E}">
        <p14:creationId xmlns:p14="http://schemas.microsoft.com/office/powerpoint/2010/main" val="556062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93" y="2209129"/>
            <a:ext cx="4402643" cy="3402042"/>
          </a:xfrm>
          <a:prstGeom prst="rect">
            <a:avLst/>
          </a:prstGeom>
          <a:ln>
            <a:solidFill>
              <a:schemeClr val="tx1"/>
            </a:solidFill>
          </a:ln>
        </p:spPr>
      </p:pic>
      <p:sp>
        <p:nvSpPr>
          <p:cNvPr id="232" name="Google Shape;232;p33"/>
          <p:cNvSpPr txBox="1">
            <a:spLocks noGrp="1"/>
          </p:cNvSpPr>
          <p:nvPr>
            <p:ph type="title"/>
          </p:nvPr>
        </p:nvSpPr>
        <p:spPr>
          <a:xfrm>
            <a:off x="-32274" y="0"/>
            <a:ext cx="9144000" cy="653309"/>
          </a:xfrm>
          <a:prstGeom prst="rect">
            <a:avLst/>
          </a:prstGeom>
          <a:solidFill>
            <a:srgbClr val="0163A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sz="2800" b="1" dirty="0" smtClean="0"/>
              <a:t>NOAA Precision Navigation Products</a:t>
            </a:r>
            <a:endParaRPr sz="2800" b="1" dirty="0"/>
          </a:p>
        </p:txBody>
      </p:sp>
      <p:sp>
        <p:nvSpPr>
          <p:cNvPr id="233" name="Google Shape;233;p33"/>
          <p:cNvSpPr txBox="1">
            <a:spLocks noGrp="1"/>
          </p:cNvSpPr>
          <p:nvPr>
            <p:ph type="body" idx="1"/>
          </p:nvPr>
        </p:nvSpPr>
        <p:spPr>
          <a:xfrm>
            <a:off x="0" y="630801"/>
            <a:ext cx="8509299" cy="1445990"/>
          </a:xfrm>
          <a:prstGeom prst="rect">
            <a:avLst/>
          </a:prstGeom>
          <a:noFill/>
          <a:ln>
            <a:noFill/>
          </a:ln>
        </p:spPr>
        <p:txBody>
          <a:bodyPr spcFirstLastPara="1" wrap="square" lIns="91425" tIns="45700" rIns="91425" bIns="45700" anchor="t" anchorCtr="0">
            <a:noAutofit/>
          </a:bodyPr>
          <a:lstStyle/>
          <a:p>
            <a:pPr marL="225425" lvl="0" indent="-22225" algn="l" rtl="0">
              <a:spcBef>
                <a:spcPts val="0"/>
              </a:spcBef>
              <a:spcAft>
                <a:spcPts val="0"/>
              </a:spcAft>
              <a:buClr>
                <a:schemeClr val="dk1"/>
              </a:buClr>
              <a:buSzPts val="3200"/>
              <a:buNone/>
            </a:pPr>
            <a:r>
              <a:rPr lang="en-US" sz="2400" b="1" dirty="0" smtClean="0"/>
              <a:t>For example:</a:t>
            </a:r>
          </a:p>
          <a:p>
            <a:pPr marL="742950" lvl="0" indent="-280988">
              <a:buFont typeface="Wingdings" panose="05000000000000000000" pitchFamily="2" charset="2"/>
              <a:buChar char="§"/>
            </a:pPr>
            <a:r>
              <a:rPr lang="en-US" sz="2000" b="1" dirty="0" smtClean="0"/>
              <a:t>S-111 </a:t>
            </a:r>
            <a:r>
              <a:rPr lang="en-US" sz="2000" b="1" dirty="0"/>
              <a:t>Water </a:t>
            </a:r>
            <a:r>
              <a:rPr lang="en-US" sz="2000" b="1" dirty="0" smtClean="0"/>
              <a:t>Currents Forecast Guidance from NOAA/National Ocean Service’s Northern Gulf of Mexico Operational Oceanographic Forecast Modeling System </a:t>
            </a:r>
            <a:endParaRPr lang="en-US" sz="2000" dirty="0" smtClean="0"/>
          </a:p>
        </p:txBody>
      </p:sp>
      <p:sp>
        <p:nvSpPr>
          <p:cNvPr id="234" name="Google Shape;234;p33"/>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a:t>
            </a:fld>
            <a:endParaRPr/>
          </a:p>
        </p:txBody>
      </p:sp>
      <p:sp>
        <p:nvSpPr>
          <p:cNvPr id="8" name="Content Placeholder 2"/>
          <p:cNvSpPr txBox="1">
            <a:spLocks/>
          </p:cNvSpPr>
          <p:nvPr/>
        </p:nvSpPr>
        <p:spPr>
          <a:xfrm>
            <a:off x="640182" y="5656374"/>
            <a:ext cx="4239840" cy="531513"/>
          </a:xfrm>
          <a:prstGeom prst="rect">
            <a:avLst/>
          </a:prstGeom>
          <a:noFill/>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spcBef>
                <a:spcPts val="0"/>
              </a:spcBef>
              <a:spcAft>
                <a:spcPts val="400"/>
              </a:spcAft>
              <a:buClr>
                <a:srgbClr val="1E5155">
                  <a:lumMod val="40000"/>
                  <a:lumOff val="60000"/>
                </a:srgbClr>
              </a:buClr>
              <a:buFont typeface="Wingdings 2" charset="2"/>
              <a:buNone/>
            </a:pPr>
            <a:r>
              <a:rPr lang="en-US" sz="1400" b="1" dirty="0" smtClean="0">
                <a:ln>
                  <a:solidFill>
                    <a:prstClr val="black">
                      <a:lumMod val="75000"/>
                      <a:lumOff val="25000"/>
                      <a:alpha val="10000"/>
                    </a:prstClr>
                  </a:solidFill>
                </a:ln>
                <a:solidFill>
                  <a:schemeClr val="tx1"/>
                </a:solidFill>
                <a:effectLst/>
                <a:latin typeface="Century Gothic" panose="020B0502020202020204"/>
                <a:cs typeface="Calibri" panose="020F0502020204030204" pitchFamily="34" charset="0"/>
              </a:rPr>
              <a:t>Future Dissemination – Band 3 Extents</a:t>
            </a:r>
          </a:p>
          <a:p>
            <a:pPr marL="36900" indent="0">
              <a:spcBef>
                <a:spcPts val="0"/>
              </a:spcBef>
              <a:spcAft>
                <a:spcPts val="400"/>
              </a:spcAft>
              <a:buClr>
                <a:srgbClr val="1E5155">
                  <a:lumMod val="40000"/>
                  <a:lumOff val="60000"/>
                </a:srgbClr>
              </a:buClr>
              <a:buFont typeface="Wingdings 2" charset="2"/>
              <a:buNone/>
            </a:pPr>
            <a:r>
              <a:rPr lang="en-US" sz="1400" b="1" dirty="0" smtClean="0">
                <a:ln>
                  <a:solidFill>
                    <a:prstClr val="black">
                      <a:lumMod val="75000"/>
                      <a:lumOff val="25000"/>
                      <a:alpha val="10000"/>
                    </a:prstClr>
                  </a:solidFill>
                </a:ln>
                <a:solidFill>
                  <a:schemeClr val="tx1"/>
                </a:solidFill>
                <a:effectLst/>
                <a:latin typeface="Century Gothic" panose="020B0502020202020204"/>
                <a:cs typeface="Calibri" panose="020F0502020204030204" pitchFamily="34" charset="0"/>
              </a:rPr>
              <a:t>       27 NGOFS S-111 Files 4x/Day</a:t>
            </a:r>
            <a:endParaRPr lang="en-US" sz="1400" b="1" dirty="0">
              <a:ln>
                <a:solidFill>
                  <a:prstClr val="black">
                    <a:lumMod val="75000"/>
                    <a:lumOff val="25000"/>
                    <a:alpha val="10000"/>
                  </a:prstClr>
                </a:solidFill>
              </a:ln>
              <a:solidFill>
                <a:schemeClr val="tx1"/>
              </a:solidFill>
              <a:effectLst/>
              <a:latin typeface="Century Gothic" panose="020B0502020202020204"/>
              <a:cs typeface="Calibri" panose="020F0502020204030204" pitchFamily="34" charset="0"/>
            </a:endParaRPr>
          </a:p>
        </p:txBody>
      </p:sp>
      <p:sp>
        <p:nvSpPr>
          <p:cNvPr id="11" name="Content Placeholder 2"/>
          <p:cNvSpPr txBox="1">
            <a:spLocks/>
          </p:cNvSpPr>
          <p:nvPr/>
        </p:nvSpPr>
        <p:spPr>
          <a:xfrm>
            <a:off x="4639011" y="2017314"/>
            <a:ext cx="4472715" cy="481148"/>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spcBef>
                <a:spcPts val="0"/>
              </a:spcBef>
              <a:spcAft>
                <a:spcPts val="400"/>
              </a:spcAft>
              <a:buClr>
                <a:srgbClr val="1E5155">
                  <a:lumMod val="40000"/>
                  <a:lumOff val="60000"/>
                </a:srgbClr>
              </a:buClr>
              <a:buNone/>
            </a:pPr>
            <a:r>
              <a:rPr lang="en-US" sz="1200" dirty="0" smtClean="0">
                <a:ln>
                  <a:solidFill>
                    <a:prstClr val="black">
                      <a:lumMod val="75000"/>
                      <a:lumOff val="25000"/>
                      <a:alpha val="10000"/>
                    </a:prstClr>
                  </a:solidFill>
                </a:ln>
                <a:solidFill>
                  <a:schemeClr val="tx1"/>
                </a:solidFill>
                <a:effectLst/>
                <a:latin typeface="Century Gothic" panose="020B0502020202020204"/>
                <a:cs typeface="Calibri" panose="020F0502020204030204" pitchFamily="34" charset="0"/>
              </a:rPr>
              <a:t>S111US_NGOFS_20180813T15Z_TYP2_US3LA1CD.h5</a:t>
            </a:r>
            <a:endParaRPr lang="en-US" sz="1200" dirty="0">
              <a:ln>
                <a:solidFill>
                  <a:prstClr val="black">
                    <a:lumMod val="75000"/>
                    <a:lumOff val="25000"/>
                    <a:alpha val="10000"/>
                  </a:prstClr>
                </a:solidFill>
              </a:ln>
              <a:solidFill>
                <a:schemeClr val="tx1"/>
              </a:solidFill>
              <a:effectLst/>
              <a:latin typeface="Century Gothic" panose="020B0502020202020204"/>
              <a:cs typeface="Calibri" panose="020F0502020204030204" pitchFamily="34" charset="0"/>
            </a:endParaRPr>
          </a:p>
        </p:txBody>
      </p:sp>
      <p:sp>
        <p:nvSpPr>
          <p:cNvPr id="14" name="TextBox 13"/>
          <p:cNvSpPr txBox="1"/>
          <p:nvPr/>
        </p:nvSpPr>
        <p:spPr>
          <a:xfrm>
            <a:off x="4761572" y="5908057"/>
            <a:ext cx="3523784" cy="430887"/>
          </a:xfrm>
          <a:prstGeom prst="rect">
            <a:avLst/>
          </a:prstGeom>
          <a:noFill/>
        </p:spPr>
        <p:txBody>
          <a:bodyPr wrap="square" rtlCol="0">
            <a:spAutoFit/>
          </a:bodyPr>
          <a:lstStyle/>
          <a:p>
            <a:pPr algn="ctr"/>
            <a:r>
              <a:rPr lang="en-US" sz="1100" dirty="0" smtClean="0"/>
              <a:t>Visualization of  Surface Currents Forecast Guidance  in part of  the Northern Gulf of Mexico OFS Domain</a:t>
            </a:r>
            <a:endParaRPr lang="en-US" sz="1100" dirty="0"/>
          </a:p>
        </p:txBody>
      </p:sp>
      <p:cxnSp>
        <p:nvCxnSpPr>
          <p:cNvPr id="18" name="Straight Arrow Connector 17"/>
          <p:cNvCxnSpPr/>
          <p:nvPr/>
        </p:nvCxnSpPr>
        <p:spPr>
          <a:xfrm flipV="1">
            <a:off x="3253740" y="3013785"/>
            <a:ext cx="1507832" cy="559995"/>
          </a:xfrm>
          <a:prstGeom prst="straightConnector1">
            <a:avLst/>
          </a:prstGeom>
          <a:ln w="2222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4087" t="4996" r="15643" b="4460"/>
          <a:stretch/>
        </p:blipFill>
        <p:spPr>
          <a:xfrm>
            <a:off x="4812047" y="2298913"/>
            <a:ext cx="3599100" cy="3583520"/>
          </a:xfrm>
          <a:prstGeom prst="rect">
            <a:avLst/>
          </a:prstGeom>
        </p:spPr>
      </p:pic>
      <p:pic>
        <p:nvPicPr>
          <p:cNvPr id="12" name="Picture 11" descr="idl"/>
          <p:cNvPicPr/>
          <p:nvPr/>
        </p:nvPicPr>
        <p:blipFill rotWithShape="1">
          <a:blip r:embed="rId6">
            <a:extLst>
              <a:ext uri="{28A0092B-C50C-407E-A947-70E740481C1C}">
                <a14:useLocalDpi xmlns:a14="http://schemas.microsoft.com/office/drawing/2010/main" val="0"/>
              </a:ext>
            </a:extLst>
          </a:blip>
          <a:srcRect l="10764" t="85860" r="1389" b="8542"/>
          <a:stretch/>
        </p:blipFill>
        <p:spPr bwMode="auto">
          <a:xfrm>
            <a:off x="4945799" y="6670548"/>
            <a:ext cx="3189916" cy="161855"/>
          </a:xfrm>
          <a:prstGeom prst="rect">
            <a:avLst/>
          </a:prstGeom>
          <a:noFill/>
          <a:ln>
            <a:noFill/>
          </a:ln>
        </p:spPr>
      </p:pic>
      <p:pic>
        <p:nvPicPr>
          <p:cNvPr id="13" name="Picture 12"/>
          <p:cNvPicPr>
            <a:picLocks noChangeAspect="1"/>
          </p:cNvPicPr>
          <p:nvPr/>
        </p:nvPicPr>
        <p:blipFill>
          <a:blip r:embed="rId7"/>
          <a:stretch>
            <a:fillRect/>
          </a:stretch>
        </p:blipFill>
        <p:spPr>
          <a:xfrm>
            <a:off x="5853232" y="6386725"/>
            <a:ext cx="1304636" cy="245992"/>
          </a:xfrm>
          <a:prstGeom prst="rect">
            <a:avLst/>
          </a:prstGeom>
        </p:spPr>
      </p:pic>
    </p:spTree>
    <p:extLst>
      <p:ext uri="{BB962C8B-B14F-4D97-AF65-F5344CB8AC3E}">
        <p14:creationId xmlns:p14="http://schemas.microsoft.com/office/powerpoint/2010/main" val="3134466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NOAA Precision Navigation Overview</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a:t>
            </a:fld>
            <a:endParaRPr lang="en-US"/>
          </a:p>
        </p:txBody>
      </p:sp>
      <p:sp>
        <p:nvSpPr>
          <p:cNvPr id="5" name="TextBox 4"/>
          <p:cNvSpPr txBox="1"/>
          <p:nvPr/>
        </p:nvSpPr>
        <p:spPr>
          <a:xfrm>
            <a:off x="1353009" y="4084806"/>
            <a:ext cx="6258445" cy="738664"/>
          </a:xfrm>
          <a:prstGeom prst="rect">
            <a:avLst/>
          </a:prstGeom>
          <a:noFill/>
        </p:spPr>
        <p:txBody>
          <a:bodyPr wrap="none" rtlCol="0">
            <a:spAutoFit/>
          </a:bodyPr>
          <a:lstStyle/>
          <a:p>
            <a:pPr algn="ctr"/>
            <a:r>
              <a:rPr lang="en-US" dirty="0" smtClean="0"/>
              <a:t>John G. W. Kelley, PN Dissemination Manager/</a:t>
            </a:r>
            <a:r>
              <a:rPr lang="en-US" dirty="0" err="1" smtClean="0"/>
              <a:t>nowCOAST</a:t>
            </a:r>
            <a:r>
              <a:rPr lang="en-US" dirty="0" smtClean="0"/>
              <a:t> Project Manager</a:t>
            </a:r>
          </a:p>
          <a:p>
            <a:pPr algn="ctr"/>
            <a:r>
              <a:rPr lang="en-US" dirty="0" smtClean="0"/>
              <a:t> NOAA/National Ocean Service/Coast Survey Development Lab</a:t>
            </a:r>
          </a:p>
          <a:p>
            <a:pPr algn="ctr"/>
            <a:r>
              <a:rPr lang="en-US" b="1" dirty="0" smtClean="0"/>
              <a:t>John.Kelley@noaa.gov</a:t>
            </a:r>
            <a:endParaRPr lang="en-US" b="1" dirty="0"/>
          </a:p>
        </p:txBody>
      </p:sp>
      <p:sp>
        <p:nvSpPr>
          <p:cNvPr id="6" name="TextBox 5"/>
          <p:cNvSpPr txBox="1"/>
          <p:nvPr/>
        </p:nvSpPr>
        <p:spPr>
          <a:xfrm>
            <a:off x="1353009" y="4863945"/>
            <a:ext cx="6437981" cy="738664"/>
          </a:xfrm>
          <a:prstGeom prst="rect">
            <a:avLst/>
          </a:prstGeom>
          <a:noFill/>
        </p:spPr>
        <p:txBody>
          <a:bodyPr wrap="none" rtlCol="0">
            <a:spAutoFit/>
          </a:bodyPr>
          <a:lstStyle/>
          <a:p>
            <a:pPr algn="ctr"/>
            <a:r>
              <a:rPr lang="en-US" dirty="0" smtClean="0"/>
              <a:t>Jason </a:t>
            </a:r>
            <a:r>
              <a:rPr lang="en-US" dirty="0" err="1" smtClean="0"/>
              <a:t>Greenlaw</a:t>
            </a:r>
            <a:r>
              <a:rPr lang="en-US" dirty="0" smtClean="0"/>
              <a:t>,  Lead Developer for PN Dissemination System &amp; </a:t>
            </a:r>
            <a:r>
              <a:rPr lang="en-US" dirty="0" err="1" smtClean="0"/>
              <a:t>nowCOAST</a:t>
            </a:r>
            <a:endParaRPr lang="en-US" dirty="0" smtClean="0"/>
          </a:p>
          <a:p>
            <a:pPr algn="ctr"/>
            <a:r>
              <a:rPr lang="en-US" dirty="0" smtClean="0"/>
              <a:t>NOAA/National Ocean Service/Coast Survey Development Lab</a:t>
            </a:r>
          </a:p>
          <a:p>
            <a:pPr algn="ctr"/>
            <a:r>
              <a:rPr lang="en-US" b="1" dirty="0" smtClean="0"/>
              <a:t>Jason.Greenlaw@noaa.gov</a:t>
            </a:r>
            <a:endParaRPr lang="en-US" b="1" dirty="0"/>
          </a:p>
        </p:txBody>
      </p:sp>
      <p:sp>
        <p:nvSpPr>
          <p:cNvPr id="7" name="TextBox 6"/>
          <p:cNvSpPr txBox="1"/>
          <p:nvPr/>
        </p:nvSpPr>
        <p:spPr>
          <a:xfrm>
            <a:off x="2214850" y="5683560"/>
            <a:ext cx="4467890" cy="1169551"/>
          </a:xfrm>
          <a:prstGeom prst="rect">
            <a:avLst/>
          </a:prstGeom>
          <a:noFill/>
        </p:spPr>
        <p:txBody>
          <a:bodyPr wrap="none" rtlCol="0">
            <a:spAutoFit/>
          </a:bodyPr>
          <a:lstStyle/>
          <a:p>
            <a:pPr algn="ctr"/>
            <a:r>
              <a:rPr lang="en-US" dirty="0" smtClean="0"/>
              <a:t>Capt. Liz </a:t>
            </a:r>
            <a:r>
              <a:rPr lang="en-US" dirty="0" err="1" smtClean="0"/>
              <a:t>Kretovic</a:t>
            </a:r>
            <a:endParaRPr lang="en-US" dirty="0" smtClean="0"/>
          </a:p>
          <a:p>
            <a:pPr algn="ctr"/>
            <a:r>
              <a:rPr lang="en-US" dirty="0" smtClean="0"/>
              <a:t>NOAA Precision Navigation Program Manager</a:t>
            </a:r>
          </a:p>
          <a:p>
            <a:pPr algn="ctr"/>
            <a:r>
              <a:rPr lang="en-US" dirty="0" smtClean="0"/>
              <a:t>Deputy Hydrographer</a:t>
            </a:r>
          </a:p>
          <a:p>
            <a:pPr algn="ctr"/>
            <a:r>
              <a:rPr lang="en-US" dirty="0" smtClean="0"/>
              <a:t>NOAA/National Ocean Service/Office of Coast Survey</a:t>
            </a:r>
          </a:p>
          <a:p>
            <a:pPr algn="ctr"/>
            <a:r>
              <a:rPr lang="en-US" b="1" dirty="0" smtClean="0"/>
              <a:t>Elizabeth.Kretovic@noaa.gov</a:t>
            </a:r>
            <a:endParaRPr lang="en-US" b="1" dirty="0"/>
          </a:p>
        </p:txBody>
      </p:sp>
      <p:sp>
        <p:nvSpPr>
          <p:cNvPr id="8" name="Text Placeholder 2"/>
          <p:cNvSpPr txBox="1">
            <a:spLocks/>
          </p:cNvSpPr>
          <p:nvPr/>
        </p:nvSpPr>
        <p:spPr>
          <a:xfrm>
            <a:off x="1120310" y="3619322"/>
            <a:ext cx="6533535" cy="850017"/>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2"/>
              </a:buClr>
              <a:buSzPts val="1800"/>
              <a:buFont typeface="Arial"/>
              <a:buChar char="–"/>
              <a:defRPr sz="2800" b="0" i="0" u="none" strike="noStrike" cap="none">
                <a:solidFill>
                  <a:schemeClr val="dk2"/>
                </a:solidFill>
                <a:latin typeface="Calibri"/>
                <a:ea typeface="Calibri"/>
                <a:cs typeface="Calibri"/>
                <a:sym typeface="Calibri"/>
              </a:defRPr>
            </a:lvl2pPr>
            <a:lvl3pPr marL="1371600" marR="0" lvl="2" indent="-342900" algn="l" rtl="0">
              <a:lnSpc>
                <a:spcPct val="100000"/>
              </a:lnSpc>
              <a:spcBef>
                <a:spcPts val="360"/>
              </a:spcBef>
              <a:spcAft>
                <a:spcPts val="0"/>
              </a:spcAft>
              <a:buClr>
                <a:srgbClr val="595959"/>
              </a:buClr>
              <a:buSzPts val="1800"/>
              <a:buFont typeface="Arial"/>
              <a:buChar char="•"/>
              <a:defRPr sz="2400" b="0" i="0" u="none" strike="noStrike" cap="none">
                <a:solidFill>
                  <a:srgbClr val="595959"/>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595959"/>
              </a:buClr>
              <a:buSzPts val="1800"/>
              <a:buFont typeface="Arial"/>
              <a:buChar char="–"/>
              <a:defRPr sz="2000" b="0" i="0" u="none" strike="noStrike" cap="none">
                <a:solidFill>
                  <a:srgbClr val="595959"/>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595959"/>
              </a:buClr>
              <a:buSzPts val="1800"/>
              <a:buFont typeface="Arial"/>
              <a:buChar char="»"/>
              <a:defRPr sz="2000" b="0" i="0" u="none" strike="noStrike" cap="none">
                <a:solidFill>
                  <a:srgbClr val="595959"/>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algn="ctr">
              <a:buFont typeface="Arial"/>
              <a:buNone/>
            </a:pPr>
            <a:r>
              <a:rPr lang="en-US" sz="2000" b="1" dirty="0" smtClean="0"/>
              <a:t>Contact Information</a:t>
            </a:r>
            <a:endParaRPr lang="en-US" sz="2000" b="1" dirty="0"/>
          </a:p>
        </p:txBody>
      </p:sp>
      <p:pic>
        <p:nvPicPr>
          <p:cNvPr id="10" name="Picture 9"/>
          <p:cNvPicPr>
            <a:picLocks noChangeAspect="1"/>
          </p:cNvPicPr>
          <p:nvPr/>
        </p:nvPicPr>
        <p:blipFill>
          <a:blip r:embed="rId2"/>
          <a:stretch>
            <a:fillRect/>
          </a:stretch>
        </p:blipFill>
        <p:spPr>
          <a:xfrm>
            <a:off x="2182039" y="967927"/>
            <a:ext cx="4410075" cy="1790700"/>
          </a:xfrm>
          <a:prstGeom prst="rect">
            <a:avLst/>
          </a:prstGeom>
        </p:spPr>
      </p:pic>
    </p:spTree>
    <p:extLst>
      <p:ext uri="{BB962C8B-B14F-4D97-AF65-F5344CB8AC3E}">
        <p14:creationId xmlns:p14="http://schemas.microsoft.com/office/powerpoint/2010/main" val="37563219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a:t>
            </a:fld>
            <a:endParaRPr lang="en-US"/>
          </a:p>
        </p:txBody>
      </p:sp>
    </p:spTree>
    <p:extLst>
      <p:ext uri="{BB962C8B-B14F-4D97-AF65-F5344CB8AC3E}">
        <p14:creationId xmlns:p14="http://schemas.microsoft.com/office/powerpoint/2010/main" val="1037323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2"/>
          <p:cNvSpPr txBox="1">
            <a:spLocks noGrp="1"/>
          </p:cNvSpPr>
          <p:nvPr>
            <p:ph type="title"/>
          </p:nvPr>
        </p:nvSpPr>
        <p:spPr>
          <a:xfrm>
            <a:off x="0" y="0"/>
            <a:ext cx="9144000" cy="653309"/>
          </a:xfrm>
          <a:prstGeom prst="rect">
            <a:avLst/>
          </a:prstGeom>
          <a:solidFill>
            <a:srgbClr val="0163A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smtClean="0"/>
              <a:t>Tentative Plans</a:t>
            </a:r>
            <a:endParaRPr dirty="0"/>
          </a:p>
        </p:txBody>
      </p:sp>
      <p:sp>
        <p:nvSpPr>
          <p:cNvPr id="227" name="Google Shape;227;p32"/>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a:t>
            </a:fld>
            <a:endParaRPr/>
          </a:p>
        </p:txBody>
      </p:sp>
      <p:sp>
        <p:nvSpPr>
          <p:cNvPr id="7" name="TextBox 6"/>
          <p:cNvSpPr txBox="1"/>
          <p:nvPr/>
        </p:nvSpPr>
        <p:spPr>
          <a:xfrm>
            <a:off x="147220" y="4544378"/>
            <a:ext cx="8480323" cy="2185214"/>
          </a:xfrm>
          <a:prstGeom prst="rect">
            <a:avLst/>
          </a:prstGeom>
          <a:noFill/>
        </p:spPr>
        <p:txBody>
          <a:bodyPr wrap="square" rtlCol="0">
            <a:spAutoFit/>
          </a:bodyPr>
          <a:lstStyle/>
          <a:p>
            <a:r>
              <a:rPr lang="en-US" sz="1600" b="1" dirty="0" smtClean="0"/>
              <a:t>Why Commercial Cloud?</a:t>
            </a:r>
            <a:endParaRPr lang="en-US" sz="1600" dirty="0" smtClean="0"/>
          </a:p>
          <a:p>
            <a:pPr marL="342900" indent="-342900">
              <a:buFont typeface="Wingdings" pitchFamily="2" charset="2"/>
              <a:buChar char="§"/>
            </a:pPr>
            <a:endParaRPr lang="en-US" sz="800" dirty="0" smtClean="0"/>
          </a:p>
          <a:p>
            <a:pPr marL="569913" indent="-173038">
              <a:buFont typeface="Wingdings" pitchFamily="2" charset="2"/>
              <a:buChar char="§"/>
            </a:pPr>
            <a:r>
              <a:rPr lang="en-US" sz="1600" b="1" dirty="0" smtClean="0"/>
              <a:t>cloud-based </a:t>
            </a:r>
            <a:r>
              <a:rPr lang="en-US" sz="1600" b="1" i="1" dirty="0" smtClean="0"/>
              <a:t>Platform-as-a-Service </a:t>
            </a:r>
            <a:r>
              <a:rPr lang="en-US" sz="1600" b="1" dirty="0" smtClean="0"/>
              <a:t>&amp; </a:t>
            </a:r>
            <a:r>
              <a:rPr lang="en-US" sz="1600" b="1" i="1" dirty="0" smtClean="0"/>
              <a:t>infrastructure-as-a-Service </a:t>
            </a:r>
            <a:r>
              <a:rPr lang="en-US" sz="1600" b="1" dirty="0" smtClean="0"/>
              <a:t>offerings allow  for reduced overhead associated with maintaining operational hardware, virtual machine, operating system, and networking infrastructure (</a:t>
            </a:r>
            <a:r>
              <a:rPr lang="en-US" sz="1600" i="1" dirty="0" smtClean="0"/>
              <a:t>especially impacted by difficulty in hiring IT personnel in the federal </a:t>
            </a:r>
            <a:r>
              <a:rPr lang="en-US" sz="1600" i="1" dirty="0" err="1" smtClean="0"/>
              <a:t>gov</a:t>
            </a:r>
            <a:r>
              <a:rPr lang="en-US" sz="1600" i="1" dirty="0" smtClean="0"/>
              <a:t>)</a:t>
            </a:r>
          </a:p>
          <a:p>
            <a:pPr marL="569913" indent="-173038">
              <a:buFont typeface="Wingdings" pitchFamily="2" charset="2"/>
              <a:buChar char="§"/>
            </a:pPr>
            <a:endParaRPr lang="en-US" sz="800" b="1" u="sng" dirty="0" smtClean="0"/>
          </a:p>
          <a:p>
            <a:pPr marL="569913" indent="-173038">
              <a:buFont typeface="Wingdings" pitchFamily="2" charset="2"/>
              <a:buChar char="§"/>
            </a:pPr>
            <a:r>
              <a:rPr lang="en-US" sz="1600" b="1" dirty="0" smtClean="0"/>
              <a:t>greater potential to implement new versions on a regular basis</a:t>
            </a:r>
          </a:p>
          <a:p>
            <a:pPr marL="569913" indent="-173038">
              <a:buFont typeface="Wingdings" pitchFamily="2" charset="2"/>
              <a:buChar char="§"/>
            </a:pPr>
            <a:endParaRPr lang="en-US" sz="800" b="1" dirty="0" smtClean="0"/>
          </a:p>
          <a:p>
            <a:pPr marL="569913" indent="-173038">
              <a:buFont typeface="Wingdings" pitchFamily="2" charset="2"/>
              <a:buChar char="§"/>
            </a:pPr>
            <a:r>
              <a:rPr lang="en-US" sz="1600" b="1" dirty="0" smtClean="0"/>
              <a:t>scalable - can rapidly respond to meet sudden surges in web traffic</a:t>
            </a:r>
            <a:endParaRPr lang="en-US" sz="1600" b="1" dirty="0"/>
          </a:p>
        </p:txBody>
      </p:sp>
      <p:sp>
        <p:nvSpPr>
          <p:cNvPr id="4" name="Rectangle 3"/>
          <p:cNvSpPr/>
          <p:nvPr/>
        </p:nvSpPr>
        <p:spPr>
          <a:xfrm>
            <a:off x="4166558" y="767751"/>
            <a:ext cx="4313208" cy="157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970143" y="2173857"/>
            <a:ext cx="1431985" cy="802256"/>
          </a:xfrm>
          <a:prstGeom prst="rect">
            <a:avLst/>
          </a:prstGeom>
          <a:solidFill>
            <a:schemeClr val="bg1"/>
          </a:solidFill>
        </p:spPr>
        <p:txBody>
          <a:bodyPr wrap="square" rtlCol="0">
            <a:spAutoFit/>
          </a:bodyPr>
          <a:lstStyle/>
          <a:p>
            <a:endParaRPr lang="en-US" dirty="0"/>
          </a:p>
        </p:txBody>
      </p:sp>
      <p:sp>
        <p:nvSpPr>
          <p:cNvPr id="6" name="Rectangle 5"/>
          <p:cNvSpPr/>
          <p:nvPr/>
        </p:nvSpPr>
        <p:spPr>
          <a:xfrm>
            <a:off x="3105509" y="1751162"/>
            <a:ext cx="1061049" cy="823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n-dataflow-processing-ingest-aws-20190729.png"/>
          <p:cNvPicPr>
            <a:picLocks noChangeAspect="1"/>
          </p:cNvPicPr>
          <p:nvPr/>
        </p:nvPicPr>
        <p:blipFill>
          <a:blip r:embed="rId3"/>
          <a:stretch>
            <a:fillRect/>
          </a:stretch>
        </p:blipFill>
        <p:spPr>
          <a:xfrm>
            <a:off x="35952" y="809850"/>
            <a:ext cx="8443814" cy="408290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p:cNvSpPr txBox="1">
            <a:spLocks noGrp="1"/>
          </p:cNvSpPr>
          <p:nvPr>
            <p:ph type="title"/>
          </p:nvPr>
        </p:nvSpPr>
        <p:spPr>
          <a:xfrm>
            <a:off x="0" y="0"/>
            <a:ext cx="9144000" cy="653309"/>
          </a:xfrm>
          <a:prstGeom prst="rect">
            <a:avLst/>
          </a:prstGeom>
          <a:solidFill>
            <a:srgbClr val="0163A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smtClean="0"/>
              <a:t>FY20 Milestones</a:t>
            </a:r>
            <a:endParaRPr dirty="0"/>
          </a:p>
        </p:txBody>
      </p:sp>
      <p:sp>
        <p:nvSpPr>
          <p:cNvPr id="233" name="Google Shape;233;p33"/>
          <p:cNvSpPr txBox="1">
            <a:spLocks noGrp="1"/>
          </p:cNvSpPr>
          <p:nvPr>
            <p:ph type="body" idx="1"/>
          </p:nvPr>
        </p:nvSpPr>
        <p:spPr>
          <a:xfrm>
            <a:off x="-1" y="793575"/>
            <a:ext cx="8282067" cy="4260427"/>
          </a:xfrm>
          <a:prstGeom prst="rect">
            <a:avLst/>
          </a:prstGeom>
          <a:noFill/>
          <a:ln>
            <a:noFill/>
          </a:ln>
        </p:spPr>
        <p:txBody>
          <a:bodyPr spcFirstLastPara="1" wrap="square" lIns="91425" tIns="45700" rIns="91425" bIns="45700" anchor="t" anchorCtr="0">
            <a:noAutofit/>
          </a:bodyPr>
          <a:lstStyle/>
          <a:p>
            <a:pPr marL="461963" lvl="0" indent="-258763" algn="l" rtl="0">
              <a:spcBef>
                <a:spcPts val="0"/>
              </a:spcBef>
              <a:spcAft>
                <a:spcPts val="0"/>
              </a:spcAft>
              <a:buClr>
                <a:schemeClr val="dk1"/>
              </a:buClr>
              <a:buSzPts val="3200"/>
              <a:buFont typeface="Arial" pitchFamily="34" charset="0"/>
              <a:buChar char="•"/>
            </a:pPr>
            <a:r>
              <a:rPr lang="en-US" sz="2400" b="1" dirty="0" smtClean="0"/>
              <a:t>Initial S-100 Product Suite by end of FY20 </a:t>
            </a:r>
            <a:r>
              <a:rPr lang="en-US" sz="2400" b="1" dirty="0" smtClean="0">
                <a:solidFill>
                  <a:srgbClr val="FF0000"/>
                </a:solidFill>
              </a:rPr>
              <a:t>Q2</a:t>
            </a:r>
            <a:r>
              <a:rPr lang="en-US" sz="2400" b="1" dirty="0" smtClean="0"/>
              <a:t> </a:t>
            </a:r>
            <a:r>
              <a:rPr lang="en-US" sz="2000" dirty="0" smtClean="0"/>
              <a:t>(Mar. 2020) </a:t>
            </a:r>
            <a:r>
              <a:rPr lang="en-US" sz="2400" b="1" dirty="0" smtClean="0"/>
              <a:t>available on Prototype PN Dissemination System:</a:t>
            </a:r>
          </a:p>
          <a:p>
            <a:pPr marL="546100" lvl="0" algn="l" rtl="0">
              <a:spcBef>
                <a:spcPts val="0"/>
              </a:spcBef>
              <a:spcAft>
                <a:spcPts val="0"/>
              </a:spcAft>
              <a:buClr>
                <a:schemeClr val="dk1"/>
              </a:buClr>
              <a:buSzPts val="3200"/>
              <a:buFont typeface="Arial" panose="020B0604020202020204" pitchFamily="34" charset="0"/>
              <a:buChar char="•"/>
            </a:pPr>
            <a:endParaRPr lang="en-US" sz="2400" b="1" dirty="0" smtClean="0"/>
          </a:p>
          <a:p>
            <a:pPr marL="742950" lvl="0" indent="-280988">
              <a:buFont typeface="Wingdings" panose="05000000000000000000" pitchFamily="2" charset="2"/>
              <a:buChar char="§"/>
            </a:pPr>
            <a:r>
              <a:rPr lang="en-US" sz="2000" b="1" dirty="0" smtClean="0"/>
              <a:t>S-111 </a:t>
            </a:r>
            <a:r>
              <a:rPr lang="en-US" sz="2000" b="1" dirty="0"/>
              <a:t>Water </a:t>
            </a:r>
            <a:r>
              <a:rPr lang="en-US" sz="2000" b="1" dirty="0" smtClean="0"/>
              <a:t>Currents for several of the NOS operational oceanographic forecast modeling systems (OFS) and NWS/NCEP Global Real-Time Ocean Forecast System (GRTOFS)</a:t>
            </a:r>
          </a:p>
          <a:p>
            <a:pPr marL="1203325" lvl="0" indent="-404813">
              <a:buNone/>
            </a:pPr>
            <a:endParaRPr lang="en-US" sz="2000" dirty="0" smtClean="0"/>
          </a:p>
          <a:p>
            <a:pPr marL="742950" lvl="0" indent="-227013">
              <a:buFont typeface="Wingdings" panose="05000000000000000000" pitchFamily="2" charset="2"/>
              <a:buChar char="§"/>
            </a:pPr>
            <a:r>
              <a:rPr lang="en-US" sz="2000" b="1" dirty="0" smtClean="0"/>
              <a:t>S-102 Gridded Bathymetry (‘skin of the Earth’, no features)</a:t>
            </a:r>
          </a:p>
          <a:p>
            <a:pPr marL="1660525" lvl="1" indent="-404813">
              <a:buFont typeface="Wingdings" pitchFamily="2" charset="2"/>
              <a:buChar char="q"/>
            </a:pPr>
            <a:r>
              <a:rPr lang="en-US" sz="2000" dirty="0" smtClean="0"/>
              <a:t>New England Region </a:t>
            </a:r>
          </a:p>
          <a:p>
            <a:pPr marL="660400" lvl="1" indent="0">
              <a:spcBef>
                <a:spcPts val="0"/>
              </a:spcBef>
              <a:buClr>
                <a:schemeClr val="dk1"/>
              </a:buClr>
              <a:buSzPts val="3200"/>
              <a:buNone/>
            </a:pPr>
            <a:endParaRPr dirty="0"/>
          </a:p>
        </p:txBody>
      </p:sp>
      <p:sp>
        <p:nvSpPr>
          <p:cNvPr id="234" name="Google Shape;234;p33"/>
          <p:cNvSpPr txBox="1">
            <a:spLocks noGrp="1"/>
          </p:cNvSpPr>
          <p:nvPr>
            <p:ph type="sldNum" idx="12"/>
          </p:nvPr>
        </p:nvSpPr>
        <p:spPr>
          <a:xfrm>
            <a:off x="8584539" y="6487986"/>
            <a:ext cx="559461"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a:t>
            </a:fld>
            <a:endParaRPr/>
          </a:p>
        </p:txBody>
      </p:sp>
      <p:sp>
        <p:nvSpPr>
          <p:cNvPr id="8" name="TextBox 7"/>
          <p:cNvSpPr txBox="1"/>
          <p:nvPr/>
        </p:nvSpPr>
        <p:spPr>
          <a:xfrm>
            <a:off x="280353" y="4456096"/>
            <a:ext cx="8132064" cy="461665"/>
          </a:xfrm>
          <a:prstGeom prst="rect">
            <a:avLst/>
          </a:prstGeom>
          <a:noFill/>
        </p:spPr>
        <p:txBody>
          <a:bodyPr wrap="square" rtlCol="0">
            <a:spAutoFit/>
          </a:bodyPr>
          <a:lstStyle/>
          <a:p>
            <a:pPr marL="231775" indent="-231775">
              <a:buFont typeface="Arial" pitchFamily="34" charset="0"/>
              <a:buChar char="•"/>
            </a:pPr>
            <a:r>
              <a:rPr lang="en-US" sz="2400" b="1" dirty="0" smtClean="0"/>
              <a:t>Marine Navigation Web Site  (Ver. 0.5) </a:t>
            </a:r>
            <a:endParaRPr lang="en-US" sz="2400" i="1" dirty="0"/>
          </a:p>
        </p:txBody>
      </p:sp>
      <p:sp>
        <p:nvSpPr>
          <p:cNvPr id="6" name="Rectangle 5"/>
          <p:cNvSpPr/>
          <p:nvPr/>
        </p:nvSpPr>
        <p:spPr>
          <a:xfrm>
            <a:off x="280353" y="5194268"/>
            <a:ext cx="8469155" cy="830997"/>
          </a:xfrm>
          <a:prstGeom prst="rect">
            <a:avLst/>
          </a:prstGeom>
        </p:spPr>
        <p:txBody>
          <a:bodyPr wrap="square">
            <a:spAutoFit/>
          </a:bodyPr>
          <a:lstStyle/>
          <a:p>
            <a:pPr marL="225425" lvl="0" indent="-225425">
              <a:buFont typeface="Arial" pitchFamily="34" charset="0"/>
              <a:buChar char="•"/>
            </a:pPr>
            <a:r>
              <a:rPr lang="en-US" sz="2400" b="1" dirty="0" smtClean="0">
                <a:solidFill>
                  <a:schemeClr val="tx1"/>
                </a:solidFill>
              </a:rPr>
              <a:t>Prototype  S-100 Exchange </a:t>
            </a:r>
            <a:r>
              <a:rPr lang="en-US" sz="2400" b="1" dirty="0">
                <a:solidFill>
                  <a:schemeClr val="tx1"/>
                </a:solidFill>
              </a:rPr>
              <a:t>Catalog </a:t>
            </a:r>
            <a:r>
              <a:rPr lang="en-US" sz="2400" b="1" dirty="0" smtClean="0">
                <a:solidFill>
                  <a:schemeClr val="tx1"/>
                </a:solidFill>
              </a:rPr>
              <a:t>which </a:t>
            </a:r>
            <a:r>
              <a:rPr lang="en-US" sz="2400" b="1" dirty="0">
                <a:solidFill>
                  <a:schemeClr val="tx1"/>
                </a:solidFill>
              </a:rPr>
              <a:t>includes metadata for S-111 </a:t>
            </a:r>
            <a:r>
              <a:rPr lang="en-US" sz="2400" b="1" dirty="0" smtClean="0">
                <a:solidFill>
                  <a:schemeClr val="tx1"/>
                </a:solidFill>
              </a:rPr>
              <a:t>datasets</a:t>
            </a:r>
            <a:endParaRPr lang="en-US" sz="2400" b="1" dirty="0">
              <a:solidFill>
                <a:schemeClr val="tx1"/>
              </a:solidFill>
            </a:endParaRPr>
          </a:p>
        </p:txBody>
      </p:sp>
    </p:spTree>
    <p:extLst>
      <p:ext uri="{BB962C8B-B14F-4D97-AF65-F5344CB8AC3E}">
        <p14:creationId xmlns:p14="http://schemas.microsoft.com/office/powerpoint/2010/main" val="122468772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ll Strategy Meeting - Sept 28 v6">
  <a:themeElements>
    <a:clrScheme name="NOAA">
      <a:dk1>
        <a:srgbClr val="000000"/>
      </a:dk1>
      <a:lt1>
        <a:srgbClr val="FFFFFF"/>
      </a:lt1>
      <a:dk2>
        <a:srgbClr val="0158A7"/>
      </a:dk2>
      <a:lt2>
        <a:srgbClr val="DBF5F9"/>
      </a:lt2>
      <a:accent1>
        <a:srgbClr val="00A3E4"/>
      </a:accent1>
      <a:accent2>
        <a:srgbClr val="C55E1F"/>
      </a:accent2>
      <a:accent3>
        <a:srgbClr val="003399"/>
      </a:accent3>
      <a:accent4>
        <a:srgbClr val="C7E2FA"/>
      </a:accent4>
      <a:accent5>
        <a:srgbClr val="A5A5A5"/>
      </a:accent5>
      <a:accent6>
        <a:srgbClr val="7CC13D"/>
      </a:accent6>
      <a:hlink>
        <a:srgbClr val="003399"/>
      </a:hlink>
      <a:folHlink>
        <a:srgbClr val="59A9F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4030</TotalTime>
  <Words>1134</Words>
  <Application>Microsoft Office PowerPoint</Application>
  <PresentationFormat>On-screen Show (4:3)</PresentationFormat>
  <Paragraphs>184</Paragraphs>
  <Slides>15</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Century Gothic</vt:lpstr>
      <vt:lpstr>Times New Roman</vt:lpstr>
      <vt:lpstr>Wingdings</vt:lpstr>
      <vt:lpstr>Wingdings 2</vt:lpstr>
      <vt:lpstr>Fall Strategy Meeting - Sept 28 v6</vt:lpstr>
      <vt:lpstr>PowerPoint Presentation</vt:lpstr>
      <vt:lpstr>NOAA Precision Navigation Program</vt:lpstr>
      <vt:lpstr>Desired Outcome</vt:lpstr>
      <vt:lpstr>Deliverables</vt:lpstr>
      <vt:lpstr>NOAA Precision Navigation Products</vt:lpstr>
      <vt:lpstr>NOAA Precision Navigation Overview</vt:lpstr>
      <vt:lpstr>Extra Slides</vt:lpstr>
      <vt:lpstr>Tentative Plans</vt:lpstr>
      <vt:lpstr>FY20 Milestones</vt:lpstr>
      <vt:lpstr>FY21 Milestones</vt:lpstr>
      <vt:lpstr>NOAA/NOS nowCOAST Web Mapping Portal</vt:lpstr>
      <vt:lpstr>NOAA/NOS nowCOAST Web Mapping Portal</vt:lpstr>
      <vt:lpstr>NOAA/NOS nowCOAST Web Mapping Portal</vt:lpstr>
      <vt:lpstr>FY22/23 Milestones*</vt:lpstr>
      <vt:lpstr>FY24 Milestones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Kelley</dc:creator>
  <cp:lastModifiedBy>John Kelley</cp:lastModifiedBy>
  <cp:revision>229</cp:revision>
  <cp:lastPrinted>2019-07-16T12:45:17Z</cp:lastPrinted>
  <dcterms:modified xsi:type="dcterms:W3CDTF">2019-08-21T12:06:39Z</dcterms:modified>
</cp:coreProperties>
</file>