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0"/>
  </p:notesMasterIdLst>
  <p:sldIdLst>
    <p:sldId id="256" r:id="rId3"/>
    <p:sldId id="262" r:id="rId4"/>
    <p:sldId id="263" r:id="rId5"/>
    <p:sldId id="265" r:id="rId6"/>
    <p:sldId id="264" r:id="rId7"/>
    <p:sldId id="267" r:id="rId8"/>
    <p:sldId id="266" r:id="rId9"/>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88">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81358" autoAdjust="0"/>
  </p:normalViewPr>
  <p:slideViewPr>
    <p:cSldViewPr snapToGrid="0">
      <p:cViewPr varScale="1">
        <p:scale>
          <a:sx n="105" d="100"/>
          <a:sy n="105" d="100"/>
        </p:scale>
        <p:origin x="2384" y="192"/>
      </p:cViewPr>
      <p:guideLst>
        <p:guide orient="horz" pos="1488"/>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9" d="100"/>
          <a:sy n="69" d="100"/>
        </p:scale>
        <p:origin x="186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spcBef>
                <a:spcPts val="0"/>
              </a:spcBef>
              <a:spcAft>
                <a:spcPts val="0"/>
              </a:spcAft>
              <a:buNone/>
            </a:pPr>
            <a:endParaRPr/>
          </a:p>
        </p:txBody>
      </p:sp>
      <p:sp>
        <p:nvSpPr>
          <p:cNvPr id="96" name="Shape 96"/>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spcBef>
                <a:spcPts val="0"/>
              </a:spcBef>
              <a:spcAft>
                <a:spcPts val="0"/>
              </a:spcAft>
              <a:buNone/>
            </a:pPr>
            <a:r>
              <a:rPr lang="en-US" dirty="0"/>
              <a:t>Who - 121 Pilots.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1" dirty="0">
                <a:latin typeface="Helvetica Neue Light" panose="02000403000000020004" pitchFamily="2" charset="0"/>
                <a:ea typeface="Helvetica Neue Light" panose="02000403000000020004" pitchFamily="2" charset="0"/>
                <a:cs typeface="Cordia New" panose="020B0304020202020204" pitchFamily="34" charset="-34"/>
              </a:rPr>
              <a:t>State pilots are </a:t>
            </a:r>
            <a:r>
              <a:rPr lang="en-US" sz="1200" b="1" i="1" dirty="0">
                <a:latin typeface="Helvetica Neue Light" panose="02000403000000020004" pitchFamily="2" charset="0"/>
                <a:ea typeface="Helvetica Neue Light" panose="02000403000000020004" pitchFamily="2" charset="0"/>
                <a:cs typeface="Cordia New" panose="020B0304020202020204" pitchFamily="34" charset="-34"/>
              </a:rPr>
              <a:t>the only maritime professionals whose exclusive duty it is to protect the interests of Louisiana and its citizens</a:t>
            </a:r>
            <a:r>
              <a:rPr lang="en-US" sz="1200" i="1" dirty="0">
                <a:latin typeface="Helvetica Neue Light" panose="02000403000000020004" pitchFamily="2" charset="0"/>
                <a:ea typeface="Helvetica Neue Light" panose="02000403000000020004" pitchFamily="2" charset="0"/>
                <a:cs typeface="Cordia New" panose="020B0304020202020204" pitchFamily="34" charset="-34"/>
              </a:rPr>
              <a:t>.  Pilots must manage and mitigate risk to enhance commerce and prosperity.  Pilots must balance the commercial interests with safety and the interests of the citizens and property in the State. </a:t>
            </a:r>
          </a:p>
          <a:p>
            <a:pPr marL="0" lvl="0" indent="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rgbClr val="054698"/>
                </a:solidFill>
                <a:latin typeface="Calibri"/>
                <a:ea typeface="Calibri"/>
                <a:cs typeface="Calibri"/>
                <a:sym typeface="Calibri"/>
              </a:rPr>
              <a:t>How does this company/organization </a:t>
            </a:r>
            <a:r>
              <a:rPr lang="en-US" dirty="0"/>
              <a:t>fit in with </a:t>
            </a:r>
            <a:r>
              <a:rPr lang="en-US" sz="1200" b="0" i="0" u="none" strike="noStrike" cap="none" dirty="0">
                <a:solidFill>
                  <a:srgbClr val="054698"/>
                </a:solidFill>
                <a:latin typeface="Calibri"/>
                <a:ea typeface="Calibri"/>
                <a:cs typeface="Calibri"/>
                <a:sym typeface="Calibri"/>
              </a:rPr>
              <a:t>others in the industry</a:t>
            </a:r>
            <a:endParaRPr lang="en-US" dirty="0"/>
          </a:p>
          <a:p>
            <a:pPr marL="0" lvl="0" indent="0">
              <a:spcBef>
                <a:spcPts val="0"/>
              </a:spcBef>
              <a:spcAft>
                <a:spcPts val="0"/>
              </a:spcAft>
              <a:buNone/>
            </a:pPr>
            <a:endParaRPr dirty="0"/>
          </a:p>
        </p:txBody>
      </p:sp>
      <p:sp>
        <p:nvSpPr>
          <p:cNvPr id="143" name="Shape 143"/>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228600" marR="0" lvl="0" indent="-228600" algn="l" rtl="0">
              <a:lnSpc>
                <a:spcPct val="90000"/>
              </a:lnSpc>
              <a:spcBef>
                <a:spcPts val="0"/>
              </a:spcBef>
              <a:spcAft>
                <a:spcPts val="0"/>
              </a:spcAft>
              <a:buClr>
                <a:srgbClr val="054698"/>
              </a:buClr>
              <a:buSzPts val="2400"/>
              <a:buFont typeface="Arial"/>
              <a:buChar char="•"/>
            </a:pPr>
            <a:r>
              <a:rPr lang="en-US" sz="2400" b="0" i="0" u="none" strike="noStrike" cap="none" dirty="0">
                <a:solidFill>
                  <a:srgbClr val="054698"/>
                </a:solidFill>
                <a:latin typeface="Calibri"/>
                <a:ea typeface="Calibri"/>
                <a:cs typeface="Calibri"/>
                <a:sym typeface="Calibri"/>
              </a:rPr>
              <a:t>How does your company/group use NOAA Navigation Services, products and data in your day to day operations</a:t>
            </a:r>
            <a:endParaRPr lang="en-US" dirty="0"/>
          </a:p>
          <a:p>
            <a:pPr marL="685800" marR="0" lvl="1" indent="-228600" algn="l" rtl="0">
              <a:lnSpc>
                <a:spcPct val="90000"/>
              </a:lnSpc>
              <a:spcBef>
                <a:spcPts val="500"/>
              </a:spcBef>
              <a:spcAft>
                <a:spcPts val="0"/>
              </a:spcAft>
              <a:buClr>
                <a:srgbClr val="054698"/>
              </a:buClr>
              <a:buSzPts val="2000"/>
              <a:buFont typeface="Arial"/>
              <a:buChar char="•"/>
            </a:pPr>
            <a:r>
              <a:rPr lang="en-US" sz="2000" b="0" i="0" u="none" strike="noStrike" cap="none" dirty="0">
                <a:solidFill>
                  <a:srgbClr val="054698"/>
                </a:solidFill>
                <a:latin typeface="Calibri"/>
                <a:ea typeface="Calibri"/>
                <a:cs typeface="Calibri"/>
                <a:sym typeface="Calibri"/>
              </a:rPr>
              <a:t>What products do you use most often?</a:t>
            </a:r>
            <a:endParaRPr lang="en-US" dirty="0"/>
          </a:p>
          <a:p>
            <a:pPr marL="228600" marR="0" lvl="0" indent="-228600" algn="l" rtl="0">
              <a:lnSpc>
                <a:spcPct val="90000"/>
              </a:lnSpc>
              <a:spcBef>
                <a:spcPts val="1000"/>
              </a:spcBef>
              <a:spcAft>
                <a:spcPts val="0"/>
              </a:spcAft>
              <a:buClr>
                <a:srgbClr val="054698"/>
              </a:buClr>
              <a:buSzPts val="2400"/>
              <a:buFont typeface="Arial"/>
              <a:buChar char="•"/>
            </a:pPr>
            <a:r>
              <a:rPr lang="en-US" sz="2400" b="0" i="0" u="none" strike="noStrike" cap="none" dirty="0">
                <a:solidFill>
                  <a:srgbClr val="054698"/>
                </a:solidFill>
                <a:latin typeface="Calibri"/>
                <a:ea typeface="Calibri"/>
                <a:cs typeface="Calibri"/>
                <a:sym typeface="Calibri"/>
              </a:rPr>
              <a:t>This slide should take roughly two minutes</a:t>
            </a:r>
            <a:endParaRPr lang="en-US" dirty="0"/>
          </a:p>
          <a:p>
            <a:pPr marL="228600" marR="0" lvl="0" indent="-76200" algn="l" rtl="0">
              <a:lnSpc>
                <a:spcPct val="90000"/>
              </a:lnSpc>
              <a:spcBef>
                <a:spcPts val="1000"/>
              </a:spcBef>
              <a:spcAft>
                <a:spcPts val="0"/>
              </a:spcAft>
              <a:buClr>
                <a:srgbClr val="054698"/>
              </a:buClr>
              <a:buSzPts val="2400"/>
              <a:buFont typeface="Arial"/>
              <a:buNone/>
            </a:pPr>
            <a:endParaRPr lang="en-US" sz="2400" b="0" i="0" u="none" strike="noStrike" cap="none" dirty="0">
              <a:solidFill>
                <a:srgbClr val="054698"/>
              </a:solidFill>
              <a:latin typeface="Calibri"/>
              <a:ea typeface="Calibri"/>
              <a:cs typeface="Calibri"/>
              <a:sym typeface="Calibri"/>
            </a:endParaRPr>
          </a:p>
          <a:p>
            <a:pPr marL="228600" marR="0" lvl="0" indent="-228600" algn="l" rtl="0">
              <a:lnSpc>
                <a:spcPct val="90000"/>
              </a:lnSpc>
              <a:spcBef>
                <a:spcPts val="1000"/>
              </a:spcBef>
              <a:spcAft>
                <a:spcPts val="0"/>
              </a:spcAft>
              <a:buClr>
                <a:srgbClr val="054698"/>
              </a:buClr>
              <a:buSzPts val="2400"/>
              <a:buFont typeface="Arial"/>
              <a:buChar char="•"/>
            </a:pPr>
            <a:r>
              <a:rPr lang="en-US" sz="2400" b="0" i="1" u="none" strike="noStrike" cap="none" dirty="0">
                <a:solidFill>
                  <a:srgbClr val="054698"/>
                </a:solidFill>
                <a:latin typeface="Calibri"/>
                <a:ea typeface="Calibri"/>
                <a:cs typeface="Calibri"/>
                <a:sym typeface="Calibri"/>
              </a:rPr>
              <a:t>Example:</a:t>
            </a:r>
            <a:endParaRPr lang="en-US" dirty="0"/>
          </a:p>
          <a:p>
            <a:pPr marL="685800" marR="0" lvl="1" indent="-228600" algn="l" rtl="0">
              <a:lnSpc>
                <a:spcPct val="90000"/>
              </a:lnSpc>
              <a:spcBef>
                <a:spcPts val="500"/>
              </a:spcBef>
              <a:spcAft>
                <a:spcPts val="0"/>
              </a:spcAft>
              <a:buClr>
                <a:srgbClr val="054698"/>
              </a:buClr>
              <a:buSzPts val="2000"/>
              <a:buFont typeface="Arial"/>
              <a:buChar char="•"/>
            </a:pPr>
            <a:r>
              <a:rPr lang="en-US" sz="2000" b="0" i="1" u="none" strike="noStrike" cap="none" dirty="0">
                <a:solidFill>
                  <a:srgbClr val="054698"/>
                </a:solidFill>
                <a:latin typeface="Calibri"/>
                <a:ea typeface="Calibri"/>
                <a:cs typeface="Calibri"/>
                <a:sym typeface="Calibri"/>
              </a:rPr>
              <a:t>Our operations are dictated by tides as we need sufficient under keel clearances to safely complete our deliveries. Accurate tidal data is critical to successfully completing our mission. </a:t>
            </a:r>
          </a:p>
          <a:p>
            <a:pPr marL="0" lvl="0" indent="0">
              <a:spcBef>
                <a:spcPts val="0"/>
              </a:spcBef>
              <a:spcAft>
                <a:spcPts val="0"/>
              </a:spcAft>
              <a:buNone/>
            </a:pPr>
            <a:endParaRPr dirty="0"/>
          </a:p>
        </p:txBody>
      </p:sp>
      <p:sp>
        <p:nvSpPr>
          <p:cNvPr id="150" name="Shape 150"/>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228600" marR="0" lvl="0" indent="-228600" algn="l" rtl="0">
              <a:lnSpc>
                <a:spcPct val="90000"/>
              </a:lnSpc>
              <a:spcBef>
                <a:spcPts val="0"/>
              </a:spcBef>
              <a:spcAft>
                <a:spcPts val="0"/>
              </a:spcAft>
              <a:buClr>
                <a:srgbClr val="054698"/>
              </a:buClr>
              <a:buSzPts val="2400"/>
              <a:buFont typeface="Arial"/>
              <a:buChar char="•"/>
            </a:pPr>
            <a:r>
              <a:rPr lang="en-US" sz="2400" b="0" i="0" u="none" strike="noStrike" cap="none" dirty="0">
                <a:solidFill>
                  <a:srgbClr val="054698"/>
                </a:solidFill>
                <a:latin typeface="Calibri"/>
                <a:ea typeface="Calibri"/>
                <a:cs typeface="Calibri"/>
                <a:sym typeface="Calibri"/>
              </a:rPr>
              <a:t>What could NOAA Navigation Services, data and products or related data do to help your company/group and what kind of impacts would that have on your operation? </a:t>
            </a:r>
            <a:r>
              <a:rPr lang="en-US" sz="2000" b="0" i="1" u="none" strike="noStrike" cap="none" dirty="0">
                <a:solidFill>
                  <a:srgbClr val="054698"/>
                </a:solidFill>
                <a:latin typeface="Calibri"/>
                <a:ea typeface="Calibri"/>
                <a:cs typeface="Calibri"/>
                <a:sym typeface="Calibri"/>
              </a:rPr>
              <a:t>(Or stated a different way - what are some of your companies biggest limiting factors in doing business or maintaining safety?)</a:t>
            </a:r>
          </a:p>
          <a:p>
            <a:pPr marL="685800" marR="0" lvl="1" indent="-228600" algn="l" rtl="0">
              <a:lnSpc>
                <a:spcPct val="90000"/>
              </a:lnSpc>
              <a:spcBef>
                <a:spcPts val="500"/>
              </a:spcBef>
              <a:spcAft>
                <a:spcPts val="0"/>
              </a:spcAft>
              <a:buClr>
                <a:srgbClr val="054698"/>
              </a:buClr>
              <a:buSzPts val="2000"/>
              <a:buFont typeface="Arial"/>
              <a:buChar char="•"/>
            </a:pPr>
            <a:r>
              <a:rPr lang="en-US" sz="2000" b="0" i="0" u="none" strike="noStrike" cap="none" dirty="0">
                <a:solidFill>
                  <a:srgbClr val="054698"/>
                </a:solidFill>
                <a:latin typeface="Calibri"/>
                <a:ea typeface="Calibri"/>
                <a:cs typeface="Calibri"/>
                <a:sym typeface="Calibri"/>
              </a:rPr>
              <a:t>What products or services do you wish you had?</a:t>
            </a:r>
            <a:endParaRPr lang="en-US" dirty="0"/>
          </a:p>
          <a:p>
            <a:pPr marL="685800" marR="0" lvl="1" indent="-228600" algn="l" rtl="0">
              <a:lnSpc>
                <a:spcPct val="90000"/>
              </a:lnSpc>
              <a:spcBef>
                <a:spcPts val="500"/>
              </a:spcBef>
              <a:spcAft>
                <a:spcPts val="0"/>
              </a:spcAft>
              <a:buClr>
                <a:srgbClr val="054698"/>
              </a:buClr>
              <a:buSzPts val="2000"/>
              <a:buFont typeface="Arial"/>
              <a:buChar char="•"/>
            </a:pPr>
            <a:r>
              <a:rPr lang="en-US" sz="2000" b="0" i="0" u="none" strike="noStrike" cap="none" dirty="0">
                <a:solidFill>
                  <a:srgbClr val="054698"/>
                </a:solidFill>
                <a:latin typeface="Calibri"/>
                <a:ea typeface="Calibri"/>
                <a:cs typeface="Calibri"/>
                <a:sym typeface="Calibri"/>
              </a:rPr>
              <a:t>What products or services should be expanded?</a:t>
            </a:r>
          </a:p>
          <a:p>
            <a:pPr marL="228600" marR="0" lvl="0" indent="-228600" algn="l" rtl="0">
              <a:lnSpc>
                <a:spcPct val="90000"/>
              </a:lnSpc>
              <a:spcBef>
                <a:spcPts val="1000"/>
              </a:spcBef>
              <a:spcAft>
                <a:spcPts val="0"/>
              </a:spcAft>
              <a:buClr>
                <a:srgbClr val="054698"/>
              </a:buClr>
              <a:buSzPts val="2400"/>
              <a:buFont typeface="Arial"/>
              <a:buChar char="•"/>
            </a:pPr>
            <a:r>
              <a:rPr lang="en-US" sz="2400" b="0" i="0" u="none" strike="noStrike" cap="none" dirty="0">
                <a:solidFill>
                  <a:srgbClr val="054698"/>
                </a:solidFill>
                <a:latin typeface="Calibri"/>
                <a:ea typeface="Calibri"/>
                <a:cs typeface="Calibri"/>
                <a:sym typeface="Calibri"/>
              </a:rPr>
              <a:t>This slide should take roughly two minutes</a:t>
            </a:r>
            <a:endParaRPr lang="en-US" dirty="0"/>
          </a:p>
          <a:p>
            <a:pPr marL="228600" marR="0" lvl="0" indent="-76200" algn="l" rtl="0">
              <a:lnSpc>
                <a:spcPct val="90000"/>
              </a:lnSpc>
              <a:spcBef>
                <a:spcPts val="1000"/>
              </a:spcBef>
              <a:spcAft>
                <a:spcPts val="0"/>
              </a:spcAft>
              <a:buClr>
                <a:srgbClr val="054698"/>
              </a:buClr>
              <a:buSzPts val="2400"/>
              <a:buFont typeface="Arial"/>
              <a:buNone/>
            </a:pPr>
            <a:endParaRPr lang="en-US" sz="1200" b="0" i="0" u="none" strike="noStrike" cap="none" dirty="0">
              <a:solidFill>
                <a:srgbClr val="054698"/>
              </a:solidFill>
              <a:latin typeface="Calibri"/>
              <a:ea typeface="Calibri"/>
              <a:cs typeface="Calibri"/>
              <a:sym typeface="Calibri"/>
            </a:endParaRPr>
          </a:p>
          <a:p>
            <a:pPr marL="228600" marR="0" lvl="0" indent="-228600" algn="l" rtl="0">
              <a:lnSpc>
                <a:spcPct val="90000"/>
              </a:lnSpc>
              <a:spcBef>
                <a:spcPts val="1000"/>
              </a:spcBef>
              <a:spcAft>
                <a:spcPts val="0"/>
              </a:spcAft>
              <a:buClr>
                <a:srgbClr val="054698"/>
              </a:buClr>
              <a:buSzPts val="2400"/>
              <a:buFont typeface="Arial"/>
              <a:buChar char="•"/>
            </a:pPr>
            <a:r>
              <a:rPr lang="en-US" sz="2400" b="0" i="1" u="none" strike="noStrike" cap="none" dirty="0">
                <a:solidFill>
                  <a:srgbClr val="054698"/>
                </a:solidFill>
                <a:latin typeface="Calibri"/>
                <a:ea typeface="Calibri"/>
                <a:cs typeface="Calibri"/>
                <a:sym typeface="Calibri"/>
              </a:rPr>
              <a:t>Example</a:t>
            </a:r>
            <a:endParaRPr lang="en-US" dirty="0"/>
          </a:p>
          <a:p>
            <a:pPr marL="685800" marR="0" lvl="1" indent="-228600" algn="l" rtl="0">
              <a:lnSpc>
                <a:spcPct val="90000"/>
              </a:lnSpc>
              <a:spcBef>
                <a:spcPts val="500"/>
              </a:spcBef>
              <a:spcAft>
                <a:spcPts val="0"/>
              </a:spcAft>
              <a:buClr>
                <a:srgbClr val="054698"/>
              </a:buClr>
              <a:buSzPts val="2000"/>
              <a:buFont typeface="Arial"/>
              <a:buChar char="•"/>
            </a:pPr>
            <a:r>
              <a:rPr lang="en-US" sz="2000" b="0" i="1" u="none" strike="noStrike" cap="none" dirty="0">
                <a:solidFill>
                  <a:srgbClr val="054698"/>
                </a:solidFill>
                <a:latin typeface="Calibri"/>
                <a:ea typeface="Calibri"/>
                <a:cs typeface="Calibri"/>
                <a:sym typeface="Calibri"/>
              </a:rPr>
              <a:t>We don’t have accurate tidal data for Port Nonexistent, causing our vessels to waste valuable time as they determine if it is safe to transit or not after arrival to the area. A new tide station here would save roughly $100k per year and allow for additional transits to this region in support of the community.  </a:t>
            </a:r>
          </a:p>
          <a:p>
            <a:pPr marL="0" lvl="0" indent="0">
              <a:spcBef>
                <a:spcPts val="0"/>
              </a:spcBef>
              <a:spcAft>
                <a:spcPts val="0"/>
              </a:spcAft>
              <a:buNone/>
            </a:pPr>
            <a:endParaRPr dirty="0"/>
          </a:p>
        </p:txBody>
      </p:sp>
      <p:sp>
        <p:nvSpPr>
          <p:cNvPr id="164" name="Shape 164"/>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228600" marR="0" lvl="0" indent="-228600" algn="l" rtl="0">
              <a:lnSpc>
                <a:spcPct val="90000"/>
              </a:lnSpc>
              <a:spcBef>
                <a:spcPts val="0"/>
              </a:spcBef>
              <a:spcAft>
                <a:spcPts val="0"/>
              </a:spcAft>
              <a:buClr>
                <a:srgbClr val="054698"/>
              </a:buClr>
              <a:buSzPts val="2400"/>
              <a:buFont typeface="Arial"/>
              <a:buChar char="•"/>
            </a:pPr>
            <a:r>
              <a:rPr lang="en-US" sz="2400" b="0" i="0" u="none" strike="noStrike" cap="none" dirty="0">
                <a:solidFill>
                  <a:srgbClr val="054698"/>
                </a:solidFill>
                <a:latin typeface="Calibri"/>
                <a:ea typeface="Calibri"/>
                <a:cs typeface="Calibri"/>
                <a:sym typeface="Calibri"/>
              </a:rPr>
              <a:t>What could NOAA Navigation Services, data and products or related data do to help your company/group and what kind of impacts would that have on your operation? </a:t>
            </a:r>
            <a:r>
              <a:rPr lang="en-US" sz="2000" b="0" i="1" u="none" strike="noStrike" cap="none" dirty="0">
                <a:solidFill>
                  <a:srgbClr val="054698"/>
                </a:solidFill>
                <a:latin typeface="Calibri"/>
                <a:ea typeface="Calibri"/>
                <a:cs typeface="Calibri"/>
                <a:sym typeface="Calibri"/>
              </a:rPr>
              <a:t>(Or stated a different way - what are some of your companies biggest limiting factors in doing business or maintaining safety?)</a:t>
            </a:r>
          </a:p>
          <a:p>
            <a:pPr marL="685800" marR="0" lvl="1" indent="-228600" algn="l" rtl="0">
              <a:lnSpc>
                <a:spcPct val="90000"/>
              </a:lnSpc>
              <a:spcBef>
                <a:spcPts val="500"/>
              </a:spcBef>
              <a:spcAft>
                <a:spcPts val="0"/>
              </a:spcAft>
              <a:buClr>
                <a:srgbClr val="054698"/>
              </a:buClr>
              <a:buSzPts val="2000"/>
              <a:buFont typeface="Arial"/>
              <a:buChar char="•"/>
            </a:pPr>
            <a:r>
              <a:rPr lang="en-US" sz="2000" b="0" i="0" u="none" strike="noStrike" cap="none" dirty="0">
                <a:solidFill>
                  <a:srgbClr val="054698"/>
                </a:solidFill>
                <a:latin typeface="Calibri"/>
                <a:ea typeface="Calibri"/>
                <a:cs typeface="Calibri"/>
                <a:sym typeface="Calibri"/>
              </a:rPr>
              <a:t>What products or services do you wish you had?</a:t>
            </a:r>
            <a:endParaRPr lang="en-US" dirty="0"/>
          </a:p>
          <a:p>
            <a:pPr marL="685800" marR="0" lvl="1" indent="-228600" algn="l" rtl="0">
              <a:lnSpc>
                <a:spcPct val="90000"/>
              </a:lnSpc>
              <a:spcBef>
                <a:spcPts val="500"/>
              </a:spcBef>
              <a:spcAft>
                <a:spcPts val="0"/>
              </a:spcAft>
              <a:buClr>
                <a:srgbClr val="054698"/>
              </a:buClr>
              <a:buSzPts val="2000"/>
              <a:buFont typeface="Arial"/>
              <a:buChar char="•"/>
            </a:pPr>
            <a:r>
              <a:rPr lang="en-US" sz="2000" b="0" i="0" u="none" strike="noStrike" cap="none" dirty="0">
                <a:solidFill>
                  <a:srgbClr val="054698"/>
                </a:solidFill>
                <a:latin typeface="Calibri"/>
                <a:ea typeface="Calibri"/>
                <a:cs typeface="Calibri"/>
                <a:sym typeface="Calibri"/>
              </a:rPr>
              <a:t>What products or services should be expanded?</a:t>
            </a:r>
          </a:p>
          <a:p>
            <a:pPr marL="228600" marR="0" lvl="0" indent="-228600" algn="l" rtl="0">
              <a:lnSpc>
                <a:spcPct val="90000"/>
              </a:lnSpc>
              <a:spcBef>
                <a:spcPts val="1000"/>
              </a:spcBef>
              <a:spcAft>
                <a:spcPts val="0"/>
              </a:spcAft>
              <a:buClr>
                <a:srgbClr val="054698"/>
              </a:buClr>
              <a:buSzPts val="2400"/>
              <a:buFont typeface="Arial"/>
              <a:buChar char="•"/>
            </a:pPr>
            <a:r>
              <a:rPr lang="en-US" sz="2400" b="0" i="0" u="none" strike="noStrike" cap="none" dirty="0">
                <a:solidFill>
                  <a:srgbClr val="054698"/>
                </a:solidFill>
                <a:latin typeface="Calibri"/>
                <a:ea typeface="Calibri"/>
                <a:cs typeface="Calibri"/>
                <a:sym typeface="Calibri"/>
              </a:rPr>
              <a:t>This slide should take roughly two minutes</a:t>
            </a:r>
            <a:endParaRPr lang="en-US" dirty="0"/>
          </a:p>
          <a:p>
            <a:pPr marL="228600" marR="0" lvl="0" indent="-76200" algn="l" rtl="0">
              <a:lnSpc>
                <a:spcPct val="90000"/>
              </a:lnSpc>
              <a:spcBef>
                <a:spcPts val="1000"/>
              </a:spcBef>
              <a:spcAft>
                <a:spcPts val="0"/>
              </a:spcAft>
              <a:buClr>
                <a:srgbClr val="054698"/>
              </a:buClr>
              <a:buSzPts val="2400"/>
              <a:buFont typeface="Arial"/>
              <a:buNone/>
            </a:pPr>
            <a:endParaRPr lang="en-US" sz="1200" b="0" i="0" u="none" strike="noStrike" cap="none" dirty="0">
              <a:solidFill>
                <a:srgbClr val="054698"/>
              </a:solidFill>
              <a:latin typeface="Calibri"/>
              <a:ea typeface="Calibri"/>
              <a:cs typeface="Calibri"/>
              <a:sym typeface="Calibri"/>
            </a:endParaRPr>
          </a:p>
          <a:p>
            <a:pPr marL="228600" marR="0" lvl="0" indent="-228600" algn="l" rtl="0">
              <a:lnSpc>
                <a:spcPct val="90000"/>
              </a:lnSpc>
              <a:spcBef>
                <a:spcPts val="1000"/>
              </a:spcBef>
              <a:spcAft>
                <a:spcPts val="0"/>
              </a:spcAft>
              <a:buClr>
                <a:srgbClr val="054698"/>
              </a:buClr>
              <a:buSzPts val="2400"/>
              <a:buFont typeface="Arial"/>
              <a:buChar char="•"/>
            </a:pPr>
            <a:r>
              <a:rPr lang="en-US" sz="2400" b="0" i="1" u="none" strike="noStrike" cap="none" dirty="0">
                <a:solidFill>
                  <a:srgbClr val="054698"/>
                </a:solidFill>
                <a:latin typeface="Calibri"/>
                <a:ea typeface="Calibri"/>
                <a:cs typeface="Calibri"/>
                <a:sym typeface="Calibri"/>
              </a:rPr>
              <a:t>Example</a:t>
            </a:r>
            <a:endParaRPr lang="en-US" dirty="0"/>
          </a:p>
          <a:p>
            <a:pPr marL="685800" marR="0" lvl="1" indent="-228600" algn="l" rtl="0">
              <a:lnSpc>
                <a:spcPct val="90000"/>
              </a:lnSpc>
              <a:spcBef>
                <a:spcPts val="500"/>
              </a:spcBef>
              <a:spcAft>
                <a:spcPts val="0"/>
              </a:spcAft>
              <a:buClr>
                <a:srgbClr val="054698"/>
              </a:buClr>
              <a:buSzPts val="2000"/>
              <a:buFont typeface="Arial"/>
              <a:buChar char="•"/>
            </a:pPr>
            <a:r>
              <a:rPr lang="en-US" sz="2000" b="0" i="1" u="none" strike="noStrike" cap="none" dirty="0">
                <a:solidFill>
                  <a:srgbClr val="054698"/>
                </a:solidFill>
                <a:latin typeface="Calibri"/>
                <a:ea typeface="Calibri"/>
                <a:cs typeface="Calibri"/>
                <a:sym typeface="Calibri"/>
              </a:rPr>
              <a:t>We don’t have accurate tidal data for Port Nonexistent, causing our vessels to waste valuable time as they determine if it is safe to transit or not after arrival to the area. A new tide station here would save roughly $100k per year and allow for additional transits to this region in support of the community.  </a:t>
            </a:r>
          </a:p>
          <a:p>
            <a:pPr marL="0" lvl="0" indent="0">
              <a:spcBef>
                <a:spcPts val="0"/>
              </a:spcBef>
              <a:spcAft>
                <a:spcPts val="0"/>
              </a:spcAft>
              <a:buNone/>
            </a:pPr>
            <a:endParaRPr dirty="0"/>
          </a:p>
        </p:txBody>
      </p:sp>
      <p:sp>
        <p:nvSpPr>
          <p:cNvPr id="157" name="Shape 157"/>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228600" marR="0" lvl="0" indent="-228600" algn="l" rtl="0">
              <a:lnSpc>
                <a:spcPct val="90000"/>
              </a:lnSpc>
              <a:spcBef>
                <a:spcPts val="0"/>
              </a:spcBef>
              <a:spcAft>
                <a:spcPts val="0"/>
              </a:spcAft>
              <a:buClr>
                <a:srgbClr val="054698"/>
              </a:buClr>
              <a:buSzPts val="2400"/>
              <a:buFont typeface="Arial"/>
              <a:buChar char="•"/>
            </a:pPr>
            <a:r>
              <a:rPr lang="en-US" sz="2400" b="0" i="0" u="none" strike="noStrike" cap="none" dirty="0">
                <a:solidFill>
                  <a:srgbClr val="054698"/>
                </a:solidFill>
                <a:latin typeface="Calibri"/>
                <a:ea typeface="Calibri"/>
                <a:cs typeface="Calibri"/>
                <a:sym typeface="Calibri"/>
              </a:rPr>
              <a:t>Do you have a personal anecdote regarding the impacts (positive or negative) of data, products and services provided by NOAA Navigation Services? </a:t>
            </a:r>
            <a:endParaRPr lang="en-US" dirty="0"/>
          </a:p>
          <a:p>
            <a:pPr marL="685800" marR="0" lvl="1" indent="-228600" algn="l" rtl="0">
              <a:lnSpc>
                <a:spcPct val="90000"/>
              </a:lnSpc>
              <a:spcBef>
                <a:spcPts val="500"/>
              </a:spcBef>
              <a:spcAft>
                <a:spcPts val="0"/>
              </a:spcAft>
              <a:buClr>
                <a:srgbClr val="054698"/>
              </a:buClr>
              <a:buSzPts val="2000"/>
              <a:buFont typeface="Arial"/>
              <a:buChar char="•"/>
            </a:pPr>
            <a:r>
              <a:rPr lang="en-US" sz="2000" b="0" i="0" u="none" strike="noStrike" cap="none" dirty="0">
                <a:solidFill>
                  <a:srgbClr val="054698"/>
                </a:solidFill>
                <a:latin typeface="Calibri"/>
                <a:ea typeface="Calibri"/>
                <a:cs typeface="Calibri"/>
                <a:sym typeface="Calibri"/>
              </a:rPr>
              <a:t>We’re looking for a good “sea story” that conveys the real world impacts of this kind of data for your operations. This is also to help those from outside your </a:t>
            </a:r>
            <a:r>
              <a:rPr lang="en-US" dirty="0"/>
              <a:t>area of expertise </a:t>
            </a:r>
            <a:r>
              <a:rPr lang="en-US" sz="2000" b="0" i="0" u="none" strike="noStrike" cap="none" dirty="0">
                <a:solidFill>
                  <a:srgbClr val="054698"/>
                </a:solidFill>
                <a:latin typeface="Calibri"/>
                <a:ea typeface="Calibri"/>
                <a:cs typeface="Calibri"/>
                <a:sym typeface="Calibri"/>
              </a:rPr>
              <a:t>understand the uniqueness of your mission.</a:t>
            </a:r>
            <a:endParaRPr lang="en-US" dirty="0"/>
          </a:p>
          <a:p>
            <a:pPr marL="228600" marR="0" lvl="0" indent="-228600" algn="l" rtl="0">
              <a:lnSpc>
                <a:spcPct val="90000"/>
              </a:lnSpc>
              <a:spcBef>
                <a:spcPts val="1000"/>
              </a:spcBef>
              <a:spcAft>
                <a:spcPts val="0"/>
              </a:spcAft>
              <a:buClr>
                <a:srgbClr val="054698"/>
              </a:buClr>
              <a:buSzPts val="2400"/>
              <a:buFont typeface="Arial"/>
              <a:buChar char="•"/>
            </a:pPr>
            <a:r>
              <a:rPr lang="en-US" sz="2400" b="0" i="0" u="none" strike="noStrike" cap="none" dirty="0">
                <a:solidFill>
                  <a:srgbClr val="054698"/>
                </a:solidFill>
                <a:latin typeface="Calibri"/>
                <a:ea typeface="Calibri"/>
                <a:cs typeface="Calibri"/>
                <a:sym typeface="Calibri"/>
              </a:rPr>
              <a:t>This slide should take roughly three minutes</a:t>
            </a:r>
          </a:p>
        </p:txBody>
      </p:sp>
      <p:sp>
        <p:nvSpPr>
          <p:cNvPr id="157" name="Shape 157"/>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9387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spcBef>
                <a:spcPts val="0"/>
              </a:spcBef>
              <a:spcAft>
                <a:spcPts val="0"/>
              </a:spcAft>
              <a:buNone/>
            </a:pPr>
            <a:endParaRPr/>
          </a:p>
        </p:txBody>
      </p:sp>
      <p:sp>
        <p:nvSpPr>
          <p:cNvPr id="171" name="Shape 171"/>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432095" y="1194523"/>
            <a:ext cx="8387163" cy="4782924"/>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54698"/>
              </a:buClr>
              <a:buSzPts val="2400"/>
              <a:buFont typeface="Arial"/>
              <a:buChar char="•"/>
              <a:defRPr sz="2400" b="0" i="0" u="none" strike="noStrike" cap="none">
                <a:solidFill>
                  <a:srgbClr val="054698"/>
                </a:solidFill>
                <a:latin typeface="Calibri"/>
                <a:ea typeface="Calibri"/>
                <a:cs typeface="Calibri"/>
                <a:sym typeface="Calibri"/>
              </a:defRPr>
            </a:lvl1pPr>
            <a:lvl2pPr marL="914400" marR="0" lvl="1" indent="-355600" algn="l" rtl="0">
              <a:lnSpc>
                <a:spcPct val="90000"/>
              </a:lnSpc>
              <a:spcBef>
                <a:spcPts val="500"/>
              </a:spcBef>
              <a:spcAft>
                <a:spcPts val="0"/>
              </a:spcAft>
              <a:buClr>
                <a:srgbClr val="054698"/>
              </a:buClr>
              <a:buSzPts val="2000"/>
              <a:buFont typeface="Arial"/>
              <a:buChar char="•"/>
              <a:defRPr sz="2000" b="0" i="0" u="none" strike="noStrike" cap="none">
                <a:solidFill>
                  <a:srgbClr val="054698"/>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54698"/>
              </a:buClr>
              <a:buSzPts val="1800"/>
              <a:buFont typeface="Arial"/>
              <a:buChar char="•"/>
              <a:defRPr sz="1800" b="0" i="0" u="none" strike="noStrike" cap="none">
                <a:solidFill>
                  <a:srgbClr val="054698"/>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 name="Shape 17"/>
          <p:cNvPicPr preferRelativeResize="0"/>
          <p:nvPr/>
        </p:nvPicPr>
        <p:blipFill rotWithShape="1">
          <a:blip r:embed="rId2">
            <a:alphaModFix/>
          </a:blip>
          <a:srcRect l="2934" t="40921" r="1822" b="42868"/>
          <a:stretch/>
        </p:blipFill>
        <p:spPr>
          <a:xfrm>
            <a:off x="2688" y="2218"/>
            <a:ext cx="9155097" cy="844100"/>
          </a:xfrm>
          <a:prstGeom prst="rect">
            <a:avLst/>
          </a:prstGeom>
          <a:noFill/>
          <a:ln>
            <a:noFill/>
          </a:ln>
        </p:spPr>
      </p:pic>
      <p:sp>
        <p:nvSpPr>
          <p:cNvPr id="18" name="Shape 18"/>
          <p:cNvSpPr/>
          <p:nvPr/>
        </p:nvSpPr>
        <p:spPr>
          <a:xfrm>
            <a:off x="0" y="6113971"/>
            <a:ext cx="9144000" cy="744029"/>
          </a:xfrm>
          <a:prstGeom prst="rect">
            <a:avLst/>
          </a:prstGeom>
          <a:solidFill>
            <a:srgbClr val="0546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9" name="Shape 19"/>
          <p:cNvSpPr/>
          <p:nvPr/>
        </p:nvSpPr>
        <p:spPr>
          <a:xfrm>
            <a:off x="-10630" y="2218"/>
            <a:ext cx="9173867" cy="835427"/>
          </a:xfrm>
          <a:prstGeom prst="rect">
            <a:avLst/>
          </a:prstGeom>
          <a:solidFill>
            <a:schemeClr val="lt1">
              <a:alpha val="7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0" name="Shape 20"/>
          <p:cNvSpPr/>
          <p:nvPr/>
        </p:nvSpPr>
        <p:spPr>
          <a:xfrm>
            <a:off x="-545" y="837645"/>
            <a:ext cx="9163783" cy="38942"/>
          </a:xfrm>
          <a:prstGeom prst="rect">
            <a:avLst/>
          </a:prstGeom>
          <a:solidFill>
            <a:srgbClr val="0546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1" name="Shape 21"/>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22" name="Shape 22"/>
          <p:cNvSpPr txBox="1">
            <a:spLocks noGrp="1"/>
          </p:cNvSpPr>
          <p:nvPr>
            <p:ph type="title"/>
          </p:nvPr>
        </p:nvSpPr>
        <p:spPr>
          <a:xfrm>
            <a:off x="220653" y="225296"/>
            <a:ext cx="8598606" cy="612349"/>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54698"/>
              </a:buClr>
              <a:buSzPts val="3600"/>
              <a:buFont typeface="Calibri"/>
              <a:buNone/>
              <a:defRPr sz="3600" b="0" i="0" u="none" strike="noStrike" cap="none">
                <a:solidFill>
                  <a:srgbClr val="054698"/>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Shape 24"/>
          <p:cNvSpPr txBox="1"/>
          <p:nvPr/>
        </p:nvSpPr>
        <p:spPr>
          <a:xfrm>
            <a:off x="821412" y="6257717"/>
            <a:ext cx="4203670" cy="533479"/>
          </a:xfrm>
          <a:prstGeom prst="rect">
            <a:avLst/>
          </a:prstGeom>
          <a:noFill/>
          <a:ln>
            <a:noFill/>
          </a:ln>
        </p:spPr>
        <p:txBody>
          <a:bodyPr spcFirstLastPara="1" wrap="square" lIns="91425" tIns="45700" rIns="91425" bIns="45700" anchor="t" anchorCtr="0">
            <a:noAutofit/>
          </a:bodyPr>
          <a:lstStyle/>
          <a:p>
            <a:pPr marL="0" marR="0" lvl="0" indent="0" algn="l" rtl="0">
              <a:lnSpc>
                <a:spcPct val="77777"/>
              </a:lnSpc>
              <a:spcBef>
                <a:spcPts val="0"/>
              </a:spcBef>
              <a:spcAft>
                <a:spcPts val="0"/>
              </a:spcAft>
              <a:buNone/>
            </a:pPr>
            <a:r>
              <a:rPr lang="en-US" sz="1800" b="1" i="0" u="none" strike="noStrike" cap="none" dirty="0">
                <a:solidFill>
                  <a:schemeClr val="lt1"/>
                </a:solidFill>
                <a:latin typeface="Calibri"/>
                <a:ea typeface="Calibri"/>
                <a:cs typeface="Calibri"/>
                <a:sym typeface="Calibri"/>
              </a:rPr>
              <a:t>Hydrographic Services Review Panel</a:t>
            </a:r>
            <a:endParaRPr sz="1800" b="0" i="0" u="none" strike="noStrike" cap="none" baseline="30000" dirty="0">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Shape 84"/>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Shape 90"/>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783C70-DEF4-4C97-B878-A3F02F1E2103}" type="datetimeFigureOut">
              <a:rPr lang="en-US" smtClean="0"/>
              <a:t>8/19/19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102901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783C70-DEF4-4C97-B878-A3F02F1E2103}" type="datetimeFigureOut">
              <a:rPr lang="en-US" smtClean="0"/>
              <a:t>8/19/19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1735028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783C70-DEF4-4C97-B878-A3F02F1E2103}" type="datetimeFigureOut">
              <a:rPr lang="en-US" smtClean="0"/>
              <a:t>8/19/19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2834353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783C70-DEF4-4C97-B878-A3F02F1E2103}" type="datetimeFigureOut">
              <a:rPr lang="en-US" smtClean="0"/>
              <a:t>8/19/19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4067103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783C70-DEF4-4C97-B878-A3F02F1E2103}" type="datetimeFigureOut">
              <a:rPr lang="en-US" smtClean="0"/>
              <a:t>8/19/19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23404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783C70-DEF4-4C97-B878-A3F02F1E2103}" type="datetimeFigureOut">
              <a:rPr lang="en-US" smtClean="0"/>
              <a:t>8/19/19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3354788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83C70-DEF4-4C97-B878-A3F02F1E2103}" type="datetimeFigureOut">
              <a:rPr lang="en-US" smtClean="0"/>
              <a:t>8/19/19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3936990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783C70-DEF4-4C97-B878-A3F02F1E2103}" type="datetimeFigureOut">
              <a:rPr lang="en-US" smtClean="0"/>
              <a:t>8/19/19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1896772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Shape 27"/>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Shape 2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783C70-DEF4-4C97-B878-A3F02F1E2103}" type="datetimeFigureOut">
              <a:rPr lang="en-US" smtClean="0"/>
              <a:t>8/19/19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1819207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783C70-DEF4-4C97-B878-A3F02F1E2103}" type="datetimeFigureOut">
              <a:rPr lang="en-US" smtClean="0"/>
              <a:t>8/19/19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1728092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783C70-DEF4-4C97-B878-A3F02F1E2103}" type="datetimeFigureOut">
              <a:rPr lang="en-US" smtClean="0"/>
              <a:t>8/19/19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2810269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Shape 3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628650" y="1109881"/>
            <a:ext cx="3886200" cy="5067082"/>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54698"/>
              </a:buClr>
              <a:buSzPts val="2400"/>
              <a:buFont typeface="Arial"/>
              <a:buChar char="•"/>
              <a:defRPr sz="2400" b="0" i="0" u="none" strike="noStrike" cap="none">
                <a:solidFill>
                  <a:srgbClr val="054698"/>
                </a:solidFill>
                <a:latin typeface="Calibri"/>
                <a:ea typeface="Calibri"/>
                <a:cs typeface="Calibri"/>
                <a:sym typeface="Calibri"/>
              </a:defRPr>
            </a:lvl1pPr>
            <a:lvl2pPr marL="914400" marR="0" lvl="1" indent="-355600" algn="l" rtl="0">
              <a:lnSpc>
                <a:spcPct val="90000"/>
              </a:lnSpc>
              <a:spcBef>
                <a:spcPts val="500"/>
              </a:spcBef>
              <a:spcAft>
                <a:spcPts val="0"/>
              </a:spcAft>
              <a:buClr>
                <a:srgbClr val="054698"/>
              </a:buClr>
              <a:buSzPts val="2000"/>
              <a:buFont typeface="Arial"/>
              <a:buChar char="•"/>
              <a:defRPr sz="2000" b="0" i="0" u="none" strike="noStrike" cap="none">
                <a:solidFill>
                  <a:srgbClr val="054698"/>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54698"/>
              </a:buClr>
              <a:buSzPts val="1800"/>
              <a:buFont typeface="Arial"/>
              <a:buChar char="•"/>
              <a:defRPr sz="1800" b="0" i="0" u="none" strike="noStrike" cap="none">
                <a:solidFill>
                  <a:srgbClr val="054698"/>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29150" y="1109881"/>
            <a:ext cx="3886200" cy="5067082"/>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54698"/>
              </a:buClr>
              <a:buSzPts val="2400"/>
              <a:buFont typeface="Arial"/>
              <a:buChar char="•"/>
              <a:defRPr sz="2400" b="0" i="0" u="none" strike="noStrike" cap="none">
                <a:solidFill>
                  <a:srgbClr val="054698"/>
                </a:solidFill>
                <a:latin typeface="Calibri"/>
                <a:ea typeface="Calibri"/>
                <a:cs typeface="Calibri"/>
                <a:sym typeface="Calibri"/>
              </a:defRPr>
            </a:lvl1pPr>
            <a:lvl2pPr marL="914400" marR="0" lvl="1" indent="-355600" algn="l" rtl="0">
              <a:lnSpc>
                <a:spcPct val="90000"/>
              </a:lnSpc>
              <a:spcBef>
                <a:spcPts val="500"/>
              </a:spcBef>
              <a:spcAft>
                <a:spcPts val="0"/>
              </a:spcAft>
              <a:buClr>
                <a:srgbClr val="054698"/>
              </a:buClr>
              <a:buSzPts val="2000"/>
              <a:buFont typeface="Arial"/>
              <a:buChar char="•"/>
              <a:defRPr sz="2000" b="0" i="0" u="none" strike="noStrike" cap="none">
                <a:solidFill>
                  <a:srgbClr val="054698"/>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54698"/>
              </a:buClr>
              <a:buSzPts val="1800"/>
              <a:buFont typeface="Arial"/>
              <a:buChar char="•"/>
              <a:defRPr sz="1800" b="0" i="0" u="none" strike="noStrike" cap="none">
                <a:solidFill>
                  <a:srgbClr val="054698"/>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1" name="Shape 41"/>
          <p:cNvPicPr preferRelativeResize="0"/>
          <p:nvPr/>
        </p:nvPicPr>
        <p:blipFill rotWithShape="1">
          <a:blip r:embed="rId2">
            <a:alphaModFix/>
          </a:blip>
          <a:srcRect l="2934" t="40921" r="1822" b="42868"/>
          <a:stretch/>
        </p:blipFill>
        <p:spPr>
          <a:xfrm>
            <a:off x="2688" y="2218"/>
            <a:ext cx="9155097" cy="844100"/>
          </a:xfrm>
          <a:prstGeom prst="rect">
            <a:avLst/>
          </a:prstGeom>
          <a:noFill/>
          <a:ln>
            <a:noFill/>
          </a:ln>
        </p:spPr>
      </p:pic>
      <p:sp>
        <p:nvSpPr>
          <p:cNvPr id="42" name="Shape 42"/>
          <p:cNvSpPr/>
          <p:nvPr/>
        </p:nvSpPr>
        <p:spPr>
          <a:xfrm>
            <a:off x="-10630" y="6131105"/>
            <a:ext cx="9144000" cy="744029"/>
          </a:xfrm>
          <a:prstGeom prst="rect">
            <a:avLst/>
          </a:prstGeom>
          <a:solidFill>
            <a:srgbClr val="0546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3" name="Shape 43"/>
          <p:cNvSpPr/>
          <p:nvPr/>
        </p:nvSpPr>
        <p:spPr>
          <a:xfrm>
            <a:off x="-10630" y="2218"/>
            <a:ext cx="9173867" cy="835427"/>
          </a:xfrm>
          <a:prstGeom prst="rect">
            <a:avLst/>
          </a:prstGeom>
          <a:solidFill>
            <a:schemeClr val="lt1">
              <a:alpha val="7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4" name="Shape 44"/>
          <p:cNvSpPr/>
          <p:nvPr/>
        </p:nvSpPr>
        <p:spPr>
          <a:xfrm>
            <a:off x="-545" y="837645"/>
            <a:ext cx="9163783" cy="38942"/>
          </a:xfrm>
          <a:prstGeom prst="rect">
            <a:avLst/>
          </a:prstGeom>
          <a:solidFill>
            <a:srgbClr val="0546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5" name="Shape 45"/>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46" name="Shape 46"/>
          <p:cNvSpPr txBox="1">
            <a:spLocks noGrp="1"/>
          </p:cNvSpPr>
          <p:nvPr>
            <p:ph type="title"/>
          </p:nvPr>
        </p:nvSpPr>
        <p:spPr>
          <a:xfrm>
            <a:off x="220653" y="225296"/>
            <a:ext cx="8598606" cy="612349"/>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54698"/>
              </a:buClr>
              <a:buSzPts val="3600"/>
              <a:buFont typeface="Calibri"/>
              <a:buNone/>
              <a:defRPr sz="3600" b="0" i="0" u="none" strike="noStrike" cap="none">
                <a:solidFill>
                  <a:srgbClr val="054698"/>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Shape 48"/>
          <p:cNvSpPr txBox="1"/>
          <p:nvPr/>
        </p:nvSpPr>
        <p:spPr>
          <a:xfrm>
            <a:off x="821412" y="6257717"/>
            <a:ext cx="4203670" cy="533479"/>
          </a:xfrm>
          <a:prstGeom prst="rect">
            <a:avLst/>
          </a:prstGeom>
          <a:noFill/>
          <a:ln>
            <a:noFill/>
          </a:ln>
        </p:spPr>
        <p:txBody>
          <a:bodyPr spcFirstLastPara="1" wrap="square" lIns="91425" tIns="45700" rIns="91425" bIns="45700" anchor="t" anchorCtr="0">
            <a:noAutofit/>
          </a:bodyPr>
          <a:lstStyle/>
          <a:p>
            <a:pPr marL="0" marR="0" lvl="0" indent="0" algn="l" rtl="0">
              <a:lnSpc>
                <a:spcPct val="77777"/>
              </a:lnSpc>
              <a:spcBef>
                <a:spcPts val="0"/>
              </a:spcBef>
              <a:spcAft>
                <a:spcPts val="0"/>
              </a:spcAft>
              <a:buNone/>
            </a:pPr>
            <a:r>
              <a:rPr lang="en-US" sz="1800" b="1" dirty="0">
                <a:solidFill>
                  <a:schemeClr val="lt1"/>
                </a:solidFill>
                <a:latin typeface="Calibri"/>
                <a:ea typeface="Calibri"/>
                <a:cs typeface="Calibri"/>
                <a:sym typeface="Calibri"/>
              </a:rPr>
              <a:t>Hydrographic Services Review Panel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Shape 52"/>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Shape 6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Shape 6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Shape 7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Shape 77"/>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83C70-DEF4-4C97-B878-A3F02F1E2103}" type="datetimeFigureOut">
              <a:rPr lang="en-US" smtClean="0"/>
              <a:t>8/19/19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4F357-7803-40C9-8403-502BD237B126}" type="slidenum">
              <a:rPr lang="en-US" smtClean="0"/>
              <a:t>‹#›</a:t>
            </a:fld>
            <a:endParaRPr lang="en-US"/>
          </a:p>
        </p:txBody>
      </p:sp>
    </p:spTree>
    <p:extLst>
      <p:ext uri="{BB962C8B-B14F-4D97-AF65-F5344CB8AC3E}">
        <p14:creationId xmlns:p14="http://schemas.microsoft.com/office/powerpoint/2010/main" val="3632368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mailto:embopp69@gmail.com"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a:t>
            </a:fld>
            <a:endParaRPr sz="1200">
              <a:solidFill>
                <a:srgbClr val="888888"/>
              </a:solidFill>
              <a:latin typeface="Calibri"/>
              <a:ea typeface="Calibri"/>
              <a:cs typeface="Calibri"/>
              <a:sym typeface="Calibri"/>
            </a:endParaRPr>
          </a:p>
        </p:txBody>
      </p:sp>
      <p:sp>
        <p:nvSpPr>
          <p:cNvPr id="2" name="Title 1"/>
          <p:cNvSpPr>
            <a:spLocks noGrp="1"/>
          </p:cNvSpPr>
          <p:nvPr>
            <p:ph type="title"/>
          </p:nvPr>
        </p:nvSpPr>
        <p:spPr/>
        <p:txBody>
          <a:bodyPr/>
          <a:lstStyle/>
          <a:p>
            <a:r>
              <a:rPr lang="en-US" dirty="0"/>
              <a:t>Hydrographic Services Review Panel FAC </a:t>
            </a:r>
          </a:p>
        </p:txBody>
      </p:sp>
      <p:sp>
        <p:nvSpPr>
          <p:cNvPr id="99" name="Shape 99"/>
          <p:cNvSpPr txBox="1"/>
          <p:nvPr/>
        </p:nvSpPr>
        <p:spPr>
          <a:xfrm>
            <a:off x="-127000" y="1172749"/>
            <a:ext cx="8656474" cy="132343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4800" b="1" dirty="0">
                <a:solidFill>
                  <a:srgbClr val="054698"/>
                </a:solidFill>
                <a:latin typeface="Calibri"/>
                <a:ea typeface="Calibri"/>
                <a:cs typeface="Calibri"/>
                <a:sym typeface="Calibri"/>
              </a:rPr>
              <a:t>Capt. E. Michael Bopp</a:t>
            </a:r>
            <a:endParaRPr dirty="0"/>
          </a:p>
          <a:p>
            <a:pPr marL="0" marR="0" lvl="0" indent="0" algn="r" rtl="0">
              <a:spcBef>
                <a:spcPts val="0"/>
              </a:spcBef>
              <a:spcAft>
                <a:spcPts val="0"/>
              </a:spcAft>
              <a:buNone/>
            </a:pPr>
            <a:r>
              <a:rPr lang="en-US" sz="4000" i="1" dirty="0">
                <a:solidFill>
                  <a:srgbClr val="054698"/>
                </a:solidFill>
                <a:latin typeface="Calibri"/>
                <a:ea typeface="Calibri"/>
                <a:cs typeface="Calibri"/>
                <a:sym typeface="Calibri"/>
              </a:rPr>
              <a:t>Crescent River Port Pilots’ Association</a:t>
            </a:r>
            <a:endParaRPr sz="4000" i="1" dirty="0">
              <a:solidFill>
                <a:srgbClr val="054698"/>
              </a:solidFill>
              <a:latin typeface="Calibri"/>
              <a:ea typeface="Calibri"/>
              <a:cs typeface="Calibri"/>
              <a:sym typeface="Calibri"/>
            </a:endParaRPr>
          </a:p>
        </p:txBody>
      </p:sp>
      <p:sp>
        <p:nvSpPr>
          <p:cNvPr id="100" name="Shape 100"/>
          <p:cNvSpPr/>
          <p:nvPr/>
        </p:nvSpPr>
        <p:spPr>
          <a:xfrm>
            <a:off x="-545" y="2720836"/>
            <a:ext cx="9163783" cy="38942"/>
          </a:xfrm>
          <a:prstGeom prst="rect">
            <a:avLst/>
          </a:prstGeom>
          <a:solidFill>
            <a:srgbClr val="0546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1" name="Shape 101"/>
          <p:cNvSpPr txBox="1"/>
          <p:nvPr/>
        </p:nvSpPr>
        <p:spPr>
          <a:xfrm>
            <a:off x="103670" y="3155701"/>
            <a:ext cx="8667104" cy="113877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dirty="0">
                <a:solidFill>
                  <a:srgbClr val="008DE7"/>
                </a:solidFill>
                <a:latin typeface="Calibri"/>
                <a:ea typeface="Calibri"/>
                <a:cs typeface="Calibri"/>
                <a:sym typeface="Calibri"/>
              </a:rPr>
              <a:t>Hydrographic Services Review Panel</a:t>
            </a:r>
            <a:endParaRPr dirty="0"/>
          </a:p>
          <a:p>
            <a:pPr marL="0" marR="0" lvl="0" indent="0" algn="r" rtl="0">
              <a:spcBef>
                <a:spcPts val="0"/>
              </a:spcBef>
              <a:spcAft>
                <a:spcPts val="0"/>
              </a:spcAft>
              <a:buNone/>
            </a:pPr>
            <a:r>
              <a:rPr lang="en-US" sz="2400" i="1" dirty="0">
                <a:solidFill>
                  <a:srgbClr val="008DE7"/>
                </a:solidFill>
                <a:latin typeface="Calibri"/>
                <a:ea typeface="Calibri"/>
                <a:cs typeface="Calibri"/>
                <a:sym typeface="Calibri"/>
              </a:rPr>
              <a:t>Stakeholder Perspectives</a:t>
            </a:r>
            <a:endParaRPr sz="2400" i="1" dirty="0">
              <a:solidFill>
                <a:srgbClr val="008DE7"/>
              </a:solidFill>
              <a:latin typeface="Calibri"/>
              <a:ea typeface="Calibri"/>
              <a:cs typeface="Calibri"/>
              <a:sym typeface="Calibri"/>
            </a:endParaRPr>
          </a:p>
          <a:p>
            <a:pPr marL="0" marR="0" lvl="0" indent="0" algn="r" rtl="0">
              <a:spcBef>
                <a:spcPts val="0"/>
              </a:spcBef>
              <a:spcAft>
                <a:spcPts val="0"/>
              </a:spcAft>
              <a:buNone/>
            </a:pPr>
            <a:r>
              <a:rPr lang="en-US" sz="2000" dirty="0">
                <a:solidFill>
                  <a:srgbClr val="008DE7"/>
                </a:solidFill>
                <a:latin typeface="Calibri"/>
                <a:ea typeface="Calibri"/>
                <a:cs typeface="Calibri"/>
                <a:sym typeface="Calibri"/>
              </a:rPr>
              <a:t>August 27-29, 2019, New Orleans, LA</a:t>
            </a:r>
            <a:endParaRPr sz="2000" dirty="0">
              <a:solidFill>
                <a:srgbClr val="008DE7"/>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FCAACE9A-A5F9-8D48-A3E4-71EE65D08632}"/>
              </a:ext>
            </a:extLst>
          </p:cNvPr>
          <p:cNvPicPr>
            <a:picLocks noChangeAspect="1"/>
          </p:cNvPicPr>
          <p:nvPr/>
        </p:nvPicPr>
        <p:blipFill>
          <a:blip r:embed="rId3"/>
          <a:stretch>
            <a:fillRect/>
          </a:stretch>
        </p:blipFill>
        <p:spPr>
          <a:xfrm>
            <a:off x="389106" y="3320856"/>
            <a:ext cx="2471119" cy="247441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432095" y="1194523"/>
            <a:ext cx="8387163" cy="478292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54698"/>
              </a:buClr>
              <a:buSzPts val="2400"/>
              <a:buFont typeface="Arial"/>
              <a:buChar char="•"/>
            </a:pPr>
            <a:r>
              <a:rPr lang="en-US" sz="2400" b="0" i="0" u="none" strike="noStrike" cap="none" dirty="0">
                <a:solidFill>
                  <a:srgbClr val="054698"/>
                </a:solidFill>
                <a:latin typeface="Calibri"/>
                <a:ea typeface="Calibri"/>
                <a:cs typeface="Calibri"/>
                <a:sym typeface="Calibri"/>
              </a:rPr>
              <a:t>Who? What? When? Where</a:t>
            </a:r>
            <a:r>
              <a:rPr lang="en-US" dirty="0"/>
              <a:t>?</a:t>
            </a:r>
            <a:r>
              <a:rPr lang="en-US" sz="2400" b="0" i="0" u="none" strike="noStrike" cap="none" dirty="0">
                <a:solidFill>
                  <a:srgbClr val="054698"/>
                </a:solidFill>
                <a:latin typeface="Calibri"/>
                <a:ea typeface="Calibri"/>
                <a:cs typeface="Calibri"/>
                <a:sym typeface="Calibri"/>
              </a:rPr>
              <a:t> How?</a:t>
            </a:r>
            <a:endParaRPr dirty="0"/>
          </a:p>
          <a:p>
            <a:pPr marL="685800" marR="0" lvl="1" indent="-228600" algn="l" rtl="0">
              <a:lnSpc>
                <a:spcPct val="90000"/>
              </a:lnSpc>
              <a:spcBef>
                <a:spcPts val="500"/>
              </a:spcBef>
              <a:spcAft>
                <a:spcPts val="0"/>
              </a:spcAft>
              <a:buClr>
                <a:srgbClr val="054698"/>
              </a:buClr>
              <a:buSzPts val="2000"/>
              <a:buFont typeface="Arial"/>
              <a:buChar char="•"/>
            </a:pPr>
            <a:r>
              <a:rPr lang="en-US" sz="2000" b="0" i="0" u="none" strike="noStrike" cap="none" dirty="0">
                <a:solidFill>
                  <a:srgbClr val="054698"/>
                </a:solidFill>
                <a:latin typeface="Calibri"/>
                <a:ea typeface="Calibri"/>
                <a:cs typeface="Calibri"/>
                <a:sym typeface="Calibri"/>
              </a:rPr>
              <a:t>Since 1908, the Crescent Pilots have been protecting the interests of Louisiana and its citizens.</a:t>
            </a:r>
            <a:endParaRPr sz="2000" b="0" i="0" u="none" strike="noStrike" cap="none" dirty="0">
              <a:solidFill>
                <a:srgbClr val="054698"/>
              </a:solidFill>
              <a:latin typeface="Calibri"/>
              <a:ea typeface="Calibri"/>
              <a:cs typeface="Calibri"/>
              <a:sym typeface="Calibri"/>
            </a:endParaRPr>
          </a:p>
          <a:p>
            <a:r>
              <a:rPr lang="en-US" dirty="0"/>
              <a:t>The CRPPA pilots’ knowledge, skills, experience and commitment assure a 99.98% safety record and over 380,000 jobs and $37 billion in national output, which is the lifeline that feeds the region. This enormous economic and safety record under CRPPA’s jurisdiction was accomplished in 2018 by an average of 112.5 CRPPA pilots attending to 21,614</a:t>
            </a:r>
            <a:r>
              <a:rPr lang="en-US" baseline="30000" dirty="0"/>
              <a:t> </a:t>
            </a:r>
            <a:r>
              <a:rPr lang="en-US" dirty="0"/>
              <a:t>vessel calls along the key 105 miles of the Mississippi River. </a:t>
            </a:r>
          </a:p>
          <a:p>
            <a:endParaRPr lang="en-US" sz="2000" dirty="0"/>
          </a:p>
        </p:txBody>
      </p:sp>
      <p:sp>
        <p:nvSpPr>
          <p:cNvPr id="146" name="Shape 146"/>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a:t>
            </a:fld>
            <a:endParaRPr sz="1200">
              <a:solidFill>
                <a:srgbClr val="888888"/>
              </a:solidFill>
              <a:latin typeface="Calibri"/>
              <a:ea typeface="Calibri"/>
              <a:cs typeface="Calibri"/>
              <a:sym typeface="Calibri"/>
            </a:endParaRPr>
          </a:p>
        </p:txBody>
      </p:sp>
      <p:sp>
        <p:nvSpPr>
          <p:cNvPr id="147" name="Shape 147"/>
          <p:cNvSpPr txBox="1">
            <a:spLocks noGrp="1"/>
          </p:cNvSpPr>
          <p:nvPr>
            <p:ph type="title"/>
          </p:nvPr>
        </p:nvSpPr>
        <p:spPr>
          <a:xfrm>
            <a:off x="220653" y="225296"/>
            <a:ext cx="8598606" cy="6123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54698"/>
              </a:buClr>
              <a:buSzPts val="3600"/>
              <a:buFont typeface="Calibri"/>
              <a:buNone/>
            </a:pPr>
            <a:r>
              <a:rPr lang="en-US" sz="3600" b="0" i="0" u="none" strike="noStrike" cap="none" dirty="0">
                <a:solidFill>
                  <a:srgbClr val="054698"/>
                </a:solidFill>
                <a:latin typeface="Calibri"/>
                <a:ea typeface="Calibri"/>
                <a:cs typeface="Calibri"/>
                <a:sym typeface="Calibri"/>
              </a:rPr>
              <a:t>About Crescent River Port Pilots’ Association</a:t>
            </a:r>
            <a:endParaRPr sz="3600" b="0" i="0" u="none" strike="noStrike" cap="none" dirty="0">
              <a:solidFill>
                <a:srgbClr val="054698"/>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432095" y="1194523"/>
            <a:ext cx="8387163" cy="4782924"/>
          </a:xfrm>
          <a:prstGeom prst="rect">
            <a:avLst/>
          </a:prstGeom>
          <a:noFill/>
          <a:ln>
            <a:noFill/>
          </a:ln>
        </p:spPr>
        <p:txBody>
          <a:bodyPr spcFirstLastPara="1" wrap="square" lIns="91425" tIns="45700" rIns="91425" bIns="45700" anchor="t" anchorCtr="0">
            <a:noAutofit/>
          </a:bodyPr>
          <a:lstStyle/>
          <a:p>
            <a:pPr marL="0" lvl="0" indent="0">
              <a:spcBef>
                <a:spcPts val="0"/>
              </a:spcBef>
              <a:buNone/>
            </a:pPr>
            <a:r>
              <a:rPr lang="en-US" i="1" dirty="0"/>
              <a:t>“Two things seemed pretty apparent to me: One was that in order to be a Mississippi River pilot, a man had to learn more than any one man ought to be allowed to know…and the other was that he must learn it all over again a different way every 24 hours.”</a:t>
            </a:r>
          </a:p>
          <a:p>
            <a:pPr marL="0" lvl="0" indent="0">
              <a:spcBef>
                <a:spcPts val="0"/>
              </a:spcBef>
              <a:buNone/>
            </a:pPr>
            <a:r>
              <a:rPr lang="en-US" i="1" dirty="0"/>
              <a:t> – Mark Twain</a:t>
            </a:r>
          </a:p>
          <a:p>
            <a:pPr marL="228600" lvl="0" indent="-228600">
              <a:spcBef>
                <a:spcPts val="0"/>
              </a:spcBef>
            </a:pPr>
            <a:endParaRPr lang="en-US" sz="2000" i="1" dirty="0"/>
          </a:p>
          <a:p>
            <a:pPr marL="228600" lvl="0" indent="-228600">
              <a:spcBef>
                <a:spcPts val="0"/>
              </a:spcBef>
            </a:pPr>
            <a:r>
              <a:rPr lang="en-US" sz="2000" i="1" dirty="0"/>
              <a:t>Local knowledge tools of the trade</a:t>
            </a:r>
          </a:p>
          <a:p>
            <a:pPr marL="228600" lvl="0" indent="-228600">
              <a:spcBef>
                <a:spcPts val="0"/>
              </a:spcBef>
            </a:pPr>
            <a:endParaRPr lang="en-US" sz="2000" i="1" dirty="0"/>
          </a:p>
          <a:p>
            <a:pPr marL="228600" lvl="0" indent="-228600">
              <a:spcBef>
                <a:spcPts val="0"/>
              </a:spcBef>
            </a:pPr>
            <a:r>
              <a:rPr lang="en-US" sz="2000" i="1" dirty="0"/>
              <a:t>Hydrographic Surveys</a:t>
            </a:r>
          </a:p>
          <a:p>
            <a:pPr marL="228600" lvl="0" indent="-228600">
              <a:spcBef>
                <a:spcPts val="0"/>
              </a:spcBef>
            </a:pPr>
            <a:endParaRPr lang="en-US" sz="2000" i="1" dirty="0"/>
          </a:p>
        </p:txBody>
      </p:sp>
      <p:sp>
        <p:nvSpPr>
          <p:cNvPr id="153" name="Shape 153"/>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3</a:t>
            </a:fld>
            <a:endParaRPr sz="1200">
              <a:solidFill>
                <a:srgbClr val="888888"/>
              </a:solidFill>
              <a:latin typeface="Calibri"/>
              <a:ea typeface="Calibri"/>
              <a:cs typeface="Calibri"/>
              <a:sym typeface="Calibri"/>
            </a:endParaRPr>
          </a:p>
        </p:txBody>
      </p:sp>
      <p:sp>
        <p:nvSpPr>
          <p:cNvPr id="154" name="Shape 154"/>
          <p:cNvSpPr txBox="1">
            <a:spLocks noGrp="1"/>
          </p:cNvSpPr>
          <p:nvPr>
            <p:ph type="title"/>
          </p:nvPr>
        </p:nvSpPr>
        <p:spPr>
          <a:xfrm>
            <a:off x="220653" y="225296"/>
            <a:ext cx="8764714" cy="6123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54698"/>
              </a:buClr>
              <a:buSzPts val="3600"/>
              <a:buFont typeface="Calibri"/>
              <a:buNone/>
            </a:pPr>
            <a:r>
              <a:rPr lang="en-US" sz="3200" b="0" i="0" u="none" strike="noStrike" cap="none" dirty="0">
                <a:solidFill>
                  <a:srgbClr val="054698"/>
                </a:solidFill>
                <a:latin typeface="Calibri"/>
                <a:ea typeface="Calibri"/>
                <a:cs typeface="Calibri"/>
                <a:sym typeface="Calibri"/>
              </a:rPr>
              <a:t>Usage of NOAA Navigation Services, products &amp; </a:t>
            </a:r>
            <a:r>
              <a:rPr lang="en-US" sz="3200" dirty="0"/>
              <a:t>s</a:t>
            </a:r>
            <a:r>
              <a:rPr lang="en-US" sz="3200" b="0" i="0" u="none" strike="noStrike" cap="none" dirty="0">
                <a:solidFill>
                  <a:srgbClr val="054698"/>
                </a:solidFill>
                <a:latin typeface="Calibri"/>
                <a:ea typeface="Calibri"/>
                <a:cs typeface="Calibri"/>
                <a:sym typeface="Calibri"/>
              </a:rPr>
              <a:t>ervic</a:t>
            </a:r>
            <a:r>
              <a:rPr lang="en-US" sz="3200" dirty="0"/>
              <a:t>es</a:t>
            </a:r>
            <a:endParaRPr sz="3200" b="0" i="0" u="none" strike="noStrike" cap="none" dirty="0">
              <a:solidFill>
                <a:srgbClr val="054698"/>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432095" y="1194523"/>
            <a:ext cx="8387163" cy="4782924"/>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054698"/>
              </a:buClr>
              <a:buSzPts val="2400"/>
              <a:buFont typeface="Arial"/>
              <a:buChar char="•"/>
            </a:pPr>
            <a:r>
              <a:rPr lang="en-US" sz="2400" b="0" i="0" u="none" strike="noStrike" cap="none" dirty="0">
                <a:solidFill>
                  <a:srgbClr val="054698"/>
                </a:solidFill>
                <a:latin typeface="Calibri"/>
                <a:ea typeface="Calibri"/>
                <a:cs typeface="Calibri"/>
                <a:sym typeface="Calibri"/>
              </a:rPr>
              <a:t>Sept – vs. March </a:t>
            </a:r>
            <a:endParaRPr sz="2400" b="0" i="0" u="none" strike="noStrike" cap="none" dirty="0">
              <a:solidFill>
                <a:srgbClr val="054698"/>
              </a:solidFill>
              <a:latin typeface="Calibri"/>
              <a:ea typeface="Calibri"/>
              <a:cs typeface="Calibri"/>
              <a:sym typeface="Calibri"/>
            </a:endParaRPr>
          </a:p>
        </p:txBody>
      </p:sp>
      <p:sp>
        <p:nvSpPr>
          <p:cNvPr id="167" name="Shape 167"/>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4</a:t>
            </a:fld>
            <a:endParaRPr sz="1200">
              <a:solidFill>
                <a:srgbClr val="888888"/>
              </a:solidFill>
              <a:latin typeface="Calibri"/>
              <a:ea typeface="Calibri"/>
              <a:cs typeface="Calibri"/>
              <a:sym typeface="Calibri"/>
            </a:endParaRPr>
          </a:p>
        </p:txBody>
      </p:sp>
      <p:sp>
        <p:nvSpPr>
          <p:cNvPr id="168" name="Shape 168"/>
          <p:cNvSpPr txBox="1">
            <a:spLocks noGrp="1"/>
          </p:cNvSpPr>
          <p:nvPr>
            <p:ph type="title"/>
          </p:nvPr>
        </p:nvSpPr>
        <p:spPr>
          <a:xfrm>
            <a:off x="220652" y="86548"/>
            <a:ext cx="8598606" cy="6123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54698"/>
              </a:buClr>
              <a:buSzPts val="3600"/>
              <a:buFont typeface="Calibri"/>
              <a:buNone/>
            </a:pPr>
            <a:r>
              <a:rPr lang="en-US" sz="2800" dirty="0"/>
              <a:t>Real impacts of </a:t>
            </a:r>
            <a:r>
              <a:rPr lang="en-US" sz="2800" b="0" i="0" u="none" strike="noStrike" cap="none" dirty="0">
                <a:solidFill>
                  <a:srgbClr val="054698"/>
                </a:solidFill>
                <a:latin typeface="Calibri"/>
                <a:ea typeface="Calibri"/>
                <a:cs typeface="Calibri"/>
                <a:sym typeface="Calibri"/>
              </a:rPr>
              <a:t>NOAA Navigation Services </a:t>
            </a:r>
            <a:r>
              <a:rPr lang="en-US" sz="2800" dirty="0"/>
              <a:t>data, products &amp; services</a:t>
            </a:r>
            <a:endParaRPr sz="2800" b="0" i="0" u="none" strike="noStrike" cap="none" dirty="0">
              <a:solidFill>
                <a:srgbClr val="054698"/>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9004DB01-F62A-0A4F-A5C3-CE4A7874C920}"/>
              </a:ext>
            </a:extLst>
          </p:cNvPr>
          <p:cNvPicPr>
            <a:picLocks/>
          </p:cNvPicPr>
          <p:nvPr/>
        </p:nvPicPr>
        <p:blipFill>
          <a:blip r:embed="rId3"/>
          <a:stretch>
            <a:fillRect/>
          </a:stretch>
        </p:blipFill>
        <p:spPr>
          <a:xfrm>
            <a:off x="76040" y="1597152"/>
            <a:ext cx="8887830" cy="42428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432095" y="1194523"/>
            <a:ext cx="8387163" cy="478292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54698"/>
              </a:buClr>
              <a:buSzPts val="2400"/>
              <a:buFont typeface="Arial"/>
              <a:buChar char="•"/>
            </a:pPr>
            <a:endParaRPr sz="2000" b="0" i="1" u="none" strike="noStrike" cap="none" dirty="0">
              <a:solidFill>
                <a:srgbClr val="054698"/>
              </a:solidFill>
              <a:latin typeface="Calibri"/>
              <a:ea typeface="Calibri"/>
              <a:cs typeface="Calibri"/>
              <a:sym typeface="Calibri"/>
            </a:endParaRPr>
          </a:p>
        </p:txBody>
      </p:sp>
      <p:sp>
        <p:nvSpPr>
          <p:cNvPr id="160" name="Shape 160"/>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5</a:t>
            </a:fld>
            <a:endParaRPr sz="1200">
              <a:solidFill>
                <a:srgbClr val="888888"/>
              </a:solidFill>
              <a:latin typeface="Calibri"/>
              <a:ea typeface="Calibri"/>
              <a:cs typeface="Calibri"/>
              <a:sym typeface="Calibri"/>
            </a:endParaRPr>
          </a:p>
        </p:txBody>
      </p:sp>
      <p:sp>
        <p:nvSpPr>
          <p:cNvPr id="161" name="Shape 161"/>
          <p:cNvSpPr txBox="1">
            <a:spLocks noGrp="1"/>
          </p:cNvSpPr>
          <p:nvPr>
            <p:ph type="title"/>
          </p:nvPr>
        </p:nvSpPr>
        <p:spPr>
          <a:xfrm>
            <a:off x="220652" y="86548"/>
            <a:ext cx="8598606" cy="612349"/>
          </a:xfrm>
          <a:prstGeom prst="rect">
            <a:avLst/>
          </a:prstGeom>
          <a:noFill/>
          <a:ln>
            <a:noFill/>
          </a:ln>
        </p:spPr>
        <p:txBody>
          <a:bodyPr spcFirstLastPara="1" wrap="square" lIns="91425" tIns="45700" rIns="91425" bIns="45700" anchor="ctr" anchorCtr="0">
            <a:noAutofit/>
          </a:bodyPr>
          <a:lstStyle/>
          <a:p>
            <a:pPr lvl="0"/>
            <a:r>
              <a:rPr lang="en-US" sz="3200" dirty="0"/>
              <a:t>Real impacts of NOAA Navigation Services data, products &amp; services</a:t>
            </a:r>
            <a:endParaRPr sz="3000" b="0" i="0" u="none" strike="noStrike" cap="none" dirty="0">
              <a:solidFill>
                <a:srgbClr val="054698"/>
              </a:solidFill>
              <a:latin typeface="Calibri"/>
              <a:ea typeface="Calibri"/>
              <a:cs typeface="Calibri"/>
              <a:sym typeface="Calibri"/>
            </a:endParaRPr>
          </a:p>
        </p:txBody>
      </p:sp>
      <p:pic>
        <p:nvPicPr>
          <p:cNvPr id="5" name="Content Placeholder 4" descr="A close up of a person&#10;&#10;Description automatically generated">
            <a:extLst>
              <a:ext uri="{FF2B5EF4-FFF2-40B4-BE49-F238E27FC236}">
                <a16:creationId xmlns:a16="http://schemas.microsoft.com/office/drawing/2014/main" id="{CDC57CD0-E8DA-3D4B-A750-469346C5DCA6}"/>
              </a:ext>
            </a:extLst>
          </p:cNvPr>
          <p:cNvPicPr>
            <a:picLocks noChangeAspect="1"/>
          </p:cNvPicPr>
          <p:nvPr/>
        </p:nvPicPr>
        <p:blipFill rotWithShape="1">
          <a:blip r:embed="rId3"/>
          <a:srcRect l="26779" r="20662"/>
          <a:stretch/>
        </p:blipFill>
        <p:spPr>
          <a:xfrm>
            <a:off x="173620" y="991820"/>
            <a:ext cx="5382228" cy="4874361"/>
          </a:xfrm>
          <a:prstGeom prst="rect">
            <a:avLst/>
          </a:prstGeom>
          <a:noFill/>
          <a:ln>
            <a:noFill/>
          </a:ln>
        </p:spPr>
      </p:pic>
      <p:pic>
        <p:nvPicPr>
          <p:cNvPr id="6" name="Picture 5" descr="A close up of a colorful background&#10;&#10;Description automatically generated">
            <a:extLst>
              <a:ext uri="{FF2B5EF4-FFF2-40B4-BE49-F238E27FC236}">
                <a16:creationId xmlns:a16="http://schemas.microsoft.com/office/drawing/2014/main" id="{7E1F00D1-64C2-BC48-ADE9-771542BFF602}"/>
              </a:ext>
            </a:extLst>
          </p:cNvPr>
          <p:cNvPicPr>
            <a:picLocks noChangeAspect="1"/>
          </p:cNvPicPr>
          <p:nvPr/>
        </p:nvPicPr>
        <p:blipFill rotWithShape="1">
          <a:blip r:embed="rId4"/>
          <a:srcRect l="30786" t="37431" r="22568" b="788"/>
          <a:stretch/>
        </p:blipFill>
        <p:spPr>
          <a:xfrm>
            <a:off x="5310609" y="1193243"/>
            <a:ext cx="3476746" cy="2191905"/>
          </a:xfrm>
          <a:prstGeom prst="rect">
            <a:avLst/>
          </a:prstGeom>
        </p:spPr>
      </p:pic>
      <p:cxnSp>
        <p:nvCxnSpPr>
          <p:cNvPr id="7" name="Straight Arrow Connector 6">
            <a:extLst>
              <a:ext uri="{FF2B5EF4-FFF2-40B4-BE49-F238E27FC236}">
                <a16:creationId xmlns:a16="http://schemas.microsoft.com/office/drawing/2014/main" id="{CEDD454B-07F3-544E-B17A-212B6611569D}"/>
              </a:ext>
            </a:extLst>
          </p:cNvPr>
          <p:cNvCxnSpPr>
            <a:cxnSpLocks/>
          </p:cNvCxnSpPr>
          <p:nvPr/>
        </p:nvCxnSpPr>
        <p:spPr>
          <a:xfrm flipV="1">
            <a:off x="3177251" y="2458896"/>
            <a:ext cx="3476746" cy="1940209"/>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722F4E8-0290-EE47-8281-E619E48E0929}"/>
              </a:ext>
            </a:extLst>
          </p:cNvPr>
          <p:cNvPicPr>
            <a:picLocks noChangeAspect="1"/>
          </p:cNvPicPr>
          <p:nvPr/>
        </p:nvPicPr>
        <p:blipFill rotWithShape="1">
          <a:blip r:embed="rId5"/>
          <a:srcRect t="14935" r="19539"/>
          <a:stretch/>
        </p:blipFill>
        <p:spPr>
          <a:xfrm>
            <a:off x="4731153" y="3536365"/>
            <a:ext cx="4239228" cy="2096084"/>
          </a:xfrm>
          <a:prstGeom prst="rect">
            <a:avLst/>
          </a:prstGeom>
        </p:spPr>
      </p:pic>
      <p:cxnSp>
        <p:nvCxnSpPr>
          <p:cNvPr id="9" name="Straight Arrow Connector 8">
            <a:extLst>
              <a:ext uri="{FF2B5EF4-FFF2-40B4-BE49-F238E27FC236}">
                <a16:creationId xmlns:a16="http://schemas.microsoft.com/office/drawing/2014/main" id="{2418A57C-3BE9-854B-87A2-9505F6659373}"/>
              </a:ext>
            </a:extLst>
          </p:cNvPr>
          <p:cNvCxnSpPr>
            <a:cxnSpLocks/>
          </p:cNvCxnSpPr>
          <p:nvPr/>
        </p:nvCxnSpPr>
        <p:spPr>
          <a:xfrm>
            <a:off x="3177251" y="4399104"/>
            <a:ext cx="3871732" cy="321197"/>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5357819-FDF1-DA45-90A4-0730E05FE8BA}"/>
              </a:ext>
            </a:extLst>
          </p:cNvPr>
          <p:cNvSpPr txBox="1"/>
          <p:nvPr/>
        </p:nvSpPr>
        <p:spPr>
          <a:xfrm>
            <a:off x="7387542" y="3756709"/>
            <a:ext cx="1582838" cy="646331"/>
          </a:xfrm>
          <a:prstGeom prst="rect">
            <a:avLst/>
          </a:prstGeom>
          <a:noFill/>
        </p:spPr>
        <p:txBody>
          <a:bodyPr wrap="square" rtlCol="0">
            <a:spAutoFit/>
          </a:bodyPr>
          <a:lstStyle/>
          <a:p>
            <a:r>
              <a:rPr lang="en-US" sz="3600" b="1" dirty="0"/>
              <a:t>43.2 ft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3" name="Title 2">
            <a:extLst>
              <a:ext uri="{FF2B5EF4-FFF2-40B4-BE49-F238E27FC236}">
                <a16:creationId xmlns:a16="http://schemas.microsoft.com/office/drawing/2014/main" id="{89650FA5-45B6-0146-AD2C-B62125B9EB63}"/>
              </a:ext>
            </a:extLst>
          </p:cNvPr>
          <p:cNvSpPr>
            <a:spLocks noGrp="1"/>
          </p:cNvSpPr>
          <p:nvPr>
            <p:ph type="title"/>
          </p:nvPr>
        </p:nvSpPr>
        <p:spPr>
          <a:xfrm>
            <a:off x="220652" y="225297"/>
            <a:ext cx="8642931" cy="335536"/>
          </a:xfrm>
        </p:spPr>
        <p:txBody>
          <a:bodyPr/>
          <a:lstStyle/>
          <a:p>
            <a:r>
              <a:rPr lang="en-US" dirty="0"/>
              <a:t>Real impacts of NOAA Navigation Services data, products &amp; services</a:t>
            </a:r>
          </a:p>
        </p:txBody>
      </p:sp>
      <p:pic>
        <p:nvPicPr>
          <p:cNvPr id="11" name="Picture 10">
            <a:extLst>
              <a:ext uri="{FF2B5EF4-FFF2-40B4-BE49-F238E27FC236}">
                <a16:creationId xmlns:a16="http://schemas.microsoft.com/office/drawing/2014/main" id="{85713234-6EB7-FB41-ACD2-3A7FBC802107}"/>
              </a:ext>
            </a:extLst>
          </p:cNvPr>
          <p:cNvPicPr>
            <a:picLocks noChangeAspect="1"/>
          </p:cNvPicPr>
          <p:nvPr/>
        </p:nvPicPr>
        <p:blipFill>
          <a:blip r:embed="rId3"/>
          <a:stretch>
            <a:fillRect/>
          </a:stretch>
        </p:blipFill>
        <p:spPr>
          <a:xfrm>
            <a:off x="0" y="816428"/>
            <a:ext cx="9144000" cy="5225143"/>
          </a:xfrm>
          <a:prstGeom prst="rect">
            <a:avLst/>
          </a:prstGeom>
        </p:spPr>
      </p:pic>
    </p:spTree>
    <p:extLst>
      <p:ext uri="{BB962C8B-B14F-4D97-AF65-F5344CB8AC3E}">
        <p14:creationId xmlns:p14="http://schemas.microsoft.com/office/powerpoint/2010/main" val="357078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220654" y="3735175"/>
            <a:ext cx="8598605" cy="217985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0" i="0" u="none" strike="noStrike" cap="none" dirty="0">
                <a:solidFill>
                  <a:schemeClr val="dk1"/>
                </a:solidFill>
                <a:latin typeface="Calibri"/>
                <a:ea typeface="Calibri"/>
                <a:cs typeface="Calibri"/>
                <a:sym typeface="Calibri"/>
              </a:rPr>
              <a:t>Capt. E. Michael Bopp</a:t>
            </a:r>
            <a:endParaRPr dirty="0"/>
          </a:p>
          <a:p>
            <a:pPr marL="0" marR="0" lvl="0" indent="0" algn="ctr" rtl="0">
              <a:lnSpc>
                <a:spcPct val="90000"/>
              </a:lnSpc>
              <a:spcBef>
                <a:spcPts val="600"/>
              </a:spcBef>
              <a:spcAft>
                <a:spcPts val="0"/>
              </a:spcAft>
              <a:buClr>
                <a:schemeClr val="dk1"/>
              </a:buClr>
              <a:buSzPts val="2400"/>
              <a:buFont typeface="Arial"/>
              <a:buNone/>
            </a:pPr>
            <a:r>
              <a:rPr lang="en-US" sz="2400" b="0" i="1" u="none" strike="noStrike" cap="none" dirty="0">
                <a:solidFill>
                  <a:schemeClr val="dk1"/>
                </a:solidFill>
                <a:latin typeface="Calibri"/>
                <a:ea typeface="Calibri"/>
                <a:cs typeface="Calibri"/>
                <a:sym typeface="Calibri"/>
              </a:rPr>
              <a:t>Crescent River Port Pilots’ Association</a:t>
            </a:r>
            <a:endParaRPr dirty="0"/>
          </a:p>
          <a:p>
            <a:pPr marL="0" marR="0" lvl="0" indent="0" algn="ctr" rtl="0">
              <a:lnSpc>
                <a:spcPct val="90000"/>
              </a:lnSpc>
              <a:spcBef>
                <a:spcPts val="600"/>
              </a:spcBef>
              <a:spcAft>
                <a:spcPts val="0"/>
              </a:spcAft>
              <a:buClr>
                <a:schemeClr val="dk1"/>
              </a:buClr>
              <a:buSzPts val="2000"/>
              <a:buFont typeface="Arial"/>
              <a:buNone/>
            </a:pPr>
            <a:r>
              <a:rPr lang="en-US" sz="2000" b="0" i="0" u="none" strike="noStrike" cap="none" dirty="0">
                <a:solidFill>
                  <a:schemeClr val="dk1"/>
                </a:solidFill>
                <a:latin typeface="Calibri"/>
                <a:ea typeface="Calibri"/>
                <a:cs typeface="Calibri"/>
                <a:sym typeface="Calibri"/>
                <a:hlinkClick r:id="rId3"/>
              </a:rPr>
              <a:t>embopp69@gmail.com</a:t>
            </a:r>
            <a:r>
              <a:rPr lang="en-US" sz="2000" b="0" i="0" u="none" strike="noStrike" cap="none" dirty="0">
                <a:solidFill>
                  <a:schemeClr val="dk1"/>
                </a:solidFill>
                <a:latin typeface="Calibri"/>
                <a:ea typeface="Calibri"/>
                <a:cs typeface="Calibri"/>
                <a:sym typeface="Calibri"/>
              </a:rPr>
              <a:t> / 504-812-2069</a:t>
            </a:r>
            <a:endParaRPr sz="2000" b="0" i="0" u="none" strike="noStrike" cap="none" dirty="0">
              <a:solidFill>
                <a:schemeClr val="dk1"/>
              </a:solidFill>
              <a:latin typeface="Calibri"/>
              <a:ea typeface="Calibri"/>
              <a:cs typeface="Calibri"/>
              <a:sym typeface="Calibri"/>
            </a:endParaRPr>
          </a:p>
        </p:txBody>
      </p:sp>
      <p:sp>
        <p:nvSpPr>
          <p:cNvPr id="174" name="Shape 174"/>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7</a:t>
            </a:fld>
            <a:endParaRPr sz="1200">
              <a:solidFill>
                <a:srgbClr val="888888"/>
              </a:solidFill>
              <a:latin typeface="Calibri"/>
              <a:ea typeface="Calibri"/>
              <a:cs typeface="Calibri"/>
              <a:sym typeface="Calibri"/>
            </a:endParaRPr>
          </a:p>
        </p:txBody>
      </p:sp>
      <p:sp>
        <p:nvSpPr>
          <p:cNvPr id="175" name="Shape 175"/>
          <p:cNvSpPr txBox="1">
            <a:spLocks noGrp="1"/>
          </p:cNvSpPr>
          <p:nvPr>
            <p:ph type="title"/>
          </p:nvPr>
        </p:nvSpPr>
        <p:spPr>
          <a:xfrm>
            <a:off x="220653" y="3122826"/>
            <a:ext cx="8598606" cy="61234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54698"/>
              </a:buClr>
              <a:buSzPts val="3600"/>
              <a:buFont typeface="Calibri"/>
              <a:buNone/>
            </a:pPr>
            <a:r>
              <a:rPr lang="en-US"/>
              <a:t>Contact Information:</a:t>
            </a:r>
            <a:endParaRPr sz="3600" b="0" i="0" u="none" strike="noStrike" cap="none">
              <a:solidFill>
                <a:srgbClr val="054698"/>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1575</TotalTime>
  <Words>780</Words>
  <Application>Microsoft Macintosh PowerPoint</Application>
  <PresentationFormat>On-screen Show (4:3)</PresentationFormat>
  <Paragraphs>59</Paragraphs>
  <Slides>7</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vt:i4>
      </vt:variant>
    </vt:vector>
  </HeadingPairs>
  <TitlesOfParts>
    <vt:vector size="14" baseType="lpstr">
      <vt:lpstr>Arial</vt:lpstr>
      <vt:lpstr>Calibri</vt:lpstr>
      <vt:lpstr>Calibri Light</vt:lpstr>
      <vt:lpstr>Cordia New</vt:lpstr>
      <vt:lpstr>Helvetica Neue Light</vt:lpstr>
      <vt:lpstr>Office Theme</vt:lpstr>
      <vt:lpstr>Custom Design</vt:lpstr>
      <vt:lpstr>Hydrographic Services Review Panel FAC </vt:lpstr>
      <vt:lpstr>About Crescent River Port Pilots’ Association</vt:lpstr>
      <vt:lpstr>Usage of NOAA Navigation Services, products &amp; services</vt:lpstr>
      <vt:lpstr>Real impacts of NOAA Navigation Services data, products &amp; services</vt:lpstr>
      <vt:lpstr>Real impacts of NOAA Navigation Services data, products &amp; services</vt:lpstr>
      <vt:lpstr>Real impacts of NOAA Navigation Services data, products &amp; services</vt:lpstr>
      <vt:lpstr>Contact Information: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Lynne Mersfelder</dc:creator>
  <cp:lastModifiedBy>Nathan Ankersen</cp:lastModifiedBy>
  <cp:revision>22</cp:revision>
  <dcterms:modified xsi:type="dcterms:W3CDTF">2019-08-19T06:34:57Z</dcterms:modified>
</cp:coreProperties>
</file>